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</p:sldMasterIdLst>
  <p:notesMasterIdLst>
    <p:notesMasterId r:id="rId31"/>
  </p:notesMasterIdLst>
  <p:sldIdLst>
    <p:sldId id="260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14" r:id="rId11"/>
    <p:sldId id="329" r:id="rId12"/>
    <p:sldId id="337" r:id="rId13"/>
    <p:sldId id="338" r:id="rId14"/>
    <p:sldId id="347" r:id="rId15"/>
    <p:sldId id="348" r:id="rId16"/>
    <p:sldId id="343" r:id="rId17"/>
    <p:sldId id="344" r:id="rId18"/>
    <p:sldId id="345" r:id="rId19"/>
    <p:sldId id="346" r:id="rId20"/>
    <p:sldId id="351" r:id="rId21"/>
    <p:sldId id="349" r:id="rId22"/>
    <p:sldId id="350" r:id="rId23"/>
    <p:sldId id="352" r:id="rId24"/>
    <p:sldId id="353" r:id="rId25"/>
    <p:sldId id="355" r:id="rId26"/>
    <p:sldId id="358" r:id="rId27"/>
    <p:sldId id="359" r:id="rId28"/>
    <p:sldId id="356" r:id="rId29"/>
    <p:sldId id="354" r:id="rId30"/>
  </p:sldIdLst>
  <p:sldSz cx="12192000" cy="6858000"/>
  <p:notesSz cx="6791325" cy="9872663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477" userDrawn="1">
          <p15:clr>
            <a:srgbClr val="A4A3A4"/>
          </p15:clr>
        </p15:guide>
        <p15:guide id="2" pos="38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74" y="60"/>
      </p:cViewPr>
      <p:guideLst>
        <p:guide orient="horz" pos="3477"/>
        <p:guide pos="38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6513" y="0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17401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7221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1193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5869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701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1450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6641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9645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4049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6415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6353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106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9185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1298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9B94D-1F03-449E-BEEE-EF9B85771CAB}" type="slidenum">
              <a:rPr lang="ru-RU" smtClean="0">
                <a:solidFill>
                  <a:prstClr val="black"/>
                </a:solidFill>
                <a:latin typeface="Calibri" panose="020F0502020204030204"/>
              </a:rPr>
              <a:pPr/>
              <a:t>14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97247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6309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2758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01190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6148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6083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7778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3894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5725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64700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19369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92586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6734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331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Verdana" panose="020B060403050404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 panose="020B060403050404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body" idx="1"/>
          </p:nvPr>
        </p:nvSpPr>
        <p:spPr>
          <a:xfrm rot="5400000">
            <a:off x="4184557" y="-1520732"/>
            <a:ext cx="4351338" cy="1104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51535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1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583152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t="19849" r="8016" b="8015"/>
          <a:stretch/>
        </p:blipFill>
        <p:spPr>
          <a:xfrm>
            <a:off x="2806" y="0"/>
            <a:ext cx="12189194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white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white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6851536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6860964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2872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2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722319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19012" r="154" b="43602"/>
          <a:stretch/>
        </p:blipFill>
        <p:spPr>
          <a:xfrm>
            <a:off x="0" y="0"/>
            <a:ext cx="12188858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0" y="-28281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625725"/>
            <a:ext cx="9144000" cy="22233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cxnSp>
        <p:nvCxnSpPr>
          <p:cNvPr id="28" name="Прямая соединительная линия 27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4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1153163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 t="10484" r="15094" b="4312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10012317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 algn="r"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16405" y="5595256"/>
            <a:ext cx="1041734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3337973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1" b="7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>
          <a:xfrm>
            <a:off x="-1" y="-1"/>
            <a:ext cx="12192001" cy="6829719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8" y="1132622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val="2168352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8"/>
          <a:stretch/>
        </p:blipFill>
        <p:spPr>
          <a:xfrm>
            <a:off x="0" y="0"/>
            <a:ext cx="12192000" cy="6972300"/>
          </a:xfrm>
          <a:prstGeom prst="rect">
            <a:avLst/>
          </a:prstGeom>
        </p:spPr>
      </p:pic>
      <p:sp>
        <p:nvSpPr>
          <p:cNvPr id="14" name="Google Shape;357;p50"/>
          <p:cNvSpPr txBox="1"/>
          <p:nvPr userDrawn="1"/>
        </p:nvSpPr>
        <p:spPr>
          <a:xfrm>
            <a:off x="90331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srgbClr val="80BF44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srgbClr val="80BF44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961799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961799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916405" y="584464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916405" y="5700031"/>
            <a:ext cx="104173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513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33167" r="2060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4" name="Google Shape;357;p50"/>
          <p:cNvSpPr txBox="1"/>
          <p:nvPr userDrawn="1"/>
        </p:nvSpPr>
        <p:spPr>
          <a:xfrm>
            <a:off x="6302628" y="1162318"/>
            <a:ext cx="1321431" cy="40543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8355" tIns="48355" rIns="48355" bIns="48355">
            <a:spAutoFit/>
          </a:bodyPr>
          <a:lstStyle/>
          <a:p>
            <a:pPr>
              <a:buClrTx/>
              <a:buFontTx/>
              <a:buNone/>
              <a:defRPr sz="2600">
                <a:solidFill>
                  <a:srgbClr val="80BF44"/>
                </a:solidFill>
                <a:latin typeface="PFBeauSansPro-Bold"/>
                <a:ea typeface="PFBeauSansPro-Bold"/>
                <a:cs typeface="PFBeauSansPro-Bold"/>
                <a:sym typeface="PFBeauSansPro-Bold"/>
              </a:defRPr>
            </a:pPr>
            <a:r>
              <a:rPr lang="en-US" sz="2000" b="1" kern="1200" spc="423" dirty="0">
                <a:solidFill>
                  <a:prstClr val="black"/>
                </a:solidFill>
                <a:latin typeface="PFBeauSansPro-Bold"/>
                <a:ea typeface="PFBeauSansPro-Bold"/>
                <a:cs typeface="Calibri" panose="020F0502020204030204" pitchFamily="34" charset="0"/>
                <a:sym typeface="PFBeauSansPro-Bold"/>
              </a:rPr>
              <a:t>tpu.ru</a:t>
            </a:r>
            <a:endParaRPr lang="ru-RU" sz="2000" b="1" kern="1200" spc="423" dirty="0">
              <a:solidFill>
                <a:prstClr val="black"/>
              </a:solidFill>
              <a:latin typeface="PFBeauSansPro-Bold"/>
              <a:ea typeface="PFBeauSansPro-Bold"/>
              <a:cs typeface="Calibri" panose="020F0502020204030204" pitchFamily="34" charset="0"/>
              <a:sym typeface="PFBeauSansPro-Bold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7767941" y="5595257"/>
            <a:ext cx="4424058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sp>
        <p:nvSpPr>
          <p:cNvPr id="3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7820051" y="5844649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7820051" y="6216576"/>
            <a:ext cx="4371949" cy="416451"/>
          </a:xfrm>
        </p:spPr>
        <p:txBody>
          <a:bodyPr anchor="t">
            <a:normAutofit/>
          </a:bodyPr>
          <a:lstStyle>
            <a:lvl1pPr marL="0" indent="0">
              <a:buNone/>
              <a:defRPr sz="1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32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5452398" y="5909909"/>
            <a:ext cx="2315542" cy="41645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>
                <a:solidFill>
                  <a:srgbClr val="80BF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grpSp>
        <p:nvGrpSpPr>
          <p:cNvPr id="33" name="Группа 32"/>
          <p:cNvGrpSpPr/>
          <p:nvPr userDrawn="1"/>
        </p:nvGrpSpPr>
        <p:grpSpPr>
          <a:xfrm>
            <a:off x="1006587" y="6083120"/>
            <a:ext cx="4110429" cy="70030"/>
            <a:chOff x="838200" y="6083120"/>
            <a:chExt cx="4110429" cy="70030"/>
          </a:xfrm>
          <a:solidFill>
            <a:srgbClr val="80BF44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83820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4361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49024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54436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459848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65260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265822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662363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067775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473187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878599" y="6083120"/>
              <a:ext cx="70030" cy="70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ru-RU" sz="18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916405" y="1597445"/>
            <a:ext cx="9144000" cy="2251628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6405" y="4332174"/>
            <a:ext cx="9144000" cy="12630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1006587" y="4048236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47" name="Рисунок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132622"/>
            <a:ext cx="1997695" cy="4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69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47697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953000" y="1790700"/>
            <a:ext cx="6402388" cy="4701540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649203"/>
            <a:ext cx="4470400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12401"/>
            <a:ext cx="3278187" cy="79567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629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1997693"/>
            <a:ext cx="4663440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2818433"/>
            <a:ext cx="10517188" cy="3140408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660655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b="15925"/>
          <a:stretch/>
        </p:blipFill>
        <p:spPr>
          <a:xfrm>
            <a:off x="0" y="0"/>
            <a:ext cx="12204700" cy="6865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4838700" y="1685924"/>
            <a:ext cx="6516688" cy="4272917"/>
          </a:xfrm>
        </p:spPr>
        <p:txBody>
          <a:bodyPr anchor="t">
            <a:normAutofit/>
          </a:bodyPr>
          <a:lstStyle>
            <a:lvl1pPr marL="457200" indent="-457200">
              <a:buSzPct val="150000"/>
              <a:buFont typeface="+mj-lt"/>
              <a:buAutoNum type="arabicPeriod"/>
              <a:defRPr sz="20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649203"/>
            <a:ext cx="4470399" cy="1322068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1" y="2957721"/>
            <a:ext cx="3497579" cy="79567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687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526515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80666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38200" y="1825625"/>
            <a:ext cx="10517188" cy="4351337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836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624757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852225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145215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черное-бел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5638" r="50090" b="-93"/>
          <a:stretch/>
        </p:blipFill>
        <p:spPr>
          <a:xfrm>
            <a:off x="0" y="0"/>
            <a:ext cx="6076950" cy="6865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6917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247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4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448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ый слайд бел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1328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460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1825625"/>
            <a:ext cx="5181600" cy="4351336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31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099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6172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2674619"/>
            <a:ext cx="5181600" cy="350234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87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азовый слайд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19324"/>
            <a:ext cx="3932237" cy="36496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5048250" y="1349375"/>
            <a:ext cx="6307138" cy="4519611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6802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18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1"/>
            <a:ext cx="10515600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5790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0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301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3488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5577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1051401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9224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 бе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4486752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4657090"/>
            <a:ext cx="3221672" cy="1423669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5" name="Рисунок 2"/>
          <p:cNvSpPr>
            <a:spLocks noGrp="1"/>
          </p:cNvSpPr>
          <p:nvPr>
            <p:ph type="pic" idx="17"/>
          </p:nvPr>
        </p:nvSpPr>
        <p:spPr>
          <a:xfrm>
            <a:off x="839788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6" name="Рисунок 2"/>
          <p:cNvSpPr>
            <a:spLocks noGrp="1"/>
          </p:cNvSpPr>
          <p:nvPr>
            <p:ph type="pic" idx="18"/>
          </p:nvPr>
        </p:nvSpPr>
        <p:spPr>
          <a:xfrm>
            <a:off x="4485164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Рисунок 2"/>
          <p:cNvSpPr>
            <a:spLocks noGrp="1"/>
          </p:cNvSpPr>
          <p:nvPr>
            <p:ph type="pic" idx="19"/>
          </p:nvPr>
        </p:nvSpPr>
        <p:spPr>
          <a:xfrm>
            <a:off x="8133716" y="1825625"/>
            <a:ext cx="3221672" cy="258318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6535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и текст чер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6232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133716" y="1825626"/>
            <a:ext cx="3221672" cy="4255134"/>
          </a:xfrm>
        </p:spPr>
        <p:txBody>
          <a:bodyPr anchor="t"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Текст</a:t>
            </a: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9" name="Рисунок 2"/>
          <p:cNvSpPr>
            <a:spLocks noGrp="1"/>
          </p:cNvSpPr>
          <p:nvPr>
            <p:ph type="pic" idx="1"/>
          </p:nvPr>
        </p:nvSpPr>
        <p:spPr>
          <a:xfrm>
            <a:off x="839788" y="1825626"/>
            <a:ext cx="7123112" cy="42551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3122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и текст чер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57775" y="1349376"/>
            <a:ext cx="6172200" cy="449103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219325"/>
            <a:ext cx="3932237" cy="36210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3" y="908426"/>
            <a:ext cx="1028614" cy="239337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41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8" r="11520" b="11719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167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1006587" y="437551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7045" cy="41412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1992900"/>
            <a:ext cx="8523288" cy="21268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711262"/>
            <a:ext cx="8523287" cy="1414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7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465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198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7" r="18089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8" y="1271798"/>
            <a:ext cx="1779820" cy="414129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818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0" y="2324100"/>
            <a:ext cx="9363075" cy="32385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006587" y="4083410"/>
            <a:ext cx="973705" cy="8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324100"/>
            <a:ext cx="8523288" cy="1503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419163"/>
            <a:ext cx="8523287" cy="889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 подзаголовка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7771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/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2717800"/>
            <a:ext cx="9363075" cy="2451100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7" y="2717800"/>
            <a:ext cx="8523288" cy="24511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7" y="1271797"/>
            <a:ext cx="1779820" cy="41412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210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24561"/>
          <a:stretch/>
        </p:blipFill>
        <p:spPr>
          <a:xfrm>
            <a:off x="0" y="-7620"/>
            <a:ext cx="12192000" cy="686562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04348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" b="12186"/>
          <a:stretch/>
        </p:blipFill>
        <p:spPr>
          <a:xfrm>
            <a:off x="0" y="-7620"/>
            <a:ext cx="12191999" cy="6865620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C6CBBCF-0DE3-E94F-9EA5-298B0C60DA2E}"/>
              </a:ext>
            </a:extLst>
          </p:cNvPr>
          <p:cNvSpPr txBox="1">
            <a:spLocks/>
          </p:cNvSpPr>
          <p:nvPr userDrawn="1"/>
        </p:nvSpPr>
        <p:spPr>
          <a:xfrm>
            <a:off x="1053147" y="1992367"/>
            <a:ext cx="1951475" cy="1463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4800"/>
              </a:spcAft>
              <a:buClrTx/>
              <a:buFontTx/>
              <a:buNone/>
            </a:pPr>
            <a:r>
              <a:rPr lang="ru-RU" altLang="ru-RU" sz="12000" b="1" dirty="0" smtClean="0">
                <a:ln w="28575">
                  <a:solidFill>
                    <a:srgbClr val="80BF44"/>
                  </a:solidFill>
                </a:ln>
                <a:solidFill>
                  <a:srgbClr val="00B0F0">
                    <a:alpha val="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endParaRPr lang="ru-RU" altLang="ru-RU" sz="12000" b="1" dirty="0">
              <a:ln w="28575">
                <a:solidFill>
                  <a:srgbClr val="80BF44"/>
                </a:solidFill>
              </a:ln>
              <a:solidFill>
                <a:srgbClr val="00B0F0">
                  <a:alpha val="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2229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2028884" y="2724084"/>
            <a:ext cx="7450396" cy="2122236"/>
          </a:xfrm>
        </p:spPr>
        <p:txBody>
          <a:bodyPr anchor="t">
            <a:normAutofit/>
          </a:bodyPr>
          <a:lstStyle>
            <a:lvl1pPr marL="0" indent="0">
              <a:buNone/>
              <a:defRPr sz="32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Цитата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74" y="904407"/>
            <a:ext cx="1030632" cy="240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75734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0"/>
          <a:stretch/>
        </p:blipFill>
        <p:spPr>
          <a:xfrm>
            <a:off x="0" y="7619"/>
            <a:ext cx="12192000" cy="685038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7619"/>
            <a:ext cx="7767942" cy="6850381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057126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2" r="22706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7767942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5595257"/>
            <a:ext cx="7767942" cy="126274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" y="5097715"/>
            <a:ext cx="324324" cy="233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" y="3856945"/>
            <a:ext cx="375122" cy="2865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52" y="4485663"/>
            <a:ext cx="223888" cy="3347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1303336"/>
            <a:ext cx="6928154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КОНТАКТНАЯ ИНФОРМАЦИЯ</a:t>
            </a:r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16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7" y="799199"/>
            <a:ext cx="1992880" cy="46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 userDrawn="1"/>
        </p:nvSpPr>
        <p:spPr>
          <a:xfrm>
            <a:off x="965587" y="2367640"/>
            <a:ext cx="973705" cy="80013"/>
          </a:xfrm>
          <a:prstGeom prst="rect">
            <a:avLst/>
          </a:prstGeom>
          <a:solidFill>
            <a:srgbClr val="80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2719109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ФИО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839788" y="3178543"/>
            <a:ext cx="6928154" cy="435571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должность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1253005" y="3810786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адрес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1253005" y="4468121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телефон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1253005" y="5024539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почта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1253005" y="6036800"/>
            <a:ext cx="6514937" cy="379656"/>
          </a:xfrm>
        </p:spPr>
        <p:txBody>
          <a:bodyPr anchor="t">
            <a:normAutofit/>
          </a:bodyPr>
          <a:lstStyle>
            <a:lvl1pPr marL="0" indent="0">
              <a:buNone/>
              <a:defRPr sz="18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err="1" smtClean="0"/>
              <a:t>соцсети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2437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48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51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38" Type="http://schemas.openxmlformats.org/officeDocument/2006/relationships/slideLayout" Target="../slideLayouts/slideLayout47.xml"/><Relationship Id="rId46" Type="http://schemas.microsoft.com/office/2007/relationships/hdphoto" Target="../media/hdphoto1.wdp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0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slideLayout" Target="../slideLayouts/slideLayout46.xml"/><Relationship Id="rId40" Type="http://schemas.openxmlformats.org/officeDocument/2006/relationships/slideLayout" Target="../slideLayouts/slideLayout49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 panose="020B0604030504040204"/>
              <a:buNone/>
              <a:defRPr sz="2000" b="1" i="0" u="none" strike="noStrike" cap="none">
                <a:solidFill>
                  <a:schemeClr val="dk1"/>
                </a:solidFill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ldNum" idx="12"/>
          </p:nvPr>
        </p:nvSpPr>
        <p:spPr>
          <a:xfrm>
            <a:off x="9139052" y="6219825"/>
            <a:ext cx="2743200" cy="6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AEAEA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80D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0071"/>
            <a:ext cx="8961953" cy="795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ru-RU" dirty="0" smtClean="0"/>
              <a:t>Первый уровень</a:t>
            </a:r>
          </a:p>
          <a:p>
            <a:pPr lvl="3"/>
            <a:r>
              <a:rPr lang="ru-RU" dirty="0" smtClean="0"/>
              <a:t>Второй уровень</a:t>
            </a:r>
          </a:p>
          <a:p>
            <a:pPr lvl="4"/>
            <a:r>
              <a:rPr lang="ru-RU" dirty="0" smtClean="0"/>
              <a:t>Третий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rightnessContrast brigh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24" y="909229"/>
            <a:ext cx="1018505" cy="237355"/>
          </a:xfrm>
          <a:prstGeom prst="rect">
            <a:avLst/>
          </a:prstGeom>
          <a:noFill/>
        </p:spPr>
      </p:pic>
      <p:sp>
        <p:nvSpPr>
          <p:cNvPr id="9" name="Номер слайда 5"/>
          <p:cNvSpPr txBox="1">
            <a:spLocks/>
          </p:cNvSpPr>
          <p:nvPr userDrawn="1"/>
        </p:nvSpPr>
        <p:spPr>
          <a:xfrm>
            <a:off x="11353800" y="845343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</a:pPr>
            <a:fld id="{9B37D816-FFEF-4397-B1BC-F39C14AB3BC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buClrTx/>
                <a:buFontTx/>
                <a:buNone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4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Замещающий 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151" name="Google Shape;151;p5"/>
          <p:cNvPicPr preferRelativeResize="0"/>
          <p:nvPr/>
        </p:nvPicPr>
        <p:blipFill rotWithShape="1">
          <a:blip r:embed="rId3"/>
          <a:srcRect t="6412" b="34908"/>
          <a:stretch>
            <a:fillRect/>
          </a:stretch>
        </p:blipFill>
        <p:spPr>
          <a:xfrm>
            <a:off x="-68580" y="0"/>
            <a:ext cx="12242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1</a:t>
            </a:fld>
            <a:endParaRPr lang="ru-RU"/>
          </a:p>
        </p:txBody>
      </p:sp>
      <p:sp>
        <p:nvSpPr>
          <p:cNvPr id="156" name="Google Shape;156;p5"/>
          <p:cNvSpPr/>
          <p:nvPr/>
        </p:nvSpPr>
        <p:spPr>
          <a:xfrm rot="5400000">
            <a:off x="6158707" y="824706"/>
            <a:ext cx="6858000" cy="5208587"/>
          </a:xfrm>
          <a:prstGeom prst="rect">
            <a:avLst/>
          </a:prstGeom>
          <a:gradFill>
            <a:gsLst>
              <a:gs pos="0">
                <a:srgbClr val="00B050">
                  <a:alpha val="11764"/>
                </a:srgbClr>
              </a:gs>
              <a:gs pos="100000">
                <a:srgbClr val="00B05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529748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050098" y="396575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Методы социологических исследований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28056" y="588898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>Итоговый отчет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529748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221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Основные понятия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 социологическими данными в сфере туризма можно производить следующие операции:</a:t>
            </a:r>
          </a:p>
          <a:p>
            <a:r>
              <a:rPr lang="ru-RU" sz="2000" b="1" dirty="0" smtClean="0"/>
              <a:t>1. Подготовка </a:t>
            </a:r>
            <a:r>
              <a:rPr lang="ru-RU" sz="2000" b="1" dirty="0"/>
              <a:t>данных для обработки</a:t>
            </a:r>
          </a:p>
          <a:p>
            <a:r>
              <a:rPr lang="ru-RU" sz="2000" dirty="0"/>
              <a:t>Шифрование, кодирование, очистка данных, адаптация анкет и опросников под туристическую специфику.</a:t>
            </a:r>
          </a:p>
          <a:p>
            <a:r>
              <a:rPr lang="ru-RU" sz="2000" b="1" dirty="0" smtClean="0"/>
              <a:t>2. Обработка </a:t>
            </a:r>
            <a:r>
              <a:rPr lang="ru-RU" sz="2000" b="1" dirty="0"/>
              <a:t>данных</a:t>
            </a:r>
          </a:p>
          <a:p>
            <a:r>
              <a:rPr lang="ru-RU" sz="2000" dirty="0"/>
              <a:t>Табулирование, расчёт распределений, классификация, использование программ для анализа (SPSS, Excel, R).</a:t>
            </a:r>
          </a:p>
          <a:p>
            <a:r>
              <a:rPr lang="ru-RU" sz="2000" dirty="0" smtClean="0"/>
              <a:t>3</a:t>
            </a:r>
            <a:r>
              <a:rPr lang="ru-RU" sz="2000" b="1" dirty="0" smtClean="0"/>
              <a:t>. Анализ </a:t>
            </a:r>
            <a:r>
              <a:rPr lang="ru-RU" sz="2000" b="1" dirty="0"/>
              <a:t>данных</a:t>
            </a:r>
          </a:p>
          <a:p>
            <a:r>
              <a:rPr lang="ru-RU" sz="2000" dirty="0"/>
              <a:t>Выявление закономерностей, тенденций, взаимосвязей в поведении туристов.</a:t>
            </a:r>
          </a:p>
          <a:p>
            <a:r>
              <a:rPr lang="ru-RU" sz="2000" b="1" dirty="0" smtClean="0"/>
              <a:t>4.Интерпретация </a:t>
            </a:r>
            <a:r>
              <a:rPr lang="ru-RU" sz="2000" b="1" dirty="0"/>
              <a:t>результатов</a:t>
            </a:r>
          </a:p>
          <a:p>
            <a:r>
              <a:rPr lang="ru-RU" sz="2000" dirty="0"/>
              <a:t>Формулировка выводов и рекомендаций для развития туристических продуктов и услуг.</a:t>
            </a:r>
          </a:p>
          <a:p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8173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3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8951815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17410" y="396575"/>
            <a:ext cx="622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/>
              <a:t>Актуальность социологических исследований в туризме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Сегодня прикладные социологические исследования становятся инструментом профессиональной деятельности:</a:t>
            </a:r>
          </a:p>
          <a:p>
            <a:endParaRPr lang="ru-RU" sz="20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Маркетологов туристических компаний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Менеджеров городских и промышленных объектов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Аналитиков туристических потоков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Разработчиков туристических программ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Муниципальных и региональных администраций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99479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4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8951815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17410" y="396575"/>
            <a:ext cx="717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/>
              <a:t>Четыре смысла анализа данных в туристических исследованиях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Изучение эмпирических данных для формирования представления о характеристиках туристического поведения.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Использование статистических методов для наглядного представления данных и обоснованной интерпретации.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Применение прикладной статистики для обработки количественных данных.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Качественные методы анализа, не сводимые к формальным алгоритмам (например, интерпретация интервью).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40785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5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9203926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25294" y="271373"/>
            <a:ext cx="8662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Методы структурирования и группировки данных в </a:t>
            </a:r>
            <a:r>
              <a:rPr lang="ru-RU" sz="1800" dirty="0" smtClean="0"/>
              <a:t>исследованиях туристической деятельности/продукта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1. </a:t>
            </a:r>
            <a:r>
              <a:rPr lang="ru-RU" sz="2000" b="1" dirty="0"/>
              <a:t>Группировка по количественным признакам:</a:t>
            </a:r>
          </a:p>
          <a:p>
            <a:r>
              <a:rPr lang="ru-RU" sz="2000" dirty="0"/>
              <a:t>Возраст туристов, доход, длительность пребывания, частота посещений.</a:t>
            </a:r>
          </a:p>
          <a:p>
            <a:endParaRPr lang="ru-RU" sz="2000" b="1" dirty="0"/>
          </a:p>
          <a:p>
            <a:r>
              <a:rPr lang="ru-RU" sz="2000" b="1" dirty="0" smtClean="0"/>
              <a:t>2. Группировка </a:t>
            </a:r>
            <a:r>
              <a:rPr lang="ru-RU" sz="2000" b="1" dirty="0"/>
              <a:t>по качественным признакам:</a:t>
            </a:r>
          </a:p>
          <a:p>
            <a:r>
              <a:rPr lang="ru-RU" sz="2000" dirty="0"/>
              <a:t>Тип туриста (культурный, промышленный, событийный), цель поездки, способ организации путешествия.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23725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6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898664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7388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Типологизация в туристических исследованиях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3</a:t>
            </a:r>
            <a:r>
              <a:rPr lang="ru-RU" sz="2000" b="1" dirty="0" smtClean="0"/>
              <a:t>. </a:t>
            </a:r>
            <a:r>
              <a:rPr lang="ru-RU" sz="2000" b="1" dirty="0"/>
              <a:t>Обобщение признаков на основе теоретической модели.</a:t>
            </a:r>
          </a:p>
          <a:p>
            <a:endParaRPr lang="ru-RU" sz="2000" dirty="0" smtClean="0"/>
          </a:p>
          <a:p>
            <a:r>
              <a:rPr lang="ru-RU" sz="2000" dirty="0" smtClean="0"/>
              <a:t>Пример</a:t>
            </a:r>
            <a:r>
              <a:rPr lang="ru-RU" sz="2000" dirty="0"/>
              <a:t>: Типология туристов в городском туризме: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Культурно-познавательные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Деловые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Индустриальные (промышленные)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Событийные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Спортивно-активные</a:t>
            </a:r>
          </a:p>
        </p:txBody>
      </p:sp>
    </p:spTree>
    <p:extLst>
      <p:ext uri="{BB962C8B-B14F-4D97-AF65-F5344CB8AC3E}">
        <p14:creationId xmlns:p14="http://schemas.microsoft.com/office/powerpoint/2010/main" val="10401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7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529748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221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Основные понятия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Одномерные распределения</a:t>
            </a:r>
          </a:p>
          <a:p>
            <a:endParaRPr lang="ru-RU" sz="2000" dirty="0" smtClean="0"/>
          </a:p>
          <a:p>
            <a:r>
              <a:rPr lang="ru-RU" sz="2000" dirty="0"/>
              <a:t>Используются для описания одной переменной в туристических данных: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Номинальная шкала: тип туриста, город посещения.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Ранговая шкала: оценка удовлетворённости, частота посещений.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Интервальная шкала: возраст, расходы на поездку.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9363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8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529748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221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Основные понятия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3540" y="1461135"/>
            <a:ext cx="11205845" cy="4092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Двумерные распределения (взаимосвязи)</a:t>
            </a:r>
          </a:p>
          <a:p>
            <a:endParaRPr lang="ru-RU" sz="2000" dirty="0" smtClean="0"/>
          </a:p>
          <a:p>
            <a:r>
              <a:rPr lang="ru-RU" sz="2000" dirty="0"/>
              <a:t>Проверка гипотез о связях между переменными в туризме: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Существует ли связь между типом туриста и длительностью пребывания?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Каково направление связи между возрастом и выбором туристического объекта?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Насколько сильна связь между доходом и стоимостью тура?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Является ли связь статистически значимой?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Можно ли говорить о причинно-следственной связи?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94563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9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8755278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669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Каузальность в туристических исследованиях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altLang="en-US" sz="2800" b="1" dirty="0" smtClean="0">
                <a:solidFill>
                  <a:schemeClr val="bg1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6489" y="1878007"/>
            <a:ext cx="11516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Двумерные распределения (взаимосвязи)</a:t>
            </a:r>
          </a:p>
          <a:p>
            <a:endParaRPr lang="ru-RU" sz="2000" dirty="0" smtClean="0"/>
          </a:p>
          <a:p>
            <a:r>
              <a:rPr lang="ru-RU" sz="2000" b="1" dirty="0" smtClean="0"/>
              <a:t>Каузальность</a:t>
            </a:r>
            <a:r>
              <a:rPr lang="ru-RU" sz="2000" dirty="0" smtClean="0"/>
              <a:t> – это причинная взаимообусловленность событий, при которой при воздействии одного объекта (причина) происходит соответствующее ожидаемое изменение другого объекта (следствие)</a:t>
            </a:r>
          </a:p>
          <a:p>
            <a:endParaRPr lang="ru-RU" sz="2000" dirty="0"/>
          </a:p>
          <a:p>
            <a:r>
              <a:rPr lang="ru-RU" sz="2000" i="1" dirty="0"/>
              <a:t>Пример</a:t>
            </a:r>
            <a:r>
              <a:rPr lang="ru-RU" sz="2000" dirty="0"/>
              <a:t>: Влияние качества инфраструктуры (причина) на удовлетворённость туристов (следствие).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10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05723" y="6107906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83774" y="310093"/>
            <a:ext cx="910856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85708" y="396575"/>
            <a:ext cx="68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Визуализация и представление результатов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18614" y="6016942"/>
            <a:ext cx="3003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en-US" sz="2800" b="1" dirty="0" smtClean="0">
                <a:solidFill>
                  <a:srgbClr val="FFFFFF"/>
                </a:solidFill>
                <a:sym typeface="+mn-ea"/>
              </a:rPr>
              <a:t>Итоговый отчет</a:t>
            </a:r>
            <a:endParaRPr lang="ru-RU" sz="2800" b="1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2580" y="1927768"/>
            <a:ext cx="5224780" cy="224676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/>
              <a:t>Аудитория отчёта — не только социологи, но и: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Туроператоры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Муниципальные </a:t>
            </a:r>
            <a:r>
              <a:rPr lang="ru-RU" sz="2000" dirty="0" smtClean="0"/>
              <a:t>власти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Маркетологи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Инвесторы</a:t>
            </a: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765074" y="1353669"/>
            <a:ext cx="5390606" cy="34778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Рекомендуемые формы представления: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Текстовые аналитические </a:t>
            </a:r>
            <a:r>
              <a:rPr lang="ru-RU" sz="2000" dirty="0" smtClean="0"/>
              <a:t>блоки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Графики и диаграммы (круговые, линейные, столбчатые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Гистограммы </a:t>
            </a:r>
            <a:r>
              <a:rPr lang="ru-RU" sz="2000" dirty="0" smtClean="0"/>
              <a:t>распределений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Таблицы с ключевыми </a:t>
            </a:r>
            <a:r>
              <a:rPr lang="ru-RU" sz="2000" dirty="0" smtClean="0"/>
              <a:t>показателями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Отдельные файлы с результатами анкетирования и </a:t>
            </a:r>
            <a:r>
              <a:rPr lang="ru-RU" sz="2000" dirty="0" smtClean="0"/>
              <a:t>интервью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Контент-анализ отзывов и </a:t>
            </a:r>
            <a:r>
              <a:rPr lang="ru-RU" sz="2000" dirty="0" smtClean="0"/>
              <a:t>соцсетей</a:t>
            </a:r>
            <a:endParaRPr lang="ru-RU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Фото- и видеоматериалы наблюдений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211" y="4990011"/>
            <a:ext cx="11965578" cy="101566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Социологические методы позволяют не только описать, но и прогнозировать тенденции в городском и промышленном туризме, разрабатывать эффективные стратегии развития и повышать удовлетворённость туристов.</a:t>
            </a:r>
          </a:p>
        </p:txBody>
      </p:sp>
    </p:spTree>
    <p:extLst>
      <p:ext uri="{BB962C8B-B14F-4D97-AF65-F5344CB8AC3E}">
        <p14:creationId xmlns:p14="http://schemas.microsoft.com/office/powerpoint/2010/main" val="16632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11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088422" y="6166050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8058" y="616605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533400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410926" y="342742"/>
            <a:ext cx="3897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Визуализация данных в отчёте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774" y="1183383"/>
            <a:ext cx="88479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Примеры графиков:</a:t>
            </a:r>
          </a:p>
          <a:p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Круговая диаграмма: Состав туристов по типам</a:t>
            </a:r>
            <a:r>
              <a:rPr lang="ru-RU" sz="2400" dirty="0" smtClean="0"/>
              <a:t>.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Столбчатая диаграмма: Удовлетворённость по шкалам</a:t>
            </a:r>
            <a:r>
              <a:rPr lang="ru-RU" sz="2400" dirty="0" smtClean="0"/>
              <a:t>.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Линейный график: Динамика посещаемости по месяцам</a:t>
            </a:r>
            <a:r>
              <a:rPr lang="ru-RU" sz="2400" dirty="0" smtClean="0"/>
              <a:t>.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Тепловая карта: Активность туристов в разных зонах города.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5131" y="4313874"/>
            <a:ext cx="11756572" cy="1323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Использование социологических методов позволяет</a:t>
            </a:r>
            <a:r>
              <a:rPr lang="ru-RU" sz="2000" b="1" dirty="0" smtClean="0"/>
              <a:t>:</a:t>
            </a:r>
            <a:endParaRPr lang="ru-RU" sz="20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Систематизировать данные о туристах</a:t>
            </a:r>
            <a:r>
              <a:rPr lang="ru-RU" sz="2000" dirty="0" smtClean="0"/>
              <a:t>.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Выявлять слабые и сильные стороны туристических предложений</a:t>
            </a:r>
            <a:r>
              <a:rPr lang="ru-RU" sz="2000" dirty="0" smtClean="0"/>
              <a:t>.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Формировать конкретные рекомендации для развития городского и промышленного туризма.</a:t>
            </a:r>
          </a:p>
        </p:txBody>
      </p:sp>
    </p:spTree>
    <p:extLst>
      <p:ext uri="{BB962C8B-B14F-4D97-AF65-F5344CB8AC3E}">
        <p14:creationId xmlns:p14="http://schemas.microsoft.com/office/powerpoint/2010/main" val="164615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12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5626" y="1612119"/>
            <a:ext cx="9812374" cy="378565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Титульный лист</a:t>
            </a:r>
          </a:p>
          <a:p>
            <a:r>
              <a:rPr lang="ru-RU" sz="2000" dirty="0"/>
              <a:t>Название исследования: </a:t>
            </a:r>
            <a:r>
              <a:rPr lang="ru-RU" sz="2000" dirty="0" smtClean="0"/>
              <a:t>«Анализ </a:t>
            </a:r>
            <a:r>
              <a:rPr lang="ru-RU" sz="2000" dirty="0"/>
              <a:t>восприятия и эффективности городского туристического маршрута </a:t>
            </a:r>
            <a:r>
              <a:rPr lang="ru-RU" sz="2000" dirty="0" smtClean="0"/>
              <a:t>«…..»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Исполнители:</a:t>
            </a:r>
          </a:p>
          <a:p>
            <a:r>
              <a:rPr lang="ru-RU" sz="2000" dirty="0" smtClean="0"/>
              <a:t>Организация:</a:t>
            </a:r>
          </a:p>
          <a:p>
            <a:r>
              <a:rPr lang="ru-RU" sz="2000" dirty="0" smtClean="0"/>
              <a:t>Даты проведения исследования: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Дисциплина: «Методы </a:t>
            </a:r>
            <a:r>
              <a:rPr lang="ru-RU" sz="2000" dirty="0"/>
              <a:t>социологических исследований в городском </a:t>
            </a:r>
            <a:r>
              <a:rPr lang="ru-RU" sz="2000" dirty="0" smtClean="0"/>
              <a:t>и промышленном туризме»</a:t>
            </a:r>
          </a:p>
          <a:p>
            <a:endParaRPr lang="ru-RU" sz="2000" dirty="0" smtClean="0"/>
          </a:p>
          <a:p>
            <a:r>
              <a:rPr lang="ru-RU" sz="2000" dirty="0" smtClean="0"/>
              <a:t>Преподаватель: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159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13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9603" y="1402080"/>
            <a:ext cx="4641072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1. </a:t>
            </a:r>
            <a:r>
              <a:rPr lang="ru-RU" sz="2000" b="1" dirty="0"/>
              <a:t>Введение</a:t>
            </a:r>
          </a:p>
          <a:p>
            <a:r>
              <a:rPr lang="ru-RU" sz="2000" dirty="0"/>
              <a:t>1.1. </a:t>
            </a:r>
            <a:r>
              <a:rPr lang="ru-RU" sz="2000" b="1" dirty="0"/>
              <a:t>Актуальность исследования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Аргументировать рост </a:t>
            </a:r>
            <a:r>
              <a:rPr lang="ru-RU" sz="2000" dirty="0"/>
              <a:t>интереса к городскому </a:t>
            </a:r>
            <a:r>
              <a:rPr lang="ru-RU" sz="2000" dirty="0" smtClean="0"/>
              <a:t>туризму.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Аргументировать необходимость </a:t>
            </a:r>
            <a:r>
              <a:rPr lang="ru-RU" sz="2000" dirty="0"/>
              <a:t>оценки и оптимизации существующих </a:t>
            </a:r>
            <a:r>
              <a:rPr lang="ru-RU" sz="2000" dirty="0" smtClean="0"/>
              <a:t>маршрутов.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/>
              <a:t>Обосновать важность </a:t>
            </a:r>
            <a:r>
              <a:rPr lang="ru-RU" sz="2000" dirty="0"/>
              <a:t>комплексного подхода к изучению туристического </a:t>
            </a:r>
            <a:r>
              <a:rPr lang="ru-RU" sz="2000" dirty="0" smtClean="0"/>
              <a:t>опыта.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998720" y="1402080"/>
            <a:ext cx="6883532" cy="40934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1.2. </a:t>
            </a:r>
            <a:r>
              <a:rPr lang="ru-RU" sz="2000" b="1" dirty="0"/>
              <a:t>Цели и задачи исследования</a:t>
            </a:r>
          </a:p>
          <a:p>
            <a:r>
              <a:rPr lang="ru-RU" sz="2000" b="1" dirty="0"/>
              <a:t>Цель:</a:t>
            </a:r>
            <a:r>
              <a:rPr lang="ru-RU" sz="2000" dirty="0"/>
              <a:t> Оценить привлекательность, удобство и эмоциональное восприятие городского туристического </a:t>
            </a:r>
            <a:r>
              <a:rPr lang="ru-RU" sz="2000" dirty="0" smtClean="0"/>
              <a:t>маршрута «…»</a:t>
            </a:r>
            <a:endParaRPr lang="ru-RU" sz="2000" dirty="0"/>
          </a:p>
          <a:p>
            <a:r>
              <a:rPr lang="ru-RU" sz="2000" b="1" dirty="0"/>
              <a:t>Задачи</a:t>
            </a:r>
            <a:r>
              <a:rPr lang="ru-RU" sz="2000" b="1" dirty="0" smtClean="0"/>
              <a:t>: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i="1" dirty="0"/>
              <a:t>Выявить</a:t>
            </a:r>
            <a:r>
              <a:rPr lang="ru-RU" sz="2000" dirty="0"/>
              <a:t> сильные и слабые стороны маршрута через прямое </a:t>
            </a:r>
            <a:r>
              <a:rPr lang="ru-RU" sz="2000" dirty="0" smtClean="0"/>
              <a:t>наблюдение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i="1" dirty="0"/>
              <a:t>Изучить</a:t>
            </a:r>
            <a:r>
              <a:rPr lang="ru-RU" sz="2000" dirty="0"/>
              <a:t> глубинные мотивы и впечатления туристов через </a:t>
            </a:r>
            <a:r>
              <a:rPr lang="ru-RU" sz="2000" dirty="0" smtClean="0"/>
              <a:t>интервью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i="1" dirty="0"/>
              <a:t>Проанализировать</a:t>
            </a:r>
            <a:r>
              <a:rPr lang="ru-RU" sz="2000" dirty="0"/>
              <a:t> общественное мнение через контент в </a:t>
            </a:r>
            <a:r>
              <a:rPr lang="ru-RU" sz="2000" dirty="0" smtClean="0"/>
              <a:t>соцсетях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i="1" dirty="0"/>
              <a:t>Количественно оценить </a:t>
            </a:r>
            <a:r>
              <a:rPr lang="ru-RU" sz="2000" dirty="0"/>
              <a:t>удовлетворённость через анкетирование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25486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974" y="1537787"/>
            <a:ext cx="6648174" cy="2420983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цель?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конечный, желаемый результат. Цель чётко отражает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тему!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сформулировать цель, нужно ответить на вопрос: «что вы хотите?» </a:t>
            </a:r>
            <a:b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создать…разработать…адаптировать…модернизировать...и др.</a:t>
            </a:r>
            <a:b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736" y="310093"/>
            <a:ext cx="4640384" cy="34294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5131" y="3995678"/>
            <a:ext cx="117739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 сформулировать задачи? </a:t>
            </a:r>
            <a:br>
              <a:rPr lang="ru-RU" sz="20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Задачи – это шаги, которые необходимо сделать, чтобы достичь поставленной цели. </a:t>
            </a:r>
            <a:br>
              <a:rPr lang="ru-RU" sz="20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Чтобы сформулировать задачи, нужно ответить на вопрос «что сделать?» 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изучить…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описать…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установить…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выявить…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создать… </a:t>
            </a:r>
          </a:p>
          <a:p>
            <a:pPr marL="285750" indent="-285750">
              <a:buClrTx/>
              <a:buFont typeface="Wingdings" panose="05000000000000000000" pitchFamily="2" charset="2"/>
              <a:buChar char="§"/>
            </a:pPr>
            <a:r>
              <a:rPr lang="ru-RU" sz="20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исследовать… и др. </a:t>
            </a:r>
            <a:endParaRPr lang="ru-RU" sz="20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67;p5"/>
          <p:cNvSpPr/>
          <p:nvPr/>
        </p:nvSpPr>
        <p:spPr>
          <a:xfrm>
            <a:off x="383774" y="310093"/>
            <a:ext cx="6853049" cy="1102145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" name="Google Shape;168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079856" y="396575"/>
            <a:ext cx="57999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</p:spTree>
    <p:extLst>
      <p:ext uri="{BB962C8B-B14F-4D97-AF65-F5344CB8AC3E}">
        <p14:creationId xmlns:p14="http://schemas.microsoft.com/office/powerpoint/2010/main" val="21763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15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9683931" y="5915819"/>
            <a:ext cx="2082742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07406" y="5915819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715" y="1297745"/>
            <a:ext cx="4564888" cy="255454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1.3. </a:t>
            </a:r>
            <a:r>
              <a:rPr lang="ru-RU" sz="2000" b="1" dirty="0"/>
              <a:t>Объект и предмет исследования</a:t>
            </a:r>
          </a:p>
          <a:p>
            <a:endParaRPr lang="ru-RU" sz="2000" dirty="0" smtClean="0"/>
          </a:p>
          <a:p>
            <a:r>
              <a:rPr lang="ru-RU" sz="2000" dirty="0" smtClean="0"/>
              <a:t>Объект</a:t>
            </a:r>
            <a:r>
              <a:rPr lang="ru-RU" sz="2000" dirty="0"/>
              <a:t>: туристы, посещающие </a:t>
            </a:r>
            <a:r>
              <a:rPr lang="ru-RU" sz="2000" dirty="0" smtClean="0"/>
              <a:t>маршрут</a:t>
            </a:r>
            <a:endParaRPr lang="ru-RU" sz="2000" dirty="0"/>
          </a:p>
          <a:p>
            <a:r>
              <a:rPr lang="ru-RU" sz="2000" dirty="0"/>
              <a:t>Предмет: восприятие, поведение, удовлетворённость</a:t>
            </a:r>
          </a:p>
          <a:p>
            <a:endParaRPr lang="ru-RU" sz="2000" dirty="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5018109" y="1313468"/>
            <a:ext cx="6753904" cy="260632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6F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это, на что направлено изучение (феномен, явление, процесс, технико-технологический элемент…) порождающее проблему или проблемную ситуацию и взятое для изучения.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BF4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Предмет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это часть объекта, некоторое свойство или характеристика объекта взятого для изучения, аспекты и отношения между целым и его отдельными сторонами.  П. – это отдельные стороны объекта, его свойства и особенности, которые, не выходя за рамки исследуемого объекта, будут исследованы в проекте.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3" name="Picture 4" descr="Урок 14. Определяем объект и предмет - YouTub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015" y="4072491"/>
            <a:ext cx="4709303" cy="264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0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16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535" y="1445623"/>
            <a:ext cx="4303631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2. </a:t>
            </a:r>
            <a:r>
              <a:rPr lang="ru-RU" sz="2000" b="1" dirty="0"/>
              <a:t>Методологическая часть</a:t>
            </a:r>
          </a:p>
          <a:p>
            <a:r>
              <a:rPr lang="ru-RU" sz="2000" dirty="0"/>
              <a:t>2.1. </a:t>
            </a:r>
            <a:r>
              <a:rPr lang="ru-RU" sz="2000" b="1" dirty="0"/>
              <a:t>Дизайн исследования</a:t>
            </a:r>
          </a:p>
          <a:p>
            <a:r>
              <a:rPr lang="ru-RU" sz="2000" dirty="0"/>
              <a:t>Смешанный подход: качественные + количественные </a:t>
            </a:r>
            <a:r>
              <a:rPr lang="ru-RU" sz="2000" dirty="0" smtClean="0"/>
              <a:t>методы</a:t>
            </a:r>
            <a:endParaRPr lang="ru-RU" sz="2000" dirty="0"/>
          </a:p>
          <a:p>
            <a:r>
              <a:rPr lang="ru-RU" sz="2000" dirty="0" smtClean="0"/>
              <a:t>Этапы </a:t>
            </a:r>
            <a:r>
              <a:rPr lang="ru-RU" sz="2000" dirty="0"/>
              <a:t>исследования</a:t>
            </a:r>
            <a:r>
              <a:rPr lang="ru-RU" sz="2000" dirty="0" smtClean="0"/>
              <a:t>: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Наблюдение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Интервью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Контент-анализ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Анкетирование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0012" y="1498411"/>
            <a:ext cx="6530468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2.2. </a:t>
            </a:r>
            <a:r>
              <a:rPr lang="ru-RU" sz="2000" b="1" dirty="0"/>
              <a:t>Выборка</a:t>
            </a:r>
          </a:p>
          <a:p>
            <a:r>
              <a:rPr lang="ru-RU" sz="2000" dirty="0"/>
              <a:t>Наблюдение: </a:t>
            </a:r>
            <a:r>
              <a:rPr lang="ru-RU" sz="2000" dirty="0" smtClean="0"/>
              <a:t>3 исследователя, 1 маршрут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Интервью: 15 туристов (целевая выборка)</a:t>
            </a:r>
          </a:p>
          <a:p>
            <a:endParaRPr lang="ru-RU" sz="2000" dirty="0"/>
          </a:p>
          <a:p>
            <a:r>
              <a:rPr lang="ru-RU" sz="2000" dirty="0"/>
              <a:t>Контент-анализ: 100 постов в ВКонтакте с </a:t>
            </a:r>
            <a:r>
              <a:rPr lang="ru-RU" sz="2000" dirty="0" err="1"/>
              <a:t>хештегами</a:t>
            </a:r>
            <a:r>
              <a:rPr lang="ru-RU" sz="2000" dirty="0"/>
              <a:t> маршрута</a:t>
            </a:r>
          </a:p>
          <a:p>
            <a:endParaRPr lang="ru-RU" sz="2000" dirty="0"/>
          </a:p>
          <a:p>
            <a:r>
              <a:rPr lang="ru-RU" sz="2000" dirty="0"/>
              <a:t>Анкетирование: </a:t>
            </a:r>
            <a:r>
              <a:rPr lang="ru-RU" sz="2000" dirty="0" smtClean="0"/>
              <a:t>30 </a:t>
            </a:r>
            <a:r>
              <a:rPr lang="ru-RU" sz="2000" dirty="0"/>
              <a:t>респондентов (случайная </a:t>
            </a:r>
            <a:r>
              <a:rPr lang="ru-RU" sz="2000" dirty="0" smtClean="0"/>
              <a:t>выборка)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2040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17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5982789" y="6088546"/>
            <a:ext cx="6139618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90397" y="607538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481" y="1260899"/>
            <a:ext cx="5416732" cy="532453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2.3. </a:t>
            </a:r>
            <a:r>
              <a:rPr lang="ru-RU" sz="2000" b="1" dirty="0"/>
              <a:t>Методы сбора данных </a:t>
            </a:r>
            <a:r>
              <a:rPr lang="ru-RU" sz="2000" dirty="0"/>
              <a:t>(</a:t>
            </a:r>
            <a:r>
              <a:rPr lang="ru-RU" sz="2000" i="1" dirty="0" smtClean="0"/>
              <a:t>подробно!</a:t>
            </a:r>
            <a:r>
              <a:rPr lang="ru-RU" sz="2000" dirty="0" smtClean="0"/>
              <a:t>)</a:t>
            </a:r>
            <a:endParaRPr lang="ru-RU" sz="2000" dirty="0"/>
          </a:p>
          <a:p>
            <a:r>
              <a:rPr lang="ru-RU" sz="2000" b="1" dirty="0"/>
              <a:t>Метод наблюдения</a:t>
            </a:r>
            <a:r>
              <a:rPr lang="ru-RU" sz="2000" dirty="0"/>
              <a:t>: </a:t>
            </a:r>
            <a:r>
              <a:rPr lang="ru-RU" sz="2000" dirty="0" smtClean="0"/>
              <a:t>«Первый </a:t>
            </a:r>
            <a:r>
              <a:rPr lang="ru-RU" sz="2000" dirty="0"/>
              <a:t>взгляд: Анализ существующего городского туристического маршрута через призму личного </a:t>
            </a:r>
            <a:r>
              <a:rPr lang="ru-RU" sz="2000" dirty="0" smtClean="0"/>
              <a:t>опыта»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Чек-лист наблюдения: навигация, инфраструктура, безопасность, </a:t>
            </a:r>
            <a:r>
              <a:rPr lang="ru-RU" sz="2000" dirty="0" smtClean="0"/>
              <a:t>эстетика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Фото- и </a:t>
            </a:r>
            <a:r>
              <a:rPr lang="ru-RU" sz="2000" dirty="0" smtClean="0"/>
              <a:t>видеофиксация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Дневник </a:t>
            </a:r>
            <a:r>
              <a:rPr lang="ru-RU" sz="2000" dirty="0" smtClean="0"/>
              <a:t>наблюдений</a:t>
            </a:r>
            <a:endParaRPr lang="ru-RU" sz="2000" dirty="0"/>
          </a:p>
          <a:p>
            <a:r>
              <a:rPr lang="ru-RU" sz="2000" b="1" dirty="0"/>
              <a:t>Метод интервью</a:t>
            </a:r>
            <a:r>
              <a:rPr lang="ru-RU" sz="2000" dirty="0"/>
              <a:t>: </a:t>
            </a:r>
            <a:r>
              <a:rPr lang="ru-RU" sz="2000" dirty="0" smtClean="0"/>
              <a:t>«Интервью </a:t>
            </a:r>
            <a:r>
              <a:rPr lang="ru-RU" sz="2000" dirty="0"/>
              <a:t>с туристами как инструмент исследования городского </a:t>
            </a:r>
            <a:r>
              <a:rPr lang="ru-RU" sz="2000" dirty="0" smtClean="0"/>
              <a:t>маршрута»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Полуструктурированные интервью (гид-путеводитель</a:t>
            </a:r>
            <a:r>
              <a:rPr lang="ru-RU" sz="2000" dirty="0" smtClean="0"/>
              <a:t>)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Вопросы: эмоции, сложности, запомнившиеся моменты, </a:t>
            </a:r>
            <a:r>
              <a:rPr lang="ru-RU" sz="2000" dirty="0" err="1" smtClean="0"/>
              <a:t>вау</a:t>
            </a:r>
            <a:r>
              <a:rPr lang="ru-RU" sz="2000" dirty="0"/>
              <a:t>-</a:t>
            </a:r>
            <a:r>
              <a:rPr lang="ru-RU" sz="2000" dirty="0" smtClean="0"/>
              <a:t>эффект, предложения…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982789" y="1408611"/>
            <a:ext cx="5783884" cy="40934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Метод контент-анализа</a:t>
            </a:r>
            <a:r>
              <a:rPr lang="ru-RU" sz="2000" dirty="0"/>
              <a:t>: </a:t>
            </a:r>
            <a:r>
              <a:rPr lang="ru-RU" sz="2000" dirty="0" smtClean="0"/>
              <a:t>«Цифровой </a:t>
            </a:r>
            <a:r>
              <a:rPr lang="ru-RU" sz="2000" dirty="0"/>
              <a:t>след туриста: Анализ пользовательского контента в социальных сетях (на примере ВКонтакте</a:t>
            </a:r>
            <a:r>
              <a:rPr lang="ru-RU" sz="2000" dirty="0" smtClean="0"/>
              <a:t>)»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Анализ текстов, фото, хештегов, </a:t>
            </a:r>
            <a:r>
              <a:rPr lang="ru-RU" sz="2000" dirty="0" err="1" smtClean="0"/>
              <a:t>геометок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Тональность (положительная/нейтральная/отрицательная)</a:t>
            </a:r>
            <a:endParaRPr lang="ru-RU" sz="2000" dirty="0"/>
          </a:p>
          <a:p>
            <a:r>
              <a:rPr lang="ru-RU" sz="2000" b="1" dirty="0"/>
              <a:t>Метод анкетирования</a:t>
            </a:r>
            <a:r>
              <a:rPr lang="ru-RU" sz="2000" dirty="0"/>
              <a:t>: </a:t>
            </a:r>
            <a:r>
              <a:rPr lang="ru-RU" sz="2000" dirty="0" smtClean="0"/>
              <a:t>«Анкетирование </a:t>
            </a:r>
            <a:r>
              <a:rPr lang="ru-RU" sz="2000" dirty="0"/>
              <a:t>туристов после прохождения городского туристического </a:t>
            </a:r>
            <a:r>
              <a:rPr lang="ru-RU" sz="2000" dirty="0" smtClean="0"/>
              <a:t>маршрута «…..»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/>
              <a:t>Структурированная анкета (10–15 вопросов</a:t>
            </a:r>
            <a:r>
              <a:rPr lang="ru-RU" sz="2000" dirty="0" smtClean="0"/>
              <a:t>)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/>
              <a:t>Шкалы, </a:t>
            </a:r>
            <a:r>
              <a:rPr lang="ru-RU" sz="2000" dirty="0"/>
              <a:t>множественный выбор, открытые </a:t>
            </a:r>
            <a:r>
              <a:rPr lang="ru-RU" sz="2000" dirty="0" smtClean="0"/>
              <a:t>вопросы…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7567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18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3774" y="1358537"/>
            <a:ext cx="4919746" cy="40934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3. </a:t>
            </a:r>
            <a:r>
              <a:rPr lang="ru-RU" sz="2000" b="1" dirty="0"/>
              <a:t>Аналитическая часть</a:t>
            </a:r>
          </a:p>
          <a:p>
            <a:r>
              <a:rPr lang="ru-RU" sz="2000" dirty="0"/>
              <a:t>3.1. Результаты наблюдения</a:t>
            </a:r>
          </a:p>
          <a:p>
            <a:r>
              <a:rPr lang="ru-RU" sz="2000" u="sng" dirty="0"/>
              <a:t>Сильные стороны маршрута</a:t>
            </a:r>
            <a:r>
              <a:rPr lang="ru-RU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Логичная последовательность </a:t>
            </a:r>
            <a:r>
              <a:rPr lang="ru-RU" sz="2000" dirty="0" smtClean="0"/>
              <a:t>объектов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Хорошая видимость указателей в </a:t>
            </a:r>
            <a:r>
              <a:rPr lang="ru-RU" sz="2000" dirty="0" smtClean="0"/>
              <a:t>центре</a:t>
            </a:r>
            <a:endParaRPr lang="ru-RU" sz="2000" dirty="0"/>
          </a:p>
          <a:p>
            <a:r>
              <a:rPr lang="ru-RU" sz="2000" u="sng" dirty="0"/>
              <a:t>Слабые стороны</a:t>
            </a:r>
            <a:r>
              <a:rPr lang="ru-RU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Отсутствие туалетов на 2-м км </a:t>
            </a:r>
            <a:r>
              <a:rPr lang="ru-RU" sz="2000" dirty="0" smtClean="0"/>
              <a:t>маршрута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Плохое освещение в вечернее </a:t>
            </a:r>
            <a:r>
              <a:rPr lang="ru-RU" sz="2000" dirty="0" smtClean="0"/>
              <a:t>время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Рекомендации по инфраструктуре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47657" y="1882164"/>
            <a:ext cx="6019016" cy="28623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3.2. </a:t>
            </a:r>
            <a:r>
              <a:rPr lang="ru-RU" sz="2000" b="1" dirty="0"/>
              <a:t>Результаты интервью</a:t>
            </a:r>
          </a:p>
          <a:p>
            <a:r>
              <a:rPr lang="ru-RU" sz="2000" dirty="0"/>
              <a:t>Ключевые темы</a:t>
            </a:r>
            <a:r>
              <a:rPr lang="ru-RU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Эмоциональные пики (вид с набережной, уличные музыканты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Сложности (потеря ориентира у рынка, нехватка скамеек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/>
              <a:t>Цитаты-иллюстрации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Выводы по глубинным потребностям туристов</a:t>
            </a:r>
          </a:p>
        </p:txBody>
      </p:sp>
    </p:spTree>
    <p:extLst>
      <p:ext uri="{BB962C8B-B14F-4D97-AF65-F5344CB8AC3E}">
        <p14:creationId xmlns:p14="http://schemas.microsoft.com/office/powerpoint/2010/main" val="28404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19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689" y="1475879"/>
            <a:ext cx="4806535" cy="28623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3.3. </a:t>
            </a:r>
            <a:r>
              <a:rPr lang="ru-RU" sz="2000" b="1" dirty="0"/>
              <a:t>Результаты контент-анализа</a:t>
            </a:r>
          </a:p>
          <a:p>
            <a:r>
              <a:rPr lang="ru-RU" sz="2000" dirty="0"/>
              <a:t>Статистика</a:t>
            </a:r>
            <a:r>
              <a:rPr lang="ru-RU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68% постов с положительной </a:t>
            </a:r>
            <a:r>
              <a:rPr lang="ru-RU" sz="2000" dirty="0" smtClean="0"/>
              <a:t>тональностью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Чаще всего отмечаются: “мост”, “фонтан”, “уличная еда</a:t>
            </a:r>
            <a:r>
              <a:rPr lang="ru-RU" sz="2000" dirty="0" smtClean="0"/>
              <a:t>”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Критика: “грязь”, “очереди</a:t>
            </a:r>
            <a:r>
              <a:rPr lang="ru-RU" sz="2000" dirty="0" smtClean="0"/>
              <a:t>”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Визуальный ряд: наиболее частые объекты съёмки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92213" y="1436914"/>
            <a:ext cx="5859558" cy="28623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3.4. </a:t>
            </a:r>
            <a:r>
              <a:rPr lang="ru-RU" sz="2000" b="1" dirty="0"/>
              <a:t>Результаты анкетирования</a:t>
            </a:r>
          </a:p>
          <a:p>
            <a:r>
              <a:rPr lang="ru-RU" sz="2000" dirty="0"/>
              <a:t>Демографический портрет </a:t>
            </a:r>
            <a:r>
              <a:rPr lang="ru-RU" sz="2000" dirty="0" smtClean="0"/>
              <a:t>респондентов</a:t>
            </a:r>
            <a:endParaRPr lang="ru-RU" sz="2000" dirty="0"/>
          </a:p>
          <a:p>
            <a:r>
              <a:rPr lang="ru-RU" sz="2000" dirty="0"/>
              <a:t>Таблицы и диаграммы</a:t>
            </a:r>
            <a:r>
              <a:rPr lang="ru-RU" sz="2000" dirty="0" smtClean="0"/>
              <a:t>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Удовлетворённость по шкалам (средние значения</a:t>
            </a:r>
            <a:r>
              <a:rPr lang="ru-RU" sz="2000" dirty="0" smtClean="0"/>
              <a:t>)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Распределение ответов по ключевым </a:t>
            </a:r>
            <a:r>
              <a:rPr lang="ru-RU" sz="2000" dirty="0" smtClean="0"/>
              <a:t>вопросам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Корреляционный анализ: связь возраста и оценки маршрута</a:t>
            </a:r>
          </a:p>
        </p:txBody>
      </p:sp>
    </p:spTree>
    <p:extLst>
      <p:ext uri="{BB962C8B-B14F-4D97-AF65-F5344CB8AC3E}">
        <p14:creationId xmlns:p14="http://schemas.microsoft.com/office/powerpoint/2010/main" val="6791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20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423" y="1260899"/>
            <a:ext cx="4616503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4. </a:t>
            </a:r>
            <a:r>
              <a:rPr lang="ru-RU" sz="2000" b="1" dirty="0"/>
              <a:t>Синтез результатов</a:t>
            </a:r>
          </a:p>
          <a:p>
            <a:r>
              <a:rPr lang="ru-RU" sz="2000" dirty="0"/>
              <a:t>4.1. Перекрёстный анализ данных</a:t>
            </a:r>
          </a:p>
          <a:p>
            <a:r>
              <a:rPr lang="ru-RU" sz="2000" dirty="0"/>
              <a:t>Сопоставление данных </a:t>
            </a:r>
            <a:r>
              <a:rPr lang="ru-RU" sz="2000" dirty="0" smtClean="0"/>
              <a:t>по </a:t>
            </a:r>
            <a:r>
              <a:rPr lang="ru-RU" sz="2000" dirty="0"/>
              <a:t>4 </a:t>
            </a:r>
            <a:r>
              <a:rPr lang="ru-RU" sz="2000" dirty="0" smtClean="0"/>
              <a:t>методам: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Наблюдение + анкетирование: инфраструктурные </a:t>
            </a:r>
            <a:r>
              <a:rPr lang="ru-RU" sz="2000" dirty="0" smtClean="0"/>
              <a:t>проблемы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Интервью + контент-анализ: эмоциональные </a:t>
            </a:r>
            <a:r>
              <a:rPr lang="ru-RU" sz="2000" dirty="0" smtClean="0"/>
              <a:t>акценты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Выявление противоречий и совпадений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55697" y="1435753"/>
            <a:ext cx="6174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4.2. </a:t>
            </a:r>
            <a:r>
              <a:rPr lang="ru-RU" sz="2000" b="1" dirty="0"/>
              <a:t>Интегративная таблица </a:t>
            </a:r>
            <a:r>
              <a:rPr lang="ru-RU" sz="2000" b="1" dirty="0" smtClean="0"/>
              <a:t>«Сильные </a:t>
            </a:r>
            <a:r>
              <a:rPr lang="ru-RU" sz="2000" b="1" dirty="0"/>
              <a:t>и слабые стороны </a:t>
            </a:r>
            <a:r>
              <a:rPr lang="ru-RU" sz="2000" b="1" dirty="0" smtClean="0"/>
              <a:t>маршрута»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04" y="2363904"/>
            <a:ext cx="7630590" cy="2981741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22463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21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2216" y="1350279"/>
            <a:ext cx="4285578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5. </a:t>
            </a:r>
            <a:r>
              <a:rPr lang="ru-RU" sz="2000" b="1" dirty="0"/>
              <a:t>Выводы и рекомендации</a:t>
            </a:r>
          </a:p>
          <a:p>
            <a:r>
              <a:rPr lang="ru-RU" sz="2000" dirty="0"/>
              <a:t>5.1. Общие выводы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Маршрут эмоционально привлекателен, но требует инфраструктурных </a:t>
            </a:r>
            <a:r>
              <a:rPr lang="ru-RU" sz="2000" dirty="0" smtClean="0"/>
              <a:t>улучшений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Целевая аудитория: молодёжь 18–35 лет, семьи с </a:t>
            </a:r>
            <a:r>
              <a:rPr lang="ru-RU" sz="2000" dirty="0" smtClean="0"/>
              <a:t>детьми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Ключевые точки притяжения: набережная, аутентичные кафе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16137" y="1341120"/>
            <a:ext cx="6618514" cy="34778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5.2. </a:t>
            </a:r>
            <a:r>
              <a:rPr lang="ru-RU" sz="2000" b="1" dirty="0"/>
              <a:t>Рекомендации для организаторов </a:t>
            </a:r>
            <a:r>
              <a:rPr lang="ru-RU" sz="2000" b="1" dirty="0" smtClean="0"/>
              <a:t>маршрута «…»</a:t>
            </a:r>
            <a:endParaRPr lang="ru-RU" sz="2000" b="1" dirty="0"/>
          </a:p>
          <a:p>
            <a:r>
              <a:rPr lang="ru-RU" sz="2000" u="sng" dirty="0"/>
              <a:t>Краткосрочные</a:t>
            </a:r>
            <a:r>
              <a:rPr lang="ru-RU" sz="2000" u="sng" dirty="0" smtClean="0"/>
              <a:t>:</a:t>
            </a:r>
            <a:endParaRPr lang="ru-RU" sz="2000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Установить дополнительные </a:t>
            </a:r>
            <a:r>
              <a:rPr lang="ru-RU" sz="2000" dirty="0" smtClean="0"/>
              <a:t>указатели…. Разместить </a:t>
            </a:r>
            <a:r>
              <a:rPr lang="ru-RU" sz="2000" dirty="0"/>
              <a:t>мобильные </a:t>
            </a:r>
            <a:r>
              <a:rPr lang="ru-RU" sz="2000" dirty="0" smtClean="0"/>
              <a:t>туалеты</a:t>
            </a:r>
            <a:endParaRPr lang="ru-RU" sz="2000" dirty="0"/>
          </a:p>
          <a:p>
            <a:r>
              <a:rPr lang="ru-RU" sz="2000" u="sng" dirty="0"/>
              <a:t>Долгосрочные</a:t>
            </a:r>
            <a:r>
              <a:rPr lang="ru-RU" sz="2000" u="sng" dirty="0" smtClean="0"/>
              <a:t>:</a:t>
            </a:r>
            <a:endParaRPr lang="ru-RU" sz="2000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Разработать аудиогид с </a:t>
            </a:r>
            <a:r>
              <a:rPr lang="ru-RU" sz="2000" dirty="0" smtClean="0"/>
              <a:t>историями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Создать интерактивную карту в </a:t>
            </a:r>
            <a:r>
              <a:rPr lang="ru-RU" sz="2000" dirty="0" smtClean="0"/>
              <a:t>соцсетях</a:t>
            </a:r>
            <a:endParaRPr lang="ru-RU" sz="2000" dirty="0"/>
          </a:p>
          <a:p>
            <a:r>
              <a:rPr lang="ru-RU" sz="2000" u="sng" dirty="0"/>
              <a:t>Коммуникационные</a:t>
            </a:r>
            <a:r>
              <a:rPr lang="ru-RU" sz="2000" u="sng" dirty="0" smtClean="0"/>
              <a:t>:</a:t>
            </a:r>
            <a:endParaRPr lang="ru-RU" sz="2000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Стимулировать размещение отзывов с </a:t>
            </a:r>
            <a:r>
              <a:rPr lang="ru-RU" sz="2000" dirty="0" err="1" smtClean="0"/>
              <a:t>хештегом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Проводить регулярные опросы</a:t>
            </a:r>
          </a:p>
        </p:txBody>
      </p:sp>
    </p:spTree>
    <p:extLst>
      <p:ext uri="{BB962C8B-B14F-4D97-AF65-F5344CB8AC3E}">
        <p14:creationId xmlns:p14="http://schemas.microsoft.com/office/powerpoint/2010/main" val="328864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22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2"/>
            <a:ext cx="9108569" cy="767451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итогового отчёта по социологическому исследованию городского туристического маршрута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3774" y="1454331"/>
            <a:ext cx="4353689" cy="40934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6. </a:t>
            </a:r>
            <a:r>
              <a:rPr lang="ru-RU" sz="2000" b="1" dirty="0"/>
              <a:t>Приложения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Чек-лист </a:t>
            </a:r>
            <a:r>
              <a:rPr lang="ru-RU" sz="2000" dirty="0" smtClean="0"/>
              <a:t>наблюдения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Гайд </a:t>
            </a:r>
            <a:r>
              <a:rPr lang="ru-RU" sz="2000" dirty="0" smtClean="0"/>
              <a:t>интервью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Анкета для </a:t>
            </a:r>
            <a:r>
              <a:rPr lang="ru-RU" sz="2000" dirty="0" smtClean="0"/>
              <a:t>опроса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Кодировочная таблица для </a:t>
            </a:r>
            <a:r>
              <a:rPr lang="ru-RU" sz="2000" dirty="0" smtClean="0"/>
              <a:t>контент-анализа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Фотоотчёт </a:t>
            </a:r>
            <a:r>
              <a:rPr lang="ru-RU" sz="2000" dirty="0" smtClean="0"/>
              <a:t>наблюдения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Примеры обработанных анкет и </a:t>
            </a:r>
            <a:r>
              <a:rPr lang="ru-RU" sz="2000" dirty="0" smtClean="0"/>
              <a:t>интервью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Графики и таблицы в полном </a:t>
            </a:r>
            <a:r>
              <a:rPr lang="ru-RU" sz="2000" dirty="0" smtClean="0"/>
              <a:t>объёме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Список проанализированных постов ВКонтакте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47063" y="2063443"/>
            <a:ext cx="6139543" cy="255454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7. </a:t>
            </a:r>
            <a:r>
              <a:rPr lang="ru-RU" sz="2000" b="1" dirty="0"/>
              <a:t>Список литературы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Методические источники по социологии туризма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Работы по городским исследованиям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/>
              <a:t>Статьи по методам контент-анализа и анкетирования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09077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23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459676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кодировочной таблицы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2217" y="1542917"/>
            <a:ext cx="113821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Кодировочная таблица для контент-анализа пользовательского контента в социальных сетях (ВКонтакте</a:t>
            </a:r>
            <a:r>
              <a:rPr lang="ru-RU" sz="2400" dirty="0" smtClean="0"/>
              <a:t>)…</a:t>
            </a:r>
            <a:r>
              <a:rPr lang="ru-RU" sz="2400" i="1" dirty="0" smtClean="0"/>
              <a:t>иные источники</a:t>
            </a:r>
            <a:endParaRPr lang="ru-RU" sz="2400" i="1" dirty="0"/>
          </a:p>
          <a:p>
            <a:r>
              <a:rPr lang="ru-RU" sz="2400" b="1" dirty="0"/>
              <a:t>Тема исследования</a:t>
            </a:r>
            <a:r>
              <a:rPr lang="ru-RU" sz="2400" dirty="0"/>
              <a:t>: Анализ восприятия городского туристического маршрута </a:t>
            </a:r>
            <a:r>
              <a:rPr lang="ru-RU" sz="2400" dirty="0" smtClean="0"/>
              <a:t>«Исторический центр….»</a:t>
            </a:r>
            <a:endParaRPr lang="ru-RU" sz="2400" dirty="0"/>
          </a:p>
          <a:p>
            <a:endParaRPr lang="ru-RU" sz="2400" b="1" dirty="0" smtClean="0"/>
          </a:p>
          <a:p>
            <a:r>
              <a:rPr lang="ru-RU" sz="2400" b="1" dirty="0" smtClean="0"/>
              <a:t>Источник </a:t>
            </a:r>
            <a:r>
              <a:rPr lang="ru-RU" sz="2400" b="1" dirty="0"/>
              <a:t>данных</a:t>
            </a:r>
            <a:r>
              <a:rPr lang="ru-RU" sz="2400" dirty="0"/>
              <a:t>: Посты, комментарии, фото/видео материалы с </a:t>
            </a:r>
            <a:r>
              <a:rPr lang="ru-RU" sz="2400" dirty="0" err="1"/>
              <a:t>хештегами</a:t>
            </a:r>
            <a:r>
              <a:rPr lang="ru-RU" sz="2400" dirty="0"/>
              <a:t> #</a:t>
            </a:r>
            <a:r>
              <a:rPr lang="ru-RU" sz="2400" dirty="0" err="1"/>
              <a:t>ИсторическийЦентр</a:t>
            </a:r>
            <a:r>
              <a:rPr lang="ru-RU" sz="2400" dirty="0"/>
              <a:t>, #</a:t>
            </a:r>
            <a:r>
              <a:rPr lang="ru-RU" sz="2400" dirty="0" err="1" smtClean="0"/>
              <a:t>НабережнаяТомск</a:t>
            </a:r>
            <a:r>
              <a:rPr lang="ru-RU" sz="2400" dirty="0" smtClean="0"/>
              <a:t>, </a:t>
            </a:r>
            <a:r>
              <a:rPr lang="ru-RU" sz="2400" dirty="0"/>
              <a:t>#</a:t>
            </a:r>
            <a:r>
              <a:rPr lang="ru-RU" sz="2400" dirty="0" err="1" smtClean="0"/>
              <a:t>ТуризмТомск</a:t>
            </a:r>
            <a:endParaRPr lang="ru-RU" sz="2400" dirty="0"/>
          </a:p>
          <a:p>
            <a:endParaRPr lang="ru-RU" sz="2400" b="1" dirty="0" smtClean="0"/>
          </a:p>
          <a:p>
            <a:r>
              <a:rPr lang="ru-RU" sz="2400" b="1" dirty="0" smtClean="0"/>
              <a:t>Период сбора данных</a:t>
            </a:r>
            <a:r>
              <a:rPr lang="ru-RU" sz="2400" dirty="0" smtClean="0"/>
              <a:t>: 01.09.2025 </a:t>
            </a:r>
            <a:r>
              <a:rPr lang="ru-RU" sz="2400" dirty="0"/>
              <a:t>– </a:t>
            </a:r>
            <a:r>
              <a:rPr lang="ru-RU" sz="2400" dirty="0" smtClean="0"/>
              <a:t>01.11.2025</a:t>
            </a:r>
            <a:endParaRPr lang="ru-RU" sz="2400" dirty="0"/>
          </a:p>
          <a:p>
            <a:endParaRPr lang="ru-RU" sz="2400" b="1" dirty="0" smtClean="0"/>
          </a:p>
          <a:p>
            <a:r>
              <a:rPr lang="ru-RU" sz="2400" b="1" dirty="0" smtClean="0"/>
              <a:t>Объем </a:t>
            </a:r>
            <a:r>
              <a:rPr lang="ru-RU" sz="2400" b="1" dirty="0"/>
              <a:t>выборки</a:t>
            </a:r>
            <a:r>
              <a:rPr lang="ru-RU" sz="2400" dirty="0"/>
              <a:t>: 100 единиц анализа (постов и комментариев)</a:t>
            </a:r>
          </a:p>
        </p:txBody>
      </p:sp>
    </p:spTree>
    <p:extLst>
      <p:ext uri="{BB962C8B-B14F-4D97-AF65-F5344CB8AC3E}">
        <p14:creationId xmlns:p14="http://schemas.microsoft.com/office/powerpoint/2010/main" val="35229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24</a:t>
            </a:fld>
            <a:endParaRPr lang="ru-RU"/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525178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кодировочной </a:t>
            </a:r>
            <a:r>
              <a:rPr lang="ru-RU" sz="2000" dirty="0" smtClean="0"/>
              <a:t>таблицы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35" y="919248"/>
            <a:ext cx="9972317" cy="56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4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25</a:t>
            </a:fld>
            <a:endParaRPr lang="ru-RU"/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525178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кодировочной </a:t>
            </a:r>
            <a:r>
              <a:rPr lang="ru-RU" sz="2000" dirty="0" smtClean="0"/>
              <a:t>таблицы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90" y="1004102"/>
            <a:ext cx="8724910" cy="571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26</a:t>
            </a:fld>
            <a:endParaRPr lang="ru-RU"/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525178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Структура кодировочной </a:t>
            </a:r>
            <a:r>
              <a:rPr lang="ru-RU" sz="2000" dirty="0" smtClean="0"/>
              <a:t>таблицы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65356" y="1395207"/>
            <a:ext cx="11516896" cy="440120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Инструкция по заполнению </a:t>
            </a:r>
            <a:r>
              <a:rPr lang="ru-RU" sz="2000" b="1" dirty="0" smtClean="0"/>
              <a:t>таблицы</a:t>
            </a:r>
            <a:endParaRPr lang="ru-RU" sz="2000" b="1" dirty="0"/>
          </a:p>
          <a:p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Категория – это тематический </a:t>
            </a:r>
            <a:r>
              <a:rPr lang="ru-RU" sz="2000" dirty="0"/>
              <a:t>блок, к которому относится высказывание</a:t>
            </a:r>
            <a:r>
              <a:rPr lang="ru-RU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Код – это уникальный </a:t>
            </a:r>
            <a:r>
              <a:rPr lang="ru-RU" sz="2000" dirty="0"/>
              <a:t>идентификатор для каждой подкатегории (используется при кодировке текста</a:t>
            </a:r>
            <a:r>
              <a:rPr lang="ru-RU" sz="2000" dirty="0" smtClean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Определение категории – это </a:t>
            </a:r>
            <a:r>
              <a:rPr lang="ru-RU" sz="2000" dirty="0"/>
              <a:t>чёткое описание, что включает в себя данная категория</a:t>
            </a:r>
            <a:r>
              <a:rPr lang="ru-RU" sz="2000" dirty="0" smtClean="0"/>
              <a:t>.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Пример из </a:t>
            </a:r>
            <a:r>
              <a:rPr lang="ru-RU" sz="2000" dirty="0" smtClean="0"/>
              <a:t>текста – это реальная </a:t>
            </a:r>
            <a:r>
              <a:rPr lang="ru-RU" sz="2000" dirty="0"/>
              <a:t>цитата из поста или комментария, иллюстрирующая категорию</a:t>
            </a:r>
            <a:r>
              <a:rPr lang="ru-RU" sz="2000" dirty="0" smtClean="0"/>
              <a:t>.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Тональность</a:t>
            </a:r>
            <a:r>
              <a:rPr lang="ru-RU" sz="2000" dirty="0" smtClean="0"/>
              <a:t>:</a:t>
            </a:r>
            <a:endParaRPr lang="ru-RU" sz="2000" dirty="0"/>
          </a:p>
          <a:p>
            <a:r>
              <a:rPr lang="ru-RU" sz="2000" dirty="0"/>
              <a:t>+ </a:t>
            </a:r>
            <a:r>
              <a:rPr lang="ru-RU" sz="2000" dirty="0" smtClean="0"/>
              <a:t>положительная</a:t>
            </a:r>
            <a:endParaRPr lang="ru-RU" sz="2000" dirty="0"/>
          </a:p>
          <a:p>
            <a:r>
              <a:rPr lang="ru-RU" sz="2000" dirty="0"/>
              <a:t>– </a:t>
            </a:r>
            <a:r>
              <a:rPr lang="ru-RU" sz="2000" dirty="0" smtClean="0"/>
              <a:t>отрицательная</a:t>
            </a:r>
            <a:endParaRPr lang="ru-RU" sz="2000" dirty="0"/>
          </a:p>
          <a:p>
            <a:r>
              <a:rPr lang="ru-RU" sz="2000" dirty="0"/>
              <a:t>0 нейтральная / </a:t>
            </a:r>
            <a:r>
              <a:rPr lang="ru-RU" sz="2000" dirty="0" smtClean="0"/>
              <a:t>смешанная</a:t>
            </a:r>
            <a:endParaRPr lang="ru-RU" sz="2000" dirty="0"/>
          </a:p>
          <a:p>
            <a:r>
              <a:rPr lang="ru-RU" sz="2000" dirty="0" smtClean="0"/>
              <a:t>6. Частота – это количество </a:t>
            </a:r>
            <a:r>
              <a:rPr lang="ru-RU" sz="2000" dirty="0"/>
              <a:t>упоминаний данной категории в выборке (заполняется после обработки всех данных).</a:t>
            </a:r>
          </a:p>
        </p:txBody>
      </p:sp>
      <p:sp>
        <p:nvSpPr>
          <p:cNvPr id="12" name="Google Shape;158;p5"/>
          <p:cNvSpPr/>
          <p:nvPr/>
        </p:nvSpPr>
        <p:spPr>
          <a:xfrm>
            <a:off x="1105690" y="6135816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07350" y="6099175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</p:spTree>
    <p:extLst>
      <p:ext uri="{BB962C8B-B14F-4D97-AF65-F5344CB8AC3E}">
        <p14:creationId xmlns:p14="http://schemas.microsoft.com/office/powerpoint/2010/main" val="24916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ru-RU"/>
              <a:pPr/>
              <a:t>27</a:t>
            </a:fld>
            <a:endParaRPr lang="ru-RU"/>
          </a:p>
        </p:txBody>
      </p:sp>
      <p:sp>
        <p:nvSpPr>
          <p:cNvPr id="158" name="Google Shape;158;p5"/>
          <p:cNvSpPr/>
          <p:nvPr/>
        </p:nvSpPr>
        <p:spPr>
          <a:xfrm>
            <a:off x="1114548" y="5915819"/>
            <a:ext cx="10652125" cy="49688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747000" y="57324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sz="18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0012" y="5861040"/>
            <a:ext cx="1324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FF"/>
                </a:solidFill>
              </a:rPr>
              <a:t>Отчёт </a:t>
            </a:r>
          </a:p>
        </p:txBody>
      </p:sp>
      <p:sp>
        <p:nvSpPr>
          <p:cNvPr id="9" name="Google Shape;167;p5"/>
          <p:cNvSpPr/>
          <p:nvPr/>
        </p:nvSpPr>
        <p:spPr>
          <a:xfrm>
            <a:off x="383774" y="310093"/>
            <a:ext cx="9108569" cy="459676"/>
          </a:xfrm>
          <a:prstGeom prst="rect">
            <a:avLst/>
          </a:prstGeom>
          <a:noFill/>
          <a:ln w="28575" cap="flat" cmpd="sng">
            <a:solidFill>
              <a:srgbClr val="28BE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" name="Google Shape;168;p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8335" y="396575"/>
            <a:ext cx="386960" cy="34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;p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87700" y="239225"/>
            <a:ext cx="2312970" cy="59604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4548" y="369658"/>
            <a:ext cx="8308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Пример заполненной </a:t>
            </a:r>
            <a:r>
              <a:rPr lang="ru-RU" sz="2000" dirty="0" smtClean="0"/>
              <a:t>строки кодировочной таблицы</a:t>
            </a:r>
            <a:endParaRPr 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348728"/>
              </p:ext>
            </p:extLst>
          </p:nvPr>
        </p:nvGraphicFramePr>
        <p:xfrm>
          <a:off x="174169" y="1206221"/>
          <a:ext cx="11514126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025"/>
                <a:gridCol w="1478017"/>
                <a:gridCol w="2397298"/>
                <a:gridCol w="2055223"/>
                <a:gridCol w="1942011"/>
                <a:gridCol w="12815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Категория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Код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Определение категории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Пример из текста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Тональность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Частота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Инфраструктура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3.2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Недостаток инфраструктуры (туалеты, места отдыха)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«Шли 2 часа, ни одного туалета не встретили»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-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Навигация и логистика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4169" y="4137534"/>
            <a:ext cx="1151412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!</a:t>
            </a:r>
            <a:r>
              <a:rPr lang="ru-RU" sz="2000" dirty="0" smtClean="0"/>
              <a:t> Ручной </a:t>
            </a:r>
            <a:r>
              <a:rPr lang="ru-RU" sz="2000" dirty="0"/>
              <a:t>подсчёт (на бумаге или в таблице)</a:t>
            </a:r>
          </a:p>
          <a:p>
            <a:r>
              <a:rPr lang="ru-RU" sz="2000" dirty="0"/>
              <a:t>После кодировки каждой единицы анализа (поста, комментария) вы отмечаете, какие коды в ней встретились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В конце подсчитываете общее количество упоминаний каждого кода.</a:t>
            </a:r>
          </a:p>
        </p:txBody>
      </p:sp>
    </p:spTree>
    <p:extLst>
      <p:ext uri="{BB962C8B-B14F-4D97-AF65-F5344CB8AC3E}">
        <p14:creationId xmlns:p14="http://schemas.microsoft.com/office/powerpoint/2010/main" val="200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nna\Desktop\психология-эмоц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3947" y="1683241"/>
            <a:ext cx="507841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43" y="1683241"/>
            <a:ext cx="6631443" cy="4439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9705" y="5776957"/>
            <a:ext cx="2734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endParaRPr lang="ru-RU" sz="1800" kern="12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Отчёт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6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ПУ">
      <a:dk1>
        <a:sysClr val="windowText" lastClr="000000"/>
      </a:dk1>
      <a:lt1>
        <a:sysClr val="window" lastClr="FFFFFF"/>
      </a:lt1>
      <a:dk2>
        <a:srgbClr val="323F4F"/>
      </a:dk2>
      <a:lt2>
        <a:srgbClr val="E7E6E6"/>
      </a:lt2>
      <a:accent1>
        <a:srgbClr val="80BF44"/>
      </a:accent1>
      <a:accent2>
        <a:srgbClr val="209740"/>
      </a:accent2>
      <a:accent3>
        <a:srgbClr val="1768B0"/>
      </a:accent3>
      <a:accent4>
        <a:srgbClr val="B2D88E"/>
      </a:accent4>
      <a:accent5>
        <a:srgbClr val="5F9031"/>
      </a:accent5>
      <a:accent6>
        <a:srgbClr val="59A5E9"/>
      </a:accent6>
      <a:hlink>
        <a:srgbClr val="1768B0"/>
      </a:hlink>
      <a:folHlink>
        <a:srgbClr val="954F72"/>
      </a:folHlink>
    </a:clrScheme>
    <a:fontScheme name="Другая 1">
      <a:majorFont>
        <a:latin typeface="Calibri 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1665</Words>
  <Application>Microsoft Office PowerPoint</Application>
  <PresentationFormat>Широкоэкранный</PresentationFormat>
  <Paragraphs>349</Paragraphs>
  <Slides>28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Calibri</vt:lpstr>
      <vt:lpstr>PFBeauSansPro-Bold</vt:lpstr>
      <vt:lpstr>Verdana</vt:lpstr>
      <vt:lpstr>Times New Roman</vt:lpstr>
      <vt:lpstr>Arial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Как сформулировать цель?   Цель — это конечный, желаемый результат. Цель чётко отражает тему! Чтобы сформулировать цель, нужно ответить на вопрос: «что вы хотите?»  создать…разработать…адаптировать…модернизировать...и др.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Отчёт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Карпова Анна Юрьевна</cp:lastModifiedBy>
  <cp:revision>189</cp:revision>
  <dcterms:created xsi:type="dcterms:W3CDTF">2021-07-15T12:03:00Z</dcterms:created>
  <dcterms:modified xsi:type="dcterms:W3CDTF">2025-12-12T06:36:21Z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3518ABD25BDF4CB985E69DA51A81C5BB_13</vt:lpwstr>
  </property>
  <property fmtid="{D5CDD505-2E9C-101B-9397-08002B2CF9AE}" pid="3" name="KSOProductBuildVer">
    <vt:lpwstr>1049-12.2.0.13359</vt:lpwstr>
  </property>
</Properties>
</file>