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3" r:id="rId3"/>
  </p:sldMasterIdLst>
  <p:notesMasterIdLst>
    <p:notesMasterId r:id="rId56"/>
  </p:notesMasterIdLst>
  <p:sldIdLst>
    <p:sldId id="256" r:id="rId4"/>
    <p:sldId id="283" r:id="rId5"/>
    <p:sldId id="337" r:id="rId6"/>
    <p:sldId id="339" r:id="rId7"/>
    <p:sldId id="342" r:id="rId8"/>
    <p:sldId id="402" r:id="rId9"/>
    <p:sldId id="403" r:id="rId10"/>
    <p:sldId id="345" r:id="rId11"/>
    <p:sldId id="347" r:id="rId12"/>
    <p:sldId id="348" r:id="rId13"/>
    <p:sldId id="349" r:id="rId14"/>
    <p:sldId id="350" r:id="rId15"/>
    <p:sldId id="372" r:id="rId16"/>
    <p:sldId id="390" r:id="rId17"/>
    <p:sldId id="373" r:id="rId18"/>
    <p:sldId id="394" r:id="rId19"/>
    <p:sldId id="351" r:id="rId20"/>
    <p:sldId id="353" r:id="rId21"/>
    <p:sldId id="354" r:id="rId22"/>
    <p:sldId id="355" r:id="rId23"/>
    <p:sldId id="356" r:id="rId24"/>
    <p:sldId id="357" r:id="rId25"/>
    <p:sldId id="395" r:id="rId26"/>
    <p:sldId id="358" r:id="rId27"/>
    <p:sldId id="380" r:id="rId28"/>
    <p:sldId id="359" r:id="rId29"/>
    <p:sldId id="360" r:id="rId30"/>
    <p:sldId id="391" r:id="rId31"/>
    <p:sldId id="397" r:id="rId32"/>
    <p:sldId id="393" r:id="rId33"/>
    <p:sldId id="396" r:id="rId34"/>
    <p:sldId id="362" r:id="rId35"/>
    <p:sldId id="363" r:id="rId36"/>
    <p:sldId id="364" r:id="rId37"/>
    <p:sldId id="365" r:id="rId38"/>
    <p:sldId id="366" r:id="rId39"/>
    <p:sldId id="379" r:id="rId40"/>
    <p:sldId id="381" r:id="rId41"/>
    <p:sldId id="382" r:id="rId42"/>
    <p:sldId id="398" r:id="rId43"/>
    <p:sldId id="387" r:id="rId44"/>
    <p:sldId id="368" r:id="rId45"/>
    <p:sldId id="388" r:id="rId46"/>
    <p:sldId id="378" r:id="rId47"/>
    <p:sldId id="369" r:id="rId48"/>
    <p:sldId id="399" r:id="rId49"/>
    <p:sldId id="384" r:id="rId50"/>
    <p:sldId id="400" r:id="rId51"/>
    <p:sldId id="385" r:id="rId52"/>
    <p:sldId id="401" r:id="rId53"/>
    <p:sldId id="338" r:id="rId54"/>
    <p:sldId id="282" r:id="rId5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MS Gothic" panose="020B0609070205080204" pitchFamily="49" charset="-128"/>
      <p:regular r:id="rId61"/>
    </p:embeddedFont>
    <p:embeddedFont>
      <p:font typeface="Franklin Gothic Medium" panose="020B0603020102020204" pitchFamily="34" charset="0"/>
      <p:regular r:id="rId62"/>
      <p:italic r:id="rId63"/>
    </p:embeddedFont>
    <p:embeddedFont>
      <p:font typeface="Constantia" panose="02030602050306030303" pitchFamily="18" charset="0"/>
      <p:regular r:id="rId64"/>
      <p:bold r:id="rId65"/>
      <p:italic r:id="rId66"/>
      <p:boldItalic r:id="rId67"/>
    </p:embeddedFont>
    <p:embeddedFont>
      <p:font typeface="Open Sans" panose="020B0604020202020204" charset="0"/>
      <p: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8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45" d="100"/>
          <a:sy n="145" d="100"/>
        </p:scale>
        <p:origin x="624" y="126"/>
      </p:cViewPr>
      <p:guideLst>
        <p:guide orient="horz" pos="158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7" Type="http://schemas.openxmlformats.org/officeDocument/2006/relationships/slide" Target="slides/slide4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5" Type="http://schemas.openxmlformats.org/officeDocument/2006/relationships/slide" Target="slides/slide2.xml"/><Relationship Id="rId61" Type="http://schemas.openxmlformats.org/officeDocument/2006/relationships/font" Target="fonts/font5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6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1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231285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7139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0232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3603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4d22339b46_3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4d22339b46_3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0261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r>
              <a:rPr dirty="0">
                <a:latin typeface="Franklin Gothic Medium" panose="020B0603020102020204" pitchFamily="34" charset="0"/>
              </a:rPr>
              <a:t>Добавить нижний колонтитул</a:t>
            </a: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220264-23FB-45E3-8740-2343AB92A772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11.11.2024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pPr lvl="0" eaLnBrk="1" hangingPunct="1">
                <a:buNone/>
              </a:p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3" y="4213330"/>
            <a:ext cx="7382935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89953" y="762743"/>
            <a:ext cx="7179733" cy="362373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2" y="757239"/>
            <a:ext cx="7179733" cy="362373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3" y="526553"/>
            <a:ext cx="567831" cy="425873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926299" y="491424"/>
            <a:ext cx="425196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346202"/>
            <a:ext cx="5723468" cy="1371068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2" y="2802467"/>
            <a:ext cx="5712179" cy="11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7" y="4018194"/>
            <a:ext cx="1213821" cy="273844"/>
          </a:xfrm>
        </p:spPr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6" y="4018194"/>
            <a:ext cx="5034845" cy="273844"/>
          </a:xfrm>
        </p:spPr>
        <p:txBody>
          <a:bodyPr/>
          <a:lstStyle/>
          <a:p>
            <a:endParaRPr lang="en-US" dirty="0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2" y="4018194"/>
            <a:ext cx="554023" cy="273844"/>
          </a:xfrm>
        </p:spPr>
        <p:txBody>
          <a:bodyPr/>
          <a:lstStyle>
            <a:lvl1pPr algn="ctr">
              <a:defRPr/>
            </a:lvl1pPr>
          </a:lstStyle>
          <a:p>
            <a:fld id="{00000000-1234-1234-1234-123412341234}" type="slidenum">
              <a:rPr lang="en" smtClean="0">
                <a:solidFill>
                  <a:srgbClr val="465E9C"/>
                </a:solidFill>
              </a:rPr>
              <a:pPr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97112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43125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80" y="1679574"/>
            <a:ext cx="6254044" cy="1021556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9" y="2794002"/>
            <a:ext cx="6231467" cy="98213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7460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1591055"/>
            <a:ext cx="3200400" cy="27020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1589485"/>
            <a:ext cx="3200400" cy="27039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9566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71" y="1591734"/>
            <a:ext cx="2939521" cy="615156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1591733"/>
            <a:ext cx="2944368" cy="61722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208276"/>
            <a:ext cx="3227832" cy="20848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208610"/>
            <a:ext cx="3227832" cy="20848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7327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57208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79486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9" y="4543528"/>
            <a:ext cx="7721601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60000">
            <a:off x="4468874" y="453872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60000">
            <a:off x="4471418" y="452628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9206" y="432651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21540000">
            <a:off x="749810" y="432054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8" y="220466"/>
            <a:ext cx="567831" cy="425873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350513" y="179006"/>
            <a:ext cx="425196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1515033"/>
            <a:ext cx="3064827" cy="112727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2" y="863246"/>
            <a:ext cx="3020792" cy="346911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6" y="2717811"/>
            <a:ext cx="3048891" cy="15753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9" y="4414254"/>
            <a:ext cx="1213821" cy="273844"/>
          </a:xfrm>
        </p:spPr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6" y="4371947"/>
            <a:ext cx="3522607" cy="273844"/>
          </a:xfrm>
        </p:spPr>
        <p:txBody>
          <a:bodyPr/>
          <a:lstStyle/>
          <a:p>
            <a:endParaRPr lang="en-US" dirty="0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5" y="4422722"/>
            <a:ext cx="554023" cy="273844"/>
          </a:xfrm>
        </p:spPr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0862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9" y="4543528"/>
            <a:ext cx="7721601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206" y="432651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5060" y="431827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60000">
            <a:off x="4468874" y="453872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60000">
            <a:off x="4464770" y="452940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8" y="220466"/>
            <a:ext cx="567831" cy="425873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350513" y="179006"/>
            <a:ext cx="425196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1515618"/>
            <a:ext cx="3063240" cy="1124712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7" y="905455"/>
            <a:ext cx="2913863" cy="3404559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2715768"/>
            <a:ext cx="3044952" cy="157734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8" y="4416554"/>
            <a:ext cx="1213821" cy="273844"/>
          </a:xfrm>
        </p:spPr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71" y="4373279"/>
            <a:ext cx="3319043" cy="273844"/>
          </a:xfrm>
        </p:spPr>
        <p:txBody>
          <a:bodyPr/>
          <a:lstStyle/>
          <a:p>
            <a:endParaRPr lang="en-US" dirty="0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91" y="4425021"/>
            <a:ext cx="554023" cy="273844"/>
          </a:xfrm>
        </p:spPr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34713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2437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3" y="694269"/>
            <a:ext cx="1430867" cy="35729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3" y="829735"/>
            <a:ext cx="5178779" cy="3302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458857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3" y="4213330"/>
            <a:ext cx="7382935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89953" y="762743"/>
            <a:ext cx="7179733" cy="362373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2" y="757239"/>
            <a:ext cx="7179733" cy="362373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3" y="526553"/>
            <a:ext cx="567831" cy="425873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926299" y="491424"/>
            <a:ext cx="425196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346202"/>
            <a:ext cx="5723468" cy="1371068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2" y="2802467"/>
            <a:ext cx="5712179" cy="11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7" y="4018194"/>
            <a:ext cx="1213821" cy="273844"/>
          </a:xfrm>
        </p:spPr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6" y="4018194"/>
            <a:ext cx="5034845" cy="273844"/>
          </a:xfrm>
        </p:spPr>
        <p:txBody>
          <a:bodyPr/>
          <a:lstStyle/>
          <a:p>
            <a:endParaRPr lang="en-US" dirty="0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2" y="4018194"/>
            <a:ext cx="554023" cy="273844"/>
          </a:xfrm>
        </p:spPr>
        <p:txBody>
          <a:bodyPr/>
          <a:lstStyle>
            <a:lvl1pPr algn="ctr">
              <a:defRPr/>
            </a:lvl1pPr>
          </a:lstStyle>
          <a:p>
            <a:fld id="{00000000-1234-1234-1234-123412341234}" type="slidenum">
              <a:rPr lang="en" smtClean="0">
                <a:solidFill>
                  <a:srgbClr val="465E9C"/>
                </a:solidFill>
              </a:rPr>
              <a:pPr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069004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64477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80" y="1679574"/>
            <a:ext cx="6254044" cy="1021556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9" y="2794002"/>
            <a:ext cx="6231467" cy="98213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6012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1591055"/>
            <a:ext cx="3200400" cy="27020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1589485"/>
            <a:ext cx="3200400" cy="27039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7648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71" y="1591734"/>
            <a:ext cx="2939521" cy="615156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1591733"/>
            <a:ext cx="2944368" cy="61722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208276"/>
            <a:ext cx="3227832" cy="20848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208610"/>
            <a:ext cx="3227832" cy="20848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7682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73049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42172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9" y="4543528"/>
            <a:ext cx="7721601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60000">
            <a:off x="4468874" y="453872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60000">
            <a:off x="4471418" y="452628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9206" y="432651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21540000">
            <a:off x="749810" y="432054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8" y="220466"/>
            <a:ext cx="567831" cy="425873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350513" y="179006"/>
            <a:ext cx="425196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1515033"/>
            <a:ext cx="3064827" cy="112727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2" y="863246"/>
            <a:ext cx="3020792" cy="346911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6" y="2717811"/>
            <a:ext cx="3048891" cy="15753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9" y="4414254"/>
            <a:ext cx="1213821" cy="273844"/>
          </a:xfrm>
        </p:spPr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6" y="4371947"/>
            <a:ext cx="3522607" cy="273844"/>
          </a:xfrm>
        </p:spPr>
        <p:txBody>
          <a:bodyPr/>
          <a:lstStyle/>
          <a:p>
            <a:endParaRPr lang="en-US" dirty="0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5" y="4422722"/>
            <a:ext cx="554023" cy="273844"/>
          </a:xfrm>
        </p:spPr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85848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9" y="4543528"/>
            <a:ext cx="7721601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206" y="432651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5060" y="431827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60000">
            <a:off x="4468874" y="453872"/>
            <a:ext cx="3788941" cy="42917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60000">
            <a:off x="4464770" y="452940"/>
            <a:ext cx="3788941" cy="4291722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8" y="220466"/>
            <a:ext cx="567831" cy="425873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350513" y="179006"/>
            <a:ext cx="425196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1515618"/>
            <a:ext cx="3063240" cy="1124712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7" y="905455"/>
            <a:ext cx="2913863" cy="3404559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2715768"/>
            <a:ext cx="3044952" cy="157734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8" y="4416554"/>
            <a:ext cx="1213821" cy="273844"/>
          </a:xfrm>
        </p:spPr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71" y="4373279"/>
            <a:ext cx="3319043" cy="273844"/>
          </a:xfrm>
        </p:spPr>
        <p:txBody>
          <a:bodyPr/>
          <a:lstStyle/>
          <a:p>
            <a:endParaRPr lang="en-US" dirty="0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91" y="4425021"/>
            <a:ext cx="554023" cy="273844"/>
          </a:xfrm>
        </p:spPr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026255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05943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3" y="694269"/>
            <a:ext cx="1430867" cy="35729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3" y="829735"/>
            <a:ext cx="5178779" cy="3302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>
                <a:solidFill>
                  <a:srgbClr val="465E9C"/>
                </a:solidFill>
              </a:rPr>
              <a:pPr/>
              <a:t>11/11/2024</a:t>
            </a:fld>
            <a:endParaRPr lang="en-US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</a:rPr>
              <a:pPr algn="ctr"/>
              <a:t>‹#›</a:t>
            </a:fld>
            <a:endParaRPr lang="en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94854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2" y="4551997"/>
            <a:ext cx="7920991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431483"/>
            <a:ext cx="7696200" cy="428625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" y="432054"/>
            <a:ext cx="7696200" cy="428625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3" y="204819"/>
            <a:ext cx="567831" cy="425873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85945" y="152756"/>
            <a:ext cx="425196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5" y="613188"/>
            <a:ext cx="6965245" cy="901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2" y="1589444"/>
            <a:ext cx="6196405" cy="27028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9" y="4356864"/>
            <a:ext cx="12138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>
                <a:solidFill>
                  <a:srgbClr val="465E9C"/>
                </a:solidFill>
                <a:ea typeface="+mn-ea"/>
              </a:rPr>
              <a:pPr/>
              <a:t>11/11/2024</a:t>
            </a:fld>
            <a:endParaRPr lang="en-US" dirty="0">
              <a:solidFill>
                <a:srgbClr val="465E9C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2" y="4356864"/>
            <a:ext cx="55401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>
              <a:solidFill>
                <a:srgbClr val="465E9C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4" y="4356864"/>
            <a:ext cx="55402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  <a:ea typeface="+mn-ea"/>
              </a:rPr>
              <a:pPr algn="ctr"/>
              <a:t>‹#›</a:t>
            </a:fld>
            <a:endParaRPr lang="en">
              <a:solidFill>
                <a:srgbClr val="465E9C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0341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fade thruBlk="1"/>
  </p:transition>
  <p:hf hdr="0" ftr="0" dt="0"/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13" indent="-274313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74313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28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879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30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381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132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882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2" y="4551997"/>
            <a:ext cx="7920991" cy="402908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431483"/>
            <a:ext cx="7696200" cy="428625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" y="432054"/>
            <a:ext cx="7696200" cy="428625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3" y="204819"/>
            <a:ext cx="567831" cy="425873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85945" y="152756"/>
            <a:ext cx="425196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5" y="613188"/>
            <a:ext cx="6965245" cy="901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2" y="1589444"/>
            <a:ext cx="6196405" cy="27028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9" y="4356864"/>
            <a:ext cx="12138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>
                <a:solidFill>
                  <a:srgbClr val="465E9C"/>
                </a:solidFill>
                <a:ea typeface="+mn-ea"/>
              </a:rPr>
              <a:pPr/>
              <a:t>11/11/2024</a:t>
            </a:fld>
            <a:endParaRPr lang="en-US" dirty="0">
              <a:solidFill>
                <a:srgbClr val="465E9C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2" y="4356864"/>
            <a:ext cx="55401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>
              <a:solidFill>
                <a:srgbClr val="465E9C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4" y="4356864"/>
            <a:ext cx="55402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  <a:ea typeface="+mn-ea"/>
              </a:rPr>
              <a:pPr algn="ctr"/>
              <a:t>‹#›</a:t>
            </a:fld>
            <a:endParaRPr lang="en">
              <a:solidFill>
                <a:srgbClr val="465E9C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1998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>
    <p:fade thruBlk="1"/>
  </p:transition>
  <p:hf hdr="0" ftr="0" dt="0"/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13" indent="-274313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74313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28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879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30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381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132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882" indent="-228594" algn="l" defTabSz="914378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8445" y="1163783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 smtClean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6.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188306" y="123364"/>
            <a:ext cx="3087370" cy="1132840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00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746500" y="0"/>
            <a:ext cx="5397500" cy="35953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85" y="445135"/>
            <a:ext cx="8520430" cy="9385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dirty="0"/>
              <a:t> </a:t>
            </a:r>
            <a:r>
              <a:rPr lang="ru-RU" dirty="0">
                <a:solidFill>
                  <a:srgbClr val="0070C0"/>
                </a:solidFill>
              </a:rPr>
              <a:t>Раздел 3. </a:t>
            </a:r>
            <a:r>
              <a:rPr dirty="0">
                <a:solidFill>
                  <a:srgbClr val="0070C0"/>
                </a:solidFill>
              </a:rPr>
              <a:t>Российское мировоззрение </a:t>
            </a:r>
            <a:br>
              <a:rPr dirty="0">
                <a:solidFill>
                  <a:srgbClr val="0070C0"/>
                </a:solidFill>
              </a:rPr>
            </a:br>
            <a:r>
              <a:rPr dirty="0">
                <a:solidFill>
                  <a:srgbClr val="0070C0"/>
                </a:solidFill>
              </a:rPr>
              <a:t>и ценности российской цивилизации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1743075"/>
            <a:ext cx="4698365" cy="23609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9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</a:p>
          <a:p>
            <a:pPr marL="0" indent="0" algn="ctr">
              <a:buNone/>
            </a:pPr>
            <a:r>
              <a:rPr lang="ru-RU" sz="30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Мировоззренческие принципы российской цивилизации</a:t>
            </a:r>
          </a:p>
        </p:txBody>
      </p:sp>
      <p:sp>
        <p:nvSpPr>
          <p:cNvPr id="4" name="Google Shape;375;p47"/>
          <p:cNvSpPr txBox="1"/>
          <p:nvPr/>
        </p:nvSpPr>
        <p:spPr>
          <a:xfrm>
            <a:off x="8180574" y="4760184"/>
            <a:ext cx="728535" cy="2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2"/>
              <a:buFont typeface="Arial" panose="020B0604020202020204"/>
              <a:buNone/>
              <a:defRPr/>
            </a:pPr>
            <a:fld id="{726AC411-00C9-4A49-A5AC-2452FC8A3B34}" type="slidenum">
              <a:rPr kumimoji="0" lang="en-US" sz="925" b="0" i="0" u="none" strike="noStrike" kern="0" cap="none" spc="0" normalizeH="0" baseline="0" noProof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r" defTabSz="914400" rtl="0" eaLnBrk="1" fontAlgn="auto" latinLnBrk="0" hangingPunct="1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852"/>
                <a:buFont typeface="Arial" panose="020B0604020202020204"/>
                <a:buNone/>
                <a:defRPr/>
              </a:pPr>
              <a:t>2</a:t>
            </a:fld>
            <a:endParaRPr kumimoji="0" lang="en-US" sz="925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554" name="Picture 2" descr="Глобальные проблемы человечества (практика) — Сайт Аллы Додино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979" y="1567712"/>
            <a:ext cx="3309398" cy="3141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662731" y="1149291"/>
            <a:ext cx="3665988" cy="3783435"/>
          </a:xfrm>
        </p:spPr>
        <p:txBody>
          <a:bodyPr>
            <a:noAutofit/>
          </a:bodyPr>
          <a:lstStyle/>
          <a:p>
            <a:pPr marL="179705" indent="-457200" algn="l" eaLnBrk="1" fontAlgn="auto" latinLnBrk="0" hangingPunct="1">
              <a:lnSpc>
                <a:spcPct val="100000"/>
              </a:lnSpc>
              <a:buNone/>
            </a:pPr>
            <a:r>
              <a:rPr lang="ru-RU" altLang="en-US" sz="2400" dirty="0">
                <a:solidFill>
                  <a:schemeClr val="tx1"/>
                </a:solidFill>
              </a:rPr>
              <a:t>Ценностное </a:t>
            </a:r>
            <a:r>
              <a:rPr lang="ru-RU" altLang="en-US" sz="2400" dirty="0" smtClean="0">
                <a:solidFill>
                  <a:schemeClr val="tx1"/>
                </a:solidFill>
              </a:rPr>
              <a:t>ядро: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Вера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Хозяйственность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Домостроительство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Служение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Соборность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Державность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Правда</a:t>
            </a:r>
            <a:endParaRPr lang="ru-RU" altLang="en-US" sz="1600" dirty="0">
              <a:solidFill>
                <a:schemeClr val="tx1"/>
              </a:solidFill>
            </a:endParaRP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36440" y="1661019"/>
            <a:ext cx="4639112" cy="3039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indent="-180000">
              <a:lnSpc>
                <a:spcPct val="114000"/>
              </a:lnSpc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8. Справедливость</a:t>
            </a:r>
          </a:p>
          <a:p>
            <a:pPr marL="360000" indent="-180000">
              <a:lnSpc>
                <a:spcPct val="114000"/>
              </a:lnSpc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9. Любовь</a:t>
            </a:r>
          </a:p>
          <a:p>
            <a:pPr marL="360000" indent="-180000">
              <a:lnSpc>
                <a:spcPct val="114000"/>
              </a:lnSpc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10. Сострадание</a:t>
            </a:r>
          </a:p>
          <a:p>
            <a:pPr marL="360000" indent="-180000">
              <a:lnSpc>
                <a:spcPct val="114000"/>
              </a:lnSpc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11. Совесть</a:t>
            </a:r>
          </a:p>
          <a:p>
            <a:pPr marL="360000" indent="-180000">
              <a:lnSpc>
                <a:spcPct val="114000"/>
              </a:lnSpc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12. Свобода как добрая воля</a:t>
            </a:r>
          </a:p>
          <a:p>
            <a:pPr marL="360000" indent="-180000">
              <a:lnSpc>
                <a:spcPct val="114000"/>
              </a:lnSpc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13. Красота</a:t>
            </a:r>
          </a:p>
          <a:p>
            <a:pPr marL="360000" indent="-180000">
              <a:lnSpc>
                <a:spcPct val="114000"/>
              </a:lnSpc>
            </a:pPr>
            <a:r>
              <a:rPr lang="ru-RU" altLang="en-US" sz="2400" dirty="0" smtClean="0">
                <a:solidFill>
                  <a:schemeClr val="tx1"/>
                </a:solidFill>
                <a:sym typeface="+mn-ea"/>
              </a:rPr>
              <a:t>14. Достоинство человека</a:t>
            </a:r>
            <a:endParaRPr lang="ru-RU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Ценностное </a:t>
            </a:r>
            <a:r>
              <a:rPr lang="ru-RU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ядро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47014" y="1017905"/>
            <a:ext cx="8511091" cy="39497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</a:t>
            </a:r>
            <a:r>
              <a:rPr lang="ru-RU" altLang="en-US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из включенных в ценностное ядро 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выражена в российской философской и социальной мысли, отражена в отечественном искусстве, представлена в сознании россиян.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Воплощение 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ценностей, которые мы обсудим сегодня в истории российской цивилизации никогда не было полным и однозначным, и это вполне объяснимо, ведь </a:t>
            </a:r>
            <a:r>
              <a:rPr lang="ru-RU" altLang="en-US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 – идеалы и ориентиры, к которым следует стремиться в реальности, но не сама реальность как таковая.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следует помнить, что понимание и содержание ценностей не раз претерпевало изменения в ходе российской истории, ведь традиция не исключают новации, необходимо их оптимальное сочетание.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Как определить свои ценности? Упражн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002" y="953943"/>
            <a:ext cx="3624044" cy="3229834"/>
          </a:xfrm>
          <a:prstGeom prst="rect">
            <a:avLst/>
          </a:prstGeom>
          <a:noFill/>
        </p:spPr>
      </p:pic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3239247" y="211251"/>
            <a:ext cx="5787307" cy="4671142"/>
          </a:xfrm>
        </p:spPr>
        <p:txBody>
          <a:bodyPr>
            <a:normAutofit fontScale="97500"/>
          </a:bodyPr>
          <a:lstStyle/>
          <a:p>
            <a:pPr algn="just"/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редко представлены в четко сформулированной рациональной форме, зачастую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интуиции, требующие рационализации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Предложенное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может быть не полным,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выражение ценностного ядра – сложнейшая задача цивилизационного самопознания, которое может быть осуществлено только в процессе постоянного исследования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сочетающего как труд профессионалов в отдельных областях, так и усилия всех россиян. </a:t>
            </a:r>
          </a:p>
          <a:p>
            <a:pPr algn="just"/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Осознание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своей социокультурной идентичности –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 обретения идентичности вообще, в любых ее формах.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0000000-1234-1234-1234-123412341234}" type="slidenum">
              <a:rPr lang="en" smtClean="0">
                <a:solidFill>
                  <a:srgbClr val="465E9C"/>
                </a:solidFill>
                <a:latin typeface="Calibri" pitchFamily="34" charset="0"/>
              </a:rPr>
              <a:pPr algn="ctr"/>
              <a:t>6</a:t>
            </a:fld>
            <a:endParaRPr lang="en">
              <a:solidFill>
                <a:srgbClr val="465E9C"/>
              </a:solidFill>
              <a:latin typeface="Calibri" pitchFamily="34" charset="0"/>
            </a:endParaRP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1115617" y="2070516"/>
            <a:ext cx="7416823" cy="3939228"/>
          </a:xfrm>
          <a:prstGeom prst="rect">
            <a:avLst/>
          </a:prstGeom>
        </p:spPr>
        <p:txBody>
          <a:bodyPr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AA2B1E"/>
              </a:buClr>
              <a:buNone/>
              <a:defRPr/>
            </a:pPr>
            <a:endParaRPr lang="ru-RU" sz="2000" b="1" i="1" dirty="0">
              <a:solidFill>
                <a:srgbClr val="CCDDEA">
                  <a:lumMod val="50000"/>
                </a:srgbClr>
              </a:solidFill>
              <a:latin typeface="Calibri" pitchFamily="34" charset="0"/>
            </a:endParaRPr>
          </a:p>
          <a:p>
            <a:pPr marL="0" indent="0">
              <a:buClr>
                <a:srgbClr val="AA2B1E"/>
              </a:buClr>
              <a:buNone/>
              <a:defRPr/>
            </a:pPr>
            <a:r>
              <a:rPr lang="ru-RU" sz="2000" b="1" i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                                                                        </a:t>
            </a:r>
            <a:r>
              <a:rPr lang="en-US" sz="2000" b="1" i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   </a:t>
            </a:r>
            <a:r>
              <a:rPr lang="ru-RU" sz="2000" b="1" i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2000" b="1" i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</a:t>
            </a:r>
            <a:endParaRPr lang="ru-RU" sz="2000" b="1" i="1" dirty="0">
              <a:solidFill>
                <a:prstClr val="black">
                  <a:lumMod val="65000"/>
                  <a:lumOff val="35000"/>
                </a:prstClr>
              </a:solidFill>
              <a:latin typeface="Calibri" pitchFamily="34" charset="0"/>
            </a:endParaRPr>
          </a:p>
          <a:p>
            <a:pPr>
              <a:buClr>
                <a:srgbClr val="AA2B1E"/>
              </a:buClr>
              <a:defRPr/>
            </a:pPr>
            <a:endParaRPr lang="ru-RU" sz="3000" b="1" i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Clr>
                <a:srgbClr val="AA2B1E"/>
              </a:buClr>
              <a:defRPr/>
            </a:pPr>
            <a:endParaRPr lang="ru-RU" sz="30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Clr>
                <a:srgbClr val="AA2B1E"/>
              </a:buClr>
              <a:defRPr/>
            </a:pPr>
            <a:endParaRPr lang="en-US" b="1" i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Title 3"/>
          <p:cNvSpPr txBox="1">
            <a:spLocks/>
          </p:cNvSpPr>
          <p:nvPr/>
        </p:nvSpPr>
        <p:spPr bwMode="auto">
          <a:xfrm>
            <a:off x="810581" y="2200423"/>
            <a:ext cx="7522839" cy="87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25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tabLst>
                <a:tab pos="447664" algn="l"/>
              </a:tabLst>
            </a:pPr>
            <a:r>
              <a:rPr lang="ru-RU" sz="4400" b="1" dirty="0">
                <a:solidFill>
                  <a:srgbClr val="CCDDE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sz="9600" b="1" dirty="0">
                <a:solidFill>
                  <a:srgbClr val="CCDDE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Традиционные ценности – </a:t>
            </a:r>
            <a:r>
              <a:rPr lang="ru-RU" sz="8000" b="1" dirty="0">
                <a:solidFill>
                  <a:prstClr val="white">
                    <a:lumMod val="50000"/>
                  </a:prstClr>
                </a:solidFill>
                <a:latin typeface="Calibri" pitchFamily="34" charset="0"/>
              </a:rPr>
              <a:t>нравственные ориентиры, формирующие мировоззрение граждан России, передаваемые от поколения к поколению, лежащие в основе общероссийской гражданской идентичности и единого культурного пространства страны, укрепляющие гражданское единство, нашедшие своё уникальное, самобытное проявление в духовном, историческом и культурном развитии многонационального народа России.</a:t>
            </a:r>
          </a:p>
          <a:p>
            <a:pPr eaLnBrk="1" hangingPunct="1">
              <a:tabLst>
                <a:tab pos="447664" algn="l"/>
              </a:tabLst>
            </a:pPr>
            <a:endParaRPr lang="ru-RU" sz="8000" b="1" dirty="0">
              <a:solidFill>
                <a:prstClr val="white">
                  <a:lumMod val="50000"/>
                </a:prstClr>
              </a:solidFill>
              <a:latin typeface="Calibri" pitchFamily="34" charset="0"/>
            </a:endParaRPr>
          </a:p>
          <a:p>
            <a:pPr eaLnBrk="1" hangingPunct="1">
              <a:tabLst>
                <a:tab pos="447664" algn="l"/>
              </a:tabLst>
            </a:pPr>
            <a:r>
              <a:rPr lang="ru-RU" sz="6700" b="1" dirty="0">
                <a:solidFill>
                  <a:srgbClr val="CCDDEA">
                    <a:lumMod val="50000"/>
                  </a:srgbClr>
                </a:solidFill>
                <a:latin typeface="Calibri" pitchFamily="34" charset="0"/>
              </a:rPr>
              <a:t>___________________________________________________________________</a:t>
            </a:r>
          </a:p>
          <a:p>
            <a:pPr eaLnBrk="1" hangingPunct="1">
              <a:tabLst>
                <a:tab pos="447664" algn="l"/>
              </a:tabLst>
            </a:pPr>
            <a:endParaRPr lang="ru-RU" sz="6700" b="1" dirty="0">
              <a:solidFill>
                <a:srgbClr val="CCDDEA">
                  <a:lumMod val="50000"/>
                </a:srgbClr>
              </a:solidFill>
              <a:latin typeface="Calibri" pitchFamily="34" charset="0"/>
            </a:endParaRPr>
          </a:p>
          <a:p>
            <a:pPr algn="r" eaLnBrk="1" hangingPunct="1">
              <a:tabLst>
                <a:tab pos="447664" algn="l"/>
              </a:tabLst>
            </a:pPr>
            <a:r>
              <a:rPr lang="ru-RU" sz="6700" b="1" dirty="0">
                <a:solidFill>
                  <a:srgbClr val="CCDDEA">
                    <a:lumMod val="50000"/>
                  </a:srgbClr>
                </a:solidFill>
                <a:latin typeface="Calibri" pitchFamily="34" charset="0"/>
              </a:rPr>
              <a:t/>
            </a:r>
            <a:br>
              <a:rPr lang="ru-RU" sz="6700" b="1" dirty="0">
                <a:solidFill>
                  <a:srgbClr val="CCDDEA">
                    <a:lumMod val="50000"/>
                  </a:srgbClr>
                </a:solidFill>
                <a:latin typeface="Calibri" pitchFamily="34" charset="0"/>
              </a:rPr>
            </a:br>
            <a:endParaRPr lang="ru-RU" sz="6700" b="1" dirty="0">
              <a:solidFill>
                <a:srgbClr val="CCDDEA">
                  <a:lumMod val="50000"/>
                </a:srgbClr>
              </a:solidFill>
              <a:latin typeface="Calibri" pitchFamily="34" charset="0"/>
            </a:endParaRPr>
          </a:p>
          <a:p>
            <a:pPr algn="r" eaLnBrk="1" hangingPunct="1">
              <a:tabLst>
                <a:tab pos="447664" algn="l"/>
              </a:tabLst>
            </a:pPr>
            <a:r>
              <a:rPr lang="ru-RU" sz="6700" b="1" dirty="0">
                <a:solidFill>
                  <a:srgbClr val="CCDDEA">
                    <a:lumMod val="50000"/>
                  </a:srgbClr>
                </a:solidFill>
                <a:latin typeface="Calibri" pitchFamily="34" charset="0"/>
              </a:rPr>
              <a:t>Указ Президента РФ от 9 ноября 2022 года № 809 </a:t>
            </a:r>
          </a:p>
          <a:p>
            <a:pPr algn="r" eaLnBrk="1" hangingPunct="1">
              <a:tabLst>
                <a:tab pos="447664" algn="l"/>
              </a:tabLst>
            </a:pPr>
            <a:r>
              <a:rPr lang="ru-RU" sz="6700" b="1" dirty="0">
                <a:solidFill>
                  <a:srgbClr val="CCDDEA">
                    <a:lumMod val="50000"/>
                  </a:srgbClr>
                </a:solidFill>
                <a:latin typeface="Calibri" pitchFamily="34" charset="0"/>
              </a:rPr>
              <a:t>«Об утверждении Основ государственной политики по сохранению и укреплению традиционных российских духовно-нравственных ценностей»</a:t>
            </a:r>
            <a:endParaRPr lang="en-US" sz="6700" b="1" dirty="0">
              <a:solidFill>
                <a:srgbClr val="CCDDEA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3" name="Номер слайда 1"/>
          <p:cNvSpPr txBox="1">
            <a:spLocks/>
          </p:cNvSpPr>
          <p:nvPr/>
        </p:nvSpPr>
        <p:spPr>
          <a:xfrm>
            <a:off x="7157938" y="6356351"/>
            <a:ext cx="1528862" cy="2616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tx2"/>
                </a:solidFill>
                <a:latin typeface="Rage Italic" pitchFamily="66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F5587C18-2C65-4E77-A0C2-C2980463EAB5}" type="slidenum">
              <a:rPr lang="en-US">
                <a:solidFill>
                  <a:srgbClr val="465E9C"/>
                </a:solidFill>
                <a:latin typeface="Calibri" pitchFamily="34" charset="0"/>
              </a:rPr>
              <a:pPr>
                <a:defRPr/>
              </a:pPr>
              <a:t>6</a:t>
            </a:fld>
            <a:endParaRPr lang="en-US">
              <a:solidFill>
                <a:srgbClr val="465E9C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773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ctr"/>
            <a:fld id="{00000000-1234-1234-1234-123412341234}" type="slidenum">
              <a:rPr lang="en">
                <a:solidFill>
                  <a:srgbClr val="465E9C"/>
                </a:solidFill>
                <a:latin typeface="Calibri" pitchFamily="34" charset="0"/>
              </a:rPr>
              <a:pPr algn="ctr"/>
              <a:t>7</a:t>
            </a:fld>
            <a:endParaRPr>
              <a:solidFill>
                <a:srgbClr val="465E9C"/>
              </a:solidFill>
              <a:latin typeface="Calibri" pitchFamily="34" charset="0"/>
            </a:endParaRPr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4294967295"/>
          </p:nvPr>
        </p:nvSpPr>
        <p:spPr>
          <a:xfrm>
            <a:off x="1187625" y="411511"/>
            <a:ext cx="6767513" cy="36003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 традиционным ценностям отнесены:</a:t>
            </a:r>
          </a:p>
        </p:txBody>
      </p:sp>
      <p:pic>
        <p:nvPicPr>
          <p:cNvPr id="66" name="Google Shape;66;p13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8304" y="3442617"/>
            <a:ext cx="1800200" cy="1649413"/>
          </a:xfrm>
          <a:prstGeom prst="ellipse">
            <a:avLst/>
          </a:prstGeom>
          <a:noFill/>
          <a:ln w="76200" cap="flat" cmpd="sng">
            <a:solidFill>
              <a:srgbClr val="1D1D1B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Google Shape;65;p13"/>
          <p:cNvSpPr txBox="1">
            <a:spLocks/>
          </p:cNvSpPr>
          <p:nvPr/>
        </p:nvSpPr>
        <p:spPr>
          <a:xfrm>
            <a:off x="971600" y="411511"/>
            <a:ext cx="7252626" cy="432048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1.   Жизнь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2.   Достоинство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3.   Права и свободы человека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4.   Патриотизм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5.   Гражданственность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6.   Служение отечеству и ответственность за его судьбу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7.   Высокие нравственные идеалы;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8.   Крепкая семья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9.   Созидательный труд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10. Приоритет духовного над материальным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11. Гуманизм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12. Милосердие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13. Справедливость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14. Коллективизм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15. Взаимопомощь и взаимоуважение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16. Историческая память и преемственность поколений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17. Единство народов России</a:t>
            </a:r>
          </a:p>
          <a:p>
            <a:pPr marL="0" indent="0">
              <a:spcBef>
                <a:spcPts val="0"/>
              </a:spcBef>
              <a:buClr>
                <a:srgbClr val="AA2B1E"/>
              </a:buClr>
              <a:buNone/>
            </a:pPr>
            <a:r>
              <a:rPr lang="ru-RU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itchFamily="34" charset="0"/>
              </a:rPr>
              <a:t>.</a:t>
            </a:r>
          </a:p>
          <a:p>
            <a:pPr marL="457189" indent="-457189">
              <a:spcBef>
                <a:spcPts val="0"/>
              </a:spcBef>
              <a:buClr>
                <a:srgbClr val="AA2B1E"/>
              </a:buClr>
              <a:buFont typeface="+mj-lt"/>
              <a:buAutoNum type="arabicPeriod"/>
            </a:pPr>
            <a:endParaRPr lang="ru-RU" sz="2000" dirty="0">
              <a:solidFill>
                <a:prstClr val="black">
                  <a:lumMod val="65000"/>
                  <a:lumOff val="35000"/>
                </a:prst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122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2961314" y="153769"/>
            <a:ext cx="5997657" cy="4793615"/>
          </a:xfrm>
        </p:spPr>
        <p:txBody>
          <a:bodyPr>
            <a:normAutofit fontScale="97500"/>
          </a:bodyPr>
          <a:lstStyle/>
          <a:p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 – политический документ, и перечисление ценностей дается в терминах, принятых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политической коммуникации. </a:t>
            </a:r>
          </a:p>
          <a:p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данных ценностей требует уточнения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применительно к российскому социокультурному миру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Раскрыть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этих ценностей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через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 и трактовки, характерные для отечественной мысли, для традиций нашего мира. </a:t>
            </a:r>
          </a:p>
          <a:p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Подобный подход позволит глубже и точнее понять смысл, заложенный в президентский указ, избежать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двусмысленности.</a:t>
            </a: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058" name="Picture 2" descr="Как повысить понимание текста? — Дидак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584" y="1179455"/>
            <a:ext cx="2826862" cy="211741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250190" y="273050"/>
            <a:ext cx="4061460" cy="4295775"/>
          </a:xfrm>
        </p:spPr>
        <p:txBody>
          <a:bodyPr>
            <a:normAutofit/>
          </a:bodyPr>
          <a:lstStyle/>
          <a:p>
            <a:r>
              <a:rPr lang="ru-RU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Ценности, </a:t>
            </a:r>
            <a:r>
              <a:rPr lang="ru-RU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составляющие ценностное ядро российского социокультурного мира, </a:t>
            </a:r>
            <a:r>
              <a:rPr lang="ru-RU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соотносятся </a:t>
            </a:r>
            <a:r>
              <a:rPr lang="ru-RU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тем набором, который предложен в указе.</a:t>
            </a:r>
          </a:p>
          <a:p>
            <a:endParaRPr lang="ru-RU" alt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2"/>
          </p:nvPr>
        </p:nvSpPr>
        <p:spPr>
          <a:xfrm>
            <a:off x="4431665" y="273050"/>
            <a:ext cx="4531995" cy="4685030"/>
          </a:xfrm>
        </p:spPr>
        <p:txBody>
          <a:bodyPr>
            <a:normAutofit fontScale="92500" lnSpcReduction="20000"/>
          </a:bodyPr>
          <a:lstStyle/>
          <a:p>
            <a:pPr marL="139700" indent="0">
              <a:buNone/>
            </a:pPr>
            <a:r>
              <a:rPr lang="ru-RU" altLang="en-US" sz="1800" dirty="0">
                <a:solidFill>
                  <a:srgbClr val="0070C0"/>
                </a:solidFill>
                <a:sym typeface="+mn-ea"/>
              </a:rPr>
              <a:t>Вот это ядро: </a:t>
            </a:r>
          </a:p>
          <a:p>
            <a:pPr marL="482600" indent="-342900">
              <a:buAutoNum type="arabicPeriod"/>
            </a:pP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вера, </a:t>
            </a:r>
          </a:p>
          <a:p>
            <a:pPr marL="482600" indent="-342900">
              <a:buAutoNum type="arabicPeriod"/>
            </a:pP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хозяйственность, </a:t>
            </a:r>
          </a:p>
          <a:p>
            <a:pPr marL="482600" indent="-342900">
              <a:buAutoNum type="arabicPeriod"/>
            </a:pP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домостроительство, </a:t>
            </a:r>
          </a:p>
          <a:p>
            <a:pPr marL="482600" indent="-342900">
              <a:buAutoNum type="arabicPeriod"/>
            </a:pP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служение, </a:t>
            </a:r>
          </a:p>
          <a:p>
            <a:pPr marL="482600" indent="-342900">
              <a:buAutoNum type="arabicPeriod"/>
            </a:pP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соборность, </a:t>
            </a:r>
          </a:p>
          <a:p>
            <a:pPr marL="482600" indent="-342900">
              <a:buAutoNum type="arabicPeriod"/>
            </a:pP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державность, </a:t>
            </a:r>
          </a:p>
          <a:p>
            <a:pPr marL="482600" indent="-342900">
              <a:buAutoNum type="arabicPeriod"/>
            </a:pP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правда, </a:t>
            </a:r>
          </a:p>
          <a:p>
            <a:pPr marL="482600" indent="-342900">
              <a:buAutoNum type="arabicPeriod"/>
            </a:pPr>
            <a:r>
              <a:rPr lang="ru-RU" altLang="en-US" sz="2000" dirty="0" smtClean="0">
                <a:solidFill>
                  <a:schemeClr val="tx1"/>
                </a:solidFill>
                <a:sym typeface="+mn-ea"/>
              </a:rPr>
              <a:t>справедливость, </a:t>
            </a:r>
          </a:p>
          <a:p>
            <a:pPr marL="482600" indent="-342900">
              <a:buAutoNum type="arabicPeriod"/>
            </a:pPr>
            <a:r>
              <a:rPr lang="ru-RU" altLang="en-US" sz="2000" dirty="0" smtClean="0">
                <a:solidFill>
                  <a:schemeClr val="tx1"/>
                </a:solidFill>
                <a:sym typeface="+mn-ea"/>
              </a:rPr>
              <a:t>любовь, </a:t>
            </a:r>
          </a:p>
          <a:p>
            <a:pPr marL="482600" indent="-342900">
              <a:buAutoNum type="arabicPeriod"/>
            </a:pPr>
            <a:r>
              <a:rPr lang="ru-RU" altLang="en-US" sz="2000" dirty="0" smtClean="0">
                <a:solidFill>
                  <a:schemeClr val="tx1"/>
                </a:solidFill>
                <a:sym typeface="+mn-ea"/>
              </a:rPr>
              <a:t>сострадание, </a:t>
            </a:r>
          </a:p>
          <a:p>
            <a:pPr marL="482600" indent="-342900">
              <a:buAutoNum type="arabicPeriod"/>
            </a:pPr>
            <a:r>
              <a:rPr lang="ru-RU" altLang="en-US" sz="2000" dirty="0" smtClean="0">
                <a:solidFill>
                  <a:schemeClr val="tx1"/>
                </a:solidFill>
                <a:sym typeface="+mn-ea"/>
              </a:rPr>
              <a:t>совесть, </a:t>
            </a:r>
          </a:p>
          <a:p>
            <a:pPr marL="482600" indent="-342900">
              <a:buAutoNum type="arabicPeriod"/>
            </a:pPr>
            <a:r>
              <a:rPr lang="ru-RU" altLang="en-US" sz="2000" dirty="0" smtClean="0">
                <a:solidFill>
                  <a:schemeClr val="tx1"/>
                </a:solidFill>
                <a:sym typeface="+mn-ea"/>
              </a:rPr>
              <a:t>свобода как добрая воля, </a:t>
            </a:r>
          </a:p>
          <a:p>
            <a:pPr marL="482600" indent="-342900">
              <a:buAutoNum type="arabicPeriod"/>
            </a:pPr>
            <a:r>
              <a:rPr lang="ru-RU" altLang="en-US" sz="2000" dirty="0" smtClean="0">
                <a:solidFill>
                  <a:schemeClr val="tx1"/>
                </a:solidFill>
                <a:sym typeface="+mn-ea"/>
              </a:rPr>
              <a:t>красота, </a:t>
            </a:r>
          </a:p>
          <a:p>
            <a:pPr marL="482600" indent="-342900">
              <a:buAutoNum type="arabicPeriod"/>
            </a:pPr>
            <a:r>
              <a:rPr lang="ru-RU" altLang="en-US" sz="2000" dirty="0" smtClean="0">
                <a:solidFill>
                  <a:schemeClr val="tx1"/>
                </a:solidFill>
                <a:sym typeface="+mn-ea"/>
              </a:rPr>
              <a:t>достоинство человека.</a:t>
            </a:r>
            <a:endParaRPr lang="ru-RU" altLang="en-US" sz="20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187325" y="95791"/>
            <a:ext cx="8738235" cy="4889594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00000"/>
              </a:lnSpc>
              <a:buNone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какая-то </a:t>
            </a: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иерархия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ценностей?</a:t>
            </a:r>
          </a:p>
          <a:p>
            <a:pPr>
              <a:lnSpc>
                <a:spcPct val="100000"/>
              </a:lnSpc>
            </a:pPr>
            <a:endParaRPr lang="ru-RU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 общества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«ценностным консенсусом» – признанием </a:t>
            </a:r>
            <a:r>
              <a:rPr lang="ru-RU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значимости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каждой составляющей ценностного ядра и важности его сохранения в целом, так как </a:t>
            </a: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входящие в него ценности связаны между собой.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из них может быть реализована в полной мере только </a:t>
            </a: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сочетании с другими (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так, державность невозможна без веры, служения, соборности; справедливость - без правды и совести). </a:t>
            </a:r>
            <a:endParaRPr lang="ru-RU" alt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 </a:t>
            </a: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динамичная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Большая или меньшая значимость какой-либо ценности по отношению к другим может обладать </a:t>
            </a: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вариативностью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обусловленной, 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 объективным </a:t>
            </a: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различием интересов групп, входящих в </a:t>
            </a: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даже индивидуальных особенностей отдельных людей (для кого-то, например, может быть приоритетнее свобода, для кого-то - сострадание или любовь). </a:t>
            </a:r>
            <a:endParaRPr lang="ru-RU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233680" y="171450"/>
            <a:ext cx="8730615" cy="4825365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 обстоятельствами</a:t>
            </a: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которых какая-то ценность становится приоритетнее для всех. </a:t>
            </a:r>
            <a:endParaRPr lang="ru-RU" altLang="en-US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условием выживания общества становится «все для фронта, все для победы» – «державность», «служение» однозначно господствуют; в более спокойные периоды могут быть усилены «свобода», «хозяйство», «домостроительство».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Подобная вариативность позволяет сохранить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и многообразие в обществе, исключив подавление одной группы другой</a:t>
            </a: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Вариативность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</a:t>
            </a: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адаптивный потенциал общества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его способность приспосабливаться к меняющимся условиям среды и успешно отвечать на возникающие вызовы.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8812" y="168188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dirty="0" smtClean="0">
                <a:solidFill>
                  <a:srgbClr val="0070C0"/>
                </a:solidFill>
              </a:rPr>
              <a:t>1. </a:t>
            </a:r>
            <a:r>
              <a:rPr lang="ru-RU" altLang="en-US" dirty="0">
                <a:solidFill>
                  <a:srgbClr val="0070C0"/>
                </a:solidFill>
              </a:rPr>
              <a:t>Вера</a:t>
            </a:r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115568" y="733305"/>
            <a:ext cx="5268286" cy="4102537"/>
          </a:xfrm>
        </p:spPr>
        <p:txBody>
          <a:bodyPr>
            <a:normAutofit fontScale="95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Веру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понимают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непосредственную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личную данность,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чего-либо истинным без доказательств и обоснований.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Относится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интуитивному характеру познания, не зависящего от рационального и эмпирического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 </a:t>
            </a:r>
            <a:r>
              <a:rPr lang="ru-RU" alt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Лосский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выделял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типов интуитивного познания: мистическая интуиция, интеллектуальная и вера как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предчувствие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 тоже бывает 3 видов: вера в себя, вера в мир и вера в Бога.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мире, где каждый индивид ставит свои интересы превыше остальных ситуация уважения к личности другого становится невозможной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ru-RU" alt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938" name="Picture 2" descr="Универсальная вера в добро — Свободный Хабаровс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0671" y="3204565"/>
            <a:ext cx="2465751" cy="1780820"/>
          </a:xfrm>
          <a:prstGeom prst="rect">
            <a:avLst/>
          </a:prstGeom>
          <a:noFill/>
        </p:spPr>
      </p:pic>
      <p:sp>
        <p:nvSpPr>
          <p:cNvPr id="7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8" name="Picture 2" descr="undefin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7098" y="168188"/>
            <a:ext cx="2019201" cy="2975262"/>
          </a:xfrm>
          <a:prstGeom prst="rect">
            <a:avLst/>
          </a:prstGeom>
          <a:noFill/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438085" y="2343010"/>
            <a:ext cx="2650922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202122"/>
                </a:solidFill>
                <a:effectLst/>
                <a:latin typeface="Arial" charset="0"/>
                <a:cs typeface="Arial" charset="0"/>
              </a:rPr>
              <a:t>Никола́й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202122"/>
                </a:solidFill>
                <a:effectLst/>
                <a:latin typeface="Arial" charset="0"/>
                <a:cs typeface="Arial" charset="0"/>
              </a:rPr>
              <a:t>Ону́фриевич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202122"/>
                </a:solidFill>
                <a:effectLst/>
                <a:latin typeface="Arial" charset="0"/>
                <a:cs typeface="Arial" charset="0"/>
              </a:rPr>
              <a:t>Ло́сский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charset="0"/>
                <a:cs typeface="Arial" charset="0"/>
              </a:rPr>
              <a:t>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charset="0"/>
                <a:cs typeface="Arial" charset="0"/>
              </a:rPr>
              <a:t>(1870-1965) - русский мыслитель, представитель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русской религиозной философии 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99087" y="17531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Дореволюционный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81655" y="860584"/>
            <a:ext cx="8555463" cy="400086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 необходима для благоговения перед святыней, для благочестивого поведения, обеспечивающего </a:t>
            </a:r>
            <a:r>
              <a:rPr lang="ru-RU" alt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благочинное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(доброе, правильно организованное) </a:t>
            </a:r>
            <a:r>
              <a:rPr lang="ru-RU" alt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жизни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вере фиксируется </a:t>
            </a:r>
            <a:r>
              <a:rPr lang="ru-RU" alt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с чем-то высшим по отношению к человеку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безусловно истинному и значимому для него. </a:t>
            </a:r>
            <a:endParaRPr lang="ru-RU" alt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призыв поднимать голову вверх, а не только опускать ее к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 – это наилучшее из возможного, то </a:t>
            </a:r>
            <a:r>
              <a:rPr lang="ru-RU" alt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 человека - следовать вере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Лучшие хозайственники были верующие люди, поскольку у них было внутреннее стремление к упорядочиванию на основе идеи стремления к общему благу.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8477" y="234713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Советский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7333" y="773786"/>
            <a:ext cx="8825217" cy="391251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Советской России и СССР атеизм, как отрицающее религию мировоззрение, хоть и не был формально провозглашён как элемент государственной идеологии, но активно поддерживался партийными и государственными органами вплоть до 1988 года, когда произошла политическая и идеологическая либерализация режима.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Правившая в СССР Коммунистическая партия с 1919 года открыто провозглашала в качестве своей задачи содействовать «отмиранию религиозных предрассудков».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 пропаганды атеизма («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научно-материалистического мировоззрения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»), 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 в 1920-х - 1930-х годах осуществлялись массовые аресты и преследование духовенства и религиозных проповедников.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Вплоть до 1939 года политика ликвидации организованной религиозной жизни проводилась в административном порядке органами государственной власти.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67780" y="151002"/>
            <a:ext cx="4563611" cy="4681057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«</a:t>
            </a:r>
            <a:r>
              <a:rPr lang="ru-RU" i="1" dirty="0" smtClean="0">
                <a:solidFill>
                  <a:schemeClr val="tx1"/>
                </a:solidFill>
              </a:rPr>
              <a:t>Лучше знать, чем верить... Вера - удел слабых... Религия имеет дело с верой, а область знания - удел науки... Верят лишь в то, что нельзя доказать</a:t>
            </a:r>
            <a:r>
              <a:rPr lang="ru-RU" dirty="0" smtClean="0">
                <a:solidFill>
                  <a:schemeClr val="tx1"/>
                </a:solidFill>
              </a:rPr>
              <a:t>» - таким было отношение к вере в этот период.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ходе Великой Отечественной войны политическое руководство СССР отказалось от планов скорейшего уничтожения религии и церкви и перешло к политике частичного возрождения религиозной жизни в стране под жёстким государственным контролем.</a:t>
            </a:r>
          </a:p>
          <a:p>
            <a:endParaRPr lang="ru-RU" altLang="en-US" dirty="0" smtClean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37890" name="Picture 2" descr="Вывернутое наизнанку христианство» Советский Союз 70 лет боролся с  религией, но создал новую. В нее верят до сих пор: Общество: Россия:  Lenta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3650" y="456152"/>
            <a:ext cx="2913066" cy="38809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808" y="148996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период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1057" y="1093752"/>
            <a:ext cx="4202885" cy="379703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Российскую Федерацию Конституция определяет как 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светское государство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гарантирует: </a:t>
            </a:r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свободу совести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свободу вероисповедания, включая право исповедовать индивидуально или совместно с другими любую религию или не исповедовать никакой, свободно выбирать, иметь и распространять религиозные и иные убеждения и действовать в соответствии с ними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6802" name="Picture 2" descr="Святая вера в Росс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062" y="1160025"/>
            <a:ext cx="4390863" cy="292541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453" y="100111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1.2. Хозяйственность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84558" y="547214"/>
            <a:ext cx="8766495" cy="443817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хозяйственности заключено сознание важности должного, надежного, достаточного устроения материальной жизни. </a:t>
            </a:r>
            <a:endParaRPr lang="ru-RU" alt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Хозяйствование </a:t>
            </a: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 себя хозяйство как форму организации данной стороны жизни и хозяина как личность, деятеля, устроителя хозяйства.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 и хозяина осознавалась отечественными мыслителями. О них писали С.Н. Булгаков, П.Н. Савицкий, В.П. </a:t>
            </a:r>
            <a:r>
              <a:rPr lang="ru-RU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Рябушинский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Образы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хозяев запечатлены в художественных произведениях И.С. Тургенева, А.И. Гончарова, Н.В. Гоголя, П.И. Мельникова-Печерского, Л.Н. Толстого, П.Д. Боборыкина, Д.Н. </a:t>
            </a:r>
            <a:r>
              <a:rPr lang="ru-RU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Мамина-Сибиряка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В.Я. Шишкова, А.М. Горького,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М.А.Шолохова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показаны разные ипостаси хозяина – крестьянина, купца, промышленника, домохозяина…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83954" y="201930"/>
            <a:ext cx="5764151" cy="4797360"/>
          </a:xfrm>
        </p:spPr>
        <p:txBody>
          <a:bodyPr>
            <a:noAutofit/>
          </a:bodyPr>
          <a:lstStyle/>
          <a:p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же такой хозяин, выступающий личностным идеалом хозяйствующего субъекта нашего социокультурного мира?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 хозяин – понятие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наполненное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котором выражено должное, а не сущее. </a:t>
            </a:r>
          </a:p>
          <a:p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Далеко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все участники экономической деятельности могут быть названы хозяевами. </a:t>
            </a:r>
          </a:p>
          <a:p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В.П. </a:t>
            </a:r>
            <a:r>
              <a:rPr lang="ru-RU" alt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Рябушинский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выделил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пять видов таких участников, и только один из них назвал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en-US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altLang="en-US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озяева </a:t>
            </a:r>
            <a:r>
              <a:rPr lang="ru-RU" altLang="en-US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душе, работящие, бережливые, деловитые</a:t>
            </a:r>
            <a:r>
              <a:rPr lang="ru-RU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en-US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организаторы труда, созидатели ценностей, накопители мировых богатств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</p:txBody>
      </p:sp>
      <p:pic>
        <p:nvPicPr>
          <p:cNvPr id="34820" name="Picture 4" descr="Рябушинский Владимир Павлови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6133" y="182770"/>
            <a:ext cx="2467983" cy="326007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6284" y="3615027"/>
            <a:ext cx="298675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dirty="0" err="1" smtClean="0">
                <a:solidFill>
                  <a:schemeClr val="tx1"/>
                </a:solidFill>
              </a:rPr>
              <a:t>Влади́мир</a:t>
            </a:r>
            <a:r>
              <a:rPr lang="ru-RU" altLang="en-US" dirty="0" smtClean="0">
                <a:solidFill>
                  <a:schemeClr val="tx1"/>
                </a:solidFill>
              </a:rPr>
              <a:t> </a:t>
            </a:r>
            <a:r>
              <a:rPr lang="ru-RU" altLang="en-US" dirty="0" err="1" smtClean="0">
                <a:solidFill>
                  <a:schemeClr val="tx1"/>
                </a:solidFill>
              </a:rPr>
              <a:t>Па́влович</a:t>
            </a:r>
            <a:r>
              <a:rPr lang="ru-RU" altLang="en-US" dirty="0" smtClean="0">
                <a:solidFill>
                  <a:schemeClr val="tx1"/>
                </a:solidFill>
              </a:rPr>
              <a:t> </a:t>
            </a:r>
            <a:r>
              <a:rPr lang="ru-RU" altLang="en-US" dirty="0" err="1" smtClean="0">
                <a:solidFill>
                  <a:schemeClr val="tx1"/>
                </a:solidFill>
              </a:rPr>
              <a:t>Рябуши́нский</a:t>
            </a:r>
            <a:r>
              <a:rPr lang="ru-RU" altLang="en-US" dirty="0" smtClean="0">
                <a:solidFill>
                  <a:schemeClr val="tx1"/>
                </a:solidFill>
              </a:rPr>
              <a:t> (1873 - 1955) - русский предприниматель, банкир, представитель </a:t>
            </a:r>
          </a:p>
          <a:p>
            <a:pPr algn="ctr"/>
            <a:r>
              <a:rPr lang="ru-RU" altLang="en-US" dirty="0" smtClean="0">
                <a:solidFill>
                  <a:schemeClr val="tx1"/>
                </a:solidFill>
              </a:rPr>
              <a:t>династии купцов</a:t>
            </a:r>
            <a:endParaRPr lang="ru-RU" dirty="0"/>
          </a:p>
        </p:txBody>
      </p:sp>
      <p:sp>
        <p:nvSpPr>
          <p:cNvPr id="6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63830" y="148590"/>
            <a:ext cx="8668385" cy="4732020"/>
          </a:xfrm>
        </p:spPr>
        <p:txBody>
          <a:bodyPr>
            <a:normAutofit fontScale="97500" lnSpcReduction="10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 хозяин не синоним «экономического человека».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человек – абстракция, а не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идеал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экономическом человеке» фиксируется лишь стремление к максимизации прибыли и всего его ориентиры сосредоточены именно на этом.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«Хозяин» намного богаче, его «хозяйские качества» – аспект полноценной личности (идеала личности), выступающей частью социокультурного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мира.</a:t>
            </a:r>
          </a:p>
          <a:p>
            <a:pPr>
              <a:lnSpc>
                <a:spcPct val="100000"/>
              </a:lnSpc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рационального расчета, необходимого для ведения хозяйства, деловитости, в хозяине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существенны: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ограничивающая и направляющая его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endParaRPr lang="ru-RU" alt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добрая воля, необходимая для организации своего собственного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</a:t>
            </a:r>
            <a:endParaRPr lang="ru-RU" alt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соборность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позволяющая воспринимать свое дело как часть общего и сознавать ответственность перед общим (что избавляет от крайностей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эгоцентрического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индивидуализма)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форма отношения к делу и его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правда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гарантия честности и порядочности в ведении дела… </a:t>
            </a:r>
          </a:p>
          <a:p>
            <a:pPr marL="114300" indent="0">
              <a:lnSpc>
                <a:spcPct val="100000"/>
              </a:lnSpc>
              <a:buNone/>
            </a:pPr>
            <a:endParaRPr lang="ru-RU" alt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lnSpc>
                <a:spcPct val="100000"/>
              </a:lnSpc>
              <a:buNone/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можно продолжить, и станет ясно, что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хозяина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следовательно и должным образом устроенного хозяйства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может быть вне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ценностного ядра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0668" y="134225"/>
            <a:ext cx="4815281" cy="489917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ru-RU" altLang="en-US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В-третьих, хозяин может воплощаться в различных ипостасях. </a:t>
            </a:r>
          </a:p>
          <a:p>
            <a:pPr>
              <a:lnSpc>
                <a:spcPct val="11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«Хозяин – это одновременно и домохозяин, и сельский хозяин, и хозяин-промышленник…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различать «хозяина в производстве» и «хозяина в потреблении»». </a:t>
            </a:r>
          </a:p>
          <a:p>
            <a:pPr>
              <a:lnSpc>
                <a:spcPct val="110000"/>
              </a:lnSpc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капитализма «хозяина в производстве» отождествляют прежде всего с предпринимателем. </a:t>
            </a:r>
          </a:p>
          <a:p>
            <a:pPr>
              <a:lnSpc>
                <a:spcPct val="110000"/>
              </a:lnSpc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каждый предприниматель может считаться «хозяином».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Простой делец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деляга, думающий только о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наживе – не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хозяин.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«приобретателя» Чичикова нельзя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считать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хозяином, равно как и многих нынешних «бизнесменов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так как в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 нет «ценностных референций», необходимых для хозяина.</a:t>
            </a:r>
          </a:p>
        </p:txBody>
      </p:sp>
      <p:sp>
        <p:nvSpPr>
          <p:cNvPr id="32770" name="AutoShape 2" descr="Мертвые душ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2" name="AutoShape 4" descr="Мертвые душ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4" name="AutoShape 6" descr="Мертвые душ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6" name="Picture 8" descr="Чичик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1882" y="459400"/>
            <a:ext cx="3694005" cy="25858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209563" y="3113770"/>
            <a:ext cx="374568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Чичиков Павел Иванович, герой романа Гоголя, занимается скупкой «мёртвых душ» (письменных сведений об умерших со времени последней ревизии крестьян) для заклада их как живых, чтобы взять кредит в банке и приобрести вес в обществе.</a:t>
            </a:r>
            <a:endParaRPr lang="ru-RU" dirty="0"/>
          </a:p>
        </p:txBody>
      </p:sp>
      <p:sp>
        <p:nvSpPr>
          <p:cNvPr id="8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87325" y="218440"/>
            <a:ext cx="8644890" cy="4764621"/>
          </a:xfrm>
        </p:spPr>
        <p:txBody>
          <a:bodyPr>
            <a:noAutofit/>
          </a:bodyPr>
          <a:lstStyle/>
          <a:p>
            <a:pPr marL="114300" indent="0">
              <a:lnSpc>
                <a:spcPct val="100000"/>
              </a:lnSpc>
              <a:buNone/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делает человека хозяином и факт наличия частной собственности, даже на средства производства.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Хозяин» – это личностные качества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неотчуждаемые в собственность (имущество), не обретаемые и соответственно не теряемые вместе с ней. </a:t>
            </a:r>
          </a:p>
          <a:p>
            <a:pPr>
              <a:lnSpc>
                <a:spcPct val="100000"/>
              </a:lnSpc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Хозяйское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распространяются не только на материальные средства, но и на возможности и способности самого человека. </a:t>
            </a:r>
            <a:endParaRPr lang="ru-RU" alt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ст. 34 Конституции РФ гласит: «</a:t>
            </a:r>
            <a:r>
              <a:rPr lang="ru-RU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имеет право на свободное использование своих способностей и имущества для предпринимательской и иной не запрещенной законом экономической деятельности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русском «хозяине» заключено и то, что подразумевается под словосочетанием «</a:t>
            </a:r>
            <a:r>
              <a:rPr lang="ru-RU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человеческий капитал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чему в условиях современной экономики придается особое значение.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к собственности у хозяина уважительное, в этом отношении превалирует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то, как ты ею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распорядишься (и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имуществе, и о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способностях!)</a:t>
            </a: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204595" y="141838"/>
            <a:ext cx="5686274" cy="482155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русских предпринимателях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говорили, что они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ощущали себя управляющими данным Богом имуществом, которое следовало употребить должным образом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общее благо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русской хозяйственности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интересен тем, что люди, близкие к идеалам «хозяина», смогли создать эффективнейшую бизнес-модель,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доказав,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рыночный успех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возможен,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предпринимательская деятельность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опирается не на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погоню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прибылью, а на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русскую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ценностную систему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Имена Морозовых, </a:t>
            </a:r>
            <a:r>
              <a:rPr lang="ru-RU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Рябушинских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Третьяковых, </a:t>
            </a:r>
            <a:r>
              <a:rPr lang="ru-RU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Солдатенковых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деловыми успехами, но и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своей благотворительной деятельностью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больницами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школами, галереями, помощью бедным, благоустройством родных городов.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4892" y="3657600"/>
            <a:ext cx="27310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dirty="0" smtClean="0"/>
              <a:t>Савва Тимофеевич Морозов (1862-1905) - русский предприниматель, благотворитель, меценат</a:t>
            </a:r>
            <a:endParaRPr lang="ru-RU" dirty="0"/>
          </a:p>
        </p:txBody>
      </p:sp>
      <p:pic>
        <p:nvPicPr>
          <p:cNvPr id="30724" name="Picture 4" descr="savva-morozov_2-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687" y="260407"/>
            <a:ext cx="2461791" cy="3278658"/>
          </a:xfrm>
          <a:prstGeom prst="rect">
            <a:avLst/>
          </a:prstGeom>
          <a:noFill/>
        </p:spPr>
      </p:pic>
      <p:sp>
        <p:nvSpPr>
          <p:cNvPr id="6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мещающий текст 4"/>
          <p:cNvSpPr>
            <a:spLocks noGrp="1"/>
          </p:cNvSpPr>
          <p:nvPr>
            <p:ph type="body" idx="1"/>
          </p:nvPr>
        </p:nvSpPr>
        <p:spPr>
          <a:xfrm>
            <a:off x="194945" y="956345"/>
            <a:ext cx="3135484" cy="3439485"/>
          </a:xfrm>
        </p:spPr>
        <p:txBody>
          <a:bodyPr>
            <a:normAutofit fontScale="92500" lnSpcReduction="10000"/>
          </a:bodyPr>
          <a:lstStyle/>
          <a:p>
            <a:pPr marL="139700" indent="0">
              <a:buNone/>
            </a:pPr>
            <a:r>
              <a:rPr lang="ru-RU" altLang="en-US" sz="1600" dirty="0">
                <a:solidFill>
                  <a:schemeClr val="tx1"/>
                </a:solidFill>
              </a:rPr>
              <a:t>В популярной советской песне на слова В.И. Лебедева-Кумача были слова:</a:t>
            </a:r>
          </a:p>
          <a:p>
            <a:endParaRPr lang="ru-RU" altLang="en-US" sz="1600" dirty="0">
              <a:solidFill>
                <a:schemeClr val="tx1"/>
              </a:solidFill>
            </a:endParaRPr>
          </a:p>
          <a:p>
            <a:pPr marL="139700" indent="0">
              <a:buNone/>
            </a:pPr>
            <a:r>
              <a:rPr lang="ru-RU" altLang="en-US" sz="1600" i="1" dirty="0">
                <a:solidFill>
                  <a:schemeClr val="tx1"/>
                </a:solidFill>
              </a:rPr>
              <a:t>От Москвы до самых до окраин,</a:t>
            </a:r>
          </a:p>
          <a:p>
            <a:pPr marL="139700" indent="0">
              <a:buNone/>
            </a:pPr>
            <a:endParaRPr lang="ru-RU" altLang="en-US" sz="1600" i="1" dirty="0">
              <a:solidFill>
                <a:schemeClr val="tx1"/>
              </a:solidFill>
            </a:endParaRPr>
          </a:p>
          <a:p>
            <a:pPr marL="139700" indent="0">
              <a:buNone/>
            </a:pPr>
            <a:r>
              <a:rPr lang="ru-RU" altLang="en-US" sz="1600" i="1" dirty="0">
                <a:solidFill>
                  <a:schemeClr val="tx1"/>
                </a:solidFill>
              </a:rPr>
              <a:t>С южных гор до северных морей</a:t>
            </a:r>
          </a:p>
          <a:p>
            <a:pPr marL="139700" indent="0">
              <a:buNone/>
            </a:pPr>
            <a:endParaRPr lang="ru-RU" altLang="en-US" sz="1600" i="1" dirty="0">
              <a:solidFill>
                <a:schemeClr val="tx1"/>
              </a:solidFill>
            </a:endParaRPr>
          </a:p>
          <a:p>
            <a:pPr marL="139700" indent="0">
              <a:buNone/>
            </a:pPr>
            <a:r>
              <a:rPr lang="ru-RU" altLang="en-US" sz="1600" i="1" dirty="0">
                <a:solidFill>
                  <a:schemeClr val="tx1"/>
                </a:solidFill>
              </a:rPr>
              <a:t>Человек проходит, как </a:t>
            </a:r>
            <a:r>
              <a:rPr lang="ru-RU" altLang="en-US" sz="1600" b="1" i="1" dirty="0">
                <a:solidFill>
                  <a:srgbClr val="00B050"/>
                </a:solidFill>
              </a:rPr>
              <a:t>хозяин</a:t>
            </a:r>
          </a:p>
          <a:p>
            <a:pPr marL="139700" indent="0">
              <a:buNone/>
            </a:pPr>
            <a:endParaRPr lang="ru-RU" altLang="en-US" sz="1600" i="1" dirty="0">
              <a:solidFill>
                <a:schemeClr val="tx1"/>
              </a:solidFill>
            </a:endParaRPr>
          </a:p>
          <a:p>
            <a:pPr marL="139700" indent="0">
              <a:buNone/>
            </a:pPr>
            <a:r>
              <a:rPr lang="ru-RU" altLang="en-US" sz="1600" i="1" dirty="0">
                <a:solidFill>
                  <a:schemeClr val="tx1"/>
                </a:solidFill>
              </a:rPr>
              <a:t>Необъятной Родины своей.</a:t>
            </a:r>
            <a:endParaRPr lang="ru-RU" altLang="en-US" i="1" dirty="0">
              <a:solidFill>
                <a:schemeClr val="tx1"/>
              </a:solidFill>
            </a:endParaRPr>
          </a:p>
          <a:p>
            <a:endParaRPr lang="ru-RU" altLang="en-US" dirty="0"/>
          </a:p>
          <a:p>
            <a:endParaRPr lang="ru-RU" altLang="en-US" dirty="0"/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idx="2"/>
          </p:nvPr>
        </p:nvSpPr>
        <p:spPr>
          <a:xfrm>
            <a:off x="3430902" y="9053"/>
            <a:ext cx="5549976" cy="50497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sz="1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советском периоде 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нашей истории достижение 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социализма виделось в том, что он </a:t>
            </a:r>
            <a:r>
              <a:rPr lang="ru-RU" altLang="en-US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возвысил 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(формально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 </a:t>
            </a:r>
            <a:r>
              <a:rPr lang="ru-RU" altLang="en-US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 «хозяина» каждого гражданина страны. </a:t>
            </a:r>
            <a:endParaRPr lang="ru-RU" altLang="en-US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Экономику 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страны не только в обыденном языке, но и в науке часто называют </a:t>
            </a:r>
            <a:r>
              <a:rPr lang="ru-RU" altLang="en-US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народным </a:t>
            </a:r>
            <a:r>
              <a:rPr lang="ru-RU" altLang="en-US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хозяйством.</a:t>
            </a:r>
            <a:r>
              <a:rPr lang="ru-RU" altLang="en-US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НО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 «Хозяйское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 отношение к 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власти несет 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себе и определенные </a:t>
            </a:r>
            <a:r>
              <a:rPr lang="ru-RU" altLang="en-US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риски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alt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Вообразив власть собственностью, можно потерять чувство ответственности и дать волю корыстным эгоистическим устремлениям, приватизировать власть, превратив ее в источник дохода </a:t>
            </a:r>
            <a:r>
              <a:rPr lang="ru-RU" altLang="en-US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– коррупцию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Либо, напротив, уверовать в свою богоизбранность и вообразить себя господином жизней и душ своих 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подданных, что приведет к  </a:t>
            </a:r>
            <a:r>
              <a:rPr lang="ru-RU" altLang="en-US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деспотизму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ru-RU" alt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7" name="Заголовок 4"/>
          <p:cNvSpPr>
            <a:spLocks noGrp="1"/>
          </p:cNvSpPr>
          <p:nvPr>
            <p:ph type="title"/>
          </p:nvPr>
        </p:nvSpPr>
        <p:spPr>
          <a:xfrm>
            <a:off x="261366" y="143022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Советский период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960" y="136415"/>
            <a:ext cx="8520600" cy="65215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  <a:r>
              <a:rPr lang="ru-RU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Домостроительство</a:t>
            </a:r>
            <a:r>
              <a:rPr lang="ru-RU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60249" y="843365"/>
            <a:ext cx="5383064" cy="39124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широком смысле слова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«домостроительство» – способ организации социального пространства на всех уровнях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социальности.</a:t>
            </a:r>
            <a:endParaRPr lang="ru-RU" alt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«Дом» – понятие, означающее лично значимое социальное пространство, подлежащее устроению для долгого и комфортного проживания.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«Дом» несет в себе значение глубокой личной привязанности к данному пространству, связи с ним во времени, как ретроспективно, так и перспективно.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– одно из имен «Дома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700" name="Picture 4" descr="Детский рисунок дома | Премиум вектор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6912" y="1085327"/>
            <a:ext cx="3459749" cy="3562176"/>
          </a:xfrm>
          <a:prstGeom prst="rect">
            <a:avLst/>
          </a:prstGeom>
          <a:noFill/>
        </p:spPr>
      </p:pic>
      <p:sp>
        <p:nvSpPr>
          <p:cNvPr id="6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210820"/>
            <a:ext cx="5099114" cy="460446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«Дом» начинается с семьи.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Строительство семьи – основа всех прочих форм социальности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а крепкую семью в указе Президента называют одной из важнейших ценностей. </a:t>
            </a:r>
            <a:endParaRPr lang="ru-RU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Действительно, </a:t>
            </a: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значимость семьи для общества и человека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всегда осознавалась мыслителями. </a:t>
            </a:r>
            <a:endParaRPr lang="ru-RU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Так, Конфуций считал крепкую семью основой общества (ведь в семье воспитывается добродетельный подданный) и полагал, что государство должно быть организовано как большая семья.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74" name="Picture 2" descr="Уютный дом и счастливая сем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4617" y="1110494"/>
            <a:ext cx="2719523" cy="273166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6" name="Picture 8" descr="Домострой&quot; - подарочное издание свода законов праведной жизни. Улица кни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282" y="1384184"/>
            <a:ext cx="2946392" cy="302842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19422" y="226912"/>
            <a:ext cx="3144564" cy="5727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Дореволюционный период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79428" y="142613"/>
            <a:ext cx="5813570" cy="474816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XVI в. был создан знаменитый памятник русской мысли «Домострой</a:t>
            </a:r>
            <a:r>
              <a:rPr lang="ru-RU" alt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Эта </a:t>
            </a:r>
            <a:r>
              <a:rPr lang="ru-RU" alt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отражала реалии того времени, но в нее была заложена концепция создания крепкой семьи как основы общества, «дома» семейного, устроение которого закладывало основание общегосударственного «дома». </a:t>
            </a:r>
            <a:endParaRPr lang="ru-RU" altLang="en-US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Домострой состоял из 3 частей:</a:t>
            </a:r>
          </a:p>
          <a:p>
            <a:pPr>
              <a:lnSpc>
                <a:spcPct val="100000"/>
              </a:lnSpc>
              <a:buNone/>
            </a:pPr>
            <a:r>
              <a:rPr lang="ru-RU" alt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как молиться и вести себя в церкви</a:t>
            </a:r>
          </a:p>
          <a:p>
            <a:pPr>
              <a:lnSpc>
                <a:spcPct val="100000"/>
              </a:lnSpc>
              <a:buNone/>
            </a:pPr>
            <a:r>
              <a:rPr lang="ru-RU" alt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как чтить царя</a:t>
            </a:r>
          </a:p>
          <a:p>
            <a:pPr>
              <a:lnSpc>
                <a:spcPct val="100000"/>
              </a:lnSpc>
              <a:buNone/>
            </a:pPr>
            <a:r>
              <a:rPr lang="ru-RU" alt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как жить в семье и вести хозяйство</a:t>
            </a:r>
          </a:p>
          <a:p>
            <a:pPr>
              <a:lnSpc>
                <a:spcPct val="100000"/>
              </a:lnSpc>
            </a:pPr>
            <a:r>
              <a:rPr lang="ru-RU" alt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основе лежали христианские ценности – помогать нуждающимся, больным и голодным, не хвалиться добрыми поступками и прощать обиды.</a:t>
            </a:r>
          </a:p>
          <a:p>
            <a:pPr>
              <a:lnSpc>
                <a:spcPct val="100000"/>
              </a:lnSpc>
            </a:pPr>
            <a:r>
              <a:rPr lang="ru-RU" alt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Менялось </a:t>
            </a:r>
            <a:r>
              <a:rPr lang="ru-RU" alt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время, менялся </a:t>
            </a:r>
            <a:r>
              <a:rPr lang="ru-RU" alt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образ </a:t>
            </a:r>
            <a:r>
              <a:rPr lang="ru-RU" alt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семьи. Но главное </a:t>
            </a:r>
            <a:r>
              <a:rPr lang="ru-RU" alt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оставалось – Мужчина был главным в семье, женщина вела хозяйство, дети беспрекословно подчинялись родителям, даже когда вырастут. Жесткая иерархия отношений снижала конфликтность</a:t>
            </a:r>
            <a:endParaRPr lang="ru-RU" altLang="en-US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sz="1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</a:t>
            </a:r>
            <a:r>
              <a:rPr lang="ru-RU" altLang="en-US" sz="15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понималась как основа </a:t>
            </a:r>
            <a:r>
              <a:rPr lang="ru-RU" altLang="en-US" sz="1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личности и </a:t>
            </a:r>
            <a:r>
              <a:rPr lang="ru-RU" altLang="en-US" sz="15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оплот </a:t>
            </a:r>
            <a:r>
              <a:rPr lang="ru-RU" altLang="en-US" sz="15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  <a:r>
              <a:rPr lang="ru-RU" alt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7650" name="AutoShape 2" descr="Домострой - купить с доставкой по выгодным ценам в интернет-магазине OZON  (1084552012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Домострой - купить с доставкой по выгодным ценам в интернет-магазине OZON  (1084552012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Домострой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84558" y="260060"/>
            <a:ext cx="4756558" cy="4308816"/>
          </a:xfrm>
        </p:spPr>
        <p:txBody>
          <a:bodyPr>
            <a:noAutofit/>
          </a:bodyPr>
          <a:lstStyle/>
          <a:p>
            <a:pPr marL="360000" indent="-180000"/>
            <a:r>
              <a:rPr lang="ru-RU" altLang="en-US" sz="1600" dirty="0">
                <a:solidFill>
                  <a:schemeClr val="tx1"/>
                </a:solidFill>
                <a:sym typeface="+mn-ea"/>
              </a:rPr>
              <a:t>Можно по-разному относиться к деятельности </a:t>
            </a:r>
            <a:r>
              <a:rPr lang="ru-RU" altLang="en-US" sz="1600" dirty="0" smtClean="0">
                <a:solidFill>
                  <a:schemeClr val="tx1"/>
                </a:solidFill>
                <a:sym typeface="+mn-ea"/>
              </a:rPr>
              <a:t>последнего русского императора Николая </a:t>
            </a:r>
            <a:r>
              <a:rPr lang="ru-RU" altLang="en-US" sz="1600" dirty="0">
                <a:solidFill>
                  <a:schemeClr val="tx1"/>
                </a:solidFill>
                <a:sym typeface="+mn-ea"/>
              </a:rPr>
              <a:t>II, но его семья могла бы служить примером. </a:t>
            </a:r>
          </a:p>
          <a:p>
            <a:pPr marL="360000" indent="-180000"/>
            <a:r>
              <a:rPr lang="ru-RU" altLang="en-US" sz="1600" dirty="0">
                <a:solidFill>
                  <a:schemeClr val="tx1"/>
                </a:solidFill>
                <a:sym typeface="+mn-ea"/>
              </a:rPr>
              <a:t>Любовь между супругами, между родителями и детьми, взаимопонимание и взаимная поддержка, испытание болезнью ребенка, социальными бедствиями, войнами, революцией, всеобщей ненавистью. Вот уж воистину «в горе и в радости, в здравии и болезни, пока смерть не разлучит нас». </a:t>
            </a:r>
            <a:endParaRPr lang="ru-RU" altLang="en-US" sz="1600" dirty="0">
              <a:solidFill>
                <a:schemeClr val="tx1"/>
              </a:solidFill>
            </a:endParaRPr>
          </a:p>
          <a:p>
            <a:pPr marL="360000" indent="-180000"/>
            <a:r>
              <a:rPr lang="ru-RU" altLang="en-US" sz="1600" dirty="0">
                <a:solidFill>
                  <a:schemeClr val="tx1"/>
                </a:solidFill>
                <a:sym typeface="+mn-ea"/>
              </a:rPr>
              <a:t>Но и смерть не смогла разлучить эту семью. Они достойно приняли ее все вместе, плечом к плечу, рука к руке друг с другом</a:t>
            </a:r>
            <a:r>
              <a:rPr lang="ru-RU" altLang="en-US" sz="1600" dirty="0" smtClean="0">
                <a:solidFill>
                  <a:schemeClr val="tx1"/>
                </a:solidFill>
                <a:sym typeface="+mn-ea"/>
              </a:rPr>
              <a:t>…</a:t>
            </a:r>
            <a:endParaRPr lang="ru-RU" altLang="en-US" sz="1600" dirty="0"/>
          </a:p>
        </p:txBody>
      </p:sp>
      <p:pic>
        <p:nvPicPr>
          <p:cNvPr id="26626" name="Picture 2" descr="http://vm-dtdm.spb.ru/wp-content/uploads/2018/10/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702" y="809436"/>
            <a:ext cx="3853996" cy="324244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09271" y="276837"/>
            <a:ext cx="5058560" cy="444616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Существенные изменения в понимании семьи произошли после революции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Эмансипация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-предоставление женщинам равноправия в общественной, трудовой и семейной жизни; стремление к равным правам мужчин и женщин, массовый выход женщин на рынок труда.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Феминизм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расширение и уравнивание политических, экономических, личных и социальных прав для женщин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Уходит теистическое понимание семьи и заменяется формализованным. 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 ориентировано на защиту прав ребенка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73730" name="Picture 2" descr="https://upload.wikimedia.org/wikipedia/commons/thumb/e/ed/Aleksandra_Kollontai.jpg/300px-Aleksandra_Kollonta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1862" y="1051115"/>
            <a:ext cx="2285622" cy="3077972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3311" y="143021"/>
            <a:ext cx="3656293" cy="8301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Послереволюционный период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208314" y="4137724"/>
            <a:ext cx="3810013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Алекса́ндра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Миха́йловна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Коллонта́й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(1872 – 1952)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– р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оссийская революционерка, советская государственная деятельница и дипломат</a:t>
            </a:r>
            <a:r>
              <a:rPr lang="ru-RU" sz="12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, борец за права женщин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700" y="781269"/>
            <a:ext cx="5419287" cy="382538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государства подразумевала 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экономической независимости женщины от мужчины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главы патриархальной семьи, повышение грамотности, ослабление семейно-брачных уз.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Процедуры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развода и признания отцовства были упрощены, аборты легализованы. 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Советская конституция гарантировала равную 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оплату за равный труд женщины и мужчины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проводилась политика социального обеспечения и поддержки матерей-работниц - в частности, были созданы структуры яслей и детских садов, предоставлялось время и место для грудного вскармливания прямо на предприятии, матерям гарантировались пособия.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26180" y="3316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Советский период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0898" name="Picture 2" descr="История феминизма в России: аборты, право работать и голосовать на выборах.  Какие права были у женщин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1685" y="289666"/>
            <a:ext cx="2910980" cy="43169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755" y="20174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период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948" y="813732"/>
            <a:ext cx="4848836" cy="41022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современном государстве брак понимается как узаконенная система правоотношений, которая направлена в первую очередь на защиту имущественных отношений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Семья́ - социальный институт, являющийся базовой ячейкой общества, характеризующийся следующими признаками: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добровольность вступления в брак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общность быта у членов семьи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 в брачные отношения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к рождению детей, их социализации и воспитанию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7826" name="Picture 2" descr="СОВРЕМЕННАЯ СЕМЬЯ КАК СОЦИАЛЬНАЯ СРЕДА ВОСПИТАНИЯ РЕБЕНКА - Статьи -  Сетевое издание GAZETA-DM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3256" y="1239576"/>
            <a:ext cx="3800516" cy="2820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1336" y="184558"/>
            <a:ext cx="8630964" cy="43843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понятия «семья» трансформируется вслед за социокультурным изменением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</a:p>
          <a:p>
            <a:pPr>
              <a:lnSpc>
                <a:spcPct val="100000"/>
              </a:lnSpc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«у русских крестьян при переписях записывали батраков как членов семьи,… по мнению крестьян все, кто питается из одного котла - члены семьи».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семьёй также может пониматься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родительская пара (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нуклеарная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семья)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родитель как минимум с одним ребёнком (неполная семья),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легализованные в ряде стран однополые союзы.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Конституции Российской Федерации содержится ряд статей, защищающих семью, материнство, отцовство и детство (ст. 7 ч.2, ст. 38, ст. 67.1 ч.4, ст. 72, ч.1, п.ж1). В ст. 72 ч.1 п.ж 1 фиксируется </a:t>
            </a: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«брака как союза мужчины и женщины».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5729" y="112395"/>
            <a:ext cx="8774989" cy="496062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altLang="en-US" dirty="0" smtClean="0">
                <a:solidFill>
                  <a:srgbClr val="0070C0"/>
                </a:solidFill>
              </a:rPr>
              <a:t>Семья </a:t>
            </a:r>
            <a:r>
              <a:rPr lang="ru-RU" altLang="en-US" dirty="0">
                <a:solidFill>
                  <a:srgbClr val="0070C0"/>
                </a:solidFill>
              </a:rPr>
              <a:t>задает ребенку образцы</a:t>
            </a:r>
            <a:r>
              <a:rPr lang="ru-RU" altLang="en-US" dirty="0">
                <a:solidFill>
                  <a:schemeClr val="tx1"/>
                </a:solidFill>
              </a:rPr>
              <a:t>, которые он будет воспроизводить в собственной жизни. </a:t>
            </a:r>
            <a:r>
              <a:rPr lang="ru-RU" altLang="en-US" dirty="0" smtClean="0">
                <a:solidFill>
                  <a:schemeClr val="tx1"/>
                </a:solidFill>
              </a:rPr>
              <a:t>И </a:t>
            </a:r>
            <a:r>
              <a:rPr lang="ru-RU" altLang="en-US" dirty="0">
                <a:solidFill>
                  <a:schemeClr val="tx1"/>
                </a:solidFill>
              </a:rPr>
              <a:t>даже если ему ничего не навязывают, все равно формируется определенный шаблон.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en-US" dirty="0" smtClean="0">
                <a:solidFill>
                  <a:srgbClr val="0070C0"/>
                </a:solidFill>
              </a:rPr>
              <a:t>Безусловно </a:t>
            </a:r>
            <a:r>
              <a:rPr lang="ru-RU" altLang="en-US" dirty="0">
                <a:solidFill>
                  <a:srgbClr val="0070C0"/>
                </a:solidFill>
              </a:rPr>
              <a:t>различие материнской и отцовской ролей в воспитании</a:t>
            </a:r>
            <a:r>
              <a:rPr lang="ru-RU" altLang="en-US" dirty="0">
                <a:solidFill>
                  <a:schemeClr val="tx1"/>
                </a:solidFill>
              </a:rPr>
              <a:t>, а в однополых браках понятия «отец» и «мать» полностью исчезают.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Вспоминаются слова из популярной песни: «Папа может быть кем угодно, только мамой, только мамой не может быть!».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altLang="en-US" dirty="0" smtClean="0">
                <a:solidFill>
                  <a:srgbClr val="0070C0"/>
                </a:solidFill>
              </a:rPr>
              <a:t>На </a:t>
            </a:r>
            <a:r>
              <a:rPr lang="ru-RU" altLang="en-US" dirty="0">
                <a:solidFill>
                  <a:srgbClr val="0070C0"/>
                </a:solidFill>
              </a:rPr>
              <a:t>материнстве и отцовстве строится множество значимых культурных кодов</a:t>
            </a:r>
            <a:r>
              <a:rPr lang="ru-RU" altLang="en-US" dirty="0">
                <a:solidFill>
                  <a:schemeClr val="tx1"/>
                </a:solidFill>
              </a:rPr>
              <a:t>, в том числе и связанных с отношением к Родине: патриотизм, Отечество, Родина-мать, </a:t>
            </a:r>
            <a:r>
              <a:rPr lang="ru-RU" altLang="en-US" dirty="0" err="1">
                <a:solidFill>
                  <a:schemeClr val="tx1"/>
                </a:solidFill>
              </a:rPr>
              <a:t>Motherland</a:t>
            </a:r>
            <a:r>
              <a:rPr lang="ru-RU" altLang="en-US" dirty="0">
                <a:solidFill>
                  <a:schemeClr val="tx1"/>
                </a:solidFill>
              </a:rPr>
              <a:t> (в английском языке), </a:t>
            </a:r>
            <a:r>
              <a:rPr lang="ru-RU" altLang="en-US" dirty="0" err="1">
                <a:solidFill>
                  <a:schemeClr val="tx1"/>
                </a:solidFill>
              </a:rPr>
              <a:t>Vaterland</a:t>
            </a:r>
            <a:r>
              <a:rPr lang="ru-RU" altLang="en-US" dirty="0">
                <a:solidFill>
                  <a:schemeClr val="tx1"/>
                </a:solidFill>
              </a:rPr>
              <a:t> (в немецком языке).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Вспомним распространенные в народе наименования великих рек, от которых зависела жизнь – Дон-батюшка, Волга-матушка.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6845" y="166370"/>
            <a:ext cx="4717159" cy="4902200"/>
          </a:xfrm>
        </p:spPr>
        <p:txBody>
          <a:bodyPr>
            <a:normAutofit fontScale="97500" lnSpcReduction="10000"/>
          </a:bodyPr>
          <a:lstStyle/>
          <a:p>
            <a:r>
              <a:rPr lang="ru-RU" altLang="en-US" sz="18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Видение в политической власти родительского начала </a:t>
            </a:r>
            <a:r>
              <a:rPr lang="ru-RU" altLang="en-US" sz="18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свойственно патриархальной политической культуре</a:t>
            </a:r>
            <a:r>
              <a:rPr lang="ru-RU" altLang="en-US" sz="18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сей день играющей важную роль во многих обществах, в том числе и в России. </a:t>
            </a:r>
          </a:p>
          <a:p>
            <a:r>
              <a:rPr lang="ru-RU" altLang="en-US" sz="18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Неудивительно, что воспитанные в однополых браках дети становятся </a:t>
            </a:r>
            <a:r>
              <a:rPr lang="ru-RU" altLang="en-US" sz="18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номадами </a:t>
            </a:r>
            <a:r>
              <a:rPr lang="ru-RU" altLang="en-US" sz="187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(кочевниками)– </a:t>
            </a:r>
            <a:r>
              <a:rPr lang="ru-RU" altLang="en-US" sz="18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людьми не только без отцов и матерей, но и без Отечества</a:t>
            </a:r>
            <a:r>
              <a:rPr lang="ru-RU" altLang="en-US" sz="18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altLang="en-US" sz="18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Впрочем, часто однополые отношения и </a:t>
            </a:r>
            <a:r>
              <a:rPr lang="ru-RU" altLang="en-US" sz="18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преследуют цели деторождения. </a:t>
            </a:r>
          </a:p>
          <a:p>
            <a:r>
              <a:rPr lang="ru-RU" altLang="en-US" sz="18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общего гедонистического тренда они выступают просто </a:t>
            </a:r>
            <a:r>
              <a:rPr lang="ru-RU" altLang="en-US" sz="187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форма совместного существования</a:t>
            </a:r>
            <a:r>
              <a:rPr lang="ru-RU" altLang="en-US" sz="18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3554" name="Picture 2" descr="Феномен чайлдфри или почему люди не хотят иметь дет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0247" y="197943"/>
            <a:ext cx="3687391" cy="20754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108895" y="2424419"/>
            <a:ext cx="3737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Вот почему параллельно с подобными формами «семьи» расцветают движения </a:t>
            </a:r>
            <a:r>
              <a:rPr lang="ru-RU" altLang="en-US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чайлдфри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(свобода от детей) и даже </a:t>
            </a:r>
            <a:r>
              <a:rPr lang="ru-RU" altLang="en-US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чайлдхейт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(ненависть к детям). </a:t>
            </a:r>
          </a:p>
          <a:p>
            <a:pPr>
              <a:buFont typeface="Arial" pitchFamily="34" charset="0"/>
              <a:buChar char="•"/>
            </a:pP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Что будет с обществом, где детей ненавидят и желают от них освободиться?</a:t>
            </a:r>
            <a:endParaRPr lang="ru-RU" alt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87325" y="196850"/>
            <a:ext cx="4804125" cy="4864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иное отношение к детям. </a:t>
            </a:r>
            <a:endParaRPr lang="ru-RU" altLang="en-US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ВЦИОМ, проведенный в апреле 2023 года показывает, что россияне не против многодетности. </a:t>
            </a:r>
          </a:p>
          <a:p>
            <a:pPr>
              <a:lnSpc>
                <a:spcPct val="100000"/>
              </a:lnSpc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Так,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одного ребенка завести второго хотят 54% опрошенных, при наличии двух детей родить третьего – 39%. Четвертый ребенок при наличии трех остается желанным для 7%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опрошенных. </a:t>
            </a:r>
            <a:endParaRPr lang="ru-RU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Причем эти показатели значительно возрастают при предположении о повышении уровня жизни. </a:t>
            </a:r>
          </a:p>
        </p:txBody>
      </p:sp>
      <p:sp>
        <p:nvSpPr>
          <p:cNvPr id="22530" name="AutoShape 2" descr="Семья: как сохранить традиции и обрести новые смыслы - KP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Семья: как сохранить традиции и обрести новые смыслы - KP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6" name="Picture 8" descr="Как живут семьи трудящихся по всей России. Топ-5 фактов о семьях - МК  Ярославл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7706" y="1138848"/>
            <a:ext cx="3855161" cy="2887867"/>
          </a:xfrm>
          <a:prstGeom prst="rect">
            <a:avLst/>
          </a:prstGeom>
          <a:noFill/>
        </p:spPr>
      </p:pic>
      <p:sp>
        <p:nvSpPr>
          <p:cNvPr id="7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Игры разума. Почему мужчины и женщины мыслят по-разному | Психология жизни  | Здоровье | Аргументы и Фак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4775"/>
            <a:ext cx="3747213" cy="2488384"/>
          </a:xfrm>
          <a:prstGeom prst="rect">
            <a:avLst/>
          </a:prstGeom>
          <a:noFill/>
        </p:spPr>
      </p:pic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368593" y="148054"/>
            <a:ext cx="5643245" cy="483489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Ст. 19 ч. 3 Конституции России гласит: «Мужчина и женщина имеют равные права и свободы и равные возможности для их реализации». </a:t>
            </a: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Регулярно утверждаются Национальные стратегии действий в интересах женщин, призванные обеспечить гарантированное Конституцией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равноправие. </a:t>
            </a: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Однако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равноправие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может пониматься по-разному.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Наиболее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предпочтительный вариант понимания не «унифицирующий», когда все одинаковы, а «</a:t>
            </a:r>
            <a:r>
              <a:rPr lang="ru-RU" alt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дифференцирующий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», когда равенство устанавливается в разнообразии.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Это означает, женщина должна быть свободной в выборе социальных ролей, а государство и общество должны поддерживать ее в этом выборе.</a:t>
            </a: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779" y="5044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Служение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2655" y="414908"/>
            <a:ext cx="8889895" cy="412666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служения в ценностном ядре российского социокультурного мира чрезвычайно важна, поскольку служение в наиболее общем смысле слова может рассматриваться как </a:t>
            </a:r>
            <a:r>
              <a:rPr lang="ru-RU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должный способ существования человека, достойное его бытие. </a:t>
            </a:r>
          </a:p>
          <a:p>
            <a:pPr>
              <a:lnSpc>
                <a:spcPct val="100000"/>
              </a:lnSpc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служении выражается отношение человека к любому делу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было принято говорить «служу».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определяли свою деятельность не только военные и чиновники, но и священники, и педагоги, и артисты, и врачи, и инженеры… </a:t>
            </a:r>
          </a:p>
          <a:p>
            <a:pPr>
              <a:lnSpc>
                <a:spcPct val="100000"/>
              </a:lnSpc>
            </a:pP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и семейную жизнь, и воспитание детей, и помощь ближнему воспринимали как служение. Человек, удостоенный награды, гордо отвечал при ее получении «Служу!» Далее могло следовать: «Царю», «Отечеству», «Богу», «трудовому народу», «Советскому Союзу», «России»… </a:t>
            </a:r>
          </a:p>
          <a:p>
            <a:pPr marL="114300" indent="0" algn="ctr">
              <a:lnSpc>
                <a:spcPct val="100000"/>
              </a:lnSpc>
              <a:buNone/>
            </a:pPr>
            <a:r>
              <a:rPr lang="ru-RU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 </a:t>
            </a:r>
            <a:r>
              <a:rPr lang="ru-RU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сказать «служу» не давалось просто так, его в полном смысле слова надо было «заслужить</a:t>
            </a:r>
            <a:r>
              <a:rPr lang="ru-RU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»!</a:t>
            </a:r>
            <a:endParaRPr lang="ru-RU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88545" y="284480"/>
            <a:ext cx="8623935" cy="4401820"/>
          </a:xfrm>
        </p:spPr>
        <p:txBody>
          <a:bodyPr>
            <a:normAutofit fontScale="97500"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Служение предполагает добросовестное отношение к своему делу, стремление выполнить его безупречно, овладение навыками, совершенствование в мастерстве. </a:t>
            </a:r>
            <a:endParaRPr lang="ru-RU" altLang="en-US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одновременно, служение не позволяет относиться к тому, что ты делаешь, чисто технократически.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 служении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не только и не сколько как ты что-то делаешь, но и то, </a:t>
            </a:r>
            <a:r>
              <a:rPr lang="ru-RU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имя чего ты это делаешь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служении всегда должна быть </a:t>
            </a:r>
            <a:r>
              <a:rPr lang="ru-RU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причем стоящая выше самой организации дела. Более того, высокая и достойная цель заставляет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избирательным в отношении к средствам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подлинное служение несовместимо с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утверждением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«Цель оправдывает средства».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Служение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воспринимаемое как долг, чуждо примитивной личной корысти. 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того,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оно носит жертвенный характер.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Жертвовать приходится не только покоем и удовольствиями, но порой и собственной жизнью.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81788" y="455612"/>
            <a:ext cx="8637270" cy="438023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могла иногда награждать героев, иногда нет.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служат не за награды и материальные блага.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Подвиг часто заключается в том, чтобы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честно и непрестанно исполнять служение, долг, всю свою жизнь.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чем бы оно ни заключалось – упорном труде, заботе о близких, защите Отечества.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служении человек обретает себя.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Служение делает нашу жизнь осмысленной. Служение – путь самоосуществления, самореализации человека. Иначе – пустота, бессмысленность, разочарование.</a:t>
            </a:r>
          </a:p>
          <a:p>
            <a:pPr>
              <a:lnSpc>
                <a:spcPct val="100000"/>
              </a:lnSpc>
            </a:pP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Служение Родине – достойный путь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Служение – деятельный патриотизм, деятельная гражданственность, деятельная любовь к Отечеству.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служения патриотизм, гражданственность и любовь к Отечеству остаются пустым звуком.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7480" y="129540"/>
            <a:ext cx="5345698" cy="4879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форм патриотического служения выступает власть. </a:t>
            </a:r>
            <a:endParaRPr lang="ru-RU" alt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русской мысли всегда подчеркивалось,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власть не произвол и привилегия, а обязанность и ответственность.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Причем,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больше власти, тем больше обязанностей и ответственности.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Демократические тенденции наделяют каждого человека властью. Важнейшей проблемой, превращающей демократию в фикцию, становится абсентеизм. </a:t>
            </a:r>
          </a:p>
          <a:p>
            <a:pPr>
              <a:lnSpc>
                <a:spcPct val="100000"/>
              </a:lnSpc>
            </a:pPr>
            <a:r>
              <a:rPr lang="ru-RU" alt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Абсентеизм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уклонение от участия в политике, равнодушие к ней. </a:t>
            </a:r>
            <a:endParaRPr lang="ru-RU" alt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он проявляется в игнорировании выборов. В результате решение может приниматься активным меньшинством. </a:t>
            </a:r>
          </a:p>
          <a:p>
            <a:pPr>
              <a:lnSpc>
                <a:spcPct val="100000"/>
              </a:lnSpc>
            </a:pP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6386" name="Picture 2" descr="Решение - юридический консультационный центр Одесса - 🔹🔷 Абсентеизм (от  лат. absens, absentis — отсутствующий, англ. absenteeism) 🔹🔷 Уклонение  избирателей от участия в голосовании на выборах, или, в более широком  понимании, политическо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58111" y="623931"/>
            <a:ext cx="2924612" cy="2924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02217" y="151002"/>
            <a:ext cx="4630724" cy="4451429"/>
          </a:xfrm>
        </p:spPr>
        <p:txBody>
          <a:bodyPr/>
          <a:lstStyle/>
          <a:p>
            <a:r>
              <a:rPr lang="ru-RU" altLang="en-US" dirty="0" smtClean="0">
                <a:solidFill>
                  <a:schemeClr val="tx1"/>
                </a:solidFill>
              </a:rPr>
              <a:t>В традиции служения так быть не должно. </a:t>
            </a:r>
            <a:r>
              <a:rPr lang="ru-RU" altLang="en-US" dirty="0" smtClean="0">
                <a:solidFill>
                  <a:srgbClr val="0070C0"/>
                </a:solidFill>
              </a:rPr>
              <a:t>Участие в выборах – обязанность каждого, наделенного подобными полномочиями.</a:t>
            </a:r>
            <a:r>
              <a:rPr lang="ru-RU" altLang="en-US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altLang="en-US" dirty="0" smtClean="0">
                <a:solidFill>
                  <a:schemeClr val="tx1"/>
                </a:solidFill>
              </a:rPr>
              <a:t>Именно «активация» политического служения в каждом человеке превращает его в настоящего гражданина и патриота, а демократию – из декларации в подлинное народовластие.</a:t>
            </a:r>
          </a:p>
          <a:p>
            <a:r>
              <a:rPr lang="ru-RU" altLang="en-US" dirty="0" smtClean="0">
                <a:solidFill>
                  <a:srgbClr val="0070C0"/>
                </a:solidFill>
              </a:rPr>
              <a:t>Активное и пассивное избирательное право</a:t>
            </a:r>
            <a:r>
              <a:rPr lang="ru-RU" altLang="en-US" dirty="0" smtClean="0">
                <a:solidFill>
                  <a:schemeClr val="tx1"/>
                </a:solidFill>
              </a:rPr>
              <a:t> – это право выбирать и быть избранным!</a:t>
            </a:r>
          </a:p>
          <a:p>
            <a:endParaRPr lang="ru-RU" dirty="0"/>
          </a:p>
        </p:txBody>
      </p:sp>
      <p:pic>
        <p:nvPicPr>
          <p:cNvPr id="81922" name="Picture 2" descr="Какие выборы пройдут в Единый день голосования - Парламентская газе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022" y="1023559"/>
            <a:ext cx="3694972" cy="2447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560" y="335560"/>
            <a:ext cx="4706223" cy="461394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Опрос,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проведенный ВЦИОМ в 2021 году, показывает снижение политической активности россиян.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участии в выборах заявило только 22% россиян, тогда как в 2004 г. Эта цифра составляла 55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ru-RU" alt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Приведенные данные заставляют актуализировать ценность служения и в ее политическом аспекте, понимание того, что </a:t>
            </a:r>
            <a:r>
              <a:rPr lang="ru-RU" alt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государственной жизни – необходимое проявление патриотизма и ответственности за свое будущее.</a:t>
            </a:r>
          </a:p>
          <a:p>
            <a:pPr>
              <a:lnSpc>
                <a:spcPct val="10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0658" name="Picture 2" descr="Патриотизм в истории России: государственная идеология и ценностный  потенци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63802" y="687445"/>
            <a:ext cx="3514055" cy="3288936"/>
          </a:xfrm>
          <a:prstGeom prst="rect">
            <a:avLst/>
          </a:prstGeom>
          <a:noFill/>
        </p:spPr>
      </p:pic>
      <p:sp>
        <p:nvSpPr>
          <p:cNvPr id="5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01744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</a:t>
            </a:r>
            <a:r>
              <a:rPr lang="ru-RU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Соборность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556933" y="738231"/>
            <a:ext cx="5301842" cy="4228051"/>
          </a:xfrm>
        </p:spPr>
        <p:txBody>
          <a:bodyPr>
            <a:normAutofit/>
          </a:bodyPr>
          <a:lstStyle/>
          <a:p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в церковно-славянском языке слово «соборная»  в качестве термина стало использоваться при переводе христианского Символа веры и означало «вселенская». </a:t>
            </a:r>
            <a:endParaRPr lang="ru-RU" alt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Соборность - понятие в русской религиозной философии, означающее </a:t>
            </a:r>
            <a:r>
              <a:rPr lang="ru-RU" alt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свободное духовное единение людей как в церковной жизни, так и в мирской общности, общение в братстве и любви. </a:t>
            </a:r>
          </a:p>
          <a:p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не имеет аналогов в других языках. </a:t>
            </a:r>
          </a:p>
          <a:p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это понятие в нынешнем значении в русский язык ввёл в 1863 году Ю.Ф. Самарин</a:t>
            </a:r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5362" name="Picture 2" descr="Портрет кисти И. Н. Крамского, 1878 го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191" y="770986"/>
            <a:ext cx="2403067" cy="3083937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60727" y="3959415"/>
            <a:ext cx="299486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Юрий Федорович Самарин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(1819 - 1876) - русский публицист и философ-славянофил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05074" y="219548"/>
            <a:ext cx="4377746" cy="5727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Дореволюционный период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08224" y="937877"/>
            <a:ext cx="5476703" cy="3649211"/>
          </a:xfrm>
        </p:spPr>
        <p:txBody>
          <a:bodyPr>
            <a:noAutofit/>
          </a:bodyPr>
          <a:lstStyle/>
          <a:p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 термин «соборность» возник в славянофильской среде в XIX-м в., благодаря трудам А.С. Хомякова и Ю.Ф. Самарина и означал единство во множестве, согласие, тождество свободы и единства.</a:t>
            </a:r>
          </a:p>
          <a:p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Объединяя философские и религиозные смыслы понятия соборность,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определяется: </a:t>
            </a: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соборность есть добровольное единство, созидающее личность каждого человека и преобразующее действительность.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682" name="Picture 2" descr="Алексей Степанович Хомяк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339" y="101482"/>
            <a:ext cx="2287339" cy="2884999"/>
          </a:xfrm>
          <a:prstGeom prst="rect">
            <a:avLst/>
          </a:prstGeom>
          <a:noFill/>
        </p:spPr>
      </p:pic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237165" y="3202093"/>
            <a:ext cx="3076486" cy="138499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Алексей Степанович Хомяков (1804 - 1860) - русский поэт, художник и публицист, богослов, философ, основоположник раннего </a:t>
            </a:r>
            <a:r>
              <a:rPr kumimoji="0" lang="ru-RU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славянофильства.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71678" y="170537"/>
            <a:ext cx="8667115" cy="4371975"/>
          </a:xfrm>
        </p:spPr>
        <p:txBody>
          <a:bodyPr>
            <a:normAutofit fontScale="97500"/>
          </a:bodyPr>
          <a:lstStyle/>
          <a:p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социологическим дополнением к определению соборности является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оппозиции социальное–индивидуальное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поскольку соборность подразумевает единство людей в качестве условия индивидуальной реализации каждого человека. </a:t>
            </a:r>
          </a:p>
          <a:p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Соединением воли, согласием может создаваться новая природа, новая действительность.</a:t>
            </a:r>
          </a:p>
          <a:p>
            <a:endParaRPr lang="ru-RU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соборного единства: семья,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которой все части (члены семьи) уникальны, без любой из них нет целого, в семье достоинство части не меньше достоинства целого. </a:t>
            </a:r>
          </a:p>
          <a:p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и в семье как соборном единстве есть свои недостатки – согласие воли достигается не всегда, в семье бывают ссоры и обиды.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68449" y="352338"/>
            <a:ext cx="4043152" cy="4216537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числу наиболее значимых философских смыслов соборности можно отнести следующие идеи: </a:t>
            </a:r>
          </a:p>
          <a:p>
            <a:pPr>
              <a:buAutoNum type="arabicPeriod"/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целостность</a:t>
            </a:r>
          </a:p>
          <a:p>
            <a:pPr>
              <a:buAutoNum type="arabicPeriod"/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личность</a:t>
            </a:r>
          </a:p>
          <a:p>
            <a:pPr>
              <a:buAutoNum type="arabicPeriod"/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</a:t>
            </a:r>
            <a:endParaRPr lang="ru-RU" alt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454554" y="234892"/>
            <a:ext cx="4377746" cy="433398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altLang="en-US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Целостность</a:t>
            </a:r>
          </a:p>
          <a:p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Целое не только больше суммы своих частей, но придаёт смысл их существованию. </a:t>
            </a:r>
          </a:p>
          <a:p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бытие целого невозможно без осмысленного и свободного, т. е. согласного, объединения частей. </a:t>
            </a:r>
          </a:p>
          <a:p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Иначе говоря, </a:t>
            </a:r>
            <a:r>
              <a:rPr lang="ru-RU" altLang="en-US" sz="1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 существование части вне целого, но нет и целого без своих частей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14300" indent="0">
              <a:buNone/>
            </a:pPr>
            <a:endParaRPr lang="ru-RU" alt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3314" name="Picture 2" descr="Цельность личности - 74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727" y="2525164"/>
            <a:ext cx="3422591" cy="2281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8" name="Picture 10" descr="Структура личности. Понятие и структура личности по Платонову, Фрейду и  Рубинштейну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42826" y="570452"/>
            <a:ext cx="5025006" cy="37331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3282" y="268448"/>
            <a:ext cx="3858936" cy="4300427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altLang="en-US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 Личность</a:t>
            </a:r>
          </a:p>
          <a:p>
            <a:pPr marL="114300" indent="0">
              <a:buNone/>
            </a:pP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Пожалуй, самым удачным образом соборности является понятие личности как существа, наделённого разумной способностью совершать выбор между добром и злом, существа свободного, обладающего творческой способностью и несущего ответственность за собственные поступки.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70" name="AutoShape 2" descr="Структура личности э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3972" name="AutoShape 4" descr="Структура личности э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3974" name="AutoShape 6" descr="https://xn--e1aogju.xn--p1ai/upload/000/u1/2079/688344ac.jpe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3976" name="AutoShape 8" descr="Структура личности э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13047" y="29527"/>
            <a:ext cx="5482532" cy="48063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Иерархия</a:t>
            </a:r>
          </a:p>
          <a:p>
            <a:pPr marL="0" indent="0">
              <a:lnSpc>
                <a:spcPct val="100000"/>
              </a:lnSpc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Иерархический </a:t>
            </a: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вид ответственного (или взаимного) бытия, который подразумевает, что нечто существует не только благодаря источнику бытия, но посредством собственного напряжённого стремления к этому источнику. </a:t>
            </a:r>
          </a:p>
          <a:p>
            <a:pPr marL="0" indent="0">
              <a:lnSpc>
                <a:spcPct val="100000"/>
              </a:lnSpc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Например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соответствии с современными психологическими воззрениями</a:t>
            </a: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личность человека устроена иерархически и имеет биологический, социальный и духовный порядки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00000"/>
              </a:lnSpc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случае ответственного и взаимного сосуществования этих порядков может идти речь о личности здоровой, или благоустроенной.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1268" name="Picture 4" descr="Пирамида потребностей по Маслоу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5579" y="626624"/>
            <a:ext cx="3249449" cy="34168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1129" y="129540"/>
            <a:ext cx="8648921" cy="4894580"/>
          </a:xfrm>
        </p:spPr>
        <p:txBody>
          <a:bodyPr>
            <a:noAutofit/>
          </a:bodyPr>
          <a:lstStyle/>
          <a:p>
            <a:pPr marL="114300" indent="0">
              <a:lnSpc>
                <a:spcPct val="100000"/>
              </a:lnSpc>
              <a:buNone/>
            </a:pP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русской философии,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метафизике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русского философа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Льва Платоновича Карсавина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есть традиция </a:t>
            </a: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соборного понимания личности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00000"/>
              </a:lnSpc>
              <a:buNone/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Личностью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как человек, так и единство людей (семья, русская культура, российская государственность, человечество во всей своей полноте); </a:t>
            </a:r>
          </a:p>
          <a:p>
            <a:pPr>
              <a:lnSpc>
                <a:spcPct val="100000"/>
              </a:lnSpc>
              <a:buNone/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Личность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многоедина на всех своих уровнях: </a:t>
            </a:r>
            <a:endParaRPr lang="ru-RU" alt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</a:pP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Человеческая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личность – единство поступков, мыслей, переживаний и возрастов; </a:t>
            </a:r>
          </a:p>
          <a:p>
            <a:pPr>
              <a:lnSpc>
                <a:spcPct val="100000"/>
              </a:lnSpc>
              <a:buFont typeface="Wingdings" panose="05000000000000000000" charset="0"/>
              <a:buChar char="Ø"/>
            </a:pP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единство ее членов; </a:t>
            </a:r>
          </a:p>
          <a:p>
            <a:pPr>
              <a:lnSpc>
                <a:spcPct val="100000"/>
              </a:lnSpc>
              <a:buFont typeface="Wingdings" panose="05000000000000000000" charset="0"/>
              <a:buChar char="Ø"/>
            </a:pP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русская культура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вневременное единство ее носителей, единство культур, составляющих многообразие русской культуры, единство результатов творческой деятельности носителей русской культуры; </a:t>
            </a:r>
          </a:p>
          <a:p>
            <a:pPr>
              <a:lnSpc>
                <a:spcPct val="100000"/>
              </a:lnSpc>
              <a:buFont typeface="Wingdings" panose="05000000000000000000" charset="0"/>
              <a:buChar char="Ø"/>
            </a:pP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государственность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единство участников иерархического порядка устройства державного бытия России во всей полноте её незавершённой истории; </a:t>
            </a:r>
          </a:p>
          <a:p>
            <a:pPr>
              <a:lnSpc>
                <a:spcPct val="100000"/>
              </a:lnSpc>
              <a:buFont typeface="Wingdings" panose="05000000000000000000" charset="0"/>
              <a:buChar char="Ø"/>
            </a:pPr>
            <a:r>
              <a:rPr lang="ru-RU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человечество 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единство воль и судеб всех людей, которые когда-либо жили, живут и будут жить.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1286" y="122555"/>
            <a:ext cx="4903720" cy="2587089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Соборность </a:t>
            </a:r>
            <a:r>
              <a:rPr lang="ru-RU" alt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не столько свойство явлений, сколько именно ценность, то есть предмет устремлений. </a:t>
            </a:r>
          </a:p>
          <a:p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например, семейных неурядиц и ссор все члены семьи понимают, что это состояние ненормальное и стремятся вернуться к согласию. </a:t>
            </a:r>
            <a:endParaRPr lang="ru-RU" alt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242" name="Picture 2" descr="Соборность как богословская и каноническая категория / Православие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3289" y="274041"/>
            <a:ext cx="3663372" cy="244399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3022" y="3352698"/>
            <a:ext cx="8418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такие моменты соборное единство, казалось бы, отсутствует в качестве явного элемента семейной жизни, но, тем не менее, </a:t>
            </a:r>
            <a:r>
              <a:rPr lang="ru-RU" altLang="en-US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соборность никуда не исчезла, а продолжает действовать в качестве ценности</a:t>
            </a: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следуя которой люди рано или поздно достигнут семейного мира.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6838" y="335560"/>
            <a:ext cx="4957892" cy="4588778"/>
          </a:xfrm>
        </p:spPr>
        <p:txBody>
          <a:bodyPr>
            <a:normAutofit/>
          </a:bodyPr>
          <a:lstStyle/>
          <a:p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Вселенское значение соборности находит выражение в отечественной мысли, в частности </a:t>
            </a:r>
            <a:r>
              <a:rPr lang="ru-RU" alt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русской идее 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alt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стремлении к всечеловеческому единству. </a:t>
            </a:r>
          </a:p>
          <a:p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этом, это единство не унифицирующее и подавляющее (чем, зачастую, страдает западная «общечеловечность»), а включающее в себя многообразие взаимодействующих индивидуальностей и способствующее их развитию в рамках «симфонического» целого. </a:t>
            </a:r>
          </a:p>
          <a:p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развивалась Ф.М.Достоевским, В.С.Соловьевым, Н.А.Бердяевым.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994" name="Picture 2" descr="Соловьёв, Владимир Сергеевич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7794" y="264749"/>
            <a:ext cx="2731695" cy="3605837"/>
          </a:xfrm>
          <a:prstGeom prst="rect">
            <a:avLst/>
          </a:prstGeom>
          <a:noFill/>
        </p:spPr>
      </p:pic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5897460" y="3934629"/>
            <a:ext cx="2818701" cy="73866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05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Владимир Сергеевич Соловьёв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05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(1853 – 1900) - русский религиозный мыслитель , основатель христианской философии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мещающее содержимое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1690382"/>
            <a:ext cx="2835479" cy="2127250"/>
          </a:xfrm>
          <a:prstGeom prst="rect">
            <a:avLst/>
          </a:prstGeom>
        </p:spPr>
      </p:pic>
      <p:sp>
        <p:nvSpPr>
          <p:cNvPr id="3481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751589" y="1241571"/>
            <a:ext cx="5978391" cy="3514987"/>
          </a:xfrm>
        </p:spPr>
        <p:txBody>
          <a:bodyPr vert="horz" wrap="square" lIns="68580" tIns="34290" rIns="68580" bIns="34290" numCol="1" rtlCol="0" anchor="t" anchorCtr="0" compatLnSpc="1">
            <a:noAutofit/>
          </a:bodyPr>
          <a:lstStyle/>
          <a:p>
            <a:pPr marL="558800" marR="0" lvl="0" indent="-51435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+mj-lt"/>
              <a:buAutoNum type="arabicPeriod"/>
              <a:defRPr/>
            </a:pPr>
            <a:r>
              <a:rPr lang="ru-RU" altLang="ru-R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Александр Невский: «Не в силе Бог, а в правде!»</a:t>
            </a:r>
          </a:p>
          <a:p>
            <a:pPr marL="558800" lvl="0" indent="-514350" fontAlgn="base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+mj-lt"/>
              <a:buAutoNum type="arabicPeriod"/>
              <a:defRPr/>
            </a:pPr>
            <a:r>
              <a:rPr lang="ru-RU" altLang="ru-R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Ф.М. Достоевский: «…Без веры в свою душу и ее бессмертие бытие человека неестественно, немыслимо и невыносимо».</a:t>
            </a:r>
          </a:p>
          <a:p>
            <a:pPr marL="558800" marR="0" lvl="0" indent="-51435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None/>
              <a:defRPr/>
            </a:pPr>
            <a:r>
              <a:rPr lang="ru-RU" altLang="ru-RU" sz="2800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Что объединяет эти цитаты? Поясните свой ответ.</a:t>
            </a:r>
          </a:p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Самостоятельная работа:</a:t>
            </a:r>
          </a:p>
        </p:txBody>
      </p:sp>
    </p:spTree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Спасибо за работу!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296" name="Google Shape;296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 </a:t>
            </a:r>
          </a:p>
        </p:txBody>
      </p:sp>
      <p:pic>
        <p:nvPicPr>
          <p:cNvPr id="6" name="Google Shape;54;p13"/>
          <p:cNvPicPr preferRelativeResize="0"/>
          <p:nvPr/>
        </p:nvPicPr>
        <p:blipFill rotWithShape="1">
          <a:blip r:embed="rId3"/>
          <a:srcRect l="-5500" t="560" r="5499" b="-559"/>
          <a:stretch>
            <a:fillRect/>
          </a:stretch>
        </p:blipFill>
        <p:spPr>
          <a:xfrm>
            <a:off x="1016637" y="2830576"/>
            <a:ext cx="7291705" cy="1696085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4101</Words>
  <Application>Microsoft Office PowerPoint</Application>
  <PresentationFormat>Экран (16:9)</PresentationFormat>
  <Paragraphs>355</Paragraphs>
  <Slides>52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52</vt:i4>
      </vt:variant>
    </vt:vector>
  </HeadingPairs>
  <TitlesOfParts>
    <vt:vector size="66" baseType="lpstr">
      <vt:lpstr>Calibri</vt:lpstr>
      <vt:lpstr>MS Gothic</vt:lpstr>
      <vt:lpstr>Rage Italic</vt:lpstr>
      <vt:lpstr>Times New Roman</vt:lpstr>
      <vt:lpstr>Brush Script MT</vt:lpstr>
      <vt:lpstr>Arial</vt:lpstr>
      <vt:lpstr>Franklin Gothic Medium</vt:lpstr>
      <vt:lpstr>Franklin Gothic Book</vt:lpstr>
      <vt:lpstr>Constantia</vt:lpstr>
      <vt:lpstr>Open Sans</vt:lpstr>
      <vt:lpstr>Wingdings</vt:lpstr>
      <vt:lpstr>Simple Light</vt:lpstr>
      <vt:lpstr>1_Кнопка</vt:lpstr>
      <vt:lpstr>Кнопка</vt:lpstr>
      <vt:lpstr>Презентация PowerPoint</vt:lpstr>
      <vt:lpstr> Раздел 3. Российское мировоззрение  и ценности российской цивилизации</vt:lpstr>
      <vt:lpstr>ВОПРОСЫ:</vt:lpstr>
      <vt:lpstr>Ценностное ядро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Вера</vt:lpstr>
      <vt:lpstr>Дореволюционный период</vt:lpstr>
      <vt:lpstr>Советский период</vt:lpstr>
      <vt:lpstr>Презентация PowerPoint</vt:lpstr>
      <vt:lpstr>Современный период</vt:lpstr>
      <vt:lpstr>1.2. Хозяйственность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Советский период</vt:lpstr>
      <vt:lpstr>3. Домостроительство </vt:lpstr>
      <vt:lpstr>Презентация PowerPoint</vt:lpstr>
      <vt:lpstr>Дореволюционный период</vt:lpstr>
      <vt:lpstr>Презентация PowerPoint</vt:lpstr>
      <vt:lpstr>Послереволюционный период</vt:lpstr>
      <vt:lpstr>Советский период</vt:lpstr>
      <vt:lpstr>Современный период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Служение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5. Соборность</vt:lpstr>
      <vt:lpstr>Дореволюционный период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Самостоятельная работа:</vt:lpstr>
      <vt:lpstr>Спасибо за работу!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Anna</cp:lastModifiedBy>
  <cp:revision>71</cp:revision>
  <dcterms:created xsi:type="dcterms:W3CDTF">2023-07-03T06:26:00Z</dcterms:created>
  <dcterms:modified xsi:type="dcterms:W3CDTF">2024-11-11T16:02:41Z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2D8254F12CEA4334839C868BDC90ED67_13</vt:lpwstr>
  </property>
  <property fmtid="{D5CDD505-2E9C-101B-9397-08002B2CF9AE}" pid="3" name="KSOProductBuildVer">
    <vt:lpwstr>1049-12.2.0.13215</vt:lpwstr>
  </property>
</Properties>
</file>