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3" r:id="rId2"/>
  </p:sldMasterIdLst>
  <p:notesMasterIdLst>
    <p:notesMasterId r:id="rId35"/>
  </p:notesMasterIdLst>
  <p:sldIdLst>
    <p:sldId id="256" r:id="rId3"/>
    <p:sldId id="283" r:id="rId4"/>
    <p:sldId id="337" r:id="rId5"/>
    <p:sldId id="409" r:id="rId6"/>
    <p:sldId id="369" r:id="rId7"/>
    <p:sldId id="415" r:id="rId8"/>
    <p:sldId id="356" r:id="rId9"/>
    <p:sldId id="376" r:id="rId10"/>
    <p:sldId id="378" r:id="rId11"/>
    <p:sldId id="379" r:id="rId12"/>
    <p:sldId id="380" r:id="rId13"/>
    <p:sldId id="382" r:id="rId14"/>
    <p:sldId id="381" r:id="rId15"/>
    <p:sldId id="406" r:id="rId16"/>
    <p:sldId id="423" r:id="rId17"/>
    <p:sldId id="424" r:id="rId18"/>
    <p:sldId id="399" r:id="rId19"/>
    <p:sldId id="401" r:id="rId20"/>
    <p:sldId id="425" r:id="rId21"/>
    <p:sldId id="426" r:id="rId22"/>
    <p:sldId id="431" r:id="rId23"/>
    <p:sldId id="420" r:id="rId24"/>
    <p:sldId id="421" r:id="rId25"/>
    <p:sldId id="429" r:id="rId26"/>
    <p:sldId id="430" r:id="rId27"/>
    <p:sldId id="427" r:id="rId28"/>
    <p:sldId id="428" r:id="rId29"/>
    <p:sldId id="432" r:id="rId30"/>
    <p:sldId id="433" r:id="rId31"/>
    <p:sldId id="434" r:id="rId32"/>
    <p:sldId id="339" r:id="rId33"/>
    <p:sldId id="282" r:id="rId34"/>
  </p:sldIdLst>
  <p:sldSz cx="9144000" cy="5143500" type="screen16x9"/>
  <p:notesSz cx="6858000" cy="9144000"/>
  <p:embeddedFontLst>
    <p:embeddedFont>
      <p:font typeface="Franklin Gothic Medium" panose="020B0603020102020204" pitchFamily="34" charset="0"/>
      <p:regular r:id="rId36"/>
      <p:italic r:id="rId37"/>
    </p:embeddedFont>
    <p:embeddedFont>
      <p:font typeface="Open Sans" panose="020B0604020202020204" charset="0"/>
      <p: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MS Gothic" panose="020B0609070205080204" pitchFamily="49" charset="-128"/>
      <p:regular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втор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6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E35ED5-0E77-46AE-B3F9-C1BF1020BCC1}" type="doc">
      <dgm:prSet loTypeId="urn:microsoft.com/office/officeart/2005/8/layout/cycle6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AA68103-AFC3-4A2C-B612-35C61F0B2E0D}">
      <dgm:prSet phldrT="[Текст]" custT="1"/>
      <dgm:spPr>
        <a:xfrm>
          <a:off x="2857127" y="1280"/>
          <a:ext cx="1905745" cy="877899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Биологическая наследственность</a:t>
          </a:r>
          <a:endParaRPr lang="ru-RU" sz="1600" b="1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97FF4005-EE04-4827-842A-2DFCA456EF97}" type="parTrans" cxnId="{AB176B9D-796E-472E-BB7B-F574343E8BD7}">
      <dgm:prSet/>
      <dgm:spPr/>
      <dgm:t>
        <a:bodyPr/>
        <a:lstStyle/>
        <a:p>
          <a:endParaRPr lang="ru-RU"/>
        </a:p>
      </dgm:t>
    </dgm:pt>
    <dgm:pt modelId="{05A761FE-5A85-4720-BE00-23B5932A736A}" type="sibTrans" cxnId="{AB176B9D-796E-472E-BB7B-F574343E8BD7}">
      <dgm:prSet/>
      <dgm:spPr>
        <a:xfrm>
          <a:off x="2054392" y="440230"/>
          <a:ext cx="3511214" cy="3511214"/>
        </a:xfrm>
        <a:custGeom>
          <a:avLst/>
          <a:gdLst/>
          <a:ahLst/>
          <a:cxnLst/>
          <a:rect l="0" t="0" r="0" b="0"/>
          <a:pathLst>
            <a:path>
              <a:moveTo>
                <a:pt x="2714386" y="284927"/>
              </a:moveTo>
              <a:arcTo wR="1755607" hR="1755607" stAng="18186090" swAng="1360736"/>
            </a:path>
          </a:pathLst>
        </a:custGeom>
        <a:noFill/>
        <a:ln w="28575" cap="flat" cmpd="sng" algn="ctr">
          <a:solidFill>
            <a:srgbClr val="0070C0"/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C74782E1-F5D6-477E-B841-EA3B08077EDC}">
      <dgm:prSet phldrT="[Текст]" custT="1"/>
      <dgm:spPr>
        <a:xfrm>
          <a:off x="4804374" y="1214375"/>
          <a:ext cx="1350615" cy="877899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Культура </a:t>
          </a:r>
          <a:endParaRPr lang="ru-RU" sz="1800" b="1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521753D0-1429-46F4-AB22-A69FC8311882}" type="parTrans" cxnId="{0A4E4471-C56A-4EAC-89BE-9EAF41B8DAC3}">
      <dgm:prSet/>
      <dgm:spPr/>
      <dgm:t>
        <a:bodyPr/>
        <a:lstStyle/>
        <a:p>
          <a:endParaRPr lang="ru-RU"/>
        </a:p>
      </dgm:t>
    </dgm:pt>
    <dgm:pt modelId="{D09A9B02-978C-4D6D-A066-1F382D7B723B}" type="sibTrans" cxnId="{0A4E4471-C56A-4EAC-89BE-9EAF41B8DAC3}">
      <dgm:prSet/>
      <dgm:spPr>
        <a:xfrm>
          <a:off x="2054392" y="440230"/>
          <a:ext cx="3511214" cy="3511214"/>
        </a:xfrm>
        <a:custGeom>
          <a:avLst/>
          <a:gdLst/>
          <a:ahLst/>
          <a:cxnLst/>
          <a:rect l="0" t="0" r="0" b="0"/>
          <a:pathLst>
            <a:path>
              <a:moveTo>
                <a:pt x="3508784" y="1663275"/>
              </a:moveTo>
              <a:arcTo wR="1755607" hR="1755607" stAng="21419116" swAng="2198015"/>
            </a:path>
          </a:pathLst>
        </a:custGeom>
        <a:noFill/>
        <a:ln w="28575" cap="flat" cmpd="sng" algn="ctr">
          <a:solidFill>
            <a:srgbClr val="0070C0"/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EC7F7CCE-0BB9-482E-AA21-6E364EA25770}">
      <dgm:prSet phldrT="[Текст]" custT="1"/>
      <dgm:spPr>
        <a:xfrm>
          <a:off x="3874379" y="3177204"/>
          <a:ext cx="1935080" cy="877899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Индивидуальный опыт</a:t>
          </a:r>
          <a:endParaRPr lang="ru-RU" sz="1600" b="1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6A9BA1A8-19A7-408E-A38E-BA7F5421A752}" type="parTrans" cxnId="{FB55311A-27F9-41A5-8575-120CEB0FD988}">
      <dgm:prSet/>
      <dgm:spPr/>
      <dgm:t>
        <a:bodyPr/>
        <a:lstStyle/>
        <a:p>
          <a:endParaRPr lang="ru-RU"/>
        </a:p>
      </dgm:t>
    </dgm:pt>
    <dgm:pt modelId="{80396447-EAEB-4920-8CA1-C31C0F52CDCB}" type="sibTrans" cxnId="{FB55311A-27F9-41A5-8575-120CEB0FD988}">
      <dgm:prSet/>
      <dgm:spPr>
        <a:xfrm>
          <a:off x="2054392" y="440230"/>
          <a:ext cx="3511214" cy="3511214"/>
        </a:xfrm>
        <a:custGeom>
          <a:avLst/>
          <a:gdLst/>
          <a:ahLst/>
          <a:cxnLst/>
          <a:rect l="0" t="0" r="0" b="0"/>
          <a:pathLst>
            <a:path>
              <a:moveTo>
                <a:pt x="1818315" y="3510094"/>
              </a:moveTo>
              <a:arcTo wR="1755607" hR="1755607" stAng="5277181" swAng="321072"/>
            </a:path>
          </a:pathLst>
        </a:custGeom>
        <a:noFill/>
        <a:ln w="9525" cap="flat" cmpd="sng" algn="ctr">
          <a:solidFill>
            <a:srgbClr val="CDDBB9">
              <a:hueOff val="3335759"/>
              <a:satOff val="11425"/>
              <a:lumOff val="-18725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E8C4979E-94AF-423A-B195-09936E9B14EB}">
      <dgm:prSet phldrT="[Текст]" custT="1"/>
      <dgm:spPr>
        <a:xfrm>
          <a:off x="1849018" y="3177204"/>
          <a:ext cx="1858122" cy="877899"/>
        </a:xfrm>
        <a:prstGeom prst="roundRect">
          <a:avLst/>
        </a:prstGeom>
        <a:solidFill>
          <a:srgbClr val="3694B6">
            <a:lumMod val="60000"/>
            <a:lumOff val="40000"/>
          </a:srgbClr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Групповой опыт</a:t>
          </a:r>
          <a:endParaRPr lang="ru-RU" sz="1800" b="1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5F37A55A-63DC-4447-BC60-0E2B143D6B68}" type="parTrans" cxnId="{DA1B24F6-393E-42D9-84E8-55AEBD6A60A0}">
      <dgm:prSet/>
      <dgm:spPr/>
      <dgm:t>
        <a:bodyPr/>
        <a:lstStyle/>
        <a:p>
          <a:endParaRPr lang="ru-RU"/>
        </a:p>
      </dgm:t>
    </dgm:pt>
    <dgm:pt modelId="{2A0EA63A-1076-478F-B5D3-B2B338219313}" type="sibTrans" cxnId="{DA1B24F6-393E-42D9-84E8-55AEBD6A60A0}">
      <dgm:prSet/>
      <dgm:spPr>
        <a:xfrm>
          <a:off x="2054392" y="440230"/>
          <a:ext cx="3511214" cy="3511214"/>
        </a:xfrm>
        <a:custGeom>
          <a:avLst/>
          <a:gdLst/>
          <a:ahLst/>
          <a:cxnLst/>
          <a:rect l="0" t="0" r="0" b="0"/>
          <a:pathLst>
            <a:path>
              <a:moveTo>
                <a:pt x="293644" y="2727626"/>
              </a:moveTo>
              <a:arcTo wR="1755607" hR="1755607" stAng="8782868" swAng="2198015"/>
            </a:path>
          </a:pathLst>
        </a:custGeom>
        <a:noFill/>
        <a:ln w="28575" cap="flat" cmpd="sng" algn="ctr">
          <a:solidFill>
            <a:srgbClr val="0070C0"/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38C0475B-0561-481A-AF59-0B445A0A9F96}">
      <dgm:prSet phldrT="[Текст]" custT="1"/>
      <dgm:spPr>
        <a:xfrm>
          <a:off x="1465010" y="1214375"/>
          <a:ext cx="1350615" cy="877899"/>
        </a:xfrm>
        <a:prstGeom prst="roundRect">
          <a:avLst/>
        </a:prstGeom>
        <a:solidFill>
          <a:srgbClr val="CDDBB9">
            <a:hueOff val="6671518"/>
            <a:satOff val="22851"/>
            <a:lumOff val="-37451"/>
            <a:alphaOff val="0"/>
          </a:srgbClr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Физическое окружение</a:t>
          </a:r>
          <a:endParaRPr lang="ru-RU" sz="1600" b="1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B88055D8-AE1E-453C-9486-AFC54EB7AA53}" type="parTrans" cxnId="{266E097A-2B30-4319-8A86-C68C48409032}">
      <dgm:prSet/>
      <dgm:spPr/>
      <dgm:t>
        <a:bodyPr/>
        <a:lstStyle/>
        <a:p>
          <a:endParaRPr lang="ru-RU"/>
        </a:p>
      </dgm:t>
    </dgm:pt>
    <dgm:pt modelId="{CAC410A8-8630-42DE-93BD-FD2355BF0AEE}" type="sibTrans" cxnId="{266E097A-2B30-4319-8A86-C68C48409032}">
      <dgm:prSet/>
      <dgm:spPr>
        <a:xfrm>
          <a:off x="2054392" y="440230"/>
          <a:ext cx="3511214" cy="3511214"/>
        </a:xfrm>
        <a:custGeom>
          <a:avLst/>
          <a:gdLst/>
          <a:ahLst/>
          <a:cxnLst/>
          <a:rect l="0" t="0" r="0" b="0"/>
          <a:pathLst>
            <a:path>
              <a:moveTo>
                <a:pt x="303915" y="768314"/>
              </a:moveTo>
              <a:arcTo wR="1755607" hR="1755607" stAng="12853173" swAng="1360736"/>
            </a:path>
          </a:pathLst>
        </a:custGeom>
        <a:noFill/>
        <a:ln w="28575" cap="flat" cmpd="sng" algn="ctr">
          <a:solidFill>
            <a:srgbClr val="0070C0"/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2B32EA34-B58F-4B14-8D5F-5C6A67F59C97}" type="pres">
      <dgm:prSet presAssocID="{C6E35ED5-0E77-46AE-B3F9-C1BF1020BCC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22EA91-98E7-4D03-8ECD-9B49CC7E6D10}" type="pres">
      <dgm:prSet presAssocID="{5AA68103-AFC3-4A2C-B612-35C61F0B2E0D}" presName="node" presStyleLbl="node1" presStyleIdx="0" presStyleCnt="5" custScaleX="1411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6A9F0F-ADA9-42B6-8A31-5281002B380E}" type="pres">
      <dgm:prSet presAssocID="{5AA68103-AFC3-4A2C-B612-35C61F0B2E0D}" presName="spNode" presStyleCnt="0"/>
      <dgm:spPr/>
    </dgm:pt>
    <dgm:pt modelId="{B9C94D39-9790-4D42-8F72-B3A926573487}" type="pres">
      <dgm:prSet presAssocID="{05A761FE-5A85-4720-BE00-23B5932A736A}" presName="sibTrans" presStyleLbl="sibTrans1D1" presStyleIdx="0" presStyleCnt="5"/>
      <dgm:spPr/>
      <dgm:t>
        <a:bodyPr/>
        <a:lstStyle/>
        <a:p>
          <a:endParaRPr lang="ru-RU"/>
        </a:p>
      </dgm:t>
    </dgm:pt>
    <dgm:pt modelId="{2C9D39A2-C867-49B1-A300-E9A63BE183EA}" type="pres">
      <dgm:prSet presAssocID="{C74782E1-F5D6-477E-B841-EA3B08077ED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FA7FA2-34BE-4910-8266-AC1585144372}" type="pres">
      <dgm:prSet presAssocID="{C74782E1-F5D6-477E-B841-EA3B08077EDC}" presName="spNode" presStyleCnt="0"/>
      <dgm:spPr/>
    </dgm:pt>
    <dgm:pt modelId="{560C3221-50E3-4DEB-AF9F-7ED734A673A9}" type="pres">
      <dgm:prSet presAssocID="{D09A9B02-978C-4D6D-A066-1F382D7B723B}" presName="sibTrans" presStyleLbl="sibTrans1D1" presStyleIdx="1" presStyleCnt="5"/>
      <dgm:spPr/>
      <dgm:t>
        <a:bodyPr/>
        <a:lstStyle/>
        <a:p>
          <a:endParaRPr lang="ru-RU"/>
        </a:p>
      </dgm:t>
    </dgm:pt>
    <dgm:pt modelId="{C2537C95-F273-4F7C-80C9-7033A5ABBD64}" type="pres">
      <dgm:prSet presAssocID="{EC7F7CCE-0BB9-482E-AA21-6E364EA25770}" presName="node" presStyleLbl="node1" presStyleIdx="2" presStyleCnt="5" custScaleX="143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6C62D7-4956-4FA7-AAC3-169E86718391}" type="pres">
      <dgm:prSet presAssocID="{EC7F7CCE-0BB9-482E-AA21-6E364EA25770}" presName="spNode" presStyleCnt="0"/>
      <dgm:spPr/>
    </dgm:pt>
    <dgm:pt modelId="{EF640BED-5680-4F76-AEF5-42E8E7576B4F}" type="pres">
      <dgm:prSet presAssocID="{80396447-EAEB-4920-8CA1-C31C0F52CDCB}" presName="sibTrans" presStyleLbl="sibTrans1D1" presStyleIdx="2" presStyleCnt="5"/>
      <dgm:spPr/>
      <dgm:t>
        <a:bodyPr/>
        <a:lstStyle/>
        <a:p>
          <a:endParaRPr lang="ru-RU"/>
        </a:p>
      </dgm:t>
    </dgm:pt>
    <dgm:pt modelId="{529C7BDC-DBA4-4D26-9106-A2B6C122501F}" type="pres">
      <dgm:prSet presAssocID="{E8C4979E-94AF-423A-B195-09936E9B14EB}" presName="node" presStyleLbl="node1" presStyleIdx="3" presStyleCnt="5" custScaleX="1375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EB8988-8301-4875-BB5E-29F4F90FB2FF}" type="pres">
      <dgm:prSet presAssocID="{E8C4979E-94AF-423A-B195-09936E9B14EB}" presName="spNode" presStyleCnt="0"/>
      <dgm:spPr/>
    </dgm:pt>
    <dgm:pt modelId="{51EBC65E-F2A3-4CD5-8C46-60F84C2BE1CF}" type="pres">
      <dgm:prSet presAssocID="{2A0EA63A-1076-478F-B5D3-B2B338219313}" presName="sibTrans" presStyleLbl="sibTrans1D1" presStyleIdx="3" presStyleCnt="5"/>
      <dgm:spPr/>
      <dgm:t>
        <a:bodyPr/>
        <a:lstStyle/>
        <a:p>
          <a:endParaRPr lang="ru-RU"/>
        </a:p>
      </dgm:t>
    </dgm:pt>
    <dgm:pt modelId="{3A782CC4-D8F4-4F76-B775-D3D569FB0307}" type="pres">
      <dgm:prSet presAssocID="{38C0475B-0561-481A-AF59-0B445A0A9F9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6C891F-74B6-48CD-BF36-B501CBF5B6A7}" type="pres">
      <dgm:prSet presAssocID="{38C0475B-0561-481A-AF59-0B445A0A9F96}" presName="spNode" presStyleCnt="0"/>
      <dgm:spPr/>
    </dgm:pt>
    <dgm:pt modelId="{298A2041-6B87-4D6C-A973-9F57D58A9518}" type="pres">
      <dgm:prSet presAssocID="{CAC410A8-8630-42DE-93BD-FD2355BF0AEE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AB176B9D-796E-472E-BB7B-F574343E8BD7}" srcId="{C6E35ED5-0E77-46AE-B3F9-C1BF1020BCC1}" destId="{5AA68103-AFC3-4A2C-B612-35C61F0B2E0D}" srcOrd="0" destOrd="0" parTransId="{97FF4005-EE04-4827-842A-2DFCA456EF97}" sibTransId="{05A761FE-5A85-4720-BE00-23B5932A736A}"/>
    <dgm:cxn modelId="{DA1B24F6-393E-42D9-84E8-55AEBD6A60A0}" srcId="{C6E35ED5-0E77-46AE-B3F9-C1BF1020BCC1}" destId="{E8C4979E-94AF-423A-B195-09936E9B14EB}" srcOrd="3" destOrd="0" parTransId="{5F37A55A-63DC-4447-BC60-0E2B143D6B68}" sibTransId="{2A0EA63A-1076-478F-B5D3-B2B338219313}"/>
    <dgm:cxn modelId="{1DD2FFF8-2E49-4317-96B2-433D4D244BDD}" type="presOf" srcId="{E8C4979E-94AF-423A-B195-09936E9B14EB}" destId="{529C7BDC-DBA4-4D26-9106-A2B6C122501F}" srcOrd="0" destOrd="0" presId="urn:microsoft.com/office/officeart/2005/8/layout/cycle6"/>
    <dgm:cxn modelId="{E66A1886-EB0D-417E-ABDA-7EF0CDDFC648}" type="presOf" srcId="{EC7F7CCE-0BB9-482E-AA21-6E364EA25770}" destId="{C2537C95-F273-4F7C-80C9-7033A5ABBD64}" srcOrd="0" destOrd="0" presId="urn:microsoft.com/office/officeart/2005/8/layout/cycle6"/>
    <dgm:cxn modelId="{5B2E0694-DFCB-463F-A0A0-7F2EA710837B}" type="presOf" srcId="{80396447-EAEB-4920-8CA1-C31C0F52CDCB}" destId="{EF640BED-5680-4F76-AEF5-42E8E7576B4F}" srcOrd="0" destOrd="0" presId="urn:microsoft.com/office/officeart/2005/8/layout/cycle6"/>
    <dgm:cxn modelId="{4C603385-56DE-4EC1-B633-C803FF34C434}" type="presOf" srcId="{2A0EA63A-1076-478F-B5D3-B2B338219313}" destId="{51EBC65E-F2A3-4CD5-8C46-60F84C2BE1CF}" srcOrd="0" destOrd="0" presId="urn:microsoft.com/office/officeart/2005/8/layout/cycle6"/>
    <dgm:cxn modelId="{A450A48B-A6CD-44F5-B2F7-3C36EA3AF3BD}" type="presOf" srcId="{C6E35ED5-0E77-46AE-B3F9-C1BF1020BCC1}" destId="{2B32EA34-B58F-4B14-8D5F-5C6A67F59C97}" srcOrd="0" destOrd="0" presId="urn:microsoft.com/office/officeart/2005/8/layout/cycle6"/>
    <dgm:cxn modelId="{FB55311A-27F9-41A5-8575-120CEB0FD988}" srcId="{C6E35ED5-0E77-46AE-B3F9-C1BF1020BCC1}" destId="{EC7F7CCE-0BB9-482E-AA21-6E364EA25770}" srcOrd="2" destOrd="0" parTransId="{6A9BA1A8-19A7-408E-A38E-BA7F5421A752}" sibTransId="{80396447-EAEB-4920-8CA1-C31C0F52CDCB}"/>
    <dgm:cxn modelId="{266E097A-2B30-4319-8A86-C68C48409032}" srcId="{C6E35ED5-0E77-46AE-B3F9-C1BF1020BCC1}" destId="{38C0475B-0561-481A-AF59-0B445A0A9F96}" srcOrd="4" destOrd="0" parTransId="{B88055D8-AE1E-453C-9486-AFC54EB7AA53}" sibTransId="{CAC410A8-8630-42DE-93BD-FD2355BF0AEE}"/>
    <dgm:cxn modelId="{18FD3706-32E4-4F88-8B65-6C25B6F820EB}" type="presOf" srcId="{C74782E1-F5D6-477E-B841-EA3B08077EDC}" destId="{2C9D39A2-C867-49B1-A300-E9A63BE183EA}" srcOrd="0" destOrd="0" presId="urn:microsoft.com/office/officeart/2005/8/layout/cycle6"/>
    <dgm:cxn modelId="{E2F7857E-80B2-43AC-AE9D-697A44AA2325}" type="presOf" srcId="{5AA68103-AFC3-4A2C-B612-35C61F0B2E0D}" destId="{D422EA91-98E7-4D03-8ECD-9B49CC7E6D10}" srcOrd="0" destOrd="0" presId="urn:microsoft.com/office/officeart/2005/8/layout/cycle6"/>
    <dgm:cxn modelId="{6E0D7E7E-6A89-4D72-A3B1-D289277C6E90}" type="presOf" srcId="{38C0475B-0561-481A-AF59-0B445A0A9F96}" destId="{3A782CC4-D8F4-4F76-B775-D3D569FB0307}" srcOrd="0" destOrd="0" presId="urn:microsoft.com/office/officeart/2005/8/layout/cycle6"/>
    <dgm:cxn modelId="{0A4E4471-C56A-4EAC-89BE-9EAF41B8DAC3}" srcId="{C6E35ED5-0E77-46AE-B3F9-C1BF1020BCC1}" destId="{C74782E1-F5D6-477E-B841-EA3B08077EDC}" srcOrd="1" destOrd="0" parTransId="{521753D0-1429-46F4-AB22-A69FC8311882}" sibTransId="{D09A9B02-978C-4D6D-A066-1F382D7B723B}"/>
    <dgm:cxn modelId="{16B8AA20-4979-49FC-92BC-832F4BFD91A1}" type="presOf" srcId="{CAC410A8-8630-42DE-93BD-FD2355BF0AEE}" destId="{298A2041-6B87-4D6C-A973-9F57D58A9518}" srcOrd="0" destOrd="0" presId="urn:microsoft.com/office/officeart/2005/8/layout/cycle6"/>
    <dgm:cxn modelId="{A7416C55-11A7-4753-ACB9-F4BE61ABCA21}" type="presOf" srcId="{05A761FE-5A85-4720-BE00-23B5932A736A}" destId="{B9C94D39-9790-4D42-8F72-B3A926573487}" srcOrd="0" destOrd="0" presId="urn:microsoft.com/office/officeart/2005/8/layout/cycle6"/>
    <dgm:cxn modelId="{556827FF-05A0-4204-8095-64A49AC0651F}" type="presOf" srcId="{D09A9B02-978C-4D6D-A066-1F382D7B723B}" destId="{560C3221-50E3-4DEB-AF9F-7ED734A673A9}" srcOrd="0" destOrd="0" presId="urn:microsoft.com/office/officeart/2005/8/layout/cycle6"/>
    <dgm:cxn modelId="{EF89BF0C-B4DF-43C7-886A-6F0294C2CDFD}" type="presParOf" srcId="{2B32EA34-B58F-4B14-8D5F-5C6A67F59C97}" destId="{D422EA91-98E7-4D03-8ECD-9B49CC7E6D10}" srcOrd="0" destOrd="0" presId="urn:microsoft.com/office/officeart/2005/8/layout/cycle6"/>
    <dgm:cxn modelId="{AFBC09C6-F1E1-412F-9E48-112268CB0A0C}" type="presParOf" srcId="{2B32EA34-B58F-4B14-8D5F-5C6A67F59C97}" destId="{2B6A9F0F-ADA9-42B6-8A31-5281002B380E}" srcOrd="1" destOrd="0" presId="urn:microsoft.com/office/officeart/2005/8/layout/cycle6"/>
    <dgm:cxn modelId="{CA2F8339-256A-40FF-825D-9AA3C2357D5A}" type="presParOf" srcId="{2B32EA34-B58F-4B14-8D5F-5C6A67F59C97}" destId="{B9C94D39-9790-4D42-8F72-B3A926573487}" srcOrd="2" destOrd="0" presId="urn:microsoft.com/office/officeart/2005/8/layout/cycle6"/>
    <dgm:cxn modelId="{B4BD1E63-7D8A-48C9-9358-36CD8A4C2DB2}" type="presParOf" srcId="{2B32EA34-B58F-4B14-8D5F-5C6A67F59C97}" destId="{2C9D39A2-C867-49B1-A300-E9A63BE183EA}" srcOrd="3" destOrd="0" presId="urn:microsoft.com/office/officeart/2005/8/layout/cycle6"/>
    <dgm:cxn modelId="{5C4EE80B-DA8B-4357-B651-6DB3203EB8EF}" type="presParOf" srcId="{2B32EA34-B58F-4B14-8D5F-5C6A67F59C97}" destId="{92FA7FA2-34BE-4910-8266-AC1585144372}" srcOrd="4" destOrd="0" presId="urn:microsoft.com/office/officeart/2005/8/layout/cycle6"/>
    <dgm:cxn modelId="{0C718308-FAB9-42F7-A1D4-CBC3492D522E}" type="presParOf" srcId="{2B32EA34-B58F-4B14-8D5F-5C6A67F59C97}" destId="{560C3221-50E3-4DEB-AF9F-7ED734A673A9}" srcOrd="5" destOrd="0" presId="urn:microsoft.com/office/officeart/2005/8/layout/cycle6"/>
    <dgm:cxn modelId="{F9EAA7F8-49FA-4CD5-9487-5056ABB7F119}" type="presParOf" srcId="{2B32EA34-B58F-4B14-8D5F-5C6A67F59C97}" destId="{C2537C95-F273-4F7C-80C9-7033A5ABBD64}" srcOrd="6" destOrd="0" presId="urn:microsoft.com/office/officeart/2005/8/layout/cycle6"/>
    <dgm:cxn modelId="{6184D3BA-8F87-4A32-ABF5-C2C8E2298A5F}" type="presParOf" srcId="{2B32EA34-B58F-4B14-8D5F-5C6A67F59C97}" destId="{816C62D7-4956-4FA7-AAC3-169E86718391}" srcOrd="7" destOrd="0" presId="urn:microsoft.com/office/officeart/2005/8/layout/cycle6"/>
    <dgm:cxn modelId="{8EFADE5E-4781-464E-B8A8-D24B4ECFF3C7}" type="presParOf" srcId="{2B32EA34-B58F-4B14-8D5F-5C6A67F59C97}" destId="{EF640BED-5680-4F76-AEF5-42E8E7576B4F}" srcOrd="8" destOrd="0" presId="urn:microsoft.com/office/officeart/2005/8/layout/cycle6"/>
    <dgm:cxn modelId="{33F3EB6F-ECCD-462E-8C55-6F1B58040EFF}" type="presParOf" srcId="{2B32EA34-B58F-4B14-8D5F-5C6A67F59C97}" destId="{529C7BDC-DBA4-4D26-9106-A2B6C122501F}" srcOrd="9" destOrd="0" presId="urn:microsoft.com/office/officeart/2005/8/layout/cycle6"/>
    <dgm:cxn modelId="{24AD152D-41A6-43FC-80F2-8CAA898D7A33}" type="presParOf" srcId="{2B32EA34-B58F-4B14-8D5F-5C6A67F59C97}" destId="{E2EB8988-8301-4875-BB5E-29F4F90FB2FF}" srcOrd="10" destOrd="0" presId="urn:microsoft.com/office/officeart/2005/8/layout/cycle6"/>
    <dgm:cxn modelId="{64196216-1DB6-4EF9-9271-F3CF5E20693F}" type="presParOf" srcId="{2B32EA34-B58F-4B14-8D5F-5C6A67F59C97}" destId="{51EBC65E-F2A3-4CD5-8C46-60F84C2BE1CF}" srcOrd="11" destOrd="0" presId="urn:microsoft.com/office/officeart/2005/8/layout/cycle6"/>
    <dgm:cxn modelId="{827F187A-DD30-447E-85FC-3A7D559DD9C4}" type="presParOf" srcId="{2B32EA34-B58F-4B14-8D5F-5C6A67F59C97}" destId="{3A782CC4-D8F4-4F76-B775-D3D569FB0307}" srcOrd="12" destOrd="0" presId="urn:microsoft.com/office/officeart/2005/8/layout/cycle6"/>
    <dgm:cxn modelId="{8F901AB4-499C-4ED1-AA96-037947CB7DAA}" type="presParOf" srcId="{2B32EA34-B58F-4B14-8D5F-5C6A67F59C97}" destId="{D16C891F-74B6-48CD-BF36-B501CBF5B6A7}" srcOrd="13" destOrd="0" presId="urn:microsoft.com/office/officeart/2005/8/layout/cycle6"/>
    <dgm:cxn modelId="{DA858B61-30C0-4A19-A2F6-7AF2AE55A6B3}" type="presParOf" srcId="{2B32EA34-B58F-4B14-8D5F-5C6A67F59C97}" destId="{298A2041-6B87-4D6C-A973-9F57D58A9518}" srcOrd="14" destOrd="0" presId="urn:microsoft.com/office/officeart/2005/8/layout/cycle6"/>
  </dgm:cxnLst>
  <dgm:bg/>
  <dgm:whole>
    <a:ln w="28575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6B4D54-0BC8-4156-94B7-AC1DFB937488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20D917-0552-43EA-99F4-C5E17F7BCB58}">
      <dgm:prSet phldrT="[Текст]" custT="1"/>
      <dgm:spPr>
        <a:xfrm>
          <a:off x="9556" y="90772"/>
          <a:ext cx="2196788" cy="1781454"/>
        </a:xfrm>
        <a:prstGeom prst="rect">
          <a:avLst/>
        </a:prstGeom>
        <a:solidFill>
          <a:srgbClr val="FEFDE3">
            <a:lumMod val="90000"/>
          </a:srgbClr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4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Адаптация</a:t>
          </a:r>
        </a:p>
        <a:p>
          <a:r>
            <a:rPr lang="ru-RU" sz="1600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некритическое усвоение социального опыта: имитация, подражание</a:t>
          </a:r>
          <a:endParaRPr lang="ru-RU" sz="1600" b="1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40BA6A32-3DDB-41A6-87A2-CFCB134BC7E1}" type="parTrans" cxnId="{8DF518F0-CD23-46C8-83AE-FDDDF2BA567D}">
      <dgm:prSet/>
      <dgm:spPr/>
      <dgm:t>
        <a:bodyPr/>
        <a:lstStyle/>
        <a:p>
          <a:endParaRPr lang="ru-RU"/>
        </a:p>
      </dgm:t>
    </dgm:pt>
    <dgm:pt modelId="{0480F237-5961-41D1-94B7-682B1BFCBA70}" type="sibTrans" cxnId="{8DF518F0-CD23-46C8-83AE-FDDDF2BA567D}">
      <dgm:prSet/>
      <dgm:spPr>
        <a:xfrm>
          <a:off x="2204544" y="935780"/>
          <a:ext cx="4746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4661" y="45720"/>
              </a:lnTo>
            </a:path>
          </a:pathLst>
        </a:custGeom>
        <a:noFill/>
        <a:ln w="9525" cap="flat" cmpd="sng" algn="ctr">
          <a:solidFill>
            <a:srgbClr val="A1BD69">
              <a:hueOff val="0"/>
              <a:satOff val="0"/>
              <a:lumOff val="0"/>
              <a:alphaOff val="0"/>
            </a:srgbClr>
          </a:solidFill>
          <a:prstDash val="solid"/>
          <a:tailEnd type="arrow"/>
        </a:ln>
        <a:effectLst/>
      </dgm:spPr>
      <dgm:t>
        <a:bodyPr/>
        <a:lstStyle/>
        <a:p>
          <a:endParaRPr lang="ru-RU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Times New Roman"/>
            <a:ea typeface="+mn-ea"/>
            <a:cs typeface="+mn-cs"/>
          </a:endParaRPr>
        </a:p>
      </dgm:t>
    </dgm:pt>
    <dgm:pt modelId="{D5069564-DEBA-484F-A024-532C8A25F3F6}">
      <dgm:prSet phldrT="[Текст]" custT="1"/>
      <dgm:spPr>
        <a:xfrm>
          <a:off x="2711605" y="72010"/>
          <a:ext cx="2196788" cy="1818980"/>
        </a:xfrm>
        <a:prstGeom prst="rect">
          <a:avLst/>
        </a:prstGeom>
        <a:solidFill>
          <a:srgbClr val="00B050"/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Идентификация</a:t>
          </a:r>
          <a:r>
            <a:rPr lang="ru-RU" sz="2400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 </a:t>
          </a:r>
          <a:r>
            <a:rPr lang="ru-RU" sz="1800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появление желания выделить себя среди других</a:t>
          </a:r>
          <a:endParaRPr lang="ru-RU" sz="1800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7FC6D745-1479-4B1E-807A-18349C351ADA}" type="parTrans" cxnId="{3F065D72-D219-49B5-AB56-905A33B9013F}">
      <dgm:prSet/>
      <dgm:spPr/>
      <dgm:t>
        <a:bodyPr/>
        <a:lstStyle/>
        <a:p>
          <a:endParaRPr lang="ru-RU"/>
        </a:p>
      </dgm:t>
    </dgm:pt>
    <dgm:pt modelId="{0419C310-B76E-4486-BDB3-A526056E359B}" type="sibTrans" cxnId="{3F065D72-D219-49B5-AB56-905A33B9013F}">
      <dgm:prSet/>
      <dgm:spPr>
        <a:xfrm>
          <a:off x="4906594" y="935780"/>
          <a:ext cx="4746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4661" y="45720"/>
              </a:lnTo>
            </a:path>
          </a:pathLst>
        </a:custGeom>
        <a:noFill/>
        <a:ln w="9525" cap="flat" cmpd="sng" algn="ctr">
          <a:solidFill>
            <a:srgbClr val="A1BD69">
              <a:hueOff val="0"/>
              <a:satOff val="0"/>
              <a:lumOff val="0"/>
              <a:alphaOff val="0"/>
            </a:srgbClr>
          </a:solidFill>
          <a:prstDash val="solid"/>
          <a:tailEnd type="arrow"/>
        </a:ln>
        <a:effectLst/>
      </dgm:spPr>
      <dgm:t>
        <a:bodyPr/>
        <a:lstStyle/>
        <a:p>
          <a:endParaRPr lang="ru-RU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Times New Roman"/>
            <a:ea typeface="+mn-ea"/>
            <a:cs typeface="+mn-cs"/>
          </a:endParaRPr>
        </a:p>
      </dgm:t>
    </dgm:pt>
    <dgm:pt modelId="{91194B9B-FA43-47C0-A2DF-A8D234B5A430}">
      <dgm:prSet phldrT="[Текст]" custT="1"/>
      <dgm:spPr>
        <a:xfrm>
          <a:off x="5413655" y="72010"/>
          <a:ext cx="2196788" cy="1818980"/>
        </a:xfrm>
        <a:prstGeom prst="rect">
          <a:avLst/>
        </a:prstGeom>
        <a:solidFill>
          <a:srgbClr val="3694B6">
            <a:lumMod val="40000"/>
            <a:lumOff val="60000"/>
          </a:srgbClr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4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Интеграция </a:t>
          </a:r>
        </a:p>
        <a:p>
          <a:r>
            <a:rPr lang="ru-RU" sz="2000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активное внедрение в жизнь общества</a:t>
          </a:r>
          <a:endParaRPr lang="ru-RU" sz="2000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0D00DA2E-A60A-4C5A-87FF-8500E849EEAF}" type="parTrans" cxnId="{F9247709-4529-46D9-A4D6-99CCBC73F15C}">
      <dgm:prSet/>
      <dgm:spPr/>
      <dgm:t>
        <a:bodyPr/>
        <a:lstStyle/>
        <a:p>
          <a:endParaRPr lang="ru-RU"/>
        </a:p>
      </dgm:t>
    </dgm:pt>
    <dgm:pt modelId="{416578D1-193A-4D03-95F9-72FF896D27FD}" type="sibTrans" cxnId="{F9247709-4529-46D9-A4D6-99CCBC73F15C}">
      <dgm:prSet/>
      <dgm:spPr>
        <a:xfrm>
          <a:off x="1107950" y="1889190"/>
          <a:ext cx="5404098" cy="474661"/>
        </a:xfrm>
        <a:custGeom>
          <a:avLst/>
          <a:gdLst/>
          <a:ahLst/>
          <a:cxnLst/>
          <a:rect l="0" t="0" r="0" b="0"/>
          <a:pathLst>
            <a:path>
              <a:moveTo>
                <a:pt x="5404098" y="0"/>
              </a:moveTo>
              <a:lnTo>
                <a:pt x="5404098" y="254430"/>
              </a:lnTo>
              <a:lnTo>
                <a:pt x="0" y="254430"/>
              </a:lnTo>
              <a:lnTo>
                <a:pt x="0" y="474661"/>
              </a:lnTo>
            </a:path>
          </a:pathLst>
        </a:custGeom>
        <a:noFill/>
        <a:ln w="9525" cap="flat" cmpd="sng" algn="ctr">
          <a:solidFill>
            <a:srgbClr val="A1BD69">
              <a:hueOff val="0"/>
              <a:satOff val="0"/>
              <a:lumOff val="0"/>
              <a:alphaOff val="0"/>
            </a:srgbClr>
          </a:solidFill>
          <a:prstDash val="solid"/>
          <a:tailEnd type="arrow"/>
        </a:ln>
        <a:effectLst/>
      </dgm:spPr>
      <dgm:t>
        <a:bodyPr/>
        <a:lstStyle/>
        <a:p>
          <a:endParaRPr lang="ru-RU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Times New Roman"/>
            <a:ea typeface="+mn-ea"/>
            <a:cs typeface="+mn-cs"/>
          </a:endParaRPr>
        </a:p>
      </dgm:t>
    </dgm:pt>
    <dgm:pt modelId="{37A18A7B-A624-49E5-82C3-9C262076CC13}">
      <dgm:prSet phldrT="[Текст]" custT="1"/>
      <dgm:spPr>
        <a:xfrm>
          <a:off x="9556" y="2396251"/>
          <a:ext cx="2196788" cy="1996234"/>
        </a:xfrm>
        <a:prstGeom prst="rect">
          <a:avLst/>
        </a:prstGeom>
        <a:solidFill>
          <a:srgbClr val="00B0F0"/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Трудовая</a:t>
          </a:r>
        </a:p>
        <a:p>
          <a:r>
            <a:rPr lang="ru-RU" sz="2000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воспроизведение социального опыта, воздействие на среду</a:t>
          </a:r>
          <a:endParaRPr lang="ru-RU" sz="2000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CB6D16A7-9D5A-4E40-8B6E-0CBC5B4E9A2F}" type="parTrans" cxnId="{66BB2271-AA8C-453D-9740-EAA0399C408A}">
      <dgm:prSet/>
      <dgm:spPr/>
      <dgm:t>
        <a:bodyPr/>
        <a:lstStyle/>
        <a:p>
          <a:endParaRPr lang="ru-RU"/>
        </a:p>
      </dgm:t>
    </dgm:pt>
    <dgm:pt modelId="{ACD4EDFC-F1DB-4161-85A3-3658540EDD59}" type="sibTrans" cxnId="{66BB2271-AA8C-453D-9740-EAA0399C408A}">
      <dgm:prSet/>
      <dgm:spPr>
        <a:xfrm>
          <a:off x="2204544" y="3348648"/>
          <a:ext cx="4746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4661" y="45720"/>
              </a:lnTo>
            </a:path>
          </a:pathLst>
        </a:custGeom>
        <a:noFill/>
        <a:ln w="9525" cap="flat" cmpd="sng" algn="ctr">
          <a:solidFill>
            <a:srgbClr val="A1BD69">
              <a:hueOff val="0"/>
              <a:satOff val="0"/>
              <a:lumOff val="0"/>
              <a:alphaOff val="0"/>
            </a:srgbClr>
          </a:solidFill>
          <a:prstDash val="solid"/>
          <a:tailEnd type="arrow"/>
        </a:ln>
        <a:effectLst/>
      </dgm:spPr>
      <dgm:t>
        <a:bodyPr/>
        <a:lstStyle/>
        <a:p>
          <a:endParaRPr lang="ru-RU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Times New Roman"/>
            <a:ea typeface="+mn-ea"/>
            <a:cs typeface="+mn-cs"/>
          </a:endParaRPr>
        </a:p>
      </dgm:t>
    </dgm:pt>
    <dgm:pt modelId="{36D544F6-10B7-4F49-8653-EDB3C3DBF995}">
      <dgm:prSet phldrT="[Текст]" custT="1"/>
      <dgm:spPr>
        <a:xfrm>
          <a:off x="2711605" y="2396251"/>
          <a:ext cx="2196788" cy="1996234"/>
        </a:xfrm>
        <a:prstGeom prst="rect">
          <a:avLst/>
        </a:prstGeom>
        <a:solidFill>
          <a:srgbClr val="CBBD83">
            <a:lumMod val="60000"/>
            <a:lumOff val="40000"/>
          </a:srgbClr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Послетрудовая </a:t>
          </a:r>
        </a:p>
        <a:p>
          <a:r>
            <a:rPr lang="ru-RU" sz="2000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передача социального опыта новым поколениям</a:t>
          </a:r>
          <a:endParaRPr lang="ru-RU" sz="2000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53560C12-83E4-4779-BEEE-B0A4D88A43B2}" type="sibTrans" cxnId="{8EEE9047-2C32-42A3-B600-0D343F1672D6}">
      <dgm:prSet/>
      <dgm:spPr/>
      <dgm:t>
        <a:bodyPr/>
        <a:lstStyle/>
        <a:p>
          <a:endParaRPr lang="ru-RU"/>
        </a:p>
      </dgm:t>
    </dgm:pt>
    <dgm:pt modelId="{00062FE4-46BE-47C9-B4BF-C01F3B7B1751}" type="parTrans" cxnId="{8EEE9047-2C32-42A3-B600-0D343F1672D6}">
      <dgm:prSet/>
      <dgm:spPr/>
      <dgm:t>
        <a:bodyPr/>
        <a:lstStyle/>
        <a:p>
          <a:endParaRPr lang="ru-RU"/>
        </a:p>
      </dgm:t>
    </dgm:pt>
    <dgm:pt modelId="{0EA63C33-0779-4562-8955-C3762D6FFB4B}" type="pres">
      <dgm:prSet presAssocID="{AE6B4D54-0BC8-4156-94B7-AC1DFB93748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5FF12A-E6BA-4BD7-B458-2F6C9B01AA81}" type="pres">
      <dgm:prSet presAssocID="{BA20D917-0552-43EA-99F4-C5E17F7BCB58}" presName="node" presStyleLbl="node1" presStyleIdx="0" presStyleCnt="5" custScaleY="135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5CBE40-7834-422C-AACB-F5D5CB1907B3}" type="pres">
      <dgm:prSet presAssocID="{0480F237-5961-41D1-94B7-682B1BFCBA70}" presName="sibTrans" presStyleLbl="sibTrans1D1" presStyleIdx="0" presStyleCnt="4"/>
      <dgm:spPr/>
      <dgm:t>
        <a:bodyPr/>
        <a:lstStyle/>
        <a:p>
          <a:endParaRPr lang="ru-RU"/>
        </a:p>
      </dgm:t>
    </dgm:pt>
    <dgm:pt modelId="{DC43FC56-706F-4893-BDC3-AB3EB4895300}" type="pres">
      <dgm:prSet presAssocID="{0480F237-5961-41D1-94B7-682B1BFCBA70}" presName="connectorText" presStyleLbl="sibTrans1D1" presStyleIdx="0" presStyleCnt="4"/>
      <dgm:spPr/>
      <dgm:t>
        <a:bodyPr/>
        <a:lstStyle/>
        <a:p>
          <a:endParaRPr lang="ru-RU"/>
        </a:p>
      </dgm:t>
    </dgm:pt>
    <dgm:pt modelId="{42C58E01-D041-4F8E-B3C9-CF4D9C5CE63A}" type="pres">
      <dgm:prSet presAssocID="{D5069564-DEBA-484F-A024-532C8A25F3F6}" presName="node" presStyleLbl="node1" presStyleIdx="1" presStyleCnt="5" custScaleX="109977" custScaleY="1380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24A948-D90D-45F3-B35C-31F2242BE871}" type="pres">
      <dgm:prSet presAssocID="{0419C310-B76E-4486-BDB3-A526056E359B}" presName="sibTrans" presStyleLbl="sibTrans1D1" presStyleIdx="1" presStyleCnt="4"/>
      <dgm:spPr/>
      <dgm:t>
        <a:bodyPr/>
        <a:lstStyle/>
        <a:p>
          <a:endParaRPr lang="ru-RU"/>
        </a:p>
      </dgm:t>
    </dgm:pt>
    <dgm:pt modelId="{E8D23E96-3E87-46EB-BA3C-6EBE61B8B635}" type="pres">
      <dgm:prSet presAssocID="{0419C310-B76E-4486-BDB3-A526056E359B}" presName="connectorText" presStyleLbl="sibTrans1D1" presStyleIdx="1" presStyleCnt="4"/>
      <dgm:spPr/>
      <dgm:t>
        <a:bodyPr/>
        <a:lstStyle/>
        <a:p>
          <a:endParaRPr lang="ru-RU"/>
        </a:p>
      </dgm:t>
    </dgm:pt>
    <dgm:pt modelId="{09C8716B-0139-4F72-ADD5-C8FF529B3192}" type="pres">
      <dgm:prSet presAssocID="{91194B9B-FA43-47C0-A2DF-A8D234B5A430}" presName="node" presStyleLbl="node1" presStyleIdx="2" presStyleCnt="5" custScaleY="1380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CD1119-7EA4-4806-AE43-68BD777FE84F}" type="pres">
      <dgm:prSet presAssocID="{416578D1-193A-4D03-95F9-72FF896D27FD}" presName="sibTrans" presStyleLbl="sibTrans1D1" presStyleIdx="2" presStyleCnt="4"/>
      <dgm:spPr/>
      <dgm:t>
        <a:bodyPr/>
        <a:lstStyle/>
        <a:p>
          <a:endParaRPr lang="ru-RU"/>
        </a:p>
      </dgm:t>
    </dgm:pt>
    <dgm:pt modelId="{425793A2-488F-4B31-BBD2-089F774D9D73}" type="pres">
      <dgm:prSet presAssocID="{416578D1-193A-4D03-95F9-72FF896D27FD}" presName="connectorText" presStyleLbl="sibTrans1D1" presStyleIdx="2" presStyleCnt="4"/>
      <dgm:spPr/>
      <dgm:t>
        <a:bodyPr/>
        <a:lstStyle/>
        <a:p>
          <a:endParaRPr lang="ru-RU"/>
        </a:p>
      </dgm:t>
    </dgm:pt>
    <dgm:pt modelId="{C463220E-73D2-444C-B2B5-0E16986C33AE}" type="pres">
      <dgm:prSet presAssocID="{37A18A7B-A624-49E5-82C3-9C262076CC13}" presName="node" presStyleLbl="node1" presStyleIdx="3" presStyleCnt="5" custScaleY="1514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EFB491-466F-43E0-A5DD-1A23098B6BA9}" type="pres">
      <dgm:prSet presAssocID="{ACD4EDFC-F1DB-4161-85A3-3658540EDD59}" presName="sibTrans" presStyleLbl="sibTrans1D1" presStyleIdx="3" presStyleCnt="4"/>
      <dgm:spPr/>
      <dgm:t>
        <a:bodyPr/>
        <a:lstStyle/>
        <a:p>
          <a:endParaRPr lang="ru-RU"/>
        </a:p>
      </dgm:t>
    </dgm:pt>
    <dgm:pt modelId="{9A8404DB-302A-4336-8CF1-EFBD9DBC0CF4}" type="pres">
      <dgm:prSet presAssocID="{ACD4EDFC-F1DB-4161-85A3-3658540EDD59}" presName="connectorText" presStyleLbl="sibTrans1D1" presStyleIdx="3" presStyleCnt="4"/>
      <dgm:spPr/>
      <dgm:t>
        <a:bodyPr/>
        <a:lstStyle/>
        <a:p>
          <a:endParaRPr lang="ru-RU"/>
        </a:p>
      </dgm:t>
    </dgm:pt>
    <dgm:pt modelId="{AA6DE478-AAF8-4994-BB3C-D22E43E9463B}" type="pres">
      <dgm:prSet presAssocID="{36D544F6-10B7-4F49-8653-EDB3C3DBF995}" presName="node" presStyleLbl="node1" presStyleIdx="4" presStyleCnt="5" custScaleY="1514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226AE1-80BE-40D1-9A1A-8F7C3CC4F478}" type="presOf" srcId="{AE6B4D54-0BC8-4156-94B7-AC1DFB937488}" destId="{0EA63C33-0779-4562-8955-C3762D6FFB4B}" srcOrd="0" destOrd="0" presId="urn:microsoft.com/office/officeart/2005/8/layout/bProcess3"/>
    <dgm:cxn modelId="{8DF518F0-CD23-46C8-83AE-FDDDF2BA567D}" srcId="{AE6B4D54-0BC8-4156-94B7-AC1DFB937488}" destId="{BA20D917-0552-43EA-99F4-C5E17F7BCB58}" srcOrd="0" destOrd="0" parTransId="{40BA6A32-3DDB-41A6-87A2-CFCB134BC7E1}" sibTransId="{0480F237-5961-41D1-94B7-682B1BFCBA70}"/>
    <dgm:cxn modelId="{190F14E0-8EE2-45BB-87AB-4618ABCB62FC}" type="presOf" srcId="{0419C310-B76E-4486-BDB3-A526056E359B}" destId="{3D24A948-D90D-45F3-B35C-31F2242BE871}" srcOrd="0" destOrd="0" presId="urn:microsoft.com/office/officeart/2005/8/layout/bProcess3"/>
    <dgm:cxn modelId="{58B3E9F5-87D7-4ED3-832C-6D299A69A671}" type="presOf" srcId="{ACD4EDFC-F1DB-4161-85A3-3658540EDD59}" destId="{8CEFB491-466F-43E0-A5DD-1A23098B6BA9}" srcOrd="0" destOrd="0" presId="urn:microsoft.com/office/officeart/2005/8/layout/bProcess3"/>
    <dgm:cxn modelId="{3F065D72-D219-49B5-AB56-905A33B9013F}" srcId="{AE6B4D54-0BC8-4156-94B7-AC1DFB937488}" destId="{D5069564-DEBA-484F-A024-532C8A25F3F6}" srcOrd="1" destOrd="0" parTransId="{7FC6D745-1479-4B1E-807A-18349C351ADA}" sibTransId="{0419C310-B76E-4486-BDB3-A526056E359B}"/>
    <dgm:cxn modelId="{BCFE4D8F-3E2B-4842-A453-CBB054C8DA17}" type="presOf" srcId="{37A18A7B-A624-49E5-82C3-9C262076CC13}" destId="{C463220E-73D2-444C-B2B5-0E16986C33AE}" srcOrd="0" destOrd="0" presId="urn:microsoft.com/office/officeart/2005/8/layout/bProcess3"/>
    <dgm:cxn modelId="{401F9591-79C4-4CF8-8D77-CCD6506379F8}" type="presOf" srcId="{416578D1-193A-4D03-95F9-72FF896D27FD}" destId="{425793A2-488F-4B31-BBD2-089F774D9D73}" srcOrd="1" destOrd="0" presId="urn:microsoft.com/office/officeart/2005/8/layout/bProcess3"/>
    <dgm:cxn modelId="{66BB2271-AA8C-453D-9740-EAA0399C408A}" srcId="{AE6B4D54-0BC8-4156-94B7-AC1DFB937488}" destId="{37A18A7B-A624-49E5-82C3-9C262076CC13}" srcOrd="3" destOrd="0" parTransId="{CB6D16A7-9D5A-4E40-8B6E-0CBC5B4E9A2F}" sibTransId="{ACD4EDFC-F1DB-4161-85A3-3658540EDD59}"/>
    <dgm:cxn modelId="{CDEFAB93-462C-45AD-B5AB-2EB147FD9D28}" type="presOf" srcId="{91194B9B-FA43-47C0-A2DF-A8D234B5A430}" destId="{09C8716B-0139-4F72-ADD5-C8FF529B3192}" srcOrd="0" destOrd="0" presId="urn:microsoft.com/office/officeart/2005/8/layout/bProcess3"/>
    <dgm:cxn modelId="{2141707E-EA96-4676-9F21-7B8EF6575EA7}" type="presOf" srcId="{BA20D917-0552-43EA-99F4-C5E17F7BCB58}" destId="{DE5FF12A-E6BA-4BD7-B458-2F6C9B01AA81}" srcOrd="0" destOrd="0" presId="urn:microsoft.com/office/officeart/2005/8/layout/bProcess3"/>
    <dgm:cxn modelId="{8EEE9047-2C32-42A3-B600-0D343F1672D6}" srcId="{AE6B4D54-0BC8-4156-94B7-AC1DFB937488}" destId="{36D544F6-10B7-4F49-8653-EDB3C3DBF995}" srcOrd="4" destOrd="0" parTransId="{00062FE4-46BE-47C9-B4BF-C01F3B7B1751}" sibTransId="{53560C12-83E4-4779-BEEE-B0A4D88A43B2}"/>
    <dgm:cxn modelId="{F9247709-4529-46D9-A4D6-99CCBC73F15C}" srcId="{AE6B4D54-0BC8-4156-94B7-AC1DFB937488}" destId="{91194B9B-FA43-47C0-A2DF-A8D234B5A430}" srcOrd="2" destOrd="0" parTransId="{0D00DA2E-A60A-4C5A-87FF-8500E849EEAF}" sibTransId="{416578D1-193A-4D03-95F9-72FF896D27FD}"/>
    <dgm:cxn modelId="{58E5A76E-2329-48E2-BFBE-9A9123E049AA}" type="presOf" srcId="{0480F237-5961-41D1-94B7-682B1BFCBA70}" destId="{745CBE40-7834-422C-AACB-F5D5CB1907B3}" srcOrd="0" destOrd="0" presId="urn:microsoft.com/office/officeart/2005/8/layout/bProcess3"/>
    <dgm:cxn modelId="{656D2256-CE2D-4EB0-A4CB-2F899879A56A}" type="presOf" srcId="{36D544F6-10B7-4F49-8653-EDB3C3DBF995}" destId="{AA6DE478-AAF8-4994-BB3C-D22E43E9463B}" srcOrd="0" destOrd="0" presId="urn:microsoft.com/office/officeart/2005/8/layout/bProcess3"/>
    <dgm:cxn modelId="{9C0F6608-5F54-4037-AF22-1114C864DD9B}" type="presOf" srcId="{0480F237-5961-41D1-94B7-682B1BFCBA70}" destId="{DC43FC56-706F-4893-BDC3-AB3EB4895300}" srcOrd="1" destOrd="0" presId="urn:microsoft.com/office/officeart/2005/8/layout/bProcess3"/>
    <dgm:cxn modelId="{A7D5FB21-E4C4-453C-A244-16A04C8BDFE7}" type="presOf" srcId="{0419C310-B76E-4486-BDB3-A526056E359B}" destId="{E8D23E96-3E87-46EB-BA3C-6EBE61B8B635}" srcOrd="1" destOrd="0" presId="urn:microsoft.com/office/officeart/2005/8/layout/bProcess3"/>
    <dgm:cxn modelId="{D479C2AF-8A3E-40AB-9DA7-1177D4E4674D}" type="presOf" srcId="{D5069564-DEBA-484F-A024-532C8A25F3F6}" destId="{42C58E01-D041-4F8E-B3C9-CF4D9C5CE63A}" srcOrd="0" destOrd="0" presId="urn:microsoft.com/office/officeart/2005/8/layout/bProcess3"/>
    <dgm:cxn modelId="{254BFB15-DEB7-4500-9B5E-7777C513FED3}" type="presOf" srcId="{416578D1-193A-4D03-95F9-72FF896D27FD}" destId="{2DCD1119-7EA4-4806-AE43-68BD777FE84F}" srcOrd="0" destOrd="0" presId="urn:microsoft.com/office/officeart/2005/8/layout/bProcess3"/>
    <dgm:cxn modelId="{F9D8D585-360D-4C07-AA0F-46E6D0547E8E}" type="presOf" srcId="{ACD4EDFC-F1DB-4161-85A3-3658540EDD59}" destId="{9A8404DB-302A-4336-8CF1-EFBD9DBC0CF4}" srcOrd="1" destOrd="0" presId="urn:microsoft.com/office/officeart/2005/8/layout/bProcess3"/>
    <dgm:cxn modelId="{E3520BF7-A249-4B9D-BB52-D87C8919F6DE}" type="presParOf" srcId="{0EA63C33-0779-4562-8955-C3762D6FFB4B}" destId="{DE5FF12A-E6BA-4BD7-B458-2F6C9B01AA81}" srcOrd="0" destOrd="0" presId="urn:microsoft.com/office/officeart/2005/8/layout/bProcess3"/>
    <dgm:cxn modelId="{34BE38CA-6AE0-4E6E-8B88-62FC1F4AEC75}" type="presParOf" srcId="{0EA63C33-0779-4562-8955-C3762D6FFB4B}" destId="{745CBE40-7834-422C-AACB-F5D5CB1907B3}" srcOrd="1" destOrd="0" presId="urn:microsoft.com/office/officeart/2005/8/layout/bProcess3"/>
    <dgm:cxn modelId="{AC166A66-6019-4E7D-89B6-441716F68C6D}" type="presParOf" srcId="{745CBE40-7834-422C-AACB-F5D5CB1907B3}" destId="{DC43FC56-706F-4893-BDC3-AB3EB4895300}" srcOrd="0" destOrd="0" presId="urn:microsoft.com/office/officeart/2005/8/layout/bProcess3"/>
    <dgm:cxn modelId="{B2E81DE9-4926-4D35-A5AB-1FF90616F5FD}" type="presParOf" srcId="{0EA63C33-0779-4562-8955-C3762D6FFB4B}" destId="{42C58E01-D041-4F8E-B3C9-CF4D9C5CE63A}" srcOrd="2" destOrd="0" presId="urn:microsoft.com/office/officeart/2005/8/layout/bProcess3"/>
    <dgm:cxn modelId="{3547E1B1-7A9A-4EF6-BB10-2B61164B125F}" type="presParOf" srcId="{0EA63C33-0779-4562-8955-C3762D6FFB4B}" destId="{3D24A948-D90D-45F3-B35C-31F2242BE871}" srcOrd="3" destOrd="0" presId="urn:microsoft.com/office/officeart/2005/8/layout/bProcess3"/>
    <dgm:cxn modelId="{E1A73DB9-F5BB-4CA9-AC00-3EF15699D76A}" type="presParOf" srcId="{3D24A948-D90D-45F3-B35C-31F2242BE871}" destId="{E8D23E96-3E87-46EB-BA3C-6EBE61B8B635}" srcOrd="0" destOrd="0" presId="urn:microsoft.com/office/officeart/2005/8/layout/bProcess3"/>
    <dgm:cxn modelId="{88FC3CD7-B5D5-4305-A6B6-B932D707FF8E}" type="presParOf" srcId="{0EA63C33-0779-4562-8955-C3762D6FFB4B}" destId="{09C8716B-0139-4F72-ADD5-C8FF529B3192}" srcOrd="4" destOrd="0" presId="urn:microsoft.com/office/officeart/2005/8/layout/bProcess3"/>
    <dgm:cxn modelId="{2EA2D3AF-7CA2-4441-BD22-410C5D2254A5}" type="presParOf" srcId="{0EA63C33-0779-4562-8955-C3762D6FFB4B}" destId="{2DCD1119-7EA4-4806-AE43-68BD777FE84F}" srcOrd="5" destOrd="0" presId="urn:microsoft.com/office/officeart/2005/8/layout/bProcess3"/>
    <dgm:cxn modelId="{4EFD3D6B-51F1-43C0-B1CD-088DEA410166}" type="presParOf" srcId="{2DCD1119-7EA4-4806-AE43-68BD777FE84F}" destId="{425793A2-488F-4B31-BBD2-089F774D9D73}" srcOrd="0" destOrd="0" presId="urn:microsoft.com/office/officeart/2005/8/layout/bProcess3"/>
    <dgm:cxn modelId="{185F6675-9292-4F25-8C1F-E20B15BAAACC}" type="presParOf" srcId="{0EA63C33-0779-4562-8955-C3762D6FFB4B}" destId="{C463220E-73D2-444C-B2B5-0E16986C33AE}" srcOrd="6" destOrd="0" presId="urn:microsoft.com/office/officeart/2005/8/layout/bProcess3"/>
    <dgm:cxn modelId="{20C90CC9-B4B3-4A18-89E0-E7681D6767A9}" type="presParOf" srcId="{0EA63C33-0779-4562-8955-C3762D6FFB4B}" destId="{8CEFB491-466F-43E0-A5DD-1A23098B6BA9}" srcOrd="7" destOrd="0" presId="urn:microsoft.com/office/officeart/2005/8/layout/bProcess3"/>
    <dgm:cxn modelId="{07349EBA-2415-4A83-BA81-E30A2B892DFF}" type="presParOf" srcId="{8CEFB491-466F-43E0-A5DD-1A23098B6BA9}" destId="{9A8404DB-302A-4336-8CF1-EFBD9DBC0CF4}" srcOrd="0" destOrd="0" presId="urn:microsoft.com/office/officeart/2005/8/layout/bProcess3"/>
    <dgm:cxn modelId="{C882FC0F-C52F-46AF-8706-0161269429F2}" type="presParOf" srcId="{0EA63C33-0779-4562-8955-C3762D6FFB4B}" destId="{AA6DE478-AAF8-4994-BB3C-D22E43E9463B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65D27C-9B84-4FF6-8527-7C92DCDAB47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7E07F49-0E7C-4AEC-8F47-6A66F9CA3073}">
      <dgm:prSet phldrT="[Текст]" custT="1"/>
      <dgm:spPr>
        <a:xfrm>
          <a:off x="0" y="0"/>
          <a:ext cx="6477000" cy="1234440"/>
        </a:xfrm>
        <a:prstGeom prst="roundRect">
          <a:avLst>
            <a:gd name="adj" fmla="val 10000"/>
          </a:avLst>
        </a:prstGeom>
        <a:solidFill>
          <a:srgbClr val="A1BD69">
            <a:lumMod val="60000"/>
            <a:lumOff val="40000"/>
          </a:srgbClr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Интегрирует</a:t>
          </a:r>
          <a:r>
            <a:rPr lang="ru-RU" sz="2000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 индивида в общество/социальные группы через освоение культуры, норм, ценностей</a:t>
          </a:r>
          <a:endParaRPr lang="ru-RU" sz="2000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43BEEC0F-706B-4897-A3D1-A6ECD8AEE2AB}" type="parTrans" cxnId="{9EE4C707-7F4E-4A47-9E90-24C0AE52F362}">
      <dgm:prSet/>
      <dgm:spPr/>
      <dgm:t>
        <a:bodyPr/>
        <a:lstStyle/>
        <a:p>
          <a:endParaRPr lang="ru-RU" sz="2000"/>
        </a:p>
      </dgm:t>
    </dgm:pt>
    <dgm:pt modelId="{B630C10A-E4F6-4B15-9700-FDFC0485B803}" type="sibTrans" cxnId="{9EE4C707-7F4E-4A47-9E90-24C0AE52F362}">
      <dgm:prSet custT="1"/>
      <dgm:spPr>
        <a:xfrm>
          <a:off x="5674614" y="936117"/>
          <a:ext cx="802386" cy="802386"/>
        </a:xfrm>
        <a:prstGeom prst="downArrow">
          <a:avLst>
            <a:gd name="adj1" fmla="val 55000"/>
            <a:gd name="adj2" fmla="val 45000"/>
          </a:avLst>
        </a:prstGeom>
        <a:solidFill>
          <a:srgbClr val="3694B6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3694B6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20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Times New Roman"/>
            <a:ea typeface="+mn-ea"/>
            <a:cs typeface="+mn-cs"/>
          </a:endParaRPr>
        </a:p>
      </dgm:t>
    </dgm:pt>
    <dgm:pt modelId="{566AFCA7-A5AB-49BC-AC5A-EAC069B93154}">
      <dgm:prSet phldrT="[Текст]" custT="1"/>
      <dgm:spPr>
        <a:xfrm>
          <a:off x="571499" y="1440179"/>
          <a:ext cx="6477000" cy="1234440"/>
        </a:xfrm>
        <a:prstGeom prst="roundRect">
          <a:avLst>
            <a:gd name="adj" fmla="val 10000"/>
          </a:avLst>
        </a:prstGeom>
        <a:solidFill>
          <a:srgbClr val="3694B6">
            <a:hueOff val="-4078114"/>
            <a:satOff val="16997"/>
            <a:lumOff val="25196"/>
            <a:alphaOff val="0"/>
          </a:srgbClr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Способствует взаимодействию </a:t>
          </a:r>
          <a:r>
            <a:rPr lang="ru-RU" sz="2000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людей вследствие принятия социальных ролей</a:t>
          </a:r>
          <a:endParaRPr lang="ru-RU" sz="2000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A829A4C5-298E-4A25-9D54-FDBD3B74132E}" type="parTrans" cxnId="{709443EE-0D8A-4850-8569-B64A399A4147}">
      <dgm:prSet/>
      <dgm:spPr/>
      <dgm:t>
        <a:bodyPr/>
        <a:lstStyle/>
        <a:p>
          <a:endParaRPr lang="ru-RU" sz="2000"/>
        </a:p>
      </dgm:t>
    </dgm:pt>
    <dgm:pt modelId="{6C4CD633-A90E-4E65-B3D8-9B06FFAFC8EC}" type="sibTrans" cxnId="{709443EE-0D8A-4850-8569-B64A399A4147}">
      <dgm:prSet custT="1"/>
      <dgm:spPr>
        <a:xfrm>
          <a:off x="6246114" y="2368067"/>
          <a:ext cx="802386" cy="802386"/>
        </a:xfrm>
        <a:prstGeom prst="downArrow">
          <a:avLst>
            <a:gd name="adj1" fmla="val 55000"/>
            <a:gd name="adj2" fmla="val 45000"/>
          </a:avLst>
        </a:prstGeom>
        <a:solidFill>
          <a:srgbClr val="3694B6">
            <a:tint val="40000"/>
            <a:alpha val="90000"/>
            <a:hueOff val="-8572695"/>
            <a:satOff val="56153"/>
            <a:lumOff val="13386"/>
            <a:alphaOff val="0"/>
          </a:srgbClr>
        </a:solidFill>
        <a:ln w="25400" cap="flat" cmpd="sng" algn="ctr">
          <a:solidFill>
            <a:srgbClr val="3694B6">
              <a:tint val="40000"/>
              <a:alpha val="90000"/>
              <a:hueOff val="-8572695"/>
              <a:satOff val="56153"/>
              <a:lumOff val="13386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20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Times New Roman"/>
            <a:ea typeface="+mn-ea"/>
            <a:cs typeface="+mn-cs"/>
          </a:endParaRPr>
        </a:p>
      </dgm:t>
    </dgm:pt>
    <dgm:pt modelId="{80F73594-898D-4164-B819-5861E5617631}">
      <dgm:prSet phldrT="[Текст]" custT="1"/>
      <dgm:spPr>
        <a:xfrm>
          <a:off x="1142999" y="2880359"/>
          <a:ext cx="6477000" cy="1234440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rgbClr val="FEFDE3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b="1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Сохраняет общество</a:t>
          </a:r>
          <a:r>
            <a:rPr lang="ru-RU" sz="2000" dirty="0" smtClean="0">
              <a:solidFill>
                <a:srgbClr val="000000"/>
              </a:solidFill>
              <a:latin typeface="Times New Roman"/>
              <a:ea typeface="+mn-ea"/>
              <a:cs typeface="+mn-cs"/>
            </a:rPr>
            <a:t>, производит и передает культуру поколений через убеждения и транслирование соответствующих образцов поведения</a:t>
          </a:r>
          <a:endParaRPr lang="ru-RU" sz="2000" dirty="0">
            <a:solidFill>
              <a:srgbClr val="000000"/>
            </a:solidFill>
            <a:latin typeface="Times New Roman"/>
            <a:ea typeface="+mn-ea"/>
            <a:cs typeface="+mn-cs"/>
          </a:endParaRPr>
        </a:p>
      </dgm:t>
    </dgm:pt>
    <dgm:pt modelId="{34880BF8-D78E-496F-A1A0-9AB33C285484}" type="parTrans" cxnId="{2A0303EF-659D-4266-B844-ACC7C43DBB11}">
      <dgm:prSet/>
      <dgm:spPr/>
      <dgm:t>
        <a:bodyPr/>
        <a:lstStyle/>
        <a:p>
          <a:endParaRPr lang="ru-RU" sz="2000"/>
        </a:p>
      </dgm:t>
    </dgm:pt>
    <dgm:pt modelId="{24948878-29DC-40C8-A61A-03DC3CA0F795}" type="sibTrans" cxnId="{2A0303EF-659D-4266-B844-ACC7C43DBB11}">
      <dgm:prSet/>
      <dgm:spPr/>
      <dgm:t>
        <a:bodyPr/>
        <a:lstStyle/>
        <a:p>
          <a:endParaRPr lang="ru-RU" sz="2000"/>
        </a:p>
      </dgm:t>
    </dgm:pt>
    <dgm:pt modelId="{981D16CE-4954-401C-8D5C-49F09CB6632D}" type="pres">
      <dgm:prSet presAssocID="{9965D27C-9B84-4FF6-8527-7C92DCDAB47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566640-5BB6-4D3A-8978-633D71DF665F}" type="pres">
      <dgm:prSet presAssocID="{9965D27C-9B84-4FF6-8527-7C92DCDAB479}" presName="dummyMaxCanvas" presStyleCnt="0">
        <dgm:presLayoutVars/>
      </dgm:prSet>
      <dgm:spPr/>
    </dgm:pt>
    <dgm:pt modelId="{AE6E9B9C-A1F4-4F4B-A751-8D64AF93C3D9}" type="pres">
      <dgm:prSet presAssocID="{9965D27C-9B84-4FF6-8527-7C92DCDAB479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20431A-291E-4197-B2E5-8F5D2E9DB460}" type="pres">
      <dgm:prSet presAssocID="{9965D27C-9B84-4FF6-8527-7C92DCDAB479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67ACFB-A0A0-4255-B344-6FDCB396F5E0}" type="pres">
      <dgm:prSet presAssocID="{9965D27C-9B84-4FF6-8527-7C92DCDAB479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617C04-81A5-4A7D-A4C5-4CAF124FCAC8}" type="pres">
      <dgm:prSet presAssocID="{9965D27C-9B84-4FF6-8527-7C92DCDAB479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95C8D0-EDC3-4BE3-99FF-CBAA413BDED0}" type="pres">
      <dgm:prSet presAssocID="{9965D27C-9B84-4FF6-8527-7C92DCDAB479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125C70-23E0-4135-AC35-E4AE5C552F08}" type="pres">
      <dgm:prSet presAssocID="{9965D27C-9B84-4FF6-8527-7C92DCDAB479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CF638E-40A6-4A9C-BBD0-C0E3B8975BBE}" type="pres">
      <dgm:prSet presAssocID="{9965D27C-9B84-4FF6-8527-7C92DCDAB479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9ED42E-6BC8-4456-9FC4-E71914E6A4BA}" type="pres">
      <dgm:prSet presAssocID="{9965D27C-9B84-4FF6-8527-7C92DCDAB479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DF4917-DB19-464C-B627-4F3EF969DEA9}" type="presOf" srcId="{80F73594-898D-4164-B819-5861E5617631}" destId="{BC67ACFB-A0A0-4255-B344-6FDCB396F5E0}" srcOrd="0" destOrd="0" presId="urn:microsoft.com/office/officeart/2005/8/layout/vProcess5"/>
    <dgm:cxn modelId="{7C34E960-62AC-411E-B785-0F65A6857AE7}" type="presOf" srcId="{B630C10A-E4F6-4B15-9700-FDFC0485B803}" destId="{7C617C04-81A5-4A7D-A4C5-4CAF124FCAC8}" srcOrd="0" destOrd="0" presId="urn:microsoft.com/office/officeart/2005/8/layout/vProcess5"/>
    <dgm:cxn modelId="{D69355BC-4798-4647-BEFD-06A55E603A59}" type="presOf" srcId="{566AFCA7-A5AB-49BC-AC5A-EAC069B93154}" destId="{BE20431A-291E-4197-B2E5-8F5D2E9DB460}" srcOrd="0" destOrd="0" presId="urn:microsoft.com/office/officeart/2005/8/layout/vProcess5"/>
    <dgm:cxn modelId="{B5487AAB-8249-4331-80ED-80010F586B4E}" type="presOf" srcId="{80F73594-898D-4164-B819-5861E5617631}" destId="{CC9ED42E-6BC8-4456-9FC4-E71914E6A4BA}" srcOrd="1" destOrd="0" presId="urn:microsoft.com/office/officeart/2005/8/layout/vProcess5"/>
    <dgm:cxn modelId="{709443EE-0D8A-4850-8569-B64A399A4147}" srcId="{9965D27C-9B84-4FF6-8527-7C92DCDAB479}" destId="{566AFCA7-A5AB-49BC-AC5A-EAC069B93154}" srcOrd="1" destOrd="0" parTransId="{A829A4C5-298E-4A25-9D54-FDBD3B74132E}" sibTransId="{6C4CD633-A90E-4E65-B3D8-9B06FFAFC8EC}"/>
    <dgm:cxn modelId="{0840C026-1744-403E-8547-097446FF1F0D}" type="presOf" srcId="{57E07F49-0E7C-4AEC-8F47-6A66F9CA3073}" destId="{AE6E9B9C-A1F4-4F4B-A751-8D64AF93C3D9}" srcOrd="0" destOrd="0" presId="urn:microsoft.com/office/officeart/2005/8/layout/vProcess5"/>
    <dgm:cxn modelId="{D6033922-6508-440A-BA83-BC17884FD001}" type="presOf" srcId="{566AFCA7-A5AB-49BC-AC5A-EAC069B93154}" destId="{85CF638E-40A6-4A9C-BBD0-C0E3B8975BBE}" srcOrd="1" destOrd="0" presId="urn:microsoft.com/office/officeart/2005/8/layout/vProcess5"/>
    <dgm:cxn modelId="{9EE4C707-7F4E-4A47-9E90-24C0AE52F362}" srcId="{9965D27C-9B84-4FF6-8527-7C92DCDAB479}" destId="{57E07F49-0E7C-4AEC-8F47-6A66F9CA3073}" srcOrd="0" destOrd="0" parTransId="{43BEEC0F-706B-4897-A3D1-A6ECD8AEE2AB}" sibTransId="{B630C10A-E4F6-4B15-9700-FDFC0485B803}"/>
    <dgm:cxn modelId="{97A4B227-8F4F-447D-B870-1D52EE6F4F23}" type="presOf" srcId="{6C4CD633-A90E-4E65-B3D8-9B06FFAFC8EC}" destId="{E795C8D0-EDC3-4BE3-99FF-CBAA413BDED0}" srcOrd="0" destOrd="0" presId="urn:microsoft.com/office/officeart/2005/8/layout/vProcess5"/>
    <dgm:cxn modelId="{09E58465-012F-4ED4-AB17-58A66D8DF56C}" type="presOf" srcId="{57E07F49-0E7C-4AEC-8F47-6A66F9CA3073}" destId="{9C125C70-23E0-4135-AC35-E4AE5C552F08}" srcOrd="1" destOrd="0" presId="urn:microsoft.com/office/officeart/2005/8/layout/vProcess5"/>
    <dgm:cxn modelId="{2A0303EF-659D-4266-B844-ACC7C43DBB11}" srcId="{9965D27C-9B84-4FF6-8527-7C92DCDAB479}" destId="{80F73594-898D-4164-B819-5861E5617631}" srcOrd="2" destOrd="0" parTransId="{34880BF8-D78E-496F-A1A0-9AB33C285484}" sibTransId="{24948878-29DC-40C8-A61A-03DC3CA0F795}"/>
    <dgm:cxn modelId="{06E74829-577B-45D1-9C92-FD9A6DEE9B48}" type="presOf" srcId="{9965D27C-9B84-4FF6-8527-7C92DCDAB479}" destId="{981D16CE-4954-401C-8D5C-49F09CB6632D}" srcOrd="0" destOrd="0" presId="urn:microsoft.com/office/officeart/2005/8/layout/vProcess5"/>
    <dgm:cxn modelId="{DB01270E-1837-464C-8CED-97582E57830C}" type="presParOf" srcId="{981D16CE-4954-401C-8D5C-49F09CB6632D}" destId="{23566640-5BB6-4D3A-8978-633D71DF665F}" srcOrd="0" destOrd="0" presId="urn:microsoft.com/office/officeart/2005/8/layout/vProcess5"/>
    <dgm:cxn modelId="{6E3D362A-3627-4DC0-BD09-389C3A974101}" type="presParOf" srcId="{981D16CE-4954-401C-8D5C-49F09CB6632D}" destId="{AE6E9B9C-A1F4-4F4B-A751-8D64AF93C3D9}" srcOrd="1" destOrd="0" presId="urn:microsoft.com/office/officeart/2005/8/layout/vProcess5"/>
    <dgm:cxn modelId="{7D1D833C-4BC1-4E94-B200-BBCE54B3CD71}" type="presParOf" srcId="{981D16CE-4954-401C-8D5C-49F09CB6632D}" destId="{BE20431A-291E-4197-B2E5-8F5D2E9DB460}" srcOrd="2" destOrd="0" presId="urn:microsoft.com/office/officeart/2005/8/layout/vProcess5"/>
    <dgm:cxn modelId="{B83AB42D-64D6-431F-A039-71B6E59036DC}" type="presParOf" srcId="{981D16CE-4954-401C-8D5C-49F09CB6632D}" destId="{BC67ACFB-A0A0-4255-B344-6FDCB396F5E0}" srcOrd="3" destOrd="0" presId="urn:microsoft.com/office/officeart/2005/8/layout/vProcess5"/>
    <dgm:cxn modelId="{847AC3B6-736A-469B-AB6F-FA1CED06398E}" type="presParOf" srcId="{981D16CE-4954-401C-8D5C-49F09CB6632D}" destId="{7C617C04-81A5-4A7D-A4C5-4CAF124FCAC8}" srcOrd="4" destOrd="0" presId="urn:microsoft.com/office/officeart/2005/8/layout/vProcess5"/>
    <dgm:cxn modelId="{B7855334-09D9-43CC-8D99-FD666C99E92E}" type="presParOf" srcId="{981D16CE-4954-401C-8D5C-49F09CB6632D}" destId="{E795C8D0-EDC3-4BE3-99FF-CBAA413BDED0}" srcOrd="5" destOrd="0" presId="urn:microsoft.com/office/officeart/2005/8/layout/vProcess5"/>
    <dgm:cxn modelId="{5506CE02-747E-4B36-BE34-3D98BD62C26E}" type="presParOf" srcId="{981D16CE-4954-401C-8D5C-49F09CB6632D}" destId="{9C125C70-23E0-4135-AC35-E4AE5C552F08}" srcOrd="6" destOrd="0" presId="urn:microsoft.com/office/officeart/2005/8/layout/vProcess5"/>
    <dgm:cxn modelId="{164B0055-E369-49E0-A01E-F081F8584E9F}" type="presParOf" srcId="{981D16CE-4954-401C-8D5C-49F09CB6632D}" destId="{85CF638E-40A6-4A9C-BBD0-C0E3B8975BBE}" srcOrd="7" destOrd="0" presId="urn:microsoft.com/office/officeart/2005/8/layout/vProcess5"/>
    <dgm:cxn modelId="{8FD781F9-203F-4973-B105-A90375EAEF4E}" type="presParOf" srcId="{981D16CE-4954-401C-8D5C-49F09CB6632D}" destId="{CC9ED42E-6BC8-4456-9FC4-E71914E6A4B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7001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0105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0667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4d22339b46_3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4d22339b46_3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874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lvl="0" eaLnBrk="1" hangingPunct="1">
              <a:buNone/>
            </a:pPr>
            <a:r>
              <a:rPr dirty="0">
                <a:latin typeface="Franklin Gothic Medium" panose="020B0603020102020204" pitchFamily="34" charset="0"/>
              </a:rPr>
              <a:t>Добавить нижний колонтитул</a:t>
            </a:r>
            <a:endParaRPr sz="1200" dirty="0">
              <a:solidFill>
                <a:srgbClr val="59595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A220264-23FB-45E3-8740-2343AB92A772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04.11.2024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Franklin Gothic Medium" panose="020B0603020102020204" pitchFamily="34" charset="0"/>
              </a:rPr>
              <a:t>‹#›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Добавить нижний колонтитул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8FC40C-A48A-45DB-9FD8-AE7027CEDFA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04.11.2024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Franklin Gothic Medium" panose="020B0603020102020204" pitchFamily="34" charset="0"/>
                <a:ea typeface="Arial" panose="020B0604020202020204" pitchFamily="34" charset="0"/>
              </a:rPr>
              <a:t>‹#›</a:t>
            </a:fld>
            <a:endParaRPr lang="ru-RU" altLang="ru-RU" dirty="0">
              <a:latin typeface="Franklin Gothic Medium" panose="020B06030201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97632"/>
            <a:ext cx="8228013" cy="10751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1" y="1200150"/>
            <a:ext cx="4037013" cy="33968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200150"/>
            <a:ext cx="4038600" cy="33968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5200814" y="4616054"/>
            <a:ext cx="1028968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AC3B2CC-BDB4-4F84-985C-147CED9CC0D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04.11.2024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9118" y="4616054"/>
            <a:ext cx="4240920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Добавить нижний колонтитул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01277" y="4616054"/>
            <a:ext cx="914638" cy="20478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ru-RU" altLang="ru-RU" dirty="0"/>
              <a:t>‹#›</a:t>
            </a:fld>
            <a:endParaRPr lang="ru-RU" alt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57351" y="841772"/>
            <a:ext cx="6876422" cy="1790700"/>
          </a:xfrm>
        </p:spPr>
        <p:txBody>
          <a:bodyPr anchor="b"/>
          <a:lstStyle>
            <a:lvl1pPr algn="l">
              <a:defRPr sz="4500">
                <a:solidFill>
                  <a:srgbClr val="0076FB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0700" y="2701528"/>
            <a:ext cx="3762375" cy="44172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B01171-4708-4AD9-BE15-8E46DD0D33DE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964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7028" y="808604"/>
            <a:ext cx="6689272" cy="3263504"/>
          </a:xfrm>
          <a:prstGeom prst="rect">
            <a:avLst/>
          </a:prstGeom>
        </p:spPr>
        <p:txBody>
          <a:bodyPr/>
          <a:lstStyle>
            <a:lvl1pPr marL="171450" indent="-171450">
              <a:buFont typeface="Wingdings" panose="05000000000000000000" pitchFamily="2" charset="2"/>
              <a:buChar char="§"/>
              <a:defRPr/>
            </a:lvl1pPr>
            <a:lvl2pPr marL="514350" indent="-171450">
              <a:buFont typeface="Wingdings" panose="05000000000000000000" pitchFamily="2" charset="2"/>
              <a:buChar char="§"/>
              <a:defRPr/>
            </a:lvl2pPr>
            <a:lvl3pPr marL="857250" indent="-171450">
              <a:buFont typeface="Wingdings" panose="05000000000000000000" pitchFamily="2" charset="2"/>
              <a:buChar char="§"/>
              <a:defRPr/>
            </a:lvl3pPr>
            <a:lvl4pPr marL="1200150" indent="-171450">
              <a:buFont typeface="Wingdings" panose="05000000000000000000" pitchFamily="2" charset="2"/>
              <a:buChar char="§"/>
              <a:defRPr/>
            </a:lvl4pPr>
            <a:lvl5pPr marL="1543050" indent="-17145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B01171-4708-4AD9-BE15-8E46DD0D33DE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972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51593" y="1369219"/>
            <a:ext cx="3201407" cy="3263504"/>
          </a:xfrm>
          <a:prstGeom prst="rect">
            <a:avLst/>
          </a:prstGeom>
        </p:spPr>
        <p:txBody>
          <a:bodyPr/>
          <a:lstStyle>
            <a:lvl1pPr marL="171450" indent="-171450">
              <a:buFont typeface="Wingdings" panose="05000000000000000000" pitchFamily="2" charset="2"/>
              <a:buChar char="§"/>
              <a:defRPr/>
            </a:lvl1pPr>
            <a:lvl2pPr marL="514350" indent="-171450">
              <a:buFont typeface="Wingdings" panose="05000000000000000000" pitchFamily="2" charset="2"/>
              <a:buChar char="§"/>
              <a:defRPr/>
            </a:lvl2pPr>
            <a:lvl3pPr marL="857250" indent="-171450">
              <a:buFont typeface="Wingdings" panose="05000000000000000000" pitchFamily="2" charset="2"/>
              <a:buChar char="§"/>
              <a:defRPr/>
            </a:lvl3pPr>
            <a:lvl4pPr marL="1200150" indent="-171450">
              <a:buFont typeface="Wingdings" panose="05000000000000000000" pitchFamily="2" charset="2"/>
              <a:buChar char="§"/>
              <a:defRPr/>
            </a:lvl4pPr>
            <a:lvl5pPr marL="1543050" indent="-17145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32366" y="1369219"/>
            <a:ext cx="3201407" cy="3263504"/>
          </a:xfrm>
          <a:prstGeom prst="rect">
            <a:avLst/>
          </a:prstGeom>
        </p:spPr>
        <p:txBody>
          <a:bodyPr/>
          <a:lstStyle>
            <a:lvl1pPr marL="171450" indent="-171450">
              <a:buFont typeface="Wingdings" panose="05000000000000000000" pitchFamily="2" charset="2"/>
              <a:buChar char="§"/>
              <a:defRPr/>
            </a:lvl1pPr>
            <a:lvl2pPr marL="514350" indent="-171450">
              <a:buFont typeface="Wingdings" panose="05000000000000000000" pitchFamily="2" charset="2"/>
              <a:buChar char="§"/>
              <a:defRPr/>
            </a:lvl2pPr>
            <a:lvl3pPr marL="857250" indent="-171450">
              <a:buFont typeface="Wingdings" panose="05000000000000000000" pitchFamily="2" charset="2"/>
              <a:buChar char="§"/>
              <a:defRPr/>
            </a:lvl3pPr>
            <a:lvl4pPr marL="1200150" indent="-171450">
              <a:buFont typeface="Wingdings" panose="05000000000000000000" pitchFamily="2" charset="2"/>
              <a:buChar char="§"/>
              <a:defRPr/>
            </a:lvl4pPr>
            <a:lvl5pPr marL="1543050" indent="-17145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B01171-4708-4AD9-BE15-8E46DD0D33DE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86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B01171-4708-4AD9-BE15-8E46DD0D33DE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99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Базовый слайд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28650" y="1369219"/>
            <a:ext cx="7887891" cy="326350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61611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4" r="46062"/>
          <a:stretch/>
        </p:blipFill>
        <p:spPr>
          <a:xfrm>
            <a:off x="0" y="0"/>
            <a:ext cx="1635919" cy="5143500"/>
          </a:xfrm>
          <a:prstGeom prst="rect">
            <a:avLst/>
          </a:prstGeom>
        </p:spPr>
      </p:pic>
      <p:cxnSp>
        <p:nvCxnSpPr>
          <p:cNvPr id="14" name="Прямая соединительная линия 5"/>
          <p:cNvCxnSpPr>
            <a:cxnSpLocks noChangeShapeType="1"/>
          </p:cNvCxnSpPr>
          <p:nvPr userDrawn="1"/>
        </p:nvCxnSpPr>
        <p:spPr bwMode="auto">
          <a:xfrm flipH="1" flipV="1">
            <a:off x="5" y="586221"/>
            <a:ext cx="1637288" cy="311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Прямоугольник 6"/>
          <p:cNvSpPr/>
          <p:nvPr userDrawn="1"/>
        </p:nvSpPr>
        <p:spPr bwMode="auto">
          <a:xfrm>
            <a:off x="1636828" y="1"/>
            <a:ext cx="7104400" cy="5912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 defTabSz="816331">
              <a:buClrTx/>
              <a:buFontTx/>
              <a:buNone/>
              <a:defRPr/>
            </a:pPr>
            <a:endParaRPr lang="ru-RU" sz="1500" kern="1200" dirty="0">
              <a:solidFill>
                <a:prstClr val="black"/>
              </a:solidFill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 userDrawn="1"/>
        </p:nvSpPr>
        <p:spPr bwMode="auto">
          <a:xfrm>
            <a:off x="8533773" y="1"/>
            <a:ext cx="609762" cy="59128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816331">
              <a:buClrTx/>
              <a:buFontTx/>
              <a:buNone/>
              <a:defRPr/>
            </a:pPr>
            <a:endParaRPr lang="ru-RU" sz="1481" kern="1200">
              <a:solidFill>
                <a:prstClr val="black"/>
              </a:solidFill>
              <a:latin typeface="Arial" charset="0"/>
              <a:ea typeface="+mn-ea"/>
              <a:cs typeface="+mn-c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28" y="196711"/>
            <a:ext cx="991120" cy="230973"/>
          </a:xfrm>
          <a:prstGeom prst="rect">
            <a:avLst/>
          </a:prstGeom>
        </p:spPr>
      </p:pic>
      <p:cxnSp>
        <p:nvCxnSpPr>
          <p:cNvPr id="11" name="Прямая соединительная линия 5"/>
          <p:cNvCxnSpPr>
            <a:cxnSpLocks noChangeShapeType="1"/>
          </p:cNvCxnSpPr>
          <p:nvPr userDrawn="1"/>
        </p:nvCxnSpPr>
        <p:spPr bwMode="auto">
          <a:xfrm flipH="1" flipV="1">
            <a:off x="469" y="586221"/>
            <a:ext cx="1637288" cy="311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7294" y="0"/>
            <a:ext cx="7103935" cy="591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33773" y="144066"/>
            <a:ext cx="6102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  <a:defRPr/>
            </a:pPr>
            <a:fld id="{3FB01171-4708-4AD9-BE15-8E46DD0D33DE}" type="slidenum">
              <a:rPr lang="ru-RU" kern="1200" smtClean="0">
                <a:solidFill>
                  <a:prstClr val="white">
                    <a:lumMod val="75000"/>
                  </a:prstClr>
                </a:solidFill>
                <a:latin typeface="Calibri"/>
                <a:ea typeface="+mn-ea"/>
                <a:cs typeface="+mn-cs"/>
              </a:rPr>
              <a:pPr>
                <a:buClrTx/>
                <a:buFontTx/>
                <a:buNone/>
                <a:defRPr/>
              </a:pPr>
              <a:t>‹#›</a:t>
            </a:fld>
            <a:endParaRPr lang="ru-RU" kern="1200" dirty="0">
              <a:solidFill>
                <a:prstClr val="white">
                  <a:lumMod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635919" cy="5143499"/>
          </a:xfrm>
          <a:prstGeom prst="rect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Tx/>
              <a:buFontTx/>
              <a:buNone/>
              <a:defRPr/>
            </a:pPr>
            <a:endParaRPr lang="ru-RU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44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marL="135731" indent="0" algn="l" defTabSz="685800" rtl="0" eaLnBrk="1" latinLnBrk="0" hangingPunct="1">
        <a:lnSpc>
          <a:spcPct val="90000"/>
        </a:lnSpc>
        <a:spcBef>
          <a:spcPct val="0"/>
        </a:spcBef>
        <a:buNone/>
        <a:defRPr sz="1500" b="1" kern="1200">
          <a:solidFill>
            <a:schemeClr val="bg1">
              <a:lumMod val="75000"/>
            </a:schemeClr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8445" y="1163783"/>
            <a:ext cx="5693089" cy="21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 err="1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 smtClean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5.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188306" y="123364"/>
            <a:ext cx="3087370" cy="1132840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00" dirty="0">
                <a:latin typeface="Arial" panose="020B0604020202020204" pitchFamily="34" charset="0"/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746500" y="0"/>
            <a:ext cx="5397500" cy="35953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85" y="445135"/>
            <a:ext cx="8520430" cy="9340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ru-RU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Раздел 3. </a:t>
            </a:r>
            <a:r>
              <a:rPr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Российское мировоззрение и ценности российской цивилизации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en-US" sz="2400" b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60" y="1743075"/>
            <a:ext cx="4698365" cy="23609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9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5.</a:t>
            </a:r>
          </a:p>
          <a:p>
            <a:pPr marL="0" indent="0" algn="ctr">
              <a:buNone/>
            </a:pPr>
            <a:r>
              <a:rPr lang="ru-RU" sz="29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</a:p>
          <a:p>
            <a:pPr marL="0" indent="0" algn="ctr">
              <a:buNone/>
            </a:pPr>
            <a:r>
              <a:rPr lang="ru-RU" sz="30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Мировоззрение и идентичность</a:t>
            </a:r>
          </a:p>
        </p:txBody>
      </p:sp>
      <p:pic>
        <p:nvPicPr>
          <p:cNvPr id="23554" name="Picture 2" descr="Глобальные проблемы человечества (практика) — Сайт Аллы Додино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344" y="1618512"/>
            <a:ext cx="3309398" cy="3141124"/>
          </a:xfrm>
          <a:prstGeom prst="rect">
            <a:avLst/>
          </a:prstGeom>
          <a:noFill/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3698875" y="1240155"/>
            <a:ext cx="5274310" cy="3274695"/>
          </a:xfrm>
        </p:spPr>
        <p:txBody>
          <a:bodyPr>
            <a:noAutofit/>
          </a:bodyPr>
          <a:lstStyle/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Мировоззрение человека и факторы, оказывающие на него влияние</a:t>
            </a: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Типы мировоззрений</a:t>
            </a: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 Ценности в структуре мировоззрения</a:t>
            </a: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Идентичность и социализация</a:t>
            </a: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endParaRPr lang="ru-RU" altLang="en-US" sz="2400" dirty="0">
              <a:solidFill>
                <a:schemeClr val="tx1"/>
              </a:solidFill>
            </a:endParaRP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5175" y="1327785"/>
            <a:ext cx="2824480" cy="28244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Текст 2"/>
          <p:cNvSpPr>
            <a:spLocks noGrp="1"/>
          </p:cNvSpPr>
          <p:nvPr>
            <p:ph type="body" idx="1"/>
          </p:nvPr>
        </p:nvSpPr>
        <p:spPr>
          <a:xfrm>
            <a:off x="201295" y="291465"/>
            <a:ext cx="4775200" cy="4579620"/>
          </a:xfrm>
        </p:spPr>
        <p:txBody>
          <a:bodyPr vert="horz" wrap="square" lIns="68580" tIns="34290" rIns="68580" bIns="34290" anchor="t" anchorCtr="0">
            <a:normAutofit fontScale="97500"/>
          </a:bodyPr>
          <a:lstStyle/>
          <a:p>
            <a:pPr eaLnBrk="1" hangingPunct="1">
              <a:buClr>
                <a:srgbClr val="595959"/>
              </a:buClr>
              <a:buSzPct val="80000"/>
              <a:buFont typeface="Symbol" panose="05050102010706020507" pitchFamily="18" charset="2"/>
              <a:buNone/>
            </a:pPr>
            <a:r>
              <a:rPr lang="ru-RU" altLang="ru-RU" sz="2400" i="1" dirty="0">
                <a:solidFill>
                  <a:srgbClr val="0070C0"/>
                </a:solidFill>
              </a:rPr>
              <a:t>Мировоззрение </a:t>
            </a:r>
            <a:r>
              <a:rPr lang="ru-RU" altLang="ru-RU" sz="2400" i="1" dirty="0">
                <a:solidFill>
                  <a:schemeClr val="tx1"/>
                </a:solidFill>
              </a:rPr>
              <a:t>– это:</a:t>
            </a: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tx1"/>
                </a:solidFill>
              </a:rPr>
              <a:t>Способ объяснения мира и места в нем человека</a:t>
            </a: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tx1"/>
                </a:solidFill>
              </a:rPr>
              <a:t>Фактор, объединяющий все стороны и элементы сознания в сложный духовный мир</a:t>
            </a: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rgbClr val="0070C0"/>
                </a:solidFill>
              </a:rPr>
              <a:t>Может быть различным по содержанию и по </a:t>
            </a:r>
            <a:r>
              <a:rPr lang="ru-RU" altLang="ru-RU" sz="2400" dirty="0" smtClean="0">
                <a:solidFill>
                  <a:srgbClr val="0070C0"/>
                </a:solidFill>
              </a:rPr>
              <a:t>форме</a:t>
            </a:r>
          </a:p>
          <a:p>
            <a:pPr lvl="0">
              <a:buClr>
                <a:srgbClr val="595959"/>
              </a:buClr>
            </a:pPr>
            <a:r>
              <a:rPr lang="ru-RU" altLang="en-US" dirty="0" smtClean="0">
                <a:solidFill>
                  <a:srgbClr val="0070C0"/>
                </a:solidFill>
              </a:rPr>
              <a:t>Виды </a:t>
            </a:r>
            <a:r>
              <a:rPr lang="ru-RU" altLang="en-US" dirty="0">
                <a:solidFill>
                  <a:srgbClr val="0070C0"/>
                </a:solidFill>
              </a:rPr>
              <a:t>мировоззрения</a:t>
            </a:r>
            <a:r>
              <a:rPr lang="ru-RU" altLang="en-US" dirty="0">
                <a:solidFill>
                  <a:srgbClr val="000000"/>
                </a:solidFill>
              </a:rPr>
              <a:t>: магическое, мифологическое, религиозное, философское, научное, а также различные смешанные их типы. </a:t>
            </a: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endParaRPr lang="ru-RU" altLang="ru-RU" sz="2400" i="1" dirty="0">
              <a:solidFill>
                <a:schemeClr val="tx1"/>
              </a:solidFill>
            </a:endParaRPr>
          </a:p>
          <a:p>
            <a:pPr marL="114300" indent="0" eaLnBrk="1" hangingPunct="1">
              <a:buClr>
                <a:srgbClr val="595959"/>
              </a:buClr>
              <a:buSzPct val="80000"/>
              <a:buNone/>
            </a:pPr>
            <a:endParaRPr lang="ru-RU" altLang="x-none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0" name="Изображение 99"/>
          <p:cNvPicPr/>
          <p:nvPr/>
        </p:nvPicPr>
        <p:blipFill>
          <a:blip/>
          <a:stretch>
            <a:fillRect/>
          </a:stretch>
        </p:blipFill>
        <p:spPr>
          <a:xfrm>
            <a:off x="4381500" y="2381250"/>
            <a:ext cx="381000" cy="381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4" name="Содержимое 5" descr="como-cachorros-influenciam-na-vida-das-criancas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342890" y="737235"/>
            <a:ext cx="3617595" cy="2413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rgbClr val="000000"/>
                </a:solidFill>
                <a:ea typeface="MS Gothic" panose="020B0609070205080204" pitchFamily="49" charset="-128"/>
              </a:rPr>
              <a:pPr mar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ru-RU" altLang="ru-RU" sz="1350" dirty="0">
              <a:solidFill>
                <a:srgbClr val="000000"/>
              </a:solidFill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171829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295274" y="318135"/>
            <a:ext cx="8151413" cy="4278630"/>
          </a:xfrm>
        </p:spPr>
        <p:txBody>
          <a:bodyPr>
            <a:normAutofit lnSpcReduction="10000"/>
          </a:bodyPr>
          <a:lstStyle/>
          <a:p>
            <a:r>
              <a:rPr lang="ru-RU" altLang="en-US" sz="2000" dirty="0">
                <a:solidFill>
                  <a:srgbClr val="0070C0"/>
                </a:solidFill>
              </a:rPr>
              <a:t>Мировоззрение</a:t>
            </a:r>
            <a:r>
              <a:rPr lang="ru-RU" altLang="en-US" sz="2000" dirty="0">
                <a:solidFill>
                  <a:schemeClr val="tx1"/>
                </a:solidFill>
              </a:rPr>
              <a:t> – фундаментальное социальное качество индивида, его формирование каждый раз, с каждым новым поколением воссоздается снова и снова как задача исторически непреходящая. </a:t>
            </a:r>
          </a:p>
          <a:p>
            <a:r>
              <a:rPr lang="ru-RU" altLang="en-US" sz="2000" dirty="0">
                <a:solidFill>
                  <a:schemeClr val="tx1"/>
                </a:solidFill>
              </a:rPr>
              <a:t>Для взрослого психически нормального человека система </a:t>
            </a:r>
            <a:r>
              <a:rPr lang="ru-RU" altLang="en-US" sz="2000" dirty="0" smtClean="0">
                <a:solidFill>
                  <a:srgbClr val="0070C0"/>
                </a:solidFill>
              </a:rPr>
              <a:t>мировоззрения </a:t>
            </a:r>
            <a:r>
              <a:rPr lang="ru-RU" altLang="en-US" sz="2000" dirty="0">
                <a:solidFill>
                  <a:srgbClr val="0070C0"/>
                </a:solidFill>
              </a:rPr>
              <a:t>выступает </a:t>
            </a:r>
            <a:r>
              <a:rPr lang="ru-RU" altLang="en-US" sz="2000" b="1" dirty="0">
                <a:solidFill>
                  <a:srgbClr val="FF0000"/>
                </a:solidFill>
              </a:rPr>
              <a:t>внутренним законом его жизни</a:t>
            </a:r>
            <a:r>
              <a:rPr lang="ru-RU" altLang="en-US" sz="2000" dirty="0">
                <a:solidFill>
                  <a:schemeClr val="tx1"/>
                </a:solidFill>
              </a:rPr>
              <a:t>, утвердившимся в результате сложного процесса познания окружающей действительности, самопознания и самооценки</a:t>
            </a:r>
            <a:r>
              <a:rPr lang="ru-RU" altLang="en-US" sz="2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altLang="en-US" sz="2000" dirty="0" smtClean="0">
                <a:solidFill>
                  <a:schemeClr val="tx1"/>
                </a:solidFill>
              </a:rPr>
              <a:t>Процесс </a:t>
            </a:r>
            <a:r>
              <a:rPr lang="ru-RU" altLang="en-US" sz="2000" dirty="0">
                <a:solidFill>
                  <a:schemeClr val="tx1"/>
                </a:solidFill>
              </a:rPr>
              <a:t>может подвергаться значительным </a:t>
            </a:r>
            <a:r>
              <a:rPr lang="ru-RU" altLang="en-US" sz="2000" dirty="0">
                <a:solidFill>
                  <a:srgbClr val="0070C0"/>
                </a:solidFill>
              </a:rPr>
              <a:t>внешним целенаправленным общественным </a:t>
            </a:r>
            <a:r>
              <a:rPr lang="ru-RU" altLang="en-US" sz="2000" dirty="0" smtClean="0">
                <a:solidFill>
                  <a:srgbClr val="0070C0"/>
                </a:solidFill>
              </a:rPr>
              <a:t>воздействиям</a:t>
            </a:r>
            <a:r>
              <a:rPr lang="ru-RU" altLang="en-US" sz="2000" dirty="0" smtClean="0">
                <a:solidFill>
                  <a:schemeClr val="tx1"/>
                </a:solidFill>
              </a:rPr>
              <a:t>, тем </a:t>
            </a:r>
            <a:r>
              <a:rPr lang="ru-RU" altLang="en-US" sz="2000" dirty="0">
                <a:solidFill>
                  <a:schemeClr val="tx1"/>
                </a:solidFill>
              </a:rPr>
              <a:t>самым индивид намеренно лишается возможности свободного и осознанного выбора собственной социальной </a:t>
            </a:r>
            <a:r>
              <a:rPr lang="ru-RU" altLang="en-US" sz="2000" dirty="0" smtClean="0">
                <a:solidFill>
                  <a:schemeClr val="tx1"/>
                </a:solidFill>
              </a:rPr>
              <a:t>ориентации.</a:t>
            </a:r>
            <a:endParaRPr lang="ru-RU" altLang="en-US" sz="2000" dirty="0">
              <a:solidFill>
                <a:schemeClr val="tx1"/>
              </a:solidFill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99770" y="471170"/>
            <a:ext cx="7743825" cy="383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rgbClr val="000000"/>
                </a:solidFill>
                <a:ea typeface="MS Gothic" panose="020B0609070205080204" pitchFamily="49" charset="-128"/>
              </a:rPr>
              <a:pPr mar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350" dirty="0">
              <a:solidFill>
                <a:srgbClr val="000000"/>
              </a:solidFill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2053232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  <a:sym typeface="+mn-ea"/>
              </a:rPr>
              <a:t>3. Ценности в структуре мировоззрения</a:t>
            </a:r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8282305" cy="3783965"/>
          </a:xfrm>
        </p:spPr>
        <p:txBody>
          <a:bodyPr>
            <a:noAutofit/>
          </a:bodyPr>
          <a:lstStyle/>
          <a:p>
            <a:r>
              <a:rPr lang="ru-RU" altLang="en-US" sz="2000" dirty="0">
                <a:solidFill>
                  <a:schemeClr val="tx1"/>
                </a:solidFill>
              </a:rPr>
              <a:t>Идеи и идеалы лишь завершают и рационализируют мировоззрение, </a:t>
            </a:r>
            <a:r>
              <a:rPr lang="ru-RU" altLang="en-US" sz="2000" dirty="0">
                <a:solidFill>
                  <a:srgbClr val="0070C0"/>
                </a:solidFill>
              </a:rPr>
              <a:t>придают ему осознанный характер</a:t>
            </a:r>
            <a:r>
              <a:rPr lang="ru-RU" altLang="en-US" sz="2000" dirty="0">
                <a:solidFill>
                  <a:schemeClr val="tx1"/>
                </a:solidFill>
              </a:rPr>
              <a:t>. </a:t>
            </a:r>
          </a:p>
          <a:p>
            <a:r>
              <a:rPr lang="ru-RU" altLang="en-US" sz="2000" dirty="0">
                <a:solidFill>
                  <a:schemeClr val="tx1"/>
                </a:solidFill>
              </a:rPr>
              <a:t>Индивидуальная жизнедеятельность, социальная практика и окружение человека выступают </a:t>
            </a:r>
            <a:r>
              <a:rPr lang="ru-RU" altLang="en-US" sz="2000" dirty="0">
                <a:solidFill>
                  <a:srgbClr val="0070C0"/>
                </a:solidFill>
              </a:rPr>
              <a:t>предпосылками возникновения</a:t>
            </a:r>
            <a:r>
              <a:rPr lang="ru-RU" altLang="en-US" sz="2000" dirty="0">
                <a:solidFill>
                  <a:schemeClr val="tx1"/>
                </a:solidFill>
              </a:rPr>
              <a:t> устойчивых и целесообразных форм его социального поведения задолго до того, как исторически и индивидуально осознаются и приобретают теоретическую форму объективные закономерности его общественного существования. 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08915" y="1194435"/>
            <a:ext cx="3189605" cy="2842260"/>
          </a:xfrm>
          <a:prstGeom prst="rect">
            <a:avLst/>
          </a:prstGeom>
        </p:spPr>
      </p:pic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112769" y="94498"/>
            <a:ext cx="5958867" cy="48202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 – преобразуют 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об устройстве мира в ориентиры деятельности и критерии личностного выбора.</a:t>
            </a:r>
          </a:p>
          <a:p>
            <a:pPr>
              <a:lnSpc>
                <a:spcPct val="100000"/>
              </a:lnSpc>
            </a:pPr>
            <a:r>
              <a:rPr lang="ru-RU" altLang="en-US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весьма многомерное понятие. </a:t>
            </a:r>
          </a:p>
          <a:p>
            <a:pPr>
              <a:lnSpc>
                <a:spcPct val="100000"/>
              </a:lnSpc>
            </a:pP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самом общем виде ценность можно определить как </a:t>
            </a:r>
            <a:r>
              <a:rPr lang="ru-RU" altLang="en-US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нечто значимое для человека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философии, изучающая ценности – </a:t>
            </a:r>
            <a:r>
              <a:rPr lang="ru-RU" altLang="en-US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Аксиология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ru-RU" altLang="en-US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altLang="en-US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учета ценностей невозможно понять человеческие действия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какой бы сфере они не осуществлялись, равно как и специфику того или иного общества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формирования личности (социализация) - это приобщение к существующей системе ценностей. </a:t>
            </a:r>
            <a:endParaRPr lang="ru-RU" alt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ценностных систем имеет объективные корни, «детерминанты», связанные с потребностями человека и специфическими условиями их удовлетворения. </a:t>
            </a:r>
          </a:p>
          <a:p>
            <a:pPr>
              <a:lnSpc>
                <a:spcPct val="100000"/>
              </a:lnSpc>
            </a:pPr>
            <a:endParaRPr lang="ru-RU" alt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88214" y="210509"/>
            <a:ext cx="5991860" cy="4835137"/>
          </a:xfrm>
        </p:spPr>
        <p:txBody>
          <a:bodyPr>
            <a:noAutofit/>
          </a:bodyPr>
          <a:lstStyle/>
          <a:p>
            <a:r>
              <a:rPr lang="ru-RU" altLang="en-US" sz="1800" dirty="0" smtClean="0">
                <a:solidFill>
                  <a:srgbClr val="0070C0"/>
                </a:solidFill>
              </a:rPr>
              <a:t>Общество </a:t>
            </a:r>
            <a:r>
              <a:rPr lang="ru-RU" altLang="en-US" sz="1800" dirty="0">
                <a:solidFill>
                  <a:srgbClr val="0070C0"/>
                </a:solidFill>
              </a:rPr>
              <a:t>никогда не бывает однородным</a:t>
            </a:r>
            <a:r>
              <a:rPr lang="ru-RU" altLang="en-US" sz="1800" dirty="0">
                <a:solidFill>
                  <a:schemeClr val="tx1"/>
                </a:solidFill>
              </a:rPr>
              <a:t>, различие интересов входящих в него людей неизбежно проявится в вариативности ценностных систем. </a:t>
            </a:r>
          </a:p>
          <a:p>
            <a:r>
              <a:rPr lang="ru-RU" altLang="en-US" sz="1800" b="1" dirty="0" smtClean="0">
                <a:solidFill>
                  <a:srgbClr val="7030A0"/>
                </a:solidFill>
              </a:rPr>
              <a:t>Индивидуальность</a:t>
            </a:r>
            <a:r>
              <a:rPr lang="ru-RU" altLang="en-US" sz="1800" dirty="0" smtClean="0">
                <a:solidFill>
                  <a:schemeClr val="tx1"/>
                </a:solidFill>
              </a:rPr>
              <a:t> </a:t>
            </a:r>
            <a:r>
              <a:rPr lang="ru-RU" altLang="en-US" sz="1800" dirty="0">
                <a:solidFill>
                  <a:schemeClr val="tx1"/>
                </a:solidFill>
              </a:rPr>
              <a:t>каждого человека, обстоятельств его жизни и личного опыта, что также предопределяет уникальность представления ценностной системы в отдельном человеческом сознании.</a:t>
            </a:r>
          </a:p>
          <a:p>
            <a:r>
              <a:rPr lang="ru-RU" altLang="en-US" sz="1800" dirty="0">
                <a:solidFill>
                  <a:schemeClr val="tx1"/>
                </a:solidFill>
              </a:rPr>
              <a:t>Тем не менее, </a:t>
            </a:r>
            <a:r>
              <a:rPr lang="ru-RU" altLang="en-US" sz="1800" dirty="0">
                <a:solidFill>
                  <a:srgbClr val="0070C0"/>
                </a:solidFill>
              </a:rPr>
              <a:t>вряд ли сможет существовать общество, в котором нет общего для всех «ценностного ядра»</a:t>
            </a:r>
            <a:r>
              <a:rPr lang="ru-RU" altLang="en-US" sz="1800" dirty="0">
                <a:solidFill>
                  <a:schemeClr val="tx1"/>
                </a:solidFill>
              </a:rPr>
              <a:t> – консенсуса в понимании основных ценностей и их </a:t>
            </a:r>
            <a:r>
              <a:rPr lang="ru-RU" altLang="en-US" sz="1800" dirty="0" smtClean="0">
                <a:solidFill>
                  <a:schemeClr val="tx1"/>
                </a:solidFill>
              </a:rPr>
              <a:t>соотношения</a:t>
            </a:r>
            <a:r>
              <a:rPr lang="ru-RU" altLang="en-US" sz="1800" dirty="0">
                <a:solidFill>
                  <a:schemeClr val="tx1"/>
                </a:solidFill>
              </a:rPr>
              <a:t> </a:t>
            </a:r>
            <a:r>
              <a:rPr lang="ru-RU" altLang="en-US" sz="1800" dirty="0" smtClean="0">
                <a:solidFill>
                  <a:schemeClr val="tx1"/>
                </a:solidFill>
              </a:rPr>
              <a:t> – </a:t>
            </a:r>
            <a:r>
              <a:rPr lang="ru-RU" altLang="en-US" sz="1800" b="1" dirty="0">
                <a:solidFill>
                  <a:srgbClr val="FF0000"/>
                </a:solidFill>
              </a:rPr>
              <a:t>«Культурный код». </a:t>
            </a:r>
          </a:p>
        </p:txBody>
      </p:sp>
      <p:pic>
        <p:nvPicPr>
          <p:cNvPr id="106" name="Замещающее содержимое 10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85815" y="1136650"/>
            <a:ext cx="3192780" cy="2282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22555" y="103077"/>
            <a:ext cx="5977890" cy="4732765"/>
          </a:xfrm>
        </p:spPr>
        <p:txBody>
          <a:bodyPr>
            <a:normAutofit/>
          </a:bodyPr>
          <a:lstStyle/>
          <a:p>
            <a:r>
              <a:rPr lang="ru-RU" altLang="en-US" b="1" dirty="0">
                <a:solidFill>
                  <a:srgbClr val="FF0000"/>
                </a:solidFill>
              </a:rPr>
              <a:t>Культурный код </a:t>
            </a:r>
            <a:r>
              <a:rPr lang="ru-RU" altLang="en-US" dirty="0">
                <a:solidFill>
                  <a:schemeClr val="tx1"/>
                </a:solidFill>
              </a:rPr>
              <a:t>– специфическая конфигурация и интерпретация базовых культурных ценностей, необходимых для функционирования и воспроизводства общества.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altLang="en-US" dirty="0" smtClean="0">
                <a:solidFill>
                  <a:schemeClr val="tx1"/>
                </a:solidFill>
              </a:rPr>
              <a:t>«</a:t>
            </a:r>
            <a:r>
              <a:rPr lang="ru-RU" altLang="en-US" dirty="0">
                <a:solidFill>
                  <a:schemeClr val="tx1"/>
                </a:solidFill>
              </a:rPr>
              <a:t>ценностное ядро», </a:t>
            </a:r>
            <a:r>
              <a:rPr lang="ru-RU" altLang="en-US" dirty="0" smtClean="0">
                <a:solidFill>
                  <a:schemeClr val="tx1"/>
                </a:solidFill>
              </a:rPr>
              <a:t>воплощается </a:t>
            </a:r>
            <a:r>
              <a:rPr lang="ru-RU" altLang="en-US" dirty="0">
                <a:solidFill>
                  <a:schemeClr val="tx1"/>
                </a:solidFill>
              </a:rPr>
              <a:t>в функционировании социальных институтов, действиях людей, создает облик общества, его цивилизационную специфичность.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altLang="en-US" dirty="0" smtClean="0">
                <a:solidFill>
                  <a:schemeClr val="tx1"/>
                </a:solidFill>
              </a:rPr>
              <a:t>выступает </a:t>
            </a:r>
            <a:r>
              <a:rPr lang="ru-RU" altLang="en-US" dirty="0">
                <a:solidFill>
                  <a:schemeClr val="tx1"/>
                </a:solidFill>
              </a:rPr>
              <a:t>и </a:t>
            </a:r>
            <a:r>
              <a:rPr lang="ru-RU" altLang="en-US" dirty="0">
                <a:solidFill>
                  <a:srgbClr val="0070C0"/>
                </a:solidFill>
              </a:rPr>
              <a:t>важнейшим фактором, интегрирующим общество.</a:t>
            </a:r>
          </a:p>
          <a:p>
            <a:r>
              <a:rPr lang="ru-RU" altLang="en-US" dirty="0" smtClean="0">
                <a:solidFill>
                  <a:schemeClr val="tx1"/>
                </a:solidFill>
              </a:rPr>
              <a:t>На </a:t>
            </a:r>
            <a:r>
              <a:rPr lang="ru-RU" altLang="en-US" dirty="0">
                <a:solidFill>
                  <a:schemeClr val="tx1"/>
                </a:solidFill>
              </a:rPr>
              <a:t>специфике ценностных систем основывали своеобразие цивилизаций сторонники цивилизационного подхода.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Так, О. Шпенглер говорил о </a:t>
            </a:r>
            <a:r>
              <a:rPr lang="ru-RU" altLang="en-US" dirty="0">
                <a:solidFill>
                  <a:srgbClr val="0070C0"/>
                </a:solidFill>
              </a:rPr>
              <a:t>«душе» культуры</a:t>
            </a:r>
            <a:r>
              <a:rPr lang="ru-RU" altLang="en-US" dirty="0">
                <a:solidFill>
                  <a:schemeClr val="tx1"/>
                </a:solidFill>
              </a:rPr>
              <a:t>, которая, по сути, и представляет собой ценностную систему, воплощаемую во всех сторонах существования культуры.</a:t>
            </a:r>
          </a:p>
        </p:txBody>
      </p:sp>
      <p:pic>
        <p:nvPicPr>
          <p:cNvPr id="107" name="Замещающее содержимое 10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24930" y="629285"/>
            <a:ext cx="2383790" cy="3239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879" y="4201704"/>
            <a:ext cx="8686165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42900">
              <a:lnSpc>
                <a:spcPct val="115000"/>
              </a:lnSpc>
              <a:buClr>
                <a:srgbClr val="595959"/>
              </a:buClr>
              <a:buSzPts val="1800"/>
              <a:buFont typeface="Arial" panose="020B0604020202020204"/>
              <a:buChar char="●"/>
            </a:pPr>
            <a:r>
              <a:rPr lang="ru-RU" alt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Носителями «ценностной системы» и «ценностного ядра» выступают конкретные люди</a:t>
            </a:r>
            <a:r>
              <a: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включающие в свое сознание соответствующие принципы и установки и воплощающие их в повседневной деятельности. </a:t>
            </a:r>
            <a:endParaRPr lang="ru-RU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980815" y="121285"/>
            <a:ext cx="4954270" cy="4812665"/>
          </a:xfrm>
        </p:spPr>
        <p:txBody>
          <a:bodyPr/>
          <a:lstStyle/>
          <a:p>
            <a:r>
              <a:rPr lang="ru-RU" altLang="en-US" sz="1600" dirty="0">
                <a:solidFill>
                  <a:schemeClr val="tx1"/>
                </a:solidFill>
              </a:rPr>
              <a:t>В культуре существуют разные способы признания ценностей: миф, религия, </a:t>
            </a:r>
            <a:r>
              <a:rPr lang="ru-RU" altLang="en-US" sz="1600" dirty="0" err="1">
                <a:solidFill>
                  <a:schemeClr val="tx1"/>
                </a:solidFill>
              </a:rPr>
              <a:t>рацио</a:t>
            </a:r>
            <a:r>
              <a:rPr lang="ru-RU" altLang="en-US" sz="1600" dirty="0">
                <a:solidFill>
                  <a:schemeClr val="tx1"/>
                </a:solidFill>
              </a:rPr>
              <a:t>, традиция, авторитет.</a:t>
            </a:r>
          </a:p>
          <a:p>
            <a:r>
              <a:rPr lang="ru-RU" altLang="en-US" sz="1600" dirty="0">
                <a:solidFill>
                  <a:schemeClr val="tx1"/>
                </a:solidFill>
              </a:rPr>
              <a:t>В условиях </a:t>
            </a:r>
            <a:r>
              <a:rPr lang="ru-RU" altLang="en-US" sz="1600" dirty="0">
                <a:solidFill>
                  <a:srgbClr val="0070C0"/>
                </a:solidFill>
              </a:rPr>
              <a:t>мифологического мировоззрения</a:t>
            </a:r>
            <a:r>
              <a:rPr lang="ru-RU" altLang="en-US" sz="1600" dirty="0">
                <a:solidFill>
                  <a:schemeClr val="tx1"/>
                </a:solidFill>
              </a:rPr>
              <a:t>  - через мифологию, через включение той или иной ценности в содержание и структуру </a:t>
            </a:r>
            <a:r>
              <a:rPr lang="ru-RU" altLang="en-US" sz="1600" dirty="0">
                <a:solidFill>
                  <a:srgbClr val="FF0000"/>
                </a:solidFill>
              </a:rPr>
              <a:t>миф</a:t>
            </a:r>
            <a:r>
              <a:rPr lang="ru-RU" altLang="en-US" sz="1600" dirty="0">
                <a:solidFill>
                  <a:schemeClr val="tx1"/>
                </a:solidFill>
              </a:rPr>
              <a:t>а, подкрепляющего ее. </a:t>
            </a:r>
          </a:p>
          <a:p>
            <a:r>
              <a:rPr lang="ru-RU" altLang="en-US" sz="1600" dirty="0">
                <a:solidFill>
                  <a:schemeClr val="tx1"/>
                </a:solidFill>
              </a:rPr>
              <a:t>В </a:t>
            </a:r>
            <a:r>
              <a:rPr lang="ru-RU" altLang="en-US" sz="1600" dirty="0">
                <a:solidFill>
                  <a:srgbClr val="0070C0"/>
                </a:solidFill>
              </a:rPr>
              <a:t>религиозном мировоззрении</a:t>
            </a:r>
            <a:r>
              <a:rPr lang="ru-RU" altLang="en-US" sz="1600" dirty="0">
                <a:solidFill>
                  <a:schemeClr val="tx1"/>
                </a:solidFill>
              </a:rPr>
              <a:t> ценности рассматриваются как данные или </a:t>
            </a:r>
            <a:r>
              <a:rPr lang="ru-RU" altLang="en-US" sz="1600" dirty="0">
                <a:solidFill>
                  <a:srgbClr val="FF0000"/>
                </a:solidFill>
              </a:rPr>
              <a:t>установленные Богом</a:t>
            </a:r>
            <a:r>
              <a:rPr lang="ru-RU" altLang="en-US" sz="1600" dirty="0">
                <a:solidFill>
                  <a:schemeClr val="tx1"/>
                </a:solidFill>
              </a:rPr>
              <a:t>, по крайней мере, вытекающие из его «указаний».</a:t>
            </a:r>
          </a:p>
          <a:p>
            <a:r>
              <a:rPr lang="ru-RU" altLang="en-US" sz="1600" dirty="0">
                <a:solidFill>
                  <a:srgbClr val="0070C0"/>
                </a:solidFill>
              </a:rPr>
              <a:t>Научное мировоззрение</a:t>
            </a:r>
            <a:r>
              <a:rPr lang="ru-RU" altLang="en-US" sz="1600" dirty="0">
                <a:solidFill>
                  <a:schemeClr val="tx1"/>
                </a:solidFill>
              </a:rPr>
              <a:t> делает упор на </a:t>
            </a:r>
            <a:r>
              <a:rPr lang="ru-RU" altLang="en-US" sz="1600" dirty="0">
                <a:solidFill>
                  <a:srgbClr val="FF0000"/>
                </a:solidFill>
              </a:rPr>
              <a:t>рациональное</a:t>
            </a:r>
            <a:r>
              <a:rPr lang="ru-RU" altLang="en-US" sz="1600" dirty="0">
                <a:solidFill>
                  <a:schemeClr val="tx1"/>
                </a:solidFill>
              </a:rPr>
              <a:t> обоснование ценностей, на логические доводы в пользу необходимости придерживаться тех или иных ценностей. </a:t>
            </a:r>
          </a:p>
        </p:txBody>
      </p:sp>
      <p:pic>
        <p:nvPicPr>
          <p:cNvPr id="108" name="Замещающее содержимое 10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17170" y="942340"/>
            <a:ext cx="3657600" cy="2743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Духовные ценности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3700145" y="483235"/>
            <a:ext cx="4773930" cy="4323715"/>
          </a:xfrm>
        </p:spPr>
        <p:txBody>
          <a:bodyPr>
            <a:normAutofit fontScale="97500" lnSpcReduction="10000"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Область духовной культуры общества весьма обширна. К ней относят и религию, и мораль, и искусство… </a:t>
            </a:r>
          </a:p>
          <a:p>
            <a:r>
              <a:rPr lang="ru-RU" altLang="en-US">
                <a:solidFill>
                  <a:srgbClr val="0070C0"/>
                </a:solidFill>
              </a:rPr>
              <a:t>Мораль</a:t>
            </a:r>
            <a:r>
              <a:rPr lang="ru-RU" altLang="en-US">
                <a:solidFill>
                  <a:schemeClr val="tx1"/>
                </a:solidFill>
              </a:rPr>
              <a:t> – система норм, основанных на принятых в обществе представлениях о должном и недолжном (постыдном). </a:t>
            </a:r>
          </a:p>
          <a:p>
            <a:r>
              <a:rPr lang="ru-RU" altLang="en-US">
                <a:solidFill>
                  <a:schemeClr val="tx1"/>
                </a:solidFill>
              </a:rPr>
              <a:t>Очевидно, что в основании морали лежит понимание добра и зла, свободы, ответственности, что, безусловно, имеет ценностную природу. </a:t>
            </a:r>
          </a:p>
          <a:p>
            <a:r>
              <a:rPr lang="ru-RU" altLang="en-US">
                <a:solidFill>
                  <a:schemeClr val="tx1"/>
                </a:solidFill>
              </a:rPr>
              <a:t>Изменения моральных норм связаны со сдвигами в системах ценностей.</a:t>
            </a:r>
          </a:p>
        </p:txBody>
      </p:sp>
      <p:pic>
        <p:nvPicPr>
          <p:cNvPr id="109" name="Замещающее содержимое 10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37820" y="998855"/>
            <a:ext cx="3270250" cy="24498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063875" y="253365"/>
            <a:ext cx="5764530" cy="4562475"/>
          </a:xfrm>
        </p:spPr>
        <p:txBody>
          <a:bodyPr>
            <a:noAutofit/>
          </a:bodyPr>
          <a:lstStyle/>
          <a:p>
            <a:r>
              <a:rPr lang="ru-RU" altLang="en-US" sz="2000" dirty="0">
                <a:solidFill>
                  <a:schemeClr val="tx1"/>
                </a:solidFill>
              </a:rPr>
              <a:t>Сознание современного человека, к сожалению, все больше превращается в хаос, где смешиваются религиозные представления, новые и прежние мифы, суеверия, обрывки научных и псевдонаучных концепций, </a:t>
            </a:r>
            <a:r>
              <a:rPr lang="ru-RU" altLang="en-US" sz="2000" dirty="0" err="1">
                <a:solidFill>
                  <a:schemeClr val="tx1"/>
                </a:solidFill>
              </a:rPr>
              <a:t>медийных</a:t>
            </a:r>
            <a:r>
              <a:rPr lang="ru-RU" altLang="en-US" sz="2000" dirty="0">
                <a:solidFill>
                  <a:schemeClr val="tx1"/>
                </a:solidFill>
              </a:rPr>
              <a:t> персон… все это, к сожалению, не способствует выработке упорядоченной ценностной системы и </a:t>
            </a:r>
            <a:r>
              <a:rPr lang="ru-RU" altLang="en-US" sz="2000" dirty="0" smtClean="0">
                <a:solidFill>
                  <a:schemeClr val="tx1"/>
                </a:solidFill>
              </a:rPr>
              <a:t>консолидации </a:t>
            </a:r>
            <a:r>
              <a:rPr lang="ru-RU" altLang="en-US" sz="2000" dirty="0">
                <a:solidFill>
                  <a:schemeClr val="tx1"/>
                </a:solidFill>
              </a:rPr>
              <a:t>общества.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7840" y="1084580"/>
            <a:ext cx="2006600" cy="3143250"/>
          </a:xfrm>
          <a:prstGeom prst="rect">
            <a:avLst/>
          </a:prstGeo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  <a:sym typeface="+mn-ea"/>
              </a:rPr>
              <a:t>4. Идентичность и социализация</a:t>
            </a:r>
            <a:endParaRPr lang="ru-RU" altLang="en-US" dirty="0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67020" y="1890395"/>
            <a:ext cx="3421380" cy="2566035"/>
          </a:xfrm>
          <a:prstGeom prst="rect">
            <a:avLst/>
          </a:prstGeom>
        </p:spPr>
      </p:pic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111760" y="744220"/>
            <a:ext cx="5593715" cy="4271645"/>
          </a:xfrm>
        </p:spPr>
        <p:txBody>
          <a:bodyPr>
            <a:noAutofit/>
          </a:bodyPr>
          <a:lstStyle/>
          <a:p>
            <a:r>
              <a:rPr lang="ru-RU" altLang="en-US" sz="1500" dirty="0">
                <a:solidFill>
                  <a:schemeClr val="tx1"/>
                </a:solidFill>
              </a:rPr>
              <a:t>Возможно вы помните историю его основания? Рим обрёл своё название в честь основателя - Ромула. </a:t>
            </a:r>
          </a:p>
          <a:p>
            <a:r>
              <a:rPr lang="ru-RU" altLang="en-US" sz="1500" dirty="0">
                <a:solidFill>
                  <a:schemeClr val="tx1"/>
                </a:solidFill>
              </a:rPr>
              <a:t>Ромул и его брат Рем могли претендовать на трон, и правитель решил от них избавиться. Но судьба уберегла их, и голодных младенцев нашла и вскормила своим молоком волчица. </a:t>
            </a:r>
          </a:p>
          <a:p>
            <a:r>
              <a:rPr lang="ru-RU" altLang="en-US" sz="1500" dirty="0">
                <a:solidFill>
                  <a:schemeClr val="tx1"/>
                </a:solidFill>
              </a:rPr>
              <a:t>Вскоре после этого мальчиков взяли себе на воспитание бездетный пастух с женой. </a:t>
            </a:r>
          </a:p>
          <a:p>
            <a:r>
              <a:rPr lang="ru-RU" altLang="en-US" sz="1500" dirty="0">
                <a:solidFill>
                  <a:schemeClr val="tx1"/>
                </a:solidFill>
              </a:rPr>
              <a:t>Теперь представьте, что могло случиться, если бы братья продолжили и дальше жить среди животных и воспитываться ими? Скорее всего, тогда не было бы Рима и его великой истории. </a:t>
            </a:r>
          </a:p>
          <a:p>
            <a:r>
              <a:rPr lang="ru-RU" altLang="en-US" sz="1500" dirty="0">
                <a:solidFill>
                  <a:schemeClr val="tx1"/>
                </a:solidFill>
              </a:rPr>
              <a:t>Смог бы Ромул, не получив человеческого воспитания, основать город и управлять им? Нет, потому что он не прошёл бы такой важный процесс, как социализация.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97633"/>
            <a:ext cx="8228013" cy="5273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/>
                <a:ea typeface="+mj-ea"/>
                <a:cs typeface="+mj-cs"/>
              </a:rPr>
              <a:t>ОСНОВНЫЕ ПОНЯТИЯ</a:t>
            </a:r>
            <a:endParaRPr lang="ru-RU" sz="2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180907" y="624951"/>
            <a:ext cx="5048934" cy="43769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Человек</a:t>
            </a:r>
            <a:r>
              <a:rPr kumimoji="0" lang="ru-RU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–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биологический индивид, высшая ступень живых организмов на земле. Как живое существо человек подчиняется основным биологическим и физиологическим законам, как социальное законам развития общества.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Индивид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– единичный представитель человеческого рода, элементарная единица жизни, имеющая признаки свойственные виду.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Индивидуальность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– означает то особенное и специфичное, что отличает одного человека от других, включая его природные и социальные, физиологические и психические, наследуемые и приобретаемые качества.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5335096" y="624951"/>
            <a:ext cx="3438972" cy="43769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Личность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– устойчивый комплекс социальных качеств, свойств, приобретаемых индивидом в процессе взаимодействия с социальной средой.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под влиянием культуры общества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конкретных социальных групп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Личность формируется только в системе общественных отношений!</a:t>
            </a:r>
          </a:p>
        </p:txBody>
      </p:sp>
    </p:spTree>
    <p:extLst>
      <p:ext uri="{BB962C8B-B14F-4D97-AF65-F5344CB8AC3E}">
        <p14:creationId xmlns:p14="http://schemas.microsoft.com/office/powerpoint/2010/main" val="551078039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97633"/>
            <a:ext cx="8228013" cy="441798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solidFill>
                  <a:srgbClr val="00B050"/>
                </a:solidFill>
                <a:latin typeface="Times New Roman"/>
                <a:ea typeface="+mj-ea"/>
                <a:cs typeface="+mj-cs"/>
              </a:rPr>
              <a:t>ЛИЧНОСТЬ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272514" y="1007926"/>
            <a:ext cx="8412700" cy="3945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каждый человек является индивидом, но не каждый – личностью; личностью не рождаются, личностью становятся;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личность - конкретное выражение сущности человека и одновременно выражение социально значимых черт данного общества, его культуры;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функционирование общества невозможно без учета потребностей и интересов личности;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личность представляет собой индикатор общественного развития.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005368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5025" y="318770"/>
            <a:ext cx="7473315" cy="4218940"/>
          </a:xfr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ъект 2"/>
          <p:cNvSpPr>
            <a:spLocks noGrp="1"/>
          </p:cNvSpPr>
          <p:nvPr>
            <p:ph sz="half" idx="1"/>
          </p:nvPr>
        </p:nvSpPr>
        <p:spPr>
          <a:xfrm>
            <a:off x="203200" y="194310"/>
            <a:ext cx="4277360" cy="4724400"/>
          </a:xfrm>
        </p:spPr>
        <p:txBody>
          <a:bodyPr vert="horz" wrap="square" lIns="68580" tIns="34290" rIns="68580" bIns="34290" anchor="t" anchorCtr="0">
            <a:normAutofit fontScale="87500" lnSpcReduction="20000"/>
          </a:bodyPr>
          <a:lstStyle/>
          <a:p>
            <a:r>
              <a:rPr lang="ru-RU" altLang="ru-RU" sz="2100" dirty="0">
                <a:solidFill>
                  <a:schemeClr val="tx1"/>
                </a:solidFill>
              </a:rPr>
              <a:t>Научное определение личности включает </a:t>
            </a:r>
            <a:r>
              <a:rPr lang="ru-RU" altLang="ru-RU" sz="2100" dirty="0">
                <a:solidFill>
                  <a:srgbClr val="00B050"/>
                </a:solidFill>
              </a:rPr>
              <a:t>индивидуальные особенности, способности, взгляды, отношения, ценности, мотивы, привычные способы адаптации</a:t>
            </a:r>
            <a:r>
              <a:rPr lang="ru-RU" altLang="ru-RU" sz="2100" dirty="0">
                <a:solidFill>
                  <a:schemeClr val="tx1"/>
                </a:solidFill>
              </a:rPr>
              <a:t>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Оно включает и то, что обычно называется </a:t>
            </a:r>
            <a:r>
              <a:rPr lang="ru-RU" altLang="ru-RU" sz="2100" b="1" dirty="0">
                <a:solidFill>
                  <a:srgbClr val="0070C0"/>
                </a:solidFill>
              </a:rPr>
              <a:t>темпераментом</a:t>
            </a:r>
            <a:r>
              <a:rPr lang="ru-RU" altLang="ru-RU" sz="2100" i="1" dirty="0">
                <a:solidFill>
                  <a:schemeClr val="tx1"/>
                </a:solidFill>
              </a:rPr>
              <a:t> </a:t>
            </a:r>
            <a:r>
              <a:rPr lang="ru-RU" altLang="ru-RU" sz="2100" dirty="0">
                <a:solidFill>
                  <a:schemeClr val="tx1"/>
                </a:solidFill>
              </a:rPr>
              <a:t>- типичные эмоциональные реакции, настроения и энергетические характеристики человека - так же, как и то, что в несколько устаревшей терминологии называлось </a:t>
            </a:r>
            <a:r>
              <a:rPr lang="ru-RU" altLang="ru-RU" sz="2100" b="1" dirty="0">
                <a:solidFill>
                  <a:srgbClr val="0070C0"/>
                </a:solidFill>
              </a:rPr>
              <a:t>характером </a:t>
            </a:r>
            <a:r>
              <a:rPr lang="ru-RU" altLang="ru-RU" sz="2100" dirty="0">
                <a:solidFill>
                  <a:schemeClr val="tx1"/>
                </a:solidFill>
              </a:rPr>
              <a:t>(нравственные принципы и социальное поведение индивида). </a:t>
            </a:r>
          </a:p>
          <a:p>
            <a:endParaRPr lang="ru-RU" altLang="ru-RU" sz="2100" dirty="0">
              <a:solidFill>
                <a:schemeClr val="tx1"/>
              </a:solidFill>
            </a:endParaRP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26585" y="956310"/>
            <a:ext cx="4473575" cy="3355340"/>
          </a:xfrm>
          <a:prstGeom prst="rect">
            <a:avLst/>
          </a:prstGeo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97632"/>
            <a:ext cx="8228013" cy="61283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/>
                <a:ea typeface="+mj-ea"/>
                <a:cs typeface="+mj-cs"/>
              </a:rPr>
              <a:t>Внутренняя структура личности</a:t>
            </a:r>
            <a:endParaRPr lang="ru-RU" sz="2400" dirty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205028" y="628881"/>
            <a:ext cx="3073152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потребности, интересы, ценности, мотивы, убеждения, мировоззренческие принципы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А́брахам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vi-V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Ма́слоу</a:t>
            </a:r>
            <a:r>
              <a:rPr kumimoji="0" lang="vi-V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 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(1908 - 1970 гг.)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2" descr="C:\Users\Anna\Desktop\ОТКРЫТАЯ ЛЕКЦИЯ\maslow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207" y="628881"/>
            <a:ext cx="4024805" cy="389284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 bwMode="auto">
          <a:xfrm>
            <a:off x="454840" y="4521725"/>
            <a:ext cx="8141172" cy="504056"/>
          </a:xfrm>
          <a:prstGeom prst="rect">
            <a:avLst/>
          </a:prstGeom>
          <a:solidFill>
            <a:srgbClr val="FEFDE3"/>
          </a:solidFill>
          <a:ln w="25400" cap="flat" cmpd="sng" algn="ctr">
            <a:solidFill>
              <a:srgbClr val="CDDBB9"/>
            </a:solidFill>
            <a:prstDash val="solid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 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Потребности движут человеком, а он формирует их содержание!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253919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97632"/>
            <a:ext cx="8228013" cy="619415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2400" b="1" kern="1200" dirty="0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Шкала ценностей человека - стержень его личности!</a:t>
            </a:r>
            <a:br>
              <a:rPr lang="ru-RU" sz="2400" b="1" kern="1200" dirty="0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76" y="654921"/>
            <a:ext cx="5748640" cy="422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569853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97632"/>
            <a:ext cx="8228013" cy="5207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/>
                <a:ea typeface="+mj-ea"/>
                <a:cs typeface="+mj-cs"/>
              </a:rPr>
              <a:t>Факторы влияния на формирование личности</a:t>
            </a:r>
            <a:endParaRPr lang="ru-RU" sz="2400" dirty="0"/>
          </a:p>
        </p:txBody>
      </p:sp>
      <p:graphicFrame>
        <p:nvGraphicFramePr>
          <p:cNvPr id="3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3716098"/>
              </p:ext>
            </p:extLst>
          </p:nvPr>
        </p:nvGraphicFramePr>
        <p:xfrm>
          <a:off x="457201" y="765837"/>
          <a:ext cx="7620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9531631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9"/>
          <a:stretch/>
        </p:blipFill>
        <p:spPr>
          <a:xfrm>
            <a:off x="0" y="-5715"/>
            <a:ext cx="9144000" cy="51492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-5715"/>
            <a:ext cx="9144000" cy="5149215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350" kern="1200">
              <a:solidFill>
                <a:prstClr val="white"/>
              </a:solidFill>
            </a:endParaRPr>
          </a:p>
        </p:txBody>
      </p:sp>
      <p:sp>
        <p:nvSpPr>
          <p:cNvPr id="13" name="Номер слайда 5"/>
          <p:cNvSpPr txBox="1">
            <a:spLocks/>
          </p:cNvSpPr>
          <p:nvPr/>
        </p:nvSpPr>
        <p:spPr>
          <a:xfrm>
            <a:off x="8515350" y="634008"/>
            <a:ext cx="31432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z="90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22</a:t>
            </a:fld>
            <a:endParaRPr lang="ru-RU" sz="900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146" y="134353"/>
            <a:ext cx="1342084" cy="3122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213" y="-5715"/>
            <a:ext cx="4620577" cy="5078313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ru-RU" sz="1800" b="1" kern="12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ИДЕНТИФИКАЦИЯ </a:t>
            </a:r>
          </a:p>
          <a:p>
            <a:pPr algn="ctr">
              <a:buClrTx/>
              <a:buFontTx/>
              <a:buNone/>
            </a:pPr>
            <a:r>
              <a:rPr lang="ru-RU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(от лат. identificare — отождествлять) </a:t>
            </a:r>
          </a:p>
          <a:p>
            <a:pPr marL="257175" indent="-257175" algn="just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осознание индивидом себя, кем он является</a:t>
            </a:r>
          </a:p>
          <a:p>
            <a:pPr marL="257175" indent="-257175" algn="just">
              <a:buClrTx/>
              <a:buFont typeface="Wingdings" panose="05000000000000000000" pitchFamily="2" charset="2"/>
              <a:buChar char="Ø"/>
            </a:pPr>
            <a:r>
              <a:rPr lang="ru-RU" sz="1800" b="1" kern="1200" dirty="0">
                <a:solidFill>
                  <a:srgbClr val="7030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процесс и результат </a:t>
            </a:r>
            <a:r>
              <a:rPr lang="ru-RU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эмоционального и иного </a:t>
            </a:r>
            <a:r>
              <a:rPr lang="ru-RU" sz="1800" b="1" kern="1200" dirty="0">
                <a:solidFill>
                  <a:srgbClr val="7030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самоотождествления</a:t>
            </a:r>
            <a:r>
              <a:rPr lang="ru-RU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индивида с др. человеком, группой, образцом или идеалом</a:t>
            </a:r>
          </a:p>
          <a:p>
            <a:pPr marL="257175" indent="-257175" algn="just">
              <a:buClrTx/>
              <a:buFont typeface="Wingdings" panose="05000000000000000000" pitchFamily="2" charset="2"/>
              <a:buChar char="Ø"/>
            </a:pPr>
            <a:r>
              <a:rPr lang="ru-RU" sz="1800" kern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Существенный </a:t>
            </a:r>
            <a:r>
              <a:rPr lang="ru-RU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механизм становления личности через неосознаваемое </a:t>
            </a:r>
            <a:r>
              <a:rPr lang="ru-RU" sz="1800" b="1"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уподобление</a:t>
            </a:r>
            <a:r>
              <a:rPr lang="ru-RU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себя своему герою, идеалу, авторитетному лицу.</a:t>
            </a:r>
          </a:p>
          <a:p>
            <a:pPr marL="257175" indent="-257175" algn="just">
              <a:buClrTx/>
              <a:buFont typeface="Wingdings" panose="05000000000000000000" pitchFamily="2" charset="2"/>
              <a:buChar char="Ø"/>
            </a:pPr>
            <a:r>
              <a:rPr lang="ru-RU" sz="1800" kern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Механизм </a:t>
            </a:r>
            <a:r>
              <a:rPr lang="ru-RU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социализации личности, посредством которого </a:t>
            </a:r>
            <a:r>
              <a:rPr lang="ru-RU" sz="1800" b="1" kern="1200" dirty="0">
                <a:solidFill>
                  <a:srgbClr val="7030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приобретаются или усваиваются нормы, идеалы, ценности, роли и моральные качества представителей </a:t>
            </a:r>
            <a:r>
              <a:rPr lang="ru-RU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 соц. групп, к к-рым принадлежит данный индивид.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00363" y="2741676"/>
            <a:ext cx="4098063" cy="216982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ru-RU" sz="1500" b="1" kern="12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ИДЕНТИЧНОСТЬ СОЦИАЛЬНАЯ</a:t>
            </a:r>
          </a:p>
          <a:p>
            <a:pPr marL="257175" indent="-257175">
              <a:buClrTx/>
              <a:buFont typeface="Wingdings" panose="05000000000000000000" pitchFamily="2" charset="2"/>
              <a:buChar char="q"/>
            </a:pPr>
            <a:r>
              <a:rPr lang="ru-RU" sz="15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результат процесса социальной идентификации = </a:t>
            </a:r>
            <a:r>
              <a:rPr lang="ru-RU" sz="1500" b="1" kern="1200" dirty="0">
                <a:solidFill>
                  <a:srgbClr val="7030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определение себя через принадлежность</a:t>
            </a:r>
            <a:r>
              <a:rPr lang="ru-RU" sz="15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или членство в какой-либо соц. общности, группе (половой, возрастной, экономической, этнической, культурной, </a:t>
            </a:r>
            <a:r>
              <a:rPr lang="ru-RU" sz="15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проф</a:t>
            </a:r>
            <a:r>
              <a:rPr lang="ru-RU" sz="15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-ной и т. д.). </a:t>
            </a:r>
          </a:p>
          <a:p>
            <a:pPr marL="257175" indent="-257175">
              <a:buClrTx/>
              <a:buFont typeface="Wingdings" panose="05000000000000000000" pitchFamily="2" charset="2"/>
              <a:buChar char="q"/>
            </a:pPr>
            <a:r>
              <a:rPr lang="ru-RU" sz="15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идентичность как чувство принадлежности, делает ее </a:t>
            </a:r>
            <a:r>
              <a:rPr lang="ru-RU" sz="1500" b="1"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свойство</a:t>
            </a:r>
            <a:r>
              <a:rPr lang="ru-RU" sz="15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 </a:t>
            </a:r>
            <a:r>
              <a:rPr lang="ru-RU" sz="1500" b="1"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воображения </a:t>
            </a:r>
          </a:p>
        </p:txBody>
      </p:sp>
      <p:pic>
        <p:nvPicPr>
          <p:cNvPr id="8" name="Замещающее содержимо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215" y="541038"/>
            <a:ext cx="3493135" cy="2072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42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3011170" y="171450"/>
            <a:ext cx="5797550" cy="4799330"/>
          </a:xfrm>
        </p:spPr>
        <p:txBody>
          <a:bodyPr>
            <a:noAutofit/>
          </a:bodyPr>
          <a:lstStyle/>
          <a:p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Эриксон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выделял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уровня идентичности: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индивидуальный,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персональный и социальный.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индивидуальном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человека формируется представление о себе как существе с определенными телесными и психологическими свойствами, задатками и т.д., с определенным прошлым и осознаваемым будущим. </a:t>
            </a:r>
          </a:p>
          <a:p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персональном уровне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возникает сознание собственной уникальности, неповторимости. </a:t>
            </a:r>
          </a:p>
          <a:p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социальном уровне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осознается ассоциированность человека с идеалами, принципами, стандартами определенных социальных групп.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74015" y="339725"/>
            <a:ext cx="2538730" cy="339661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374015" y="3780155"/>
            <a:ext cx="263652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1200"/>
              <a:t>Эрик Эриксон (1902 - 1994) немецко-американский психолог, психоаналитик, известен своей теорией психологического развития человека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rgbClr val="000000"/>
                </a:solidFill>
                <a:ea typeface="MS Gothic" panose="020B0609070205080204" pitchFamily="49" charset="-128"/>
              </a:rPr>
              <a:pPr mar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350" dirty="0">
              <a:solidFill>
                <a:srgbClr val="000000"/>
              </a:solidFill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1305652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58009" y="256558"/>
            <a:ext cx="5387597" cy="4707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33400" indent="-533400" algn="just" eaLnBrk="1" hangingPunct="1">
              <a:lnSpc>
                <a:spcPct val="80000"/>
              </a:lnSpc>
              <a:buClrTx/>
              <a:buFontTx/>
              <a:buNone/>
            </a:pPr>
            <a: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процесс становления личности, усвоение индивидом ценностей, норм, установок, образцов поведения, присущих данному обществу, социальной группе, той или иной общности людей.</a:t>
            </a:r>
          </a:p>
          <a:p>
            <a:pPr marL="533400" indent="-533400" algn="just" eaLnBrk="1" hangingPunct="1">
              <a:lnSpc>
                <a:spcPct val="80000"/>
              </a:lnSpc>
              <a:buClrTx/>
              <a:buFontTx/>
              <a:buNone/>
            </a:pP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 осуществляется в трех основных сферах: 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ru-RU" alt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 </a:t>
            </a:r>
            <a:r>
              <a:rPr lang="ru-RU" alt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самосознание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33400" indent="-533400" algn="just" eaLnBrk="1" hangingPunct="1">
              <a:lnSpc>
                <a:spcPct val="80000"/>
              </a:lnSpc>
              <a:buClrTx/>
              <a:buFontTx/>
              <a:buNone/>
            </a:pPr>
            <a: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социализации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первичная, вторичная.</a:t>
            </a:r>
          </a:p>
          <a:p>
            <a:pPr marL="533400" indent="-533400" algn="just" eaLnBrk="1" hangingPunct="1">
              <a:lnSpc>
                <a:spcPct val="80000"/>
              </a:lnSpc>
              <a:buClrTx/>
              <a:buFontTx/>
              <a:buNone/>
            </a:pPr>
            <a: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Стадии социализации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дотрудовая, трудовая, послетрудовая.</a:t>
            </a:r>
          </a:p>
          <a:p>
            <a:pPr marL="533400" indent="-533400" algn="just" eaLnBrk="1" hangingPunct="1">
              <a:lnSpc>
                <a:spcPct val="80000"/>
              </a:lnSpc>
              <a:buClrTx/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процессу социализации личность приобщается к жизни общества, может приобретать и изменять свой </a:t>
            </a:r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</a:t>
            </a:r>
            <a:r>
              <a:rPr lang="ru-RU" alt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положение в обществе, связанное с определенной совокупностью прав и обязанностей</a:t>
            </a:r>
            <a:endParaRPr lang="ru-RU" alt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77242" y="756185"/>
            <a:ext cx="3531235" cy="282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544113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97633"/>
            <a:ext cx="8228013" cy="5273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/>
                <a:ea typeface="+mj-ea"/>
                <a:cs typeface="+mj-cs"/>
              </a:rPr>
              <a:t>Агенты и Институты социализации</a:t>
            </a:r>
            <a:endParaRPr lang="ru-RU" sz="2400" dirty="0"/>
          </a:p>
        </p:txBody>
      </p:sp>
      <p:pic>
        <p:nvPicPr>
          <p:cNvPr id="3" name="Picture 2" descr="C:\Users\Anna\Desktop\ОТКРЫТАЯ ЛЕКЦИЯ\460px-9.08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14" y="747647"/>
            <a:ext cx="4381500" cy="3257550"/>
          </a:xfrm>
          <a:prstGeom prst="rect">
            <a:avLst/>
          </a:prstGeom>
          <a:noFill/>
        </p:spPr>
      </p:pic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4745717" y="624951"/>
            <a:ext cx="3322712" cy="2219220"/>
          </a:xfrm>
          <a:prstGeom prst="rect">
            <a:avLst/>
          </a:prstGeom>
          <a:noFill/>
          <a:ln w="19050">
            <a:solidFill>
              <a:srgbClr val="0070C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Агенты</a:t>
            </a:r>
            <a:r>
              <a:rPr kumimoji="0" lang="ru-RU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социализации – это конкретные люди (или группы людей), ответственные за обучение культурным нормам и освоение социальных ролей.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571207" y="2946708"/>
            <a:ext cx="4473324" cy="1875271"/>
          </a:xfrm>
          <a:prstGeom prst="rect">
            <a:avLst/>
          </a:prstGeom>
          <a:solidFill>
            <a:srgbClr val="FEFEEF"/>
          </a:solidFill>
          <a:ln w="38100" cap="flat" cmpd="sng" algn="ctr">
            <a:solidFill>
              <a:srgbClr val="FEFDE3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Институты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социализации – социальные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институты и учреждения, влияющие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на процесс социализации и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направляющие его: школа и вуз,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армия и милиция, </a:t>
            </a:r>
            <a:r>
              <a:rPr lang="ru-RU" sz="1800" kern="1200" dirty="0" smtClean="0">
                <a:latin typeface="Times New Roman"/>
                <a:ea typeface="+mn-ea"/>
                <a:cs typeface="+mn-cs"/>
              </a:rPr>
              <a:t>организация где человек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kern="1200" dirty="0" smtClean="0">
                <a:latin typeface="Times New Roman"/>
                <a:ea typeface="+mn-ea"/>
                <a:cs typeface="+mn-cs"/>
              </a:rPr>
              <a:t>работает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и др.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EFDE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5693441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97632"/>
            <a:ext cx="8228013" cy="62850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/>
                <a:ea typeface="+mj-ea"/>
                <a:cs typeface="+mj-cs"/>
              </a:rPr>
              <a:t>Агенты социализации</a:t>
            </a:r>
            <a:endParaRPr lang="ru-RU" sz="2400" dirty="0"/>
          </a:p>
        </p:txBody>
      </p:sp>
      <p:sp>
        <p:nvSpPr>
          <p:cNvPr id="3" name="Содержимое 6"/>
          <p:cNvSpPr txBox="1">
            <a:spLocks/>
          </p:cNvSpPr>
          <p:nvPr/>
        </p:nvSpPr>
        <p:spPr bwMode="auto">
          <a:xfrm>
            <a:off x="112060" y="927847"/>
            <a:ext cx="3321874" cy="3729672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Первичные </a:t>
            </a:r>
            <a:r>
              <a:rPr kumimoji="0" lang="ru-RU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(неформальные) родители, братья, сестры, бабушки, дедушки,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близкие и дальние родственники, няни, друзья семьи, сверстники,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учителя, тренеры, врачи, лидеры молодежных группировок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Содержимое 7"/>
          <p:cNvSpPr txBox="1">
            <a:spLocks/>
          </p:cNvSpPr>
          <p:nvPr/>
        </p:nvSpPr>
        <p:spPr bwMode="auto">
          <a:xfrm>
            <a:off x="5637704" y="811473"/>
            <a:ext cx="3210416" cy="4076291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Вторичные</a:t>
            </a:r>
            <a:r>
              <a:rPr kumimoji="0" lang="ru-RU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(формальные) представители формальных групп и организаций: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администрации школы, университета, предприятия,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армии, полиции, церкви, государства,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сотрудники телевидения, радио, печати, партий, суда и т. д.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5" name="Рисунок 3" descr="socialization 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490682" y="1602330"/>
            <a:ext cx="2090274" cy="1856196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629782884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97633"/>
            <a:ext cx="8228013" cy="56021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/>
                <a:ea typeface="+mj-ea"/>
                <a:cs typeface="+mj-cs"/>
              </a:rPr>
              <a:t>Фазы социализации</a:t>
            </a:r>
            <a:endParaRPr lang="ru-RU" sz="2400" dirty="0"/>
          </a:p>
        </p:txBody>
      </p:sp>
      <p:graphicFrame>
        <p:nvGraphicFramePr>
          <p:cNvPr id="3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1720772"/>
              </p:ext>
            </p:extLst>
          </p:nvPr>
        </p:nvGraphicFramePr>
        <p:xfrm>
          <a:off x="223665" y="657843"/>
          <a:ext cx="8318409" cy="4210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1646776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95" y="0"/>
            <a:ext cx="627256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894940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97632"/>
            <a:ext cx="8228013" cy="57994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/>
                <a:ea typeface="+mj-ea"/>
                <a:cs typeface="+mj-cs"/>
              </a:rPr>
              <a:t>Задачи социализации</a:t>
            </a:r>
          </a:p>
        </p:txBody>
      </p:sp>
      <p:graphicFrame>
        <p:nvGraphicFramePr>
          <p:cNvPr id="3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7970374"/>
              </p:ext>
            </p:extLst>
          </p:nvPr>
        </p:nvGraphicFramePr>
        <p:xfrm>
          <a:off x="457201" y="765837"/>
          <a:ext cx="7620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3190023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Самостоятельная работа: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76094" y="1172767"/>
            <a:ext cx="56920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rabicPeriod"/>
            </a:pPr>
            <a:r>
              <a:rPr lang="ru-RU" altLang="ru-RU" sz="28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Какие факторы оказывают влияние на социализацию личности? </a:t>
            </a:r>
            <a:endParaRPr lang="ru-RU" altLang="ru-RU" sz="2800" kern="1200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ru-RU" altLang="ru-RU" sz="2800" kern="1200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2800" kern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 Кто играет </a:t>
            </a:r>
            <a:r>
              <a:rPr lang="ru-RU" altLang="ru-RU" sz="28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ведущую роль в процессе </a:t>
            </a:r>
            <a:r>
              <a:rPr lang="ru-RU" altLang="ru-RU" sz="2800" kern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социализации личности?</a:t>
            </a:r>
            <a:endParaRPr lang="ru-RU" altLang="ru-RU" sz="28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8" y="1172767"/>
            <a:ext cx="2730044" cy="212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30715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1270" y="1371600"/>
            <a:ext cx="4918710" cy="3143250"/>
          </a:xfrm>
        </p:spPr>
        <p:txBody>
          <a:bodyPr vert="horz" wrap="square" lIns="68580" tIns="34290" rIns="68580" bIns="34290" numCol="1" rtlCol="0" anchor="t" anchorCtr="0" compatLnSpc="1">
            <a:noAutofit/>
          </a:bodyPr>
          <a:lstStyle/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2800" b="0" u="none" strike="noStrike" kern="1200" cap="none" spc="0" normalizeH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вы думаете, какой тип мировоззрения самый распространенный в современном мире?</a:t>
            </a:r>
          </a:p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2800" b="0" u="none" strike="noStrike" kern="1200" cap="none" spc="0" normalizeH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Объясните ваш ответ.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Самостоятельная работа:</a:t>
            </a: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7510" y="1371600"/>
            <a:ext cx="3189605" cy="21272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Спасибо за работу!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296" name="Google Shape;296;p3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 </a:t>
            </a:r>
          </a:p>
        </p:txBody>
      </p:sp>
      <p:pic>
        <p:nvPicPr>
          <p:cNvPr id="6" name="Google Shape;54;p13"/>
          <p:cNvPicPr preferRelativeResize="0"/>
          <p:nvPr/>
        </p:nvPicPr>
        <p:blipFill rotWithShape="1">
          <a:blip r:embed="rId3"/>
          <a:srcRect l="-5500" t="560" r="5499" b="-559"/>
          <a:stretch>
            <a:fillRect/>
          </a:stretch>
        </p:blipFill>
        <p:spPr>
          <a:xfrm>
            <a:off x="1016637" y="2830576"/>
            <a:ext cx="7291705" cy="1696085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1694</Words>
  <Application>Microsoft Office PowerPoint</Application>
  <PresentationFormat>Экран (16:9)</PresentationFormat>
  <Paragraphs>162</Paragraphs>
  <Slides>32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42" baseType="lpstr">
      <vt:lpstr>Arial</vt:lpstr>
      <vt:lpstr>Franklin Gothic Medium</vt:lpstr>
      <vt:lpstr>Symbol</vt:lpstr>
      <vt:lpstr>Open Sans</vt:lpstr>
      <vt:lpstr>Wingdings</vt:lpstr>
      <vt:lpstr>Calibri</vt:lpstr>
      <vt:lpstr>MS Gothic</vt:lpstr>
      <vt:lpstr>Times New Roman</vt:lpstr>
      <vt:lpstr>Simple Light</vt:lpstr>
      <vt:lpstr>11_Тема Office</vt:lpstr>
      <vt:lpstr>Презентация PowerPoint</vt:lpstr>
      <vt:lpstr> Раздел 3. Российское мировоззрение и ценности российской цивилизации </vt:lpstr>
      <vt:lpstr>ВОПРОСЫ:</vt:lpstr>
      <vt:lpstr>Презентация PowerPoint</vt:lpstr>
      <vt:lpstr>Презентация PowerPoint</vt:lpstr>
      <vt:lpstr>Презентация PowerPoint</vt:lpstr>
      <vt:lpstr>3. Ценности в структуре мировоззрения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Духовные ценности</vt:lpstr>
      <vt:lpstr>Презентация PowerPoint</vt:lpstr>
      <vt:lpstr>4. Идентичность и социализация</vt:lpstr>
      <vt:lpstr>ОСНОВНЫЕ ПОНЯТИЯ</vt:lpstr>
      <vt:lpstr>ЛИЧНОСТЬ</vt:lpstr>
      <vt:lpstr>Презентация PowerPoint</vt:lpstr>
      <vt:lpstr>Презентация PowerPoint</vt:lpstr>
      <vt:lpstr>Внутренняя структура личности</vt:lpstr>
      <vt:lpstr>Шкала ценностей человека - стержень его личности! </vt:lpstr>
      <vt:lpstr>Факторы влияния на формирование личности</vt:lpstr>
      <vt:lpstr>Презентация PowerPoint</vt:lpstr>
      <vt:lpstr>Презентация PowerPoint</vt:lpstr>
      <vt:lpstr>Презентация PowerPoint</vt:lpstr>
      <vt:lpstr>Агенты и Институты социализации</vt:lpstr>
      <vt:lpstr>Агенты социализации</vt:lpstr>
      <vt:lpstr>Фазы социализации</vt:lpstr>
      <vt:lpstr>Презентация PowerPoint</vt:lpstr>
      <vt:lpstr>Задачи социализации</vt:lpstr>
      <vt:lpstr>Самостоятельная работа:</vt:lpstr>
      <vt:lpstr>Самостоятельная работа:</vt:lpstr>
      <vt:lpstr>Спасибо за работу!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Anna</cp:lastModifiedBy>
  <cp:revision>84</cp:revision>
  <dcterms:created xsi:type="dcterms:W3CDTF">2023-07-03T06:26:00Z</dcterms:created>
  <dcterms:modified xsi:type="dcterms:W3CDTF">2024-11-04T06:29:12Z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DDE956329F6348099A3DE88C37626740_13</vt:lpwstr>
  </property>
  <property fmtid="{D5CDD505-2E9C-101B-9397-08002B2CF9AE}" pid="3" name="KSOProductBuildVer">
    <vt:lpwstr>1049-12.2.0.13215</vt:lpwstr>
  </property>
</Properties>
</file>