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8"/>
  </p:notesMasterIdLst>
  <p:sldIdLst>
    <p:sldId id="256" r:id="rId2"/>
    <p:sldId id="283" r:id="rId3"/>
    <p:sldId id="301" r:id="rId4"/>
    <p:sldId id="604" r:id="rId5"/>
    <p:sldId id="659" r:id="rId6"/>
    <p:sldId id="660" r:id="rId7"/>
    <p:sldId id="602" r:id="rId8"/>
    <p:sldId id="603" r:id="rId9"/>
    <p:sldId id="607" r:id="rId10"/>
    <p:sldId id="605" r:id="rId11"/>
    <p:sldId id="601" r:id="rId12"/>
    <p:sldId id="636" r:id="rId13"/>
    <p:sldId id="612" r:id="rId14"/>
    <p:sldId id="637" r:id="rId15"/>
    <p:sldId id="606" r:id="rId16"/>
    <p:sldId id="609" r:id="rId17"/>
    <p:sldId id="610" r:id="rId18"/>
    <p:sldId id="611" r:id="rId19"/>
    <p:sldId id="613" r:id="rId20"/>
    <p:sldId id="614" r:id="rId21"/>
    <p:sldId id="615" r:id="rId22"/>
    <p:sldId id="594" r:id="rId23"/>
    <p:sldId id="596" r:id="rId24"/>
    <p:sldId id="595" r:id="rId25"/>
    <p:sldId id="599" r:id="rId26"/>
    <p:sldId id="597" r:id="rId27"/>
    <p:sldId id="600" r:id="rId28"/>
    <p:sldId id="598" r:id="rId29"/>
    <p:sldId id="547" r:id="rId30"/>
    <p:sldId id="553" r:id="rId31"/>
    <p:sldId id="638" r:id="rId32"/>
    <p:sldId id="639" r:id="rId33"/>
    <p:sldId id="640" r:id="rId34"/>
    <p:sldId id="642" r:id="rId35"/>
    <p:sldId id="643" r:id="rId36"/>
    <p:sldId id="644" r:id="rId37"/>
    <p:sldId id="554" r:id="rId38"/>
    <p:sldId id="648" r:id="rId39"/>
    <p:sldId id="656" r:id="rId40"/>
    <p:sldId id="657" r:id="rId41"/>
    <p:sldId id="655" r:id="rId42"/>
    <p:sldId id="555" r:id="rId43"/>
    <p:sldId id="641" r:id="rId44"/>
    <p:sldId id="645" r:id="rId45"/>
    <p:sldId id="646" r:id="rId46"/>
    <p:sldId id="653" r:id="rId47"/>
    <p:sldId id="652" r:id="rId48"/>
    <p:sldId id="647" r:id="rId49"/>
    <p:sldId id="654" r:id="rId50"/>
    <p:sldId id="649" r:id="rId51"/>
    <p:sldId id="651" r:id="rId52"/>
    <p:sldId id="658" r:id="rId53"/>
    <p:sldId id="557" r:id="rId54"/>
    <p:sldId id="282" r:id="rId55"/>
    <p:sldId id="661" r:id="rId56"/>
    <p:sldId id="662" r:id="rId57"/>
  </p:sldIdLst>
  <p:sldSz cx="9144000" cy="5143500" type="screen16x9"/>
  <p:notesSz cx="6858000" cy="9144000"/>
  <p:embeddedFontLst>
    <p:embeddedFont>
      <p:font typeface="Open Sans" panose="020B0604020202020204" charset="0"/>
      <p:italic r:id="rId59"/>
    </p:embeddedFont>
    <p:embeddedFont>
      <p:font typeface="MS Gothic" panose="020B0609070205080204" pitchFamily="49" charset="-128"/>
      <p:regular r:id="rId60"/>
    </p:embeddedFont>
    <p:embeddedFont>
      <p:font typeface="Franklin Gothic Medium" panose="020B0603020102020204" pitchFamily="34" charset="0"/>
      <p:regular r:id="rId61"/>
      <p:italic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448" userDrawn="1">
          <p15:clr>
            <a:srgbClr val="A4A3A4"/>
          </p15:clr>
        </p15:guide>
        <p15:guide id="2" pos="-8589934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6433" autoAdjust="0"/>
  </p:normalViewPr>
  <p:slideViewPr>
    <p:cSldViewPr snapToGrid="0" showGuides="1">
      <p:cViewPr varScale="1">
        <p:scale>
          <a:sx n="148" d="100"/>
          <a:sy n="148" d="100"/>
        </p:scale>
        <p:origin x="156" y="120"/>
      </p:cViewPr>
      <p:guideLst>
        <p:guide orient="horz" pos="1448"/>
        <p:guide pos="-85899345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72565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3%D0%BE%D1%81%D1%83%D0%B4%D0%B0%D1%80%D1%81%D1%82%D0%B2%D0%B5%D0%BD%D0%BD%D0%BE%D1%81%D1%82%D1%8C#%D0%9F%D1%80%D0%B8%D0%B7%D0%BD%D0%B0%D0%BA%D0%B8" TargetMode="External"/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2990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5939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4d22339b46_3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4d22339b46_3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1882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Согласно </a:t>
            </a:r>
            <a:r>
              <a:rPr lang="ru-RU" b="0" i="0" u="none" strike="noStrike" dirty="0" smtClean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 tooltip="Государственность"/>
              </a:rPr>
              <a:t>теории государственности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государство как организация должно обладать следующими признаками</a:t>
            </a:r>
            <a:r>
              <a:rPr lang="ru-RU" b="0" i="0" u="none" strike="noStrike" baseline="30000" dirty="0" smtClean="0">
                <a:solidFill>
                  <a:srgbClr val="0645AD"/>
                </a:solidFill>
                <a:effectLst/>
                <a:latin typeface="Arial" panose="020B0604020202020204" pitchFamily="34" charset="0"/>
              </a:rPr>
              <a:t>[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algn="l">
              <a:buFont typeface="+mj-lt"/>
              <a:buAutoNum type="arabicPeriod"/>
            </a:pPr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иметь казну (казначейство) и право принудительного сбора налогов;</a:t>
            </a:r>
          </a:p>
          <a:p>
            <a:pPr algn="l">
              <a:buFont typeface="+mj-lt"/>
              <a:buAutoNum type="arabicPeriod"/>
            </a:pPr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иметь подконтрольную территорию с постоянным населением;</a:t>
            </a:r>
          </a:p>
          <a:p>
            <a:pPr algn="l">
              <a:buFont typeface="+mj-lt"/>
              <a:buAutoNum type="arabicPeriod"/>
            </a:pPr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иметь органы управления;</a:t>
            </a:r>
          </a:p>
          <a:p>
            <a:pPr algn="l">
              <a:buFont typeface="+mj-lt"/>
              <a:buAutoNum type="arabicPeriod"/>
            </a:pPr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иметь силовые структуры для реализации монополии насилия.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949A4D4-A1A2-4498-B9B2-8BE3824FD9AE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14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440F762-E521-4C9D-8292-FD48D7DE7DAE}" type="datetimeFigureOut">
              <a:rPr kumimoji="0" lang="ru-RU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14.10.2024</a:t>
            </a:fld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/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r>
              <a:rPr dirty="0">
                <a:latin typeface="Franklin Gothic Medium" panose="020B0603020102020204" pitchFamily="34" charset="0"/>
              </a:rPr>
              <a:t>Добавить нижний колонтитул</a:t>
            </a: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220264-23FB-45E3-8740-2343AB92A772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14.10.2024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Заголовок и объект с рисунком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 bwMode="gray">
          <a:xfrm>
            <a:off x="1619672" y="0"/>
            <a:ext cx="7011036" cy="5143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732811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516378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Прямоугольник 9"/>
          <p:cNvSpPr/>
          <p:nvPr/>
        </p:nvSpPr>
        <p:spPr bwMode="gray">
          <a:xfrm rot="21379692">
            <a:off x="241760" y="158354"/>
            <a:ext cx="1157589" cy="1538288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294" y="239316"/>
            <a:ext cx="5754600" cy="857250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7294" y="1232297"/>
            <a:ext cx="5754600" cy="33968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gray">
          <a:xfrm rot="180000">
            <a:off x="268131" y="210727"/>
            <a:ext cx="1084900" cy="1474406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vert="horz" wrap="square" lIns="91440" tIns="182880" rIns="91440" bIns="45720" numCol="1" rtlCol="0" anchor="t" anchorCtr="0" compatLnSpc="1">
            <a:normAutofit/>
          </a:bodyPr>
          <a:lstStyle>
            <a:lvl1pPr marL="34290" indent="0" algn="ctr">
              <a:buNone/>
              <a:defRPr sz="1200"/>
            </a:lvl1pPr>
          </a:lstStyle>
          <a:p>
            <a:pPr marL="45720" marR="0" lvl="0" indent="0" algn="ctr" defTabSz="914400" rtl="0" eaLnBrk="0" fontAlgn="base" latinLnBrk="0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Щелкните значок, чтобы добавить изображение</a:t>
            </a: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5200814" y="4616054"/>
            <a:ext cx="1028968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C62A390-B166-4303-A713-08CAFC95BC4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14.10.2024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799118" y="4616054"/>
            <a:ext cx="4240920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01277" y="4616054"/>
            <a:ext cx="914638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buNone/>
            </a:pPr>
            <a:fld id="{9A0DB2DC-4C9A-4742-B13C-FB6460FD3503}" type="slidenum">
              <a:rPr lang="ru-RU" dirty="0"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0190" y="1495888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cap="all" dirty="0" err="1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cap="all" dirty="0" err="1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cap="all" dirty="0" err="1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и</a:t>
            </a:r>
            <a:endParaRPr lang="ru-RU" sz="32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4.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239770" y="0"/>
            <a:ext cx="5904230" cy="3932555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3033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Раздел </a:t>
            </a:r>
            <a:r>
              <a:rPr lang="ru-RU" alt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2</a:t>
            </a:r>
            <a:r>
              <a:rPr 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. </a:t>
            </a:r>
            <a:r>
              <a:rPr lang="ru-RU" alt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Российское государство-цивилизация</a:t>
            </a:r>
            <a:r>
              <a:rPr lang="ru-RU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/>
            </a:r>
            <a:br>
              <a:rPr lang="ru-RU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</a:br>
            <a:r>
              <a:rPr lang="ru-RU" sz="2400" dirty="0"/>
              <a:t/>
            </a:r>
            <a:br>
              <a:rPr lang="ru-RU" sz="2400" dirty="0"/>
            </a:br>
            <a:endParaRPr lang="en-US" sz="2400" b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59" y="2066925"/>
            <a:ext cx="8220761" cy="12834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4.  </a:t>
            </a:r>
            <a:r>
              <a:rPr lang="ru-RU" sz="3200" b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Развитие России как государства-цивилизации</a:t>
            </a:r>
            <a:endParaRPr lang="ru-RU" altLang="en-US" sz="3200" b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3698875" y="1240155"/>
            <a:ext cx="5274310" cy="3274695"/>
          </a:xfrm>
        </p:spPr>
        <p:txBody>
          <a:bodyPr>
            <a:noAutofit/>
          </a:bodyPr>
          <a:lstStyle/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ru-RU" sz="2400" dirty="0" smtClean="0">
                <a:solidFill>
                  <a:schemeClr val="tx1"/>
                </a:solidFill>
                <a:sym typeface="+mn-ea"/>
              </a:rPr>
              <a:t>Стратегии развития общества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ru-RU" sz="2400" dirty="0" smtClean="0">
                <a:solidFill>
                  <a:schemeClr val="tx1"/>
                </a:solidFill>
                <a:sym typeface="+mn-ea"/>
              </a:rPr>
              <a:t>Государство-цивилизация </a:t>
            </a:r>
            <a:r>
              <a:rPr lang="ru-RU" altLang="ru-RU" sz="2400" dirty="0">
                <a:solidFill>
                  <a:schemeClr val="tx1"/>
                </a:solidFill>
                <a:sym typeface="+mn-ea"/>
              </a:rPr>
              <a:t>и </a:t>
            </a:r>
            <a:r>
              <a:rPr lang="ru-RU" altLang="ru-RU" sz="2400" dirty="0" smtClean="0">
                <a:solidFill>
                  <a:schemeClr val="tx1"/>
                </a:solidFill>
                <a:sym typeface="+mn-ea"/>
              </a:rPr>
              <a:t>государство-нация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>
                <a:solidFill>
                  <a:schemeClr val="tx1"/>
                </a:solidFill>
                <a:sym typeface="+mn-ea"/>
              </a:rPr>
              <a:t>Взаимодействие цивилизаций в историческом процессе.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>
                <a:solidFill>
                  <a:schemeClr val="tx1"/>
                </a:solidFill>
                <a:sym typeface="+mn-ea"/>
              </a:rPr>
              <a:t>Современные концепции государства</a:t>
            </a:r>
            <a:endParaRPr lang="ru-RU" altLang="en-US" sz="1600" dirty="0">
              <a:solidFill>
                <a:schemeClr val="tx1"/>
              </a:solidFill>
            </a:endParaRP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5175" y="1327785"/>
            <a:ext cx="2824480" cy="28244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750" y="21642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1. Стратегии развитие общества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3157" y="1141379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Развитие общества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76144" y="1838528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циклическое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3464" y="1841771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линейное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87037" y="3005848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революционное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6733" y="3690026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реформа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3217" y="2701046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эволюционное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>
            <a:stCxn id="5" idx="3"/>
          </p:cNvCxnSpPr>
          <p:nvPr/>
        </p:nvCxnSpPr>
        <p:spPr>
          <a:xfrm>
            <a:off x="3787302" y="1378085"/>
            <a:ext cx="564204" cy="42477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0" idx="2"/>
            <a:endCxn id="9" idx="0"/>
          </p:cNvCxnSpPr>
          <p:nvPr/>
        </p:nvCxnSpPr>
        <p:spPr>
          <a:xfrm flipH="1">
            <a:off x="1173806" y="3174458"/>
            <a:ext cx="6484" cy="51556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7" idx="2"/>
          </p:cNvCxnSpPr>
          <p:nvPr/>
        </p:nvCxnSpPr>
        <p:spPr>
          <a:xfrm flipH="1">
            <a:off x="745787" y="2315183"/>
            <a:ext cx="544750" cy="33074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114145" y="2354094"/>
            <a:ext cx="953310" cy="61608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5" idx="1"/>
          </p:cNvCxnSpPr>
          <p:nvPr/>
        </p:nvCxnSpPr>
        <p:spPr>
          <a:xfrm flipH="1">
            <a:off x="979252" y="1378085"/>
            <a:ext cx="693905" cy="35343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439787" y="2967747"/>
            <a:ext cx="2151638" cy="85177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Теория развития цивилизаций (Тойнби)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30262" y="1958097"/>
            <a:ext cx="2170688" cy="7946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Теория культурно-истрических типов (Данилевский)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20737" y="1100847"/>
            <a:ext cx="2161163" cy="68032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Теория локальных культур (Шпенглер)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058537" y="3863098"/>
            <a:ext cx="2227838" cy="70890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Современные концепции развития общества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4876800" y="2381250"/>
            <a:ext cx="493881" cy="86941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6" idx="3"/>
          </p:cNvCxnSpPr>
          <p:nvPr/>
        </p:nvCxnSpPr>
        <p:spPr>
          <a:xfrm>
            <a:off x="4990289" y="2075234"/>
            <a:ext cx="418492" cy="25150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4819650" y="1440910"/>
            <a:ext cx="551031" cy="34026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337" y="116104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Теории эволюционного </a:t>
            </a:r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  <a:sym typeface="+mn-ea"/>
              </a:rPr>
              <a:t>типа</a:t>
            </a:r>
            <a:endParaRPr lang="ru-RU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7950" y="2414279"/>
            <a:ext cx="8937374" cy="2554596"/>
          </a:xfrm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36195" indent="0" eaLnBrk="1" fontAlgn="auto" latinLnBrk="0" hangingPunct="1">
              <a:lnSpc>
                <a:spcPct val="100000"/>
              </a:lnSpc>
              <a:buNone/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Герберт Спенсер: </a:t>
            </a:r>
            <a:endParaRPr lang="ru-RU" alt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1945" indent="-285750" eaLnBrk="1" fontAlgn="auto" latinLnBrk="0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alt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распространил </a:t>
            </a: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идею эволюции на все без исключения явления и процессы в природе и обществе - космические, химические, биологические и социальные. </a:t>
            </a:r>
          </a:p>
          <a:p>
            <a:pPr marL="321945" indent="-285750" eaLnBrk="1" fontAlgn="auto" latinLnBrk="0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altLang="en-US" sz="1800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считал</a:t>
            </a:r>
            <a:r>
              <a:rPr lang="ru-RU" altLang="en-US" sz="1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что даже </a:t>
            </a:r>
            <a:r>
              <a:rPr lang="ru-RU" altLang="en-US" sz="1800" dirty="0">
                <a:solidFill>
                  <a:srgbClr val="0070C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 и культура естественны по происхождению </a:t>
            </a:r>
            <a:r>
              <a:rPr lang="ru-RU" altLang="en-US" sz="1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 поэтому все естественное и природное развивается по законам природы, а </a:t>
            </a:r>
            <a:r>
              <a:rPr lang="ru-RU" altLang="en-US" sz="1800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 эволюции</a:t>
            </a:r>
            <a:r>
              <a:rPr lang="ru-RU" altLang="en-US" sz="1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21945" indent="-285750" eaLnBrk="1" fontAlgn="auto" latinLnBrk="0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en-US" sz="1800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бщество</a:t>
            </a:r>
            <a:r>
              <a:rPr lang="ru-RU" altLang="en-US" sz="1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будучи формой природного бытия, подчиняется тем же </a:t>
            </a:r>
            <a:r>
              <a:rPr lang="ru-RU" altLang="en-US" sz="1800" dirty="0">
                <a:solidFill>
                  <a:srgbClr val="0070C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законам эволюции</a:t>
            </a:r>
            <a:r>
              <a:rPr lang="ru-RU" altLang="en-US" sz="1800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1800" dirty="0">
              <a:solidFill>
                <a:schemeClr val="tx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950" y="776253"/>
            <a:ext cx="8647923" cy="135421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85750" indent="-285750" eaLnBrk="1" hangingPunct="1">
              <a:spcBef>
                <a:spcPts val="600"/>
              </a:spcBef>
            </a:pP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Фридрих Гегель: </a:t>
            </a:r>
            <a:endParaRPr lang="ru-RU" alt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ru-RU" altLang="ru-RU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единым процессом развёртывания абсолютной идеи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Исторические формации имеют как сходства, так и различия и представляют собой различные ступени развития идеи. </a:t>
            </a:r>
          </a:p>
        </p:txBody>
      </p:sp>
    </p:spTree>
    <p:extLst>
      <p:ext uri="{BB962C8B-B14F-4D97-AF65-F5344CB8AC3E}">
        <p14:creationId xmlns:p14="http://schemas.microsoft.com/office/powerpoint/2010/main" val="289582798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857250" y="228600"/>
            <a:ext cx="7258050" cy="462915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 eaLnBrk="1" hangingPunct="1"/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Революционный </a:t>
            </a:r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</a:t>
            </a:r>
            <a:endParaRPr lang="ru-RU" alt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97079" y="1072282"/>
            <a:ext cx="8775471" cy="3811670"/>
          </a:xfrm>
        </p:spPr>
        <p:txBody>
          <a:bodyPr vert="horz" wrap="square" lIns="68580" tIns="34290" rIns="68580" bIns="34290" numCol="1" rtlCol="0" anchor="t" anchorCtr="0" compatLnSpc="1">
            <a:noAutofit/>
          </a:bodyPr>
          <a:lstStyle/>
          <a:p>
            <a:pPr marL="179705" marR="0" lvl="0" indent="0" algn="l" defTabSz="914400" rtl="0" eaLnBrk="1" fontAlgn="auto" latinLnBrk="0" hangingPunct="1">
              <a:lnSpc>
                <a:spcPct val="100000"/>
              </a:lnSpc>
              <a:buClr>
                <a:schemeClr val="accent3"/>
              </a:buClr>
              <a:buSzPct val="80000"/>
              <a:buNone/>
              <a:defRPr/>
            </a:pPr>
            <a:r>
              <a:rPr lang="ru-RU" sz="2000" b="1" kern="12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Исторический материализм</a:t>
            </a:r>
            <a:r>
              <a:rPr lang="ru-RU" sz="2000" b="1" kern="12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 </a:t>
            </a:r>
            <a:endPara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  <a:p>
            <a:pPr marL="465455" marR="0" lvl="0" indent="-285750" algn="l" defTabSz="914400" rtl="0" eaLnBrk="1" fontAlgn="auto" latinLnBrk="0" hangingPunct="1">
              <a:lnSpc>
                <a:spcPct val="100000"/>
              </a:lnSpc>
              <a:buClr>
                <a:schemeClr val="accent3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Историю </a:t>
            </a:r>
            <a:r>
              <a:rPr lang="ru-RU" kern="12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человеческих </a:t>
            </a:r>
            <a:r>
              <a:rPr lang="ru-RU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обществ следует изучать в динамике и взаимосвязи, поскольку она является </a:t>
            </a:r>
            <a:r>
              <a:rPr lang="ru-RU" kern="12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частным случаем всеобщего естественного исторического процесса. </a:t>
            </a:r>
            <a:endParaRPr lang="ru-RU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  <a:p>
            <a:pPr marL="465455" marR="0" lvl="0" indent="-285750" algn="just" defTabSz="914400" rtl="0" eaLnBrk="1" fontAlgn="auto" latinLnBrk="0" hangingPunct="1">
              <a:lnSpc>
                <a:spcPct val="100000"/>
              </a:lnSpc>
              <a:buClr>
                <a:schemeClr val="accent3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Единица исторического развития – </a:t>
            </a:r>
            <a:r>
              <a:rPr kumimoji="0" lang="ru-RU" b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общественно-экономическая формация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исторически сложившийся тип общества, основой которого является способ производства.</a:t>
            </a:r>
          </a:p>
          <a:p>
            <a:pPr marL="465455" lvl="0" indent="-285750" fontAlgn="base">
              <a:lnSpc>
                <a:spcPct val="110000"/>
              </a:lnSpc>
              <a:buClr>
                <a:srgbClr val="595959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kern="12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История человечества едина. </a:t>
            </a:r>
            <a:endParaRPr lang="ru-RU" kern="1200" dirty="0">
              <a:solidFill>
                <a:srgbClr val="0070C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65455" lvl="0" indent="-285750" fontAlgn="base">
              <a:lnSpc>
                <a:spcPct val="110000"/>
              </a:lnSpc>
              <a:buClr>
                <a:srgbClr val="595959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Закономерный процесс смены общественно-экономических </a:t>
            </a:r>
            <a:r>
              <a:rPr lang="ru-RU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формаций</a:t>
            </a:r>
            <a:endParaRPr lang="ru-RU" b="1" kern="1200" dirty="0" smtClean="0">
              <a:solidFill>
                <a:srgbClr val="59595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65455" lvl="0" indent="-285750" fontAlgn="base">
              <a:lnSpc>
                <a:spcPct val="110000"/>
              </a:lnSpc>
              <a:buClr>
                <a:srgbClr val="595959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kern="1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Источник </a:t>
            </a:r>
            <a:r>
              <a:rPr lang="ru-RU" kern="12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развития общества</a:t>
            </a:r>
            <a:r>
              <a:rPr lang="ru-RU" kern="1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изменения в </a:t>
            </a:r>
            <a:r>
              <a:rPr lang="ru-RU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базисе</a:t>
            </a:r>
          </a:p>
          <a:p>
            <a:pPr marL="465455" lvl="0" indent="-285750" fontAlgn="base">
              <a:lnSpc>
                <a:spcPct val="110000"/>
              </a:lnSpc>
              <a:buClr>
                <a:srgbClr val="595959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ru-RU" b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Смена формаций - революция</a:t>
            </a:r>
          </a:p>
          <a:p>
            <a:pPr marL="465455" lvl="0" indent="-285750" fontAlgn="base">
              <a:lnSpc>
                <a:spcPct val="110000"/>
              </a:lnSpc>
              <a:buClr>
                <a:srgbClr val="595959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ru-RU" kern="1200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79705" marR="0" lvl="0" indent="0" algn="just" defTabSz="914400" rtl="0" eaLnBrk="1" fontAlgn="auto" latinLnBrk="0" hangingPunct="1">
              <a:lnSpc>
                <a:spcPct val="100000"/>
              </a:lnSpc>
              <a:buClr>
                <a:schemeClr val="accent3"/>
              </a:buClr>
              <a:buSzPct val="80000"/>
              <a:buNone/>
              <a:defRPr/>
            </a:pPr>
            <a:endParaRPr kumimoji="0" lang="ru-RU" b="0" i="0" u="sng" strike="noStrike" kern="1200" cap="none" spc="0" normalizeH="0" baseline="0" noProof="0" dirty="0" smtClean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485" name="Прямоугольник 3"/>
          <p:cNvSpPr/>
          <p:nvPr/>
        </p:nvSpPr>
        <p:spPr>
          <a:xfrm>
            <a:off x="8433435" y="4686300"/>
            <a:ext cx="53911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rgbClr val="000000"/>
                </a:solidFill>
                <a:ea typeface="MS Gothic" panose="020B0609070205080204" pitchFamily="49" charset="-128"/>
              </a:rPr>
              <a:pPr mar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350" dirty="0">
              <a:solidFill>
                <a:srgbClr val="000000"/>
              </a:solidFill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8877068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" y="311285"/>
            <a:ext cx="8527500" cy="4257590"/>
          </a:xfrm>
        </p:spPr>
        <p:txBody>
          <a:bodyPr>
            <a:normAutofit/>
          </a:bodyPr>
          <a:lstStyle/>
          <a:p>
            <a:endParaRPr lang="ru-RU" altLang="en-US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достоинством</a:t>
            </a:r>
            <a:r>
              <a:rPr lang="ru-RU" altLang="en-US" sz="2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линейного подхода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возможность увидеть общие закономерности в историческом развитии различных народов, </a:t>
            </a: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 историю человеческого общества как единый процесс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предложить общую периодизацию истории.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 же время в процессе выделения этапов в развитии общества </a:t>
            </a:r>
            <a:r>
              <a:rPr lang="ru-RU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процессы рассматриваются упрощённо </a:t>
            </a:r>
            <a:r>
              <a:rPr lang="ru-RU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первую очередь те, которые касаются духовной жизни общества, развития культуры), мало внимания уделяется своеобразию развития различных обществ и народов.</a:t>
            </a:r>
            <a:endParaRPr lang="ru-RU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345" y="246434"/>
            <a:ext cx="8546955" cy="4322441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Концепции циклического развития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представляют историю общества посредством описания ряда независимых друг от друга культур, проживающих, подобно живым организмам, периоды зарождения, становления и умирания.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Самая очевидная характеристика существующего мира – это его </a:t>
            </a:r>
            <a:r>
              <a:rPr lang="ru-RU" dirty="0" smtClean="0">
                <a:solidFill>
                  <a:srgbClr val="0070C0"/>
                </a:solidFill>
              </a:rPr>
              <a:t>постоянное изменение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Все материальные и нематериальные структуры изменяются с течением времени.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Возможны </a:t>
            </a:r>
            <a:r>
              <a:rPr lang="ru-RU" dirty="0" smtClean="0">
                <a:solidFill>
                  <a:srgbClr val="0070C0"/>
                </a:solidFill>
              </a:rPr>
              <a:t>прогрессивные и регрессивные изменения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Прогрессивные изменения, приводящие к улучшению характеристик предмета или явления - принято называть </a:t>
            </a:r>
            <a:r>
              <a:rPr lang="ru-RU" dirty="0" smtClean="0">
                <a:solidFill>
                  <a:srgbClr val="0070C0"/>
                </a:solidFill>
              </a:rPr>
              <a:t>развитием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Обратный процесс называется </a:t>
            </a:r>
            <a:r>
              <a:rPr lang="ru-RU" dirty="0" smtClean="0">
                <a:solidFill>
                  <a:srgbClr val="0070C0"/>
                </a:solidFill>
              </a:rPr>
              <a:t>деградация</a:t>
            </a:r>
            <a:endParaRPr lang="ru-RU" dirty="0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Формы социальной динамики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0025" y="1152474"/>
            <a:ext cx="8782050" cy="3762425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Социальная эволюция </a:t>
            </a:r>
            <a:r>
              <a:rPr lang="ru-RU" dirty="0" smtClean="0">
                <a:solidFill>
                  <a:schemeClr val="tx1"/>
                </a:solidFill>
              </a:rPr>
              <a:t>- совокупность изменений, осуществляющихся органично и постепенно, без разрушения и уничтожения прежних структур. 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Реформа</a:t>
            </a:r>
            <a:r>
              <a:rPr lang="ru-RU" dirty="0" smtClean="0">
                <a:solidFill>
                  <a:schemeClr val="tx1"/>
                </a:solidFill>
              </a:rPr>
              <a:t> - форма общественных изменений, не имеющих, как правило, радикального характера и осуществляющихся по инициативе властей.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 отличие от революции реформы не сопровождаются радикальным сломом и разрушением прежней социальной структуры. 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Социальная революция </a:t>
            </a:r>
            <a:r>
              <a:rPr lang="ru-RU" dirty="0" smtClean="0">
                <a:solidFill>
                  <a:schemeClr val="tx1"/>
                </a:solidFill>
              </a:rPr>
              <a:t>порождается системным кризисом старого общества, его неспособностью трансформироваться некатастрофическим путем. Такая форма социальных изменений, как революция, отличается наиболее значительными социальными издержками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35" y="489642"/>
            <a:ext cx="7224065" cy="3811099"/>
          </a:xfrm>
          <a:noFill/>
        </p:spPr>
      </p:pic>
      <p:sp>
        <p:nvSpPr>
          <p:cNvPr id="2" name="Текстовое поле 1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3685540" y="147320"/>
            <a:ext cx="5371465" cy="4928235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В современных условиях </a:t>
            </a:r>
            <a:r>
              <a:rPr lang="ru-RU" sz="2000" u="sng" dirty="0" smtClean="0">
                <a:solidFill>
                  <a:schemeClr val="tx1"/>
                </a:solidFill>
              </a:rPr>
              <a:t>два пути общественного развития</a:t>
            </a:r>
            <a:r>
              <a:rPr lang="ru-RU" sz="2000" dirty="0" smtClean="0">
                <a:solidFill>
                  <a:schemeClr val="tx1"/>
                </a:solidFill>
              </a:rPr>
              <a:t> – </a:t>
            </a:r>
            <a:r>
              <a:rPr lang="ru-RU" sz="2000" b="1" dirty="0" smtClean="0">
                <a:solidFill>
                  <a:srgbClr val="0070C0"/>
                </a:solidFill>
              </a:rPr>
              <a:t>реформа</a:t>
            </a:r>
            <a:r>
              <a:rPr lang="ru-RU" sz="2000" dirty="0" smtClean="0">
                <a:solidFill>
                  <a:schemeClr val="tx1"/>
                </a:solidFill>
              </a:rPr>
              <a:t> и </a:t>
            </a:r>
            <a:r>
              <a:rPr lang="ru-RU" sz="2000" b="1" dirty="0" smtClean="0">
                <a:solidFill>
                  <a:srgbClr val="FF0000"/>
                </a:solidFill>
              </a:rPr>
              <a:t>революция</a:t>
            </a:r>
            <a:r>
              <a:rPr lang="ru-RU" sz="2000" dirty="0" smtClean="0">
                <a:solidFill>
                  <a:schemeClr val="tx1"/>
                </a:solidFill>
              </a:rPr>
              <a:t> противопоставляются практике перманентного (постоянного) реформирования в саморегулирующемся обществе.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Реформа и революция «лечат» уже запущенную болезнь, в то время как </a:t>
            </a:r>
            <a:r>
              <a:rPr lang="ru-RU" sz="2000" dirty="0" smtClean="0">
                <a:solidFill>
                  <a:srgbClr val="0070C0"/>
                </a:solidFill>
              </a:rPr>
              <a:t>необходима постоянная профилактика</a:t>
            </a:r>
            <a:r>
              <a:rPr lang="ru-RU" sz="2000" dirty="0" smtClean="0">
                <a:solidFill>
                  <a:schemeClr val="tx1"/>
                </a:solidFill>
              </a:rPr>
              <a:t>!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В современном обществе дилемма «реформа - революция» трансформируется в «реформа - инновация»</a:t>
            </a:r>
          </a:p>
          <a:p>
            <a:endParaRPr lang="ru-RU" sz="2000" dirty="0" smtClean="0">
              <a:solidFill>
                <a:schemeClr val="tx1"/>
              </a:solidFill>
            </a:endParaRP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0055" y="1571625"/>
            <a:ext cx="3190240" cy="132461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73025" y="71120"/>
            <a:ext cx="5196840" cy="499618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sym typeface="+mn-ea"/>
              </a:rPr>
              <a:t>Таким образом, </a:t>
            </a:r>
            <a:r>
              <a:rPr lang="ru-RU" sz="2000" b="1" dirty="0" smtClean="0">
                <a:solidFill>
                  <a:schemeClr val="tx1"/>
                </a:solidFill>
                <a:sym typeface="+mn-ea"/>
              </a:rPr>
              <a:t>в современном обществе преобладают две формы общественных изменений:</a:t>
            </a:r>
            <a:endParaRPr lang="ru-RU" sz="2000" b="1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rgbClr val="0070C0"/>
                </a:solidFill>
                <a:sym typeface="+mn-ea"/>
              </a:rPr>
              <a:t>Инновация</a:t>
            </a:r>
            <a:r>
              <a:rPr lang="ru-RU" sz="2000" dirty="0" smtClean="0">
                <a:solidFill>
                  <a:schemeClr val="tx1"/>
                </a:solidFill>
                <a:sym typeface="+mn-ea"/>
              </a:rPr>
              <a:t> - это результат интеллектуальной деятельности человека и нововведение, которое он вводит в ту или иную сферу общества.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rgbClr val="0070C0"/>
                </a:solidFill>
                <a:sym typeface="+mn-ea"/>
              </a:rPr>
              <a:t>Модернизация</a:t>
            </a:r>
            <a:r>
              <a:rPr lang="ru-RU" sz="2000" dirty="0" smtClean="0">
                <a:solidFill>
                  <a:schemeClr val="tx1"/>
                </a:solidFill>
                <a:sym typeface="+mn-ea"/>
              </a:rPr>
              <a:t> - это глубокое обновление социально-экономических, политических, культурно-духовных основ жизни общества через нововведения и усовершенствования. </a:t>
            </a:r>
            <a:endParaRPr lang="ru-RU" sz="2000" dirty="0">
              <a:solidFill>
                <a:schemeClr val="tx1"/>
              </a:solidFill>
            </a:endParaRPr>
          </a:p>
          <a:p>
            <a:endParaRPr lang="ru-RU" altLang="en-US" sz="2000" dirty="0">
              <a:solidFill>
                <a:schemeClr val="tx1"/>
              </a:solidFill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69865" y="1266190"/>
            <a:ext cx="3705225" cy="230949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sz="half" idx="2"/>
          </p:nvPr>
        </p:nvSpPr>
        <p:spPr>
          <a:xfrm>
            <a:off x="3908425" y="96520"/>
            <a:ext cx="4991735" cy="49047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Противоположность общественного прогресса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- это </a:t>
            </a:r>
            <a:r>
              <a:rPr lang="ru-RU" sz="2000" dirty="0" smtClean="0">
                <a:solidFill>
                  <a:srgbClr val="0070C0"/>
                </a:solidFill>
              </a:rPr>
              <a:t>регресс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Регресс </a:t>
            </a:r>
            <a:r>
              <a:rPr lang="ru-RU" sz="2000" dirty="0" smtClean="0">
                <a:solidFill>
                  <a:schemeClr val="tx1"/>
                </a:solidFill>
              </a:rPr>
              <a:t>- это такой тип развития, для которого характерно движение назад, переход от высшего к низшему, понижение уровня организации, возвращение к отсталому.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Стагнация</a:t>
            </a:r>
            <a:r>
              <a:rPr lang="ru-RU" sz="2000" dirty="0" smtClean="0">
                <a:solidFill>
                  <a:schemeClr val="tx1"/>
                </a:solidFill>
              </a:rPr>
              <a:t> - задержка или полная остановка общественного развития.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Прогресс - это не только положительное явление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sz="2000" b="1" dirty="0" smtClean="0">
              <a:solidFill>
                <a:schemeClr val="tx1"/>
              </a:solidFill>
            </a:endParaRP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1940" y="1032510"/>
            <a:ext cx="3321685" cy="242506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sym typeface="+mn-ea"/>
              </a:rPr>
              <a:t>Особенности прогресса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altLang="en-US" dirty="0" smtClean="0">
              <a:solidFill>
                <a:srgbClr val="0070C0"/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74625" y="1228090"/>
            <a:ext cx="5734685" cy="3298190"/>
          </a:xfrm>
        </p:spPr>
        <p:txBody>
          <a:bodyPr/>
          <a:lstStyle/>
          <a:p>
            <a:r>
              <a:rPr lang="ru-RU" sz="2000" dirty="0" smtClean="0">
                <a:solidFill>
                  <a:srgbClr val="0070C0"/>
                </a:solidFill>
                <a:sym typeface="+mn-ea"/>
              </a:rPr>
              <a:t>Относительность</a:t>
            </a:r>
            <a:r>
              <a:rPr lang="ru-RU" sz="2000" dirty="0" smtClean="0">
                <a:solidFill>
                  <a:schemeClr val="tx1"/>
                </a:solidFill>
                <a:sym typeface="+mn-ea"/>
              </a:rPr>
              <a:t> - невозможность применить термин к некоторым сферам, например, искусству.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rgbClr val="0070C0"/>
                </a:solidFill>
                <a:sym typeface="+mn-ea"/>
              </a:rPr>
              <a:t>Противоречивость</a:t>
            </a:r>
            <a:r>
              <a:rPr lang="ru-RU" sz="2000" dirty="0" smtClean="0">
                <a:solidFill>
                  <a:schemeClr val="tx1"/>
                </a:solidFill>
                <a:sym typeface="+mn-ea"/>
              </a:rPr>
              <a:t> - последствия прогресса могут быть позитивными для одной сферы и негативными для другой, например, развитие промышленности приводит к загрязнению воздуха. </a:t>
            </a:r>
            <a:endParaRPr lang="ru-RU" altLang="en-US" sz="2000" dirty="0" smtClean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84570" y="1631315"/>
            <a:ext cx="2660015" cy="1986280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Тенденции развития современного  общества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Глобализация</a:t>
            </a:r>
            <a:r>
              <a:rPr lang="ru-RU" dirty="0" smtClean="0">
                <a:solidFill>
                  <a:schemeClr val="tx1"/>
                </a:solidFill>
              </a:rPr>
              <a:t> - доминирующий процесс в современном мире, порожденный интеграцией между странами и народами, охватывающей все сферы жизни общества, стирание границ.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Гуманизация</a:t>
            </a:r>
            <a:r>
              <a:rPr lang="ru-RU" dirty="0" smtClean="0">
                <a:solidFill>
                  <a:schemeClr val="tx1"/>
                </a:solidFill>
              </a:rPr>
              <a:t> общественных отношений (человек понимается как цель, а не как средство достижения цели)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Гуманитаризация</a:t>
            </a:r>
            <a:r>
              <a:rPr lang="ru-RU" dirty="0" smtClean="0">
                <a:solidFill>
                  <a:schemeClr val="tx1"/>
                </a:solidFill>
              </a:rPr>
              <a:t> (увеличение гуманитарных дисциплин в образовательном процессе, воспитание личности)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Интернационализация</a:t>
            </a:r>
            <a:r>
              <a:rPr lang="ru-RU" dirty="0" smtClean="0">
                <a:solidFill>
                  <a:schemeClr val="tx1"/>
                </a:solidFill>
              </a:rPr>
              <a:t> (создание транснациональных корпораций и международное сотрудничество)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Информатизация</a:t>
            </a:r>
            <a:r>
              <a:rPr lang="ru-RU" dirty="0" smtClean="0">
                <a:solidFill>
                  <a:schemeClr val="tx1"/>
                </a:solidFill>
              </a:rPr>
              <a:t> (широкое использование информационных технологий в различных видах деятельности и их совершенствование)</a:t>
            </a:r>
          </a:p>
          <a:p>
            <a:endParaRPr lang="ru-RU" dirty="0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Гуманизация общества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010" y="1095983"/>
            <a:ext cx="4837888" cy="3472892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Понятие прогресса в современных условиях все более трансформируется в сторону обогащения его </a:t>
            </a:r>
            <a:r>
              <a:rPr lang="ru-RU" dirty="0" smtClean="0">
                <a:solidFill>
                  <a:srgbClr val="0070C0"/>
                </a:solidFill>
              </a:rPr>
              <a:t>гуманистическими характеристиками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Развитие человека в его духовном и телесном измерениях, осознание самоценности человеческого существования, создание благоприятных для человека условий – в этом видится </a:t>
            </a:r>
            <a:r>
              <a:rPr lang="ru-RU" dirty="0" smtClean="0">
                <a:solidFill>
                  <a:srgbClr val="0070C0"/>
                </a:solidFill>
              </a:rPr>
              <a:t>прогресс современного общества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Basket filled with appl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1716" y="1348226"/>
            <a:ext cx="3133305" cy="2062939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7341" y="187085"/>
            <a:ext cx="4655210" cy="4794490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В качестве гуманистических критериев выдвигаются такие </a:t>
            </a:r>
            <a:r>
              <a:rPr lang="ru-RU" sz="2000" dirty="0" smtClean="0">
                <a:solidFill>
                  <a:srgbClr val="0070C0"/>
                </a:solidFill>
              </a:rPr>
              <a:t>показатели общественного прогресса </a:t>
            </a:r>
            <a:r>
              <a:rPr lang="ru-RU" sz="2000" dirty="0" smtClean="0">
                <a:solidFill>
                  <a:schemeClr val="tx1"/>
                </a:solidFill>
              </a:rPr>
              <a:t>как: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</a:rPr>
              <a:t>Продолжительность жизни человека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</a:rPr>
              <a:t>Уменьшение показателей детской и материнской смертности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</a:rPr>
              <a:t>Состояние здоровья человека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</a:rPr>
              <a:t>Повышение уровня его образования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</a:rPr>
              <a:t>Развитие различных сфер культуры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</a:rPr>
              <a:t>Чувство удовлетворенности жизнью и др.</a:t>
            </a:r>
          </a:p>
        </p:txBody>
      </p:sp>
      <p:sp>
        <p:nvSpPr>
          <p:cNvPr id="6146" name="AutoShape 2" descr="Принцип гуманиз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6148" name="AutoShape 4" descr="Принцип гуманиз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6150" name="Picture 6" descr="Религиозный гуманизм как философия | Калейдоскоп религий | Дзе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8766" y="1227138"/>
            <a:ext cx="3642664" cy="2640012"/>
          </a:xfrm>
          <a:prstGeom prst="rect">
            <a:avLst/>
          </a:prstGeom>
          <a:noFill/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Противоречивость глобализации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Глобализация отчасти способствует решению общемировых проблем.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К </a:t>
            </a:r>
            <a:r>
              <a:rPr lang="ru-RU" sz="2000" dirty="0" smtClean="0">
                <a:solidFill>
                  <a:srgbClr val="0070C0"/>
                </a:solidFill>
              </a:rPr>
              <a:t>плюсам глобализации </a:t>
            </a:r>
            <a:r>
              <a:rPr lang="ru-RU" sz="2000" dirty="0" smtClean="0">
                <a:solidFill>
                  <a:schemeClr val="tx1"/>
                </a:solidFill>
              </a:rPr>
              <a:t>можно отнести: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совместную борьбу с эпидемиями, голодом и последствиями катастроф;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получение доступа к современным технологиям и информации;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возможность беспрепятственно посещать другие страны;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помощь нуждающимся членам мирового сообщества;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стимуляцию прогресса.</a:t>
            </a:r>
          </a:p>
        </p:txBody>
      </p:sp>
      <p:sp>
        <p:nvSpPr>
          <p:cNvPr id="71682" name="AutoShape 2" descr="Фергюсон Адам 1723-06-20 - 1816-02-2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49156" y="149158"/>
            <a:ext cx="8613843" cy="46039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Но </a:t>
            </a:r>
            <a:r>
              <a:rPr lang="ru-RU" sz="2000" dirty="0" smtClean="0">
                <a:solidFill>
                  <a:srgbClr val="0070C0"/>
                </a:solidFill>
              </a:rPr>
              <a:t>глобализация имеет и минусы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Она может вызвать или усилить такие существующие проблемы: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повышение социальной напряженности из-за роста неравенства (богатые/бедные);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перемещение вредных производств в страны с менее развитой экономикой;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ухудшение трудового законодательства.</a:t>
            </a:r>
          </a:p>
          <a:p>
            <a:pPr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Иными словами, глобализация не является универсальным средством для решения всех общемировых проблем.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Она станет такой только в случае, если все страны будут пользоваться </a:t>
            </a:r>
            <a:r>
              <a:rPr lang="ru-RU" sz="2000" dirty="0" smtClean="0">
                <a:solidFill>
                  <a:srgbClr val="0070C0"/>
                </a:solidFill>
              </a:rPr>
              <a:t>благами глобализации наравне.</a:t>
            </a:r>
          </a:p>
          <a:p>
            <a:endParaRPr lang="ru-RU" altLang="en-US" sz="1800" dirty="0">
              <a:solidFill>
                <a:schemeClr val="tx1"/>
              </a:solidFill>
            </a:endParaRPr>
          </a:p>
        </p:txBody>
      </p:sp>
      <p:sp>
        <p:nvSpPr>
          <p:cNvPr id="23556" name="Прямоугольник 3"/>
          <p:cNvSpPr/>
          <p:nvPr/>
        </p:nvSpPr>
        <p:spPr>
          <a:xfrm>
            <a:off x="8214995" y="4686300"/>
            <a:ext cx="75755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Глокализация (1980-е г.г.)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sz="half" idx="2"/>
          </p:nvPr>
        </p:nvSpPr>
        <p:spPr>
          <a:xfrm>
            <a:off x="161290" y="1017905"/>
            <a:ext cx="5726430" cy="389128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Глокализация</a:t>
            </a:r>
            <a:r>
              <a:rPr lang="ru-RU" sz="2000" dirty="0" smtClean="0">
                <a:solidFill>
                  <a:schemeClr val="tx1"/>
                </a:solidFill>
              </a:rPr>
              <a:t>  - процесс экономического, социального, культурного развития, характеризующийся сосуществованием разнонаправленных тенденций: на фоне глобализации </a:t>
            </a:r>
            <a:r>
              <a:rPr lang="ru-RU" sz="2000" dirty="0" smtClean="0">
                <a:solidFill>
                  <a:srgbClr val="FF0000"/>
                </a:solidFill>
              </a:rPr>
              <a:t>вместо ожидаемого исчезновения региональных отличий происходит их сохранение и усиление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Вместо слияния и унификации возникают и набирают силу явления иного направления: сепаратизм, рост интереса к традициям глубокой древности и возрождению диалектов.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00445" y="1653540"/>
            <a:ext cx="2847975" cy="160020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350" y="228600"/>
            <a:ext cx="8867775" cy="4752975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социально-культурным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проявлениям глобализации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относят унификацию вкусов, привычек, поведения людей, их предпочтений, а также, как следствие социокультурной глобализации, - ослабление традиций, разрушение патриархальных семейных связей. </a:t>
            </a:r>
          </a:p>
          <a:p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глокализации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как протеста, неотъемлемо набирает обороты в данном случае. Подобное происходит в технических, материальных, технологических сферах деятельности, где наблюдается всё большая взаимозависимость и взаимодействие в мире.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сфере, которая касается непосредственно культуры, весьма часто действуют самые разные тенденции: от принятия глобальных изменений до конфронтации с ними.</a:t>
            </a:r>
          </a:p>
          <a:p>
            <a:pPr marL="114300" indent="0" algn="ctr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децентрализованного и «справедливого»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мира!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dirty="0" smtClean="0">
                <a:solidFill>
                  <a:srgbClr val="0070C0"/>
                </a:solidFill>
              </a:rPr>
              <a:t>2. </a:t>
            </a:r>
            <a:r>
              <a:rPr lang="ru-RU" altLang="ru-RU" b="1" dirty="0">
                <a:solidFill>
                  <a:srgbClr val="0070C0"/>
                </a:solidFill>
              </a:rPr>
              <a:t>Государство-цивилизация и государство-нация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42875" y="1152525"/>
            <a:ext cx="8689340" cy="3857625"/>
          </a:xfrm>
        </p:spPr>
        <p:txBody>
          <a:bodyPr>
            <a:normAutofit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Если рассматривать цивилизации как крупные общности, объединенные внутри себя духовной и материальной культурой и далеко не всегда сводящиеся к отдельному государству, то </a:t>
            </a:r>
            <a:r>
              <a:rPr lang="ru-RU" altLang="en-US" dirty="0">
                <a:solidFill>
                  <a:srgbClr val="0070C0"/>
                </a:solidFill>
              </a:rPr>
              <a:t>цивилизация может выходить за пределы истории того или иного государства</a:t>
            </a:r>
            <a:r>
              <a:rPr lang="ru-RU" altLang="en-US" dirty="0">
                <a:solidFill>
                  <a:schemeClr val="tx1"/>
                </a:solidFill>
              </a:rPr>
              <a:t>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Можно, например, говорить о существовании </a:t>
            </a:r>
            <a:r>
              <a:rPr lang="ru-RU" altLang="en-US" dirty="0">
                <a:solidFill>
                  <a:srgbClr val="0070C0"/>
                </a:solidFill>
              </a:rPr>
              <a:t>государств-цивилизаций</a:t>
            </a:r>
            <a:r>
              <a:rPr lang="ru-RU" altLang="en-US" dirty="0">
                <a:solidFill>
                  <a:schemeClr val="tx1"/>
                </a:solidFill>
              </a:rPr>
              <a:t>, таких как исчезнувшие инкская, ацтекская, византийская цивилизации и существующие сейчас китайская или индийская.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В </a:t>
            </a:r>
            <a:r>
              <a:rPr lang="ru-RU" altLang="en-US" dirty="0" smtClean="0">
                <a:solidFill>
                  <a:schemeClr val="tx1"/>
                </a:solidFill>
              </a:rPr>
              <a:t>рамках </a:t>
            </a:r>
            <a:r>
              <a:rPr lang="ru-RU" altLang="en-US" dirty="0">
                <a:solidFill>
                  <a:schemeClr val="tx1"/>
                </a:solidFill>
              </a:rPr>
              <a:t>одной цивилизации могут существовать разные этнические группы, которые имеют сходные родовые, </a:t>
            </a:r>
            <a:r>
              <a:rPr lang="ru-RU" altLang="en-US" dirty="0" err="1">
                <a:solidFill>
                  <a:schemeClr val="tx1"/>
                </a:solidFill>
              </a:rPr>
              <a:t>цивилизационные</a:t>
            </a:r>
            <a:r>
              <a:rPr lang="ru-RU" altLang="en-US" dirty="0">
                <a:solidFill>
                  <a:schemeClr val="tx1"/>
                </a:solidFill>
              </a:rPr>
              <a:t> черты. 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340506" y="179705"/>
            <a:ext cx="4599659" cy="4547870"/>
          </a:xfrm>
        </p:spPr>
        <p:txBody>
          <a:bodyPr>
            <a:noAutofit/>
          </a:bodyPr>
          <a:lstStyle/>
          <a:p>
            <a:r>
              <a:rPr lang="ru-RU" altLang="en-US" sz="2000" dirty="0" smtClean="0">
                <a:solidFill>
                  <a:srgbClr val="0070C0"/>
                </a:solidFill>
              </a:rPr>
              <a:t>Государство-цивилизация</a:t>
            </a:r>
            <a:r>
              <a:rPr lang="ru-RU" altLang="en-US" sz="2000" dirty="0" smtClean="0">
                <a:solidFill>
                  <a:schemeClr val="tx1"/>
                </a:solidFill>
              </a:rPr>
              <a:t> </a:t>
            </a:r>
            <a:r>
              <a:rPr lang="ru-RU" altLang="en-US" sz="2000" dirty="0">
                <a:solidFill>
                  <a:schemeClr val="tx1"/>
                </a:solidFill>
              </a:rPr>
              <a:t>- это относительно замкнутое и локальное состояние общества, отличающееся общностью религиозных, психологических, культурных, географических и иных признаков и являющееся </a:t>
            </a:r>
            <a:r>
              <a:rPr lang="ru-RU" altLang="en-US" sz="2000" dirty="0">
                <a:solidFill>
                  <a:srgbClr val="0070C0"/>
                </a:solidFill>
              </a:rPr>
              <a:t>наиболее эффективной формой противостояния глобальным вызовам и угрозам.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67665" y="871220"/>
            <a:ext cx="3978275" cy="2855595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222885" y="180340"/>
            <a:ext cx="5027930" cy="4702175"/>
          </a:xfrm>
        </p:spPr>
        <p:txBody>
          <a:bodyPr/>
          <a:lstStyle/>
          <a:p>
            <a:r>
              <a:rPr lang="ru-RU" altLang="en-US" sz="2000">
                <a:solidFill>
                  <a:srgbClr val="0070C0"/>
                </a:solidFill>
              </a:rPr>
              <a:t>Россию можно вполне считать государством-цивилизацией</a:t>
            </a:r>
            <a:r>
              <a:rPr lang="ru-RU" altLang="en-US" sz="2000">
                <a:solidFill>
                  <a:schemeClr val="tx1"/>
                </a:solidFill>
              </a:rPr>
              <a:t>, т.к. она занимает обширную территорию, объединяет различные культуры, носителями которых являются различные народы, объединенные в определенной мере духовными, в т.ч. религиозные, и гражданскими началами, а также менталитетом, ценностями, традициями, достижениями науки и культуры.</a:t>
            </a:r>
          </a:p>
        </p:txBody>
      </p:sp>
      <p:pic>
        <p:nvPicPr>
          <p:cNvPr id="106" name="Замещающее содержимое 10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418455" y="1106805"/>
            <a:ext cx="3507740" cy="21926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8815" y="312515"/>
            <a:ext cx="4004841" cy="4583575"/>
          </a:xfrm>
        </p:spPr>
        <p:txBody>
          <a:bodyPr>
            <a:normAutofit/>
          </a:bodyPr>
          <a:lstStyle/>
          <a:p>
            <a:r>
              <a:rPr lang="ru-RU" altLang="en-US" sz="2400" dirty="0" smtClean="0">
                <a:solidFill>
                  <a:schemeClr val="tx1"/>
                </a:solidFill>
              </a:rPr>
              <a:t>Классическим </a:t>
            </a:r>
            <a:r>
              <a:rPr lang="ru-RU" altLang="en-US" sz="2400" dirty="0" smtClean="0">
                <a:solidFill>
                  <a:srgbClr val="0070C0"/>
                </a:solidFill>
              </a:rPr>
              <a:t>государством-цивилизацией</a:t>
            </a:r>
            <a:r>
              <a:rPr lang="ru-RU" altLang="en-US" sz="2400" dirty="0" smtClean="0">
                <a:solidFill>
                  <a:schemeClr val="tx1"/>
                </a:solidFill>
              </a:rPr>
              <a:t> является Китай, где в основном совпадают политические, социокультурные и конфессиональные границы. </a:t>
            </a:r>
          </a:p>
          <a:p>
            <a:endParaRPr lang="ru-RU" dirty="0"/>
          </a:p>
        </p:txBody>
      </p:sp>
      <p:pic>
        <p:nvPicPr>
          <p:cNvPr id="1028" name="Picture 4" descr="Китай плюс пять: В Азии рождается новый механизм сотрудничества -  Российская газе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5119" y="771646"/>
            <a:ext cx="4257353" cy="2839655"/>
          </a:xfrm>
          <a:prstGeom prst="rect">
            <a:avLst/>
          </a:prstGeom>
          <a:noFill/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47650" y="792050"/>
            <a:ext cx="8382635" cy="3950129"/>
          </a:xfrm>
        </p:spPr>
        <p:txBody>
          <a:bodyPr>
            <a:noAutofit/>
          </a:bodyPr>
          <a:lstStyle/>
          <a:p>
            <a:r>
              <a:rPr lang="ru-RU" altLang="en-US" sz="2000" dirty="0">
                <a:solidFill>
                  <a:schemeClr val="tx1"/>
                </a:solidFill>
              </a:rPr>
              <a:t>В научной литературе есть два термина </a:t>
            </a:r>
            <a:r>
              <a:rPr lang="ru-RU" altLang="en-US" sz="2000" dirty="0">
                <a:solidFill>
                  <a:srgbClr val="0070C0"/>
                </a:solidFill>
              </a:rPr>
              <a:t>«нация-государство»</a:t>
            </a:r>
            <a:r>
              <a:rPr lang="ru-RU" altLang="en-US" sz="2000" dirty="0">
                <a:solidFill>
                  <a:schemeClr val="tx1"/>
                </a:solidFill>
              </a:rPr>
              <a:t> и </a:t>
            </a:r>
            <a:r>
              <a:rPr lang="ru-RU" altLang="en-US" sz="2000" dirty="0">
                <a:solidFill>
                  <a:srgbClr val="0070C0"/>
                </a:solidFill>
              </a:rPr>
              <a:t>«государство-нация»</a:t>
            </a:r>
            <a:r>
              <a:rPr lang="ru-RU" altLang="en-US" sz="2000" dirty="0">
                <a:solidFill>
                  <a:schemeClr val="tx1"/>
                </a:solidFill>
              </a:rPr>
              <a:t>. Одни исследователи их идентифицируют и не разводят, другие разделяют.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Если их рассматривать как синонимы, то можно сказать, что </a:t>
            </a:r>
            <a:r>
              <a:rPr lang="ru-RU" altLang="en-US" sz="2000" dirty="0">
                <a:solidFill>
                  <a:srgbClr val="0070C0"/>
                </a:solidFill>
              </a:rPr>
              <a:t>государство-нация</a:t>
            </a:r>
            <a:r>
              <a:rPr lang="ru-RU" altLang="en-US" sz="2000" dirty="0">
                <a:solidFill>
                  <a:schemeClr val="tx1"/>
                </a:solidFill>
              </a:rPr>
              <a:t> - светское суверенное государство с ярко выраженным централизованным управлением (централизмом). 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Иными словами, </a:t>
            </a:r>
            <a:r>
              <a:rPr lang="ru-RU" altLang="en-US" sz="2000" dirty="0">
                <a:solidFill>
                  <a:srgbClr val="0070C0"/>
                </a:solidFill>
              </a:rPr>
              <a:t>это политическое образование</a:t>
            </a:r>
            <a:r>
              <a:rPr lang="ru-RU" altLang="en-US" sz="2000" dirty="0">
                <a:solidFill>
                  <a:schemeClr val="tx1"/>
                </a:solidFill>
              </a:rPr>
              <a:t>, в котором государственные формы приводят к рождению на определенной территории этноса и его культуры. 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39565" y="266217"/>
            <a:ext cx="4810721" cy="4664597"/>
          </a:xfrm>
        </p:spPr>
        <p:txBody>
          <a:bodyPr>
            <a:normAutofit/>
          </a:bodyPr>
          <a:lstStyle/>
          <a:p>
            <a:r>
              <a:rPr lang="ru-RU" altLang="en-US" sz="2000" dirty="0" smtClean="0">
                <a:solidFill>
                  <a:schemeClr val="tx1"/>
                </a:solidFill>
              </a:rPr>
              <a:t>Граждане такого государства объединены общим языком и общим происхождением. </a:t>
            </a:r>
          </a:p>
          <a:p>
            <a:r>
              <a:rPr lang="ru-RU" altLang="en-US" sz="2000" dirty="0" smtClean="0">
                <a:solidFill>
                  <a:schemeClr val="tx1"/>
                </a:solidFill>
              </a:rPr>
              <a:t>Термин предполагает </a:t>
            </a:r>
            <a:r>
              <a:rPr lang="ru-RU" altLang="en-US" sz="2000" dirty="0" smtClean="0">
                <a:solidFill>
                  <a:srgbClr val="0070C0"/>
                </a:solidFill>
              </a:rPr>
              <a:t>объединение понятий «нация» и «государство» в рамках одной территории</a:t>
            </a:r>
            <a:r>
              <a:rPr lang="ru-RU" altLang="en-US" sz="2000" dirty="0" smtClean="0">
                <a:solidFill>
                  <a:schemeClr val="tx1"/>
                </a:solidFill>
              </a:rPr>
              <a:t>. </a:t>
            </a:r>
          </a:p>
          <a:p>
            <a:r>
              <a:rPr lang="ru-RU" altLang="en-US" sz="2000" dirty="0" smtClean="0">
                <a:solidFill>
                  <a:schemeClr val="tx1"/>
                </a:solidFill>
              </a:rPr>
              <a:t>Примерами такого государства являются Япония, Исландия, Великобритания, Индия (после обретения независимости). </a:t>
            </a:r>
          </a:p>
          <a:p>
            <a:endParaRPr lang="ru-RU" sz="1800" dirty="0"/>
          </a:p>
        </p:txBody>
      </p:sp>
      <p:pic>
        <p:nvPicPr>
          <p:cNvPr id="70658" name="Picture 2" descr="Япония в августе нарастила экспорт стали и железа в Россию - РИА Новости,  20.09.20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467" y="204625"/>
            <a:ext cx="3739351" cy="2103385"/>
          </a:xfrm>
          <a:prstGeom prst="rect">
            <a:avLst/>
          </a:prstGeom>
          <a:noFill/>
        </p:spPr>
      </p:pic>
      <p:pic>
        <p:nvPicPr>
          <p:cNvPr id="70660" name="Picture 4" descr="Международный обзор: Республика Инд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383" y="2481414"/>
            <a:ext cx="3755584" cy="2462547"/>
          </a:xfrm>
          <a:prstGeom prst="rect">
            <a:avLst/>
          </a:prstGeom>
          <a:noFill/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74625" y="158115"/>
            <a:ext cx="4698317" cy="4679315"/>
          </a:xfrm>
        </p:spPr>
        <p:txBody>
          <a:bodyPr>
            <a:noAutofit/>
          </a:bodyPr>
          <a:lstStyle/>
          <a:p>
            <a:pPr marL="360045" indent="-360045" eaLnBrk="1" fontAlgn="auto" latinLnBrk="0" hangingPunct="1"/>
            <a:r>
              <a:rPr lang="ru-RU" altLang="en-US" sz="2000" dirty="0">
                <a:solidFill>
                  <a:srgbClr val="0070C0"/>
                </a:solidFill>
              </a:rPr>
              <a:t>Современные государства-нации</a:t>
            </a:r>
            <a:r>
              <a:rPr lang="ru-RU" altLang="en-US" sz="2000" dirty="0">
                <a:solidFill>
                  <a:schemeClr val="tx1"/>
                </a:solidFill>
              </a:rPr>
              <a:t> в основном обладают военной и административной силой, необходимой для объединения различных частей своего населения в рамках четко очерченных границ, а также для обеспечения чувства национальной культурной, лингвистической и, возможно, религиозной идентичности. </a:t>
            </a:r>
            <a:endParaRPr lang="ru-RU" altLang="en-US" sz="1600" dirty="0">
              <a:solidFill>
                <a:schemeClr val="tx1"/>
              </a:solidFill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43830" y="981710"/>
            <a:ext cx="3620135" cy="241300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Что такое нация? | Мир вокруг нас | ШколаЖизни.р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091" y="730374"/>
            <a:ext cx="4004647" cy="311242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89095" y="150471"/>
            <a:ext cx="5081286" cy="4633149"/>
          </a:xfrm>
        </p:spPr>
        <p:txBody>
          <a:bodyPr>
            <a:normAutofit/>
          </a:bodyPr>
          <a:lstStyle/>
          <a:p>
            <a:pPr marL="360045" indent="-360045" eaLnBrk="1" fontAlgn="auto" latinLnBrk="0" hangingPunct="1"/>
            <a:r>
              <a:rPr lang="ru-RU" altLang="en-US" sz="2000" dirty="0" smtClean="0">
                <a:solidFill>
                  <a:schemeClr val="tx1"/>
                </a:solidFill>
              </a:rPr>
              <a:t>Изначально государство-нация возникало по принципу «одна нация - одно государство», но такая гомогенность не сохраняется долго, т.к. происходит смешение народов в приграничных территориях, присоединение территорий и т.д. </a:t>
            </a:r>
          </a:p>
          <a:p>
            <a:pPr marL="360045" indent="-360045" eaLnBrk="1" fontAlgn="auto" latinLnBrk="0" hangingPunct="1"/>
            <a:endParaRPr lang="en-US" altLang="en-US" sz="2000" dirty="0" smtClean="0">
              <a:solidFill>
                <a:srgbClr val="0070C0"/>
              </a:solidFill>
            </a:endParaRPr>
          </a:p>
          <a:p>
            <a:pPr marL="360045" indent="-360045"/>
            <a:r>
              <a:rPr lang="ru-RU" altLang="en-US" sz="2000" dirty="0" smtClean="0">
                <a:solidFill>
                  <a:srgbClr val="0070C0"/>
                </a:solidFill>
              </a:rPr>
              <a:t>Поэтому «государство-нация» обычно включает больше, чем одну национальность.</a:t>
            </a:r>
            <a:endParaRPr lang="ru-RU" altLang="en-US" sz="2000" dirty="0">
              <a:solidFill>
                <a:srgbClr val="0070C0"/>
              </a:solidFill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445135"/>
            <a:ext cx="8520430" cy="707390"/>
          </a:xfrm>
        </p:spPr>
        <p:txBody>
          <a:bodyPr>
            <a:noAutofit/>
          </a:bodyPr>
          <a:lstStyle/>
          <a:p>
            <a:pPr algn="ctr"/>
            <a:r>
              <a:rPr lang="ru-RU" altLang="en-US" sz="2200" dirty="0">
                <a:solidFill>
                  <a:srgbClr val="0070C0"/>
                </a:solidFill>
              </a:rPr>
              <a:t>3. </a:t>
            </a:r>
            <a:r>
              <a:rPr lang="ru-RU" altLang="en-US" sz="2200" b="1" dirty="0">
                <a:solidFill>
                  <a:srgbClr val="0070C0"/>
                </a:solidFill>
              </a:rPr>
              <a:t>Взаимодействие цивилизаций в историческом процессе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en-US">
                <a:solidFill>
                  <a:schemeClr val="tx1"/>
                </a:solidFill>
              </a:rPr>
              <a:t>Возможной попыткой преодоления европоцентризма можно назвать </a:t>
            </a:r>
            <a:r>
              <a:rPr lang="ru-RU" altLang="en-US">
                <a:solidFill>
                  <a:srgbClr val="0070C0"/>
                </a:solidFill>
              </a:rPr>
              <a:t>мир-системный подход.</a:t>
            </a:r>
          </a:p>
          <a:p>
            <a:r>
              <a:rPr lang="ru-RU" altLang="en-US">
                <a:solidFill>
                  <a:schemeClr val="tx1"/>
                </a:solidFill>
              </a:rPr>
              <a:t>Предполагая анализ взаимодействия различных обществ, он исходит из того, что общества, или даже цивилизации не существовали сами по себе, а находились </a:t>
            </a:r>
            <a:r>
              <a:rPr lang="ru-RU" altLang="en-US">
                <a:solidFill>
                  <a:srgbClr val="0070C0"/>
                </a:solidFill>
              </a:rPr>
              <a:t>в постоянном прямом или косвенном взаимодействии друг с другом</a:t>
            </a:r>
            <a:r>
              <a:rPr lang="ru-RU" altLang="en-US">
                <a:solidFill>
                  <a:schemeClr val="tx1"/>
                </a:solidFill>
              </a:rPr>
              <a:t>. </a:t>
            </a:r>
          </a:p>
          <a:p>
            <a:r>
              <a:rPr lang="ru-RU" altLang="en-US">
                <a:solidFill>
                  <a:schemeClr val="tx1"/>
                </a:solidFill>
              </a:rPr>
              <a:t>Не отрицая цивилизационного своеобразия, сторонники этого подхода используют термины «мир-система», «мир-экономика» и «мир-империя».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60655" y="160020"/>
            <a:ext cx="8822055" cy="4875530"/>
          </a:xfrm>
        </p:spPr>
        <p:txBody>
          <a:bodyPr>
            <a:normAutofit fontScale="97500" lnSpcReduction="10000"/>
          </a:bodyPr>
          <a:lstStyle/>
          <a:p>
            <a:r>
              <a:rPr lang="ru-RU" altLang="en-US" dirty="0" smtClean="0">
                <a:solidFill>
                  <a:schemeClr val="tx1"/>
                </a:solidFill>
              </a:rPr>
              <a:t>В </a:t>
            </a:r>
            <a:r>
              <a:rPr lang="ru-RU" altLang="en-US" dirty="0">
                <a:solidFill>
                  <a:schemeClr val="tx1"/>
                </a:solidFill>
              </a:rPr>
              <a:t>разных значениях термина «цивилизация» </a:t>
            </a:r>
            <a:r>
              <a:rPr lang="ru-RU" altLang="en-US" dirty="0" smtClean="0">
                <a:solidFill>
                  <a:schemeClr val="tx1"/>
                </a:solidFill>
              </a:rPr>
              <a:t>включено как понятие </a:t>
            </a:r>
            <a:r>
              <a:rPr lang="ru-RU" altLang="en-US" dirty="0">
                <a:solidFill>
                  <a:srgbClr val="0070C0"/>
                </a:solidFill>
              </a:rPr>
              <a:t>универсального</a:t>
            </a:r>
            <a:r>
              <a:rPr lang="ru-RU" altLang="en-US" dirty="0">
                <a:solidFill>
                  <a:schemeClr val="tx1"/>
                </a:solidFill>
              </a:rPr>
              <a:t> (достижений всего человечества), так и </a:t>
            </a:r>
            <a:r>
              <a:rPr lang="ru-RU" altLang="en-US" dirty="0">
                <a:solidFill>
                  <a:srgbClr val="0070C0"/>
                </a:solidFill>
              </a:rPr>
              <a:t>локального </a:t>
            </a:r>
            <a:r>
              <a:rPr lang="ru-RU" altLang="en-US" dirty="0">
                <a:solidFill>
                  <a:schemeClr val="tx1"/>
                </a:solidFill>
              </a:rPr>
              <a:t>(самобытность культуры данного большого региона).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Но оба значения предполагают </a:t>
            </a:r>
            <a:r>
              <a:rPr lang="ru-RU" altLang="en-US" dirty="0">
                <a:solidFill>
                  <a:srgbClr val="0070C0"/>
                </a:solidFill>
              </a:rPr>
              <a:t>реальное (или онтологическое) </a:t>
            </a:r>
            <a:r>
              <a:rPr lang="ru-RU" altLang="en-US" dirty="0">
                <a:solidFill>
                  <a:schemeClr val="tx1"/>
                </a:solidFill>
              </a:rPr>
              <a:t>существование цивилизации.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Есть и другой подход, где </a:t>
            </a:r>
            <a:r>
              <a:rPr lang="ru-RU" altLang="en-US" dirty="0">
                <a:solidFill>
                  <a:srgbClr val="0070C0"/>
                </a:solidFill>
              </a:rPr>
              <a:t>цивилизация рассматривается как</a:t>
            </a:r>
            <a:r>
              <a:rPr lang="ru-RU" altLang="en-US" dirty="0">
                <a:solidFill>
                  <a:schemeClr val="tx1"/>
                </a:solidFill>
              </a:rPr>
              <a:t> </a:t>
            </a:r>
            <a:r>
              <a:rPr lang="ru-RU" altLang="en-US" dirty="0">
                <a:solidFill>
                  <a:srgbClr val="0070C0"/>
                </a:solidFill>
              </a:rPr>
              <a:t>познавательный (гносеологический) конструкт</a:t>
            </a:r>
            <a:r>
              <a:rPr lang="ru-RU" altLang="en-US" dirty="0">
                <a:solidFill>
                  <a:schemeClr val="tx1"/>
                </a:solidFill>
              </a:rPr>
              <a:t> – особый способ организации научного мышления.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С этой точки зрения, цивилизация существует не объективно, а в голове того или тех, кто хочет ее описать с той или иной целью.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Историк может говорить о цивилизации доколумбовой Америки. Но ацтеки, инки, а возможно и народы майя, </a:t>
            </a:r>
            <a:r>
              <a:rPr lang="ru-RU" altLang="en-US" dirty="0">
                <a:solidFill>
                  <a:srgbClr val="0070C0"/>
                </a:solidFill>
              </a:rPr>
              <a:t>не знали о существовании друг друга.</a:t>
            </a:r>
            <a:r>
              <a:rPr lang="ru-RU" altLang="en-US" dirty="0">
                <a:solidFill>
                  <a:schemeClr val="tx1"/>
                </a:solidFill>
              </a:rPr>
              <a:t>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В единое целое они были объединены испанской колониальной администрацией и исследователями XIX–XX вв., старавшимися вывести общие закономерности в развитии жителей Нового света. 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135255" y="168275"/>
            <a:ext cx="5118100" cy="4431665"/>
          </a:xfrm>
        </p:spPr>
        <p:txBody>
          <a:bodyPr/>
          <a:lstStyle/>
          <a:p>
            <a:r>
              <a:rPr lang="ru-RU" altLang="en-US" sz="1600" dirty="0">
                <a:solidFill>
                  <a:schemeClr val="tx1"/>
                </a:solidFill>
              </a:rPr>
              <a:t>Руководствуясь </a:t>
            </a:r>
            <a:r>
              <a:rPr lang="ru-RU" altLang="en-US" sz="1600" dirty="0" smtClean="0">
                <a:solidFill>
                  <a:schemeClr val="tx1"/>
                </a:solidFill>
              </a:rPr>
              <a:t>своими </a:t>
            </a:r>
            <a:r>
              <a:rPr lang="ru-RU" altLang="en-US" sz="1600" dirty="0">
                <a:solidFill>
                  <a:schemeClr val="tx1"/>
                </a:solidFill>
              </a:rPr>
              <a:t>специфическими представлениями о пространстве, </a:t>
            </a:r>
            <a:r>
              <a:rPr lang="ru-RU" altLang="en-US" sz="1600" dirty="0">
                <a:solidFill>
                  <a:srgbClr val="0070C0"/>
                </a:solidFill>
              </a:rPr>
              <a:t>исследователи могут вводить новые понятия</a:t>
            </a:r>
            <a:r>
              <a:rPr lang="ru-RU" altLang="en-US" sz="1600" dirty="0">
                <a:solidFill>
                  <a:schemeClr val="tx1"/>
                </a:solidFill>
              </a:rPr>
              <a:t>, за которым задним числом признается некая реальность. </a:t>
            </a:r>
          </a:p>
          <a:p>
            <a:r>
              <a:rPr lang="ru-RU" altLang="en-US" sz="1600" dirty="0">
                <a:solidFill>
                  <a:schemeClr val="tx1"/>
                </a:solidFill>
              </a:rPr>
              <a:t>Например, понятия «Центральная Европа», «Восточная Европа», «Балканы», «Средиземноморская цивилизация». </a:t>
            </a:r>
          </a:p>
          <a:p>
            <a:r>
              <a:rPr lang="ru-RU" altLang="en-US" sz="1600" dirty="0">
                <a:solidFill>
                  <a:schemeClr val="tx1"/>
                </a:solidFill>
              </a:rPr>
              <a:t>Эти определения принимаются как данность исследователями, политиками, журналистами, но совершенно не обязательно, что жители этих регионов согласятся с такой классификацией.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93080" y="882650"/>
            <a:ext cx="3190240" cy="25704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2995295" y="43815"/>
            <a:ext cx="6049645" cy="503047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Бывает, что </a:t>
            </a:r>
            <a:r>
              <a:rPr lang="ru-RU" altLang="en-US">
                <a:solidFill>
                  <a:srgbClr val="0070C0"/>
                </a:solidFill>
              </a:rPr>
              <a:t>культуру конструируют сами ее носители</a:t>
            </a:r>
            <a:r>
              <a:rPr lang="ru-RU" altLang="en-US">
                <a:solidFill>
                  <a:schemeClr val="tx1"/>
                </a:solidFill>
              </a:rPr>
              <a:t>. </a:t>
            </a:r>
          </a:p>
          <a:p>
            <a:r>
              <a:rPr lang="ru-RU" altLang="en-US">
                <a:solidFill>
                  <a:schemeClr val="tx1"/>
                </a:solidFill>
              </a:rPr>
              <a:t>Так, в XVIII–XIX вв. сторонники сохранения самобытности Шотландии, присоединенной к Англии, стремясь противостоять политической и культурной экспансии англичан, убедили всех, что шотландцы, отличаясь самобытностью, всегда носили «юбку» – </a:t>
            </a:r>
            <a:r>
              <a:rPr lang="ru-RU" altLang="en-US">
                <a:solidFill>
                  <a:srgbClr val="0070C0"/>
                </a:solidFill>
              </a:rPr>
              <a:t>килт, с характерным клетчатым узором – тартаном, указывавшим на принадлежность к тому или иному клану. </a:t>
            </a:r>
            <a:endParaRPr lang="ru-RU" altLang="en-US">
              <a:solidFill>
                <a:schemeClr val="tx1"/>
              </a:solidFill>
            </a:endParaRPr>
          </a:p>
          <a:p>
            <a:r>
              <a:rPr lang="ru-RU" altLang="en-US">
                <a:solidFill>
                  <a:schemeClr val="tx1"/>
                </a:solidFill>
              </a:rPr>
              <a:t>Но если клетчатый плед в шотландских горах носили еще давно, то килт появился лишь в середине XVIII в., хотя сегодня и шотландцы, и англичане уже убеждены в незапамятном их существовании. </a:t>
            </a:r>
          </a:p>
          <a:p>
            <a:r>
              <a:rPr lang="ru-RU" altLang="en-US">
                <a:solidFill>
                  <a:schemeClr val="tx1"/>
                </a:solidFill>
              </a:rPr>
              <a:t>Мифы о древних обычаях народа или даже всей цивилизации, придуманные политиками или деятелями культуры с какой-то определенной целью, обычно находят широкий отклик в сердцах людей, легко убеждающихся в том, что их история – самая древняя.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3855" y="834390"/>
            <a:ext cx="2736850" cy="273685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11785" y="253365"/>
            <a:ext cx="3912870" cy="4687570"/>
          </a:xfrm>
        </p:spPr>
        <p:txBody>
          <a:bodyPr>
            <a:normAutofit/>
          </a:bodyPr>
          <a:lstStyle/>
          <a:p>
            <a:r>
              <a:rPr lang="ru-RU" altLang="en-US" dirty="0" smtClean="0">
                <a:solidFill>
                  <a:srgbClr val="FF0000"/>
                </a:solidFill>
              </a:rPr>
              <a:t>Существует </a:t>
            </a:r>
            <a:r>
              <a:rPr lang="ru-RU" altLang="en-US" dirty="0">
                <a:solidFill>
                  <a:srgbClr val="FF0000"/>
                </a:solidFill>
              </a:rPr>
              <a:t>ли вообще цивилизация в реальности, независимо от интересов исследователей и политиков?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Совсем «с чистого листа» цивилизацию и даже культуру «изобрести» не удается.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Некие </a:t>
            </a:r>
            <a:r>
              <a:rPr lang="ru-RU" altLang="en-US" dirty="0">
                <a:solidFill>
                  <a:srgbClr val="0070C0"/>
                </a:solidFill>
              </a:rPr>
              <a:t>исторические корни и традиции должны существовать</a:t>
            </a:r>
            <a:r>
              <a:rPr lang="ru-RU" altLang="en-US" dirty="0"/>
              <a:t>, </a:t>
            </a:r>
            <a:r>
              <a:rPr lang="ru-RU" altLang="en-US" dirty="0">
                <a:solidFill>
                  <a:schemeClr val="tx1"/>
                </a:solidFill>
              </a:rPr>
              <a:t>иначе это чистая игра.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Но с течением времени традиции могут то забываться, то актуализироваться. 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4448175" y="252730"/>
            <a:ext cx="4530090" cy="468884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  <a:sym typeface="+mn-ea"/>
              </a:rPr>
              <a:t>Мало того, что понятие «цивилизация» оказывается</a:t>
            </a:r>
            <a:r>
              <a:rPr lang="ru-RU" altLang="en-US">
                <a:sym typeface="+mn-ea"/>
              </a:rPr>
              <a:t> </a:t>
            </a:r>
            <a:r>
              <a:rPr lang="ru-RU" altLang="en-US">
                <a:solidFill>
                  <a:srgbClr val="0070C0"/>
                </a:solidFill>
                <a:sym typeface="+mn-ea"/>
              </a:rPr>
              <a:t>зависимой от субъективности ученых</a:t>
            </a:r>
            <a:r>
              <a:rPr lang="ru-RU" altLang="en-US">
                <a:sym typeface="+mn-ea"/>
              </a:rPr>
              <a:t>, </a:t>
            </a:r>
            <a:r>
              <a:rPr lang="ru-RU" altLang="en-US">
                <a:solidFill>
                  <a:schemeClr val="tx1"/>
                </a:solidFill>
                <a:sym typeface="+mn-ea"/>
              </a:rPr>
              <a:t>решивших эту цивилизацию исследовать, деятелей культуры, считающих себя выразителями «культурного кода» данной цивилизации, политиков, претендующих на роль лидеров преследующих свои цели, оно также неразрывно связано с сознанием людей, как групповым, так и индивидуальным. 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Ведь когда мы говорим о цивилизации, мы полагаем, что </a:t>
            </a:r>
            <a:r>
              <a:rPr lang="ru-RU" altLang="en-US">
                <a:solidFill>
                  <a:srgbClr val="0070C0"/>
                </a:solidFill>
                <a:sym typeface="+mn-ea"/>
              </a:rPr>
              <a:t>каждый человек, к ней принадлежащий и сознающий свою причастность к ней, должен разделять если не все, то хотя бы самые важные ее ценности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95250" y="76835"/>
            <a:ext cx="8923020" cy="4819015"/>
          </a:xfrm>
        </p:spPr>
        <p:txBody>
          <a:bodyPr>
            <a:noAutofit/>
          </a:bodyPr>
          <a:lstStyle/>
          <a:p>
            <a:r>
              <a:rPr lang="ru-RU" altLang="en-US" sz="1400">
                <a:solidFill>
                  <a:schemeClr val="tx1"/>
                </a:solidFill>
              </a:rPr>
              <a:t>Представитель китайской цивилизации, по-видимому, должен считать своими базовыми понятиями порядок, гармонию, совершенство, иерархию, знания, семью, социальную справедливость.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 А представитель цивилизации западной, будет в первую очередь говорить о принципах уважения человеческого достоинства, обеспечения прав и свобод человека и гражданина, солидарности, демократии и правового государства. 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Эти </a:t>
            </a:r>
            <a:r>
              <a:rPr lang="ru-RU" altLang="en-US" sz="1400">
                <a:solidFill>
                  <a:srgbClr val="0070C0"/>
                </a:solidFill>
              </a:rPr>
              <a:t>ценности составляют единство, довлеющее над множеством отдельных частных суждений. </a:t>
            </a:r>
            <a:endParaRPr lang="ru-RU" altLang="en-US" sz="1400">
              <a:solidFill>
                <a:schemeClr val="tx1"/>
              </a:solidFill>
            </a:endParaRPr>
          </a:p>
          <a:p>
            <a:r>
              <a:rPr lang="ru-RU" altLang="en-US" sz="1400">
                <a:solidFill>
                  <a:schemeClr val="tx1"/>
                </a:solidFill>
              </a:rPr>
              <a:t>Но, понятно, что конкретный китаец и конкретный англичанин не помнят об этих ценностях 24 часа в сутки. 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У них остается </a:t>
            </a:r>
            <a:r>
              <a:rPr lang="ru-RU" altLang="en-US" sz="1400">
                <a:solidFill>
                  <a:srgbClr val="0070C0"/>
                </a:solidFill>
              </a:rPr>
              <a:t>пространство личной свободы</a:t>
            </a:r>
            <a:r>
              <a:rPr lang="ru-RU" altLang="en-US" sz="1400">
                <a:solidFill>
                  <a:schemeClr val="tx1"/>
                </a:solidFill>
              </a:rPr>
              <a:t>, нечто неповторимое, что составляет их индивидуальность, пусть и не вполне типичную для цивилизационной матрицы.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Не следует забывать, что сами </a:t>
            </a:r>
            <a:r>
              <a:rPr lang="ru-RU" altLang="en-US" sz="1400">
                <a:solidFill>
                  <a:srgbClr val="0070C0"/>
                </a:solidFill>
              </a:rPr>
              <a:t>цивилизации, при всей их укорененности в истории, могут быть</a:t>
            </a:r>
          </a:p>
          <a:p>
            <a:r>
              <a:rPr lang="ru-RU" altLang="en-US" sz="1400">
                <a:solidFill>
                  <a:srgbClr val="0070C0"/>
                </a:solidFill>
              </a:rPr>
              <a:t>весьма динамичны, подвергаться постоянным изменениям</a:t>
            </a:r>
            <a:r>
              <a:rPr lang="ru-RU" altLang="en-US" sz="1400">
                <a:solidFill>
                  <a:schemeClr val="tx1"/>
                </a:solidFill>
              </a:rPr>
              <a:t>, в одни периоды активно искать пути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обновления за счет заимствований извне, в другие – заботиться о сохранении своей самобытности. Порой это происходит при жизни одного поколения и даже во время пребывания у власти одного правителя.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  <a:sym typeface="+mn-ea"/>
              </a:rPr>
              <a:t>4. </a:t>
            </a:r>
            <a:r>
              <a:rPr lang="ru-RU" altLang="en-US" b="1" dirty="0">
                <a:solidFill>
                  <a:srgbClr val="0070C0"/>
                </a:solidFill>
                <a:sym typeface="+mn-ea"/>
              </a:rPr>
              <a:t>Современные концепции государства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5635" y="1848485"/>
            <a:ext cx="2007235" cy="15462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СОВРЕМЕННЫЕ КОНЦЕПЦИИ ГОСУДАРСТВА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58520" y="1017905"/>
            <a:ext cx="1870075" cy="39497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50540" y="1017905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72380" y="133985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информационное общество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19370" y="2031365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стадиальное развитие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19370" y="2722880"/>
            <a:ext cx="1953260" cy="6229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теория модернизации общества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19370" y="3499485"/>
            <a:ext cx="1952625" cy="4552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открытое общество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50540" y="178308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детерминизм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50540" y="238887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  <a:sym typeface="+mn-ea"/>
              </a:rPr>
              <a:t>массовое общество</a:t>
            </a:r>
            <a:endParaRPr lang="ru-RU" altLang="en-US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50540" y="311785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индустриальное общество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50540" y="3894455"/>
            <a:ext cx="1961515" cy="5162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постиндустриальное общество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72795" y="3894455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тоталитарное общество</a:t>
            </a:r>
          </a:p>
        </p:txBody>
      </p:sp>
      <p:sp>
        <p:nvSpPr>
          <p:cNvPr id="21" name="Текстовое поле 20"/>
          <p:cNvSpPr txBox="1"/>
          <p:nvPr/>
        </p:nvSpPr>
        <p:spPr>
          <a:xfrm>
            <a:off x="1294130" y="1042035"/>
            <a:ext cx="9988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/>
              <a:t>этногенез</a:t>
            </a:r>
          </a:p>
        </p:txBody>
      </p:sp>
      <p:sp>
        <p:nvSpPr>
          <p:cNvPr id="22" name="Текстовое поле 21"/>
          <p:cNvSpPr txBox="1"/>
          <p:nvPr/>
        </p:nvSpPr>
        <p:spPr>
          <a:xfrm>
            <a:off x="3533140" y="1042035"/>
            <a:ext cx="10153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ноосфера</a:t>
            </a:r>
          </a:p>
        </p:txBody>
      </p:sp>
      <p:cxnSp>
        <p:nvCxnSpPr>
          <p:cNvPr id="25" name="Прямая со стрелкой 24"/>
          <p:cNvCxnSpPr>
            <a:stCxn id="8" idx="0"/>
            <a:endCxn id="9" idx="2"/>
          </p:cNvCxnSpPr>
          <p:nvPr/>
        </p:nvCxnSpPr>
        <p:spPr>
          <a:xfrm flipV="1">
            <a:off x="1639570" y="1412875"/>
            <a:ext cx="154305" cy="4356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2572385" y="1431290"/>
            <a:ext cx="505460" cy="4895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5" idx="1"/>
          </p:cNvCxnSpPr>
          <p:nvPr/>
        </p:nvCxnSpPr>
        <p:spPr>
          <a:xfrm flipV="1">
            <a:off x="2623185" y="1980565"/>
            <a:ext cx="427355" cy="1974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14" idx="1"/>
          </p:cNvCxnSpPr>
          <p:nvPr/>
        </p:nvCxnSpPr>
        <p:spPr>
          <a:xfrm>
            <a:off x="2461895" y="3384550"/>
            <a:ext cx="2657475" cy="342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8" idx="1"/>
          </p:cNvCxnSpPr>
          <p:nvPr/>
        </p:nvCxnSpPr>
        <p:spPr>
          <a:xfrm>
            <a:off x="2482215" y="3394710"/>
            <a:ext cx="568325" cy="758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1639570" y="3441065"/>
            <a:ext cx="297815" cy="452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16" idx="1"/>
          </p:cNvCxnSpPr>
          <p:nvPr/>
        </p:nvCxnSpPr>
        <p:spPr>
          <a:xfrm>
            <a:off x="2662555" y="2170430"/>
            <a:ext cx="387985" cy="4159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17" idx="1"/>
          </p:cNvCxnSpPr>
          <p:nvPr/>
        </p:nvCxnSpPr>
        <p:spPr>
          <a:xfrm>
            <a:off x="2662555" y="2178050"/>
            <a:ext cx="387985" cy="11372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12" idx="1"/>
          </p:cNvCxnSpPr>
          <p:nvPr/>
        </p:nvCxnSpPr>
        <p:spPr>
          <a:xfrm flipV="1">
            <a:off x="2611120" y="2228850"/>
            <a:ext cx="2508250" cy="383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11" idx="1"/>
          </p:cNvCxnSpPr>
          <p:nvPr/>
        </p:nvCxnSpPr>
        <p:spPr>
          <a:xfrm flipV="1">
            <a:off x="2576195" y="1537335"/>
            <a:ext cx="2496185" cy="3727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8" idx="3"/>
            <a:endCxn id="13" idx="1"/>
          </p:cNvCxnSpPr>
          <p:nvPr/>
        </p:nvCxnSpPr>
        <p:spPr>
          <a:xfrm>
            <a:off x="2642870" y="2621915"/>
            <a:ext cx="2476500" cy="412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9547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Пассионарная теория этногенеза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2504440" y="832485"/>
            <a:ext cx="6562725" cy="4168775"/>
          </a:xfrm>
        </p:spPr>
        <p:txBody>
          <a:bodyPr>
            <a:noAutofit/>
          </a:bodyPr>
          <a:lstStyle/>
          <a:p>
            <a:r>
              <a:rPr lang="ru-RU" altLang="en-US" sz="1400" dirty="0">
                <a:solidFill>
                  <a:srgbClr val="0070C0"/>
                </a:solidFill>
              </a:rPr>
              <a:t>Труд: «</a:t>
            </a:r>
            <a:r>
              <a:rPr lang="ru-RU" altLang="en-US" sz="1400" dirty="0">
                <a:solidFill>
                  <a:srgbClr val="0070C0"/>
                </a:solidFill>
                <a:sym typeface="+mn-ea"/>
              </a:rPr>
              <a:t>Этногенез и биосфера земли</a:t>
            </a:r>
            <a:r>
              <a:rPr lang="ru-RU" altLang="en-US" sz="1400" dirty="0">
                <a:solidFill>
                  <a:srgbClr val="0070C0"/>
                </a:solidFill>
              </a:rPr>
              <a:t>» </a:t>
            </a:r>
          </a:p>
          <a:p>
            <a:r>
              <a:rPr lang="ru-RU" altLang="en-US" sz="1400" dirty="0">
                <a:solidFill>
                  <a:schemeClr val="tx1"/>
                </a:solidFill>
              </a:rPr>
              <a:t>Концепция описывает </a:t>
            </a:r>
            <a:r>
              <a:rPr lang="ru-RU" altLang="en-US" sz="1400" dirty="0">
                <a:solidFill>
                  <a:srgbClr val="FF0000"/>
                </a:solidFill>
              </a:rPr>
              <a:t>исторический процесс </a:t>
            </a:r>
            <a:r>
              <a:rPr lang="ru-RU" altLang="en-US" sz="1400" dirty="0">
                <a:solidFill>
                  <a:schemeClr val="tx1"/>
                </a:solidFill>
              </a:rPr>
              <a:t>как </a:t>
            </a:r>
            <a:r>
              <a:rPr lang="ru-RU" altLang="en-US" sz="1400" dirty="0">
                <a:solidFill>
                  <a:srgbClr val="FF0000"/>
                </a:solidFill>
              </a:rPr>
              <a:t>взаимодействие развивающихся этносов с ландшафтом и другими этносами</a:t>
            </a:r>
            <a:r>
              <a:rPr lang="ru-RU" altLang="en-US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altLang="en-US" sz="1400" dirty="0">
                <a:solidFill>
                  <a:schemeClr val="tx1"/>
                </a:solidFill>
              </a:rPr>
              <a:t>В трудах Гумилева евразийский Восток выступает как самостоятельный и динамичный центр этногенеза, культуры и политической истории. </a:t>
            </a:r>
          </a:p>
          <a:p>
            <a:r>
              <a:rPr lang="ru-RU" altLang="en-US" sz="1400" dirty="0">
                <a:solidFill>
                  <a:schemeClr val="tx1"/>
                </a:solidFill>
              </a:rPr>
              <a:t>Мировую историю надо рассматривать не как однополярную, а как </a:t>
            </a:r>
            <a:r>
              <a:rPr lang="ru-RU" altLang="en-US" sz="1400" dirty="0">
                <a:solidFill>
                  <a:srgbClr val="0070C0"/>
                </a:solidFill>
              </a:rPr>
              <a:t>многополярную</a:t>
            </a:r>
            <a:r>
              <a:rPr lang="ru-RU" altLang="en-US" sz="1400" dirty="0">
                <a:solidFill>
                  <a:schemeClr val="tx1"/>
                </a:solidFill>
              </a:rPr>
              <a:t>.</a:t>
            </a:r>
          </a:p>
          <a:p>
            <a:r>
              <a:rPr lang="ru-RU" altLang="en-US" sz="1400" dirty="0">
                <a:solidFill>
                  <a:schemeClr val="tx1"/>
                </a:solidFill>
              </a:rPr>
              <a:t>В своей работе Л.Н. Гумилев пишет о </a:t>
            </a:r>
            <a:r>
              <a:rPr lang="ru-RU" altLang="en-US" sz="1400" dirty="0">
                <a:solidFill>
                  <a:srgbClr val="0070C0"/>
                </a:solidFill>
              </a:rPr>
              <a:t>пассионарности</a:t>
            </a:r>
            <a:r>
              <a:rPr lang="ru-RU" altLang="en-US" sz="1400" dirty="0">
                <a:solidFill>
                  <a:schemeClr val="tx1"/>
                </a:solidFill>
              </a:rPr>
              <a:t> – жизненной энергии, свойственной как этносам в целом, так и отдельным людям (пассионариям). </a:t>
            </a:r>
          </a:p>
          <a:p>
            <a:r>
              <a:rPr lang="ru-RU" altLang="en-US" sz="1400" dirty="0">
                <a:solidFill>
                  <a:srgbClr val="0070C0"/>
                </a:solidFill>
              </a:rPr>
              <a:t>Пассионарность</a:t>
            </a:r>
            <a:r>
              <a:rPr lang="ru-RU" altLang="en-US" sz="1400" dirty="0">
                <a:solidFill>
                  <a:schemeClr val="tx1"/>
                </a:solidFill>
              </a:rPr>
              <a:t> - это непреодолимое внутреннее стремление к деятельности, направленной на изменение своей жизни, окружающей обстановки</a:t>
            </a:r>
          </a:p>
          <a:p>
            <a:r>
              <a:rPr lang="ru-RU" altLang="en-US" sz="1400" dirty="0">
                <a:solidFill>
                  <a:schemeClr val="tx1"/>
                </a:solidFill>
              </a:rPr>
              <a:t>Пассионарные толчки обнаруживаются ученым в разные эпохи у разных этносов. </a:t>
            </a:r>
          </a:p>
        </p:txBody>
      </p:sp>
      <p:pic>
        <p:nvPicPr>
          <p:cNvPr id="100" name="Замещающее содержимое 9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9905" y="934085"/>
            <a:ext cx="2206625" cy="3358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444500" y="4356100"/>
            <a:ext cx="22110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1200">
                <a:sym typeface="+mn-ea"/>
              </a:rPr>
              <a:t>Лев Николаевич Гумилев (1912–1992), историк, географ и философ</a:t>
            </a:r>
            <a:endParaRPr lang="ru-RU" altLang="en-US">
              <a:sym typeface="+mn-ea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162560"/>
            <a:ext cx="8520430" cy="42799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географического детерминизма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3500" y="709295"/>
            <a:ext cx="6188075" cy="4318635"/>
          </a:xfrm>
        </p:spPr>
        <p:txBody>
          <a:bodyPr>
            <a:normAutofit/>
          </a:bodyPr>
          <a:lstStyle/>
          <a:p>
            <a:r>
              <a:rPr lang="ru-RU" altLang="en-US" dirty="0">
                <a:solidFill>
                  <a:srgbClr val="0070C0"/>
                </a:solidFill>
              </a:rPr>
              <a:t>Географический детерминизм</a:t>
            </a:r>
            <a:r>
              <a:rPr lang="ru-RU" altLang="en-US" dirty="0"/>
              <a:t> </a:t>
            </a:r>
            <a:r>
              <a:rPr lang="ru-RU" altLang="en-US" dirty="0">
                <a:solidFill>
                  <a:schemeClr val="tx1"/>
                </a:solidFill>
              </a:rPr>
              <a:t>- концепция, утверждающая, что процесс общественного развития - это не результат проявления объективных закономерностей развития общества, а </a:t>
            </a:r>
            <a:r>
              <a:rPr lang="ru-RU" altLang="en-US" b="1" dirty="0">
                <a:solidFill>
                  <a:srgbClr val="FF0000"/>
                </a:solidFill>
              </a:rPr>
              <a:t>следствие влияния природных сил</a:t>
            </a:r>
            <a:r>
              <a:rPr lang="ru-RU" altLang="en-US" dirty="0">
                <a:solidFill>
                  <a:srgbClr val="0070C0"/>
                </a:solidFill>
              </a:rPr>
              <a:t>.</a:t>
            </a:r>
            <a:r>
              <a:rPr lang="ru-RU" altLang="en-US" dirty="0">
                <a:solidFill>
                  <a:schemeClr val="tx1"/>
                </a:solidFill>
              </a:rPr>
              <a:t>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По мнению представителей этой теории (И.-Г. Гердер, Ш.-Л. Монтескье, </a:t>
            </a:r>
            <a:r>
              <a:rPr lang="ru-RU" altLang="en-US" dirty="0" err="1">
                <a:solidFill>
                  <a:schemeClr val="tx1"/>
                </a:solidFill>
              </a:rPr>
              <a:t>Э.Хантингтон</a:t>
            </a:r>
            <a:r>
              <a:rPr lang="ru-RU" altLang="en-US" dirty="0">
                <a:solidFill>
                  <a:schemeClr val="tx1"/>
                </a:solidFill>
              </a:rPr>
              <a:t>, </a:t>
            </a:r>
            <a:r>
              <a:rPr lang="ru-RU" altLang="en-US" dirty="0" err="1">
                <a:solidFill>
                  <a:schemeClr val="tx1"/>
                </a:solidFill>
              </a:rPr>
              <a:t>Л.Гумилев</a:t>
            </a:r>
            <a:r>
              <a:rPr lang="ru-RU" altLang="en-US" dirty="0">
                <a:solidFill>
                  <a:schemeClr val="tx1"/>
                </a:solidFill>
              </a:rPr>
              <a:t>), </a:t>
            </a:r>
            <a:r>
              <a:rPr lang="ru-RU" altLang="en-US" dirty="0">
                <a:solidFill>
                  <a:srgbClr val="0070C0"/>
                </a:solidFill>
              </a:rPr>
              <a:t>устройство поверхности, климат, почва, растительность, животный мир и другие естественные факторы</a:t>
            </a:r>
            <a:r>
              <a:rPr lang="ru-RU" altLang="en-US" dirty="0">
                <a:solidFill>
                  <a:schemeClr val="tx1"/>
                </a:solidFill>
              </a:rPr>
              <a:t> </a:t>
            </a:r>
            <a:r>
              <a:rPr lang="ru-RU" altLang="en-US" dirty="0">
                <a:solidFill>
                  <a:srgbClr val="0070C0"/>
                </a:solidFill>
              </a:rPr>
              <a:t>непосредственно определяют характер общественного строя</a:t>
            </a:r>
            <a:r>
              <a:rPr lang="ru-RU" altLang="en-US" dirty="0">
                <a:solidFill>
                  <a:schemeClr val="tx1"/>
                </a:solidFill>
              </a:rPr>
              <a:t>, уровень хозяйственного развития тех или иных стран, и даже физические и психологические черты людей, их способности, наклонности, темперамент.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Социально-экономические явления представители географического детерминизма ставят в решающую зависимость от географических факторов.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99860" y="1158875"/>
            <a:ext cx="2450465" cy="245427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8848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Географический детерминизм в России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80975" y="812800"/>
            <a:ext cx="5944870" cy="418846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В России первые попытки связать особенности протекания исторических и политических процессов с географическими факторами относятся к XI-XII векам. </a:t>
            </a:r>
          </a:p>
          <a:p>
            <a:r>
              <a:rPr lang="ru-RU" altLang="en-US">
                <a:solidFill>
                  <a:schemeClr val="tx1"/>
                </a:solidFill>
              </a:rPr>
              <a:t>Первые рассуждения в рамках географического детерминизма можно обнаружить в знаменитой «Повести временных лет». </a:t>
            </a:r>
          </a:p>
          <a:p>
            <a:r>
              <a:rPr lang="ru-RU" altLang="en-US">
                <a:solidFill>
                  <a:schemeClr val="tx1"/>
                </a:solidFill>
              </a:rPr>
              <a:t>Даже названия племён, использовавшиеся славянами, указывают на то, что они обращали внимание на географию своего расселения. </a:t>
            </a:r>
          </a:p>
          <a:p>
            <a:r>
              <a:rPr lang="ru-RU" altLang="en-US">
                <a:solidFill>
                  <a:schemeClr val="tx1"/>
                </a:solidFill>
              </a:rPr>
              <a:t>В указанном труде автор, описывая расселение славянских племён, параллельно говорит и о том, как факты проживания у рек или в лесах, или где-либо ещё влияли на объединение народов, выбор ими определённого типа хозяйствования.</a:t>
            </a:r>
          </a:p>
          <a:p>
            <a:endParaRPr lang="ru-RU" altLang="en-US">
              <a:solidFill>
                <a:schemeClr val="tx1"/>
              </a:solidFill>
            </a:endParaRPr>
          </a:p>
          <a:p>
            <a:endParaRPr lang="ru-RU" altLang="en-US">
              <a:solidFill>
                <a:schemeClr val="tx1"/>
              </a:solidFill>
            </a:endParaRPr>
          </a:p>
        </p:txBody>
      </p:sp>
      <p:pic>
        <p:nvPicPr>
          <p:cNvPr id="8" name="Замещающее содержимое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19520" y="1017905"/>
            <a:ext cx="2458720" cy="314325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32997" y="4295104"/>
            <a:ext cx="2240924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Нестор </a:t>
            </a:r>
            <a:r>
              <a:rPr lang="ru-RU" dirty="0" smtClean="0"/>
              <a:t>Летописец (1110—1113)</a:t>
            </a:r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2560955" y="247650"/>
            <a:ext cx="6306185" cy="4608195"/>
          </a:xfrm>
        </p:spPr>
        <p:txBody>
          <a:bodyPr>
            <a:normAutofit/>
          </a:bodyPr>
          <a:lstStyle/>
          <a:p>
            <a:r>
              <a:rPr lang="ru-RU" altLang="en-US" dirty="0">
                <a:solidFill>
                  <a:schemeClr val="tx1"/>
                </a:solidFill>
                <a:sym typeface="+mn-ea"/>
              </a:rPr>
              <a:t>Одним из первых русских историков и обществоведов, кто вводил в свой научный анализ исторических и социальных процессов отсылки к особенностям географии, стал Сергей Соловьёв. </a:t>
            </a:r>
          </a:p>
          <a:p>
            <a:r>
              <a:rPr lang="ru-RU" altLang="en-US" dirty="0">
                <a:solidFill>
                  <a:schemeClr val="tx1"/>
                </a:solidFill>
                <a:sym typeface="+mn-ea"/>
              </a:rPr>
              <a:t>Он полагал, что Россия простирается на столь большом пространстве по причине того, что большую её часть занимает равнина. </a:t>
            </a:r>
          </a:p>
          <a:p>
            <a:r>
              <a:rPr lang="ru-RU" altLang="en-US" dirty="0">
                <a:solidFill>
                  <a:schemeClr val="tx1"/>
                </a:solidFill>
                <a:sym typeface="+mn-ea"/>
              </a:rPr>
              <a:t>В более ранние времена она сподвигла населявшие её отдельные славянские племена заниматься схожей деятельностью ввиду однородности ландшафта, а также способствовала осознанию ими их территориальной общности, что в итоге привело к их постепенной консолидации и оседанию на этой территории. </a:t>
            </a:r>
          </a:p>
          <a:p>
            <a:r>
              <a:rPr lang="ru-RU" altLang="en-US" dirty="0">
                <a:solidFill>
                  <a:schemeClr val="tx1"/>
                </a:solidFill>
                <a:sym typeface="+mn-ea"/>
              </a:rPr>
              <a:t>Кроме того, он связывал </a:t>
            </a:r>
            <a:r>
              <a:rPr lang="ru-RU" altLang="en-US" dirty="0">
                <a:solidFill>
                  <a:srgbClr val="0070C0"/>
                </a:solidFill>
                <a:sym typeface="+mn-ea"/>
              </a:rPr>
              <a:t>особенности культуры славянских народов с особенностями климата</a:t>
            </a:r>
            <a:r>
              <a:rPr lang="ru-RU" altLang="en-US" dirty="0">
                <a:solidFill>
                  <a:schemeClr val="tx1"/>
                </a:solidFill>
                <a:sym typeface="+mn-ea"/>
              </a:rPr>
              <a:t>. </a:t>
            </a:r>
            <a:endParaRPr lang="ru-RU" altLang="en-US" dirty="0">
              <a:solidFill>
                <a:schemeClr val="tx1"/>
              </a:solidFill>
            </a:endParaRP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  <p:pic>
        <p:nvPicPr>
          <p:cNvPr id="106" name="Замещающее содержимое 1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" y="513715"/>
            <a:ext cx="1988820" cy="27863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Текстовое поле 6"/>
          <p:cNvSpPr txBox="1"/>
          <p:nvPr/>
        </p:nvSpPr>
        <p:spPr>
          <a:xfrm>
            <a:off x="430530" y="3449955"/>
            <a:ext cx="19888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200"/>
              <a:t>Сергей Михайлович Соловьёв (1820 - 1879)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1785" y="130810"/>
            <a:ext cx="8520430" cy="45466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Учение о ноосфере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14300" y="793750"/>
            <a:ext cx="6016625" cy="4201160"/>
          </a:xfrm>
        </p:spPr>
        <p:txBody>
          <a:bodyPr>
            <a:noAutofit/>
          </a:bodyPr>
          <a:lstStyle/>
          <a:p>
            <a:r>
              <a:rPr lang="ru-RU" altLang="ru-RU" sz="1300" dirty="0">
                <a:solidFill>
                  <a:srgbClr val="0070C0"/>
                </a:solidFill>
                <a:sym typeface="+mn-ea"/>
              </a:rPr>
              <a:t>Труды: «Биосфера и ноосфера»</a:t>
            </a:r>
            <a:endParaRPr lang="ru-RU" altLang="en-US" sz="1300" dirty="0">
              <a:solidFill>
                <a:srgbClr val="0070C0"/>
              </a:solidFill>
            </a:endParaRPr>
          </a:p>
          <a:p>
            <a:r>
              <a:rPr lang="ru-RU" altLang="en-US" sz="1300" dirty="0">
                <a:solidFill>
                  <a:schemeClr val="tx1"/>
                </a:solidFill>
              </a:rPr>
              <a:t>Важным этапом необратимой эволюции биосферы Вернадский считал её переход в стадию ноосферы.</a:t>
            </a:r>
          </a:p>
          <a:p>
            <a:pPr marL="114300" indent="0">
              <a:buNone/>
            </a:pPr>
            <a:r>
              <a:rPr lang="ru-RU" altLang="en-US" sz="1300" dirty="0">
                <a:solidFill>
                  <a:srgbClr val="0070C0"/>
                </a:solidFill>
              </a:rPr>
              <a:t>Основные предпосылки возникновения ноосферы:</a:t>
            </a:r>
          </a:p>
          <a:p>
            <a:r>
              <a:rPr lang="ru-RU" altLang="en-US" sz="1300" dirty="0">
                <a:solidFill>
                  <a:srgbClr val="00B050"/>
                </a:solidFill>
              </a:rPr>
              <a:t>Расселение </a:t>
            </a:r>
            <a:r>
              <a:rPr lang="ru-RU" altLang="en-US" sz="1300" dirty="0" err="1">
                <a:solidFill>
                  <a:srgbClr val="00B050"/>
                </a:solidFill>
              </a:rPr>
              <a:t>Homo</a:t>
            </a:r>
            <a:r>
              <a:rPr lang="ru-RU" altLang="en-US" sz="1300" dirty="0">
                <a:solidFill>
                  <a:srgbClr val="00B050"/>
                </a:solidFill>
              </a:rPr>
              <a:t> </a:t>
            </a:r>
            <a:r>
              <a:rPr lang="ru-RU" altLang="en-US" sz="1300" dirty="0" err="1">
                <a:solidFill>
                  <a:srgbClr val="00B050"/>
                </a:solidFill>
              </a:rPr>
              <a:t>sapiens</a:t>
            </a:r>
            <a:r>
              <a:rPr lang="ru-RU" altLang="en-US" sz="1300" dirty="0">
                <a:solidFill>
                  <a:srgbClr val="00B050"/>
                </a:solidFill>
              </a:rPr>
              <a:t> </a:t>
            </a:r>
            <a:r>
              <a:rPr lang="ru-RU" altLang="en-US" sz="1300" dirty="0">
                <a:solidFill>
                  <a:schemeClr val="tx1"/>
                </a:solidFill>
              </a:rPr>
              <a:t>по всей поверхности планеты и его победа в соревновании с другими биологическими видами</a:t>
            </a:r>
          </a:p>
          <a:p>
            <a:r>
              <a:rPr lang="ru-RU" altLang="en-US" sz="1300" dirty="0">
                <a:solidFill>
                  <a:srgbClr val="00B050"/>
                </a:solidFill>
              </a:rPr>
              <a:t>Развитие всепланетных систем связи</a:t>
            </a:r>
            <a:r>
              <a:rPr lang="ru-RU" altLang="en-US" sz="1300" dirty="0">
                <a:solidFill>
                  <a:schemeClr val="tx1"/>
                </a:solidFill>
              </a:rPr>
              <a:t>, создание единой для человечества информационной системы</a:t>
            </a:r>
          </a:p>
          <a:p>
            <a:r>
              <a:rPr lang="ru-RU" altLang="en-US" sz="1300" dirty="0">
                <a:solidFill>
                  <a:srgbClr val="00B050"/>
                </a:solidFill>
              </a:rPr>
              <a:t>Открытие </a:t>
            </a:r>
            <a:r>
              <a:rPr lang="ru-RU" altLang="en-US" sz="1300" dirty="0" smtClean="0">
                <a:solidFill>
                  <a:srgbClr val="00B050"/>
                </a:solidFill>
              </a:rPr>
              <a:t>новых </a:t>
            </a:r>
            <a:r>
              <a:rPr lang="ru-RU" altLang="en-US" sz="1300" dirty="0">
                <a:solidFill>
                  <a:srgbClr val="00B050"/>
                </a:solidFill>
              </a:rPr>
              <a:t>источников энергии</a:t>
            </a:r>
            <a:r>
              <a:rPr lang="ru-RU" altLang="en-US" sz="1300" dirty="0">
                <a:solidFill>
                  <a:schemeClr val="tx1"/>
                </a:solidFill>
              </a:rPr>
              <a:t>, </a:t>
            </a:r>
            <a:r>
              <a:rPr lang="ru-RU" altLang="en-US" sz="1300" dirty="0" smtClean="0">
                <a:solidFill>
                  <a:schemeClr val="tx1"/>
                </a:solidFill>
              </a:rPr>
              <a:t>таких как </a:t>
            </a:r>
            <a:r>
              <a:rPr lang="ru-RU" altLang="en-US" sz="1300" dirty="0">
                <a:solidFill>
                  <a:schemeClr val="tx1"/>
                </a:solidFill>
              </a:rPr>
              <a:t>атомная, после чего деятельность человека становится важной геологической силой</a:t>
            </a:r>
          </a:p>
          <a:p>
            <a:r>
              <a:rPr lang="ru-RU" altLang="en-US" sz="1300" dirty="0">
                <a:solidFill>
                  <a:srgbClr val="00B050"/>
                </a:solidFill>
              </a:rPr>
              <a:t>Победа демократий и доступ к управлению широких народных масс</a:t>
            </a:r>
          </a:p>
          <a:p>
            <a:r>
              <a:rPr lang="ru-RU" altLang="en-US" sz="1300" dirty="0">
                <a:solidFill>
                  <a:schemeClr val="tx1"/>
                </a:solidFill>
              </a:rPr>
              <a:t>Всё более </a:t>
            </a:r>
            <a:r>
              <a:rPr lang="ru-RU" altLang="en-US" sz="1300" dirty="0">
                <a:solidFill>
                  <a:srgbClr val="00B050"/>
                </a:solidFill>
              </a:rPr>
              <a:t>широкое вовлечение людей в занятия наукой</a:t>
            </a:r>
            <a:r>
              <a:rPr lang="ru-RU" altLang="en-US" sz="1300" dirty="0">
                <a:solidFill>
                  <a:schemeClr val="tx1"/>
                </a:solidFill>
              </a:rPr>
              <a:t>, что также делает человечество геологической силой.</a:t>
            </a:r>
          </a:p>
          <a:p>
            <a:pPr marL="114300" indent="0">
              <a:buNone/>
            </a:pPr>
            <a:r>
              <a:rPr lang="ru-RU" altLang="en-US" sz="1300" dirty="0">
                <a:solidFill>
                  <a:schemeClr val="tx1"/>
                </a:solidFill>
              </a:rPr>
              <a:t>Работам Вернадского был свойствен </a:t>
            </a:r>
            <a:r>
              <a:rPr lang="ru-RU" altLang="en-US" sz="1300" dirty="0">
                <a:solidFill>
                  <a:srgbClr val="0070C0"/>
                </a:solidFill>
              </a:rPr>
              <a:t>исторический оптимизм</a:t>
            </a:r>
            <a:r>
              <a:rPr lang="ru-RU" altLang="en-US" sz="1300" dirty="0">
                <a:solidFill>
                  <a:schemeClr val="tx1"/>
                </a:solidFill>
              </a:rPr>
              <a:t>: в </a:t>
            </a:r>
            <a:r>
              <a:rPr lang="ru-RU" altLang="en-US" sz="1300" dirty="0">
                <a:solidFill>
                  <a:srgbClr val="FF0000"/>
                </a:solidFill>
              </a:rPr>
              <a:t>необратимом развитии научного знания </a:t>
            </a:r>
            <a:r>
              <a:rPr lang="ru-RU" altLang="en-US" sz="1300" dirty="0">
                <a:solidFill>
                  <a:schemeClr val="tx1"/>
                </a:solidFill>
              </a:rPr>
              <a:t>он видел единственное доказательство существования прогресса.</a:t>
            </a:r>
          </a:p>
        </p:txBody>
      </p:sp>
      <p:pic>
        <p:nvPicPr>
          <p:cNvPr id="107" name="Замещающее содержимое 10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0935" y="793750"/>
            <a:ext cx="2667635" cy="2667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6210935" y="3669665"/>
            <a:ext cx="2667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Владимир Иванович Вернандский (1863 - 1945) - русский ученый, общественный деятель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615" y="108973"/>
            <a:ext cx="2816395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массового общества </a:t>
            </a:r>
            <a:endParaRPr lang="ru-RU" altLang="en-US" dirty="0"/>
          </a:p>
        </p:txBody>
      </p:sp>
      <p:pic>
        <p:nvPicPr>
          <p:cNvPr id="101" name="Замещающее содержимое 10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310" y="1341737"/>
            <a:ext cx="2131060" cy="27489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153670" y="4165917"/>
            <a:ext cx="29743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dirty="0">
                <a:solidFill>
                  <a:schemeClr val="tx1"/>
                </a:solidFill>
                <a:sym typeface="+mn-ea"/>
              </a:rPr>
              <a:t>Хосе </a:t>
            </a:r>
            <a:r>
              <a:rPr lang="ru-RU" altLang="ru-RU" dirty="0" err="1">
                <a:solidFill>
                  <a:schemeClr val="tx1"/>
                </a:solidFill>
                <a:sym typeface="+mn-ea"/>
              </a:rPr>
              <a:t>Ортега-и-Гассет </a:t>
            </a:r>
          </a:p>
          <a:p>
            <a:pPr algn="ctr"/>
            <a:r>
              <a:rPr lang="ru-RU" altLang="ru-RU" dirty="0" err="1">
                <a:solidFill>
                  <a:schemeClr val="tx1"/>
                </a:solidFill>
                <a:sym typeface="+mn-ea"/>
              </a:rPr>
              <a:t>(1883-1955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), </a:t>
            </a:r>
            <a:r>
              <a:rPr lang="ru-RU" altLang="ru-RU" dirty="0">
                <a:solidFill>
                  <a:schemeClr val="tx1"/>
                </a:solidFill>
              </a:rPr>
              <a:t>испанский философ, публицист, социолог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930525" y="279230"/>
            <a:ext cx="5901690" cy="456322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>
                <a:solidFill>
                  <a:srgbClr val="0070C0"/>
                </a:solidFill>
              </a:rPr>
              <a:t>Труды: «Дегуманизация искусства» (1925) и «Восстание масс» (1929)</a:t>
            </a:r>
            <a:r>
              <a:rPr lang="ru-RU" altLang="en-US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/>
              <a:t>Учёный впервые в западной философии изложил основные принципы доктрины «массового общества», под которым он понимал духовную атмосферу, сложившуюся на Западе в результате кризиса буржуазной демократии, бюрократизации общественных институтов, распространения денежно-меновых отношений на все формы межличностных контактов</a:t>
            </a:r>
            <a:r>
              <a:rPr lang="ru-RU" altLang="en-US" sz="1600" dirty="0" smtClean="0"/>
              <a:t>.</a:t>
            </a:r>
            <a:endParaRPr lang="ru-RU" alt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/>
              <a:t>Складывается система общественных связей, внутри которой каждый человек чувствует себя статистом, исполнителем извне навязанной ему роли, частицей безличного начала - толпы</a:t>
            </a:r>
            <a:r>
              <a:rPr lang="ru-RU" altLang="en-US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 smtClean="0">
                <a:solidFill>
                  <a:srgbClr val="FF0000"/>
                </a:solidFill>
              </a:rPr>
              <a:t>МО –</a:t>
            </a:r>
            <a:r>
              <a:rPr lang="ru-RU" altLang="en-US" sz="1600" dirty="0">
                <a:solidFill>
                  <a:srgbClr val="FF0000"/>
                </a:solidFill>
              </a:rPr>
              <a:t> </a:t>
            </a:r>
            <a:r>
              <a:rPr lang="ru-RU" altLang="en-US" sz="1600" dirty="0" smtClean="0">
                <a:solidFill>
                  <a:srgbClr val="FF0000"/>
                </a:solidFill>
              </a:rPr>
              <a:t>теоретическая </a:t>
            </a:r>
            <a:r>
              <a:rPr lang="ru-RU" altLang="en-US" sz="1600" dirty="0">
                <a:solidFill>
                  <a:srgbClr val="FF0000"/>
                </a:solidFill>
              </a:rPr>
              <a:t>модель, описывающая социальные преобразования, вызванные модернизацией (прежде всего урбанизацией, развитием СМИ, всеобщим образованием, демократизацией политики и т. п.)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11785" y="96520"/>
            <a:ext cx="5159375" cy="572770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тоталитарного общества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09665" y="327025"/>
            <a:ext cx="2595245" cy="341630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209665" y="3841115"/>
            <a:ext cx="26543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000"/>
              <a:t>Ханна Аренд (1906-1955) - немецко-американский философ, политический теоретик и политический историк, основоположница теории тоталитаризма.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88900" y="601345"/>
            <a:ext cx="6061710" cy="43770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>
                <a:solidFill>
                  <a:srgbClr val="0070C0"/>
                </a:solidFill>
              </a:rPr>
              <a:t>Труд: «Истоки тоталитаризма»</a:t>
            </a:r>
            <a:r>
              <a:rPr lang="ru-RU" altLang="en-US"/>
              <a:t> (</a:t>
            </a:r>
            <a:r>
              <a:rPr lang="ru-RU" altLang="en-US">
                <a:sym typeface="+mn-ea"/>
              </a:rPr>
              <a:t>1951)</a:t>
            </a:r>
            <a:endParaRPr lang="ru-RU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В своей  работе Ханна Арендт описывает и анализирует нацизм и сталинизм как основные тоталитарные и политические движения первой половины XX века.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«Истоки тоталитаризма», как и многие книги Арендт, структурированы как три эссе: «Антисемитизм», «Империализм» и «Тоталитаризм».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Арендт начинает книгу с анализа роста антисемитизма в Европе, обсуждает научный расизм и его роль в колониальном империализме, который характеризуется неограниченной территориальной и экономической экспансией.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Корни современного империализма - в </a:t>
            </a:r>
            <a:r>
              <a:rPr lang="ru-RU" altLang="en-US">
                <a:solidFill>
                  <a:srgbClr val="0070C0"/>
                </a:solidFill>
              </a:rPr>
              <a:t>накоплении избыточного капитала в европейских национальных государствах</a:t>
            </a:r>
            <a:r>
              <a:rPr lang="ru-RU" altLang="en-US"/>
              <a:t> в течение XIX века.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Этот капитал требовал иностранных инвестиций за пределами Европы, чтобы быть продуктивным, и политический контроль должен был быть расширен за границей, чтобы защитить инвестиции.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Вводит понятие «континентальный империализм»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42765"/>
            <a:ext cx="3023928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индустриального общества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  </a:t>
            </a:r>
            <a:endParaRPr lang="ru-RU" altLang="en-US" dirty="0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53390" y="3669030"/>
            <a:ext cx="3099435" cy="9683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altLang="en-US"/>
              <a:t>Макс Хоркхаймер (1895 - 1973) и 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Теодор </a:t>
            </a:r>
            <a:r>
              <a:rPr lang="ru-RU" altLang="ru-RU" dirty="0" err="1">
                <a:solidFill>
                  <a:schemeClr val="tx1"/>
                </a:solidFill>
                <a:sym typeface="+mn-ea"/>
              </a:rPr>
              <a:t>Адорно (1903 - 1969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) - представители Франкфуртской критической школы</a:t>
            </a:r>
            <a:endParaRPr lang="ru-RU" altLang="ru-RU" dirty="0">
              <a:solidFill>
                <a:schemeClr val="tx1"/>
              </a:solidFill>
            </a:endParaRPr>
          </a:p>
          <a:p>
            <a:endParaRPr lang="ru-RU" altLang="ru-RU" dirty="0">
              <a:solidFill>
                <a:schemeClr val="tx1"/>
              </a:solidFill>
            </a:endParaRPr>
          </a:p>
        </p:txBody>
      </p:sp>
      <p:pic>
        <p:nvPicPr>
          <p:cNvPr id="102" name="Изображение 101"/>
          <p:cNvPicPr/>
          <p:nvPr/>
        </p:nvPicPr>
        <p:blipFill>
          <a:blip/>
          <a:stretch>
            <a:fillRect/>
          </a:stretch>
        </p:blipFill>
        <p:spPr>
          <a:xfrm>
            <a:off x="4381500" y="2381250"/>
            <a:ext cx="381000" cy="381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Замещающее содержимое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700" y="1647825"/>
            <a:ext cx="3100070" cy="202120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3552825" y="88350"/>
            <a:ext cx="5455920" cy="50551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>
                <a:solidFill>
                  <a:srgbClr val="0070C0"/>
                </a:solidFill>
                <a:sym typeface="+mn-ea"/>
              </a:rPr>
              <a:t>Труд: «Диалектика просвещения» </a:t>
            </a:r>
            <a:r>
              <a:rPr lang="ru-RU" altLang="en-US" sz="1600" dirty="0">
                <a:sym typeface="+mn-ea"/>
              </a:rPr>
              <a:t>(1947) в сотрудничестве с Теодором </a:t>
            </a:r>
            <a:r>
              <a:rPr lang="ru-RU" altLang="en-US" sz="1600" dirty="0" err="1">
                <a:sym typeface="+mn-ea"/>
              </a:rPr>
              <a:t>Адорно</a:t>
            </a:r>
            <a:endParaRPr lang="ru-RU" alt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/>
              <a:t>М. </a:t>
            </a:r>
            <a:r>
              <a:rPr lang="ru-RU" altLang="en-US" sz="1600" dirty="0" err="1"/>
              <a:t>Хоркхаймер</a:t>
            </a:r>
            <a:r>
              <a:rPr lang="ru-RU" altLang="en-US" sz="1600" dirty="0"/>
              <a:t> рассматривал авторитаризм, милитаризм, экономические потрясения, экологический кризис и нищету массовой культуры, используя философию истории в качестве основы.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 smtClean="0"/>
              <a:t>В </a:t>
            </a:r>
            <a:r>
              <a:rPr lang="ru-RU" altLang="en-US" sz="1600" dirty="0">
                <a:sym typeface="+mn-ea"/>
              </a:rPr>
              <a:t>современном (у</a:t>
            </a:r>
            <a:r>
              <a:rPr lang="ru-RU" altLang="en-US" sz="1600" dirty="0"/>
              <a:t>правляемом) обществе  подавляется любое проявление спонтанности, торжествует тотальный контроль</a:t>
            </a:r>
            <a:r>
              <a:rPr lang="ru-RU" altLang="en-US" sz="1600" dirty="0" smtClean="0"/>
              <a:t>.</a:t>
            </a:r>
          </a:p>
          <a:p>
            <a:endParaRPr lang="ru-RU" alt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 smtClean="0">
                <a:solidFill>
                  <a:srgbClr val="FF0000"/>
                </a:solidFill>
              </a:rPr>
              <a:t>ИО – основано </a:t>
            </a:r>
            <a:r>
              <a:rPr lang="ru-RU" altLang="en-US" sz="1600" dirty="0">
                <a:solidFill>
                  <a:srgbClr val="FF0000"/>
                </a:solidFill>
              </a:rPr>
              <a:t>на промышленности с гибкими динамичными структурами, для которого характерны: разделение труда и рост его производительности, высокий уровень конкуренции, ускоренное развитие предпринимательского ресурса и человеческого капитала, развитие гражданского </a:t>
            </a:r>
            <a:r>
              <a:rPr lang="ru-RU" altLang="en-US" sz="1600" dirty="0" smtClean="0">
                <a:solidFill>
                  <a:srgbClr val="FF0000"/>
                </a:solidFill>
              </a:rPr>
              <a:t>общества. </a:t>
            </a:r>
            <a:endParaRPr lang="ru-RU" altLang="en-US" sz="1600" dirty="0">
              <a:solidFill>
                <a:srgbClr val="FF0000"/>
              </a:solidFill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0339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постиндустриального общества 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67005" y="676910"/>
            <a:ext cx="5880100" cy="4344035"/>
          </a:xfrm>
        </p:spPr>
        <p:txBody>
          <a:bodyPr>
            <a:noAutofit/>
          </a:bodyPr>
          <a:lstStyle/>
          <a:p>
            <a:r>
              <a:rPr lang="ru-RU" altLang="en-US" sz="1400" dirty="0">
                <a:solidFill>
                  <a:srgbClr val="0070C0"/>
                </a:solidFill>
              </a:rPr>
              <a:t>Труды: «Грядущее постиндустриальное общество»</a:t>
            </a:r>
          </a:p>
          <a:p>
            <a:r>
              <a:rPr lang="ru-RU" altLang="en-US" sz="1400" dirty="0">
                <a:solidFill>
                  <a:srgbClr val="0070C0"/>
                </a:solidFill>
              </a:rPr>
              <a:t>Постиндустриальное общество</a:t>
            </a:r>
            <a:r>
              <a:rPr lang="ru-RU" altLang="en-US" sz="1400" dirty="0">
                <a:solidFill>
                  <a:schemeClr val="tx1"/>
                </a:solidFill>
              </a:rPr>
              <a:t> - концепция, описывающая общество, </a:t>
            </a:r>
            <a:r>
              <a:rPr lang="ru-RU" altLang="en-US" sz="1400" dirty="0">
                <a:solidFill>
                  <a:srgbClr val="FF0000"/>
                </a:solidFill>
              </a:rPr>
              <a:t>в экономике </a:t>
            </a:r>
            <a:r>
              <a:rPr lang="ru-RU" altLang="en-US" sz="1400" dirty="0">
                <a:solidFill>
                  <a:schemeClr val="tx1"/>
                </a:solidFill>
              </a:rPr>
              <a:t>которого </a:t>
            </a:r>
            <a:r>
              <a:rPr lang="ru-RU" altLang="en-US" sz="1400" dirty="0">
                <a:solidFill>
                  <a:srgbClr val="FF0000"/>
                </a:solidFill>
              </a:rPr>
              <a:t>преобладает инновационный сектор с высокопроизводительной промышленностью, индустрией знаний, с высокой долей в ВВП высокотехнологичных и инновационных услуг, а также более высокой долей населения, занятого в сфере услуг, нежели в промышленном производстве.</a:t>
            </a:r>
          </a:p>
          <a:p>
            <a:r>
              <a:rPr lang="ru-RU" altLang="en-US" sz="1400" dirty="0">
                <a:solidFill>
                  <a:schemeClr val="tx1"/>
                </a:solidFill>
              </a:rPr>
              <a:t>В постиндустриальном обществе </a:t>
            </a:r>
            <a:r>
              <a:rPr lang="ru-RU" altLang="en-US" sz="1400" dirty="0">
                <a:solidFill>
                  <a:srgbClr val="0070C0"/>
                </a:solidFill>
              </a:rPr>
              <a:t>инновационная продукция </a:t>
            </a:r>
            <a:r>
              <a:rPr lang="ru-RU" altLang="en-US" sz="1400" dirty="0">
                <a:solidFill>
                  <a:schemeClr val="tx1"/>
                </a:solidFill>
              </a:rPr>
              <a:t>потребляется всеми экономическими агентами, населением, постепенно наращивая качественные, инновационные изменения.</a:t>
            </a:r>
          </a:p>
          <a:p>
            <a:r>
              <a:rPr lang="ru-RU" altLang="en-US" sz="1400" dirty="0">
                <a:solidFill>
                  <a:srgbClr val="0070C0"/>
                </a:solidFill>
              </a:rPr>
              <a:t>Научные разработки</a:t>
            </a:r>
            <a:r>
              <a:rPr lang="ru-RU" altLang="en-US" sz="1400" dirty="0">
                <a:solidFill>
                  <a:schemeClr val="tx1"/>
                </a:solidFill>
              </a:rPr>
              <a:t> становятся главной движущей силой экономики. Повышаются требования к уровню человеческого капитала, который формирует образование, профессионализм, обучаемость и творческий подход работников.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094730" y="4067175"/>
            <a:ext cx="26917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Дэниел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 Белл (1919 - 2011) - американский социолог и публицист, профессор Гарварда </a:t>
            </a:r>
          </a:p>
        </p:txBody>
      </p:sp>
      <p:pic>
        <p:nvPicPr>
          <p:cNvPr id="103" name="Замещающее содержимое 10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67780" y="850900"/>
            <a:ext cx="2054225" cy="3126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27330" y="187960"/>
            <a:ext cx="2973705" cy="432689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Марксизм</a:t>
            </a:r>
            <a:r>
              <a:rPr lang="ru-RU" altLang="en-US">
                <a:solidFill>
                  <a:schemeClr val="tx1"/>
                </a:solidFill>
              </a:rPr>
              <a:t> описывает развитие общества как смена формы собственности: </a:t>
            </a:r>
          </a:p>
          <a:p>
            <a:r>
              <a:rPr lang="ru-RU" altLang="en-US">
                <a:solidFill>
                  <a:schemeClr val="tx1"/>
                </a:solidFill>
              </a:rPr>
              <a:t>Феодализм → Капитализм → Социализм.</a:t>
            </a:r>
          </a:p>
          <a:p>
            <a:r>
              <a:rPr lang="ru-RU" altLang="en-US">
                <a:solidFill>
                  <a:srgbClr val="0070C0"/>
                </a:solidFill>
                <a:sym typeface="+mn-ea"/>
              </a:rPr>
              <a:t>Д.Белл</a:t>
            </a:r>
            <a:r>
              <a:rPr lang="ru-RU" altLang="en-US">
                <a:solidFill>
                  <a:schemeClr val="tx1"/>
                </a:solidFill>
                <a:sym typeface="+mn-ea"/>
              </a:rPr>
              <a:t> - концепция, альтернативная марксистской схеме: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Доиндустриальное → Индустриальное → Постиндустриальное общество. </a:t>
            </a:r>
          </a:p>
          <a:p>
            <a:endParaRPr lang="ru-RU" altLang="en-US"/>
          </a:p>
          <a:p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3534410" y="142240"/>
            <a:ext cx="5221605" cy="4766945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altLang="en-US" sz="1400">
                <a:solidFill>
                  <a:srgbClr val="0070C0"/>
                </a:solidFill>
                <a:sym typeface="+mn-ea"/>
              </a:rPr>
              <a:t>Постиндустриальное общество характеризуется 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главенством знания (а не собственности) 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наличием интеллектуальных технологий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переходом от производства товаров к оказанию услуг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ростом численности носителей знания. </a:t>
            </a:r>
          </a:p>
          <a:p>
            <a:pPr marL="114300" indent="0">
              <a:buNone/>
            </a:pPr>
            <a:endParaRPr lang="ru-RU" altLang="en-US" sz="1400">
              <a:solidFill>
                <a:schemeClr val="tx1"/>
              </a:solidFill>
              <a:sym typeface="+mn-ea"/>
            </a:endParaRP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Если в индустриальном обществе 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главными фигурами</a:t>
            </a:r>
            <a:r>
              <a:rPr lang="ru-RU" altLang="en-US" sz="1400">
                <a:solidFill>
                  <a:schemeClr val="tx1"/>
                </a:solidFill>
                <a:sym typeface="+mn-ea"/>
              </a:rPr>
              <a:t> были предприниматель, бизнесмен, руководитель промышленного предприятия, то сегодня «новыми людьми» являются учёные, математики, экономисты и другие представители интеллектуальных технологий.</a:t>
            </a:r>
            <a:endParaRPr lang="ru-RU" altLang="en-US" sz="1400">
              <a:solidFill>
                <a:schemeClr val="tx1"/>
              </a:solidFill>
            </a:endParaRPr>
          </a:p>
          <a:p>
            <a:endParaRPr lang="ru-RU" altLang="en-US" sz="1400">
              <a:solidFill>
                <a:schemeClr val="tx1"/>
              </a:solidFill>
            </a:endParaRP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Белл представляет общество будущего 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из трёх социальных классов:</a:t>
            </a:r>
            <a:endParaRPr lang="ru-RU" altLang="en-US" sz="1400">
              <a:solidFill>
                <a:srgbClr val="0070C0"/>
              </a:solidFill>
            </a:endParaRPr>
          </a:p>
          <a:p>
            <a:pPr>
              <a:buAutoNum type="arabicPeriod"/>
            </a:pPr>
            <a:r>
              <a:rPr lang="ru-RU" altLang="en-US" sz="1400">
                <a:solidFill>
                  <a:schemeClr val="tx1"/>
                </a:solidFill>
                <a:sym typeface="+mn-ea"/>
              </a:rPr>
              <a:t>«творческая элита учёных и высшей профессиональной администрации»;</a:t>
            </a:r>
            <a:endParaRPr lang="ru-RU" altLang="en-US" sz="1400">
              <a:solidFill>
                <a:schemeClr val="tx1"/>
              </a:solidFill>
            </a:endParaRPr>
          </a:p>
          <a:p>
            <a:pPr>
              <a:buAutoNum type="arabicPeriod"/>
            </a:pPr>
            <a:r>
              <a:rPr lang="ru-RU" altLang="en-US" sz="1400">
                <a:solidFill>
                  <a:schemeClr val="tx1"/>
                </a:solidFill>
                <a:sym typeface="+mn-ea"/>
              </a:rPr>
              <a:t>«средний класс» (инженеры, научные сотрудники);</a:t>
            </a:r>
            <a:endParaRPr lang="ru-RU" altLang="en-US" sz="1400">
              <a:solidFill>
                <a:schemeClr val="tx1"/>
              </a:solidFill>
            </a:endParaRPr>
          </a:p>
          <a:p>
            <a:pPr>
              <a:buAutoNum type="arabicPeriod"/>
            </a:pPr>
            <a:r>
              <a:rPr lang="ru-RU" altLang="en-US" sz="1400">
                <a:solidFill>
                  <a:schemeClr val="tx1"/>
                </a:solidFill>
                <a:sym typeface="+mn-ea"/>
              </a:rPr>
              <a:t>«пролетариат умственного труда» (техники, ассистенты, младшие сотрудники, лаборанты).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645" y="13578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Теория информационного общества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04165" y="4341495"/>
            <a:ext cx="2454910" cy="633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Элвин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Тоффлер (1928 - 2016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) - американский философ, социолог, футуролог</a:t>
            </a:r>
          </a:p>
        </p:txBody>
      </p:sp>
      <p:pic>
        <p:nvPicPr>
          <p:cNvPr id="104" name="Замещающее содержимое 10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630" y="997903"/>
            <a:ext cx="2152650" cy="334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2844800" y="708660"/>
            <a:ext cx="6195060" cy="41433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Труды: «Шок будущего», «Третья волна»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/>
              <a:t>Научная концепция Элвина Тоффлера основывается на идее сменяющих друг друга </a:t>
            </a:r>
            <a:r>
              <a:rPr lang="ru-RU" altLang="en-US" sz="1500">
                <a:solidFill>
                  <a:srgbClr val="0070C0"/>
                </a:solidFill>
              </a:rPr>
              <a:t>волн-типов общества</a:t>
            </a:r>
            <a:r>
              <a:rPr lang="ru-RU" altLang="en-US" sz="150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Первая волна</a:t>
            </a:r>
            <a:r>
              <a:rPr lang="ru-RU" altLang="en-US" sz="1500"/>
              <a:t> - это результат аграрной революции, которая сменила культуру охотников и собирателей.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Вторая волна</a:t>
            </a:r>
            <a:r>
              <a:rPr lang="ru-RU" altLang="en-US" sz="1500"/>
              <a:t> - результат индустриальной революции, которая характеризуется нуклеарным типом семьи, конвейерной системой образования и корпоративизмом.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Третья волна</a:t>
            </a:r>
            <a:r>
              <a:rPr lang="ru-RU" altLang="en-US" sz="1500"/>
              <a:t> - результат интеллектуальной революции, то есть постиндустриальное общество, в котором наблюдается огромное разнообразие субкультур и стилей жизни.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Информация может заменить огромное количество материальных ресурсов.</a:t>
            </a:r>
            <a:r>
              <a:rPr lang="ru-RU" altLang="en-US" sz="1500"/>
              <a:t> Массовое потребление предлагает возможность приобретать дешёвую, нацеленную на конкретного покупателя продукцию, распределяемую по малым нишам.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/>
              <a:t>Границы между продавцом (производителем товара и (или) услуги) и покупателем (потребителем) стираются.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290" y="11609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Стадиальное развитие общества </a:t>
            </a:r>
          </a:p>
        </p:txBody>
      </p:sp>
      <p:pic>
        <p:nvPicPr>
          <p:cNvPr id="105" name="Замещающее содержимое 10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5865" y="688975"/>
            <a:ext cx="2187575" cy="2985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6285865" y="3743325"/>
            <a:ext cx="2568575" cy="8870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Уолт </a:t>
            </a:r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Ростоу (1916 - 2003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) - американский экономист, профессор Массачусетского технологического университета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35890" y="688975"/>
            <a:ext cx="5985510" cy="42538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>
              <a:buNone/>
            </a:pPr>
            <a:r>
              <a:rPr lang="ru-RU" altLang="en-US" sz="1800">
                <a:solidFill>
                  <a:srgbClr val="0070C0"/>
                </a:solidFill>
              </a:rPr>
              <a:t>Труды: </a:t>
            </a:r>
            <a:r>
              <a:rPr lang="ru-RU" altLang="en-US" sz="1800">
                <a:solidFill>
                  <a:srgbClr val="0070C0"/>
                </a:solidFill>
                <a:sym typeface="+mn-ea"/>
              </a:rPr>
              <a:t>«Стадии экономического роста. Некоммунистический манифест»</a:t>
            </a:r>
            <a:endParaRPr lang="ru-RU" altLang="en-US" sz="180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Один из разработчиков теории постиндустриального общества.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Если его предшественники обращали основное внимание на перерастание индустриального общества в постиндустриальное, то Ростоу изучал прежде всего </a:t>
            </a:r>
            <a:r>
              <a:rPr lang="ru-RU" altLang="en-US" sz="1800">
                <a:solidFill>
                  <a:srgbClr val="0070C0"/>
                </a:solidFill>
              </a:rPr>
              <a:t>формирование индустриального общества.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Основной научный вклад Ростоу связан </a:t>
            </a:r>
            <a:r>
              <a:rPr lang="ru-RU" altLang="en-US" sz="1800">
                <a:solidFill>
                  <a:srgbClr val="0070C0"/>
                </a:solidFill>
              </a:rPr>
              <a:t>с тремя концепциями</a:t>
            </a:r>
            <a:r>
              <a:rPr lang="ru-RU" altLang="en-US" sz="1800"/>
              <a:t> - </a:t>
            </a:r>
          </a:p>
          <a:p>
            <a:pPr marL="342900" indent="-342900">
              <a:buAutoNum type="arabicPeriod"/>
            </a:pPr>
            <a:r>
              <a:rPr lang="ru-RU" altLang="en-US" sz="1800"/>
              <a:t>теории стадий экономического роста, </a:t>
            </a:r>
          </a:p>
          <a:p>
            <a:pPr marL="342900" indent="-342900">
              <a:buAutoNum type="arabicPeriod"/>
            </a:pPr>
            <a:r>
              <a:rPr lang="ru-RU" altLang="en-US" sz="1800"/>
              <a:t>концепцией фаз перехода к демократии и </a:t>
            </a:r>
          </a:p>
          <a:p>
            <a:pPr marL="342900" indent="-342900">
              <a:buAutoNum type="arabicPeriod"/>
            </a:pPr>
            <a:r>
              <a:rPr lang="ru-RU" altLang="en-US" sz="1800"/>
              <a:t>ценовой теорией длинных волн конъюнктуры.</a:t>
            </a:r>
          </a:p>
          <a:p>
            <a:endParaRPr lang="ru-RU" altLang="en-US" sz="1800">
              <a:solidFill>
                <a:srgbClr val="0070C0"/>
              </a:solidFill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15570" y="153670"/>
            <a:ext cx="8940165" cy="4841875"/>
          </a:xfrm>
        </p:spPr>
        <p:txBody>
          <a:bodyPr>
            <a:noAutofit/>
          </a:bodyPr>
          <a:lstStyle/>
          <a:p>
            <a:r>
              <a:rPr lang="ru-RU" altLang="en-US" sz="1300" dirty="0">
                <a:solidFill>
                  <a:schemeClr val="tx1"/>
                </a:solidFill>
                <a:sym typeface="+mn-ea"/>
              </a:rPr>
              <a:t>Сама идея выделения стадий, которые последовательно должно проходить общество по мере своего развития, открыта не </a:t>
            </a:r>
            <a:r>
              <a:rPr lang="ru-RU" altLang="en-US" sz="1300" dirty="0" err="1">
                <a:solidFill>
                  <a:schemeClr val="tx1"/>
                </a:solidFill>
                <a:sym typeface="+mn-ea"/>
              </a:rPr>
              <a:t>Ростоу</a:t>
            </a:r>
            <a:r>
              <a:rPr lang="ru-RU" altLang="en-US" sz="1300" dirty="0">
                <a:solidFill>
                  <a:schemeClr val="tx1"/>
                </a:solidFill>
                <a:sym typeface="+mn-ea"/>
              </a:rPr>
              <a:t>. </a:t>
            </a:r>
          </a:p>
          <a:p>
            <a:r>
              <a:rPr lang="ru-RU" altLang="en-US" sz="1300" dirty="0">
                <a:solidFill>
                  <a:schemeClr val="tx1"/>
                </a:solidFill>
                <a:sym typeface="+mn-ea"/>
              </a:rPr>
              <a:t>Её корни лежат в концепциях первых социологов (Огюст Конт, Герберт Спенсер), на основе которых Карл Маркс создал свою теорию формационного развития.</a:t>
            </a:r>
          </a:p>
          <a:p>
            <a:r>
              <a:rPr lang="ru-RU" altLang="en-US" sz="1300" dirty="0">
                <a:solidFill>
                  <a:schemeClr val="tx1"/>
                </a:solidFill>
                <a:sym typeface="+mn-ea"/>
              </a:rPr>
              <a:t>Вместо предложенного Марксом принципа выделения фаз развития по способам производства, </a:t>
            </a:r>
            <a:r>
              <a:rPr lang="ru-RU" altLang="en-US" sz="1300" dirty="0" err="1">
                <a:solidFill>
                  <a:schemeClr val="tx1"/>
                </a:solidFill>
                <a:sym typeface="+mn-ea"/>
              </a:rPr>
              <a:t>Ростоу</a:t>
            </a:r>
            <a:r>
              <a:rPr lang="ru-RU" altLang="en-US" sz="1300" dirty="0">
                <a:solidFill>
                  <a:schemeClr val="tx1"/>
                </a:solidFill>
                <a:sym typeface="+mn-ea"/>
              </a:rPr>
              <a:t> предложил </a:t>
            </a:r>
            <a:r>
              <a:rPr lang="ru-RU" altLang="en-US" sz="1300" dirty="0">
                <a:solidFill>
                  <a:srgbClr val="FF0000"/>
                </a:solidFill>
                <a:sym typeface="+mn-ea"/>
              </a:rPr>
              <a:t>учитывать другие экономические критерии </a:t>
            </a:r>
            <a:r>
              <a:rPr lang="ru-RU" altLang="en-US" sz="1300" dirty="0">
                <a:solidFill>
                  <a:srgbClr val="0070C0"/>
                </a:solidFill>
                <a:sym typeface="+mn-ea"/>
              </a:rPr>
              <a:t>-</a:t>
            </a:r>
            <a:r>
              <a:rPr lang="ru-RU" altLang="en-US" sz="1300" dirty="0">
                <a:sym typeface="+mn-ea"/>
              </a:rPr>
              <a:t> </a:t>
            </a:r>
            <a:r>
              <a:rPr lang="ru-RU" altLang="en-US" sz="1300" dirty="0">
                <a:solidFill>
                  <a:srgbClr val="0070C0"/>
                </a:solidFill>
                <a:sym typeface="+mn-ea"/>
              </a:rPr>
              <a:t>технологические инновации, скорость экономического роста, изменения в структуре производства и т.д.</a:t>
            </a:r>
          </a:p>
          <a:p>
            <a:r>
              <a:rPr lang="ru-RU" altLang="en-US" sz="1300" dirty="0">
                <a:solidFill>
                  <a:schemeClr val="tx1"/>
                </a:solidFill>
              </a:rPr>
              <a:t>У. </a:t>
            </a:r>
            <a:r>
              <a:rPr lang="ru-RU" altLang="en-US" sz="1300" dirty="0" err="1">
                <a:solidFill>
                  <a:schemeClr val="tx1"/>
                </a:solidFill>
              </a:rPr>
              <a:t>Ростоу</a:t>
            </a:r>
            <a:r>
              <a:rPr lang="ru-RU" altLang="en-US" sz="1300" dirty="0">
                <a:solidFill>
                  <a:schemeClr val="tx1"/>
                </a:solidFill>
              </a:rPr>
              <a:t> выделяет пять стадий развития общества, две из которых являются промежуточными, обеспечивающими переход к новой фазе развития:</a:t>
            </a:r>
          </a:p>
          <a:p>
            <a:pPr>
              <a:buAutoNum type="arabicPeriod"/>
            </a:pPr>
            <a:r>
              <a:rPr lang="ru-RU" altLang="en-US" sz="1300" dirty="0">
                <a:solidFill>
                  <a:srgbClr val="0070C0"/>
                </a:solidFill>
              </a:rPr>
              <a:t>Традиционное общество. </a:t>
            </a:r>
            <a:r>
              <a:rPr lang="ru-RU" altLang="en-US" sz="1300" dirty="0">
                <a:solidFill>
                  <a:schemeClr val="tx1"/>
                </a:solidFill>
              </a:rPr>
              <a:t>Это аграрные общества с довольно примитивной техникой, преобладанием сельского хозяйства в экономике, сословно-классовой структурой и властью крупных земельных собственников.</a:t>
            </a:r>
          </a:p>
          <a:p>
            <a:pPr>
              <a:buAutoNum type="arabicPeriod"/>
            </a:pPr>
            <a:r>
              <a:rPr lang="ru-RU" altLang="en-US" sz="1300" dirty="0">
                <a:solidFill>
                  <a:srgbClr val="0070C0"/>
                </a:solidFill>
              </a:rPr>
              <a:t>Переходное общество.</a:t>
            </a:r>
            <a:r>
              <a:rPr lang="ru-RU" altLang="en-US" sz="1300" dirty="0">
                <a:solidFill>
                  <a:schemeClr val="tx1"/>
                </a:solidFill>
              </a:rPr>
              <a:t> На этом этапе создаются предпосылки для перехода в новую фазу развития: зарождается предпринимательство, складываются централизованные государства, растет национальное самосознание.</a:t>
            </a:r>
          </a:p>
          <a:p>
            <a:pPr>
              <a:buAutoNum type="arabicPeriod"/>
            </a:pPr>
            <a:r>
              <a:rPr lang="ru-RU" altLang="en-US" sz="1300" dirty="0">
                <a:solidFill>
                  <a:srgbClr val="0070C0"/>
                </a:solidFill>
              </a:rPr>
              <a:t>Стадия «сдвига»</a:t>
            </a:r>
            <a:r>
              <a:rPr lang="ru-RU" altLang="en-US" sz="1300" dirty="0">
                <a:solidFill>
                  <a:schemeClr val="tx1"/>
                </a:solidFill>
              </a:rPr>
              <a:t> с промышленными революциями и следующими за ними крупными социально-экономическими и политическими преобразованиями.</a:t>
            </a:r>
          </a:p>
          <a:p>
            <a:pPr>
              <a:buAutoNum type="arabicPeriod"/>
            </a:pPr>
            <a:r>
              <a:rPr lang="ru-RU" altLang="en-US" sz="1300" dirty="0">
                <a:solidFill>
                  <a:srgbClr val="0070C0"/>
                </a:solidFill>
              </a:rPr>
              <a:t>Стадия «зрелости»</a:t>
            </a:r>
            <a:r>
              <a:rPr lang="ru-RU" altLang="en-US" sz="1300" dirty="0">
                <a:solidFill>
                  <a:schemeClr val="tx1"/>
                </a:solidFill>
              </a:rPr>
              <a:t>, связанная с развитием научно-технической революции, ростом городов.</a:t>
            </a:r>
          </a:p>
          <a:p>
            <a:pPr>
              <a:buAutoNum type="arabicPeriod"/>
            </a:pPr>
            <a:r>
              <a:rPr lang="ru-RU" altLang="en-US" sz="1300" dirty="0">
                <a:solidFill>
                  <a:srgbClr val="0070C0"/>
                </a:solidFill>
              </a:rPr>
              <a:t>Эра «высокого массового потребления»</a:t>
            </a:r>
            <a:r>
              <a:rPr lang="ru-RU" altLang="en-US" sz="1300" dirty="0">
                <a:solidFill>
                  <a:schemeClr val="tx1"/>
                </a:solidFill>
              </a:rPr>
              <a:t>. Её важнейшая черта - значительный рост сферы услуг, превращение производства товаров потребления в основной сектор экономики.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0974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модернизации </a:t>
            </a:r>
          </a:p>
        </p:txBody>
      </p:sp>
      <p:pic>
        <p:nvPicPr>
          <p:cNvPr id="108" name="Замещающее содержимое 10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51245" y="267970"/>
            <a:ext cx="2400935" cy="3487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5980430" y="3755390"/>
            <a:ext cx="2851785" cy="852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Френсис </a:t>
            </a:r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Фукуяма (1952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) - американский философ, политолог, экономист, сотрудник Стэнфордского университета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15570" y="636270"/>
            <a:ext cx="6035040" cy="4324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altLang="en-US" sz="1600" dirty="0">
                <a:solidFill>
                  <a:srgbClr val="0070C0"/>
                </a:solidFill>
              </a:rPr>
              <a:t>Труды:  «Конец истории и последний человек» (1992)</a:t>
            </a:r>
          </a:p>
          <a:p>
            <a:endParaRPr lang="ru-RU" alt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dirty="0"/>
              <a:t>Сторонник </a:t>
            </a:r>
            <a:r>
              <a:rPr lang="ru-RU" altLang="en-US" dirty="0">
                <a:solidFill>
                  <a:srgbClr val="0070C0"/>
                </a:solidFill>
              </a:rPr>
              <a:t>теории «либеральной демократии» </a:t>
            </a:r>
            <a:r>
              <a:rPr lang="ru-RU" altLang="en-US" dirty="0"/>
              <a:t>- </a:t>
            </a:r>
            <a:r>
              <a:rPr lang="ru-RU" altLang="en-US" dirty="0">
                <a:solidFill>
                  <a:srgbClr val="FF0000"/>
                </a:solidFill>
              </a:rPr>
              <a:t>правового строя, построенный на основе представительной демократии, в котором воля большинства и способность избранных представителей, осуществляющих власть, ограничены во имя защиты прав и свобод меньшинства и отдельных граждан.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dirty="0"/>
              <a:t>Эта концепция объясняет не только переход стран второго мира к демократическим преобразованиям, но причины распада, казалось бы, «вечного» СССР.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dirty="0"/>
              <a:t>В либеральной демократии политическая группа, находящаяся у власти, - правящая партия - не обязана разделять все аспекты идеологии либерализма, но она обязана подчиняться упомянутому выше </a:t>
            </a:r>
            <a:r>
              <a:rPr lang="ru-RU" altLang="en-US" dirty="0">
                <a:solidFill>
                  <a:srgbClr val="0070C0"/>
                </a:solidFill>
              </a:rPr>
              <a:t>принципу верховенства закона</a:t>
            </a:r>
            <a:r>
              <a:rPr lang="ru-RU" alt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dirty="0"/>
              <a:t>Сторонник </a:t>
            </a:r>
            <a:r>
              <a:rPr lang="ru-RU" altLang="en-US" dirty="0">
                <a:solidFill>
                  <a:srgbClr val="0070C0"/>
                </a:solidFill>
              </a:rPr>
              <a:t>концепции «открытого общества»</a:t>
            </a:r>
            <a:r>
              <a:rPr lang="ru-RU" altLang="en-US" dirty="0"/>
              <a:t> (концепция Карла Поппера), противоположного закрытому (традиционному) и тоталитарному.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40970" y="108585"/>
            <a:ext cx="6070600" cy="4893310"/>
          </a:xfrm>
        </p:spPr>
        <p:txBody>
          <a:bodyPr>
            <a:noAutofit/>
          </a:bodyPr>
          <a:lstStyle/>
          <a:p>
            <a:r>
              <a:rPr lang="ru-RU" altLang="en-US" sz="1400" dirty="0">
                <a:solidFill>
                  <a:srgbClr val="0070C0"/>
                </a:solidFill>
                <a:sym typeface="+mn-ea"/>
              </a:rPr>
              <a:t>Либеральная демократия</a:t>
            </a:r>
            <a:r>
              <a:rPr lang="ru-RU" altLang="en-US" sz="1400" dirty="0">
                <a:solidFill>
                  <a:schemeClr val="tx1"/>
                </a:solidFill>
                <a:sym typeface="+mn-ea"/>
              </a:rPr>
              <a:t> ставит своей целью равное обеспечение каждому человеку и гражданину его прав и свобод на соблюдение надлежащих правовых процедур, частную собственность, неприкосновенность личной жизни, свободу слова, свободу массовой информации, свободу собраний, свободу ассоциаций, свободу вероисповедания и т.д. </a:t>
            </a:r>
            <a:endParaRPr lang="ru-RU" altLang="en-US" sz="1400" dirty="0">
              <a:solidFill>
                <a:schemeClr val="tx1"/>
              </a:solidFill>
            </a:endParaRPr>
          </a:p>
          <a:p>
            <a:r>
              <a:rPr lang="ru-RU" altLang="en-US" sz="1400" dirty="0">
                <a:solidFill>
                  <a:schemeClr val="tx1"/>
                </a:solidFill>
                <a:sym typeface="+mn-ea"/>
              </a:rPr>
              <a:t>Эти права либеральной демократией </a:t>
            </a:r>
            <a:r>
              <a:rPr lang="ru-RU" altLang="en-US" sz="1400" dirty="0">
                <a:solidFill>
                  <a:srgbClr val="0070C0"/>
                </a:solidFill>
                <a:sym typeface="+mn-ea"/>
              </a:rPr>
              <a:t>закреплены в высших законах</a:t>
            </a:r>
            <a:r>
              <a:rPr lang="ru-RU" altLang="en-US" sz="1400" dirty="0">
                <a:solidFill>
                  <a:schemeClr val="tx1"/>
                </a:solidFill>
                <a:sym typeface="+mn-ea"/>
              </a:rPr>
              <a:t> (таких, как конституция или статут, либо же в прецедентных решениях, вынесенных верховными судебными инстанциями), которые, в свою очередь, наделяют различные государственные органы полномочиями с целью обеспечения этих прав и свобод.</a:t>
            </a:r>
            <a:endParaRPr lang="ru-RU" altLang="en-US" sz="1400" dirty="0">
              <a:solidFill>
                <a:schemeClr val="tx1"/>
              </a:solidFill>
            </a:endParaRPr>
          </a:p>
          <a:p>
            <a:r>
              <a:rPr lang="ru-RU" altLang="en-US" sz="1400" dirty="0">
                <a:solidFill>
                  <a:schemeClr val="tx1"/>
                </a:solidFill>
                <a:sym typeface="+mn-ea"/>
              </a:rPr>
              <a:t>Характерным элементом либеральной демократии является </a:t>
            </a:r>
            <a:r>
              <a:rPr lang="ru-RU" altLang="en-US" sz="1400" dirty="0">
                <a:solidFill>
                  <a:srgbClr val="0070C0"/>
                </a:solidFill>
                <a:sym typeface="+mn-ea"/>
              </a:rPr>
              <a:t>«</a:t>
            </a:r>
            <a:r>
              <a:rPr lang="ru-RU" altLang="en-US" sz="2000" dirty="0">
                <a:solidFill>
                  <a:srgbClr val="0070C0"/>
                </a:solidFill>
                <a:sym typeface="+mn-ea"/>
              </a:rPr>
              <a:t>открытое общество</a:t>
            </a:r>
            <a:r>
              <a:rPr lang="ru-RU" altLang="en-US" sz="1400" dirty="0">
                <a:solidFill>
                  <a:srgbClr val="0070C0"/>
                </a:solidFill>
                <a:sym typeface="+mn-ea"/>
              </a:rPr>
              <a:t>» </a:t>
            </a:r>
            <a:r>
              <a:rPr lang="ru-RU" altLang="en-US" sz="1400" dirty="0">
                <a:solidFill>
                  <a:schemeClr val="tx1"/>
                </a:solidFill>
              </a:rPr>
              <a:t>(концепция Карла Поппера),</a:t>
            </a:r>
            <a:r>
              <a:rPr lang="ru-RU" altLang="en-US" sz="1400" dirty="0">
                <a:solidFill>
                  <a:schemeClr val="tx1"/>
                </a:solidFill>
                <a:sym typeface="+mn-ea"/>
              </a:rPr>
              <a:t> характеризуемое толерантностью, терпимостью, свободой, плюрализмом, мирным сосуществованием и конкуренцией самого широкого спектра общественно-политических взглядов. </a:t>
            </a:r>
          </a:p>
          <a:p>
            <a:endParaRPr lang="ru-RU" altLang="en-US" sz="1400" dirty="0">
              <a:solidFill>
                <a:schemeClr val="tx1"/>
              </a:solidFill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8570" y="240030"/>
            <a:ext cx="2501265" cy="314325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339205" y="3646170"/>
            <a:ext cx="2500630" cy="768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 altLang="en-US"/>
              <a:t>Карл Поппер (1902 -1994) - австрийский философ и социолог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92075" y="80645"/>
            <a:ext cx="6487795" cy="4947920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Благодаря периодически проводимым выборам, каждая из групп, придерживающихся различных взглядов, имеет шанс приобрести власть. </a:t>
            </a: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На практике радикальные, экстремистские или маргинальные точки зрения крайне редко играют значительную роль в либерально-демократическом процессе.</a:t>
            </a:r>
            <a:endParaRPr lang="ru-RU" altLang="en-US" sz="1600">
              <a:solidFill>
                <a:schemeClr val="tx1"/>
              </a:solidFill>
            </a:endParaRP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Термин </a:t>
            </a:r>
            <a:r>
              <a:rPr lang="ru-RU" altLang="en-US" sz="1600">
                <a:solidFill>
                  <a:srgbClr val="0070C0"/>
                </a:solidFill>
                <a:sym typeface="+mn-ea"/>
              </a:rPr>
              <a:t>либеральный</a:t>
            </a:r>
            <a:r>
              <a:rPr lang="ru-RU" altLang="en-US" sz="1600">
                <a:solidFill>
                  <a:schemeClr val="tx1"/>
                </a:solidFill>
                <a:sym typeface="+mn-ea"/>
              </a:rPr>
              <a:t> в данном случае понимается так же, как в эпоху буржуазных революций конца XVIII века: обеспечивающий каждому человеку защиту от беспредела и произвола со стороны власти и органов правопорядка.</a:t>
            </a: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Единственным государственным устройством, способным на равных соперничать с либеральной демократией, Фукуяма считает не социализм, а капитализм по типу современного Китая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277225" y="4730115"/>
            <a:ext cx="6858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56705" y="702310"/>
            <a:ext cx="2057400" cy="31432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363720" y="1371600"/>
            <a:ext cx="4366260" cy="3143250"/>
          </a:xfrm>
        </p:spPr>
        <p:txBody>
          <a:bodyPr vert="horz" wrap="square" lIns="68580" tIns="34290" rIns="68580" bIns="34290" numCol="1" rtlCol="0" anchor="t" anchorCtr="0" compatLnSpc="1">
            <a:noAutofit/>
          </a:bodyPr>
          <a:lstStyle/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28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 какой концепцией развития общества вы согласны и почему?</a:t>
            </a:r>
            <a:r>
              <a:rPr lang="ru-RU" altLang="ru-RU" sz="28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lang="ru-RU" altLang="ru-RU" sz="28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Аргументируйте свой ответ.</a:t>
            </a: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Самостоятельная работа:</a:t>
            </a: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7510" y="1371600"/>
            <a:ext cx="3189605" cy="21272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0070C0"/>
                </a:solidFill>
              </a:rPr>
              <a:t>Спасибо за работу!</a:t>
            </a:r>
          </a:p>
        </p:txBody>
      </p:sp>
      <p:sp>
        <p:nvSpPr>
          <p:cNvPr id="296" name="Google Shape;296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 </a:t>
            </a:r>
          </a:p>
        </p:txBody>
      </p:sp>
      <p:pic>
        <p:nvPicPr>
          <p:cNvPr id="6" name="Google Shape;54;p13"/>
          <p:cNvPicPr preferRelativeResize="0"/>
          <p:nvPr/>
        </p:nvPicPr>
        <p:blipFill rotWithShape="1">
          <a:blip r:embed="rId3"/>
          <a:srcRect l="-5500" t="560" r="5499" b="-559"/>
          <a:stretch>
            <a:fillRect/>
          </a:stretch>
        </p:blipFill>
        <p:spPr>
          <a:xfrm>
            <a:off x="1016637" y="2830576"/>
            <a:ext cx="7291705" cy="1696085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8" y="0"/>
            <a:ext cx="91159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424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1344304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Декларативная теория государственности — теория международного права, согласно которой для образования государства необходимо и достаточно: наличие фиксированных границ и постоянного населения; присутствие системы государственного управления, обладающей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суверенитетом.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0145" y="2030649"/>
            <a:ext cx="8520600" cy="2683019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 теории государственности, государство как организация должно обладать следующими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признаками: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казну (казначейство) и право принудительного сбора налогов;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подконтрольную территорию с постоянным населением;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органы управления;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силовые структуры для реализации монополии насилия.</a:t>
            </a:r>
          </a:p>
          <a:p>
            <a:pPr marL="11430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23582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4218</Words>
  <Application>Microsoft Office PowerPoint</Application>
  <PresentationFormat>Экран (16:9)</PresentationFormat>
  <Paragraphs>358</Paragraphs>
  <Slides>56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3" baseType="lpstr">
      <vt:lpstr>Wingdings</vt:lpstr>
      <vt:lpstr>Open Sans</vt:lpstr>
      <vt:lpstr>Times New Roman</vt:lpstr>
      <vt:lpstr>MS Gothic</vt:lpstr>
      <vt:lpstr>Arial</vt:lpstr>
      <vt:lpstr>Franklin Gothic Medium</vt:lpstr>
      <vt:lpstr>Simple Light</vt:lpstr>
      <vt:lpstr>Презентация PowerPoint</vt:lpstr>
      <vt:lpstr>Раздел 2. Российское государство-цивилизация  </vt:lpstr>
      <vt:lpstr>ВОПРОСЫ:</vt:lpstr>
      <vt:lpstr>1. Стратегии развитие общества</vt:lpstr>
      <vt:lpstr>Теории эволюционного типа</vt:lpstr>
      <vt:lpstr>Революционный подход</vt:lpstr>
      <vt:lpstr>Презентация PowerPoint</vt:lpstr>
      <vt:lpstr>Презентация PowerPoint</vt:lpstr>
      <vt:lpstr>Формы социальной динамики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прогресса </vt:lpstr>
      <vt:lpstr>Тенденции развития современного  общества</vt:lpstr>
      <vt:lpstr>Гуманизация общества</vt:lpstr>
      <vt:lpstr>Презентация PowerPoint</vt:lpstr>
      <vt:lpstr>Противоречивость глобализации</vt:lpstr>
      <vt:lpstr>Презентация PowerPoint</vt:lpstr>
      <vt:lpstr>Глокализация (1980-е г.г.)</vt:lpstr>
      <vt:lpstr>Презентация PowerPoint</vt:lpstr>
      <vt:lpstr>2. Государство-цивилизация и государство-нация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Взаимодействие цивилизаций в историческом процессе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Современные концепции государства</vt:lpstr>
      <vt:lpstr>Пассионарная теория этногенеза</vt:lpstr>
      <vt:lpstr>Теория географического детерминизма</vt:lpstr>
      <vt:lpstr>Географический детерминизм в России</vt:lpstr>
      <vt:lpstr>Презентация PowerPoint</vt:lpstr>
      <vt:lpstr>Учение о ноосфере</vt:lpstr>
      <vt:lpstr>Теория массового общества </vt:lpstr>
      <vt:lpstr>Теория тоталитарного общества</vt:lpstr>
      <vt:lpstr>Теория индустриального общества  </vt:lpstr>
      <vt:lpstr>Теория постиндустриального общества </vt:lpstr>
      <vt:lpstr>Презентация PowerPoint</vt:lpstr>
      <vt:lpstr>Теория информационного общества</vt:lpstr>
      <vt:lpstr>Стадиальное развитие общества </vt:lpstr>
      <vt:lpstr>Презентация PowerPoint</vt:lpstr>
      <vt:lpstr>Теория модернизации </vt:lpstr>
      <vt:lpstr>Презентация PowerPoint</vt:lpstr>
      <vt:lpstr>Презентация PowerPoint</vt:lpstr>
      <vt:lpstr>Самостоятельная работа:</vt:lpstr>
      <vt:lpstr>Спасибо за работу!</vt:lpstr>
      <vt:lpstr>Презентация PowerPoint</vt:lpstr>
      <vt:lpstr>Декларативная теория государственности — теория международного права, согласно которой для образования государства необходимо и достаточно: наличие фиксированных границ и постоянного населения; присутствие системы государственного управления, обладающей суверенитетом.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Anna</cp:lastModifiedBy>
  <cp:revision>123</cp:revision>
  <dcterms:created xsi:type="dcterms:W3CDTF">2023-07-03T06:26:00Z</dcterms:created>
  <dcterms:modified xsi:type="dcterms:W3CDTF">2024-10-14T14:42:35Z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A0374D7AB77C47D28F5EC239B53C4D2A_13</vt:lpwstr>
  </property>
  <property fmtid="{D5CDD505-2E9C-101B-9397-08002B2CF9AE}" pid="3" name="KSOProductBuildVer">
    <vt:lpwstr>1049-12.2.0.13215</vt:lpwstr>
  </property>
</Properties>
</file>