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webp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3"/>
  </p:notesMasterIdLst>
  <p:sldIdLst>
    <p:sldId id="256" r:id="rId2"/>
    <p:sldId id="283" r:id="rId3"/>
    <p:sldId id="301" r:id="rId4"/>
    <p:sldId id="302" r:id="rId5"/>
    <p:sldId id="305" r:id="rId6"/>
    <p:sldId id="306" r:id="rId7"/>
    <p:sldId id="397" r:id="rId8"/>
    <p:sldId id="398" r:id="rId9"/>
    <p:sldId id="399" r:id="rId10"/>
    <p:sldId id="400" r:id="rId11"/>
    <p:sldId id="308" r:id="rId12"/>
    <p:sldId id="309" r:id="rId13"/>
    <p:sldId id="304" r:id="rId14"/>
    <p:sldId id="310" r:id="rId15"/>
    <p:sldId id="307" r:id="rId16"/>
    <p:sldId id="303" r:id="rId17"/>
    <p:sldId id="402" r:id="rId18"/>
    <p:sldId id="447" r:id="rId19"/>
    <p:sldId id="448" r:id="rId20"/>
    <p:sldId id="449" r:id="rId21"/>
    <p:sldId id="450" r:id="rId22"/>
    <p:sldId id="341" r:id="rId23"/>
    <p:sldId id="451" r:id="rId24"/>
    <p:sldId id="452" r:id="rId25"/>
    <p:sldId id="453" r:id="rId26"/>
    <p:sldId id="401" r:id="rId27"/>
    <p:sldId id="454" r:id="rId28"/>
    <p:sldId id="459" r:id="rId29"/>
    <p:sldId id="460" r:id="rId30"/>
    <p:sldId id="461" r:id="rId31"/>
    <p:sldId id="462" r:id="rId32"/>
    <p:sldId id="463" r:id="rId33"/>
    <p:sldId id="464" r:id="rId34"/>
    <p:sldId id="465" r:id="rId35"/>
    <p:sldId id="466" r:id="rId36"/>
    <p:sldId id="467" r:id="rId37"/>
    <p:sldId id="468" r:id="rId38"/>
    <p:sldId id="469" r:id="rId39"/>
    <p:sldId id="470" r:id="rId40"/>
    <p:sldId id="471" r:id="rId41"/>
    <p:sldId id="472" r:id="rId42"/>
    <p:sldId id="473" r:id="rId43"/>
    <p:sldId id="474" r:id="rId44"/>
    <p:sldId id="475" r:id="rId45"/>
    <p:sldId id="476" r:id="rId46"/>
    <p:sldId id="477" r:id="rId47"/>
    <p:sldId id="478" r:id="rId48"/>
    <p:sldId id="480" r:id="rId49"/>
    <p:sldId id="479" r:id="rId50"/>
    <p:sldId id="295" r:id="rId51"/>
    <p:sldId id="282" r:id="rId52"/>
  </p:sldIdLst>
  <p:sldSz cx="9144000" cy="5143500" type="screen16x9"/>
  <p:notesSz cx="6858000" cy="9144000"/>
  <p:embeddedFontLst>
    <p:embeddedFont>
      <p:font typeface="Open Sans" panose="020B0604020202020204" charset="0"/>
      <p: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4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4660"/>
  </p:normalViewPr>
  <p:slideViewPr>
    <p:cSldViewPr snapToGrid="0">
      <p:cViewPr>
        <p:scale>
          <a:sx n="130" d="100"/>
          <a:sy n="130" d="100"/>
        </p:scale>
        <p:origin x="696" y="348"/>
      </p:cViewPr>
      <p:guideLst>
        <p:guide orient="horz" pos="154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4d22339b46_3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4d22339b46_3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>
          <a:xfrm>
            <a:off x="6344112" y="4800600"/>
            <a:ext cx="876528" cy="2071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440F762-E521-4C9D-8292-FD48D7DE7DAE}" type="datetimeFigureOut">
              <a:rPr kumimoji="0" lang="ru-RU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09.09.2023</a:t>
            </a:fld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131388" y="4800600"/>
            <a:ext cx="5098394" cy="20716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/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pankova_natalia\AppData\Local\Temp\wps\INetCache\b2144d29c06af14e9e8bbf68a9bfa1cb" TargetMode="External"/><Relationship Id="rId2" Type="http://schemas.openxmlformats.org/officeDocument/2006/relationships/image" Target="NUL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ebp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0190" y="1495888"/>
            <a:ext cx="5693089" cy="215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cap="all" dirty="0" err="1" smtClean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Основы</a:t>
            </a:r>
            <a:r>
              <a:rPr lang="en-US" sz="3200" b="1" i="1" cap="all" dirty="0" smtClean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cap="all" dirty="0" err="1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российской</a:t>
            </a:r>
            <a:r>
              <a:rPr lang="en-US" sz="3200" b="1" i="1" cap="all" dirty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cap="all" dirty="0" err="1" smtClean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государственност</a:t>
            </a:r>
            <a:r>
              <a:rPr lang="ru-RU" sz="3200" b="1" i="1" cap="all" dirty="0" smtClean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и</a:t>
            </a:r>
            <a:endParaRPr lang="ru-RU" sz="3200" b="1" i="1" dirty="0" smtClean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 smtClean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2.</a:t>
            </a:r>
            <a:endParaRPr sz="3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>
          <a:xfrm>
            <a:off x="188306" y="149399"/>
            <a:ext cx="3087370" cy="1132840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7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00" dirty="0">
                <a:latin typeface="Arial" panose="020B0604020202020204" pitchFamily="34" charset="0"/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3239770" y="0"/>
            <a:ext cx="5904230" cy="39325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Раздел </a:t>
            </a:r>
            <a:r>
              <a:rPr lang="ru-RU" alt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1</a:t>
            </a:r>
            <a:r>
              <a:rPr 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. </a:t>
            </a:r>
            <a:r>
              <a:rPr lang="ru-RU" alt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Что такое Россия?</a:t>
            </a:r>
            <a:r>
              <a:rPr lang="ru-RU" sz="3200" b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/>
            </a:r>
            <a:br>
              <a:rPr lang="ru-RU" sz="3200" b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en-US" sz="2400" b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60" y="2066925"/>
            <a:ext cx="4417060" cy="14185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2.  Россия: испытания и герои</a:t>
            </a:r>
          </a:p>
        </p:txBody>
      </p:sp>
      <p:sp>
        <p:nvSpPr>
          <p:cNvPr id="4" name="Google Shape;375;p47"/>
          <p:cNvSpPr txBox="1"/>
          <p:nvPr/>
        </p:nvSpPr>
        <p:spPr>
          <a:xfrm>
            <a:off x="8180574" y="4760184"/>
            <a:ext cx="728535" cy="2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r" defTabSz="914400" eaLnBrk="1" fontAlgn="auto" latinLnBrk="0" hangingPunct="1">
              <a:lnSpc>
                <a:spcPct val="60000"/>
              </a:lnSpc>
              <a:buClr>
                <a:schemeClr val="dk2"/>
              </a:buClr>
              <a:buSzPts val="852"/>
              <a:buFont typeface="Arial" panose="020B0604020202020204"/>
              <a:buNone/>
              <a:defRPr/>
            </a:pPr>
            <a:fld id="{726AC411-00C9-4A49-A5AC-2452FC8A3B34}" type="slidenum">
              <a:rPr kumimoji="0" lang="en-US" sz="925" kern="0" cap="none" spc="0" normalizeH="0" baseline="0" noProof="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fld>
            <a:endParaRPr kumimoji="0" lang="en-US" sz="925" kern="0" cap="none" spc="0" normalizeH="0" baseline="0" noProof="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" name="Изображение 1"/>
          <p:cNvPicPr/>
          <p:nvPr/>
        </p:nvPicPr>
        <p:blipFill>
          <a:blip r:embed="rId3"/>
          <a:stretch>
            <a:fillRect/>
          </a:stretch>
        </p:blipFill>
        <p:spPr>
          <a:xfrm>
            <a:off x="4883150" y="1256665"/>
            <a:ext cx="3843020" cy="2759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85" y="1152525"/>
            <a:ext cx="4019550" cy="3552190"/>
          </a:xfrm>
        </p:spPr>
        <p:txBody>
          <a:bodyPr>
            <a:noAutofit/>
          </a:bodyPr>
          <a:lstStyle/>
          <a:p>
            <a:pPr marL="139700" indent="0" algn="just">
              <a:buNone/>
            </a:pPr>
            <a:r>
              <a:rPr lang="ru-RU" altLang="en-US" sz="1600">
                <a:solidFill>
                  <a:srgbClr val="0070C0"/>
                </a:solidFill>
              </a:rPr>
              <a:t>1. Испытания</a:t>
            </a:r>
          </a:p>
          <a:p>
            <a:pPr algn="just"/>
            <a:r>
              <a:rPr lang="ru-RU" altLang="en-US" sz="1600">
                <a:solidFill>
                  <a:schemeClr val="tx1"/>
                </a:solidFill>
              </a:rPr>
              <a:t>Монгольское нашествие</a:t>
            </a:r>
          </a:p>
          <a:p>
            <a:pPr algn="just"/>
            <a:r>
              <a:rPr lang="ru-RU" altLang="en-US" sz="1600">
                <a:solidFill>
                  <a:schemeClr val="tx1"/>
                </a:solidFill>
              </a:rPr>
              <a:t>Смутное время</a:t>
            </a:r>
          </a:p>
          <a:p>
            <a:pPr algn="just"/>
            <a:r>
              <a:rPr lang="ru-RU" altLang="en-US" sz="1600">
                <a:solidFill>
                  <a:schemeClr val="tx1"/>
                </a:solidFill>
              </a:rPr>
              <a:t>Чума 1653-1654 годов</a:t>
            </a:r>
          </a:p>
          <a:p>
            <a:pPr algn="just"/>
            <a:r>
              <a:rPr lang="ru-RU" altLang="en-US" sz="1600">
                <a:solidFill>
                  <a:schemeClr val="tx1"/>
                </a:solidFill>
              </a:rPr>
              <a:t>Отечественная война 1812 года</a:t>
            </a:r>
          </a:p>
          <a:p>
            <a:pPr algn="just"/>
            <a:r>
              <a:rPr lang="ru-RU" altLang="en-US" sz="1600">
                <a:solidFill>
                  <a:schemeClr val="tx1"/>
                </a:solidFill>
              </a:rPr>
              <a:t>Три революции, Первая мировая война и Гражданская война</a:t>
            </a:r>
          </a:p>
          <a:p>
            <a:pPr algn="just"/>
            <a:r>
              <a:rPr lang="ru-RU" altLang="en-US" sz="1600">
                <a:solidFill>
                  <a:schemeClr val="tx1"/>
                </a:solidFill>
              </a:rPr>
              <a:t>Сталинский режим и Вторая мировая война</a:t>
            </a:r>
          </a:p>
          <a:p>
            <a:pPr algn="just"/>
            <a:r>
              <a:rPr lang="ru-RU" altLang="en-US" sz="1600">
                <a:solidFill>
                  <a:schemeClr val="tx1"/>
                </a:solidFill>
              </a:rPr>
              <a:t>Великая отечественная война</a:t>
            </a:r>
          </a:p>
          <a:p>
            <a:pPr algn="just"/>
            <a:r>
              <a:rPr lang="ru-RU" altLang="en-US" sz="1600">
                <a:solidFill>
                  <a:schemeClr val="tx1"/>
                </a:solidFill>
              </a:rPr>
              <a:t>Наши дни: террористические атаки</a:t>
            </a:r>
          </a:p>
          <a:p>
            <a:pPr marL="139700" indent="0" algn="just">
              <a:buNone/>
            </a:pPr>
            <a:endParaRPr lang="ru-RU" altLang="en-US" sz="1600">
              <a:solidFill>
                <a:schemeClr val="tx1"/>
              </a:solidFill>
            </a:endParaRPr>
          </a:p>
        </p:txBody>
      </p:sp>
      <p:sp>
        <p:nvSpPr>
          <p:cNvPr id="4" name="Замещающий текст 3"/>
          <p:cNvSpPr>
            <a:spLocks noGrp="1"/>
          </p:cNvSpPr>
          <p:nvPr>
            <p:ph type="body" idx="2"/>
          </p:nvPr>
        </p:nvSpPr>
        <p:spPr>
          <a:xfrm>
            <a:off x="4651375" y="1203325"/>
            <a:ext cx="4180840" cy="3637915"/>
          </a:xfrm>
        </p:spPr>
        <p:txBody>
          <a:bodyPr>
            <a:noAutofit/>
          </a:bodyPr>
          <a:lstStyle/>
          <a:p>
            <a:pPr marL="139700" indent="0" algn="just">
              <a:buNone/>
            </a:pPr>
            <a:r>
              <a:rPr lang="ru-RU" altLang="en-US" sz="1600">
                <a:solidFill>
                  <a:srgbClr val="0070C0"/>
                </a:solidFill>
                <a:sym typeface="+mn-ea"/>
              </a:rPr>
              <a:t>2. Главные победы России</a:t>
            </a:r>
            <a:endParaRPr lang="ru-RU" altLang="en-US" sz="1600">
              <a:solidFill>
                <a:srgbClr val="0070C0"/>
              </a:solidFill>
            </a:endParaRPr>
          </a:p>
          <a:p>
            <a:pPr algn="just"/>
            <a:r>
              <a:rPr lang="ru-RU" altLang="en-US" sz="1600">
                <a:solidFill>
                  <a:schemeClr val="tx1"/>
                </a:solidFill>
                <a:sym typeface="+mn-ea"/>
              </a:rPr>
              <a:t>X-XIV века</a:t>
            </a:r>
            <a:endParaRPr lang="ru-RU" altLang="en-US" sz="1600">
              <a:solidFill>
                <a:schemeClr val="tx1"/>
              </a:solidFill>
            </a:endParaRPr>
          </a:p>
          <a:p>
            <a:pPr algn="just"/>
            <a:r>
              <a:rPr lang="ru-RU" altLang="en-US" sz="1600">
                <a:solidFill>
                  <a:schemeClr val="tx1"/>
                </a:solidFill>
                <a:sym typeface="+mn-ea"/>
              </a:rPr>
              <a:t>XIV- XVIII века</a:t>
            </a:r>
            <a:endParaRPr lang="ru-RU" altLang="en-US" sz="1600">
              <a:solidFill>
                <a:schemeClr val="tx1"/>
              </a:solidFill>
            </a:endParaRPr>
          </a:p>
          <a:p>
            <a:pPr algn="just"/>
            <a:r>
              <a:rPr lang="ru-RU" altLang="en-US" sz="1600">
                <a:solidFill>
                  <a:schemeClr val="tx1"/>
                </a:solidFill>
                <a:sym typeface="+mn-ea"/>
              </a:rPr>
              <a:t>XIX век</a:t>
            </a:r>
            <a:endParaRPr lang="ru-RU" altLang="en-US" sz="1600">
              <a:solidFill>
                <a:schemeClr val="tx1"/>
              </a:solidFill>
            </a:endParaRPr>
          </a:p>
          <a:p>
            <a:pPr algn="just"/>
            <a:r>
              <a:rPr lang="ru-RU" altLang="en-US" sz="1600">
                <a:solidFill>
                  <a:schemeClr val="tx1"/>
                </a:solidFill>
                <a:sym typeface="+mn-ea"/>
              </a:rPr>
              <a:t>XX век</a:t>
            </a:r>
            <a:endParaRPr lang="ru-RU" altLang="en-US" sz="1600">
              <a:solidFill>
                <a:schemeClr val="tx1"/>
              </a:solidFill>
            </a:endParaRPr>
          </a:p>
          <a:p>
            <a:pPr marL="139700" indent="0" algn="just">
              <a:buNone/>
            </a:pPr>
            <a:r>
              <a:rPr lang="ru-RU" altLang="en-US" sz="1600">
                <a:solidFill>
                  <a:srgbClr val="0070C0"/>
                </a:solidFill>
                <a:sym typeface="+mn-ea"/>
              </a:rPr>
              <a:t>3. Выдающиеся личности в истории России</a:t>
            </a:r>
            <a:endParaRPr lang="ru-RU" altLang="en-US" sz="1600">
              <a:solidFill>
                <a:srgbClr val="0070C0"/>
              </a:solidFill>
            </a:endParaRPr>
          </a:p>
          <a:p>
            <a:pPr algn="just"/>
            <a:r>
              <a:rPr lang="ru-RU" altLang="en-US" sz="1600">
                <a:solidFill>
                  <a:schemeClr val="tx1"/>
                </a:solidFill>
                <a:sym typeface="+mn-ea"/>
              </a:rPr>
              <a:t>Герои военных действий</a:t>
            </a:r>
            <a:endParaRPr lang="ru-RU" altLang="en-US" sz="1600">
              <a:solidFill>
                <a:schemeClr val="tx1"/>
              </a:solidFill>
            </a:endParaRPr>
          </a:p>
          <a:p>
            <a:pPr algn="just"/>
            <a:r>
              <a:rPr lang="ru-RU" altLang="en-US" sz="1600">
                <a:solidFill>
                  <a:schemeClr val="tx1"/>
                </a:solidFill>
                <a:sym typeface="+mn-ea"/>
              </a:rPr>
              <a:t>Путешественники и мореплаватели</a:t>
            </a:r>
            <a:endParaRPr lang="ru-RU" altLang="en-US" sz="1600">
              <a:solidFill>
                <a:schemeClr val="tx1"/>
              </a:solidFill>
            </a:endParaRPr>
          </a:p>
          <a:p>
            <a:pPr algn="just"/>
            <a:r>
              <a:rPr lang="ru-RU" altLang="en-US" sz="1600">
                <a:solidFill>
                  <a:schemeClr val="tx1"/>
                </a:solidFill>
                <a:sym typeface="+mn-ea"/>
              </a:rPr>
              <a:t>Выдающиеся ученые и их открытия</a:t>
            </a:r>
            <a:endParaRPr lang="ru-RU" altLang="en-US" sz="1600">
              <a:solidFill>
                <a:schemeClr val="tx1"/>
              </a:solidFill>
            </a:endParaRPr>
          </a:p>
          <a:p>
            <a:pPr algn="just"/>
            <a:r>
              <a:rPr lang="ru-RU" altLang="en-US" sz="1600">
                <a:solidFill>
                  <a:schemeClr val="tx1"/>
                </a:solidFill>
                <a:sym typeface="+mn-ea"/>
              </a:rPr>
              <a:t>Герои спорта</a:t>
            </a:r>
            <a:endParaRPr lang="ru-RU" altLang="en-US" sz="1600">
              <a:solidFill>
                <a:schemeClr val="tx1"/>
              </a:solidFill>
            </a:endParaRPr>
          </a:p>
          <a:p>
            <a:pPr algn="just"/>
            <a:r>
              <a:rPr lang="ru-RU" altLang="en-US" sz="1600">
                <a:solidFill>
                  <a:schemeClr val="tx1"/>
                </a:solidFill>
                <a:sym typeface="+mn-ea"/>
              </a:rPr>
              <a:t>Творческие люди</a:t>
            </a:r>
            <a:endParaRPr lang="ru-RU" altLang="en-US" sz="1600">
              <a:solidFill>
                <a:schemeClr val="tx1"/>
              </a:solidFill>
            </a:endParaRPr>
          </a:p>
          <a:p>
            <a:endParaRPr lang="ru-RU" altLang="en-US" sz="16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b="1">
                <a:solidFill>
                  <a:srgbClr val="0070C0"/>
                </a:solidFill>
                <a:sym typeface="+mn-ea"/>
              </a:rPr>
              <a:t>1. Испытания</a:t>
            </a:r>
            <a:r>
              <a:rPr lang="ru-RU" altLang="en-US" b="1">
                <a:solidFill>
                  <a:srgbClr val="0070C0"/>
                </a:solidFill>
              </a:rPr>
              <a:t/>
            </a:r>
            <a:br>
              <a:rPr lang="ru-RU" altLang="en-US" b="1">
                <a:solidFill>
                  <a:srgbClr val="0070C0"/>
                </a:solidFill>
              </a:rPr>
            </a:br>
            <a:endParaRPr lang="ru-RU" altLang="en-US" b="1">
              <a:solidFill>
                <a:srgbClr val="0070C0"/>
              </a:solidFill>
            </a:endParaRP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85" y="1152525"/>
            <a:ext cx="5257800" cy="3416300"/>
          </a:xfrm>
        </p:spPr>
        <p:txBody>
          <a:bodyPr>
            <a:noAutofit/>
          </a:bodyPr>
          <a:lstStyle/>
          <a:p>
            <a:r>
              <a:rPr lang="ru-RU" altLang="en-US" sz="2000">
                <a:solidFill>
                  <a:schemeClr val="tx1"/>
                </a:solidFill>
                <a:sym typeface="+mn-ea"/>
              </a:rPr>
              <a:t>Иcтoрия Рoccии былa пoлнa тяжёлых иcпытaний и мрaчных пeриoдoв, выпaвших нa дoлю нaрoдa. </a:t>
            </a:r>
          </a:p>
          <a:p>
            <a:r>
              <a:rPr lang="ru-RU" altLang="en-US" sz="2000">
                <a:solidFill>
                  <a:schemeClr val="tx1"/>
                </a:solidFill>
                <a:sym typeface="+mn-ea"/>
              </a:rPr>
              <a:t>Oднaкo нeкoтoрыe </a:t>
            </a:r>
            <a:r>
              <a:rPr lang="ru-RU" altLang="en-US" sz="2000">
                <a:solidFill>
                  <a:srgbClr val="0070C0"/>
                </a:solidFill>
                <a:sym typeface="+mn-ea"/>
              </a:rPr>
              <a:t>кaтacтрoфичecкиe дaты</a:t>
            </a:r>
            <a:r>
              <a:rPr lang="ru-RU" altLang="en-US" sz="2000">
                <a:solidFill>
                  <a:schemeClr val="tx1"/>
                </a:solidFill>
                <a:sym typeface="+mn-ea"/>
              </a:rPr>
              <a:t> зaпoмнилиcь бoльшe других – либo из-зa мacштaбa caмих coбытий, либo из-зa их рeшaющeгo влияния нa хoд иcтoрии.</a:t>
            </a:r>
          </a:p>
          <a:p>
            <a:endParaRPr lang="ru-RU" altLang="en-US" sz="20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110" name="Изображение 109"/>
          <p:cNvPicPr/>
          <p:nvPr/>
        </p:nvPicPr>
        <p:blipFill>
          <a:blip r:embed="rId2" r:link="rId3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1" name="Изображение 110"/>
          <p:cNvPicPr/>
          <p:nvPr/>
        </p:nvPicPr>
        <p:blipFill>
          <a:blip r:embed="rId4"/>
          <a:stretch>
            <a:fillRect/>
          </a:stretch>
        </p:blipFill>
        <p:spPr>
          <a:xfrm>
            <a:off x="5732780" y="1397000"/>
            <a:ext cx="3099435" cy="27031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Заголовок 1"/>
          <p:cNvSpPr>
            <a:spLocks noGrp="1"/>
          </p:cNvSpPr>
          <p:nvPr>
            <p:ph type="title"/>
          </p:nvPr>
        </p:nvSpPr>
        <p:spPr>
          <a:xfrm>
            <a:off x="1143000" y="239316"/>
            <a:ext cx="6858000" cy="617934"/>
          </a:xfrm>
        </p:spPr>
        <p:txBody>
          <a:bodyPr vert="horz" wrap="square" lIns="68580" tIns="34290" rIns="68580" bIns="34290" anchor="b" anchorCtr="0"/>
          <a:lstStyle/>
          <a:p>
            <a:pPr algn="ctr"/>
            <a:r>
              <a:rPr lang="ru-RU" altLang="ru-RU" dirty="0">
                <a:solidFill>
                  <a:srgbClr val="0070C0"/>
                </a:solidFill>
              </a:rPr>
              <a:t>Монгольское нашествие</a:t>
            </a:r>
          </a:p>
        </p:txBody>
      </p:sp>
      <p:sp>
        <p:nvSpPr>
          <p:cNvPr id="75779" name="Содержимое 2"/>
          <p:cNvSpPr>
            <a:spLocks noGrp="1"/>
          </p:cNvSpPr>
          <p:nvPr>
            <p:ph idx="1"/>
          </p:nvPr>
        </p:nvSpPr>
        <p:spPr>
          <a:xfrm>
            <a:off x="111125" y="857250"/>
            <a:ext cx="8856345" cy="4043045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r>
              <a:rPr lang="ru-RU" altLang="ru-RU" sz="2250" dirty="0">
                <a:solidFill>
                  <a:schemeClr val="tx1"/>
                </a:solidFill>
              </a:rPr>
              <a:t>Монгольское нашествие сокрушило русские княжества и города. Культура домонгольской Руси была почти полностью уничтожена. </a:t>
            </a:r>
          </a:p>
          <a:p>
            <a:r>
              <a:rPr lang="ru-RU" altLang="ru-RU" sz="2250" dirty="0">
                <a:solidFill>
                  <a:schemeClr val="tx1"/>
                </a:solidFill>
              </a:rPr>
              <a:t>Киев, Ростов, Галич, Чернигов, Рязань и другие центры Руси были стерты с лица земли. </a:t>
            </a:r>
          </a:p>
          <a:p>
            <a:r>
              <a:rPr lang="ru-RU" altLang="ru-RU" sz="2250" dirty="0">
                <a:solidFill>
                  <a:schemeClr val="tx1"/>
                </a:solidFill>
              </a:rPr>
              <a:t>До прихода монголов на Руси было около 1000 крепостей и городов – после нашествия осталось всего около 300. </a:t>
            </a:r>
          </a:p>
          <a:p>
            <a:r>
              <a:rPr lang="ru-RU" altLang="ru-RU" sz="2250" dirty="0">
                <a:solidFill>
                  <a:schemeClr val="tx1"/>
                </a:solidFill>
              </a:rPr>
              <a:t>Русским землям потребовалось более ста лет, чтобы восстановиться после опустошительного нашествия.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Смутное время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82245" y="1102360"/>
            <a:ext cx="4905375" cy="3724275"/>
          </a:xfrm>
        </p:spPr>
        <p:txBody>
          <a:bodyPr>
            <a:normAutofit fontScale="77500" lnSpcReduction="10000"/>
          </a:bodyPr>
          <a:lstStyle/>
          <a:p>
            <a:pPr marL="571500" indent="-457200"/>
            <a:r>
              <a:rPr lang="ru-RU" altLang="ru-RU" sz="2000" dirty="0">
                <a:solidFill>
                  <a:schemeClr val="tx1"/>
                </a:solidFill>
                <a:sym typeface="+mn-ea"/>
              </a:rPr>
              <a:t>Этот темный период не был вызван нападением или угрозой извне, но это было </a:t>
            </a:r>
            <a:r>
              <a:rPr lang="ru-RU" altLang="ru-RU" sz="2000" dirty="0">
                <a:solidFill>
                  <a:srgbClr val="0070C0"/>
                </a:solidFill>
                <a:sym typeface="+mn-ea"/>
              </a:rPr>
              <a:t>сочетание несчастий, войны и плохой политики</a:t>
            </a:r>
            <a:r>
              <a:rPr lang="ru-RU" altLang="ru-RU" sz="2000" dirty="0">
                <a:solidFill>
                  <a:schemeClr val="tx1"/>
                </a:solidFill>
                <a:sym typeface="+mn-ea"/>
              </a:rPr>
              <a:t>, которые привели к временам Смуты. </a:t>
            </a:r>
          </a:p>
          <a:p>
            <a:pPr marL="571500" indent="-457200"/>
            <a:r>
              <a:rPr lang="ru-RU" altLang="ru-RU" sz="2000" dirty="0">
                <a:solidFill>
                  <a:schemeClr val="tx1"/>
                </a:solidFill>
                <a:sym typeface="+mn-ea"/>
              </a:rPr>
              <a:t>Они продолжались в течение 15 лет с 1598 по 1613 год, но их последствия продолжались до 1640-х годов. </a:t>
            </a:r>
          </a:p>
          <a:p>
            <a:pPr marL="571500" indent="-457200"/>
            <a:r>
              <a:rPr lang="ru-RU" altLang="ru-RU" sz="2000" dirty="0">
                <a:solidFill>
                  <a:schemeClr val="tx1"/>
                </a:solidFill>
                <a:sym typeface="+mn-ea"/>
              </a:rPr>
              <a:t>Главной причиной Смутного времени стал </a:t>
            </a:r>
            <a:r>
              <a:rPr lang="ru-RU" altLang="ru-RU" sz="2000" dirty="0">
                <a:solidFill>
                  <a:srgbClr val="0070C0"/>
                </a:solidFill>
                <a:sym typeface="+mn-ea"/>
              </a:rPr>
              <a:t>конец династии Рюриковичей</a:t>
            </a:r>
            <a:r>
              <a:rPr lang="ru-RU" altLang="ru-RU" sz="2000" dirty="0">
                <a:solidFill>
                  <a:schemeClr val="tx1"/>
                </a:solidFill>
                <a:sym typeface="+mn-ea"/>
              </a:rPr>
              <a:t> – сын Ивана Грозного Федор не имел детей, а последний сын Ивана Грозного Дмитрий умер или был убит при загадочных обстоятельствах. </a:t>
            </a:r>
          </a:p>
          <a:p>
            <a:pPr marL="571500" indent="-457200"/>
            <a:r>
              <a:rPr lang="ru-RU" altLang="ru-RU" sz="2000" dirty="0">
                <a:solidFill>
                  <a:schemeClr val="tx1"/>
                </a:solidFill>
                <a:sym typeface="+mn-ea"/>
              </a:rPr>
              <a:t>Законного наследника престола не осталось.</a:t>
            </a:r>
          </a:p>
        </p:txBody>
      </p:sp>
      <p:pic>
        <p:nvPicPr>
          <p:cNvPr id="112" name="Изображение 111"/>
          <p:cNvPicPr/>
          <p:nvPr/>
        </p:nvPicPr>
        <p:blipFill>
          <a:blip r:embed="rId2"/>
          <a:stretch>
            <a:fillRect/>
          </a:stretch>
        </p:blipFill>
        <p:spPr>
          <a:xfrm>
            <a:off x="5120005" y="1312545"/>
            <a:ext cx="3712210" cy="291592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Чума 1653-1654 годов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571500" indent="-457200"/>
            <a:r>
              <a:rPr lang="ru-RU" altLang="ru-RU" sz="1600" dirty="0">
                <a:solidFill>
                  <a:schemeClr val="tx1"/>
                </a:solidFill>
                <a:sym typeface="+mn-ea"/>
              </a:rPr>
              <a:t>Смутное время стоило России около четверти ее населения. </a:t>
            </a:r>
          </a:p>
          <a:p>
            <a:pPr marL="571500" indent="-457200"/>
            <a:r>
              <a:rPr lang="ru-RU" altLang="ru-RU" sz="1600" dirty="0">
                <a:solidFill>
                  <a:schemeClr val="tx1"/>
                </a:solidFill>
                <a:sym typeface="+mn-ea"/>
              </a:rPr>
              <a:t>Пахотные земли резко сократились, но что еще хуже, новое поколение крестьян, родившихся в эти годы, не знало, как правильно обрабатывать землю. </a:t>
            </a:r>
          </a:p>
          <a:p>
            <a:pPr marL="571500" indent="-457200"/>
            <a:r>
              <a:rPr lang="ru-RU" altLang="ru-RU" sz="1600" dirty="0">
                <a:solidFill>
                  <a:schemeClr val="tx1"/>
                </a:solidFill>
                <a:sym typeface="+mn-ea"/>
              </a:rPr>
              <a:t>К середине 17-го века русское население еще не вернулось на уровень 16-го века, когда произошло очередное бедствие...</a:t>
            </a:r>
          </a:p>
          <a:p>
            <a:endParaRPr lang="ru-RU" altLang="ru-RU" sz="16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6" name="Замещающий текст 5"/>
          <p:cNvSpPr>
            <a:spLocks noGrp="1"/>
          </p:cNvSpPr>
          <p:nvPr>
            <p:ph type="body" idx="2"/>
          </p:nvPr>
        </p:nvSpPr>
        <p:spPr>
          <a:xfrm>
            <a:off x="4351020" y="1152525"/>
            <a:ext cx="4580890" cy="3774440"/>
          </a:xfrm>
        </p:spPr>
        <p:txBody>
          <a:bodyPr>
            <a:noAutofit/>
          </a:bodyPr>
          <a:lstStyle/>
          <a:p>
            <a:r>
              <a:rPr lang="ru-RU" altLang="en-US" sz="1600">
                <a:solidFill>
                  <a:schemeClr val="tx1"/>
                </a:solidFill>
              </a:rPr>
              <a:t>В 1653 году патриархом Никоном была инициирована спорная церковная реформа (раскол), за которой последовали некоторые «апокалиптические» события: в 1654 году </a:t>
            </a:r>
            <a:r>
              <a:rPr lang="ru-RU" altLang="en-US" sz="1600">
                <a:solidFill>
                  <a:srgbClr val="0070C0"/>
                </a:solidFill>
              </a:rPr>
              <a:t>эпидемия чумы</a:t>
            </a:r>
            <a:r>
              <a:rPr lang="ru-RU" altLang="en-US" sz="1600">
                <a:solidFill>
                  <a:schemeClr val="tx1"/>
                </a:solidFill>
              </a:rPr>
              <a:t> поразила центральную Россию.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Поскольку русские впервые столкнулись с массовой эпидемией, они были совершенно не готовы.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Царь Алексей Михайлович, высшие военачальники и армия уцелели по чистой случайности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2550" y="90170"/>
            <a:ext cx="4871085" cy="4938395"/>
          </a:xfrm>
        </p:spPr>
        <p:txBody>
          <a:bodyPr>
            <a:noAutofit/>
          </a:bodyPr>
          <a:lstStyle/>
          <a:p>
            <a:pPr marL="360045" eaLnBrk="1" fontAlgn="auto" latinLnBrk="0" hangingPunct="1">
              <a:lnSpc>
                <a:spcPct val="100000"/>
              </a:lnSpc>
            </a:pPr>
            <a:r>
              <a:rPr lang="ru-RU" altLang="en-US" sz="1600">
                <a:solidFill>
                  <a:schemeClr val="tx1"/>
                </a:solidFill>
              </a:rPr>
              <a:t>Москва была пустынна – большая часть населения либо бежала, либо погибала во время чумы. </a:t>
            </a:r>
          </a:p>
          <a:p>
            <a:pPr marL="360045" eaLnBrk="1" fontAlgn="auto" latinLnBrk="0" hangingPunct="1">
              <a:lnSpc>
                <a:spcPct val="100000"/>
              </a:lnSpc>
            </a:pPr>
            <a:r>
              <a:rPr lang="ru-RU" altLang="en-US" sz="1600">
                <a:solidFill>
                  <a:schemeClr val="tx1"/>
                </a:solidFill>
              </a:rPr>
              <a:t>Бежавшие москвичи перенесли чуму в другие города и поселки центральной России. Историки считают, что в 1653–1654 годах могло погибнуть до 800 000 человек.</a:t>
            </a:r>
          </a:p>
          <a:p>
            <a:pPr marL="360045" eaLnBrk="1" fontAlgn="auto" latinLnBrk="0" hangingPunct="1">
              <a:lnSpc>
                <a:spcPct val="100000"/>
              </a:lnSpc>
            </a:pPr>
            <a:r>
              <a:rPr lang="ru-RU" altLang="en-US" sz="1600">
                <a:solidFill>
                  <a:schemeClr val="tx1"/>
                </a:solidFill>
              </a:rPr>
              <a:t>Более того, 12 августа 1654 года среди бела дня произошло солнечное затмение, хорошо видимое, и это было воспринято как самое мрачное предзнаменование эпохи. </a:t>
            </a:r>
          </a:p>
          <a:p>
            <a:pPr marL="360045" eaLnBrk="1" fontAlgn="auto" latinLnBrk="0" hangingPunct="1">
              <a:lnSpc>
                <a:spcPct val="100000"/>
              </a:lnSpc>
            </a:pPr>
            <a:r>
              <a:rPr lang="ru-RU" altLang="en-US" sz="1600">
                <a:solidFill>
                  <a:schemeClr val="tx1"/>
                </a:solidFill>
              </a:rPr>
              <a:t>Даже патриарх Никон и сам царь были в полном ужасе. </a:t>
            </a:r>
          </a:p>
          <a:p>
            <a:pPr marL="360045" eaLnBrk="1" fontAlgn="auto" latinLnBrk="0" hangingPunct="1">
              <a:lnSpc>
                <a:spcPct val="100000"/>
              </a:lnSpc>
            </a:pPr>
            <a:r>
              <a:rPr lang="ru-RU" altLang="en-US" sz="1600">
                <a:solidFill>
                  <a:schemeClr val="tx1"/>
                </a:solidFill>
              </a:rPr>
              <a:t>После того, как чума закончилась, русские все еще страдали от ее последствий, таких как голод и плохая экономика. </a:t>
            </a:r>
          </a:p>
          <a:p>
            <a:pPr marL="360045" eaLnBrk="1" fontAlgn="auto" latinLnBrk="0" hangingPunct="1">
              <a:lnSpc>
                <a:spcPct val="100000"/>
              </a:lnSpc>
            </a:pPr>
            <a:r>
              <a:rPr lang="ru-RU" altLang="en-US" sz="1600">
                <a:solidFill>
                  <a:schemeClr val="tx1"/>
                </a:solidFill>
              </a:rPr>
              <a:t>С другой стороны, россияне приобрели опыт борьбы и профилактики массовых заболеваний.</a:t>
            </a:r>
          </a:p>
        </p:txBody>
      </p:sp>
      <p:pic>
        <p:nvPicPr>
          <p:cNvPr id="114" name="Изображение 113"/>
          <p:cNvPicPr/>
          <p:nvPr/>
        </p:nvPicPr>
        <p:blipFill>
          <a:blip r:embed="rId2"/>
          <a:stretch>
            <a:fillRect/>
          </a:stretch>
        </p:blipFill>
        <p:spPr>
          <a:xfrm>
            <a:off x="4953635" y="923290"/>
            <a:ext cx="3991610" cy="29413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Отечественная война 1812 года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142740" y="1017905"/>
            <a:ext cx="4935220" cy="3681095"/>
          </a:xfrm>
        </p:spPr>
        <p:txBody>
          <a:bodyPr>
            <a:normAutofit/>
          </a:bodyPr>
          <a:lstStyle/>
          <a:p>
            <a:r>
              <a:rPr lang="ru-RU" altLang="en-US" sz="1800">
                <a:solidFill>
                  <a:schemeClr val="tx1"/>
                </a:solidFill>
              </a:rPr>
              <a:t>В 1812 году русским войскам пришлось противостоять гораздо более многочисленной и опытной «Великой армии» французского императора Наполеона Бонапарта. </a:t>
            </a:r>
          </a:p>
          <a:p>
            <a:r>
              <a:rPr lang="ru-RU" altLang="en-US" sz="1800">
                <a:solidFill>
                  <a:schemeClr val="tx1"/>
                </a:solidFill>
              </a:rPr>
              <a:t>Отступая от границ империи, наши войска вели арьергардные бои, дали крупное сражение у Смоленска. </a:t>
            </a:r>
          </a:p>
          <a:p>
            <a:r>
              <a:rPr lang="ru-RU" altLang="en-US" sz="1800">
                <a:solidFill>
                  <a:schemeClr val="tx1"/>
                </a:solidFill>
              </a:rPr>
              <a:t>Силы армии Наполеона были надломлены в великой Бородинской битве. </a:t>
            </a:r>
          </a:p>
        </p:txBody>
      </p:sp>
      <p:pic>
        <p:nvPicPr>
          <p:cNvPr id="115" name="Изображение 114"/>
          <p:cNvPicPr/>
          <p:nvPr/>
        </p:nvPicPr>
        <p:blipFill>
          <a:blip r:embed="rId2"/>
          <a:stretch>
            <a:fillRect/>
          </a:stretch>
        </p:blipFill>
        <p:spPr>
          <a:xfrm>
            <a:off x="188595" y="1271905"/>
            <a:ext cx="4055110" cy="2965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1125" y="218440"/>
            <a:ext cx="4458335" cy="4702175"/>
          </a:xfrm>
        </p:spPr>
        <p:txBody>
          <a:bodyPr>
            <a:noAutofit/>
          </a:bodyPr>
          <a:lstStyle/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altLang="en-US" sz="1700">
                <a:solidFill>
                  <a:schemeClr val="tx1"/>
                </a:solidFill>
              </a:rPr>
              <a:t>За лето и осень 1812 года французы понесли невосполнимые потери, и к зиме были вынуждены оставить Москву и отступить из России. </a:t>
            </a:r>
          </a:p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altLang="en-US" sz="1700">
                <a:solidFill>
                  <a:schemeClr val="tx1"/>
                </a:solidFill>
              </a:rPr>
              <a:t>Из более чем 660 тысяч солдат Наполеона смогли покинуть Россию всего несколько десятков тысяч. </a:t>
            </a:r>
          </a:p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altLang="en-US" sz="1700">
                <a:solidFill>
                  <a:schemeClr val="tx1"/>
                </a:solidFill>
              </a:rPr>
              <a:t>Русские войска покрыли себя неувядающей славой победителей, стойких и упорных бойцов. </a:t>
            </a:r>
          </a:p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altLang="en-US" sz="1700">
                <a:solidFill>
                  <a:schemeClr val="tx1"/>
                </a:solidFill>
              </a:rPr>
              <a:t>Этот статус наша армия подтвердила и позже, в ходе Заграничного похода, окончившегося полным поражением Франции и взятием нашими войсками Парижа.</a:t>
            </a:r>
          </a:p>
        </p:txBody>
      </p:sp>
      <p:pic>
        <p:nvPicPr>
          <p:cNvPr id="116" name="Изображение 115"/>
          <p:cNvPicPr/>
          <p:nvPr/>
        </p:nvPicPr>
        <p:blipFill>
          <a:blip r:embed="rId2"/>
          <a:stretch>
            <a:fillRect/>
          </a:stretch>
        </p:blipFill>
        <p:spPr>
          <a:xfrm>
            <a:off x="4569460" y="688340"/>
            <a:ext cx="4230370" cy="28022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  <a:sym typeface="+mn-ea"/>
              </a:rPr>
              <a:t>Пожар в Москве 1812 года</a:t>
            </a:r>
          </a:p>
        </p:txBody>
      </p:sp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151765" y="1018540"/>
            <a:ext cx="4202430" cy="3803015"/>
          </a:xfrm>
        </p:spPr>
        <p:txBody>
          <a:bodyPr>
            <a:noAutofit/>
          </a:bodyPr>
          <a:lstStyle/>
          <a:p>
            <a:r>
              <a:rPr lang="ru-RU" altLang="en-US" sz="1600">
                <a:solidFill>
                  <a:schemeClr val="tx1"/>
                </a:solidFill>
              </a:rPr>
              <a:t>Стрaшный пoжaр нaчaлcя в Мocквe 3 ceнтября 1812 гoдa – в дeнь, кoгдa Нaпoлeoн Бoнaпaрт пoд звуки «Мaрceльeзы» зaнял Крeмль.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Выйдя нa cмoтрoвую плoщaдку Крeмлёвcкoгo хoлмa, фрaнцузcкий импeрaтoр зaмeтил плaмя в Китaй-гoрoдe.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В ту жe нoчь зaпoлыхaлa ужe вcя cтoлицa.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Ктo eё пoджёг – фрaнцузы или руccкиe – дo cих пoр тoчнo нe уcтaнoвлeнo.</a:t>
            </a:r>
          </a:p>
        </p:txBody>
      </p:sp>
      <p:pic>
        <p:nvPicPr>
          <p:cNvPr id="113" name="Изображение 112"/>
          <p:cNvPicPr/>
          <p:nvPr/>
        </p:nvPicPr>
        <p:blipFill>
          <a:blip r:embed="rId2"/>
          <a:stretch>
            <a:fillRect/>
          </a:stretch>
        </p:blipFill>
        <p:spPr>
          <a:xfrm>
            <a:off x="4693920" y="1414145"/>
            <a:ext cx="4138295" cy="2593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Три революции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0000"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Политика Николая </a:t>
            </a:r>
            <a:r>
              <a:rPr lang="en-US" altLang="en-US">
                <a:solidFill>
                  <a:schemeClr val="tx1"/>
                </a:solidFill>
              </a:rPr>
              <a:t>II</a:t>
            </a:r>
            <a:r>
              <a:rPr lang="ru-RU" altLang="en-US">
                <a:solidFill>
                  <a:schemeClr val="tx1"/>
                </a:solidFill>
              </a:rPr>
              <a:t> привела его к войне с Японией в 1905 году, которая вызвала </a:t>
            </a:r>
            <a:r>
              <a:rPr lang="ru-RU" altLang="en-US">
                <a:solidFill>
                  <a:srgbClr val="0070C0"/>
                </a:solidFill>
              </a:rPr>
              <a:t>первую русскую революцию 1905 года</a:t>
            </a:r>
            <a:r>
              <a:rPr lang="ru-RU" altLang="en-US">
                <a:solidFill>
                  <a:schemeClr val="tx1"/>
                </a:solidFill>
              </a:rPr>
              <a:t>, которая, в свою очередь, изменила режим в России – появилась Государственная дума, первый парламент в России </a:t>
            </a:r>
          </a:p>
          <a:p>
            <a:r>
              <a:rPr lang="ru-RU" altLang="en-US">
                <a:solidFill>
                  <a:schemeClr val="tx1"/>
                </a:solidFill>
              </a:rPr>
              <a:t>После событий 1905 года в России не прекращалась революционная деятельность. Владимир Ленин, Иосиф Сталин и многие другие будущие большевики взялись за свержение царского правительства, которое глупо продолжало свою милитаристскую политику. </a:t>
            </a:r>
          </a:p>
          <a:p>
            <a:r>
              <a:rPr lang="ru-RU" altLang="en-US">
                <a:solidFill>
                  <a:schemeClr val="tx1"/>
                </a:solidFill>
              </a:rPr>
              <a:t>Первая мировая война, к которой российская имперская армия была совершенно не готова, разожгла </a:t>
            </a:r>
            <a:r>
              <a:rPr lang="ru-RU" altLang="en-US">
                <a:solidFill>
                  <a:srgbClr val="0070C0"/>
                </a:solidFill>
              </a:rPr>
              <a:t>Февральскую революцию 1917 года</a:t>
            </a:r>
            <a:r>
              <a:rPr lang="ru-RU" altLang="en-US">
                <a:solidFill>
                  <a:schemeClr val="tx1"/>
                </a:solidFill>
              </a:rPr>
              <a:t>, за которой последовала </a:t>
            </a:r>
            <a:r>
              <a:rPr lang="ru-RU" altLang="en-US">
                <a:solidFill>
                  <a:srgbClr val="0070C0"/>
                </a:solidFill>
              </a:rPr>
              <a:t>Октябрьская революция 1917 года</a:t>
            </a:r>
            <a:r>
              <a:rPr lang="ru-RU" altLang="en-US">
                <a:solidFill>
                  <a:schemeClr val="tx1"/>
                </a:solidFill>
              </a:rPr>
              <a:t>, приведшая к власти большевиков.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36692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b="1">
                <a:solidFill>
                  <a:srgbClr val="0070C0"/>
                </a:solidFill>
                <a:sym typeface="+mn-ea"/>
              </a:rPr>
              <a:t>Первая мировая война и Гражданская война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67335" y="1049020"/>
            <a:ext cx="4265295" cy="3519805"/>
          </a:xfrm>
        </p:spPr>
        <p:txBody>
          <a:bodyPr>
            <a:noAutofit/>
          </a:bodyPr>
          <a:lstStyle/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После этого госструктуру пришлось перестраивать практически с нуля и с небольшими людскими ресурсами.</a:t>
            </a:r>
          </a:p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Россия, население которой было расколото между большевистским и монархическим режимами, погрузилась в хаос гражданской войны (1917–1923), унесшей жизни около 11 миллионов и заставившей еще два миллиона бежать из страны. </a:t>
            </a:r>
          </a:p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Валовой внутренний продукт упал в пять раз. </a:t>
            </a:r>
          </a:p>
        </p:txBody>
      </p:sp>
      <p:sp>
        <p:nvSpPr>
          <p:cNvPr id="4" name="Замещающий текст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Ситуация усугублялась массовыми инфекционными заболеваниями: в 1918–1920 годах около 25 миллионов человек заболели сыпным тифом, были вспышки холеры и дизентерии, страну также поразила пандемия испанки в 1918 году и еще один большой голод в 1921–1922 годах... </a:t>
            </a:r>
          </a:p>
          <a:p>
            <a:endParaRPr lang="ru-RU" altLang="en-US" sz="1600">
              <a:solidFill>
                <a:schemeClr val="tx1"/>
              </a:solidFill>
              <a:sym typeface="+mn-ea"/>
            </a:endParaRPr>
          </a:p>
          <a:p>
            <a:endParaRPr lang="ru-RU" altLang="en-US" sz="1600" b="1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Сталинский режим и Вторая мировая война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85" y="1152525"/>
            <a:ext cx="8520430" cy="3798570"/>
          </a:xfrm>
        </p:spPr>
        <p:txBody>
          <a:bodyPr>
            <a:normAutofit fontScale="87500" lnSpcReduction="20000"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Бедствия сталинского режима были в значительной степени продолжением прихода к власти большевиков. </a:t>
            </a:r>
          </a:p>
          <a:p>
            <a:r>
              <a:rPr lang="ru-RU" altLang="en-US">
                <a:solidFill>
                  <a:schemeClr val="tx1"/>
                </a:solidFill>
              </a:rPr>
              <a:t>После короткого периода относительного затишья в 1924–1929 годах правительство при Сталине начало «закручивать гайки» массовой коллективизацией сельского хозяйства (1928–1940), что означало превращение индивидуальных крестьянских хозяйств и землевладений в управляемые государством колхозы. </a:t>
            </a:r>
          </a:p>
          <a:p>
            <a:r>
              <a:rPr lang="ru-RU" altLang="en-US">
                <a:solidFill>
                  <a:schemeClr val="tx1"/>
                </a:solidFill>
              </a:rPr>
              <a:t>Крестьяне поначалу выступали против этой политики, потому что это было естественным разрушением уклада земледелия, испытанного веками производства. </a:t>
            </a:r>
          </a:p>
          <a:p>
            <a:r>
              <a:rPr lang="ru-RU" altLang="en-US">
                <a:solidFill>
                  <a:schemeClr val="tx1"/>
                </a:solidFill>
              </a:rPr>
              <a:t>Были тысячи мелких и крупных крестьянских восстаний – но правительство применяло бесчеловечные репрессивные методы. </a:t>
            </a:r>
          </a:p>
          <a:p>
            <a:r>
              <a:rPr lang="ru-RU" altLang="en-US">
                <a:solidFill>
                  <a:schemeClr val="tx1"/>
                </a:solidFill>
              </a:rPr>
              <a:t>«Простые» смутьяны были депортированы и отправлены в трудовые лагеря, а их лидеры казнены. Историки утверждают, что коллективизация унесла жизни около 10 миллионов человек.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мещающий текст 5"/>
          <p:cNvSpPr>
            <a:spLocks noGrp="1"/>
          </p:cNvSpPr>
          <p:nvPr/>
        </p:nvSpPr>
        <p:spPr>
          <a:xfrm>
            <a:off x="147320" y="113665"/>
            <a:ext cx="8827770" cy="479298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○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■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●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○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■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●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○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■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400050" indent="-285750"/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Индустриализация советской экономики и производства, отскочившая вперед по «пятилеткам», шла полным ходом, что привело к очередной волне </a:t>
            </a:r>
            <a:r>
              <a:rPr lang="ru-RU" altLang="ru-RU" sz="1800" dirty="0">
                <a:solidFill>
                  <a:srgbClr val="0070C0"/>
                </a:solidFill>
                <a:sym typeface="+mn-ea"/>
              </a:rPr>
              <a:t>репрессий</a:t>
            </a:r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 против крестьян и рабочих. </a:t>
            </a:r>
          </a:p>
          <a:p>
            <a:pPr marL="400050" indent="-285750"/>
            <a:r>
              <a:rPr lang="ru-RU" altLang="ru-RU" sz="1800" dirty="0">
                <a:solidFill>
                  <a:srgbClr val="0070C0"/>
                </a:solidFill>
                <a:sym typeface="+mn-ea"/>
              </a:rPr>
              <a:t>ГУЛАГ</a:t>
            </a:r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 (Главное управление лагерей) был создан в 1930 году. </a:t>
            </a:r>
          </a:p>
          <a:p>
            <a:pPr marL="400050" indent="-285750"/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До 40 миллионов человек были так или иначе казнены, заключены в тюрьмы, получили повреждения и травмы в результате репрессий. </a:t>
            </a:r>
          </a:p>
          <a:p>
            <a:pPr marL="400050" indent="-285750"/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Лицо русской нации навсегда изменилось после 1930-х годов. </a:t>
            </a:r>
          </a:p>
          <a:p>
            <a:pPr marL="400050" indent="-285750"/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А потом началась </a:t>
            </a:r>
            <a:r>
              <a:rPr lang="ru-RU" altLang="ru-RU" sz="1800" dirty="0">
                <a:solidFill>
                  <a:srgbClr val="0070C0"/>
                </a:solidFill>
                <a:sym typeface="+mn-ea"/>
              </a:rPr>
              <a:t>Вторая мировая война</a:t>
            </a:r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.</a:t>
            </a:r>
          </a:p>
          <a:p>
            <a:pPr marL="400050" indent="-285750"/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Печальная правда, что без сталинской политики коллективизации и индустриализации у СССР было бы мало шансов противостоять натиску нацистской армии, но очевидно и то, что Вторая мировая война унесла еще одну чудовищную утрату – погибло более 26 миллионов человек, жизнь всех остальных изменилась необратимо.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Великая отечественная война</a:t>
            </a:r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idx="1"/>
          </p:nvPr>
        </p:nvSpPr>
        <p:spPr>
          <a:xfrm>
            <a:off x="206477" y="1017725"/>
            <a:ext cx="8694175" cy="3878740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война</a:t>
            </a:r>
            <a:r>
              <a:rPr lang="ru-RU" dirty="0">
                <a:solidFill>
                  <a:schemeClr val="tx1"/>
                </a:solidFill>
              </a:rPr>
              <a:t> Союза Советских Социалистических Республик против осуществившей нападение на него нацистской Германии и её европейских союзников (Венгрии, Италии, Румынии, Словакии, Финляндии, Хорватии), начавшаяся с самого крупного сухопутного вторжения в мировой </a:t>
            </a:r>
            <a:r>
              <a:rPr lang="ru-RU" dirty="0" smtClean="0">
                <a:solidFill>
                  <a:schemeClr val="tx1"/>
                </a:solidFill>
              </a:rPr>
              <a:t>истории</a:t>
            </a:r>
            <a:r>
              <a:rPr lang="ru-RU" dirty="0">
                <a:solidFill>
                  <a:schemeClr val="tx1"/>
                </a:solidFill>
              </a:rPr>
              <a:t> их войск на советскую территорию, и закончившаяся в итоге освобождением от германской оккупации стран Центральной и Восточной Европы.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По </a:t>
            </a:r>
            <a:r>
              <a:rPr lang="ru-RU" dirty="0">
                <a:solidFill>
                  <a:schemeClr val="tx1"/>
                </a:solidFill>
              </a:rPr>
              <a:t>своим масштабам это был самый крупный и кровопролитный вооружённый конфликт в мировой </a:t>
            </a:r>
            <a:r>
              <a:rPr lang="ru-RU" dirty="0" smtClean="0">
                <a:solidFill>
                  <a:schemeClr val="tx1"/>
                </a:solidFill>
              </a:rPr>
              <a:t>истории. </a:t>
            </a:r>
            <a:r>
              <a:rPr lang="ru-RU" dirty="0">
                <a:solidFill>
                  <a:schemeClr val="tx1"/>
                </a:solidFill>
              </a:rPr>
              <a:t>Боевые действия продолжались 1418 дней. </a:t>
            </a:r>
            <a:endParaRPr lang="ru-RU" altLang="en-US" sz="2000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Восточный </a:t>
            </a:r>
            <a:r>
              <a:rPr lang="ru-RU" dirty="0">
                <a:solidFill>
                  <a:schemeClr val="tx1"/>
                </a:solidFill>
              </a:rPr>
              <a:t>фронт являлся главной составной частью Второй мировой </a:t>
            </a:r>
            <a:r>
              <a:rPr lang="ru-RU" dirty="0" smtClean="0">
                <a:solidFill>
                  <a:schemeClr val="tx1"/>
                </a:solidFill>
              </a:rPr>
              <a:t>войны, </a:t>
            </a:r>
            <a:r>
              <a:rPr lang="ru-RU" dirty="0">
                <a:solidFill>
                  <a:schemeClr val="tx1"/>
                </a:solidFill>
              </a:rPr>
              <a:t>завершившейся победой Красной армии и безоговорочной капитуляцией вооружённых </a:t>
            </a:r>
            <a:r>
              <a:rPr lang="ru-RU" dirty="0">
                <a:solidFill>
                  <a:schemeClr val="tx1"/>
                </a:solidFill>
              </a:rPr>
              <a:t>сил Германии. </a:t>
            </a:r>
            <a:endParaRPr lang="ru-RU" alt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  <a:sym typeface="+mn-ea"/>
              </a:rPr>
              <a:t>Война в Афганистане (1979-1989)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85" y="1152525"/>
            <a:ext cx="5580380" cy="341630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Афганская война (1979-1989) – военный конфликт, проходивший в Демократической Республике Афганистан. </a:t>
            </a:r>
          </a:p>
          <a:p>
            <a:r>
              <a:rPr lang="ru-RU" altLang="en-US">
                <a:solidFill>
                  <a:schemeClr val="tx1"/>
                </a:solidFill>
              </a:rPr>
              <a:t>С одной стороны в нем участвовал Ограниченный контингент советских войск, поддерживавший действия руководства Афганистана. </a:t>
            </a:r>
          </a:p>
          <a:p>
            <a:r>
              <a:rPr lang="ru-RU" altLang="en-US">
                <a:solidFill>
                  <a:schemeClr val="tx1"/>
                </a:solidFill>
              </a:rPr>
              <a:t>С другой выступали вооруженные группировки афганских моджахедов, спонсируемых странами НАТО.</a:t>
            </a:r>
          </a:p>
        </p:txBody>
      </p:sp>
      <p:pic>
        <p:nvPicPr>
          <p:cNvPr id="100" name="Изображение 99"/>
          <p:cNvPicPr/>
          <p:nvPr/>
        </p:nvPicPr>
        <p:blipFill>
          <a:blip r:embed="rId2"/>
          <a:stretch>
            <a:fillRect/>
          </a:stretch>
        </p:blipFill>
        <p:spPr>
          <a:xfrm>
            <a:off x="6360795" y="1152525"/>
            <a:ext cx="2130425" cy="32696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04470" y="211455"/>
            <a:ext cx="8799830" cy="4745355"/>
          </a:xfrm>
        </p:spPr>
        <p:txBody>
          <a:bodyPr>
            <a:normAutofit fontScale="92500"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Началась эта необъявленная война в декабре 1979-го года.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Когда в ответ на неоднократные просьбы афганского правительства об оказании военной помощи было принято решение политбюро ЦК КПСС о вводе в Афганистан ограниченного контингента советских войск.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Не последнюю роль в принятии решения сыграло – обезопасить наши южные </a:t>
            </a:r>
            <a:r>
              <a:rPr lang="ru-RU" altLang="en-US" dirty="0" smtClean="0">
                <a:solidFill>
                  <a:schemeClr val="tx1"/>
                </a:solidFill>
              </a:rPr>
              <a:t>рубежи. Афганистан </a:t>
            </a:r>
            <a:r>
              <a:rPr lang="ru-RU" altLang="en-US" dirty="0">
                <a:solidFill>
                  <a:schemeClr val="tx1"/>
                </a:solidFill>
              </a:rPr>
              <a:t>был не стабильным и не предсказуемым соседом.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Страна находилась на пороге гражданской войны.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Правительственным войскам противостояла вооруженная оппозиция. Борьба шла за полный политический контроль над всей территорией Афганистана.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Советская армия была втянута в межнациональные и межклановые противоречия.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Девять лет, один месяц и восемнадцать дней – ровно столько длилась афганская война, через которую прошли более полу миллиона советских солдат и офицеров.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Пятнадцать тысяч погибших, шестьдесят тысяч ранено.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85" y="445135"/>
            <a:ext cx="8520430" cy="809625"/>
          </a:xfrm>
        </p:spPr>
        <p:txBody>
          <a:bodyPr>
            <a:normAutofit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Война в Чечне (1994-1996/1999-2009 гг.)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8491" y="1254125"/>
            <a:ext cx="4948474" cy="3314700"/>
          </a:xfrm>
        </p:spPr>
        <p:txBody>
          <a:bodyPr>
            <a:normAutofit fontScale="92500" lnSpcReduction="20000"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Чеченский вооруженный конфликт 1994-1996 годах - военные действия между российскими федеральными войсками (силами) и вооруженными формированиями Чеченской Республики Ичкерии, созданными в нарушение законодательства РФ.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В сентябре 1999 года началась новая фаза чеченской военной кампании, которая получила название контртеррористической операции на Северном Кавказе.</a:t>
            </a:r>
          </a:p>
          <a:p>
            <a:endParaRPr lang="ru-RU" alt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20 лет с начала войны: как чеченский конфликт изменил Россию — РБ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964" y="1802990"/>
            <a:ext cx="3795251" cy="213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2550" y="103505"/>
            <a:ext cx="8942705" cy="4903470"/>
          </a:xfrm>
        </p:spPr>
        <p:txBody>
          <a:bodyPr>
            <a:noAutofit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Осенью 1991 года в условиях начавшегося распада СССР руководство ЧР заявило о государственном суверенитете республики и выходе ее из состава СССР и РСФСР. </a:t>
            </a:r>
          </a:p>
          <a:p>
            <a:r>
              <a:rPr lang="ru-RU" altLang="en-US">
                <a:solidFill>
                  <a:schemeClr val="tx1"/>
                </a:solidFill>
              </a:rPr>
              <a:t>Органы советской власти на территории ЧР распускались, действие законов РФ отменялось. </a:t>
            </a:r>
          </a:p>
          <a:p>
            <a:r>
              <a:rPr lang="ru-RU" altLang="en-US">
                <a:solidFill>
                  <a:schemeClr val="tx1"/>
                </a:solidFill>
              </a:rPr>
              <a:t>Началось формирование вооруженных сил Чечни во главе с верховным главнокомандующим президентом ЧР Джохаром Дудаевым. </a:t>
            </a:r>
          </a:p>
          <a:p>
            <a:r>
              <a:rPr lang="ru-RU" altLang="en-US">
                <a:solidFill>
                  <a:schemeClr val="tx1"/>
                </a:solidFill>
              </a:rPr>
              <a:t>Сооружались рубежи обороны в Грозном, а также базы для ведения диверсионной войны в горных районах.</a:t>
            </a:r>
          </a:p>
          <a:p>
            <a:r>
              <a:rPr lang="ru-RU" altLang="en-US">
                <a:solidFill>
                  <a:schemeClr val="tx1"/>
                </a:solidFill>
              </a:rPr>
              <a:t>Президентом РФ Борисом Ельциным был подписан Указ «О мерах по пресечению деятельности незаконных вооруженных формирований на территории Чеченской республики и в зоне осетино ингушского конфликта». В тот же день Правительством РФ было принято Постановление, предусматривавшее разоружение этих формирований силовыми методами.</a:t>
            </a:r>
          </a:p>
          <a:p>
            <a:endParaRPr lang="ru-RU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96520" y="218440"/>
            <a:ext cx="4527099" cy="4739005"/>
          </a:xfrm>
        </p:spPr>
        <p:txBody>
          <a:bodyPr>
            <a:noAutofit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К началу 2005 г., после уничтожения многих полевых командиров, интенсивность диверсионно-террористической деятельности боевиков значительно снизилась.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В апреле 2009 г. Национальный антитеррористический комитет (НАК) России по поручению президента Дмитрия Медведева отменил режим КТО на территории Чеченской Республики.</a:t>
            </a:r>
          </a:p>
          <a:p>
            <a:endParaRPr lang="ru-RU" altLang="en-US" dirty="0">
              <a:solidFill>
                <a:schemeClr val="tx1"/>
              </a:solidFill>
            </a:endParaRPr>
          </a:p>
        </p:txBody>
      </p:sp>
      <p:pic>
        <p:nvPicPr>
          <p:cNvPr id="2050" name="Picture 2" descr="Медведев, Дмитрий Анатольевич — энциклопедия «Знание.Вики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217" y="403787"/>
            <a:ext cx="2153395" cy="323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82612" y="380710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</a:rPr>
              <a:t>Дмитрий Анатольевич Медведев -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российский государственный и политический деятель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</a:rPr>
              <a:t>. Президент РФ в 2008-2012 гг., председатель Правительства в 2012-2020 гг.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Наши дни: террористические атаки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85" y="1152525"/>
            <a:ext cx="4135755" cy="3416300"/>
          </a:xfrm>
        </p:spPr>
        <p:txBody>
          <a:bodyPr>
            <a:normAutofit fontScale="90000"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В 1995-м группа террористов из 195 человек под командованием Шамиля Басаева захватила 1200 жителей города Буденновска, которых согнали в местную больницу. </a:t>
            </a:r>
          </a:p>
          <a:p>
            <a:r>
              <a:rPr lang="ru-RU" altLang="en-US">
                <a:solidFill>
                  <a:schemeClr val="tx1"/>
                </a:solidFill>
              </a:rPr>
              <a:t>Тех жителей города, которые отказывались идти, расстреливали. </a:t>
            </a:r>
          </a:p>
          <a:p>
            <a:r>
              <a:rPr lang="ru-RU" altLang="en-US">
                <a:solidFill>
                  <a:schemeClr val="tx1"/>
                </a:solidFill>
              </a:rPr>
              <a:t>В начале у террористов было много требований, но главное - вывод российских войск из Чечни. </a:t>
            </a:r>
          </a:p>
        </p:txBody>
      </p:sp>
      <p:pic>
        <p:nvPicPr>
          <p:cNvPr id="117" name="Изображение 116"/>
          <p:cNvPicPr/>
          <p:nvPr/>
        </p:nvPicPr>
        <p:blipFill>
          <a:blip r:embed="rId2"/>
          <a:stretch>
            <a:fillRect/>
          </a:stretch>
        </p:blipFill>
        <p:spPr>
          <a:xfrm>
            <a:off x="4736465" y="1401445"/>
            <a:ext cx="4017010" cy="26784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Захват театра на Дубровке в 2002-м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316095" y="1153160"/>
            <a:ext cx="4617085" cy="3898265"/>
          </a:xfrm>
        </p:spPr>
        <p:txBody>
          <a:bodyPr>
            <a:normAutofit fontScale="90000"/>
          </a:bodyPr>
          <a:lstStyle/>
          <a:p>
            <a:r>
              <a:rPr lang="ru-RU" altLang="en-US">
                <a:solidFill>
                  <a:schemeClr val="tx1"/>
                </a:solidFill>
                <a:sym typeface="+mn-ea"/>
              </a:rPr>
              <a:t>Во время проведения КТО в Чечне в 2002 году в Москве был совершен захват заложников в Театральном центре на Дубровке во время мюзикла «Норд-Ост». </a:t>
            </a:r>
            <a:endParaRPr lang="ru-RU" altLang="en-US">
              <a:solidFill>
                <a:schemeClr val="tx1"/>
              </a:solidFill>
            </a:endParaRPr>
          </a:p>
          <a:p>
            <a:r>
              <a:rPr lang="ru-RU" altLang="en-US">
                <a:solidFill>
                  <a:schemeClr val="tx1"/>
                </a:solidFill>
              </a:rPr>
              <a:t>40 террористов во главе с Мовсаром Бараевым в течение трех дней удерживали 916 человек. </a:t>
            </a:r>
          </a:p>
          <a:p>
            <a:r>
              <a:rPr lang="ru-RU" altLang="en-US">
                <a:solidFill>
                  <a:schemeClr val="tx1"/>
                </a:solidFill>
              </a:rPr>
              <a:t>При штурме здания силовики использовали газ, он позволил уничтожить боевиков, однако из-за этого же газа погибла часть заложников. </a:t>
            </a:r>
          </a:p>
          <a:p>
            <a:r>
              <a:rPr lang="ru-RU" altLang="en-US">
                <a:solidFill>
                  <a:schemeClr val="tx1"/>
                </a:solidFill>
              </a:rPr>
              <a:t>По официальным данным, жертвами теракта стали 130 человек. </a:t>
            </a:r>
          </a:p>
        </p:txBody>
      </p:sp>
      <p:pic>
        <p:nvPicPr>
          <p:cNvPr id="101" name="Изображение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394970" y="1407160"/>
            <a:ext cx="3786505" cy="29298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Дeнь знaний 2004 гoдa в Беслане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8110" y="1152525"/>
            <a:ext cx="4991735" cy="3883025"/>
          </a:xfrm>
        </p:spPr>
        <p:txBody>
          <a:bodyPr>
            <a:normAutofit fontScale="90000"/>
          </a:bodyPr>
          <a:lstStyle/>
          <a:p>
            <a:r>
              <a:rPr lang="ru-RU" altLang="en-US">
                <a:solidFill>
                  <a:schemeClr val="tx1"/>
                </a:solidFill>
                <a:sym typeface="+mn-ea"/>
              </a:rPr>
              <a:t>В 2004 году был совершен захват заложников в школе №1 города Беслана в Северной Осетии.</a:t>
            </a:r>
          </a:p>
          <a:p>
            <a:r>
              <a:rPr lang="ru-RU" altLang="en-US">
                <a:solidFill>
                  <a:schemeClr val="tx1"/>
                </a:solidFill>
              </a:rPr>
              <a:t>В зaхвaчeннoм тeррoриcтaми здaнии шкoлы oкaзaлиcь в зaлoжникaх 1128 чeлoвeкa. </a:t>
            </a:r>
          </a:p>
          <a:p>
            <a:r>
              <a:rPr lang="ru-RU" altLang="en-US">
                <a:solidFill>
                  <a:schemeClr val="tx1"/>
                </a:solidFill>
              </a:rPr>
              <a:t>В рeзультaтe штурмa, прeдпринятoгo чeрeз двa дня coтрудникaми cпeцcлужб, пoгиблo 333 чeлoвeкa, в тoм чиcлe 186 дeтeй. </a:t>
            </a:r>
          </a:p>
          <a:p>
            <a:r>
              <a:rPr lang="ru-RU" altLang="en-US">
                <a:solidFill>
                  <a:schemeClr val="tx1"/>
                </a:solidFill>
              </a:rPr>
              <a:t>Coбытия в Бecлaнe пo кoличecтву жeртв cтaли caмым cтрaшным тeрaктoм в oтeчecтвeннoй иcтoрии. </a:t>
            </a:r>
          </a:p>
          <a:p>
            <a:r>
              <a:rPr lang="ru-RU" altLang="en-US">
                <a:solidFill>
                  <a:schemeClr val="tx1"/>
                </a:solidFill>
              </a:rPr>
              <a:t>Oтвeтcтвeннocть зa нeгo взял лидeр чeчeнcких бoeвикoв Шaмиль Бacaeв.</a:t>
            </a:r>
          </a:p>
        </p:txBody>
      </p:sp>
      <p:pic>
        <p:nvPicPr>
          <p:cNvPr id="102" name="Изображение 101"/>
          <p:cNvPicPr/>
          <p:nvPr/>
        </p:nvPicPr>
        <p:blipFill>
          <a:blip r:embed="rId2"/>
          <a:stretch>
            <a:fillRect/>
          </a:stretch>
        </p:blipFill>
        <p:spPr>
          <a:xfrm>
            <a:off x="5174615" y="1744345"/>
            <a:ext cx="3860165" cy="21710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8594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  <a:sym typeface="+mn-ea"/>
              </a:rPr>
              <a:t>Авиакатастрофа над Синайским полуостровом (2015 г.)</a:t>
            </a:r>
            <a:r>
              <a:rPr lang="ru-RU" altLang="en-US">
                <a:solidFill>
                  <a:srgbClr val="0070C0"/>
                </a:solidFill>
              </a:rPr>
              <a:t/>
            </a:r>
            <a:br>
              <a:rPr lang="ru-RU" altLang="en-US">
                <a:solidFill>
                  <a:srgbClr val="0070C0"/>
                </a:solidFill>
              </a:rPr>
            </a:br>
            <a:endParaRPr lang="ru-RU" altLang="en-US">
              <a:solidFill>
                <a:srgbClr val="0070C0"/>
              </a:solidFill>
            </a:endParaRP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475990" y="758825"/>
            <a:ext cx="5535930" cy="4255135"/>
          </a:xfrm>
        </p:spPr>
        <p:txBody>
          <a:bodyPr>
            <a:noAutofit/>
          </a:bodyPr>
          <a:lstStyle/>
          <a:p>
            <a:r>
              <a:rPr lang="ru-RU" altLang="en-US" sz="1600">
                <a:solidFill>
                  <a:schemeClr val="tx1"/>
                </a:solidFill>
              </a:rPr>
              <a:t>Самолет авиакомпании «Когалымавиа», выполнявший чартерный рейс из египетского Шарм-эш-Шейха в Санкт-Петербург, пропал с радаров спустя 23 минуты после вылета.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Воздушное судно рухнуло, а позже выяснилось, что в хвостовой части самолета произошел взрыв самодельного устройства.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Все 217 пассажиров и семь членов экипажа погибли.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Символом трагедии стало фото «главного пассажира» - десятимесячной девочки, которая, прислонившись к панорамным окнам в Пулково, смотрела на роковой самолет.</a:t>
            </a:r>
          </a:p>
        </p:txBody>
      </p:sp>
      <p:pic>
        <p:nvPicPr>
          <p:cNvPr id="103" name="Изображение 102"/>
          <p:cNvPicPr/>
          <p:nvPr/>
        </p:nvPicPr>
        <p:blipFill>
          <a:blip r:embed="rId2"/>
          <a:stretch>
            <a:fillRect/>
          </a:stretch>
        </p:blipFill>
        <p:spPr>
          <a:xfrm>
            <a:off x="523240" y="952500"/>
            <a:ext cx="2705735" cy="33826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2. Главные победы России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85" y="1152525"/>
            <a:ext cx="4229735" cy="3416300"/>
          </a:xfrm>
        </p:spPr>
        <p:txBody>
          <a:bodyPr/>
          <a:lstStyle/>
          <a:p>
            <a:r>
              <a:rPr lang="ru-RU" altLang="en-US">
                <a:solidFill>
                  <a:schemeClr val="tx1"/>
                </a:solidFill>
              </a:rPr>
              <a:t>Русская армия по праву считается одной из самых сильных и боеспособных в истории. </a:t>
            </a:r>
          </a:p>
          <a:p>
            <a:r>
              <a:rPr lang="ru-RU" altLang="en-US">
                <a:solidFill>
                  <a:schemeClr val="tx1"/>
                </a:solidFill>
              </a:rPr>
              <a:t>Доказательства этому – множество блистательных побед, одержанных русскими воинами в битвах с превосходившими их по силам противниками. </a:t>
            </a:r>
          </a:p>
        </p:txBody>
      </p:sp>
      <p:pic>
        <p:nvPicPr>
          <p:cNvPr id="3076" name="Picture 4" descr="Герой России оценил идею проведения Парада Победы 24 июня - М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961" y="1297274"/>
            <a:ext cx="3692487" cy="276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Разгром Хазарского каганата (965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995625" y="1017725"/>
            <a:ext cx="4768215" cy="3811270"/>
          </a:xfrm>
        </p:spPr>
        <p:txBody>
          <a:bodyPr>
            <a:normAutofit fontScale="90000" lnSpcReduction="10000"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Падение Хазарии стало неизбежным результатом ослабления её политического и военного могущества в противостоянии с Русью.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Однако к моменту восточного похода киевского князя Святослава Хазарский каганат всё ещё оставался сильным соперником.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«В лето 6473 (965 год) пошёл Святослав на хазар. Услышав же, хазары вышли навстречу ему со своим князем каганом и сошлись биться, и в битве одолел Святослав хазар»</a:t>
            </a:r>
          </a:p>
        </p:txBody>
      </p:sp>
      <p:pic>
        <p:nvPicPr>
          <p:cNvPr id="4098" name="Picture 2" descr="Разгром Хазарского каганата князем Святославом – кратко о причина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5" y="1300777"/>
            <a:ext cx="3773612" cy="250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Невская Битва (1240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40111" y="1143000"/>
            <a:ext cx="4844844" cy="3930445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Летом 1240 года шведы с союзниками высадились в месте, где Ижора впадает Неву. Навстречу им выдвинулся небольшой отряд новгородского князя Александра Ярославича.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По </a:t>
            </a:r>
            <a:r>
              <a:rPr lang="ru-RU" dirty="0">
                <a:solidFill>
                  <a:schemeClr val="tx1"/>
                </a:solidFill>
              </a:rPr>
              <a:t>преданию, князь воодушевил дружину фразой, ставшей впоследствии «крылатой»: «Братья! Не в силах Бог, а в правде!».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Историки </a:t>
            </a:r>
            <a:r>
              <a:rPr lang="ru-RU" dirty="0">
                <a:solidFill>
                  <a:schemeClr val="tx1"/>
                </a:solidFill>
              </a:rPr>
              <a:t>полагают, что в соотношении сил преимущество было на стороне шведов </a:t>
            </a:r>
            <a:r>
              <a:rPr lang="ru-RU" b="1" dirty="0">
                <a:solidFill>
                  <a:schemeClr val="tx1"/>
                </a:solidFill>
              </a:rPr>
              <a:t>–</a:t>
            </a:r>
            <a:r>
              <a:rPr lang="ru-RU" dirty="0">
                <a:solidFill>
                  <a:schemeClr val="tx1"/>
                </a:solidFill>
              </a:rPr>
              <a:t> 5 тыс. против 1,4 тыс.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Однако</a:t>
            </a:r>
            <a:r>
              <a:rPr lang="ru-RU" dirty="0">
                <a:solidFill>
                  <a:schemeClr val="tx1"/>
                </a:solidFill>
              </a:rPr>
              <a:t>, не выдержав мощного и самоотверженного натиска русского войска, шведы бежали.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За </a:t>
            </a:r>
            <a:r>
              <a:rPr lang="ru-RU" dirty="0">
                <a:solidFill>
                  <a:schemeClr val="tx1"/>
                </a:solidFill>
              </a:rPr>
              <a:t>победу и храбрость Александр получил прозвище «Невский».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altLang="en-US" dirty="0"/>
          </a:p>
        </p:txBody>
      </p:sp>
      <p:pic>
        <p:nvPicPr>
          <p:cNvPr id="5122" name="Picture 2" descr="Невское сражение 1240 го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286" y="1505002"/>
            <a:ext cx="3679014" cy="236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Ледовое побоище (1242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Вторая знаменитая победа Александра Невского одержана над рыцарями Ливонского ордена в апреле 1242 года на льду Чудского озера.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>
                <a:solidFill>
                  <a:schemeClr val="tx1"/>
                </a:solidFill>
              </a:rPr>
              <a:t>этот раз вместе с новгородцами в битве принимали участия и владимирские дружины.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Исход </a:t>
            </a:r>
            <a:r>
              <a:rPr lang="ru-RU" dirty="0">
                <a:solidFill>
                  <a:schemeClr val="tx1"/>
                </a:solidFill>
              </a:rPr>
              <a:t>битвы предрешила грамотная тактика русских войск.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Они </a:t>
            </a:r>
            <a:r>
              <a:rPr lang="ru-RU" dirty="0">
                <a:solidFill>
                  <a:schemeClr val="tx1"/>
                </a:solidFill>
              </a:rPr>
              <a:t>окружили немецкие построения с флангов и вынудили их отступить.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Количество </a:t>
            </a:r>
            <a:r>
              <a:rPr lang="ru-RU" dirty="0">
                <a:solidFill>
                  <a:schemeClr val="tx1"/>
                </a:solidFill>
              </a:rPr>
              <a:t>сторон историки оценивают в 15–17 тыс. русских и 10–12 тыс. </a:t>
            </a:r>
            <a:r>
              <a:rPr lang="ru-RU" dirty="0" err="1">
                <a:solidFill>
                  <a:schemeClr val="tx1"/>
                </a:solidFill>
              </a:rPr>
              <a:t>ливонцев</a:t>
            </a:r>
            <a:r>
              <a:rPr lang="ru-RU" dirty="0">
                <a:solidFill>
                  <a:schemeClr val="tx1"/>
                </a:solidFill>
              </a:rPr>
              <a:t> с наёмниками.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>
                <a:solidFill>
                  <a:schemeClr val="tx1"/>
                </a:solidFill>
              </a:rPr>
              <a:t>этой битве рыцари потеряли 400 убитыми и 50 пленными.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Куликовская битва (1380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809568" y="1152474"/>
            <a:ext cx="3362632" cy="3559635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Куликовская битва стала поворотным моментом, продемонстрировав мощь единой русской армии и способность Руси отбиваться от Орды.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Спор </a:t>
            </a:r>
            <a:r>
              <a:rPr lang="ru-RU" dirty="0">
                <a:solidFill>
                  <a:schemeClr val="tx1"/>
                </a:solidFill>
              </a:rPr>
              <a:t>Мамая и Дмитрия Донского разгорался все больше и больше.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Он </a:t>
            </a:r>
            <a:r>
              <a:rPr lang="ru-RU" dirty="0">
                <a:solidFill>
                  <a:schemeClr val="tx1"/>
                </a:solidFill>
              </a:rPr>
              <a:t>послал войско против Дмитрия в 1378 году, но оно было разбито на реке </a:t>
            </a:r>
            <a:r>
              <a:rPr lang="ru-RU" dirty="0" err="1">
                <a:solidFill>
                  <a:schemeClr val="tx1"/>
                </a:solidFill>
              </a:rPr>
              <a:t>Воже</a:t>
            </a:r>
            <a:r>
              <a:rPr lang="ru-RU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altLang="en-US" dirty="0">
              <a:solidFill>
                <a:schemeClr val="tx1"/>
              </a:solidFill>
            </a:endParaRPr>
          </a:p>
        </p:txBody>
      </p:sp>
      <p:pic>
        <p:nvPicPr>
          <p:cNvPr id="6148" name="Picture 4" descr="Виктор Маторин - Хан Мамай: Описание произведения | Артхи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379" y="1273738"/>
            <a:ext cx="2679921" cy="3071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БЕСКОНЕЧНЫЕ СПОРЫ О КУЛИКОВСКОЙ БИТВ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02" y="1273738"/>
            <a:ext cx="2390683" cy="3071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XIV- XVIII века. Стояние на Угре (1480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8490" y="1152475"/>
            <a:ext cx="4885124" cy="3416400"/>
          </a:xfrm>
        </p:spPr>
        <p:txBody>
          <a:bodyPr>
            <a:noAutofit/>
          </a:bodyPr>
          <a:lstStyle/>
          <a:p>
            <a:pPr indent="0"/>
            <a:r>
              <a:rPr lang="ru-RU" sz="1600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Военные </a:t>
            </a:r>
            <a:r>
              <a:rPr lang="ru-RU" dirty="0">
                <a:solidFill>
                  <a:schemeClr val="tx1"/>
                </a:solidFill>
              </a:rPr>
              <a:t>действия в </a:t>
            </a:r>
            <a:r>
              <a:rPr lang="ru-RU" dirty="0" smtClean="0">
                <a:solidFill>
                  <a:schemeClr val="tx1"/>
                </a:solidFill>
              </a:rPr>
              <a:t>между </a:t>
            </a:r>
            <a:r>
              <a:rPr lang="ru-RU" dirty="0">
                <a:solidFill>
                  <a:schemeClr val="tx1"/>
                </a:solidFill>
              </a:rPr>
              <a:t>войсками хана Большой Орды Ахмата и войсками великого князя московского Ивана </a:t>
            </a:r>
            <a:r>
              <a:rPr lang="ru-RU" dirty="0" smtClean="0">
                <a:solidFill>
                  <a:schemeClr val="tx1"/>
                </a:solidFill>
              </a:rPr>
              <a:t>III, завершившие свержение монголо-татарского </a:t>
            </a:r>
            <a:r>
              <a:rPr lang="ru-RU" dirty="0">
                <a:solidFill>
                  <a:schemeClr val="tx1"/>
                </a:solidFill>
              </a:rPr>
              <a:t>ига на Руси, в частности в её северо-восточной части, где оно держалось дольше всего и где шёл процесс становления единого Русского государства.</a:t>
            </a:r>
            <a:endParaRPr lang="ru-RU" altLang="en-US" b="1" dirty="0">
              <a:solidFill>
                <a:schemeClr val="tx1"/>
              </a:solidFill>
            </a:endParaRPr>
          </a:p>
        </p:txBody>
      </p:sp>
      <p:pic>
        <p:nvPicPr>
          <p:cNvPr id="7170" name="Picture 2" descr="Памятная дата военной истории России: 11 ноября 1480 – стояние на реке Угре  | Информационное агентство &quot;Грозный-Информ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614" y="1643778"/>
            <a:ext cx="3774031" cy="207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Битва при Молодях (1572 год)</a:t>
            </a:r>
          </a:p>
        </p:txBody>
      </p:sp>
      <p:pic>
        <p:nvPicPr>
          <p:cNvPr id="10242" name="Picture 2" descr="Победа и поражение крымского хана Девлет Гирея | Пикаб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42" y="1206241"/>
            <a:ext cx="3292015" cy="329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962440" y="1017725"/>
            <a:ext cx="5869860" cy="388409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 1571 году крымский хан </a:t>
            </a:r>
            <a:r>
              <a:rPr lang="ru-RU" dirty="0" err="1">
                <a:solidFill>
                  <a:schemeClr val="tx1"/>
                </a:solidFill>
              </a:rPr>
              <a:t>Девлет</a:t>
            </a:r>
            <a:r>
              <a:rPr lang="ru-RU" dirty="0">
                <a:solidFill>
                  <a:schemeClr val="tx1"/>
                </a:solidFill>
              </a:rPr>
              <a:t> Гирей во время набега на Москву спалил русскую столицу, но не смог в неё войти. Год спустя, получив поддержку Османской империи, он организовал новый поход на Москву.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Однако </a:t>
            </a:r>
            <a:r>
              <a:rPr lang="ru-RU" dirty="0">
                <a:solidFill>
                  <a:schemeClr val="tx1"/>
                </a:solidFill>
              </a:rPr>
              <a:t>в этот раз крымско-турецкое войско было вынуждено остановиться в 40 километрах южнее столицы, недалеко от деревни Молоди.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Согласно </a:t>
            </a:r>
            <a:r>
              <a:rPr lang="ru-RU" dirty="0">
                <a:solidFill>
                  <a:schemeClr val="tx1"/>
                </a:solidFill>
              </a:rPr>
              <a:t>летописям, </a:t>
            </a:r>
            <a:r>
              <a:rPr lang="ru-RU" dirty="0" err="1">
                <a:solidFill>
                  <a:schemeClr val="tx1"/>
                </a:solidFill>
              </a:rPr>
              <a:t>Девлет</a:t>
            </a:r>
            <a:r>
              <a:rPr lang="ru-RU" dirty="0">
                <a:solidFill>
                  <a:schemeClr val="tx1"/>
                </a:solidFill>
              </a:rPr>
              <a:t> Гирей привел с собой 120-тысячное </a:t>
            </a:r>
            <a:r>
              <a:rPr lang="ru-RU" dirty="0" smtClean="0">
                <a:solidFill>
                  <a:schemeClr val="tx1"/>
                </a:solidFill>
              </a:rPr>
              <a:t>войско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(а возможно и </a:t>
            </a:r>
            <a:r>
              <a:rPr lang="ru-RU" dirty="0">
                <a:solidFill>
                  <a:schemeClr val="tx1"/>
                </a:solidFill>
              </a:rPr>
              <a:t>60 тыс</a:t>
            </a:r>
            <a:r>
              <a:rPr lang="ru-RU" dirty="0" smtClean="0">
                <a:solidFill>
                  <a:schemeClr val="tx1"/>
                </a:solidFill>
              </a:rPr>
              <a:t>.)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Так </a:t>
            </a:r>
            <a:r>
              <a:rPr lang="ru-RU" dirty="0">
                <a:solidFill>
                  <a:schemeClr val="tx1"/>
                </a:solidFill>
              </a:rPr>
              <a:t>или иначе, крымско-турецкие силы значительно превосходили русское войско, численность которого не превышала 20 тыс. человек.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Князю </a:t>
            </a:r>
            <a:r>
              <a:rPr lang="ru-RU" dirty="0">
                <a:solidFill>
                  <a:schemeClr val="tx1"/>
                </a:solidFill>
              </a:rPr>
              <a:t>Михаилу Воротынскому удалось заманить противника в ловушку и внезапным ударом резерва разгромить его.</a:t>
            </a:r>
          </a:p>
          <a:p>
            <a:endParaRPr lang="ru-RU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Московская битва (1612)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5361" y="1152475"/>
            <a:ext cx="8885903" cy="3847228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Решающим эпизодом Смутного времени стало сражение сил Второго ополчения, возглавляемых Кузьмой Мининым и Дмитрием Пожарским, с войском гетмана Ходкевича, пытавшегося деблокировать польско-литовский гарнизон, запершийся в Кремле.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Первые </a:t>
            </a:r>
            <a:r>
              <a:rPr lang="ru-RU" dirty="0">
                <a:solidFill>
                  <a:schemeClr val="tx1"/>
                </a:solidFill>
              </a:rPr>
              <a:t>часы развернувшегося в районе Замоскворечья боя польско-литовские отряды, превосходившие в численности русских (12 тыс. против 8 тыс.), усиленно их теснили.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Но</a:t>
            </a:r>
            <a:r>
              <a:rPr lang="ru-RU" dirty="0">
                <a:solidFill>
                  <a:schemeClr val="tx1"/>
                </a:solidFill>
              </a:rPr>
              <a:t>, как пишут летописи, русские полководцы воспользовались небольшой передышкой и сумели восстановить моральный дух войска. Контрнаступление ополчения в итоге внесло сумятицу в лагерь Яна Ходкевича и обратило противника в бегство.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«</a:t>
            </a:r>
            <a:r>
              <a:rPr lang="ru-RU" dirty="0">
                <a:solidFill>
                  <a:schemeClr val="tx1"/>
                </a:solidFill>
              </a:rPr>
              <a:t>Надежда завладеть целым Московским государством рушилась невозвратно», – замечает польский хронист. </a:t>
            </a:r>
          </a:p>
          <a:p>
            <a:endParaRPr lang="ru-RU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Полтавская битва (1709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57199" y="1017725"/>
            <a:ext cx="5073445" cy="3886114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Осенью 1708 года вместо похода на Москву шведский король Карл XII повернул на юг, чтобы переждать зиму и с новыми силами двинуться на столицу.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Получив </a:t>
            </a:r>
            <a:r>
              <a:rPr lang="ru-RU" dirty="0">
                <a:solidFill>
                  <a:schemeClr val="tx1"/>
                </a:solidFill>
              </a:rPr>
              <a:t>отказ в помощи от турецкого султана, он решился дать генеральное сражение русской армии под Полтавой.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>
                <a:solidFill>
                  <a:schemeClr val="tx1"/>
                </a:solidFill>
              </a:rPr>
              <a:t>битве участвовали </a:t>
            </a:r>
            <a:r>
              <a:rPr lang="ru-RU" dirty="0" smtClean="0">
                <a:solidFill>
                  <a:schemeClr val="tx1"/>
                </a:solidFill>
              </a:rPr>
              <a:t>со </a:t>
            </a:r>
            <a:r>
              <a:rPr lang="ru-RU" dirty="0">
                <a:solidFill>
                  <a:schemeClr val="tx1"/>
                </a:solidFill>
              </a:rPr>
              <a:t>шведской стороны из </a:t>
            </a:r>
            <a:r>
              <a:rPr lang="ru-RU" dirty="0" smtClean="0">
                <a:solidFill>
                  <a:schemeClr val="tx1"/>
                </a:solidFill>
              </a:rPr>
              <a:t>17 </a:t>
            </a:r>
            <a:r>
              <a:rPr lang="ru-RU" dirty="0">
                <a:solidFill>
                  <a:schemeClr val="tx1"/>
                </a:solidFill>
              </a:rPr>
              <a:t>тыс. </a:t>
            </a:r>
            <a:r>
              <a:rPr lang="ru-RU" dirty="0" smtClean="0">
                <a:solidFill>
                  <a:schemeClr val="tx1"/>
                </a:solidFill>
              </a:rPr>
              <a:t>человек</a:t>
            </a:r>
            <a:r>
              <a:rPr lang="ru-RU" dirty="0">
                <a:solidFill>
                  <a:schemeClr val="tx1"/>
                </a:solidFill>
              </a:rPr>
              <a:t>, с русской </a:t>
            </a:r>
            <a:r>
              <a:rPr lang="ru-RU" dirty="0" smtClean="0">
                <a:solidFill>
                  <a:schemeClr val="tx1"/>
                </a:solidFill>
              </a:rPr>
              <a:t>– сражалось </a:t>
            </a:r>
            <a:r>
              <a:rPr lang="ru-RU" dirty="0">
                <a:solidFill>
                  <a:schemeClr val="tx1"/>
                </a:solidFill>
              </a:rPr>
              <a:t>около 34 тыс.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Победа</a:t>
            </a:r>
            <a:r>
              <a:rPr lang="ru-RU" dirty="0">
                <a:solidFill>
                  <a:schemeClr val="tx1"/>
                </a:solidFill>
              </a:rPr>
              <a:t>, добытая русскими войсками 27 июня 1709 года под командованием </a:t>
            </a:r>
            <a:r>
              <a:rPr lang="ru-RU" dirty="0" err="1" smtClean="0">
                <a:solidFill>
                  <a:schemeClr val="tx1"/>
                </a:solidFill>
              </a:rPr>
              <a:t>ПетраI</a:t>
            </a:r>
            <a:r>
              <a:rPr lang="ru-RU" dirty="0">
                <a:solidFill>
                  <a:schemeClr val="tx1"/>
                </a:solidFill>
              </a:rPr>
              <a:t>, внесла перелом в Северную войну.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Вскоре </a:t>
            </a:r>
            <a:r>
              <a:rPr lang="ru-RU" dirty="0">
                <a:solidFill>
                  <a:schemeClr val="tx1"/>
                </a:solidFill>
              </a:rPr>
              <a:t>был положен конец шведскому господству на Балтике.</a:t>
            </a:r>
          </a:p>
          <a:p>
            <a:endParaRPr lang="ru-RU" altLang="en-US" dirty="0"/>
          </a:p>
        </p:txBody>
      </p:sp>
      <p:pic>
        <p:nvPicPr>
          <p:cNvPr id="9218" name="Picture 2" descr="Было дело под Полтавой | Warspot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644" y="1590425"/>
            <a:ext cx="3401961" cy="255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Чесменский бой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4857" y="1152475"/>
            <a:ext cx="5538019" cy="3898848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Морское сражение в Чесменской бухте пришлось в разгар русско-турецкой войны 1768–1774 годов. </a:t>
            </a:r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Русский </a:t>
            </a:r>
            <a:r>
              <a:rPr lang="ru-RU" sz="1600" dirty="0">
                <a:solidFill>
                  <a:schemeClr val="tx1"/>
                </a:solidFill>
              </a:rPr>
              <a:t>флот под командованием Алексея Орлова, обнаружив на рейде турецкие корабли, первым решился атаковать неприятеля. </a:t>
            </a:r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Несмотря </a:t>
            </a:r>
            <a:r>
              <a:rPr lang="ru-RU" sz="1600" dirty="0">
                <a:solidFill>
                  <a:schemeClr val="tx1"/>
                </a:solidFill>
              </a:rPr>
              <a:t>на то, что русский флот значительно уступал турецкому (соотношение кораблей: 30/73) он </a:t>
            </a:r>
            <a:r>
              <a:rPr lang="ru-RU" sz="1600" dirty="0" smtClean="0">
                <a:solidFill>
                  <a:schemeClr val="tx1"/>
                </a:solidFill>
              </a:rPr>
              <a:t>доволь</a:t>
            </a:r>
            <a:r>
              <a:rPr lang="ru-RU" sz="1600" dirty="0">
                <a:solidFill>
                  <a:schemeClr val="tx1"/>
                </a:solidFill>
              </a:rPr>
              <a:t>но быстро обеспечил себе стратегическое преимущество.</a:t>
            </a:r>
            <a:endParaRPr lang="ru-RU" altLang="en-US" sz="1600" dirty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Победа </a:t>
            </a:r>
            <a:r>
              <a:rPr lang="ru-RU" sz="1600" dirty="0">
                <a:solidFill>
                  <a:schemeClr val="tx1"/>
                </a:solidFill>
              </a:rPr>
              <a:t>позволила России серьёзно нарушить турецкие коммуникации в Эгейском море и обеспечить блокаду Дарданелл. </a:t>
            </a:r>
          </a:p>
        </p:txBody>
      </p:sp>
      <p:pic>
        <p:nvPicPr>
          <p:cNvPr id="11266" name="Picture 2" descr="Чесменский бой » Военные материа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304" y="1152475"/>
            <a:ext cx="2843853" cy="309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Сражение при </a:t>
            </a:r>
            <a:r>
              <a:rPr lang="ru-RU" altLang="en-US" dirty="0" err="1">
                <a:solidFill>
                  <a:srgbClr val="0070C0"/>
                </a:solidFill>
              </a:rPr>
              <a:t>Козлуджи</a:t>
            </a:r>
            <a:r>
              <a:rPr lang="ru-RU" altLang="en-US" dirty="0">
                <a:solidFill>
                  <a:srgbClr val="0070C0"/>
                </a:solidFill>
              </a:rPr>
              <a:t> (1774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0613" y="1152475"/>
            <a:ext cx="5656006" cy="3839854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1"/>
                </a:solidFill>
              </a:rPr>
              <a:t>В ходе русско-турецкой войны 1768–1774 годов Россия добыла ещё одну важнейшую победу.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Русская </a:t>
            </a:r>
            <a:r>
              <a:rPr lang="ru-RU" dirty="0">
                <a:solidFill>
                  <a:schemeClr val="tx1"/>
                </a:solidFill>
              </a:rPr>
              <a:t>армия под командованием Александра Суворова и Михаила Каменского близ города </a:t>
            </a:r>
            <a:r>
              <a:rPr lang="ru-RU" dirty="0" err="1">
                <a:solidFill>
                  <a:schemeClr val="tx1"/>
                </a:solidFill>
              </a:rPr>
              <a:t>Козлуджи</a:t>
            </a:r>
            <a:r>
              <a:rPr lang="ru-RU" dirty="0">
                <a:solidFill>
                  <a:schemeClr val="tx1"/>
                </a:solidFill>
              </a:rPr>
              <a:t> (ныне Суворово в Болгарии), будучи на невыгодной позиции и уступая в численности турецким войскам (24 тыс. против 40 тыс.), смогла достичь положительного результата.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Эта победа во многом предрешила исход русско-турецкой войны и заставила Османскую империю подписать мирный договор.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altLang="en-US" dirty="0"/>
          </a:p>
        </p:txBody>
      </p:sp>
      <p:pic>
        <p:nvPicPr>
          <p:cNvPr id="8194" name="Picture 2" descr="Александр Суворов в Семилетней войне | неизвестная история | Дзе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260" y="1152475"/>
            <a:ext cx="2215566" cy="33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Взятие Измаила (1790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84355" y="1017725"/>
            <a:ext cx="8797413" cy="3908236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1"/>
                </a:solidFill>
              </a:rPr>
              <a:t>Взятие твердыни – турецкой крепости Измаил в полной мере раскрыло полководческий гений Суворова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Полководец в течение шести дней вёл подготовку к осаде Измаила, отрабатывая с войсками взятие деревянного макета высоких крепостных стен. Накануне штурма Суворов послал </a:t>
            </a:r>
            <a:r>
              <a:rPr lang="ru-RU" dirty="0" err="1">
                <a:solidFill>
                  <a:schemeClr val="tx1"/>
                </a:solidFill>
              </a:rPr>
              <a:t>Айдозле</a:t>
            </a:r>
            <a:r>
              <a:rPr lang="ru-RU" dirty="0">
                <a:solidFill>
                  <a:schemeClr val="tx1"/>
                </a:solidFill>
              </a:rPr>
              <a:t>-</a:t>
            </a:r>
            <a:r>
              <a:rPr lang="ru-RU" dirty="0" err="1">
                <a:solidFill>
                  <a:schemeClr val="tx1"/>
                </a:solidFill>
              </a:rPr>
              <a:t>Мехмет</a:t>
            </a:r>
            <a:r>
              <a:rPr lang="ru-RU" dirty="0">
                <a:solidFill>
                  <a:schemeClr val="tx1"/>
                </a:solidFill>
              </a:rPr>
              <a:t>-паше ультиматум: «Я с войсками сюда прибыл. Двадцать четыре часа на размышление – и воля. Первый мой выстрел – уже неволя. Штурм – смерть».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«</a:t>
            </a:r>
            <a:r>
              <a:rPr lang="ru-RU" dirty="0">
                <a:solidFill>
                  <a:schemeClr val="tx1"/>
                </a:solidFill>
              </a:rPr>
              <a:t>Скорее Дунай потечёт вспять и небо упадёт на землю, чем сдастся Измаил», – ответил паша. Дунай не изменил своего течения, но менее чем за 12 часов защитники были скинуты с крепостных верхов, а город взят.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Благодаря </a:t>
            </a:r>
            <a:r>
              <a:rPr lang="ru-RU" dirty="0">
                <a:solidFill>
                  <a:schemeClr val="tx1"/>
                </a:solidFill>
              </a:rPr>
              <a:t>умелой осаде из 31 тыс. солдат русские потеряли чуть более 2 тыс., турки из 35 тыс. недосчитались 26 тыс.</a:t>
            </a:r>
            <a:endParaRPr lang="ru-RU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Сражение у мыса </a:t>
            </a:r>
            <a:r>
              <a:rPr lang="ru-RU" altLang="en-US" dirty="0" err="1">
                <a:solidFill>
                  <a:srgbClr val="0070C0"/>
                </a:solidFill>
              </a:rPr>
              <a:t>Тендра</a:t>
            </a:r>
            <a:r>
              <a:rPr lang="ru-RU" altLang="en-US" dirty="0">
                <a:solidFill>
                  <a:srgbClr val="0070C0"/>
                </a:solidFill>
              </a:rPr>
              <a:t> (1790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809669" y="1017725"/>
            <a:ext cx="6022632" cy="388409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Командующий турецкой эскадрой Хасан-Паша сумел убедить султана в скором поражении военно-морского флота России, и в конце августа 1790 года выдвинул основные силы к мысу </a:t>
            </a:r>
            <a:r>
              <a:rPr lang="ru-RU" dirty="0" err="1">
                <a:solidFill>
                  <a:schemeClr val="tx1"/>
                </a:solidFill>
              </a:rPr>
              <a:t>Тендра</a:t>
            </a:r>
            <a:r>
              <a:rPr lang="ru-RU" dirty="0">
                <a:solidFill>
                  <a:schemeClr val="tx1"/>
                </a:solidFill>
              </a:rPr>
              <a:t> (недалеко от современной Одессы).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Однако </a:t>
            </a:r>
            <a:r>
              <a:rPr lang="ru-RU" dirty="0">
                <a:solidFill>
                  <a:schemeClr val="tx1"/>
                </a:solidFill>
              </a:rPr>
              <a:t>для ставшего на якорь турецкого флота стало неприятным сюрпризом быстрое приближение русской эскадры под командованием Фёдора Ушакова. Несмотря на превосходство в количестве кораблей (45 против 37), турецкий флот попытался обратиться в бегство.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Но русские </a:t>
            </a:r>
            <a:r>
              <a:rPr lang="ru-RU" dirty="0">
                <a:solidFill>
                  <a:schemeClr val="tx1"/>
                </a:solidFill>
              </a:rPr>
              <a:t>корабли уже атаковали передовую линию турок.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Ушакову </a:t>
            </a:r>
            <a:r>
              <a:rPr lang="ru-RU" dirty="0">
                <a:solidFill>
                  <a:schemeClr val="tx1"/>
                </a:solidFill>
              </a:rPr>
              <a:t>удалось вывести из боя все флагманские корабли турецкого флота и тем самым деморализовать остаток вражеской эскадры.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Русский </a:t>
            </a:r>
            <a:r>
              <a:rPr lang="ru-RU" dirty="0">
                <a:solidFill>
                  <a:schemeClr val="tx1"/>
                </a:solidFill>
              </a:rPr>
              <a:t>флот при этом не потерял ни одного корабля. </a:t>
            </a:r>
          </a:p>
          <a:p>
            <a:endParaRPr lang="ru-RU" altLang="en-US" dirty="0"/>
          </a:p>
        </p:txBody>
      </p:sp>
      <p:pic>
        <p:nvPicPr>
          <p:cNvPr id="12290" name="Picture 2" descr="Адмирал Федор Ушаков – святой праведный воин Феодор. Федор федорович ушаков  - биография, информация, личная жизн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57" y="1130923"/>
            <a:ext cx="2426311" cy="365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XIX век. Бородинская битва (1812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743990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26 августа 1812 года в сражении под деревней Бородино в 125 километрах западнее Москвы сошлись значительные силы французской и русской армий. Регулярные войска под командованием Наполеона насчитывали около 137 тыс. человек, армия Михаила Кутузова с примкнувшими к ней казаками и ополчением достигала 120 тыс.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Исход </a:t>
            </a:r>
            <a:r>
              <a:rPr lang="ru-RU" dirty="0">
                <a:solidFill>
                  <a:schemeClr val="tx1"/>
                </a:solidFill>
              </a:rPr>
              <a:t>Бородинской битвы является дискуссионным. Однако большинство историков сходится во мнении, что ни одна сторона не добилась решающего перевеса.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Бородинское </a:t>
            </a:r>
            <a:r>
              <a:rPr lang="ru-RU" dirty="0">
                <a:solidFill>
                  <a:schemeClr val="tx1"/>
                </a:solidFill>
              </a:rPr>
              <a:t>сражение стало самым кровопролитным за всю историю однодневных сражений. Русские, по разным оценкам, потеряли от 40 до 46 тыс. человек, французы – от 30 до 40 тыс.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Армия </a:t>
            </a:r>
            <a:r>
              <a:rPr lang="ru-RU" dirty="0">
                <a:solidFill>
                  <a:schemeClr val="tx1"/>
                </a:solidFill>
              </a:rPr>
              <a:t>Наполеона, оставившая на Бородинском поле около 25% своего состава, во многом утратила боеспособность. </a:t>
            </a:r>
          </a:p>
          <a:p>
            <a:endParaRPr lang="ru-RU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Сражение под </a:t>
            </a:r>
            <a:r>
              <a:rPr lang="ru-RU" altLang="en-US" dirty="0" err="1">
                <a:solidFill>
                  <a:srgbClr val="0070C0"/>
                </a:solidFill>
              </a:rPr>
              <a:t>Елисаветполем</a:t>
            </a:r>
            <a:r>
              <a:rPr lang="ru-RU" altLang="en-US" dirty="0">
                <a:solidFill>
                  <a:srgbClr val="0070C0"/>
                </a:solidFill>
              </a:rPr>
              <a:t> (1826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85460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Одним из ключевых эпизодов русско-персидской войны 1826–1828 годов стало сражение недалеко от </a:t>
            </a:r>
            <a:r>
              <a:rPr lang="ru-RU" dirty="0" err="1">
                <a:solidFill>
                  <a:schemeClr val="tx1"/>
                </a:solidFill>
              </a:rPr>
              <a:t>Елисаветполя</a:t>
            </a:r>
            <a:r>
              <a:rPr lang="ru-RU" dirty="0">
                <a:solidFill>
                  <a:schemeClr val="tx1"/>
                </a:solidFill>
              </a:rPr>
              <a:t> (ныне азербайджанский город </a:t>
            </a:r>
            <a:r>
              <a:rPr lang="ru-RU" dirty="0" err="1">
                <a:solidFill>
                  <a:schemeClr val="tx1"/>
                </a:solidFill>
              </a:rPr>
              <a:t>Гянджа</a:t>
            </a:r>
            <a:r>
              <a:rPr lang="ru-RU" dirty="0">
                <a:solidFill>
                  <a:schemeClr val="tx1"/>
                </a:solidFill>
              </a:rPr>
              <a:t>).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Победа</a:t>
            </a:r>
            <a:r>
              <a:rPr lang="ru-RU" dirty="0">
                <a:solidFill>
                  <a:schemeClr val="tx1"/>
                </a:solidFill>
              </a:rPr>
              <a:t>, добытая тогда русскими войсками под командованием Ивана Паскевича над персидской армией Аббас-Мирзы, стала образцом полководческого искусства. </a:t>
            </a:r>
            <a:r>
              <a:rPr lang="ru-RU" dirty="0" smtClean="0">
                <a:solidFill>
                  <a:schemeClr val="tx1"/>
                </a:solidFill>
              </a:rPr>
              <a:t>Паскевичу </a:t>
            </a:r>
            <a:r>
              <a:rPr lang="ru-RU" dirty="0">
                <a:solidFill>
                  <a:schemeClr val="tx1"/>
                </a:solidFill>
              </a:rPr>
              <a:t>удалось использовать замешательство угодивших в овраг персов для нанесения контрудара.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Несмотря </a:t>
            </a:r>
            <a:r>
              <a:rPr lang="ru-RU" dirty="0">
                <a:solidFill>
                  <a:schemeClr val="tx1"/>
                </a:solidFill>
              </a:rPr>
              <a:t>на превосходящие силы противника (35 тыс. против 10 тыс.) русские полки начали теснить армию Аббас-Мирзы по всему фронту атаки. Потери русской стороны составили 46 убитых, персы недосчитались 2000 человек. </a:t>
            </a:r>
          </a:p>
          <a:p>
            <a:endParaRPr lang="ru-RU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Взятие </a:t>
            </a:r>
            <a:r>
              <a:rPr lang="ru-RU" altLang="en-US" dirty="0" err="1">
                <a:solidFill>
                  <a:srgbClr val="0070C0"/>
                </a:solidFill>
              </a:rPr>
              <a:t>Эривани</a:t>
            </a:r>
            <a:r>
              <a:rPr lang="ru-RU" altLang="en-US" dirty="0">
                <a:solidFill>
                  <a:srgbClr val="0070C0"/>
                </a:solidFill>
              </a:rPr>
              <a:t> (1827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95865" y="1106129"/>
            <a:ext cx="6164825" cy="3974690"/>
          </a:xfrm>
        </p:spPr>
        <p:txBody>
          <a:bodyPr>
            <a:noAutofit/>
          </a:bodyPr>
          <a:lstStyle/>
          <a:p>
            <a:pPr marL="360000" indent="-216000">
              <a:lnSpc>
                <a:spcPct val="100000"/>
              </a:lnSpc>
            </a:pPr>
            <a:r>
              <a:rPr lang="ru-RU" sz="1700" dirty="0">
                <a:solidFill>
                  <a:schemeClr val="tx1"/>
                </a:solidFill>
              </a:rPr>
              <a:t>Падение города-крепости </a:t>
            </a:r>
            <a:r>
              <a:rPr lang="ru-RU" sz="1700" dirty="0" err="1">
                <a:solidFill>
                  <a:schemeClr val="tx1"/>
                </a:solidFill>
              </a:rPr>
              <a:t>Эривани</a:t>
            </a:r>
            <a:r>
              <a:rPr lang="ru-RU" sz="1700" dirty="0">
                <a:solidFill>
                  <a:schemeClr val="tx1"/>
                </a:solidFill>
              </a:rPr>
              <a:t> стало кульминацией многочисленных попыток России установить контроль над Закавказьем. Построенная еще в середине XVI столетия крепость считалась неприступной и не раз становилась камнем преткновения для русской армии. </a:t>
            </a:r>
            <a:endParaRPr lang="ru-RU" sz="1700" dirty="0" smtClean="0">
              <a:solidFill>
                <a:schemeClr val="tx1"/>
              </a:solidFill>
            </a:endParaRPr>
          </a:p>
          <a:p>
            <a:pPr marL="360000" indent="-216000">
              <a:lnSpc>
                <a:spcPct val="100000"/>
              </a:lnSpc>
            </a:pPr>
            <a:r>
              <a:rPr lang="ru-RU" sz="1700" dirty="0" smtClean="0">
                <a:solidFill>
                  <a:schemeClr val="tx1"/>
                </a:solidFill>
              </a:rPr>
              <a:t>Ивану </a:t>
            </a:r>
            <a:r>
              <a:rPr lang="ru-RU" sz="1700" dirty="0">
                <a:solidFill>
                  <a:schemeClr val="tx1"/>
                </a:solidFill>
              </a:rPr>
              <a:t>Паскевичу удалось грамотно осадить город с трех сторон, расставив по всему периметру пушки. </a:t>
            </a:r>
            <a:endParaRPr lang="ru-RU" sz="1700" dirty="0" smtClean="0">
              <a:solidFill>
                <a:schemeClr val="tx1"/>
              </a:solidFill>
            </a:endParaRPr>
          </a:p>
          <a:p>
            <a:pPr marL="360000" indent="-216000">
              <a:lnSpc>
                <a:spcPct val="100000"/>
              </a:lnSpc>
            </a:pPr>
            <a:r>
              <a:rPr lang="ru-RU" sz="1700" dirty="0" smtClean="0">
                <a:solidFill>
                  <a:schemeClr val="tx1"/>
                </a:solidFill>
              </a:rPr>
              <a:t>«</a:t>
            </a:r>
            <a:r>
              <a:rPr lang="ru-RU" sz="1700" dirty="0">
                <a:solidFill>
                  <a:schemeClr val="tx1"/>
                </a:solidFill>
              </a:rPr>
              <a:t>Артиллерия русских действовала прекрасно», – вспоминали оставшиеся в крепости армяне. </a:t>
            </a:r>
            <a:endParaRPr lang="ru-RU" sz="1700" dirty="0" smtClean="0">
              <a:solidFill>
                <a:schemeClr val="tx1"/>
              </a:solidFill>
            </a:endParaRPr>
          </a:p>
          <a:p>
            <a:pPr marL="360000" indent="-216000">
              <a:lnSpc>
                <a:spcPct val="100000"/>
              </a:lnSpc>
            </a:pPr>
            <a:r>
              <a:rPr lang="ru-RU" sz="1700" dirty="0" smtClean="0">
                <a:solidFill>
                  <a:schemeClr val="tx1"/>
                </a:solidFill>
              </a:rPr>
              <a:t>Паскевич </a:t>
            </a:r>
            <a:r>
              <a:rPr lang="ru-RU" sz="1700" dirty="0">
                <a:solidFill>
                  <a:schemeClr val="tx1"/>
                </a:solidFill>
              </a:rPr>
              <a:t>совершенно точно знал, где располагались персидские позиции. </a:t>
            </a:r>
            <a:endParaRPr lang="ru-RU" sz="1700" dirty="0" smtClean="0">
              <a:solidFill>
                <a:schemeClr val="tx1"/>
              </a:solidFill>
            </a:endParaRPr>
          </a:p>
          <a:p>
            <a:pPr marL="360000" indent="-216000">
              <a:lnSpc>
                <a:spcPct val="100000"/>
              </a:lnSpc>
            </a:pPr>
            <a:r>
              <a:rPr lang="ru-RU" sz="1700" dirty="0" smtClean="0">
                <a:solidFill>
                  <a:schemeClr val="tx1"/>
                </a:solidFill>
              </a:rPr>
              <a:t>На </a:t>
            </a:r>
            <a:r>
              <a:rPr lang="ru-RU" sz="1700" dirty="0">
                <a:solidFill>
                  <a:schemeClr val="tx1"/>
                </a:solidFill>
              </a:rPr>
              <a:t>восьмой день осады русские солдаты ворвались в город и расправились с гарнизоном крепости штыками</a:t>
            </a:r>
            <a:r>
              <a:rPr lang="ru-RU" sz="1700" dirty="0" smtClean="0">
                <a:solidFill>
                  <a:schemeClr val="tx1"/>
                </a:solidFill>
              </a:rPr>
              <a:t>.</a:t>
            </a:r>
            <a:endParaRPr lang="ru-RU" sz="1700" dirty="0">
              <a:solidFill>
                <a:schemeClr val="tx1"/>
              </a:solidFill>
            </a:endParaRPr>
          </a:p>
          <a:p>
            <a:endParaRPr lang="ru-RU" altLang="en-US" sz="1700" dirty="0"/>
          </a:p>
        </p:txBody>
      </p:sp>
      <p:pic>
        <p:nvPicPr>
          <p:cNvPr id="13314" name="Picture 2" descr="Портрет Ивана Фёдоровича Паскевича, художник Джордж До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513" y="1283196"/>
            <a:ext cx="2594473" cy="325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XX  век. Сражение при </a:t>
            </a:r>
            <a:r>
              <a:rPr lang="ru-RU" altLang="en-US" dirty="0" err="1">
                <a:solidFill>
                  <a:srgbClr val="0070C0"/>
                </a:solidFill>
              </a:rPr>
              <a:t>Сарыкамыше</a:t>
            </a:r>
            <a:r>
              <a:rPr lang="ru-RU" altLang="en-US" dirty="0">
                <a:solidFill>
                  <a:srgbClr val="0070C0"/>
                </a:solidFill>
              </a:rPr>
              <a:t> (1914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898059" y="1285210"/>
            <a:ext cx="6113206" cy="3751364"/>
          </a:xfrm>
        </p:spPr>
        <p:txBody>
          <a:bodyPr>
            <a:normAutofit fontScale="77500" lnSpcReduction="20000"/>
          </a:bodyPr>
          <a:lstStyle/>
          <a:p>
            <a:pPr marL="360000" indent="-180000"/>
            <a:r>
              <a:rPr lang="ru-RU" sz="2100" dirty="0">
                <a:solidFill>
                  <a:schemeClr val="tx1"/>
                </a:solidFill>
              </a:rPr>
              <a:t>К декабрю 1914 года в ходе Первой мировой войны Россия занимала фронт от Чёрного моря до озера Ван протяженностью 350 км, при этом значительная часть Кавказкой армии была выдвинута вперёд – вглубь турецкой территории. </a:t>
            </a:r>
            <a:endParaRPr lang="ru-RU" sz="2100" dirty="0" smtClean="0">
              <a:solidFill>
                <a:schemeClr val="tx1"/>
              </a:solidFill>
            </a:endParaRPr>
          </a:p>
          <a:p>
            <a:pPr marL="360000" indent="-180000"/>
            <a:r>
              <a:rPr lang="ru-RU" sz="2100" dirty="0" smtClean="0">
                <a:solidFill>
                  <a:schemeClr val="tx1"/>
                </a:solidFill>
              </a:rPr>
              <a:t>У </a:t>
            </a:r>
            <a:r>
              <a:rPr lang="ru-RU" sz="2100" dirty="0">
                <a:solidFill>
                  <a:schemeClr val="tx1"/>
                </a:solidFill>
              </a:rPr>
              <a:t>Турции возник соблазнительный план обойти с фланга русские силы, перерезав тем самым железную дорогу </a:t>
            </a:r>
            <a:r>
              <a:rPr lang="ru-RU" sz="2100" dirty="0" err="1">
                <a:solidFill>
                  <a:schemeClr val="tx1"/>
                </a:solidFill>
              </a:rPr>
              <a:t>Сарыкамыш</a:t>
            </a:r>
            <a:r>
              <a:rPr lang="ru-RU" sz="2100" dirty="0">
                <a:solidFill>
                  <a:schemeClr val="tx1"/>
                </a:solidFill>
              </a:rPr>
              <a:t>-Карс</a:t>
            </a:r>
            <a:r>
              <a:rPr lang="ru-RU" sz="2100" dirty="0" smtClean="0">
                <a:solidFill>
                  <a:schemeClr val="tx1"/>
                </a:solidFill>
              </a:rPr>
              <a:t>.</a:t>
            </a:r>
          </a:p>
          <a:p>
            <a:pPr marL="360000" indent="-180000"/>
            <a:r>
              <a:rPr lang="ru-RU" sz="2100" dirty="0">
                <a:solidFill>
                  <a:schemeClr val="tx1"/>
                </a:solidFill>
              </a:rPr>
              <a:t>Необычно морозная погода помогла русским защитникам города </a:t>
            </a:r>
            <a:r>
              <a:rPr lang="ru-RU" sz="2100" dirty="0" smtClean="0">
                <a:solidFill>
                  <a:schemeClr val="tx1"/>
                </a:solidFill>
              </a:rPr>
              <a:t>выдержать </a:t>
            </a:r>
            <a:r>
              <a:rPr lang="ru-RU" sz="2100" dirty="0">
                <a:solidFill>
                  <a:schemeClr val="tx1"/>
                </a:solidFill>
              </a:rPr>
              <a:t>натиск превосходящих сил противника, отбросить с подходом резерва турецкие части и окружить их. </a:t>
            </a:r>
            <a:endParaRPr lang="ru-RU" sz="2100" dirty="0" smtClean="0">
              <a:solidFill>
                <a:schemeClr val="tx1"/>
              </a:solidFill>
            </a:endParaRPr>
          </a:p>
          <a:p>
            <a:pPr marL="360000" indent="-180000"/>
            <a:r>
              <a:rPr lang="ru-RU" sz="2100" dirty="0" smtClean="0">
                <a:solidFill>
                  <a:schemeClr val="tx1"/>
                </a:solidFill>
              </a:rPr>
              <a:t>Турецкая </a:t>
            </a:r>
            <a:r>
              <a:rPr lang="ru-RU" sz="2100" dirty="0">
                <a:solidFill>
                  <a:schemeClr val="tx1"/>
                </a:solidFill>
              </a:rPr>
              <a:t>армия под </a:t>
            </a:r>
            <a:r>
              <a:rPr lang="ru-RU" sz="2100" dirty="0" err="1">
                <a:solidFill>
                  <a:schemeClr val="tx1"/>
                </a:solidFill>
              </a:rPr>
              <a:t>Сарыкамышем</a:t>
            </a:r>
            <a:r>
              <a:rPr lang="ru-RU" sz="2100" dirty="0">
                <a:solidFill>
                  <a:schemeClr val="tx1"/>
                </a:solidFill>
              </a:rPr>
              <a:t> потеряла 60 тыс. человек. </a:t>
            </a:r>
            <a:endParaRPr lang="ru-RU" altLang="en-US" dirty="0">
              <a:solidFill>
                <a:schemeClr val="tx1"/>
              </a:solidFill>
            </a:endParaRPr>
          </a:p>
        </p:txBody>
      </p:sp>
      <p:pic>
        <p:nvPicPr>
          <p:cNvPr id="14338" name="Picture 2" descr="Сарыкамышское сражение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43" y="1285210"/>
            <a:ext cx="2381250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Брусиловский прорыв (1916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Наступательная операция Юго-Западного фронта под командованием генерала Алексея Брусилова, проведенная с мая по сентябрь 1916 года, стала, по мнению военного историка Антона </a:t>
            </a:r>
            <a:r>
              <a:rPr lang="ru-RU" dirty="0" err="1">
                <a:solidFill>
                  <a:schemeClr val="tx1"/>
                </a:solidFill>
              </a:rPr>
              <a:t>Керсновского</a:t>
            </a:r>
            <a:r>
              <a:rPr lang="ru-RU" dirty="0">
                <a:solidFill>
                  <a:schemeClr val="tx1"/>
                </a:solidFill>
              </a:rPr>
              <a:t>, «победой, какой в мировую войну мы ещё не одерживали».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Брусиловский </a:t>
            </a:r>
            <a:r>
              <a:rPr lang="ru-RU" dirty="0">
                <a:solidFill>
                  <a:schemeClr val="tx1"/>
                </a:solidFill>
              </a:rPr>
              <a:t>прорыв, благодаря которому были заняты </a:t>
            </a:r>
            <a:r>
              <a:rPr lang="ru-RU" dirty="0" err="1">
                <a:solidFill>
                  <a:schemeClr val="tx1"/>
                </a:solidFill>
              </a:rPr>
              <a:t>Буковина</a:t>
            </a:r>
            <a:r>
              <a:rPr lang="ru-RU" dirty="0">
                <a:solidFill>
                  <a:schemeClr val="tx1"/>
                </a:solidFill>
              </a:rPr>
              <a:t> и Восточная Галиция, стал переломным моментом в Первой мировой войне.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Германия </a:t>
            </a:r>
            <a:r>
              <a:rPr lang="ru-RU" dirty="0">
                <a:solidFill>
                  <a:schemeClr val="tx1"/>
                </a:solidFill>
              </a:rPr>
              <a:t>и Австро-Венгрия потеряв значительную часть армии, отражая русскую наступательную операцию, в итоге отдали стратегическую инициативу Антанте. </a:t>
            </a:r>
          </a:p>
          <a:p>
            <a:endParaRPr lang="ru-RU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Битва за Москву (1941–1942 годы)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Длительная и кровопролитная оборона Москвы, начавшаяся в сентябре 1941 года, с 5 декабря перешла в наступательную фазу, завершившуюся 20 апреля 1942 года.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Под </a:t>
            </a:r>
            <a:r>
              <a:rPr lang="ru-RU" dirty="0">
                <a:solidFill>
                  <a:schemeClr val="tx1"/>
                </a:solidFill>
              </a:rPr>
              <a:t>Москвой советские войска нанесли первое болезненное поражение Германии, сорвав тем самым планы немецкого командования захватить столицу до наступления холодов.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Протяженность </a:t>
            </a:r>
            <a:r>
              <a:rPr lang="ru-RU" dirty="0">
                <a:solidFill>
                  <a:schemeClr val="tx1"/>
                </a:solidFill>
              </a:rPr>
              <a:t>фронта Московской операции развернувшегося от Калязина на севере до Ряжска на юге превышала 2 тыс. км.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С </a:t>
            </a:r>
            <a:r>
              <a:rPr lang="ru-RU" dirty="0">
                <a:solidFill>
                  <a:schemeClr val="tx1"/>
                </a:solidFill>
              </a:rPr>
              <a:t>обеих сторон в операции принимало участие более 2,8 млн. военных, 21 тыс. минометов и орудий, 2 тыс. танков и 1,6 тыс. самолётов. </a:t>
            </a:r>
          </a:p>
          <a:p>
            <a:endParaRPr lang="ru-RU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Сталинградская битва (1942–1943 годы)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583858" y="1100854"/>
            <a:ext cx="5248442" cy="388409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Сталинградская битва считается крупнейшим сухопутным сражением в истории человечества.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Суммарные </a:t>
            </a:r>
            <a:r>
              <a:rPr lang="ru-RU" dirty="0">
                <a:solidFill>
                  <a:schemeClr val="tx1"/>
                </a:solidFill>
              </a:rPr>
              <a:t>потери обеих сторон по приблизительным подсчетам превышают 2 млн. человек, в плен попали около 100 тыс. немецких солдат.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Для </a:t>
            </a:r>
            <a:r>
              <a:rPr lang="ru-RU" dirty="0">
                <a:solidFill>
                  <a:schemeClr val="tx1"/>
                </a:solidFill>
              </a:rPr>
              <a:t>Стран «оси» поражение под Сталинградом оказалось решающим, после него Германия уже не смогла восстановить свои силы.</a:t>
            </a:r>
            <a:endParaRPr lang="ru-RU" altLang="en-US" dirty="0">
              <a:solidFill>
                <a:schemeClr val="tx1"/>
              </a:solidFill>
            </a:endParaRPr>
          </a:p>
        </p:txBody>
      </p:sp>
      <p:pic>
        <p:nvPicPr>
          <p:cNvPr id="15362" name="Picture 2" descr="Категория:Сталинградская битва — Викиновос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76" y="1100854"/>
            <a:ext cx="2334649" cy="372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Битва на Курской дуге (1943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47484" y="1152475"/>
            <a:ext cx="5117690" cy="3928344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Победа советских войск на Курской дуге внесла коренной перелом в ход Великой Отечественной войны.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Положительный </a:t>
            </a:r>
            <a:r>
              <a:rPr lang="ru-RU" dirty="0">
                <a:solidFill>
                  <a:schemeClr val="tx1"/>
                </a:solidFill>
              </a:rPr>
              <a:t>итог сражения стал следствием добытого советским командованием стратегического преимущества, а также сложившегося к тому времени превосходства в живой силе и технике.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Например</a:t>
            </a:r>
            <a:r>
              <a:rPr lang="ru-RU" dirty="0">
                <a:solidFill>
                  <a:schemeClr val="tx1"/>
                </a:solidFill>
              </a:rPr>
              <a:t>, в легендарном танковом сражении под Прохоровкой Генштаб смог выставить 597 единиц техники, в то время как германское командование располагало лишь 311. </a:t>
            </a:r>
          </a:p>
          <a:p>
            <a:endParaRPr lang="ru-RU" altLang="en-US" dirty="0"/>
          </a:p>
        </p:txBody>
      </p:sp>
      <p:pic>
        <p:nvPicPr>
          <p:cNvPr id="16386" name="Picture 2" descr="Курская дуга как суд Божий / Православие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671" y="1420377"/>
            <a:ext cx="3507629" cy="275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Взятие Берлина (1945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48781" y="1152474"/>
            <a:ext cx="5683519" cy="3869351"/>
          </a:xfrm>
        </p:spPr>
        <p:txBody>
          <a:bodyPr/>
          <a:lstStyle/>
          <a:p>
            <a:r>
              <a:rPr lang="ru-RU" dirty="0"/>
              <a:t>Штурм Берлина стал завершающей частью Берлинской наступательной операции продолжавшейся 23 дня. </a:t>
            </a:r>
            <a:endParaRPr lang="ru-RU" dirty="0" smtClean="0"/>
          </a:p>
          <a:p>
            <a:r>
              <a:rPr lang="ru-RU" dirty="0" smtClean="0"/>
              <a:t>Захват </a:t>
            </a:r>
            <a:r>
              <a:rPr lang="ru-RU" dirty="0"/>
              <a:t>германской столицы советские войска были вынуждены осуществлять в одиночку из-за отказа союзников участвовать в этой операции. </a:t>
            </a:r>
            <a:endParaRPr lang="ru-RU" dirty="0" smtClean="0"/>
          </a:p>
          <a:p>
            <a:r>
              <a:rPr lang="ru-RU" dirty="0" smtClean="0"/>
              <a:t>Упорные </a:t>
            </a:r>
            <a:r>
              <a:rPr lang="ru-RU" dirty="0"/>
              <a:t>и кровопролитные бои унесли жизни как минимум 100 тыс. советских солдат.</a:t>
            </a:r>
            <a:endParaRPr lang="ru-RU" altLang="en-US" dirty="0"/>
          </a:p>
        </p:txBody>
      </p:sp>
      <p:pic>
        <p:nvPicPr>
          <p:cNvPr id="17410" name="Picture 2" descr="16 апреля 1945 г. началась битва за Берлин : Министерство обороны  Российской Федера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43" y="1152475"/>
            <a:ext cx="2454890" cy="346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699" y="1152475"/>
            <a:ext cx="4518397" cy="389884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Ещё довольно рано определять, кто будет отнесён к выдающимся людям современной истории, ведь XXI век только начался.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Но </a:t>
            </a:r>
            <a:r>
              <a:rPr lang="ru-RU" dirty="0">
                <a:solidFill>
                  <a:schemeClr val="tx1"/>
                </a:solidFill>
              </a:rPr>
              <a:t>если вспомнить о знаменитых личностях прошедших времён, то можно предположить, что может дать новому столетию славянская раса.</a:t>
            </a:r>
          </a:p>
          <a:p>
            <a:r>
              <a:rPr lang="ru-RU" dirty="0">
                <a:solidFill>
                  <a:schemeClr val="tx1"/>
                </a:solidFill>
              </a:rPr>
              <a:t>Среди выдающихся личностей России встречаются известные государственные и политические деятели, художники, композиторы, поэты и великие умы.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 электронном курсе коротко </a:t>
            </a:r>
            <a:r>
              <a:rPr lang="ru-RU" dirty="0">
                <a:solidFill>
                  <a:schemeClr val="tx1"/>
                </a:solidFill>
              </a:rPr>
              <a:t>описаны достижения знаменитостей прошлых столетий.</a:t>
            </a: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3. Выдающиеся личности в истории России</a:t>
            </a:r>
          </a:p>
        </p:txBody>
      </p:sp>
      <p:pic>
        <p:nvPicPr>
          <p:cNvPr id="18436" name="Picture 4" descr="10 самых выдающихся людей в истории по версии россиян | Фото | Общество |  Аргументы и Фак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593" y="1567018"/>
            <a:ext cx="3947707" cy="262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8360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 smtClean="0">
                <a:solidFill>
                  <a:srgbClr val="0070C0"/>
                </a:solidFill>
              </a:rPr>
              <a:t>Выдающиеся </a:t>
            </a:r>
            <a:r>
              <a:rPr lang="ru-RU" altLang="en-US" dirty="0">
                <a:solidFill>
                  <a:srgbClr val="0070C0"/>
                </a:solidFill>
              </a:rPr>
              <a:t>личности в истории России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Герои военных действий</a:t>
            </a:r>
          </a:p>
          <a:p>
            <a:pPr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Путешественники и мореплаватели</a:t>
            </a:r>
          </a:p>
          <a:p>
            <a:pPr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Выдающиеся ученые и их открытия</a:t>
            </a:r>
          </a:p>
          <a:p>
            <a:pPr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Герои спорта</a:t>
            </a:r>
          </a:p>
          <a:p>
            <a:pPr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Творческие люди (писатели и поэты, художники и кинематографисты,  </a:t>
            </a: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композиторы </a:t>
            </a:r>
            <a:r>
              <a:rPr lang="ru-RU" altLang="en-US" sz="2400" dirty="0">
                <a:solidFill>
                  <a:schemeClr val="tx1"/>
                </a:solidFill>
              </a:rPr>
              <a:t>и артисты)</a:t>
            </a:r>
          </a:p>
          <a:p>
            <a:pPr marL="114300" indent="0">
              <a:buNone/>
            </a:pPr>
            <a:endParaRPr lang="ru-RU" alt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0070C0"/>
                </a:solidFill>
              </a:rPr>
              <a:t>Самостоятельная работа: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4297171" cy="3416400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sz="2800" dirty="0" smtClean="0">
                <a:solidFill>
                  <a:schemeClr val="tx1"/>
                </a:solidFill>
              </a:rPr>
              <a:t>Назовите самую значиму</a:t>
            </a:r>
            <a:r>
              <a:rPr lang="ru-RU" sz="2800" dirty="0" smtClean="0">
                <a:solidFill>
                  <a:schemeClr val="tx1"/>
                </a:solidFill>
              </a:rPr>
              <a:t>ю, на ваш взгляд, победу в истории России.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Аргументируйте вашу позицию!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9458" name="Picture 2" descr="Литературная акция &quot;Я пишу сочинение&quot; — МБОУ гимназия №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261" y="1520978"/>
            <a:ext cx="3091126" cy="285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Спасибо за работу!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296" name="Google Shape;296;p3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/>
              <a:t> </a:t>
            </a:r>
          </a:p>
        </p:txBody>
      </p:sp>
      <p:pic>
        <p:nvPicPr>
          <p:cNvPr id="6" name="Google Shape;54;p13"/>
          <p:cNvPicPr preferRelativeResize="0"/>
          <p:nvPr/>
        </p:nvPicPr>
        <p:blipFill rotWithShape="1">
          <a:blip r:embed="rId3"/>
          <a:srcRect l="-5500" t="560" r="5499" b="-559"/>
          <a:stretch>
            <a:fillRect/>
          </a:stretch>
        </p:blipFill>
        <p:spPr>
          <a:xfrm>
            <a:off x="1016637" y="2830576"/>
            <a:ext cx="7291705" cy="1696085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4094</Words>
  <Application>Microsoft Office PowerPoint</Application>
  <PresentationFormat>Экран (16:9)</PresentationFormat>
  <Paragraphs>255</Paragraphs>
  <Slides>51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5" baseType="lpstr">
      <vt:lpstr>Arial</vt:lpstr>
      <vt:lpstr>Arial</vt:lpstr>
      <vt:lpstr>Open Sans</vt:lpstr>
      <vt:lpstr>Simple Light</vt:lpstr>
      <vt:lpstr>Презентация PowerPoint</vt:lpstr>
      <vt:lpstr>Раздел 1. Что такое Россия?  </vt:lpstr>
      <vt:lpstr>ВОПРОСЫ:</vt:lpstr>
      <vt:lpstr>1. Испытания </vt:lpstr>
      <vt:lpstr>Монгольское нашествие</vt:lpstr>
      <vt:lpstr>Смутное время</vt:lpstr>
      <vt:lpstr>Чума 1653-1654 годов</vt:lpstr>
      <vt:lpstr>Презентация PowerPoint</vt:lpstr>
      <vt:lpstr>Отечественная война 1812 года</vt:lpstr>
      <vt:lpstr>Презентация PowerPoint</vt:lpstr>
      <vt:lpstr>Пожар в Москве 1812 года</vt:lpstr>
      <vt:lpstr>Три революции</vt:lpstr>
      <vt:lpstr>Первая мировая война и Гражданская война</vt:lpstr>
      <vt:lpstr>Сталинский режим и Вторая мировая война</vt:lpstr>
      <vt:lpstr>Презентация PowerPoint</vt:lpstr>
      <vt:lpstr>Великая отечественная война</vt:lpstr>
      <vt:lpstr>Война в Афганистане (1979-1989)</vt:lpstr>
      <vt:lpstr>Презентация PowerPoint</vt:lpstr>
      <vt:lpstr>Война в Чечне (1994-1996/1999-2009 гг.)</vt:lpstr>
      <vt:lpstr>Презентация PowerPoint</vt:lpstr>
      <vt:lpstr>Презентация PowerPoint</vt:lpstr>
      <vt:lpstr>Наши дни: террористические атаки</vt:lpstr>
      <vt:lpstr>Захват театра на Дубровке в 2002-м</vt:lpstr>
      <vt:lpstr>Дeнь знaний 2004 гoдa в Беслане</vt:lpstr>
      <vt:lpstr>Авиакатастрофа над Синайским полуостровом (2015 г.) </vt:lpstr>
      <vt:lpstr>2. Главные победы России</vt:lpstr>
      <vt:lpstr>Разгром Хазарского каганата (965 год) </vt:lpstr>
      <vt:lpstr>Невская Битва (1240 год)</vt:lpstr>
      <vt:lpstr>Ледовое побоище (1242 год)</vt:lpstr>
      <vt:lpstr>Куликовская битва (1380 год)</vt:lpstr>
      <vt:lpstr>XIV- XVIII века. Стояние на Угре (1480 год)</vt:lpstr>
      <vt:lpstr>Битва при Молодях (1572 год)</vt:lpstr>
      <vt:lpstr>Московская битва (1612) </vt:lpstr>
      <vt:lpstr>Полтавская битва (1709 год) </vt:lpstr>
      <vt:lpstr>Чесменский бой</vt:lpstr>
      <vt:lpstr>Сражение при Козлуджи (1774 год)</vt:lpstr>
      <vt:lpstr>Взятие Измаила (1790 год)</vt:lpstr>
      <vt:lpstr>Сражение у мыса Тендра (1790 год)</vt:lpstr>
      <vt:lpstr>XIX век. Бородинская битва (1812 год)</vt:lpstr>
      <vt:lpstr>Сражение под Елисаветполем (1826 год) </vt:lpstr>
      <vt:lpstr>Взятие Эривани (1827 год) </vt:lpstr>
      <vt:lpstr>XX  век. Сражение при Сарыкамыше (1914 год) </vt:lpstr>
      <vt:lpstr>Брусиловский прорыв (1916 год) </vt:lpstr>
      <vt:lpstr>Битва за Москву (1941–1942 годы) </vt:lpstr>
      <vt:lpstr>Сталинградская битва (1942–1943 годы) </vt:lpstr>
      <vt:lpstr>Битва на Курской дуге (1943 год) </vt:lpstr>
      <vt:lpstr>Взятие Берлина (1945 год) </vt:lpstr>
      <vt:lpstr>3. Выдающиеся личности в истории России</vt:lpstr>
      <vt:lpstr>Выдающиеся личности в истории России</vt:lpstr>
      <vt:lpstr>Самостоятельная работа:</vt:lpstr>
      <vt:lpstr>Спасибо за работу!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Панькова Наталья Михайловна</cp:lastModifiedBy>
  <cp:revision>53</cp:revision>
  <dcterms:created xsi:type="dcterms:W3CDTF">2023-07-03T06:26:00Z</dcterms:created>
  <dcterms:modified xsi:type="dcterms:W3CDTF">2023-09-09T09:49:23Z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49DF268132D8466B9DD821908FB3E41E</vt:lpwstr>
  </property>
  <property fmtid="{D5CDD505-2E9C-101B-9397-08002B2CF9AE}" pid="3" name="KSOProductBuildVer">
    <vt:lpwstr>1049-12.2.0.13201</vt:lpwstr>
  </property>
</Properties>
</file>