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52" r:id="rId2"/>
    <p:sldMasterId id="2147483684" r:id="rId3"/>
  </p:sldMasterIdLst>
  <p:handoutMasterIdLst>
    <p:handoutMasterId r:id="rId29"/>
  </p:handoutMasterIdLst>
  <p:sldIdLst>
    <p:sldId id="426" r:id="rId4"/>
    <p:sldId id="427" r:id="rId5"/>
    <p:sldId id="428" r:id="rId6"/>
    <p:sldId id="430" r:id="rId7"/>
    <p:sldId id="429" r:id="rId8"/>
    <p:sldId id="431" r:id="rId9"/>
    <p:sldId id="432" r:id="rId10"/>
    <p:sldId id="434" r:id="rId11"/>
    <p:sldId id="435" r:id="rId12"/>
    <p:sldId id="433" r:id="rId13"/>
    <p:sldId id="438" r:id="rId14"/>
    <p:sldId id="437" r:id="rId15"/>
    <p:sldId id="436" r:id="rId16"/>
    <p:sldId id="440" r:id="rId17"/>
    <p:sldId id="442" r:id="rId18"/>
    <p:sldId id="441" r:id="rId19"/>
    <p:sldId id="443" r:id="rId20"/>
    <p:sldId id="444" r:id="rId21"/>
    <p:sldId id="445" r:id="rId22"/>
    <p:sldId id="446" r:id="rId23"/>
    <p:sldId id="447" r:id="rId24"/>
    <p:sldId id="448" r:id="rId25"/>
    <p:sldId id="449" r:id="rId26"/>
    <p:sldId id="264" r:id="rId27"/>
    <p:sldId id="450" r:id="rId28"/>
  </p:sldIdLst>
  <p:sldSz cx="12192000" cy="6858000"/>
  <p:notesSz cx="6858000" cy="9144000"/>
  <p:defaultTextStyle>
    <a:defPPr>
      <a:defRPr lang="en-US"/>
    </a:defPPr>
    <a:lvl1pPr marL="0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4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86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29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71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15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57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00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44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424" userDrawn="1">
          <p15:clr>
            <a:srgbClr val="A4A3A4"/>
          </p15:clr>
        </p15:guide>
        <p15:guide id="2" pos="381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575"/>
    <a:srgbClr val="2CB8AE"/>
    <a:srgbClr val="5CBE7A"/>
    <a:srgbClr val="F6FBF3"/>
    <a:srgbClr val="E6F4DC"/>
    <a:srgbClr val="5CBE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4" autoAdjust="0"/>
  </p:normalViewPr>
  <p:slideViewPr>
    <p:cSldViewPr snapToGrid="0">
      <p:cViewPr>
        <p:scale>
          <a:sx n="90" d="100"/>
          <a:sy n="90" d="100"/>
        </p:scale>
        <p:origin x="-322" y="-106"/>
      </p:cViewPr>
      <p:guideLst>
        <p:guide orient="horz" pos="2424"/>
        <p:guide pos="381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3" d="100"/>
          <a:sy n="83" d="100"/>
        </p:scale>
        <p:origin x="504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4" Type="http://schemas.openxmlformats.org/officeDocument/2006/relationships/image" Target="../media/image1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Relationship Id="rId5" Type="http://schemas.openxmlformats.org/officeDocument/2006/relationships/image" Target="../media/image22.wmf"/><Relationship Id="rId4" Type="http://schemas.openxmlformats.org/officeDocument/2006/relationships/image" Target="../media/image21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6" Type="http://schemas.openxmlformats.org/officeDocument/2006/relationships/image" Target="../media/image40.wmf"/><Relationship Id="rId5" Type="http://schemas.openxmlformats.org/officeDocument/2006/relationships/image" Target="../media/image39.wmf"/><Relationship Id="rId4" Type="http://schemas.openxmlformats.org/officeDocument/2006/relationships/image" Target="../media/image38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wmf"/><Relationship Id="rId1" Type="http://schemas.openxmlformats.org/officeDocument/2006/relationships/image" Target="../media/image43.wmf"/></Relationships>
</file>

<file path=ppt/drawings/_rels/vmlDrawing10.vml.rels><?xml version="1.0" encoding="UTF-8" standalone="yes"?>
<Relationships xmlns="http://schemas.openxmlformats.org/package/2006/relationships"><Relationship Id="rId8" Type="http://schemas.openxmlformats.org/officeDocument/2006/relationships/image" Target="../media/image56.wmf"/><Relationship Id="rId3" Type="http://schemas.openxmlformats.org/officeDocument/2006/relationships/image" Target="../media/image51.wmf"/><Relationship Id="rId7" Type="http://schemas.openxmlformats.org/officeDocument/2006/relationships/image" Target="../media/image55.wmf"/><Relationship Id="rId2" Type="http://schemas.openxmlformats.org/officeDocument/2006/relationships/image" Target="../media/image50.wmf"/><Relationship Id="rId1" Type="http://schemas.openxmlformats.org/officeDocument/2006/relationships/image" Target="../media/image49.wmf"/><Relationship Id="rId6" Type="http://schemas.openxmlformats.org/officeDocument/2006/relationships/image" Target="../media/image54.wmf"/><Relationship Id="rId5" Type="http://schemas.openxmlformats.org/officeDocument/2006/relationships/image" Target="../media/image53.wmf"/><Relationship Id="rId4" Type="http://schemas.openxmlformats.org/officeDocument/2006/relationships/image" Target="../media/image5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FBB4D6AF-4538-4D14-8DE9-AF71902DB93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97BAAEC3-806E-48AA-9FDE-D039E69746F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3E5BB2-A1FB-40DF-9345-346EDF792E25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07A88C50-3A40-43F4-BCAC-BD7231BC58E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B365A30-5AF6-4B1A-B2A5-1297B07A676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C3579D-F889-409E-994B-C50D6D194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1423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20945DE9-E3D5-4878-87F8-0F789D212B69}"/>
              </a:ext>
            </a:extLst>
          </p:cNvPr>
          <p:cNvSpPr/>
          <p:nvPr userDrawn="1"/>
        </p:nvSpPr>
        <p:spPr>
          <a:xfrm>
            <a:off x="0" y="2568742"/>
            <a:ext cx="12191999" cy="1720516"/>
          </a:xfrm>
          <a:prstGeom prst="rect">
            <a:avLst/>
          </a:prstGeom>
          <a:gradFill flip="none" rotWithShape="1">
            <a:gsLst>
              <a:gs pos="65000">
                <a:schemeClr val="bg1">
                  <a:alpha val="75000"/>
                </a:schemeClr>
              </a:gs>
              <a:gs pos="39000">
                <a:schemeClr val="bg1">
                  <a:alpha val="75000"/>
                </a:schemeClr>
              </a:gs>
              <a:gs pos="8000">
                <a:schemeClr val="accent1">
                  <a:alpha val="0"/>
                </a:schemeClr>
              </a:gs>
              <a:gs pos="96000">
                <a:schemeClr val="accent5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5023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5C8F0B19-CA13-4D0E-B06E-67E3D54AF229}"/>
              </a:ext>
            </a:extLst>
          </p:cNvPr>
          <p:cNvGrpSpPr/>
          <p:nvPr userDrawn="1"/>
        </p:nvGrpSpPr>
        <p:grpSpPr>
          <a:xfrm>
            <a:off x="3907972" y="1063755"/>
            <a:ext cx="4376057" cy="77068"/>
            <a:chOff x="4379494" y="697832"/>
            <a:chExt cx="2586787" cy="16844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84D5EFAE-BB88-4B3D-8484-86A6CBBF386E}"/>
                </a:ext>
              </a:extLst>
            </p:cNvPr>
            <p:cNvSpPr/>
            <p:nvPr/>
          </p:nvSpPr>
          <p:spPr>
            <a:xfrm>
              <a:off x="4379494" y="697832"/>
              <a:ext cx="517358" cy="16844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7C41C671-2564-42A5-83F2-E15989574371}"/>
                </a:ext>
              </a:extLst>
            </p:cNvPr>
            <p:cNvSpPr/>
            <p:nvPr/>
          </p:nvSpPr>
          <p:spPr>
            <a:xfrm>
              <a:off x="4896851" y="697832"/>
              <a:ext cx="517358" cy="16844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646D60C6-F049-4E52-9CEF-E9FCF22BD3D4}"/>
                </a:ext>
              </a:extLst>
            </p:cNvPr>
            <p:cNvSpPr/>
            <p:nvPr/>
          </p:nvSpPr>
          <p:spPr>
            <a:xfrm>
              <a:off x="5414208" y="697832"/>
              <a:ext cx="517358" cy="16844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xmlns="" id="{6045A27E-892D-4D6B-BDFF-5FD860699634}"/>
                </a:ext>
              </a:extLst>
            </p:cNvPr>
            <p:cNvSpPr/>
            <p:nvPr/>
          </p:nvSpPr>
          <p:spPr>
            <a:xfrm>
              <a:off x="5931565" y="697832"/>
              <a:ext cx="517358" cy="1684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xmlns="" id="{E19B937D-CA4A-46E0-8D5A-85C76FF0129D}"/>
                </a:ext>
              </a:extLst>
            </p:cNvPr>
            <p:cNvSpPr/>
            <p:nvPr/>
          </p:nvSpPr>
          <p:spPr>
            <a:xfrm>
              <a:off x="6448923" y="697832"/>
              <a:ext cx="517358" cy="1684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132057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E3C46DD9-9A8F-411D-B597-946818B71DE8}"/>
              </a:ext>
            </a:extLst>
          </p:cNvPr>
          <p:cNvGrpSpPr/>
          <p:nvPr userDrawn="1"/>
        </p:nvGrpSpPr>
        <p:grpSpPr>
          <a:xfrm>
            <a:off x="0" y="6597853"/>
            <a:ext cx="12192000" cy="260147"/>
            <a:chOff x="4379494" y="697832"/>
            <a:chExt cx="2586787" cy="16844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E6E330ED-CBD0-49D6-96D9-8A0C1C4518A4}"/>
                </a:ext>
              </a:extLst>
            </p:cNvPr>
            <p:cNvSpPr/>
            <p:nvPr/>
          </p:nvSpPr>
          <p:spPr>
            <a:xfrm>
              <a:off x="4379494" y="697832"/>
              <a:ext cx="517358" cy="16844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7D028152-6864-487D-B9D6-395800F0CC7C}"/>
                </a:ext>
              </a:extLst>
            </p:cNvPr>
            <p:cNvSpPr/>
            <p:nvPr/>
          </p:nvSpPr>
          <p:spPr>
            <a:xfrm>
              <a:off x="4896852" y="697832"/>
              <a:ext cx="517358" cy="16844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57E5C8F6-620C-4584-AE0A-5E4F2E6565C5}"/>
                </a:ext>
              </a:extLst>
            </p:cNvPr>
            <p:cNvSpPr/>
            <p:nvPr/>
          </p:nvSpPr>
          <p:spPr>
            <a:xfrm>
              <a:off x="5414209" y="697832"/>
              <a:ext cx="517358" cy="16844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xmlns="" id="{B5925AB1-BE47-453E-8EF4-924465289B54}"/>
                </a:ext>
              </a:extLst>
            </p:cNvPr>
            <p:cNvSpPr/>
            <p:nvPr/>
          </p:nvSpPr>
          <p:spPr>
            <a:xfrm>
              <a:off x="5931566" y="697832"/>
              <a:ext cx="517358" cy="1684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xmlns="" id="{68FC2FC1-F83A-44D6-9D9A-A61E40D3B973}"/>
                </a:ext>
              </a:extLst>
            </p:cNvPr>
            <p:cNvSpPr/>
            <p:nvPr/>
          </p:nvSpPr>
          <p:spPr>
            <a:xfrm>
              <a:off x="6448923" y="697832"/>
              <a:ext cx="517358" cy="1684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BC8EC325-CE62-415E-834A-7F70F7855117}"/>
              </a:ext>
            </a:extLst>
          </p:cNvPr>
          <p:cNvSpPr/>
          <p:nvPr userDrawn="1"/>
        </p:nvSpPr>
        <p:spPr>
          <a:xfrm flipV="1">
            <a:off x="0" y="3726714"/>
            <a:ext cx="1762125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287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0521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5964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2273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AD12A631-1449-458D-8F7A-DD74ACB1BF08}"/>
              </a:ext>
            </a:extLst>
          </p:cNvPr>
          <p:cNvSpPr/>
          <p:nvPr userDrawn="1"/>
        </p:nvSpPr>
        <p:spPr>
          <a:xfrm>
            <a:off x="0" y="2858807"/>
            <a:ext cx="12191999" cy="2204134"/>
          </a:xfrm>
          <a:prstGeom prst="rect">
            <a:avLst/>
          </a:prstGeom>
          <a:gradFill flip="none" rotWithShape="1">
            <a:gsLst>
              <a:gs pos="74000">
                <a:schemeClr val="accent6">
                  <a:alpha val="70000"/>
                </a:schemeClr>
              </a:gs>
              <a:gs pos="45000">
                <a:schemeClr val="accent6">
                  <a:alpha val="75000"/>
                </a:schemeClr>
              </a:gs>
              <a:gs pos="8000">
                <a:schemeClr val="accent1">
                  <a:alpha val="0"/>
                </a:schemeClr>
              </a:gs>
              <a:gs pos="96000">
                <a:schemeClr val="accent5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" name="Graphic 14">
            <a:extLst>
              <a:ext uri="{FF2B5EF4-FFF2-40B4-BE49-F238E27FC236}">
                <a16:creationId xmlns:a16="http://schemas.microsoft.com/office/drawing/2014/main" xmlns="" id="{EB6248EF-B06C-43D0-91E9-33C54CEB5B7B}"/>
              </a:ext>
            </a:extLst>
          </p:cNvPr>
          <p:cNvGrpSpPr/>
          <p:nvPr userDrawn="1"/>
        </p:nvGrpSpPr>
        <p:grpSpPr>
          <a:xfrm>
            <a:off x="753445" y="2639304"/>
            <a:ext cx="4261727" cy="3351921"/>
            <a:chOff x="2444748" y="555045"/>
            <a:chExt cx="7282048" cy="5727454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xmlns="" id="{F4296F62-9662-4403-9A1B-140DFC6CEF67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xmlns="" id="{EC151A04-4E35-4F1C-99AA-68E3920CDF5B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xmlns="" id="{6924EC27-EA8E-48AC-B3BA-B86C7B650247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xmlns="" id="{AF88730B-3EDA-490F-8B6F-5357A5EF0ECA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xmlns="" id="{8AAC3D30-A9EC-437B-BAEC-5158F5227067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xmlns="" id="{1460114B-7023-4F6E-B074-79932670ADDE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xmlns="" id="{3AC2F032-DFD7-46FF-8CCA-E33896C690DE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xmlns="" id="{EDDB5B76-DE90-4CC7-A371-1C02A86AF779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xmlns="" id="{D01CFF7D-B6F4-4B1B-9C6A-AB93A7AA88C1}"/>
              </a:ext>
            </a:extLst>
          </p:cNvPr>
          <p:cNvSpPr>
            <a:spLocks noGrp="1"/>
          </p:cNvSpPr>
          <p:nvPr>
            <p:ph type="pic" idx="10" hasCustomPrompt="1"/>
          </p:nvPr>
        </p:nvSpPr>
        <p:spPr>
          <a:xfrm>
            <a:off x="930752" y="2858807"/>
            <a:ext cx="3907112" cy="218664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57448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xmlns="" id="{2C54D7FD-BDA4-445B-8877-80F2FB48F04C}"/>
              </a:ext>
            </a:extLst>
          </p:cNvPr>
          <p:cNvSpPr/>
          <p:nvPr userDrawn="1"/>
        </p:nvSpPr>
        <p:spPr>
          <a:xfrm>
            <a:off x="292770" y="312821"/>
            <a:ext cx="7503694" cy="6304547"/>
          </a:xfrm>
          <a:custGeom>
            <a:avLst/>
            <a:gdLst>
              <a:gd name="connsiteX0" fmla="*/ 0 w 8066763"/>
              <a:gd name="connsiteY0" fmla="*/ 0 h 6304547"/>
              <a:gd name="connsiteX1" fmla="*/ 8066763 w 8066763"/>
              <a:gd name="connsiteY1" fmla="*/ 0 h 6304547"/>
              <a:gd name="connsiteX2" fmla="*/ 5597407 w 8066763"/>
              <a:gd name="connsiteY2" fmla="*/ 6304547 h 6304547"/>
              <a:gd name="connsiteX3" fmla="*/ 0 w 8066763"/>
              <a:gd name="connsiteY3" fmla="*/ 6304547 h 6304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66763" h="6304547">
                <a:moveTo>
                  <a:pt x="0" y="0"/>
                </a:moveTo>
                <a:lnTo>
                  <a:pt x="8066763" y="0"/>
                </a:lnTo>
                <a:lnTo>
                  <a:pt x="5597407" y="6304547"/>
                </a:lnTo>
                <a:lnTo>
                  <a:pt x="0" y="6304547"/>
                </a:lnTo>
                <a:close/>
              </a:path>
            </a:pathLst>
          </a:cu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842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>
            <a:extLst>
              <a:ext uri="{FF2B5EF4-FFF2-40B4-BE49-F238E27FC236}">
                <a16:creationId xmlns:a16="http://schemas.microsoft.com/office/drawing/2014/main" xmlns="" id="{CB7E376F-0253-46E6-902C-2CA1892242C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3"/>
            <a:ext cx="12192002" cy="376034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19139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xmlns="" id="{18B8CAF3-9328-4AEF-8C03-A4E21A15B3D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5007" y="564046"/>
            <a:ext cx="6624018" cy="5729909"/>
          </a:xfrm>
          <a:custGeom>
            <a:avLst/>
            <a:gdLst>
              <a:gd name="connsiteX0" fmla="*/ 1832943 w 6624018"/>
              <a:gd name="connsiteY0" fmla="*/ 4748834 h 5729909"/>
              <a:gd name="connsiteX1" fmla="*/ 6624018 w 6624018"/>
              <a:gd name="connsiteY1" fmla="*/ 4748834 h 5729909"/>
              <a:gd name="connsiteX2" fmla="*/ 6624018 w 6624018"/>
              <a:gd name="connsiteY2" fmla="*/ 5729909 h 5729909"/>
              <a:gd name="connsiteX3" fmla="*/ 1832943 w 6624018"/>
              <a:gd name="connsiteY3" fmla="*/ 5729909 h 5729909"/>
              <a:gd name="connsiteX4" fmla="*/ 1841224 w 6624018"/>
              <a:gd name="connsiteY4" fmla="*/ 2822714 h 5729909"/>
              <a:gd name="connsiteX5" fmla="*/ 3091438 w 6624018"/>
              <a:gd name="connsiteY5" fmla="*/ 2822714 h 5729909"/>
              <a:gd name="connsiteX6" fmla="*/ 3091438 w 6624018"/>
              <a:gd name="connsiteY6" fmla="*/ 4611758 h 5729909"/>
              <a:gd name="connsiteX7" fmla="*/ 1841224 w 6624018"/>
              <a:gd name="connsiteY7" fmla="*/ 4611758 h 5729909"/>
              <a:gd name="connsiteX8" fmla="*/ 0 w 6624018"/>
              <a:gd name="connsiteY8" fmla="*/ 2822714 h 5729909"/>
              <a:gd name="connsiteX9" fmla="*/ 1690847 w 6624018"/>
              <a:gd name="connsiteY9" fmla="*/ 2822714 h 5729909"/>
              <a:gd name="connsiteX10" fmla="*/ 1690847 w 6624018"/>
              <a:gd name="connsiteY10" fmla="*/ 4949686 h 5729909"/>
              <a:gd name="connsiteX11" fmla="*/ 0 w 6624018"/>
              <a:gd name="connsiteY11" fmla="*/ 4949686 h 5729909"/>
              <a:gd name="connsiteX12" fmla="*/ 3241814 w 6624018"/>
              <a:gd name="connsiteY12" fmla="*/ 1928192 h 5729909"/>
              <a:gd name="connsiteX13" fmla="*/ 6042992 w 6624018"/>
              <a:gd name="connsiteY13" fmla="*/ 1928192 h 5729909"/>
              <a:gd name="connsiteX14" fmla="*/ 6042992 w 6624018"/>
              <a:gd name="connsiteY14" fmla="*/ 4611758 h 5729909"/>
              <a:gd name="connsiteX15" fmla="*/ 3241814 w 6624018"/>
              <a:gd name="connsiteY15" fmla="*/ 4611758 h 5729909"/>
              <a:gd name="connsiteX16" fmla="*/ 290259 w 6624018"/>
              <a:gd name="connsiteY16" fmla="*/ 894522 h 5729909"/>
              <a:gd name="connsiteX17" fmla="*/ 3091436 w 6624018"/>
              <a:gd name="connsiteY17" fmla="*/ 894522 h 5729909"/>
              <a:gd name="connsiteX18" fmla="*/ 3091436 w 6624018"/>
              <a:gd name="connsiteY18" fmla="*/ 2683566 h 5729909"/>
              <a:gd name="connsiteX19" fmla="*/ 290259 w 6624018"/>
              <a:gd name="connsiteY19" fmla="*/ 2683566 h 5729909"/>
              <a:gd name="connsiteX20" fmla="*/ 3241813 w 6624018"/>
              <a:gd name="connsiteY20" fmla="*/ 0 h 5729909"/>
              <a:gd name="connsiteX21" fmla="*/ 4979872 w 6624018"/>
              <a:gd name="connsiteY21" fmla="*/ 0 h 5729909"/>
              <a:gd name="connsiteX22" fmla="*/ 4979872 w 6624018"/>
              <a:gd name="connsiteY22" fmla="*/ 1789044 h 5729909"/>
              <a:gd name="connsiteX23" fmla="*/ 3241813 w 6624018"/>
              <a:gd name="connsiteY23" fmla="*/ 1789044 h 5729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624018" h="5729909">
                <a:moveTo>
                  <a:pt x="1832943" y="4748834"/>
                </a:moveTo>
                <a:lnTo>
                  <a:pt x="6624018" y="4748834"/>
                </a:lnTo>
                <a:lnTo>
                  <a:pt x="6624018" y="5729909"/>
                </a:lnTo>
                <a:lnTo>
                  <a:pt x="1832943" y="5729909"/>
                </a:lnTo>
                <a:close/>
                <a:moveTo>
                  <a:pt x="1841224" y="2822714"/>
                </a:moveTo>
                <a:lnTo>
                  <a:pt x="3091438" y="2822714"/>
                </a:lnTo>
                <a:lnTo>
                  <a:pt x="3091438" y="4611758"/>
                </a:lnTo>
                <a:lnTo>
                  <a:pt x="1841224" y="4611758"/>
                </a:lnTo>
                <a:close/>
                <a:moveTo>
                  <a:pt x="0" y="2822714"/>
                </a:moveTo>
                <a:lnTo>
                  <a:pt x="1690847" y="2822714"/>
                </a:lnTo>
                <a:lnTo>
                  <a:pt x="1690847" y="4949686"/>
                </a:lnTo>
                <a:lnTo>
                  <a:pt x="0" y="4949686"/>
                </a:lnTo>
                <a:close/>
                <a:moveTo>
                  <a:pt x="3241814" y="1928192"/>
                </a:moveTo>
                <a:lnTo>
                  <a:pt x="6042992" y="1928192"/>
                </a:lnTo>
                <a:lnTo>
                  <a:pt x="6042992" y="4611758"/>
                </a:lnTo>
                <a:lnTo>
                  <a:pt x="3241814" y="4611758"/>
                </a:lnTo>
                <a:close/>
                <a:moveTo>
                  <a:pt x="290259" y="894522"/>
                </a:moveTo>
                <a:lnTo>
                  <a:pt x="3091436" y="894522"/>
                </a:lnTo>
                <a:lnTo>
                  <a:pt x="3091436" y="2683566"/>
                </a:lnTo>
                <a:lnTo>
                  <a:pt x="290259" y="2683566"/>
                </a:lnTo>
                <a:close/>
                <a:moveTo>
                  <a:pt x="3241813" y="0"/>
                </a:moveTo>
                <a:lnTo>
                  <a:pt x="4979872" y="0"/>
                </a:lnTo>
                <a:lnTo>
                  <a:pt x="4979872" y="1789044"/>
                </a:lnTo>
                <a:lnTo>
                  <a:pt x="3241813" y="178904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ko-KR" altLang="en-US"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dirty="0"/>
              <a:t>Place Your Picture Here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30045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CA787091-7430-48E2-A263-D592A20EF329}"/>
              </a:ext>
            </a:extLst>
          </p:cNvPr>
          <p:cNvGrpSpPr/>
          <p:nvPr userDrawn="1"/>
        </p:nvGrpSpPr>
        <p:grpSpPr>
          <a:xfrm>
            <a:off x="0" y="3898232"/>
            <a:ext cx="12192000" cy="1467852"/>
            <a:chOff x="4379494" y="697832"/>
            <a:chExt cx="2586787" cy="16844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xmlns="" id="{89D5B5E3-8451-44E0-A2F2-73F627495F6A}"/>
                </a:ext>
              </a:extLst>
            </p:cNvPr>
            <p:cNvSpPr/>
            <p:nvPr/>
          </p:nvSpPr>
          <p:spPr>
            <a:xfrm>
              <a:off x="4379494" y="697832"/>
              <a:ext cx="517358" cy="16844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7E53FCF4-CFA5-4439-85D7-60C093B7B6F6}"/>
                </a:ext>
              </a:extLst>
            </p:cNvPr>
            <p:cNvSpPr/>
            <p:nvPr/>
          </p:nvSpPr>
          <p:spPr>
            <a:xfrm>
              <a:off x="4896852" y="697832"/>
              <a:ext cx="517358" cy="16844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BD14D7CB-A7CE-45EA-BFC0-4EA43BD9D79D}"/>
                </a:ext>
              </a:extLst>
            </p:cNvPr>
            <p:cNvSpPr/>
            <p:nvPr/>
          </p:nvSpPr>
          <p:spPr>
            <a:xfrm>
              <a:off x="5414209" y="697832"/>
              <a:ext cx="517358" cy="16844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C3A2D13A-D090-408D-87D5-CF70F6373DDE}"/>
                </a:ext>
              </a:extLst>
            </p:cNvPr>
            <p:cNvSpPr/>
            <p:nvPr/>
          </p:nvSpPr>
          <p:spPr>
            <a:xfrm>
              <a:off x="5931566" y="697832"/>
              <a:ext cx="517358" cy="1684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88284FFD-1FBD-484A-94D6-3BF0E9164477}"/>
                </a:ext>
              </a:extLst>
            </p:cNvPr>
            <p:cNvSpPr/>
            <p:nvPr/>
          </p:nvSpPr>
          <p:spPr>
            <a:xfrm>
              <a:off x="6448923" y="697832"/>
              <a:ext cx="517358" cy="1684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526015566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1046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0174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8" r:id="rId2"/>
    <p:sldLayoutId id="2147483742" r:id="rId3"/>
    <p:sldLayoutId id="2147483740" r:id="rId4"/>
    <p:sldLayoutId id="2147483737" r:id="rId5"/>
    <p:sldLayoutId id="2147483736" r:id="rId6"/>
    <p:sldLayoutId id="2147483739" r:id="rId7"/>
    <p:sldLayoutId id="2147483743" r:id="rId8"/>
    <p:sldLayoutId id="2147483750" r:id="rId9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5178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9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oleObject" Target="../embeddings/oleObject3.bin"/><Relationship Id="rId7" Type="http://schemas.openxmlformats.org/officeDocument/2006/relationships/image" Target="../media/image1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16.wmf"/><Relationship Id="rId5" Type="http://schemas.openxmlformats.org/officeDocument/2006/relationships/image" Target="../media/image17.png"/><Relationship Id="rId10" Type="http://schemas.openxmlformats.org/officeDocument/2006/relationships/oleObject" Target="../embeddings/oleObject6.bin"/><Relationship Id="rId4" Type="http://schemas.openxmlformats.org/officeDocument/2006/relationships/image" Target="../media/image13.wmf"/><Relationship Id="rId9" Type="http://schemas.openxmlformats.org/officeDocument/2006/relationships/image" Target="../media/image15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13" Type="http://schemas.openxmlformats.org/officeDocument/2006/relationships/oleObject" Target="../embeddings/oleObject11.bin"/><Relationship Id="rId3" Type="http://schemas.openxmlformats.org/officeDocument/2006/relationships/oleObject" Target="../embeddings/oleObject7.bin"/><Relationship Id="rId7" Type="http://schemas.openxmlformats.org/officeDocument/2006/relationships/image" Target="../media/image23.png"/><Relationship Id="rId12" Type="http://schemas.openxmlformats.org/officeDocument/2006/relationships/image" Target="../media/image2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9.wmf"/><Relationship Id="rId11" Type="http://schemas.openxmlformats.org/officeDocument/2006/relationships/oleObject" Target="../embeddings/oleObject10.bin"/><Relationship Id="rId5" Type="http://schemas.openxmlformats.org/officeDocument/2006/relationships/oleObject" Target="../embeddings/oleObject8.bin"/><Relationship Id="rId10" Type="http://schemas.openxmlformats.org/officeDocument/2006/relationships/image" Target="../media/image24.png"/><Relationship Id="rId4" Type="http://schemas.openxmlformats.org/officeDocument/2006/relationships/image" Target="../media/image18.wmf"/><Relationship Id="rId9" Type="http://schemas.openxmlformats.org/officeDocument/2006/relationships/image" Target="../media/image20.wmf"/><Relationship Id="rId14" Type="http://schemas.openxmlformats.org/officeDocument/2006/relationships/image" Target="../media/image22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2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26.wmf"/><Relationship Id="rId4" Type="http://schemas.openxmlformats.org/officeDocument/2006/relationships/oleObject" Target="../embeddings/oleObject12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0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29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31.wmf"/><Relationship Id="rId4" Type="http://schemas.openxmlformats.org/officeDocument/2006/relationships/oleObject" Target="../embeddings/oleObject16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13" Type="http://schemas.openxmlformats.org/officeDocument/2006/relationships/oleObject" Target="../embeddings/oleObject22.bin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19.bin"/><Relationship Id="rId12" Type="http://schemas.openxmlformats.org/officeDocument/2006/relationships/image" Target="../media/image3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6.wmf"/><Relationship Id="rId11" Type="http://schemas.openxmlformats.org/officeDocument/2006/relationships/oleObject" Target="../embeddings/oleObject21.bin"/><Relationship Id="rId5" Type="http://schemas.openxmlformats.org/officeDocument/2006/relationships/oleObject" Target="../embeddings/oleObject18.bin"/><Relationship Id="rId15" Type="http://schemas.openxmlformats.org/officeDocument/2006/relationships/image" Target="../media/image7.jpeg"/><Relationship Id="rId10" Type="http://schemas.openxmlformats.org/officeDocument/2006/relationships/image" Target="../media/image38.wmf"/><Relationship Id="rId4" Type="http://schemas.openxmlformats.org/officeDocument/2006/relationships/image" Target="../media/image35.wmf"/><Relationship Id="rId9" Type="http://schemas.openxmlformats.org/officeDocument/2006/relationships/oleObject" Target="../embeddings/oleObject20.bin"/><Relationship Id="rId14" Type="http://schemas.openxmlformats.org/officeDocument/2006/relationships/image" Target="../media/image40.w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41.wmf"/><Relationship Id="rId4" Type="http://schemas.openxmlformats.org/officeDocument/2006/relationships/oleObject" Target="../embeddings/oleObject23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44.w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43.w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13" Type="http://schemas.openxmlformats.org/officeDocument/2006/relationships/oleObject" Target="../embeddings/oleObject30.bin"/><Relationship Id="rId18" Type="http://schemas.openxmlformats.org/officeDocument/2006/relationships/image" Target="../media/image55.wmf"/><Relationship Id="rId3" Type="http://schemas.openxmlformats.org/officeDocument/2006/relationships/image" Target="../media/image57.png"/><Relationship Id="rId7" Type="http://schemas.openxmlformats.org/officeDocument/2006/relationships/oleObject" Target="../embeddings/oleObject27.bin"/><Relationship Id="rId12" Type="http://schemas.openxmlformats.org/officeDocument/2006/relationships/image" Target="../media/image52.wmf"/><Relationship Id="rId17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4.wmf"/><Relationship Id="rId20" Type="http://schemas.openxmlformats.org/officeDocument/2006/relationships/image" Target="../media/image56.wmf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9.wmf"/><Relationship Id="rId11" Type="http://schemas.openxmlformats.org/officeDocument/2006/relationships/oleObject" Target="../embeddings/oleObject29.bin"/><Relationship Id="rId5" Type="http://schemas.openxmlformats.org/officeDocument/2006/relationships/oleObject" Target="../embeddings/oleObject26.bin"/><Relationship Id="rId15" Type="http://schemas.openxmlformats.org/officeDocument/2006/relationships/oleObject" Target="../embeddings/oleObject31.bin"/><Relationship Id="rId10" Type="http://schemas.openxmlformats.org/officeDocument/2006/relationships/image" Target="../media/image51.wmf"/><Relationship Id="rId19" Type="http://schemas.openxmlformats.org/officeDocument/2006/relationships/oleObject" Target="../embeddings/oleObject33.bin"/><Relationship Id="rId4" Type="http://schemas.openxmlformats.org/officeDocument/2006/relationships/image" Target="../media/image58.png"/><Relationship Id="rId9" Type="http://schemas.openxmlformats.org/officeDocument/2006/relationships/oleObject" Target="../embeddings/oleObject28.bin"/><Relationship Id="rId14" Type="http://schemas.openxmlformats.org/officeDocument/2006/relationships/image" Target="../media/image53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0" y="2028824"/>
            <a:ext cx="11573197" cy="724247"/>
          </a:xfrm>
        </p:spPr>
        <p:txBody>
          <a:bodyPr/>
          <a:lstStyle/>
          <a:p>
            <a:r>
              <a:rPr lang="ru-RU" sz="4000" dirty="0" smtClean="0"/>
              <a:t>Теория оценки погрешности </a:t>
            </a:r>
            <a:endParaRPr lang="ru-RU" sz="4000" dirty="0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03226FB3-3BFD-4CE0-8A31-8332E96D33EF}"/>
              </a:ext>
            </a:extLst>
          </p:cNvPr>
          <p:cNvSpPr txBox="1"/>
          <p:nvPr/>
        </p:nvSpPr>
        <p:spPr>
          <a:xfrm>
            <a:off x="2380994" y="3543998"/>
            <a:ext cx="8808781" cy="400110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r>
              <a:rPr lang="ru-RU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oboto Lt" pitchFamily="2" charset="0"/>
                <a:ea typeface="Roboto Lt" pitchFamily="2" charset="0"/>
                <a:cs typeface="Arial" pitchFamily="34" charset="0"/>
              </a:rPr>
              <a:t>Доцент ИШФВП к.ф.-м.н.  </a:t>
            </a:r>
            <a:r>
              <a:rPr lang="ru-RU" altLang="ko-KR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Roboto Lt" pitchFamily="2" charset="0"/>
                <a:ea typeface="Roboto Lt" pitchFamily="2" charset="0"/>
                <a:cs typeface="Arial" pitchFamily="34" charset="0"/>
              </a:rPr>
              <a:t>Аслаповская</a:t>
            </a:r>
            <a:r>
              <a:rPr lang="ru-RU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oboto Lt" pitchFamily="2" charset="0"/>
                <a:ea typeface="Roboto Lt" pitchFamily="2" charset="0"/>
                <a:cs typeface="Arial" pitchFamily="34" charset="0"/>
              </a:rPr>
              <a:t> Юлия Сергеевна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Roboto Lt" pitchFamily="2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455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ru-RU" sz="3200" dirty="0"/>
              <a:t>Теория оценки погрешности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13E8EE57-4F0C-4D6B-A8B6-84C8DECD7C81}"/>
              </a:ext>
            </a:extLst>
          </p:cNvPr>
          <p:cNvSpPr txBox="1"/>
          <p:nvPr/>
        </p:nvSpPr>
        <p:spPr>
          <a:xfrm>
            <a:off x="2503707" y="1526746"/>
            <a:ext cx="7274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2000" b="1" dirty="0" smtClean="0">
                <a:solidFill>
                  <a:schemeClr val="accent4"/>
                </a:solidFill>
                <a:cs typeface="Arial" pitchFamily="34" charset="0"/>
              </a:rPr>
              <a:t>НЕ существует абсолютно точного значения величины!</a:t>
            </a:r>
            <a:endParaRPr lang="ko-KR" altLang="en-US" sz="20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503707" y="1970541"/>
            <a:ext cx="66238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Понятие «точность измерения», т.е. степень приближения результатов измерений к некоторому действительному значению, используется для качественного сравнения измерительных операций.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291904" y="3963583"/>
            <a:ext cx="598973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Н.С. Кравченко, О.Г. </a:t>
            </a:r>
            <a:r>
              <a:rPr lang="ru-RU" dirty="0" err="1" smtClean="0"/>
              <a:t>Ревинская</a:t>
            </a:r>
            <a:endParaRPr lang="ru-RU" dirty="0" smtClean="0"/>
          </a:p>
          <a:p>
            <a:pPr algn="ctr"/>
            <a:r>
              <a:rPr lang="ru-RU" dirty="0"/>
              <a:t>МЕТОДЫ ОБРАБОТКИ РЕЗУЛЬТАТОВ ИЗМЕРЕНИЙ И ОЦЕНКИ ПОГРЕШНОСТЕЙ В УЧЕБНОМ ЛАБОРАТОРНОМ </a:t>
            </a:r>
            <a:r>
              <a:rPr lang="ru-RU" dirty="0" smtClean="0"/>
              <a:t>ПРАКТИКУМЕ</a:t>
            </a:r>
          </a:p>
          <a:p>
            <a:pPr algn="ctr"/>
            <a:r>
              <a:rPr lang="ru-RU" dirty="0" smtClean="0"/>
              <a:t>Издательство </a:t>
            </a:r>
            <a:r>
              <a:rPr lang="ru-RU" dirty="0" err="1" smtClean="0"/>
              <a:t>тпу</a:t>
            </a:r>
            <a:endParaRPr lang="ru-RU" dirty="0"/>
          </a:p>
        </p:txBody>
      </p:sp>
      <p:pic>
        <p:nvPicPr>
          <p:cNvPr id="28674" name="Picture 2" descr="Методы обработки результатов измерений и оценка погрешностей в учебном  лабораторном практикуме] Кравченко, Н.С.; Ревинская, О.Г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7920" y="3296705"/>
            <a:ext cx="2419350" cy="322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7630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3689" y="166789"/>
            <a:ext cx="11573197" cy="724247"/>
          </a:xfrm>
        </p:spPr>
        <p:txBody>
          <a:bodyPr>
            <a:noAutofit/>
          </a:bodyPr>
          <a:lstStyle/>
          <a:p>
            <a:r>
              <a:rPr lang="ru-RU" sz="3200" dirty="0"/>
              <a:t>Теория оценки погрешности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904672" y="1436380"/>
            <a:ext cx="105862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Понятие «точность измерения», т.е. степень приближения результатов измерений к некоторому действительному значению, используется для качественного сравнения измерительных операций. </a:t>
            </a: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78" r="10961"/>
          <a:stretch/>
        </p:blipFill>
        <p:spPr bwMode="auto">
          <a:xfrm rot="5400000">
            <a:off x="3863020" y="886147"/>
            <a:ext cx="4318001" cy="7097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2652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3689" y="166789"/>
            <a:ext cx="11573197" cy="724247"/>
          </a:xfrm>
        </p:spPr>
        <p:txBody>
          <a:bodyPr>
            <a:noAutofit/>
          </a:bodyPr>
          <a:lstStyle/>
          <a:p>
            <a:r>
              <a:rPr lang="ru-RU" sz="3200" dirty="0"/>
              <a:t>Теория оценки погрешности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904672" y="1436380"/>
            <a:ext cx="10444048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dirty="0"/>
              <a:t>Обозначим через </a:t>
            </a:r>
            <a:r>
              <a:rPr lang="ru-RU" sz="2400" i="1" dirty="0"/>
              <a:t>x</a:t>
            </a:r>
            <a:r>
              <a:rPr lang="ru-RU" dirty="0"/>
              <a:t> результат измерения некоторой физической величины, а через </a:t>
            </a:r>
            <a:r>
              <a:rPr lang="ru-RU" sz="2400" i="1" dirty="0" smtClean="0"/>
              <a:t>x</a:t>
            </a:r>
            <a:r>
              <a:rPr lang="ru-RU" sz="2400" i="1" baseline="-25000" dirty="0" smtClean="0"/>
              <a:t>0</a:t>
            </a:r>
            <a:r>
              <a:rPr lang="ru-RU" dirty="0" smtClean="0"/>
              <a:t> </a:t>
            </a:r>
            <a:r>
              <a:rPr lang="ru-RU" dirty="0"/>
              <a:t>– ее истинное значение, которое всегда неизвестно человеку, проводящему эксперимент.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04672" y="2618155"/>
            <a:ext cx="104440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/>
              <a:t>Погрешность измерения </a:t>
            </a:r>
            <a:r>
              <a:rPr lang="ru-RU" dirty="0"/>
              <a:t>– это отклонение результата измерений x от истинного 0 x (действительного) значения измеряемой величины</a:t>
            </a:r>
          </a:p>
        </p:txBody>
      </p:sp>
    </p:spTree>
    <p:extLst>
      <p:ext uri="{BB962C8B-B14F-4D97-AF65-F5344CB8AC3E}">
        <p14:creationId xmlns:p14="http://schemas.microsoft.com/office/powerpoint/2010/main" val="16249139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3689" y="166789"/>
            <a:ext cx="11573197" cy="724247"/>
          </a:xfrm>
        </p:spPr>
        <p:txBody>
          <a:bodyPr>
            <a:noAutofit/>
          </a:bodyPr>
          <a:lstStyle/>
          <a:p>
            <a:r>
              <a:rPr lang="ru-RU" sz="3200" dirty="0"/>
              <a:t>Теория оценки погрешности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04672" y="1473815"/>
            <a:ext cx="102713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dirty="0"/>
              <a:t>В зависимости от формы представления различают </a:t>
            </a:r>
            <a:r>
              <a:rPr lang="ru-RU" b="1" dirty="0"/>
              <a:t>абсолютную</a:t>
            </a:r>
            <a:r>
              <a:rPr lang="ru-RU" dirty="0"/>
              <a:t>, </a:t>
            </a:r>
            <a:r>
              <a:rPr lang="ru-RU" b="1" dirty="0"/>
              <a:t>относительную</a:t>
            </a:r>
            <a:r>
              <a:rPr lang="ru-RU" dirty="0"/>
              <a:t> и </a:t>
            </a:r>
            <a:r>
              <a:rPr lang="ru-RU" b="1" dirty="0"/>
              <a:t>приведенную</a:t>
            </a:r>
            <a:r>
              <a:rPr lang="ru-RU" dirty="0"/>
              <a:t> погрешности измерений.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04672" y="2523480"/>
            <a:ext cx="10271328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b="1" dirty="0"/>
              <a:t>Систематические погрешности </a:t>
            </a:r>
            <a:r>
              <a:rPr lang="ru-RU" dirty="0"/>
              <a:t>– это погрешности, при которых разность между истинным и измеренным значениями физической величины сохраняет свою величину и знак от опыта к опыту при равноточных </a:t>
            </a:r>
            <a:r>
              <a:rPr lang="ru-RU" dirty="0" smtClean="0"/>
              <a:t>измерениях. 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smtClean="0"/>
              <a:t>несовершенство </a:t>
            </a:r>
            <a:r>
              <a:rPr lang="ru-RU" dirty="0"/>
              <a:t>используемой измерительной аппаратуры, 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smtClean="0"/>
              <a:t>несовершенство </a:t>
            </a:r>
            <a:r>
              <a:rPr lang="ru-RU" dirty="0"/>
              <a:t>настройки измерительной аппаратуры; 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smtClean="0"/>
              <a:t>несовершенство </a:t>
            </a:r>
            <a:r>
              <a:rPr lang="ru-RU" dirty="0"/>
              <a:t>используемого метода измерений; 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smtClean="0"/>
              <a:t>несовершенство </a:t>
            </a:r>
            <a:r>
              <a:rPr lang="ru-RU" dirty="0"/>
              <a:t>навыков экспериментатора; 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smtClean="0"/>
              <a:t>несовершенство </a:t>
            </a:r>
            <a:r>
              <a:rPr lang="ru-RU" dirty="0"/>
              <a:t>условий опыта; 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smtClean="0"/>
              <a:t>однотипное </a:t>
            </a:r>
            <a:r>
              <a:rPr lang="ru-RU" dirty="0"/>
              <a:t>влияние окружающей среды.</a:t>
            </a:r>
          </a:p>
        </p:txBody>
      </p:sp>
    </p:spTree>
    <p:extLst>
      <p:ext uri="{BB962C8B-B14F-4D97-AF65-F5344CB8AC3E}">
        <p14:creationId xmlns:p14="http://schemas.microsoft.com/office/powerpoint/2010/main" val="34182251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3689" y="166789"/>
            <a:ext cx="11573197" cy="724247"/>
          </a:xfrm>
        </p:spPr>
        <p:txBody>
          <a:bodyPr>
            <a:noAutofit/>
          </a:bodyPr>
          <a:lstStyle/>
          <a:p>
            <a:r>
              <a:rPr lang="ru-RU" sz="3200" dirty="0" smtClean="0"/>
              <a:t>Теория оценки погрешности </a:t>
            </a:r>
            <a:endParaRPr lang="ru-RU" sz="3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04672" y="1478175"/>
            <a:ext cx="10271328" cy="1287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b="1" dirty="0"/>
              <a:t>Случайные погрешности </a:t>
            </a:r>
            <a:r>
              <a:rPr lang="ru-RU" dirty="0"/>
              <a:t>– это погрешности, при которых величина и (или) знак разности между истинным и измеренным значениями физической величины изменяются от опыта к опыту при измерениях, выполненных одинаковым образом и при одинаковых условиях.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04672" y="3030419"/>
            <a:ext cx="1027132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/>
              <a:t>случайные вибрации отдельных частей </a:t>
            </a:r>
            <a:r>
              <a:rPr lang="ru-RU" dirty="0" smtClean="0"/>
              <a:t>прибора, 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smtClean="0"/>
              <a:t>кратковременные </a:t>
            </a:r>
            <a:r>
              <a:rPr lang="ru-RU" dirty="0"/>
              <a:t>случайные изменения в окружающей среде (температурные, оптические, электрические, </a:t>
            </a:r>
            <a:r>
              <a:rPr lang="ru-RU" dirty="0" smtClean="0"/>
              <a:t>магнитные </a:t>
            </a:r>
            <a:r>
              <a:rPr lang="ru-RU" dirty="0"/>
              <a:t>воздействия, </a:t>
            </a:r>
            <a:r>
              <a:rPr lang="ru-RU" dirty="0" smtClean="0"/>
              <a:t>изменение </a:t>
            </a:r>
            <a:r>
              <a:rPr lang="ru-RU" dirty="0"/>
              <a:t>влажности, колебание воздуха), </a:t>
            </a:r>
            <a:endParaRPr lang="ru-RU" dirty="0" smtClean="0"/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smtClean="0"/>
              <a:t>трение</a:t>
            </a:r>
            <a:r>
              <a:rPr lang="ru-RU" dirty="0"/>
              <a:t>, </a:t>
            </a:r>
            <a:endParaRPr lang="ru-RU" dirty="0" smtClean="0"/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smtClean="0"/>
              <a:t>физиологическое </a:t>
            </a:r>
            <a:r>
              <a:rPr lang="ru-RU" dirty="0"/>
              <a:t>изменение органов чувств экспериментатора (например, утомление) </a:t>
            </a:r>
            <a:r>
              <a:rPr lang="ru-RU" dirty="0" smtClean="0"/>
              <a:t>и </a:t>
            </a:r>
            <a:r>
              <a:rPr lang="ru-RU" dirty="0"/>
              <a:t>множество других причин, которые практически невозможно исключить</a:t>
            </a:r>
            <a:r>
              <a:rPr lang="ru-RU" dirty="0" smtClean="0"/>
              <a:t>.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endParaRPr lang="ru-RU" dirty="0" smtClean="0"/>
          </a:p>
          <a:p>
            <a:pPr algn="ctr">
              <a:lnSpc>
                <a:spcPct val="150000"/>
              </a:lnSpc>
            </a:pPr>
            <a:r>
              <a:rPr lang="ru-RU" b="1" dirty="0" smtClean="0"/>
              <a:t>Измерения бывают прямые и косвенные.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8203446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3689" y="166789"/>
            <a:ext cx="11573197" cy="724247"/>
          </a:xfrm>
        </p:spPr>
        <p:txBody>
          <a:bodyPr>
            <a:noAutofit/>
          </a:bodyPr>
          <a:lstStyle/>
          <a:p>
            <a:r>
              <a:rPr lang="ru-RU" sz="3200" dirty="0"/>
              <a:t>Случайная погрешность многократных измерений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04672" y="1303219"/>
            <a:ext cx="10271328" cy="8720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dirty="0" smtClean="0"/>
              <a:t>Обозначим </a:t>
            </a:r>
            <a:r>
              <a:rPr lang="ru-RU" dirty="0"/>
              <a:t>через x1, x2, …, </a:t>
            </a:r>
            <a:r>
              <a:rPr lang="ru-RU" dirty="0" err="1"/>
              <a:t>x</a:t>
            </a:r>
            <a:r>
              <a:rPr lang="ru-RU" baseline="-25000" dirty="0" err="1"/>
              <a:t>n</a:t>
            </a:r>
            <a:r>
              <a:rPr lang="ru-RU" dirty="0"/>
              <a:t> результаты отдельных измерений, а через Δ</a:t>
            </a:r>
            <a:r>
              <a:rPr lang="ru-RU" baseline="-25000" dirty="0"/>
              <a:t>1</a:t>
            </a:r>
            <a:r>
              <a:rPr lang="ru-RU" dirty="0"/>
              <a:t>x, Δ</a:t>
            </a:r>
            <a:r>
              <a:rPr lang="ru-RU" baseline="-25000" dirty="0"/>
              <a:t>2</a:t>
            </a:r>
            <a:r>
              <a:rPr lang="ru-RU" dirty="0"/>
              <a:t>x, …, </a:t>
            </a:r>
            <a:r>
              <a:rPr lang="ru-RU" dirty="0" err="1" smtClean="0"/>
              <a:t>Δ</a:t>
            </a:r>
            <a:r>
              <a:rPr lang="ru-RU" baseline="-25000" dirty="0" err="1" smtClean="0"/>
              <a:t>n</a:t>
            </a:r>
            <a:r>
              <a:rPr lang="ru-RU" dirty="0" err="1" smtClean="0"/>
              <a:t>x</a:t>
            </a:r>
            <a:r>
              <a:rPr lang="ru-RU" dirty="0" smtClean="0"/>
              <a:t> </a:t>
            </a:r>
            <a:r>
              <a:rPr lang="ru-RU" dirty="0"/>
              <a:t>– отклонения результатов измерений от истинного </a:t>
            </a:r>
            <a:r>
              <a:rPr lang="ru-RU" dirty="0" smtClean="0"/>
              <a:t>значения</a:t>
            </a:r>
            <a:r>
              <a:rPr lang="en-US" dirty="0" smtClean="0"/>
              <a:t>                </a:t>
            </a:r>
            <a:r>
              <a:rPr lang="ru-RU" dirty="0" smtClean="0"/>
              <a:t>  </a:t>
            </a:r>
            <a:r>
              <a:rPr lang="ru-RU" dirty="0"/>
              <a:t>: </a:t>
            </a:r>
            <a:endParaRPr lang="ru-RU" b="1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724843"/>
              </p:ext>
            </p:extLst>
          </p:nvPr>
        </p:nvGraphicFramePr>
        <p:xfrm>
          <a:off x="7325359" y="1739236"/>
          <a:ext cx="974725" cy="5238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55" name="Формула" r:id="rId3" imgW="419040" imgH="228600" progId="Equation.3">
                  <p:embed/>
                </p:oleObj>
              </mc:Choice>
              <mc:Fallback>
                <p:oleObj name="Формула" r:id="rId3" imgW="419040" imgH="228600" progId="Equation.3">
                  <p:embed/>
                  <p:pic>
                    <p:nvPicPr>
                      <p:cNvPr id="0" name="Объект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5359" y="1739236"/>
                        <a:ext cx="974725" cy="52382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555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51" t="61800" r="35666" b="14334"/>
          <a:stretch/>
        </p:blipFill>
        <p:spPr bwMode="auto">
          <a:xfrm>
            <a:off x="3444456" y="2570480"/>
            <a:ext cx="4765040" cy="181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17" t="47123" r="36250" b="44035"/>
          <a:stretch/>
        </p:blipFill>
        <p:spPr bwMode="auto">
          <a:xfrm>
            <a:off x="7028330" y="4480560"/>
            <a:ext cx="4534908" cy="772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5953411"/>
              </p:ext>
            </p:extLst>
          </p:nvPr>
        </p:nvGraphicFramePr>
        <p:xfrm>
          <a:off x="1938338" y="4641334"/>
          <a:ext cx="592137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56" name="Формула" r:id="rId7" imgW="253800" imgH="177480" progId="Equation.3">
                  <p:embed/>
                </p:oleObj>
              </mc:Choice>
              <mc:Fallback>
                <p:oleObj name="Формула" r:id="rId7" imgW="253800" imgH="177480" progId="Equation.3">
                  <p:embed/>
                  <p:pic>
                    <p:nvPicPr>
                      <p:cNvPr id="0" name="Объект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38338" y="4641334"/>
                        <a:ext cx="592137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813231" y="4681974"/>
            <a:ext cx="10954666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Величина </a:t>
            </a:r>
            <a:r>
              <a:rPr lang="en-US" dirty="0" smtClean="0"/>
              <a:t>         </a:t>
            </a:r>
            <a:r>
              <a:rPr lang="ru-RU" dirty="0" smtClean="0"/>
              <a:t>называется </a:t>
            </a:r>
            <a:r>
              <a:rPr lang="ru-RU" b="1" dirty="0"/>
              <a:t>средним </a:t>
            </a:r>
            <a:r>
              <a:rPr lang="ru-RU" b="1" dirty="0" smtClean="0"/>
              <a:t>арифметическим</a:t>
            </a:r>
            <a:endParaRPr lang="en-US" b="1" dirty="0" smtClean="0"/>
          </a:p>
          <a:p>
            <a:endParaRPr lang="en-US" b="1" dirty="0"/>
          </a:p>
          <a:p>
            <a:endParaRPr lang="ru-RU" dirty="0" smtClean="0"/>
          </a:p>
          <a:p>
            <a:r>
              <a:rPr lang="ru-RU" dirty="0" smtClean="0"/>
              <a:t>Для конечного количества измерений  </a:t>
            </a:r>
            <a:r>
              <a:rPr lang="en-US" dirty="0" smtClean="0"/>
              <a:t>n </a:t>
            </a:r>
            <a:r>
              <a:rPr lang="ru-RU" dirty="0" smtClean="0"/>
              <a:t>согласно теории вероятности и математической статистики</a:t>
            </a:r>
          </a:p>
          <a:p>
            <a:r>
              <a:rPr lang="ru-RU" dirty="0" smtClean="0"/>
              <a:t>среднеквадратичное отклонение  ~ среднего арифметического значения n измерений.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1086524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3689" y="166789"/>
            <a:ext cx="11573197" cy="724247"/>
          </a:xfrm>
        </p:spPr>
        <p:txBody>
          <a:bodyPr>
            <a:noAutofit/>
          </a:bodyPr>
          <a:lstStyle/>
          <a:p>
            <a:r>
              <a:rPr lang="ru-RU" sz="3200" dirty="0"/>
              <a:t>Случайная погрешность многократных измерений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40511" y="1369814"/>
            <a:ext cx="10769169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dirty="0" smtClean="0"/>
              <a:t>Для конечного количества измерений  </a:t>
            </a:r>
            <a:r>
              <a:rPr lang="en-US" dirty="0" smtClean="0"/>
              <a:t>n </a:t>
            </a:r>
            <a:r>
              <a:rPr lang="ru-RU" dirty="0" smtClean="0"/>
              <a:t>согласно теории вероятности и математической статистики среднеквадратичное отклонение        среднего арифметического значения n измерений можно записать: </a:t>
            </a:r>
          </a:p>
          <a:p>
            <a:pPr algn="just">
              <a:lnSpc>
                <a:spcPct val="150000"/>
              </a:lnSpc>
            </a:pPr>
            <a:endParaRPr lang="ru-RU" dirty="0"/>
          </a:p>
          <a:p>
            <a:pPr algn="just">
              <a:lnSpc>
                <a:spcPct val="150000"/>
              </a:lnSpc>
            </a:pPr>
            <a:endParaRPr lang="ru-RU" dirty="0" smtClean="0"/>
          </a:p>
          <a:p>
            <a:pPr algn="just">
              <a:lnSpc>
                <a:spcPct val="150000"/>
              </a:lnSpc>
            </a:pPr>
            <a:endParaRPr lang="ru-RU" dirty="0"/>
          </a:p>
          <a:p>
            <a:pPr algn="just">
              <a:lnSpc>
                <a:spcPct val="150000"/>
              </a:lnSpc>
            </a:pPr>
            <a:r>
              <a:rPr lang="ru-RU" dirty="0" smtClean="0"/>
              <a:t>т.к. </a:t>
            </a:r>
          </a:p>
          <a:p>
            <a:pPr algn="just">
              <a:lnSpc>
                <a:spcPct val="150000"/>
              </a:lnSpc>
            </a:pPr>
            <a:endParaRPr lang="en-US" b="1" dirty="0" smtClean="0"/>
          </a:p>
          <a:p>
            <a:pPr algn="just">
              <a:lnSpc>
                <a:spcPct val="150000"/>
              </a:lnSpc>
            </a:pPr>
            <a:endParaRPr lang="en-US" b="1" dirty="0"/>
          </a:p>
          <a:p>
            <a:pPr algn="just">
              <a:lnSpc>
                <a:spcPct val="150000"/>
              </a:lnSpc>
            </a:pPr>
            <a:r>
              <a:rPr lang="ru-RU" dirty="0" smtClean="0"/>
              <a:t>Результаты серии измерений можно записать                                с доверительной вероятностью      </a:t>
            </a:r>
            <a:endParaRPr lang="en-US" dirty="0" smtClean="0"/>
          </a:p>
          <a:p>
            <a:pPr algn="just">
              <a:lnSpc>
                <a:spcPct val="150000"/>
              </a:lnSpc>
            </a:pPr>
            <a:endParaRPr lang="ru-RU" b="1" dirty="0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2248596"/>
              </p:ext>
            </p:extLst>
          </p:nvPr>
        </p:nvGraphicFramePr>
        <p:xfrm>
          <a:off x="5532335" y="1810380"/>
          <a:ext cx="355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92" name="Формула" r:id="rId3" imgW="152280" imgH="177480" progId="Equation.3">
                  <p:embed/>
                </p:oleObj>
              </mc:Choice>
              <mc:Fallback>
                <p:oleObj name="Формула" r:id="rId3" imgW="1522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32335" y="1810380"/>
                        <a:ext cx="3556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4578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83" t="61614" r="27001" b="23790"/>
          <a:stretch/>
        </p:blipFill>
        <p:spPr bwMode="auto">
          <a:xfrm>
            <a:off x="2621280" y="2657346"/>
            <a:ext cx="5781040" cy="1056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1633612"/>
              </p:ext>
            </p:extLst>
          </p:nvPr>
        </p:nvGraphicFramePr>
        <p:xfrm>
          <a:off x="1089501" y="3673346"/>
          <a:ext cx="2832259" cy="9060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93" name="Формула" r:id="rId6" imgW="1282680" imgH="419040" progId="Equation.3">
                  <p:embed/>
                </p:oleObj>
              </mc:Choice>
              <mc:Fallback>
                <p:oleObj name="Формула" r:id="rId6" imgW="128268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9501" y="3673346"/>
                        <a:ext cx="2832259" cy="90602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7763136"/>
              </p:ext>
            </p:extLst>
          </p:nvPr>
        </p:nvGraphicFramePr>
        <p:xfrm>
          <a:off x="5840538" y="5118115"/>
          <a:ext cx="1514475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94" name="Формула" r:id="rId8" imgW="685800" imgH="177480" progId="Equation.3">
                  <p:embed/>
                </p:oleObj>
              </mc:Choice>
              <mc:Fallback>
                <p:oleObj name="Формула" r:id="rId8" imgW="685800" imgH="177480" progId="Equation.3">
                  <p:embed/>
                  <p:pic>
                    <p:nvPicPr>
                      <p:cNvPr id="0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0538" y="5118115"/>
                        <a:ext cx="1514475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6590012"/>
              </p:ext>
            </p:extLst>
          </p:nvPr>
        </p:nvGraphicFramePr>
        <p:xfrm>
          <a:off x="11045825" y="5210175"/>
          <a:ext cx="392113" cy="30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95" name="Формула" r:id="rId10" imgW="177480" imgH="139680" progId="Equation.3">
                  <p:embed/>
                </p:oleObj>
              </mc:Choice>
              <mc:Fallback>
                <p:oleObj name="Формула" r:id="rId10" imgW="177480" imgH="139680" progId="Equation.3">
                  <p:embed/>
                  <p:pic>
                    <p:nvPicPr>
                      <p:cNvPr id="0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45825" y="5210175"/>
                        <a:ext cx="392113" cy="301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483930" y="5727313"/>
            <a:ext cx="90823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Доверительным</a:t>
            </a:r>
            <a:r>
              <a:rPr lang="ru-RU" dirty="0"/>
              <a:t> называется интервал значений , в который попадает истинное значение измеряемой величины с заданной вероятностью.</a:t>
            </a:r>
          </a:p>
        </p:txBody>
      </p:sp>
    </p:spTree>
    <p:extLst>
      <p:ext uri="{BB962C8B-B14F-4D97-AF65-F5344CB8AC3E}">
        <p14:creationId xmlns:p14="http://schemas.microsoft.com/office/powerpoint/2010/main" val="24052389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3689" y="166789"/>
            <a:ext cx="11573197" cy="724247"/>
          </a:xfrm>
        </p:spPr>
        <p:txBody>
          <a:bodyPr>
            <a:noAutofit/>
          </a:bodyPr>
          <a:lstStyle/>
          <a:p>
            <a:r>
              <a:rPr lang="ru-RU" sz="3200" dirty="0"/>
              <a:t>Закона Стьюдента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40511" y="1369814"/>
            <a:ext cx="1076916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dirty="0" smtClean="0"/>
              <a:t>При числе измерений</a:t>
            </a:r>
            <a:r>
              <a:rPr lang="en-US" dirty="0" smtClean="0"/>
              <a:t>               </a:t>
            </a:r>
            <a:r>
              <a:rPr lang="ru-RU" dirty="0" smtClean="0"/>
              <a:t>доверительный </a:t>
            </a:r>
            <a:r>
              <a:rPr lang="ru-RU" dirty="0"/>
              <a:t>интервал </a:t>
            </a:r>
            <a:r>
              <a:rPr lang="en-US" dirty="0" smtClean="0"/>
              <a:t> </a:t>
            </a:r>
            <a:r>
              <a:rPr lang="ru-RU" dirty="0" smtClean="0"/>
              <a:t> </a:t>
            </a:r>
            <a:r>
              <a:rPr lang="en-US" dirty="0" smtClean="0"/>
              <a:t>  </a:t>
            </a:r>
            <a:r>
              <a:rPr lang="ru-RU" dirty="0" smtClean="0"/>
              <a:t>определяется </a:t>
            </a:r>
            <a:r>
              <a:rPr lang="ru-RU" dirty="0"/>
              <a:t>с помощью </a:t>
            </a:r>
            <a:r>
              <a:rPr lang="ru-RU" b="1" dirty="0"/>
              <a:t>распределения Стьюдента. </a:t>
            </a:r>
            <a:endParaRPr lang="en-US" b="1" dirty="0" smtClean="0"/>
          </a:p>
          <a:p>
            <a:pPr algn="just">
              <a:lnSpc>
                <a:spcPct val="150000"/>
              </a:lnSpc>
            </a:pPr>
            <a:endParaRPr lang="ru-RU" dirty="0"/>
          </a:p>
          <a:p>
            <a:pPr algn="just">
              <a:lnSpc>
                <a:spcPct val="150000"/>
              </a:lnSpc>
            </a:pPr>
            <a:endParaRPr lang="ru-RU" dirty="0" smtClean="0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980137"/>
              </p:ext>
            </p:extLst>
          </p:nvPr>
        </p:nvGraphicFramePr>
        <p:xfrm>
          <a:off x="7995497" y="1479070"/>
          <a:ext cx="406823" cy="3099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66" name="Формула" r:id="rId3" imgW="228600" imgH="177480" progId="Equation.3">
                  <p:embed/>
                </p:oleObj>
              </mc:Choice>
              <mc:Fallback>
                <p:oleObj name="Формула" r:id="rId3" imgW="22860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95497" y="1479070"/>
                        <a:ext cx="406823" cy="3099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46789"/>
              </p:ext>
            </p:extLst>
          </p:nvPr>
        </p:nvGraphicFramePr>
        <p:xfrm>
          <a:off x="3565320" y="1500174"/>
          <a:ext cx="1107249" cy="3034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67" name="Формула" r:id="rId5" imgW="634680" imgH="177480" progId="Equation.3">
                  <p:embed/>
                </p:oleObj>
              </mc:Choice>
              <mc:Fallback>
                <p:oleObj name="Формула" r:id="rId5" imgW="6346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5320" y="1500174"/>
                        <a:ext cx="1107249" cy="30345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6626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28" t="32332" r="36216" b="32786"/>
          <a:stretch/>
        </p:blipFill>
        <p:spPr bwMode="auto">
          <a:xfrm>
            <a:off x="8154098" y="2057346"/>
            <a:ext cx="3615656" cy="2525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40511" y="2429953"/>
            <a:ext cx="7597478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dirty="0"/>
              <a:t>Коэффициент </a:t>
            </a:r>
            <a:r>
              <a:rPr lang="ru-RU" dirty="0" smtClean="0"/>
              <a:t>Стьюдента  </a:t>
            </a:r>
            <a:r>
              <a:rPr lang="en-US" dirty="0" smtClean="0"/>
              <a:t>            </a:t>
            </a:r>
            <a:r>
              <a:rPr lang="ru-RU" dirty="0" smtClean="0"/>
              <a:t>рассчитан </a:t>
            </a:r>
            <a:r>
              <a:rPr lang="ru-RU" dirty="0"/>
              <a:t>на основе </a:t>
            </a:r>
          </a:p>
          <a:p>
            <a:pPr algn="just">
              <a:lnSpc>
                <a:spcPct val="150000"/>
              </a:lnSpc>
            </a:pPr>
            <a:r>
              <a:rPr lang="ru-RU" b="1" dirty="0"/>
              <a:t>Закона Стьюдента </a:t>
            </a:r>
            <a:r>
              <a:rPr lang="ru-RU" dirty="0"/>
              <a:t>– это закон распределения </a:t>
            </a:r>
            <a:r>
              <a:rPr lang="ru-RU" dirty="0" smtClean="0"/>
              <a:t>ошибок измерений нормальных (</a:t>
            </a:r>
            <a:r>
              <a:rPr lang="ru-RU" dirty="0" err="1" smtClean="0"/>
              <a:t>Гауссовских</a:t>
            </a:r>
            <a:r>
              <a:rPr lang="ru-RU" dirty="0" smtClean="0"/>
              <a:t>) случайных  величин.</a:t>
            </a:r>
            <a:endParaRPr lang="ru-RU" b="1" dirty="0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9394357"/>
              </p:ext>
            </p:extLst>
          </p:nvPr>
        </p:nvGraphicFramePr>
        <p:xfrm>
          <a:off x="3638781" y="2429953"/>
          <a:ext cx="437280" cy="5126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68" name="Формула" r:id="rId8" imgW="190440" imgH="228600" progId="Equation.3">
                  <p:embed/>
                </p:oleObj>
              </mc:Choice>
              <mc:Fallback>
                <p:oleObj name="Формула" r:id="rId8" imgW="190440" imgH="228600" progId="Equation.3">
                  <p:embed/>
                  <p:pic>
                    <p:nvPicPr>
                      <p:cNvPr id="0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8781" y="2429953"/>
                        <a:ext cx="437280" cy="5126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6632" name="Picture 8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98" t="42149" r="20114" b="2632"/>
          <a:stretch/>
        </p:blipFill>
        <p:spPr bwMode="auto">
          <a:xfrm>
            <a:off x="640511" y="3945164"/>
            <a:ext cx="5066951" cy="2737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6957193" y="4944540"/>
            <a:ext cx="30047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Коэффициент Стьюдента </a:t>
            </a:r>
          </a:p>
        </p:txBody>
      </p:sp>
      <p:cxnSp>
        <p:nvCxnSpPr>
          <p:cNvPr id="13" name="Straight Connector 7">
            <a:extLst>
              <a:ext uri="{FF2B5EF4-FFF2-40B4-BE49-F238E27FC236}">
                <a16:creationId xmlns:a16="http://schemas.microsoft.com/office/drawing/2014/main" xmlns="" id="{9809302F-C549-4032-97E0-8ED36C7C58A3}"/>
              </a:ext>
            </a:extLst>
          </p:cNvPr>
          <p:cNvCxnSpPr>
            <a:cxnSpLocks/>
          </p:cNvCxnSpPr>
          <p:nvPr/>
        </p:nvCxnSpPr>
        <p:spPr>
          <a:xfrm flipH="1">
            <a:off x="5914239" y="5162151"/>
            <a:ext cx="1042955" cy="0"/>
          </a:xfrm>
          <a:prstGeom prst="line">
            <a:avLst/>
          </a:prstGeom>
          <a:ln w="317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1019997"/>
              </p:ext>
            </p:extLst>
          </p:nvPr>
        </p:nvGraphicFramePr>
        <p:xfrm>
          <a:off x="9881357" y="4872825"/>
          <a:ext cx="438150" cy="512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69" name="Формула" r:id="rId11" imgW="190440" imgH="228600" progId="Equation.3">
                  <p:embed/>
                </p:oleObj>
              </mc:Choice>
              <mc:Fallback>
                <p:oleObj name="Формула" r:id="rId11" imgW="190440" imgH="228600" progId="Equation.3">
                  <p:embed/>
                  <p:pic>
                    <p:nvPicPr>
                      <p:cNvPr id="0" name="Объект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81357" y="4872825"/>
                        <a:ext cx="438150" cy="512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6230222" y="5609922"/>
            <a:ext cx="41715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Случайную погрешность найдем как:</a:t>
            </a:r>
            <a:endParaRPr lang="ru-RU" dirty="0"/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7044718"/>
              </p:ext>
            </p:extLst>
          </p:nvPr>
        </p:nvGraphicFramePr>
        <p:xfrm>
          <a:off x="7830802" y="6064250"/>
          <a:ext cx="1519238" cy="51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70" name="Формула" r:id="rId13" imgW="660240" imgH="228600" progId="Equation.3">
                  <p:embed/>
                </p:oleObj>
              </mc:Choice>
              <mc:Fallback>
                <p:oleObj name="Формула" r:id="rId13" imgW="660240" imgH="228600" progId="Equation.3">
                  <p:embed/>
                  <p:pic>
                    <p:nvPicPr>
                      <p:cNvPr id="0" name="Объект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30802" y="6064250"/>
                        <a:ext cx="1519238" cy="51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721055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3689" y="166789"/>
            <a:ext cx="11573197" cy="724247"/>
          </a:xfrm>
        </p:spPr>
        <p:txBody>
          <a:bodyPr>
            <a:noAutofit/>
          </a:bodyPr>
          <a:lstStyle/>
          <a:p>
            <a:r>
              <a:rPr lang="ru-RU" sz="3200" dirty="0"/>
              <a:t>Случайная погрешность многократных измерений</a:t>
            </a:r>
          </a:p>
        </p:txBody>
      </p:sp>
      <p:pic>
        <p:nvPicPr>
          <p:cNvPr id="24595" name="Picture 1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86" t="37431" r="21009" b="5263"/>
          <a:stretch/>
        </p:blipFill>
        <p:spPr bwMode="auto">
          <a:xfrm>
            <a:off x="2086975" y="2047150"/>
            <a:ext cx="7636408" cy="4479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805342" y="1420418"/>
            <a:ext cx="10490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Вывод: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6046997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3689" y="166789"/>
            <a:ext cx="11573197" cy="724247"/>
          </a:xfrm>
        </p:spPr>
        <p:txBody>
          <a:bodyPr>
            <a:noAutofit/>
          </a:bodyPr>
          <a:lstStyle/>
          <a:p>
            <a:r>
              <a:rPr lang="ru-RU" sz="3200" dirty="0"/>
              <a:t>Теория оценки погрешности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40511" y="1369814"/>
            <a:ext cx="10769169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b="1" dirty="0" smtClean="0"/>
              <a:t>Погрешность однократных измерений </a:t>
            </a:r>
            <a:r>
              <a:rPr lang="ru-RU" dirty="0" smtClean="0"/>
              <a:t>При </a:t>
            </a:r>
            <a:r>
              <a:rPr lang="ru-RU" dirty="0"/>
              <a:t>единичных (однократных) измерениях также существует определенная вероятность получить неточный результат. Эта вероятность связана, в частности, с точностью используемых измерительных </a:t>
            </a:r>
            <a:r>
              <a:rPr lang="ru-RU" dirty="0" smtClean="0"/>
              <a:t>приборов</a:t>
            </a:r>
            <a:r>
              <a:rPr lang="ru-RU" dirty="0"/>
              <a:t>. В этом случае результат однократных измерений – это случайная величина подчиняется </a:t>
            </a:r>
            <a:r>
              <a:rPr lang="ru-RU" b="1" dirty="0"/>
              <a:t>равномерному </a:t>
            </a:r>
            <a:r>
              <a:rPr lang="ru-RU" b="1" dirty="0" smtClean="0"/>
              <a:t>распределению </a:t>
            </a:r>
            <a:r>
              <a:rPr lang="ru-RU" dirty="0" smtClean="0"/>
              <a:t>(зависит от </a:t>
            </a:r>
            <a:r>
              <a:rPr lang="ru-RU" b="1" dirty="0" smtClean="0"/>
              <a:t>параметра равномерного распределения </a:t>
            </a:r>
            <a:r>
              <a:rPr lang="en-US" b="1" dirty="0" smtClean="0"/>
              <a:t>d</a:t>
            </a:r>
            <a:r>
              <a:rPr lang="ru-RU" dirty="0" smtClean="0"/>
              <a:t>).</a:t>
            </a:r>
          </a:p>
          <a:p>
            <a:pPr algn="just">
              <a:lnSpc>
                <a:spcPct val="150000"/>
              </a:lnSpc>
            </a:pPr>
            <a:endParaRPr lang="ru-RU" b="1" dirty="0" smtClean="0"/>
          </a:p>
          <a:p>
            <a:pPr algn="just">
              <a:lnSpc>
                <a:spcPct val="150000"/>
              </a:lnSpc>
            </a:pPr>
            <a:endParaRPr lang="ru-RU" b="1" dirty="0"/>
          </a:p>
          <a:p>
            <a:pPr algn="just">
              <a:lnSpc>
                <a:spcPct val="150000"/>
              </a:lnSpc>
            </a:pPr>
            <a:endParaRPr lang="ru-RU" b="1" dirty="0"/>
          </a:p>
          <a:p>
            <a:pPr algn="ctr">
              <a:lnSpc>
                <a:spcPct val="150000"/>
              </a:lnSpc>
            </a:pPr>
            <a:r>
              <a:rPr lang="ru-RU" sz="2000" b="1" u="sng" dirty="0"/>
              <a:t>Равномерное распределение непрерывной случайной </a:t>
            </a:r>
            <a:r>
              <a:rPr lang="ru-RU" sz="2000" b="1" u="sng" dirty="0" smtClean="0"/>
              <a:t>величины. Самостоятельно! </a:t>
            </a:r>
            <a:r>
              <a:rPr lang="ru-RU" sz="2000" dirty="0" smtClean="0"/>
              <a:t>(см. слайд №2)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0271960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3689" y="166789"/>
            <a:ext cx="11573197" cy="724247"/>
          </a:xfrm>
        </p:spPr>
        <p:txBody>
          <a:bodyPr>
            <a:noAutofit/>
          </a:bodyPr>
          <a:lstStyle/>
          <a:p>
            <a:r>
              <a:rPr lang="ru-RU" sz="3200" dirty="0" smtClean="0"/>
              <a:t>Способы определения приборных ошибок</a:t>
            </a:r>
            <a:endParaRPr lang="ru-RU" sz="3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40511" y="1369814"/>
            <a:ext cx="1076916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dirty="0" smtClean="0"/>
              <a:t>Погрешность однократных измерений определяется характеристиками приборов используемых в эксперименте.</a:t>
            </a:r>
          </a:p>
          <a:p>
            <a:pPr algn="just">
              <a:lnSpc>
                <a:spcPct val="150000"/>
              </a:lnSpc>
            </a:pPr>
            <a:r>
              <a:rPr lang="ru-RU" b="1" dirty="0" smtClean="0"/>
              <a:t>Цена деления прибора (Ц) </a:t>
            </a:r>
            <a:r>
              <a:rPr lang="ru-RU" dirty="0" smtClean="0"/>
              <a:t>– </a:t>
            </a:r>
            <a:r>
              <a:rPr lang="ru-RU" dirty="0"/>
              <a:t>значение измеряемой величины, соответствующее самому малому делению шкалы.</a:t>
            </a:r>
          </a:p>
        </p:txBody>
      </p:sp>
      <p:pic>
        <p:nvPicPr>
          <p:cNvPr id="33794" name="Picture 2" descr="Методы научного познания — что это, определение и ответ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511" y="3629099"/>
            <a:ext cx="4616219" cy="3065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050362" y="5477543"/>
            <a:ext cx="6096000" cy="78534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 smtClean="0"/>
              <a:t>Либо                   , где П – предел измерений, С – Общее количество делений. В итоге 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1586735"/>
              </p:ext>
            </p:extLst>
          </p:nvPr>
        </p:nvGraphicFramePr>
        <p:xfrm>
          <a:off x="2847557" y="5406617"/>
          <a:ext cx="696601" cy="5390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9" name="Формула" r:id="rId4" imgW="495000" imgH="393480" progId="Equation.3">
                  <p:embed/>
                </p:oleObj>
              </mc:Choice>
              <mc:Fallback>
                <p:oleObj name="Формула" r:id="rId4" imgW="495000" imgH="393480" progId="Equation.3">
                  <p:embed/>
                  <p:pic>
                    <p:nvPicPr>
                      <p:cNvPr id="0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7557" y="5406617"/>
                        <a:ext cx="696601" cy="53909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1391431"/>
              </p:ext>
            </p:extLst>
          </p:nvPr>
        </p:nvGraphicFramePr>
        <p:xfrm>
          <a:off x="4913804" y="5803102"/>
          <a:ext cx="1812564" cy="6148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70" name="Формула" r:id="rId6" imgW="1130040" imgH="393480" progId="Equation.3">
                  <p:embed/>
                </p:oleObj>
              </mc:Choice>
              <mc:Fallback>
                <p:oleObj name="Формула" r:id="rId6" imgW="1130040" imgH="393480" progId="Equation.3">
                  <p:embed/>
                  <p:pic>
                    <p:nvPicPr>
                      <p:cNvPr id="0" name="Объект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13804" y="5803102"/>
                        <a:ext cx="1812564" cy="6148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888608" y="3057004"/>
            <a:ext cx="893213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b="1" dirty="0" smtClean="0"/>
              <a:t>Класс точности прибора (</a:t>
            </a:r>
            <a:r>
              <a:rPr lang="ru-RU" b="1" dirty="0"/>
              <a:t>К</a:t>
            </a:r>
            <a:r>
              <a:rPr lang="ru-RU" b="1" dirty="0" smtClean="0"/>
              <a:t>) </a:t>
            </a:r>
            <a:r>
              <a:rPr lang="ru-RU" dirty="0"/>
              <a:t>– </a:t>
            </a:r>
            <a:r>
              <a:rPr lang="ru-RU" dirty="0" smtClean="0"/>
              <a:t>значение </a:t>
            </a:r>
            <a:r>
              <a:rPr lang="ru-RU" dirty="0"/>
              <a:t>приведенной погрешности </a:t>
            </a:r>
            <a:r>
              <a:rPr lang="ru-RU" dirty="0" smtClean="0"/>
              <a:t>для </a:t>
            </a:r>
            <a:r>
              <a:rPr lang="ru-RU" dirty="0"/>
              <a:t>наибольшего </a:t>
            </a:r>
            <a:r>
              <a:rPr lang="ru-RU" dirty="0" smtClean="0"/>
              <a:t>и </a:t>
            </a:r>
            <a:r>
              <a:rPr lang="ru-RU" dirty="0"/>
              <a:t>(или) наименьшего </a:t>
            </a:r>
            <a:r>
              <a:rPr lang="ru-RU" dirty="0" smtClean="0"/>
              <a:t>значений</a:t>
            </a:r>
            <a:r>
              <a:rPr lang="ru-RU" dirty="0"/>
              <a:t>, которые можно измерить данным прибором</a:t>
            </a:r>
          </a:p>
        </p:txBody>
      </p:sp>
    </p:spTree>
    <p:extLst>
      <p:ext uri="{BB962C8B-B14F-4D97-AF65-F5344CB8AC3E}">
        <p14:creationId xmlns:p14="http://schemas.microsoft.com/office/powerpoint/2010/main" val="10271960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3689" y="166789"/>
            <a:ext cx="11573197" cy="724247"/>
          </a:xfrm>
        </p:spPr>
        <p:txBody>
          <a:bodyPr>
            <a:noAutofit/>
          </a:bodyPr>
          <a:lstStyle/>
          <a:p>
            <a:r>
              <a:rPr lang="ru-RU" sz="3200" dirty="0"/>
              <a:t>Способы определения приборных ошибок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00419" y="1601905"/>
            <a:ext cx="1014788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/>
              <a:t>Точность измерения (цена деления) указана непосредственно на приборе. Параметр равномерного распределения равен точности прибора d=Ц</a:t>
            </a:r>
            <a:r>
              <a:rPr lang="ru-RU" dirty="0" smtClean="0"/>
              <a:t>.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smtClean="0"/>
              <a:t>На приборе указан класс точности прибора. Приборная погрешность рассчитается по формуле:</a:t>
            </a:r>
            <a:endParaRPr lang="ru-RU" dirty="0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1891930"/>
              </p:ext>
            </p:extLst>
          </p:nvPr>
        </p:nvGraphicFramePr>
        <p:xfrm>
          <a:off x="2712761" y="2843213"/>
          <a:ext cx="1112838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27" name="Формула" r:id="rId3" imgW="723600" imgH="393480" progId="Equation.3">
                  <p:embed/>
                </p:oleObj>
              </mc:Choice>
              <mc:Fallback>
                <p:oleObj name="Формула" r:id="rId3" imgW="723600" imgH="393480" progId="Equation.3">
                  <p:embed/>
                  <p:pic>
                    <p:nvPicPr>
                      <p:cNvPr id="0" name="Объект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2761" y="2843213"/>
                        <a:ext cx="1112838" cy="587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2832743"/>
              </p:ext>
            </p:extLst>
          </p:nvPr>
        </p:nvGraphicFramePr>
        <p:xfrm>
          <a:off x="8833185" y="3404715"/>
          <a:ext cx="944622" cy="35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28" name="Формула" r:id="rId5" imgW="457200" imgH="177480" progId="Equation.3">
                  <p:embed/>
                </p:oleObj>
              </mc:Choice>
              <mc:Fallback>
                <p:oleObj name="Формула" r:id="rId5" imgW="457200" imgH="177480" progId="Equation.3">
                  <p:embed/>
                  <p:pic>
                    <p:nvPicPr>
                      <p:cNvPr id="0" name="Объект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33185" y="3404715"/>
                        <a:ext cx="944622" cy="356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1277923" y="3354498"/>
            <a:ext cx="9770378" cy="8720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dirty="0"/>
              <a:t>Параметр равномерного распределения равен погрешности </a:t>
            </a:r>
            <a:r>
              <a:rPr lang="ru-RU" dirty="0" smtClean="0"/>
              <a:t>прибора</a:t>
            </a:r>
          </a:p>
          <a:p>
            <a:pPr algn="just">
              <a:lnSpc>
                <a:spcPct val="150000"/>
              </a:lnSpc>
            </a:pP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8454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3689" y="166789"/>
            <a:ext cx="11573197" cy="724247"/>
          </a:xfrm>
        </p:spPr>
        <p:txBody>
          <a:bodyPr>
            <a:noAutofit/>
          </a:bodyPr>
          <a:lstStyle/>
          <a:p>
            <a:r>
              <a:rPr lang="ru-RU" sz="3200" dirty="0"/>
              <a:t>Погрешность прямых равноточных измерений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00419" y="1601905"/>
            <a:ext cx="10147882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/>
              <a:t>Если на приборе не указаны ни точность измерения, ни класс </a:t>
            </a:r>
            <a:r>
              <a:rPr lang="ru-RU" dirty="0" smtClean="0"/>
              <a:t>точности:</a:t>
            </a:r>
          </a:p>
          <a:p>
            <a:pPr marL="268288" algn="just">
              <a:lnSpc>
                <a:spcPct val="150000"/>
              </a:lnSpc>
            </a:pPr>
            <a:r>
              <a:rPr lang="ru-RU" dirty="0" smtClean="0"/>
              <a:t>Приборы дискретного действия. </a:t>
            </a:r>
            <a:r>
              <a:rPr lang="ru-RU" dirty="0"/>
              <a:t>Н</a:t>
            </a:r>
            <a:r>
              <a:rPr lang="ru-RU" dirty="0" smtClean="0"/>
              <a:t>апример</a:t>
            </a:r>
            <a:r>
              <a:rPr lang="ru-RU" dirty="0"/>
              <a:t>, электронные часы, секундомеры, цифровые измерители напряжений, счетчики импульсов и т.п</a:t>
            </a:r>
            <a:r>
              <a:rPr lang="ru-RU" dirty="0" smtClean="0"/>
              <a:t>. </a:t>
            </a:r>
            <a:r>
              <a:rPr lang="ru-RU" dirty="0"/>
              <a:t>Такие приборы являются приборами дискретного действия, и их абсолютная погрешность равна цене деления </a:t>
            </a:r>
            <a:r>
              <a:rPr lang="ru-RU" dirty="0" smtClean="0"/>
              <a:t>прибора, следовательно d </a:t>
            </a:r>
            <a:r>
              <a:rPr lang="ru-RU" dirty="0"/>
              <a:t>= Ц. </a:t>
            </a:r>
            <a:endParaRPr lang="ru-RU" dirty="0" smtClean="0"/>
          </a:p>
          <a:p>
            <a:pPr algn="just">
              <a:lnSpc>
                <a:spcPct val="150000"/>
              </a:lnSpc>
            </a:pPr>
            <a:endParaRPr lang="ru-RU" dirty="0" smtClean="0"/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smtClean="0"/>
              <a:t>Стрелка может занимать любое положение на шкале. Например, линейки</a:t>
            </a:r>
            <a:r>
              <a:rPr lang="ru-RU" dirty="0"/>
              <a:t>, рулетки, </a:t>
            </a:r>
            <a:r>
              <a:rPr lang="ru-RU" dirty="0" smtClean="0"/>
              <a:t>стрелочные весы, термометры </a:t>
            </a:r>
            <a:r>
              <a:rPr lang="ru-RU" dirty="0"/>
              <a:t>и т.п</a:t>
            </a:r>
            <a:r>
              <a:rPr lang="ru-RU" dirty="0" smtClean="0"/>
              <a:t>. </a:t>
            </a:r>
            <a:r>
              <a:rPr lang="ru-RU" dirty="0"/>
              <a:t>В этом случае абсолютная приборная ошибка равна половине цены деления </a:t>
            </a:r>
            <a:r>
              <a:rPr lang="ru-RU" dirty="0" smtClean="0"/>
              <a:t>шкалы, следовательно d=Ц/2</a:t>
            </a:r>
            <a:r>
              <a:rPr lang="ru-RU" dirty="0"/>
              <a:t>. </a:t>
            </a:r>
            <a:endParaRPr lang="ru-RU" dirty="0" smtClean="0"/>
          </a:p>
          <a:p>
            <a:pPr algn="just">
              <a:lnSpc>
                <a:spcPct val="150000"/>
              </a:lnSpc>
            </a:pPr>
            <a:endParaRPr lang="ru-RU" dirty="0"/>
          </a:p>
          <a:p>
            <a:pPr algn="just">
              <a:lnSpc>
                <a:spcPct val="150000"/>
              </a:lnSpc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6936844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3689" y="166789"/>
            <a:ext cx="11573197" cy="724247"/>
          </a:xfrm>
        </p:spPr>
        <p:txBody>
          <a:bodyPr>
            <a:noAutofit/>
          </a:bodyPr>
          <a:lstStyle/>
          <a:p>
            <a:r>
              <a:rPr lang="ru-RU" sz="3200" dirty="0"/>
              <a:t>Погрешность прямых равноточных измерений</a:t>
            </a:r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13" t="40505" r="23969" b="8183"/>
          <a:stretch/>
        </p:blipFill>
        <p:spPr bwMode="auto">
          <a:xfrm>
            <a:off x="2161536" y="2227661"/>
            <a:ext cx="7029975" cy="4244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981510" y="1658436"/>
            <a:ext cx="10763075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dirty="0" smtClean="0"/>
              <a:t>Пусть мы имеем результаты прямых измерений величины </a:t>
            </a:r>
            <a:r>
              <a:rPr lang="en-US" dirty="0" smtClean="0"/>
              <a:t>x </a:t>
            </a:r>
            <a:r>
              <a:rPr lang="ru-RU" dirty="0" smtClean="0"/>
              <a:t>в виде  </a:t>
            </a:r>
            <a:r>
              <a:rPr lang="en-US" dirty="0" smtClean="0"/>
              <a:t>                              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4662347"/>
              </p:ext>
            </p:extLst>
          </p:nvPr>
        </p:nvGraphicFramePr>
        <p:xfrm>
          <a:off x="8360665" y="1743625"/>
          <a:ext cx="1860133" cy="3946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17" name="Формула" r:id="rId4" imgW="1104840" imgH="241200" progId="Equation.3">
                  <p:embed/>
                </p:oleObj>
              </mc:Choice>
              <mc:Fallback>
                <p:oleObj name="Формула" r:id="rId4" imgW="110484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60665" y="1743625"/>
                        <a:ext cx="1860133" cy="3946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981510" y="1289104"/>
            <a:ext cx="10490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Вывод: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2304666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3689" y="166789"/>
            <a:ext cx="11573197" cy="724247"/>
          </a:xfrm>
        </p:spPr>
        <p:txBody>
          <a:bodyPr>
            <a:noAutofit/>
          </a:bodyPr>
          <a:lstStyle/>
          <a:p>
            <a:r>
              <a:rPr lang="ru-RU" sz="3200" dirty="0"/>
              <a:t>Погрешность прямых равноточных измерений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87897" y="1289104"/>
            <a:ext cx="10490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Вывод:</a:t>
            </a:r>
            <a:endParaRPr lang="ru-RU" b="1" dirty="0"/>
          </a:p>
        </p:txBody>
      </p:sp>
      <p:pic>
        <p:nvPicPr>
          <p:cNvPr id="36872" name="Picture 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57" t="20359" r="23968" b="33019"/>
          <a:stretch/>
        </p:blipFill>
        <p:spPr bwMode="auto">
          <a:xfrm>
            <a:off x="2233281" y="2108961"/>
            <a:ext cx="6870912" cy="3603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8" t="69532" r="24060" b="22935"/>
          <a:stretch/>
        </p:blipFill>
        <p:spPr bwMode="auto">
          <a:xfrm>
            <a:off x="2233282" y="1551963"/>
            <a:ext cx="6870912" cy="589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87897" y="5603846"/>
            <a:ext cx="1073783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/>
              <a:t>Относительная погрешность позволяет сравнивать неточности измерений разных по значению и (или) по размерности физических величин.</a:t>
            </a:r>
          </a:p>
        </p:txBody>
      </p:sp>
    </p:spTree>
    <p:extLst>
      <p:ext uri="{BB962C8B-B14F-4D97-AF65-F5344CB8AC3E}">
        <p14:creationId xmlns:p14="http://schemas.microsoft.com/office/powerpoint/2010/main" val="38408365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타원 41">
            <a:extLst>
              <a:ext uri="{FF2B5EF4-FFF2-40B4-BE49-F238E27FC236}">
                <a16:creationId xmlns:a16="http://schemas.microsoft.com/office/drawing/2014/main" xmlns="" id="{72FF3994-E38C-40BC-9B2D-8C84DCFCEB01}"/>
              </a:ext>
            </a:extLst>
          </p:cNvPr>
          <p:cNvSpPr/>
          <p:nvPr/>
        </p:nvSpPr>
        <p:spPr>
          <a:xfrm rot="10800000">
            <a:off x="2763931" y="3257631"/>
            <a:ext cx="1518006" cy="104400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905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3689" y="166789"/>
            <a:ext cx="11573197" cy="724247"/>
          </a:xfrm>
        </p:spPr>
        <p:txBody>
          <a:bodyPr>
            <a:noAutofit/>
          </a:bodyPr>
          <a:lstStyle/>
          <a:p>
            <a:r>
              <a:rPr lang="ru-RU" sz="3200" dirty="0" smtClean="0"/>
              <a:t>Погрешности косвенных измерений</a:t>
            </a:r>
            <a:endParaRPr lang="ru-RU" sz="3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734344" y="4051931"/>
            <a:ext cx="4682195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 smtClean="0"/>
              <a:t>Погрешность косвенного измерения </a:t>
            </a:r>
            <a:r>
              <a:rPr lang="en-US" dirty="0" smtClean="0"/>
              <a:t>y –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99750" y="1440538"/>
            <a:ext cx="1062597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 smtClean="0"/>
              <a:t>Косвенные измерения </a:t>
            </a:r>
            <a:r>
              <a:rPr lang="ru-RU" dirty="0" smtClean="0"/>
              <a:t>– величина </a:t>
            </a:r>
            <a:r>
              <a:rPr lang="ru-RU" dirty="0"/>
              <a:t>не </a:t>
            </a:r>
            <a:r>
              <a:rPr lang="ru-RU" dirty="0" smtClean="0"/>
              <a:t>измеряемая напрямую с прибора, </a:t>
            </a:r>
            <a:r>
              <a:rPr lang="ru-RU" dirty="0"/>
              <a:t>а </a:t>
            </a:r>
            <a:r>
              <a:rPr lang="ru-RU" dirty="0" smtClean="0"/>
              <a:t>вычисляемая </a:t>
            </a:r>
            <a:r>
              <a:rPr lang="ru-RU" dirty="0"/>
              <a:t>по результатам </a:t>
            </a:r>
            <a:r>
              <a:rPr lang="ru-RU" dirty="0" smtClean="0"/>
              <a:t>прямых измерений других величин.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Пусть при косвенных измерениях значение некоторой величины </a:t>
            </a:r>
            <a:r>
              <a:rPr lang="en-US" dirty="0" smtClean="0"/>
              <a:t>y</a:t>
            </a:r>
            <a:r>
              <a:rPr lang="ru-RU" dirty="0" smtClean="0"/>
              <a:t> находят следующим образом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                                     где                        некоторые независимые величины.</a:t>
            </a:r>
          </a:p>
          <a:p>
            <a:pPr>
              <a:lnSpc>
                <a:spcPct val="150000"/>
              </a:lnSpc>
            </a:pPr>
            <a:endParaRPr lang="ru-RU" dirty="0" smtClean="0"/>
          </a:p>
          <a:p>
            <a:pPr>
              <a:lnSpc>
                <a:spcPct val="150000"/>
              </a:lnSpc>
            </a:pPr>
            <a:r>
              <a:rPr lang="ru-RU" dirty="0" smtClean="0"/>
              <a:t>Должны получить: </a:t>
            </a:r>
            <a:endParaRPr lang="en-US" dirty="0" smtClean="0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1181137"/>
              </p:ext>
            </p:extLst>
          </p:nvPr>
        </p:nvGraphicFramePr>
        <p:xfrm>
          <a:off x="1078711" y="2758221"/>
          <a:ext cx="2028825" cy="376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58" name="Формула" r:id="rId3" imgW="1206360" imgH="228600" progId="Equation.3">
                  <p:embed/>
                </p:oleObj>
              </mc:Choice>
              <mc:Fallback>
                <p:oleObj name="Формула" r:id="rId3" imgW="1206360" imgH="228600" progId="Equation.3">
                  <p:embed/>
                  <p:pic>
                    <p:nvPicPr>
                      <p:cNvPr id="0" name="Объект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8711" y="2758221"/>
                        <a:ext cx="2028825" cy="376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18665"/>
              </p:ext>
            </p:extLst>
          </p:nvPr>
        </p:nvGraphicFramePr>
        <p:xfrm>
          <a:off x="3605865" y="2758220"/>
          <a:ext cx="1387475" cy="376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59" name="Формула" r:id="rId5" imgW="825480" imgH="228600" progId="Equation.3">
                  <p:embed/>
                </p:oleObj>
              </mc:Choice>
              <mc:Fallback>
                <p:oleObj name="Формула" r:id="rId5" imgW="825480" imgH="228600" progId="Equation.3">
                  <p:embed/>
                  <p:pic>
                    <p:nvPicPr>
                      <p:cNvPr id="0" name="Объект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05865" y="2758220"/>
                        <a:ext cx="1387475" cy="376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7876403"/>
              </p:ext>
            </p:extLst>
          </p:nvPr>
        </p:nvGraphicFramePr>
        <p:xfrm>
          <a:off x="2919095" y="3624580"/>
          <a:ext cx="1216025" cy="334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60" name="Формула" r:id="rId7" imgW="723600" imgH="203040" progId="Equation.3">
                  <p:embed/>
                </p:oleObj>
              </mc:Choice>
              <mc:Fallback>
                <p:oleObj name="Формула" r:id="rId7" imgW="723600" imgH="203040" progId="Equation.3">
                  <p:embed/>
                  <p:pic>
                    <p:nvPicPr>
                      <p:cNvPr id="0" name="Объект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9095" y="3624580"/>
                        <a:ext cx="1216025" cy="334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100047"/>
              </p:ext>
            </p:extLst>
          </p:nvPr>
        </p:nvGraphicFramePr>
        <p:xfrm>
          <a:off x="5326063" y="4495800"/>
          <a:ext cx="6083300" cy="922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61" name="Формула" r:id="rId9" imgW="3619440" imgH="558720" progId="Equation.3">
                  <p:embed/>
                </p:oleObj>
              </mc:Choice>
              <mc:Fallback>
                <p:oleObj name="Формула" r:id="rId9" imgW="3619440" imgH="558720" progId="Equation.3">
                  <p:embed/>
                  <p:pic>
                    <p:nvPicPr>
                      <p:cNvPr id="0" name="Объект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26063" y="4495800"/>
                        <a:ext cx="6083300" cy="922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3434029"/>
              </p:ext>
            </p:extLst>
          </p:nvPr>
        </p:nvGraphicFramePr>
        <p:xfrm>
          <a:off x="5788978" y="3637354"/>
          <a:ext cx="2179637" cy="376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62" name="Формула" r:id="rId11" imgW="1295280" imgH="228600" progId="Equation.3">
                  <p:embed/>
                </p:oleObj>
              </mc:Choice>
              <mc:Fallback>
                <p:oleObj name="Формула" r:id="rId11" imgW="1295280" imgH="228600" progId="Equation.3">
                  <p:embed/>
                  <p:pic>
                    <p:nvPicPr>
                      <p:cNvPr id="0" name="Объект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88978" y="3637354"/>
                        <a:ext cx="2179637" cy="376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7" name="직선 연결선 55">
            <a:extLst>
              <a:ext uri="{FF2B5EF4-FFF2-40B4-BE49-F238E27FC236}">
                <a16:creationId xmlns:a16="http://schemas.microsoft.com/office/drawing/2014/main" xmlns="" id="{BB826074-C579-4D6C-BE6A-A7635B1553E9}"/>
              </a:ext>
            </a:extLst>
          </p:cNvPr>
          <p:cNvCxnSpPr/>
          <p:nvPr/>
        </p:nvCxnSpPr>
        <p:spPr>
          <a:xfrm rot="10800000">
            <a:off x="4611219" y="3779630"/>
            <a:ext cx="804665" cy="0"/>
          </a:xfrm>
          <a:prstGeom prst="line">
            <a:avLst/>
          </a:prstGeom>
          <a:noFill/>
          <a:ln w="19050">
            <a:solidFill>
              <a:schemeClr val="accent6"/>
            </a:solidFill>
            <a:prstDash val="sysDot"/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7897171" y="3525714"/>
            <a:ext cx="3237233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/>
              <a:t>з</a:t>
            </a:r>
            <a:r>
              <a:rPr lang="ru-RU" dirty="0" smtClean="0"/>
              <a:t>начение </a:t>
            </a:r>
            <a:r>
              <a:rPr lang="ru-RU" dirty="0"/>
              <a:t>средней величины</a:t>
            </a:r>
            <a:endParaRPr lang="en-US" dirty="0"/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1833209"/>
              </p:ext>
            </p:extLst>
          </p:nvPr>
        </p:nvGraphicFramePr>
        <p:xfrm>
          <a:off x="7226300" y="5356225"/>
          <a:ext cx="2389188" cy="922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63" name="Формула" r:id="rId13" imgW="1422360" imgH="558720" progId="Equation.3">
                  <p:embed/>
                </p:oleObj>
              </mc:Choice>
              <mc:Fallback>
                <p:oleObj name="Формула" r:id="rId13" imgW="1422360" imgH="558720" progId="Equation.3">
                  <p:embed/>
                  <p:pic>
                    <p:nvPicPr>
                      <p:cNvPr id="0" name="Объект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26300" y="5356225"/>
                        <a:ext cx="2389188" cy="922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1" name="직선 연결선 55">
            <a:extLst>
              <a:ext uri="{FF2B5EF4-FFF2-40B4-BE49-F238E27FC236}">
                <a16:creationId xmlns:a16="http://schemas.microsoft.com/office/drawing/2014/main" xmlns="" id="{BB826074-C579-4D6C-BE6A-A7635B1553E9}"/>
              </a:ext>
            </a:extLst>
          </p:cNvPr>
          <p:cNvCxnSpPr/>
          <p:nvPr/>
        </p:nvCxnSpPr>
        <p:spPr>
          <a:xfrm flipH="1" flipV="1">
            <a:off x="4566618" y="3932030"/>
            <a:ext cx="729282" cy="627732"/>
          </a:xfrm>
          <a:prstGeom prst="line">
            <a:avLst/>
          </a:prstGeom>
          <a:noFill/>
          <a:ln w="19050">
            <a:solidFill>
              <a:schemeClr val="accent6"/>
            </a:solidFill>
            <a:prstDash val="sysDot"/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23" name="Picture 2" descr="Методы обработки результатов измерений и оценка погрешностей в учебном  лабораторном практикуме] Кравченко, Н.С.; Ревинская, О.Г.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240" y="4746955"/>
            <a:ext cx="1408960" cy="1880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직선 연결선 55">
            <a:extLst>
              <a:ext uri="{FF2B5EF4-FFF2-40B4-BE49-F238E27FC236}">
                <a16:creationId xmlns:a16="http://schemas.microsoft.com/office/drawing/2014/main" xmlns="" id="{BB826074-C579-4D6C-BE6A-A7635B1553E9}"/>
              </a:ext>
            </a:extLst>
          </p:cNvPr>
          <p:cNvCxnSpPr/>
          <p:nvPr/>
        </p:nvCxnSpPr>
        <p:spPr>
          <a:xfrm>
            <a:off x="2857500" y="5941436"/>
            <a:ext cx="3705558" cy="0"/>
          </a:xfrm>
          <a:prstGeom prst="line">
            <a:avLst/>
          </a:prstGeom>
          <a:ln w="38100">
            <a:solidFill>
              <a:srgbClr val="5CBE7A"/>
            </a:solidFill>
            <a:headEnd type="triangle" w="med" len="med"/>
            <a:tailEnd type="non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>
          <a:xfrm>
            <a:off x="3727259" y="6077188"/>
            <a:ext cx="8839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Вывод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97226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D223A71-8D79-4A64-8F41-6E0ED7B7302F}"/>
              </a:ext>
            </a:extLst>
          </p:cNvPr>
          <p:cNvSpPr txBox="1"/>
          <p:nvPr/>
        </p:nvSpPr>
        <p:spPr>
          <a:xfrm>
            <a:off x="2659380" y="1965186"/>
            <a:ext cx="5529991" cy="1496963"/>
          </a:xfrm>
          <a:prstGeom prst="rect">
            <a:avLst/>
          </a:prstGeom>
          <a:gradFill>
            <a:gsLst>
              <a:gs pos="67000">
                <a:schemeClr val="accent3">
                  <a:alpha val="70000"/>
                </a:schemeClr>
              </a:gs>
              <a:gs pos="33000">
                <a:schemeClr val="accent2"/>
              </a:gs>
              <a:gs pos="0">
                <a:schemeClr val="accent1"/>
              </a:gs>
              <a:gs pos="100000">
                <a:schemeClr val="accent5">
                  <a:lumMod val="100000"/>
                  <a:alpha val="40000"/>
                </a:schemeClr>
              </a:gs>
            </a:gsLst>
            <a:lin ang="0" scaled="1"/>
          </a:gradFill>
        </p:spPr>
        <p:txBody>
          <a:bodyPr lIns="0" rIns="640080" anchor="ctr"/>
          <a:lstStyle>
            <a:defPPr>
              <a:defRPr lang="en-US"/>
            </a:defPPr>
            <a:lvl1pPr algn="r">
              <a:spcBef>
                <a:spcPct val="20000"/>
              </a:spcBef>
              <a:defRPr sz="2400" b="1">
                <a:solidFill>
                  <a:schemeClr val="bg1"/>
                </a:solidFill>
              </a:defRPr>
            </a:lvl1pPr>
          </a:lstStyle>
          <a:p>
            <a:endParaRPr lang="en-US" altLang="ko-KR" sz="4000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3689" y="166789"/>
            <a:ext cx="11573197" cy="724247"/>
          </a:xfrm>
        </p:spPr>
        <p:txBody>
          <a:bodyPr>
            <a:noAutofit/>
          </a:bodyPr>
          <a:lstStyle/>
          <a:p>
            <a:r>
              <a:rPr lang="ru-RU" sz="3200" dirty="0" smtClean="0"/>
              <a:t>Пр</a:t>
            </a:r>
            <a:r>
              <a:rPr lang="ru-RU" sz="3200" dirty="0" smtClean="0"/>
              <a:t>авила округления</a:t>
            </a:r>
            <a:endParaRPr lang="ru-RU" sz="3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41237" y="1458566"/>
            <a:ext cx="10737830" cy="456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/>
              <a:t>Все цифры от 1 до 9 и нуль, если он стоит в середине или в конце числа, называются значащими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66786" y="1962984"/>
            <a:ext cx="319830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– </a:t>
            </a:r>
            <a:r>
              <a:rPr lang="ru-RU" dirty="0"/>
              <a:t>четыре значащих цифры</a:t>
            </a:r>
            <a:r>
              <a:rPr lang="ru-RU" dirty="0" smtClean="0"/>
              <a:t>,</a:t>
            </a:r>
          </a:p>
          <a:p>
            <a:r>
              <a:rPr lang="ru-RU" dirty="0" smtClean="0"/>
              <a:t>– две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smtClean="0"/>
              <a:t>– </a:t>
            </a:r>
            <a:r>
              <a:rPr lang="ru-RU" dirty="0"/>
              <a:t>три, </a:t>
            </a:r>
            <a:endParaRPr lang="ru-RU" dirty="0" smtClean="0"/>
          </a:p>
          <a:p>
            <a:r>
              <a:rPr lang="ru-RU" dirty="0" smtClean="0"/>
              <a:t>– три, </a:t>
            </a:r>
          </a:p>
          <a:p>
            <a:r>
              <a:rPr lang="ru-RU" dirty="0" smtClean="0"/>
              <a:t>– пять</a:t>
            </a:r>
            <a:r>
              <a:rPr lang="ru-RU" dirty="0"/>
              <a:t>, </a:t>
            </a:r>
            <a:endParaRPr lang="ru-RU" dirty="0" smtClean="0"/>
          </a:p>
        </p:txBody>
      </p:sp>
      <p:sp>
        <p:nvSpPr>
          <p:cNvPr id="9" name="Прямоугольник 8"/>
          <p:cNvSpPr/>
          <p:nvPr/>
        </p:nvSpPr>
        <p:spPr>
          <a:xfrm>
            <a:off x="3604259" y="1965186"/>
            <a:ext cx="106252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 smtClean="0"/>
              <a:t>6100</a:t>
            </a:r>
          </a:p>
          <a:p>
            <a:pPr algn="r"/>
            <a:r>
              <a:rPr lang="ru-RU" dirty="0" smtClean="0"/>
              <a:t>6,1×10</a:t>
            </a:r>
            <a:r>
              <a:rPr lang="ru-RU" baseline="30000" dirty="0" smtClean="0"/>
              <a:t>3</a:t>
            </a:r>
            <a:endParaRPr lang="ru-RU" dirty="0" smtClean="0"/>
          </a:p>
          <a:p>
            <a:pPr algn="r"/>
            <a:r>
              <a:rPr lang="ru-RU" dirty="0" smtClean="0"/>
              <a:t>0,00209</a:t>
            </a:r>
          </a:p>
          <a:p>
            <a:pPr algn="r"/>
            <a:r>
              <a:rPr lang="ru-RU" dirty="0" smtClean="0"/>
              <a:t>2,39</a:t>
            </a:r>
          </a:p>
          <a:p>
            <a:pPr algn="r"/>
            <a:r>
              <a:rPr lang="ru-RU" dirty="0" smtClean="0"/>
              <a:t>2,3900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15339" y="3556755"/>
            <a:ext cx="106637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</a:t>
            </a:r>
            <a:r>
              <a:rPr lang="ru-RU" dirty="0" smtClean="0"/>
              <a:t>кругление </a:t>
            </a:r>
            <a:r>
              <a:rPr lang="ru-RU" dirty="0"/>
              <a:t>значений, непосредственно измеренных в эксперименте, не допускается.</a:t>
            </a:r>
          </a:p>
        </p:txBody>
      </p:sp>
    </p:spTree>
    <p:extLst>
      <p:ext uri="{BB962C8B-B14F-4D97-AF65-F5344CB8AC3E}">
        <p14:creationId xmlns:p14="http://schemas.microsoft.com/office/powerpoint/2010/main" val="20995593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3689" y="166789"/>
            <a:ext cx="11573197" cy="724247"/>
          </a:xfrm>
        </p:spPr>
        <p:txBody>
          <a:bodyPr>
            <a:noAutofit/>
          </a:bodyPr>
          <a:lstStyle/>
          <a:p>
            <a:r>
              <a:rPr lang="ru-RU" sz="3200" dirty="0" smtClean="0"/>
              <a:t>Пр</a:t>
            </a:r>
            <a:r>
              <a:rPr lang="ru-RU" sz="3200" dirty="0" smtClean="0"/>
              <a:t>авила округления</a:t>
            </a:r>
            <a:endParaRPr lang="ru-RU" sz="32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08658" y="1316683"/>
            <a:ext cx="10576561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/>
              <a:t>Если первая отбрасываемая цифра </a:t>
            </a:r>
            <a:r>
              <a:rPr lang="ru-RU" u="sng" dirty="0"/>
              <a:t>меньше 5</a:t>
            </a:r>
            <a:r>
              <a:rPr lang="ru-RU" dirty="0"/>
              <a:t>, то последняя сохраняемая цифра не изменяется. 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smtClean="0"/>
              <a:t>Если </a:t>
            </a:r>
            <a:r>
              <a:rPr lang="ru-RU" dirty="0"/>
              <a:t>первая из отбрасываемых цифр </a:t>
            </a:r>
            <a:r>
              <a:rPr lang="ru-RU" u="sng" dirty="0"/>
              <a:t>больше 5</a:t>
            </a:r>
            <a:r>
              <a:rPr lang="ru-RU" dirty="0"/>
              <a:t>, то последняя сохраняемая цифра увеличивается на единицу. </a:t>
            </a:r>
            <a:endParaRPr lang="ru-RU" dirty="0" smtClean="0"/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smtClean="0"/>
              <a:t>когда </a:t>
            </a:r>
            <a:r>
              <a:rPr lang="ru-RU" dirty="0"/>
              <a:t>первая из отбрасываемых цифр </a:t>
            </a:r>
            <a:r>
              <a:rPr lang="ru-RU" u="sng" dirty="0"/>
              <a:t>5</a:t>
            </a:r>
            <a:r>
              <a:rPr lang="ru-RU" dirty="0"/>
              <a:t>, а за ней есть одна или несколько цифр, отличных от </a:t>
            </a:r>
            <a:r>
              <a:rPr lang="ru-RU" dirty="0" smtClean="0"/>
              <a:t>нуля, </a:t>
            </a:r>
            <a:r>
              <a:rPr lang="ru-RU" dirty="0"/>
              <a:t>то последняя сохраняемая цифра увеличивается на единицу. </a:t>
            </a:r>
            <a:endParaRPr lang="ru-RU" dirty="0" smtClean="0"/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endParaRPr lang="ru-RU" dirty="0"/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endParaRPr lang="ru-RU" dirty="0" smtClean="0"/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endParaRPr lang="ru-RU" dirty="0"/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/>
              <a:t>Отброшенные цифры в целой части числа заменяются нулями. </a:t>
            </a:r>
            <a:endParaRPr lang="ru-RU" dirty="0" smtClean="0"/>
          </a:p>
          <a:p>
            <a:pPr algn="just">
              <a:lnSpc>
                <a:spcPct val="150000"/>
              </a:lnSpc>
            </a:pPr>
            <a:endParaRPr lang="ru-RU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2658534" y="3902006"/>
            <a:ext cx="625686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dirty="0" smtClean="0"/>
              <a:t>Например:</a:t>
            </a:r>
          </a:p>
          <a:p>
            <a:pPr algn="just">
              <a:lnSpc>
                <a:spcPct val="150000"/>
              </a:lnSpc>
            </a:pPr>
            <a:r>
              <a:rPr lang="ru-RU" dirty="0" smtClean="0"/>
              <a:t>число 35,856 </a:t>
            </a:r>
            <a:r>
              <a:rPr lang="ru-RU" dirty="0"/>
              <a:t>можно получить: 36; 35,9; 35,86. 3.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658534" y="5600468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dirty="0"/>
              <a:t>Например:</a:t>
            </a:r>
          </a:p>
          <a:p>
            <a:pPr algn="just">
              <a:lnSpc>
                <a:spcPct val="150000"/>
              </a:lnSpc>
            </a:pPr>
            <a:r>
              <a:rPr lang="ru-RU" dirty="0"/>
              <a:t>число 358,56 можно получить: 358,6 359; 360; 400.</a:t>
            </a:r>
          </a:p>
        </p:txBody>
      </p:sp>
    </p:spTree>
    <p:extLst>
      <p:ext uri="{BB962C8B-B14F-4D97-AF65-F5344CB8AC3E}">
        <p14:creationId xmlns:p14="http://schemas.microsoft.com/office/powerpoint/2010/main" val="19222272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3689" y="166789"/>
            <a:ext cx="11573197" cy="724247"/>
          </a:xfrm>
        </p:spPr>
        <p:txBody>
          <a:bodyPr>
            <a:noAutofit/>
          </a:bodyPr>
          <a:lstStyle/>
          <a:p>
            <a:r>
              <a:rPr lang="ru-RU" sz="3200" dirty="0" smtClean="0"/>
              <a:t>Пр</a:t>
            </a:r>
            <a:r>
              <a:rPr lang="ru-RU" sz="3200" dirty="0" smtClean="0"/>
              <a:t>авила округления</a:t>
            </a:r>
            <a:endParaRPr lang="ru-RU" sz="3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78933" y="1614481"/>
            <a:ext cx="1058333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dirty="0" smtClean="0"/>
              <a:t>При подсчете значения косвенного измерения</a:t>
            </a:r>
            <a:r>
              <a:rPr lang="en-US" dirty="0" smtClean="0"/>
              <a:t> </a:t>
            </a:r>
            <a:r>
              <a:rPr lang="ru-RU" dirty="0" smtClean="0"/>
              <a:t>без учета погрешности, записываем как минимум </a:t>
            </a:r>
            <a:r>
              <a:rPr lang="en-US" dirty="0" smtClean="0"/>
              <a:t>4</a:t>
            </a:r>
            <a:r>
              <a:rPr lang="ru-RU" dirty="0" smtClean="0"/>
              <a:t> знака после запятой, не забывая правильно округлить. </a:t>
            </a:r>
            <a:endParaRPr lang="ru-RU" dirty="0"/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75" t="18555" r="49514" b="26111"/>
          <a:stretch/>
        </p:blipFill>
        <p:spPr bwMode="auto">
          <a:xfrm>
            <a:off x="3708400" y="2647877"/>
            <a:ext cx="1948490" cy="3191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4239498"/>
              </p:ext>
            </p:extLst>
          </p:nvPr>
        </p:nvGraphicFramePr>
        <p:xfrm>
          <a:off x="6485466" y="3429000"/>
          <a:ext cx="2218878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53" name="Формула" r:id="rId4" imgW="698400" imgH="203040" progId="Equation.3">
                  <p:embed/>
                </p:oleObj>
              </mc:Choice>
              <mc:Fallback>
                <p:oleObj name="Формула" r:id="rId4" imgW="698400" imgH="203040" progId="Equation.3">
                  <p:embed/>
                  <p:pic>
                    <p:nvPicPr>
                      <p:cNvPr id="0" name="Объект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85466" y="3429000"/>
                        <a:ext cx="2218878" cy="63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084654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3689" y="166789"/>
            <a:ext cx="11573197" cy="724247"/>
          </a:xfrm>
        </p:spPr>
        <p:txBody>
          <a:bodyPr>
            <a:noAutofit/>
          </a:bodyPr>
          <a:lstStyle/>
          <a:p>
            <a:r>
              <a:rPr lang="ru-RU" sz="2800" dirty="0"/>
              <a:t>Запись окончательного результата измерений с учетом погрешности измерений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78933" y="1614481"/>
            <a:ext cx="1058333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ru-RU" dirty="0"/>
              <a:t>Величину абсолютной погрешности (доверительного интервала) округляют до второй (слева направо) значащей цифры, </a:t>
            </a:r>
            <a:r>
              <a:rPr lang="ru-RU" u="sng" dirty="0"/>
              <a:t>если первая из них единица</a:t>
            </a:r>
            <a:r>
              <a:rPr lang="ru-RU" dirty="0"/>
              <a:t>, и до первой значащей цифры во всех остальных случаях. </a:t>
            </a:r>
            <a:endParaRPr lang="ru-RU" dirty="0" smtClean="0"/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ru-RU" dirty="0" smtClean="0"/>
              <a:t>Результат </a:t>
            </a:r>
            <a:r>
              <a:rPr lang="ru-RU" dirty="0"/>
              <a:t>измерений (среднее арифметическое значение величины, полученное в результате прямых или косвенных измерений) округляют до того же разряда, что и абсолютная погрешность. </a:t>
            </a:r>
            <a:endParaRPr lang="ru-RU" dirty="0" smtClean="0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1665551"/>
              </p:ext>
            </p:extLst>
          </p:nvPr>
        </p:nvGraphicFramePr>
        <p:xfrm>
          <a:off x="2573409" y="4300852"/>
          <a:ext cx="1709737" cy="103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9" name="Формула" r:id="rId3" imgW="698400" imgH="431640" progId="Equation.3">
                  <p:embed/>
                </p:oleObj>
              </mc:Choice>
              <mc:Fallback>
                <p:oleObj name="Формула" r:id="rId3" imgW="69840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3409" y="4300852"/>
                        <a:ext cx="1709737" cy="1035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168857" y="4233264"/>
            <a:ext cx="1404552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dirty="0"/>
              <a:t>Например: </a:t>
            </a:r>
            <a:endParaRPr lang="en-US" dirty="0"/>
          </a:p>
        </p:txBody>
      </p:sp>
      <p:sp>
        <p:nvSpPr>
          <p:cNvPr id="8" name="Isosceles Triangle 5">
            <a:extLst>
              <a:ext uri="{FF2B5EF4-FFF2-40B4-BE49-F238E27FC236}">
                <a16:creationId xmlns:a16="http://schemas.microsoft.com/office/drawing/2014/main" xmlns="" id="{39FDCA7C-723C-4093-8C1E-CC25048C53B1}"/>
              </a:ext>
            </a:extLst>
          </p:cNvPr>
          <p:cNvSpPr/>
          <p:nvPr/>
        </p:nvSpPr>
        <p:spPr>
          <a:xfrm rot="5400000">
            <a:off x="4568545" y="4440958"/>
            <a:ext cx="697575" cy="685949"/>
          </a:xfrm>
          <a:prstGeom prst="triangle">
            <a:avLst/>
          </a:prstGeom>
          <a:solidFill>
            <a:schemeClr val="accent4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11632"/>
              </p:ext>
            </p:extLst>
          </p:nvPr>
        </p:nvGraphicFramePr>
        <p:xfrm>
          <a:off x="7163330" y="4233264"/>
          <a:ext cx="3263900" cy="1093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0" name="Формула" r:id="rId5" imgW="1333440" imgH="457200" progId="Equation.3">
                  <p:embed/>
                </p:oleObj>
              </mc:Choice>
              <mc:Fallback>
                <p:oleObj name="Формула" r:id="rId5" imgW="133344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3330" y="4233264"/>
                        <a:ext cx="3263900" cy="1093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5371443" y="4233264"/>
            <a:ext cx="16353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dirty="0" smtClean="0"/>
              <a:t>С учетом </a:t>
            </a:r>
          </a:p>
          <a:p>
            <a:pPr algn="just"/>
            <a:r>
              <a:rPr lang="ru-RU" dirty="0" smtClean="0"/>
              <a:t>погрешности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2763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3689" y="166789"/>
            <a:ext cx="11573197" cy="724247"/>
          </a:xfrm>
        </p:spPr>
        <p:txBody>
          <a:bodyPr>
            <a:noAutofit/>
          </a:bodyPr>
          <a:lstStyle/>
          <a:p>
            <a:r>
              <a:rPr lang="ru-RU" sz="3200" dirty="0" smtClean="0"/>
              <a:t>Графическое представление результатов эксперимента</a:t>
            </a:r>
            <a:endParaRPr lang="ru-RU" sz="3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78933" y="1614481"/>
            <a:ext cx="1058333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ru-RU" dirty="0"/>
              <a:t>Графики </a:t>
            </a:r>
            <a:r>
              <a:rPr lang="ru-RU" dirty="0" smtClean="0"/>
              <a:t>занимают как минимум половина тетрадной страницы с </a:t>
            </a:r>
            <a:r>
              <a:rPr lang="ru-RU" dirty="0"/>
              <a:t>помощью линейки и карандаша либо с помощью специальных компьютерных </a:t>
            </a:r>
            <a:r>
              <a:rPr lang="ru-RU" dirty="0" smtClean="0"/>
              <a:t>программ.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ru-RU" dirty="0" smtClean="0"/>
              <a:t>На </a:t>
            </a:r>
            <a:r>
              <a:rPr lang="ru-RU" dirty="0"/>
              <a:t>координатных осях должны быть указаны обозначения (наименования) откладываемых величин и единицы их измерения. </a:t>
            </a:r>
            <a:endParaRPr lang="ru-RU" dirty="0" smtClean="0"/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ru-RU" dirty="0" smtClean="0"/>
              <a:t>Начало </a:t>
            </a:r>
            <a:r>
              <a:rPr lang="ru-RU" dirty="0"/>
              <a:t>координат выбирают таким образом, чтобы площадь </a:t>
            </a:r>
            <a:r>
              <a:rPr lang="ru-RU" u="sng" dirty="0"/>
              <a:t>графика была использована максимально.</a:t>
            </a:r>
            <a:r>
              <a:rPr lang="ru-RU" dirty="0"/>
              <a:t> Поэтому оно (начало координат) может не совпадать с нулевым значением на одной или обоих координатных осях. </a:t>
            </a:r>
            <a:endParaRPr lang="ru-RU" dirty="0" smtClean="0"/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ru-RU" dirty="0"/>
              <a:t>Экспериментальные точки изображаются четко и крупно в виде </a:t>
            </a:r>
            <a:r>
              <a:rPr lang="ru-RU" dirty="0" smtClean="0"/>
              <a:t>точек, </a:t>
            </a:r>
            <a:r>
              <a:rPr lang="ru-RU" dirty="0"/>
              <a:t>крестиков, квадратов, ромбов и т.п. </a:t>
            </a:r>
            <a:endParaRPr lang="ru-RU" dirty="0" smtClean="0"/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ru-RU" u="sng" dirty="0" smtClean="0"/>
              <a:t>Масштабные </a:t>
            </a:r>
            <a:r>
              <a:rPr lang="ru-RU" u="sng" dirty="0"/>
              <a:t>деления на координатных осях следует наносить равномерно. Координаты экспериментальных точек на осях не указывают</a:t>
            </a:r>
            <a:r>
              <a:rPr lang="ru-RU" dirty="0"/>
              <a:t>, </a:t>
            </a:r>
            <a:r>
              <a:rPr lang="ru-RU" u="sng" dirty="0"/>
              <a:t>и линии, определяющие эти координаты, не проводят.</a:t>
            </a:r>
            <a:endParaRPr lang="ru-RU" u="sng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285816" y="1245698"/>
            <a:ext cx="37613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Правила построения графиков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6596078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3689" y="166789"/>
            <a:ext cx="11573197" cy="724247"/>
          </a:xfrm>
        </p:spPr>
        <p:txBody>
          <a:bodyPr>
            <a:noAutofit/>
          </a:bodyPr>
          <a:lstStyle/>
          <a:p>
            <a:r>
              <a:rPr lang="ru-RU" sz="3200" dirty="0" smtClean="0"/>
              <a:t>Графическое представление результатов эксперимента</a:t>
            </a:r>
            <a:endParaRPr lang="ru-RU" sz="3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78933" y="1614481"/>
            <a:ext cx="1058333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+mj-lt"/>
              <a:buAutoNum type="arabicPeriod" startAt="6"/>
            </a:pPr>
            <a:r>
              <a:rPr lang="ru-RU" dirty="0"/>
              <a:t>Масштаб выбирают таким образом, чтобы: </a:t>
            </a:r>
            <a:endParaRPr lang="ru-RU" dirty="0" smtClean="0"/>
          </a:p>
          <a:p>
            <a:pPr marL="698500" indent="-342900" algn="just">
              <a:lnSpc>
                <a:spcPct val="150000"/>
              </a:lnSpc>
              <a:buAutoNum type="alphaLcPeriod"/>
            </a:pPr>
            <a:r>
              <a:rPr lang="ru-RU" dirty="0" smtClean="0"/>
              <a:t>Кривая</a:t>
            </a:r>
            <a:r>
              <a:rPr lang="ru-RU" dirty="0"/>
              <a:t>, изображающая график зависимости, была максимально растянута вдоль обеих </a:t>
            </a:r>
            <a:r>
              <a:rPr lang="ru-RU" dirty="0" smtClean="0"/>
              <a:t>осей. </a:t>
            </a:r>
          </a:p>
          <a:p>
            <a:pPr marL="698500" indent="-342900" algn="just">
              <a:lnSpc>
                <a:spcPct val="150000"/>
              </a:lnSpc>
              <a:buAutoNum type="alphaLcPeriod"/>
            </a:pPr>
            <a:r>
              <a:rPr lang="ru-RU" dirty="0" smtClean="0"/>
              <a:t>Положение </a:t>
            </a:r>
            <a:r>
              <a:rPr lang="ru-RU" dirty="0"/>
              <a:t>любой точки можно было определить легко и быстро. </a:t>
            </a:r>
            <a:endParaRPr lang="ru-RU" dirty="0" smtClean="0"/>
          </a:p>
          <a:p>
            <a:pPr marL="355600" algn="just">
              <a:lnSpc>
                <a:spcPct val="150000"/>
              </a:lnSpc>
            </a:pPr>
            <a:endParaRPr lang="ru-RU" u="sng" dirty="0"/>
          </a:p>
          <a:p>
            <a:pPr algn="just">
              <a:lnSpc>
                <a:spcPct val="150000"/>
              </a:lnSpc>
            </a:pPr>
            <a:r>
              <a:rPr lang="ru-RU" dirty="0" smtClean="0"/>
              <a:t>Если требуется нанести на график погрешность: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285816" y="1245698"/>
            <a:ext cx="37613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Правила построения графиков</a:t>
            </a:r>
            <a:endParaRPr lang="ru-RU" b="1" dirty="0"/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75" t="48771" r="13889" b="2899"/>
          <a:stretch/>
        </p:blipFill>
        <p:spPr bwMode="auto">
          <a:xfrm>
            <a:off x="2914513" y="4199804"/>
            <a:ext cx="6098254" cy="2357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88132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Типичные ошибки при построении графиков</a:t>
            </a:r>
            <a:endParaRPr lang="en-US" sz="3200" dirty="0"/>
          </a:p>
        </p:txBody>
      </p:sp>
      <p:sp>
        <p:nvSpPr>
          <p:cNvPr id="63" name="Smiley Face 12">
            <a:extLst>
              <a:ext uri="{FF2B5EF4-FFF2-40B4-BE49-F238E27FC236}">
                <a16:creationId xmlns:a16="http://schemas.microsoft.com/office/drawing/2014/main" xmlns="" id="{7F01996A-EF70-44A8-AD2D-1E270513DCED}"/>
              </a:ext>
            </a:extLst>
          </p:cNvPr>
          <p:cNvSpPr/>
          <p:nvPr/>
        </p:nvSpPr>
        <p:spPr>
          <a:xfrm>
            <a:off x="1921678" y="5581897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613470" y="2077417"/>
                </a:moveTo>
                <a:cubicBezTo>
                  <a:pt x="1358886" y="2080042"/>
                  <a:pt x="1130625" y="2234862"/>
                  <a:pt x="1034031" y="2470424"/>
                </a:cubicBezTo>
                <a:lnTo>
                  <a:pt x="1213303" y="2543936"/>
                </a:lnTo>
                <a:cubicBezTo>
                  <a:pt x="1280345" y="2380442"/>
                  <a:pt x="1438772" y="2272988"/>
                  <a:pt x="1615468" y="2271166"/>
                </a:cubicBezTo>
                <a:cubicBezTo>
                  <a:pt x="1792164" y="2269344"/>
                  <a:pt x="1952774" y="2373507"/>
                  <a:pt x="2023173" y="2535584"/>
                </a:cubicBezTo>
                <a:lnTo>
                  <a:pt x="2200891" y="2458391"/>
                </a:lnTo>
                <a:cubicBezTo>
                  <a:pt x="2099460" y="2224871"/>
                  <a:pt x="1868054" y="2074792"/>
                  <a:pt x="1613470" y="2077417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9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8" y="276671"/>
                </a:lnTo>
                <a:lnTo>
                  <a:pt x="2650471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30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30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1" y="2870071"/>
                </a:lnTo>
                <a:lnTo>
                  <a:pt x="2525758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9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3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4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3" y="2802158"/>
                  <a:pt x="474487" y="2765513"/>
                </a:cubicBezTo>
                <a:cubicBezTo>
                  <a:pt x="437842" y="2728868"/>
                  <a:pt x="402944" y="2690475"/>
                  <a:pt x="369930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5" y="2438097"/>
                  <a:pt x="195526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5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5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6" y="847812"/>
                </a:cubicBezTo>
                <a:cubicBezTo>
                  <a:pt x="220465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30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3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4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rgbClr val="FF75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4" name="Smiley Face 14">
            <a:extLst>
              <a:ext uri="{FF2B5EF4-FFF2-40B4-BE49-F238E27FC236}">
                <a16:creationId xmlns:a16="http://schemas.microsoft.com/office/drawing/2014/main" xmlns="" id="{77504E11-68B3-460A-979B-D56E2900C922}"/>
              </a:ext>
            </a:extLst>
          </p:cNvPr>
          <p:cNvSpPr/>
          <p:nvPr/>
        </p:nvSpPr>
        <p:spPr>
          <a:xfrm>
            <a:off x="8096351" y="5584968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937973" y="986566"/>
                </a:moveTo>
                <a:cubicBezTo>
                  <a:pt x="850807" y="983371"/>
                  <a:pt x="762813" y="1002775"/>
                  <a:pt x="683096" y="1045110"/>
                </a:cubicBezTo>
                <a:cubicBezTo>
                  <a:pt x="523662" y="1129780"/>
                  <a:pt x="421680" y="1293248"/>
                  <a:pt x="415731" y="1473672"/>
                </a:cubicBezTo>
                <a:lnTo>
                  <a:pt x="615852" y="1480270"/>
                </a:lnTo>
                <a:cubicBezTo>
                  <a:pt x="619438" y="1371518"/>
                  <a:pt x="680908" y="1272986"/>
                  <a:pt x="777009" y="1221950"/>
                </a:cubicBezTo>
                <a:cubicBezTo>
                  <a:pt x="873110" y="1170914"/>
                  <a:pt x="989166" y="1175167"/>
                  <a:pt x="1081273" y="1233100"/>
                </a:cubicBezTo>
                <a:cubicBezTo>
                  <a:pt x="1173381" y="1291033"/>
                  <a:pt x="1227475" y="1393800"/>
                  <a:pt x="1223091" y="1502523"/>
                </a:cubicBezTo>
                <a:lnTo>
                  <a:pt x="1423160" y="1510590"/>
                </a:lnTo>
                <a:cubicBezTo>
                  <a:pt x="1430433" y="1330214"/>
                  <a:pt x="1340689" y="1159721"/>
                  <a:pt x="1187880" y="1063608"/>
                </a:cubicBezTo>
                <a:cubicBezTo>
                  <a:pt x="1111476" y="1015552"/>
                  <a:pt x="1025138" y="989760"/>
                  <a:pt x="937973" y="986566"/>
                </a:cubicBezTo>
                <a:close/>
                <a:moveTo>
                  <a:pt x="2306124" y="986566"/>
                </a:moveTo>
                <a:cubicBezTo>
                  <a:pt x="2218958" y="983371"/>
                  <a:pt x="2130964" y="1002775"/>
                  <a:pt x="2051247" y="1045110"/>
                </a:cubicBezTo>
                <a:cubicBezTo>
                  <a:pt x="1891813" y="1129780"/>
                  <a:pt x="1789831" y="1293248"/>
                  <a:pt x="1783882" y="1473672"/>
                </a:cubicBezTo>
                <a:lnTo>
                  <a:pt x="1984003" y="1480270"/>
                </a:lnTo>
                <a:cubicBezTo>
                  <a:pt x="1987589" y="1371518"/>
                  <a:pt x="2049059" y="1272986"/>
                  <a:pt x="2145160" y="1221950"/>
                </a:cubicBezTo>
                <a:cubicBezTo>
                  <a:pt x="2241261" y="1170914"/>
                  <a:pt x="2357317" y="1175167"/>
                  <a:pt x="2449424" y="1233100"/>
                </a:cubicBezTo>
                <a:cubicBezTo>
                  <a:pt x="2541532" y="1291033"/>
                  <a:pt x="2595626" y="1393800"/>
                  <a:pt x="2591242" y="1502523"/>
                </a:cubicBezTo>
                <a:lnTo>
                  <a:pt x="2791311" y="1510590"/>
                </a:lnTo>
                <a:cubicBezTo>
                  <a:pt x="2798584" y="1330214"/>
                  <a:pt x="2708840" y="1159721"/>
                  <a:pt x="2556031" y="1063608"/>
                </a:cubicBezTo>
                <a:cubicBezTo>
                  <a:pt x="2479627" y="1015552"/>
                  <a:pt x="2393289" y="989760"/>
                  <a:pt x="2306124" y="98656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rgbClr val="2CB8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17" t="26667" r="29931" b="8187"/>
          <a:stretch/>
        </p:blipFill>
        <p:spPr bwMode="auto">
          <a:xfrm>
            <a:off x="634999" y="2420051"/>
            <a:ext cx="3133291" cy="3056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01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58" t="50000" r="25347" b="32339"/>
          <a:stretch/>
        </p:blipFill>
        <p:spPr bwMode="auto">
          <a:xfrm>
            <a:off x="3429000" y="1172220"/>
            <a:ext cx="5393267" cy="1115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01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81" t="38948" r="23599" b="15241"/>
          <a:stretch/>
        </p:blipFill>
        <p:spPr bwMode="auto">
          <a:xfrm>
            <a:off x="5636754" y="2536420"/>
            <a:ext cx="5472987" cy="2823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5688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3689" y="166789"/>
            <a:ext cx="11573197" cy="724247"/>
          </a:xfrm>
        </p:spPr>
        <p:txBody>
          <a:bodyPr>
            <a:noAutofit/>
          </a:bodyPr>
          <a:lstStyle/>
          <a:p>
            <a:r>
              <a:rPr lang="ru-RU" sz="3200" dirty="0" smtClean="0"/>
              <a:t>Графическое представление результатов эксперимента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285816" y="1245698"/>
            <a:ext cx="37613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Правила построения графиков</a:t>
            </a:r>
            <a:endParaRPr lang="ru-RU" b="1" dirty="0"/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28" t="29474" r="25832" b="12749"/>
          <a:stretch/>
        </p:blipFill>
        <p:spPr bwMode="auto">
          <a:xfrm>
            <a:off x="6969367" y="1674296"/>
            <a:ext cx="4430021" cy="3031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3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06" t="31930" r="23264" b="57105"/>
          <a:stretch/>
        </p:blipFill>
        <p:spPr bwMode="auto">
          <a:xfrm>
            <a:off x="259291" y="2446027"/>
            <a:ext cx="6697134" cy="793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9657" y="1799696"/>
            <a:ext cx="63161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Например</a:t>
            </a:r>
            <a:r>
              <a:rPr lang="ru-RU" dirty="0"/>
              <a:t>, </a:t>
            </a:r>
            <a:r>
              <a:rPr lang="ru-RU" dirty="0" smtClean="0"/>
              <a:t>получены </a:t>
            </a:r>
            <a:r>
              <a:rPr lang="ru-RU" dirty="0"/>
              <a:t>в результате </a:t>
            </a:r>
            <a:r>
              <a:rPr lang="ru-RU" dirty="0" smtClean="0"/>
              <a:t>измерений </a:t>
            </a:r>
            <a:r>
              <a:rPr lang="ru-RU" dirty="0"/>
              <a:t>значения величин x и </a:t>
            </a:r>
            <a:r>
              <a:rPr lang="ru-RU" dirty="0" smtClean="0"/>
              <a:t>y. 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6726227"/>
              </p:ext>
            </p:extLst>
          </p:nvPr>
        </p:nvGraphicFramePr>
        <p:xfrm>
          <a:off x="1169746" y="4073202"/>
          <a:ext cx="1019175" cy="354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06" name="Формула" r:id="rId5" imgW="571320" imgH="203040" progId="Equation.3">
                  <p:embed/>
                </p:oleObj>
              </mc:Choice>
              <mc:Fallback>
                <p:oleObj name="Формула" r:id="rId5" imgW="571320" imgH="203040" progId="Equation.3">
                  <p:embed/>
                  <p:pic>
                    <p:nvPicPr>
                      <p:cNvPr id="0" name="Объект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9746" y="4073202"/>
                        <a:ext cx="1019175" cy="354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449791" y="3382962"/>
            <a:ext cx="63161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1) Необходимо найти параметр А по наклону прямой </a:t>
            </a:r>
            <a:r>
              <a:rPr lang="en-US" dirty="0" smtClean="0"/>
              <a:t>y=f(x).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8768237" y="1430364"/>
            <a:ext cx="8322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y=f(x)</a:t>
            </a:r>
            <a:r>
              <a:rPr lang="ru-RU" dirty="0"/>
              <a:t> </a:t>
            </a:r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6409551"/>
              </p:ext>
            </p:extLst>
          </p:nvPr>
        </p:nvGraphicFramePr>
        <p:xfrm>
          <a:off x="2473083" y="3877939"/>
          <a:ext cx="1200150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07" name="Формула" r:id="rId7" imgW="672840" imgH="393480" progId="Equation.3">
                  <p:embed/>
                </p:oleObj>
              </mc:Choice>
              <mc:Fallback>
                <p:oleObj name="Формула" r:id="rId7" imgW="672840" imgH="393480" progId="Equation.3">
                  <p:embed/>
                  <p:pic>
                    <p:nvPicPr>
                      <p:cNvPr id="0" name="Объект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3083" y="3877939"/>
                        <a:ext cx="1200150" cy="688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8872522"/>
              </p:ext>
            </p:extLst>
          </p:nvPr>
        </p:nvGraphicFramePr>
        <p:xfrm>
          <a:off x="2138649" y="4701257"/>
          <a:ext cx="1652588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08" name="Формула" r:id="rId9" imgW="927000" imgH="406080" progId="Equation.3">
                  <p:embed/>
                </p:oleObj>
              </mc:Choice>
              <mc:Fallback>
                <p:oleObj name="Формула" r:id="rId9" imgW="927000" imgH="406080" progId="Equation.3">
                  <p:embed/>
                  <p:pic>
                    <p:nvPicPr>
                      <p:cNvPr id="0" name="Объект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8649" y="4701257"/>
                        <a:ext cx="1652588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614085" y="4799232"/>
            <a:ext cx="14215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По графику</a:t>
            </a:r>
            <a:endParaRPr lang="ru-RU" dirty="0"/>
          </a:p>
        </p:txBody>
      </p:sp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7861927"/>
              </p:ext>
            </p:extLst>
          </p:nvPr>
        </p:nvGraphicFramePr>
        <p:xfrm>
          <a:off x="4484445" y="4712371"/>
          <a:ext cx="1901825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09" name="Формула" r:id="rId11" imgW="1066680" imgH="393480" progId="Equation.3">
                  <p:embed/>
                </p:oleObj>
              </mc:Choice>
              <mc:Fallback>
                <p:oleObj name="Формула" r:id="rId11" imgW="1066680" imgH="393480" progId="Equation.3">
                  <p:embed/>
                  <p:pic>
                    <p:nvPicPr>
                      <p:cNvPr id="0" name="Объект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84445" y="4712371"/>
                        <a:ext cx="1901825" cy="688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Isosceles Triangle 5">
            <a:extLst>
              <a:ext uri="{FF2B5EF4-FFF2-40B4-BE49-F238E27FC236}">
                <a16:creationId xmlns:a16="http://schemas.microsoft.com/office/drawing/2014/main" xmlns="" id="{39FDCA7C-723C-4093-8C1E-CC25048C53B1}"/>
              </a:ext>
            </a:extLst>
          </p:cNvPr>
          <p:cNvSpPr/>
          <p:nvPr/>
        </p:nvSpPr>
        <p:spPr>
          <a:xfrm rot="5400000">
            <a:off x="3918237" y="4803418"/>
            <a:ext cx="502523" cy="494148"/>
          </a:xfrm>
          <a:prstGeom prst="triangle">
            <a:avLst/>
          </a:prstGeom>
          <a:solidFill>
            <a:schemeClr val="accent4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7" name="Isosceles Triangle 5">
            <a:extLst>
              <a:ext uri="{FF2B5EF4-FFF2-40B4-BE49-F238E27FC236}">
                <a16:creationId xmlns:a16="http://schemas.microsoft.com/office/drawing/2014/main" xmlns="" id="{39FDCA7C-723C-4093-8C1E-CC25048C53B1}"/>
              </a:ext>
            </a:extLst>
          </p:cNvPr>
          <p:cNvSpPr/>
          <p:nvPr/>
        </p:nvSpPr>
        <p:spPr>
          <a:xfrm rot="5400000">
            <a:off x="6458089" y="4803420"/>
            <a:ext cx="502523" cy="494148"/>
          </a:xfrm>
          <a:prstGeom prst="triangle">
            <a:avLst/>
          </a:prstGeom>
          <a:solidFill>
            <a:schemeClr val="accent4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1519778"/>
              </p:ext>
            </p:extLst>
          </p:nvPr>
        </p:nvGraphicFramePr>
        <p:xfrm>
          <a:off x="7096412" y="4871648"/>
          <a:ext cx="1085850" cy="354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10" name="Формула" r:id="rId13" imgW="609480" imgH="203040" progId="Equation.3">
                  <p:embed/>
                </p:oleObj>
              </mc:Choice>
              <mc:Fallback>
                <p:oleObj name="Формула" r:id="rId13" imgW="609480" imgH="203040" progId="Equation.3">
                  <p:embed/>
                  <p:pic>
                    <p:nvPicPr>
                      <p:cNvPr id="0" name="Объект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6412" y="4871648"/>
                        <a:ext cx="1085850" cy="354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559857" y="5468193"/>
            <a:ext cx="109672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2) Необходимо по </a:t>
            </a:r>
            <a:r>
              <a:rPr lang="ru-RU" dirty="0"/>
              <a:t>наклону </a:t>
            </a:r>
            <a:r>
              <a:rPr lang="ru-RU" dirty="0" smtClean="0"/>
              <a:t>прямой </a:t>
            </a:r>
            <a:r>
              <a:rPr lang="en-US" dirty="0"/>
              <a:t>y=f(x</a:t>
            </a:r>
            <a:r>
              <a:rPr lang="en-US" dirty="0" smtClean="0"/>
              <a:t>)</a:t>
            </a:r>
            <a:r>
              <a:rPr lang="ru-RU" dirty="0" smtClean="0"/>
              <a:t> с помощью соотношения 1 определить параметр А.</a:t>
            </a:r>
            <a:endParaRPr lang="ru-RU" dirty="0"/>
          </a:p>
        </p:txBody>
      </p:sp>
      <p:graphicFrame>
        <p:nvGraphicFramePr>
          <p:cNvPr id="18" name="Объект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4015250"/>
              </p:ext>
            </p:extLst>
          </p:nvPr>
        </p:nvGraphicFramePr>
        <p:xfrm>
          <a:off x="259291" y="5865813"/>
          <a:ext cx="2284412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11" name="Формула" r:id="rId15" imgW="1282680" imgH="444240" progId="Equation.3">
                  <p:embed/>
                </p:oleObj>
              </mc:Choice>
              <mc:Fallback>
                <p:oleObj name="Формула" r:id="rId15" imgW="1282680" imgH="444240" progId="Equation.3">
                  <p:embed/>
                  <p:pic>
                    <p:nvPicPr>
                      <p:cNvPr id="0" name="Объект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291" y="5865813"/>
                        <a:ext cx="2284412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Объект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6537705"/>
              </p:ext>
            </p:extLst>
          </p:nvPr>
        </p:nvGraphicFramePr>
        <p:xfrm>
          <a:off x="2605327" y="5888324"/>
          <a:ext cx="1133475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12" name="Формула" r:id="rId17" imgW="634680" imgH="444240" progId="Equation.3">
                  <p:embed/>
                </p:oleObj>
              </mc:Choice>
              <mc:Fallback>
                <p:oleObj name="Формула" r:id="rId17" imgW="634680" imgH="444240" progId="Equation.3">
                  <p:embed/>
                  <p:pic>
                    <p:nvPicPr>
                      <p:cNvPr id="0" name="Объект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5327" y="5888324"/>
                        <a:ext cx="1133475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5" name="직선 연결선 55">
            <a:extLst>
              <a:ext uri="{FF2B5EF4-FFF2-40B4-BE49-F238E27FC236}">
                <a16:creationId xmlns:a16="http://schemas.microsoft.com/office/drawing/2014/main" xmlns="" id="{BB826074-C579-4D6C-BE6A-A7635B1553E9}"/>
              </a:ext>
            </a:extLst>
          </p:cNvPr>
          <p:cNvCxnSpPr/>
          <p:nvPr/>
        </p:nvCxnSpPr>
        <p:spPr>
          <a:xfrm flipH="1">
            <a:off x="2627751" y="4512733"/>
            <a:ext cx="140850" cy="1515534"/>
          </a:xfrm>
          <a:prstGeom prst="line">
            <a:avLst/>
          </a:prstGeom>
          <a:noFill/>
          <a:ln w="12700">
            <a:solidFill>
              <a:srgbClr val="C00000"/>
            </a:solidFill>
            <a:prstDash val="sysDot"/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2627751" y="5977467"/>
            <a:ext cx="386383" cy="72813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6" name="Объект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5540749"/>
              </p:ext>
            </p:extLst>
          </p:nvPr>
        </p:nvGraphicFramePr>
        <p:xfrm>
          <a:off x="4438650" y="5851525"/>
          <a:ext cx="2238375" cy="79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13" name="Формула" r:id="rId19" imgW="1257120" imgH="457200" progId="Equation.3">
                  <p:embed/>
                </p:oleObj>
              </mc:Choice>
              <mc:Fallback>
                <p:oleObj name="Формула" r:id="rId19" imgW="1257120" imgH="457200" progId="Equation.3">
                  <p:embed/>
                  <p:pic>
                    <p:nvPicPr>
                      <p:cNvPr id="0" name="Объект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38650" y="5851525"/>
                        <a:ext cx="2238375" cy="796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61974493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Leader for Succes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82C650"/>
      </a:accent1>
      <a:accent2>
        <a:srgbClr val="5CBE7A"/>
      </a:accent2>
      <a:accent3>
        <a:srgbClr val="2CB8AE"/>
      </a:accent3>
      <a:accent4>
        <a:srgbClr val="24A8C2"/>
      </a:accent4>
      <a:accent5>
        <a:srgbClr val="249ED2"/>
      </a:accent5>
      <a:accent6>
        <a:srgbClr val="3F3F3F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Leader for Succes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82C650"/>
      </a:accent1>
      <a:accent2>
        <a:srgbClr val="5CBE7A"/>
      </a:accent2>
      <a:accent3>
        <a:srgbClr val="2CB8AE"/>
      </a:accent3>
      <a:accent4>
        <a:srgbClr val="24A8C2"/>
      </a:accent4>
      <a:accent5>
        <a:srgbClr val="249ED2"/>
      </a:accent5>
      <a:accent6>
        <a:srgbClr val="3F3F3F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Leader for Succes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82C650"/>
      </a:accent1>
      <a:accent2>
        <a:srgbClr val="5CBE7A"/>
      </a:accent2>
      <a:accent3>
        <a:srgbClr val="2CB8AE"/>
      </a:accent3>
      <a:accent4>
        <a:srgbClr val="24A8C2"/>
      </a:accent4>
      <a:accent5>
        <a:srgbClr val="249ED2"/>
      </a:accent5>
      <a:accent6>
        <a:srgbClr val="3F3F3F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7343</TotalTime>
  <Words>1300</Words>
  <Application>Microsoft Office PowerPoint</Application>
  <PresentationFormat>Произвольный</PresentationFormat>
  <Paragraphs>146</Paragraphs>
  <Slides>25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3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25</vt:i4>
      </vt:variant>
    </vt:vector>
  </HeadingPairs>
  <TitlesOfParts>
    <vt:vector size="30" baseType="lpstr">
      <vt:lpstr>Cover and End Slide Master</vt:lpstr>
      <vt:lpstr>Contents Slide Master</vt:lpstr>
      <vt:lpstr>Section Break Slide Master</vt:lpstr>
      <vt:lpstr>Формула</vt:lpstr>
      <vt:lpstr>Microsoft Equation 3.0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Allppt.com;Googleslidesppt.com</dc:creator>
  <cp:lastModifiedBy>admin</cp:lastModifiedBy>
  <cp:revision>224</cp:revision>
  <dcterms:created xsi:type="dcterms:W3CDTF">2018-04-24T17:14:44Z</dcterms:created>
  <dcterms:modified xsi:type="dcterms:W3CDTF">2024-09-04T10:32:52Z</dcterms:modified>
</cp:coreProperties>
</file>