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9" r:id="rId3"/>
    <p:sldId id="260" r:id="rId4"/>
    <p:sldId id="269" r:id="rId5"/>
    <p:sldId id="280" r:id="rId6"/>
    <p:sldId id="263" r:id="rId7"/>
    <p:sldId id="264" r:id="rId8"/>
    <p:sldId id="266" r:id="rId9"/>
    <p:sldId id="267" r:id="rId10"/>
    <p:sldId id="268" r:id="rId11"/>
    <p:sldId id="257" r:id="rId12"/>
    <p:sldId id="258" r:id="rId13"/>
    <p:sldId id="286" r:id="rId14"/>
    <p:sldId id="285" r:id="rId15"/>
    <p:sldId id="276" r:id="rId16"/>
    <p:sldId id="270" r:id="rId17"/>
    <p:sldId id="271" r:id="rId18"/>
    <p:sldId id="272" r:id="rId19"/>
    <p:sldId id="273" r:id="rId20"/>
    <p:sldId id="274" r:id="rId21"/>
    <p:sldId id="275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-131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2735AC-4C2E-4C9F-9CA3-FE70D081E0D2}" type="datetimeFigureOut">
              <a:rPr lang="ru-RU" smtClean="0"/>
              <a:t>17.02.2018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3F3EC9-BC7D-4D27-834F-128A94746A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4948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</a:pPr>
            <a:fld id="{88008C1D-E3F7-4F24-A7B1-A92C0B1561A5}" type="slidenum">
              <a:rPr lang="ru-RU" altLang="ru-RU" smtClean="0">
                <a:latin typeface="Times New Roman" pitchFamily="18" charset="0"/>
                <a:ea typeface="MS Gothic" charset="-128"/>
                <a:cs typeface="Lucida Sans Unicode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buNone/>
              </a:pPr>
              <a:t>7</a:t>
            </a:fld>
            <a:endParaRPr lang="ru-RU" altLang="ru-RU" smtClean="0">
              <a:latin typeface="Times New Roman" pitchFamily="18" charset="0"/>
              <a:ea typeface="MS Gothic" charset="-128"/>
              <a:cs typeface="Lucida Sans Unicode" pitchFamily="34" charset="0"/>
            </a:endParaRPr>
          </a:p>
        </p:txBody>
      </p:sp>
      <p:sp>
        <p:nvSpPr>
          <p:cNvPr id="48131" name="Rectangle 1"/>
          <p:cNvSpPr>
            <a:spLocks noChangeArrowheads="1" noTextEdit="1"/>
          </p:cNvSpPr>
          <p:nvPr>
            <p:ph type="sldImg"/>
          </p:nvPr>
        </p:nvSpPr>
        <p:spPr bwMode="auto">
          <a:xfrm>
            <a:off x="1131888" y="677863"/>
            <a:ext cx="4594225" cy="34448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2" name="Rectangle 2"/>
          <p:cNvSpPr>
            <a:spLocks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</a:pPr>
            <a:fld id="{DC032469-EE68-4761-AAB6-3A2B13CF5BC1}" type="slidenum">
              <a:rPr lang="ru-RU" altLang="ru-RU" smtClean="0">
                <a:latin typeface="Times New Roman" pitchFamily="18" charset="0"/>
                <a:ea typeface="MS Gothic" charset="-128"/>
                <a:cs typeface="Lucida Sans Unicode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buNone/>
              </a:pPr>
              <a:t>8</a:t>
            </a:fld>
            <a:endParaRPr lang="ru-RU" altLang="ru-RU" smtClean="0">
              <a:latin typeface="Times New Roman" pitchFamily="18" charset="0"/>
              <a:ea typeface="MS Gothic" charset="-128"/>
              <a:cs typeface="Lucida Sans Unicode" pitchFamily="34" charset="0"/>
            </a:endParaRPr>
          </a:p>
        </p:txBody>
      </p:sp>
      <p:sp>
        <p:nvSpPr>
          <p:cNvPr id="49155" name="Rectangle 1"/>
          <p:cNvSpPr>
            <a:spLocks noChangeArrowheads="1" noTextEdit="1"/>
          </p:cNvSpPr>
          <p:nvPr>
            <p:ph type="sldImg"/>
          </p:nvPr>
        </p:nvSpPr>
        <p:spPr bwMode="auto">
          <a:xfrm>
            <a:off x="1131888" y="677863"/>
            <a:ext cx="4594225" cy="34448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6" name="Rectangle 2"/>
          <p:cNvSpPr>
            <a:spLocks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</a:pPr>
            <a:fld id="{A62AEC68-7B20-45EC-BF77-94FAEF0BE521}" type="slidenum">
              <a:rPr lang="ru-RU" altLang="ru-RU" smtClean="0">
                <a:latin typeface="Times New Roman" pitchFamily="18" charset="0"/>
                <a:ea typeface="MS Gothic" charset="-128"/>
                <a:cs typeface="Lucida Sans Unicode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buNone/>
              </a:pPr>
              <a:t>9</a:t>
            </a:fld>
            <a:endParaRPr lang="ru-RU" altLang="ru-RU" smtClean="0">
              <a:latin typeface="Times New Roman" pitchFamily="18" charset="0"/>
              <a:ea typeface="MS Gothic" charset="-128"/>
              <a:cs typeface="Lucida Sans Unicode" pitchFamily="34" charset="0"/>
            </a:endParaRPr>
          </a:p>
        </p:txBody>
      </p:sp>
      <p:sp>
        <p:nvSpPr>
          <p:cNvPr id="50179" name="Rectangle 1"/>
          <p:cNvSpPr>
            <a:spLocks noChangeArrowheads="1" noTextEdit="1"/>
          </p:cNvSpPr>
          <p:nvPr>
            <p:ph type="sldImg"/>
          </p:nvPr>
        </p:nvSpPr>
        <p:spPr bwMode="auto">
          <a:xfrm>
            <a:off x="1131888" y="677863"/>
            <a:ext cx="4594225" cy="34448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80" name="Rectangle 2"/>
          <p:cNvSpPr>
            <a:spLocks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</a:pPr>
            <a:fld id="{E16DCC94-0F20-4183-BB50-B7A12330D727}" type="slidenum">
              <a:rPr lang="ru-RU" altLang="ru-RU" smtClean="0">
                <a:latin typeface="Times New Roman" pitchFamily="18" charset="0"/>
                <a:ea typeface="MS Gothic" charset="-128"/>
                <a:cs typeface="Lucida Sans Unicode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buNone/>
              </a:pPr>
              <a:t>10</a:t>
            </a:fld>
            <a:endParaRPr lang="ru-RU" altLang="ru-RU" smtClean="0">
              <a:latin typeface="Times New Roman" pitchFamily="18" charset="0"/>
              <a:ea typeface="MS Gothic" charset="-128"/>
              <a:cs typeface="Lucida Sans Unicode" pitchFamily="34" charset="0"/>
            </a:endParaRPr>
          </a:p>
        </p:txBody>
      </p:sp>
      <p:sp>
        <p:nvSpPr>
          <p:cNvPr id="51203" name="Rectangle 1"/>
          <p:cNvSpPr>
            <a:spLocks noChangeArrowheads="1" noTextEdit="1"/>
          </p:cNvSpPr>
          <p:nvPr>
            <p:ph type="sldImg"/>
          </p:nvPr>
        </p:nvSpPr>
        <p:spPr bwMode="auto">
          <a:xfrm>
            <a:off x="1131888" y="677863"/>
            <a:ext cx="4594225" cy="34448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4" name="Rectangle 2"/>
          <p:cNvSpPr>
            <a:spLocks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Нет</a:t>
            </a:r>
            <a:r>
              <a:rPr lang="ru-RU" baseline="0" dirty="0" smtClean="0"/>
              <a:t> единственного определения. И определение указывает на сущностные особенности философии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F3EC9-BC7D-4D27-834F-128A94746A24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69730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</a:pPr>
            <a:fld id="{C2D3F68C-76A8-4271-8B17-23324AB9C3A0}" type="slidenum">
              <a:rPr lang="ru-RU" altLang="ru-RU" smtClean="0">
                <a:latin typeface="Times New Roman" pitchFamily="18" charset="0"/>
                <a:ea typeface="MS Gothic" charset="-128"/>
                <a:cs typeface="Lucida Sans Unicode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buNone/>
              </a:pPr>
              <a:t>16</a:t>
            </a:fld>
            <a:endParaRPr lang="ru-RU" altLang="ru-RU" smtClean="0">
              <a:latin typeface="Times New Roman" pitchFamily="18" charset="0"/>
              <a:ea typeface="MS Gothic" charset="-128"/>
              <a:cs typeface="Lucida Sans Unicode" pitchFamily="34" charset="0"/>
            </a:endParaRPr>
          </a:p>
        </p:txBody>
      </p:sp>
      <p:sp>
        <p:nvSpPr>
          <p:cNvPr id="60419" name="Rectangle 1"/>
          <p:cNvSpPr>
            <a:spLocks noChangeArrowheads="1" noTextEdit="1"/>
          </p:cNvSpPr>
          <p:nvPr>
            <p:ph type="sldImg"/>
          </p:nvPr>
        </p:nvSpPr>
        <p:spPr bwMode="auto">
          <a:xfrm>
            <a:off x="1131888" y="677863"/>
            <a:ext cx="4594225" cy="34448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20" name="Rectangle 2"/>
          <p:cNvSpPr>
            <a:spLocks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</a:pPr>
            <a:fld id="{1661107F-7E8E-4449-9ECE-07D32D387E42}" type="slidenum">
              <a:rPr lang="ru-RU" altLang="ru-RU" smtClean="0">
                <a:latin typeface="Times New Roman" pitchFamily="18" charset="0"/>
                <a:ea typeface="MS Gothic" charset="-128"/>
                <a:cs typeface="Lucida Sans Unicode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buNone/>
              </a:pPr>
              <a:t>17</a:t>
            </a:fld>
            <a:endParaRPr lang="ru-RU" altLang="ru-RU" smtClean="0">
              <a:latin typeface="Times New Roman" pitchFamily="18" charset="0"/>
              <a:ea typeface="MS Gothic" charset="-128"/>
              <a:cs typeface="Lucida Sans Unicode" pitchFamily="34" charset="0"/>
            </a:endParaRPr>
          </a:p>
        </p:txBody>
      </p:sp>
      <p:sp>
        <p:nvSpPr>
          <p:cNvPr id="61443" name="Rectangle 1"/>
          <p:cNvSpPr>
            <a:spLocks noChangeArrowheads="1" noTextEdit="1"/>
          </p:cNvSpPr>
          <p:nvPr>
            <p:ph type="sldImg"/>
          </p:nvPr>
        </p:nvSpPr>
        <p:spPr bwMode="auto">
          <a:xfrm>
            <a:off x="1131888" y="677863"/>
            <a:ext cx="4594225" cy="34448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4" name="Rectangle 2"/>
          <p:cNvSpPr>
            <a:spLocks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</a:pPr>
            <a:fld id="{9C98EE8F-6BA5-4FB3-855C-97173BCA3CB8}" type="slidenum">
              <a:rPr lang="ru-RU" altLang="ru-RU" smtClean="0">
                <a:latin typeface="Times New Roman" pitchFamily="18" charset="0"/>
                <a:ea typeface="MS Gothic" charset="-128"/>
                <a:cs typeface="Lucida Sans Unicode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buNone/>
              </a:pPr>
              <a:t>18</a:t>
            </a:fld>
            <a:endParaRPr lang="ru-RU" altLang="ru-RU" smtClean="0">
              <a:latin typeface="Times New Roman" pitchFamily="18" charset="0"/>
              <a:ea typeface="MS Gothic" charset="-128"/>
              <a:cs typeface="Lucida Sans Unicode" pitchFamily="34" charset="0"/>
            </a:endParaRPr>
          </a:p>
        </p:txBody>
      </p:sp>
      <p:sp>
        <p:nvSpPr>
          <p:cNvPr id="62467" name="Rectangle 1"/>
          <p:cNvSpPr>
            <a:spLocks noChangeArrowheads="1" noTextEdit="1"/>
          </p:cNvSpPr>
          <p:nvPr>
            <p:ph type="sldImg"/>
          </p:nvPr>
        </p:nvSpPr>
        <p:spPr bwMode="auto">
          <a:xfrm>
            <a:off x="1131888" y="677863"/>
            <a:ext cx="4594225" cy="34448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8" name="Rectangle 2"/>
          <p:cNvSpPr>
            <a:spLocks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</a:pPr>
            <a:fld id="{05638BFC-E2ED-4405-9255-A0E94668FA08}" type="slidenum">
              <a:rPr lang="ru-RU" altLang="ru-RU" smtClean="0">
                <a:latin typeface="Times New Roman" pitchFamily="18" charset="0"/>
                <a:ea typeface="MS Gothic" charset="-128"/>
                <a:cs typeface="Lucida Sans Unicode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buNone/>
              </a:pPr>
              <a:t>19</a:t>
            </a:fld>
            <a:endParaRPr lang="ru-RU" altLang="ru-RU" smtClean="0">
              <a:latin typeface="Times New Roman" pitchFamily="18" charset="0"/>
              <a:ea typeface="MS Gothic" charset="-128"/>
              <a:cs typeface="Lucida Sans Unicode" pitchFamily="34" charset="0"/>
            </a:endParaRPr>
          </a:p>
        </p:txBody>
      </p:sp>
      <p:sp>
        <p:nvSpPr>
          <p:cNvPr id="63491" name="Rectangle 1"/>
          <p:cNvSpPr>
            <a:spLocks noChangeArrowheads="1" noTextEdit="1"/>
          </p:cNvSpPr>
          <p:nvPr>
            <p:ph type="sldImg"/>
          </p:nvPr>
        </p:nvSpPr>
        <p:spPr bwMode="auto">
          <a:xfrm>
            <a:off x="1131888" y="677863"/>
            <a:ext cx="4594225" cy="34448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2" name="Rectangle 2"/>
          <p:cNvSpPr>
            <a:spLocks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</a:pPr>
            <a:fld id="{55941B70-58BA-4138-88D9-9151B16FB9B2}" type="slidenum">
              <a:rPr lang="ru-RU" altLang="ru-RU" smtClean="0">
                <a:latin typeface="Times New Roman" pitchFamily="18" charset="0"/>
                <a:ea typeface="MS Gothic" charset="-128"/>
                <a:cs typeface="Lucida Sans Unicode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buNone/>
              </a:pPr>
              <a:t>20</a:t>
            </a:fld>
            <a:endParaRPr lang="ru-RU" altLang="ru-RU" smtClean="0">
              <a:latin typeface="Times New Roman" pitchFamily="18" charset="0"/>
              <a:ea typeface="MS Gothic" charset="-128"/>
              <a:cs typeface="Lucida Sans Unicode" pitchFamily="34" charset="0"/>
            </a:endParaRPr>
          </a:p>
        </p:txBody>
      </p:sp>
      <p:sp>
        <p:nvSpPr>
          <p:cNvPr id="64515" name="Rectangle 1"/>
          <p:cNvSpPr>
            <a:spLocks noChangeArrowheads="1" noTextEdit="1"/>
          </p:cNvSpPr>
          <p:nvPr>
            <p:ph type="sldImg"/>
          </p:nvPr>
        </p:nvSpPr>
        <p:spPr bwMode="auto">
          <a:xfrm>
            <a:off x="1131888" y="677863"/>
            <a:ext cx="4594225" cy="34448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6" name="Rectangle 2"/>
          <p:cNvSpPr>
            <a:spLocks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</a:pPr>
            <a:fld id="{8CD942D4-3B56-4A25-8833-045979B1B198}" type="slidenum">
              <a:rPr lang="ru-RU" altLang="ru-RU" smtClean="0">
                <a:latin typeface="Times New Roman" pitchFamily="18" charset="0"/>
                <a:ea typeface="MS Gothic" charset="-128"/>
                <a:cs typeface="Lucida Sans Unicode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buNone/>
              </a:pPr>
              <a:t>21</a:t>
            </a:fld>
            <a:endParaRPr lang="ru-RU" altLang="ru-RU" smtClean="0">
              <a:latin typeface="Times New Roman" pitchFamily="18" charset="0"/>
              <a:ea typeface="MS Gothic" charset="-128"/>
              <a:cs typeface="Lucida Sans Unicode" pitchFamily="34" charset="0"/>
            </a:endParaRPr>
          </a:p>
        </p:txBody>
      </p:sp>
      <p:sp>
        <p:nvSpPr>
          <p:cNvPr id="65539" name="Rectangle 1"/>
          <p:cNvSpPr>
            <a:spLocks noChangeArrowheads="1" noTextEdit="1"/>
          </p:cNvSpPr>
          <p:nvPr>
            <p:ph type="sldImg"/>
          </p:nvPr>
        </p:nvSpPr>
        <p:spPr bwMode="auto">
          <a:xfrm>
            <a:off x="1131888" y="677863"/>
            <a:ext cx="4594225" cy="34448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40" name="Rectangle 2"/>
          <p:cNvSpPr>
            <a:spLocks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</a:pPr>
            <a:fld id="{F0C00097-3A04-4A3D-89A6-B5A5131F2591}" type="slidenum">
              <a:rPr lang="ru-RU" altLang="ru-RU" smtClean="0">
                <a:latin typeface="Times New Roman" pitchFamily="18" charset="0"/>
                <a:ea typeface="MS Gothic" charset="-128"/>
                <a:cs typeface="Lucida Sans Unicode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buNone/>
              </a:pPr>
              <a:t>22</a:t>
            </a:fld>
            <a:endParaRPr lang="ru-RU" altLang="ru-RU" smtClean="0">
              <a:latin typeface="Times New Roman" pitchFamily="18" charset="0"/>
              <a:ea typeface="MS Gothic" charset="-128"/>
              <a:cs typeface="Lucida Sans Unicode" pitchFamily="34" charset="0"/>
            </a:endParaRPr>
          </a:p>
        </p:txBody>
      </p:sp>
      <p:sp>
        <p:nvSpPr>
          <p:cNvPr id="66563" name="Rectangle 1"/>
          <p:cNvSpPr>
            <a:spLocks noChangeArrowheads="1" noTextEdit="1"/>
          </p:cNvSpPr>
          <p:nvPr>
            <p:ph type="sldImg"/>
          </p:nvPr>
        </p:nvSpPr>
        <p:spPr bwMode="auto">
          <a:xfrm>
            <a:off x="1131888" y="677863"/>
            <a:ext cx="4594225" cy="34448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4" name="Rectangle 2"/>
          <p:cNvSpPr>
            <a:spLocks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</a:pPr>
            <a:fld id="{5D4CB90F-DF64-40A7-BADA-1F66188FC26E}" type="slidenum">
              <a:rPr lang="ru-RU" altLang="ru-RU" smtClean="0">
                <a:latin typeface="Times New Roman" pitchFamily="18" charset="0"/>
                <a:ea typeface="MS Gothic" charset="-128"/>
                <a:cs typeface="Lucida Sans Unicode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buNone/>
              </a:pPr>
              <a:t>23</a:t>
            </a:fld>
            <a:endParaRPr lang="ru-RU" altLang="ru-RU" smtClean="0">
              <a:latin typeface="Times New Roman" pitchFamily="18" charset="0"/>
              <a:ea typeface="MS Gothic" charset="-128"/>
              <a:cs typeface="Lucida Sans Unicode" pitchFamily="34" charset="0"/>
            </a:endParaRPr>
          </a:p>
        </p:txBody>
      </p:sp>
      <p:sp>
        <p:nvSpPr>
          <p:cNvPr id="67587" name="Rectangle 1"/>
          <p:cNvSpPr>
            <a:spLocks noChangeArrowheads="1" noTextEdit="1"/>
          </p:cNvSpPr>
          <p:nvPr>
            <p:ph type="sldImg"/>
          </p:nvPr>
        </p:nvSpPr>
        <p:spPr bwMode="auto">
          <a:xfrm>
            <a:off x="1131888" y="677863"/>
            <a:ext cx="4594225" cy="34448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8" name="Rectangle 2"/>
          <p:cNvSpPr>
            <a:spLocks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1699E-4066-4B75-A544-5C79BC558E69}" type="datetimeFigureOut">
              <a:rPr lang="ru-RU" smtClean="0"/>
              <a:t>17.02.2018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13FEB-5058-4063-A372-FBB9D5920C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8751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1699E-4066-4B75-A544-5C79BC558E69}" type="datetimeFigureOut">
              <a:rPr lang="ru-RU" smtClean="0"/>
              <a:t>17.02.2018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13FEB-5058-4063-A372-FBB9D5920C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2255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1699E-4066-4B75-A544-5C79BC558E69}" type="datetimeFigureOut">
              <a:rPr lang="ru-RU" smtClean="0"/>
              <a:t>17.02.2018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13FEB-5058-4063-A372-FBB9D5920C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83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1699E-4066-4B75-A544-5C79BC558E69}" type="datetimeFigureOut">
              <a:rPr lang="ru-RU" smtClean="0"/>
              <a:t>17.02.2018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13FEB-5058-4063-A372-FBB9D5920C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460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1699E-4066-4B75-A544-5C79BC558E69}" type="datetimeFigureOut">
              <a:rPr lang="ru-RU" smtClean="0"/>
              <a:t>17.02.2018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13FEB-5058-4063-A372-FBB9D5920C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8978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1699E-4066-4B75-A544-5C79BC558E69}" type="datetimeFigureOut">
              <a:rPr lang="ru-RU" smtClean="0"/>
              <a:t>17.02.2018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13FEB-5058-4063-A372-FBB9D5920C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7943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1699E-4066-4B75-A544-5C79BC558E69}" type="datetimeFigureOut">
              <a:rPr lang="ru-RU" smtClean="0"/>
              <a:t>17.02.2018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13FEB-5058-4063-A372-FBB9D5920C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860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1699E-4066-4B75-A544-5C79BC558E69}" type="datetimeFigureOut">
              <a:rPr lang="ru-RU" smtClean="0"/>
              <a:t>17.02.2018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13FEB-5058-4063-A372-FBB9D5920C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8760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1699E-4066-4B75-A544-5C79BC558E69}" type="datetimeFigureOut">
              <a:rPr lang="ru-RU" smtClean="0"/>
              <a:t>17.02.2018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13FEB-5058-4063-A372-FBB9D5920C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762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1699E-4066-4B75-A544-5C79BC558E69}" type="datetimeFigureOut">
              <a:rPr lang="ru-RU" smtClean="0"/>
              <a:t>17.02.2018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13FEB-5058-4063-A372-FBB9D5920C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5965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1699E-4066-4B75-A544-5C79BC558E69}" type="datetimeFigureOut">
              <a:rPr lang="ru-RU" smtClean="0"/>
              <a:t>17.02.2018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13FEB-5058-4063-A372-FBB9D5920C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0185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130177"/>
            <a:ext cx="8228013" cy="143351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7013" cy="45291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91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6C7CA2-138F-4489-B75D-F2A5287090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042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A1699E-4066-4B75-A544-5C79BC558E69}" type="datetimeFigureOut">
              <a:rPr lang="ru-RU" smtClean="0"/>
              <a:t>17.02.2018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613FEB-5058-4063-A372-FBB9D5920C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809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2/28/P_religion_world.sv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Картинки по запросу Вселенна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857" y="692696"/>
            <a:ext cx="9178858" cy="573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3137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457200">
              <a:buFont typeface="Bookman Old Style" pitchFamily="18" charset="0"/>
              <a:buAutoNum type="arabicPeriod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ru-RU" altLang="ru-RU" b="1" dirty="0" smtClean="0"/>
              <a:t>Корниенко А.А., </a:t>
            </a:r>
            <a:r>
              <a:rPr lang="ru-RU" altLang="ru-RU" b="1" dirty="0" err="1" smtClean="0"/>
              <a:t>Квеско</a:t>
            </a:r>
            <a:r>
              <a:rPr lang="ru-RU" altLang="ru-RU" b="1" dirty="0" smtClean="0"/>
              <a:t> Р.Б. и др. Философия. – ТПУ</a:t>
            </a:r>
          </a:p>
          <a:p>
            <a:pPr marL="0" indent="457200">
              <a:buFont typeface="Bookman Old Style" pitchFamily="18" charset="0"/>
              <a:buAutoNum type="arabicPeriod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ru-RU" altLang="ru-RU" b="1" dirty="0" smtClean="0"/>
              <a:t>Канке В.А. Философия. Учебник для вузов</a:t>
            </a:r>
          </a:p>
          <a:p>
            <a:pPr marL="0" indent="457200">
              <a:buFont typeface="Bookman Old Style" pitchFamily="18" charset="0"/>
              <a:buAutoNum type="arabicPeriod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ru-RU" altLang="ru-RU" b="1" dirty="0" smtClean="0"/>
              <a:t>Философия. Курс лекций. Ред. Калашникова</a:t>
            </a:r>
          </a:p>
          <a:p>
            <a:pPr marL="0" indent="457200">
              <a:buFont typeface="Bookman Old Style" pitchFamily="18" charset="0"/>
              <a:buAutoNum type="arabicPeriod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ru-RU" altLang="ru-RU" b="1" dirty="0" smtClean="0"/>
              <a:t>Философия. Учебник. Ред. Губина</a:t>
            </a:r>
          </a:p>
          <a:p>
            <a:pPr marL="0" indent="457200">
              <a:buFont typeface="Bookman Old Style" pitchFamily="18" charset="0"/>
              <a:buAutoNum type="arabicPeriod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ru-RU" altLang="ru-RU" b="1" dirty="0" smtClean="0"/>
              <a:t>Философия. Учебник. Ред. Лавриненко</a:t>
            </a:r>
          </a:p>
          <a:p>
            <a:pPr marL="0" indent="457200">
              <a:buFont typeface="Bookman Old Style" pitchFamily="18" charset="0"/>
              <a:buAutoNum type="arabicPeriod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ru-RU" altLang="ru-RU" b="1" dirty="0" smtClean="0"/>
              <a:t>Современная философия. Словарь. </a:t>
            </a:r>
          </a:p>
          <a:p>
            <a:pPr marL="0" indent="457200">
              <a:buFont typeface="Bookman Old Style" pitchFamily="18" charset="0"/>
              <a:buAutoNum type="arabicPeriod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ru-RU" altLang="ru-RU" b="1" dirty="0" smtClean="0"/>
              <a:t>Философия. Учебник. Ред. Бучило.</a:t>
            </a:r>
          </a:p>
          <a:p>
            <a:pPr marL="608013" indent="-608013">
              <a:lnSpc>
                <a:spcPct val="80000"/>
              </a:lnSpc>
              <a:buFont typeface="Wingdings 3" pitchFamily="18" charset="2"/>
              <a:buChar char="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altLang="ru-RU" i="1" dirty="0" smtClean="0">
                <a:latin typeface="Times New Roman" pitchFamily="18" charset="0"/>
              </a:rPr>
              <a:t>www.</a:t>
            </a:r>
            <a:r>
              <a:rPr lang="ru-RU" altLang="ru-RU" i="1" dirty="0" smtClean="0">
                <a:latin typeface="Times New Roman" pitchFamily="18" charset="0"/>
              </a:rPr>
              <a:t>philosoff.ru</a:t>
            </a:r>
          </a:p>
          <a:p>
            <a:pPr marL="608013" indent="-608013">
              <a:lnSpc>
                <a:spcPct val="80000"/>
              </a:lnSpc>
              <a:buFont typeface="Wingdings 3" pitchFamily="18" charset="2"/>
              <a:buChar char="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ru-RU" altLang="ru-RU" i="1" dirty="0" smtClean="0">
                <a:latin typeface="Times New Roman" pitchFamily="18" charset="0"/>
              </a:rPr>
              <a:t>www.gumer.info</a:t>
            </a:r>
          </a:p>
          <a:p>
            <a:pPr marL="608013" indent="-608013">
              <a:lnSpc>
                <a:spcPct val="80000"/>
              </a:lnSpc>
              <a:buFont typeface="Wingdings 3" pitchFamily="18" charset="2"/>
              <a:buChar char="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ru-RU" altLang="ru-RU" i="1" dirty="0" smtClean="0">
                <a:latin typeface="Times New Roman" pitchFamily="18" charset="0"/>
              </a:rPr>
              <a:t>http://www.philosophy.ru</a:t>
            </a:r>
            <a:endParaRPr lang="ru-RU" alt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187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  <a:defRPr/>
            </a:pPr>
            <a:r>
              <a:rPr lang="ru-RU" altLang="ru-RU" dirty="0"/>
              <a:t>1. Понятие философии. Исторические типы мировоззрения.</a:t>
            </a:r>
          </a:p>
          <a:p>
            <a:pPr marL="0" indent="0">
              <a:buNone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  <a:defRPr/>
            </a:pPr>
            <a:r>
              <a:rPr lang="ru-RU" altLang="ru-RU" dirty="0"/>
              <a:t>2. Предмет философии. </a:t>
            </a:r>
          </a:p>
          <a:p>
            <a:pPr marL="0" indent="0">
              <a:buNone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  <a:defRPr/>
            </a:pPr>
            <a:r>
              <a:rPr lang="ru-RU" altLang="ru-RU" dirty="0"/>
              <a:t>     Структура философского знания.</a:t>
            </a:r>
          </a:p>
          <a:p>
            <a:pPr marL="0" indent="0">
              <a:buNone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  <a:defRPr/>
            </a:pPr>
            <a:r>
              <a:rPr lang="ru-RU" altLang="ru-RU" dirty="0"/>
              <a:t>3. Методы философии.</a:t>
            </a:r>
          </a:p>
          <a:p>
            <a:pPr marL="0" indent="0">
              <a:buNone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  <a:defRPr/>
            </a:pPr>
            <a:r>
              <a:rPr lang="ru-RU" altLang="ru-RU" dirty="0"/>
              <a:t>4. Функции философии.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419872" y="5157192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М.К. </a:t>
            </a:r>
            <a:r>
              <a:rPr lang="ru-RU" dirty="0" err="1"/>
              <a:t>Мамардашвили</a:t>
            </a:r>
            <a:r>
              <a:rPr lang="ru-RU" dirty="0"/>
              <a:t> Как я понимаю философию?</a:t>
            </a:r>
          </a:p>
        </p:txBody>
      </p:sp>
    </p:spTree>
    <p:extLst>
      <p:ext uri="{BB962C8B-B14F-4D97-AF65-F5344CB8AC3E}">
        <p14:creationId xmlns:p14="http://schemas.microsoft.com/office/powerpoint/2010/main" val="1702174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такое философия?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ru-RU" altLang="ru-RU" dirty="0" smtClean="0"/>
              <a:t>Философия </a:t>
            </a:r>
          </a:p>
          <a:p>
            <a:pPr marL="0" indent="0">
              <a:spcBef>
                <a:spcPct val="0"/>
              </a:spcBef>
              <a:buNone/>
            </a:pPr>
            <a:r>
              <a:rPr lang="ru-RU" altLang="ru-RU" dirty="0" smtClean="0"/>
              <a:t>(греч. </a:t>
            </a:r>
            <a:r>
              <a:rPr lang="el-GR" dirty="0"/>
              <a:t> φιλοσοφία</a:t>
            </a:r>
            <a:r>
              <a:rPr lang="ru-RU" altLang="ru-RU" dirty="0" smtClean="0"/>
              <a:t>) –любовь к мудрости</a:t>
            </a:r>
          </a:p>
          <a:p>
            <a:pPr marL="0" indent="0">
              <a:spcBef>
                <a:spcPct val="0"/>
              </a:spcBef>
              <a:buNone/>
            </a:pPr>
            <a:endParaRPr lang="ru-RU" altLang="ru-RU" dirty="0" smtClean="0"/>
          </a:p>
          <a:p>
            <a:pPr marL="0" indent="0">
              <a:spcBef>
                <a:spcPct val="0"/>
              </a:spcBef>
              <a:buNone/>
            </a:pPr>
            <a:r>
              <a:rPr lang="ru-RU" altLang="ru-RU" dirty="0" smtClean="0"/>
              <a:t>Пифагор – первым назвал себя философом (</a:t>
            </a:r>
            <a:r>
              <a:rPr lang="en-US" altLang="ru-RU" dirty="0" smtClean="0"/>
              <a:t>VI-V</a:t>
            </a:r>
            <a:r>
              <a:rPr lang="ru-RU" altLang="ru-RU" dirty="0" smtClean="0"/>
              <a:t> вв. до </a:t>
            </a:r>
            <a:r>
              <a:rPr lang="ru-RU" altLang="ru-RU" dirty="0" err="1" smtClean="0"/>
              <a:t>н.э</a:t>
            </a:r>
            <a:r>
              <a:rPr lang="ru-RU" altLang="ru-RU" dirty="0" smtClean="0"/>
              <a:t>)</a:t>
            </a:r>
          </a:p>
          <a:p>
            <a:pPr marL="0" indent="0">
              <a:spcBef>
                <a:spcPct val="0"/>
              </a:spcBef>
              <a:buNone/>
            </a:pPr>
            <a:endParaRPr lang="ru-RU" altLang="ru-RU" dirty="0"/>
          </a:p>
          <a:p>
            <a:pPr marL="0" indent="0">
              <a:spcBef>
                <a:spcPct val="0"/>
              </a:spcBef>
              <a:buNone/>
            </a:pPr>
            <a:r>
              <a:rPr lang="ru-RU" altLang="ru-RU" dirty="0" smtClean="0"/>
              <a:t>Западное явление</a:t>
            </a:r>
          </a:p>
          <a:p>
            <a:endParaRPr lang="ru-RU" dirty="0"/>
          </a:p>
        </p:txBody>
      </p:sp>
      <p:pic>
        <p:nvPicPr>
          <p:cNvPr id="2050" name="Picture 2" descr="Картинки по запрос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789040"/>
            <a:ext cx="2238375" cy="292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7395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2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06" name="AutoShape 10"/>
          <p:cNvSpPr>
            <a:spLocks/>
          </p:cNvSpPr>
          <p:nvPr/>
        </p:nvSpPr>
        <p:spPr bwMode="auto">
          <a:xfrm>
            <a:off x="6245225" y="1082675"/>
            <a:ext cx="914400" cy="1338263"/>
          </a:xfrm>
          <a:prstGeom prst="accentCallout3">
            <a:avLst>
              <a:gd name="adj1" fmla="val 8542"/>
              <a:gd name="adj2" fmla="val 108333"/>
              <a:gd name="adj3" fmla="val 8542"/>
              <a:gd name="adj4" fmla="val 110593"/>
              <a:gd name="adj5" fmla="val 97273"/>
              <a:gd name="adj6" fmla="val 110593"/>
              <a:gd name="adj7" fmla="val 186120"/>
              <a:gd name="adj8" fmla="val -1912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800" b="0"/>
          </a:p>
        </p:txBody>
      </p:sp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9800" y="692150"/>
            <a:ext cx="1854200" cy="252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08" name="AutoShape 12"/>
          <p:cNvSpPr>
            <a:spLocks/>
          </p:cNvSpPr>
          <p:nvPr/>
        </p:nvSpPr>
        <p:spPr bwMode="auto">
          <a:xfrm>
            <a:off x="7312025" y="3675063"/>
            <a:ext cx="914400" cy="1698625"/>
          </a:xfrm>
          <a:prstGeom prst="accentCallout2">
            <a:avLst>
              <a:gd name="adj1" fmla="val 6727"/>
              <a:gd name="adj2" fmla="val -8333"/>
              <a:gd name="adj3" fmla="val 6727"/>
              <a:gd name="adj4" fmla="val -85593"/>
              <a:gd name="adj5" fmla="val -1778"/>
              <a:gd name="adj6" fmla="val -165801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800" b="0"/>
          </a:p>
        </p:txBody>
      </p:sp>
      <p:pic>
        <p:nvPicPr>
          <p:cNvPr id="4109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3644900"/>
            <a:ext cx="1343025" cy="173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10" name="AutoShape 14"/>
          <p:cNvSpPr>
            <a:spLocks/>
          </p:cNvSpPr>
          <p:nvPr/>
        </p:nvSpPr>
        <p:spPr bwMode="auto">
          <a:xfrm>
            <a:off x="4503738" y="506413"/>
            <a:ext cx="914400" cy="2635250"/>
          </a:xfrm>
          <a:prstGeom prst="accentCallout1">
            <a:avLst>
              <a:gd name="adj1" fmla="val 4338"/>
              <a:gd name="adj2" fmla="val -8333"/>
              <a:gd name="adj3" fmla="val 140963"/>
              <a:gd name="adj4" fmla="val -86981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800" b="0"/>
          </a:p>
        </p:txBody>
      </p:sp>
      <p:pic>
        <p:nvPicPr>
          <p:cNvPr id="4111" name="Picture 1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476250"/>
            <a:ext cx="1568450" cy="2601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12" name="AutoShape 16"/>
          <p:cNvSpPr>
            <a:spLocks/>
          </p:cNvSpPr>
          <p:nvPr/>
        </p:nvSpPr>
        <p:spPr bwMode="auto">
          <a:xfrm>
            <a:off x="5364163" y="5373688"/>
            <a:ext cx="914400" cy="1150937"/>
          </a:xfrm>
          <a:prstGeom prst="accentCallout2">
            <a:avLst>
              <a:gd name="adj1" fmla="val 9931"/>
              <a:gd name="adj2" fmla="val -8333"/>
              <a:gd name="adj3" fmla="val 9931"/>
              <a:gd name="adj4" fmla="val -97051"/>
              <a:gd name="adj5" fmla="val -118898"/>
              <a:gd name="adj6" fmla="val -189065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800" b="0"/>
          </a:p>
        </p:txBody>
      </p:sp>
      <p:pic>
        <p:nvPicPr>
          <p:cNvPr id="4113" name="Picture 1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5300663"/>
            <a:ext cx="2016125" cy="127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14" name="AutoShape 18"/>
          <p:cNvSpPr>
            <a:spLocks/>
          </p:cNvSpPr>
          <p:nvPr/>
        </p:nvSpPr>
        <p:spPr bwMode="auto">
          <a:xfrm>
            <a:off x="2055813" y="4970463"/>
            <a:ext cx="914400" cy="1266825"/>
          </a:xfrm>
          <a:prstGeom prst="accentCallout2">
            <a:avLst>
              <a:gd name="adj1" fmla="val 9023"/>
              <a:gd name="adj2" fmla="val -8333"/>
              <a:gd name="adj3" fmla="val 9023"/>
              <a:gd name="adj4" fmla="val -35417"/>
              <a:gd name="adj5" fmla="val -155764"/>
              <a:gd name="adj6" fmla="val -63370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800" b="0"/>
          </a:p>
        </p:txBody>
      </p:sp>
      <p:pic>
        <p:nvPicPr>
          <p:cNvPr id="4115" name="Picture 1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4941888"/>
            <a:ext cx="2087562" cy="134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16" name="AutoShape 20"/>
          <p:cNvSpPr>
            <a:spLocks/>
          </p:cNvSpPr>
          <p:nvPr/>
        </p:nvSpPr>
        <p:spPr bwMode="auto">
          <a:xfrm>
            <a:off x="2344738" y="219075"/>
            <a:ext cx="914400" cy="1265238"/>
          </a:xfrm>
          <a:prstGeom prst="accentCallout2">
            <a:avLst>
              <a:gd name="adj1" fmla="val 9032"/>
              <a:gd name="adj2" fmla="val -8333"/>
              <a:gd name="adj3" fmla="val 9032"/>
              <a:gd name="adj4" fmla="val -23787"/>
              <a:gd name="adj5" fmla="val 265120"/>
              <a:gd name="adj6" fmla="val -39931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800" b="0"/>
          </a:p>
        </p:txBody>
      </p:sp>
      <p:pic>
        <p:nvPicPr>
          <p:cNvPr id="4117" name="Picture 2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260350"/>
            <a:ext cx="1871662" cy="1247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18" name="AutoShape 22"/>
          <p:cNvSpPr>
            <a:spLocks/>
          </p:cNvSpPr>
          <p:nvPr/>
        </p:nvSpPr>
        <p:spPr bwMode="auto">
          <a:xfrm>
            <a:off x="2271713" y="3141663"/>
            <a:ext cx="914400" cy="1366837"/>
          </a:xfrm>
          <a:prstGeom prst="accentCallout2">
            <a:avLst>
              <a:gd name="adj1" fmla="val 8361"/>
              <a:gd name="adj2" fmla="val -8333"/>
              <a:gd name="adj3" fmla="val 8361"/>
              <a:gd name="adj4" fmla="val -70139"/>
              <a:gd name="adj5" fmla="val -68523"/>
              <a:gd name="adj6" fmla="val -134375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800" b="0"/>
          </a:p>
        </p:txBody>
      </p:sp>
      <p:pic>
        <p:nvPicPr>
          <p:cNvPr id="4119" name="Picture 2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3213100"/>
            <a:ext cx="1800225" cy="1284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21" name="Freeform 25" descr="Уголки"/>
          <p:cNvSpPr>
            <a:spLocks/>
          </p:cNvSpPr>
          <p:nvPr/>
        </p:nvSpPr>
        <p:spPr bwMode="auto">
          <a:xfrm>
            <a:off x="900113" y="1916113"/>
            <a:ext cx="5616575" cy="2233612"/>
          </a:xfrm>
          <a:custGeom>
            <a:avLst/>
            <a:gdLst>
              <a:gd name="T0" fmla="*/ 2147483646 w 3538"/>
              <a:gd name="T1" fmla="*/ 0 h 1407"/>
              <a:gd name="T2" fmla="*/ 2147483646 w 3538"/>
              <a:gd name="T3" fmla="*/ 2147483646 h 1407"/>
              <a:gd name="T4" fmla="*/ 2147483646 w 3538"/>
              <a:gd name="T5" fmla="*/ 2147483646 h 1407"/>
              <a:gd name="T6" fmla="*/ 2147483646 w 3538"/>
              <a:gd name="T7" fmla="*/ 2147483646 h 1407"/>
              <a:gd name="T8" fmla="*/ 2147483646 w 3538"/>
              <a:gd name="T9" fmla="*/ 2147483646 h 1407"/>
              <a:gd name="T10" fmla="*/ 2147483646 w 3538"/>
              <a:gd name="T11" fmla="*/ 2147483646 h 1407"/>
              <a:gd name="T12" fmla="*/ 2147483646 w 3538"/>
              <a:gd name="T13" fmla="*/ 2147483646 h 1407"/>
              <a:gd name="T14" fmla="*/ 2147483646 w 3538"/>
              <a:gd name="T15" fmla="*/ 2147483646 h 1407"/>
              <a:gd name="T16" fmla="*/ 2147483646 w 3538"/>
              <a:gd name="T17" fmla="*/ 2147483646 h 1407"/>
              <a:gd name="T18" fmla="*/ 2147483646 w 3538"/>
              <a:gd name="T19" fmla="*/ 2147483646 h 1407"/>
              <a:gd name="T20" fmla="*/ 2147483646 w 3538"/>
              <a:gd name="T21" fmla="*/ 2147483646 h 1407"/>
              <a:gd name="T22" fmla="*/ 2147483646 w 3538"/>
              <a:gd name="T23" fmla="*/ 2147483646 h 1407"/>
              <a:gd name="T24" fmla="*/ 2147483646 w 3538"/>
              <a:gd name="T25" fmla="*/ 2147483646 h 1407"/>
              <a:gd name="T26" fmla="*/ 2147483646 w 3538"/>
              <a:gd name="T27" fmla="*/ 2147483646 h 1407"/>
              <a:gd name="T28" fmla="*/ 2147483646 w 3538"/>
              <a:gd name="T29" fmla="*/ 2147483646 h 1407"/>
              <a:gd name="T30" fmla="*/ 2147483646 w 3538"/>
              <a:gd name="T31" fmla="*/ 2147483646 h 1407"/>
              <a:gd name="T32" fmla="*/ 0 w 3538"/>
              <a:gd name="T33" fmla="*/ 2147483646 h 1407"/>
              <a:gd name="T34" fmla="*/ 2147483646 w 3538"/>
              <a:gd name="T35" fmla="*/ 2147483646 h 1407"/>
              <a:gd name="T36" fmla="*/ 2147483646 w 3538"/>
              <a:gd name="T37" fmla="*/ 0 h 1407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538" h="1407">
                <a:moveTo>
                  <a:pt x="181" y="0"/>
                </a:moveTo>
                <a:lnTo>
                  <a:pt x="771" y="772"/>
                </a:lnTo>
                <a:lnTo>
                  <a:pt x="1406" y="998"/>
                </a:lnTo>
                <a:lnTo>
                  <a:pt x="2268" y="1134"/>
                </a:lnTo>
                <a:lnTo>
                  <a:pt x="2721" y="1044"/>
                </a:lnTo>
                <a:lnTo>
                  <a:pt x="3175" y="998"/>
                </a:lnTo>
                <a:lnTo>
                  <a:pt x="3402" y="953"/>
                </a:lnTo>
                <a:lnTo>
                  <a:pt x="3538" y="1225"/>
                </a:lnTo>
                <a:lnTo>
                  <a:pt x="3356" y="1361"/>
                </a:lnTo>
                <a:lnTo>
                  <a:pt x="2812" y="1407"/>
                </a:lnTo>
                <a:lnTo>
                  <a:pt x="2268" y="1407"/>
                </a:lnTo>
                <a:lnTo>
                  <a:pt x="1769" y="1407"/>
                </a:lnTo>
                <a:lnTo>
                  <a:pt x="1134" y="1407"/>
                </a:lnTo>
                <a:lnTo>
                  <a:pt x="725" y="1225"/>
                </a:lnTo>
                <a:lnTo>
                  <a:pt x="363" y="998"/>
                </a:lnTo>
                <a:lnTo>
                  <a:pt x="226" y="726"/>
                </a:lnTo>
                <a:lnTo>
                  <a:pt x="0" y="318"/>
                </a:lnTo>
                <a:lnTo>
                  <a:pt x="45" y="91"/>
                </a:lnTo>
                <a:lnTo>
                  <a:pt x="181" y="0"/>
                </a:lnTo>
                <a:close/>
              </a:path>
            </a:pathLst>
          </a:custGeom>
          <a:pattFill prst="divot">
            <a:fgClr>
              <a:schemeClr val="hlink">
                <a:alpha val="23137"/>
              </a:schemeClr>
            </a:fgClr>
            <a:bgClr>
              <a:schemeClr val="bg1">
                <a:alpha val="23137"/>
              </a:schemeClr>
            </a:bgClr>
          </a:pattFill>
          <a:ln w="38100">
            <a:solidFill>
              <a:srgbClr val="00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22" name="Text Box 26"/>
          <p:cNvSpPr txBox="1">
            <a:spLocks noChangeArrowheads="1"/>
          </p:cNvSpPr>
          <p:nvPr/>
        </p:nvSpPr>
        <p:spPr bwMode="auto">
          <a:xfrm>
            <a:off x="2627313" y="2060575"/>
            <a:ext cx="37449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800">
                <a:solidFill>
                  <a:srgbClr val="0033CC"/>
                </a:solidFill>
              </a:rPr>
              <a:t>800-200 гг. до н.э.</a:t>
            </a:r>
          </a:p>
        </p:txBody>
      </p:sp>
    </p:spTree>
    <p:extLst>
      <p:ext uri="{BB962C8B-B14F-4D97-AF65-F5344CB8AC3E}">
        <p14:creationId xmlns:p14="http://schemas.microsoft.com/office/powerpoint/2010/main" val="1451802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722 0.01482 L 0.31302 0.5583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4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03" y="27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4" presetClass="exit" presetSubtype="0" de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4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4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4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4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4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4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4" dur="500"/>
                                        <p:tgtEl>
                                          <p:spTgt spid="4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4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4" dur="2000"/>
                                        <p:tgtEl>
                                          <p:spTgt spid="4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9" dur="2000"/>
                                        <p:tgtEl>
                                          <p:spTgt spid="4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4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9" dur="500"/>
                                        <p:tgtEl>
                                          <p:spTgt spid="4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6" grpId="0" animBg="1"/>
      <p:bldP spid="4108" grpId="0" animBg="1"/>
      <p:bldP spid="4110" grpId="0" animBg="1"/>
      <p:bldP spid="4112" grpId="0" animBg="1"/>
      <p:bldP spid="4114" grpId="0" animBg="1"/>
      <p:bldP spid="4116" grpId="0" animBg="1"/>
      <p:bldP spid="4118" grpId="0" animBg="1"/>
      <p:bldP spid="4121" grpId="0" animBg="1"/>
      <p:bldP spid="4121" grpId="1" animBg="1"/>
      <p:bldP spid="4122" grpId="0"/>
      <p:bldP spid="412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Текст 2"/>
          <p:cNvSpPr>
            <a:spLocks noGrp="1"/>
          </p:cNvSpPr>
          <p:nvPr>
            <p:ph type="body" sz="half" idx="1"/>
          </p:nvPr>
        </p:nvSpPr>
        <p:spPr>
          <a:xfrm>
            <a:off x="1061123" y="333376"/>
            <a:ext cx="7974502" cy="6335713"/>
          </a:xfrm>
        </p:spPr>
        <p:txBody>
          <a:bodyPr/>
          <a:lstStyle/>
          <a:p>
            <a:pPr eaLnBrk="1" hangingPunct="1">
              <a:buFont typeface="Symbol" pitchFamily="18" charset="2"/>
              <a:buNone/>
            </a:pPr>
            <a:r>
              <a:rPr lang="ru-RU" altLang="ru-RU" sz="3600" i="1" smtClean="0"/>
              <a:t>Мировоззрение – это:</a:t>
            </a:r>
          </a:p>
          <a:p>
            <a:pPr eaLnBrk="1" hangingPunct="1"/>
            <a:r>
              <a:rPr lang="ru-RU" altLang="ru-RU" sz="3600" smtClean="0"/>
              <a:t>Способ объяснения мира и места в нем человека</a:t>
            </a:r>
          </a:p>
          <a:p>
            <a:pPr eaLnBrk="1" hangingPunct="1"/>
            <a:r>
              <a:rPr lang="ru-RU" altLang="ru-RU" sz="3600" smtClean="0"/>
              <a:t>Фактор, объединяющий все стороны и элементы сознания в сложный духовный мир</a:t>
            </a:r>
          </a:p>
          <a:p>
            <a:pPr eaLnBrk="1" hangingPunct="1"/>
            <a:r>
              <a:rPr lang="ru-RU" altLang="ru-RU" sz="3600" i="1" smtClean="0"/>
              <a:t>Может быть различным по содержанию и по форме </a:t>
            </a:r>
          </a:p>
          <a:p>
            <a:pPr eaLnBrk="1" hangingPunct="1"/>
            <a:r>
              <a:rPr lang="ru-RU" altLang="ru-RU" sz="3600" i="1" smtClean="0"/>
              <a:t>Предоснова философии</a:t>
            </a:r>
            <a:endParaRPr lang="ru-RU" altLang="ru-RU" sz="3600" smtClean="0"/>
          </a:p>
        </p:txBody>
      </p:sp>
    </p:spTree>
    <p:extLst>
      <p:ext uri="{BB962C8B-B14F-4D97-AF65-F5344CB8AC3E}">
        <p14:creationId xmlns:p14="http://schemas.microsoft.com/office/powerpoint/2010/main" val="411599877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idx="1"/>
          </p:nvPr>
        </p:nvSpPr>
        <p:spPr>
          <a:xfrm>
            <a:off x="323935" y="1471613"/>
            <a:ext cx="8000702" cy="4630737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endParaRPr lang="ru-RU" altLang="ru-RU" smtClean="0"/>
          </a:p>
          <a:p>
            <a:pPr algn="ctr" eaLnBrk="1" hangingPunct="1">
              <a:buFont typeface="Wingdings" pitchFamily="2" charset="2"/>
              <a:buNone/>
            </a:pPr>
            <a:endParaRPr lang="ru-RU" altLang="ru-RU" smtClean="0"/>
          </a:p>
        </p:txBody>
      </p:sp>
      <p:sp>
        <p:nvSpPr>
          <p:cNvPr id="19459" name="Номер слайда 5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9BB928C-1CCB-47B6-8465-9A411DCCA3DB}" type="slidenum">
              <a:rPr lang="ru-RU">
                <a:ea typeface="MS Gothic" charset="-128"/>
              </a:rPr>
              <a:pPr>
                <a:defRPr/>
              </a:pPr>
              <a:t>7</a:t>
            </a:fld>
            <a:endParaRPr lang="ru-RU">
              <a:ea typeface="MS Gothic" charset="-128"/>
            </a:endParaRPr>
          </a:p>
        </p:txBody>
      </p:sp>
      <p:sp>
        <p:nvSpPr>
          <p:cNvPr id="17412" name="Rectangle 1"/>
          <p:cNvSpPr>
            <a:spLocks noGrp="1" noChangeArrowheads="1"/>
          </p:cNvSpPr>
          <p:nvPr>
            <p:ph type="title"/>
          </p:nvPr>
        </p:nvSpPr>
        <p:spPr>
          <a:xfrm>
            <a:off x="952748" y="260351"/>
            <a:ext cx="7777998" cy="796925"/>
          </a:xfrm>
        </p:spPr>
        <p:txBody>
          <a:bodyPr lIns="0" tIns="0" rIns="0" bIns="0">
            <a:normAutofit fontScale="90000"/>
          </a:bodyPr>
          <a:lstStyle/>
          <a:p>
            <a:pPr algn="ctr" eaLnBrk="1" hangingPunct="1"/>
            <a:r>
              <a:rPr lang="ru-RU" altLang="ru-RU" sz="5400" b="1" smtClean="0"/>
              <a:t>Типы мировоззрения:</a:t>
            </a:r>
          </a:p>
        </p:txBody>
      </p:sp>
      <p:sp>
        <p:nvSpPr>
          <p:cNvPr id="17413" name="Line 4"/>
          <p:cNvSpPr>
            <a:spLocks noChangeShapeType="1"/>
          </p:cNvSpPr>
          <p:nvPr/>
        </p:nvSpPr>
        <p:spPr bwMode="auto">
          <a:xfrm>
            <a:off x="4733968" y="1341439"/>
            <a:ext cx="0" cy="2427287"/>
          </a:xfrm>
          <a:prstGeom prst="line">
            <a:avLst/>
          </a:prstGeom>
          <a:noFill/>
          <a:ln w="5715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990858" y="2133601"/>
            <a:ext cx="3527550" cy="1439863"/>
          </a:xfrm>
          <a:prstGeom prst="rect">
            <a:avLst/>
          </a:prstGeom>
          <a:solidFill>
            <a:srgbClr val="9AC2C0"/>
          </a:solidFill>
          <a:ln w="9360">
            <a:solidFill>
              <a:srgbClr val="FFFFFF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 eaLnBrk="0" hangingPunct="0">
              <a:lnSpc>
                <a:spcPct val="90000"/>
              </a:lnSpc>
              <a:spcBef>
                <a:spcPts val="1800"/>
              </a:spcBef>
              <a:buSzPct val="80000"/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SzPct val="80000"/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SzPct val="80000"/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SzPct val="80000"/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600"/>
              </a:spcBef>
              <a:buSzPct val="80000"/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ct val="80000"/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ct val="80000"/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ct val="80000"/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ct val="80000"/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SzTx/>
              <a:buFont typeface="Verdana" pitchFamily="34" charset="0"/>
              <a:buNone/>
            </a:pPr>
            <a:r>
              <a:rPr lang="ru-RU" altLang="ru-RU" b="1" dirty="0">
                <a:solidFill>
                  <a:schemeClr val="bg2"/>
                </a:solidFill>
                <a:latin typeface="Verdana" pitchFamily="34" charset="0"/>
              </a:rPr>
              <a:t>Мифологическое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SzTx/>
              <a:buFont typeface="Verdana" pitchFamily="34" charset="0"/>
              <a:buNone/>
            </a:pPr>
            <a:endParaRPr lang="ru-RU" altLang="ru-RU" sz="2000" b="1" dirty="0">
              <a:solidFill>
                <a:srgbClr val="FFFFFF"/>
              </a:solidFill>
              <a:latin typeface="Verdana" pitchFamily="34" charset="0"/>
            </a:endParaRPr>
          </a:p>
        </p:txBody>
      </p:sp>
      <p:sp>
        <p:nvSpPr>
          <p:cNvPr id="17415" name="Rectangle 7"/>
          <p:cNvSpPr>
            <a:spLocks noChangeArrowheads="1"/>
          </p:cNvSpPr>
          <p:nvPr/>
        </p:nvSpPr>
        <p:spPr bwMode="auto">
          <a:xfrm>
            <a:off x="3059513" y="3860801"/>
            <a:ext cx="3384638" cy="1584325"/>
          </a:xfrm>
          <a:prstGeom prst="rect">
            <a:avLst/>
          </a:prstGeom>
          <a:solidFill>
            <a:srgbClr val="9AC2C0"/>
          </a:solidFill>
          <a:ln w="9360">
            <a:solidFill>
              <a:srgbClr val="FFFFFF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 eaLnBrk="0" hangingPunct="0">
              <a:lnSpc>
                <a:spcPct val="90000"/>
              </a:lnSpc>
              <a:spcBef>
                <a:spcPts val="1800"/>
              </a:spcBef>
              <a:buSzPct val="80000"/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SzPct val="80000"/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SzPct val="80000"/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SzPct val="80000"/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600"/>
              </a:spcBef>
              <a:buSzPct val="80000"/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ct val="80000"/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ct val="80000"/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ct val="80000"/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ct val="80000"/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SzTx/>
              <a:buFont typeface="Verdana" pitchFamily="34" charset="0"/>
              <a:buNone/>
            </a:pPr>
            <a:r>
              <a:rPr lang="ru-RU" altLang="ru-RU" sz="3600" b="1" dirty="0">
                <a:solidFill>
                  <a:schemeClr val="bg2"/>
                </a:solidFill>
                <a:latin typeface="Verdana" pitchFamily="34" charset="0"/>
              </a:rPr>
              <a:t>Религиозное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SzTx/>
              <a:buFont typeface="Verdana" pitchFamily="34" charset="0"/>
              <a:buNone/>
            </a:pPr>
            <a:endParaRPr lang="ru-RU" altLang="ru-RU" sz="2000" b="1" dirty="0">
              <a:solidFill>
                <a:srgbClr val="FFFFFF"/>
              </a:solidFill>
              <a:latin typeface="Verdana" pitchFamily="34" charset="0"/>
            </a:endParaRPr>
          </a:p>
        </p:txBody>
      </p:sp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5112685" y="2133600"/>
            <a:ext cx="3456094" cy="1511300"/>
          </a:xfrm>
          <a:prstGeom prst="rect">
            <a:avLst/>
          </a:prstGeom>
          <a:solidFill>
            <a:srgbClr val="9AC2C0"/>
          </a:solidFill>
          <a:ln w="9360">
            <a:solidFill>
              <a:srgbClr val="FFFFFF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 eaLnBrk="0" hangingPunct="0">
              <a:lnSpc>
                <a:spcPct val="90000"/>
              </a:lnSpc>
              <a:spcBef>
                <a:spcPts val="1800"/>
              </a:spcBef>
              <a:buSzPct val="80000"/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SzPct val="80000"/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SzPct val="80000"/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SzPct val="80000"/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600"/>
              </a:spcBef>
              <a:buSzPct val="80000"/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ct val="80000"/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ct val="80000"/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ct val="80000"/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ct val="80000"/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SzTx/>
              <a:buFont typeface="Verdana" pitchFamily="34" charset="0"/>
              <a:buNone/>
            </a:pPr>
            <a:r>
              <a:rPr lang="ru-RU" altLang="ru-RU" b="1" dirty="0">
                <a:solidFill>
                  <a:schemeClr val="bg2"/>
                </a:solidFill>
                <a:latin typeface="Verdana" pitchFamily="34" charset="0"/>
              </a:rPr>
              <a:t>Философское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SzTx/>
              <a:buFont typeface="Verdana" pitchFamily="34" charset="0"/>
              <a:buNone/>
            </a:pPr>
            <a:r>
              <a:rPr lang="ru-RU" altLang="ru-RU" b="1" dirty="0">
                <a:solidFill>
                  <a:schemeClr val="bg2"/>
                </a:solidFill>
                <a:latin typeface="Verdana" pitchFamily="34" charset="0"/>
              </a:rPr>
              <a:t>(научное)</a:t>
            </a:r>
          </a:p>
        </p:txBody>
      </p:sp>
      <p:sp>
        <p:nvSpPr>
          <p:cNvPr id="17417" name="Line 4"/>
          <p:cNvSpPr>
            <a:spLocks noChangeShapeType="1"/>
          </p:cNvSpPr>
          <p:nvPr/>
        </p:nvSpPr>
        <p:spPr bwMode="auto">
          <a:xfrm>
            <a:off x="5004310" y="1196975"/>
            <a:ext cx="2666504" cy="806450"/>
          </a:xfrm>
          <a:prstGeom prst="line">
            <a:avLst/>
          </a:prstGeom>
          <a:noFill/>
          <a:ln w="5715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18" name="Line 4"/>
          <p:cNvSpPr>
            <a:spLocks noChangeShapeType="1"/>
          </p:cNvSpPr>
          <p:nvPr/>
        </p:nvSpPr>
        <p:spPr bwMode="auto">
          <a:xfrm flipH="1">
            <a:off x="1708992" y="1196975"/>
            <a:ext cx="2809416" cy="806450"/>
          </a:xfrm>
          <a:prstGeom prst="line">
            <a:avLst/>
          </a:prstGeom>
          <a:noFill/>
          <a:ln w="5715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593873"/>
      </p:ext>
    </p:extLst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>
            <a:spLocks noGrp="1" noChangeArrowheads="1"/>
          </p:cNvSpPr>
          <p:nvPr>
            <p:ph type="title"/>
          </p:nvPr>
        </p:nvSpPr>
        <p:spPr>
          <a:xfrm>
            <a:off x="899156" y="277813"/>
            <a:ext cx="7787525" cy="990600"/>
          </a:xfrm>
        </p:spPr>
        <p:txBody>
          <a:bodyPr>
            <a:normAutofit fontScale="90000"/>
          </a:bodyPr>
          <a:lstStyle/>
          <a:p>
            <a:pPr algn="ctr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altLang="ru-RU" sz="4400" smtClean="0"/>
              <a:t>Мифологическое мировоззрение</a:t>
            </a:r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899157" y="1484314"/>
            <a:ext cx="4861397" cy="5087937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2800" smtClean="0"/>
              <a:t>Основано на вере;</a:t>
            </a:r>
          </a:p>
          <a:p>
            <a:pPr eaLnBrk="1" hangingPunct="1"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2800" smtClean="0"/>
              <a:t>Чувственное восприятие;</a:t>
            </a:r>
          </a:p>
          <a:p>
            <a:pPr eaLnBrk="1" hangingPunct="1"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2800" smtClean="0"/>
              <a:t>Не критично, бездоказательно;</a:t>
            </a:r>
          </a:p>
          <a:p>
            <a:pPr eaLnBrk="1" hangingPunct="1"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2800" smtClean="0"/>
              <a:t>Соединение земного и божественного;</a:t>
            </a:r>
          </a:p>
          <a:p>
            <a:pPr eaLnBrk="1" hangingPunct="1"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2800" smtClean="0"/>
              <a:t>Объяснение мира посредством антропоморфных божеств;</a:t>
            </a:r>
          </a:p>
          <a:p>
            <a:pPr eaLnBrk="1" hangingPunct="1"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2800" smtClean="0"/>
              <a:t>Цикличное понимание времени;</a:t>
            </a:r>
          </a:p>
          <a:p>
            <a:pPr eaLnBrk="1" hangingPunct="1"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2800" smtClean="0"/>
              <a:t>Индивидуальность представлена минимально.</a:t>
            </a:r>
          </a:p>
        </p:txBody>
      </p:sp>
      <p:sp>
        <p:nvSpPr>
          <p:cNvPr id="20484" name="Номер слайда 6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D386F36-2CCD-4BB4-A0FD-5E160CAFF03E}" type="slidenum">
              <a:rPr lang="ru-RU" smtClean="0">
                <a:ea typeface="MS Gothic" charset="-128"/>
              </a:rPr>
              <a:pPr>
                <a:defRPr/>
              </a:pPr>
              <a:t>8</a:t>
            </a:fld>
            <a:endParaRPr lang="ru-RU" smtClean="0">
              <a:ea typeface="MS Gothic" charset="-128"/>
            </a:endParaRPr>
          </a:p>
        </p:txBody>
      </p:sp>
      <p:pic>
        <p:nvPicPr>
          <p:cNvPr id="1843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6962" y="1412875"/>
            <a:ext cx="3260780" cy="527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7544" y="2708920"/>
            <a:ext cx="5184576" cy="30243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Миф ничего не объясняет, а его суть в переводе переживаний и впечатлений в объект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6110794"/>
      </p:ext>
    </p:extLst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 noGrp="1" noChangeArrowheads="1"/>
          </p:cNvSpPr>
          <p:nvPr>
            <p:ph type="title"/>
          </p:nvPr>
        </p:nvSpPr>
        <p:spPr>
          <a:xfrm>
            <a:off x="899156" y="277814"/>
            <a:ext cx="7787525" cy="1139825"/>
          </a:xfrm>
        </p:spPr>
        <p:txBody>
          <a:bodyPr/>
          <a:lstStyle/>
          <a:p>
            <a:pPr algn="ctr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altLang="ru-RU" sz="4800" smtClean="0"/>
              <a:t>Религиозное мировоззрение</a:t>
            </a:r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1006341" y="1557338"/>
            <a:ext cx="4573191" cy="5040312"/>
          </a:xfrm>
        </p:spPr>
        <p:txBody>
          <a:bodyPr rtlCol="0">
            <a:normAutofit/>
          </a:bodyPr>
          <a:lstStyle/>
          <a:p>
            <a:pPr marL="0" indent="0">
              <a:spcBef>
                <a:spcPts val="700"/>
              </a:spcBef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/>
            </a:pPr>
            <a:r>
              <a:rPr lang="ru-RU" sz="2800" dirty="0" smtClean="0"/>
              <a:t> </a:t>
            </a:r>
            <a:r>
              <a:rPr lang="ru-RU" dirty="0"/>
              <a:t>Преобладание чувственного восприятия;</a:t>
            </a:r>
          </a:p>
          <a:p>
            <a:pPr marL="0" indent="0" eaLnBrk="1" fontAlgn="auto" hangingPunct="1">
              <a:spcBef>
                <a:spcPts val="700"/>
              </a:spcBef>
              <a:spcAft>
                <a:spcPts val="0"/>
              </a:spcAft>
              <a:buFont typeface="Arial" pitchFamily="34" charset="0"/>
              <a:buChar char="•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/>
            </a:pPr>
            <a:r>
              <a:rPr lang="ru-RU" sz="3200" dirty="0" smtClean="0"/>
              <a:t>Основано </a:t>
            </a:r>
            <a:r>
              <a:rPr lang="ru-RU" sz="3200" dirty="0" smtClean="0"/>
              <a:t>на </a:t>
            </a:r>
            <a:r>
              <a:rPr lang="ru-RU" sz="3200" b="1" dirty="0" smtClean="0"/>
              <a:t>вере</a:t>
            </a:r>
            <a:r>
              <a:rPr lang="ru-RU" sz="3200" dirty="0" smtClean="0"/>
              <a:t> в с</a:t>
            </a:r>
            <a:r>
              <a:rPr lang="ru-RU" sz="3200" i="1" dirty="0" smtClean="0"/>
              <a:t>верхъестественное</a:t>
            </a:r>
            <a:r>
              <a:rPr lang="ru-RU" sz="3200" dirty="0" smtClean="0"/>
              <a:t>;</a:t>
            </a:r>
          </a:p>
          <a:p>
            <a:pPr marL="0" indent="0" eaLnBrk="1" fontAlgn="auto" hangingPunct="1">
              <a:spcBef>
                <a:spcPts val="700"/>
              </a:spcBef>
              <a:spcAft>
                <a:spcPts val="0"/>
              </a:spcAft>
              <a:buFont typeface="Arial" pitchFamily="34" charset="0"/>
              <a:buChar char="•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/>
            </a:pPr>
            <a:r>
              <a:rPr lang="ru-RU" sz="3200" dirty="0" smtClean="0"/>
              <a:t>Наличие </a:t>
            </a:r>
            <a:r>
              <a:rPr lang="ru-RU" sz="3200" dirty="0" smtClean="0"/>
              <a:t>системы </a:t>
            </a:r>
            <a:r>
              <a:rPr lang="ru-RU" sz="3200" dirty="0" smtClean="0"/>
              <a:t>догматов</a:t>
            </a:r>
            <a:r>
              <a:rPr lang="ru-RU" dirty="0"/>
              <a:t>.</a:t>
            </a:r>
            <a:endParaRPr lang="ru-RU" sz="2800" dirty="0" smtClean="0"/>
          </a:p>
          <a:p>
            <a:pPr marL="0" indent="0" eaLnBrk="1" fontAlgn="auto" hangingPunct="1">
              <a:spcBef>
                <a:spcPts val="700"/>
              </a:spcBef>
              <a:spcAft>
                <a:spcPts val="0"/>
              </a:spcAft>
              <a:buFont typeface="Wingdings" pitchFamily="2" charset="2"/>
              <a:buNone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/>
            </a:pPr>
            <a:endParaRPr lang="ru-RU" sz="2800" dirty="0" smtClean="0"/>
          </a:p>
        </p:txBody>
      </p:sp>
      <p:sp>
        <p:nvSpPr>
          <p:cNvPr id="21508" name="Номер слайда 6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9471303-64E6-4879-BF05-B487A2B7DBF2}" type="slidenum">
              <a:rPr lang="ru-RU" smtClean="0">
                <a:ea typeface="MS Gothic" charset="-128"/>
              </a:rPr>
              <a:pPr>
                <a:defRPr/>
              </a:pPr>
              <a:t>9</a:t>
            </a:fld>
            <a:endParaRPr lang="ru-RU" smtClean="0">
              <a:ea typeface="MS Gothic" charset="-128"/>
            </a:endParaRPr>
          </a:p>
        </p:txBody>
      </p:sp>
      <p:pic>
        <p:nvPicPr>
          <p:cNvPr id="19461" name="Picture 7" descr="Файл:P religion world.sv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413" y="1989138"/>
            <a:ext cx="3809801" cy="386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2152094"/>
      </p:ext>
    </p:extLst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/>
          <p:cNvSpPr>
            <a:spLocks noGrp="1" noChangeArrowheads="1"/>
          </p:cNvSpPr>
          <p:nvPr>
            <p:ph type="title"/>
          </p:nvPr>
        </p:nvSpPr>
        <p:spPr>
          <a:xfrm>
            <a:off x="952748" y="277814"/>
            <a:ext cx="7733933" cy="1139825"/>
          </a:xfrm>
        </p:spPr>
        <p:txBody>
          <a:bodyPr/>
          <a:lstStyle/>
          <a:p>
            <a:pPr algn="ctr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altLang="ru-RU" sz="4400" smtClean="0"/>
              <a:t>Философское мировоззрение</a:t>
            </a:r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952749" y="1412875"/>
            <a:ext cx="4772077" cy="5126038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ru-RU" sz="3200" dirty="0" smtClean="0"/>
              <a:t>Основано на </a:t>
            </a:r>
            <a:r>
              <a:rPr lang="ru-RU" sz="3200" dirty="0" smtClean="0"/>
              <a:t>понятиях;</a:t>
            </a:r>
            <a:endParaRPr lang="ru-RU" sz="32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ru-RU" sz="3200" dirty="0" smtClean="0"/>
              <a:t>Наличие системы доказательств;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ru-RU" sz="3200" dirty="0" smtClean="0"/>
              <a:t>Проблемное восприятие мира;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ru-RU" sz="3200" dirty="0" smtClean="0"/>
              <a:t>Проявление </a:t>
            </a:r>
            <a:r>
              <a:rPr lang="ru-RU" sz="3200" dirty="0" smtClean="0"/>
              <a:t>индивидуальности человека максимально.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ru-RU" sz="2800" dirty="0" smtClean="0"/>
          </a:p>
        </p:txBody>
      </p:sp>
      <p:sp>
        <p:nvSpPr>
          <p:cNvPr id="22532" name="Номер слайда 6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6C35AB4-EF0A-4007-B3D8-035EB6BBAF02}" type="slidenum">
              <a:rPr lang="ru-RU" smtClean="0">
                <a:ea typeface="MS Gothic" charset="-128"/>
              </a:rPr>
              <a:pPr>
                <a:defRPr/>
              </a:pPr>
              <a:t>10</a:t>
            </a:fld>
            <a:endParaRPr lang="ru-RU" smtClean="0">
              <a:ea typeface="MS Gothic" charset="-128"/>
            </a:endParaRPr>
          </a:p>
        </p:txBody>
      </p:sp>
      <p:pic>
        <p:nvPicPr>
          <p:cNvPr id="22530" name="Picture 2" descr="Картинки по запросу сократ чаша с ядом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035722"/>
            <a:ext cx="4392488" cy="286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1144242"/>
      </p:ext>
    </p:extLst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такое философия?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Мировоззрение</a:t>
            </a:r>
          </a:p>
          <a:p>
            <a:r>
              <a:rPr lang="ru-RU" dirty="0" smtClean="0"/>
              <a:t>Наука</a:t>
            </a:r>
          </a:p>
          <a:p>
            <a:r>
              <a:rPr lang="ru-RU" dirty="0" smtClean="0"/>
              <a:t>Искусство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 smtClean="0"/>
              <a:t>		Люди стихийные философы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3987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Философия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Философствовать – значит учиться умирать (Сократ)</a:t>
            </a:r>
          </a:p>
          <a:p>
            <a:r>
              <a:rPr lang="ru-RU" dirty="0" smtClean="0"/>
              <a:t>Философию можно предварительно определить как мыслящее рассмотрение предметов (Г.В.Ф. Гегель)</a:t>
            </a:r>
          </a:p>
          <a:p>
            <a:r>
              <a:rPr lang="ru-RU" dirty="0" smtClean="0"/>
              <a:t>Философское познание есть познание разумом посредством понятий (И. Кант)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5895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ъект 1"/>
          <p:cNvSpPr>
            <a:spLocks noGrp="1"/>
          </p:cNvSpPr>
          <p:nvPr>
            <p:ph idx="1"/>
          </p:nvPr>
        </p:nvSpPr>
        <p:spPr>
          <a:xfrm>
            <a:off x="1006341" y="1916114"/>
            <a:ext cx="7886372" cy="4465637"/>
          </a:xfrm>
        </p:spPr>
        <p:txBody>
          <a:bodyPr/>
          <a:lstStyle/>
          <a:p>
            <a:pPr eaLnBrk="1" hangingPunct="1"/>
            <a:r>
              <a:rPr lang="ru-RU" altLang="ru-RU" sz="3200" b="1" dirty="0" smtClean="0"/>
              <a:t>Место </a:t>
            </a:r>
            <a:r>
              <a:rPr lang="ru-RU" altLang="ru-RU" sz="3200" b="1" dirty="0" smtClean="0"/>
              <a:t>человека в мире, о его взаимоотношениях с миром.</a:t>
            </a:r>
          </a:p>
          <a:p>
            <a:pPr eaLnBrk="1" hangingPunct="1"/>
            <a:r>
              <a:rPr lang="ru-RU" altLang="ru-RU" b="1" dirty="0" smtClean="0"/>
              <a:t>С</a:t>
            </a:r>
            <a:r>
              <a:rPr lang="ru-RU" altLang="ru-RU" sz="3200" b="1" dirty="0" smtClean="0"/>
              <a:t>оотношение </a:t>
            </a:r>
            <a:r>
              <a:rPr lang="ru-RU" altLang="ru-RU" sz="3200" b="1" dirty="0" smtClean="0"/>
              <a:t>материи и сознания </a:t>
            </a:r>
            <a:endParaRPr lang="ru-RU" altLang="ru-RU" sz="3200" dirty="0" smtClean="0"/>
          </a:p>
        </p:txBody>
      </p:sp>
      <p:sp>
        <p:nvSpPr>
          <p:cNvPr id="28675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dirty="0" smtClean="0"/>
              <a:t>ПРЕДМЕТ ФИЛОСОФИИ</a:t>
            </a:r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39904600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7BCC4F-DAFB-45E1-B1CA-481305C10342}" type="slidenum">
              <a:rPr lang="ru-RU" altLang="ru-RU"/>
              <a:pPr>
                <a:defRPr/>
              </a:pPr>
              <a:t>14</a:t>
            </a:fld>
            <a:endParaRPr lang="ru-RU" altLang="ru-RU"/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mtClean="0"/>
              <a:t>Иммануил Кант (1724-1804)</a:t>
            </a:r>
          </a:p>
        </p:txBody>
      </p:sp>
      <p:sp>
        <p:nvSpPr>
          <p:cNvPr id="34821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altLang="ru-RU" sz="2800" smtClean="0"/>
              <a:t>Что я могу знать?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altLang="ru-RU" sz="280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800" smtClean="0"/>
              <a:t>Что я должен делать?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altLang="ru-RU" sz="280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800" smtClean="0"/>
              <a:t>На что я могу надеяться?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altLang="ru-RU" sz="280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800" smtClean="0"/>
              <a:t>Что такое человек?</a:t>
            </a:r>
          </a:p>
        </p:txBody>
      </p:sp>
      <p:sp>
        <p:nvSpPr>
          <p:cNvPr id="2" name="Объект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4" name="Picture 2" descr="Картинки по запросу Кан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204864"/>
            <a:ext cx="3936437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9515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ъект 1"/>
          <p:cNvSpPr>
            <a:spLocks noGrp="1"/>
          </p:cNvSpPr>
          <p:nvPr>
            <p:ph idx="1"/>
          </p:nvPr>
        </p:nvSpPr>
        <p:spPr>
          <a:xfrm>
            <a:off x="1168308" y="1916113"/>
            <a:ext cx="7724405" cy="4210050"/>
          </a:xfrm>
        </p:spPr>
        <p:txBody>
          <a:bodyPr/>
          <a:lstStyle/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3200" b="1" smtClean="0"/>
              <a:t>Онтология</a:t>
            </a:r>
            <a:r>
              <a:rPr lang="ru-RU" altLang="ru-RU" sz="3200" smtClean="0"/>
              <a:t> – учение о бытии</a:t>
            </a:r>
          </a:p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3200" b="1" smtClean="0"/>
              <a:t>Гносеология</a:t>
            </a:r>
            <a:r>
              <a:rPr lang="ru-RU" altLang="ru-RU" sz="3200" smtClean="0"/>
              <a:t> – учение о познании</a:t>
            </a:r>
          </a:p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3200" b="1" smtClean="0"/>
              <a:t>Аксиология</a:t>
            </a:r>
            <a:r>
              <a:rPr lang="ru-RU" altLang="ru-RU" sz="3200" smtClean="0"/>
              <a:t> – учение о ценностях</a:t>
            </a:r>
          </a:p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3200" b="1" smtClean="0"/>
              <a:t>Праксиология</a:t>
            </a:r>
            <a:r>
              <a:rPr lang="ru-RU" altLang="ru-RU" sz="3200" smtClean="0"/>
              <a:t> – учение о деятельности</a:t>
            </a:r>
          </a:p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3200" b="1" smtClean="0"/>
              <a:t>Социальная философия </a:t>
            </a:r>
            <a:r>
              <a:rPr lang="ru-RU" altLang="ru-RU" sz="3200" smtClean="0"/>
              <a:t>– учение об обществе</a:t>
            </a:r>
          </a:p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3200" b="1" smtClean="0"/>
              <a:t>Антропология </a:t>
            </a:r>
            <a:r>
              <a:rPr lang="ru-RU" altLang="ru-RU" sz="3200" smtClean="0"/>
              <a:t>– учение о человеке</a:t>
            </a:r>
          </a:p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altLang="ru-RU" sz="3200" smtClean="0"/>
          </a:p>
        </p:txBody>
      </p:sp>
      <p:sp>
        <p:nvSpPr>
          <p:cNvPr id="37891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altLang="ru-RU" smtClean="0"/>
              <a:t>Структура философского знания:</a:t>
            </a:r>
          </a:p>
        </p:txBody>
      </p:sp>
    </p:spTree>
    <p:extLst>
      <p:ext uri="{BB962C8B-B14F-4D97-AF65-F5344CB8AC3E}">
        <p14:creationId xmlns:p14="http://schemas.microsoft.com/office/powerpoint/2010/main" val="32444887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"/>
          <p:cNvSpPr>
            <a:spLocks noGrp="1" noChangeArrowheads="1"/>
          </p:cNvSpPr>
          <p:nvPr>
            <p:ph type="title"/>
          </p:nvPr>
        </p:nvSpPr>
        <p:spPr>
          <a:xfrm>
            <a:off x="466847" y="620713"/>
            <a:ext cx="8229362" cy="1377950"/>
          </a:xfrm>
        </p:spPr>
        <p:txBody>
          <a:bodyPr/>
          <a:lstStyle/>
          <a:p>
            <a:pPr algn="ctr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altLang="ru-RU" dirty="0" smtClean="0"/>
              <a:t>Онтология</a:t>
            </a:r>
          </a:p>
        </p:txBody>
      </p:sp>
      <p:sp>
        <p:nvSpPr>
          <p:cNvPr id="33795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3990824" y="6249989"/>
            <a:ext cx="1162353" cy="365125"/>
          </a:xfrm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076CBB0-C10D-46E2-9BC3-0E735527C091}" type="slidenum">
              <a:rPr lang="ru-RU">
                <a:ea typeface="MS Gothic" charset="-128"/>
              </a:rPr>
              <a:pPr>
                <a:defRPr/>
              </a:pPr>
              <a:t>16</a:t>
            </a:fld>
            <a:endParaRPr lang="ru-RU">
              <a:ea typeface="MS Gothic" charset="-128"/>
            </a:endParaRPr>
          </a:p>
        </p:txBody>
      </p:sp>
      <p:sp>
        <p:nvSpPr>
          <p:cNvPr id="31748" name="Rectangle 2"/>
          <p:cNvSpPr>
            <a:spLocks noGrp="1" noChangeArrowheads="1"/>
          </p:cNvSpPr>
          <p:nvPr>
            <p:ph sz="quarter" idx="4294967295"/>
          </p:nvPr>
        </p:nvSpPr>
        <p:spPr>
          <a:xfrm>
            <a:off x="1006341" y="2133601"/>
            <a:ext cx="3489440" cy="3997325"/>
          </a:xfrm>
        </p:spPr>
        <p:txBody>
          <a:bodyPr/>
          <a:lstStyle/>
          <a:p>
            <a:pPr algn="ctr" eaLnBrk="1" hangingPunct="1">
              <a:spcBef>
                <a:spcPts val="700"/>
              </a:spcBef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3600" smtClean="0"/>
              <a:t>Греческий: </a:t>
            </a:r>
          </a:p>
          <a:p>
            <a:pPr eaLnBrk="1" hangingPunct="1"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3600" smtClean="0"/>
              <a:t>ὄντος - сущее, то, что существует </a:t>
            </a:r>
          </a:p>
          <a:p>
            <a:pPr eaLnBrk="1" hangingPunct="1"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3600" smtClean="0"/>
              <a:t>λόγος - учение, наука </a:t>
            </a:r>
          </a:p>
        </p:txBody>
      </p:sp>
      <p:sp>
        <p:nvSpPr>
          <p:cNvPr id="31749" name="Rectangle 3"/>
          <p:cNvSpPr>
            <a:spLocks noGrp="1" noChangeArrowheads="1"/>
          </p:cNvSpPr>
          <p:nvPr>
            <p:ph sz="quarter" idx="4294967295"/>
          </p:nvPr>
        </p:nvSpPr>
        <p:spPr>
          <a:xfrm>
            <a:off x="4842342" y="2276475"/>
            <a:ext cx="4121827" cy="3854450"/>
          </a:xfrm>
        </p:spPr>
        <p:txBody>
          <a:bodyPr/>
          <a:lstStyle/>
          <a:p>
            <a:pPr marL="273050" indent="-273050" eaLnBrk="1" hangingPunct="1">
              <a:spcBef>
                <a:spcPts val="700"/>
              </a:spcBef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3600" smtClean="0"/>
              <a:t>Основные понятия:</a:t>
            </a:r>
          </a:p>
          <a:p>
            <a:pPr marL="273050" indent="-273050" eaLnBrk="1" hangingPunct="1">
              <a:spcBef>
                <a:spcPts val="700"/>
              </a:spcBef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altLang="ru-RU" sz="3600" smtClean="0"/>
          </a:p>
          <a:p>
            <a:pPr marL="273050" indent="-273050" eaLnBrk="1" hangingPunct="1"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3600" smtClean="0"/>
              <a:t>Бытие;</a:t>
            </a:r>
          </a:p>
          <a:p>
            <a:pPr marL="273050" indent="-273050" eaLnBrk="1" hangingPunct="1"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3600" smtClean="0"/>
              <a:t>Материя;</a:t>
            </a:r>
          </a:p>
          <a:p>
            <a:pPr marL="273050" indent="-273050" eaLnBrk="1" hangingPunct="1"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3600" smtClean="0"/>
              <a:t>Сущность;</a:t>
            </a:r>
          </a:p>
          <a:p>
            <a:pPr marL="273050" indent="-273050" eaLnBrk="1" hangingPunct="1"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3600" smtClean="0"/>
              <a:t>Сущее.</a:t>
            </a:r>
          </a:p>
        </p:txBody>
      </p:sp>
    </p:spTree>
    <p:extLst>
      <p:ext uri="{BB962C8B-B14F-4D97-AF65-F5344CB8AC3E}">
        <p14:creationId xmlns:p14="http://schemas.microsoft.com/office/powerpoint/2010/main" val="3985325395"/>
      </p:ext>
    </p:extLst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1114716" y="620713"/>
            <a:ext cx="3818138" cy="5510212"/>
          </a:xfrm>
        </p:spPr>
        <p:txBody>
          <a:bodyPr rtlCol="0">
            <a:normAutofit fontScale="92500" lnSpcReduction="10000"/>
          </a:bodyPr>
          <a:lstStyle/>
          <a:p>
            <a:pPr marL="274320" indent="-274320" eaLnBrk="1" fontAlgn="auto" hangingPunct="1">
              <a:spcBef>
                <a:spcPts val="70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2800" dirty="0" smtClean="0"/>
          </a:p>
          <a:p>
            <a:pPr eaLnBrk="1" fontAlgn="auto" hangingPunct="1">
              <a:spcBef>
                <a:spcPts val="700"/>
              </a:spcBef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ru-RU" sz="4800" dirty="0" smtClean="0"/>
              <a:t>Парменид</a:t>
            </a:r>
          </a:p>
          <a:p>
            <a:pPr eaLnBrk="1" fontAlgn="auto" hangingPunct="1">
              <a:spcBef>
                <a:spcPts val="700"/>
              </a:spcBef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ru-RU" sz="3600" dirty="0" smtClean="0"/>
              <a:t>(540-480 гг. до н. э.)</a:t>
            </a:r>
          </a:p>
          <a:p>
            <a:pPr eaLnBrk="1" fontAlgn="auto" hangingPunct="1">
              <a:spcBef>
                <a:spcPts val="700"/>
              </a:spcBef>
              <a:spcAft>
                <a:spcPts val="0"/>
              </a:spcAft>
              <a:buFont typeface="Wingdings" charset="2"/>
              <a:buNone/>
              <a:defRPr/>
            </a:pPr>
            <a:r>
              <a:rPr lang="ru-RU" sz="3600" dirty="0" smtClean="0"/>
              <a:t>древнегреческий</a:t>
            </a:r>
          </a:p>
          <a:p>
            <a:pPr eaLnBrk="1" fontAlgn="auto" hangingPunct="1">
              <a:spcBef>
                <a:spcPts val="700"/>
              </a:spcBef>
              <a:spcAft>
                <a:spcPts val="0"/>
              </a:spcAft>
              <a:buFont typeface="Wingdings" charset="2"/>
              <a:buNone/>
              <a:defRPr/>
            </a:pPr>
            <a:r>
              <a:rPr lang="ru-RU" sz="3600" dirty="0" smtClean="0"/>
              <a:t>философ</a:t>
            </a:r>
          </a:p>
          <a:p>
            <a:pPr eaLnBrk="1" fontAlgn="auto" hangingPunct="1">
              <a:spcBef>
                <a:spcPts val="700"/>
              </a:spcBef>
              <a:spcAft>
                <a:spcPts val="0"/>
              </a:spcAft>
              <a:buFont typeface="Wingdings" charset="2"/>
              <a:buNone/>
              <a:defRPr/>
            </a:pPr>
            <a:endParaRPr lang="ru-RU" sz="3200" i="1" dirty="0" smtClean="0"/>
          </a:p>
          <a:p>
            <a:pPr eaLnBrk="1" fontAlgn="auto" hangingPunct="1">
              <a:spcBef>
                <a:spcPts val="700"/>
              </a:spcBef>
              <a:spcAft>
                <a:spcPts val="0"/>
              </a:spcAft>
              <a:buFont typeface="Wingdings" charset="2"/>
              <a:buNone/>
              <a:defRPr/>
            </a:pPr>
            <a:r>
              <a:rPr lang="ru-RU" sz="4400" i="1" dirty="0" smtClean="0"/>
              <a:t>«Бытие есть, </a:t>
            </a:r>
          </a:p>
          <a:p>
            <a:pPr eaLnBrk="1" fontAlgn="auto" hangingPunct="1">
              <a:spcBef>
                <a:spcPts val="700"/>
              </a:spcBef>
              <a:spcAft>
                <a:spcPts val="0"/>
              </a:spcAft>
              <a:buFont typeface="Wingdings" charset="2"/>
              <a:buNone/>
              <a:defRPr/>
            </a:pPr>
            <a:r>
              <a:rPr lang="ru-RU" sz="4400" i="1" dirty="0" smtClean="0"/>
              <a:t>а небытия - нет»</a:t>
            </a:r>
            <a:endParaRPr lang="ru-RU" sz="4400" dirty="0" smtClean="0"/>
          </a:p>
        </p:txBody>
      </p:sp>
      <p:sp>
        <p:nvSpPr>
          <p:cNvPr id="34819" name="Номер слайда 6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F840F48-D146-4327-84A8-9CDFCD070786}" type="slidenum">
              <a:rPr lang="ru-RU" smtClean="0">
                <a:ea typeface="MS Gothic" charset="-128"/>
              </a:rPr>
              <a:pPr>
                <a:defRPr/>
              </a:pPr>
              <a:t>17</a:t>
            </a:fld>
            <a:endParaRPr lang="ru-RU" smtClean="0">
              <a:ea typeface="MS Gothic" charset="-128"/>
            </a:endParaRPr>
          </a:p>
        </p:txBody>
      </p:sp>
      <p:pic>
        <p:nvPicPr>
          <p:cNvPr id="3277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124744"/>
            <a:ext cx="2357789" cy="3135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7316203"/>
      </p:ext>
    </p:extLst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"/>
          <p:cNvSpPr>
            <a:spLocks noGrp="1" noChangeArrowheads="1"/>
          </p:cNvSpPr>
          <p:nvPr>
            <p:ph type="title"/>
          </p:nvPr>
        </p:nvSpPr>
        <p:spPr>
          <a:xfrm>
            <a:off x="457319" y="277814"/>
            <a:ext cx="8229362" cy="1139825"/>
          </a:xfrm>
        </p:spPr>
        <p:txBody>
          <a:bodyPr/>
          <a:lstStyle/>
          <a:p>
            <a:pPr algn="ctr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altLang="ru-RU" sz="4000" smtClean="0"/>
              <a:t>Гносеология  (эпистемология)</a:t>
            </a:r>
          </a:p>
        </p:txBody>
      </p:sp>
      <p:sp>
        <p:nvSpPr>
          <p:cNvPr id="3584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3990824" y="6249989"/>
            <a:ext cx="1162353" cy="365125"/>
          </a:xfrm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6ACA25F-7FDD-4AB5-90C0-06FF30152C03}" type="slidenum">
              <a:rPr lang="ru-RU">
                <a:ea typeface="MS Gothic" charset="-128"/>
              </a:rPr>
              <a:pPr>
                <a:defRPr/>
              </a:pPr>
              <a:t>18</a:t>
            </a:fld>
            <a:endParaRPr lang="ru-RU">
              <a:ea typeface="MS Gothic" charset="-128"/>
            </a:endParaRPr>
          </a:p>
        </p:txBody>
      </p:sp>
      <p:sp>
        <p:nvSpPr>
          <p:cNvPr id="33796" name="Rectangle 2"/>
          <p:cNvSpPr>
            <a:spLocks noGrp="1" noChangeArrowheads="1"/>
          </p:cNvSpPr>
          <p:nvPr>
            <p:ph sz="quarter" idx="4294967295"/>
          </p:nvPr>
        </p:nvSpPr>
        <p:spPr>
          <a:xfrm>
            <a:off x="1006341" y="1700213"/>
            <a:ext cx="3489440" cy="4430712"/>
          </a:xfrm>
        </p:spPr>
        <p:txBody>
          <a:bodyPr/>
          <a:lstStyle/>
          <a:p>
            <a:pPr algn="ctr" eaLnBrk="1" hangingPunct="1">
              <a:spcBef>
                <a:spcPts val="700"/>
              </a:spcBef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3600" smtClean="0"/>
              <a:t>Греческий</a:t>
            </a:r>
          </a:p>
          <a:p>
            <a:pPr eaLnBrk="1" hangingPunct="1">
              <a:spcBef>
                <a:spcPts val="700"/>
              </a:spcBef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altLang="ru-RU" sz="3600" smtClean="0"/>
          </a:p>
          <a:p>
            <a:pPr eaLnBrk="1" hangingPunct="1"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3600" smtClean="0"/>
              <a:t>γνῶσις - знание </a:t>
            </a:r>
          </a:p>
          <a:p>
            <a:pPr eaLnBrk="1" hangingPunct="1">
              <a:spcBef>
                <a:spcPts val="700"/>
              </a:spcBef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altLang="ru-RU" sz="3600" smtClean="0"/>
          </a:p>
          <a:p>
            <a:pPr eaLnBrk="1" hangingPunct="1"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3600" smtClean="0"/>
              <a:t> λόγος - учение, наука</a:t>
            </a:r>
          </a:p>
        </p:txBody>
      </p:sp>
      <p:sp>
        <p:nvSpPr>
          <p:cNvPr id="33797" name="Rectangle 3"/>
          <p:cNvSpPr>
            <a:spLocks noGrp="1" noChangeArrowheads="1"/>
          </p:cNvSpPr>
          <p:nvPr>
            <p:ph sz="quarter" idx="4294967295"/>
          </p:nvPr>
        </p:nvSpPr>
        <p:spPr>
          <a:xfrm>
            <a:off x="5219869" y="1700213"/>
            <a:ext cx="3466812" cy="4430712"/>
          </a:xfrm>
        </p:spPr>
        <p:txBody>
          <a:bodyPr>
            <a:normAutofit fontScale="92500" lnSpcReduction="20000"/>
          </a:bodyPr>
          <a:lstStyle/>
          <a:p>
            <a:pPr marL="273050" indent="-273050" eaLnBrk="1" hangingPunct="1">
              <a:spcBef>
                <a:spcPts val="700"/>
              </a:spcBef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3600" smtClean="0"/>
              <a:t>Основные понятия:</a:t>
            </a:r>
          </a:p>
          <a:p>
            <a:pPr marL="273050" indent="-273050" eaLnBrk="1" hangingPunct="1">
              <a:spcBef>
                <a:spcPts val="700"/>
              </a:spcBef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altLang="ru-RU" sz="3600" smtClean="0"/>
          </a:p>
          <a:p>
            <a:pPr marL="273050" indent="-273050" eaLnBrk="1" hangingPunct="1"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3600" smtClean="0"/>
              <a:t>Познание;</a:t>
            </a:r>
          </a:p>
          <a:p>
            <a:pPr marL="273050" indent="-273050" eaLnBrk="1" hangingPunct="1"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3600" smtClean="0"/>
              <a:t>Сознание;</a:t>
            </a:r>
          </a:p>
          <a:p>
            <a:pPr marL="273050" indent="-273050" eaLnBrk="1" hangingPunct="1"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3600" smtClean="0"/>
              <a:t>Субъект и объект познания;</a:t>
            </a:r>
          </a:p>
          <a:p>
            <a:pPr marL="273050" indent="-273050" eaLnBrk="1" hangingPunct="1"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3600" smtClean="0"/>
              <a:t>Истина.</a:t>
            </a:r>
          </a:p>
        </p:txBody>
      </p:sp>
    </p:spTree>
    <p:extLst>
      <p:ext uri="{BB962C8B-B14F-4D97-AF65-F5344CB8AC3E}">
        <p14:creationId xmlns:p14="http://schemas.microsoft.com/office/powerpoint/2010/main" val="2873023689"/>
      </p:ext>
    </p:extLst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"/>
          <p:cNvSpPr>
            <a:spLocks noGrp="1" noChangeArrowheads="1"/>
          </p:cNvSpPr>
          <p:nvPr>
            <p:ph type="title"/>
          </p:nvPr>
        </p:nvSpPr>
        <p:spPr>
          <a:xfrm>
            <a:off x="457319" y="277814"/>
            <a:ext cx="8229362" cy="1139825"/>
          </a:xfrm>
        </p:spPr>
        <p:txBody>
          <a:bodyPr/>
          <a:lstStyle/>
          <a:p>
            <a:pPr algn="ctr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altLang="ru-RU" sz="4000" smtClean="0"/>
              <a:t>Аксиология</a:t>
            </a:r>
          </a:p>
        </p:txBody>
      </p:sp>
      <p:sp>
        <p:nvSpPr>
          <p:cNvPr id="3686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3990824" y="6249989"/>
            <a:ext cx="1162353" cy="365125"/>
          </a:xfrm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F2F53E2-DC06-46AD-AEEB-F4E54661426D}" type="slidenum">
              <a:rPr lang="ru-RU">
                <a:ea typeface="MS Gothic" charset="-128"/>
              </a:rPr>
              <a:pPr>
                <a:defRPr/>
              </a:pPr>
              <a:t>19</a:t>
            </a:fld>
            <a:endParaRPr lang="ru-RU">
              <a:ea typeface="MS Gothic" charset="-128"/>
            </a:endParaRPr>
          </a:p>
        </p:txBody>
      </p:sp>
      <p:sp>
        <p:nvSpPr>
          <p:cNvPr id="34820" name="Rectangle 2"/>
          <p:cNvSpPr>
            <a:spLocks noGrp="1" noChangeArrowheads="1"/>
          </p:cNvSpPr>
          <p:nvPr>
            <p:ph sz="quarter" idx="4294967295"/>
          </p:nvPr>
        </p:nvSpPr>
        <p:spPr>
          <a:xfrm>
            <a:off x="952748" y="1773239"/>
            <a:ext cx="2909455" cy="4314825"/>
          </a:xfrm>
        </p:spPr>
        <p:txBody>
          <a:bodyPr>
            <a:normAutofit fontScale="92500" lnSpcReduction="10000"/>
          </a:bodyPr>
          <a:lstStyle/>
          <a:p>
            <a:pPr algn="ctr" eaLnBrk="1" hangingPunct="1">
              <a:spcBef>
                <a:spcPts val="700"/>
              </a:spcBef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3600" smtClean="0"/>
              <a:t>Греческий</a:t>
            </a:r>
          </a:p>
          <a:p>
            <a:pPr eaLnBrk="1" hangingPunct="1">
              <a:spcBef>
                <a:spcPts val="700"/>
              </a:spcBef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altLang="ru-RU" sz="3600" smtClean="0"/>
          </a:p>
          <a:p>
            <a:pPr eaLnBrk="1" hangingPunct="1"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l-GR" altLang="ru-RU" sz="3600" i="1" smtClean="0"/>
              <a:t>Αξια</a:t>
            </a:r>
            <a:r>
              <a:rPr lang="ru-RU" altLang="ru-RU" sz="3600" smtClean="0"/>
              <a:t> - ценность </a:t>
            </a:r>
          </a:p>
          <a:p>
            <a:pPr eaLnBrk="1" hangingPunct="1">
              <a:spcBef>
                <a:spcPts val="700"/>
              </a:spcBef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altLang="ru-RU" sz="3600" smtClean="0"/>
          </a:p>
          <a:p>
            <a:pPr eaLnBrk="1" hangingPunct="1"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l-GR" altLang="ru-RU" sz="3600" i="1" smtClean="0"/>
              <a:t>Λ</a:t>
            </a:r>
            <a:r>
              <a:rPr lang="ru-RU" altLang="ru-RU" sz="3600" i="1" smtClean="0"/>
              <a:t>όγος </a:t>
            </a:r>
            <a:r>
              <a:rPr lang="ru-RU" altLang="ru-RU" sz="3600" smtClean="0"/>
              <a:t>- учение, наука</a:t>
            </a:r>
          </a:p>
        </p:txBody>
      </p:sp>
      <p:sp>
        <p:nvSpPr>
          <p:cNvPr id="34821" name="Rectangle 3"/>
          <p:cNvSpPr>
            <a:spLocks noGrp="1" noChangeArrowheads="1"/>
          </p:cNvSpPr>
          <p:nvPr>
            <p:ph sz="quarter" idx="4294967295"/>
          </p:nvPr>
        </p:nvSpPr>
        <p:spPr>
          <a:xfrm>
            <a:off x="4086099" y="1916114"/>
            <a:ext cx="4949526" cy="4243387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spcBef>
                <a:spcPts val="700"/>
              </a:spcBef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3600" b="1" smtClean="0"/>
              <a:t>Основные понятия:</a:t>
            </a:r>
          </a:p>
          <a:p>
            <a:pPr eaLnBrk="1" hangingPunct="1">
              <a:spcBef>
                <a:spcPts val="700"/>
              </a:spcBef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altLang="ru-RU" sz="3600" smtClean="0"/>
          </a:p>
          <a:p>
            <a:pPr eaLnBrk="1" hangingPunct="1"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3600" smtClean="0"/>
              <a:t> Ценность;</a:t>
            </a:r>
          </a:p>
          <a:p>
            <a:pPr eaLnBrk="1" hangingPunct="1"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3600" smtClean="0"/>
              <a:t> Этика (добро-зло);</a:t>
            </a:r>
          </a:p>
          <a:p>
            <a:pPr eaLnBrk="1" hangingPunct="1"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3600" smtClean="0"/>
              <a:t> Эстетика (прекрасное - безобразное);</a:t>
            </a:r>
          </a:p>
          <a:p>
            <a:pPr eaLnBrk="1" hangingPunct="1"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3600" smtClean="0"/>
              <a:t> Свобода – ответственность.</a:t>
            </a:r>
            <a:r>
              <a:rPr lang="ru-RU" altLang="ru-RU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55672707"/>
      </p:ext>
    </p:extLst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"/>
          <p:cNvSpPr>
            <a:spLocks noGrp="1" noChangeArrowheads="1"/>
          </p:cNvSpPr>
          <p:nvPr>
            <p:ph type="title"/>
          </p:nvPr>
        </p:nvSpPr>
        <p:spPr>
          <a:xfrm>
            <a:off x="457319" y="192088"/>
            <a:ext cx="8229362" cy="1312862"/>
          </a:xfrm>
        </p:spPr>
        <p:txBody>
          <a:bodyPr/>
          <a:lstStyle/>
          <a:p>
            <a:pPr algn="ctr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altLang="ru-RU" sz="4000" smtClean="0"/>
              <a:t>Праксиология</a:t>
            </a:r>
          </a:p>
        </p:txBody>
      </p:sp>
      <p:sp>
        <p:nvSpPr>
          <p:cNvPr id="37891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3990824" y="6249989"/>
            <a:ext cx="1162353" cy="365125"/>
          </a:xfrm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1E2A0AA-1F44-40D9-AFA5-532B398318F2}" type="slidenum">
              <a:rPr lang="ru-RU">
                <a:ea typeface="MS Gothic" charset="-128"/>
              </a:rPr>
              <a:pPr>
                <a:defRPr/>
              </a:pPr>
              <a:t>20</a:t>
            </a:fld>
            <a:endParaRPr lang="ru-RU">
              <a:ea typeface="MS Gothic" charset="-128"/>
            </a:endParaRPr>
          </a:p>
        </p:txBody>
      </p:sp>
      <p:sp>
        <p:nvSpPr>
          <p:cNvPr id="35844" name="Rectangle 2"/>
          <p:cNvSpPr>
            <a:spLocks noGrp="1" noChangeArrowheads="1"/>
          </p:cNvSpPr>
          <p:nvPr>
            <p:ph sz="quarter" idx="4294967295"/>
          </p:nvPr>
        </p:nvSpPr>
        <p:spPr>
          <a:xfrm>
            <a:off x="1006341" y="1989139"/>
            <a:ext cx="3489440" cy="4141787"/>
          </a:xfrm>
        </p:spPr>
        <p:txBody>
          <a:bodyPr>
            <a:normAutofit lnSpcReduction="10000"/>
          </a:bodyPr>
          <a:lstStyle/>
          <a:p>
            <a:pPr marL="273050" indent="-273050" algn="ctr" eaLnBrk="1" hangingPunct="1">
              <a:spcBef>
                <a:spcPts val="700"/>
              </a:spcBef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3600" smtClean="0"/>
              <a:t>Греческий</a:t>
            </a:r>
          </a:p>
          <a:p>
            <a:pPr marL="273050" indent="-273050" eaLnBrk="1" hangingPunct="1">
              <a:spcBef>
                <a:spcPts val="700"/>
              </a:spcBef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altLang="ru-RU" sz="3600" smtClean="0"/>
          </a:p>
          <a:p>
            <a:pPr marL="273050" indent="-273050" eaLnBrk="1" hangingPunct="1"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3600" smtClean="0"/>
              <a:t>πράξις - деятельность </a:t>
            </a:r>
          </a:p>
          <a:p>
            <a:pPr marL="273050" indent="-273050" eaLnBrk="1" hangingPunct="1">
              <a:spcBef>
                <a:spcPts val="700"/>
              </a:spcBef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altLang="ru-RU" sz="3600" smtClean="0"/>
          </a:p>
          <a:p>
            <a:pPr marL="273050" indent="-273050" eaLnBrk="1" hangingPunct="1"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3600" smtClean="0"/>
              <a:t> λογία - наука, учение </a:t>
            </a:r>
          </a:p>
        </p:txBody>
      </p:sp>
      <p:sp>
        <p:nvSpPr>
          <p:cNvPr id="35845" name="Rectangle 3"/>
          <p:cNvSpPr>
            <a:spLocks noGrp="1" noChangeArrowheads="1"/>
          </p:cNvSpPr>
          <p:nvPr>
            <p:ph sz="quarter" idx="4294967295"/>
          </p:nvPr>
        </p:nvSpPr>
        <p:spPr>
          <a:xfrm>
            <a:off x="4787559" y="2060575"/>
            <a:ext cx="3899122" cy="4070350"/>
          </a:xfrm>
        </p:spPr>
        <p:txBody>
          <a:bodyPr>
            <a:normAutofit lnSpcReduction="10000"/>
          </a:bodyPr>
          <a:lstStyle/>
          <a:p>
            <a:pPr eaLnBrk="1" hangingPunct="1">
              <a:spcBef>
                <a:spcPts val="700"/>
              </a:spcBef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3600" smtClean="0"/>
              <a:t>Основные понятия:</a:t>
            </a:r>
          </a:p>
          <a:p>
            <a:pPr eaLnBrk="1" hangingPunct="1">
              <a:spcBef>
                <a:spcPts val="700"/>
              </a:spcBef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altLang="ru-RU" sz="3600" smtClean="0"/>
          </a:p>
          <a:p>
            <a:pPr eaLnBrk="1" hangingPunct="1"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3600" smtClean="0"/>
              <a:t>Практика;</a:t>
            </a:r>
          </a:p>
          <a:p>
            <a:pPr eaLnBrk="1" hangingPunct="1"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3600" smtClean="0"/>
              <a:t>Деятельность;</a:t>
            </a:r>
          </a:p>
          <a:p>
            <a:pPr eaLnBrk="1" hangingPunct="1"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3600" smtClean="0"/>
              <a:t>Цель;</a:t>
            </a:r>
          </a:p>
          <a:p>
            <a:pPr eaLnBrk="1" hangingPunct="1"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3600" smtClean="0"/>
              <a:t>Средства.</a:t>
            </a:r>
          </a:p>
        </p:txBody>
      </p:sp>
    </p:spTree>
    <p:extLst>
      <p:ext uri="{BB962C8B-B14F-4D97-AF65-F5344CB8AC3E}">
        <p14:creationId xmlns:p14="http://schemas.microsoft.com/office/powerpoint/2010/main" val="3470233039"/>
      </p:ext>
    </p:extLst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idx="1"/>
          </p:nvPr>
        </p:nvSpPr>
        <p:spPr>
          <a:xfrm>
            <a:off x="1547025" y="1844675"/>
            <a:ext cx="7139656" cy="4286250"/>
          </a:xfrm>
        </p:spPr>
        <p:txBody>
          <a:bodyPr/>
          <a:lstStyle/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3600" smtClean="0"/>
              <a:t>Философия общества;</a:t>
            </a:r>
          </a:p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3600" smtClean="0"/>
              <a:t>Философия истории;</a:t>
            </a:r>
          </a:p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3600" smtClean="0"/>
              <a:t>Философия культуры;</a:t>
            </a:r>
          </a:p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3600" smtClean="0"/>
              <a:t>Антропология;</a:t>
            </a:r>
          </a:p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3600" smtClean="0"/>
              <a:t>Философия техники.</a:t>
            </a:r>
          </a:p>
        </p:txBody>
      </p:sp>
      <p:sp>
        <p:nvSpPr>
          <p:cNvPr id="38915" name="Номер слайда 5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8389505-2257-41CB-8CA6-12DC9B145119}" type="slidenum">
              <a:rPr lang="ru-RU">
                <a:ea typeface="MS Gothic" charset="-128"/>
              </a:rPr>
              <a:pPr>
                <a:defRPr/>
              </a:pPr>
              <a:t>21</a:t>
            </a:fld>
            <a:endParaRPr lang="ru-RU">
              <a:ea typeface="MS Gothic" charset="-128"/>
            </a:endParaRPr>
          </a:p>
        </p:txBody>
      </p:sp>
      <p:sp>
        <p:nvSpPr>
          <p:cNvPr id="36868" name="Rectangle 1"/>
          <p:cNvSpPr>
            <a:spLocks noGrp="1" noChangeArrowheads="1"/>
          </p:cNvSpPr>
          <p:nvPr>
            <p:ph type="title"/>
          </p:nvPr>
        </p:nvSpPr>
        <p:spPr>
          <a:xfrm>
            <a:off x="457319" y="277814"/>
            <a:ext cx="8229362" cy="1139825"/>
          </a:xfrm>
        </p:spPr>
        <p:txBody>
          <a:bodyPr/>
          <a:lstStyle/>
          <a:p>
            <a:pPr algn="ctr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altLang="ru-RU" smtClean="0"/>
              <a:t>Социальная философия</a:t>
            </a:r>
          </a:p>
        </p:txBody>
      </p:sp>
    </p:spTree>
    <p:extLst>
      <p:ext uri="{BB962C8B-B14F-4D97-AF65-F5344CB8AC3E}">
        <p14:creationId xmlns:p14="http://schemas.microsoft.com/office/powerpoint/2010/main" val="4282569273"/>
      </p:ext>
    </p:extLst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idx="1"/>
          </p:nvPr>
        </p:nvSpPr>
        <p:spPr>
          <a:xfrm>
            <a:off x="1114715" y="1700213"/>
            <a:ext cx="7832781" cy="4430712"/>
          </a:xfrm>
        </p:spPr>
        <p:txBody>
          <a:bodyPr>
            <a:normAutofit fontScale="92500" lnSpcReduction="20000"/>
          </a:bodyPr>
          <a:lstStyle/>
          <a:p>
            <a:pPr marL="742950" indent="-742950" eaLnBrk="1" hangingPunct="1">
              <a:buFont typeface="Candara" pitchFamily="34" charset="0"/>
              <a:buAutoNum type="arabicPeriod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ru-RU" altLang="ru-RU" sz="4000" u="sng" dirty="0" smtClean="0"/>
              <a:t>Метафизический</a:t>
            </a:r>
            <a:r>
              <a:rPr lang="ru-RU" altLang="ru-RU" sz="4000" dirty="0" smtClean="0"/>
              <a:t> – метод, при котором объекты рассматриваются обособленно, статично.</a:t>
            </a:r>
          </a:p>
          <a:p>
            <a:pPr marL="742950" indent="-742950" eaLnBrk="1" hangingPunct="1">
              <a:buFont typeface="Candara" pitchFamily="34" charset="0"/>
              <a:buAutoNum type="arabicPeriod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ru-RU" altLang="ru-RU" sz="4000" u="sng" dirty="0" smtClean="0"/>
              <a:t>Диалектический</a:t>
            </a:r>
            <a:r>
              <a:rPr lang="ru-RU" altLang="ru-RU" sz="4000" dirty="0" smtClean="0"/>
              <a:t> – метод, при котором объекты рассматриваются в их развитии, изменчивости, в процессе развития.</a:t>
            </a:r>
          </a:p>
        </p:txBody>
      </p:sp>
      <p:sp>
        <p:nvSpPr>
          <p:cNvPr id="40963" name="Номер слайда 5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333C69B-7E26-493F-B6D9-1D47CE526E36}" type="slidenum">
              <a:rPr lang="ru-RU">
                <a:ea typeface="MS Gothic" charset="-128"/>
              </a:rPr>
              <a:pPr>
                <a:defRPr/>
              </a:pPr>
              <a:t>22</a:t>
            </a:fld>
            <a:endParaRPr lang="ru-RU">
              <a:ea typeface="MS Gothic" charset="-128"/>
            </a:endParaRPr>
          </a:p>
        </p:txBody>
      </p:sp>
      <p:sp>
        <p:nvSpPr>
          <p:cNvPr id="38916" name="Rectangle 1"/>
          <p:cNvSpPr>
            <a:spLocks noGrp="1" noChangeArrowheads="1"/>
          </p:cNvSpPr>
          <p:nvPr>
            <p:ph type="title"/>
          </p:nvPr>
        </p:nvSpPr>
        <p:spPr>
          <a:xfrm>
            <a:off x="457319" y="277814"/>
            <a:ext cx="8229362" cy="1139825"/>
          </a:xfrm>
        </p:spPr>
        <p:txBody>
          <a:bodyPr/>
          <a:lstStyle/>
          <a:p>
            <a:pPr algn="ctr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altLang="ru-RU" sz="4800" dirty="0" smtClean="0"/>
              <a:t>Методы </a:t>
            </a:r>
            <a:r>
              <a:rPr lang="ru-RU" altLang="ru-RU" sz="4800" dirty="0" smtClean="0"/>
              <a:t>философии:</a:t>
            </a:r>
          </a:p>
        </p:txBody>
      </p:sp>
    </p:spTree>
    <p:extLst>
      <p:ext uri="{BB962C8B-B14F-4D97-AF65-F5344CB8AC3E}">
        <p14:creationId xmlns:p14="http://schemas.microsoft.com/office/powerpoint/2010/main" val="3115662870"/>
      </p:ext>
    </p:extLst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idx="1"/>
          </p:nvPr>
        </p:nvSpPr>
        <p:spPr>
          <a:xfrm>
            <a:off x="1061124" y="1484313"/>
            <a:ext cx="7758942" cy="5257800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4000" b="1" dirty="0" smtClean="0"/>
              <a:t>мировоззренческая функция</a:t>
            </a:r>
            <a:r>
              <a:rPr lang="ru-RU" sz="4000" dirty="0" smtClean="0"/>
              <a:t> – способствует формированию представлений об устройстве мира и месте в нем человека, обосновывает ценности и цели человеческой жизни.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4000" b="1" dirty="0" smtClean="0"/>
              <a:t>методологическая функция</a:t>
            </a:r>
            <a:r>
              <a:rPr lang="ru-RU" sz="4000" dirty="0" smtClean="0"/>
              <a:t> – философия вырабатывает основные методы познания окружающей действительности.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ru-RU" dirty="0" smtClean="0"/>
          </a:p>
        </p:txBody>
      </p:sp>
      <p:sp>
        <p:nvSpPr>
          <p:cNvPr id="39939" name="Rectangle 1"/>
          <p:cNvSpPr>
            <a:spLocks noGrp="1" noChangeArrowheads="1"/>
          </p:cNvSpPr>
          <p:nvPr>
            <p:ph type="title"/>
          </p:nvPr>
        </p:nvSpPr>
        <p:spPr>
          <a:xfrm>
            <a:off x="357281" y="214314"/>
            <a:ext cx="8229362" cy="1341437"/>
          </a:xfrm>
        </p:spPr>
        <p:txBody>
          <a:bodyPr lIns="0" tIns="0" rIns="0" bIns="0"/>
          <a:lstStyle/>
          <a:p>
            <a:pPr algn="ctr" eaLnBrk="1" hangingPunct="1"/>
            <a:r>
              <a:rPr lang="ru-RU" altLang="ru-RU" sz="4400" dirty="0" smtClean="0"/>
              <a:t>Функции </a:t>
            </a:r>
            <a:r>
              <a:rPr lang="ru-RU" altLang="ru-RU" sz="4400" dirty="0" smtClean="0"/>
              <a:t>философии</a:t>
            </a:r>
            <a:br>
              <a:rPr lang="ru-RU" altLang="ru-RU" sz="4400" dirty="0" smtClean="0"/>
            </a:br>
            <a:endParaRPr lang="ru-RU" altLang="ru-RU" sz="4400" dirty="0" smtClean="0"/>
          </a:p>
        </p:txBody>
      </p:sp>
    </p:spTree>
    <p:extLst>
      <p:ext uri="{BB962C8B-B14F-4D97-AF65-F5344CB8AC3E}">
        <p14:creationId xmlns:p14="http://schemas.microsoft.com/office/powerpoint/2010/main" val="3315193282"/>
      </p:ext>
    </p:extLst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ъект 1"/>
          <p:cNvSpPr>
            <a:spLocks noGrp="1"/>
          </p:cNvSpPr>
          <p:nvPr>
            <p:ph idx="1"/>
          </p:nvPr>
        </p:nvSpPr>
        <p:spPr>
          <a:xfrm>
            <a:off x="952748" y="333376"/>
            <a:ext cx="8048340" cy="6119813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ru-RU" altLang="ru-RU" sz="3600" b="1" dirty="0" smtClean="0"/>
              <a:t>познавательная </a:t>
            </a:r>
            <a:r>
              <a:rPr lang="ru-RU" altLang="ru-RU" sz="3600" dirty="0" smtClean="0"/>
              <a:t>функция – осуществляет процесс познания.</a:t>
            </a:r>
          </a:p>
          <a:p>
            <a:pPr eaLnBrk="1" hangingPunct="1"/>
            <a:r>
              <a:rPr lang="ru-RU" altLang="ru-RU" sz="3600" b="1" dirty="0" smtClean="0"/>
              <a:t>критическая</a:t>
            </a:r>
            <a:r>
              <a:rPr lang="ru-RU" altLang="ru-RU" sz="3600" dirty="0" smtClean="0"/>
              <a:t> функция – подвергать сомнению всё накопленное знание.</a:t>
            </a:r>
          </a:p>
          <a:p>
            <a:pPr eaLnBrk="1" hangingPunct="1"/>
            <a:r>
              <a:rPr lang="ru-RU" altLang="ru-RU" sz="3600" b="1" dirty="0" smtClean="0"/>
              <a:t>социальная</a:t>
            </a:r>
            <a:r>
              <a:rPr lang="ru-RU" altLang="ru-RU" sz="3600" dirty="0" smtClean="0"/>
              <a:t> функция – объяснение происхождения и развития общества, нахождение путей его совершенствования.</a:t>
            </a:r>
          </a:p>
          <a:p>
            <a:pPr eaLnBrk="1" hangingPunct="1"/>
            <a:r>
              <a:rPr lang="ru-RU" altLang="ru-RU" sz="3600" b="1" dirty="0" smtClean="0"/>
              <a:t>прогностическая</a:t>
            </a:r>
            <a:r>
              <a:rPr lang="ru-RU" altLang="ru-RU" sz="3600" dirty="0" smtClean="0"/>
              <a:t> функция – возможность делать выводы для будущего.</a:t>
            </a:r>
          </a:p>
        </p:txBody>
      </p:sp>
    </p:spTree>
    <p:extLst>
      <p:ext uri="{BB962C8B-B14F-4D97-AF65-F5344CB8AC3E}">
        <p14:creationId xmlns:p14="http://schemas.microsoft.com/office/powerpoint/2010/main" val="23871648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638</Words>
  <Application>Microsoft Office PowerPoint</Application>
  <PresentationFormat>Экран (4:3)</PresentationFormat>
  <Paragraphs>176</Paragraphs>
  <Slides>24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Презентация PowerPoint</vt:lpstr>
      <vt:lpstr>Презентация PowerPoint</vt:lpstr>
      <vt:lpstr>Презентация PowerPoint</vt:lpstr>
      <vt:lpstr>Что такое философия?</vt:lpstr>
      <vt:lpstr>Презентация PowerPoint</vt:lpstr>
      <vt:lpstr>Презентация PowerPoint</vt:lpstr>
      <vt:lpstr>Типы мировоззрения:</vt:lpstr>
      <vt:lpstr>Мифологическое мировоззрение</vt:lpstr>
      <vt:lpstr>Религиозное мировоззрение</vt:lpstr>
      <vt:lpstr>Философское мировоззрение</vt:lpstr>
      <vt:lpstr>Что такое философия?</vt:lpstr>
      <vt:lpstr>Философия</vt:lpstr>
      <vt:lpstr>ПРЕДМЕТ ФИЛОСОФИИ</vt:lpstr>
      <vt:lpstr>Иммануил Кант (1724-1804)</vt:lpstr>
      <vt:lpstr>Структура философского знания:</vt:lpstr>
      <vt:lpstr>Онтология</vt:lpstr>
      <vt:lpstr>Презентация PowerPoint</vt:lpstr>
      <vt:lpstr>Гносеология  (эпистемология)</vt:lpstr>
      <vt:lpstr>Аксиология</vt:lpstr>
      <vt:lpstr>Праксиология</vt:lpstr>
      <vt:lpstr>Социальная философия</vt:lpstr>
      <vt:lpstr>Методы философии:</vt:lpstr>
      <vt:lpstr>Функции философии </vt:lpstr>
      <vt:lpstr>Презентация PowerPoint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6</cp:revision>
  <dcterms:created xsi:type="dcterms:W3CDTF">2018-02-17T01:55:31Z</dcterms:created>
  <dcterms:modified xsi:type="dcterms:W3CDTF">2018-02-17T02:57:47Z</dcterms:modified>
</cp:coreProperties>
</file>