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6"/>
  </p:notesMasterIdLst>
  <p:sldIdLst>
    <p:sldId id="256" r:id="rId2"/>
    <p:sldId id="299" r:id="rId3"/>
    <p:sldId id="300" r:id="rId4"/>
    <p:sldId id="301" r:id="rId5"/>
    <p:sldId id="293" r:id="rId6"/>
    <p:sldId id="278" r:id="rId7"/>
    <p:sldId id="287" r:id="rId8"/>
    <p:sldId id="288" r:id="rId9"/>
    <p:sldId id="279" r:id="rId10"/>
    <p:sldId id="280" r:id="rId11"/>
    <p:sldId id="281" r:id="rId12"/>
    <p:sldId id="282" r:id="rId13"/>
    <p:sldId id="296" r:id="rId14"/>
    <p:sldId id="283" r:id="rId15"/>
    <p:sldId id="284" r:id="rId16"/>
    <p:sldId id="285" r:id="rId17"/>
    <p:sldId id="289" r:id="rId18"/>
    <p:sldId id="290" r:id="rId19"/>
    <p:sldId id="291" r:id="rId20"/>
    <p:sldId id="298" r:id="rId21"/>
    <p:sldId id="294" r:id="rId22"/>
    <p:sldId id="295" r:id="rId23"/>
    <p:sldId id="292" r:id="rId24"/>
    <p:sldId id="258" r:id="rId25"/>
    <p:sldId id="257" r:id="rId26"/>
    <p:sldId id="259" r:id="rId27"/>
    <p:sldId id="260" r:id="rId28"/>
    <p:sldId id="261" r:id="rId29"/>
    <p:sldId id="262" r:id="rId30"/>
    <p:sldId id="263" r:id="rId31"/>
    <p:sldId id="264" r:id="rId32"/>
    <p:sldId id="265" r:id="rId33"/>
    <p:sldId id="266" r:id="rId34"/>
    <p:sldId id="267" r:id="rId35"/>
    <p:sldId id="268" r:id="rId36"/>
    <p:sldId id="269" r:id="rId37"/>
    <p:sldId id="270" r:id="rId38"/>
    <p:sldId id="271" r:id="rId39"/>
    <p:sldId id="272" r:id="rId40"/>
    <p:sldId id="273" r:id="rId41"/>
    <p:sldId id="274" r:id="rId42"/>
    <p:sldId id="275" r:id="rId43"/>
    <p:sldId id="276" r:id="rId44"/>
    <p:sldId id="277" r:id="rId4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2A368CF-10FB-4A69-8A78-9C36A50BC6E6}" type="doc">
      <dgm:prSet loTypeId="urn:microsoft.com/office/officeart/2005/8/layout/default" loCatId="list" qsTypeId="urn:microsoft.com/office/officeart/2005/8/quickstyle/3d1" qsCatId="3D" csTypeId="urn:microsoft.com/office/officeart/2005/8/colors/accent2_5" csCatId="accent2" phldr="1"/>
      <dgm:spPr/>
      <dgm:t>
        <a:bodyPr/>
        <a:lstStyle/>
        <a:p>
          <a:endParaRPr lang="ru-RU"/>
        </a:p>
      </dgm:t>
    </dgm:pt>
    <dgm:pt modelId="{BD771687-C9CD-429F-A9C3-6966E7227F26}">
      <dgm:prSet phldrT="[Текст]"/>
      <dgm:spPr/>
      <dgm:t>
        <a:bodyPr/>
        <a:lstStyle/>
        <a:p>
          <a:r>
            <a:rPr lang="ru-RU" dirty="0" err="1" smtClean="0"/>
            <a:t>Аристотелевско-Птолемеевская</a:t>
          </a:r>
          <a:r>
            <a:rPr lang="ru-RU" dirty="0" smtClean="0"/>
            <a:t> картина мира</a:t>
          </a:r>
          <a:endParaRPr lang="ru-RU" dirty="0"/>
        </a:p>
      </dgm:t>
    </dgm:pt>
    <dgm:pt modelId="{CF60BD46-9594-4837-9397-3D379C31CAED}" type="parTrans" cxnId="{95818BAC-0E69-40D8-9009-0256B7246617}">
      <dgm:prSet/>
      <dgm:spPr/>
      <dgm:t>
        <a:bodyPr/>
        <a:lstStyle/>
        <a:p>
          <a:endParaRPr lang="ru-RU"/>
        </a:p>
      </dgm:t>
    </dgm:pt>
    <dgm:pt modelId="{84CA4EC7-F324-407B-B141-CF0862ED7915}" type="sibTrans" cxnId="{95818BAC-0E69-40D8-9009-0256B7246617}">
      <dgm:prSet/>
      <dgm:spPr/>
      <dgm:t>
        <a:bodyPr/>
        <a:lstStyle/>
        <a:p>
          <a:endParaRPr lang="ru-RU"/>
        </a:p>
      </dgm:t>
    </dgm:pt>
    <dgm:pt modelId="{C016D438-6C64-4BB8-A16C-858CC0C0171B}">
      <dgm:prSet phldrT="[Текст]"/>
      <dgm:spPr/>
      <dgm:t>
        <a:bodyPr/>
        <a:lstStyle/>
        <a:p>
          <a:r>
            <a:rPr lang="ru-RU" dirty="0" err="1" smtClean="0"/>
            <a:t>Ньютоно</a:t>
          </a:r>
          <a:r>
            <a:rPr lang="ru-RU" dirty="0" smtClean="0"/>
            <a:t>-Картезианская картина мира</a:t>
          </a:r>
          <a:endParaRPr lang="ru-RU" dirty="0"/>
        </a:p>
      </dgm:t>
    </dgm:pt>
    <dgm:pt modelId="{00DDAC70-911E-4DAA-9EB8-E32B2D7E7AFB}" type="parTrans" cxnId="{C699BA98-F85B-4154-B4BC-C0CDB369A8A0}">
      <dgm:prSet/>
      <dgm:spPr/>
      <dgm:t>
        <a:bodyPr/>
        <a:lstStyle/>
        <a:p>
          <a:endParaRPr lang="ru-RU"/>
        </a:p>
      </dgm:t>
    </dgm:pt>
    <dgm:pt modelId="{D8F97EBB-3E98-472A-BF6D-460101666EA4}" type="sibTrans" cxnId="{C699BA98-F85B-4154-B4BC-C0CDB369A8A0}">
      <dgm:prSet/>
      <dgm:spPr/>
      <dgm:t>
        <a:bodyPr/>
        <a:lstStyle/>
        <a:p>
          <a:endParaRPr lang="ru-RU"/>
        </a:p>
      </dgm:t>
    </dgm:pt>
    <dgm:pt modelId="{CE4F7BD0-F2E2-45E4-90FF-883E294E088E}" type="pres">
      <dgm:prSet presAssocID="{42A368CF-10FB-4A69-8A78-9C36A50BC6E6}" presName="diagram" presStyleCnt="0">
        <dgm:presLayoutVars>
          <dgm:dir/>
          <dgm:resizeHandles val="exact"/>
        </dgm:presLayoutVars>
      </dgm:prSet>
      <dgm:spPr/>
    </dgm:pt>
    <dgm:pt modelId="{309CAE23-045F-49E4-AB91-F96D199D89B8}" type="pres">
      <dgm:prSet presAssocID="{BD771687-C9CD-429F-A9C3-6966E7227F26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84ED527-9B64-4460-A750-68949EB6CC72}" type="pres">
      <dgm:prSet presAssocID="{84CA4EC7-F324-407B-B141-CF0862ED7915}" presName="sibTrans" presStyleCnt="0"/>
      <dgm:spPr/>
    </dgm:pt>
    <dgm:pt modelId="{BA15AE9E-3D59-4DAC-B396-44EFCFE281E0}" type="pres">
      <dgm:prSet presAssocID="{C016D438-6C64-4BB8-A16C-858CC0C0171B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25993F5-BDBE-48B4-9C03-5EEFD790593B}" type="presOf" srcId="{BD771687-C9CD-429F-A9C3-6966E7227F26}" destId="{309CAE23-045F-49E4-AB91-F96D199D89B8}" srcOrd="0" destOrd="0" presId="urn:microsoft.com/office/officeart/2005/8/layout/default"/>
    <dgm:cxn modelId="{873366CB-9261-4AAF-976E-CA2BE553A5AD}" type="presOf" srcId="{42A368CF-10FB-4A69-8A78-9C36A50BC6E6}" destId="{CE4F7BD0-F2E2-45E4-90FF-883E294E088E}" srcOrd="0" destOrd="0" presId="urn:microsoft.com/office/officeart/2005/8/layout/default"/>
    <dgm:cxn modelId="{C699BA98-F85B-4154-B4BC-C0CDB369A8A0}" srcId="{42A368CF-10FB-4A69-8A78-9C36A50BC6E6}" destId="{C016D438-6C64-4BB8-A16C-858CC0C0171B}" srcOrd="1" destOrd="0" parTransId="{00DDAC70-911E-4DAA-9EB8-E32B2D7E7AFB}" sibTransId="{D8F97EBB-3E98-472A-BF6D-460101666EA4}"/>
    <dgm:cxn modelId="{27F7F8C9-1824-4301-9678-CCA71C3E5A92}" type="presOf" srcId="{C016D438-6C64-4BB8-A16C-858CC0C0171B}" destId="{BA15AE9E-3D59-4DAC-B396-44EFCFE281E0}" srcOrd="0" destOrd="0" presId="urn:microsoft.com/office/officeart/2005/8/layout/default"/>
    <dgm:cxn modelId="{95818BAC-0E69-40D8-9009-0256B7246617}" srcId="{42A368CF-10FB-4A69-8A78-9C36A50BC6E6}" destId="{BD771687-C9CD-429F-A9C3-6966E7227F26}" srcOrd="0" destOrd="0" parTransId="{CF60BD46-9594-4837-9397-3D379C31CAED}" sibTransId="{84CA4EC7-F324-407B-B141-CF0862ED7915}"/>
    <dgm:cxn modelId="{185C7BB4-F313-4C50-A4E8-FE1641C42FC1}" type="presParOf" srcId="{CE4F7BD0-F2E2-45E4-90FF-883E294E088E}" destId="{309CAE23-045F-49E4-AB91-F96D199D89B8}" srcOrd="0" destOrd="0" presId="urn:microsoft.com/office/officeart/2005/8/layout/default"/>
    <dgm:cxn modelId="{6D35CF05-ECAF-4A55-8601-ABB09EA255AA}" type="presParOf" srcId="{CE4F7BD0-F2E2-45E4-90FF-883E294E088E}" destId="{284ED527-9B64-4460-A750-68949EB6CC72}" srcOrd="1" destOrd="0" presId="urn:microsoft.com/office/officeart/2005/8/layout/default"/>
    <dgm:cxn modelId="{F836A336-24F0-4F97-8142-29075C2051A0}" type="presParOf" srcId="{CE4F7BD0-F2E2-45E4-90FF-883E294E088E}" destId="{BA15AE9E-3D59-4DAC-B396-44EFCFE281E0}" srcOrd="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5B9AAAE-F82C-4B15-995E-3EF5CA60F580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9A1E86E-4718-45E7-8560-BF058EE4F725}">
      <dgm:prSet phldrT="[Текст]"/>
      <dgm:spPr/>
      <dgm:t>
        <a:bodyPr/>
        <a:lstStyle/>
        <a:p>
          <a:r>
            <a:rPr lang="ru-RU" dirty="0" smtClean="0"/>
            <a:t>1</a:t>
          </a:r>
          <a:endParaRPr lang="ru-RU" dirty="0"/>
        </a:p>
      </dgm:t>
    </dgm:pt>
    <dgm:pt modelId="{CCC6BD74-7161-4171-B919-3C1D689E7718}" type="parTrans" cxnId="{9510B5CC-977A-4E66-9799-F22E2F3FA98B}">
      <dgm:prSet/>
      <dgm:spPr/>
      <dgm:t>
        <a:bodyPr/>
        <a:lstStyle/>
        <a:p>
          <a:endParaRPr lang="ru-RU"/>
        </a:p>
      </dgm:t>
    </dgm:pt>
    <dgm:pt modelId="{168B32BC-8723-4AE3-9B6D-C9C69D88160A}" type="sibTrans" cxnId="{9510B5CC-977A-4E66-9799-F22E2F3FA98B}">
      <dgm:prSet/>
      <dgm:spPr/>
      <dgm:t>
        <a:bodyPr/>
        <a:lstStyle/>
        <a:p>
          <a:endParaRPr lang="ru-RU"/>
        </a:p>
      </dgm:t>
    </dgm:pt>
    <dgm:pt modelId="{12396116-52FF-424D-9B21-A8BE6CCFEDFF}">
      <dgm:prSet phldrT="[Текст]" custT="1"/>
      <dgm:spPr/>
      <dgm:t>
        <a:bodyPr/>
        <a:lstStyle/>
        <a:p>
          <a:r>
            <a:rPr lang="ru-RU" sz="1200" dirty="0" smtClean="0"/>
            <a:t>Считать истинами лишь то, что с очевидностью признается мной таковым</a:t>
          </a:r>
          <a:endParaRPr lang="ru-RU" sz="1200" dirty="0"/>
        </a:p>
      </dgm:t>
    </dgm:pt>
    <dgm:pt modelId="{361F4F0F-E687-439D-A02D-6B2B82C14033}" type="parTrans" cxnId="{6D9E7230-8595-4D8A-BC40-C3A561FC24DE}">
      <dgm:prSet/>
      <dgm:spPr/>
      <dgm:t>
        <a:bodyPr/>
        <a:lstStyle/>
        <a:p>
          <a:endParaRPr lang="ru-RU"/>
        </a:p>
      </dgm:t>
    </dgm:pt>
    <dgm:pt modelId="{BD348A4E-18C1-4B88-B234-4FF3C7CECCC0}" type="sibTrans" cxnId="{6D9E7230-8595-4D8A-BC40-C3A561FC24DE}">
      <dgm:prSet/>
      <dgm:spPr/>
      <dgm:t>
        <a:bodyPr/>
        <a:lstStyle/>
        <a:p>
          <a:endParaRPr lang="ru-RU"/>
        </a:p>
      </dgm:t>
    </dgm:pt>
    <dgm:pt modelId="{83CCC0BB-1C15-4B02-B90C-ADBE6BBA4F98}">
      <dgm:prSet phldrT="[Текст]" custT="1"/>
      <dgm:spPr/>
      <dgm:t>
        <a:bodyPr/>
        <a:lstStyle/>
        <a:p>
          <a:r>
            <a:rPr lang="ru-RU" sz="1200" dirty="0" smtClean="0"/>
            <a:t>Тщательно избегать поспешности и предубежденности</a:t>
          </a:r>
          <a:endParaRPr lang="ru-RU" sz="1200" dirty="0"/>
        </a:p>
      </dgm:t>
    </dgm:pt>
    <dgm:pt modelId="{2D9A7321-CB0B-4492-A193-E44AC8207B12}" type="parTrans" cxnId="{23824935-DCFC-4A24-9D42-34FECF9A0B08}">
      <dgm:prSet/>
      <dgm:spPr/>
      <dgm:t>
        <a:bodyPr/>
        <a:lstStyle/>
        <a:p>
          <a:endParaRPr lang="ru-RU"/>
        </a:p>
      </dgm:t>
    </dgm:pt>
    <dgm:pt modelId="{73AD2BAA-3F4C-409D-8F04-36296DDABA01}" type="sibTrans" cxnId="{23824935-DCFC-4A24-9D42-34FECF9A0B08}">
      <dgm:prSet/>
      <dgm:spPr/>
      <dgm:t>
        <a:bodyPr/>
        <a:lstStyle/>
        <a:p>
          <a:endParaRPr lang="ru-RU"/>
        </a:p>
      </dgm:t>
    </dgm:pt>
    <dgm:pt modelId="{714C7F6A-68B7-45CC-8152-17DC34A2472A}">
      <dgm:prSet phldrT="[Текст]"/>
      <dgm:spPr/>
      <dgm:t>
        <a:bodyPr/>
        <a:lstStyle/>
        <a:p>
          <a:r>
            <a:rPr lang="ru-RU" dirty="0" smtClean="0"/>
            <a:t>2</a:t>
          </a:r>
          <a:endParaRPr lang="ru-RU" dirty="0"/>
        </a:p>
      </dgm:t>
    </dgm:pt>
    <dgm:pt modelId="{23BFDB30-3822-40AD-BA31-FB0B5171240A}" type="parTrans" cxnId="{B62B5D34-89E0-4637-A06D-777ECFF71C32}">
      <dgm:prSet/>
      <dgm:spPr/>
      <dgm:t>
        <a:bodyPr/>
        <a:lstStyle/>
        <a:p>
          <a:endParaRPr lang="ru-RU"/>
        </a:p>
      </dgm:t>
    </dgm:pt>
    <dgm:pt modelId="{78154ECF-DC2D-498B-AFB7-52DAFDC4DC26}" type="sibTrans" cxnId="{B62B5D34-89E0-4637-A06D-777ECFF71C32}">
      <dgm:prSet/>
      <dgm:spPr/>
      <dgm:t>
        <a:bodyPr/>
        <a:lstStyle/>
        <a:p>
          <a:endParaRPr lang="ru-RU"/>
        </a:p>
      </dgm:t>
    </dgm:pt>
    <dgm:pt modelId="{3D7040FC-86EF-4A40-B695-D1C59B3233BC}">
      <dgm:prSet phldrT="[Текст]"/>
      <dgm:spPr/>
      <dgm:t>
        <a:bodyPr/>
        <a:lstStyle/>
        <a:p>
          <a:r>
            <a:rPr lang="ru-RU" dirty="0" smtClean="0"/>
            <a:t>Разделить каждое из рассматриваемых мною затруднений на несколько частей</a:t>
          </a:r>
          <a:endParaRPr lang="ru-RU" dirty="0"/>
        </a:p>
      </dgm:t>
    </dgm:pt>
    <dgm:pt modelId="{1CD78F2F-EB64-4669-921E-F155FC19CD90}" type="parTrans" cxnId="{32AF69B9-5FB9-4131-A95B-7A69F60BBCF9}">
      <dgm:prSet/>
      <dgm:spPr/>
      <dgm:t>
        <a:bodyPr/>
        <a:lstStyle/>
        <a:p>
          <a:endParaRPr lang="ru-RU"/>
        </a:p>
      </dgm:t>
    </dgm:pt>
    <dgm:pt modelId="{23E3EA42-C767-4DA0-8794-3DD597ED3187}" type="sibTrans" cxnId="{32AF69B9-5FB9-4131-A95B-7A69F60BBCF9}">
      <dgm:prSet/>
      <dgm:spPr/>
      <dgm:t>
        <a:bodyPr/>
        <a:lstStyle/>
        <a:p>
          <a:endParaRPr lang="ru-RU"/>
        </a:p>
      </dgm:t>
    </dgm:pt>
    <dgm:pt modelId="{217C05A1-309C-40EE-B02C-BA385B9EBB24}">
      <dgm:prSet phldrT="[Текст]"/>
      <dgm:spPr/>
      <dgm:t>
        <a:bodyPr/>
        <a:lstStyle/>
        <a:p>
          <a:endParaRPr lang="ru-RU" dirty="0"/>
        </a:p>
      </dgm:t>
    </dgm:pt>
    <dgm:pt modelId="{9FEDD43F-FF9B-4C3B-A817-2708537CEBA9}" type="parTrans" cxnId="{CA52D951-A3FA-42DF-AD5E-7F32E3FCCB02}">
      <dgm:prSet/>
      <dgm:spPr/>
      <dgm:t>
        <a:bodyPr/>
        <a:lstStyle/>
        <a:p>
          <a:endParaRPr lang="ru-RU"/>
        </a:p>
      </dgm:t>
    </dgm:pt>
    <dgm:pt modelId="{B53806A2-EA1A-4D0E-B815-A7226B1502F0}" type="sibTrans" cxnId="{CA52D951-A3FA-42DF-AD5E-7F32E3FCCB02}">
      <dgm:prSet/>
      <dgm:spPr/>
      <dgm:t>
        <a:bodyPr/>
        <a:lstStyle/>
        <a:p>
          <a:endParaRPr lang="ru-RU"/>
        </a:p>
      </dgm:t>
    </dgm:pt>
    <dgm:pt modelId="{7436002F-1FA7-4278-BDFA-6C065AA083B2}">
      <dgm:prSet phldrT="[Текст]"/>
      <dgm:spPr/>
      <dgm:t>
        <a:bodyPr/>
        <a:lstStyle/>
        <a:p>
          <a:r>
            <a:rPr lang="ru-RU" dirty="0" smtClean="0"/>
            <a:t>3</a:t>
          </a:r>
        </a:p>
      </dgm:t>
    </dgm:pt>
    <dgm:pt modelId="{353394A1-A699-40AA-B1CB-0D833A3FE3A7}" type="parTrans" cxnId="{43B35256-FC75-4FF7-951A-DAFC2D9F769B}">
      <dgm:prSet/>
      <dgm:spPr/>
      <dgm:t>
        <a:bodyPr/>
        <a:lstStyle/>
        <a:p>
          <a:endParaRPr lang="ru-RU"/>
        </a:p>
      </dgm:t>
    </dgm:pt>
    <dgm:pt modelId="{ABEEB2B0-64E5-42BF-B31F-67AE10356E76}" type="sibTrans" cxnId="{43B35256-FC75-4FF7-951A-DAFC2D9F769B}">
      <dgm:prSet/>
      <dgm:spPr/>
      <dgm:t>
        <a:bodyPr/>
        <a:lstStyle/>
        <a:p>
          <a:endParaRPr lang="ru-RU"/>
        </a:p>
      </dgm:t>
    </dgm:pt>
    <dgm:pt modelId="{F4071B44-0AD6-4A38-92C6-5613B1F2E419}">
      <dgm:prSet phldrT="[Текст]"/>
      <dgm:spPr/>
      <dgm:t>
        <a:bodyPr/>
        <a:lstStyle/>
        <a:p>
          <a:r>
            <a:rPr lang="ru-RU" dirty="0" smtClean="0"/>
            <a:t>Мыслить по порядку, начиная с предметов простых и легко познаваемых и восходить мало-помалу до наиболее сложных</a:t>
          </a:r>
          <a:endParaRPr lang="ru-RU" dirty="0"/>
        </a:p>
      </dgm:t>
    </dgm:pt>
    <dgm:pt modelId="{EA4F539A-8496-4055-9496-EF0E2462FF95}" type="parTrans" cxnId="{A4F09992-6D5D-4244-9E9E-06E0443AB8C0}">
      <dgm:prSet/>
      <dgm:spPr/>
      <dgm:t>
        <a:bodyPr/>
        <a:lstStyle/>
        <a:p>
          <a:endParaRPr lang="ru-RU"/>
        </a:p>
      </dgm:t>
    </dgm:pt>
    <dgm:pt modelId="{55264FC6-A8DD-4108-A67C-4C0D458AADD6}" type="sibTrans" cxnId="{A4F09992-6D5D-4244-9E9E-06E0443AB8C0}">
      <dgm:prSet/>
      <dgm:spPr/>
      <dgm:t>
        <a:bodyPr/>
        <a:lstStyle/>
        <a:p>
          <a:endParaRPr lang="ru-RU"/>
        </a:p>
      </dgm:t>
    </dgm:pt>
    <dgm:pt modelId="{0ECA04AA-BAE2-4EB3-AA6C-CA9FE68F76EF}">
      <dgm:prSet phldrT="[Текст]"/>
      <dgm:spPr/>
      <dgm:t>
        <a:bodyPr/>
        <a:lstStyle/>
        <a:p>
          <a:r>
            <a:rPr lang="ru-RU" dirty="0" smtClean="0"/>
            <a:t>4</a:t>
          </a:r>
          <a:endParaRPr lang="ru-RU" dirty="0"/>
        </a:p>
      </dgm:t>
    </dgm:pt>
    <dgm:pt modelId="{803F327A-8379-4D15-9D5C-CE6C98B1D91C}" type="parTrans" cxnId="{AC90DD79-EB62-4DED-91E1-BCA48D9F8095}">
      <dgm:prSet/>
      <dgm:spPr/>
      <dgm:t>
        <a:bodyPr/>
        <a:lstStyle/>
        <a:p>
          <a:endParaRPr lang="ru-RU"/>
        </a:p>
      </dgm:t>
    </dgm:pt>
    <dgm:pt modelId="{55A1C791-DC90-4B0D-AAD8-96DC15743282}" type="sibTrans" cxnId="{AC90DD79-EB62-4DED-91E1-BCA48D9F8095}">
      <dgm:prSet/>
      <dgm:spPr/>
      <dgm:t>
        <a:bodyPr/>
        <a:lstStyle/>
        <a:p>
          <a:endParaRPr lang="ru-RU"/>
        </a:p>
      </dgm:t>
    </dgm:pt>
    <dgm:pt modelId="{905B0BC6-DE19-424C-9C7D-3F5EEDC3914B}">
      <dgm:prSet phldrT="[Текст]" custT="1"/>
      <dgm:spPr/>
      <dgm:t>
        <a:bodyPr/>
        <a:lstStyle/>
        <a:p>
          <a:r>
            <a:rPr lang="ru-RU" sz="1200" dirty="0" smtClean="0"/>
            <a:t>Принимать в свои суждения лишь то, что ни в коем случае не возбуждает сомнение</a:t>
          </a:r>
          <a:endParaRPr lang="ru-RU" sz="1200" dirty="0"/>
        </a:p>
      </dgm:t>
    </dgm:pt>
    <dgm:pt modelId="{763DAB22-803E-4289-9670-B2FFA9C92A9E}" type="parTrans" cxnId="{56B28D33-9895-4FC8-8470-9F05238716CF}">
      <dgm:prSet/>
      <dgm:spPr/>
      <dgm:t>
        <a:bodyPr/>
        <a:lstStyle/>
        <a:p>
          <a:endParaRPr lang="ru-RU"/>
        </a:p>
      </dgm:t>
    </dgm:pt>
    <dgm:pt modelId="{49D27778-DEA1-40A6-8A4F-25EBE8E22128}" type="sibTrans" cxnId="{56B28D33-9895-4FC8-8470-9F05238716CF}">
      <dgm:prSet/>
      <dgm:spPr/>
      <dgm:t>
        <a:bodyPr/>
        <a:lstStyle/>
        <a:p>
          <a:endParaRPr lang="ru-RU"/>
        </a:p>
      </dgm:t>
    </dgm:pt>
    <dgm:pt modelId="{704F45B8-F869-4EE8-922E-78C633C86AED}">
      <dgm:prSet/>
      <dgm:spPr/>
      <dgm:t>
        <a:bodyPr/>
        <a:lstStyle/>
        <a:p>
          <a:r>
            <a:rPr lang="ru-RU" dirty="0" smtClean="0"/>
            <a:t>Составлять всюду настолько полные перечни и такие общие обзоры, чтобы быть уверенным, что ничего не пропустил</a:t>
          </a:r>
          <a:endParaRPr lang="ru-RU" dirty="0"/>
        </a:p>
      </dgm:t>
    </dgm:pt>
    <dgm:pt modelId="{24E540B2-060E-48FA-81C3-3DAC874690EA}" type="parTrans" cxnId="{7CE7D47C-7FD2-4ECB-A9A5-F3C376F2CFD1}">
      <dgm:prSet/>
      <dgm:spPr/>
      <dgm:t>
        <a:bodyPr/>
        <a:lstStyle/>
        <a:p>
          <a:endParaRPr lang="ru-RU"/>
        </a:p>
      </dgm:t>
    </dgm:pt>
    <dgm:pt modelId="{A85C1173-08EE-4506-B9B7-D502DA1B3221}" type="sibTrans" cxnId="{7CE7D47C-7FD2-4ECB-A9A5-F3C376F2CFD1}">
      <dgm:prSet/>
      <dgm:spPr/>
      <dgm:t>
        <a:bodyPr/>
        <a:lstStyle/>
        <a:p>
          <a:endParaRPr lang="ru-RU"/>
        </a:p>
      </dgm:t>
    </dgm:pt>
    <dgm:pt modelId="{D907249C-8841-4469-BC09-02F5C6D17038}" type="pres">
      <dgm:prSet presAssocID="{C5B9AAAE-F82C-4B15-995E-3EF5CA60F580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ADD6EF7-7A9A-4559-9228-934506F5003B}" type="pres">
      <dgm:prSet presAssocID="{39A1E86E-4718-45E7-8560-BF058EE4F725}" presName="composite" presStyleCnt="0"/>
      <dgm:spPr/>
    </dgm:pt>
    <dgm:pt modelId="{9E845226-A238-4EC7-BDC4-E799E441DEE8}" type="pres">
      <dgm:prSet presAssocID="{39A1E86E-4718-45E7-8560-BF058EE4F725}" presName="parentText" presStyleLbl="align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53A57B7-80FE-4233-AF08-439D7F76D5F1}" type="pres">
      <dgm:prSet presAssocID="{39A1E86E-4718-45E7-8560-BF058EE4F725}" presName="descendantText" presStyleLbl="alignAcc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F76E650-DDD9-4EE8-8A94-BCBC6BE01CB3}" type="pres">
      <dgm:prSet presAssocID="{168B32BC-8723-4AE3-9B6D-C9C69D88160A}" presName="sp" presStyleCnt="0"/>
      <dgm:spPr/>
    </dgm:pt>
    <dgm:pt modelId="{B8FEA004-9B6A-4863-9530-681D0C7E3B61}" type="pres">
      <dgm:prSet presAssocID="{714C7F6A-68B7-45CC-8152-17DC34A2472A}" presName="composite" presStyleCnt="0"/>
      <dgm:spPr/>
    </dgm:pt>
    <dgm:pt modelId="{D3852122-ABC1-490A-A076-78860784BC40}" type="pres">
      <dgm:prSet presAssocID="{714C7F6A-68B7-45CC-8152-17DC34A2472A}" presName="parentText" presStyleLbl="align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702167A-7580-4181-B3D3-05495DC29108}" type="pres">
      <dgm:prSet presAssocID="{714C7F6A-68B7-45CC-8152-17DC34A2472A}" presName="descendantText" presStyleLbl="alignAcc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E82357F-6004-4876-B8A0-8B16C801F7D2}" type="pres">
      <dgm:prSet presAssocID="{78154ECF-DC2D-498B-AFB7-52DAFDC4DC26}" presName="sp" presStyleCnt="0"/>
      <dgm:spPr/>
    </dgm:pt>
    <dgm:pt modelId="{1EFB0C5F-8E07-448A-9B3F-666A57EC1CD6}" type="pres">
      <dgm:prSet presAssocID="{7436002F-1FA7-4278-BDFA-6C065AA083B2}" presName="composite" presStyleCnt="0"/>
      <dgm:spPr/>
    </dgm:pt>
    <dgm:pt modelId="{6AC6744B-34A8-45EE-A5AE-82F26DD25189}" type="pres">
      <dgm:prSet presAssocID="{7436002F-1FA7-4278-BDFA-6C065AA083B2}" presName="parentText" presStyleLbl="align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1A5C48-DBEC-498F-AA69-7D602EB09E29}" type="pres">
      <dgm:prSet presAssocID="{7436002F-1FA7-4278-BDFA-6C065AA083B2}" presName="descendantText" presStyleLbl="alignAcc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F21A349-318E-4622-A331-FE6CA1B286CC}" type="pres">
      <dgm:prSet presAssocID="{ABEEB2B0-64E5-42BF-B31F-67AE10356E76}" presName="sp" presStyleCnt="0"/>
      <dgm:spPr/>
    </dgm:pt>
    <dgm:pt modelId="{4E38349D-C229-49E0-B2BF-E62F664DC1E0}" type="pres">
      <dgm:prSet presAssocID="{0ECA04AA-BAE2-4EB3-AA6C-CA9FE68F76EF}" presName="composite" presStyleCnt="0"/>
      <dgm:spPr/>
    </dgm:pt>
    <dgm:pt modelId="{09319E20-30A7-4256-9ED2-83EE22031796}" type="pres">
      <dgm:prSet presAssocID="{0ECA04AA-BAE2-4EB3-AA6C-CA9FE68F76EF}" presName="parentText" presStyleLbl="align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FF44BB8-3BB3-46EE-B6F0-007F52504F6F}" type="pres">
      <dgm:prSet presAssocID="{0ECA04AA-BAE2-4EB3-AA6C-CA9FE68F76EF}" presName="descendantText" presStyleLbl="alignAcc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62B5D34-89E0-4637-A06D-777ECFF71C32}" srcId="{C5B9AAAE-F82C-4B15-995E-3EF5CA60F580}" destId="{714C7F6A-68B7-45CC-8152-17DC34A2472A}" srcOrd="1" destOrd="0" parTransId="{23BFDB30-3822-40AD-BA31-FB0B5171240A}" sibTransId="{78154ECF-DC2D-498B-AFB7-52DAFDC4DC26}"/>
    <dgm:cxn modelId="{B6CEE86E-B11B-4A01-BBB0-A5B2420038AE}" type="presOf" srcId="{F4071B44-0AD6-4A38-92C6-5613B1F2E419}" destId="{451A5C48-DBEC-498F-AA69-7D602EB09E29}" srcOrd="0" destOrd="0" presId="urn:microsoft.com/office/officeart/2005/8/layout/chevron2"/>
    <dgm:cxn modelId="{A46D1C21-AEAC-4B13-B187-6822A5CA69B7}" type="presOf" srcId="{3D7040FC-86EF-4A40-B695-D1C59B3233BC}" destId="{1702167A-7580-4181-B3D3-05495DC29108}" srcOrd="0" destOrd="0" presId="urn:microsoft.com/office/officeart/2005/8/layout/chevron2"/>
    <dgm:cxn modelId="{9510B5CC-977A-4E66-9799-F22E2F3FA98B}" srcId="{C5B9AAAE-F82C-4B15-995E-3EF5CA60F580}" destId="{39A1E86E-4718-45E7-8560-BF058EE4F725}" srcOrd="0" destOrd="0" parTransId="{CCC6BD74-7161-4171-B919-3C1D689E7718}" sibTransId="{168B32BC-8723-4AE3-9B6D-C9C69D88160A}"/>
    <dgm:cxn modelId="{A4F09992-6D5D-4244-9E9E-06E0443AB8C0}" srcId="{7436002F-1FA7-4278-BDFA-6C065AA083B2}" destId="{F4071B44-0AD6-4A38-92C6-5613B1F2E419}" srcOrd="0" destOrd="0" parTransId="{EA4F539A-8496-4055-9496-EF0E2462FF95}" sibTransId="{55264FC6-A8DD-4108-A67C-4C0D458AADD6}"/>
    <dgm:cxn modelId="{1CF631A2-3FAF-4ACE-9843-0BC3F4121644}" type="presOf" srcId="{714C7F6A-68B7-45CC-8152-17DC34A2472A}" destId="{D3852122-ABC1-490A-A076-78860784BC40}" srcOrd="0" destOrd="0" presId="urn:microsoft.com/office/officeart/2005/8/layout/chevron2"/>
    <dgm:cxn modelId="{56B28D33-9895-4FC8-8470-9F05238716CF}" srcId="{39A1E86E-4718-45E7-8560-BF058EE4F725}" destId="{905B0BC6-DE19-424C-9C7D-3F5EEDC3914B}" srcOrd="2" destOrd="0" parTransId="{763DAB22-803E-4289-9670-B2FFA9C92A9E}" sibTransId="{49D27778-DEA1-40A6-8A4F-25EBE8E22128}"/>
    <dgm:cxn modelId="{6D9E7230-8595-4D8A-BC40-C3A561FC24DE}" srcId="{39A1E86E-4718-45E7-8560-BF058EE4F725}" destId="{12396116-52FF-424D-9B21-A8BE6CCFEDFF}" srcOrd="0" destOrd="0" parTransId="{361F4F0F-E687-439D-A02D-6B2B82C14033}" sibTransId="{BD348A4E-18C1-4B88-B234-4FF3C7CECCC0}"/>
    <dgm:cxn modelId="{43B35256-FC75-4FF7-951A-DAFC2D9F769B}" srcId="{C5B9AAAE-F82C-4B15-995E-3EF5CA60F580}" destId="{7436002F-1FA7-4278-BDFA-6C065AA083B2}" srcOrd="2" destOrd="0" parTransId="{353394A1-A699-40AA-B1CB-0D833A3FE3A7}" sibTransId="{ABEEB2B0-64E5-42BF-B31F-67AE10356E76}"/>
    <dgm:cxn modelId="{32AF69B9-5FB9-4131-A95B-7A69F60BBCF9}" srcId="{714C7F6A-68B7-45CC-8152-17DC34A2472A}" destId="{3D7040FC-86EF-4A40-B695-D1C59B3233BC}" srcOrd="0" destOrd="0" parTransId="{1CD78F2F-EB64-4669-921E-F155FC19CD90}" sibTransId="{23E3EA42-C767-4DA0-8794-3DD597ED3187}"/>
    <dgm:cxn modelId="{23824935-DCFC-4A24-9D42-34FECF9A0B08}" srcId="{39A1E86E-4718-45E7-8560-BF058EE4F725}" destId="{83CCC0BB-1C15-4B02-B90C-ADBE6BBA4F98}" srcOrd="1" destOrd="0" parTransId="{2D9A7321-CB0B-4492-A193-E44AC8207B12}" sibTransId="{73AD2BAA-3F4C-409D-8F04-36296DDABA01}"/>
    <dgm:cxn modelId="{8B9C699D-E214-4E48-946D-DC552EA1375D}" type="presOf" srcId="{39A1E86E-4718-45E7-8560-BF058EE4F725}" destId="{9E845226-A238-4EC7-BDC4-E799E441DEE8}" srcOrd="0" destOrd="0" presId="urn:microsoft.com/office/officeart/2005/8/layout/chevron2"/>
    <dgm:cxn modelId="{66F8FE5C-5C37-4EBD-8EDD-7EABCA30ABD1}" type="presOf" srcId="{704F45B8-F869-4EE8-922E-78C633C86AED}" destId="{6FF44BB8-3BB3-46EE-B6F0-007F52504F6F}" srcOrd="0" destOrd="0" presId="urn:microsoft.com/office/officeart/2005/8/layout/chevron2"/>
    <dgm:cxn modelId="{7CE7D47C-7FD2-4ECB-A9A5-F3C376F2CFD1}" srcId="{0ECA04AA-BAE2-4EB3-AA6C-CA9FE68F76EF}" destId="{704F45B8-F869-4EE8-922E-78C633C86AED}" srcOrd="0" destOrd="0" parTransId="{24E540B2-060E-48FA-81C3-3DAC874690EA}" sibTransId="{A85C1173-08EE-4506-B9B7-D502DA1B3221}"/>
    <dgm:cxn modelId="{6103E321-C112-41CA-B1D0-C7B6FE61892A}" type="presOf" srcId="{905B0BC6-DE19-424C-9C7D-3F5EEDC3914B}" destId="{D53A57B7-80FE-4233-AF08-439D7F76D5F1}" srcOrd="0" destOrd="2" presId="urn:microsoft.com/office/officeart/2005/8/layout/chevron2"/>
    <dgm:cxn modelId="{3BF0F345-26DF-4B69-9F89-8481DA2AA5C7}" type="presOf" srcId="{217C05A1-309C-40EE-B02C-BA385B9EBB24}" destId="{1702167A-7580-4181-B3D3-05495DC29108}" srcOrd="0" destOrd="1" presId="urn:microsoft.com/office/officeart/2005/8/layout/chevron2"/>
    <dgm:cxn modelId="{1D1B4A56-161A-4DC8-835E-E04B8472894A}" type="presOf" srcId="{12396116-52FF-424D-9B21-A8BE6CCFEDFF}" destId="{D53A57B7-80FE-4233-AF08-439D7F76D5F1}" srcOrd="0" destOrd="0" presId="urn:microsoft.com/office/officeart/2005/8/layout/chevron2"/>
    <dgm:cxn modelId="{E00465F4-4B34-4586-9EA9-11B2EC64500A}" type="presOf" srcId="{0ECA04AA-BAE2-4EB3-AA6C-CA9FE68F76EF}" destId="{09319E20-30A7-4256-9ED2-83EE22031796}" srcOrd="0" destOrd="0" presId="urn:microsoft.com/office/officeart/2005/8/layout/chevron2"/>
    <dgm:cxn modelId="{966AD03E-BA96-4AA8-AF2F-AE310B0384F9}" type="presOf" srcId="{C5B9AAAE-F82C-4B15-995E-3EF5CA60F580}" destId="{D907249C-8841-4469-BC09-02F5C6D17038}" srcOrd="0" destOrd="0" presId="urn:microsoft.com/office/officeart/2005/8/layout/chevron2"/>
    <dgm:cxn modelId="{CA52D951-A3FA-42DF-AD5E-7F32E3FCCB02}" srcId="{714C7F6A-68B7-45CC-8152-17DC34A2472A}" destId="{217C05A1-309C-40EE-B02C-BA385B9EBB24}" srcOrd="1" destOrd="0" parTransId="{9FEDD43F-FF9B-4C3B-A817-2708537CEBA9}" sibTransId="{B53806A2-EA1A-4D0E-B815-A7226B1502F0}"/>
    <dgm:cxn modelId="{30CC521B-9112-4741-B836-5E08BDACEB64}" type="presOf" srcId="{83CCC0BB-1C15-4B02-B90C-ADBE6BBA4F98}" destId="{D53A57B7-80FE-4233-AF08-439D7F76D5F1}" srcOrd="0" destOrd="1" presId="urn:microsoft.com/office/officeart/2005/8/layout/chevron2"/>
    <dgm:cxn modelId="{AC90DD79-EB62-4DED-91E1-BCA48D9F8095}" srcId="{C5B9AAAE-F82C-4B15-995E-3EF5CA60F580}" destId="{0ECA04AA-BAE2-4EB3-AA6C-CA9FE68F76EF}" srcOrd="3" destOrd="0" parTransId="{803F327A-8379-4D15-9D5C-CE6C98B1D91C}" sibTransId="{55A1C791-DC90-4B0D-AAD8-96DC15743282}"/>
    <dgm:cxn modelId="{9C39D7F4-8953-49D1-A385-5662A6244D3B}" type="presOf" srcId="{7436002F-1FA7-4278-BDFA-6C065AA083B2}" destId="{6AC6744B-34A8-45EE-A5AE-82F26DD25189}" srcOrd="0" destOrd="0" presId="urn:microsoft.com/office/officeart/2005/8/layout/chevron2"/>
    <dgm:cxn modelId="{8FA3F25F-B65F-4ED2-B194-8EABD277A404}" type="presParOf" srcId="{D907249C-8841-4469-BC09-02F5C6D17038}" destId="{5ADD6EF7-7A9A-4559-9228-934506F5003B}" srcOrd="0" destOrd="0" presId="urn:microsoft.com/office/officeart/2005/8/layout/chevron2"/>
    <dgm:cxn modelId="{73517ED9-6346-42A1-B8B4-9C3E358F5136}" type="presParOf" srcId="{5ADD6EF7-7A9A-4559-9228-934506F5003B}" destId="{9E845226-A238-4EC7-BDC4-E799E441DEE8}" srcOrd="0" destOrd="0" presId="urn:microsoft.com/office/officeart/2005/8/layout/chevron2"/>
    <dgm:cxn modelId="{A4F45368-68E7-48E1-89D9-46A0C92E8E6B}" type="presParOf" srcId="{5ADD6EF7-7A9A-4559-9228-934506F5003B}" destId="{D53A57B7-80FE-4233-AF08-439D7F76D5F1}" srcOrd="1" destOrd="0" presId="urn:microsoft.com/office/officeart/2005/8/layout/chevron2"/>
    <dgm:cxn modelId="{26EDC28F-F6E4-4D45-A8BF-67F29595A94F}" type="presParOf" srcId="{D907249C-8841-4469-BC09-02F5C6D17038}" destId="{3F76E650-DDD9-4EE8-8A94-BCBC6BE01CB3}" srcOrd="1" destOrd="0" presId="urn:microsoft.com/office/officeart/2005/8/layout/chevron2"/>
    <dgm:cxn modelId="{3B89F99C-EA34-4769-8B0D-F28A6728C639}" type="presParOf" srcId="{D907249C-8841-4469-BC09-02F5C6D17038}" destId="{B8FEA004-9B6A-4863-9530-681D0C7E3B61}" srcOrd="2" destOrd="0" presId="urn:microsoft.com/office/officeart/2005/8/layout/chevron2"/>
    <dgm:cxn modelId="{4F07E375-A45B-4E68-8E5B-98294CBB6734}" type="presParOf" srcId="{B8FEA004-9B6A-4863-9530-681D0C7E3B61}" destId="{D3852122-ABC1-490A-A076-78860784BC40}" srcOrd="0" destOrd="0" presId="urn:microsoft.com/office/officeart/2005/8/layout/chevron2"/>
    <dgm:cxn modelId="{C513ABF1-726B-4A79-9A13-A89D05AF31D6}" type="presParOf" srcId="{B8FEA004-9B6A-4863-9530-681D0C7E3B61}" destId="{1702167A-7580-4181-B3D3-05495DC29108}" srcOrd="1" destOrd="0" presId="urn:microsoft.com/office/officeart/2005/8/layout/chevron2"/>
    <dgm:cxn modelId="{7A6395B3-0FE9-4C7E-BE9E-0F1B44CCF11B}" type="presParOf" srcId="{D907249C-8841-4469-BC09-02F5C6D17038}" destId="{8E82357F-6004-4876-B8A0-8B16C801F7D2}" srcOrd="3" destOrd="0" presId="urn:microsoft.com/office/officeart/2005/8/layout/chevron2"/>
    <dgm:cxn modelId="{D403C14E-E288-41EF-91B4-E072C4849C71}" type="presParOf" srcId="{D907249C-8841-4469-BC09-02F5C6D17038}" destId="{1EFB0C5F-8E07-448A-9B3F-666A57EC1CD6}" srcOrd="4" destOrd="0" presId="urn:microsoft.com/office/officeart/2005/8/layout/chevron2"/>
    <dgm:cxn modelId="{697E9F15-EA3F-48FE-897E-0BB5117247FF}" type="presParOf" srcId="{1EFB0C5F-8E07-448A-9B3F-666A57EC1CD6}" destId="{6AC6744B-34A8-45EE-A5AE-82F26DD25189}" srcOrd="0" destOrd="0" presId="urn:microsoft.com/office/officeart/2005/8/layout/chevron2"/>
    <dgm:cxn modelId="{820B408B-BBE6-4F94-AE02-C8A1F5053C7F}" type="presParOf" srcId="{1EFB0C5F-8E07-448A-9B3F-666A57EC1CD6}" destId="{451A5C48-DBEC-498F-AA69-7D602EB09E29}" srcOrd="1" destOrd="0" presId="urn:microsoft.com/office/officeart/2005/8/layout/chevron2"/>
    <dgm:cxn modelId="{52FF06DD-ADE8-496A-81D1-5081C9F76265}" type="presParOf" srcId="{D907249C-8841-4469-BC09-02F5C6D17038}" destId="{6F21A349-318E-4622-A331-FE6CA1B286CC}" srcOrd="5" destOrd="0" presId="urn:microsoft.com/office/officeart/2005/8/layout/chevron2"/>
    <dgm:cxn modelId="{61827C65-789E-4692-9C01-A8A9665EBEE2}" type="presParOf" srcId="{D907249C-8841-4469-BC09-02F5C6D17038}" destId="{4E38349D-C229-49E0-B2BF-E62F664DC1E0}" srcOrd="6" destOrd="0" presId="urn:microsoft.com/office/officeart/2005/8/layout/chevron2"/>
    <dgm:cxn modelId="{BF6EF4E4-FF6D-45AA-8CF3-14A0099B969B}" type="presParOf" srcId="{4E38349D-C229-49E0-B2BF-E62F664DC1E0}" destId="{09319E20-30A7-4256-9ED2-83EE22031796}" srcOrd="0" destOrd="0" presId="urn:microsoft.com/office/officeart/2005/8/layout/chevron2"/>
    <dgm:cxn modelId="{3E4E59BB-D7D5-4F60-B817-A98CFF558601}" type="presParOf" srcId="{4E38349D-C229-49E0-B2BF-E62F664DC1E0}" destId="{6FF44BB8-3BB3-46EE-B6F0-007F52504F6F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3663D4F-9BF9-467C-ACA3-6D306E3DF5D9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B81CB7F-97FF-4A93-A974-882AB4EDE42F}">
      <dgm:prSet phldrT="[Текст]"/>
      <dgm:spPr/>
      <dgm:t>
        <a:bodyPr/>
        <a:lstStyle/>
        <a:p>
          <a:r>
            <a:rPr lang="ru-RU" dirty="0" smtClean="0"/>
            <a:t>Субстанция духовная</a:t>
          </a:r>
        </a:p>
        <a:p>
          <a:r>
            <a:rPr lang="ru-RU" dirty="0" smtClean="0"/>
            <a:t>Атрибут - мышление</a:t>
          </a:r>
          <a:endParaRPr lang="ru-RU" dirty="0"/>
        </a:p>
      </dgm:t>
    </dgm:pt>
    <dgm:pt modelId="{5111E76A-FA38-4E4B-BE4D-248533C5632B}" type="parTrans" cxnId="{B8A7CD89-17E5-4A61-A612-A36A1BDD81B3}">
      <dgm:prSet/>
      <dgm:spPr/>
      <dgm:t>
        <a:bodyPr/>
        <a:lstStyle/>
        <a:p>
          <a:endParaRPr lang="ru-RU"/>
        </a:p>
      </dgm:t>
    </dgm:pt>
    <dgm:pt modelId="{F1333111-7BFC-4984-AD68-559FBE96A0BE}" type="sibTrans" cxnId="{B8A7CD89-17E5-4A61-A612-A36A1BDD81B3}">
      <dgm:prSet/>
      <dgm:spPr/>
      <dgm:t>
        <a:bodyPr/>
        <a:lstStyle/>
        <a:p>
          <a:endParaRPr lang="ru-RU"/>
        </a:p>
      </dgm:t>
    </dgm:pt>
    <dgm:pt modelId="{56A4195C-3600-4C49-99B9-B6787F604578}">
      <dgm:prSet phldrT="[Текст]"/>
      <dgm:spPr/>
      <dgm:t>
        <a:bodyPr/>
        <a:lstStyle/>
        <a:p>
          <a:r>
            <a:rPr lang="ru-RU" dirty="0" smtClean="0"/>
            <a:t>Субстанция материальна</a:t>
          </a:r>
        </a:p>
        <a:p>
          <a:r>
            <a:rPr lang="ru-RU" dirty="0" smtClean="0"/>
            <a:t>Атрибут - протяженность</a:t>
          </a:r>
          <a:endParaRPr lang="ru-RU" dirty="0"/>
        </a:p>
      </dgm:t>
    </dgm:pt>
    <dgm:pt modelId="{19B651F8-0175-40F4-BF21-0373064129A1}" type="parTrans" cxnId="{258E0C9B-E2DB-4C73-B542-7F397A6D7A84}">
      <dgm:prSet/>
      <dgm:spPr/>
      <dgm:t>
        <a:bodyPr/>
        <a:lstStyle/>
        <a:p>
          <a:endParaRPr lang="ru-RU"/>
        </a:p>
      </dgm:t>
    </dgm:pt>
    <dgm:pt modelId="{BA87D638-02C8-432C-B875-2F7E4A5268DA}" type="sibTrans" cxnId="{258E0C9B-E2DB-4C73-B542-7F397A6D7A84}">
      <dgm:prSet/>
      <dgm:spPr/>
      <dgm:t>
        <a:bodyPr/>
        <a:lstStyle/>
        <a:p>
          <a:endParaRPr lang="ru-RU"/>
        </a:p>
      </dgm:t>
    </dgm:pt>
    <dgm:pt modelId="{B5F1CB57-EA6B-40E3-99BB-0C07E8A42ADA}">
      <dgm:prSet phldrT="[Текст]"/>
      <dgm:spPr/>
      <dgm:t>
        <a:bodyPr/>
        <a:lstStyle/>
        <a:p>
          <a:r>
            <a:rPr lang="ru-RU" dirty="0" smtClean="0"/>
            <a:t>Дуализм</a:t>
          </a:r>
          <a:endParaRPr lang="ru-RU" dirty="0"/>
        </a:p>
      </dgm:t>
    </dgm:pt>
    <dgm:pt modelId="{15CCC71A-DF0D-419E-A754-D606022F7D7E}" type="parTrans" cxnId="{C2FF66BB-9679-4CAE-971A-5C0C794D7C97}">
      <dgm:prSet/>
      <dgm:spPr/>
      <dgm:t>
        <a:bodyPr/>
        <a:lstStyle/>
        <a:p>
          <a:endParaRPr lang="ru-RU"/>
        </a:p>
      </dgm:t>
    </dgm:pt>
    <dgm:pt modelId="{8E3774A0-EFF2-4192-84A2-525AE61B3F62}" type="sibTrans" cxnId="{C2FF66BB-9679-4CAE-971A-5C0C794D7C97}">
      <dgm:prSet/>
      <dgm:spPr/>
      <dgm:t>
        <a:bodyPr/>
        <a:lstStyle/>
        <a:p>
          <a:endParaRPr lang="ru-RU"/>
        </a:p>
      </dgm:t>
    </dgm:pt>
    <dgm:pt modelId="{E446E693-93A7-4A73-B7C5-0FA6734F4F6D}" type="pres">
      <dgm:prSet presAssocID="{63663D4F-9BF9-467C-ACA3-6D306E3DF5D9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B2080FC-AD5B-433E-A6EF-8FCE96A7DE32}" type="pres">
      <dgm:prSet presAssocID="{5B81CB7F-97FF-4A93-A974-882AB4EDE42F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48C8B85-7FA2-426C-8099-87FEDD104D80}" type="pres">
      <dgm:prSet presAssocID="{F1333111-7BFC-4984-AD68-559FBE96A0BE}" presName="sibTrans" presStyleCnt="0"/>
      <dgm:spPr/>
    </dgm:pt>
    <dgm:pt modelId="{001E5B33-AB6A-4231-916F-B7DA5FA58069}" type="pres">
      <dgm:prSet presAssocID="{56A4195C-3600-4C49-99B9-B6787F604578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D2A1A80-3914-44A0-9C73-033B71385105}" type="pres">
      <dgm:prSet presAssocID="{BA87D638-02C8-432C-B875-2F7E4A5268DA}" presName="sibTrans" presStyleCnt="0"/>
      <dgm:spPr/>
    </dgm:pt>
    <dgm:pt modelId="{F804B22D-96E0-4A14-AA38-C33D05E81F15}" type="pres">
      <dgm:prSet presAssocID="{B5F1CB57-EA6B-40E3-99BB-0C07E8A42ADA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3439F2E-2B90-4BDA-A8C7-67E539041C30}" type="presOf" srcId="{56A4195C-3600-4C49-99B9-B6787F604578}" destId="{001E5B33-AB6A-4231-916F-B7DA5FA58069}" srcOrd="0" destOrd="0" presId="urn:microsoft.com/office/officeart/2005/8/layout/default"/>
    <dgm:cxn modelId="{258E0C9B-E2DB-4C73-B542-7F397A6D7A84}" srcId="{63663D4F-9BF9-467C-ACA3-6D306E3DF5D9}" destId="{56A4195C-3600-4C49-99B9-B6787F604578}" srcOrd="1" destOrd="0" parTransId="{19B651F8-0175-40F4-BF21-0373064129A1}" sibTransId="{BA87D638-02C8-432C-B875-2F7E4A5268DA}"/>
    <dgm:cxn modelId="{B8A7CD89-17E5-4A61-A612-A36A1BDD81B3}" srcId="{63663D4F-9BF9-467C-ACA3-6D306E3DF5D9}" destId="{5B81CB7F-97FF-4A93-A974-882AB4EDE42F}" srcOrd="0" destOrd="0" parTransId="{5111E76A-FA38-4E4B-BE4D-248533C5632B}" sibTransId="{F1333111-7BFC-4984-AD68-559FBE96A0BE}"/>
    <dgm:cxn modelId="{C2FF66BB-9679-4CAE-971A-5C0C794D7C97}" srcId="{63663D4F-9BF9-467C-ACA3-6D306E3DF5D9}" destId="{B5F1CB57-EA6B-40E3-99BB-0C07E8A42ADA}" srcOrd="2" destOrd="0" parTransId="{15CCC71A-DF0D-419E-A754-D606022F7D7E}" sibTransId="{8E3774A0-EFF2-4192-84A2-525AE61B3F62}"/>
    <dgm:cxn modelId="{647A5129-BC4E-4037-868C-E1EFD0EFBAF0}" type="presOf" srcId="{5B81CB7F-97FF-4A93-A974-882AB4EDE42F}" destId="{FB2080FC-AD5B-433E-A6EF-8FCE96A7DE32}" srcOrd="0" destOrd="0" presId="urn:microsoft.com/office/officeart/2005/8/layout/default"/>
    <dgm:cxn modelId="{BAE7CB9A-81CB-4BED-A67F-4DB95BDD166F}" type="presOf" srcId="{B5F1CB57-EA6B-40E3-99BB-0C07E8A42ADA}" destId="{F804B22D-96E0-4A14-AA38-C33D05E81F15}" srcOrd="0" destOrd="0" presId="urn:microsoft.com/office/officeart/2005/8/layout/default"/>
    <dgm:cxn modelId="{4085CBEB-E5A3-4048-9405-72D4C3E04B0B}" type="presOf" srcId="{63663D4F-9BF9-467C-ACA3-6D306E3DF5D9}" destId="{E446E693-93A7-4A73-B7C5-0FA6734F4F6D}" srcOrd="0" destOrd="0" presId="urn:microsoft.com/office/officeart/2005/8/layout/default"/>
    <dgm:cxn modelId="{58A5C9E7-6D07-427E-9D39-0603226B1247}" type="presParOf" srcId="{E446E693-93A7-4A73-B7C5-0FA6734F4F6D}" destId="{FB2080FC-AD5B-433E-A6EF-8FCE96A7DE32}" srcOrd="0" destOrd="0" presId="urn:microsoft.com/office/officeart/2005/8/layout/default"/>
    <dgm:cxn modelId="{D4E9EC0A-5E96-4A8C-AD5F-4CDEE95F946B}" type="presParOf" srcId="{E446E693-93A7-4A73-B7C5-0FA6734F4F6D}" destId="{248C8B85-7FA2-426C-8099-87FEDD104D80}" srcOrd="1" destOrd="0" presId="urn:microsoft.com/office/officeart/2005/8/layout/default"/>
    <dgm:cxn modelId="{932B3499-DD01-48E6-937A-C458C1E1EAC2}" type="presParOf" srcId="{E446E693-93A7-4A73-B7C5-0FA6734F4F6D}" destId="{001E5B33-AB6A-4231-916F-B7DA5FA58069}" srcOrd="2" destOrd="0" presId="urn:microsoft.com/office/officeart/2005/8/layout/default"/>
    <dgm:cxn modelId="{E3898425-C0FA-4CA4-BC26-7B8D7131892D}" type="presParOf" srcId="{E446E693-93A7-4A73-B7C5-0FA6734F4F6D}" destId="{FD2A1A80-3914-44A0-9C73-033B71385105}" srcOrd="3" destOrd="0" presId="urn:microsoft.com/office/officeart/2005/8/layout/default"/>
    <dgm:cxn modelId="{2E05C83E-1086-422A-8420-F28279E9820E}" type="presParOf" srcId="{E446E693-93A7-4A73-B7C5-0FA6734F4F6D}" destId="{F804B22D-96E0-4A14-AA38-C33D05E81F15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9CAE23-045F-49E4-AB91-F96D199D89B8}">
      <dsp:nvSpPr>
        <dsp:cNvPr id="0" name=""/>
        <dsp:cNvSpPr/>
      </dsp:nvSpPr>
      <dsp:spPr>
        <a:xfrm>
          <a:off x="1004" y="1087611"/>
          <a:ext cx="3917900" cy="2350740"/>
        </a:xfrm>
        <a:prstGeom prst="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alpha val="9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kern="1200" dirty="0" err="1" smtClean="0"/>
            <a:t>Аристотелевско-Птолемеевская</a:t>
          </a:r>
          <a:r>
            <a:rPr lang="ru-RU" sz="4000" kern="1200" dirty="0" smtClean="0"/>
            <a:t> картина мира</a:t>
          </a:r>
          <a:endParaRPr lang="ru-RU" sz="4000" kern="1200" dirty="0"/>
        </a:p>
      </dsp:txBody>
      <dsp:txXfrm>
        <a:off x="1004" y="1087611"/>
        <a:ext cx="3917900" cy="2350740"/>
      </dsp:txXfrm>
    </dsp:sp>
    <dsp:sp modelId="{BA15AE9E-3D59-4DAC-B396-44EFCFE281E0}">
      <dsp:nvSpPr>
        <dsp:cNvPr id="0" name=""/>
        <dsp:cNvSpPr/>
      </dsp:nvSpPr>
      <dsp:spPr>
        <a:xfrm>
          <a:off x="4310695" y="1087611"/>
          <a:ext cx="3917900" cy="2350740"/>
        </a:xfrm>
        <a:prstGeom prst="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40000"/>
                <a:shade val="51000"/>
                <a:satMod val="130000"/>
              </a:schemeClr>
            </a:gs>
            <a:gs pos="80000">
              <a:schemeClr val="accent2">
                <a:alpha val="90000"/>
                <a:hueOff val="0"/>
                <a:satOff val="0"/>
                <a:lumOff val="0"/>
                <a:alphaOff val="-40000"/>
                <a:shade val="93000"/>
                <a:satMod val="130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4000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kern="1200" dirty="0" err="1" smtClean="0"/>
            <a:t>Ньютоно</a:t>
          </a:r>
          <a:r>
            <a:rPr lang="ru-RU" sz="4000" kern="1200" dirty="0" smtClean="0"/>
            <a:t>-Картезианская картина мира</a:t>
          </a:r>
          <a:endParaRPr lang="ru-RU" sz="4000" kern="1200" dirty="0"/>
        </a:p>
      </dsp:txBody>
      <dsp:txXfrm>
        <a:off x="4310695" y="1087611"/>
        <a:ext cx="3917900" cy="235074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845226-A238-4EC7-BDC4-E799E441DEE8}">
      <dsp:nvSpPr>
        <dsp:cNvPr id="0" name=""/>
        <dsp:cNvSpPr/>
      </dsp:nvSpPr>
      <dsp:spPr>
        <a:xfrm rot="5400000">
          <a:off x="-168903" y="171488"/>
          <a:ext cx="1126024" cy="78821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1</a:t>
          </a:r>
          <a:endParaRPr lang="ru-RU" sz="2200" kern="1200" dirty="0"/>
        </a:p>
      </dsp:txBody>
      <dsp:txXfrm rot="-5400000">
        <a:off x="1" y="396694"/>
        <a:ext cx="788217" cy="337807"/>
      </dsp:txXfrm>
    </dsp:sp>
    <dsp:sp modelId="{D53A57B7-80FE-4233-AF08-439D7F76D5F1}">
      <dsp:nvSpPr>
        <dsp:cNvPr id="0" name=""/>
        <dsp:cNvSpPr/>
      </dsp:nvSpPr>
      <dsp:spPr>
        <a:xfrm rot="5400000">
          <a:off x="3076150" y="-2285348"/>
          <a:ext cx="731915" cy="530778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/>
            <a:t>Считать истинами лишь то, что с очевидностью признается мной таковым</a:t>
          </a:r>
          <a:endParaRPr lang="ru-RU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/>
            <a:t>Тщательно избегать поспешности и предубежденности</a:t>
          </a:r>
          <a:endParaRPr lang="ru-RU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/>
            <a:t>Принимать в свои суждения лишь то, что ни в коем случае не возбуждает сомнение</a:t>
          </a:r>
          <a:endParaRPr lang="ru-RU" sz="1200" kern="1200" dirty="0"/>
        </a:p>
      </dsp:txBody>
      <dsp:txXfrm rot="-5400000">
        <a:off x="788217" y="38314"/>
        <a:ext cx="5272053" cy="660457"/>
      </dsp:txXfrm>
    </dsp:sp>
    <dsp:sp modelId="{D3852122-ABC1-490A-A076-78860784BC40}">
      <dsp:nvSpPr>
        <dsp:cNvPr id="0" name=""/>
        <dsp:cNvSpPr/>
      </dsp:nvSpPr>
      <dsp:spPr>
        <a:xfrm rot="5400000">
          <a:off x="-168903" y="1149090"/>
          <a:ext cx="1126024" cy="78821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2</a:t>
          </a:r>
          <a:endParaRPr lang="ru-RU" sz="2200" kern="1200" dirty="0"/>
        </a:p>
      </dsp:txBody>
      <dsp:txXfrm rot="-5400000">
        <a:off x="1" y="1374296"/>
        <a:ext cx="788217" cy="337807"/>
      </dsp:txXfrm>
    </dsp:sp>
    <dsp:sp modelId="{1702167A-7580-4181-B3D3-05495DC29108}">
      <dsp:nvSpPr>
        <dsp:cNvPr id="0" name=""/>
        <dsp:cNvSpPr/>
      </dsp:nvSpPr>
      <dsp:spPr>
        <a:xfrm rot="5400000">
          <a:off x="3076150" y="-1307746"/>
          <a:ext cx="731915" cy="530778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/>
            <a:t>Разделить каждое из рассматриваемых мною затруднений на несколько частей</a:t>
          </a:r>
          <a:endParaRPr lang="ru-RU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400" kern="1200" dirty="0"/>
        </a:p>
      </dsp:txBody>
      <dsp:txXfrm rot="-5400000">
        <a:off x="788217" y="1015916"/>
        <a:ext cx="5272053" cy="660457"/>
      </dsp:txXfrm>
    </dsp:sp>
    <dsp:sp modelId="{6AC6744B-34A8-45EE-A5AE-82F26DD25189}">
      <dsp:nvSpPr>
        <dsp:cNvPr id="0" name=""/>
        <dsp:cNvSpPr/>
      </dsp:nvSpPr>
      <dsp:spPr>
        <a:xfrm rot="5400000">
          <a:off x="-168903" y="2126692"/>
          <a:ext cx="1126024" cy="78821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3</a:t>
          </a:r>
        </a:p>
      </dsp:txBody>
      <dsp:txXfrm rot="-5400000">
        <a:off x="1" y="2351898"/>
        <a:ext cx="788217" cy="337807"/>
      </dsp:txXfrm>
    </dsp:sp>
    <dsp:sp modelId="{451A5C48-DBEC-498F-AA69-7D602EB09E29}">
      <dsp:nvSpPr>
        <dsp:cNvPr id="0" name=""/>
        <dsp:cNvSpPr/>
      </dsp:nvSpPr>
      <dsp:spPr>
        <a:xfrm rot="5400000">
          <a:off x="3076150" y="-330144"/>
          <a:ext cx="731915" cy="530778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/>
            <a:t>Мыслить по порядку, начиная с предметов простых и легко познаваемых и восходить мало-помалу до наиболее сложных</a:t>
          </a:r>
          <a:endParaRPr lang="ru-RU" sz="1400" kern="1200" dirty="0"/>
        </a:p>
      </dsp:txBody>
      <dsp:txXfrm rot="-5400000">
        <a:off x="788217" y="1993518"/>
        <a:ext cx="5272053" cy="660457"/>
      </dsp:txXfrm>
    </dsp:sp>
    <dsp:sp modelId="{09319E20-30A7-4256-9ED2-83EE22031796}">
      <dsp:nvSpPr>
        <dsp:cNvPr id="0" name=""/>
        <dsp:cNvSpPr/>
      </dsp:nvSpPr>
      <dsp:spPr>
        <a:xfrm rot="5400000">
          <a:off x="-168903" y="3104294"/>
          <a:ext cx="1126024" cy="78821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4</a:t>
          </a:r>
          <a:endParaRPr lang="ru-RU" sz="2200" kern="1200" dirty="0"/>
        </a:p>
      </dsp:txBody>
      <dsp:txXfrm rot="-5400000">
        <a:off x="1" y="3329500"/>
        <a:ext cx="788217" cy="337807"/>
      </dsp:txXfrm>
    </dsp:sp>
    <dsp:sp modelId="{6FF44BB8-3BB3-46EE-B6F0-007F52504F6F}">
      <dsp:nvSpPr>
        <dsp:cNvPr id="0" name=""/>
        <dsp:cNvSpPr/>
      </dsp:nvSpPr>
      <dsp:spPr>
        <a:xfrm rot="5400000">
          <a:off x="3076150" y="647457"/>
          <a:ext cx="731915" cy="530778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/>
            <a:t>Составлять всюду настолько полные перечни и такие общие обзоры, чтобы быть уверенным, что ничего не пропустил</a:t>
          </a:r>
          <a:endParaRPr lang="ru-RU" sz="1400" kern="1200" dirty="0"/>
        </a:p>
      </dsp:txBody>
      <dsp:txXfrm rot="-5400000">
        <a:off x="788217" y="2971120"/>
        <a:ext cx="5272053" cy="66045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2080FC-AD5B-433E-A6EF-8FCE96A7DE32}">
      <dsp:nvSpPr>
        <dsp:cNvPr id="0" name=""/>
        <dsp:cNvSpPr/>
      </dsp:nvSpPr>
      <dsp:spPr>
        <a:xfrm>
          <a:off x="460905" y="1047"/>
          <a:ext cx="3479899" cy="208793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kern="1200" dirty="0" smtClean="0"/>
            <a:t>Субстанция духовная</a:t>
          </a:r>
        </a:p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kern="1200" dirty="0" smtClean="0"/>
            <a:t>Атрибут - мышление</a:t>
          </a:r>
          <a:endParaRPr lang="ru-RU" sz="3000" kern="1200" dirty="0"/>
        </a:p>
      </dsp:txBody>
      <dsp:txXfrm>
        <a:off x="460905" y="1047"/>
        <a:ext cx="3479899" cy="2087939"/>
      </dsp:txXfrm>
    </dsp:sp>
    <dsp:sp modelId="{001E5B33-AB6A-4231-916F-B7DA5FA58069}">
      <dsp:nvSpPr>
        <dsp:cNvPr id="0" name=""/>
        <dsp:cNvSpPr/>
      </dsp:nvSpPr>
      <dsp:spPr>
        <a:xfrm>
          <a:off x="4288794" y="1047"/>
          <a:ext cx="3479899" cy="208793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kern="1200" dirty="0" smtClean="0"/>
            <a:t>Субстанция материальна</a:t>
          </a:r>
        </a:p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kern="1200" dirty="0" smtClean="0"/>
            <a:t>Атрибут - протяженность</a:t>
          </a:r>
          <a:endParaRPr lang="ru-RU" sz="3000" kern="1200" dirty="0"/>
        </a:p>
      </dsp:txBody>
      <dsp:txXfrm>
        <a:off x="4288794" y="1047"/>
        <a:ext cx="3479899" cy="2087939"/>
      </dsp:txXfrm>
    </dsp:sp>
    <dsp:sp modelId="{F804B22D-96E0-4A14-AA38-C33D05E81F15}">
      <dsp:nvSpPr>
        <dsp:cNvPr id="0" name=""/>
        <dsp:cNvSpPr/>
      </dsp:nvSpPr>
      <dsp:spPr>
        <a:xfrm>
          <a:off x="2374850" y="2436976"/>
          <a:ext cx="3479899" cy="208793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kern="1200" dirty="0" smtClean="0"/>
            <a:t>Дуализм</a:t>
          </a:r>
          <a:endParaRPr lang="ru-RU" sz="3000" kern="1200" dirty="0"/>
        </a:p>
      </dsp:txBody>
      <dsp:txXfrm>
        <a:off x="2374850" y="2436976"/>
        <a:ext cx="3479899" cy="208793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3861E1-1D0F-4E1C-9D6C-EE8B05612B80}" type="datetimeFigureOut">
              <a:rPr lang="ru-RU" smtClean="0"/>
              <a:t>31.03.2018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0DA34A-714D-4C27-93F0-810DE6E562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10164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sz="1200" dirty="0" smtClean="0"/>
              <a:t>Гравюра Теодора де Бри (</a:t>
            </a:r>
            <a:r>
              <a:rPr lang="en-US" sz="1200" dirty="0" smtClean="0"/>
              <a:t>XVI</a:t>
            </a:r>
            <a:r>
              <a:rPr lang="ru-RU" sz="1200" dirty="0" smtClean="0"/>
              <a:t> в.)</a:t>
            </a:r>
          </a:p>
          <a:p>
            <a:pPr marL="0" indent="0" algn="ctr">
              <a:buNone/>
            </a:pPr>
            <a:r>
              <a:rPr lang="ru-RU" sz="1200" dirty="0" smtClean="0"/>
              <a:t>Высадка Колумба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0DA34A-714D-4C27-93F0-810DE6E56286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3663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31.03.2018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31.03.2018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31.03.2018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31.03.2018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5.jpe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ФИЛОСОФИЯ НОВОГО ВРЕМЕНИ (</a:t>
            </a:r>
            <a:r>
              <a:rPr lang="en-US" dirty="0" smtClean="0"/>
              <a:t>XVII-XVIII</a:t>
            </a:r>
            <a:r>
              <a:rPr lang="ru-RU" dirty="0" smtClean="0"/>
              <a:t>)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2338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Читать:</a:t>
            </a:r>
          </a:p>
          <a:p>
            <a:r>
              <a:rPr lang="ru-RU" dirty="0" smtClean="0"/>
              <a:t>М. </a:t>
            </a:r>
            <a:r>
              <a:rPr lang="ru-RU" dirty="0" err="1" smtClean="0"/>
              <a:t>Мамардашвили</a:t>
            </a:r>
            <a:endParaRPr lang="ru-RU" dirty="0" smtClean="0"/>
          </a:p>
          <a:p>
            <a:r>
              <a:rPr lang="ru-RU" b="1" dirty="0"/>
              <a:t>Проблемы анализа сознания (1972</a:t>
            </a:r>
            <a:r>
              <a:rPr lang="ru-RU" b="1" dirty="0" smtClean="0"/>
              <a:t>)</a:t>
            </a:r>
            <a:endParaRPr lang="ru-RU" b="1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3573016"/>
            <a:ext cx="2883396" cy="28833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6456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dirty="0" smtClean="0"/>
              <a:t>Темы: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Общая характеристика философии Нового времени</a:t>
            </a:r>
          </a:p>
          <a:p>
            <a:r>
              <a:rPr lang="ru-RU" dirty="0" smtClean="0"/>
              <a:t>Эмпиризм и сенсуализм</a:t>
            </a:r>
          </a:p>
          <a:p>
            <a:r>
              <a:rPr lang="ru-RU" dirty="0" smtClean="0"/>
              <a:t>Философия и методология Ф. Бэкона</a:t>
            </a:r>
          </a:p>
          <a:p>
            <a:r>
              <a:rPr lang="ru-RU" dirty="0" smtClean="0"/>
              <a:t>Философия и методология Р. Декарта</a:t>
            </a:r>
          </a:p>
          <a:p>
            <a:r>
              <a:rPr lang="ru-RU" dirty="0" smtClean="0"/>
              <a:t>Особенности философии эпохи Просвещения</a:t>
            </a:r>
          </a:p>
          <a:p>
            <a:r>
              <a:rPr lang="ru-RU" dirty="0" smtClean="0"/>
              <a:t>Философия Дж. Локка</a:t>
            </a:r>
          </a:p>
          <a:p>
            <a:r>
              <a:rPr lang="ru-RU" dirty="0" smtClean="0"/>
              <a:t>Философия Т. Гоббса и теория общественного договора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0189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Общая характеристика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Что делает Новое время новым?</a:t>
            </a:r>
          </a:p>
          <a:p>
            <a:r>
              <a:rPr lang="ru-RU" dirty="0" smtClean="0"/>
              <a:t>Ф. Бэкон:</a:t>
            </a:r>
          </a:p>
          <a:p>
            <a:r>
              <a:rPr lang="ru-RU" dirty="0" smtClean="0"/>
              <a:t>Книгопечатание</a:t>
            </a:r>
          </a:p>
          <a:p>
            <a:r>
              <a:rPr lang="ru-RU" dirty="0" smtClean="0"/>
              <a:t>Компас</a:t>
            </a:r>
          </a:p>
          <a:p>
            <a:r>
              <a:rPr lang="ru-RU" dirty="0" smtClean="0"/>
              <a:t>Порох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54009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altLang="ru-RU" smtClean="0"/>
          </a:p>
        </p:txBody>
      </p:sp>
      <p:sp>
        <p:nvSpPr>
          <p:cNvPr id="16387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altLang="ru-RU" smtClean="0"/>
          </a:p>
        </p:txBody>
      </p:sp>
      <p:pic>
        <p:nvPicPr>
          <p:cNvPr id="16388" name="Picture 2" descr="https://img.washingtonpost.com/wp-apps/imrs.php?src=https://img.washingtonpost.com/blogs/worldviews/files/2014/01/info_history_shipping_sml.jpg&amp;w=148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225" y="1195388"/>
            <a:ext cx="9166225" cy="4033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5169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Общая характеристика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 smtClean="0"/>
              <a:t>Расширение доступного европейцам мира: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dirty="0" smtClean="0"/>
              <a:t>Завоевание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dirty="0" smtClean="0"/>
              <a:t>Колонизация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dirty="0" smtClean="0"/>
              <a:t>Торговля</a:t>
            </a:r>
          </a:p>
          <a:p>
            <a:pPr marL="0" indent="0">
              <a:buNone/>
            </a:pPr>
            <a:r>
              <a:rPr lang="ru-RU" dirty="0" smtClean="0"/>
              <a:t>Встреча с другими философско-религиозными учениями</a:t>
            </a:r>
          </a:p>
          <a:p>
            <a:r>
              <a:rPr lang="ru-RU" dirty="0" smtClean="0"/>
              <a:t>Лейбниц, Беркли – буддизм, веданта </a:t>
            </a:r>
          </a:p>
          <a:p>
            <a:r>
              <a:rPr lang="ru-RU" dirty="0" smtClean="0"/>
              <a:t>Шопенгауэр - Упанишады</a:t>
            </a:r>
            <a:endParaRPr lang="ru-RU" dirty="0"/>
          </a:p>
        </p:txBody>
      </p:sp>
      <p:pic>
        <p:nvPicPr>
          <p:cNvPr id="4" name="Picture 2" descr="https://upload.wikimedia.org/wikipedia/commons/f/f8/Columbus_landing_on_Hispaniola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2464" y="2132856"/>
            <a:ext cx="2699792" cy="2292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Блок-схема: процесс 5"/>
          <p:cNvSpPr/>
          <p:nvPr/>
        </p:nvSpPr>
        <p:spPr>
          <a:xfrm>
            <a:off x="3563888" y="2204864"/>
            <a:ext cx="2592288" cy="1512168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Социальная философия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84907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Общая характеристика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72243473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788024" y="5373216"/>
            <a:ext cx="40324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b="1" dirty="0"/>
              <a:t>Механицизм </a:t>
            </a:r>
            <a:r>
              <a:rPr lang="ru-RU" altLang="ru-RU" dirty="0"/>
              <a:t>- метод познания и миропонимание, которые представляют мир как механизм. </a:t>
            </a:r>
          </a:p>
        </p:txBody>
      </p:sp>
    </p:spTree>
    <p:extLst>
      <p:ext uri="{BB962C8B-B14F-4D97-AF65-F5344CB8AC3E}">
        <p14:creationId xmlns:p14="http://schemas.microsoft.com/office/powerpoint/2010/main" val="620753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Общая характеристика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dirty="0"/>
              <a:t>«</a:t>
            </a:r>
            <a:r>
              <a:rPr lang="ru-RU" b="1" dirty="0"/>
              <a:t>Имей мужество</a:t>
            </a:r>
            <a:r>
              <a:rPr lang="ru-RU" dirty="0"/>
              <a:t> использовать свой собственный разум» (нем. </a:t>
            </a:r>
            <a:r>
              <a:rPr lang="ru-RU" dirty="0" err="1"/>
              <a:t>Habe</a:t>
            </a:r>
            <a:r>
              <a:rPr lang="ru-RU" dirty="0"/>
              <a:t> </a:t>
            </a:r>
            <a:r>
              <a:rPr lang="ru-RU" dirty="0" err="1"/>
              <a:t>Mut</a:t>
            </a:r>
            <a:r>
              <a:rPr lang="ru-RU" dirty="0"/>
              <a:t>, </a:t>
            </a:r>
            <a:r>
              <a:rPr lang="ru-RU" dirty="0" err="1"/>
              <a:t>dich</a:t>
            </a:r>
            <a:r>
              <a:rPr lang="ru-RU" dirty="0"/>
              <a:t> </a:t>
            </a:r>
            <a:r>
              <a:rPr lang="ru-RU" dirty="0" err="1"/>
              <a:t>deines</a:t>
            </a:r>
            <a:r>
              <a:rPr lang="ru-RU" dirty="0"/>
              <a:t> </a:t>
            </a:r>
            <a:r>
              <a:rPr lang="ru-RU" dirty="0" err="1"/>
              <a:t>eigenen</a:t>
            </a:r>
            <a:r>
              <a:rPr lang="ru-RU" dirty="0"/>
              <a:t> </a:t>
            </a:r>
            <a:r>
              <a:rPr lang="ru-RU" dirty="0" err="1"/>
              <a:t>Verstandes</a:t>
            </a:r>
            <a:r>
              <a:rPr lang="ru-RU" dirty="0"/>
              <a:t> </a:t>
            </a:r>
            <a:r>
              <a:rPr lang="ru-RU" dirty="0" err="1"/>
              <a:t>zu</a:t>
            </a:r>
            <a:r>
              <a:rPr lang="ru-RU" dirty="0"/>
              <a:t> </a:t>
            </a:r>
            <a:r>
              <a:rPr lang="ru-RU" dirty="0" err="1"/>
              <a:t>bedienen</a:t>
            </a:r>
            <a:r>
              <a:rPr lang="ru-RU" dirty="0" smtClean="0"/>
              <a:t>!) Кант</a:t>
            </a:r>
          </a:p>
          <a:p>
            <a:pPr marL="0" indent="0">
              <a:buNone/>
            </a:pPr>
            <a:r>
              <a:rPr lang="ru-RU" dirty="0" smtClean="0"/>
              <a:t>Вопрос о соотношении веры и знания</a:t>
            </a:r>
          </a:p>
          <a:p>
            <a:r>
              <a:rPr lang="ru-RU" dirty="0" smtClean="0"/>
              <a:t>Метод – против созерцания</a:t>
            </a:r>
          </a:p>
          <a:p>
            <a:pPr marL="0" indent="0">
              <a:buNone/>
            </a:pPr>
            <a:r>
              <a:rPr lang="ru-RU" dirty="0" smtClean="0"/>
              <a:t>Предел рационализма:</a:t>
            </a:r>
          </a:p>
          <a:p>
            <a:r>
              <a:rPr lang="ru-RU" dirty="0"/>
              <a:t>Французская революция (диктатура, террор)</a:t>
            </a:r>
          </a:p>
          <a:p>
            <a:r>
              <a:rPr lang="ru-RU" dirty="0" smtClean="0"/>
              <a:t>«Вещь-в-себе» (</a:t>
            </a:r>
            <a:r>
              <a:rPr lang="ru-RU" dirty="0" err="1" smtClean="0"/>
              <a:t>И.Кант</a:t>
            </a:r>
            <a:r>
              <a:rPr lang="ru-RU" dirty="0" smtClean="0"/>
              <a:t>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20873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ru-RU" altLang="ru-RU" b="1" i="1" u="sng"/>
              <a:t>Эмпиризм – </a:t>
            </a:r>
            <a:r>
              <a:rPr lang="ru-RU" altLang="ru-RU"/>
              <a:t>философское направление, которое утверждает, что источником истинного познания является опыт.</a:t>
            </a:r>
          </a:p>
          <a:p>
            <a:pPr>
              <a:buFont typeface="Wingdings" pitchFamily="2" charset="2"/>
              <a:buNone/>
            </a:pPr>
            <a:endParaRPr lang="ru-RU" altLang="ru-RU"/>
          </a:p>
          <a:p>
            <a:pPr>
              <a:buFont typeface="Wingdings" pitchFamily="2" charset="2"/>
              <a:buNone/>
            </a:pPr>
            <a:r>
              <a:rPr lang="ru-RU" altLang="ru-RU" b="1"/>
              <a:t>ПРЕДСТАВИТЕЛИ: </a:t>
            </a:r>
          </a:p>
          <a:p>
            <a:r>
              <a:rPr lang="ru-RU" altLang="ru-RU"/>
              <a:t>Ф.Бэкон</a:t>
            </a:r>
          </a:p>
          <a:p>
            <a:r>
              <a:rPr lang="ru-RU" altLang="ru-RU"/>
              <a:t>Т.Гоббс</a:t>
            </a:r>
          </a:p>
          <a:p>
            <a:r>
              <a:rPr lang="ru-RU" altLang="ru-RU"/>
              <a:t>Дж.Локк</a:t>
            </a:r>
          </a:p>
        </p:txBody>
      </p:sp>
    </p:spTree>
    <p:extLst>
      <p:ext uri="{BB962C8B-B14F-4D97-AF65-F5344CB8AC3E}">
        <p14:creationId xmlns:p14="http://schemas.microsoft.com/office/powerpoint/2010/main" val="1689447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Font typeface="Wingdings" pitchFamily="2" charset="2"/>
              <a:buNone/>
            </a:pPr>
            <a:r>
              <a:rPr lang="ru-RU" altLang="ru-RU" b="1" i="1" u="sng" dirty="0"/>
              <a:t>Сенсуализм - </a:t>
            </a:r>
            <a:r>
              <a:rPr lang="ru-RU" altLang="ru-RU" dirty="0"/>
              <a:t>философское направление, которое утверждает, что источником истинного познания являются чувства.</a:t>
            </a:r>
          </a:p>
          <a:p>
            <a:pPr>
              <a:buFont typeface="Wingdings" pitchFamily="2" charset="2"/>
              <a:buNone/>
            </a:pPr>
            <a:r>
              <a:rPr lang="ru-RU" dirty="0" smtClean="0"/>
              <a:t>Мы воспринимаем </a:t>
            </a:r>
            <a:r>
              <a:rPr lang="ru-RU" dirty="0"/>
              <a:t>лишь отдельные </a:t>
            </a:r>
            <a:r>
              <a:rPr lang="ru-RU" dirty="0" smtClean="0"/>
              <a:t>вещи, а не материю как таковую</a:t>
            </a:r>
          </a:p>
          <a:p>
            <a:pPr>
              <a:buFont typeface="Wingdings" pitchFamily="2" charset="2"/>
              <a:buNone/>
            </a:pPr>
            <a:r>
              <a:rPr lang="ru-RU" dirty="0"/>
              <a:t>М</a:t>
            </a:r>
            <a:r>
              <a:rPr lang="ru-RU" dirty="0" smtClean="0"/>
              <a:t>ы </a:t>
            </a:r>
            <a:r>
              <a:rPr lang="ru-RU" dirty="0"/>
              <a:t>видим отдельные цвета, а не </a:t>
            </a:r>
            <a:r>
              <a:rPr lang="ru-RU" dirty="0" smtClean="0"/>
              <a:t>окрашенную </a:t>
            </a:r>
            <a:r>
              <a:rPr lang="ru-RU" dirty="0"/>
              <a:t>материю</a:t>
            </a:r>
            <a:endParaRPr lang="ru-RU" altLang="ru-RU" dirty="0"/>
          </a:p>
          <a:p>
            <a:pPr>
              <a:buFont typeface="Wingdings" pitchFamily="2" charset="2"/>
              <a:buNone/>
            </a:pPr>
            <a:r>
              <a:rPr lang="ru-RU" altLang="ru-RU" b="1" dirty="0"/>
              <a:t>ПРЕДСТАВИТЕЛИ:</a:t>
            </a:r>
          </a:p>
          <a:p>
            <a:r>
              <a:rPr lang="ru-RU" altLang="ru-RU" dirty="0" err="1"/>
              <a:t>Дж.Беркли</a:t>
            </a:r>
            <a:endParaRPr lang="ru-RU" altLang="ru-RU" dirty="0"/>
          </a:p>
          <a:p>
            <a:r>
              <a:rPr lang="ru-RU" altLang="ru-RU" dirty="0" err="1"/>
              <a:t>Д.Юм</a:t>
            </a:r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756674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Фрэнсис</a:t>
            </a:r>
            <a:r>
              <a:rPr lang="ru-RU" dirty="0" smtClean="0"/>
              <a:t> Бэкон (1551-1626)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Font typeface="Wingdings" pitchFamily="2" charset="2"/>
              <a:buNone/>
            </a:pPr>
            <a:r>
              <a:rPr lang="ru-RU" altLang="ru-RU" dirty="0"/>
              <a:t>«Новый Органон</a:t>
            </a:r>
            <a:r>
              <a:rPr lang="ru-RU" altLang="ru-RU" dirty="0" smtClean="0"/>
              <a:t>» (1620) – отсылка к Аристотелю </a:t>
            </a:r>
            <a:endParaRPr lang="ru-RU" altLang="ru-RU" dirty="0"/>
          </a:p>
          <a:p>
            <a:pPr>
              <a:buFont typeface="Wingdings" pitchFamily="2" charset="2"/>
              <a:buNone/>
            </a:pPr>
            <a:r>
              <a:rPr lang="ru-RU" altLang="ru-RU" dirty="0"/>
              <a:t>«Новая Атлантида</a:t>
            </a:r>
            <a:r>
              <a:rPr lang="ru-RU" altLang="ru-RU" dirty="0" smtClean="0"/>
              <a:t>» (1627</a:t>
            </a:r>
            <a:r>
              <a:rPr lang="ru-RU" altLang="ru-RU" dirty="0" smtClean="0"/>
              <a:t>)</a:t>
            </a:r>
          </a:p>
          <a:p>
            <a:pPr>
              <a:buFont typeface="Wingdings" pitchFamily="2" charset="2"/>
              <a:buNone/>
            </a:pPr>
            <a:endParaRPr lang="ru-RU" altLang="ru-RU" dirty="0"/>
          </a:p>
          <a:p>
            <a:pPr>
              <a:buFont typeface="Wingdings" pitchFamily="2" charset="2"/>
              <a:buNone/>
            </a:pPr>
            <a:r>
              <a:rPr lang="ru-RU" dirty="0"/>
              <a:t>Чувства непогрешимы </a:t>
            </a:r>
            <a:endParaRPr lang="ru-RU" dirty="0" smtClean="0"/>
          </a:p>
          <a:p>
            <a:pPr>
              <a:buFont typeface="Wingdings" pitchFamily="2" charset="2"/>
              <a:buNone/>
            </a:pPr>
            <a:r>
              <a:rPr lang="ru-RU" dirty="0" smtClean="0"/>
              <a:t>и </a:t>
            </a:r>
            <a:r>
              <a:rPr lang="ru-RU" dirty="0"/>
              <a:t>есть источник всякого знания</a:t>
            </a:r>
            <a:r>
              <a:rPr lang="ru-RU" dirty="0" smtClean="0"/>
              <a:t>.</a:t>
            </a:r>
          </a:p>
          <a:p>
            <a:pPr>
              <a:buFont typeface="Wingdings" pitchFamily="2" charset="2"/>
              <a:buNone/>
            </a:pPr>
            <a:r>
              <a:rPr lang="ru-RU" b="1" i="1" dirty="0" smtClean="0"/>
              <a:t>Высшая задача философии –</a:t>
            </a:r>
          </a:p>
          <a:p>
            <a:pPr>
              <a:buFont typeface="Wingdings" pitchFamily="2" charset="2"/>
              <a:buNone/>
            </a:pPr>
            <a:r>
              <a:rPr lang="ru-RU" b="1" i="1" dirty="0" smtClean="0"/>
              <a:t>познание </a:t>
            </a:r>
            <a:r>
              <a:rPr lang="ru-RU" b="1" i="1" dirty="0"/>
              <a:t>природы, ее </a:t>
            </a:r>
            <a:r>
              <a:rPr lang="ru-RU" b="1" i="1" dirty="0" smtClean="0"/>
              <a:t>завоевание</a:t>
            </a:r>
          </a:p>
          <a:p>
            <a:pPr>
              <a:buFont typeface="Wingdings" pitchFamily="2" charset="2"/>
              <a:buNone/>
            </a:pPr>
            <a:r>
              <a:rPr lang="ru-RU" b="1" i="1" dirty="0" smtClean="0"/>
              <a:t> </a:t>
            </a:r>
            <a:r>
              <a:rPr lang="ru-RU" b="1" i="1" dirty="0"/>
              <a:t>и совершенствование </a:t>
            </a:r>
            <a:endParaRPr lang="ru-RU" b="1" i="1" dirty="0" smtClean="0"/>
          </a:p>
          <a:p>
            <a:pPr>
              <a:buFont typeface="Wingdings" pitchFamily="2" charset="2"/>
              <a:buNone/>
            </a:pPr>
            <a:r>
              <a:rPr lang="ru-RU" b="1" i="1" dirty="0" smtClean="0"/>
              <a:t>человеческой  </a:t>
            </a:r>
            <a:r>
              <a:rPr lang="ru-RU" b="1" i="1" dirty="0"/>
              <a:t>жизни. </a:t>
            </a:r>
            <a:r>
              <a:rPr lang="ru-RU" dirty="0" smtClean="0"/>
              <a:t> </a:t>
            </a:r>
            <a:endParaRPr lang="ru-RU" altLang="ru-RU" dirty="0"/>
          </a:p>
          <a:p>
            <a:endParaRPr lang="ru-RU" dirty="0"/>
          </a:p>
        </p:txBody>
      </p:sp>
      <p:sp>
        <p:nvSpPr>
          <p:cNvPr id="4" name="AutoShape 2" descr="ÐÐ°ÑÑÐ¸Ð½ÐºÐ¸ Ð¿Ð¾ Ð·Ð°Ð¿ÑÐ¾ÑÑ ÑÑÑÐ½ÑÐ¸Ñ Ð±ÑÐºÐ¾Ð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3162" y="3212976"/>
            <a:ext cx="2890838" cy="3606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Овальная выноска 4"/>
          <p:cNvSpPr/>
          <p:nvPr/>
        </p:nvSpPr>
        <p:spPr>
          <a:xfrm>
            <a:off x="7678156" y="1988840"/>
            <a:ext cx="1440160" cy="864096"/>
          </a:xfrm>
          <a:prstGeom prst="wedgeEllipseCallout">
            <a:avLst>
              <a:gd name="adj1" fmla="val -45991"/>
              <a:gd name="adj2" fmla="val 17231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Знание – сила!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03811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Фрэнсис</a:t>
            </a:r>
            <a:r>
              <a:rPr lang="ru-RU" dirty="0"/>
              <a:t> Бэкон (1551-1626)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7584" y="1556792"/>
            <a:ext cx="3754760" cy="4525963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u="sng" dirty="0"/>
              <a:t>Суть метода познания</a:t>
            </a:r>
            <a:r>
              <a:rPr lang="ru-RU" dirty="0" smtClean="0"/>
              <a:t>:</a:t>
            </a:r>
          </a:p>
          <a:p>
            <a:pPr marL="514350" indent="-514350">
              <a:buAutoNum type="arabicParenR"/>
            </a:pPr>
            <a:r>
              <a:rPr lang="ru-RU" dirty="0" smtClean="0"/>
              <a:t>наблюдение фактов;</a:t>
            </a:r>
          </a:p>
          <a:p>
            <a:pPr marL="514350" indent="-514350">
              <a:buAutoNum type="arabicParenR"/>
            </a:pPr>
            <a:r>
              <a:rPr lang="ru-RU" dirty="0" smtClean="0"/>
              <a:t>их </a:t>
            </a:r>
            <a:r>
              <a:rPr lang="ru-RU" dirty="0"/>
              <a:t>систематизация и </a:t>
            </a:r>
            <a:r>
              <a:rPr lang="ru-RU" dirty="0" smtClean="0"/>
              <a:t>классификация;</a:t>
            </a:r>
          </a:p>
          <a:p>
            <a:pPr marL="514350" indent="-514350">
              <a:buAutoNum type="arabicParenR"/>
            </a:pPr>
            <a:r>
              <a:rPr lang="ru-RU" dirty="0" smtClean="0"/>
              <a:t>отсечение </a:t>
            </a:r>
            <a:r>
              <a:rPr lang="ru-RU" dirty="0"/>
              <a:t>ненужных фактов; </a:t>
            </a:r>
            <a:endParaRPr lang="ru-RU" dirty="0" smtClean="0"/>
          </a:p>
          <a:p>
            <a:pPr marL="514350" indent="-514350">
              <a:buAutoNum type="arabicParenR"/>
            </a:pPr>
            <a:r>
              <a:rPr lang="ru-RU" dirty="0" smtClean="0"/>
              <a:t>разложение </a:t>
            </a:r>
            <a:r>
              <a:rPr lang="ru-RU" dirty="0"/>
              <a:t>явления на </a:t>
            </a:r>
            <a:r>
              <a:rPr lang="ru-RU" dirty="0" smtClean="0"/>
              <a:t>составляющие части;</a:t>
            </a:r>
          </a:p>
          <a:p>
            <a:pPr marL="514350" indent="-514350">
              <a:buAutoNum type="arabicParenR"/>
            </a:pPr>
            <a:r>
              <a:rPr lang="ru-RU" dirty="0" smtClean="0"/>
              <a:t>проверка </a:t>
            </a:r>
            <a:r>
              <a:rPr lang="ru-RU" dirty="0"/>
              <a:t>фактов на опыте; </a:t>
            </a:r>
            <a:endParaRPr lang="ru-RU" dirty="0" smtClean="0"/>
          </a:p>
          <a:p>
            <a:pPr marL="514350" indent="-514350">
              <a:buAutoNum type="arabicParenR"/>
            </a:pPr>
            <a:r>
              <a:rPr lang="ru-RU" dirty="0" smtClean="0"/>
              <a:t>обобщение</a:t>
            </a:r>
            <a:r>
              <a:rPr lang="ru-RU" dirty="0"/>
              <a:t>. </a:t>
            </a:r>
          </a:p>
        </p:txBody>
      </p:sp>
      <p:sp>
        <p:nvSpPr>
          <p:cNvPr id="4" name="Стрелка вниз 3"/>
          <p:cNvSpPr/>
          <p:nvPr/>
        </p:nvSpPr>
        <p:spPr>
          <a:xfrm>
            <a:off x="286126" y="1628800"/>
            <a:ext cx="576064" cy="446449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индукция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5148064" y="1477198"/>
            <a:ext cx="3744416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09600" indent="-609600">
              <a:buFont typeface="Wingdings" pitchFamily="2" charset="2"/>
              <a:buNone/>
            </a:pPr>
            <a:r>
              <a:rPr lang="ru-RU" altLang="ru-RU" sz="3200" i="1" u="sng" dirty="0"/>
              <a:t>4 идола разума:</a:t>
            </a:r>
          </a:p>
          <a:p>
            <a:r>
              <a:rPr lang="ru-RU" altLang="ru-RU" sz="2400" dirty="0" smtClean="0"/>
              <a:t>1. Идолы </a:t>
            </a:r>
            <a:r>
              <a:rPr lang="ru-RU" altLang="ru-RU" sz="2400" dirty="0" smtClean="0"/>
              <a:t>рода</a:t>
            </a:r>
          </a:p>
          <a:p>
            <a:r>
              <a:rPr lang="ru-RU" altLang="ru-RU" dirty="0" smtClean="0"/>
              <a:t>Ограничение по природе ума человека</a:t>
            </a:r>
            <a:endParaRPr lang="ru-RU" altLang="ru-RU" dirty="0"/>
          </a:p>
          <a:p>
            <a:r>
              <a:rPr lang="ru-RU" altLang="ru-RU" sz="2400" dirty="0" smtClean="0"/>
              <a:t>2. Идолы </a:t>
            </a:r>
            <a:r>
              <a:rPr lang="ru-RU" altLang="ru-RU" sz="2400" dirty="0" smtClean="0"/>
              <a:t>театра</a:t>
            </a:r>
          </a:p>
          <a:p>
            <a:r>
              <a:rPr lang="ru-RU" altLang="ru-RU" dirty="0" smtClean="0"/>
              <a:t>Неправильное представление о мире в результате не критического освоения взглядов</a:t>
            </a:r>
            <a:endParaRPr lang="ru-RU" altLang="ru-RU" dirty="0"/>
          </a:p>
          <a:p>
            <a:r>
              <a:rPr lang="ru-RU" altLang="ru-RU" sz="2400" dirty="0" smtClean="0"/>
              <a:t>3. Идолы площади</a:t>
            </a:r>
          </a:p>
          <a:p>
            <a:r>
              <a:rPr lang="ru-RU" altLang="ru-RU" dirty="0" smtClean="0"/>
              <a:t>Ложные понятия, порожденные неправильным употреблением слов</a:t>
            </a:r>
            <a:endParaRPr lang="ru-RU" altLang="ru-RU" dirty="0"/>
          </a:p>
          <a:p>
            <a:r>
              <a:rPr lang="ru-RU" altLang="ru-RU" sz="2400" dirty="0" smtClean="0"/>
              <a:t>4. Идолы пещеры</a:t>
            </a:r>
          </a:p>
          <a:p>
            <a:r>
              <a:rPr lang="ru-RU" altLang="ru-RU" dirty="0" smtClean="0"/>
              <a:t>Ложное восприятие действительности отдельными людьми</a:t>
            </a:r>
            <a:endParaRPr lang="ru-RU" alt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9304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ru-RU" altLang="ru-RU" b="1" i="1" u="sng"/>
              <a:t>Рационализм - </a:t>
            </a:r>
            <a:r>
              <a:rPr lang="ru-RU" altLang="ru-RU"/>
              <a:t>философское направление, которое утверждает, что источником истинного познания является разум.</a:t>
            </a:r>
          </a:p>
          <a:p>
            <a:pPr>
              <a:buFont typeface="Wingdings" pitchFamily="2" charset="2"/>
              <a:buNone/>
            </a:pPr>
            <a:r>
              <a:rPr lang="ru-RU" altLang="ru-RU" b="1"/>
              <a:t>ПРЕДСТАВИТЕЛИ:</a:t>
            </a:r>
          </a:p>
          <a:p>
            <a:r>
              <a:rPr lang="ru-RU" altLang="ru-RU" b="1"/>
              <a:t>Р.Декарт</a:t>
            </a:r>
          </a:p>
          <a:p>
            <a:r>
              <a:rPr lang="ru-RU" altLang="ru-RU" b="1"/>
              <a:t>Г.Лейбниц</a:t>
            </a:r>
          </a:p>
          <a:p>
            <a:r>
              <a:rPr lang="ru-RU" altLang="ru-RU" b="1"/>
              <a:t>Б.Спиноза</a:t>
            </a:r>
          </a:p>
          <a:p>
            <a:pPr>
              <a:buFont typeface="Wingdings" pitchFamily="2" charset="2"/>
              <a:buNone/>
            </a:pPr>
            <a:endParaRPr lang="ru-RU" altLang="ru-RU" b="1" i="1" u="sng"/>
          </a:p>
        </p:txBody>
      </p:sp>
    </p:spTree>
    <p:extLst>
      <p:ext uri="{BB962C8B-B14F-4D97-AF65-F5344CB8AC3E}">
        <p14:creationId xmlns:p14="http://schemas.microsoft.com/office/powerpoint/2010/main" val="2066765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Рене Декарт (</a:t>
            </a:r>
            <a:r>
              <a:rPr lang="ru-RU" dirty="0" err="1" smtClean="0"/>
              <a:t>Картезий</a:t>
            </a:r>
            <a:r>
              <a:rPr lang="ru-RU" dirty="0" smtClean="0"/>
              <a:t>) (1596-1650)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«Рассуждения о методе» (1673)</a:t>
            </a:r>
          </a:p>
          <a:p>
            <a:r>
              <a:rPr lang="ru-RU" dirty="0" smtClean="0"/>
              <a:t>«Метафизические размышления» (1641)</a:t>
            </a:r>
          </a:p>
          <a:p>
            <a:r>
              <a:rPr lang="ru-RU" dirty="0" smtClean="0"/>
              <a:t>«Начала философии» (1644</a:t>
            </a:r>
            <a:r>
              <a:rPr lang="ru-RU" dirty="0" smtClean="0"/>
              <a:t>)</a:t>
            </a:r>
          </a:p>
          <a:p>
            <a:endParaRPr lang="ru-RU" dirty="0"/>
          </a:p>
          <a:p>
            <a:endParaRPr lang="ru-RU" dirty="0" smtClean="0"/>
          </a:p>
          <a:p>
            <a:r>
              <a:rPr lang="ru-RU" dirty="0" smtClean="0"/>
              <a:t>Что есть предел сомнения?</a:t>
            </a:r>
            <a:endParaRPr lang="ru-RU" dirty="0"/>
          </a:p>
        </p:txBody>
      </p:sp>
      <p:pic>
        <p:nvPicPr>
          <p:cNvPr id="4098" name="Picture 2" descr="Frans Hals - Portret van RenÃ© Descartes (cropped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3905249"/>
            <a:ext cx="2543175" cy="2952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Выноска-облако 3"/>
          <p:cNvSpPr/>
          <p:nvPr/>
        </p:nvSpPr>
        <p:spPr>
          <a:xfrm>
            <a:off x="2796357" y="3284984"/>
            <a:ext cx="3863875" cy="864096"/>
          </a:xfrm>
          <a:prstGeom prst="cloudCallout">
            <a:avLst>
              <a:gd name="adj1" fmla="val 54852"/>
              <a:gd name="adj2" fmla="val 8446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Cogito ergo sum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37232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Рене Декарт (</a:t>
            </a:r>
            <a:r>
              <a:rPr lang="ru-RU" dirty="0" err="1" smtClean="0"/>
              <a:t>Картезий</a:t>
            </a:r>
            <a:r>
              <a:rPr lang="ru-RU" dirty="0" smtClean="0"/>
              <a:t>) (1596-1650)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Правила для руководства ума</a:t>
            </a:r>
            <a:endParaRPr lang="ru-RU" dirty="0"/>
          </a:p>
        </p:txBody>
      </p:sp>
      <p:pic>
        <p:nvPicPr>
          <p:cNvPr id="4098" name="Picture 2" descr="Frans Hals - Portret van RenÃ© Descartes (cropped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0825" y="2636912"/>
            <a:ext cx="2543175" cy="2952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501584172"/>
              </p:ext>
            </p:extLst>
          </p:nvPr>
        </p:nvGraphicFramePr>
        <p:xfrm>
          <a:off x="323528" y="2420888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600236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Рене Декарт (</a:t>
            </a:r>
            <a:r>
              <a:rPr lang="ru-RU" dirty="0" err="1" smtClean="0"/>
              <a:t>Картезий</a:t>
            </a:r>
            <a:r>
              <a:rPr lang="ru-RU" dirty="0" smtClean="0"/>
              <a:t>) (1596-1650) 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92116984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098" name="Picture 2" descr="Frans Hals - Portret van RenÃ© Descartes (cropped)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5946" y="3905249"/>
            <a:ext cx="2543175" cy="2952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0236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>
              <a:buFont typeface="Wingdings" pitchFamily="2" charset="2"/>
              <a:buNone/>
            </a:pPr>
            <a:endParaRPr lang="ru-RU" altLang="ru-RU" sz="3600"/>
          </a:p>
          <a:p>
            <a:pPr algn="ctr">
              <a:buFont typeface="Wingdings" pitchFamily="2" charset="2"/>
              <a:buNone/>
            </a:pPr>
            <a:r>
              <a:rPr lang="ru-RU" altLang="ru-RU" sz="3600"/>
              <a:t>3. Особенности философии эпохи Просвещения</a:t>
            </a:r>
          </a:p>
        </p:txBody>
      </p:sp>
    </p:spTree>
    <p:extLst>
      <p:ext uri="{BB962C8B-B14F-4D97-AF65-F5344CB8AC3E}">
        <p14:creationId xmlns:p14="http://schemas.microsoft.com/office/powerpoint/2010/main" val="3488377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/>
              <a:t>Философы эпохи Просвещения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3466728" cy="4525963"/>
          </a:xfrm>
        </p:spPr>
        <p:txBody>
          <a:bodyPr/>
          <a:lstStyle/>
          <a:p>
            <a:pPr algn="ctr"/>
            <a:r>
              <a:rPr lang="ru-RU" altLang="ru-RU" dirty="0" smtClean="0"/>
              <a:t>Дж. Локк</a:t>
            </a:r>
          </a:p>
          <a:p>
            <a:pPr algn="ctr"/>
            <a:r>
              <a:rPr lang="ru-RU" altLang="ru-RU" dirty="0" smtClean="0"/>
              <a:t>Т</a:t>
            </a:r>
            <a:r>
              <a:rPr lang="ru-RU" altLang="ru-RU" dirty="0"/>
              <a:t>. Гоббс</a:t>
            </a:r>
          </a:p>
          <a:p>
            <a:pPr algn="ctr"/>
            <a:r>
              <a:rPr lang="ru-RU" altLang="ru-RU" dirty="0" err="1" smtClean="0"/>
              <a:t>Ф.Вольтер</a:t>
            </a:r>
            <a:endParaRPr lang="ru-RU" altLang="ru-RU" dirty="0"/>
          </a:p>
          <a:p>
            <a:pPr algn="ctr"/>
            <a:r>
              <a:rPr lang="ru-RU" altLang="ru-RU" dirty="0"/>
              <a:t>Ж.-Ж. Руссо</a:t>
            </a:r>
          </a:p>
          <a:p>
            <a:pPr algn="ctr"/>
            <a:r>
              <a:rPr lang="ru-RU" altLang="ru-RU" dirty="0" smtClean="0"/>
              <a:t>К</a:t>
            </a:r>
            <a:r>
              <a:rPr lang="ru-RU" altLang="ru-RU" dirty="0"/>
              <a:t>. Гельвеций</a:t>
            </a:r>
          </a:p>
          <a:p>
            <a:pPr algn="ctr"/>
            <a:r>
              <a:rPr lang="ru-RU" altLang="ru-RU" dirty="0"/>
              <a:t>П. Гольбах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572000" y="1628800"/>
            <a:ext cx="417646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 smtClean="0"/>
              <a:t>Erklären </a:t>
            </a:r>
            <a:r>
              <a:rPr lang="lv-LV" sz="2800" dirty="0" smtClean="0"/>
              <a:t> - </a:t>
            </a:r>
            <a:r>
              <a:rPr lang="ru-RU" sz="2800" dirty="0" smtClean="0"/>
              <a:t>освещать, просвещать, делать ясным</a:t>
            </a:r>
          </a:p>
          <a:p>
            <a:endParaRPr lang="ru-RU" sz="2800" dirty="0" smtClean="0"/>
          </a:p>
          <a:p>
            <a:r>
              <a:rPr lang="ru-RU" sz="2800" dirty="0" smtClean="0"/>
              <a:t>И. Кант</a:t>
            </a:r>
          </a:p>
          <a:p>
            <a:endParaRPr lang="ru-RU" sz="2800" dirty="0" smtClean="0"/>
          </a:p>
          <a:p>
            <a:r>
              <a:rPr lang="ru-RU" sz="2800" dirty="0" smtClean="0"/>
              <a:t>Цель – сделать ясными понятия, которыми описывается мир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268686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/>
              <a:t>Основные идеи: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>
              <a:buFontTx/>
              <a:buAutoNum type="arabicPeriod"/>
            </a:pPr>
            <a:r>
              <a:rPr lang="ru-RU" altLang="ru-RU"/>
              <a:t>Идея «Естественного человека»;</a:t>
            </a:r>
          </a:p>
          <a:p>
            <a:pPr marL="609600" indent="-609600">
              <a:buFontTx/>
              <a:buAutoNum type="arabicPeriod"/>
            </a:pPr>
            <a:r>
              <a:rPr lang="ru-RU" altLang="ru-RU"/>
              <a:t>Становление новых общественных отношений;</a:t>
            </a:r>
          </a:p>
          <a:p>
            <a:pPr marL="609600" indent="-609600">
              <a:buFontTx/>
              <a:buAutoNum type="arabicPeriod"/>
            </a:pPr>
            <a:r>
              <a:rPr lang="ru-RU" altLang="ru-RU"/>
              <a:t>Идея прогресса;</a:t>
            </a:r>
          </a:p>
          <a:p>
            <a:pPr marL="609600" indent="-609600">
              <a:buFontTx/>
              <a:buAutoNum type="arabicPeriod"/>
            </a:pPr>
            <a:r>
              <a:rPr lang="ru-RU" altLang="ru-RU"/>
              <a:t>Энциклопедизм.</a:t>
            </a:r>
          </a:p>
          <a:p>
            <a:pPr marL="609600" indent="-609600">
              <a:buFontTx/>
              <a:buNone/>
            </a:pP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64437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Прямоугольник 1"/>
          <p:cNvSpPr>
            <a:spLocks noChangeArrowheads="1"/>
          </p:cNvSpPr>
          <p:nvPr/>
        </p:nvSpPr>
        <p:spPr bwMode="auto">
          <a:xfrm>
            <a:off x="2071688" y="142875"/>
            <a:ext cx="6684962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4800">
                <a:latin typeface="Arial" charset="0"/>
              </a:rPr>
              <a:t>Джон Локк (1632-1704)</a:t>
            </a:r>
          </a:p>
        </p:txBody>
      </p:sp>
      <p:pic>
        <p:nvPicPr>
          <p:cNvPr id="28675" name="Picture 2" descr="C:\Documents and Settings\Nata\Мои документы\Мои рисунки\Философия -лекции\Новое время и НКФ\John_Lock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9230" y="2924944"/>
            <a:ext cx="2663320" cy="34472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6" name="Прямоугольник 3"/>
          <p:cNvSpPr>
            <a:spLocks noChangeArrowheads="1"/>
          </p:cNvSpPr>
          <p:nvPr/>
        </p:nvSpPr>
        <p:spPr bwMode="auto">
          <a:xfrm>
            <a:off x="0" y="928688"/>
            <a:ext cx="6357938" cy="168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 typeface="Arial" charset="0"/>
              <a:buChar char="•"/>
            </a:pPr>
            <a:r>
              <a:rPr lang="ru-RU" altLang="ru-RU" dirty="0">
                <a:latin typeface="Arial" charset="0"/>
              </a:rPr>
              <a:t> люди рождаются без </a:t>
            </a:r>
            <a:r>
              <a:rPr lang="ru-RU" altLang="ru-RU" i="1" dirty="0">
                <a:latin typeface="Arial" charset="0"/>
              </a:rPr>
              <a:t>врожденных идей</a:t>
            </a:r>
            <a:r>
              <a:rPr lang="ru-RU" altLang="ru-RU" dirty="0">
                <a:latin typeface="Arial" charset="0"/>
              </a:rPr>
              <a:t>, 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 typeface="Arial" charset="0"/>
              <a:buChar char="•"/>
            </a:pPr>
            <a:r>
              <a:rPr lang="ru-RU" altLang="ru-RU" dirty="0">
                <a:latin typeface="Arial" charset="0"/>
              </a:rPr>
              <a:t> знание определено только </a:t>
            </a:r>
            <a:r>
              <a:rPr lang="ru-RU" altLang="ru-RU" b="1" dirty="0">
                <a:latin typeface="Arial" charset="0"/>
              </a:rPr>
              <a:t>опытом</a:t>
            </a:r>
            <a:r>
              <a:rPr lang="ru-RU" altLang="ru-RU" dirty="0">
                <a:latin typeface="Arial" charset="0"/>
              </a:rPr>
              <a:t>, 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dirty="0">
                <a:latin typeface="Arial" charset="0"/>
              </a:rPr>
              <a:t>полученным чувственным восприятием.</a:t>
            </a:r>
          </a:p>
        </p:txBody>
      </p:sp>
      <p:sp>
        <p:nvSpPr>
          <p:cNvPr id="28677" name="Прямоугольник 4"/>
          <p:cNvSpPr>
            <a:spLocks noChangeArrowheads="1"/>
          </p:cNvSpPr>
          <p:nvPr/>
        </p:nvSpPr>
        <p:spPr bwMode="auto">
          <a:xfrm>
            <a:off x="142875" y="2643188"/>
            <a:ext cx="5572125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 typeface="Arial" charset="0"/>
              <a:buChar char="•"/>
            </a:pPr>
            <a:r>
              <a:rPr lang="ru-RU" altLang="ru-RU" dirty="0">
                <a:latin typeface="Arial" charset="0"/>
              </a:rPr>
              <a:t> Основой нашего познания служит </a:t>
            </a:r>
            <a:r>
              <a:rPr lang="ru-RU" altLang="ru-RU" b="1" dirty="0">
                <a:latin typeface="Arial" charset="0"/>
              </a:rPr>
              <a:t>опыт</a:t>
            </a:r>
            <a:r>
              <a:rPr lang="ru-RU" altLang="ru-RU" dirty="0">
                <a:latin typeface="Arial" charset="0"/>
              </a:rPr>
              <a:t>, который состоит из </a:t>
            </a:r>
            <a:r>
              <a:rPr lang="ru-RU" altLang="ru-RU" b="1" i="1" dirty="0">
                <a:latin typeface="Arial" charset="0"/>
              </a:rPr>
              <a:t>единичных восприятий.</a:t>
            </a:r>
            <a:r>
              <a:rPr lang="ru-RU" altLang="ru-RU" b="1" dirty="0">
                <a:latin typeface="Arial" charset="0"/>
              </a:rPr>
              <a:t> 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 typeface="Arial" charset="0"/>
              <a:buChar char="•"/>
            </a:pPr>
            <a:r>
              <a:rPr lang="ru-RU" altLang="ru-RU" dirty="0">
                <a:latin typeface="Arial" charset="0"/>
              </a:rPr>
              <a:t> Восприятия делятся на </a:t>
            </a:r>
            <a:r>
              <a:rPr lang="ru-RU" altLang="ru-RU" b="1" dirty="0">
                <a:latin typeface="Arial" charset="0"/>
              </a:rPr>
              <a:t>ощущения</a:t>
            </a:r>
            <a:r>
              <a:rPr lang="ru-RU" altLang="ru-RU" dirty="0">
                <a:latin typeface="Arial" charset="0"/>
              </a:rPr>
              <a:t> (действия предмета на наши органы чувств) и </a:t>
            </a:r>
            <a:r>
              <a:rPr lang="ru-RU" altLang="ru-RU" b="1" dirty="0">
                <a:latin typeface="Arial" charset="0"/>
              </a:rPr>
              <a:t>рефлексии</a:t>
            </a:r>
            <a:r>
              <a:rPr lang="ru-RU" altLang="ru-RU" dirty="0">
                <a:latin typeface="Arial" charset="0"/>
              </a:rPr>
              <a:t>. </a:t>
            </a:r>
          </a:p>
        </p:txBody>
      </p:sp>
      <p:sp>
        <p:nvSpPr>
          <p:cNvPr id="2" name="Овальная выноска 1"/>
          <p:cNvSpPr/>
          <p:nvPr/>
        </p:nvSpPr>
        <p:spPr>
          <a:xfrm>
            <a:off x="7709031" y="928688"/>
            <a:ext cx="1512168" cy="1152128"/>
          </a:xfrm>
          <a:prstGeom prst="wedgeEllipseCallout">
            <a:avLst>
              <a:gd name="adj1" fmla="val -51638"/>
              <a:gd name="adj2" fmla="val 17481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Tabula Rasa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73547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6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86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6" grpId="0"/>
      <p:bldP spid="28677" grpId="0"/>
      <p:bldP spid="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Томас Гоббс (1588-1679)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«Левиафан» (1651)</a:t>
            </a:r>
          </a:p>
          <a:p>
            <a:endParaRPr lang="ru-RU" dirty="0"/>
          </a:p>
          <a:p>
            <a:r>
              <a:rPr lang="ru-RU" dirty="0" smtClean="0"/>
              <a:t>Идея общественного договора</a:t>
            </a:r>
          </a:p>
          <a:p>
            <a:r>
              <a:rPr lang="ru-RU" dirty="0" smtClean="0"/>
              <a:t>«Как появляется государство?»</a:t>
            </a:r>
            <a:endParaRPr lang="ru-RU" dirty="0"/>
          </a:p>
        </p:txBody>
      </p:sp>
      <p:pic>
        <p:nvPicPr>
          <p:cNvPr id="1026" name="Picture 2" descr="Thomas Hobbes (portrait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9720" y="1124744"/>
            <a:ext cx="2543175" cy="2676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Картинки по запросу Medieval war ancient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000" y="3504198"/>
            <a:ext cx="6480720" cy="3487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Картинки по запросу государство левиафан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348880"/>
            <a:ext cx="5544616" cy="4419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3083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Томас Гоббс (1588-1679)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Теория «общественного договора»</a:t>
            </a:r>
          </a:p>
          <a:p>
            <a:pPr marL="0" indent="0">
              <a:buNone/>
            </a:pPr>
            <a:r>
              <a:rPr lang="ru-RU" altLang="ru-RU" dirty="0">
                <a:latin typeface="Arial" charset="0"/>
              </a:rPr>
              <a:t>Государство  - </a:t>
            </a:r>
            <a:r>
              <a:rPr lang="ru-RU" altLang="ru-RU" i="1" dirty="0">
                <a:latin typeface="Arial" charset="0"/>
              </a:rPr>
              <a:t>результат договора </a:t>
            </a:r>
            <a:r>
              <a:rPr lang="ru-RU" altLang="ru-RU" dirty="0">
                <a:latin typeface="Arial" charset="0"/>
              </a:rPr>
              <a:t>между людьми, положившего конец естественному </a:t>
            </a:r>
            <a:r>
              <a:rPr lang="ru-RU" altLang="ru-RU" dirty="0" err="1">
                <a:latin typeface="Arial" charset="0"/>
              </a:rPr>
              <a:t>догосударственному</a:t>
            </a:r>
            <a:r>
              <a:rPr lang="ru-RU" altLang="ru-RU" dirty="0">
                <a:latin typeface="Arial" charset="0"/>
              </a:rPr>
              <a:t> состоянию «войны всех против всех»</a:t>
            </a:r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29802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Регулярное государство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Целью правителя является достижение общественного блага всех подданных</a:t>
            </a:r>
          </a:p>
          <a:p>
            <a:r>
              <a:rPr lang="ru-RU" dirty="0" smtClean="0"/>
              <a:t>Средство достижения – рациональная и благотворная деятельность просвещенных служащих, заседающих в королевских палатах (</a:t>
            </a:r>
            <a:r>
              <a:rPr lang="en-US" dirty="0" err="1" smtClean="0"/>
              <a:t>Kammer</a:t>
            </a:r>
            <a:r>
              <a:rPr lang="ru-RU" dirty="0" smtClean="0"/>
              <a:t>)</a:t>
            </a:r>
          </a:p>
          <a:p>
            <a:r>
              <a:rPr lang="ru-RU" dirty="0" smtClean="0"/>
              <a:t>«Полицейское государство» - регулировать все сферы общественных отношений едиными законодательными нормами, исходящими от государя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21856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тест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9449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ru-RU" dirty="0" smtClean="0"/>
              <a:t>1. Учение </a:t>
            </a:r>
            <a:r>
              <a:rPr lang="ru-RU" dirty="0"/>
              <a:t>о бытии в философии называется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lvl="0" indent="-514350">
              <a:buFont typeface="+mj-lt"/>
              <a:buAutoNum type="alphaLcParenR"/>
            </a:pPr>
            <a:r>
              <a:rPr lang="ru-RU" dirty="0"/>
              <a:t>Онтология; </a:t>
            </a:r>
          </a:p>
          <a:p>
            <a:pPr marL="514350" lvl="0" indent="-514350">
              <a:buFont typeface="+mj-lt"/>
              <a:buAutoNum type="alphaLcParenR"/>
            </a:pPr>
            <a:r>
              <a:rPr lang="ru-RU" dirty="0"/>
              <a:t>Гносеология; </a:t>
            </a:r>
          </a:p>
          <a:p>
            <a:pPr marL="514350" lvl="0" indent="-514350">
              <a:buFont typeface="+mj-lt"/>
              <a:buAutoNum type="alphaLcParenR"/>
            </a:pPr>
            <a:r>
              <a:rPr lang="ru-RU" dirty="0"/>
              <a:t>Аксиология;</a:t>
            </a:r>
          </a:p>
          <a:p>
            <a:pPr marL="514350" lvl="0" indent="-514350">
              <a:buFont typeface="+mj-lt"/>
              <a:buAutoNum type="alphaLcParenR"/>
            </a:pPr>
            <a:r>
              <a:rPr lang="ru-RU" dirty="0"/>
              <a:t>Праксиология.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630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algn="l"/>
            <a:r>
              <a:rPr lang="ru-RU" dirty="0" smtClean="0"/>
              <a:t>2. Теория </a:t>
            </a:r>
            <a:r>
              <a:rPr lang="ru-RU" dirty="0"/>
              <a:t>познания в философии </a:t>
            </a:r>
            <a:r>
              <a:rPr lang="ru-RU" dirty="0" smtClean="0"/>
              <a:t>называется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lvl="0" indent="-514350">
              <a:buFont typeface="+mj-lt"/>
              <a:buAutoNum type="alphaLcParenR"/>
            </a:pPr>
            <a:r>
              <a:rPr lang="ru-RU" dirty="0"/>
              <a:t>Онтология;</a:t>
            </a:r>
          </a:p>
          <a:p>
            <a:pPr marL="514350" lvl="0" indent="-514350">
              <a:buFont typeface="+mj-lt"/>
              <a:buAutoNum type="alphaLcParenR"/>
            </a:pPr>
            <a:r>
              <a:rPr lang="ru-RU" dirty="0"/>
              <a:t>Гносеология; </a:t>
            </a:r>
          </a:p>
          <a:p>
            <a:pPr marL="514350" lvl="0" indent="-514350">
              <a:buFont typeface="+mj-lt"/>
              <a:buAutoNum type="alphaLcParenR"/>
            </a:pPr>
            <a:r>
              <a:rPr lang="ru-RU" dirty="0"/>
              <a:t>Аксиология;</a:t>
            </a:r>
          </a:p>
          <a:p>
            <a:pPr marL="514350" lvl="0" indent="-514350">
              <a:buFont typeface="+mj-lt"/>
              <a:buAutoNum type="alphaLcParenR"/>
            </a:pPr>
            <a:r>
              <a:rPr lang="ru-RU" dirty="0"/>
              <a:t>Праксиология.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31590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algn="l"/>
            <a:r>
              <a:rPr lang="ru-RU" dirty="0" smtClean="0"/>
              <a:t>3. Первым </a:t>
            </a:r>
            <a:r>
              <a:rPr lang="ru-RU" dirty="0"/>
              <a:t>назвал себя </a:t>
            </a:r>
            <a:r>
              <a:rPr lang="ru-RU" dirty="0" smtClean="0"/>
              <a:t>философом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lvl="0" indent="-514350">
              <a:buFont typeface="+mj-lt"/>
              <a:buAutoNum type="alphaLcParenR"/>
            </a:pPr>
            <a:r>
              <a:rPr lang="ru-RU" dirty="0"/>
              <a:t>Сократ;</a:t>
            </a:r>
          </a:p>
          <a:p>
            <a:pPr marL="514350" lvl="0" indent="-514350">
              <a:buFont typeface="+mj-lt"/>
              <a:buAutoNum type="alphaLcParenR"/>
            </a:pPr>
            <a:r>
              <a:rPr lang="ru-RU" dirty="0"/>
              <a:t>Платон;</a:t>
            </a:r>
          </a:p>
          <a:p>
            <a:pPr marL="514350" lvl="0" indent="-514350">
              <a:buFont typeface="+mj-lt"/>
              <a:buAutoNum type="alphaLcParenR"/>
            </a:pPr>
            <a:r>
              <a:rPr lang="ru-RU" dirty="0"/>
              <a:t>Аристотель;</a:t>
            </a:r>
          </a:p>
          <a:p>
            <a:pPr marL="514350" lvl="0" indent="-514350">
              <a:buFont typeface="+mj-lt"/>
              <a:buAutoNum type="alphaLcParenR"/>
            </a:pPr>
            <a:r>
              <a:rPr lang="ru-RU" dirty="0"/>
              <a:t>Пифагор.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89995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ru-RU" dirty="0" smtClean="0"/>
              <a:t>4. </a:t>
            </a:r>
            <a:r>
              <a:rPr lang="ru-RU" sz="4000" dirty="0" smtClean="0"/>
              <a:t>Этот </a:t>
            </a:r>
            <a:r>
              <a:rPr lang="ru-RU" sz="4000" dirty="0"/>
              <a:t>тип мировоззрения складывается стихийно на основании здравого </a:t>
            </a:r>
            <a:r>
              <a:rPr lang="ru-RU" sz="4000" dirty="0" smtClean="0"/>
              <a:t>смысла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lvl="0" indent="-514350">
              <a:buFont typeface="+mj-lt"/>
              <a:buAutoNum type="alphaLcParenR"/>
            </a:pPr>
            <a:r>
              <a:rPr lang="ru-RU" dirty="0"/>
              <a:t>Мифологическое;</a:t>
            </a:r>
          </a:p>
          <a:p>
            <a:pPr marL="514350" lvl="0" indent="-514350">
              <a:buFont typeface="+mj-lt"/>
              <a:buAutoNum type="alphaLcParenR"/>
            </a:pPr>
            <a:r>
              <a:rPr lang="ru-RU" dirty="0"/>
              <a:t>Религиозное;</a:t>
            </a:r>
          </a:p>
          <a:p>
            <a:pPr marL="514350" lvl="0" indent="-514350">
              <a:buFont typeface="+mj-lt"/>
              <a:buAutoNum type="alphaLcParenR"/>
            </a:pPr>
            <a:r>
              <a:rPr lang="ru-RU" dirty="0"/>
              <a:t>Научное;</a:t>
            </a:r>
          </a:p>
          <a:p>
            <a:pPr marL="514350" lvl="0" indent="-514350">
              <a:buFont typeface="+mj-lt"/>
              <a:buAutoNum type="alphaLcParenR"/>
            </a:pPr>
            <a:r>
              <a:rPr lang="ru-RU" dirty="0"/>
              <a:t>Обыденное.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58399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ru-RU" sz="2800" dirty="0" smtClean="0"/>
              <a:t>5. Мировоззрение </a:t>
            </a:r>
            <a:r>
              <a:rPr lang="ru-RU" sz="2800" dirty="0"/>
              <a:t>этого типа основано на вере, не критично, предполагает цикличное понимание времени и соединение мира земного и божественного: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988840"/>
            <a:ext cx="8229600" cy="4525963"/>
          </a:xfrm>
        </p:spPr>
        <p:txBody>
          <a:bodyPr/>
          <a:lstStyle/>
          <a:p>
            <a:pPr marL="514350" lvl="0" indent="-514350">
              <a:buFont typeface="+mj-lt"/>
              <a:buAutoNum type="alphaLcParenR"/>
            </a:pPr>
            <a:r>
              <a:rPr lang="ru-RU" dirty="0"/>
              <a:t>Мифологическое; </a:t>
            </a:r>
          </a:p>
          <a:p>
            <a:pPr marL="514350" lvl="0" indent="-514350">
              <a:buFont typeface="+mj-lt"/>
              <a:buAutoNum type="alphaLcParenR"/>
            </a:pPr>
            <a:r>
              <a:rPr lang="ru-RU" dirty="0"/>
              <a:t>Религиозное;</a:t>
            </a:r>
          </a:p>
          <a:p>
            <a:pPr marL="514350" lvl="0" indent="-514350">
              <a:buFont typeface="+mj-lt"/>
              <a:buAutoNum type="alphaLcParenR"/>
            </a:pPr>
            <a:r>
              <a:rPr lang="ru-RU" dirty="0"/>
              <a:t>Научное; </a:t>
            </a:r>
          </a:p>
          <a:p>
            <a:pPr marL="514350" lvl="0" indent="-514350">
              <a:buFont typeface="+mj-lt"/>
              <a:buAutoNum type="alphaLcParenR"/>
            </a:pPr>
            <a:r>
              <a:rPr lang="ru-RU" dirty="0"/>
              <a:t>Обыденное.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59865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algn="l"/>
            <a:r>
              <a:rPr lang="ru-RU" sz="3200" dirty="0" smtClean="0"/>
              <a:t>6. Оригинальный </a:t>
            </a:r>
            <a:r>
              <a:rPr lang="ru-RU" sz="3200" dirty="0"/>
              <a:t>метод философствования, предложенный Сократом, </a:t>
            </a:r>
            <a:r>
              <a:rPr lang="ru-RU" sz="3200" dirty="0" smtClean="0"/>
              <a:t>называется</a:t>
            </a:r>
            <a:r>
              <a:rPr lang="ru-RU" sz="3600" dirty="0"/>
              <a:t/>
            </a:r>
            <a:br>
              <a:rPr lang="ru-RU" sz="3600" dirty="0"/>
            </a:b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lvl="0" indent="-514350">
              <a:buFont typeface="+mj-lt"/>
              <a:buAutoNum type="alphaLcParenR"/>
            </a:pPr>
            <a:r>
              <a:rPr lang="ru-RU" dirty="0"/>
              <a:t>дедукция;</a:t>
            </a:r>
          </a:p>
          <a:p>
            <a:pPr marL="514350" lvl="0" indent="-514350">
              <a:buFont typeface="+mj-lt"/>
              <a:buAutoNum type="alphaLcParenR"/>
            </a:pPr>
            <a:r>
              <a:rPr lang="ru-RU" dirty="0"/>
              <a:t>индукция;</a:t>
            </a:r>
          </a:p>
          <a:p>
            <a:pPr marL="514350" lvl="0" indent="-514350">
              <a:buFont typeface="+mj-lt"/>
              <a:buAutoNum type="alphaLcParenR"/>
            </a:pPr>
            <a:r>
              <a:rPr lang="ru-RU" dirty="0" err="1"/>
              <a:t>майевтика</a:t>
            </a:r>
            <a:r>
              <a:rPr lang="ru-RU" dirty="0"/>
              <a:t>; </a:t>
            </a:r>
          </a:p>
          <a:p>
            <a:pPr marL="514350" lvl="0" indent="-514350">
              <a:buFont typeface="+mj-lt"/>
              <a:buAutoNum type="alphaLcParenR"/>
            </a:pPr>
            <a:r>
              <a:rPr lang="ru-RU" dirty="0"/>
              <a:t>метафизика.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76698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algn="l"/>
            <a:r>
              <a:rPr lang="ru-RU" dirty="0" smtClean="0"/>
              <a:t>7. Этот </a:t>
            </a:r>
            <a:r>
              <a:rPr lang="ru-RU" dirty="0"/>
              <a:t>философ был учеником </a:t>
            </a:r>
            <a:r>
              <a:rPr lang="ru-RU" dirty="0" smtClean="0"/>
              <a:t>Сократа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lvl="0" indent="-514350">
              <a:buFont typeface="+mj-lt"/>
              <a:buAutoNum type="alphaLcParenR"/>
            </a:pPr>
            <a:r>
              <a:rPr lang="ru-RU" dirty="0"/>
              <a:t>Диоген</a:t>
            </a:r>
          </a:p>
          <a:p>
            <a:pPr marL="514350" lvl="0" indent="-514350">
              <a:buFont typeface="+mj-lt"/>
              <a:buAutoNum type="alphaLcParenR"/>
            </a:pPr>
            <a:r>
              <a:rPr lang="ru-RU" dirty="0"/>
              <a:t>Евклид</a:t>
            </a:r>
          </a:p>
          <a:p>
            <a:pPr marL="514350" lvl="0" indent="-514350">
              <a:buFont typeface="+mj-lt"/>
              <a:buAutoNum type="alphaLcParenR"/>
            </a:pPr>
            <a:r>
              <a:rPr lang="ru-RU" dirty="0"/>
              <a:t>Платон </a:t>
            </a:r>
          </a:p>
          <a:p>
            <a:pPr marL="514350" lvl="0" indent="-514350">
              <a:buFont typeface="+mj-lt"/>
              <a:buAutoNum type="alphaLcParenR"/>
            </a:pPr>
            <a:r>
              <a:rPr lang="ru-RU" dirty="0"/>
              <a:t>Аристотель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88023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algn="l"/>
            <a:r>
              <a:rPr lang="ru-RU" sz="3600" dirty="0" smtClean="0"/>
              <a:t>8. Согласно </a:t>
            </a:r>
            <a:r>
              <a:rPr lang="ru-RU" sz="3600" dirty="0"/>
              <a:t>этому философу реальный мир имеет двойственную природу, разделен на «мир идей» и «мир вещей</a:t>
            </a:r>
            <a:r>
              <a:rPr lang="ru-RU" sz="3600" dirty="0" smtClean="0"/>
              <a:t>»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844824"/>
            <a:ext cx="8229600" cy="4525963"/>
          </a:xfrm>
        </p:spPr>
        <p:txBody>
          <a:bodyPr/>
          <a:lstStyle/>
          <a:p>
            <a:pPr marL="514350" lvl="0" indent="-514350">
              <a:buFont typeface="+mj-lt"/>
              <a:buAutoNum type="alphaLcParenR"/>
            </a:pPr>
            <a:r>
              <a:rPr lang="ru-RU" dirty="0"/>
              <a:t>Диоген</a:t>
            </a:r>
          </a:p>
          <a:p>
            <a:pPr marL="514350" lvl="0" indent="-514350">
              <a:buFont typeface="+mj-lt"/>
              <a:buAutoNum type="alphaLcParenR"/>
            </a:pPr>
            <a:r>
              <a:rPr lang="ru-RU" dirty="0"/>
              <a:t>Зенон</a:t>
            </a:r>
          </a:p>
          <a:p>
            <a:pPr marL="514350" lvl="0" indent="-514350">
              <a:buFont typeface="+mj-lt"/>
              <a:buAutoNum type="alphaLcParenR"/>
            </a:pPr>
            <a:r>
              <a:rPr lang="ru-RU" dirty="0"/>
              <a:t>Платон </a:t>
            </a:r>
          </a:p>
          <a:p>
            <a:pPr marL="514350" lvl="0" indent="-514350">
              <a:buFont typeface="+mj-lt"/>
              <a:buAutoNum type="alphaLcParenR"/>
            </a:pPr>
            <a:r>
              <a:rPr lang="ru-RU" dirty="0"/>
              <a:t>Аристотель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4245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algn="l"/>
            <a:r>
              <a:rPr lang="ru-RU" sz="3600" dirty="0" smtClean="0"/>
              <a:t>9. Именно </a:t>
            </a:r>
            <a:r>
              <a:rPr lang="ru-RU" sz="3600" dirty="0"/>
              <a:t>этот философ античности был учителем Александра </a:t>
            </a:r>
            <a:r>
              <a:rPr lang="ru-RU" sz="3600" dirty="0" smtClean="0"/>
              <a:t>Македонского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lvl="0" indent="-514350">
              <a:buFont typeface="+mj-lt"/>
              <a:buAutoNum type="alphaLcParenR"/>
            </a:pPr>
            <a:r>
              <a:rPr lang="ru-RU" dirty="0"/>
              <a:t>Диоген</a:t>
            </a:r>
          </a:p>
          <a:p>
            <a:pPr marL="514350" lvl="0" indent="-514350">
              <a:buFont typeface="+mj-lt"/>
              <a:buAutoNum type="alphaLcParenR"/>
            </a:pPr>
            <a:r>
              <a:rPr lang="ru-RU" dirty="0"/>
              <a:t>Сократ</a:t>
            </a:r>
          </a:p>
          <a:p>
            <a:pPr marL="514350" lvl="0" indent="-514350">
              <a:buFont typeface="+mj-lt"/>
              <a:buAutoNum type="alphaLcParenR"/>
            </a:pPr>
            <a:r>
              <a:rPr lang="ru-RU" dirty="0"/>
              <a:t>Платон</a:t>
            </a:r>
          </a:p>
          <a:p>
            <a:pPr marL="514350" lvl="0" indent="-514350">
              <a:buFont typeface="+mj-lt"/>
              <a:buAutoNum type="alphaLcParenR"/>
            </a:pPr>
            <a:r>
              <a:rPr lang="ru-RU" dirty="0"/>
              <a:t>Аристотель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504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algn="l"/>
            <a:r>
              <a:rPr lang="ru-RU" dirty="0" smtClean="0"/>
              <a:t>10. Этот </a:t>
            </a:r>
            <a:r>
              <a:rPr lang="ru-RU" dirty="0"/>
              <a:t>философ сформулировал основы Логики как </a:t>
            </a:r>
            <a:r>
              <a:rPr lang="ru-RU" dirty="0" smtClean="0"/>
              <a:t>науки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lvl="0" indent="-514350">
              <a:buFont typeface="+mj-lt"/>
              <a:buAutoNum type="alphaLcParenR"/>
            </a:pPr>
            <a:r>
              <a:rPr lang="ru-RU" dirty="0"/>
              <a:t>Анаксимен</a:t>
            </a:r>
          </a:p>
          <a:p>
            <a:pPr marL="514350" lvl="0" indent="-514350">
              <a:buFont typeface="+mj-lt"/>
              <a:buAutoNum type="alphaLcParenR"/>
            </a:pPr>
            <a:r>
              <a:rPr lang="ru-RU" dirty="0"/>
              <a:t>Сократ</a:t>
            </a:r>
          </a:p>
          <a:p>
            <a:pPr marL="514350" lvl="0" indent="-514350">
              <a:buFont typeface="+mj-lt"/>
              <a:buAutoNum type="alphaLcParenR"/>
            </a:pPr>
            <a:r>
              <a:rPr lang="ru-RU" dirty="0"/>
              <a:t>Платон</a:t>
            </a:r>
          </a:p>
          <a:p>
            <a:pPr marL="514350" lvl="0" indent="-514350">
              <a:buFont typeface="+mj-lt"/>
              <a:buAutoNum type="alphaLcParenR"/>
            </a:pPr>
            <a:r>
              <a:rPr lang="ru-RU" dirty="0"/>
              <a:t>Аристотель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71517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algn="l"/>
            <a:r>
              <a:rPr lang="ru-RU" dirty="0" smtClean="0"/>
              <a:t>11. Мировой </a:t>
            </a:r>
            <a:r>
              <a:rPr lang="ru-RU" dirty="0"/>
              <a:t>принцип по </a:t>
            </a:r>
            <a:r>
              <a:rPr lang="ru-RU" dirty="0" smtClean="0"/>
              <a:t>Платону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lvl="0" indent="-514350">
              <a:buFont typeface="+mj-lt"/>
              <a:buAutoNum type="alphaLcParenR"/>
            </a:pPr>
            <a:r>
              <a:rPr lang="ru-RU" dirty="0"/>
              <a:t>благо </a:t>
            </a:r>
          </a:p>
          <a:p>
            <a:pPr marL="514350" lvl="0" indent="-514350">
              <a:buFont typeface="+mj-lt"/>
              <a:buAutoNum type="alphaLcParenR"/>
            </a:pPr>
            <a:r>
              <a:rPr lang="ru-RU" dirty="0"/>
              <a:t>добро</a:t>
            </a:r>
          </a:p>
          <a:p>
            <a:pPr marL="514350" lvl="0" indent="-514350">
              <a:buFont typeface="+mj-lt"/>
              <a:buAutoNum type="alphaLcParenR"/>
            </a:pPr>
            <a:r>
              <a:rPr lang="ru-RU" dirty="0"/>
              <a:t>зло</a:t>
            </a:r>
          </a:p>
          <a:p>
            <a:pPr marL="514350" lvl="0" indent="-514350">
              <a:buFont typeface="+mj-lt"/>
              <a:buAutoNum type="alphaLcParenR"/>
            </a:pPr>
            <a:r>
              <a:rPr lang="ru-RU" dirty="0"/>
              <a:t>логос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85813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algn="l"/>
            <a:r>
              <a:rPr lang="ru-RU" sz="3200" dirty="0"/>
              <a:t> </a:t>
            </a:r>
            <a:r>
              <a:rPr lang="ru-RU" sz="3200" dirty="0" smtClean="0"/>
              <a:t>12. Конкретно-исторический </a:t>
            </a:r>
            <a:r>
              <a:rPr lang="ru-RU" sz="3200" dirty="0"/>
              <a:t>тип мировоззрения, характерный для средневековой </a:t>
            </a:r>
            <a:r>
              <a:rPr lang="ru-RU" sz="3200" dirty="0" smtClean="0"/>
              <a:t>философии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971550" lvl="1" indent="-514350">
              <a:buFont typeface="+mj-lt"/>
              <a:buAutoNum type="alphaLcParenR"/>
            </a:pPr>
            <a:r>
              <a:rPr lang="ru-RU" dirty="0"/>
              <a:t>Политеизм;</a:t>
            </a:r>
            <a:endParaRPr lang="ru-RU" sz="4000" dirty="0"/>
          </a:p>
          <a:p>
            <a:pPr marL="971550" lvl="1" indent="-514350">
              <a:buFont typeface="+mj-lt"/>
              <a:buAutoNum type="alphaLcParenR"/>
            </a:pPr>
            <a:r>
              <a:rPr lang="ru-RU" dirty="0" err="1"/>
              <a:t>Теоцентризм</a:t>
            </a:r>
            <a:r>
              <a:rPr lang="ru-RU" dirty="0"/>
              <a:t>; </a:t>
            </a:r>
            <a:endParaRPr lang="ru-RU" sz="4000" dirty="0"/>
          </a:p>
          <a:p>
            <a:pPr marL="971550" lvl="1" indent="-514350">
              <a:buFont typeface="+mj-lt"/>
              <a:buAutoNum type="alphaLcParenR"/>
            </a:pPr>
            <a:r>
              <a:rPr lang="ru-RU" dirty="0"/>
              <a:t>Скептицизм;</a:t>
            </a:r>
            <a:endParaRPr lang="ru-RU" sz="4000" dirty="0"/>
          </a:p>
          <a:p>
            <a:pPr marL="971550" lvl="1" indent="-514350">
              <a:buFont typeface="+mj-lt"/>
              <a:buAutoNum type="alphaLcParenR"/>
            </a:pPr>
            <a:r>
              <a:rPr lang="ru-RU" dirty="0"/>
              <a:t>Атеизм.</a:t>
            </a:r>
            <a:endParaRPr lang="ru-RU" sz="40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90456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algn="l"/>
            <a:r>
              <a:rPr lang="ru-RU" dirty="0" smtClean="0"/>
              <a:t>13. Автором </a:t>
            </a:r>
            <a:r>
              <a:rPr lang="ru-RU" dirty="0"/>
              <a:t>трактата «О граде Божьем» </a:t>
            </a:r>
            <a:r>
              <a:rPr lang="ru-RU" dirty="0" smtClean="0"/>
              <a:t>является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971550" lvl="1" indent="-514350">
              <a:buFont typeface="+mj-lt"/>
              <a:buAutoNum type="alphaLcParenR"/>
            </a:pPr>
            <a:r>
              <a:rPr lang="ru-RU" dirty="0"/>
              <a:t>Пьер Абеляр;</a:t>
            </a:r>
            <a:endParaRPr lang="ru-RU" sz="4000" dirty="0"/>
          </a:p>
          <a:p>
            <a:pPr marL="971550" lvl="1" indent="-514350">
              <a:buFont typeface="+mj-lt"/>
              <a:buAutoNum type="alphaLcParenR"/>
            </a:pPr>
            <a:r>
              <a:rPr lang="ru-RU" dirty="0"/>
              <a:t>Фома Аквинский;</a:t>
            </a:r>
            <a:endParaRPr lang="ru-RU" sz="4000" dirty="0"/>
          </a:p>
          <a:p>
            <a:pPr marL="971550" lvl="1" indent="-514350">
              <a:buFont typeface="+mj-lt"/>
              <a:buAutoNum type="alphaLcParenR"/>
            </a:pPr>
            <a:r>
              <a:rPr lang="ru-RU" dirty="0"/>
              <a:t>Августин </a:t>
            </a:r>
            <a:r>
              <a:rPr lang="ru-RU" dirty="0" err="1"/>
              <a:t>Аврелий</a:t>
            </a:r>
            <a:r>
              <a:rPr lang="ru-RU" dirty="0"/>
              <a:t>; </a:t>
            </a:r>
            <a:endParaRPr lang="ru-RU" sz="4000" dirty="0"/>
          </a:p>
          <a:p>
            <a:pPr marL="971550" lvl="1" indent="-514350">
              <a:buFont typeface="+mj-lt"/>
              <a:buAutoNum type="alphaLcParenR"/>
            </a:pPr>
            <a:r>
              <a:rPr lang="ru-RU" dirty="0"/>
              <a:t>Ансельм Кентерберийский.</a:t>
            </a:r>
            <a:endParaRPr lang="ru-RU" sz="40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1009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algn="l"/>
            <a:r>
              <a:rPr lang="ru-RU" sz="3200" dirty="0" smtClean="0"/>
              <a:t>14. Совокупность </a:t>
            </a:r>
            <a:r>
              <a:rPr lang="ru-RU" sz="3200" dirty="0"/>
              <a:t>философских и теологических доктрин христианства </a:t>
            </a:r>
            <a:r>
              <a:rPr lang="en-US" sz="3200" dirty="0"/>
              <a:t>II</a:t>
            </a:r>
            <a:r>
              <a:rPr lang="ru-RU" sz="3200" dirty="0"/>
              <a:t>–</a:t>
            </a:r>
            <a:r>
              <a:rPr lang="en-US" sz="3200" dirty="0"/>
              <a:t>VIII</a:t>
            </a:r>
            <a:r>
              <a:rPr lang="ru-RU" sz="3200" dirty="0"/>
              <a:t> вв. н.э., называемое «Учение Отцов Церкви</a:t>
            </a:r>
            <a:r>
              <a:rPr lang="ru-RU" sz="3200" dirty="0" smtClean="0"/>
              <a:t>»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971550" lvl="1" indent="-514350">
              <a:buFont typeface="+mj-lt"/>
              <a:buAutoNum type="alphaLcParenR"/>
            </a:pPr>
            <a:r>
              <a:rPr lang="ru-RU" dirty="0"/>
              <a:t>Патристика; </a:t>
            </a:r>
            <a:endParaRPr lang="ru-RU" sz="4000" dirty="0"/>
          </a:p>
          <a:p>
            <a:pPr marL="971550" lvl="1" indent="-514350">
              <a:buFont typeface="+mj-lt"/>
              <a:buAutoNum type="alphaLcParenR"/>
            </a:pPr>
            <a:r>
              <a:rPr lang="ru-RU" dirty="0"/>
              <a:t>Схоластика;</a:t>
            </a:r>
            <a:endParaRPr lang="ru-RU" sz="4000" dirty="0"/>
          </a:p>
          <a:p>
            <a:pPr marL="971550" lvl="1" indent="-514350">
              <a:buFont typeface="+mj-lt"/>
              <a:buAutoNum type="alphaLcParenR"/>
            </a:pPr>
            <a:r>
              <a:rPr lang="ru-RU" dirty="0"/>
              <a:t>Апологетика;</a:t>
            </a:r>
            <a:endParaRPr lang="ru-RU" sz="4000" dirty="0"/>
          </a:p>
          <a:p>
            <a:pPr marL="971550" lvl="1" indent="-514350">
              <a:buFont typeface="+mj-lt"/>
              <a:buAutoNum type="alphaLcParenR"/>
            </a:pPr>
            <a:r>
              <a:rPr lang="ru-RU" dirty="0"/>
              <a:t>Догматика.</a:t>
            </a:r>
            <a:endParaRPr lang="ru-RU" sz="40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13700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algn="l"/>
            <a:r>
              <a:rPr lang="ru-RU" sz="3600" dirty="0" smtClean="0"/>
              <a:t>15. Пять </a:t>
            </a:r>
            <a:r>
              <a:rPr lang="ru-RU" sz="3600" dirty="0"/>
              <a:t>онтологических доказательств бытия Бога </a:t>
            </a:r>
            <a:r>
              <a:rPr lang="ru-RU" sz="3600" dirty="0" smtClean="0"/>
              <a:t>представил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971550" lvl="1" indent="-514350">
              <a:buFont typeface="+mj-lt"/>
              <a:buAutoNum type="alphaLcParenR"/>
            </a:pPr>
            <a:r>
              <a:rPr lang="ru-RU" dirty="0"/>
              <a:t>Пьер Абеляр;</a:t>
            </a:r>
            <a:endParaRPr lang="ru-RU" sz="4000" dirty="0"/>
          </a:p>
          <a:p>
            <a:pPr marL="971550" lvl="1" indent="-514350">
              <a:buFont typeface="+mj-lt"/>
              <a:buAutoNum type="alphaLcParenR"/>
            </a:pPr>
            <a:r>
              <a:rPr lang="ru-RU" dirty="0"/>
              <a:t>Фома Аквинский; </a:t>
            </a:r>
            <a:endParaRPr lang="ru-RU" sz="4000" dirty="0"/>
          </a:p>
          <a:p>
            <a:pPr marL="971550" lvl="1" indent="-514350">
              <a:buFont typeface="+mj-lt"/>
              <a:buAutoNum type="alphaLcParenR"/>
            </a:pPr>
            <a:r>
              <a:rPr lang="ru-RU" dirty="0"/>
              <a:t>Августин </a:t>
            </a:r>
            <a:r>
              <a:rPr lang="ru-RU" dirty="0" err="1"/>
              <a:t>Аврелий</a:t>
            </a:r>
            <a:r>
              <a:rPr lang="ru-RU" dirty="0"/>
              <a:t>;</a:t>
            </a:r>
            <a:endParaRPr lang="ru-RU" sz="4000" dirty="0"/>
          </a:p>
          <a:p>
            <a:pPr marL="971550" lvl="1" indent="-514350">
              <a:buFont typeface="+mj-lt"/>
              <a:buAutoNum type="alphaLcParenR"/>
            </a:pPr>
            <a:r>
              <a:rPr lang="ru-RU" dirty="0"/>
              <a:t>Тертуллиан.</a:t>
            </a:r>
            <a:endParaRPr lang="ru-RU" sz="40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91660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algn="l"/>
            <a:r>
              <a:rPr lang="ru-RU" dirty="0" smtClean="0"/>
              <a:t>16. Реализм </a:t>
            </a:r>
            <a:r>
              <a:rPr lang="ru-RU" dirty="0"/>
              <a:t>и номинализм являются </a:t>
            </a:r>
            <a:r>
              <a:rPr lang="ru-RU" dirty="0" smtClean="0"/>
              <a:t>направлениями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971550" lvl="1" indent="-514350">
              <a:buFont typeface="+mj-lt"/>
              <a:buAutoNum type="alphaLcParenR"/>
            </a:pPr>
            <a:r>
              <a:rPr lang="ru-RU" dirty="0"/>
              <a:t>Патристики;</a:t>
            </a:r>
            <a:endParaRPr lang="ru-RU" sz="4000" dirty="0"/>
          </a:p>
          <a:p>
            <a:pPr marL="971550" lvl="1" indent="-514350">
              <a:buFont typeface="+mj-lt"/>
              <a:buAutoNum type="alphaLcParenR"/>
            </a:pPr>
            <a:r>
              <a:rPr lang="ru-RU" dirty="0"/>
              <a:t>Схоластики;</a:t>
            </a:r>
            <a:endParaRPr lang="ru-RU" sz="4000" dirty="0"/>
          </a:p>
          <a:p>
            <a:pPr marL="971550" lvl="1" indent="-514350">
              <a:buFont typeface="+mj-lt"/>
              <a:buAutoNum type="alphaLcParenR"/>
            </a:pPr>
            <a:r>
              <a:rPr lang="ru-RU" dirty="0"/>
              <a:t>Апологетики;</a:t>
            </a:r>
            <a:endParaRPr lang="ru-RU" sz="4000" dirty="0"/>
          </a:p>
          <a:p>
            <a:pPr marL="971550" lvl="1" indent="-514350">
              <a:buFont typeface="+mj-lt"/>
              <a:buAutoNum type="alphaLcParenR"/>
            </a:pPr>
            <a:r>
              <a:rPr lang="ru-RU" dirty="0"/>
              <a:t>Догматики.</a:t>
            </a:r>
            <a:endParaRPr lang="ru-RU" sz="40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5610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algn="l"/>
            <a:r>
              <a:rPr lang="ru-RU" dirty="0" smtClean="0"/>
              <a:t>17. </a:t>
            </a:r>
            <a:r>
              <a:rPr lang="ru-RU" dirty="0"/>
              <a:t>Исходный принцип философии Нового </a:t>
            </a:r>
            <a:r>
              <a:rPr lang="ru-RU" dirty="0" smtClean="0"/>
              <a:t>времени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lvl="0" indent="-514350">
              <a:buFont typeface="+mj-lt"/>
              <a:buAutoNum type="alphaLcParenR"/>
            </a:pPr>
            <a:r>
              <a:rPr lang="ru-RU" dirty="0" err="1"/>
              <a:t>Космоцентризм</a:t>
            </a:r>
            <a:r>
              <a:rPr lang="ru-RU" dirty="0"/>
              <a:t>;</a:t>
            </a:r>
          </a:p>
          <a:p>
            <a:pPr marL="514350" lvl="0" indent="-514350">
              <a:buFont typeface="+mj-lt"/>
              <a:buAutoNum type="alphaLcParenR"/>
            </a:pPr>
            <a:r>
              <a:rPr lang="ru-RU" dirty="0" err="1"/>
              <a:t>Теоцентризм</a:t>
            </a:r>
            <a:r>
              <a:rPr lang="ru-RU" dirty="0"/>
              <a:t>; </a:t>
            </a:r>
          </a:p>
          <a:p>
            <a:pPr marL="514350" lvl="0" indent="-514350">
              <a:buFont typeface="+mj-lt"/>
              <a:buAutoNum type="alphaLcParenR"/>
            </a:pPr>
            <a:r>
              <a:rPr lang="ru-RU" dirty="0"/>
              <a:t>Пантеизм;</a:t>
            </a:r>
          </a:p>
          <a:p>
            <a:pPr marL="514350" lvl="0" indent="-514350">
              <a:buFont typeface="+mj-lt"/>
              <a:buAutoNum type="alphaLcParenR"/>
            </a:pPr>
            <a:r>
              <a:rPr lang="ru-RU" dirty="0"/>
              <a:t>Механицизм.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58920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algn="l"/>
            <a:r>
              <a:rPr lang="ru-RU" dirty="0" smtClean="0"/>
              <a:t>18. «</a:t>
            </a:r>
            <a:r>
              <a:rPr lang="ru-RU" i="1" dirty="0" smtClean="0"/>
              <a:t>Новый </a:t>
            </a:r>
            <a:r>
              <a:rPr lang="ru-RU" i="1" dirty="0"/>
              <a:t>Органон</a:t>
            </a:r>
            <a:r>
              <a:rPr lang="ru-RU" dirty="0"/>
              <a:t>» - главный научный </a:t>
            </a:r>
            <a:r>
              <a:rPr lang="ru-RU" dirty="0" smtClean="0"/>
              <a:t>труд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lvl="0" indent="-514350">
              <a:buFont typeface="+mj-lt"/>
              <a:buAutoNum type="alphaLcParenR"/>
            </a:pPr>
            <a:r>
              <a:rPr lang="ru-RU" dirty="0" err="1"/>
              <a:t>Р.Декарта</a:t>
            </a:r>
            <a:r>
              <a:rPr lang="ru-RU" dirty="0"/>
              <a:t>;</a:t>
            </a:r>
          </a:p>
          <a:p>
            <a:pPr marL="514350" lvl="0" indent="-514350">
              <a:buFont typeface="+mj-lt"/>
              <a:buAutoNum type="alphaLcParenR"/>
            </a:pPr>
            <a:r>
              <a:rPr lang="ru-RU" dirty="0"/>
              <a:t>Ф. Бэкона; </a:t>
            </a:r>
          </a:p>
          <a:p>
            <a:pPr marL="514350" lvl="0" indent="-514350">
              <a:buFont typeface="+mj-lt"/>
              <a:buAutoNum type="alphaLcParenR"/>
            </a:pPr>
            <a:r>
              <a:rPr lang="ru-RU" dirty="0"/>
              <a:t>Г. Лейбница; </a:t>
            </a:r>
          </a:p>
          <a:p>
            <a:pPr marL="514350" lvl="0" indent="-514350">
              <a:buFont typeface="+mj-lt"/>
              <a:buAutoNum type="alphaLcParenR"/>
            </a:pPr>
            <a:r>
              <a:rPr lang="ru-RU" dirty="0"/>
              <a:t>Б. Спинозы.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48780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algn="l"/>
            <a:r>
              <a:rPr lang="ru-RU" dirty="0" smtClean="0"/>
              <a:t>19. </a:t>
            </a:r>
            <a:r>
              <a:rPr lang="ru-RU" dirty="0"/>
              <a:t>«</a:t>
            </a:r>
            <a:r>
              <a:rPr lang="ru-RU" i="1" dirty="0"/>
              <a:t>Мыслю, следовательно, существую</a:t>
            </a:r>
            <a:r>
              <a:rPr lang="ru-RU" dirty="0"/>
              <a:t>!» - тезис </a:t>
            </a:r>
            <a:r>
              <a:rPr lang="ru-RU" dirty="0" smtClean="0"/>
              <a:t>выдвинутый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lvl="0" indent="-514350">
              <a:buFont typeface="+mj-lt"/>
              <a:buAutoNum type="alphaLcParenR"/>
            </a:pPr>
            <a:r>
              <a:rPr lang="ru-RU" dirty="0" err="1"/>
              <a:t>Р.Декартом</a:t>
            </a:r>
            <a:r>
              <a:rPr lang="ru-RU" dirty="0"/>
              <a:t>; </a:t>
            </a:r>
          </a:p>
          <a:p>
            <a:pPr marL="514350" lvl="0" indent="-514350">
              <a:buFont typeface="+mj-lt"/>
              <a:buAutoNum type="alphaLcParenR"/>
            </a:pPr>
            <a:r>
              <a:rPr lang="ru-RU" dirty="0"/>
              <a:t>Ф. Бэконом; </a:t>
            </a:r>
          </a:p>
          <a:p>
            <a:pPr marL="514350" lvl="0" indent="-514350">
              <a:buFont typeface="+mj-lt"/>
              <a:buAutoNum type="alphaLcParenR"/>
            </a:pPr>
            <a:r>
              <a:rPr lang="ru-RU" dirty="0"/>
              <a:t>Дж. Локк; </a:t>
            </a:r>
          </a:p>
          <a:p>
            <a:pPr marL="514350" lvl="0" indent="-514350">
              <a:buFont typeface="+mj-lt"/>
              <a:buAutoNum type="alphaLcParenR"/>
            </a:pPr>
            <a:r>
              <a:rPr lang="ru-RU" dirty="0"/>
              <a:t>Т. Гоббс.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66216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143000"/>
          </a:xfrm>
        </p:spPr>
        <p:txBody>
          <a:bodyPr>
            <a:noAutofit/>
          </a:bodyPr>
          <a:lstStyle/>
          <a:p>
            <a:pPr lvl="0" algn="l"/>
            <a:r>
              <a:rPr lang="ru-RU" sz="3200" dirty="0" smtClean="0"/>
              <a:t>20. В </a:t>
            </a:r>
            <a:r>
              <a:rPr lang="ru-RU" sz="3200" dirty="0"/>
              <a:t>учении о государстве этот философ отбросил теории божественного установления общества и защищал </a:t>
            </a:r>
            <a:r>
              <a:rPr lang="ru-RU" sz="3200" b="1" dirty="0"/>
              <a:t>теорию общественного </a:t>
            </a:r>
            <a:r>
              <a:rPr lang="ru-RU" sz="3200" b="1" dirty="0" smtClean="0"/>
              <a:t>договора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988840"/>
            <a:ext cx="8229600" cy="4525963"/>
          </a:xfrm>
        </p:spPr>
        <p:txBody>
          <a:bodyPr/>
          <a:lstStyle/>
          <a:p>
            <a:pPr marL="514350" lvl="0" indent="-514350">
              <a:buFont typeface="+mj-lt"/>
              <a:buAutoNum type="alphaLcParenR"/>
            </a:pPr>
            <a:r>
              <a:rPr lang="ru-RU" dirty="0" err="1"/>
              <a:t>Р.Декарт</a:t>
            </a:r>
            <a:r>
              <a:rPr lang="ru-RU" dirty="0"/>
              <a:t>; </a:t>
            </a:r>
          </a:p>
          <a:p>
            <a:pPr marL="514350" lvl="0" indent="-514350">
              <a:buFont typeface="+mj-lt"/>
              <a:buAutoNum type="alphaLcParenR"/>
            </a:pPr>
            <a:r>
              <a:rPr lang="ru-RU" dirty="0"/>
              <a:t>Ф. Бэкон; </a:t>
            </a:r>
          </a:p>
          <a:p>
            <a:pPr marL="514350" lvl="0" indent="-514350">
              <a:buFont typeface="+mj-lt"/>
              <a:buAutoNum type="alphaLcParenR"/>
            </a:pPr>
            <a:r>
              <a:rPr lang="ru-RU" dirty="0"/>
              <a:t>Г. Лейбниц; </a:t>
            </a:r>
          </a:p>
          <a:p>
            <a:pPr marL="514350" lvl="0" indent="-514350">
              <a:buFont typeface="+mj-lt"/>
              <a:buAutoNum type="alphaLcParenR"/>
            </a:pPr>
            <a:r>
              <a:rPr lang="ru-RU" dirty="0"/>
              <a:t>Т. Гоббс.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57253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95</TotalTime>
  <Words>1091</Words>
  <Application>Microsoft Office PowerPoint</Application>
  <PresentationFormat>Экран (4:3)</PresentationFormat>
  <Paragraphs>253</Paragraphs>
  <Slides>44</Slides>
  <Notes>1</Notes>
  <HiddenSlides>1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44</vt:i4>
      </vt:variant>
    </vt:vector>
  </HeadingPairs>
  <TitlesOfParts>
    <vt:vector size="45" baseType="lpstr">
      <vt:lpstr>Тема Office</vt:lpstr>
      <vt:lpstr>ФИЛОСОФИЯ НОВОГО ВРЕМЕНИ (XVII-XVIII)</vt:lpstr>
      <vt:lpstr>Презентация PowerPoint</vt:lpstr>
      <vt:lpstr>Темы:</vt:lpstr>
      <vt:lpstr>Общая характеристика</vt:lpstr>
      <vt:lpstr>Презентация PowerPoint</vt:lpstr>
      <vt:lpstr>Общая характеристика</vt:lpstr>
      <vt:lpstr>Общая характеристика</vt:lpstr>
      <vt:lpstr>Общая характеристика</vt:lpstr>
      <vt:lpstr>Презентация PowerPoint</vt:lpstr>
      <vt:lpstr>Презентация PowerPoint</vt:lpstr>
      <vt:lpstr>Фрэнсис Бэкон (1551-1626)</vt:lpstr>
      <vt:lpstr>Фрэнсис Бэкон (1551-1626)</vt:lpstr>
      <vt:lpstr>Презентация PowerPoint</vt:lpstr>
      <vt:lpstr>Рене Декарт (Картезий) (1596-1650) </vt:lpstr>
      <vt:lpstr>Рене Декарт (Картезий) (1596-1650) </vt:lpstr>
      <vt:lpstr>Рене Декарт (Картезий) (1596-1650) </vt:lpstr>
      <vt:lpstr>Презентация PowerPoint</vt:lpstr>
      <vt:lpstr>Философы эпохи Просвещения</vt:lpstr>
      <vt:lpstr>Основные идеи:</vt:lpstr>
      <vt:lpstr>Презентация PowerPoint</vt:lpstr>
      <vt:lpstr>Томас Гоббс (1588-1679)</vt:lpstr>
      <vt:lpstr>Томас Гоббс (1588-1679)</vt:lpstr>
      <vt:lpstr>Регулярное государство</vt:lpstr>
      <vt:lpstr>тест</vt:lpstr>
      <vt:lpstr>1. Учение о бытии в философии называется</vt:lpstr>
      <vt:lpstr>2. Теория познания в философии называется</vt:lpstr>
      <vt:lpstr>3. Первым назвал себя философом</vt:lpstr>
      <vt:lpstr>4. Этот тип мировоззрения складывается стихийно на основании здравого смысла</vt:lpstr>
      <vt:lpstr>5. Мировоззрение этого типа основано на вере, не критично, предполагает цикличное понимание времени и соединение мира земного и божественного:</vt:lpstr>
      <vt:lpstr>6. Оригинальный метод философствования, предложенный Сократом, называется </vt:lpstr>
      <vt:lpstr>7. Этот философ был учеником Сократа</vt:lpstr>
      <vt:lpstr>8. Согласно этому философу реальный мир имеет двойственную природу, разделен на «мир идей» и «мир вещей»</vt:lpstr>
      <vt:lpstr>9. Именно этот философ античности был учителем Александра Македонского</vt:lpstr>
      <vt:lpstr>10. Этот философ сформулировал основы Логики как науки</vt:lpstr>
      <vt:lpstr>11. Мировой принцип по Платону</vt:lpstr>
      <vt:lpstr> 12. Конкретно-исторический тип мировоззрения, характерный для средневековой философии</vt:lpstr>
      <vt:lpstr>13. Автором трактата «О граде Божьем» является</vt:lpstr>
      <vt:lpstr>14. Совокупность философских и теологических доктрин христианства II–VIII вв. н.э., называемое «Учение Отцов Церкви»</vt:lpstr>
      <vt:lpstr>15. Пять онтологических доказательств бытия Бога представил</vt:lpstr>
      <vt:lpstr>16. Реализм и номинализм являются направлениями</vt:lpstr>
      <vt:lpstr>17. Исходный принцип философии Нового времени</vt:lpstr>
      <vt:lpstr>18. «Новый Органон» - главный научный труд</vt:lpstr>
      <vt:lpstr>19. «Мыслю, следовательно, существую!» - тезис выдвинутый</vt:lpstr>
      <vt:lpstr>20. В учении о государстве этот философ отбросил теории божественного установления общества и защищал теорию общественного договора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Anton Kotov</dc:creator>
  <cp:lastModifiedBy>RePack by Diakov</cp:lastModifiedBy>
  <cp:revision>16</cp:revision>
  <dcterms:created xsi:type="dcterms:W3CDTF">2018-03-30T23:09:01Z</dcterms:created>
  <dcterms:modified xsi:type="dcterms:W3CDTF">2018-03-31T03:01:43Z</dcterms:modified>
</cp:coreProperties>
</file>