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73" r:id="rId3"/>
    <p:sldId id="259" r:id="rId4"/>
    <p:sldId id="260" r:id="rId5"/>
    <p:sldId id="272" r:id="rId6"/>
    <p:sldId id="274" r:id="rId7"/>
    <p:sldId id="275" r:id="rId8"/>
    <p:sldId id="261" r:id="rId9"/>
    <p:sldId id="262" r:id="rId10"/>
    <p:sldId id="263" r:id="rId11"/>
    <p:sldId id="264" r:id="rId12"/>
    <p:sldId id="265" r:id="rId13"/>
    <p:sldId id="266" r:id="rId14"/>
    <p:sldId id="268" r:id="rId15"/>
    <p:sldId id="269" r:id="rId16"/>
    <p:sldId id="258" r:id="rId17"/>
    <p:sldId id="276" r:id="rId18"/>
    <p:sldId id="277" r:id="rId19"/>
    <p:sldId id="270" r:id="rId20"/>
    <p:sldId id="278" r:id="rId21"/>
    <p:sldId id="279" r:id="rId22"/>
    <p:sldId id="271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14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3A3E48-5EB9-4887-9149-EE8EE8A01064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6876E4E7-8975-431B-8310-75BE6A395A0E}">
      <dgm:prSet phldrT="[Текст]"/>
      <dgm:spPr/>
      <dgm:t>
        <a:bodyPr/>
        <a:lstStyle/>
        <a:p>
          <a:r>
            <a:rPr lang="ru-RU" dirty="0" smtClean="0"/>
            <a:t>Чувственная</a:t>
          </a:r>
        </a:p>
        <a:p>
          <a:r>
            <a:rPr lang="ru-RU" dirty="0" smtClean="0"/>
            <a:t>(ремесленники)</a:t>
          </a:r>
          <a:endParaRPr lang="ru-RU" dirty="0"/>
        </a:p>
      </dgm:t>
    </dgm:pt>
    <dgm:pt modelId="{B3F38DB0-8F25-4A7B-AEE6-8B1E5C97CC70}" type="parTrans" cxnId="{A7E4AFE0-0DB4-4913-A345-6E8B3E9CF030}">
      <dgm:prSet/>
      <dgm:spPr/>
      <dgm:t>
        <a:bodyPr/>
        <a:lstStyle/>
        <a:p>
          <a:endParaRPr lang="ru-RU"/>
        </a:p>
      </dgm:t>
    </dgm:pt>
    <dgm:pt modelId="{0B9BDA1F-FF90-4830-AF4A-46E27B2237B2}" type="sibTrans" cxnId="{A7E4AFE0-0DB4-4913-A345-6E8B3E9CF030}">
      <dgm:prSet/>
      <dgm:spPr/>
      <dgm:t>
        <a:bodyPr/>
        <a:lstStyle/>
        <a:p>
          <a:endParaRPr lang="ru-RU"/>
        </a:p>
      </dgm:t>
    </dgm:pt>
    <dgm:pt modelId="{3E9DA7C7-77BE-4B3F-999B-FE03FDF18C62}">
      <dgm:prSet phldrT="[Текст]"/>
      <dgm:spPr/>
      <dgm:t>
        <a:bodyPr/>
        <a:lstStyle/>
        <a:p>
          <a:r>
            <a:rPr lang="ru-RU" dirty="0" smtClean="0"/>
            <a:t>Волевая</a:t>
          </a:r>
        </a:p>
        <a:p>
          <a:r>
            <a:rPr lang="ru-RU" dirty="0" smtClean="0"/>
            <a:t>(воины)</a:t>
          </a:r>
          <a:endParaRPr lang="ru-RU" dirty="0"/>
        </a:p>
      </dgm:t>
    </dgm:pt>
    <dgm:pt modelId="{8FD5B2E4-C83B-435E-9017-26E08A9AC08F}" type="parTrans" cxnId="{651F118E-2224-4CAC-B8A3-B891F7A6619D}">
      <dgm:prSet/>
      <dgm:spPr/>
      <dgm:t>
        <a:bodyPr/>
        <a:lstStyle/>
        <a:p>
          <a:endParaRPr lang="ru-RU"/>
        </a:p>
      </dgm:t>
    </dgm:pt>
    <dgm:pt modelId="{28C47820-42E5-45D1-8638-549B96592539}" type="sibTrans" cxnId="{651F118E-2224-4CAC-B8A3-B891F7A6619D}">
      <dgm:prSet/>
      <dgm:spPr/>
      <dgm:t>
        <a:bodyPr/>
        <a:lstStyle/>
        <a:p>
          <a:endParaRPr lang="ru-RU"/>
        </a:p>
      </dgm:t>
    </dgm:pt>
    <dgm:pt modelId="{E7E00E98-55DA-4DA5-9472-F276CBC46F54}">
      <dgm:prSet phldrT="[Текст]"/>
      <dgm:spPr/>
      <dgm:t>
        <a:bodyPr/>
        <a:lstStyle/>
        <a:p>
          <a:r>
            <a:rPr lang="ru-RU" dirty="0" smtClean="0"/>
            <a:t>Разумная (философы)</a:t>
          </a:r>
          <a:endParaRPr lang="ru-RU" dirty="0"/>
        </a:p>
      </dgm:t>
    </dgm:pt>
    <dgm:pt modelId="{632C3458-2581-4174-896C-4F716E87C839}" type="parTrans" cxnId="{15AF7368-0492-4D46-AD85-80B55CC7779C}">
      <dgm:prSet/>
      <dgm:spPr/>
      <dgm:t>
        <a:bodyPr/>
        <a:lstStyle/>
        <a:p>
          <a:endParaRPr lang="ru-RU"/>
        </a:p>
      </dgm:t>
    </dgm:pt>
    <dgm:pt modelId="{8620E4A9-FF23-4798-8484-973131AD0EC3}" type="sibTrans" cxnId="{15AF7368-0492-4D46-AD85-80B55CC7779C}">
      <dgm:prSet/>
      <dgm:spPr/>
      <dgm:t>
        <a:bodyPr/>
        <a:lstStyle/>
        <a:p>
          <a:endParaRPr lang="ru-RU"/>
        </a:p>
      </dgm:t>
    </dgm:pt>
    <dgm:pt modelId="{6FAF97E5-839A-40AD-A5AD-C5BDF96ADB39}" type="pres">
      <dgm:prSet presAssocID="{A13A3E48-5EB9-4887-9149-EE8EE8A01064}" presName="compositeShape" presStyleCnt="0">
        <dgm:presLayoutVars>
          <dgm:chMax val="7"/>
          <dgm:dir/>
          <dgm:resizeHandles val="exact"/>
        </dgm:presLayoutVars>
      </dgm:prSet>
      <dgm:spPr/>
    </dgm:pt>
    <dgm:pt modelId="{AAAE0664-1BA1-41C2-9BC4-F1AD5723AA22}" type="pres">
      <dgm:prSet presAssocID="{A13A3E48-5EB9-4887-9149-EE8EE8A01064}" presName="wedge1" presStyleLbl="node1" presStyleIdx="0" presStyleCnt="3"/>
      <dgm:spPr/>
    </dgm:pt>
    <dgm:pt modelId="{D1CEDE13-A60C-4FB2-A914-679D98EFB6BE}" type="pres">
      <dgm:prSet presAssocID="{A13A3E48-5EB9-4887-9149-EE8EE8A01064}" presName="dummy1a" presStyleCnt="0"/>
      <dgm:spPr/>
    </dgm:pt>
    <dgm:pt modelId="{5C046465-C305-42DB-A497-D8B8D78AB1F6}" type="pres">
      <dgm:prSet presAssocID="{A13A3E48-5EB9-4887-9149-EE8EE8A01064}" presName="dummy1b" presStyleCnt="0"/>
      <dgm:spPr/>
    </dgm:pt>
    <dgm:pt modelId="{39877D94-41C5-4971-A109-3C064A869C58}" type="pres">
      <dgm:prSet presAssocID="{A13A3E48-5EB9-4887-9149-EE8EE8A01064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BA64170E-55EE-4F25-B009-FD01A8B21BEF}" type="pres">
      <dgm:prSet presAssocID="{A13A3E48-5EB9-4887-9149-EE8EE8A01064}" presName="wedge2" presStyleLbl="node1" presStyleIdx="1" presStyleCnt="3"/>
      <dgm:spPr/>
      <dgm:t>
        <a:bodyPr/>
        <a:lstStyle/>
        <a:p>
          <a:endParaRPr lang="ru-RU"/>
        </a:p>
      </dgm:t>
    </dgm:pt>
    <dgm:pt modelId="{E4268A0D-B1BB-420D-A69D-99EFFAC34EFE}" type="pres">
      <dgm:prSet presAssocID="{A13A3E48-5EB9-4887-9149-EE8EE8A01064}" presName="dummy2a" presStyleCnt="0"/>
      <dgm:spPr/>
    </dgm:pt>
    <dgm:pt modelId="{01006571-9B60-4A1E-9E26-F122D9717D28}" type="pres">
      <dgm:prSet presAssocID="{A13A3E48-5EB9-4887-9149-EE8EE8A01064}" presName="dummy2b" presStyleCnt="0"/>
      <dgm:spPr/>
    </dgm:pt>
    <dgm:pt modelId="{545BA4AC-18A0-408F-B3BE-166E80E4E422}" type="pres">
      <dgm:prSet presAssocID="{A13A3E48-5EB9-4887-9149-EE8EE8A01064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245E0C-BE09-4A01-B3EA-07B3BE151E01}" type="pres">
      <dgm:prSet presAssocID="{A13A3E48-5EB9-4887-9149-EE8EE8A01064}" presName="wedge3" presStyleLbl="node1" presStyleIdx="2" presStyleCnt="3"/>
      <dgm:spPr/>
    </dgm:pt>
    <dgm:pt modelId="{4F95C6AC-4035-4ECA-A215-72DD9439B354}" type="pres">
      <dgm:prSet presAssocID="{A13A3E48-5EB9-4887-9149-EE8EE8A01064}" presName="dummy3a" presStyleCnt="0"/>
      <dgm:spPr/>
    </dgm:pt>
    <dgm:pt modelId="{39F34F98-9B42-4C0F-B1D2-E5D402E47EF1}" type="pres">
      <dgm:prSet presAssocID="{A13A3E48-5EB9-4887-9149-EE8EE8A01064}" presName="dummy3b" presStyleCnt="0"/>
      <dgm:spPr/>
    </dgm:pt>
    <dgm:pt modelId="{E9039D02-66D4-4C76-A11F-8140F2D50F4D}" type="pres">
      <dgm:prSet presAssocID="{A13A3E48-5EB9-4887-9149-EE8EE8A01064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8464C8AE-D7D6-466B-816C-03471C9AFBB7}" type="pres">
      <dgm:prSet presAssocID="{0B9BDA1F-FF90-4830-AF4A-46E27B2237B2}" presName="arrowWedge1" presStyleLbl="fgSibTrans2D1" presStyleIdx="0" presStyleCnt="3"/>
      <dgm:spPr/>
    </dgm:pt>
    <dgm:pt modelId="{5CB1C317-25F3-49F1-8278-5E83321D9029}" type="pres">
      <dgm:prSet presAssocID="{28C47820-42E5-45D1-8638-549B96592539}" presName="arrowWedge2" presStyleLbl="fgSibTrans2D1" presStyleIdx="1" presStyleCnt="3"/>
      <dgm:spPr/>
    </dgm:pt>
    <dgm:pt modelId="{CA6AC568-B71A-4C83-B15B-0A3BEF99F6BF}" type="pres">
      <dgm:prSet presAssocID="{8620E4A9-FF23-4798-8484-973131AD0EC3}" presName="arrowWedge3" presStyleLbl="fgSibTrans2D1" presStyleIdx="2" presStyleCnt="3"/>
      <dgm:spPr/>
    </dgm:pt>
  </dgm:ptLst>
  <dgm:cxnLst>
    <dgm:cxn modelId="{A7E4AFE0-0DB4-4913-A345-6E8B3E9CF030}" srcId="{A13A3E48-5EB9-4887-9149-EE8EE8A01064}" destId="{6876E4E7-8975-431B-8310-75BE6A395A0E}" srcOrd="0" destOrd="0" parTransId="{B3F38DB0-8F25-4A7B-AEE6-8B1E5C97CC70}" sibTransId="{0B9BDA1F-FF90-4830-AF4A-46E27B2237B2}"/>
    <dgm:cxn modelId="{8205C90D-9D39-40BF-8F30-3E8B3DD47611}" type="presOf" srcId="{E7E00E98-55DA-4DA5-9472-F276CBC46F54}" destId="{B0245E0C-BE09-4A01-B3EA-07B3BE151E01}" srcOrd="0" destOrd="0" presId="urn:microsoft.com/office/officeart/2005/8/layout/cycle8"/>
    <dgm:cxn modelId="{15AF7368-0492-4D46-AD85-80B55CC7779C}" srcId="{A13A3E48-5EB9-4887-9149-EE8EE8A01064}" destId="{E7E00E98-55DA-4DA5-9472-F276CBC46F54}" srcOrd="2" destOrd="0" parTransId="{632C3458-2581-4174-896C-4F716E87C839}" sibTransId="{8620E4A9-FF23-4798-8484-973131AD0EC3}"/>
    <dgm:cxn modelId="{8A2E6C7D-E597-48C7-8E00-E42ED00CB28B}" type="presOf" srcId="{6876E4E7-8975-431B-8310-75BE6A395A0E}" destId="{39877D94-41C5-4971-A109-3C064A869C58}" srcOrd="1" destOrd="0" presId="urn:microsoft.com/office/officeart/2005/8/layout/cycle8"/>
    <dgm:cxn modelId="{C8159CB0-23C1-4B8D-B5C3-339BDF928202}" type="presOf" srcId="{E7E00E98-55DA-4DA5-9472-F276CBC46F54}" destId="{E9039D02-66D4-4C76-A11F-8140F2D50F4D}" srcOrd="1" destOrd="0" presId="urn:microsoft.com/office/officeart/2005/8/layout/cycle8"/>
    <dgm:cxn modelId="{651F118E-2224-4CAC-B8A3-B891F7A6619D}" srcId="{A13A3E48-5EB9-4887-9149-EE8EE8A01064}" destId="{3E9DA7C7-77BE-4B3F-999B-FE03FDF18C62}" srcOrd="1" destOrd="0" parTransId="{8FD5B2E4-C83B-435E-9017-26E08A9AC08F}" sibTransId="{28C47820-42E5-45D1-8638-549B96592539}"/>
    <dgm:cxn modelId="{55A150E2-FDDD-4AD0-B6E0-8F2E7751FA00}" type="presOf" srcId="{6876E4E7-8975-431B-8310-75BE6A395A0E}" destId="{AAAE0664-1BA1-41C2-9BC4-F1AD5723AA22}" srcOrd="0" destOrd="0" presId="urn:microsoft.com/office/officeart/2005/8/layout/cycle8"/>
    <dgm:cxn modelId="{3FD59F2D-8A79-4EB8-B55E-3C4E1293079A}" type="presOf" srcId="{A13A3E48-5EB9-4887-9149-EE8EE8A01064}" destId="{6FAF97E5-839A-40AD-A5AD-C5BDF96ADB39}" srcOrd="0" destOrd="0" presId="urn:microsoft.com/office/officeart/2005/8/layout/cycle8"/>
    <dgm:cxn modelId="{700908B4-FB57-4190-9D76-5DD54ABAFED5}" type="presOf" srcId="{3E9DA7C7-77BE-4B3F-999B-FE03FDF18C62}" destId="{BA64170E-55EE-4F25-B009-FD01A8B21BEF}" srcOrd="0" destOrd="0" presId="urn:microsoft.com/office/officeart/2005/8/layout/cycle8"/>
    <dgm:cxn modelId="{B0B98039-09ED-48C9-8157-10D6E151E2C0}" type="presOf" srcId="{3E9DA7C7-77BE-4B3F-999B-FE03FDF18C62}" destId="{545BA4AC-18A0-408F-B3BE-166E80E4E422}" srcOrd="1" destOrd="0" presId="urn:microsoft.com/office/officeart/2005/8/layout/cycle8"/>
    <dgm:cxn modelId="{3049A6AA-696F-4D4E-8885-9405EE162027}" type="presParOf" srcId="{6FAF97E5-839A-40AD-A5AD-C5BDF96ADB39}" destId="{AAAE0664-1BA1-41C2-9BC4-F1AD5723AA22}" srcOrd="0" destOrd="0" presId="urn:microsoft.com/office/officeart/2005/8/layout/cycle8"/>
    <dgm:cxn modelId="{ED7E4721-A74A-4C55-BE31-64483F3E47D8}" type="presParOf" srcId="{6FAF97E5-839A-40AD-A5AD-C5BDF96ADB39}" destId="{D1CEDE13-A60C-4FB2-A914-679D98EFB6BE}" srcOrd="1" destOrd="0" presId="urn:microsoft.com/office/officeart/2005/8/layout/cycle8"/>
    <dgm:cxn modelId="{5FEBA53C-6F47-4D31-A849-1D6B0BBBEAD8}" type="presParOf" srcId="{6FAF97E5-839A-40AD-A5AD-C5BDF96ADB39}" destId="{5C046465-C305-42DB-A497-D8B8D78AB1F6}" srcOrd="2" destOrd="0" presId="urn:microsoft.com/office/officeart/2005/8/layout/cycle8"/>
    <dgm:cxn modelId="{B97727F4-66F7-48C1-83C0-2136BEA66A3D}" type="presParOf" srcId="{6FAF97E5-839A-40AD-A5AD-C5BDF96ADB39}" destId="{39877D94-41C5-4971-A109-3C064A869C58}" srcOrd="3" destOrd="0" presId="urn:microsoft.com/office/officeart/2005/8/layout/cycle8"/>
    <dgm:cxn modelId="{73E96821-3CAF-4952-9702-55A03E44A132}" type="presParOf" srcId="{6FAF97E5-839A-40AD-A5AD-C5BDF96ADB39}" destId="{BA64170E-55EE-4F25-B009-FD01A8B21BEF}" srcOrd="4" destOrd="0" presId="urn:microsoft.com/office/officeart/2005/8/layout/cycle8"/>
    <dgm:cxn modelId="{10E781C7-94A8-40FB-B057-CCA2A6041CA5}" type="presParOf" srcId="{6FAF97E5-839A-40AD-A5AD-C5BDF96ADB39}" destId="{E4268A0D-B1BB-420D-A69D-99EFFAC34EFE}" srcOrd="5" destOrd="0" presId="urn:microsoft.com/office/officeart/2005/8/layout/cycle8"/>
    <dgm:cxn modelId="{66BC0CFE-D2A5-414F-8FFF-704A18A1EA66}" type="presParOf" srcId="{6FAF97E5-839A-40AD-A5AD-C5BDF96ADB39}" destId="{01006571-9B60-4A1E-9E26-F122D9717D28}" srcOrd="6" destOrd="0" presId="urn:microsoft.com/office/officeart/2005/8/layout/cycle8"/>
    <dgm:cxn modelId="{BDD7C84D-160B-4AC0-B987-46A8C86235DD}" type="presParOf" srcId="{6FAF97E5-839A-40AD-A5AD-C5BDF96ADB39}" destId="{545BA4AC-18A0-408F-B3BE-166E80E4E422}" srcOrd="7" destOrd="0" presId="urn:microsoft.com/office/officeart/2005/8/layout/cycle8"/>
    <dgm:cxn modelId="{AF8E3C30-B6FE-4CD7-A174-BA42A49C6FCD}" type="presParOf" srcId="{6FAF97E5-839A-40AD-A5AD-C5BDF96ADB39}" destId="{B0245E0C-BE09-4A01-B3EA-07B3BE151E01}" srcOrd="8" destOrd="0" presId="urn:microsoft.com/office/officeart/2005/8/layout/cycle8"/>
    <dgm:cxn modelId="{D4F57620-D79C-47B4-A6A1-7AE05F5CF8FE}" type="presParOf" srcId="{6FAF97E5-839A-40AD-A5AD-C5BDF96ADB39}" destId="{4F95C6AC-4035-4ECA-A215-72DD9439B354}" srcOrd="9" destOrd="0" presId="urn:microsoft.com/office/officeart/2005/8/layout/cycle8"/>
    <dgm:cxn modelId="{D61FC85A-6941-420A-9599-06FD8EB5B147}" type="presParOf" srcId="{6FAF97E5-839A-40AD-A5AD-C5BDF96ADB39}" destId="{39F34F98-9B42-4C0F-B1D2-E5D402E47EF1}" srcOrd="10" destOrd="0" presId="urn:microsoft.com/office/officeart/2005/8/layout/cycle8"/>
    <dgm:cxn modelId="{267BDC70-ACE6-4A8B-AC62-E59D5E845814}" type="presParOf" srcId="{6FAF97E5-839A-40AD-A5AD-C5BDF96ADB39}" destId="{E9039D02-66D4-4C76-A11F-8140F2D50F4D}" srcOrd="11" destOrd="0" presId="urn:microsoft.com/office/officeart/2005/8/layout/cycle8"/>
    <dgm:cxn modelId="{F73A4759-0E17-4AC0-9CC6-D0B75BA7CBCB}" type="presParOf" srcId="{6FAF97E5-839A-40AD-A5AD-C5BDF96ADB39}" destId="{8464C8AE-D7D6-466B-816C-03471C9AFBB7}" srcOrd="12" destOrd="0" presId="urn:microsoft.com/office/officeart/2005/8/layout/cycle8"/>
    <dgm:cxn modelId="{9F5D1979-D496-4C6A-873E-C7B08EE96687}" type="presParOf" srcId="{6FAF97E5-839A-40AD-A5AD-C5BDF96ADB39}" destId="{5CB1C317-25F3-49F1-8278-5E83321D9029}" srcOrd="13" destOrd="0" presId="urn:microsoft.com/office/officeart/2005/8/layout/cycle8"/>
    <dgm:cxn modelId="{879286C5-915B-4640-A11E-0B3A56383157}" type="presParOf" srcId="{6FAF97E5-839A-40AD-A5AD-C5BDF96ADB39}" destId="{CA6AC568-B71A-4C83-B15B-0A3BEF99F6BF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AE0664-1BA1-41C2-9BC4-F1AD5723AA22}">
      <dsp:nvSpPr>
        <dsp:cNvPr id="0" name=""/>
        <dsp:cNvSpPr/>
      </dsp:nvSpPr>
      <dsp:spPr>
        <a:xfrm>
          <a:off x="986322" y="177859"/>
          <a:ext cx="2298495" cy="2298495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Чувственная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(ремесленники)</a:t>
          </a:r>
          <a:endParaRPr lang="ru-RU" sz="900" kern="1200" dirty="0"/>
        </a:p>
      </dsp:txBody>
      <dsp:txXfrm>
        <a:off x="2197684" y="664921"/>
        <a:ext cx="820891" cy="684076"/>
      </dsp:txXfrm>
    </dsp:sp>
    <dsp:sp modelId="{BA64170E-55EE-4F25-B009-FD01A8B21BEF}">
      <dsp:nvSpPr>
        <dsp:cNvPr id="0" name=""/>
        <dsp:cNvSpPr/>
      </dsp:nvSpPr>
      <dsp:spPr>
        <a:xfrm>
          <a:off x="938984" y="259948"/>
          <a:ext cx="2298495" cy="2298495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Волевая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(воины)</a:t>
          </a:r>
          <a:endParaRPr lang="ru-RU" sz="900" kern="1200" dirty="0"/>
        </a:p>
      </dsp:txBody>
      <dsp:txXfrm>
        <a:off x="1486245" y="1751234"/>
        <a:ext cx="1231336" cy="601986"/>
      </dsp:txXfrm>
    </dsp:sp>
    <dsp:sp modelId="{B0245E0C-BE09-4A01-B3EA-07B3BE151E01}">
      <dsp:nvSpPr>
        <dsp:cNvPr id="0" name=""/>
        <dsp:cNvSpPr/>
      </dsp:nvSpPr>
      <dsp:spPr>
        <a:xfrm>
          <a:off x="891646" y="177859"/>
          <a:ext cx="2298495" cy="2298495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Разумная (философы)</a:t>
          </a:r>
          <a:endParaRPr lang="ru-RU" sz="900" kern="1200" dirty="0"/>
        </a:p>
      </dsp:txBody>
      <dsp:txXfrm>
        <a:off x="1157888" y="664921"/>
        <a:ext cx="820891" cy="684076"/>
      </dsp:txXfrm>
    </dsp:sp>
    <dsp:sp modelId="{8464C8AE-D7D6-466B-816C-03471C9AFBB7}">
      <dsp:nvSpPr>
        <dsp:cNvPr id="0" name=""/>
        <dsp:cNvSpPr/>
      </dsp:nvSpPr>
      <dsp:spPr>
        <a:xfrm>
          <a:off x="844224" y="35571"/>
          <a:ext cx="2583070" cy="2583070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B1C317-25F3-49F1-8278-5E83321D9029}">
      <dsp:nvSpPr>
        <dsp:cNvPr id="0" name=""/>
        <dsp:cNvSpPr/>
      </dsp:nvSpPr>
      <dsp:spPr>
        <a:xfrm>
          <a:off x="796696" y="117515"/>
          <a:ext cx="2583070" cy="2583070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6AC568-B71A-4C83-B15B-0A3BEF99F6BF}">
      <dsp:nvSpPr>
        <dsp:cNvPr id="0" name=""/>
        <dsp:cNvSpPr/>
      </dsp:nvSpPr>
      <dsp:spPr>
        <a:xfrm>
          <a:off x="749168" y="35571"/>
          <a:ext cx="2583070" cy="2583070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04E5FD-0D35-4D15-9429-2A90DD71B8C3}" type="datetimeFigureOut">
              <a:rPr lang="ru-RU" smtClean="0"/>
              <a:t>03.03.2018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1B52AC-9C2B-4F7E-8CF3-CA88C1BD46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427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64C76-D90B-4773-8383-EBA9603A74F1}" type="datetimeFigureOut">
              <a:rPr lang="ru-RU" smtClean="0"/>
              <a:t>03.03.2018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E1872-2A21-43F8-AB89-034BED2218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549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64C76-D90B-4773-8383-EBA9603A74F1}" type="datetimeFigureOut">
              <a:rPr lang="ru-RU" smtClean="0"/>
              <a:t>03.03.2018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E1872-2A21-43F8-AB89-034BED2218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580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64C76-D90B-4773-8383-EBA9603A74F1}" type="datetimeFigureOut">
              <a:rPr lang="ru-RU" smtClean="0"/>
              <a:t>03.03.2018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E1872-2A21-43F8-AB89-034BED2218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074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64C76-D90B-4773-8383-EBA9603A74F1}" type="datetimeFigureOut">
              <a:rPr lang="ru-RU" smtClean="0"/>
              <a:t>03.03.2018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E1872-2A21-43F8-AB89-034BED2218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027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64C76-D90B-4773-8383-EBA9603A74F1}" type="datetimeFigureOut">
              <a:rPr lang="ru-RU" smtClean="0"/>
              <a:t>03.03.2018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E1872-2A21-43F8-AB89-034BED2218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288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64C76-D90B-4773-8383-EBA9603A74F1}" type="datetimeFigureOut">
              <a:rPr lang="ru-RU" smtClean="0"/>
              <a:t>03.03.2018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E1872-2A21-43F8-AB89-034BED2218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1659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64C76-D90B-4773-8383-EBA9603A74F1}" type="datetimeFigureOut">
              <a:rPr lang="ru-RU" smtClean="0"/>
              <a:t>03.03.2018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E1872-2A21-43F8-AB89-034BED2218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252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64C76-D90B-4773-8383-EBA9603A74F1}" type="datetimeFigureOut">
              <a:rPr lang="ru-RU" smtClean="0"/>
              <a:t>03.03.2018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E1872-2A21-43F8-AB89-034BED2218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28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64C76-D90B-4773-8383-EBA9603A74F1}" type="datetimeFigureOut">
              <a:rPr lang="ru-RU" smtClean="0"/>
              <a:t>03.03.2018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E1872-2A21-43F8-AB89-034BED2218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689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64C76-D90B-4773-8383-EBA9603A74F1}" type="datetimeFigureOut">
              <a:rPr lang="ru-RU" smtClean="0"/>
              <a:t>03.03.2018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E1872-2A21-43F8-AB89-034BED2218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310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64C76-D90B-4773-8383-EBA9603A74F1}" type="datetimeFigureOut">
              <a:rPr lang="ru-RU" smtClean="0"/>
              <a:t>03.03.2018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E1872-2A21-43F8-AB89-034BED2218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800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664C76-D90B-4773-8383-EBA9603A74F1}" type="datetimeFigureOut">
              <a:rPr lang="ru-RU" smtClean="0"/>
              <a:t>03.03.2018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5E1872-2A21-43F8-AB89-034BED2218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394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История философии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Античная философия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796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История философии </a:t>
            </a:r>
            <a:br>
              <a:rPr lang="ru-RU" dirty="0" smtClean="0"/>
            </a:br>
            <a:r>
              <a:rPr lang="ru-RU" dirty="0" smtClean="0"/>
              <a:t>– это история чего?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История не о том, что есть истина, но о том, как ее полагали (понимать без того, чтобы принимать, проникать в суть учение)</a:t>
            </a:r>
          </a:p>
          <a:p>
            <a:r>
              <a:rPr lang="ru-RU" dirty="0" smtClean="0"/>
              <a:t>История представленности Духа?</a:t>
            </a:r>
          </a:p>
          <a:p>
            <a:r>
              <a:rPr lang="ru-RU" dirty="0" smtClean="0"/>
              <a:t>Переоценка идолов, или кумиров?</a:t>
            </a:r>
          </a:p>
          <a:p>
            <a:r>
              <a:rPr lang="ru-RU" dirty="0" smtClean="0"/>
              <a:t>Борьба философии и религии?</a:t>
            </a:r>
          </a:p>
          <a:p>
            <a:r>
              <a:rPr lang="ru-RU" dirty="0" smtClean="0"/>
              <a:t>История преодоления ошибок и накопления правильного познания?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212976"/>
            <a:ext cx="1905000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0982" y="3317751"/>
            <a:ext cx="1905000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0982" y="3152227"/>
            <a:ext cx="2018254" cy="305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5523" y="3186507"/>
            <a:ext cx="1949172" cy="3017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ятно 2 7"/>
          <p:cNvSpPr/>
          <p:nvPr/>
        </p:nvSpPr>
        <p:spPr>
          <a:xfrm>
            <a:off x="1331640" y="1196752"/>
            <a:ext cx="6336704" cy="3966195"/>
          </a:xfrm>
          <a:prstGeom prst="irregularSeal2">
            <a:avLst/>
          </a:prstGeom>
          <a:solidFill>
            <a:srgbClr val="141462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Я – не философ, а историк</a:t>
            </a:r>
          </a:p>
        </p:txBody>
      </p:sp>
    </p:spTree>
    <p:extLst>
      <p:ext uri="{BB962C8B-B14F-4D97-AF65-F5344CB8AC3E}">
        <p14:creationId xmlns:p14="http://schemas.microsoft.com/office/powerpoint/2010/main" val="104854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История философии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/>
          </a:bodyPr>
          <a:lstStyle/>
          <a:p>
            <a:r>
              <a:rPr lang="ru-RU" sz="3000" dirty="0" smtClean="0"/>
              <a:t>Античная философия (</a:t>
            </a:r>
            <a:r>
              <a:rPr lang="en-US" sz="3000" dirty="0" smtClean="0"/>
              <a:t>VII </a:t>
            </a:r>
            <a:r>
              <a:rPr lang="ru-RU" sz="3000" dirty="0" smtClean="0"/>
              <a:t>до н.э. </a:t>
            </a:r>
            <a:r>
              <a:rPr lang="en-US" sz="3000" dirty="0" smtClean="0"/>
              <a:t>– V</a:t>
            </a:r>
            <a:r>
              <a:rPr lang="ru-RU" sz="3000" dirty="0" smtClean="0"/>
              <a:t> н.э.)</a:t>
            </a:r>
          </a:p>
          <a:p>
            <a:r>
              <a:rPr lang="ru-RU" sz="3000" dirty="0" smtClean="0"/>
              <a:t>Средневековая философия (</a:t>
            </a:r>
            <a:r>
              <a:rPr lang="en-US" sz="3000" dirty="0" smtClean="0"/>
              <a:t>V – XIII</a:t>
            </a:r>
            <a:r>
              <a:rPr lang="ru-RU" sz="3000" dirty="0" smtClean="0"/>
              <a:t> вв. н.э.)</a:t>
            </a:r>
          </a:p>
          <a:p>
            <a:r>
              <a:rPr lang="ru-RU" sz="3000" dirty="0" smtClean="0"/>
              <a:t>Философия эпохи Возрождения (</a:t>
            </a:r>
            <a:r>
              <a:rPr lang="en-US" sz="3000" dirty="0" smtClean="0"/>
              <a:t>XIV-XVI</a:t>
            </a:r>
            <a:r>
              <a:rPr lang="ru-RU" sz="3000" dirty="0" smtClean="0"/>
              <a:t> вв. н.э.)</a:t>
            </a:r>
          </a:p>
          <a:p>
            <a:r>
              <a:rPr lang="ru-RU" sz="3000" dirty="0" smtClean="0"/>
              <a:t>Философия Нового времени (</a:t>
            </a:r>
            <a:r>
              <a:rPr lang="en-US" sz="3000" dirty="0" smtClean="0"/>
              <a:t>XVII-XVIII</a:t>
            </a:r>
            <a:r>
              <a:rPr lang="ru-RU" sz="3000" dirty="0" smtClean="0"/>
              <a:t> вв. н.э.)</a:t>
            </a:r>
            <a:endParaRPr lang="en-US" sz="3000" dirty="0" smtClean="0"/>
          </a:p>
          <a:p>
            <a:r>
              <a:rPr lang="ru-RU" sz="3000" dirty="0" smtClean="0"/>
              <a:t>Современная философия (</a:t>
            </a:r>
            <a:r>
              <a:rPr lang="en-US" sz="3000" dirty="0" smtClean="0"/>
              <a:t>XX-XXI</a:t>
            </a:r>
            <a:r>
              <a:rPr lang="ru-RU" sz="3000" dirty="0"/>
              <a:t> </a:t>
            </a:r>
            <a:r>
              <a:rPr lang="ru-RU" sz="3000" dirty="0" smtClean="0"/>
              <a:t>вв. н.э.)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1471216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Античная философия (этапы)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/>
          <a:lstStyle/>
          <a:p>
            <a:r>
              <a:rPr lang="ru-RU" dirty="0" err="1" smtClean="0"/>
              <a:t>Досократический</a:t>
            </a:r>
            <a:r>
              <a:rPr lang="ru-RU" dirty="0" smtClean="0"/>
              <a:t> </a:t>
            </a:r>
            <a:r>
              <a:rPr lang="en-US" dirty="0" smtClean="0"/>
              <a:t>VI-V</a:t>
            </a:r>
            <a:r>
              <a:rPr lang="ru-RU" dirty="0" smtClean="0"/>
              <a:t> вв. до н.э.</a:t>
            </a:r>
          </a:p>
          <a:p>
            <a:r>
              <a:rPr lang="ru-RU" dirty="0" smtClean="0"/>
              <a:t>Классический </a:t>
            </a:r>
            <a:r>
              <a:rPr lang="en-US" dirty="0" smtClean="0"/>
              <a:t>V-IV</a:t>
            </a:r>
            <a:r>
              <a:rPr lang="ru-RU" dirty="0" smtClean="0"/>
              <a:t> вв. до н.э.</a:t>
            </a:r>
          </a:p>
          <a:p>
            <a:r>
              <a:rPr lang="ru-RU" dirty="0" smtClean="0"/>
              <a:t>Эллинистический конец </a:t>
            </a:r>
            <a:r>
              <a:rPr lang="en-US" dirty="0" smtClean="0"/>
              <a:t>IV</a:t>
            </a:r>
            <a:r>
              <a:rPr lang="ru-RU" dirty="0"/>
              <a:t> </a:t>
            </a:r>
            <a:r>
              <a:rPr lang="ru-RU" dirty="0" smtClean="0"/>
              <a:t>в. до н.э.</a:t>
            </a:r>
            <a:r>
              <a:rPr lang="en-US" dirty="0" smtClean="0"/>
              <a:t> –V</a:t>
            </a:r>
            <a:r>
              <a:rPr lang="ru-RU" dirty="0" smtClean="0"/>
              <a:t> в. н.э.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744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 мифа к логосу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Несколько слов антрополога:</a:t>
            </a:r>
          </a:p>
          <a:p>
            <a:pPr marL="0" indent="0">
              <a:buNone/>
            </a:pPr>
            <a:r>
              <a:rPr lang="ru-RU" dirty="0" smtClean="0"/>
              <a:t>Политеизм и категории – Монотеизм и истина </a:t>
            </a:r>
          </a:p>
          <a:p>
            <a:pPr marL="0" indent="0">
              <a:buNone/>
            </a:pPr>
            <a:r>
              <a:rPr lang="ru-RU" dirty="0" smtClean="0"/>
              <a:t>Познание и его первоначало – из мифа</a:t>
            </a:r>
          </a:p>
        </p:txBody>
      </p:sp>
    </p:spTree>
    <p:extLst>
      <p:ext uri="{BB962C8B-B14F-4D97-AF65-F5344CB8AC3E}">
        <p14:creationId xmlns:p14="http://schemas.microsoft.com/office/powerpoint/2010/main" val="438699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 мифа к логосу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Экономическое развитие Греции</a:t>
            </a:r>
          </a:p>
          <a:p>
            <a:r>
              <a:rPr lang="ru-RU" dirty="0" smtClean="0"/>
              <a:t>Великая греческая колонизация</a:t>
            </a:r>
          </a:p>
          <a:p>
            <a:r>
              <a:rPr lang="ru-RU" dirty="0" err="1" smtClean="0"/>
              <a:t>Гоплитская</a:t>
            </a:r>
            <a:r>
              <a:rPr lang="ru-RU" dirty="0" smtClean="0"/>
              <a:t> революция</a:t>
            </a:r>
            <a:endParaRPr lang="ru-RU" dirty="0" smtClean="0"/>
          </a:p>
          <a:p>
            <a:r>
              <a:rPr lang="ru-RU" dirty="0" smtClean="0"/>
              <a:t>Разрушение привычного мира, традиции требует выработки новой позиции – собственный разум</a:t>
            </a:r>
          </a:p>
          <a:p>
            <a:endParaRPr lang="ru-RU" dirty="0"/>
          </a:p>
        </p:txBody>
      </p:sp>
      <p:pic>
        <p:nvPicPr>
          <p:cNvPr id="4" name="Picture 4" descr="http://cdn-s-static.arzamas.academy/uploads/ckeditor/pictures/5857/content_phalan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152610"/>
            <a:ext cx="4032448" cy="1705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cursos.altalogica.com/webdesign5/exemplos/html/projecto_final/imagens/pelop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920706"/>
            <a:ext cx="3808155" cy="194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6291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 мифа к логосу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Вместо традиции – образование</a:t>
            </a:r>
          </a:p>
          <a:p>
            <a:r>
              <a:rPr lang="ru-RU" dirty="0" smtClean="0"/>
              <a:t>Вместо отца – учитель</a:t>
            </a:r>
          </a:p>
          <a:p>
            <a:r>
              <a:rPr lang="ru-RU" dirty="0" smtClean="0"/>
              <a:t>Вместо обычая - этика</a:t>
            </a:r>
          </a:p>
          <a:p>
            <a:endParaRPr lang="ru-RU" dirty="0"/>
          </a:p>
        </p:txBody>
      </p:sp>
      <p:pic>
        <p:nvPicPr>
          <p:cNvPr id="4" name="Picture 2" descr="http://www.101mif.ru/wpimages/wp7273d844_05_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6" y="3400797"/>
            <a:ext cx="3721908" cy="3457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3928" y="3368730"/>
            <a:ext cx="5124496" cy="1740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926550" y="5805264"/>
            <a:ext cx="8229600" cy="581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4000" dirty="0" err="1" smtClean="0"/>
              <a:t>Гимнасий</a:t>
            </a:r>
            <a:r>
              <a:rPr lang="ru-RU" altLang="ru-RU" sz="4000" dirty="0" smtClean="0"/>
              <a:t>. Помпеи.</a:t>
            </a:r>
            <a:endParaRPr lang="ru-RU" altLang="ru-RU" sz="4000" dirty="0"/>
          </a:p>
        </p:txBody>
      </p:sp>
    </p:spTree>
    <p:extLst>
      <p:ext uri="{BB962C8B-B14F-4D97-AF65-F5344CB8AC3E}">
        <p14:creationId xmlns:p14="http://schemas.microsoft.com/office/powerpoint/2010/main" val="5531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Милетская школа </a:t>
            </a:r>
            <a:r>
              <a:rPr lang="en-US" dirty="0" smtClean="0"/>
              <a:t>VII-VI</a:t>
            </a:r>
            <a:r>
              <a:rPr lang="ru-RU" dirty="0" smtClean="0"/>
              <a:t> вв. до н.э.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Причины появления всего сущего (</a:t>
            </a:r>
            <a:r>
              <a:rPr lang="ru-RU" dirty="0" err="1" smtClean="0"/>
              <a:t>отнология</a:t>
            </a:r>
            <a:r>
              <a:rPr lang="ru-RU" dirty="0" smtClean="0"/>
              <a:t>)</a:t>
            </a:r>
          </a:p>
          <a:p>
            <a:r>
              <a:rPr lang="ru-RU" dirty="0" smtClean="0"/>
              <a:t>Что пребывает неизменным?</a:t>
            </a:r>
          </a:p>
          <a:p>
            <a:r>
              <a:rPr lang="ru-RU" dirty="0" smtClean="0"/>
              <a:t>Фалес  - вода</a:t>
            </a:r>
          </a:p>
          <a:p>
            <a:r>
              <a:rPr lang="ru-RU" dirty="0" smtClean="0"/>
              <a:t>Анаксимандр – </a:t>
            </a:r>
            <a:r>
              <a:rPr lang="ru-RU" dirty="0" err="1" smtClean="0"/>
              <a:t>апейрон</a:t>
            </a:r>
            <a:r>
              <a:rPr lang="ru-RU" dirty="0" smtClean="0"/>
              <a:t> </a:t>
            </a:r>
            <a:r>
              <a:rPr lang="el-GR" dirty="0"/>
              <a:t>(ἄπειρον</a:t>
            </a:r>
            <a:r>
              <a:rPr lang="el-GR" dirty="0" smtClean="0"/>
              <a:t>)</a:t>
            </a:r>
            <a:r>
              <a:rPr lang="ru-RU" dirty="0" smtClean="0"/>
              <a:t> – беспределен</a:t>
            </a:r>
          </a:p>
          <a:p>
            <a:pPr marL="0" indent="0">
              <a:buNone/>
            </a:pPr>
            <a:r>
              <a:rPr lang="ru-RU" dirty="0" smtClean="0"/>
              <a:t>Два мира: неопределенное и определенное</a:t>
            </a:r>
          </a:p>
          <a:p>
            <a:r>
              <a:rPr lang="ru-RU" dirty="0" smtClean="0"/>
              <a:t>Анаксимен - воздух</a:t>
            </a:r>
          </a:p>
          <a:p>
            <a:r>
              <a:rPr lang="ru-RU" dirty="0" smtClean="0"/>
              <a:t>Что во всем этом важного?</a:t>
            </a:r>
          </a:p>
          <a:p>
            <a:r>
              <a:rPr lang="ru-RU" dirty="0" smtClean="0"/>
              <a:t>Идея начала всех вещей (физика и атомарная модель)</a:t>
            </a:r>
          </a:p>
          <a:p>
            <a:r>
              <a:rPr lang="ru-RU" dirty="0" smtClean="0"/>
              <a:t>Идея начала в чем-то материальном</a:t>
            </a:r>
          </a:p>
          <a:p>
            <a:r>
              <a:rPr lang="ru-RU" dirty="0" smtClean="0"/>
              <a:t>Идея всего единого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9453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Ионийская школа </a:t>
            </a:r>
            <a:r>
              <a:rPr lang="en-US" dirty="0" smtClean="0"/>
              <a:t>VI –V</a:t>
            </a:r>
            <a:r>
              <a:rPr lang="ru-RU" dirty="0" smtClean="0"/>
              <a:t> вв. до н.э.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Гераклит Эфесский</a:t>
            </a:r>
          </a:p>
          <a:p>
            <a:pPr marL="0" indent="0">
              <a:buNone/>
            </a:pPr>
            <a:r>
              <a:rPr lang="ru-RU" dirty="0" smtClean="0"/>
              <a:t>- огонь</a:t>
            </a:r>
          </a:p>
          <a:p>
            <a:r>
              <a:rPr lang="ru-RU" dirty="0" smtClean="0"/>
              <a:t>«Должно знать, что война общепринята, что вражда есть закон и что всё возникает через вражду и взаимообразно».</a:t>
            </a:r>
            <a:endParaRPr lang="ru-RU" dirty="0"/>
          </a:p>
          <a:p>
            <a:r>
              <a:rPr lang="ru-RU" dirty="0" smtClean="0"/>
              <a:t>Нет разделения между определенным и неопределенным</a:t>
            </a:r>
          </a:p>
          <a:p>
            <a:r>
              <a:rPr lang="ru-RU" dirty="0" smtClean="0"/>
              <a:t>Всё находится в становлении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685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Пифагорейская школа </a:t>
            </a:r>
            <a:r>
              <a:rPr lang="en-US" dirty="0" smtClean="0"/>
              <a:t>VI-V</a:t>
            </a:r>
            <a:r>
              <a:rPr lang="ru-RU" dirty="0" smtClean="0"/>
              <a:t> вв. до н.э.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00200"/>
            <a:ext cx="9036496" cy="4525963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Пифагор – число</a:t>
            </a:r>
          </a:p>
          <a:p>
            <a:pPr marL="0" indent="0">
              <a:buNone/>
            </a:pPr>
            <a:r>
              <a:rPr lang="ru-RU" sz="2600" dirty="0"/>
              <a:t>Ты же будь твердым: божественный род присутствует в </a:t>
            </a:r>
            <a:r>
              <a:rPr lang="ru-RU" sz="2600" dirty="0" smtClean="0"/>
              <a:t>смертных, </a:t>
            </a:r>
          </a:p>
          <a:p>
            <a:pPr marL="0" indent="0">
              <a:buNone/>
            </a:pPr>
            <a:r>
              <a:rPr lang="ru-RU" sz="2400" dirty="0" smtClean="0"/>
              <a:t>Им</a:t>
            </a:r>
            <a:r>
              <a:rPr lang="ru-RU" sz="2400" dirty="0"/>
              <a:t>, возвещая, священная все открывает природа.</a:t>
            </a:r>
            <a:br>
              <a:rPr lang="ru-RU" sz="2400" dirty="0"/>
            </a:br>
            <a:r>
              <a:rPr lang="ru-RU" sz="2400" dirty="0"/>
              <a:t>Если не чуждо это тебе, ты наказы исполнишь</a:t>
            </a:r>
            <a:r>
              <a:rPr lang="ru-RU" sz="2400" dirty="0" smtClean="0"/>
              <a:t>,</a:t>
            </a:r>
            <a:r>
              <a:rPr lang="ru-RU" sz="2400" dirty="0"/>
              <a:t>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Душу </a:t>
            </a:r>
            <a:r>
              <a:rPr lang="ru-RU" sz="2400" dirty="0"/>
              <a:t>свою исцелишь и от множества бедствий избавишь.</a:t>
            </a:r>
            <a:br>
              <a:rPr lang="ru-RU" sz="2400" dirty="0"/>
            </a:br>
            <a:r>
              <a:rPr lang="ru-RU" sz="2400" dirty="0"/>
              <a:t>Яства, сказал я, оставь те, что я указал в очищеньях</a:t>
            </a:r>
            <a:br>
              <a:rPr lang="ru-RU" sz="2400" dirty="0"/>
            </a:br>
            <a:r>
              <a:rPr lang="ru-RU" sz="2400" dirty="0"/>
              <a:t>И в избавленье души, ко всему подходи с размышленьем</a:t>
            </a:r>
            <a:br>
              <a:rPr lang="ru-RU" sz="2400" dirty="0"/>
            </a:br>
            <a:r>
              <a:rPr lang="ru-RU" sz="2400" dirty="0"/>
              <a:t>И руководствуйся подлинным знанием - лучшим возничим.</a:t>
            </a:r>
            <a:br>
              <a:rPr lang="ru-RU" sz="2400" dirty="0"/>
            </a:br>
            <a:r>
              <a:rPr lang="ru-RU" sz="2400" dirty="0"/>
              <a:t>Если ты, тело покинув, в свободный эфир </a:t>
            </a:r>
            <a:r>
              <a:rPr lang="ru-RU" sz="2400" dirty="0" smtClean="0"/>
              <a:t>вознесешься,</a:t>
            </a:r>
          </a:p>
          <a:p>
            <a:pPr marL="0" indent="0">
              <a:buNone/>
            </a:pPr>
            <a:r>
              <a:rPr lang="ru-RU" sz="2400" dirty="0" smtClean="0"/>
              <a:t>Станешь </a:t>
            </a:r>
            <a:r>
              <a:rPr lang="ru-RU" sz="2400" dirty="0"/>
              <a:t>нетленным и вечным и смерти не знающим богом.</a:t>
            </a:r>
            <a:endParaRPr lang="ru-RU" sz="2400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021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Элейская школа </a:t>
            </a:r>
            <a:r>
              <a:rPr lang="en-US" dirty="0" smtClean="0"/>
              <a:t>VI-V</a:t>
            </a:r>
            <a:r>
              <a:rPr lang="ru-RU" dirty="0" smtClean="0"/>
              <a:t> вв. до н.э.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Парменид</a:t>
            </a:r>
            <a:r>
              <a:rPr lang="ru-RU" dirty="0" smtClean="0"/>
              <a:t> – проблема бытия</a:t>
            </a:r>
          </a:p>
          <a:p>
            <a:r>
              <a:rPr lang="ru-RU" dirty="0" smtClean="0"/>
              <a:t>Зенон – проблема движения </a:t>
            </a:r>
          </a:p>
          <a:p>
            <a:pPr marL="0" indent="0">
              <a:buNone/>
            </a:pPr>
            <a:r>
              <a:rPr lang="ru-RU" dirty="0" smtClean="0"/>
              <a:t>Апории</a:t>
            </a:r>
            <a:endParaRPr lang="ru-RU" dirty="0"/>
          </a:p>
        </p:txBody>
      </p:sp>
      <p:pic>
        <p:nvPicPr>
          <p:cNvPr id="5122" name="Picture 2" descr="Картинки по запросу апории зено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284984"/>
            <a:ext cx="6667500" cy="179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Картинки по запросу апории зенон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187" y="4869160"/>
            <a:ext cx="6271865" cy="191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8533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Атомистическая школа </a:t>
            </a:r>
            <a:br>
              <a:rPr lang="ru-RU" dirty="0" smtClean="0"/>
            </a:br>
            <a:r>
              <a:rPr lang="en-US" dirty="0" smtClean="0"/>
              <a:t>VI-V</a:t>
            </a:r>
            <a:r>
              <a:rPr lang="ru-RU" dirty="0" smtClean="0"/>
              <a:t> вв. до н.э.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Демокрит</a:t>
            </a:r>
            <a:endParaRPr lang="ru-RU" dirty="0" smtClean="0"/>
          </a:p>
          <a:p>
            <a:r>
              <a:rPr lang="ru-RU" dirty="0" err="1" smtClean="0"/>
              <a:t>Левкипп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Атомы – это мельчайшие частицы, из которых состоит материя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716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Софисты </a:t>
            </a:r>
            <a:r>
              <a:rPr lang="en-US" dirty="0" smtClean="0"/>
              <a:t>V</a:t>
            </a:r>
            <a:r>
              <a:rPr lang="ru-RU" dirty="0" smtClean="0"/>
              <a:t> в. до н.э.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Горгий</a:t>
            </a:r>
            <a:endParaRPr lang="ru-RU" dirty="0" smtClean="0"/>
          </a:p>
          <a:p>
            <a:r>
              <a:rPr lang="ru-RU" dirty="0" smtClean="0"/>
              <a:t>Протагор</a:t>
            </a:r>
          </a:p>
          <a:p>
            <a:r>
              <a:rPr lang="ru-RU" dirty="0" err="1" smtClean="0"/>
              <a:t>Гиппий</a:t>
            </a:r>
            <a:r>
              <a:rPr lang="ru-RU" dirty="0" smtClean="0"/>
              <a:t> и др.</a:t>
            </a:r>
          </a:p>
          <a:p>
            <a:endParaRPr lang="ru-RU" dirty="0"/>
          </a:p>
          <a:p>
            <a:r>
              <a:rPr lang="ru-RU" dirty="0" smtClean="0"/>
              <a:t>Человек – есть мера всех вещей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98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Сократ (469-399 до н.э.)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Цель философии – добродетельный образ жизни</a:t>
            </a:r>
          </a:p>
          <a:p>
            <a:r>
              <a:rPr lang="ru-RU" dirty="0" smtClean="0"/>
              <a:t>Метод философии – диалектика</a:t>
            </a:r>
          </a:p>
          <a:p>
            <a:r>
              <a:rPr lang="ru-RU" dirty="0" smtClean="0"/>
              <a:t>Способ – </a:t>
            </a:r>
            <a:r>
              <a:rPr lang="ru-RU" dirty="0" err="1" smtClean="0"/>
              <a:t>майевтика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Антропологический поворот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5778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Платон (428/427 -348-/347 до н.э.)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Строение мира</a:t>
            </a:r>
          </a:p>
          <a:p>
            <a:r>
              <a:rPr lang="ru-RU" dirty="0" smtClean="0"/>
              <a:t>Учение о человеке</a:t>
            </a:r>
          </a:p>
          <a:p>
            <a:r>
              <a:rPr lang="ru-RU" dirty="0" smtClean="0"/>
              <a:t>Учение о познании</a:t>
            </a:r>
          </a:p>
          <a:p>
            <a:r>
              <a:rPr lang="ru-RU" dirty="0" smtClean="0"/>
              <a:t>Учение об идеальном государстве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976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Философская пещера Платона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808"/>
            <a:ext cx="8940839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788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Платон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Учение о человеке</a:t>
            </a:r>
          </a:p>
          <a:p>
            <a:pPr marL="0" indent="0">
              <a:buNone/>
            </a:pPr>
            <a:r>
              <a:rPr lang="ru-RU" dirty="0" smtClean="0"/>
              <a:t>Человек – это единство души и тела</a:t>
            </a:r>
          </a:p>
          <a:p>
            <a:pPr marL="0" indent="0">
              <a:buNone/>
            </a:pPr>
            <a:r>
              <a:rPr lang="ru-RU" dirty="0" smtClean="0"/>
              <a:t>Познание – это припоминание</a:t>
            </a:r>
          </a:p>
          <a:p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818701172"/>
              </p:ext>
            </p:extLst>
          </p:nvPr>
        </p:nvGraphicFramePr>
        <p:xfrm>
          <a:off x="4788024" y="4005064"/>
          <a:ext cx="4176464" cy="2736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6368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Платон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Учение о государстве</a:t>
            </a:r>
          </a:p>
          <a:p>
            <a:pPr marL="0" indent="0">
              <a:buNone/>
            </a:pPr>
            <a:r>
              <a:rPr lang="ru-RU" dirty="0" smtClean="0"/>
              <a:t>Основной принцип организации государства – действие во благо государства</a:t>
            </a:r>
          </a:p>
          <a:p>
            <a:pPr marL="0" indent="0">
              <a:buNone/>
            </a:pPr>
            <a:r>
              <a:rPr lang="ru-RU" dirty="0" smtClean="0"/>
              <a:t>Философы – правители</a:t>
            </a:r>
          </a:p>
          <a:p>
            <a:pPr marL="0" indent="0">
              <a:buNone/>
            </a:pPr>
            <a:r>
              <a:rPr lang="ru-RU" dirty="0" smtClean="0"/>
              <a:t>Воин – стражи</a:t>
            </a:r>
          </a:p>
          <a:p>
            <a:pPr marL="0" indent="0">
              <a:buNone/>
            </a:pPr>
            <a:r>
              <a:rPr lang="ru-RU" dirty="0" smtClean="0"/>
              <a:t>Ремесленники и крестьяне</a:t>
            </a:r>
          </a:p>
        </p:txBody>
      </p:sp>
    </p:spTree>
    <p:extLst>
      <p:ext uri="{BB962C8B-B14F-4D97-AF65-F5344CB8AC3E}">
        <p14:creationId xmlns:p14="http://schemas.microsoft.com/office/powerpoint/2010/main" val="395537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Аристотель (384-322 до н.э.)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Физика </a:t>
            </a:r>
          </a:p>
          <a:p>
            <a:endParaRPr lang="ru-RU" dirty="0"/>
          </a:p>
          <a:p>
            <a:r>
              <a:rPr lang="ru-RU" dirty="0" smtClean="0"/>
              <a:t>Метафизика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541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Аристотель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Философия:</a:t>
            </a:r>
          </a:p>
          <a:p>
            <a:r>
              <a:rPr lang="ru-RU" dirty="0" smtClean="0"/>
              <a:t>Теоретическая (проблема бытия, происхождение сущего, причины явлений)</a:t>
            </a:r>
          </a:p>
          <a:p>
            <a:r>
              <a:rPr lang="ru-RU" dirty="0" smtClean="0"/>
              <a:t>Практическая (этика, практика, устройство государства)</a:t>
            </a:r>
          </a:p>
          <a:p>
            <a:r>
              <a:rPr lang="ru-RU" dirty="0" smtClean="0"/>
              <a:t>Поэтическая (творчество, искусство)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958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Аристотель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dirty="0" smtClean="0"/>
              <a:t>Учение о познании</a:t>
            </a:r>
          </a:p>
          <a:p>
            <a:pPr marL="0" indent="0">
              <a:buNone/>
            </a:pPr>
            <a:r>
              <a:rPr lang="ru-RU" dirty="0" smtClean="0"/>
              <a:t>Категории: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Сущность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Количество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Качество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Отношение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Место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Время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Положение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Состояние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Действие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Страдание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2040" y="2924944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Бытие познается через высказывание о нем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580112" y="414908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Формальная логика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025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Философия эпохи Эллинизма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Киники – предельное ограничение своих потребностей (</a:t>
            </a:r>
            <a:r>
              <a:rPr lang="ru-RU" dirty="0" err="1" smtClean="0"/>
              <a:t>Антисфен</a:t>
            </a:r>
            <a:r>
              <a:rPr lang="ru-RU" dirty="0" smtClean="0"/>
              <a:t>, Диоген).</a:t>
            </a:r>
          </a:p>
          <a:p>
            <a:r>
              <a:rPr lang="ru-RU" dirty="0" smtClean="0"/>
              <a:t>Скептики – учение, утверждающие сомнение в качестве принципа мышления (Марк </a:t>
            </a:r>
            <a:r>
              <a:rPr lang="ru-RU" dirty="0" err="1" smtClean="0"/>
              <a:t>Аврелий</a:t>
            </a:r>
            <a:r>
              <a:rPr lang="ru-RU" dirty="0" smtClean="0"/>
              <a:t>, Диоген </a:t>
            </a:r>
            <a:r>
              <a:rPr lang="ru-RU" dirty="0" err="1" smtClean="0"/>
              <a:t>Лаэртский</a:t>
            </a:r>
            <a:r>
              <a:rPr lang="ru-RU" dirty="0" smtClean="0"/>
              <a:t>)</a:t>
            </a:r>
          </a:p>
          <a:p>
            <a:r>
              <a:rPr lang="ru-RU" dirty="0" smtClean="0"/>
              <a:t>Эпикурейцы – смысл жизни в удовольствии – удовольствие не возможно без аскетического самоограничения (Эпикур)</a:t>
            </a:r>
          </a:p>
          <a:p>
            <a:r>
              <a:rPr lang="ru-RU" dirty="0" smtClean="0"/>
              <a:t>Стоики – идеал мудреца, встречающийся со своей судьбой (Сенека)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852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617</Words>
  <Application>Microsoft Office PowerPoint</Application>
  <PresentationFormat>Экран (4:3)</PresentationFormat>
  <Paragraphs>127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История философии</vt:lpstr>
      <vt:lpstr>История философии  – это история чего?</vt:lpstr>
      <vt:lpstr>История философии</vt:lpstr>
      <vt:lpstr>Античная философия (этапы)</vt:lpstr>
      <vt:lpstr>От мифа к логосу</vt:lpstr>
      <vt:lpstr>От мифа к логосу</vt:lpstr>
      <vt:lpstr>От мифа к логосу</vt:lpstr>
      <vt:lpstr>Милетская школа VII-VI вв. до н.э.</vt:lpstr>
      <vt:lpstr>Ионийская школа VI –V вв. до н.э.</vt:lpstr>
      <vt:lpstr>Пифагорейская школа VI-V вв. до н.э.</vt:lpstr>
      <vt:lpstr>Элейская школа VI-V вв. до н.э.</vt:lpstr>
      <vt:lpstr>Атомистическая школа  VI-V вв. до н.э.</vt:lpstr>
      <vt:lpstr>Софисты V в. до н.э.</vt:lpstr>
      <vt:lpstr>Сократ (469-399 до н.э.)</vt:lpstr>
      <vt:lpstr>Платон (428/427 -348-/347 до н.э.)</vt:lpstr>
      <vt:lpstr>Философская пещера Платона</vt:lpstr>
      <vt:lpstr>Платон</vt:lpstr>
      <vt:lpstr>Платон</vt:lpstr>
      <vt:lpstr>Аристотель (384-322 до н.э.)</vt:lpstr>
      <vt:lpstr>Аристотель</vt:lpstr>
      <vt:lpstr>Аристотель</vt:lpstr>
      <vt:lpstr>Философия эпохи Эллинизма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14</cp:revision>
  <dcterms:created xsi:type="dcterms:W3CDTF">2018-03-03T00:00:54Z</dcterms:created>
  <dcterms:modified xsi:type="dcterms:W3CDTF">2018-03-03T03:00:38Z</dcterms:modified>
</cp:coreProperties>
</file>