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93" r:id="rId2"/>
    <p:sldId id="313" r:id="rId3"/>
    <p:sldId id="315" r:id="rId4"/>
    <p:sldId id="314" r:id="rId5"/>
    <p:sldId id="295" r:id="rId6"/>
    <p:sldId id="296" r:id="rId7"/>
    <p:sldId id="298" r:id="rId8"/>
    <p:sldId id="300" r:id="rId9"/>
    <p:sldId id="318" r:id="rId10"/>
    <p:sldId id="301" r:id="rId11"/>
    <p:sldId id="302" r:id="rId12"/>
    <p:sldId id="316" r:id="rId13"/>
    <p:sldId id="294" r:id="rId14"/>
    <p:sldId id="303" r:id="rId15"/>
    <p:sldId id="305" r:id="rId16"/>
    <p:sldId id="306" r:id="rId17"/>
    <p:sldId id="307" r:id="rId18"/>
    <p:sldId id="308" r:id="rId19"/>
    <p:sldId id="304" r:id="rId20"/>
    <p:sldId id="309" r:id="rId21"/>
    <p:sldId id="310" r:id="rId22"/>
    <p:sldId id="311" r:id="rId23"/>
    <p:sldId id="31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1990" autoAdjust="0"/>
  </p:normalViewPr>
  <p:slideViewPr>
    <p:cSldViewPr snapToGrid="0">
      <p:cViewPr varScale="1">
        <p:scale>
          <a:sx n="64" d="100"/>
          <a:sy n="64" d="100"/>
        </p:scale>
        <p:origin x="112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0B4C3-15AE-4801-A2F9-F8EE7642C6E9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0CC-8F62-4D02-BBA6-EF26FB04067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973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rscf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lfond.sp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prokhorovfund.ru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fondpotanin.ru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alferov-fond.r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fcpir.r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Фонды и гранты </a:t>
            </a:r>
            <a:br>
              <a:rPr lang="ru-RU" dirty="0" smtClean="0"/>
            </a:br>
            <a:r>
              <a:rPr lang="ru-RU" dirty="0" smtClean="0"/>
              <a:t>(общие сведения)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8862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Виды грантов и стипендий</a:t>
            </a:r>
          </a:p>
          <a:p>
            <a:r>
              <a:rPr lang="ru-RU" dirty="0" smtClean="0"/>
              <a:t>Российские научные фонды</a:t>
            </a:r>
          </a:p>
          <a:p>
            <a:r>
              <a:rPr lang="ru-RU" dirty="0" smtClean="0"/>
              <a:t>РФФИ: аналитика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3505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грантов и стипендий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Проведение </a:t>
            </a:r>
            <a:r>
              <a:rPr lang="ru-RU" dirty="0" smtClean="0"/>
              <a:t>исследований</a:t>
            </a:r>
          </a:p>
          <a:p>
            <a:r>
              <a:rPr lang="ru-RU" dirty="0"/>
              <a:t>Создание или работа небольшого проекта</a:t>
            </a:r>
          </a:p>
          <a:p>
            <a:r>
              <a:rPr lang="ru-RU" dirty="0"/>
              <a:t>Поездки, обучение или стажировка</a:t>
            </a:r>
          </a:p>
          <a:p>
            <a:r>
              <a:rPr lang="ru-RU" dirty="0" smtClean="0"/>
              <a:t>Организация и проведение конференции</a:t>
            </a:r>
          </a:p>
          <a:p>
            <a:r>
              <a:rPr lang="ru-RU" dirty="0" smtClean="0"/>
              <a:t>Издательская и публикационная активность</a:t>
            </a:r>
          </a:p>
          <a:p>
            <a:r>
              <a:rPr lang="ru-RU" dirty="0" smtClean="0"/>
              <a:t>Международные гранты (в сотрудничестве с правительством или фондом другой страны)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8033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грантов и стипендий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008682"/>
            <a:ext cx="9613861" cy="4849318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Scholarship</a:t>
            </a:r>
            <a:r>
              <a:rPr lang="ru-RU" b="1" dirty="0" smtClean="0"/>
              <a:t> – </a:t>
            </a:r>
            <a:r>
              <a:rPr lang="ru-RU" dirty="0"/>
              <a:t>финансовая помощь на обучение, выдаваемая претенденту на основании различных предъявляемых требований или критериев</a:t>
            </a:r>
            <a:endParaRPr lang="ru-RU" b="1" dirty="0" smtClean="0"/>
          </a:p>
          <a:p>
            <a:r>
              <a:rPr lang="en-US" b="1" dirty="0" smtClean="0"/>
              <a:t>Grant</a:t>
            </a:r>
            <a:r>
              <a:rPr lang="ru-RU" b="1" dirty="0" smtClean="0"/>
              <a:t> –</a:t>
            </a:r>
            <a:r>
              <a:rPr lang="ru-RU" dirty="0"/>
              <a:t> </a:t>
            </a:r>
            <a:r>
              <a:rPr lang="ru-RU" dirty="0" smtClean="0"/>
              <a:t>финансовая помощь, оказываемая для реализации определенной заявленной цели, которая</a:t>
            </a:r>
          </a:p>
          <a:p>
            <a:pPr marL="914400" lvl="2" indent="0">
              <a:buNone/>
            </a:pPr>
            <a:r>
              <a:rPr lang="ru-RU" sz="2400" dirty="0" smtClean="0"/>
              <a:t>а)оказывается </a:t>
            </a:r>
            <a:r>
              <a:rPr lang="ru-RU" sz="2400" dirty="0"/>
              <a:t>третьей стороной (например правительством, фондом или какой-либо корпорацией), </a:t>
            </a:r>
          </a:p>
          <a:p>
            <a:pPr marL="914400" lvl="2" indent="0">
              <a:buNone/>
            </a:pPr>
            <a:r>
              <a:rPr lang="ru-RU" sz="2400" dirty="0" smtClean="0"/>
              <a:t> б</a:t>
            </a:r>
            <a:r>
              <a:rPr lang="ru-RU" sz="2400" dirty="0"/>
              <a:t>) предусматривает некоторую форму отчета (по расходу средств и/или проведению какой-либо работы).</a:t>
            </a:r>
          </a:p>
          <a:p>
            <a:r>
              <a:rPr lang="en-US" b="1" dirty="0"/>
              <a:t>Fellowship</a:t>
            </a:r>
            <a:r>
              <a:rPr lang="en-US" dirty="0"/>
              <a:t> </a:t>
            </a:r>
            <a:r>
              <a:rPr lang="ru-RU" dirty="0" smtClean="0"/>
              <a:t>- </a:t>
            </a:r>
            <a:r>
              <a:rPr lang="ru-RU" dirty="0"/>
              <a:t>вид стипендии, предполагающий бесплатное обучение для студентов магистерских или докторских программ уровня </a:t>
            </a:r>
            <a:r>
              <a:rPr lang="ru-RU" dirty="0" err="1"/>
              <a:t>reseach</a:t>
            </a:r>
            <a:r>
              <a:rPr lang="ru-RU" dirty="0"/>
              <a:t>, когда за возможность бесплатно учиться студент работает ассистентом профессора, проводя за него некоторые лекции, проверяя работы, или помогая делать научное исследование.</a:t>
            </a:r>
          </a:p>
          <a:p>
            <a:r>
              <a:rPr lang="en-US" b="1" dirty="0" smtClean="0"/>
              <a:t>Athletic </a:t>
            </a:r>
            <a:r>
              <a:rPr lang="en-US" b="1" dirty="0"/>
              <a:t>scholarship</a:t>
            </a:r>
            <a:r>
              <a:rPr lang="en-US" dirty="0"/>
              <a:t> </a:t>
            </a:r>
            <a:r>
              <a:rPr lang="ru-RU" dirty="0" smtClean="0"/>
              <a:t>- тип </a:t>
            </a:r>
            <a:r>
              <a:rPr lang="ru-RU" dirty="0"/>
              <a:t>стипендии среди тех, кто </a:t>
            </a:r>
            <a:r>
              <a:rPr lang="ru-RU" dirty="0" smtClean="0"/>
              <a:t>имеет заслуги и результаты в спорте</a:t>
            </a:r>
          </a:p>
          <a:p>
            <a:r>
              <a:rPr lang="en-US" b="1" dirty="0" smtClean="0"/>
              <a:t>Merit-based </a:t>
            </a:r>
            <a:r>
              <a:rPr lang="en-US" b="1" dirty="0"/>
              <a:t>scholarship</a:t>
            </a:r>
            <a:r>
              <a:rPr lang="en-US" dirty="0"/>
              <a:t> </a:t>
            </a:r>
            <a:endParaRPr lang="ru-RU" dirty="0" smtClean="0"/>
          </a:p>
          <a:p>
            <a:r>
              <a:rPr lang="en-US" b="1" dirty="0"/>
              <a:t>Need-based </a:t>
            </a:r>
            <a:r>
              <a:rPr lang="en-US" b="1" dirty="0" smtClean="0"/>
              <a:t>scholarship</a:t>
            </a:r>
            <a:endParaRPr lang="ru-RU" b="1" dirty="0" smtClean="0"/>
          </a:p>
          <a:p>
            <a:r>
              <a:rPr lang="en-US" b="1" dirty="0"/>
              <a:t>Student-specific </a:t>
            </a:r>
            <a:r>
              <a:rPr lang="en-US" b="1" dirty="0" smtClean="0"/>
              <a:t>scholarship</a:t>
            </a: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462831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Российский гуманитарный научный фонд</a:t>
            </a:r>
            <a:br>
              <a:rPr lang="ru-RU" dirty="0" smtClean="0"/>
            </a:br>
            <a:r>
              <a:rPr lang="ru-RU" dirty="0" smtClean="0"/>
              <a:t>1994-2016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Основной целью Фонда является поддержка гуманитарных научных исследований и распространение гуманитарных научных знаний в обществе</a:t>
            </a:r>
            <a:r>
              <a:rPr lang="ru-RU" dirty="0" smtClean="0"/>
              <a:t>.	</a:t>
            </a:r>
          </a:p>
          <a:p>
            <a:r>
              <a:rPr lang="ru-RU" dirty="0" smtClean="0"/>
              <a:t>Фонд проводит конкурсы грантов по</a:t>
            </a:r>
          </a:p>
          <a:p>
            <a:r>
              <a:rPr lang="ru-RU" dirty="0" smtClean="0"/>
              <a:t>истории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археологии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этнографии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экономике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философии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социологии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политологии</a:t>
            </a:r>
            <a:r>
              <a:rPr lang="ru-RU" dirty="0"/>
              <a:t>, правоведению, </a:t>
            </a:r>
            <a:r>
              <a:rPr lang="ru-RU" dirty="0" err="1"/>
              <a:t>науковедению</a:t>
            </a:r>
            <a:r>
              <a:rPr lang="ru-RU" dirty="0"/>
              <a:t>, филологии, искусствоведению, психологии, проблемам комплексного изучения человека, психологии и педагогике. </a:t>
            </a:r>
          </a:p>
        </p:txBody>
      </p:sp>
      <p:pic>
        <p:nvPicPr>
          <p:cNvPr id="2052" name="Picture 4" descr="Картинки по запросу РГН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850" y="1908841"/>
            <a:ext cx="348615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786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Российский научный фонд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63355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http://rscf.ru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r>
              <a:rPr lang="ru-RU" dirty="0"/>
              <a:t>Российский научный фонд создан по инициативе Президента Российской Федерации в целях поддержки фундаментальных и поисковых исследований, развития научных коллективов, занимающих лидирующие позиции в определённой области науки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18 конкурсов</a:t>
            </a:r>
          </a:p>
          <a:p>
            <a:r>
              <a:rPr lang="ru-RU" dirty="0" smtClean="0"/>
              <a:t>2 актуальных конкурса (до середины декабря 2016):</a:t>
            </a:r>
          </a:p>
          <a:p>
            <a:r>
              <a:rPr lang="ru-RU" dirty="0"/>
              <a:t>Конкурс на получение грантов по приоритетному направлению деятельности РНФ "Проведение фундаментальных научных исследований и поисковых научных исследований отдельными научными </a:t>
            </a:r>
            <a:r>
              <a:rPr lang="ru-RU" dirty="0" smtClean="0"/>
              <a:t>группами«</a:t>
            </a:r>
          </a:p>
          <a:p>
            <a:r>
              <a:rPr lang="ru-RU" dirty="0"/>
              <a:t>Конкурс на получение грантов по приоритетному направлению деятельности РНФ «Проведение исследований международными научными коллективами» (совместно с Немецким научно-исследовательским сообществом - DFG)</a:t>
            </a:r>
          </a:p>
        </p:txBody>
      </p:sp>
      <p:pic>
        <p:nvPicPr>
          <p:cNvPr id="3074" name="Picture 2" descr="Картинки по запросу РНФ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4654" y="2064678"/>
            <a:ext cx="2157345" cy="157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824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Фонд имени Д.С. Лихачева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www.lfond.sp</a:t>
            </a:r>
            <a:endParaRPr lang="ru-RU" dirty="0" smtClean="0"/>
          </a:p>
          <a:p>
            <a:r>
              <a:rPr lang="ru-RU" dirty="0"/>
              <a:t>Деятельность Фонда направлена на поддержку образования, культуры и гуманитарной науки. Фонд осуществляет свою деятельность в рамках международных, российских и региональных программ.</a:t>
            </a:r>
            <a:r>
              <a:rPr lang="en-US" dirty="0" smtClean="0"/>
              <a:t>b.ru</a:t>
            </a:r>
            <a:r>
              <a:rPr lang="en-US" dirty="0"/>
              <a:t>/</a:t>
            </a:r>
            <a:endParaRPr lang="ru-RU" dirty="0"/>
          </a:p>
        </p:txBody>
      </p:sp>
      <p:pic>
        <p:nvPicPr>
          <p:cNvPr id="5122" name="Picture 2" descr="Картинки по запросу фонд лихаче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0" y="2113939"/>
            <a:ext cx="2857500" cy="113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949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Фонд Михаила Прохорова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1708879"/>
            <a:ext cx="9613861" cy="4991724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hlinkClick r:id="rId2"/>
              </a:rPr>
              <a:t>http://www.prokhorovfund.ru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r>
              <a:rPr lang="ru-RU" dirty="0"/>
              <a:t>Частный благотворительный Фонд Михаила Прохорова (</a:t>
            </a:r>
            <a:r>
              <a:rPr lang="ru-RU" dirty="0" smtClean="0"/>
              <a:t>2004) г</a:t>
            </a:r>
          </a:p>
          <a:p>
            <a:r>
              <a:rPr lang="ru-RU" dirty="0" smtClean="0"/>
              <a:t>Цель </a:t>
            </a:r>
            <a:r>
              <a:rPr lang="ru-RU" dirty="0"/>
              <a:t>Фонда – системная поддержка культуры российских регионов, их интеграция в общемировое культурное пространство, повышение интеллектуального уровня и творческого потенциала местных сообществ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В области образования и науки фондом осуществляется: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разработка и внедрение инновационных учебных программ и программ дополнительного школьного образования;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развитие научно-исследовательских и образовательных программ в форме экспедиций;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осуществление научного и научно-практического обмена;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подготовка и проведение конференций, семинаров и курсов повышения квалификации;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помощь в программном комплектовании библиотек;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осуществление музейно-образовательных проектов;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поддержка одаренных детей.</a:t>
            </a:r>
          </a:p>
          <a:p>
            <a:endParaRPr lang="ru-RU" dirty="0"/>
          </a:p>
        </p:txBody>
      </p:sp>
      <p:pic>
        <p:nvPicPr>
          <p:cNvPr id="7170" name="Picture 2" descr="Картинки по запросу фонд Михаила Прохоро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185" y="2170374"/>
            <a:ext cx="1447800" cy="2479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408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Фонд Михаила Прохорова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1834165"/>
            <a:ext cx="9613861" cy="4866437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Стажировка в Институте гуманитарных наук (Вена) (февраль)</a:t>
            </a:r>
          </a:p>
          <a:p>
            <a:r>
              <a:rPr lang="ru-RU" sz="4600" dirty="0" smtClean="0"/>
              <a:t>Академическая мобильность</a:t>
            </a:r>
          </a:p>
          <a:p>
            <a:r>
              <a:rPr lang="ru-RU" dirty="0"/>
              <a:t>Регионы: </a:t>
            </a:r>
            <a:r>
              <a:rPr lang="ru-RU" u="sng" dirty="0"/>
              <a:t>Сибирский, Уральский и Дальневосточный федеральные округа, Воронежская, Липецкая, Тамбовская и Рязанская области, Пермский край, Тольятти.</a:t>
            </a:r>
          </a:p>
          <a:p>
            <a:r>
              <a:rPr lang="ru-RU" u="sng" dirty="0"/>
              <a:t/>
            </a:r>
            <a:br>
              <a:rPr lang="ru-RU" u="sng" dirty="0"/>
            </a:br>
            <a:endParaRPr lang="ru-RU" dirty="0"/>
          </a:p>
          <a:p>
            <a:r>
              <a:rPr lang="ru-RU" dirty="0"/>
              <a:t>Сроки подачи заявок:</a:t>
            </a:r>
          </a:p>
          <a:p>
            <a:r>
              <a:rPr lang="ru-RU" dirty="0"/>
              <a:t>§ </a:t>
            </a:r>
            <a:r>
              <a:rPr lang="ru-RU" b="1" dirty="0"/>
              <a:t>с 01.02 по 01.03.2016 г. – на поездки в мае, июне, июле;</a:t>
            </a:r>
            <a:endParaRPr lang="ru-RU" dirty="0"/>
          </a:p>
          <a:p>
            <a:r>
              <a:rPr lang="ru-RU" dirty="0"/>
              <a:t>§ </a:t>
            </a:r>
            <a:r>
              <a:rPr lang="ru-RU" b="1" dirty="0"/>
              <a:t>с 01.04 по 01.05.2016 г. – на поездки в августе, сентябре, октябре, ноябре;</a:t>
            </a:r>
            <a:endParaRPr lang="ru-RU" dirty="0"/>
          </a:p>
          <a:p>
            <a:r>
              <a:rPr lang="ru-RU" dirty="0"/>
              <a:t>§ </a:t>
            </a:r>
            <a:r>
              <a:rPr lang="ru-RU" b="1" dirty="0"/>
              <a:t>с 01.09 по 01.10.2016 г. – на поездки в декабре 2016 г. и январе, феврале 2017 г.;</a:t>
            </a:r>
            <a:endParaRPr lang="ru-RU" dirty="0"/>
          </a:p>
          <a:p>
            <a:r>
              <a:rPr lang="ru-RU" dirty="0"/>
              <a:t>§ </a:t>
            </a:r>
            <a:r>
              <a:rPr lang="ru-RU" b="1" dirty="0"/>
              <a:t>с 01.11 по 01.12.2016 г. – на поездки в марте, апреле 2017г.</a:t>
            </a:r>
            <a:endParaRPr lang="ru-RU" dirty="0"/>
          </a:p>
          <a:p>
            <a:r>
              <a:rPr lang="ru-RU" b="1" dirty="0"/>
              <a:t/>
            </a:r>
            <a:br>
              <a:rPr lang="ru-RU" b="1" dirty="0"/>
            </a:br>
            <a:endParaRPr lang="ru-RU" dirty="0"/>
          </a:p>
          <a:p>
            <a:r>
              <a:rPr lang="ru-RU" dirty="0"/>
              <a:t>Общий </a:t>
            </a:r>
            <a:r>
              <a:rPr lang="ru-RU" dirty="0" err="1"/>
              <a:t>грантовый</a:t>
            </a:r>
            <a:r>
              <a:rPr lang="ru-RU" dirty="0"/>
              <a:t> фонд конкурса – </a:t>
            </a:r>
            <a:r>
              <a:rPr lang="ru-RU" b="1" dirty="0"/>
              <a:t>13 000 000</a:t>
            </a:r>
            <a:r>
              <a:rPr lang="ru-RU" dirty="0"/>
              <a:t> рублей.</a:t>
            </a:r>
          </a:p>
          <a:p>
            <a:r>
              <a:rPr lang="ru-RU" dirty="0"/>
              <a:t>Максимальная сумма запрашиваемой поддержки – </a:t>
            </a:r>
            <a:r>
              <a:rPr lang="ru-RU" b="1" dirty="0"/>
              <a:t>100 000</a:t>
            </a:r>
            <a:r>
              <a:rPr lang="ru-RU" dirty="0"/>
              <a:t> рублей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170" name="Picture 2" descr="Картинки по запросу фонд Михаила Прохоро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185" y="2170374"/>
            <a:ext cx="1447800" cy="2479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957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Благотворительный фонд В. Потанина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521127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hlinkClick r:id="rId2"/>
              </a:rPr>
              <a:t>http://www.fondpotanin.ru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r>
              <a:rPr lang="ru-RU" dirty="0"/>
              <a:t>Цель Фонда - поддержка талантливых студентов и преподавателей ведущих государственных и негосударственных вузов России. В рамках этого направления деятельности реализуются следующие долгосрочные стипендиальные и </a:t>
            </a:r>
            <a:r>
              <a:rPr lang="ru-RU" dirty="0" err="1"/>
              <a:t>грантовые</a:t>
            </a:r>
            <a:r>
              <a:rPr lang="ru-RU" dirty="0"/>
              <a:t> программы:</a:t>
            </a:r>
          </a:p>
          <a:p>
            <a:r>
              <a:rPr lang="ru-RU" dirty="0"/>
              <a:t>Стипендиальный конкурс для студентов, обучающихся в магистратуре,</a:t>
            </a:r>
          </a:p>
          <a:p>
            <a:r>
              <a:rPr lang="ru-RU" dirty="0" err="1"/>
              <a:t>Грантовый</a:t>
            </a:r>
            <a:r>
              <a:rPr lang="ru-RU" dirty="0"/>
              <a:t> конкурс для преподавателей магистратуры,</a:t>
            </a:r>
          </a:p>
          <a:p>
            <a:r>
              <a:rPr lang="ru-RU" dirty="0"/>
              <a:t>Школу фонда для студентов и преподавателей.</a:t>
            </a:r>
          </a:p>
          <a:p>
            <a:r>
              <a:rPr lang="ru-RU" dirty="0"/>
              <a:t>Стажировка студентов МГИМО</a:t>
            </a:r>
          </a:p>
          <a:p>
            <a:r>
              <a:rPr lang="ru-RU" dirty="0"/>
              <a:t>Стипендии на обучение в магистратуре ВШМ СПбГУ</a:t>
            </a:r>
          </a:p>
          <a:p>
            <a:r>
              <a:rPr lang="ru-RU" dirty="0"/>
              <a:t>«Олимпийские стипендии» на обучение в Российском Международном Олимпийском Университете</a:t>
            </a:r>
          </a:p>
          <a:p>
            <a:r>
              <a:rPr lang="ru-RU" sz="5100" dirty="0"/>
              <a:t>Прием заявок: с 30 сентября 2016 по 11 декабря 2016</a:t>
            </a:r>
          </a:p>
          <a:p>
            <a:endParaRPr lang="ru-RU" dirty="0"/>
          </a:p>
        </p:txBody>
      </p:sp>
      <p:pic>
        <p:nvPicPr>
          <p:cNvPr id="8196" name="Picture 4" descr="Картинки по запросу фонд Потани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402" y="689286"/>
            <a:ext cx="3484440" cy="139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612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Фонд поддержки образования и науки 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(Алфёровский фонд)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521127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hlinkClick r:id="rId2"/>
              </a:rPr>
              <a:t>http://alferov-fond.ru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r>
              <a:rPr lang="ru-RU" dirty="0"/>
              <a:t>Фонд учрежден 23 февраля 2001 г. лауреатом Нобелевской премии академиком </a:t>
            </a:r>
            <a:r>
              <a:rPr lang="ru-RU" dirty="0" err="1"/>
              <a:t>Ж.И.Алфёровым</a:t>
            </a:r>
            <a:r>
              <a:rPr lang="ru-RU" dirty="0"/>
              <a:t> с целью объединения интеллектуальных, финансовых и организационных усилий российских и зарубежных физических и юридических лиц для содействия развитию российской науки и образования.</a:t>
            </a:r>
          </a:p>
          <a:p>
            <a:r>
              <a:rPr lang="ru-RU" dirty="0"/>
              <a:t>Основные задачи Фонда:</a:t>
            </a:r>
          </a:p>
          <a:p>
            <a:r>
              <a:rPr lang="ru-RU" dirty="0"/>
              <a:t>поддержка уникальной отечественной системы школьного и высшего образования (прежде всего, в области естественных наук и </a:t>
            </a:r>
            <a:r>
              <a:rPr lang="ru-RU" dirty="0" smtClean="0"/>
              <a:t>физики)</a:t>
            </a:r>
          </a:p>
          <a:p>
            <a:r>
              <a:rPr lang="ru-RU" dirty="0" smtClean="0"/>
              <a:t>поддержка </a:t>
            </a:r>
            <a:r>
              <a:rPr lang="ru-RU" dirty="0"/>
              <a:t>научных исследований молодых российских ученых;</a:t>
            </a:r>
          </a:p>
          <a:p>
            <a:r>
              <a:rPr lang="ru-RU" dirty="0"/>
              <a:t>учреждение стипендий одаренным школьникам, студентам, аспирантам и грантов молодым ученым;</a:t>
            </a:r>
          </a:p>
          <a:p>
            <a:r>
              <a:rPr lang="ru-RU" dirty="0"/>
              <a:t>учреждение материальной помощи преподавателям высшей и средней школы, вдовам действительных членов и членов-корреспондентов РАН;</a:t>
            </a:r>
          </a:p>
          <a:p>
            <a:r>
              <a:rPr lang="ru-RU" dirty="0"/>
              <a:t>оказание благотворительной помощи высшей и средней школе</a:t>
            </a:r>
            <a:r>
              <a:rPr lang="ru-RU" dirty="0" smtClean="0"/>
              <a:t>.</a:t>
            </a:r>
          </a:p>
          <a:p>
            <a:r>
              <a:rPr lang="ru-RU" sz="3600" dirty="0" smtClean="0"/>
              <a:t>Подача заявок </a:t>
            </a:r>
            <a:r>
              <a:rPr lang="ru-RU" sz="3600" dirty="0"/>
              <a:t>25 апреля текущего года</a:t>
            </a:r>
          </a:p>
          <a:p>
            <a:endParaRPr lang="ru-RU" dirty="0"/>
          </a:p>
        </p:txBody>
      </p:sp>
      <p:pic>
        <p:nvPicPr>
          <p:cNvPr id="9218" name="Picture 2" descr="Картинки по запросу Фонд поддержки образования и нау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5181" y="2128959"/>
            <a:ext cx="2053238" cy="209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40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61" cy="212488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Федеральная целевая программа </a:t>
            </a:r>
            <a:br>
              <a:rPr lang="ru-RU" b="1" dirty="0"/>
            </a:br>
            <a:r>
              <a:rPr lang="ru-RU" b="1" dirty="0"/>
              <a:t>«Исследования и разработки по приоритетным </a:t>
            </a:r>
            <a:br>
              <a:rPr lang="ru-RU" b="1" dirty="0"/>
            </a:br>
            <a:r>
              <a:rPr lang="ru-RU" b="1" dirty="0"/>
              <a:t>направлениям развития научно-технологического </a:t>
            </a:r>
            <a:br>
              <a:rPr lang="ru-RU" b="1" dirty="0"/>
            </a:br>
            <a:r>
              <a:rPr lang="ru-RU" b="1" dirty="0"/>
              <a:t>комплекса России на 2014—2020 годы»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983043"/>
            <a:ext cx="9613861" cy="3537678"/>
          </a:xfrm>
        </p:spPr>
        <p:txBody>
          <a:bodyPr>
            <a:normAutofit fontScale="92500"/>
          </a:bodyPr>
          <a:lstStyle/>
          <a:p>
            <a:r>
              <a:rPr lang="en-US" dirty="0">
                <a:hlinkClick r:id="rId2"/>
              </a:rPr>
              <a:t>http://fcpir.ru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r>
              <a:rPr lang="ru-RU" dirty="0"/>
              <a:t>Программа утверждена Постановлением Правительства Российской Федерации № 426 от 21 мая 2013 года</a:t>
            </a:r>
            <a:r>
              <a:rPr lang="ru-RU" dirty="0" smtClean="0"/>
              <a:t>.</a:t>
            </a:r>
          </a:p>
          <a:p>
            <a:r>
              <a:rPr lang="ru-RU" dirty="0"/>
              <a:t>мероприятие 1.3«Проведение прикладных научных исследований и разработок, направленных на создание продукции и технологий</a:t>
            </a:r>
            <a:r>
              <a:rPr lang="ru-RU" dirty="0" smtClean="0"/>
              <a:t>»;</a:t>
            </a:r>
          </a:p>
          <a:p>
            <a:r>
              <a:rPr lang="ru-RU" dirty="0"/>
              <a:t>мероприятие 3.3.1«Развитие системы демонстрации и популяризации результатов и достижений науки</a:t>
            </a:r>
            <a:r>
              <a:rPr lang="ru-RU" dirty="0" smtClean="0"/>
              <a:t>»;</a:t>
            </a:r>
          </a:p>
          <a:p>
            <a:r>
              <a:rPr lang="ru-RU" sz="2800" dirty="0"/>
              <a:t>Начало приема Предложений по формированию тематики: с 30 сентября 2013 год</a:t>
            </a:r>
          </a:p>
        </p:txBody>
      </p:sp>
      <p:pic>
        <p:nvPicPr>
          <p:cNvPr id="16386" name="Picture 2" descr="Картинки по запросу ФЦ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522" y="648294"/>
            <a:ext cx="38766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549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Российский фонд фундаментальных исследований</a:t>
            </a:r>
            <a:br>
              <a:rPr lang="ru-RU" dirty="0" smtClean="0"/>
            </a:br>
            <a:r>
              <a:rPr lang="en-US" dirty="0"/>
              <a:t>http://www.rfbr.ru/rffi/ru/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ru-RU" dirty="0"/>
              <a:t>математика, механика и информатика;</a:t>
            </a:r>
          </a:p>
          <a:p>
            <a:pPr fontAlgn="base"/>
            <a:r>
              <a:rPr lang="ru-RU" dirty="0"/>
              <a:t>физика и астрономия;</a:t>
            </a:r>
          </a:p>
          <a:p>
            <a:pPr fontAlgn="base"/>
            <a:r>
              <a:rPr lang="ru-RU" dirty="0"/>
              <a:t>химия и науки о материалах;</a:t>
            </a:r>
          </a:p>
          <a:p>
            <a:pPr fontAlgn="base"/>
            <a:r>
              <a:rPr lang="ru-RU" dirty="0"/>
              <a:t>биология и медицинская наука;</a:t>
            </a:r>
          </a:p>
          <a:p>
            <a:pPr fontAlgn="base"/>
            <a:r>
              <a:rPr lang="ru-RU" dirty="0"/>
              <a:t>науки о Земле;</a:t>
            </a:r>
          </a:p>
          <a:p>
            <a:pPr fontAlgn="base"/>
            <a:r>
              <a:rPr lang="ru-RU" dirty="0"/>
              <a:t>науки о человеке и обществе;</a:t>
            </a:r>
          </a:p>
          <a:p>
            <a:pPr fontAlgn="base"/>
            <a:r>
              <a:rPr lang="ru-RU" dirty="0"/>
              <a:t>инфокоммуникационные технологии и вычислительные системы;</a:t>
            </a:r>
          </a:p>
          <a:p>
            <a:pPr fontAlgn="base"/>
            <a:r>
              <a:rPr lang="ru-RU" dirty="0"/>
              <a:t>фундаментальные основы инженерных наук.</a:t>
            </a:r>
          </a:p>
          <a:p>
            <a:endParaRPr lang="ru-RU" dirty="0"/>
          </a:p>
        </p:txBody>
      </p:sp>
      <p:pic>
        <p:nvPicPr>
          <p:cNvPr id="1026" name="Picture 2" descr="Картинки по запросу рфф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317" y="2066193"/>
            <a:ext cx="1960684" cy="19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263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Картинки по запросу рфф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317" y="2066193"/>
            <a:ext cx="1960684" cy="19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Картинки по запросу рфф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798" y="1834166"/>
            <a:ext cx="5981700" cy="488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627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2015</a:t>
            </a:r>
            <a:endParaRPr lang="ru-RU" dirty="0"/>
          </a:p>
        </p:txBody>
      </p:sp>
      <p:pic>
        <p:nvPicPr>
          <p:cNvPr id="1026" name="Picture 2" descr="Картинки по запросу рфф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317" y="2066193"/>
            <a:ext cx="1960684" cy="19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://www.rfbr.ru/rffi/getimage/?objectId=19624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393" y="-119920"/>
            <a:ext cx="8458924" cy="680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294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Картинки по запросу рфф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317" y="2066193"/>
            <a:ext cx="1960684" cy="19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www.rfbr.ru/rffi/getimage/?objectId=19624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86862" y="-31199881"/>
            <a:ext cx="36324237" cy="2924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rfbr.ru/rffi/getimage/?objectId=196246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-43720"/>
            <a:ext cx="96707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494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 descr="Картинки по запросу рфф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317" y="2066193"/>
            <a:ext cx="1960684" cy="19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Картинки по запросу рффи размер гранта 2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53" y="239843"/>
            <a:ext cx="9323694" cy="661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414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://www.rfbr.ru/rffi/getimage/?objectId=19624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60" y="1"/>
            <a:ext cx="97147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и по запросу рфф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317" y="2066193"/>
            <a:ext cx="1960684" cy="19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838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Молодежные конкурсы РФФИ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066193"/>
            <a:ext cx="9613861" cy="457445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Конкурс поддержки российских и международных молодежных научных мероприятий</a:t>
            </a:r>
          </a:p>
          <a:p>
            <a:r>
              <a:rPr lang="ru-RU" dirty="0" smtClean="0"/>
              <a:t>Конкурс научных проектов, выполняемых молодыми учеными под руководством кандидатов наук и докторов наук в научных организациях РФ</a:t>
            </a:r>
          </a:p>
          <a:p>
            <a:r>
              <a:rPr lang="ru-RU" dirty="0" smtClean="0"/>
              <a:t>Конкурс «Мой первый грант»</a:t>
            </a:r>
          </a:p>
          <a:p>
            <a:r>
              <a:rPr lang="ru-RU" dirty="0" smtClean="0"/>
              <a:t>Конкурс поддержки научных исследований, выполняемых ведущими молодежными коллективами</a:t>
            </a:r>
          </a:p>
          <a:p>
            <a:r>
              <a:rPr lang="ru-RU" dirty="0" smtClean="0"/>
              <a:t>Конкурс проектов фундаментальных научных исследований, выполняемых молодыми учеными, проводимый совместно РФФИ и правительством г. Москвы</a:t>
            </a:r>
          </a:p>
          <a:p>
            <a:r>
              <a:rPr lang="ru-RU" dirty="0"/>
              <a:t>Конкурс проектов фундаментальных научных исследований, выполняемых молодыми </a:t>
            </a:r>
            <a:r>
              <a:rPr lang="ru-RU" dirty="0" smtClean="0"/>
              <a:t>учеными (Эврика! Идеи)</a:t>
            </a:r>
          </a:p>
          <a:p>
            <a:r>
              <a:rPr lang="ru-RU" dirty="0"/>
              <a:t>Конкурс проектов фундаментальных научных исследований, выполняемых молодыми </a:t>
            </a:r>
            <a:r>
              <a:rPr lang="ru-RU" dirty="0" smtClean="0"/>
              <a:t>учеными – докторами или кандидатами наук, в научных организациях РФ</a:t>
            </a:r>
          </a:p>
          <a:p>
            <a:endParaRPr lang="ru-RU" dirty="0"/>
          </a:p>
        </p:txBody>
      </p:sp>
      <p:pic>
        <p:nvPicPr>
          <p:cNvPr id="4" name="Picture 2" descr="Картинки по запросу рфф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317" y="2066193"/>
            <a:ext cx="1960684" cy="19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639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2" y="2336873"/>
            <a:ext cx="2872348" cy="359931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Доля поддержанных заявок</a:t>
            </a:r>
          </a:p>
          <a:p>
            <a:r>
              <a:rPr lang="ru-RU" dirty="0" smtClean="0"/>
              <a:t>2012 – 75,42%</a:t>
            </a:r>
          </a:p>
          <a:p>
            <a:r>
              <a:rPr lang="ru-RU" dirty="0" smtClean="0"/>
              <a:t>2013 – 50,24%</a:t>
            </a:r>
          </a:p>
          <a:p>
            <a:r>
              <a:rPr lang="ru-RU" dirty="0" smtClean="0"/>
              <a:t>2014 – 51,42%</a:t>
            </a:r>
          </a:p>
          <a:p>
            <a:r>
              <a:rPr lang="ru-RU" dirty="0" smtClean="0"/>
              <a:t>2015- 58,03%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2" y="753228"/>
            <a:ext cx="6562725" cy="5895975"/>
          </a:xfrm>
          <a:prstGeom prst="rect">
            <a:avLst/>
          </a:prstGeom>
        </p:spPr>
      </p:pic>
      <p:pic>
        <p:nvPicPr>
          <p:cNvPr id="5" name="Picture 2" descr="Картинки по запросу рфф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317" y="2066193"/>
            <a:ext cx="1960684" cy="19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35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«Мой первый грант»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0675"/>
            <a:ext cx="4664518" cy="5267325"/>
          </a:xfrm>
          <a:prstGeom prst="rect">
            <a:avLst/>
          </a:prstGeom>
        </p:spPr>
      </p:pic>
      <p:pic>
        <p:nvPicPr>
          <p:cNvPr id="5" name="Picture 2" descr="Картинки по запросу рфф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317" y="2066193"/>
            <a:ext cx="1960684" cy="19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414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81" y="63204"/>
            <a:ext cx="9171639" cy="6737700"/>
          </a:xfrm>
          <a:prstGeom prst="rect">
            <a:avLst/>
          </a:prstGeom>
        </p:spPr>
      </p:pic>
      <p:pic>
        <p:nvPicPr>
          <p:cNvPr id="7" name="Picture 2" descr="Картинки по запросу рфф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317" y="2066193"/>
            <a:ext cx="1960684" cy="19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704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82"/>
            <a:ext cx="8844455" cy="6859382"/>
          </a:xfrm>
          <a:prstGeom prst="rect">
            <a:avLst/>
          </a:prstGeom>
        </p:spPr>
      </p:pic>
      <p:pic>
        <p:nvPicPr>
          <p:cNvPr id="5" name="Picture 2" descr="Картинки по запросу рфф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317" y="2066193"/>
            <a:ext cx="1960684" cy="19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029954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909</TotalTime>
  <Words>588</Words>
  <Application>Microsoft Office PowerPoint</Application>
  <PresentationFormat>Широкоэкранный</PresentationFormat>
  <Paragraphs>118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Trebuchet MS</vt:lpstr>
      <vt:lpstr>Wingdings</vt:lpstr>
      <vt:lpstr>Берлин</vt:lpstr>
      <vt:lpstr>Фонды и гранты  (общие сведения)</vt:lpstr>
      <vt:lpstr>Темы</vt:lpstr>
      <vt:lpstr>Виды грантов и стипендий</vt:lpstr>
      <vt:lpstr>Виды грантов и стипендий</vt:lpstr>
      <vt:lpstr>Российский гуманитарный научный фонд 1994-2016</vt:lpstr>
      <vt:lpstr>Российский научный фонд</vt:lpstr>
      <vt:lpstr>Фонд имени Д.С. Лихачева</vt:lpstr>
      <vt:lpstr>Фонд Михаила Прохорова</vt:lpstr>
      <vt:lpstr>Фонд Михаила Прохорова</vt:lpstr>
      <vt:lpstr>Благотворительный фонд В. Потанина</vt:lpstr>
      <vt:lpstr>Фонд поддержки образования и науки  (Алфёровский фонд)</vt:lpstr>
      <vt:lpstr>Федеральная целевая программа  «Исследования и разработки по приоритетным  направлениям развития научно-технологического  комплекса России на 2014—2020 годы» </vt:lpstr>
      <vt:lpstr>Российский фонд фундаментальных исследований http://www.rfbr.ru/rffi/ru/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Молодежные конкурсы РФФИ</vt:lpstr>
      <vt:lpstr>Презентация PowerPoint</vt:lpstr>
      <vt:lpstr>«Мой первый грант»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Научный фандрайзинг</dc:title>
  <dc:creator>Anton Kotov</dc:creator>
  <cp:lastModifiedBy>Anton Kotov</cp:lastModifiedBy>
  <cp:revision>61</cp:revision>
  <dcterms:created xsi:type="dcterms:W3CDTF">2016-10-30T11:28:23Z</dcterms:created>
  <dcterms:modified xsi:type="dcterms:W3CDTF">2016-11-26T06:22:49Z</dcterms:modified>
</cp:coreProperties>
</file>