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69" r:id="rId2"/>
    <p:sldId id="270" r:id="rId3"/>
    <p:sldId id="273" r:id="rId4"/>
    <p:sldId id="274" r:id="rId5"/>
    <p:sldId id="275" r:id="rId6"/>
    <p:sldId id="286" r:id="rId7"/>
    <p:sldId id="276" r:id="rId8"/>
    <p:sldId id="278" r:id="rId9"/>
    <p:sldId id="272" r:id="rId10"/>
    <p:sldId id="285" r:id="rId11"/>
    <p:sldId id="289" r:id="rId12"/>
    <p:sldId id="288" r:id="rId13"/>
    <p:sldId id="290" r:id="rId14"/>
    <p:sldId id="291" r:id="rId15"/>
    <p:sldId id="292" r:id="rId16"/>
    <p:sldId id="277" r:id="rId17"/>
    <p:sldId id="271" r:id="rId18"/>
    <p:sldId id="266" r:id="rId19"/>
    <p:sldId id="279" r:id="rId20"/>
    <p:sldId id="267" r:id="rId21"/>
    <p:sldId id="280" r:id="rId22"/>
    <p:sldId id="281" r:id="rId23"/>
    <p:sldId id="282" r:id="rId24"/>
    <p:sldId id="287"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990" autoAdjust="0"/>
  </p:normalViewPr>
  <p:slideViewPr>
    <p:cSldViewPr snapToGrid="0">
      <p:cViewPr varScale="1">
        <p:scale>
          <a:sx n="64" d="100"/>
          <a:sy n="64" d="100"/>
        </p:scale>
        <p:origin x="112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10B4C3-15AE-4801-A2F9-F8EE7642C6E9}" type="datetimeFigureOut">
              <a:rPr lang="ru-RU" smtClean="0"/>
              <a:t>26.11.2016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370CC-8F62-4D02-BBA6-EF26FB04067E}" type="slidenum">
              <a:rPr lang="ru-RU" smtClean="0"/>
              <a:t>‹#›</a:t>
            </a:fld>
            <a:endParaRPr lang="ru-RU" dirty="0"/>
          </a:p>
        </p:txBody>
      </p:sp>
    </p:spTree>
    <p:extLst>
      <p:ext uri="{BB962C8B-B14F-4D97-AF65-F5344CB8AC3E}">
        <p14:creationId xmlns:p14="http://schemas.microsoft.com/office/powerpoint/2010/main" val="3022973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http://elibrary.ru/item.asp?id=27017304</a:t>
            </a:r>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10</a:t>
            </a:fld>
            <a:endParaRPr lang="ru-RU"/>
          </a:p>
        </p:txBody>
      </p:sp>
    </p:spTree>
    <p:extLst>
      <p:ext uri="{BB962C8B-B14F-4D97-AF65-F5344CB8AC3E}">
        <p14:creationId xmlns:p14="http://schemas.microsoft.com/office/powerpoint/2010/main" val="1222044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E34F47-4646-4C44-88B0-78FD7D2671E2}" type="slidenum">
              <a:rPr lang="ru-RU" altLang="ru-RU"/>
              <a:pPr/>
              <a:t>17</a:t>
            </a:fld>
            <a:endParaRPr lang="ru-RU" alt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r>
              <a:rPr lang="ru-RU" altLang="ru-RU"/>
              <a:t>Представлены лэйблы различных И-нет сайтов, которые так или иначе связаны с научной и образовательной деятельностью. Здесь и электронные библиотеки и базы данных, открытые курс, органайзеры, виртуальные лаборатории. К сожалению, всё просто не возможно уместить на одном слайде, впрочем, это и не нужно. Эти символы приведены для того, чтобы показать насколько сильно наука уже связана с компьютерами и Интернетом. Эта связь выходит далеко за использование лаптопа как заменителя пишущей машинки и калькулятора. </a:t>
            </a:r>
          </a:p>
        </p:txBody>
      </p:sp>
    </p:spTree>
    <p:extLst>
      <p:ext uri="{BB962C8B-B14F-4D97-AF65-F5344CB8AC3E}">
        <p14:creationId xmlns:p14="http://schemas.microsoft.com/office/powerpoint/2010/main" val="2806790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https://www.ncbi.nlm.nih.gov/pmc/articles/PMC3763098/</a:t>
            </a:r>
            <a:endParaRPr lang="ru-RU" dirty="0" smtClean="0"/>
          </a:p>
          <a:p>
            <a:endParaRPr lang="ru-RU" dirty="0"/>
          </a:p>
        </p:txBody>
      </p:sp>
      <p:sp>
        <p:nvSpPr>
          <p:cNvPr id="4" name="Номер слайда 3"/>
          <p:cNvSpPr>
            <a:spLocks noGrp="1"/>
          </p:cNvSpPr>
          <p:nvPr>
            <p:ph type="sldNum" sz="quarter" idx="10"/>
          </p:nvPr>
        </p:nvSpPr>
        <p:spPr/>
        <p:txBody>
          <a:bodyPr/>
          <a:lstStyle/>
          <a:p>
            <a:fld id="{E77370CC-8F62-4D02-BBA6-EF26FB04067E}" type="slidenum">
              <a:rPr lang="ru-RU" smtClean="0"/>
              <a:t>20</a:t>
            </a:fld>
            <a:endParaRPr lang="ru-RU"/>
          </a:p>
        </p:txBody>
      </p:sp>
    </p:spTree>
    <p:extLst>
      <p:ext uri="{BB962C8B-B14F-4D97-AF65-F5344CB8AC3E}">
        <p14:creationId xmlns:p14="http://schemas.microsoft.com/office/powerpoint/2010/main" val="1834877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11/26/2016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11/26/2016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11/26/2016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11/26/2016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11/26/2016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ieeexplore.ieee.org/search/searchresult.jsp?matchBoolean=true&amp;queryText=%22Index%20Terms%22:.QT.stochastic%20control.QT.&amp;newsearch=true" TargetMode="External"/><Relationship Id="rId3" Type="http://schemas.openxmlformats.org/officeDocument/2006/relationships/hyperlink" Target="http://ieeexplore.ieee.org/search/searchresult.jsp?matchBoolean=true&amp;queryText=%22Index%20Terms%22:.QT.Energy%20storage.QT.&amp;newsearch=true" TargetMode="External"/><Relationship Id="rId7" Type="http://schemas.openxmlformats.org/officeDocument/2006/relationships/hyperlink" Target="http://ieeexplore.ieee.org/search/searchresult.jsp?matchBoolean=true&amp;queryText=%22Index%20Terms%22:.QT.Greedy%20algorithms.QT.&amp;newsearch=true" TargetMode="External"/><Relationship Id="rId12" Type="http://schemas.openxmlformats.org/officeDocument/2006/relationships/hyperlink" Target="http://ieeexplore.ieee.org/search/searchresult.jsp?matchBoolean=true&amp;queryText=%22Index%20Terms%22:.QT.renewable%20integration.QT.&amp;newsearch=true" TargetMode="External"/><Relationship Id="rId2" Type="http://schemas.openxmlformats.org/officeDocument/2006/relationships/hyperlink" Target="http://ieeexplore.ieee.org/search/searchresult.jsp?matchBoolean=true&amp;queryText=%22Index%20Terms%22:.QT.Stochastic%20processes.QT.&amp;newsearch=true" TargetMode="External"/><Relationship Id="rId1" Type="http://schemas.openxmlformats.org/officeDocument/2006/relationships/slideLayout" Target="../slideLayouts/slideLayout2.xml"/><Relationship Id="rId6" Type="http://schemas.openxmlformats.org/officeDocument/2006/relationships/hyperlink" Target="http://ieeexplore.ieee.org/search/searchresult.jsp?matchBoolean=true&amp;queryText=%22Index%20Terms%22:.QT.Load%20modeling.QT.&amp;newsearch=true" TargetMode="External"/><Relationship Id="rId11" Type="http://schemas.openxmlformats.org/officeDocument/2006/relationships/hyperlink" Target="http://ieeexplore.ieee.org/search/searchresult.jsp?matchBoolean=true&amp;queryText=%22Index%20Terms%22:.QT.online%20algorithms.QT.&amp;newsearch=true" TargetMode="External"/><Relationship Id="rId5" Type="http://schemas.openxmlformats.org/officeDocument/2006/relationships/hyperlink" Target="http://ieeexplore.ieee.org/search/searchresult.jsp?matchBoolean=true&amp;queryText=%22Index%20Terms%22:.QT.Uncertainty.QT.&amp;newsearch=true" TargetMode="External"/><Relationship Id="rId10" Type="http://schemas.openxmlformats.org/officeDocument/2006/relationships/hyperlink" Target="http://ieeexplore.ieee.org/search/searchresult.jsp?matchBoolean=true&amp;queryText=%22Index%20Terms%22:.QT.energy%20storage%20operation.QT.&amp;newsearch=true" TargetMode="External"/><Relationship Id="rId4" Type="http://schemas.openxmlformats.org/officeDocument/2006/relationships/hyperlink" Target="http://ieeexplore.ieee.org/search/searchresult.jsp?matchBoolean=true&amp;queryText=%22Index%20Terms%22:.QT.Cost%20function.QT.&amp;newsearch=true" TargetMode="External"/><Relationship Id="rId9" Type="http://schemas.openxmlformats.org/officeDocument/2006/relationships/hyperlink" Target="http://ieeexplore.ieee.org/search/searchresult.jsp?matchBoolean=true&amp;queryText=%22Index%20Terms%22:.QT.Approximation%20algorithms.QT.&amp;newsearch=tru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Публикация как элемент научного </a:t>
            </a:r>
            <a:r>
              <a:rPr lang="ru-RU" dirty="0" err="1" smtClean="0"/>
              <a:t>фандрайзинга</a:t>
            </a:r>
            <a:endParaRPr lang="ru-RU" dirty="0"/>
          </a:p>
        </p:txBody>
      </p:sp>
      <p:sp>
        <p:nvSpPr>
          <p:cNvPr id="3" name="Подзаголовок 2"/>
          <p:cNvSpPr>
            <a:spLocks noGrp="1"/>
          </p:cNvSpPr>
          <p:nvPr>
            <p:ph type="subTitle" idx="1"/>
          </p:nvPr>
        </p:nvSpPr>
        <p:spPr/>
        <p:txBody>
          <a:bodyPr/>
          <a:lstStyle/>
          <a:p>
            <a:r>
              <a:rPr lang="ru-RU" dirty="0" smtClean="0"/>
              <a:t>Лекция 2</a:t>
            </a:r>
            <a:endParaRPr lang="ru-RU" dirty="0"/>
          </a:p>
        </p:txBody>
      </p:sp>
    </p:spTree>
    <p:extLst>
      <p:ext uri="{BB962C8B-B14F-4D97-AF65-F5344CB8AC3E}">
        <p14:creationId xmlns:p14="http://schemas.microsoft.com/office/powerpoint/2010/main" val="2679757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Темы</a:t>
            </a:r>
            <a:endParaRPr lang="ru-RU" dirty="0"/>
          </a:p>
        </p:txBody>
      </p:sp>
      <p:sp>
        <p:nvSpPr>
          <p:cNvPr id="3" name="Объект 2"/>
          <p:cNvSpPr>
            <a:spLocks noGrp="1"/>
          </p:cNvSpPr>
          <p:nvPr>
            <p:ph idx="1"/>
          </p:nvPr>
        </p:nvSpPr>
        <p:spPr/>
        <p:txBody>
          <a:bodyPr>
            <a:normAutofit/>
          </a:bodyPr>
          <a:lstStyle/>
          <a:p>
            <a:r>
              <a:rPr lang="ru-RU" sz="3200" dirty="0" err="1" smtClean="0"/>
              <a:t>Наукометрия</a:t>
            </a:r>
            <a:r>
              <a:rPr lang="ru-RU" sz="3200" dirty="0" smtClean="0"/>
              <a:t> </a:t>
            </a:r>
          </a:p>
          <a:p>
            <a:r>
              <a:rPr lang="ru-RU" sz="3200" dirty="0" smtClean="0"/>
              <a:t>Индексирование</a:t>
            </a:r>
          </a:p>
          <a:p>
            <a:r>
              <a:rPr lang="ru-RU" sz="3200" dirty="0" smtClean="0"/>
              <a:t>Типы статей </a:t>
            </a:r>
          </a:p>
          <a:p>
            <a:r>
              <a:rPr lang="ru-RU" sz="3200" dirty="0" smtClean="0"/>
              <a:t>Основные элементы статьи</a:t>
            </a:r>
          </a:p>
        </p:txBody>
      </p:sp>
    </p:spTree>
    <p:extLst>
      <p:ext uri="{BB962C8B-B14F-4D97-AF65-F5344CB8AC3E}">
        <p14:creationId xmlns:p14="http://schemas.microsoft.com/office/powerpoint/2010/main" val="277272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dirty="0" smtClean="0"/>
              <a:t>НАУКОМЕТРИЯ</a:t>
            </a:r>
            <a:endParaRPr lang="ru-RU" sz="4800" dirty="0"/>
          </a:p>
        </p:txBody>
      </p:sp>
      <p:sp>
        <p:nvSpPr>
          <p:cNvPr id="3" name="Объект 2"/>
          <p:cNvSpPr>
            <a:spLocks noGrp="1"/>
          </p:cNvSpPr>
          <p:nvPr>
            <p:ph idx="1"/>
          </p:nvPr>
        </p:nvSpPr>
        <p:spPr/>
        <p:txBody>
          <a:bodyPr/>
          <a:lstStyle/>
          <a:p>
            <a:r>
              <a:rPr lang="ru-RU" dirty="0" smtClean="0"/>
              <a:t>Дисциплина, изучающая развитие науки через статистическую обработку научной информации (количество опубликованных статей)</a:t>
            </a:r>
          </a:p>
          <a:p>
            <a:r>
              <a:rPr lang="ru-RU" dirty="0" err="1" smtClean="0"/>
              <a:t>Дерек</a:t>
            </a:r>
            <a:r>
              <a:rPr lang="ru-RU" dirty="0" smtClean="0"/>
              <a:t> Джон де </a:t>
            </a:r>
            <a:r>
              <a:rPr lang="ru-RU" dirty="0" err="1" smtClean="0"/>
              <a:t>Солла</a:t>
            </a:r>
            <a:r>
              <a:rPr lang="ru-RU" dirty="0" smtClean="0"/>
              <a:t> Прайс</a:t>
            </a:r>
          </a:p>
          <a:p>
            <a:r>
              <a:rPr lang="ru-RU" dirty="0" smtClean="0"/>
              <a:t>Юджин </a:t>
            </a:r>
            <a:r>
              <a:rPr lang="ru-RU" dirty="0" err="1" smtClean="0"/>
              <a:t>Гарфильд</a:t>
            </a:r>
            <a:endParaRPr lang="ru-RU" dirty="0"/>
          </a:p>
        </p:txBody>
      </p:sp>
    </p:spTree>
    <p:extLst>
      <p:ext uri="{BB962C8B-B14F-4D97-AF65-F5344CB8AC3E}">
        <p14:creationId xmlns:p14="http://schemas.microsoft.com/office/powerpoint/2010/main" val="3714569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Наукометрия</a:t>
            </a:r>
            <a:endParaRPr lang="ru-RU" dirty="0"/>
          </a:p>
        </p:txBody>
      </p:sp>
      <p:sp>
        <p:nvSpPr>
          <p:cNvPr id="3" name="Объект 2"/>
          <p:cNvSpPr>
            <a:spLocks noGrp="1"/>
          </p:cNvSpPr>
          <p:nvPr>
            <p:ph idx="1"/>
          </p:nvPr>
        </p:nvSpPr>
        <p:spPr/>
        <p:txBody>
          <a:bodyPr>
            <a:normAutofit fontScale="85000" lnSpcReduction="20000"/>
          </a:bodyPr>
          <a:lstStyle/>
          <a:p>
            <a:r>
              <a:rPr lang="ru-RU" dirty="0"/>
              <a:t>Н</a:t>
            </a:r>
            <a:r>
              <a:rPr lang="ru-RU" dirty="0" smtClean="0"/>
              <a:t>еточность </a:t>
            </a:r>
            <a:r>
              <a:rPr lang="ru-RU" dirty="0" err="1"/>
              <a:t>наукометрических</a:t>
            </a:r>
            <a:r>
              <a:rPr lang="ru-RU" dirty="0"/>
              <a:t> оценок, которая возникает из-</a:t>
            </a:r>
          </a:p>
          <a:p>
            <a:pPr marL="0" indent="0">
              <a:buNone/>
            </a:pPr>
            <a:r>
              <a:rPr lang="ru-RU" dirty="0"/>
              <a:t>за неполноты информационной базы, используемой для анализа;</a:t>
            </a:r>
          </a:p>
          <a:p>
            <a:r>
              <a:rPr lang="ru-RU" dirty="0"/>
              <a:t>Н</a:t>
            </a:r>
            <a:r>
              <a:rPr lang="ru-RU" dirty="0" smtClean="0"/>
              <a:t>есовершенство </a:t>
            </a:r>
            <a:r>
              <a:rPr lang="ru-RU" dirty="0"/>
              <a:t>применяемого инструментария (</a:t>
            </a:r>
            <a:r>
              <a:rPr lang="ru-RU" dirty="0" smtClean="0"/>
              <a:t>упрощенный </a:t>
            </a:r>
            <a:r>
              <a:rPr lang="ru-RU" dirty="0"/>
              <a:t>аппарат математической статистики, введение ряда </a:t>
            </a:r>
            <a:r>
              <a:rPr lang="ru-RU" dirty="0" smtClean="0"/>
              <a:t>допущений</a:t>
            </a:r>
            <a:r>
              <a:rPr lang="ru-RU" dirty="0"/>
              <a:t>, которые редко выполняются на практике);</a:t>
            </a:r>
          </a:p>
          <a:p>
            <a:r>
              <a:rPr lang="ru-RU" dirty="0" smtClean="0"/>
              <a:t>Произвольная </a:t>
            </a:r>
            <a:r>
              <a:rPr lang="ru-RU" dirty="0"/>
              <a:t>интерпретация результатов </a:t>
            </a:r>
            <a:r>
              <a:rPr lang="ru-RU" dirty="0" err="1" smtClean="0"/>
              <a:t>наукометрического</a:t>
            </a:r>
            <a:r>
              <a:rPr lang="ru-RU" dirty="0" smtClean="0"/>
              <a:t> </a:t>
            </a:r>
            <a:r>
              <a:rPr lang="ru-RU" dirty="0"/>
              <a:t>анализа при составлении различных рейтингов (</a:t>
            </a:r>
            <a:r>
              <a:rPr lang="ru-RU" dirty="0" smtClean="0"/>
              <a:t>ученых, научных </a:t>
            </a:r>
            <a:r>
              <a:rPr lang="ru-RU" dirty="0"/>
              <a:t>коллективов, вузов, институтов РАН) и </a:t>
            </a:r>
            <a:r>
              <a:rPr lang="ru-RU" dirty="0" smtClean="0"/>
              <a:t>выработке управленческих решений;</a:t>
            </a:r>
          </a:p>
          <a:p>
            <a:r>
              <a:rPr lang="ru-RU" dirty="0" err="1" smtClean="0"/>
              <a:t>Самоцитирование</a:t>
            </a:r>
            <a:r>
              <a:rPr lang="ru-RU" dirty="0" smtClean="0"/>
              <a:t> </a:t>
            </a:r>
          </a:p>
          <a:p>
            <a:r>
              <a:rPr lang="ru-RU" dirty="0" smtClean="0"/>
              <a:t>«Мертвые души»</a:t>
            </a:r>
          </a:p>
          <a:p>
            <a:r>
              <a:rPr lang="ru-RU" dirty="0" smtClean="0"/>
              <a:t>Тиражирование данных – публикация статей с одинаковыми данными или результатами (</a:t>
            </a:r>
            <a:r>
              <a:rPr lang="ru-RU" dirty="0" err="1" smtClean="0"/>
              <a:t>антиплагиат</a:t>
            </a:r>
            <a:r>
              <a:rPr lang="ru-RU" dirty="0" smtClean="0"/>
              <a:t>/</a:t>
            </a:r>
            <a:r>
              <a:rPr lang="ru-RU" dirty="0" err="1" smtClean="0"/>
              <a:t>самоцитирование</a:t>
            </a:r>
            <a:r>
              <a:rPr lang="ru-RU" dirty="0" smtClean="0"/>
              <a:t>)</a:t>
            </a:r>
            <a:endParaRPr lang="ru-RU" dirty="0"/>
          </a:p>
        </p:txBody>
      </p:sp>
    </p:spTree>
    <p:extLst>
      <p:ext uri="{BB962C8B-B14F-4D97-AF65-F5344CB8AC3E}">
        <p14:creationId xmlns:p14="http://schemas.microsoft.com/office/powerpoint/2010/main" val="2918170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НАУКОМЕТРИЯ</a:t>
            </a:r>
            <a:endParaRPr lang="ru-RU" dirty="0"/>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0" y="1834166"/>
            <a:ext cx="11906869" cy="4304201"/>
          </a:xfrm>
          <a:prstGeom prst="rect">
            <a:avLst/>
          </a:prstGeom>
        </p:spPr>
      </p:pic>
      <p:sp>
        <p:nvSpPr>
          <p:cNvPr id="7" name="Овал 6"/>
          <p:cNvSpPr/>
          <p:nvPr/>
        </p:nvSpPr>
        <p:spPr>
          <a:xfrm>
            <a:off x="0" y="5644662"/>
            <a:ext cx="2145323" cy="291527"/>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3"/>
          <a:stretch>
            <a:fillRect/>
          </a:stretch>
        </p:blipFill>
        <p:spPr>
          <a:xfrm>
            <a:off x="680321" y="1819275"/>
            <a:ext cx="10477500" cy="5038725"/>
          </a:xfrm>
          <a:prstGeom prst="rect">
            <a:avLst/>
          </a:prstGeom>
        </p:spPr>
      </p:pic>
    </p:spTree>
    <p:extLst>
      <p:ext uri="{BB962C8B-B14F-4D97-AF65-F5344CB8AC3E}">
        <p14:creationId xmlns:p14="http://schemas.microsoft.com/office/powerpoint/2010/main" val="1258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Наукометрия</a:t>
            </a:r>
            <a:endParaRPr lang="ru-RU" dirty="0"/>
          </a:p>
        </p:txBody>
      </p:sp>
      <p:sp>
        <p:nvSpPr>
          <p:cNvPr id="3" name="Объект 2"/>
          <p:cNvSpPr>
            <a:spLocks noGrp="1"/>
          </p:cNvSpPr>
          <p:nvPr>
            <p:ph idx="1"/>
          </p:nvPr>
        </p:nvSpPr>
        <p:spPr/>
        <p:txBody>
          <a:bodyPr/>
          <a:lstStyle/>
          <a:p>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850" y="3876675"/>
            <a:ext cx="8820150"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11096625"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7581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НАУКОМЕТРИЯ</a:t>
            </a:r>
            <a:endParaRPr lang="ru-RU" dirty="0"/>
          </a:p>
        </p:txBody>
      </p:sp>
      <p:sp>
        <p:nvSpPr>
          <p:cNvPr id="3" name="Объект 2"/>
          <p:cNvSpPr>
            <a:spLocks noGrp="1"/>
          </p:cNvSpPr>
          <p:nvPr>
            <p:ph idx="1"/>
          </p:nvPr>
        </p:nvSpPr>
        <p:spPr/>
        <p:txBody>
          <a:bodyPr/>
          <a:lstStyle/>
          <a:p>
            <a:pPr marL="0" indent="0">
              <a:buNone/>
            </a:pPr>
            <a:r>
              <a:rPr lang="ru-RU" dirty="0" smtClean="0"/>
              <a:t>ИЗКЛЮЧЕНИЕ ИЗ УЧЕТА</a:t>
            </a:r>
          </a:p>
          <a:p>
            <a:r>
              <a:rPr lang="ru-RU" dirty="0" smtClean="0"/>
              <a:t>Доклады на конференциях (факт участия)</a:t>
            </a:r>
          </a:p>
          <a:p>
            <a:r>
              <a:rPr lang="ru-RU" dirty="0" smtClean="0"/>
              <a:t>Тематические сборники (нерегулярные, неиндексируемые издания)</a:t>
            </a:r>
          </a:p>
          <a:p>
            <a:r>
              <a:rPr lang="ru-RU" dirty="0" smtClean="0"/>
              <a:t>Монографии</a:t>
            </a:r>
          </a:p>
          <a:p>
            <a:r>
              <a:rPr lang="ru-RU" dirty="0" smtClean="0"/>
              <a:t>Учебники</a:t>
            </a:r>
          </a:p>
          <a:p>
            <a:endParaRPr lang="ru-RU" dirty="0" smtClean="0"/>
          </a:p>
          <a:p>
            <a:endParaRPr lang="ru-RU" dirty="0"/>
          </a:p>
        </p:txBody>
      </p:sp>
    </p:spTree>
    <p:extLst>
      <p:ext uri="{BB962C8B-B14F-4D97-AF65-F5344CB8AC3E}">
        <p14:creationId xmlns:p14="http://schemas.microsoft.com/office/powerpoint/2010/main" val="1683113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ru-RU" dirty="0" smtClean="0"/>
              <a:t>Впервые идея индексирования была предложена Институтом научной информации (</a:t>
            </a:r>
            <a:r>
              <a:rPr lang="en-US" dirty="0" smtClean="0"/>
              <a:t>Institute for</a:t>
            </a:r>
            <a:r>
              <a:rPr lang="ru-RU" dirty="0" smtClean="0"/>
              <a:t> </a:t>
            </a:r>
            <a:r>
              <a:rPr lang="en-US" dirty="0" smtClean="0"/>
              <a:t>Scientific </a:t>
            </a:r>
            <a:r>
              <a:rPr lang="en-US" dirty="0"/>
              <a:t>Information (</a:t>
            </a:r>
            <a:r>
              <a:rPr lang="en-US" dirty="0" smtClean="0"/>
              <a:t>ISI)</a:t>
            </a:r>
            <a:r>
              <a:rPr lang="ru-RU" dirty="0" smtClean="0"/>
              <a:t> США</a:t>
            </a:r>
            <a:r>
              <a:rPr lang="en-US" dirty="0" smtClean="0"/>
              <a:t> </a:t>
            </a:r>
            <a:r>
              <a:rPr lang="en-US" dirty="0"/>
              <a:t>1960</a:t>
            </a:r>
            <a:r>
              <a:rPr lang="en-US" dirty="0" smtClean="0"/>
              <a:t>.</a:t>
            </a:r>
            <a:endParaRPr lang="ru-RU" dirty="0" smtClean="0"/>
          </a:p>
          <a:p>
            <a:r>
              <a:rPr lang="en-US" dirty="0" smtClean="0"/>
              <a:t>PubMed </a:t>
            </a:r>
            <a:r>
              <a:rPr lang="en-US" dirty="0"/>
              <a:t>ID (PMID) </a:t>
            </a:r>
            <a:endParaRPr lang="ru-RU" dirty="0" smtClean="0"/>
          </a:p>
          <a:p>
            <a:r>
              <a:rPr lang="en-US" dirty="0" smtClean="0"/>
              <a:t>Digital </a:t>
            </a:r>
            <a:r>
              <a:rPr lang="en-US" dirty="0"/>
              <a:t>Object Identifier (DOI)</a:t>
            </a:r>
            <a:endParaRPr lang="ru-RU" dirty="0"/>
          </a:p>
        </p:txBody>
      </p:sp>
    </p:spTree>
    <p:extLst>
      <p:ext uri="{BB962C8B-B14F-4D97-AF65-F5344CB8AC3E}">
        <p14:creationId xmlns:p14="http://schemas.microsoft.com/office/powerpoint/2010/main" val="658240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normAutofit/>
          </a:bodyPr>
          <a:lstStyle/>
          <a:p>
            <a:r>
              <a:rPr lang="ru-RU" sz="2800" dirty="0" smtClean="0"/>
              <a:t>Индекс цитирования - </a:t>
            </a:r>
            <a:r>
              <a:rPr lang="ru-RU" sz="2800" dirty="0"/>
              <a:t>реферативная база данных научных публикаций, индексирующая ссылки, указанные в </a:t>
            </a:r>
            <a:r>
              <a:rPr lang="ru-RU" sz="2800" dirty="0" err="1"/>
              <a:t>пристатейных</a:t>
            </a:r>
            <a:r>
              <a:rPr lang="ru-RU" sz="2800" dirty="0"/>
              <a:t> списках этих публикаций и предоставляющая количественные показатели этих ссылок</a:t>
            </a:r>
            <a:endParaRPr lang="ru-RU" sz="2800" dirty="0" smtClean="0"/>
          </a:p>
          <a:p>
            <a:endParaRPr lang="ru-RU" dirty="0" smtClean="0"/>
          </a:p>
          <a:p>
            <a:endParaRPr lang="ru-RU" dirty="0"/>
          </a:p>
        </p:txBody>
      </p:sp>
    </p:spTree>
    <p:extLst>
      <p:ext uri="{BB962C8B-B14F-4D97-AF65-F5344CB8AC3E}">
        <p14:creationId xmlns:p14="http://schemas.microsoft.com/office/powerpoint/2010/main" val="1298821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69569"/>
            <a:ext cx="4643132" cy="4002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2596" y="187891"/>
            <a:ext cx="7721116" cy="6542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Овал 3"/>
          <p:cNvSpPr/>
          <p:nvPr/>
        </p:nvSpPr>
        <p:spPr>
          <a:xfrm>
            <a:off x="9081370" y="4108537"/>
            <a:ext cx="2592888" cy="538619"/>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9233770" y="5275543"/>
            <a:ext cx="2866372" cy="538619"/>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194984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 </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1" y="2336873"/>
                <a:ext cx="11611626" cy="3599316"/>
              </a:xfrm>
            </p:spPr>
            <p:txBody>
              <a:bodyPr>
                <a:normAutofit/>
              </a:bodyPr>
              <a:lstStyle/>
              <a:p>
                <a:r>
                  <a:rPr lang="ru-RU" dirty="0" smtClean="0"/>
                  <a:t>Импакт-фактор - </a:t>
                </a:r>
                <a:r>
                  <a:rPr lang="ru-RU" dirty="0"/>
                  <a:t>численный показатель важности научного </a:t>
                </a:r>
                <a:r>
                  <a:rPr lang="ru-RU" dirty="0" smtClean="0"/>
                  <a:t>журнала (за 3 последних года)</a:t>
                </a:r>
              </a:p>
              <a:p>
                <a:r>
                  <a:rPr lang="en-US" dirty="0" smtClean="0"/>
                  <a:t>2015 </a:t>
                </a:r>
                <a:endParaRPr lang="ru-RU" dirty="0"/>
              </a:p>
              <a:p>
                <a14:m>
                  <m:oMath xmlns:m="http://schemas.openxmlformats.org/officeDocument/2006/math">
                    <m:r>
                      <a:rPr lang="en-US" sz="2800" b="0" i="1" smtClean="0">
                        <a:latin typeface="Cambria Math"/>
                      </a:rPr>
                      <m:t>𝐼</m:t>
                    </m:r>
                    <m:r>
                      <a:rPr lang="en-US" sz="2800" b="0" i="1" smtClean="0">
                        <a:latin typeface="Cambria Math"/>
                      </a:rPr>
                      <m:t>=</m:t>
                    </m:r>
                    <m:f>
                      <m:fPr>
                        <m:ctrlPr>
                          <a:rPr lang="en-US" sz="2800" b="0" i="1" smtClean="0">
                            <a:latin typeface="Cambria Math" panose="02040503050406030204" pitchFamily="18" charset="0"/>
                          </a:rPr>
                        </m:ctrlPr>
                      </m:fPr>
                      <m:num>
                        <m:r>
                          <a:rPr lang="ru-RU" sz="2800" b="0" i="1" smtClean="0">
                            <a:latin typeface="Cambria Math"/>
                          </a:rPr>
                          <m:t>Число цитирований другими журналами статей этого журнала в течение 2015 года </m:t>
                        </m:r>
                      </m:num>
                      <m:den>
                        <m:r>
                          <a:rPr lang="ru-RU" sz="2800" b="0" i="1" smtClean="0">
                            <a:latin typeface="Cambria Math"/>
                          </a:rPr>
                          <m:t>Общее число статей этого журнала за 2015 год</m:t>
                        </m:r>
                      </m:den>
                    </m:f>
                  </m:oMath>
                </a14:m>
                <a:endParaRPr lang="ru-RU" sz="2800"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 y="2336873"/>
                <a:ext cx="11611626" cy="3599316"/>
              </a:xfrm>
              <a:blipFill rotWithShape="1">
                <a:blip r:embed="rId2"/>
                <a:stretch>
                  <a:fillRect l="-682" t="-2369"/>
                </a:stretch>
              </a:blipFill>
            </p:spPr>
            <p:txBody>
              <a:bodyPr/>
              <a:lstStyle/>
              <a:p>
                <a:r>
                  <a:rPr lang="ru-RU">
                    <a:noFill/>
                  </a:rPr>
                  <a:t> </a:t>
                </a:r>
              </a:p>
            </p:txBody>
          </p:sp>
        </mc:Fallback>
      </mc:AlternateContent>
    </p:spTree>
    <p:extLst>
      <p:ext uri="{BB962C8B-B14F-4D97-AF65-F5344CB8AC3E}">
        <p14:creationId xmlns:p14="http://schemas.microsoft.com/office/powerpoint/2010/main" val="3031303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ru-RU" dirty="0" smtClean="0"/>
              <a:t>РИНЦ – Российский индекс научного цитирования</a:t>
            </a:r>
          </a:p>
          <a:p>
            <a:r>
              <a:rPr lang="ru-RU" dirty="0"/>
              <a:t>библиографическая база данных научных публикаций российских учёных</a:t>
            </a:r>
          </a:p>
        </p:txBody>
      </p:sp>
    </p:spTree>
    <p:extLst>
      <p:ext uri="{BB962C8B-B14F-4D97-AF65-F5344CB8AC3E}">
        <p14:creationId xmlns:p14="http://schemas.microsoft.com/office/powerpoint/2010/main" val="3774392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Индексирование</a:t>
            </a:r>
            <a:endParaRPr lang="ru-RU" dirty="0"/>
          </a:p>
        </p:txBody>
      </p:sp>
      <p:sp>
        <p:nvSpPr>
          <p:cNvPr id="3" name="Объект 2"/>
          <p:cNvSpPr>
            <a:spLocks noGrp="1"/>
          </p:cNvSpPr>
          <p:nvPr>
            <p:ph idx="1"/>
          </p:nvPr>
        </p:nvSpPr>
        <p:spPr/>
        <p:txBody>
          <a:bodyPr/>
          <a:lstStyle/>
          <a:p>
            <a:r>
              <a:rPr lang="en-US" i="1" dirty="0" smtClean="0"/>
              <a:t>h</a:t>
            </a:r>
            <a:r>
              <a:rPr lang="en-US" dirty="0" smtClean="0"/>
              <a:t>- </a:t>
            </a:r>
            <a:r>
              <a:rPr lang="ru-RU" dirty="0" smtClean="0"/>
              <a:t>индекс</a:t>
            </a:r>
          </a:p>
          <a:p>
            <a:r>
              <a:rPr lang="ru-RU" dirty="0" smtClean="0"/>
              <a:t>Индекс </a:t>
            </a:r>
            <a:r>
              <a:rPr lang="ru-RU" dirty="0" err="1" smtClean="0"/>
              <a:t>Хирша</a:t>
            </a:r>
            <a:endParaRPr lang="ru-RU" dirty="0" smtClean="0"/>
          </a:p>
          <a:p>
            <a:r>
              <a:rPr lang="ru-RU" dirty="0" smtClean="0"/>
              <a:t>2005 г. Хорхе </a:t>
            </a:r>
            <a:r>
              <a:rPr lang="ru-RU" dirty="0" err="1" smtClean="0"/>
              <a:t>Хирш</a:t>
            </a:r>
            <a:r>
              <a:rPr lang="ru-RU" dirty="0" smtClean="0"/>
              <a:t>:</a:t>
            </a:r>
          </a:p>
          <a:p>
            <a:r>
              <a:rPr lang="ru-RU" dirty="0"/>
              <a:t>учёный имеет индекс h, если h из его </a:t>
            </a:r>
            <a:r>
              <a:rPr lang="ru-RU" dirty="0" err="1"/>
              <a:t>Np</a:t>
            </a:r>
            <a:r>
              <a:rPr lang="ru-RU" dirty="0"/>
              <a:t> статей цитируются как минимум h раз каждая, в то время как оставшиеся (</a:t>
            </a:r>
            <a:r>
              <a:rPr lang="ru-RU" dirty="0" err="1"/>
              <a:t>Np</a:t>
            </a:r>
            <a:r>
              <a:rPr lang="ru-RU" dirty="0"/>
              <a:t> — h) статей цитируются не более, чем h раз каждая. Иными словами, учёный с индексом h опубликовал h статей, на каждую из которых сослались как минимум h раз.</a:t>
            </a:r>
          </a:p>
        </p:txBody>
      </p:sp>
    </p:spTree>
    <p:extLst>
      <p:ext uri="{BB962C8B-B14F-4D97-AF65-F5344CB8AC3E}">
        <p14:creationId xmlns:p14="http://schemas.microsoft.com/office/powerpoint/2010/main" val="4188211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ru-RU" dirty="0"/>
              <a:t>Индекс </a:t>
            </a:r>
            <a:r>
              <a:rPr lang="ru-RU" dirty="0" err="1"/>
              <a:t>Хирша</a:t>
            </a:r>
            <a:r>
              <a:rPr lang="ru-RU" dirty="0"/>
              <a:t> от 0-2 по РИНЦ - соответствует научной активности начинающего ученого (соискателя ученой степени, аспиранта);</a:t>
            </a:r>
          </a:p>
          <a:p>
            <a:r>
              <a:rPr lang="ru-RU" dirty="0" smtClean="0"/>
              <a:t>Индекс </a:t>
            </a:r>
            <a:r>
              <a:rPr lang="ru-RU" dirty="0" err="1"/>
              <a:t>Хирша</a:t>
            </a:r>
            <a:r>
              <a:rPr lang="ru-RU" dirty="0"/>
              <a:t> от 3 до 6 по РИНЦ - соответствует научной активности кандидата наук;</a:t>
            </a:r>
          </a:p>
          <a:p>
            <a:r>
              <a:rPr lang="ru-RU" dirty="0" smtClean="0"/>
              <a:t>Индекс </a:t>
            </a:r>
            <a:r>
              <a:rPr lang="ru-RU" dirty="0" err="1"/>
              <a:t>Хирша</a:t>
            </a:r>
            <a:r>
              <a:rPr lang="ru-RU" dirty="0"/>
              <a:t> от 7 до 10 по РИНЦ - соответствует научной активности доктора наук;</a:t>
            </a:r>
          </a:p>
          <a:p>
            <a:r>
              <a:rPr lang="ru-RU" dirty="0" smtClean="0"/>
              <a:t>Индекс </a:t>
            </a:r>
            <a:r>
              <a:rPr lang="ru-RU" dirty="0" err="1"/>
              <a:t>Хирша</a:t>
            </a:r>
            <a:r>
              <a:rPr lang="ru-RU" dirty="0"/>
              <a:t> от 11 до 15 - соответствует научной активности известного ученого (члена диссертационного совета, основателя научной школы);</a:t>
            </a:r>
          </a:p>
          <a:p>
            <a:r>
              <a:rPr lang="ru-RU" dirty="0" smtClean="0"/>
              <a:t>Индекс </a:t>
            </a:r>
            <a:r>
              <a:rPr lang="ru-RU" dirty="0" err="1"/>
              <a:t>Хирша</a:t>
            </a:r>
            <a:r>
              <a:rPr lang="ru-RU" dirty="0"/>
              <a:t> от 16 и выше - соответствует научной активности ученого с мировым именем (руководителя научной организации, председателя диссертационного совета).</a:t>
            </a:r>
          </a:p>
          <a:p>
            <a:endParaRPr lang="ru-RU" dirty="0"/>
          </a:p>
        </p:txBody>
      </p:sp>
    </p:spTree>
    <p:extLst>
      <p:ext uri="{BB962C8B-B14F-4D97-AF65-F5344CB8AC3E}">
        <p14:creationId xmlns:p14="http://schemas.microsoft.com/office/powerpoint/2010/main" val="637570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Повышение </a:t>
            </a:r>
            <a:r>
              <a:rPr lang="en-US" dirty="0" smtClean="0"/>
              <a:t>h-</a:t>
            </a:r>
            <a:r>
              <a:rPr lang="ru-RU" dirty="0" smtClean="0"/>
              <a:t>индекса</a:t>
            </a:r>
            <a:endParaRPr lang="ru-RU" dirty="0"/>
          </a:p>
        </p:txBody>
      </p:sp>
      <p:sp>
        <p:nvSpPr>
          <p:cNvPr id="3" name="Объект 2"/>
          <p:cNvSpPr>
            <a:spLocks noGrp="1"/>
          </p:cNvSpPr>
          <p:nvPr>
            <p:ph idx="1"/>
          </p:nvPr>
        </p:nvSpPr>
        <p:spPr>
          <a:xfrm>
            <a:off x="580113" y="1941534"/>
            <a:ext cx="9613861" cy="4784942"/>
          </a:xfrm>
        </p:spPr>
        <p:txBody>
          <a:bodyPr>
            <a:normAutofit fontScale="77500" lnSpcReduction="20000"/>
          </a:bodyPr>
          <a:lstStyle/>
          <a:p>
            <a:r>
              <a:rPr lang="ru-RU" dirty="0" smtClean="0"/>
              <a:t>Стремиться </a:t>
            </a:r>
            <a:r>
              <a:rPr lang="ru-RU" dirty="0"/>
              <a:t>публиковать оригинальные статьи высокого научного и практического уровня, на которые охотно бы ссылались другие авторы.</a:t>
            </a:r>
          </a:p>
          <a:p>
            <a:r>
              <a:rPr lang="ru-RU" dirty="0" smtClean="0"/>
              <a:t> </a:t>
            </a:r>
            <a:r>
              <a:rPr lang="ru-RU" dirty="0"/>
              <a:t>Публиковаться в соавторстве с коллегой, имеющим высокие </a:t>
            </a:r>
            <a:r>
              <a:rPr lang="ru-RU" dirty="0" err="1"/>
              <a:t>наукометрические</a:t>
            </a:r>
            <a:r>
              <a:rPr lang="ru-RU" dirty="0"/>
              <a:t> показатели.</a:t>
            </a:r>
          </a:p>
          <a:p>
            <a:r>
              <a:rPr lang="ru-RU" dirty="0" smtClean="0"/>
              <a:t>При </a:t>
            </a:r>
            <a:r>
              <a:rPr lang="ru-RU" dirty="0"/>
              <a:t>направлении публикации в англоязычные издания, давать ссылки на собственные статьи, опубликованные в переводной литературе.</a:t>
            </a:r>
          </a:p>
          <a:p>
            <a:r>
              <a:rPr lang="ru-RU" dirty="0" smtClean="0"/>
              <a:t>Направлять </a:t>
            </a:r>
            <a:r>
              <a:rPr lang="ru-RU" dirty="0"/>
              <a:t>статьи в журналы, поддерживаемые экспертным советом ВАК, где публикуемые материалы проходят тщательную научную экспертизу и доступны в сети Интернет.</a:t>
            </a:r>
          </a:p>
          <a:p>
            <a:r>
              <a:rPr lang="ru-RU" dirty="0" smtClean="0"/>
              <a:t>Увеличить </a:t>
            </a:r>
            <a:r>
              <a:rPr lang="ru-RU" dirty="0"/>
              <a:t>обмен ссылками с коллегами, а также </a:t>
            </a:r>
            <a:r>
              <a:rPr lang="ru-RU" dirty="0" err="1"/>
              <a:t>самоцитируемость</a:t>
            </a:r>
            <a:r>
              <a:rPr lang="ru-RU" dirty="0"/>
              <a:t>.</a:t>
            </a:r>
          </a:p>
          <a:p>
            <a:r>
              <a:rPr lang="ru-RU" dirty="0" smtClean="0"/>
              <a:t>Составлять </a:t>
            </a:r>
            <a:r>
              <a:rPr lang="ru-RU" dirty="0"/>
              <a:t>качественные рефераты.</a:t>
            </a:r>
          </a:p>
          <a:p>
            <a:r>
              <a:rPr lang="ru-RU" dirty="0" smtClean="0"/>
              <a:t>Для </a:t>
            </a:r>
            <a:r>
              <a:rPr lang="ru-RU" dirty="0"/>
              <a:t>повышения </a:t>
            </a:r>
            <a:r>
              <a:rPr lang="ru-RU" dirty="0" err="1"/>
              <a:t>импакт</a:t>
            </a:r>
            <a:r>
              <a:rPr lang="ru-RU" dirty="0"/>
              <a:t>-фактора «своего» журнала – давать ссылки на статьи «своего журнала», а так же активно информировать коллег о статьях данного авторского коллектива, опубликованных в журнале.</a:t>
            </a:r>
          </a:p>
          <a:p>
            <a:r>
              <a:rPr lang="ru-RU" dirty="0" smtClean="0"/>
              <a:t> </a:t>
            </a:r>
            <a:r>
              <a:rPr lang="ru-RU" dirty="0"/>
              <a:t>Внимательнее относиться к правильному библиографическому оформлению своих статей и </a:t>
            </a:r>
            <a:r>
              <a:rPr lang="ru-RU" dirty="0" err="1"/>
              <a:t>пристатейных</a:t>
            </a:r>
            <a:r>
              <a:rPr lang="ru-RU" dirty="0"/>
              <a:t> списков литературы, к написанию фамилии и инициалов, названию организации. При составлении списков литературы необходимо соблюдать требования ГОСТ.</a:t>
            </a:r>
          </a:p>
          <a:p>
            <a:endParaRPr lang="ru-RU" dirty="0"/>
          </a:p>
        </p:txBody>
      </p:sp>
    </p:spTree>
    <p:extLst>
      <p:ext uri="{BB962C8B-B14F-4D97-AF65-F5344CB8AC3E}">
        <p14:creationId xmlns:p14="http://schemas.microsoft.com/office/powerpoint/2010/main" val="2965851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Scopus</a:t>
            </a:r>
            <a:endParaRPr lang="ru-RU" dirty="0"/>
          </a:p>
        </p:txBody>
      </p:sp>
      <p:sp>
        <p:nvSpPr>
          <p:cNvPr id="3" name="Объект 2"/>
          <p:cNvSpPr>
            <a:spLocks noGrp="1"/>
          </p:cNvSpPr>
          <p:nvPr>
            <p:ph idx="1"/>
          </p:nvPr>
        </p:nvSpPr>
        <p:spPr/>
        <p:txBody>
          <a:bodyPr/>
          <a:lstStyle/>
          <a:p>
            <a:r>
              <a:rPr lang="ru-RU" dirty="0" smtClean="0"/>
              <a:t>Надстройка над </a:t>
            </a:r>
            <a:r>
              <a:rPr lang="en-US" dirty="0" smtClean="0"/>
              <a:t>Scopus</a:t>
            </a:r>
            <a:r>
              <a:rPr lang="ru-RU" dirty="0" smtClean="0"/>
              <a:t> -  </a:t>
            </a:r>
            <a:r>
              <a:rPr lang="ru-RU" dirty="0"/>
              <a:t>БД </a:t>
            </a:r>
            <a:r>
              <a:rPr lang="en-US" b="1" dirty="0" err="1"/>
              <a:t>SCImago</a:t>
            </a:r>
            <a:r>
              <a:rPr lang="en-US" b="1" dirty="0"/>
              <a:t> Journal Rank </a:t>
            </a:r>
            <a:endParaRPr lang="en-US" dirty="0" smtClean="0"/>
          </a:p>
          <a:p>
            <a:r>
              <a:rPr lang="en-US" dirty="0" smtClean="0"/>
              <a:t>http</a:t>
            </a:r>
            <a:r>
              <a:rPr lang="en-US" dirty="0"/>
              <a:t>://www.scimagojr.com/</a:t>
            </a:r>
            <a:endParaRPr lang="ru-RU" dirty="0"/>
          </a:p>
        </p:txBody>
      </p:sp>
      <p:pic>
        <p:nvPicPr>
          <p:cNvPr id="4" name="Рисунок 3"/>
          <p:cNvPicPr>
            <a:picLocks noChangeAspect="1"/>
          </p:cNvPicPr>
          <p:nvPr/>
        </p:nvPicPr>
        <p:blipFill>
          <a:blip r:embed="rId2"/>
          <a:stretch>
            <a:fillRect/>
          </a:stretch>
        </p:blipFill>
        <p:spPr>
          <a:xfrm>
            <a:off x="7737598" y="2831123"/>
            <a:ext cx="3752205" cy="3840724"/>
          </a:xfrm>
          <a:prstGeom prst="rect">
            <a:avLst/>
          </a:prstGeom>
        </p:spPr>
      </p:pic>
      <p:pic>
        <p:nvPicPr>
          <p:cNvPr id="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21" y="3999864"/>
            <a:ext cx="2700343" cy="2304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532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4327" y="1854511"/>
            <a:ext cx="2700343" cy="2304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6"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150" y="2548183"/>
            <a:ext cx="2743200"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88" y="2384671"/>
            <a:ext cx="2305050" cy="99695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4201" y="288200"/>
            <a:ext cx="27241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63" y="1609725"/>
            <a:ext cx="3887787" cy="6667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6167" y="4388404"/>
            <a:ext cx="5659844" cy="1210466"/>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1663" y="1588053"/>
            <a:ext cx="3167063"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52539" y="4279262"/>
            <a:ext cx="11906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3454" y="122238"/>
            <a:ext cx="203835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8"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9700" y="3573463"/>
            <a:ext cx="12954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0"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84431" y="136527"/>
            <a:ext cx="3240088"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188" y="19967"/>
            <a:ext cx="2952696" cy="14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3" name="Picture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8137" y="4315439"/>
            <a:ext cx="3581400" cy="46672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21537" y="4971683"/>
            <a:ext cx="1693496" cy="169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7" name="Picture 2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9700" y="5132388"/>
            <a:ext cx="15621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93492" y="5818430"/>
            <a:ext cx="7432748" cy="1002698"/>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56326" y="2581584"/>
            <a:ext cx="2232025"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8259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descr="An external file that holds a picture, illustration, etc.&#10;Object name is jkms-28-1270-i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67" y="142752"/>
            <a:ext cx="11430000" cy="490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547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a:t>
            </a:r>
            <a:endParaRPr lang="ru-RU" dirty="0"/>
          </a:p>
        </p:txBody>
      </p:sp>
      <p:sp>
        <p:nvSpPr>
          <p:cNvPr id="3" name="Объект 2"/>
          <p:cNvSpPr>
            <a:spLocks noGrp="1"/>
          </p:cNvSpPr>
          <p:nvPr>
            <p:ph idx="1"/>
          </p:nvPr>
        </p:nvSpPr>
        <p:spPr/>
        <p:txBody>
          <a:bodyPr/>
          <a:lstStyle/>
          <a:p>
            <a:pPr marL="0" indent="0">
              <a:buNone/>
            </a:pPr>
            <a:r>
              <a:rPr lang="ru-RU" dirty="0" smtClean="0"/>
              <a:t>Типы статей:</a:t>
            </a:r>
          </a:p>
          <a:p>
            <a:r>
              <a:rPr lang="ru-RU" dirty="0" smtClean="0"/>
              <a:t>Литературный обзор</a:t>
            </a:r>
          </a:p>
          <a:p>
            <a:r>
              <a:rPr lang="ru-RU" dirty="0" smtClean="0"/>
              <a:t>Методическая</a:t>
            </a:r>
          </a:p>
          <a:p>
            <a:r>
              <a:rPr lang="ru-RU" dirty="0" smtClean="0"/>
              <a:t>Теоретическая</a:t>
            </a:r>
          </a:p>
          <a:p>
            <a:r>
              <a:rPr lang="ru-RU" dirty="0" err="1" smtClean="0"/>
              <a:t>Проблематизирующая</a:t>
            </a:r>
            <a:endParaRPr lang="ru-RU" dirty="0" smtClean="0"/>
          </a:p>
          <a:p>
            <a:r>
              <a:rPr lang="ru-RU" dirty="0" smtClean="0"/>
              <a:t>Научно-техническая </a:t>
            </a:r>
            <a:endParaRPr lang="ru-RU" dirty="0"/>
          </a:p>
        </p:txBody>
      </p:sp>
    </p:spTree>
    <p:extLst>
      <p:ext uri="{BB962C8B-B14F-4D97-AF65-F5344CB8AC3E}">
        <p14:creationId xmlns:p14="http://schemas.microsoft.com/office/powerpoint/2010/main" val="3431997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a:t>
            </a:r>
            <a:endParaRPr lang="ru-RU" dirty="0"/>
          </a:p>
        </p:txBody>
      </p:sp>
      <p:sp>
        <p:nvSpPr>
          <p:cNvPr id="3" name="Объект 2"/>
          <p:cNvSpPr>
            <a:spLocks noGrp="1"/>
          </p:cNvSpPr>
          <p:nvPr>
            <p:ph idx="1"/>
          </p:nvPr>
        </p:nvSpPr>
        <p:spPr/>
        <p:txBody>
          <a:bodyPr/>
          <a:lstStyle/>
          <a:p>
            <a:r>
              <a:rPr lang="ru-RU" dirty="0" smtClean="0"/>
              <a:t>Заголовок</a:t>
            </a:r>
          </a:p>
          <a:p>
            <a:r>
              <a:rPr lang="ru-RU" dirty="0" smtClean="0"/>
              <a:t>Автор/авторы</a:t>
            </a:r>
          </a:p>
          <a:p>
            <a:r>
              <a:rPr lang="ru-RU" dirty="0" err="1" smtClean="0"/>
              <a:t>Аффиляция</a:t>
            </a:r>
            <a:r>
              <a:rPr lang="ru-RU" dirty="0" smtClean="0"/>
              <a:t> с  организацией</a:t>
            </a:r>
          </a:p>
          <a:p>
            <a:r>
              <a:rPr lang="ru-RU" dirty="0" smtClean="0"/>
              <a:t>Аннотация/</a:t>
            </a:r>
            <a:r>
              <a:rPr lang="en-US" dirty="0" smtClean="0"/>
              <a:t>Abstract</a:t>
            </a:r>
            <a:r>
              <a:rPr lang="ru-RU" dirty="0" smtClean="0"/>
              <a:t> (300-500)</a:t>
            </a:r>
          </a:p>
          <a:p>
            <a:r>
              <a:rPr lang="ru-RU" dirty="0" smtClean="0"/>
              <a:t>Ключевые слова</a:t>
            </a:r>
          </a:p>
          <a:p>
            <a:r>
              <a:rPr lang="ru-RU" dirty="0" smtClean="0"/>
              <a:t>Текст статьи</a:t>
            </a:r>
          </a:p>
          <a:p>
            <a:r>
              <a:rPr lang="ru-RU" dirty="0" smtClean="0"/>
              <a:t>Библиография</a:t>
            </a:r>
            <a:endParaRPr lang="ru-RU" dirty="0"/>
          </a:p>
        </p:txBody>
      </p:sp>
    </p:spTree>
    <p:extLst>
      <p:ext uri="{BB962C8B-B14F-4D97-AF65-F5344CB8AC3E}">
        <p14:creationId xmlns:p14="http://schemas.microsoft.com/office/powerpoint/2010/main" val="3207783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Статья. Аннотация</a:t>
            </a:r>
            <a:endParaRPr lang="ru-RU" dirty="0"/>
          </a:p>
        </p:txBody>
      </p:sp>
      <p:sp>
        <p:nvSpPr>
          <p:cNvPr id="3" name="Объект 2"/>
          <p:cNvSpPr>
            <a:spLocks noGrp="1"/>
          </p:cNvSpPr>
          <p:nvPr>
            <p:ph idx="1"/>
          </p:nvPr>
        </p:nvSpPr>
        <p:spPr>
          <a:xfrm>
            <a:off x="680321" y="2336873"/>
            <a:ext cx="10968884" cy="3599316"/>
          </a:xfrm>
        </p:spPr>
        <p:txBody>
          <a:bodyPr>
            <a:normAutofit fontScale="92500"/>
          </a:bodyPr>
          <a:lstStyle/>
          <a:p>
            <a:pPr marL="0" indent="0">
              <a:buNone/>
            </a:pPr>
            <a:r>
              <a:rPr lang="ru-RU" sz="3000" b="1" i="1" dirty="0" smtClean="0"/>
              <a:t>Расширенное название, но не краткое содержание статьи</a:t>
            </a:r>
          </a:p>
          <a:p>
            <a:r>
              <a:rPr lang="ru-RU" dirty="0" smtClean="0"/>
              <a:t>О чем статья? К какой проблемной, тематической области относится?</a:t>
            </a:r>
          </a:p>
          <a:p>
            <a:r>
              <a:rPr lang="ru-RU" dirty="0" smtClean="0"/>
              <a:t>На какого ориентирована статья?</a:t>
            </a:r>
          </a:p>
          <a:p>
            <a:r>
              <a:rPr lang="ru-RU" dirty="0" smtClean="0"/>
              <a:t>С какой целью проведено исследование?</a:t>
            </a:r>
          </a:p>
          <a:p>
            <a:r>
              <a:rPr lang="ru-RU" dirty="0" smtClean="0"/>
              <a:t>Что нового сделано?</a:t>
            </a:r>
          </a:p>
          <a:p>
            <a:r>
              <a:rPr lang="ru-RU" dirty="0" smtClean="0"/>
              <a:t>Что наиболее ценно в статье?</a:t>
            </a:r>
          </a:p>
          <a:p>
            <a:r>
              <a:rPr lang="ru-RU" dirty="0" smtClean="0"/>
              <a:t>На основе каких данных?</a:t>
            </a:r>
          </a:p>
          <a:p>
            <a:r>
              <a:rPr lang="ru-RU" dirty="0" smtClean="0"/>
              <a:t>На основе каких методов?</a:t>
            </a:r>
            <a:endParaRPr lang="ru-RU" dirty="0"/>
          </a:p>
        </p:txBody>
      </p:sp>
    </p:spTree>
    <p:extLst>
      <p:ext uri="{BB962C8B-B14F-4D97-AF65-F5344CB8AC3E}">
        <p14:creationId xmlns:p14="http://schemas.microsoft.com/office/powerpoint/2010/main" val="2661715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en-US" dirty="0"/>
              <a:t>Power restoration following a large outage or widespread blackout is time critical and complex</a:t>
            </a:r>
            <a:r>
              <a:rPr lang="en-US" dirty="0" smtClean="0"/>
              <a:t>.</a:t>
            </a:r>
            <a:endParaRPr lang="ru-RU" dirty="0" smtClean="0"/>
          </a:p>
          <a:p>
            <a:r>
              <a:rPr lang="en-US" dirty="0" smtClean="0"/>
              <a:t> </a:t>
            </a:r>
            <a:r>
              <a:rPr lang="en-US" dirty="0"/>
              <a:t>A new method is presented for determining the timing and chance of electric power recovery and restoration. </a:t>
            </a:r>
            <a:endParaRPr lang="ru-RU" dirty="0" smtClean="0"/>
          </a:p>
          <a:p>
            <a:r>
              <a:rPr lang="en-US" dirty="0" smtClean="0"/>
              <a:t>The </a:t>
            </a:r>
            <a:r>
              <a:rPr lang="en-US" dirty="0"/>
              <a:t>present advance over previous work is explicitly integrating human, component and system reliability, which unifies the topic of power system restoration with the general theory for errors, accidents and outcomes for other technological systems.</a:t>
            </a:r>
            <a:endParaRPr lang="ru-RU" dirty="0"/>
          </a:p>
        </p:txBody>
      </p:sp>
    </p:spTree>
    <p:extLst>
      <p:ext uri="{BB962C8B-B14F-4D97-AF65-F5344CB8AC3E}">
        <p14:creationId xmlns:p14="http://schemas.microsoft.com/office/powerpoint/2010/main" val="3767485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en-US" dirty="0"/>
              <a:t>This paper studies the general problem of operating energy storage under uncertainty. Two fundamental sources of uncertainty are considered, namely the uncertainty in the unexpected fluctuation of the net demand process and the uncertainty in the locational marginal prices. We propose a very simple algorithm termed Online Modified Greedy (OMG) algorithm for this problem. A stylized analysis for the algorithm is performed, which shows that comparing to the optimal cost of the corresponding stochastic control problem, the sub-optimality of OMG is controlled by an easily computable bound. This suggests that, albeit simple, OMG is guaranteed to have good performance in cases when the bound is small. Meanwhile, OMG together with the sub-optimality bound can be used to provide a lower bound for the optimal cost. Such a lower bound can be valuable in evaluating other heuristic algorithms. For the latter cases, a semidefinite program is derived to minimize the sub-optimality bound of OMG. Numerical experiments are conducted to verify our theoretical analysis and to demonstrate the use of the algorithm.</a:t>
            </a:r>
            <a:endParaRPr lang="ru-RU" dirty="0"/>
          </a:p>
        </p:txBody>
      </p:sp>
    </p:spTree>
    <p:extLst>
      <p:ext uri="{BB962C8B-B14F-4D97-AF65-F5344CB8AC3E}">
        <p14:creationId xmlns:p14="http://schemas.microsoft.com/office/powerpoint/2010/main" val="3060160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http://elibrary.ru/pic/1pix.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220027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0601" y="117693"/>
            <a:ext cx="11346287" cy="6740307"/>
          </a:xfrm>
          <a:prstGeom prst="rect">
            <a:avLst/>
          </a:prstGeom>
        </p:spPr>
        <p:txBody>
          <a:bodyPr wrap="square">
            <a:spAutoFit/>
          </a:bodyPr>
          <a:lstStyle/>
          <a:p>
            <a:pPr marL="342900" indent="-342900" algn="just">
              <a:buFont typeface="Arial" panose="020B0604020202020204" pitchFamily="34" charset="0"/>
              <a:buChar char="•"/>
            </a:pPr>
            <a:r>
              <a:rPr lang="en-US" sz="2400" dirty="0"/>
              <a:t>A new approach for separating geochemical anomalies from background has been </a:t>
            </a:r>
            <a:r>
              <a:rPr lang="en-US" sz="2400" dirty="0" smtClean="0"/>
              <a:t>developed</a:t>
            </a:r>
            <a:r>
              <a:rPr lang="ru-RU" sz="2400" dirty="0" smtClean="0"/>
              <a:t> </a:t>
            </a:r>
            <a:r>
              <a:rPr lang="en-US" sz="2400" dirty="0" smtClean="0"/>
              <a:t>on </a:t>
            </a:r>
            <a:r>
              <a:rPr lang="en-US" sz="2400" dirty="0"/>
              <a:t>the basis of integration of spatial and spectrum analysis. </a:t>
            </a:r>
            <a:endParaRPr lang="ru-RU" sz="2400" dirty="0" smtClean="0"/>
          </a:p>
          <a:p>
            <a:pPr marL="342900" indent="-342900" algn="just">
              <a:buFont typeface="Arial" panose="020B0604020202020204" pitchFamily="34" charset="0"/>
              <a:buChar char="•"/>
            </a:pPr>
            <a:r>
              <a:rPr lang="en-US" sz="2400" dirty="0" smtClean="0"/>
              <a:t>A </a:t>
            </a:r>
            <a:r>
              <a:rPr lang="en-US" sz="2400" dirty="0"/>
              <a:t>map generated from </a:t>
            </a:r>
            <a:r>
              <a:rPr lang="en-US" sz="2400" dirty="0" smtClean="0"/>
              <a:t>geochemical</a:t>
            </a:r>
            <a:r>
              <a:rPr lang="ru-RU" sz="2400" dirty="0" smtClean="0"/>
              <a:t> </a:t>
            </a:r>
            <a:r>
              <a:rPr lang="en-US" sz="2400" dirty="0" smtClean="0"/>
              <a:t>data </a:t>
            </a:r>
            <a:r>
              <a:rPr lang="en-US" sz="2400" dirty="0"/>
              <a:t>can be transformed into a frequency domain in which a spatial concentration-area </a:t>
            </a:r>
            <a:r>
              <a:rPr lang="en-US" sz="2400" dirty="0" smtClean="0"/>
              <a:t>fractal</a:t>
            </a:r>
            <a:r>
              <a:rPr lang="ru-RU" sz="2400" dirty="0" smtClean="0"/>
              <a:t> </a:t>
            </a:r>
            <a:r>
              <a:rPr lang="en-US" sz="2400" dirty="0" smtClean="0"/>
              <a:t>method </a:t>
            </a:r>
            <a:r>
              <a:rPr lang="en-US" sz="2400" dirty="0"/>
              <a:t>can be applied to distinguish the patterns on the basis of the power-spectrum </a:t>
            </a:r>
            <a:r>
              <a:rPr lang="en-US" sz="2400" dirty="0" smtClean="0"/>
              <a:t>distribution.</a:t>
            </a:r>
            <a:r>
              <a:rPr lang="ru-RU" sz="2400" dirty="0" smtClean="0"/>
              <a:t> </a:t>
            </a:r>
            <a:r>
              <a:rPr lang="en-US" sz="2400" dirty="0" smtClean="0"/>
              <a:t>Distinct </a:t>
            </a:r>
            <a:r>
              <a:rPr lang="en-US" sz="2400" dirty="0"/>
              <a:t>classes can be generated, such as lower, intermediate, and high power-spectrum </a:t>
            </a:r>
            <a:r>
              <a:rPr lang="en-US" sz="2400" dirty="0" smtClean="0"/>
              <a:t>values</a:t>
            </a:r>
            <a:r>
              <a:rPr lang="ru-RU" sz="2400" dirty="0" smtClean="0"/>
              <a:t> </a:t>
            </a:r>
            <a:r>
              <a:rPr lang="en-US" sz="2400" dirty="0" smtClean="0"/>
              <a:t>approximately </a:t>
            </a:r>
            <a:r>
              <a:rPr lang="en-US" sz="2400" dirty="0"/>
              <a:t>corresponding to background, anomalies, and noises of geochemical values </a:t>
            </a:r>
            <a:r>
              <a:rPr lang="en-US" sz="2400" dirty="0" smtClean="0"/>
              <a:t>in</a:t>
            </a:r>
            <a:r>
              <a:rPr lang="ru-RU" sz="2400" dirty="0" smtClean="0"/>
              <a:t> </a:t>
            </a:r>
            <a:r>
              <a:rPr lang="en-US" sz="2400" dirty="0" smtClean="0"/>
              <a:t>a </a:t>
            </a:r>
            <a:r>
              <a:rPr lang="en-US" sz="2400" dirty="0"/>
              <a:t>spatial domain. An irregular filter then can be constructed on these distinct patterns </a:t>
            </a:r>
            <a:r>
              <a:rPr lang="en-US" sz="2400" dirty="0" smtClean="0"/>
              <a:t>with</a:t>
            </a:r>
            <a:r>
              <a:rPr lang="ru-RU" sz="2400" dirty="0" smtClean="0"/>
              <a:t> </a:t>
            </a:r>
            <a:r>
              <a:rPr lang="en-US" sz="2400" dirty="0" smtClean="0"/>
              <a:t>the </a:t>
            </a:r>
            <a:r>
              <a:rPr lang="en-US" sz="2400" dirty="0"/>
              <a:t>background and noises related to low- and high-power-spectrum values being </a:t>
            </a:r>
            <a:r>
              <a:rPr lang="en-US" sz="2400" dirty="0" smtClean="0"/>
              <a:t>removed.</a:t>
            </a:r>
            <a:r>
              <a:rPr lang="ru-RU" sz="2400" dirty="0" smtClean="0"/>
              <a:t> </a:t>
            </a:r>
            <a:r>
              <a:rPr lang="en-US" sz="2400" dirty="0" smtClean="0"/>
              <a:t>The </a:t>
            </a:r>
            <a:r>
              <a:rPr lang="en-US" sz="2400" dirty="0"/>
              <a:t>image converted back to a spatial domain with the filter applied can show patterns </a:t>
            </a:r>
            <a:r>
              <a:rPr lang="en-US" sz="2400" dirty="0" smtClean="0"/>
              <a:t>which,</a:t>
            </a:r>
            <a:r>
              <a:rPr lang="ru-RU" sz="2400" dirty="0" smtClean="0"/>
              <a:t> </a:t>
            </a:r>
            <a:r>
              <a:rPr lang="en-US" sz="2400" dirty="0" smtClean="0"/>
              <a:t>after </a:t>
            </a:r>
            <a:r>
              <a:rPr lang="en-US" sz="2400" dirty="0"/>
              <a:t>the removal of background and noise, mainly reflect a residual area that </a:t>
            </a:r>
            <a:r>
              <a:rPr lang="en-US" sz="2400" dirty="0" smtClean="0"/>
              <a:t>represents</a:t>
            </a:r>
            <a:r>
              <a:rPr lang="ru-RU" sz="2400" dirty="0" smtClean="0"/>
              <a:t> </a:t>
            </a:r>
            <a:r>
              <a:rPr lang="en-US" sz="2400" dirty="0" smtClean="0"/>
              <a:t>anomalous </a:t>
            </a:r>
            <a:r>
              <a:rPr lang="en-US" sz="2400" dirty="0"/>
              <a:t>or atypical geochemical patterns. </a:t>
            </a:r>
            <a:endParaRPr lang="ru-RU" sz="2400" dirty="0" smtClean="0"/>
          </a:p>
          <a:p>
            <a:pPr marL="342900" indent="-342900" algn="just">
              <a:buFont typeface="Arial" panose="020B0604020202020204" pitchFamily="34" charset="0"/>
              <a:buChar char="•"/>
            </a:pPr>
            <a:r>
              <a:rPr lang="en-US" sz="2400" dirty="0" smtClean="0"/>
              <a:t>This </a:t>
            </a:r>
            <a:r>
              <a:rPr lang="en-US" sz="2400" dirty="0"/>
              <a:t>method is demonstrated using a case </a:t>
            </a:r>
            <a:r>
              <a:rPr lang="en-US" sz="2400" dirty="0" smtClean="0"/>
              <a:t>study</a:t>
            </a:r>
            <a:r>
              <a:rPr lang="ru-RU" sz="2400" dirty="0" smtClean="0"/>
              <a:t> </a:t>
            </a:r>
            <a:r>
              <a:rPr lang="en-US" sz="2400" dirty="0" smtClean="0"/>
              <a:t>of </a:t>
            </a:r>
            <a:r>
              <a:rPr lang="en-US" sz="2400" dirty="0"/>
              <a:t>soil geochemical data from the </a:t>
            </a:r>
            <a:r>
              <a:rPr lang="en-US" sz="2400" dirty="0" err="1"/>
              <a:t>Mudik</a:t>
            </a:r>
            <a:r>
              <a:rPr lang="en-US" sz="2400" dirty="0"/>
              <a:t> area, on the island of Sumatra, Indonesia. </a:t>
            </a:r>
            <a:endParaRPr lang="ru-RU" sz="2400" dirty="0" smtClean="0"/>
          </a:p>
          <a:p>
            <a:pPr marL="342900" indent="-342900" algn="just">
              <a:buFont typeface="Arial" panose="020B0604020202020204" pitchFamily="34" charset="0"/>
              <a:buChar char="•"/>
            </a:pPr>
            <a:r>
              <a:rPr lang="en-US" sz="2400" dirty="0" smtClean="0"/>
              <a:t>The results</a:t>
            </a:r>
            <a:r>
              <a:rPr lang="ru-RU" sz="2400" dirty="0" smtClean="0"/>
              <a:t> </a:t>
            </a:r>
            <a:r>
              <a:rPr lang="en-US" sz="2400" dirty="0" smtClean="0"/>
              <a:t>obtained </a:t>
            </a:r>
            <a:r>
              <a:rPr lang="en-US" sz="2400" dirty="0"/>
              <a:t>from this method in comparison with those obtained from other methods have </a:t>
            </a:r>
            <a:r>
              <a:rPr lang="en-US" sz="2400" dirty="0" smtClean="0"/>
              <a:t>shown</a:t>
            </a:r>
            <a:r>
              <a:rPr lang="ru-RU" sz="2400" dirty="0" smtClean="0"/>
              <a:t> </a:t>
            </a:r>
            <a:r>
              <a:rPr lang="en-US" sz="2400" dirty="0" smtClean="0"/>
              <a:t>that </a:t>
            </a:r>
            <a:r>
              <a:rPr lang="en-US" sz="2400" dirty="0"/>
              <a:t>the newly developed method can separate overlapping populations without using a </a:t>
            </a:r>
            <a:r>
              <a:rPr lang="en-US" sz="2400" dirty="0" smtClean="0"/>
              <a:t>single</a:t>
            </a:r>
            <a:r>
              <a:rPr lang="ru-RU" sz="2400" dirty="0" smtClean="0"/>
              <a:t> </a:t>
            </a:r>
            <a:r>
              <a:rPr lang="en-US" sz="2400" dirty="0" smtClean="0"/>
              <a:t>cutoff </a:t>
            </a:r>
            <a:r>
              <a:rPr lang="en-US" sz="2400" dirty="0"/>
              <a:t>value. </a:t>
            </a:r>
          </a:p>
        </p:txBody>
      </p:sp>
    </p:spTree>
    <p:extLst>
      <p:ext uri="{BB962C8B-B14F-4D97-AF65-F5344CB8AC3E}">
        <p14:creationId xmlns:p14="http://schemas.microsoft.com/office/powerpoint/2010/main" val="11623685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Ключевые слова</a:t>
            </a:r>
            <a:endParaRPr lang="ru-RU" dirty="0"/>
          </a:p>
        </p:txBody>
      </p:sp>
      <p:sp>
        <p:nvSpPr>
          <p:cNvPr id="3" name="Объект 2"/>
          <p:cNvSpPr>
            <a:spLocks noGrp="1"/>
          </p:cNvSpPr>
          <p:nvPr>
            <p:ph idx="1"/>
          </p:nvPr>
        </p:nvSpPr>
        <p:spPr/>
        <p:txBody>
          <a:bodyPr>
            <a:normAutofit/>
          </a:bodyPr>
          <a:lstStyle/>
          <a:p>
            <a:endParaRPr lang="ru-RU" dirty="0">
              <a:hlinkClick r:id="rId2"/>
            </a:endParaRPr>
          </a:p>
          <a:p>
            <a:endParaRPr lang="ru-RU" dirty="0" smtClean="0">
              <a:hlinkClick r:id="rId2"/>
            </a:endParaRPr>
          </a:p>
          <a:p>
            <a:endParaRPr lang="ru-RU" dirty="0">
              <a:hlinkClick r:id="rId2"/>
            </a:endParaRPr>
          </a:p>
          <a:p>
            <a:r>
              <a:rPr lang="en-US" dirty="0" smtClean="0">
                <a:hlinkClick r:id="rId2"/>
              </a:rPr>
              <a:t>Stochastic </a:t>
            </a:r>
            <a:r>
              <a:rPr lang="en-US" dirty="0">
                <a:hlinkClick r:id="rId2"/>
              </a:rPr>
              <a:t>processes</a:t>
            </a:r>
            <a:r>
              <a:rPr lang="en-US" dirty="0"/>
              <a:t>, </a:t>
            </a:r>
            <a:r>
              <a:rPr lang="en-US" dirty="0">
                <a:hlinkClick r:id="rId3"/>
              </a:rPr>
              <a:t>Energy storage</a:t>
            </a:r>
            <a:r>
              <a:rPr lang="en-US" dirty="0"/>
              <a:t>, </a:t>
            </a:r>
            <a:r>
              <a:rPr lang="en-US" dirty="0">
                <a:hlinkClick r:id="rId4"/>
              </a:rPr>
              <a:t>Cost function</a:t>
            </a:r>
            <a:r>
              <a:rPr lang="en-US" dirty="0"/>
              <a:t>, </a:t>
            </a:r>
            <a:r>
              <a:rPr lang="en-US" dirty="0">
                <a:hlinkClick r:id="rId5"/>
              </a:rPr>
              <a:t>Uncertainty</a:t>
            </a:r>
            <a:r>
              <a:rPr lang="en-US" dirty="0"/>
              <a:t>, </a:t>
            </a:r>
            <a:r>
              <a:rPr lang="en-US" dirty="0">
                <a:hlinkClick r:id="rId6"/>
              </a:rPr>
              <a:t>Load modeling</a:t>
            </a:r>
            <a:r>
              <a:rPr lang="en-US" dirty="0"/>
              <a:t>, </a:t>
            </a:r>
            <a:r>
              <a:rPr lang="en-US" dirty="0">
                <a:hlinkClick r:id="rId7"/>
              </a:rPr>
              <a:t>Greedy algorithms</a:t>
            </a:r>
            <a:endParaRPr lang="ru-RU" dirty="0" smtClean="0">
              <a:hlinkClick r:id="rId5"/>
            </a:endParaRPr>
          </a:p>
          <a:p>
            <a:r>
              <a:rPr lang="en-US" dirty="0">
                <a:hlinkClick r:id="rId8"/>
              </a:rPr>
              <a:t>stochastic control</a:t>
            </a:r>
            <a:r>
              <a:rPr lang="en-US" dirty="0"/>
              <a:t>, </a:t>
            </a:r>
            <a:r>
              <a:rPr lang="en-US" dirty="0">
                <a:hlinkClick r:id="rId9"/>
              </a:rPr>
              <a:t>Approximation algorithms</a:t>
            </a:r>
            <a:r>
              <a:rPr lang="en-US" dirty="0"/>
              <a:t>, </a:t>
            </a:r>
            <a:r>
              <a:rPr lang="en-US" dirty="0">
                <a:hlinkClick r:id="rId10"/>
              </a:rPr>
              <a:t>energy storage operation</a:t>
            </a:r>
            <a:r>
              <a:rPr lang="en-US" dirty="0"/>
              <a:t>, </a:t>
            </a:r>
            <a:r>
              <a:rPr lang="en-US" dirty="0">
                <a:hlinkClick r:id="rId11"/>
              </a:rPr>
              <a:t>online algorithms</a:t>
            </a:r>
            <a:r>
              <a:rPr lang="en-US" dirty="0"/>
              <a:t>, </a:t>
            </a:r>
            <a:r>
              <a:rPr lang="en-US" u="sng" dirty="0">
                <a:hlinkClick r:id="rId12"/>
              </a:rPr>
              <a:t>renewable </a:t>
            </a:r>
            <a:r>
              <a:rPr lang="en-US" u="sng" dirty="0" err="1">
                <a:hlinkClick r:id="rId12"/>
              </a:rPr>
              <a:t>integration</a:t>
            </a:r>
            <a:r>
              <a:rPr lang="en-US" dirty="0" err="1" smtClean="0">
                <a:hlinkClick r:id="rId5"/>
              </a:rPr>
              <a:t>ertainty</a:t>
            </a:r>
            <a:r>
              <a:rPr lang="en-US" dirty="0"/>
              <a:t>, </a:t>
            </a:r>
            <a:r>
              <a:rPr lang="en-US" dirty="0">
                <a:hlinkClick r:id="rId6"/>
              </a:rPr>
              <a:t>Load modeling</a:t>
            </a:r>
            <a:r>
              <a:rPr lang="en-US" dirty="0"/>
              <a:t>, </a:t>
            </a:r>
            <a:r>
              <a:rPr lang="en-US" dirty="0">
                <a:hlinkClick r:id="rId7"/>
              </a:rPr>
              <a:t>Greedy algorithms</a:t>
            </a:r>
            <a:endParaRPr lang="ru-RU" dirty="0"/>
          </a:p>
        </p:txBody>
      </p:sp>
      <p:sp>
        <p:nvSpPr>
          <p:cNvPr id="4" name="Объект 2"/>
          <p:cNvSpPr txBox="1">
            <a:spLocks/>
          </p:cNvSpPr>
          <p:nvPr/>
        </p:nvSpPr>
        <p:spPr>
          <a:xfrm>
            <a:off x="857772" y="2013285"/>
            <a:ext cx="9613861" cy="19324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ru-RU" sz="2800" dirty="0" smtClean="0"/>
              <a:t>Основные термины</a:t>
            </a:r>
          </a:p>
          <a:p>
            <a:r>
              <a:rPr lang="ru-RU" sz="2800" dirty="0" smtClean="0"/>
              <a:t>Опорные слова аннотации/статьи</a:t>
            </a:r>
            <a:endParaRPr lang="ru-RU" sz="2800" dirty="0"/>
          </a:p>
        </p:txBody>
      </p:sp>
    </p:spTree>
    <p:extLst>
      <p:ext uri="{BB962C8B-B14F-4D97-AF65-F5344CB8AC3E}">
        <p14:creationId xmlns:p14="http://schemas.microsoft.com/office/powerpoint/2010/main" val="3459122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TM04033917[[fn=Берлин]]</Template>
  <TotalTime>910</TotalTime>
  <Words>1223</Words>
  <Application>Microsoft Office PowerPoint</Application>
  <PresentationFormat>Широкоэкранный</PresentationFormat>
  <Paragraphs>108</Paragraphs>
  <Slides>25</Slides>
  <Notes>3</Notes>
  <HiddenSlides>2</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Cambria Math</vt:lpstr>
      <vt:lpstr>Trebuchet MS</vt:lpstr>
      <vt:lpstr>Берлин</vt:lpstr>
      <vt:lpstr>Публикация как элемент научного фандрайзинга</vt:lpstr>
      <vt:lpstr>Темы</vt:lpstr>
      <vt:lpstr>НАУКОМЕТРИЯ</vt:lpstr>
      <vt:lpstr>Наукометрия</vt:lpstr>
      <vt:lpstr>НАУКОМЕТРИЯ</vt:lpstr>
      <vt:lpstr>Наукометрия</vt:lpstr>
      <vt:lpstr>НАУКОМЕТРИЯ</vt:lpstr>
      <vt:lpstr>Индексирование</vt:lpstr>
      <vt:lpstr>Индексирование</vt:lpstr>
      <vt:lpstr>Презентация PowerPoint</vt:lpstr>
      <vt:lpstr>Индексирование </vt:lpstr>
      <vt:lpstr>Индексирование</vt:lpstr>
      <vt:lpstr>Индексирование</vt:lpstr>
      <vt:lpstr>Презентация PowerPoint</vt:lpstr>
      <vt:lpstr>Повышение h-индекса</vt:lpstr>
      <vt:lpstr>Scopus</vt:lpstr>
      <vt:lpstr>Презентация PowerPoint</vt:lpstr>
      <vt:lpstr>Презентация PowerPoint</vt:lpstr>
      <vt:lpstr>Статья</vt:lpstr>
      <vt:lpstr>Статья</vt:lpstr>
      <vt:lpstr>Статья. Аннотация</vt:lpstr>
      <vt:lpstr>Презентация PowerPoint</vt:lpstr>
      <vt:lpstr>Презентация PowerPoint</vt:lpstr>
      <vt:lpstr>Презентация PowerPoint</vt:lpstr>
      <vt:lpstr>Ключевые слова</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Научный фандрайзинг</dc:title>
  <dc:creator>Anton Kotov</dc:creator>
  <cp:lastModifiedBy>Anton Kotov</cp:lastModifiedBy>
  <cp:revision>61</cp:revision>
  <dcterms:created xsi:type="dcterms:W3CDTF">2016-10-30T11:28:23Z</dcterms:created>
  <dcterms:modified xsi:type="dcterms:W3CDTF">2016-11-26T06:22:10Z</dcterms:modified>
</cp:coreProperties>
</file>