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85" r:id="rId3"/>
    <p:sldId id="287" r:id="rId4"/>
    <p:sldId id="303" r:id="rId5"/>
    <p:sldId id="288" r:id="rId6"/>
    <p:sldId id="294" r:id="rId7"/>
    <p:sldId id="289" r:id="rId8"/>
    <p:sldId id="290" r:id="rId9"/>
    <p:sldId id="291" r:id="rId10"/>
    <p:sldId id="292" r:id="rId11"/>
    <p:sldId id="293" r:id="rId12"/>
    <p:sldId id="295" r:id="rId13"/>
    <p:sldId id="300" r:id="rId14"/>
    <p:sldId id="299" r:id="rId15"/>
    <p:sldId id="296" r:id="rId16"/>
    <p:sldId id="297" r:id="rId17"/>
    <p:sldId id="298" r:id="rId18"/>
    <p:sldId id="304" r:id="rId19"/>
    <p:sldId id="301" r:id="rId20"/>
    <p:sldId id="305" r:id="rId21"/>
    <p:sldId id="309" r:id="rId22"/>
    <p:sldId id="311" r:id="rId23"/>
    <p:sldId id="310" r:id="rId24"/>
    <p:sldId id="307" r:id="rId25"/>
    <p:sldId id="306" r:id="rId26"/>
    <p:sldId id="30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878FD-9822-4530-8C92-FCCC79FE8581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9F48A-4000-4BE3-A789-F0BFD382C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647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http://www.makeuseof.com/tag/tech-north-korea-look-like/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F9F48A-4000-4BE3-A789-F0BFD382C59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247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96E9E12-FA64-4B7D-A805-43F2B3473C4D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5375949-C36F-417D-A694-1B8E1F236B2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itworld.com/article/2829536/mobile/android-tablet-gives-rare-glimpse-at-north-korean-tech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en.wikipedia.org/wiki/Ryugyong_Hote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Научно-техническое сотрудничество России</a:t>
            </a:r>
            <a:r>
              <a:rPr lang="en-US" dirty="0" smtClean="0"/>
              <a:t> </a:t>
            </a:r>
            <a:r>
              <a:rPr lang="ru-RU" dirty="0" smtClean="0"/>
              <a:t>с Монголией и КНДР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070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/>
              <a:t>Раздел 8. Научно-техническое сотрудничество России и КНДР.</a:t>
            </a:r>
            <a:endParaRPr lang="ru-RU" dirty="0"/>
          </a:p>
          <a:p>
            <a:r>
              <a:rPr lang="ru-RU" dirty="0"/>
              <a:t>   Общая характеристика научно-технического развития КНДР. Система подготовки научных кадров в КНДР. Потребности КНДР в НТС. Научно-техническое сотрудничество КНДР и РФ в сфере энергетики: </a:t>
            </a:r>
            <a:r>
              <a:rPr lang="ru-RU" dirty="0" err="1"/>
              <a:t>меткомбинат</a:t>
            </a:r>
            <a:r>
              <a:rPr lang="ru-RU" dirty="0"/>
              <a:t> им. Ким </a:t>
            </a:r>
            <a:r>
              <a:rPr lang="ru-RU" dirty="0" err="1"/>
              <a:t>Чака</a:t>
            </a:r>
            <a:r>
              <a:rPr lang="ru-RU" dirty="0"/>
              <a:t>, реконструкции </a:t>
            </a:r>
            <a:r>
              <a:rPr lang="ru-RU" dirty="0" err="1"/>
              <a:t>Пхеньянской</a:t>
            </a:r>
            <a:r>
              <a:rPr lang="ru-RU" dirty="0"/>
              <a:t> ТЭЦ, </a:t>
            </a:r>
            <a:r>
              <a:rPr lang="ru-RU" dirty="0" err="1"/>
              <a:t>Пукчанской</a:t>
            </a:r>
            <a:r>
              <a:rPr lang="ru-RU" dirty="0"/>
              <a:t> ТЭС, расширении </a:t>
            </a:r>
            <a:r>
              <a:rPr lang="ru-RU" dirty="0" err="1"/>
              <a:t>Чхончжинской</a:t>
            </a:r>
            <a:r>
              <a:rPr lang="ru-RU" dirty="0"/>
              <a:t> ТЭЦ, Восточно-</a:t>
            </a:r>
            <a:r>
              <a:rPr lang="ru-RU" dirty="0" err="1"/>
              <a:t>Пхеньянской</a:t>
            </a:r>
            <a:r>
              <a:rPr lang="ru-RU" dirty="0"/>
              <a:t> ТЭЦ. Проблемы и перспективы НТС.</a:t>
            </a:r>
          </a:p>
          <a:p>
            <a:r>
              <a:rPr lang="ru-RU" b="1" i="1" dirty="0"/>
              <a:t>Виды учебной деятельности:</a:t>
            </a:r>
            <a:endParaRPr lang="ru-RU" dirty="0"/>
          </a:p>
          <a:p>
            <a:r>
              <a:rPr lang="ru-RU" dirty="0"/>
              <a:t>Лекция:</a:t>
            </a:r>
          </a:p>
          <a:p>
            <a:r>
              <a:rPr lang="ru-RU" dirty="0"/>
              <a:t>Научно-техническое сотрудничество России и КНДР</a:t>
            </a:r>
          </a:p>
          <a:p>
            <a:r>
              <a:rPr lang="ru-RU" dirty="0"/>
              <a:t> </a:t>
            </a:r>
          </a:p>
          <a:p>
            <a:r>
              <a:rPr lang="ru-RU" b="1" dirty="0"/>
              <a:t>Раздел 9. Научно-техническое сотрудничество России и Монголии.</a:t>
            </a:r>
            <a:endParaRPr lang="ru-RU" dirty="0"/>
          </a:p>
          <a:p>
            <a:r>
              <a:rPr lang="ru-RU" dirty="0"/>
              <a:t>Общая характеристика научно-технического развития Монголии. Потребности Монголии в НТС. Научно-техническое сотрудничество РФ и Монголии области медицины, развития горной, горнорудной, топливно-энергетической отраслей промышленности, развития сотрудничества в сфере высоких технологий.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69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КНДР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537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Первые попытки сделать рывок в области НТ были предприняты при Ким Ир Сене в 1980-е гг. (</a:t>
            </a:r>
            <a:r>
              <a:rPr lang="en-US" dirty="0" smtClean="0"/>
              <a:t>IT</a:t>
            </a:r>
            <a:r>
              <a:rPr lang="ru-RU" dirty="0" smtClean="0"/>
              <a:t>)</a:t>
            </a:r>
          </a:p>
          <a:p>
            <a:r>
              <a:rPr lang="ru-RU" dirty="0" smtClean="0"/>
              <a:t>1986 г. </a:t>
            </a:r>
            <a:r>
              <a:rPr lang="ru-RU" dirty="0" err="1" smtClean="0"/>
              <a:t>Пхеньянский</a:t>
            </a:r>
            <a:r>
              <a:rPr lang="ru-RU" dirty="0" smtClean="0"/>
              <a:t> информационный центр</a:t>
            </a:r>
          </a:p>
          <a:p>
            <a:r>
              <a:rPr lang="ru-RU" dirty="0" smtClean="0"/>
              <a:t>1998 г. Ким </a:t>
            </a:r>
            <a:r>
              <a:rPr lang="ru-RU" dirty="0" err="1" smtClean="0"/>
              <a:t>Чен</a:t>
            </a:r>
            <a:r>
              <a:rPr lang="ru-RU" dirty="0" smtClean="0"/>
              <a:t> Ир признает роль науки и техники как инструмента возрождения промышленности</a:t>
            </a:r>
          </a:p>
          <a:p>
            <a:r>
              <a:rPr lang="ru-RU" dirty="0" smtClean="0"/>
              <a:t>1999 г. учреждение министерства электронной промышленности</a:t>
            </a:r>
          </a:p>
          <a:p>
            <a:r>
              <a:rPr lang="ru-RU" dirty="0" smtClean="0"/>
              <a:t>2000 Наука вместе с армией и идеологией – это три столпа для сильной нации</a:t>
            </a:r>
          </a:p>
          <a:p>
            <a:r>
              <a:rPr lang="ru-RU" dirty="0" smtClean="0"/>
              <a:t>2001 </a:t>
            </a:r>
            <a:r>
              <a:rPr lang="en-US" dirty="0" smtClean="0"/>
              <a:t>PUST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Общая характеристика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7136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Кванмёнсон</a:t>
            </a:r>
            <a:endParaRPr lang="ru-RU" dirty="0"/>
          </a:p>
        </p:txBody>
      </p:sp>
      <p:sp>
        <p:nvSpPr>
          <p:cNvPr id="4" name="AutoShape 2" descr="Картинки по запросу kwangmyongsong-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артинки по запросу kwangmyongsong-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0" name="Picture 6" descr="http://pollack.armscontrolwonk.com/files/2011/12/kms2-f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348880"/>
            <a:ext cx="5524500" cy="435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space.skyrocket.de/img_sat/kwangmyongsong-3_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4984"/>
            <a:ext cx="30575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49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a9.vietbao.vn/images/vn901/the-gioi/12966312-trieutien-thutenlua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43174"/>
            <a:ext cx="3419475" cy="431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677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301208"/>
            <a:ext cx="3754760" cy="8249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Pulgunbyol</a:t>
            </a:r>
            <a:r>
              <a:rPr lang="ru-RU" dirty="0" smtClean="0"/>
              <a:t> </a:t>
            </a:r>
            <a:r>
              <a:rPr lang="en-US" dirty="0" smtClean="0"/>
              <a:t>(Linux OS)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274638"/>
            <a:ext cx="3466728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Kwangmyong</a:t>
            </a:r>
            <a:r>
              <a:rPr lang="en-US" dirty="0"/>
              <a:t/>
            </a:r>
            <a:br>
              <a:rPr lang="en-US" dirty="0"/>
            </a:br>
            <a:r>
              <a:rPr lang="ko-KR" altLang="en-US" dirty="0"/>
              <a:t>광명</a:t>
            </a:r>
            <a:endParaRPr lang="ru-RU" dirty="0"/>
          </a:p>
        </p:txBody>
      </p:sp>
      <p:pic>
        <p:nvPicPr>
          <p:cNvPr id="1026" name="Picture 2" descr="http://www.northkoreatech.org/wp-content/uploads/2014/11/141112-kwangmyong-naena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5400675" cy="332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dstar-north-korean-inter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140968"/>
            <a:ext cx="4752528" cy="3579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55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>
                <a:hlinkClick r:id="rId2"/>
              </a:rPr>
              <a:t>Samjiyon</a:t>
            </a:r>
            <a:endParaRPr lang="ru-RU" dirty="0"/>
          </a:p>
        </p:txBody>
      </p:sp>
      <p:pic>
        <p:nvPicPr>
          <p:cNvPr id="2050" name="Picture 2" descr="http://images.techhive.com/images/idge/imported/imageapi/2014/10/14/07/samjiyon-tablet-600x450-100519730-primary-id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28850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742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https://www.northkoreatech.org/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96752"/>
            <a:ext cx="5870989" cy="536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7296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hlinkClick r:id="rId2"/>
              </a:rPr>
              <a:t>Ryugyong</a:t>
            </a:r>
            <a:r>
              <a:rPr lang="en-US" dirty="0">
                <a:hlinkClick r:id="rId2"/>
              </a:rPr>
              <a:t> Hotel</a:t>
            </a:r>
            <a:r>
              <a:rPr lang="en-US" dirty="0"/>
              <a:t> 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Orascom</a:t>
            </a:r>
            <a:endParaRPr lang="ru-RU" dirty="0"/>
          </a:p>
        </p:txBody>
      </p:sp>
      <p:pic>
        <p:nvPicPr>
          <p:cNvPr id="4098" name="Picture 2" descr="nk-ryugyo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76872"/>
            <a:ext cx="6096000" cy="406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656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PUST</a:t>
            </a:r>
            <a:br>
              <a:rPr lang="en-US" dirty="0" smtClean="0"/>
            </a:br>
            <a:r>
              <a:rPr lang="ru-RU" dirty="0" err="1" smtClean="0"/>
              <a:t>Пхеньянский</a:t>
            </a:r>
            <a:r>
              <a:rPr lang="ru-RU" dirty="0" smtClean="0"/>
              <a:t> университет науки и технологии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60848"/>
            <a:ext cx="8478644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5813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Основан по инициативе проф. Ким Чин </a:t>
            </a:r>
            <a:r>
              <a:rPr lang="ru-RU" dirty="0" err="1" smtClean="0"/>
              <a:t>Кюном</a:t>
            </a:r>
            <a:r>
              <a:rPr lang="ru-RU" dirty="0" smtClean="0"/>
              <a:t> (?) -</a:t>
            </a:r>
            <a:r>
              <a:rPr lang="en-US" dirty="0"/>
              <a:t>Kim </a:t>
            </a:r>
            <a:r>
              <a:rPr lang="en-US" dirty="0" smtClean="0"/>
              <a:t>Chin-</a:t>
            </a:r>
            <a:r>
              <a:rPr lang="en-US" dirty="0" err="1" smtClean="0"/>
              <a:t>kyung</a:t>
            </a:r>
            <a:endParaRPr lang="ru-RU" dirty="0" smtClean="0"/>
          </a:p>
          <a:p>
            <a:r>
              <a:rPr lang="ru-RU" dirty="0" smtClean="0"/>
              <a:t>Университет, финансируемый частными фондами</a:t>
            </a:r>
          </a:p>
          <a:p>
            <a:r>
              <a:rPr lang="ru-RU" dirty="0" smtClean="0"/>
              <a:t>Закрытая зона</a:t>
            </a:r>
          </a:p>
          <a:p>
            <a:r>
              <a:rPr lang="ru-RU" dirty="0" smtClean="0"/>
              <a:t>Обучение на английском языке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PUST</a:t>
            </a:r>
            <a:br>
              <a:rPr lang="en-US" dirty="0" smtClean="0"/>
            </a:br>
            <a:r>
              <a:rPr lang="ru-RU" dirty="0" err="1" smtClean="0"/>
              <a:t>Пхеньянский</a:t>
            </a:r>
            <a:r>
              <a:rPr lang="ru-RU" dirty="0" smtClean="0"/>
              <a:t> университет науки и технологии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2781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28800"/>
            <a:ext cx="8229600" cy="4525963"/>
          </a:xfrm>
        </p:spPr>
        <p:txBody>
          <a:bodyPr/>
          <a:lstStyle/>
          <a:p>
            <a:r>
              <a:rPr lang="ru-RU" dirty="0" smtClean="0"/>
              <a:t>Инициирован 2003-2004 гг.</a:t>
            </a:r>
          </a:p>
          <a:p>
            <a:r>
              <a:rPr lang="ru-RU" dirty="0" smtClean="0"/>
              <a:t>Совместный комитет </a:t>
            </a:r>
            <a:r>
              <a:rPr lang="ru-RU" dirty="0"/>
              <a:t>по </a:t>
            </a:r>
            <a:r>
              <a:rPr lang="ru-RU" dirty="0" err="1"/>
              <a:t>Кэсонской</a:t>
            </a:r>
            <a:r>
              <a:rPr lang="ru-RU" dirty="0"/>
              <a:t> </a:t>
            </a:r>
            <a:r>
              <a:rPr lang="ru-RU" dirty="0" err="1"/>
              <a:t>промзоне</a:t>
            </a:r>
            <a:r>
              <a:rPr lang="ru-RU" dirty="0"/>
              <a:t> (СККП)</a:t>
            </a:r>
            <a:endParaRPr lang="ru-RU" dirty="0" smtClean="0"/>
          </a:p>
          <a:p>
            <a:r>
              <a:rPr lang="ru-RU" dirty="0" smtClean="0"/>
              <a:t>123 </a:t>
            </a:r>
            <a:r>
              <a:rPr lang="ru-RU" dirty="0"/>
              <a:t>южнокорейские </a:t>
            </a:r>
            <a:r>
              <a:rPr lang="ru-RU" dirty="0" smtClean="0"/>
              <a:t>компании</a:t>
            </a:r>
          </a:p>
          <a:p>
            <a:r>
              <a:rPr lang="ru-RU" dirty="0" smtClean="0"/>
              <a:t>Конфликты 2013 г. и 2014 г. – особенности тактики правительства КНДР в отношении инвесторов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Кэсонский</a:t>
            </a:r>
            <a:r>
              <a:rPr lang="ru-RU" dirty="0" smtClean="0"/>
              <a:t> технопарк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5" y="1097047"/>
            <a:ext cx="2195736" cy="2612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9438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Соглашение между Министерством науки, высшей школы и технической политики РФ и Государственным комитетом по науке и технике КНДР о научно-техническом сотрудничестве 08.02.1993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Соглашение между правительством РФ и Правительством КНДР об экономическом и техническом сотрудничестве 14.10.1997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Соглашение о научном сотрудничестве между РАН и Академией наук КНДР 03.08.2001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Соглашение о научном сотрудничестве между СО РАН и Академией наук КНДР 22.03.2002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Соглашение о научно-техническом сотрудничестве между Академией сельскохозяйственных наук РФ и Академией сельскохозяйственных наук КНДР в области научных исследований в сельском хозяйстве и агропромышленном комплексе Май 2002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Соглашение о научном сотрудничестве между Дальневосточным отделением РАН и </a:t>
            </a:r>
            <a:r>
              <a:rPr lang="ru-RU" dirty="0" err="1" smtClean="0"/>
              <a:t>Ынчжонским</a:t>
            </a:r>
            <a:r>
              <a:rPr lang="ru-RU" dirty="0" smtClean="0"/>
              <a:t> отделением академии наук КНДР 01.12.2002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Общие условия осуществления НТС между РФ и КНДР 21.09.2003 (учреждение комиссии)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Соглашение между Министерством образования РФ и Министерством образования КНДР о сотрудничестве в области образования 23.10.2003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Протокол о взаимопонимании в сотрудничестве между ДВФУ РФ и </a:t>
            </a:r>
            <a:r>
              <a:rPr lang="ru-RU" dirty="0" err="1" smtClean="0"/>
              <a:t>Пхеньянским</a:t>
            </a:r>
            <a:r>
              <a:rPr lang="ru-RU" dirty="0" smtClean="0"/>
              <a:t> университетом иностранных языков КНДР 16.04.2012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Соглашение о сотрудничестве между Университетом им. Ким Ир Сена (КНДР) и ДВФУ РФ 16.04.2012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Документы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8524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транспорт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энергетика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металлургия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сельское </a:t>
            </a:r>
            <a:r>
              <a:rPr lang="ru-RU" dirty="0"/>
              <a:t>хозяйство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Межправительственной комиссии по торгово-экономическому и научно-техническому сотрудничеству между Российской Федерацией и КНДР</a:t>
            </a:r>
          </a:p>
        </p:txBody>
      </p:sp>
    </p:spTree>
    <p:extLst>
      <p:ext uri="{BB962C8B-B14F-4D97-AF65-F5344CB8AC3E}">
        <p14:creationId xmlns:p14="http://schemas.microsoft.com/office/powerpoint/2010/main" val="2802783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сентябрь </a:t>
            </a:r>
            <a:r>
              <a:rPr lang="ru-RU" dirty="0"/>
              <a:t>2013 г. </a:t>
            </a:r>
            <a:r>
              <a:rPr lang="ru-RU" dirty="0" smtClean="0"/>
              <a:t>ввод </a:t>
            </a:r>
            <a:r>
              <a:rPr lang="ru-RU" dirty="0"/>
              <a:t>в эксплуатацию специалистами России («РЖД») и КНДР железнодорожной линии на участке </a:t>
            </a:r>
            <a:r>
              <a:rPr lang="ru-RU" dirty="0" smtClean="0"/>
              <a:t>Хасан-</a:t>
            </a:r>
            <a:r>
              <a:rPr lang="ru-RU" dirty="0" err="1" smtClean="0"/>
              <a:t>Раджин</a:t>
            </a:r>
            <a:endParaRPr lang="ru-RU" dirty="0" smtClean="0"/>
          </a:p>
          <a:p>
            <a:r>
              <a:rPr lang="ru-RU" dirty="0" smtClean="0"/>
              <a:t>март </a:t>
            </a:r>
            <a:r>
              <a:rPr lang="ru-RU" dirty="0"/>
              <a:t>2014 г. </a:t>
            </a:r>
            <a:r>
              <a:rPr lang="ru-RU" dirty="0" smtClean="0"/>
              <a:t>открытие </a:t>
            </a:r>
            <a:r>
              <a:rPr lang="ru-RU" dirty="0"/>
              <a:t>грузового терминала на пирсе №3 порта </a:t>
            </a:r>
            <a:r>
              <a:rPr lang="ru-RU" dirty="0" err="1"/>
              <a:t>Раджин</a:t>
            </a:r>
            <a:r>
              <a:rPr lang="ru-RU" dirty="0"/>
              <a:t>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Совместные проекты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5800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2009 </a:t>
            </a:r>
            <a:r>
              <a:rPr lang="ru-RU" dirty="0" smtClean="0"/>
              <a:t>г. </a:t>
            </a:r>
            <a:r>
              <a:rPr lang="ru-RU" dirty="0"/>
              <a:t>в КНДР Фондом «Русский мир</a:t>
            </a:r>
            <a:r>
              <a:rPr lang="ru-RU" dirty="0" smtClean="0"/>
              <a:t>» открыт </a:t>
            </a:r>
            <a:r>
              <a:rPr lang="ru-RU" dirty="0"/>
              <a:t>«Русский центр» при </a:t>
            </a:r>
            <a:r>
              <a:rPr lang="ru-RU" dirty="0" err="1"/>
              <a:t>Пхеньянском</a:t>
            </a:r>
            <a:r>
              <a:rPr lang="ru-RU" dirty="0"/>
              <a:t> Институте иностранных языков (ПИИЯ</a:t>
            </a:r>
            <a:r>
              <a:rPr lang="ru-RU" dirty="0" smtClean="0"/>
              <a:t>)</a:t>
            </a:r>
          </a:p>
          <a:p>
            <a:r>
              <a:rPr lang="ru-RU" dirty="0" smtClean="0"/>
              <a:t>2011 г. Научная конференция </a:t>
            </a:r>
            <a:r>
              <a:rPr lang="ru-RU" dirty="0"/>
              <a:t>по случаю 65-ой годовщины основания Университета им. Ким Ир </a:t>
            </a:r>
            <a:r>
              <a:rPr lang="ru-RU" dirty="0" smtClean="0"/>
              <a:t>Сена (представители </a:t>
            </a:r>
            <a:r>
              <a:rPr lang="ru-RU" dirty="0"/>
              <a:t>МГУ, ДВФУ, ИДВ, Сибирского отделения </a:t>
            </a:r>
            <a:r>
              <a:rPr lang="ru-RU" dirty="0" smtClean="0"/>
              <a:t>РАН). </a:t>
            </a:r>
          </a:p>
          <a:p>
            <a:r>
              <a:rPr lang="ru-RU" dirty="0" smtClean="0"/>
              <a:t>2012 г.  Международная научная </a:t>
            </a:r>
            <a:r>
              <a:rPr lang="ru-RU" dirty="0"/>
              <a:t>конференции «За общественный прогресс и процветание</a:t>
            </a:r>
            <a:r>
              <a:rPr lang="ru-RU" dirty="0" smtClean="0"/>
              <a:t>», Университет им. Ким Ир Сена (ученые </a:t>
            </a:r>
            <a:r>
              <a:rPr lang="ru-RU" dirty="0"/>
              <a:t>из </a:t>
            </a:r>
            <a:r>
              <a:rPr lang="ru-RU" dirty="0" smtClean="0"/>
              <a:t>МГУ).</a:t>
            </a:r>
          </a:p>
          <a:p>
            <a:r>
              <a:rPr lang="ru-RU" dirty="0" smtClean="0"/>
              <a:t>Осенью </a:t>
            </a:r>
            <a:r>
              <a:rPr lang="ru-RU" dirty="0"/>
              <a:t>2013 </a:t>
            </a:r>
            <a:r>
              <a:rPr lang="ru-RU" dirty="0" smtClean="0"/>
              <a:t>г. </a:t>
            </a:r>
            <a:r>
              <a:rPr lang="ru-RU" dirty="0"/>
              <a:t>по инициативе Посольства России на базе «Русского центра» ПИИЯ совместно с Комитетом образования была проведена первая Олимпиада по русскому языку среди школьников Пхеньяна, </a:t>
            </a:r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Совместные проекты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5346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Реконструкция </a:t>
            </a:r>
            <a:r>
              <a:rPr lang="ru-RU" dirty="0" err="1"/>
              <a:t>Пхеньянской</a:t>
            </a:r>
            <a:r>
              <a:rPr lang="ru-RU" dirty="0"/>
              <a:t> ТЭЦ, </a:t>
            </a:r>
            <a:endParaRPr lang="ru-RU" dirty="0" smtClean="0"/>
          </a:p>
          <a:p>
            <a:r>
              <a:rPr lang="ru-RU" dirty="0"/>
              <a:t>Реконструкция </a:t>
            </a:r>
            <a:r>
              <a:rPr lang="ru-RU" dirty="0" err="1" smtClean="0"/>
              <a:t>Пукчанской</a:t>
            </a:r>
            <a:r>
              <a:rPr lang="ru-RU" dirty="0" smtClean="0"/>
              <a:t> </a:t>
            </a:r>
            <a:r>
              <a:rPr lang="ru-RU" dirty="0"/>
              <a:t>ТЭС, </a:t>
            </a:r>
            <a:endParaRPr lang="ru-RU" dirty="0" smtClean="0"/>
          </a:p>
          <a:p>
            <a:r>
              <a:rPr lang="ru-RU" dirty="0" smtClean="0"/>
              <a:t>Расширение </a:t>
            </a:r>
            <a:r>
              <a:rPr lang="ru-RU" dirty="0" err="1"/>
              <a:t>Чхончжинской</a:t>
            </a:r>
            <a:r>
              <a:rPr lang="ru-RU" dirty="0"/>
              <a:t> ТЭЦ, </a:t>
            </a:r>
            <a:endParaRPr lang="ru-RU" dirty="0" smtClean="0"/>
          </a:p>
          <a:p>
            <a:r>
              <a:rPr lang="ru-RU" dirty="0"/>
              <a:t>Расширение </a:t>
            </a:r>
            <a:r>
              <a:rPr lang="ru-RU" dirty="0" smtClean="0"/>
              <a:t>Восточно-</a:t>
            </a:r>
            <a:r>
              <a:rPr lang="ru-RU" dirty="0" err="1" smtClean="0"/>
              <a:t>Пхеньянской</a:t>
            </a:r>
            <a:r>
              <a:rPr lang="ru-RU" dirty="0" smtClean="0"/>
              <a:t> ТЭЦ</a:t>
            </a:r>
          </a:p>
          <a:p>
            <a:r>
              <a:rPr lang="ru-RU" dirty="0" smtClean="0"/>
              <a:t>Строительство межгосударственной </a:t>
            </a:r>
            <a:r>
              <a:rPr lang="ru-RU" dirty="0"/>
              <a:t>линии электропередачи Владивосток-</a:t>
            </a:r>
            <a:r>
              <a:rPr lang="ru-RU" dirty="0" err="1"/>
              <a:t>Чхондин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Проекты в области </a:t>
            </a:r>
            <a:r>
              <a:rPr lang="ru-RU" dirty="0" err="1" smtClean="0"/>
              <a:t>энергертики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5660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КНДР примет участие в создании территорий опережающего развития (ТОР) на Дальнем Востоке.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422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Монголия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585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1990-е гг. резкое падение развитие экономики, снижение финансирования науки с 1% ВВП до 0.35%; уменьшение числа инженеров и ученых</a:t>
            </a:r>
          </a:p>
          <a:p>
            <a:r>
              <a:rPr lang="ru-RU" dirty="0" smtClean="0"/>
              <a:t>2008 </a:t>
            </a:r>
            <a:r>
              <a:rPr lang="ru-RU" dirty="0"/>
              <a:t>К</a:t>
            </a:r>
            <a:r>
              <a:rPr lang="ru-RU" dirty="0" smtClean="0"/>
              <a:t>омплексная стратегия национального развития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Общая характеристика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487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Улучшение качества высшего образования</a:t>
            </a:r>
          </a:p>
          <a:p>
            <a:r>
              <a:rPr lang="en-US" dirty="0" smtClean="0"/>
              <a:t> </a:t>
            </a:r>
            <a:r>
              <a:rPr lang="ru-RU" dirty="0" smtClean="0"/>
              <a:t>Поощрение деятельности научных институтов и увеличение их возможностей</a:t>
            </a:r>
          </a:p>
          <a:p>
            <a:r>
              <a:rPr lang="ru-RU" dirty="0" smtClean="0"/>
              <a:t>Использование и продвижение иностранных высоких технологий и ноу-хау в монгольских условиях</a:t>
            </a:r>
          </a:p>
          <a:p>
            <a:r>
              <a:rPr lang="ru-RU" dirty="0" smtClean="0"/>
              <a:t>Развитие взаимосвязи «научный институт-промышленность»</a:t>
            </a:r>
          </a:p>
          <a:p>
            <a:r>
              <a:rPr lang="ru-RU" dirty="0" smtClean="0"/>
              <a:t>Создание технологических фондов</a:t>
            </a:r>
          </a:p>
          <a:p>
            <a:r>
              <a:rPr lang="ru-RU" dirty="0"/>
              <a:t>Создание доступной </a:t>
            </a:r>
            <a:r>
              <a:rPr lang="ru-RU" dirty="0" smtClean="0"/>
              <a:t>системы </a:t>
            </a:r>
            <a:r>
              <a:rPr lang="ru-RU" dirty="0"/>
              <a:t>для реализации трансфера </a:t>
            </a:r>
            <a:r>
              <a:rPr lang="ru-RU" dirty="0" smtClean="0"/>
              <a:t>технологий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Цели развития в рамках Комплексной стратегии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10935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Industrial, technological and business incubator parks in </a:t>
            </a:r>
            <a:r>
              <a:rPr lang="en-US" dirty="0" err="1"/>
              <a:t>Nalaikh</a:t>
            </a:r>
            <a:r>
              <a:rPr lang="en-US" dirty="0"/>
              <a:t>, </a:t>
            </a:r>
            <a:r>
              <a:rPr lang="en-US" dirty="0" err="1"/>
              <a:t>Bagahangai</a:t>
            </a:r>
            <a:r>
              <a:rPr lang="en-US" dirty="0"/>
              <a:t> and </a:t>
            </a:r>
            <a:r>
              <a:rPr lang="en-US" dirty="0" err="1"/>
              <a:t>Baganuur</a:t>
            </a:r>
            <a:r>
              <a:rPr lang="en-US" dirty="0"/>
              <a:t> districts of the Ulaanbaatar city, “</a:t>
            </a:r>
            <a:r>
              <a:rPr lang="en-US" dirty="0" err="1"/>
              <a:t>Airservice</a:t>
            </a:r>
            <a:r>
              <a:rPr lang="en-US" dirty="0"/>
              <a:t> International” park, </a:t>
            </a:r>
            <a:endParaRPr lang="ru-RU" dirty="0" smtClean="0"/>
          </a:p>
          <a:p>
            <a:r>
              <a:rPr lang="en-US" dirty="0" smtClean="0"/>
              <a:t>• </a:t>
            </a:r>
            <a:r>
              <a:rPr lang="en-US" dirty="0"/>
              <a:t>“</a:t>
            </a:r>
            <a:r>
              <a:rPr lang="en-US" dirty="0" err="1"/>
              <a:t>Darkhan</a:t>
            </a:r>
            <a:r>
              <a:rPr lang="en-US" dirty="0"/>
              <a:t>” industrial technological park, </a:t>
            </a:r>
            <a:endParaRPr lang="ru-RU" dirty="0" smtClean="0"/>
          </a:p>
          <a:p>
            <a:r>
              <a:rPr lang="en-US" dirty="0" smtClean="0"/>
              <a:t>• </a:t>
            </a:r>
            <a:r>
              <a:rPr lang="en-US" dirty="0"/>
              <a:t>“</a:t>
            </a:r>
            <a:r>
              <a:rPr lang="en-US" dirty="0" err="1"/>
              <a:t>Selenge</a:t>
            </a:r>
            <a:r>
              <a:rPr lang="en-US" dirty="0"/>
              <a:t>” industrial technological park in </a:t>
            </a:r>
            <a:r>
              <a:rPr lang="en-US" dirty="0" err="1"/>
              <a:t>Sukhbaatar</a:t>
            </a:r>
            <a:r>
              <a:rPr lang="en-US" dirty="0"/>
              <a:t> city, </a:t>
            </a:r>
            <a:endParaRPr lang="ru-RU" dirty="0" smtClean="0"/>
          </a:p>
          <a:p>
            <a:r>
              <a:rPr lang="en-US" dirty="0" smtClean="0"/>
              <a:t>• </a:t>
            </a:r>
            <a:r>
              <a:rPr lang="en-US" dirty="0"/>
              <a:t>“</a:t>
            </a:r>
            <a:r>
              <a:rPr lang="en-US" dirty="0" err="1"/>
              <a:t>Altangobi</a:t>
            </a:r>
            <a:r>
              <a:rPr lang="en-US" dirty="0"/>
              <a:t>” industrial technological park in Choir city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 </a:t>
            </a:r>
            <a:r>
              <a:rPr lang="en-US" dirty="0"/>
              <a:t>• “</a:t>
            </a:r>
            <a:r>
              <a:rPr lang="en-US" dirty="0" err="1"/>
              <a:t>Dornod</a:t>
            </a:r>
            <a:r>
              <a:rPr lang="en-US" dirty="0"/>
              <a:t>” industrial technological park, </a:t>
            </a:r>
            <a:endParaRPr lang="ru-RU" dirty="0" smtClean="0"/>
          </a:p>
          <a:p>
            <a:r>
              <a:rPr lang="en-US" dirty="0" smtClean="0"/>
              <a:t>• </a:t>
            </a:r>
            <a:r>
              <a:rPr lang="en-US" dirty="0"/>
              <a:t>“</a:t>
            </a:r>
            <a:r>
              <a:rPr lang="en-US" dirty="0" err="1"/>
              <a:t>Erdenet</a:t>
            </a:r>
            <a:r>
              <a:rPr lang="en-US" dirty="0"/>
              <a:t>” industrial technological park, </a:t>
            </a:r>
            <a:endParaRPr lang="ru-RU" dirty="0" smtClean="0"/>
          </a:p>
          <a:p>
            <a:r>
              <a:rPr lang="en-US" dirty="0" smtClean="0"/>
              <a:t>• </a:t>
            </a:r>
            <a:r>
              <a:rPr lang="en-US" dirty="0"/>
              <a:t>“</a:t>
            </a:r>
            <a:r>
              <a:rPr lang="en-US" dirty="0" err="1"/>
              <a:t>Kharkhurem</a:t>
            </a:r>
            <a:r>
              <a:rPr lang="en-US" dirty="0"/>
              <a:t> (</a:t>
            </a:r>
            <a:r>
              <a:rPr lang="en-US" dirty="0" err="1"/>
              <a:t>Kharkhorin</a:t>
            </a:r>
            <a:r>
              <a:rPr lang="en-US" dirty="0"/>
              <a:t>)” training, scientific, technological park, </a:t>
            </a:r>
            <a:endParaRPr lang="ru-RU" dirty="0" smtClean="0"/>
          </a:p>
          <a:p>
            <a:r>
              <a:rPr lang="en-US" dirty="0" smtClean="0"/>
              <a:t>• </a:t>
            </a:r>
            <a:r>
              <a:rPr lang="en-US" dirty="0"/>
              <a:t>“</a:t>
            </a:r>
            <a:r>
              <a:rPr lang="en-US" dirty="0" err="1"/>
              <a:t>Khovd</a:t>
            </a:r>
            <a:r>
              <a:rPr lang="en-US" dirty="0"/>
              <a:t>”, “</a:t>
            </a:r>
            <a:r>
              <a:rPr lang="en-US" dirty="0" err="1"/>
              <a:t>Uliastai</a:t>
            </a:r>
            <a:r>
              <a:rPr lang="en-US" dirty="0"/>
              <a:t>”, “</a:t>
            </a:r>
            <a:r>
              <a:rPr lang="en-US" dirty="0" err="1"/>
              <a:t>Undurkhaan</a:t>
            </a:r>
            <a:r>
              <a:rPr lang="en-US" dirty="0"/>
              <a:t>” industrial technological parks will be established.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08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Соглашение между Правительством Российской Федерации и Правительством Монголии о военно-техническом </a:t>
            </a:r>
            <a:r>
              <a:rPr lang="ru-RU" dirty="0" smtClean="0"/>
              <a:t>сотрудничестве. </a:t>
            </a:r>
            <a:r>
              <a:rPr lang="ru-RU" dirty="0"/>
              <a:t>27 апреля 1993 </a:t>
            </a:r>
            <a:r>
              <a:rPr lang="ru-RU" dirty="0" smtClean="0"/>
              <a:t>г.</a:t>
            </a:r>
          </a:p>
          <a:p>
            <a:r>
              <a:rPr lang="ru-RU" dirty="0"/>
              <a:t>Соглашение между Правительством Российской Федерации и Правительством Монголии о культурном и научном </a:t>
            </a:r>
            <a:r>
              <a:rPr lang="ru-RU" dirty="0" smtClean="0"/>
              <a:t>сотрудничестве. </a:t>
            </a:r>
            <a:r>
              <a:rPr lang="ru-RU" dirty="0"/>
              <a:t>5 апреля 1995 г</a:t>
            </a:r>
            <a:r>
              <a:rPr lang="ru-RU" dirty="0" smtClean="0"/>
              <a:t>.</a:t>
            </a:r>
          </a:p>
          <a:p>
            <a:r>
              <a:rPr lang="ru-RU" dirty="0"/>
              <a:t>Соглашение между Правительством Российской Федерации и Правительством Монголии о сотрудничестве в области геологического изучения и освоения </a:t>
            </a:r>
            <a:r>
              <a:rPr lang="ru-RU" dirty="0" smtClean="0"/>
              <a:t>недр. </a:t>
            </a:r>
            <a:r>
              <a:rPr lang="ru-RU" dirty="0"/>
              <a:t>7 февраля 1996 г</a:t>
            </a:r>
            <a:r>
              <a:rPr lang="ru-RU" dirty="0" smtClean="0"/>
              <a:t>.</a:t>
            </a:r>
          </a:p>
          <a:p>
            <a:r>
              <a:rPr lang="ru-RU" dirty="0"/>
              <a:t>Соглашение между Правительством Российской Федерации и Правительством Монголии о сотрудничестве в области мирного использования атомной </a:t>
            </a:r>
            <a:r>
              <a:rPr lang="ru-RU" dirty="0" smtClean="0"/>
              <a:t>энергии. </a:t>
            </a:r>
            <a:r>
              <a:rPr lang="ru-RU" dirty="0"/>
              <a:t>14 ноября 2000 г</a:t>
            </a:r>
            <a:r>
              <a:rPr lang="ru-RU" dirty="0" smtClean="0"/>
              <a:t>.</a:t>
            </a:r>
          </a:p>
          <a:p>
            <a:r>
              <a:rPr lang="ru-RU" dirty="0"/>
              <a:t>Соглашение между Правительством Российской Федерации и Правительством Монголии о взаимном признании документов об образовании, ученых степенях и ученых </a:t>
            </a:r>
            <a:r>
              <a:rPr lang="ru-RU" dirty="0" smtClean="0"/>
              <a:t>званиях. </a:t>
            </a:r>
            <a:r>
              <a:rPr lang="ru-RU" dirty="0"/>
              <a:t>01 июля 2003 г</a:t>
            </a:r>
            <a:r>
              <a:rPr lang="ru-RU" dirty="0" smtClean="0"/>
              <a:t>.</a:t>
            </a:r>
          </a:p>
          <a:p>
            <a:r>
              <a:rPr lang="ru-RU" dirty="0"/>
              <a:t>Соглашение между ОАО «НК «Роснефть» и Министерством образования и науки Монголии в области содействия организации обучения граждан Монголии в вузах-партнерах ОАО «НК «Роснефть</a:t>
            </a:r>
            <a:r>
              <a:rPr lang="ru-RU" dirty="0" smtClean="0"/>
              <a:t>». </a:t>
            </a:r>
            <a:r>
              <a:rPr lang="ru-RU" dirty="0"/>
              <a:t>3 сентября 2014 г.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Документы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5253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Российско-монгольские совместные предприятия:</a:t>
            </a:r>
          </a:p>
          <a:p>
            <a:r>
              <a:rPr lang="ru-RU" dirty="0" smtClean="0"/>
              <a:t> </a:t>
            </a:r>
            <a:r>
              <a:rPr lang="ru-RU" dirty="0"/>
              <a:t>КОО «Предприятие </a:t>
            </a:r>
            <a:r>
              <a:rPr lang="ru-RU" dirty="0" err="1"/>
              <a:t>Эрдэнэт</a:t>
            </a:r>
            <a:r>
              <a:rPr lang="ru-RU" dirty="0"/>
              <a:t>», </a:t>
            </a:r>
            <a:endParaRPr lang="ru-RU" dirty="0" smtClean="0"/>
          </a:p>
          <a:p>
            <a:r>
              <a:rPr lang="ru-RU" dirty="0" smtClean="0"/>
              <a:t>КОО </a:t>
            </a:r>
            <a:r>
              <a:rPr lang="ru-RU" dirty="0"/>
              <a:t>«</a:t>
            </a:r>
            <a:r>
              <a:rPr lang="ru-RU" dirty="0" err="1"/>
              <a:t>Монголросцветмет</a:t>
            </a:r>
            <a:r>
              <a:rPr lang="ru-RU" dirty="0" smtClean="0"/>
              <a:t>», </a:t>
            </a:r>
          </a:p>
          <a:p>
            <a:r>
              <a:rPr lang="ru-RU" dirty="0" smtClean="0"/>
              <a:t>АО </a:t>
            </a:r>
            <a:r>
              <a:rPr lang="ru-RU" dirty="0"/>
              <a:t>«Улан-</a:t>
            </a:r>
            <a:r>
              <a:rPr lang="ru-RU" dirty="0" err="1"/>
              <a:t>Баторская</a:t>
            </a:r>
            <a:r>
              <a:rPr lang="ru-RU" dirty="0"/>
              <a:t> железная дорога</a:t>
            </a:r>
            <a:r>
              <a:rPr lang="ru-RU" dirty="0" smtClean="0"/>
              <a:t>».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0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Улан-</a:t>
            </a:r>
            <a:r>
              <a:rPr lang="ru-RU" dirty="0" err="1" smtClean="0"/>
              <a:t>Баторский</a:t>
            </a:r>
            <a:r>
              <a:rPr lang="ru-RU" dirty="0" smtClean="0"/>
              <a:t> филиал </a:t>
            </a:r>
            <a:r>
              <a:rPr lang="ru-RU" dirty="0"/>
              <a:t>Российского экономического университета им. </a:t>
            </a:r>
            <a:r>
              <a:rPr lang="ru-RU" dirty="0" err="1" smtClean="0"/>
              <a:t>Г.В.Плеханова</a:t>
            </a:r>
            <a:endParaRPr lang="ru-RU" dirty="0" smtClean="0"/>
          </a:p>
          <a:p>
            <a:r>
              <a:rPr lang="ru-RU" dirty="0" smtClean="0"/>
              <a:t>Восточно-Сибирский государственный университет технологии и управления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4511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622</TotalTime>
  <Words>875</Words>
  <Application>Microsoft Office PowerPoint</Application>
  <PresentationFormat>Экран (4:3)</PresentationFormat>
  <Paragraphs>101</Paragraphs>
  <Slides>26</Slides>
  <Notes>1</Notes>
  <HiddenSlides>2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Волна</vt:lpstr>
      <vt:lpstr>Научно-техническое сотрудничество России с Монголией и КНДР</vt:lpstr>
      <vt:lpstr>Презентация PowerPoint</vt:lpstr>
      <vt:lpstr>КНДР</vt:lpstr>
      <vt:lpstr>Общая характеристика</vt:lpstr>
      <vt:lpstr>Кванмёнсон</vt:lpstr>
      <vt:lpstr>Презентация PowerPoint</vt:lpstr>
      <vt:lpstr>Kwangmyong 광명</vt:lpstr>
      <vt:lpstr>Samjiyon</vt:lpstr>
      <vt:lpstr>https://www.northkoreatech.org/</vt:lpstr>
      <vt:lpstr>Orascom</vt:lpstr>
      <vt:lpstr>PUST Пхеньянский университет науки и технологии</vt:lpstr>
      <vt:lpstr>Презентация PowerPoint</vt:lpstr>
      <vt:lpstr>Кэсонский технопарк</vt:lpstr>
      <vt:lpstr>Документы</vt:lpstr>
      <vt:lpstr>Межправительственной комиссии по торгово-экономическому и научно-техническому сотрудничеству между Российской Федерацией и КНДР</vt:lpstr>
      <vt:lpstr>Совместные проекты</vt:lpstr>
      <vt:lpstr>Совместные проекты</vt:lpstr>
      <vt:lpstr>Проекты в области энергертики</vt:lpstr>
      <vt:lpstr>Презентация PowerPoint</vt:lpstr>
      <vt:lpstr>Монголия</vt:lpstr>
      <vt:lpstr>Общая характеристика</vt:lpstr>
      <vt:lpstr>Цели развития в рамках Комплексной стратегии</vt:lpstr>
      <vt:lpstr>Презентация PowerPoint</vt:lpstr>
      <vt:lpstr>Документы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Научно-техническое сотрудничество России с Японией и Республикой Корей</dc:title>
  <dc:creator>Anton Kotov</dc:creator>
  <cp:lastModifiedBy>Anton Kotov</cp:lastModifiedBy>
  <cp:revision>32</cp:revision>
  <dcterms:created xsi:type="dcterms:W3CDTF">2015-04-09T17:17:24Z</dcterms:created>
  <dcterms:modified xsi:type="dcterms:W3CDTF">2015-05-31T19:21:49Z</dcterms:modified>
</cp:coreProperties>
</file>