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sldIdLst>
    <p:sldId id="256" r:id="rId2"/>
    <p:sldId id="281" r:id="rId3"/>
    <p:sldId id="257" r:id="rId4"/>
    <p:sldId id="264" r:id="rId5"/>
    <p:sldId id="265" r:id="rId6"/>
    <p:sldId id="286" r:id="rId7"/>
    <p:sldId id="267" r:id="rId8"/>
    <p:sldId id="258" r:id="rId9"/>
    <p:sldId id="266" r:id="rId10"/>
    <p:sldId id="259" r:id="rId11"/>
    <p:sldId id="260" r:id="rId12"/>
    <p:sldId id="261" r:id="rId13"/>
    <p:sldId id="262" r:id="rId14"/>
    <p:sldId id="283" r:id="rId15"/>
    <p:sldId id="284" r:id="rId16"/>
    <p:sldId id="263" r:id="rId17"/>
    <p:sldId id="282" r:id="rId18"/>
    <p:sldId id="271" r:id="rId19"/>
    <p:sldId id="272" r:id="rId20"/>
    <p:sldId id="278" r:id="rId21"/>
    <p:sldId id="285" r:id="rId22"/>
    <p:sldId id="277" r:id="rId23"/>
    <p:sldId id="270" r:id="rId24"/>
    <p:sldId id="268" r:id="rId25"/>
    <p:sldId id="279" r:id="rId26"/>
    <p:sldId id="273" r:id="rId27"/>
    <p:sldId id="274" r:id="rId28"/>
    <p:sldId id="275" r:id="rId29"/>
    <p:sldId id="280" r:id="rId30"/>
    <p:sldId id="287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878FD-9822-4530-8C92-FCCC79FE8581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9F48A-4000-4BE3-A789-F0BFD382C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647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http://russiancouncil.ru/common/upload/RIAC_Report_Russia_ISTC.pdf</a:t>
            </a:r>
            <a:endParaRPr lang="ru-RU" dirty="0" smtClean="0"/>
          </a:p>
          <a:p>
            <a:r>
              <a:rPr lang="ru-RU" dirty="0" err="1" smtClean="0"/>
              <a:t>Триадное</a:t>
            </a:r>
            <a:r>
              <a:rPr lang="ru-RU" dirty="0" smtClean="0"/>
              <a:t> патентное семейство (</a:t>
            </a:r>
            <a:r>
              <a:rPr lang="ru-RU" dirty="0" err="1" smtClean="0"/>
              <a:t>Triadic</a:t>
            </a:r>
            <a:r>
              <a:rPr lang="ru-RU" dirty="0" smtClean="0"/>
              <a:t> </a:t>
            </a:r>
            <a:r>
              <a:rPr lang="ru-RU" dirty="0" err="1" smtClean="0"/>
              <a:t>patent</a:t>
            </a:r>
            <a:r>
              <a:rPr lang="ru-RU" dirty="0" smtClean="0"/>
              <a:t> </a:t>
            </a:r>
            <a:r>
              <a:rPr lang="ru-RU" dirty="0" err="1" smtClean="0"/>
              <a:t>family</a:t>
            </a:r>
            <a:r>
              <a:rPr lang="ru-RU" dirty="0" smtClean="0"/>
              <a:t>) определяется как комплект патентов, зарегистрированных в Европейском патентном ведомстве, Японском патентном ведомстве и Бюро по регистрации патентов и торговых марок США, которые совместно признают один или более запатентованных приоритетов. Основное назначение </a:t>
            </a:r>
            <a:r>
              <a:rPr lang="ru-RU" dirty="0" err="1" smtClean="0"/>
              <a:t>триадных</a:t>
            </a:r>
            <a:r>
              <a:rPr lang="ru-RU" dirty="0" smtClean="0"/>
              <a:t> патентных семейств — избегать двойного учета патентов, полученных в различных организациях. Источник: OECD (2009), </a:t>
            </a:r>
            <a:r>
              <a:rPr lang="ru-RU" dirty="0" err="1" smtClean="0"/>
              <a:t>Patent</a:t>
            </a:r>
            <a:r>
              <a:rPr lang="ru-RU" dirty="0" smtClean="0"/>
              <a:t> </a:t>
            </a:r>
            <a:r>
              <a:rPr lang="ru-RU" dirty="0" err="1" smtClean="0"/>
              <a:t>Systems</a:t>
            </a:r>
            <a:r>
              <a:rPr lang="ru-RU" dirty="0" smtClean="0"/>
              <a:t> </a:t>
            </a:r>
            <a:r>
              <a:rPr lang="ru-RU" dirty="0" err="1" smtClean="0"/>
              <a:t>and</a:t>
            </a:r>
            <a:r>
              <a:rPr lang="ru-RU" dirty="0" smtClean="0"/>
              <a:t> </a:t>
            </a:r>
            <a:r>
              <a:rPr lang="ru-RU" dirty="0" err="1" smtClean="0"/>
              <a:t>Procedures</a:t>
            </a:r>
            <a:r>
              <a:rPr lang="ru-RU" dirty="0" smtClean="0"/>
              <a:t>, </a:t>
            </a:r>
            <a:r>
              <a:rPr lang="ru-RU" dirty="0" err="1" smtClean="0"/>
              <a:t>in</a:t>
            </a:r>
            <a:r>
              <a:rPr lang="ru-RU" dirty="0" smtClean="0"/>
              <a:t> OECD </a:t>
            </a:r>
            <a:r>
              <a:rPr lang="ru-RU" dirty="0" err="1" smtClean="0"/>
              <a:t>Patent</a:t>
            </a:r>
            <a:r>
              <a:rPr lang="ru-RU" dirty="0" smtClean="0"/>
              <a:t> </a:t>
            </a:r>
            <a:r>
              <a:rPr lang="ru-RU" dirty="0" err="1" smtClean="0"/>
              <a:t>Statistics</a:t>
            </a:r>
            <a:r>
              <a:rPr lang="ru-RU" dirty="0" smtClean="0"/>
              <a:t> </a:t>
            </a:r>
            <a:r>
              <a:rPr lang="ru-RU" dirty="0" err="1" smtClean="0"/>
              <a:t>Manual</a:t>
            </a:r>
            <a:r>
              <a:rPr lang="ru-RU" dirty="0" smtClean="0"/>
              <a:t>, OECD </a:t>
            </a:r>
            <a:r>
              <a:rPr lang="ru-RU" dirty="0" err="1" smtClean="0"/>
              <a:t>Publishing</a:t>
            </a:r>
            <a:r>
              <a:rPr lang="ru-RU" dirty="0" smtClean="0"/>
              <a:t>. URL: http://www.dx.doi. </a:t>
            </a:r>
            <a:r>
              <a:rPr lang="ru-RU" dirty="0" err="1" smtClean="0"/>
              <a:t>org</a:t>
            </a:r>
            <a:r>
              <a:rPr lang="ru-RU" dirty="0" smtClean="0"/>
              <a:t>/10.1787/9789264056442-4-en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F9F48A-4000-4BE3-A789-F0BFD382C59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331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http://www.russia-emb.jp/embassy/technology.html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F9F48A-4000-4BE3-A789-F0BFD382C59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538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http://russiancouncil.ru/common/upload/WP_Russia-Korea_Ru.pdf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F9F48A-4000-4BE3-A789-F0BFD382C59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985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14-й экспедиции посещения МКС) на ТПК «Союз-ТМА-12»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F9F48A-4000-4BE3-A789-F0BFD382C59E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938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Научно-техническое сотрудничество России</a:t>
            </a:r>
            <a:r>
              <a:rPr lang="en-US" dirty="0" smtClean="0"/>
              <a:t> </a:t>
            </a:r>
            <a:r>
              <a:rPr lang="ru-RU" dirty="0" smtClean="0"/>
              <a:t>с Японией и Республикой </a:t>
            </a:r>
            <a:r>
              <a:rPr lang="ru-RU" dirty="0" err="1" smtClean="0"/>
              <a:t>Корей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070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Япония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160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b="1" dirty="0"/>
              <a:t>Раздел 6. Научно-техническое сотрудничество России и Японии.</a:t>
            </a:r>
            <a:endParaRPr lang="ru-RU" dirty="0"/>
          </a:p>
          <a:p>
            <a:r>
              <a:rPr lang="ru-RU" dirty="0"/>
              <a:t>Место Японии на современном рынке технологий. Стратегии Японии в решении научно-технических проблем. Лицензирование как фундамент экономики Японии. Приоритетные направления научно-технического сотрудничества Японии (авиационная безопасность, радиационный мониторинг, дезактивации и реабилитации территорий). Направления сотрудничества Японии и РФ: космос, термоядерный синтез, совместные проекты по производству экологически чистого топлива из природного газа. Соглашения, регулирующие НТС.</a:t>
            </a:r>
          </a:p>
          <a:p>
            <a:r>
              <a:rPr lang="ru-RU" b="1" i="1" dirty="0"/>
              <a:t>Виды учебной деятельности:</a:t>
            </a:r>
            <a:endParaRPr lang="ru-RU" dirty="0"/>
          </a:p>
          <a:p>
            <a:r>
              <a:rPr lang="ru-RU" dirty="0"/>
              <a:t>Лекция:</a:t>
            </a:r>
          </a:p>
          <a:p>
            <a:r>
              <a:rPr lang="ru-RU" dirty="0"/>
              <a:t>Научно-техническое сотрудничество России и Японии</a:t>
            </a:r>
          </a:p>
          <a:p>
            <a:r>
              <a:rPr lang="ru-RU" dirty="0"/>
              <a:t> </a:t>
            </a:r>
          </a:p>
          <a:p>
            <a:r>
              <a:rPr lang="ru-RU" b="1" dirty="0"/>
              <a:t>Раздел 7. Научно-техническое сотрудничество России и Республики Корея.</a:t>
            </a:r>
            <a:endParaRPr lang="ru-RU" dirty="0"/>
          </a:p>
          <a:p>
            <a:r>
              <a:rPr lang="ru-RU" dirty="0"/>
              <a:t>Место Республики Корея на современном рынке технологий. «Программа 577»: программа развития науки Республики Корея.   Совместные научно-исследовательские проекты. Основные направления научно-технического сотрудничества с Россией: электроника, освоение космоса (Наро12, Ариран-2), энергетика, охрана окружающей среды. Соглашения, регулирующие НТС. Перспективы НТС России и Республики Корея.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03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673" y="16212"/>
            <a:ext cx="4796664" cy="6868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5714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59" y="188641"/>
            <a:ext cx="4813003" cy="666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8415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Толчком, ускорившим переход к новому типу развития, стал «нефтяной шок» 1973 г., приведший к тяжелому состоянию </a:t>
            </a:r>
            <a:r>
              <a:rPr lang="ru-RU" dirty="0" err="1"/>
              <a:t>энерго</a:t>
            </a:r>
            <a:r>
              <a:rPr lang="ru-RU" dirty="0"/>
              <a:t>- и </a:t>
            </a:r>
            <a:r>
              <a:rPr lang="ru-RU" dirty="0" smtClean="0"/>
              <a:t>материалоемкие </a:t>
            </a:r>
            <a:r>
              <a:rPr lang="ru-RU" dirty="0"/>
              <a:t>отрасли промышленности. Энергетический кризис 1973 г. и последовавшие за ним мировые экономические кризисы середины 1970-х — начала 1980-х гг. серьезно отразились на экономическом росте Японии, продемонстрировав сильную зависимость японской экономики от внешних рынков и мировой экономической конъюнктуры. Углублению кризиса способствовали также внешнеэкономические факторы. Япония сдала свои передовые позиции в металлургии, уступив их другим странам. 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311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Поздняя коммерциализация</a:t>
            </a:r>
          </a:p>
          <a:p>
            <a:r>
              <a:rPr lang="ru-RU" dirty="0" smtClean="0"/>
              <a:t>До 1993 г. сотрудники университетов были в статусе государственных служащих</a:t>
            </a:r>
          </a:p>
          <a:p>
            <a:r>
              <a:rPr lang="ru-RU" dirty="0" smtClean="0"/>
              <a:t>1995 г. Закон о науке</a:t>
            </a:r>
          </a:p>
          <a:p>
            <a:r>
              <a:rPr lang="ru-RU" dirty="0" smtClean="0"/>
              <a:t>1998 г. Закон «О развитии организаций лицензирования технологий» (ОЛТ – государственный центр трансфера технологий; частично или полностью освобождены от выплат роялти )</a:t>
            </a:r>
          </a:p>
          <a:p>
            <a:r>
              <a:rPr lang="ru-RU" dirty="0" smtClean="0"/>
              <a:t>2000 г. О поддержке развития производственных технологий – возможность создавать 	свои компании для работников вузов</a:t>
            </a:r>
          </a:p>
          <a:p>
            <a:r>
              <a:rPr lang="ru-RU" dirty="0" smtClean="0"/>
              <a:t>2002 г. Основной закон «Об интеллектуальной собственности»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Характеристика развития </a:t>
            </a:r>
            <a:br>
              <a:rPr lang="ru-RU" dirty="0" smtClean="0"/>
            </a:br>
            <a:r>
              <a:rPr lang="ru-RU" dirty="0" smtClean="0"/>
              <a:t>науки в Японии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0690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Декларация о перспективах торгово-экономических и научно-технических отношений между Российской Федерацией и </a:t>
            </a:r>
            <a:r>
              <a:rPr lang="ru-RU" dirty="0"/>
              <a:t>Я</a:t>
            </a:r>
            <a:r>
              <a:rPr lang="ru-RU" dirty="0" smtClean="0"/>
              <a:t>понией (</a:t>
            </a:r>
            <a:r>
              <a:rPr lang="ru-RU" dirty="0"/>
              <a:t>Т</a:t>
            </a:r>
            <a:r>
              <a:rPr lang="ru-RU" dirty="0" smtClean="0"/>
              <a:t>окио, 13 октября 1993 года) 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Соглашение </a:t>
            </a:r>
            <a:r>
              <a:rPr lang="ru-RU" dirty="0"/>
              <a:t>между Правительством Российской Федерации и Правительством Японии о научно-техническом </a:t>
            </a:r>
            <a:r>
              <a:rPr lang="ru-RU" dirty="0" smtClean="0"/>
              <a:t>сотрудничестве (Токио, 4 </a:t>
            </a:r>
            <a:r>
              <a:rPr lang="ru-RU" dirty="0"/>
              <a:t>сентября 2000 </a:t>
            </a:r>
            <a:r>
              <a:rPr lang="ru-RU" dirty="0" smtClean="0"/>
              <a:t>года)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i="1" dirty="0" smtClean="0"/>
              <a:t>Учреждение Комиссии </a:t>
            </a:r>
            <a:r>
              <a:rPr lang="ru-RU" i="1" dirty="0"/>
              <a:t>по научно-техническому сотрудничеству (КНТС</a:t>
            </a:r>
            <a:r>
              <a:rPr lang="ru-RU" i="1" dirty="0" smtClean="0"/>
              <a:t>)  (стр. 6).</a:t>
            </a:r>
            <a:endParaRPr lang="ru-RU" i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Документы, регулирующие отношения РФ и Японии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0983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топливо и энергетика; </a:t>
            </a:r>
          </a:p>
          <a:p>
            <a:r>
              <a:rPr lang="ru-RU" dirty="0" smtClean="0"/>
              <a:t>черная и цветная металлургия, лесная, деревообрабатывающая и целлюлозно-бумажная промышленность; </a:t>
            </a:r>
          </a:p>
          <a:p>
            <a:r>
              <a:rPr lang="ru-RU" dirty="0" smtClean="0"/>
              <a:t>транспорт и связь; </a:t>
            </a:r>
          </a:p>
          <a:p>
            <a:r>
              <a:rPr lang="ru-RU" dirty="0" smtClean="0"/>
              <a:t>банковская система; </a:t>
            </a:r>
          </a:p>
          <a:p>
            <a:r>
              <a:rPr lang="ru-RU" dirty="0" smtClean="0"/>
              <a:t>обеспечение безопасности атомных электростанций; </a:t>
            </a:r>
          </a:p>
          <a:p>
            <a:r>
              <a:rPr lang="ru-RU" dirty="0" smtClean="0"/>
              <a:t>конверсия; </a:t>
            </a:r>
          </a:p>
          <a:p>
            <a:r>
              <a:rPr lang="ru-RU" dirty="0" smtClean="0"/>
              <a:t>мирное использование космического пространства; </a:t>
            </a:r>
          </a:p>
          <a:p>
            <a:r>
              <a:rPr lang="ru-RU" dirty="0" smtClean="0"/>
              <a:t>охрана окружающей среды; </a:t>
            </a:r>
          </a:p>
          <a:p>
            <a:r>
              <a:rPr lang="ru-RU" dirty="0" smtClean="0"/>
              <a:t>сельское и рыбное хозяйство; </a:t>
            </a:r>
          </a:p>
          <a:p>
            <a:r>
              <a:rPr lang="ru-RU" dirty="0" smtClean="0"/>
              <a:t>здравоохранение и медицина; </a:t>
            </a:r>
          </a:p>
          <a:p>
            <a:r>
              <a:rPr lang="ru-RU" dirty="0" smtClean="0"/>
              <a:t>подготовка кадров.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Направления сотрудничества в рамках Декларации 1993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8836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 </a:t>
            </a:r>
            <a:r>
              <a:rPr lang="ru-RU" dirty="0" smtClean="0"/>
              <a:t>сельское </a:t>
            </a:r>
            <a:r>
              <a:rPr lang="ru-RU" dirty="0"/>
              <a:t>и лесное хозяйство; </a:t>
            </a:r>
            <a:endParaRPr lang="ru-RU" dirty="0" smtClean="0"/>
          </a:p>
          <a:p>
            <a:r>
              <a:rPr lang="ru-RU" dirty="0" smtClean="0"/>
              <a:t>физика </a:t>
            </a:r>
            <a:r>
              <a:rPr lang="ru-RU" dirty="0"/>
              <a:t>плазмы и термоядерный синтез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физика высоких энергий и ускорители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радиационная медицина; </a:t>
            </a:r>
            <a:endParaRPr lang="ru-RU" dirty="0" smtClean="0"/>
          </a:p>
          <a:p>
            <a:r>
              <a:rPr lang="ru-RU" dirty="0" smtClean="0"/>
              <a:t>охрана </a:t>
            </a:r>
            <a:r>
              <a:rPr lang="ru-RU" dirty="0"/>
              <a:t>окружающей среды; </a:t>
            </a:r>
            <a:endParaRPr lang="ru-RU" dirty="0" smtClean="0"/>
          </a:p>
          <a:p>
            <a:r>
              <a:rPr lang="ru-RU" dirty="0" smtClean="0"/>
              <a:t>науки </a:t>
            </a:r>
            <a:r>
              <a:rPr lang="ru-RU" dirty="0"/>
              <a:t>о Земле; </a:t>
            </a:r>
            <a:endParaRPr lang="ru-RU" dirty="0" smtClean="0"/>
          </a:p>
          <a:p>
            <a:r>
              <a:rPr lang="ru-RU" dirty="0" smtClean="0"/>
              <a:t>науки </a:t>
            </a:r>
            <a:r>
              <a:rPr lang="ru-RU" dirty="0"/>
              <a:t>о жизни; </a:t>
            </a:r>
            <a:endParaRPr lang="ru-RU" dirty="0" smtClean="0"/>
          </a:p>
          <a:p>
            <a:r>
              <a:rPr lang="ru-RU" dirty="0" smtClean="0"/>
              <a:t>океанология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технологии </a:t>
            </a:r>
            <a:r>
              <a:rPr lang="ru-RU" dirty="0"/>
              <a:t>связи; </a:t>
            </a:r>
            <a:endParaRPr lang="ru-RU" dirty="0" smtClean="0"/>
          </a:p>
          <a:p>
            <a:r>
              <a:rPr lang="ru-RU" dirty="0" smtClean="0"/>
              <a:t>исследование </a:t>
            </a:r>
            <a:r>
              <a:rPr lang="ru-RU" dirty="0"/>
              <a:t>энергии; </a:t>
            </a:r>
            <a:endParaRPr lang="ru-RU" dirty="0" smtClean="0"/>
          </a:p>
          <a:p>
            <a:r>
              <a:rPr lang="ru-RU" dirty="0" smtClean="0"/>
              <a:t>материаловедение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механика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биотехнологии</a:t>
            </a:r>
            <a:r>
              <a:rPr lang="ru-RU" dirty="0"/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Программа научно-технического сотрудничества на 2010-2012 гг.</a:t>
            </a:r>
          </a:p>
        </p:txBody>
      </p:sp>
    </p:spTree>
    <p:extLst>
      <p:ext uri="{BB962C8B-B14F-4D97-AF65-F5344CB8AC3E}">
        <p14:creationId xmlns:p14="http://schemas.microsoft.com/office/powerpoint/2010/main" val="515888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Программы участвуют институты системы РАН, РАМН, РАСХН, российские вузы и НИИ прикладного профиля. Японию представляют ведущие НИИ, курируемые правительством (Японский центр морских наук и технологий (JAMSTEC), Японское агентство аэрокосмических исследований (JAXA), Объединенный НИИ промышленных наук и технологий (AIST), Исследовательская организация высокоэнергетических ускорителей (КЕК), НИИ физики и химии (RIKEN) и др.) и крупнейшие вузы, на базе которых в стране осуществляются передовые НИОКР (университеты Токио, Осака, Киото, </a:t>
            </a:r>
            <a:r>
              <a:rPr lang="ru-RU" dirty="0" err="1"/>
              <a:t>Тохоку</a:t>
            </a:r>
            <a:r>
              <a:rPr lang="ru-RU" dirty="0"/>
              <a:t>, </a:t>
            </a:r>
            <a:r>
              <a:rPr lang="ru-RU" dirty="0" err="1"/>
              <a:t>Кюсю</a:t>
            </a:r>
            <a:r>
              <a:rPr lang="ru-RU" dirty="0"/>
              <a:t>, Хоккайдо и др.).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61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2007 </a:t>
            </a:r>
            <a:r>
              <a:rPr lang="ru-RU" dirty="0"/>
              <a:t>г. РФФИ и Японское общество продвижения науки JSPS (</a:t>
            </a:r>
            <a:r>
              <a:rPr lang="ru-RU" dirty="0" err="1"/>
              <a:t>Japan</a:t>
            </a:r>
            <a:r>
              <a:rPr lang="ru-RU" dirty="0"/>
              <a:t> </a:t>
            </a:r>
            <a:r>
              <a:rPr lang="ru-RU" dirty="0" err="1"/>
              <a:t>Society</a:t>
            </a:r>
            <a:r>
              <a:rPr lang="ru-RU" dirty="0"/>
              <a:t> </a:t>
            </a:r>
            <a:r>
              <a:rPr lang="ru-RU" dirty="0" err="1"/>
              <a:t>for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Promotion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Science</a:t>
            </a:r>
            <a:r>
              <a:rPr lang="ru-RU" dirty="0"/>
              <a:t>) </a:t>
            </a:r>
            <a:r>
              <a:rPr lang="ru-RU" dirty="0" smtClean="0"/>
              <a:t>осуществление совместного конкурса научных проектов.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Совместные проекты.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Инвестиционные проекты.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Формы сотрудничества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1623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«Сахалин-2» Общий объем финансирования </a:t>
            </a:r>
            <a:r>
              <a:rPr lang="ru-RU" dirty="0" err="1" smtClean="0"/>
              <a:t>ок</a:t>
            </a:r>
            <a:r>
              <a:rPr lang="ru-RU" dirty="0" smtClean="0"/>
              <a:t>. </a:t>
            </a:r>
            <a:r>
              <a:rPr lang="ru-RU" dirty="0"/>
              <a:t>10 </a:t>
            </a:r>
            <a:r>
              <a:rPr lang="ru-RU" dirty="0" err="1"/>
              <a:t>млрд.долларов</a:t>
            </a:r>
            <a:r>
              <a:rPr lang="ru-RU" dirty="0"/>
              <a:t> ( из них 4,5 </a:t>
            </a:r>
            <a:r>
              <a:rPr lang="ru-RU" dirty="0" err="1"/>
              <a:t>млрд.долларов</a:t>
            </a:r>
            <a:r>
              <a:rPr lang="ru-RU" dirty="0"/>
              <a:t> – капиталовложения японских компаний </a:t>
            </a:r>
            <a:r>
              <a:rPr lang="ru-RU" dirty="0" smtClean="0"/>
              <a:t>). Участники с японской стороны: «</a:t>
            </a:r>
            <a:r>
              <a:rPr lang="ru-RU" dirty="0" err="1" smtClean="0"/>
              <a:t>Синниттецу</a:t>
            </a:r>
            <a:r>
              <a:rPr lang="ru-RU" dirty="0"/>
              <a:t>» ( трубопровод ), «</a:t>
            </a:r>
            <a:r>
              <a:rPr lang="ru-RU" dirty="0" err="1"/>
              <a:t>Тиёда</a:t>
            </a:r>
            <a:r>
              <a:rPr lang="ru-RU" dirty="0"/>
              <a:t> </a:t>
            </a:r>
            <a:r>
              <a:rPr lang="ru-RU" dirty="0" err="1"/>
              <a:t>Како</a:t>
            </a:r>
            <a:r>
              <a:rPr lang="ru-RU" dirty="0"/>
              <a:t>», «Тоё </a:t>
            </a:r>
            <a:r>
              <a:rPr lang="ru-RU" dirty="0" err="1"/>
              <a:t>Инжениаринг</a:t>
            </a:r>
            <a:r>
              <a:rPr lang="ru-RU" dirty="0"/>
              <a:t>» </a:t>
            </a:r>
            <a:r>
              <a:rPr lang="ru-RU" dirty="0" smtClean="0"/>
              <a:t>(предприятие </a:t>
            </a:r>
            <a:r>
              <a:rPr lang="ru-RU" dirty="0"/>
              <a:t>по сжижению природного </a:t>
            </a:r>
            <a:r>
              <a:rPr lang="ru-RU" dirty="0" smtClean="0"/>
              <a:t>газа).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Энергетика</a:t>
            </a:r>
            <a:endParaRPr lang="ru-RU" dirty="0"/>
          </a:p>
        </p:txBody>
      </p:sp>
      <p:pic>
        <p:nvPicPr>
          <p:cNvPr id="1026" name="Picture 2" descr="https://upload.wikimedia.org/wikipedia/ru/thumb/6/6a/Sakhalin_Energy_Logo_01072008.jpg/180px-Sakhalin_Energy_Logo_01072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48680"/>
            <a:ext cx="1556792" cy="155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577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Проект строительства </a:t>
            </a:r>
            <a:r>
              <a:rPr lang="ru-RU" dirty="0"/>
              <a:t>Тихоокеанского </a:t>
            </a:r>
            <a:r>
              <a:rPr lang="ru-RU" dirty="0" smtClean="0"/>
              <a:t>трубопровода (первый этап проектирование отрезка Ангарск-Находка) </a:t>
            </a:r>
          </a:p>
          <a:p>
            <a:r>
              <a:rPr lang="ru-RU" dirty="0" smtClean="0"/>
              <a:t>Разработке Эльгинского и </a:t>
            </a:r>
            <a:r>
              <a:rPr lang="ru-RU" dirty="0" err="1" smtClean="0"/>
              <a:t>Элегестского</a:t>
            </a:r>
            <a:r>
              <a:rPr lang="ru-RU" dirty="0" smtClean="0"/>
              <a:t> уголь- </a:t>
            </a:r>
            <a:r>
              <a:rPr lang="ru-RU" dirty="0" err="1" smtClean="0"/>
              <a:t>ных</a:t>
            </a:r>
            <a:r>
              <a:rPr lang="ru-RU" dirty="0" smtClean="0"/>
              <a:t> месторождений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Энергетика</a:t>
            </a:r>
            <a:endParaRPr lang="ru-RU" dirty="0"/>
          </a:p>
        </p:txBody>
      </p:sp>
      <p:pic>
        <p:nvPicPr>
          <p:cNvPr id="2050" name="Picture 2" descr="http://www.nefttrans.ru/upload/iblock/b0f/vst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200524"/>
            <a:ext cx="5715000" cy="265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533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Разработке Эльгинского и </a:t>
            </a:r>
            <a:r>
              <a:rPr lang="ru-RU" dirty="0" err="1" smtClean="0"/>
              <a:t>Элегестского</a:t>
            </a:r>
            <a:r>
              <a:rPr lang="ru-RU" dirty="0" smtClean="0"/>
              <a:t> угольных месторождений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Энергетика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2202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Перспективы сотрудничества с открытием космодрома «Восточный» (первый пуск по плану 2015)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Космос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226" y="3284984"/>
            <a:ext cx="5089078" cy="3499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http://photos.wikimapia.org/p/00/02/59/12/24_fu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78777"/>
            <a:ext cx="3918655" cy="302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089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Корея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210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Характеристика развития науки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864374"/>
              </p:ext>
            </p:extLst>
          </p:nvPr>
        </p:nvGraphicFramePr>
        <p:xfrm>
          <a:off x="107504" y="3356992"/>
          <a:ext cx="8856983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496"/>
                <a:gridCol w="936104"/>
                <a:gridCol w="864096"/>
                <a:gridCol w="864096"/>
                <a:gridCol w="864096"/>
                <a:gridCol w="86409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Показатель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2008 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2009 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2010 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2011 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2012 г.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Расходы на фундаментальные исследования,</a:t>
                      </a:r>
                      <a:r>
                        <a:rPr lang="ru-RU" baseline="0" dirty="0" smtClean="0"/>
                        <a:t> трлн. вон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8,1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% от общего бюджета</a:t>
                      </a:r>
                      <a:r>
                        <a:rPr lang="ru-RU" baseline="0" dirty="0" smtClean="0"/>
                        <a:t> на научно-технические разработки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36,0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42,4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50,0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2457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фундаментальные науки, </a:t>
            </a:r>
          </a:p>
          <a:p>
            <a:r>
              <a:rPr lang="ru-RU" dirty="0" smtClean="0"/>
              <a:t>IT, </a:t>
            </a:r>
          </a:p>
          <a:p>
            <a:r>
              <a:rPr lang="ru-RU" dirty="0" err="1" smtClean="0"/>
              <a:t>нанотехнологии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биотехнологии, </a:t>
            </a:r>
          </a:p>
          <a:p>
            <a:r>
              <a:rPr lang="ru-RU" dirty="0" smtClean="0"/>
              <a:t>«зеленые технологии», </a:t>
            </a:r>
          </a:p>
          <a:p>
            <a:r>
              <a:rPr lang="ru-RU" dirty="0" smtClean="0"/>
              <a:t>новые виды энергии и материалов.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Направления науки </a:t>
            </a:r>
            <a:br>
              <a:rPr lang="ru-RU" dirty="0" smtClean="0"/>
            </a:br>
            <a:r>
              <a:rPr lang="ru-RU" dirty="0" smtClean="0"/>
              <a:t>Республики Корея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7664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Фонд поддержки научно-исследовательской деятельности</a:t>
            </a:r>
          </a:p>
          <a:p>
            <a:r>
              <a:rPr lang="ru-RU" dirty="0" smtClean="0"/>
              <a:t>Научные центры в г. </a:t>
            </a:r>
            <a:r>
              <a:rPr lang="ru-RU" dirty="0" err="1" smtClean="0"/>
              <a:t>Тэчжон</a:t>
            </a:r>
            <a:endParaRPr lang="ru-RU" dirty="0" smtClean="0"/>
          </a:p>
          <a:p>
            <a:r>
              <a:rPr lang="ru-RU" dirty="0" smtClean="0"/>
              <a:t>Центры НИОКР Самсунг, Хёндэ, </a:t>
            </a:r>
            <a:r>
              <a:rPr lang="ru-RU" dirty="0" err="1" smtClean="0"/>
              <a:t>Тэву</a:t>
            </a:r>
            <a:endParaRPr lang="ru-RU" dirty="0" smtClean="0"/>
          </a:p>
          <a:p>
            <a:r>
              <a:rPr lang="ru-RU" dirty="0" smtClean="0"/>
              <a:t>Привлечение корейских ученых, ранее эмигрировавших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96846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1960-е гг. — повышение образовательного и научного уровня специалистов различных категорий, создание технологической инфраструктуры, стимулирование импорта технологий;</a:t>
            </a:r>
          </a:p>
          <a:p>
            <a:r>
              <a:rPr lang="ru-RU" dirty="0"/>
              <a:t>1970-е гг. — повышение профессионального уровня специалистов тяжелой и химической промышленности, формирование механизмов адаптации импортируемых технологий, ориентация научных исследований на нужды промышленности;</a:t>
            </a:r>
          </a:p>
          <a:p>
            <a:r>
              <a:rPr lang="ru-RU" dirty="0"/>
              <a:t>1980-е гг. — принятие первой национальной научно-технической программы, формирование национальной научно-технологической политики, создание научных подразделений в частных фирмах;</a:t>
            </a:r>
          </a:p>
          <a:p>
            <a:r>
              <a:rPr lang="ru-RU" dirty="0"/>
              <a:t>1990-е гг. — структурные преобразования в промышленности, распространение технологических инноваций, в том числе информационных технологий, повышение роли национальных научно-технических программ, ускоренное технологическое развитие и глобализация научно-технологической деятельности с ориентацией на национальные потребности.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987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1990 г. Соглашение о научно-техническом сотрудничестве</a:t>
            </a:r>
          </a:p>
          <a:p>
            <a:r>
              <a:rPr lang="ru-RU" dirty="0" smtClean="0"/>
              <a:t>1996 г. Декларация о торгово-экономическом и научно-техническом сотрудничестве.</a:t>
            </a:r>
          </a:p>
          <a:p>
            <a:r>
              <a:rPr lang="ru-RU" dirty="0" smtClean="0"/>
              <a:t>2008 Меморандум о взаимопонимании и сотрудничестве между Российской корпорацией </a:t>
            </a:r>
            <a:r>
              <a:rPr lang="ru-RU" dirty="0" err="1" smtClean="0"/>
              <a:t>нанотехнологий</a:t>
            </a:r>
            <a:r>
              <a:rPr lang="ru-RU" dirty="0" smtClean="0"/>
              <a:t> (РОСНАНО) и Министерством образования, науки и технологий Республики Корея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Документы, регулирующие НТС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18194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Российско-Корейская совместная комиссия по экономическому и научно-техническому сотрудничеству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4937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совместная работа над ракетой-носителем, предназначенной для запуска спутников, в Республике Корея; </a:t>
            </a:r>
          </a:p>
          <a:p>
            <a:r>
              <a:rPr lang="ru-RU" dirty="0" smtClean="0"/>
              <a:t>совместные проекты в области </a:t>
            </a:r>
            <a:r>
              <a:rPr lang="ru-RU" dirty="0" err="1" smtClean="0"/>
              <a:t>нанотехнологий</a:t>
            </a:r>
            <a:r>
              <a:rPr lang="ru-RU" dirty="0" smtClean="0"/>
              <a:t>; </a:t>
            </a:r>
          </a:p>
          <a:p>
            <a:r>
              <a:rPr lang="ru-RU" dirty="0" smtClean="0"/>
              <a:t>использования ядерных отходов;</a:t>
            </a:r>
          </a:p>
          <a:p>
            <a:r>
              <a:rPr lang="ru-RU" dirty="0" smtClean="0"/>
              <a:t> разработки новых типов атомного топлива и жидкометаллических реактивов.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49697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Совместные исследовательские центры на базе НИИ при финансировании РК</a:t>
            </a:r>
          </a:p>
          <a:p>
            <a:pPr marL="0" indent="0">
              <a:buNone/>
            </a:pPr>
            <a:r>
              <a:rPr lang="ru-RU" dirty="0" smtClean="0"/>
              <a:t>(Совместный центр по обмену научно-технической информацией: Центр исследования и статистики науки, Корейский институт научно-технической информации)</a:t>
            </a:r>
          </a:p>
          <a:p>
            <a:r>
              <a:rPr lang="ru-RU" dirty="0" smtClean="0"/>
              <a:t>Обмен учеными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Формы НТС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73771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2008 г. полет корейского космонавта</a:t>
            </a:r>
          </a:p>
          <a:p>
            <a:pPr marL="0" indent="0">
              <a:buNone/>
            </a:pPr>
            <a:r>
              <a:rPr lang="ru-RU" dirty="0"/>
              <a:t>Ли Со </a:t>
            </a:r>
            <a:r>
              <a:rPr lang="ru-RU" dirty="0" err="1"/>
              <a:t>Ён</a:t>
            </a:r>
            <a:r>
              <a:rPr lang="ru-RU" dirty="0"/>
              <a:t> (</a:t>
            </a:r>
            <a:r>
              <a:rPr lang="ru-RU" dirty="0" err="1"/>
              <a:t>Йи</a:t>
            </a:r>
            <a:r>
              <a:rPr lang="ru-RU" dirty="0"/>
              <a:t> </a:t>
            </a:r>
            <a:r>
              <a:rPr lang="ru-RU" dirty="0" err="1"/>
              <a:t>Сойон</a:t>
            </a:r>
            <a:r>
              <a:rPr lang="ru-RU" dirty="0"/>
              <a:t>)</a:t>
            </a:r>
          </a:p>
          <a:p>
            <a:r>
              <a:rPr lang="ru-RU" b="1" dirty="0" err="1" smtClean="0"/>
              <a:t>Строительнство</a:t>
            </a:r>
            <a:r>
              <a:rPr lang="ru-RU" b="1" dirty="0" smtClean="0"/>
              <a:t> Космического центра </a:t>
            </a:r>
            <a:r>
              <a:rPr lang="ru-RU" b="1" dirty="0" err="1" smtClean="0"/>
              <a:t>Наро</a:t>
            </a:r>
            <a:endParaRPr lang="ru-RU" b="1" dirty="0" smtClean="0"/>
          </a:p>
          <a:p>
            <a:r>
              <a:rPr lang="ru-RU" sz="1200" b="1" dirty="0" smtClean="0"/>
              <a:t>Государственный космический научно-производственный центр </a:t>
            </a:r>
          </a:p>
          <a:p>
            <a:pPr marL="0" indent="0">
              <a:buNone/>
            </a:pPr>
            <a:r>
              <a:rPr lang="ru-RU" sz="1200" b="1" dirty="0" err="1" smtClean="0"/>
              <a:t>им.М.В</a:t>
            </a:r>
            <a:r>
              <a:rPr lang="ru-RU" sz="1200" b="1" dirty="0" smtClean="0"/>
              <a:t>. Хруничева, НПО «</a:t>
            </a:r>
            <a:r>
              <a:rPr lang="ru-RU" sz="1200" b="1" dirty="0" err="1" smtClean="0"/>
              <a:t>Энергомаш</a:t>
            </a:r>
            <a:r>
              <a:rPr lang="ru-RU" sz="1200" b="1" dirty="0" smtClean="0"/>
              <a:t>»</a:t>
            </a:r>
            <a:endParaRPr lang="ru-RU" sz="1200" b="1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Космос</a:t>
            </a:r>
            <a:endParaRPr lang="ru-RU" dirty="0"/>
          </a:p>
        </p:txBody>
      </p:sp>
      <p:pic>
        <p:nvPicPr>
          <p:cNvPr id="4098" name="Picture 2" descr="Нажать для увеличен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686" y="476672"/>
            <a:ext cx="1571625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962" y="5029664"/>
            <a:ext cx="3045718" cy="185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929" y="3356992"/>
            <a:ext cx="3725071" cy="3501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54232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Чан </a:t>
            </a:r>
            <a:r>
              <a:rPr lang="ru-RU" dirty="0" err="1"/>
              <a:t>Бого</a:t>
            </a:r>
            <a:endParaRPr lang="ru-RU" dirty="0"/>
          </a:p>
          <a:p>
            <a:r>
              <a:rPr lang="ru-RU" dirty="0" smtClean="0"/>
              <a:t>Нач. строительства 2012 г., открытие февраль 2014 г.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Освоение </a:t>
            </a:r>
            <a:r>
              <a:rPr lang="ru-RU" dirty="0" err="1" smtClean="0"/>
              <a:t>Антакртики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820540"/>
            <a:ext cx="3396538" cy="3037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8242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ЗАО «Исследовательский институт химического разнообразия» и </a:t>
            </a:r>
            <a:r>
              <a:rPr lang="en-US" dirty="0" smtClean="0"/>
              <a:t>SK Bio-Pharmaceuticals</a:t>
            </a:r>
            <a:r>
              <a:rPr lang="ru-RU" dirty="0" smtClean="0"/>
              <a:t> лекарства для лечения туберкулеза</a:t>
            </a:r>
            <a:endParaRPr lang="en-US" dirty="0" smtClean="0"/>
          </a:p>
          <a:p>
            <a:r>
              <a:rPr lang="en-US" dirty="0" smtClean="0"/>
              <a:t>Dong-A Pharmaceuticals Co. Ltd. </a:t>
            </a:r>
            <a:r>
              <a:rPr lang="ru-RU" dirty="0" smtClean="0"/>
              <a:t>ООО «ХИМРАР» лечение болезней ЦНС (синдром Альцгеймера)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Фармацевтика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47017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Обмен студентами </a:t>
            </a:r>
            <a:r>
              <a:rPr lang="ru-RU" smtClean="0"/>
              <a:t>и преподавателями</a:t>
            </a: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Подготовка научных кадров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13953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700808"/>
            <a:ext cx="7408333" cy="3450696"/>
          </a:xfrm>
        </p:spPr>
        <p:txBody>
          <a:bodyPr/>
          <a:lstStyle/>
          <a:p>
            <a:r>
              <a:rPr lang="ru-RU" dirty="0" smtClean="0"/>
              <a:t>Город будущего </a:t>
            </a:r>
            <a:r>
              <a:rPr lang="ru-RU" dirty="0" err="1" smtClean="0"/>
              <a:t>Сонгдо</a:t>
            </a:r>
            <a:r>
              <a:rPr lang="en-US" dirty="0"/>
              <a:t>,</a:t>
            </a:r>
            <a:r>
              <a:rPr lang="ru-RU" dirty="0" smtClean="0"/>
              <a:t> </a:t>
            </a:r>
            <a:r>
              <a:rPr lang="ru-RU" dirty="0" smtClean="0"/>
              <a:t>дистрикт Инчхон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hostingkartinok.com/news/wp-content/uploads/2013/07/songdo-ecoci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8880"/>
            <a:ext cx="6195045" cy="366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1114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359</TotalTime>
  <Words>1059</Words>
  <Application>Microsoft Office PowerPoint</Application>
  <PresentationFormat>Экран (4:3)</PresentationFormat>
  <Paragraphs>136</Paragraphs>
  <Slides>30</Slides>
  <Notes>4</Notes>
  <HiddenSlides>2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Волна</vt:lpstr>
      <vt:lpstr>Научно-техническое сотрудничество России с Японией и Республикой Корей</vt:lpstr>
      <vt:lpstr>Япония</vt:lpstr>
      <vt:lpstr>Презентация PowerPoint</vt:lpstr>
      <vt:lpstr>Презентация PowerPoint</vt:lpstr>
      <vt:lpstr>Презентация PowerPoint</vt:lpstr>
      <vt:lpstr>Презентация PowerPoint</vt:lpstr>
      <vt:lpstr>Характеристика развития  науки в Японии</vt:lpstr>
      <vt:lpstr>Документы, регулирующие отношения РФ и Японии</vt:lpstr>
      <vt:lpstr>Направления сотрудничества в рамках Декларации 1993 г.</vt:lpstr>
      <vt:lpstr>Программа научно-технического сотрудничества на 2010-2012 гг.</vt:lpstr>
      <vt:lpstr>Презентация PowerPoint</vt:lpstr>
      <vt:lpstr>Формы сотрудничества</vt:lpstr>
      <vt:lpstr>Энергетика</vt:lpstr>
      <vt:lpstr>Энергетика</vt:lpstr>
      <vt:lpstr>Энергетика</vt:lpstr>
      <vt:lpstr>Космос</vt:lpstr>
      <vt:lpstr>Корея</vt:lpstr>
      <vt:lpstr>Характеристика развития науки</vt:lpstr>
      <vt:lpstr>Направления науки  Республики Корея</vt:lpstr>
      <vt:lpstr>Презентация PowerPoint</vt:lpstr>
      <vt:lpstr>Презентация PowerPoint</vt:lpstr>
      <vt:lpstr>Документы, регулирующие НТС</vt:lpstr>
      <vt:lpstr>Презентация PowerPoint</vt:lpstr>
      <vt:lpstr>Направления</vt:lpstr>
      <vt:lpstr>Формы НТС</vt:lpstr>
      <vt:lpstr>Космос</vt:lpstr>
      <vt:lpstr>Освоение Антакртики</vt:lpstr>
      <vt:lpstr>Фармацевтика</vt:lpstr>
      <vt:lpstr>Подготовка научных кадров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Научно-техническое сотрудничество России с Японией и Республикой Корей</dc:title>
  <dc:creator>Anton Kotov</dc:creator>
  <cp:lastModifiedBy>Anton Kotov</cp:lastModifiedBy>
  <cp:revision>18</cp:revision>
  <dcterms:created xsi:type="dcterms:W3CDTF">2015-04-09T17:17:24Z</dcterms:created>
  <dcterms:modified xsi:type="dcterms:W3CDTF">2015-05-31T19:21:04Z</dcterms:modified>
</cp:coreProperties>
</file>