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74" r:id="rId3"/>
    <p:sldId id="271" r:id="rId4"/>
    <p:sldId id="257" r:id="rId5"/>
    <p:sldId id="272" r:id="rId6"/>
    <p:sldId id="258" r:id="rId7"/>
    <p:sldId id="273" r:id="rId8"/>
    <p:sldId id="270" r:id="rId9"/>
    <p:sldId id="26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DB2D2-E54E-45A8-8D18-3F02D125AA74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18D98-ADCF-4F34-969D-06C79A90C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58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Источник</a:t>
            </a:r>
            <a:r>
              <a:rPr lang="ru-RU" baseline="0" dirty="0" smtClean="0"/>
              <a:t> </a:t>
            </a:r>
            <a:r>
              <a:rPr lang="en-US" baseline="0" dirty="0" smtClean="0"/>
              <a:t>file:///C:/Users/Anton/Downloads/Aziatskij_vektor_Rossii_Lektciya_4.pdf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18D98-ADCF-4F34-969D-06C79A90C503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0888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Китай на втором месте после Германии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18D98-ADCF-4F34-969D-06C79A90C50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14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http://www.techcons.narod.ru/programs/yantay.html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18D98-ADCF-4F34-969D-06C79A90C50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939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6DA5-368E-4FBE-A024-42E8EFC370D6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EEE7-B11E-4225-AB2B-ED10B3C9F1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6DA5-368E-4FBE-A024-42E8EFC370D6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EEE7-B11E-4225-AB2B-ED10B3C9F1F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6DA5-368E-4FBE-A024-42E8EFC370D6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EEE7-B11E-4225-AB2B-ED10B3C9F1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6DA5-368E-4FBE-A024-42E8EFC370D6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EEE7-B11E-4225-AB2B-ED10B3C9F1F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6DA5-368E-4FBE-A024-42E8EFC370D6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EEE7-B11E-4225-AB2B-ED10B3C9F1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6DA5-368E-4FBE-A024-42E8EFC370D6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EEE7-B11E-4225-AB2B-ED10B3C9F1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6DA5-368E-4FBE-A024-42E8EFC370D6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EEE7-B11E-4225-AB2B-ED10B3C9F1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6DA5-368E-4FBE-A024-42E8EFC370D6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EEE7-B11E-4225-AB2B-ED10B3C9F1F9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6DA5-368E-4FBE-A024-42E8EFC370D6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EEE7-B11E-4225-AB2B-ED10B3C9F1F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6DA5-368E-4FBE-A024-42E8EFC370D6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EEE7-B11E-4225-AB2B-ED10B3C9F1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6DA5-368E-4FBE-A024-42E8EFC370D6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EEE7-B11E-4225-AB2B-ED10B3C9F1F9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F6B6DA5-368E-4FBE-A024-42E8EFC370D6}" type="datetimeFigureOut">
              <a:rPr lang="ru-RU" smtClean="0"/>
              <a:t>01.06.2015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F5CEEE7-B11E-4225-AB2B-ED10B3C9F1F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rusnano.com/Home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Научно-техническое сотрудничество России и </a:t>
            </a:r>
            <a:r>
              <a:rPr lang="ru-RU" dirty="0" smtClean="0"/>
              <a:t>КНР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5363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682"/>
            <a:ext cx="9091795" cy="677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874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Китайские предприятия испытывают серьезную нехватку высококвалифицированных </a:t>
            </a:r>
            <a:r>
              <a:rPr lang="ru-RU" dirty="0" smtClean="0"/>
              <a:t>кадров, </a:t>
            </a:r>
            <a:r>
              <a:rPr lang="ru-RU" dirty="0"/>
              <a:t>способных вести НИОКР и внедрять результаты исследований. </a:t>
            </a:r>
            <a:endParaRPr lang="ru-RU" dirty="0" smtClean="0"/>
          </a:p>
          <a:p>
            <a:r>
              <a:rPr lang="ru-RU" dirty="0" smtClean="0"/>
              <a:t>Недостаточные </a:t>
            </a:r>
            <a:r>
              <a:rPr lang="ru-RU" dirty="0"/>
              <a:t>вложения бизнеса в обучение </a:t>
            </a:r>
            <a:r>
              <a:rPr lang="ru-RU" dirty="0" smtClean="0"/>
              <a:t>работников</a:t>
            </a:r>
          </a:p>
          <a:p>
            <a:r>
              <a:rPr lang="ru-RU" dirty="0" smtClean="0"/>
              <a:t>Ограничения государственных </a:t>
            </a:r>
            <a:r>
              <a:rPr lang="ru-RU" dirty="0"/>
              <a:t>предприятий </a:t>
            </a:r>
            <a:r>
              <a:rPr lang="ru-RU" dirty="0" smtClean="0"/>
              <a:t>на привлечение способных </a:t>
            </a:r>
            <a:r>
              <a:rPr lang="ru-RU" dirty="0"/>
              <a:t>менеджеров и талантливых исследователей. </a:t>
            </a:r>
            <a:endParaRPr lang="ru-RU" dirty="0" smtClean="0"/>
          </a:p>
          <a:p>
            <a:r>
              <a:rPr lang="ru-RU" dirty="0" smtClean="0"/>
              <a:t>Зависимость </a:t>
            </a:r>
            <a:r>
              <a:rPr lang="ru-RU" dirty="0"/>
              <a:t>от импортных  технологий. </a:t>
            </a:r>
            <a:endParaRPr lang="ru-RU" dirty="0" smtClean="0"/>
          </a:p>
          <a:p>
            <a:r>
              <a:rPr lang="ru-RU" dirty="0" smtClean="0"/>
              <a:t>Технологическое </a:t>
            </a:r>
            <a:r>
              <a:rPr lang="ru-RU" dirty="0"/>
              <a:t>отставание.</a:t>
            </a:r>
          </a:p>
          <a:p>
            <a:r>
              <a:rPr lang="ru-RU" dirty="0"/>
              <a:t>Госпредприятия имеют слабые стимулы к </a:t>
            </a:r>
            <a:r>
              <a:rPr lang="ru-RU" dirty="0" smtClean="0"/>
              <a:t>инновациям.</a:t>
            </a:r>
          </a:p>
          <a:p>
            <a:r>
              <a:rPr lang="ru-RU" dirty="0" smtClean="0"/>
              <a:t>Государственные коммерческие банки не ориентированы на </a:t>
            </a:r>
            <a:r>
              <a:rPr lang="ru-RU" dirty="0"/>
              <a:t>кредитную поддержку малых и средних </a:t>
            </a:r>
            <a:r>
              <a:rPr lang="ru-RU" dirty="0" smtClean="0"/>
              <a:t>предприятий.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Характеристика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954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Российско-китайская подкомиссия по научно-техническому сотрудничеству</a:t>
            </a:r>
            <a:endParaRPr lang="en-US" dirty="0" smtClean="0"/>
          </a:p>
          <a:p>
            <a:r>
              <a:rPr lang="en-US" dirty="0" smtClean="0"/>
              <a:t>1997 </a:t>
            </a:r>
            <a:r>
              <a:rPr lang="ru-RU" dirty="0" smtClean="0"/>
              <a:t>решение об организации подкомиссии</a:t>
            </a:r>
          </a:p>
          <a:p>
            <a:r>
              <a:rPr lang="ru-RU" dirty="0" smtClean="0"/>
              <a:t>Министерство науки и технологии КНР</a:t>
            </a:r>
          </a:p>
          <a:p>
            <a:r>
              <a:rPr lang="ru-RU" dirty="0" smtClean="0"/>
              <a:t>Министерство науки и образования</a:t>
            </a:r>
          </a:p>
          <a:p>
            <a:r>
              <a:rPr lang="ru-RU" dirty="0"/>
              <a:t>Сессии </a:t>
            </a:r>
            <a:r>
              <a:rPr lang="en-US" dirty="0" err="1"/>
              <a:t>Подкомиссии</a:t>
            </a:r>
            <a:r>
              <a:rPr lang="en-US" dirty="0"/>
              <a:t> </a:t>
            </a:r>
            <a:r>
              <a:rPr lang="en-US" dirty="0" err="1" smtClean="0"/>
              <a:t>ежегодно</a:t>
            </a:r>
            <a:r>
              <a:rPr lang="en-US" dirty="0" smtClean="0"/>
              <a:t> </a:t>
            </a:r>
            <a:r>
              <a:rPr lang="en-US" dirty="0" err="1"/>
              <a:t>поочередно</a:t>
            </a:r>
            <a:r>
              <a:rPr lang="en-US" dirty="0"/>
              <a:t> в </a:t>
            </a:r>
            <a:r>
              <a:rPr lang="en-US" dirty="0" err="1"/>
              <a:t>каждой</a:t>
            </a:r>
            <a:r>
              <a:rPr lang="en-US" dirty="0"/>
              <a:t> </a:t>
            </a:r>
            <a:r>
              <a:rPr lang="en-US" dirty="0" err="1"/>
              <a:t>из</a:t>
            </a:r>
            <a:r>
              <a:rPr lang="en-US" dirty="0"/>
              <a:t> </a:t>
            </a:r>
            <a:r>
              <a:rPr lang="en-US" dirty="0" err="1" smtClean="0"/>
              <a:t>стран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316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1999 Соглашение между правительствами КНР  и РФ о научно-техническом сотрудничестве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753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Краткосрочные, раздробленные проекты – долгосрочные крупномасштабные</a:t>
            </a:r>
          </a:p>
          <a:p>
            <a:r>
              <a:rPr lang="ru-RU" dirty="0"/>
              <a:t> 6 ноября </a:t>
            </a:r>
            <a:r>
              <a:rPr lang="ru-RU" dirty="0" smtClean="0"/>
              <a:t>2007 </a:t>
            </a:r>
            <a:r>
              <a:rPr lang="en-US" dirty="0" err="1"/>
              <a:t>Меморандум</a:t>
            </a:r>
            <a:r>
              <a:rPr lang="en-US" dirty="0"/>
              <a:t> о </a:t>
            </a:r>
            <a:r>
              <a:rPr lang="en-US" dirty="0" err="1"/>
              <a:t>сотрудничеств</a:t>
            </a:r>
            <a:r>
              <a:rPr lang="ru-RU" dirty="0"/>
              <a:t>е в области реализации совместных </a:t>
            </a:r>
            <a:r>
              <a:rPr lang="en-US" dirty="0" err="1"/>
              <a:t>проектов</a:t>
            </a:r>
            <a:r>
              <a:rPr lang="ru-RU" dirty="0"/>
              <a:t> по </a:t>
            </a:r>
            <a:r>
              <a:rPr lang="en-US" dirty="0"/>
              <a:t> </a:t>
            </a:r>
            <a:r>
              <a:rPr lang="en-US" dirty="0" err="1"/>
              <a:t>приоритетн</a:t>
            </a:r>
            <a:r>
              <a:rPr lang="ru-RU" dirty="0" err="1"/>
              <a:t>ым</a:t>
            </a:r>
            <a:r>
              <a:rPr lang="ru-RU" dirty="0"/>
              <a:t> направлениям </a:t>
            </a:r>
            <a:r>
              <a:rPr lang="en-US" dirty="0" err="1"/>
              <a:t>развития</a:t>
            </a:r>
            <a:r>
              <a:rPr lang="en-US" dirty="0"/>
              <a:t> </a:t>
            </a:r>
            <a:r>
              <a:rPr lang="en-US" dirty="0" err="1"/>
              <a:t>науки</a:t>
            </a:r>
            <a:r>
              <a:rPr lang="en-US" dirty="0"/>
              <a:t> </a:t>
            </a:r>
            <a:r>
              <a:rPr lang="ru-RU" dirty="0"/>
              <a:t>, технологий и </a:t>
            </a:r>
            <a:r>
              <a:rPr lang="en-US" dirty="0" err="1"/>
              <a:t>техники</a:t>
            </a:r>
            <a:r>
              <a:rPr lang="en-US" dirty="0"/>
              <a:t> </a:t>
            </a:r>
            <a:r>
              <a:rPr lang="en-US" dirty="0" err="1"/>
              <a:t>между</a:t>
            </a:r>
            <a:r>
              <a:rPr lang="en-US" dirty="0"/>
              <a:t>  </a:t>
            </a:r>
            <a:r>
              <a:rPr lang="en-US" dirty="0" err="1"/>
              <a:t>министерством</a:t>
            </a:r>
            <a:r>
              <a:rPr lang="en-US" dirty="0"/>
              <a:t> </a:t>
            </a:r>
            <a:r>
              <a:rPr lang="en-US" dirty="0" err="1"/>
              <a:t>науки</a:t>
            </a:r>
            <a:r>
              <a:rPr lang="en-US" dirty="0"/>
              <a:t> и </a:t>
            </a:r>
            <a:r>
              <a:rPr lang="en-US" dirty="0" err="1"/>
              <a:t>техн</a:t>
            </a:r>
            <a:r>
              <a:rPr lang="ru-RU" dirty="0"/>
              <a:t>и</a:t>
            </a:r>
            <a:r>
              <a:rPr lang="en-US" dirty="0" err="1"/>
              <a:t>ки</a:t>
            </a:r>
            <a:r>
              <a:rPr lang="en-US" dirty="0"/>
              <a:t> </a:t>
            </a:r>
            <a:r>
              <a:rPr lang="en-US" dirty="0" err="1"/>
              <a:t>Китайской</a:t>
            </a:r>
            <a:r>
              <a:rPr lang="en-US" dirty="0"/>
              <a:t> </a:t>
            </a:r>
            <a:r>
              <a:rPr lang="en-US" dirty="0" err="1"/>
              <a:t>Народной</a:t>
            </a:r>
            <a:r>
              <a:rPr lang="en-US" dirty="0"/>
              <a:t> </a:t>
            </a:r>
            <a:r>
              <a:rPr lang="en-US" dirty="0" err="1"/>
              <a:t>Республики</a:t>
            </a:r>
            <a:r>
              <a:rPr lang="en-US" dirty="0"/>
              <a:t> и </a:t>
            </a:r>
            <a:r>
              <a:rPr lang="ru-RU" dirty="0"/>
              <a:t>Федеральным </a:t>
            </a:r>
            <a:r>
              <a:rPr lang="ru-RU" dirty="0" err="1"/>
              <a:t>Агенством</a:t>
            </a:r>
            <a:r>
              <a:rPr lang="ru-RU" dirty="0"/>
              <a:t> </a:t>
            </a:r>
            <a:r>
              <a:rPr lang="en-US" dirty="0" err="1"/>
              <a:t>по</a:t>
            </a:r>
            <a:r>
              <a:rPr lang="en-US" dirty="0"/>
              <a:t> </a:t>
            </a:r>
            <a:r>
              <a:rPr lang="en-US" dirty="0" err="1"/>
              <a:t>науке</a:t>
            </a:r>
            <a:r>
              <a:rPr lang="ru-RU" dirty="0"/>
              <a:t> и </a:t>
            </a:r>
            <a:r>
              <a:rPr lang="en-US" dirty="0" err="1"/>
              <a:t>инноваци</a:t>
            </a:r>
            <a:r>
              <a:rPr lang="ru-RU" dirty="0"/>
              <a:t>ям </a:t>
            </a:r>
            <a:r>
              <a:rPr lang="en-US" dirty="0" err="1"/>
              <a:t>Российской</a:t>
            </a:r>
            <a:r>
              <a:rPr lang="en-US" dirty="0"/>
              <a:t> </a:t>
            </a:r>
            <a:r>
              <a:rPr lang="en-US" dirty="0" err="1"/>
              <a:t>Федерации</a:t>
            </a:r>
            <a:r>
              <a:rPr lang="en-US" dirty="0"/>
              <a:t>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67724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Соглашение о культурном сотрудничестве (1992)</a:t>
            </a:r>
          </a:p>
          <a:p>
            <a:r>
              <a:rPr lang="ru-RU" dirty="0" smtClean="0"/>
              <a:t>Соглашение о взаимном признании документов об образовании и ученых степеней (1995)</a:t>
            </a:r>
          </a:p>
          <a:p>
            <a:r>
              <a:rPr lang="ru-RU" dirty="0" smtClean="0"/>
              <a:t>Соглашение между правительствами государств-членов Шанхайской организации сотрудничества о сотрудничестве в области образования (2006)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Образование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0272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0930406"/>
              </p:ext>
            </p:extLst>
          </p:nvPr>
        </p:nvGraphicFramePr>
        <p:xfrm>
          <a:off x="467544" y="188640"/>
          <a:ext cx="8229600" cy="680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72"/>
                <a:gridCol w="526692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Программа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Содержани</a:t>
                      </a:r>
                      <a:r>
                        <a:rPr lang="ru-RU" baseline="0" dirty="0" smtClean="0"/>
                        <a:t>е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Программа «863»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научно-технического потенциала страны как основы для обеспечения стабильного роста экономики в среднесрочной перспективе. В качестве приоритетных определены 8 направлений: биоинженерия, космическая техника, информатика, лазерная техника, автоматика, энергетика, новые материалы, техника освоения мирового океана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Программа «Искра»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сельского хозяйства на основе применения научно-технических достижений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Программа «Факел»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Активизация внедрения в производство передовых зарубежных и отечественных разработок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Программа «973»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фундаментальных исследований в системе Академии наук КНР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Программа «Создание новых знаний»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сети «международных центров знаний» для развития интеллектуального новаторства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Фонд средних и малых предприятий научно-технического профиля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механизмов венчурных инвестиций и коммерциализации научно-технических достижений малых и средних предприятий с высокой технологичностью и конкурентоспособностью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Средне- и долгосрочная государственная программа научно-технического развития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Определяет актуальные направления инновационной политики страны до 2020 года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5257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Ключевые направления:</a:t>
            </a:r>
          </a:p>
          <a:p>
            <a:r>
              <a:rPr lang="ru-RU" dirty="0"/>
              <a:t>биотехнологии, </a:t>
            </a:r>
            <a:endParaRPr lang="ru-RU" dirty="0" smtClean="0"/>
          </a:p>
          <a:p>
            <a:r>
              <a:rPr lang="ru-RU" dirty="0" smtClean="0"/>
              <a:t>авиакосмическая </a:t>
            </a:r>
            <a:r>
              <a:rPr lang="ru-RU" dirty="0"/>
              <a:t>промышленность, </a:t>
            </a:r>
            <a:endParaRPr lang="ru-RU" dirty="0" smtClean="0"/>
          </a:p>
          <a:p>
            <a:r>
              <a:rPr lang="ru-RU" dirty="0" smtClean="0"/>
              <a:t>авиация, </a:t>
            </a:r>
          </a:p>
          <a:p>
            <a:r>
              <a:rPr lang="ru-RU" dirty="0" smtClean="0"/>
              <a:t>морские технологии.</a:t>
            </a:r>
          </a:p>
          <a:p>
            <a:pPr marL="0" indent="0">
              <a:buNone/>
            </a:pPr>
            <a:r>
              <a:rPr lang="ru-RU" dirty="0" smtClean="0"/>
              <a:t>Показатели:</a:t>
            </a:r>
          </a:p>
          <a:p>
            <a:r>
              <a:rPr lang="ru-RU" dirty="0" smtClean="0"/>
              <a:t>К 2020 доля затрат на НИОКР 2,5% ВВП</a:t>
            </a:r>
          </a:p>
          <a:p>
            <a:r>
              <a:rPr lang="ru-RU" dirty="0"/>
              <a:t> К</a:t>
            </a:r>
            <a:r>
              <a:rPr lang="ru-RU" dirty="0" smtClean="0"/>
              <a:t>оличество китайских студентов в российских вузах 40 тысяч*, </a:t>
            </a:r>
          </a:p>
          <a:p>
            <a:r>
              <a:rPr lang="ru-RU" dirty="0" smtClean="0"/>
              <a:t>Количество российских </a:t>
            </a:r>
            <a:r>
              <a:rPr lang="ru-RU" dirty="0"/>
              <a:t>студентов в вузах КНР – 30 тысяч. 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«Основы национального плана средне- и долгосрочного развития науки и техники в 2006-2020 гг.»</a:t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62715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нанотехнологии</a:t>
            </a:r>
            <a:r>
              <a:rPr lang="en-US" dirty="0" smtClean="0"/>
              <a:t> </a:t>
            </a:r>
            <a:r>
              <a:rPr lang="en-US" dirty="0"/>
              <a:t>и </a:t>
            </a:r>
            <a:r>
              <a:rPr lang="en-US" dirty="0" err="1"/>
              <a:t>новые</a:t>
            </a:r>
            <a:r>
              <a:rPr lang="en-US" dirty="0"/>
              <a:t> </a:t>
            </a:r>
            <a:r>
              <a:rPr lang="en-US" dirty="0" err="1"/>
              <a:t>материалы</a:t>
            </a:r>
            <a:r>
              <a:rPr lang="en-US" dirty="0"/>
              <a:t>, </a:t>
            </a:r>
            <a:endParaRPr lang="ru-RU" dirty="0" smtClean="0"/>
          </a:p>
          <a:p>
            <a:r>
              <a:rPr lang="en-US" dirty="0" err="1" smtClean="0"/>
              <a:t>наука</a:t>
            </a:r>
            <a:r>
              <a:rPr lang="en-US" dirty="0" smtClean="0"/>
              <a:t> </a:t>
            </a:r>
            <a:r>
              <a:rPr lang="en-US" dirty="0"/>
              <a:t>о </a:t>
            </a:r>
            <a:r>
              <a:rPr lang="en-US" dirty="0" err="1"/>
              <a:t>жизни</a:t>
            </a:r>
            <a:r>
              <a:rPr lang="en-US" dirty="0"/>
              <a:t>, </a:t>
            </a:r>
            <a:endParaRPr lang="ru-RU" dirty="0" smtClean="0"/>
          </a:p>
          <a:p>
            <a:r>
              <a:rPr lang="en-US" dirty="0" err="1" smtClean="0"/>
              <a:t>энергетика</a:t>
            </a:r>
            <a:r>
              <a:rPr lang="en-US" dirty="0" smtClean="0"/>
              <a:t> </a:t>
            </a:r>
            <a:r>
              <a:rPr lang="en-US" dirty="0"/>
              <a:t>и </a:t>
            </a:r>
            <a:r>
              <a:rPr lang="en-US" dirty="0" err="1"/>
              <a:t>энергосбережение</a:t>
            </a:r>
            <a:r>
              <a:rPr lang="en-US" dirty="0"/>
              <a:t>,  </a:t>
            </a:r>
            <a:endParaRPr lang="ru-RU" dirty="0" smtClean="0"/>
          </a:p>
          <a:p>
            <a:r>
              <a:rPr lang="en-US" dirty="0" err="1" smtClean="0"/>
              <a:t>рациональн</a:t>
            </a:r>
            <a:r>
              <a:rPr lang="ru-RU" dirty="0" err="1"/>
              <a:t>ое</a:t>
            </a:r>
            <a:r>
              <a:rPr lang="en-US" dirty="0"/>
              <a:t> </a:t>
            </a:r>
            <a:r>
              <a:rPr lang="en-US" dirty="0" err="1"/>
              <a:t>использование</a:t>
            </a:r>
            <a:r>
              <a:rPr lang="en-US" dirty="0"/>
              <a:t> </a:t>
            </a:r>
            <a:r>
              <a:rPr lang="en-US" dirty="0" err="1"/>
              <a:t>природных</a:t>
            </a:r>
            <a:r>
              <a:rPr lang="en-US" dirty="0"/>
              <a:t> </a:t>
            </a:r>
            <a:r>
              <a:rPr lang="en-US" dirty="0" err="1"/>
              <a:t>ресурсов</a:t>
            </a:r>
            <a:r>
              <a:rPr lang="en-US" dirty="0"/>
              <a:t>, </a:t>
            </a:r>
            <a:endParaRPr lang="ru-RU" dirty="0" smtClean="0"/>
          </a:p>
          <a:p>
            <a:r>
              <a:rPr lang="en-US" dirty="0" err="1" smtClean="0"/>
              <a:t>информационно-коммуникационные</a:t>
            </a:r>
            <a:r>
              <a:rPr lang="en-US" dirty="0" smtClean="0"/>
              <a:t> </a:t>
            </a:r>
            <a:r>
              <a:rPr lang="en-US" dirty="0" err="1" smtClean="0"/>
              <a:t>технологии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НТС России и Китай: основные направления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1897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«</a:t>
            </a:r>
            <a:r>
              <a:rPr lang="en-US" sz="2800" dirty="0" err="1"/>
              <a:t>Опытно-образцовое</a:t>
            </a:r>
            <a:r>
              <a:rPr lang="en-US" sz="2800" dirty="0"/>
              <a:t> </a:t>
            </a:r>
            <a:r>
              <a:rPr lang="ru-RU" sz="2800" dirty="0" smtClean="0"/>
              <a:t>с</a:t>
            </a:r>
            <a:r>
              <a:rPr lang="en-US" sz="2800" dirty="0" err="1" smtClean="0"/>
              <a:t>троительство</a:t>
            </a:r>
            <a:r>
              <a:rPr lang="en-US" sz="2800" dirty="0"/>
              <a:t>  </a:t>
            </a:r>
            <a:r>
              <a:rPr lang="en-US" sz="2800" dirty="0" err="1"/>
              <a:t>сверхвысоковольтной</a:t>
            </a:r>
            <a:r>
              <a:rPr lang="en-US" sz="2800" dirty="0"/>
              <a:t>  </a:t>
            </a:r>
            <a:r>
              <a:rPr lang="en-US" sz="2800" dirty="0" err="1"/>
              <a:t>линии</a:t>
            </a:r>
            <a:r>
              <a:rPr lang="en-US" sz="2800" dirty="0"/>
              <a:t> </a:t>
            </a:r>
            <a:r>
              <a:rPr lang="en-US" sz="2800" dirty="0" err="1" smtClean="0"/>
              <a:t>электр</a:t>
            </a:r>
            <a:r>
              <a:rPr lang="ru-RU" sz="2800" dirty="0" smtClean="0"/>
              <a:t>о</a:t>
            </a:r>
            <a:r>
              <a:rPr lang="en-US" sz="2800" dirty="0" err="1" smtClean="0"/>
              <a:t>передач</a:t>
            </a:r>
            <a:r>
              <a:rPr lang="en-US" sz="2800" dirty="0" smtClean="0"/>
              <a:t> </a:t>
            </a:r>
            <a:r>
              <a:rPr lang="en-US" sz="2800" dirty="0"/>
              <a:t>-  1000 </a:t>
            </a:r>
            <a:r>
              <a:rPr lang="en-US" sz="2800" dirty="0" err="1"/>
              <a:t>киловольт</a:t>
            </a:r>
            <a:r>
              <a:rPr lang="en-US" sz="2800" dirty="0"/>
              <a:t> -  </a:t>
            </a:r>
            <a:r>
              <a:rPr lang="en-US" sz="2800" dirty="0" err="1"/>
              <a:t>Шаньси</a:t>
            </a:r>
            <a:r>
              <a:rPr lang="en-US" sz="2800" dirty="0"/>
              <a:t>- </a:t>
            </a:r>
            <a:r>
              <a:rPr lang="en-US" sz="2800" dirty="0" err="1"/>
              <a:t>Наньян</a:t>
            </a:r>
            <a:r>
              <a:rPr lang="en-US" sz="2800" dirty="0"/>
              <a:t>- </a:t>
            </a:r>
            <a:r>
              <a:rPr lang="en-US" sz="2800" dirty="0" err="1"/>
              <a:t>Цзинмэнь</a:t>
            </a:r>
            <a:r>
              <a:rPr lang="en-US" dirty="0"/>
              <a:t>», </a:t>
            </a:r>
            <a:endParaRPr lang="ru-RU" dirty="0" smtClean="0"/>
          </a:p>
          <a:p>
            <a:r>
              <a:rPr lang="ru-RU" dirty="0" smtClean="0"/>
              <a:t>П</a:t>
            </a:r>
            <a:r>
              <a:rPr lang="en-US" dirty="0" err="1" smtClean="0"/>
              <a:t>ерв</a:t>
            </a:r>
            <a:r>
              <a:rPr lang="ru-RU" dirty="0" err="1" smtClean="0"/>
              <a:t>ый</a:t>
            </a:r>
            <a:r>
              <a:rPr lang="en-US" dirty="0" smtClean="0"/>
              <a:t> </a:t>
            </a:r>
            <a:r>
              <a:rPr lang="en-US" dirty="0" err="1" smtClean="0"/>
              <a:t>реактор</a:t>
            </a:r>
            <a:r>
              <a:rPr lang="en-US" dirty="0" smtClean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быстрых</a:t>
            </a:r>
            <a:r>
              <a:rPr lang="en-US" dirty="0"/>
              <a:t> </a:t>
            </a:r>
            <a:r>
              <a:rPr lang="en-US" dirty="0" err="1"/>
              <a:t>нейтронах</a:t>
            </a:r>
            <a:r>
              <a:rPr lang="en-US" dirty="0"/>
              <a:t> – «</a:t>
            </a:r>
            <a:r>
              <a:rPr lang="en-US" dirty="0" err="1"/>
              <a:t>Китайский</a:t>
            </a:r>
            <a:r>
              <a:rPr lang="en-US" dirty="0"/>
              <a:t> </a:t>
            </a:r>
            <a:r>
              <a:rPr lang="en-US" dirty="0" err="1"/>
              <a:t>экспериментальный</a:t>
            </a:r>
            <a:r>
              <a:rPr lang="en-US" dirty="0"/>
              <a:t> </a:t>
            </a:r>
            <a:r>
              <a:rPr lang="en-US" dirty="0" err="1"/>
              <a:t>реактор</a:t>
            </a:r>
            <a:r>
              <a:rPr lang="ru-RU" dirty="0"/>
              <a:t> на </a:t>
            </a:r>
            <a:r>
              <a:rPr lang="en-US" dirty="0" err="1"/>
              <a:t>быстры</a:t>
            </a:r>
            <a:r>
              <a:rPr lang="ru-RU" dirty="0"/>
              <a:t>х </a:t>
            </a:r>
            <a:r>
              <a:rPr lang="en-US" dirty="0" err="1" smtClean="0"/>
              <a:t>нейтронах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en-US" dirty="0"/>
              <a:t>(CEFR</a:t>
            </a:r>
            <a:r>
              <a:rPr lang="en-US" dirty="0" smtClean="0"/>
              <a:t>)</a:t>
            </a:r>
            <a:r>
              <a:rPr lang="ru-RU" dirty="0" smtClean="0"/>
              <a:t>.</a:t>
            </a:r>
          </a:p>
          <a:p>
            <a:r>
              <a:rPr lang="ru-RU" dirty="0" smtClean="0"/>
              <a:t>Завод </a:t>
            </a:r>
            <a:r>
              <a:rPr lang="ru-RU" dirty="0"/>
              <a:t>по производству литий-ионных аккумуляторов - совместное предприятие </a:t>
            </a:r>
            <a:r>
              <a:rPr lang="ru-RU" u="sng" dirty="0">
                <a:hlinkClick r:id="rId2"/>
              </a:rPr>
              <a:t>"РОСНАНО"</a:t>
            </a:r>
            <a:r>
              <a:rPr lang="ru-RU" dirty="0"/>
              <a:t> и китайской компании </a:t>
            </a:r>
            <a:r>
              <a:rPr lang="ru-RU" dirty="0" err="1"/>
              <a:t>Thunder</a:t>
            </a:r>
            <a:r>
              <a:rPr lang="ru-RU" dirty="0"/>
              <a:t> </a:t>
            </a:r>
            <a:r>
              <a:rPr lang="ru-RU" dirty="0" err="1" smtClean="0"/>
              <a:t>Sky</a:t>
            </a:r>
            <a:r>
              <a:rPr lang="ru-RU" dirty="0" smtClean="0"/>
              <a:t>. </a:t>
            </a:r>
            <a:r>
              <a:rPr lang="ru-RU" dirty="0" err="1" smtClean="0"/>
              <a:t>Новосибириск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Тяньваньская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(</a:t>
            </a:r>
            <a:r>
              <a:rPr lang="ru-RU" dirty="0" err="1" smtClean="0"/>
              <a:t>Ланьюнганская</a:t>
            </a:r>
            <a:r>
              <a:rPr lang="ru-RU" dirty="0" smtClean="0"/>
              <a:t>) АЭС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Проекты</a:t>
            </a:r>
            <a:endParaRPr lang="ru-RU" dirty="0"/>
          </a:p>
        </p:txBody>
      </p:sp>
      <p:pic>
        <p:nvPicPr>
          <p:cNvPr id="3074" name="Picture 2" descr="Ляньюньганская АЭС Кита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065023"/>
            <a:ext cx="2771800" cy="184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266" y="5065023"/>
            <a:ext cx="2766308" cy="179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440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 88 </a:t>
            </a:r>
            <a:r>
              <a:rPr lang="en-US" dirty="0" err="1"/>
              <a:t>особых</a:t>
            </a:r>
            <a:r>
              <a:rPr lang="en-US" dirty="0"/>
              <a:t> </a:t>
            </a:r>
            <a:r>
              <a:rPr lang="en-US" dirty="0" err="1"/>
              <a:t>зон</a:t>
            </a:r>
            <a:r>
              <a:rPr lang="en-US" dirty="0"/>
              <a:t> </a:t>
            </a:r>
            <a:r>
              <a:rPr lang="ru-RU" dirty="0"/>
              <a:t>по </a:t>
            </a:r>
            <a:r>
              <a:rPr lang="en-US" dirty="0" err="1"/>
              <a:t>промышленно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smtClean="0"/>
              <a:t>освоению </a:t>
            </a:r>
            <a:r>
              <a:rPr lang="ru-RU" dirty="0"/>
              <a:t>высокий технологий </a:t>
            </a:r>
            <a:r>
              <a:rPr lang="en-US" dirty="0" err="1"/>
              <a:t>государственного</a:t>
            </a:r>
            <a:r>
              <a:rPr lang="en-US" dirty="0"/>
              <a:t> </a:t>
            </a:r>
            <a:r>
              <a:rPr lang="en-US" dirty="0" err="1" smtClean="0"/>
              <a:t>значения</a:t>
            </a:r>
            <a:endParaRPr lang="ru-RU" dirty="0" smtClean="0"/>
          </a:p>
          <a:p>
            <a:r>
              <a:rPr lang="ru-RU" dirty="0" smtClean="0"/>
              <a:t>Зоны расположены в открытых городах</a:t>
            </a:r>
          </a:p>
          <a:p>
            <a:r>
              <a:rPr lang="ru-RU" dirty="0" smtClean="0"/>
              <a:t>Располагаются вблизи университетов</a:t>
            </a:r>
          </a:p>
          <a:p>
            <a:r>
              <a:rPr lang="ru-RU" dirty="0" smtClean="0"/>
              <a:t>Налоговые льготы иностранным инвесторам</a:t>
            </a:r>
          </a:p>
          <a:p>
            <a:r>
              <a:rPr lang="ru-RU" dirty="0" smtClean="0"/>
              <a:t>Слабое представление местных властей о понятии «высокие технологии»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Китайско-российское сотрудничество по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/>
              <a:t>коммерциализации высоких технологий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6092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4" y="188640"/>
            <a:ext cx="9114356" cy="6317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80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698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27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err="1" smtClean="0"/>
              <a:t>К</a:t>
            </a:r>
            <a:r>
              <a:rPr lang="en-US" dirty="0" err="1" smtClean="0"/>
              <a:t>итайско-российская</a:t>
            </a:r>
            <a:r>
              <a:rPr lang="en-US" dirty="0" smtClean="0"/>
              <a:t> </a:t>
            </a:r>
            <a:r>
              <a:rPr lang="en-US" dirty="0" err="1"/>
              <a:t>база</a:t>
            </a:r>
            <a:r>
              <a:rPr lang="en-US" dirty="0"/>
              <a:t> </a:t>
            </a:r>
            <a:r>
              <a:rPr lang="en-US" dirty="0" err="1"/>
              <a:t>промышленного</a:t>
            </a:r>
            <a:r>
              <a:rPr lang="en-US" dirty="0"/>
              <a:t> </a:t>
            </a:r>
            <a:r>
              <a:rPr lang="en-US" dirty="0" err="1"/>
              <a:t>освоения</a:t>
            </a:r>
            <a:r>
              <a:rPr lang="ru-RU" dirty="0"/>
              <a:t> новых и высоких</a:t>
            </a:r>
            <a:r>
              <a:rPr lang="en-US" dirty="0" err="1"/>
              <a:t>технологий</a:t>
            </a:r>
            <a:r>
              <a:rPr lang="en-US" dirty="0"/>
              <a:t> в г. </a:t>
            </a:r>
            <a:r>
              <a:rPr lang="en-US" dirty="0" err="1" smtClean="0"/>
              <a:t>Яньтай</a:t>
            </a:r>
            <a:r>
              <a:rPr lang="ru-RU" dirty="0" smtClean="0"/>
              <a:t> (1999),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err="1"/>
              <a:t>К</a:t>
            </a:r>
            <a:r>
              <a:rPr lang="en-US" dirty="0" err="1" smtClean="0"/>
              <a:t>итайско-российский</a:t>
            </a:r>
            <a:r>
              <a:rPr lang="en-US" dirty="0"/>
              <a:t> </a:t>
            </a:r>
            <a:r>
              <a:rPr lang="en-US" dirty="0" err="1"/>
              <a:t>техн</a:t>
            </a:r>
            <a:r>
              <a:rPr lang="ru-RU" dirty="0"/>
              <a:t>о</a:t>
            </a:r>
            <a:r>
              <a:rPr lang="en-US" dirty="0" err="1"/>
              <a:t>парк</a:t>
            </a:r>
            <a:r>
              <a:rPr lang="en-US" dirty="0"/>
              <a:t> </a:t>
            </a:r>
            <a:r>
              <a:rPr lang="en-US" dirty="0" smtClean="0"/>
              <a:t>«</a:t>
            </a:r>
            <a:r>
              <a:rPr lang="ru-RU" dirty="0" err="1" smtClean="0"/>
              <a:t>Чжэцзян</a:t>
            </a:r>
            <a:r>
              <a:rPr lang="ru-RU" dirty="0" smtClean="0"/>
              <a:t> </a:t>
            </a:r>
            <a:r>
              <a:rPr lang="ru-RU" dirty="0" err="1" smtClean="0"/>
              <a:t>Цзюхуа</a:t>
            </a:r>
            <a:r>
              <a:rPr lang="en-US" dirty="0"/>
              <a:t>» в </a:t>
            </a:r>
            <a:r>
              <a:rPr lang="en-US" dirty="0" err="1"/>
              <a:t>пров</a:t>
            </a:r>
            <a:r>
              <a:rPr lang="en-US" dirty="0"/>
              <a:t>. </a:t>
            </a:r>
            <a:r>
              <a:rPr lang="en-US" dirty="0" err="1" smtClean="0"/>
              <a:t>Чжэцзян</a:t>
            </a:r>
            <a:r>
              <a:rPr lang="ru-RU" dirty="0" smtClean="0"/>
              <a:t> (совместно с Институтом прикладной химии РАН)</a:t>
            </a:r>
            <a:r>
              <a:rPr lang="en-US" dirty="0" smtClean="0"/>
              <a:t>, </a:t>
            </a:r>
            <a:endParaRPr lang="ru-RU" dirty="0" smtClean="0"/>
          </a:p>
          <a:p>
            <a:r>
              <a:rPr lang="ru-RU" dirty="0" err="1"/>
              <a:t>К</a:t>
            </a:r>
            <a:r>
              <a:rPr lang="en-US" dirty="0" err="1" smtClean="0"/>
              <a:t>итайско-российский</a:t>
            </a:r>
            <a:r>
              <a:rPr lang="en-US" dirty="0"/>
              <a:t> </a:t>
            </a:r>
            <a:r>
              <a:rPr lang="en-US" dirty="0" err="1"/>
              <a:t>технопарк</a:t>
            </a:r>
            <a:r>
              <a:rPr lang="en-US" dirty="0"/>
              <a:t> в г. </a:t>
            </a:r>
            <a:r>
              <a:rPr lang="en-US" dirty="0" err="1"/>
              <a:t>Чанчунь</a:t>
            </a:r>
            <a:r>
              <a:rPr lang="en-US" dirty="0"/>
              <a:t>, </a:t>
            </a:r>
            <a:endParaRPr lang="ru-RU" dirty="0" smtClean="0"/>
          </a:p>
          <a:p>
            <a:r>
              <a:rPr lang="ru-RU" dirty="0" smtClean="0"/>
              <a:t>Ц</a:t>
            </a:r>
            <a:r>
              <a:rPr lang="en-US" dirty="0" err="1" smtClean="0"/>
              <a:t>ентр</a:t>
            </a:r>
            <a:r>
              <a:rPr lang="en-US" dirty="0"/>
              <a:t> </a:t>
            </a:r>
            <a:r>
              <a:rPr lang="ru-RU" dirty="0"/>
              <a:t>по </a:t>
            </a:r>
            <a:r>
              <a:rPr lang="en-US" dirty="0" err="1"/>
              <a:t>научно-техническ</a:t>
            </a:r>
            <a:r>
              <a:rPr lang="ru-RU" dirty="0"/>
              <a:t>ому сотрудничеству </a:t>
            </a:r>
            <a:r>
              <a:rPr lang="en-US" dirty="0"/>
              <a:t>и </a:t>
            </a:r>
            <a:r>
              <a:rPr lang="en-US" dirty="0" err="1"/>
              <a:t>внедрени</a:t>
            </a:r>
            <a:r>
              <a:rPr lang="ru-RU" dirty="0"/>
              <a:t>ю</a:t>
            </a:r>
            <a:r>
              <a:rPr lang="en-US" dirty="0"/>
              <a:t> в </a:t>
            </a:r>
            <a:r>
              <a:rPr lang="en-US" dirty="0" err="1"/>
              <a:t>пров</a:t>
            </a:r>
            <a:r>
              <a:rPr lang="en-US" dirty="0"/>
              <a:t>. </a:t>
            </a:r>
            <a:r>
              <a:rPr lang="en-US" dirty="0" err="1"/>
              <a:t>Хэйлунцзян</a:t>
            </a:r>
            <a:r>
              <a:rPr lang="en-US" dirty="0"/>
              <a:t>. </a:t>
            </a:r>
            <a:endParaRPr lang="ru-RU" dirty="0" smtClean="0"/>
          </a:p>
          <a:p>
            <a:r>
              <a:rPr lang="ru-RU" dirty="0" smtClean="0"/>
              <a:t>Р</a:t>
            </a:r>
            <a:r>
              <a:rPr lang="en-US" dirty="0" err="1" smtClean="0"/>
              <a:t>оссийск</a:t>
            </a:r>
            <a:r>
              <a:rPr lang="ru-RU" dirty="0"/>
              <a:t>о-</a:t>
            </a:r>
            <a:r>
              <a:rPr lang="en-US" dirty="0" err="1"/>
              <a:t>китайский</a:t>
            </a:r>
            <a:r>
              <a:rPr lang="en-US" dirty="0"/>
              <a:t> </a:t>
            </a:r>
            <a:r>
              <a:rPr lang="en-US" dirty="0" err="1"/>
              <a:t>технопарк</a:t>
            </a:r>
            <a:r>
              <a:rPr lang="en-US" dirty="0"/>
              <a:t> «</a:t>
            </a:r>
            <a:r>
              <a:rPr lang="en-US" dirty="0" err="1"/>
              <a:t>Дружба</a:t>
            </a:r>
            <a:r>
              <a:rPr lang="en-US" dirty="0"/>
              <a:t>» в </a:t>
            </a:r>
            <a:r>
              <a:rPr lang="en-US" dirty="0" err="1"/>
              <a:t>Москве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484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Специальные </a:t>
            </a:r>
            <a:r>
              <a:rPr lang="ru-RU" b="1" dirty="0"/>
              <a:t>меры стимулирования сотрудничества между российскими и китайскими </a:t>
            </a:r>
            <a:r>
              <a:rPr lang="ru-RU" b="1" dirty="0" smtClean="0"/>
              <a:t>предприятиями:</a:t>
            </a:r>
          </a:p>
          <a:p>
            <a:r>
              <a:rPr lang="ru-RU" dirty="0" smtClean="0"/>
              <a:t>Создание </a:t>
            </a:r>
            <a:r>
              <a:rPr lang="ru-RU" dirty="0"/>
              <a:t>страхового фонда инвестиций в российско-китайские проекты.</a:t>
            </a:r>
          </a:p>
          <a:p>
            <a:r>
              <a:rPr lang="ru-RU" dirty="0"/>
              <a:t>Предоставление совместным предприятиям дополнительных налоговых льгот.</a:t>
            </a:r>
          </a:p>
          <a:p>
            <a:r>
              <a:rPr lang="ru-RU" dirty="0"/>
              <a:t>Создание постоянно действующего выставочного зала высоких и новых технологий России</a:t>
            </a:r>
          </a:p>
          <a:p>
            <a:r>
              <a:rPr lang="ru-RU" dirty="0"/>
              <a:t>Создание информационной сети для распространения сведений о российских технологиях на территории всего Китая.</a:t>
            </a:r>
          </a:p>
          <a:p>
            <a:r>
              <a:rPr lang="ru-RU" dirty="0"/>
              <a:t>Создание инфраструктуры экономической, юридической, технической, организационной поддержки российско-китайских проектов.</a:t>
            </a:r>
          </a:p>
          <a:p>
            <a:pPr marL="0" indent="0">
              <a:buNone/>
            </a:pPr>
            <a:r>
              <a:rPr lang="ru-RU" b="1" dirty="0" smtClean="0"/>
              <a:t>Цели работы базы:</a:t>
            </a:r>
            <a:endParaRPr lang="ru-RU" b="1" dirty="0"/>
          </a:p>
          <a:p>
            <a:r>
              <a:rPr lang="ru-RU" dirty="0"/>
              <a:t>выход российских разработчиков на мировой рынок и капитализация российского научно-технического потенциала;</a:t>
            </a:r>
          </a:p>
          <a:p>
            <a:r>
              <a:rPr lang="ru-RU" dirty="0"/>
              <a:t>отработка механизмов внедрения российских технологий и увеличение доли России на мировом инновационном рынке;</a:t>
            </a:r>
          </a:p>
          <a:p>
            <a:r>
              <a:rPr lang="ru-RU" dirty="0"/>
              <a:t>повышение инвестиционной привлекательности российских технологий для российских и иностранных инвесторов;</a:t>
            </a:r>
          </a:p>
          <a:p>
            <a:r>
              <a:rPr lang="ru-RU" dirty="0"/>
              <a:t>создание рабочих мест в научных и научно-технических организациях и предприятиях.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К</a:t>
            </a:r>
            <a:r>
              <a:rPr lang="en-US" sz="3200" dirty="0" err="1" smtClean="0"/>
              <a:t>итайско-российская</a:t>
            </a:r>
            <a:r>
              <a:rPr lang="en-US" sz="3200" dirty="0" smtClean="0"/>
              <a:t> </a:t>
            </a:r>
            <a:r>
              <a:rPr lang="en-US" sz="3200" dirty="0" err="1" smtClean="0"/>
              <a:t>база</a:t>
            </a:r>
            <a:r>
              <a:rPr lang="en-US" sz="3200" dirty="0" smtClean="0"/>
              <a:t> </a:t>
            </a:r>
            <a:r>
              <a:rPr lang="en-US" sz="3200" dirty="0" err="1" smtClean="0"/>
              <a:t>промышленного</a:t>
            </a:r>
            <a:r>
              <a:rPr lang="en-US" sz="3200" dirty="0" smtClean="0"/>
              <a:t> </a:t>
            </a:r>
            <a:r>
              <a:rPr lang="en-US" sz="3200" dirty="0" err="1" smtClean="0"/>
              <a:t>освоения</a:t>
            </a:r>
            <a:r>
              <a:rPr lang="ru-RU" sz="3200" dirty="0" smtClean="0"/>
              <a:t> новых и высоких</a:t>
            </a:r>
            <a:r>
              <a:rPr lang="en-US" sz="3200" dirty="0" err="1" smtClean="0"/>
              <a:t>технологий</a:t>
            </a:r>
            <a:r>
              <a:rPr lang="en-US" sz="3200" dirty="0" smtClean="0"/>
              <a:t> в г. </a:t>
            </a:r>
            <a:r>
              <a:rPr lang="en-US" sz="3200" dirty="0" err="1" smtClean="0"/>
              <a:t>Яньтай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84479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Приоритетные направления:</a:t>
            </a:r>
          </a:p>
          <a:p>
            <a:r>
              <a:rPr lang="ru-RU" dirty="0" smtClean="0"/>
              <a:t>Транспорт</a:t>
            </a:r>
            <a:endParaRPr lang="ru-RU" dirty="0"/>
          </a:p>
          <a:p>
            <a:r>
              <a:rPr lang="ru-RU" dirty="0"/>
              <a:t>Энергетика</a:t>
            </a:r>
          </a:p>
          <a:p>
            <a:r>
              <a:rPr lang="ru-RU" dirty="0"/>
              <a:t>Новые материалы</a:t>
            </a:r>
          </a:p>
          <a:p>
            <a:r>
              <a:rPr lang="ru-RU" dirty="0" smtClean="0"/>
              <a:t>Информатика</a:t>
            </a:r>
            <a:endParaRPr lang="ru-RU" dirty="0"/>
          </a:p>
          <a:p>
            <a:r>
              <a:rPr lang="ru-RU" dirty="0"/>
              <a:t>Автоматизация</a:t>
            </a:r>
          </a:p>
          <a:p>
            <a:r>
              <a:rPr lang="ru-RU" dirty="0"/>
              <a:t>Биотехнологии</a:t>
            </a:r>
          </a:p>
          <a:p>
            <a:r>
              <a:rPr lang="ru-RU" dirty="0"/>
              <a:t>Микроэлектроника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</a:t>
            </a:r>
            <a:r>
              <a:rPr lang="en-US" dirty="0" err="1" smtClean="0"/>
              <a:t>итайско-российская</a:t>
            </a:r>
            <a:r>
              <a:rPr lang="en-US" dirty="0" smtClean="0"/>
              <a:t> </a:t>
            </a:r>
            <a:r>
              <a:rPr lang="en-US" dirty="0" err="1" smtClean="0"/>
              <a:t>база</a:t>
            </a:r>
            <a:r>
              <a:rPr lang="en-US" dirty="0" smtClean="0"/>
              <a:t> </a:t>
            </a:r>
            <a:r>
              <a:rPr lang="en-US" dirty="0" err="1" smtClean="0"/>
              <a:t>промышленного</a:t>
            </a:r>
            <a:r>
              <a:rPr lang="en-US" dirty="0" smtClean="0"/>
              <a:t> </a:t>
            </a:r>
            <a:r>
              <a:rPr lang="en-US" dirty="0" err="1" smtClean="0"/>
              <a:t>освоения</a:t>
            </a:r>
            <a:r>
              <a:rPr lang="ru-RU" dirty="0" smtClean="0"/>
              <a:t> новых и высоких</a:t>
            </a:r>
            <a:r>
              <a:rPr lang="en-US" dirty="0" err="1" smtClean="0"/>
              <a:t>технологий</a:t>
            </a:r>
            <a:r>
              <a:rPr lang="en-US" dirty="0" smtClean="0"/>
              <a:t> в г. </a:t>
            </a:r>
            <a:r>
              <a:rPr lang="en-US" dirty="0" err="1" smtClean="0"/>
              <a:t>Яньтай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4046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Научно-производственное </a:t>
            </a:r>
            <a:r>
              <a:rPr lang="ru-RU" dirty="0"/>
              <a:t>объединение «</a:t>
            </a:r>
            <a:r>
              <a:rPr lang="ru-RU" dirty="0" smtClean="0"/>
              <a:t>Сида» - производство </a:t>
            </a:r>
            <a:r>
              <a:rPr lang="ru-RU" dirty="0"/>
              <a:t>в Китае полноцветных светодиодных экранов высокого разрешения. </a:t>
            </a:r>
          </a:p>
          <a:p>
            <a:r>
              <a:rPr lang="ru-RU" dirty="0" smtClean="0"/>
              <a:t>Компания </a:t>
            </a:r>
            <a:r>
              <a:rPr lang="ru-RU" dirty="0"/>
              <a:t>«</a:t>
            </a:r>
            <a:r>
              <a:rPr lang="ru-RU" dirty="0" err="1"/>
              <a:t>Чжунхэ</a:t>
            </a:r>
            <a:r>
              <a:rPr lang="ru-RU" dirty="0"/>
              <a:t>». Это совместное китайско-белорусское предприятие, работающее в области оптико-энергетических технологий, разработки и производства медицинского и стоматологического лазерного оборудования.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</a:t>
            </a:r>
            <a:r>
              <a:rPr lang="en-US" dirty="0" err="1" smtClean="0"/>
              <a:t>итайско-российский</a:t>
            </a:r>
            <a:r>
              <a:rPr lang="en-US" dirty="0" smtClean="0"/>
              <a:t> </a:t>
            </a:r>
            <a:r>
              <a:rPr lang="en-US" dirty="0" err="1" smtClean="0"/>
              <a:t>технопарк</a:t>
            </a:r>
            <a:r>
              <a:rPr lang="en-US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в г. </a:t>
            </a:r>
            <a:r>
              <a:rPr lang="en-US" dirty="0" err="1" smtClean="0"/>
              <a:t>Чанчунь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74347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102</TotalTime>
  <Words>523</Words>
  <Application>Microsoft Office PowerPoint</Application>
  <PresentationFormat>Экран (4:3)</PresentationFormat>
  <Paragraphs>100</Paragraphs>
  <Slides>18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Волна</vt:lpstr>
      <vt:lpstr>Научно-техническое сотрудничество России и КНР</vt:lpstr>
      <vt:lpstr>Презентация PowerPoint</vt:lpstr>
      <vt:lpstr>Характеристика</vt:lpstr>
      <vt:lpstr>Презентация PowerPoint</vt:lpstr>
      <vt:lpstr>Презентация PowerPoint</vt:lpstr>
      <vt:lpstr>Презентация PowerPoint</vt:lpstr>
      <vt:lpstr>Образование </vt:lpstr>
      <vt:lpstr>Презентация PowerPoint</vt:lpstr>
      <vt:lpstr>«Основы национального плана средне- и долгосрочного развития науки и техники в 2006-2020 гг.» </vt:lpstr>
      <vt:lpstr>НТС России и Китай: основные направления</vt:lpstr>
      <vt:lpstr>Проекты</vt:lpstr>
      <vt:lpstr>Китайско-российское сотрудничество по коммерциализации высоких технологий </vt:lpstr>
      <vt:lpstr>Презентация PowerPoint</vt:lpstr>
      <vt:lpstr>Презентация PowerPoint</vt:lpstr>
      <vt:lpstr>Презентация PowerPoint</vt:lpstr>
      <vt:lpstr>Китайско-российская база промышленного освоения новых и высокихтехнологий в г. Яньтай</vt:lpstr>
      <vt:lpstr>Китайско-российская база промышленного освоения новых и высокихтехнологий в г. Яньтай</vt:lpstr>
      <vt:lpstr>Китайско-российский технопарк  в г. Чанчунь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Anton Kotov</dc:creator>
  <cp:lastModifiedBy>Anton Kotov</cp:lastModifiedBy>
  <cp:revision>14</cp:revision>
  <dcterms:created xsi:type="dcterms:W3CDTF">2015-04-02T17:37:15Z</dcterms:created>
  <dcterms:modified xsi:type="dcterms:W3CDTF">2015-05-31T19:18:53Z</dcterms:modified>
</cp:coreProperties>
</file>