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2" r:id="rId6"/>
    <p:sldId id="263" r:id="rId7"/>
    <p:sldId id="264" r:id="rId8"/>
    <p:sldId id="259" r:id="rId9"/>
    <p:sldId id="266" r:id="rId10"/>
    <p:sldId id="260" r:id="rId11"/>
    <p:sldId id="267" r:id="rId12"/>
    <p:sldId id="268" r:id="rId13"/>
    <p:sldId id="261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0ED69B-2007-4AD7-9DC0-EFD19038E69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7768C93-334A-4DD4-AAB3-DF89064E0A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Международный технологический обмен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70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</a:t>
            </a:r>
            <a:r>
              <a:rPr lang="ru-RU" dirty="0"/>
              <a:t>«технология». </a:t>
            </a:r>
            <a:endParaRPr lang="en-US" dirty="0" smtClean="0"/>
          </a:p>
          <a:p>
            <a:r>
              <a:rPr lang="ru-RU" dirty="0" smtClean="0"/>
              <a:t>Экономическая </a:t>
            </a:r>
            <a:r>
              <a:rPr lang="ru-RU" dirty="0"/>
              <a:t>целесообразность экспорта и импорта технологий. </a:t>
            </a:r>
            <a:endParaRPr lang="en-US" dirty="0" smtClean="0"/>
          </a:p>
          <a:p>
            <a:r>
              <a:rPr lang="ru-RU" smtClean="0"/>
              <a:t>Франчайзинг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Международный </a:t>
            </a:r>
            <a:r>
              <a:rPr lang="ru-RU" dirty="0"/>
              <a:t>лизинг.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8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6419056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Иоганн </a:t>
            </a:r>
            <a:r>
              <a:rPr lang="ru-RU" dirty="0" err="1" smtClean="0"/>
              <a:t>Бекманн</a:t>
            </a:r>
            <a:r>
              <a:rPr lang="ru-RU" dirty="0" smtClean="0"/>
              <a:t> (1739-1811)</a:t>
            </a:r>
          </a:p>
          <a:p>
            <a:r>
              <a:rPr lang="ru-RU" dirty="0" smtClean="0"/>
              <a:t>1777 «Введение в технологию, или О знании цехов, фабрик и мануфактур»</a:t>
            </a:r>
          </a:p>
          <a:p>
            <a:r>
              <a:rPr lang="ru-RU" dirty="0" smtClean="0"/>
              <a:t>1806 «Набросок общей технологии»</a:t>
            </a:r>
            <a:endParaRPr lang="ru-RU" dirty="0"/>
          </a:p>
          <a:p>
            <a:r>
              <a:rPr lang="ru-RU" dirty="0" smtClean="0"/>
              <a:t>Технология – это наука о переработке естественных предметов и совокупность знаний о ремесле 	</a:t>
            </a:r>
            <a:endParaRPr lang="ru-RU" dirty="0"/>
          </a:p>
        </p:txBody>
      </p:sp>
      <p:pic>
        <p:nvPicPr>
          <p:cNvPr id="1026" name="Picture 2" descr="Johann-Beckman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340768"/>
            <a:ext cx="23812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8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Схема деятельности, характеризующаяся повторяемостью, </a:t>
            </a:r>
            <a:r>
              <a:rPr lang="ru-RU" dirty="0" err="1" smtClean="0"/>
              <a:t>воспроизводимостью</a:t>
            </a:r>
            <a:r>
              <a:rPr lang="ru-RU" dirty="0" smtClean="0"/>
              <a:t>, с акцентом на отношении цель-средство (А. </a:t>
            </a:r>
            <a:r>
              <a:rPr lang="ru-RU" dirty="0" err="1" smtClean="0"/>
              <a:t>Грунвальд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Понятие «технология» применимо к любому виду человеческой деятельности</a:t>
            </a:r>
          </a:p>
          <a:p>
            <a:r>
              <a:rPr lang="ru-RU" dirty="0" smtClean="0"/>
              <a:t>Техника амбивалентна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732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Экспорт технологий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На пути международного перемещения технологий стоит меньше барьеров и ограничений по сравнению с движением товаров и </a:t>
            </a:r>
            <a:r>
              <a:rPr lang="ru-RU" dirty="0" smtClean="0"/>
              <a:t>капиталов</a:t>
            </a:r>
          </a:p>
          <a:p>
            <a:r>
              <a:rPr lang="ru-RU" dirty="0"/>
              <a:t>Многонациональные компании предпочитают продавать новые технологии своим зарубежным филиалам или дочерним компаниям, а не независимым фирмам, пусть даже и </a:t>
            </a:r>
            <a:r>
              <a:rPr lang="ru-RU" dirty="0" smtClean="0"/>
              <a:t>отечественным</a:t>
            </a:r>
          </a:p>
          <a:p>
            <a:r>
              <a:rPr lang="ru-RU" dirty="0"/>
              <a:t>Реализация технологий за рубеж часто сопровождается дополнительными поставками сырья, оборудования, полуфабрикатов и т.д. </a:t>
            </a:r>
            <a:endParaRPr lang="ru-RU" dirty="0" smtClean="0"/>
          </a:p>
          <a:p>
            <a:r>
              <a:rPr lang="ru-RU" dirty="0"/>
              <a:t>Путем продажи новой технологии за рубеж фирма может получить доступ к необходимому ей новшеству, которым располагает иностранный партнер. </a:t>
            </a:r>
          </a:p>
        </p:txBody>
      </p:sp>
    </p:spTree>
    <p:extLst>
      <p:ext uri="{BB962C8B-B14F-4D97-AF65-F5344CB8AC3E}">
        <p14:creationId xmlns:p14="http://schemas.microsoft.com/office/powerpoint/2010/main" val="10785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Экспорт технологий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средство </a:t>
            </a:r>
            <a:r>
              <a:rPr lang="ru-RU" dirty="0"/>
              <a:t>увеличения </a:t>
            </a:r>
            <a:r>
              <a:rPr lang="ru-RU" dirty="0" smtClean="0"/>
              <a:t>дохода;</a:t>
            </a:r>
            <a:endParaRPr lang="ru-RU" dirty="0"/>
          </a:p>
          <a:p>
            <a:r>
              <a:rPr lang="ru-RU" dirty="0" smtClean="0"/>
              <a:t>форма </a:t>
            </a:r>
            <a:r>
              <a:rPr lang="ru-RU" dirty="0"/>
              <a:t>борьбы за товарный </a:t>
            </a:r>
            <a:r>
              <a:rPr lang="ru-RU" dirty="0" smtClean="0"/>
              <a:t>рынок;</a:t>
            </a:r>
            <a:endParaRPr lang="ru-RU" dirty="0"/>
          </a:p>
          <a:p>
            <a:r>
              <a:rPr lang="ru-RU" dirty="0" smtClean="0"/>
              <a:t>способ </a:t>
            </a:r>
            <a:r>
              <a:rPr lang="ru-RU" dirty="0"/>
              <a:t>обойти проблемы экспорта товара в материальной форме, т.к. отсутствуют проблемы транспортировки и сбыта продукции, таможенные барьеры;</a:t>
            </a:r>
          </a:p>
          <a:p>
            <a:r>
              <a:rPr lang="ru-RU" dirty="0" smtClean="0"/>
              <a:t>средство </a:t>
            </a:r>
            <a:r>
              <a:rPr lang="ru-RU" dirty="0"/>
              <a:t>расширения товарного экспорта, если заключается лицензионное соглашение, предусматривающее поставку оборудования, материалов, компонентов;</a:t>
            </a:r>
          </a:p>
          <a:p>
            <a:r>
              <a:rPr lang="ru-RU" dirty="0" smtClean="0"/>
              <a:t>способ </a:t>
            </a:r>
            <a:r>
              <a:rPr lang="ru-RU" dirty="0"/>
              <a:t>установления контроля над зарубежной фирмой через </a:t>
            </a:r>
            <a:r>
              <a:rPr lang="ru-RU" dirty="0" smtClean="0"/>
              <a:t>условия </a:t>
            </a:r>
            <a:r>
              <a:rPr lang="ru-RU" dirty="0"/>
              <a:t>лицензионного </a:t>
            </a:r>
            <a:r>
              <a:rPr lang="ru-RU" dirty="0" smtClean="0"/>
              <a:t>соглашения;</a:t>
            </a:r>
          </a:p>
          <a:p>
            <a:r>
              <a:rPr lang="ru-RU" dirty="0" smtClean="0"/>
              <a:t>способ </a:t>
            </a:r>
            <a:r>
              <a:rPr lang="ru-RU" dirty="0"/>
              <a:t>обеспечения доступа к другому новшеству через перекрестное лицензирование фирм;</a:t>
            </a:r>
          </a:p>
          <a:p>
            <a:r>
              <a:rPr lang="ru-RU" dirty="0" smtClean="0"/>
              <a:t>возможность </a:t>
            </a:r>
            <a:r>
              <a:rPr lang="ru-RU" dirty="0"/>
              <a:t>более эффективного совершенствования объекта лицензии с участием партнера-покупателя.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80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Импорт технологий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доступ </a:t>
            </a:r>
            <a:r>
              <a:rPr lang="ru-RU" dirty="0"/>
              <a:t>к новшествам высокого технического уровня;</a:t>
            </a:r>
          </a:p>
          <a:p>
            <a:r>
              <a:rPr lang="ru-RU" dirty="0" smtClean="0"/>
              <a:t>средство </a:t>
            </a:r>
            <a:r>
              <a:rPr lang="ru-RU" dirty="0"/>
              <a:t>экономии затрат на НИОКР, в том числе, и во времени;</a:t>
            </a:r>
          </a:p>
          <a:p>
            <a:r>
              <a:rPr lang="ru-RU" dirty="0" smtClean="0"/>
              <a:t>средство </a:t>
            </a:r>
            <a:r>
              <a:rPr lang="ru-RU" dirty="0"/>
              <a:t>уменьшения расходов на товарный импорт и одновременно средство привлечения национального капитала и рабочей силы;</a:t>
            </a:r>
          </a:p>
          <a:p>
            <a:r>
              <a:rPr lang="ru-RU" dirty="0" smtClean="0"/>
              <a:t> </a:t>
            </a:r>
            <a:r>
              <a:rPr lang="ru-RU" dirty="0"/>
              <a:t>условие расширения экспорта продукции, выпускаемой по зарубежным технологиям: во многих странах доля изделий, выпускаемых по лицензиям, в валютном экспорте превышает долю национальных изделий.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318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Ноу-хау (</a:t>
            </a:r>
            <a:r>
              <a:rPr lang="ru-RU" b="1" dirty="0" err="1"/>
              <a:t>know</a:t>
            </a:r>
            <a:r>
              <a:rPr lang="ru-RU" b="1" dirty="0"/>
              <a:t> </a:t>
            </a:r>
            <a:r>
              <a:rPr lang="ru-RU" b="1" dirty="0" err="1"/>
              <a:t>how</a:t>
            </a:r>
            <a:r>
              <a:rPr lang="ru-RU" b="1" dirty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предоставление </a:t>
            </a:r>
            <a:r>
              <a:rPr lang="ru-RU" b="1" dirty="0"/>
              <a:t>технического опыта и секретов производства, включающих сведения технологического, экономического, административного, финансового характера, использование которых обеспечивает определенные конкурентные преимущества. Законодательство многих стран определяет ноу-хау как организационную или коммерческую информацию, составляющую секрет производства.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91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Признаки НОУ-ХАУ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7148264" cy="3474720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Ноу-хау не относится к государственным секретам. 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ноу-хау не относятся устав и другие учредительные документы предприятия, сведения, представляемые по формам отчетности о финансово-хозяйственной деятельности, и иные сведения, определенные постановлением Правительства РСФСР от 5.12.1991 г. № 35 "О перечне сведений, которые не могут составлять коммерческую тайну"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ноу-хау, помимо научно-технических решений, понимают также знания нетехнического характера, которые ранее в рамках существовавших правовых возможностей не охранялись. С этой точки зрения объектами ноу-хау могут являться, например, методы рациональной организации производства, в частности, графики профилактического ремонта оборудования, осуществляемого без остановки производства, результаты изучения конъюнктуры рынка, обзоры литературы, из которых можно получить информацию о технических и потребительских характеристиках конкурирующих товаров, и т. п.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ноу-хау, имеющего научно-технический характер, не имеет значения его уровень. Это могут быть как простейшие технические решения, так и решения, на которые их владелец мог бы получить патент на изобретение, но предпочел сохранить это решение в тайне.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использовать ноу-хау, зачастую необходимо обладать специальными знаниями, т. е. быть специалистом в соответствующей области науки и техники. Ноу-хау не может быть прямо заимствовано из доступных источников, оно является результатом творческой работы, которую приходится делать в процессе подготовки и организации производства, изготовления и коммерческой реализации продукции. Ноу-хау можно определить как сплав знаний и опыта.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Ноу-хау связано непосредственно с производством любого рода. 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Ноу-хау не защищаются патентами в стране, где оно создано, или в других странах. 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Ноу-хау является секретом производства, что предполагает конфиденциальный режим его использования. </a:t>
            </a:r>
          </a:p>
          <a:p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Признаком ноу-хау является "отсутствие свободного доступа на законном основании" к информации, составляющей ноу-хау.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02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Франчайзинг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Компания </a:t>
            </a:r>
            <a:r>
              <a:rPr lang="ru-RU" b="1" dirty="0"/>
              <a:t>(</a:t>
            </a:r>
            <a:r>
              <a:rPr lang="ru-RU" b="1" dirty="0" err="1"/>
              <a:t>франчайзер</a:t>
            </a:r>
            <a:r>
              <a:rPr lang="ru-RU" b="1" dirty="0"/>
              <a:t>) разрешает другой (</a:t>
            </a:r>
            <a:r>
              <a:rPr lang="ru-RU" b="1" dirty="0" err="1"/>
              <a:t>франчайзи</a:t>
            </a:r>
            <a:r>
              <a:rPr lang="ru-RU" b="1" dirty="0"/>
              <a:t>) использовать свое широко известное фирменное наименование. 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История </a:t>
            </a:r>
            <a:r>
              <a:rPr lang="ru-RU" b="1" dirty="0"/>
              <a:t>развития франчайзинга за рубежом насчитывает уже полтора века - с тех пор, когда Зингер впервые применил его для сбыта швейных машин.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506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франчайзинга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Производственный - поставка </a:t>
            </a:r>
            <a:r>
              <a:rPr lang="ru-RU" b="1" dirty="0" err="1"/>
              <a:t>франчайзером</a:t>
            </a:r>
            <a:r>
              <a:rPr lang="ru-RU" b="1" dirty="0"/>
              <a:t> своим </a:t>
            </a:r>
            <a:r>
              <a:rPr lang="ru-RU" b="1" dirty="0" err="1"/>
              <a:t>франчайзи</a:t>
            </a:r>
            <a:r>
              <a:rPr lang="ru-RU" b="1" dirty="0"/>
              <a:t> основных элементов (комплектующих) для изготовления продукции, реализуемой под лицензируемым фирменным наименованием (товарным знаком). Чтобы качество товара сохранялось на высоком уровне, </a:t>
            </a:r>
            <a:r>
              <a:rPr lang="ru-RU" b="1" dirty="0" err="1"/>
              <a:t>франчайзер</a:t>
            </a:r>
            <a:r>
              <a:rPr lang="ru-RU" b="1" dirty="0"/>
              <a:t> также предоставляет технологии и проводит обучение сотрудников </a:t>
            </a:r>
            <a:r>
              <a:rPr lang="ru-RU" b="1" dirty="0" err="1"/>
              <a:t>франчайзи</a:t>
            </a:r>
            <a:r>
              <a:rPr lang="ru-RU" b="1" dirty="0"/>
              <a:t>, осуществляя контроль за соблюдением технологической дисциплины.</a:t>
            </a:r>
          </a:p>
          <a:p>
            <a:r>
              <a:rPr lang="ru-RU" b="1" dirty="0"/>
              <a:t>Торговый (товарный) - фирмы покупают у известной компании право на продажу ее товаров с ее товарным знаком.</a:t>
            </a:r>
          </a:p>
          <a:p>
            <a:r>
              <a:rPr lang="ru-RU" b="1" dirty="0"/>
              <a:t>Лицензионный (деловой) - </a:t>
            </a:r>
            <a:r>
              <a:rPr lang="ru-RU" b="1" dirty="0" err="1"/>
              <a:t>франчайзер</a:t>
            </a:r>
            <a:r>
              <a:rPr lang="ru-RU" b="1" dirty="0"/>
              <a:t> выдает лицензию на право открытия магазинов для продажи покупателям товаров и услуг под именем </a:t>
            </a:r>
            <a:r>
              <a:rPr lang="ru-RU" b="1" dirty="0" err="1"/>
              <a:t>франчайзера</a:t>
            </a:r>
            <a:r>
              <a:rPr lang="ru-RU" b="1" dirty="0"/>
              <a:t>. Используется при эксплуатации ресторанов, предприятий общепита быстрого обслуживания, продажи мороженого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757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франчайзинга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сохранение </a:t>
            </a:r>
            <a:r>
              <a:rPr lang="ru-RU" b="1" dirty="0"/>
              <a:t>у </a:t>
            </a:r>
            <a:r>
              <a:rPr lang="ru-RU" b="1" dirty="0" err="1"/>
              <a:t>франчайзи</a:t>
            </a:r>
            <a:r>
              <a:rPr lang="ru-RU" b="1" dirty="0"/>
              <a:t> статуса юридического лица и права собственности на принадлежащее ему имущество даже при фактическом превращении этого ранее независимого предприятия в своеобразную дочернюю фирму известной компании;</a:t>
            </a:r>
          </a:p>
          <a:p>
            <a:r>
              <a:rPr lang="ru-RU" b="1" dirty="0" smtClean="0"/>
              <a:t>возможность </a:t>
            </a:r>
            <a:r>
              <a:rPr lang="ru-RU" b="1" dirty="0"/>
              <a:t>получения небольшой фирмой поддержки от </a:t>
            </a:r>
            <a:r>
              <a:rPr lang="ru-RU" b="1" dirty="0" err="1"/>
              <a:t>франчайзера</a:t>
            </a:r>
            <a:r>
              <a:rPr lang="ru-RU" b="1" dirty="0"/>
              <a:t> при обращении за кредитом в банк или при временных трудностях в расчетах с кредиторами (</a:t>
            </a:r>
            <a:r>
              <a:rPr lang="ru-RU" b="1" dirty="0" err="1"/>
              <a:t>франчайзер</a:t>
            </a:r>
            <a:r>
              <a:rPr lang="ru-RU" b="1" dirty="0"/>
              <a:t> может выступить поручителем);</a:t>
            </a:r>
          </a:p>
          <a:p>
            <a:r>
              <a:rPr lang="ru-RU" b="1" dirty="0" smtClean="0"/>
              <a:t>использование </a:t>
            </a:r>
            <a:r>
              <a:rPr lang="ru-RU" b="1" dirty="0"/>
              <a:t>имиджа фирмы, уже завоевавшей авторитет у клиентов, гарантирует быстрое признание у клиентов;</a:t>
            </a:r>
          </a:p>
          <a:p>
            <a:r>
              <a:rPr lang="ru-RU" b="1" dirty="0" smtClean="0"/>
              <a:t>гарантированная </a:t>
            </a:r>
            <a:r>
              <a:rPr lang="ru-RU" b="1" dirty="0"/>
              <a:t>помощь в менеджменте, маркетинге, исследованиях и разработках;</a:t>
            </a:r>
          </a:p>
          <a:p>
            <a:r>
              <a:rPr lang="ru-RU" b="1" dirty="0" smtClean="0"/>
              <a:t>бесплатная </a:t>
            </a:r>
            <a:r>
              <a:rPr lang="ru-RU" b="1" dirty="0"/>
              <a:t>взаимная поддержка рекламой и осуществление помощи друг другу при осуществлении поставок сырья и компонентов, запчастей, сбыта готовой продукции.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092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Международный лизинг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финансово-коммерческая </a:t>
            </a:r>
            <a:r>
              <a:rPr lang="ru-RU" dirty="0"/>
              <a:t>операция по предоставлению одной стороной (арендодателем) другой (арендатору) в исключительное пользование на установленный срок имущества (машин, оборудования) за определенное вознаграждение на основе арендного договора.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822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лизинга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оперативный </a:t>
            </a:r>
            <a:r>
              <a:rPr lang="ru-RU" dirty="0"/>
              <a:t>- более короткий, чем жизненный цикл изделия, срок соглашения, неполная амортизация оборудования за время аренды. По окончанию срока оборудование возвращается владельцу либо вновь сдано в аренду;</a:t>
            </a:r>
          </a:p>
          <a:p>
            <a:r>
              <a:rPr lang="ru-RU" dirty="0"/>
              <a:t>финансовый - полная окупаемостью арендуемого оборудования. По истечении срока арендатор может вернуть оборудование арендодателю, заключить новое соглашение, или купить объект лизинга по остаточной стоимости на условиях опциона (предварительное соглашение о заключении договора в будущем в сроки, обусловленные сторонами). По сути, он равнозначен долгосрочному кредитованию покупки.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653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Международный лизинг характеризуется тем, что его участники: производитель, арендодатели (банк, лизинговая компания) и арендатор могут находиться в разных странах. Выделяют прямой зарубежный лизинг - арендную сделку между юридическими лицами различных стран и косвенный - сдачу в аренду через третье лицо.</a:t>
            </a:r>
          </a:p>
          <a:p>
            <a:r>
              <a:rPr lang="ru-RU" dirty="0"/>
              <a:t>Экспортный лизинг - сделка, когда лизинговая компания покупает оборудование у национальной фирмы и предоставляет его в аренду зарубежному арендатору. Импортный лизинг - закупка оборудования у иностранной фирмы и предоставление его отечественному арендатору.</a:t>
            </a:r>
          </a:p>
          <a:p>
            <a:r>
              <a:rPr lang="ru-RU" dirty="0"/>
              <a:t>Лизинг актуален для стран с высоким уровнем внешней задолженности и с ограниченными валютными средствами. По правилам МВФ обязательства, вытекающие из аренды, не включаются в объем внешней задолженности государства, поэтому международный лизинг находит государственную поддержку во многих промышленно развитых и развивающихся странах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1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</TotalTime>
  <Words>854</Words>
  <Application>Microsoft Office PowerPoint</Application>
  <PresentationFormat>Экран (4:3)</PresentationFormat>
  <Paragraphs>65</Paragraphs>
  <Slides>15</Slides>
  <Notes>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Международный технологический обмен</vt:lpstr>
      <vt:lpstr>Презентация PowerPoint</vt:lpstr>
      <vt:lpstr>Презентация PowerPoint</vt:lpstr>
      <vt:lpstr>Техника</vt:lpstr>
      <vt:lpstr>Экспорт технологий</vt:lpstr>
      <vt:lpstr>Экспорт технологий</vt:lpstr>
      <vt:lpstr>Импорт технологий</vt:lpstr>
      <vt:lpstr>Ноу-хау (know how)</vt:lpstr>
      <vt:lpstr>Признаки НОУ-ХАУ</vt:lpstr>
      <vt:lpstr>Франчайзинг</vt:lpstr>
      <vt:lpstr>Типы франчайзинга</vt:lpstr>
      <vt:lpstr>Преимущества франчайзинга</vt:lpstr>
      <vt:lpstr>Международный лизинг</vt:lpstr>
      <vt:lpstr>Виды лизинга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4. Международный технологический обмен</dc:title>
  <dc:creator>Anton Kotov</dc:creator>
  <cp:lastModifiedBy>Anton Kotov</cp:lastModifiedBy>
  <cp:revision>7</cp:revision>
  <dcterms:created xsi:type="dcterms:W3CDTF">2015-03-26T19:29:56Z</dcterms:created>
  <dcterms:modified xsi:type="dcterms:W3CDTF">2015-05-31T19:23:35Z</dcterms:modified>
</cp:coreProperties>
</file>