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7" r:id="rId11"/>
    <p:sldId id="268" r:id="rId12"/>
    <p:sldId id="270" r:id="rId13"/>
    <p:sldId id="269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66" r:id="rId24"/>
    <p:sldId id="26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4EE24-0FE4-4A17-AEA7-77D149B48AD2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24CF0-C948-4C26-A6E8-D24B7BBC3E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9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Рио-де-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Жанейрская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декларация по окружающей среде и развитию</a:t>
            </a: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Принята Конференцией ООН по окружающей среде и развитию, Рио-де-Жанейро, 3–14 июня 1992 года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Принцип 7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Государства сотрудничают в духе глобального партнерства в целях сохранения, защиты и восстановления здорового состояния и целостности экосистемы Земли. Вследствие своей различной роли в ухудшении состояния глобальной окружающей среды государства несут общую, но различную ответственность. Развитые страны признают ответственность, которую они несут в контексте международных усилий по обеспечению устойчивого развития с учетом стресса, который создают их общества для глобальной окружающей среды, и технологий и финансовых ресурсов, которыми они обладают.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Принцип 8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достижения устойчивого развития и более высокого качества жизни для всех людей государства должны ограничить и ликвидировать нежизнеспособные модели производства и потребления и поощрять соответствующую демографическую политику.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Принцип 9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Государства должны сотрудничать в целях укрепления деятельности по наращиванию национального потенциала для обеспечения устойчивого развития благодаря углублению научного понимания путем обмена научно-техническими знаниям и расширения разработки, адаптации, распространения и передачи технологий, включая новые и новаторские технологии.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24CF0-C948-4C26-A6E8-D24B7BBC3E0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0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Схема</a:t>
            </a:r>
            <a:r>
              <a:rPr lang="ru-RU" baseline="0" dirty="0" smtClean="0"/>
              <a:t> из </a:t>
            </a:r>
            <a:r>
              <a:rPr lang="ru-RU" baseline="0" dirty="0" err="1" smtClean="0"/>
              <a:t>Задумкин</a:t>
            </a:r>
            <a:r>
              <a:rPr lang="ru-RU" baseline="0" dirty="0" smtClean="0"/>
              <a:t> К.А. , </a:t>
            </a:r>
            <a:r>
              <a:rPr lang="ru-RU" baseline="0" dirty="0" err="1" smtClean="0"/>
              <a:t>Теребова</a:t>
            </a:r>
            <a:r>
              <a:rPr lang="ru-RU" baseline="0" dirty="0" smtClean="0"/>
              <a:t> С.В. Международное научно-техническое сотрудничество: сущность, содержание, формы// Проблемы развития территории </a:t>
            </a:r>
            <a:r>
              <a:rPr lang="ru-RU" baseline="0" dirty="0" err="1" smtClean="0"/>
              <a:t>Вып</a:t>
            </a:r>
            <a:r>
              <a:rPr lang="ru-RU" baseline="0" dirty="0" smtClean="0"/>
              <a:t>. 1 (47) 2009 .С. 28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24CF0-C948-4C26-A6E8-D24B7BBC3E0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18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Предоставление лицензии оформляется лицензионным соглашением — договором, по которому лицензиар выдает лицензиату разрешение на использование собственных изобретений или научно-технических достижений в определенных пределах. В нем оговариваются характер и объем передаваемых прав, производственная область и географические границы использования предмета лицензии.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24CF0-C948-4C26-A6E8-D24B7BBC3E0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30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75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4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90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98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35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6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48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73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96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93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32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ED8A4-8D52-4F34-8821-7A96F6D292B5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845F3-1DB2-47DE-9B4D-F812908D5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45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Формы и инструменты научно-технического сотрудничества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633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международного </a:t>
            </a:r>
            <a:r>
              <a:rPr lang="ru-RU" dirty="0" smtClean="0"/>
              <a:t>сотрудничества </a:t>
            </a:r>
            <a:br>
              <a:rPr lang="ru-RU" dirty="0" smtClean="0"/>
            </a:br>
            <a:r>
              <a:rPr lang="ru-RU" dirty="0" smtClean="0"/>
              <a:t>в области науки и техники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r>
              <a:rPr lang="ru-RU" dirty="0" smtClean="0"/>
              <a:t>Научное сотрудничество </a:t>
            </a:r>
          </a:p>
          <a:p>
            <a:r>
              <a:rPr lang="ru-RU" dirty="0" smtClean="0"/>
              <a:t>Научно-техническое сотрудничество</a:t>
            </a:r>
          </a:p>
          <a:p>
            <a:r>
              <a:rPr lang="ru-RU" dirty="0" smtClean="0"/>
              <a:t>Сотрудничество в области стандартизации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39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Научное сотрудничество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– получение качественно новых знаний о базовых закономерностях окружающего мира</a:t>
            </a:r>
          </a:p>
          <a:p>
            <a:pPr marL="0" indent="0">
              <a:buNone/>
            </a:pPr>
            <a:r>
              <a:rPr lang="ru-RU" dirty="0" smtClean="0"/>
              <a:t>Продукт: публикации, конвенции по актуальным для человечества проблемам</a:t>
            </a:r>
          </a:p>
          <a:p>
            <a:pPr marL="0" indent="0">
              <a:buNone/>
            </a:pPr>
            <a:r>
              <a:rPr lang="ru-RU" dirty="0" smtClean="0"/>
              <a:t>Цель: обеспечение доступа к международному фонду знаний и решений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240323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Научно-техническое сотрудничество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Продукт – создание конечного научно-технического продукта: материалы, технологии, опытные образцы техники</a:t>
            </a:r>
          </a:p>
          <a:p>
            <a:pPr marL="0" indent="0">
              <a:buNone/>
            </a:pPr>
            <a:r>
              <a:rPr lang="en-US" dirty="0" smtClean="0"/>
              <a:t>NB! </a:t>
            </a:r>
            <a:r>
              <a:rPr lang="ru-RU" dirty="0" smtClean="0"/>
              <a:t>Правовое регулирование условий использования конечного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403231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Сотрудничество в области стандартизации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upload.wikimedia.org/wikipedia/ru/a/a7/Iso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92896"/>
            <a:ext cx="2162175" cy="99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en/thumb/c/c1/European_Committee_for_Standardization_logo.svg/340px-European_Committee_for_Standardization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490" y="1775469"/>
            <a:ext cx="32385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38" y="4869160"/>
            <a:ext cx="2824894" cy="114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http://tdocs.su/sites/all/html/r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490" y="3642370"/>
            <a:ext cx="3429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64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сотрудничества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Координация исследований</a:t>
            </a:r>
          </a:p>
          <a:p>
            <a:r>
              <a:rPr lang="ru-RU" dirty="0" smtClean="0"/>
              <a:t>Кооперация исследований и разработок</a:t>
            </a:r>
          </a:p>
          <a:p>
            <a:r>
              <a:rPr lang="ru-RU" dirty="0" smtClean="0"/>
              <a:t>Совместные научные и научно-технические коллективы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05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80456"/>
            <a:ext cx="2985120" cy="298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3656845" cy="259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50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 сотрудничества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Двустороннее</a:t>
            </a:r>
          </a:p>
          <a:p>
            <a:r>
              <a:rPr lang="ru-RU" dirty="0" err="1" smtClean="0"/>
              <a:t>Многосторонее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63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Всемирные </a:t>
            </a:r>
            <a:r>
              <a:rPr lang="ru-RU" smtClean="0"/>
              <a:t>структуры международного </a:t>
            </a:r>
            <a:r>
              <a:rPr lang="ru-RU" dirty="0" smtClean="0"/>
              <a:t>научно-технического сотрудничества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lnSpcReduction="10000"/>
          </a:bodyPr>
          <a:lstStyle/>
          <a:p>
            <a:pPr lvl="3"/>
            <a:r>
              <a:rPr lang="en-US" dirty="0" smtClean="0"/>
              <a:t>34 </a:t>
            </a:r>
            <a:r>
              <a:rPr lang="ru-RU" dirty="0" smtClean="0"/>
              <a:t>государства: страны ЕС, США, Канада, Япония, Австралия, Новая Зеландия</a:t>
            </a:r>
          </a:p>
          <a:p>
            <a:pPr lvl="3"/>
            <a:endParaRPr lang="ru-RU" dirty="0"/>
          </a:p>
          <a:p>
            <a:pPr lvl="3"/>
            <a:r>
              <a:rPr lang="ru-RU" dirty="0" smtClean="0"/>
              <a:t>Форумы глобальной науки (</a:t>
            </a:r>
            <a:r>
              <a:rPr lang="en-US" dirty="0" smtClean="0"/>
              <a:t>1992 </a:t>
            </a:r>
            <a:r>
              <a:rPr lang="en-US" dirty="0" err="1" smtClean="0"/>
              <a:t>megascince</a:t>
            </a:r>
            <a:r>
              <a:rPr lang="ru-RU" dirty="0" smtClean="0"/>
              <a:t>) </a:t>
            </a:r>
          </a:p>
          <a:p>
            <a:pPr lvl="3"/>
            <a:endParaRPr lang="ru-RU" dirty="0"/>
          </a:p>
          <a:p>
            <a:pPr lvl="3"/>
            <a:endParaRPr lang="ru-RU" dirty="0" smtClean="0"/>
          </a:p>
          <a:p>
            <a:pPr lvl="3"/>
            <a:r>
              <a:rPr lang="ru-RU" dirty="0" smtClean="0"/>
              <a:t>Конференции ООН:</a:t>
            </a:r>
          </a:p>
          <a:p>
            <a:pPr marL="1371600" lvl="3" indent="0">
              <a:buNone/>
            </a:pPr>
            <a:r>
              <a:rPr lang="ru-RU" dirty="0" smtClean="0"/>
              <a:t>По окружающей среде и развитию</a:t>
            </a:r>
          </a:p>
          <a:p>
            <a:pPr marL="1371600" lvl="3" indent="0">
              <a:buNone/>
            </a:pPr>
            <a:r>
              <a:rPr lang="ru-RU" dirty="0"/>
              <a:t>По </a:t>
            </a:r>
            <a:r>
              <a:rPr lang="ru-RU" dirty="0"/>
              <a:t>устойчивому развитию </a:t>
            </a:r>
            <a:endParaRPr lang="ru-RU" dirty="0" smtClean="0"/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 smtClean="0"/>
              <a:t>Международный научно-технический центр</a:t>
            </a:r>
          </a:p>
          <a:p>
            <a:pPr marL="1371600" lvl="3" indent="0">
              <a:buNone/>
            </a:pPr>
            <a:r>
              <a:rPr lang="ru-RU" dirty="0" smtClean="0"/>
              <a:t>ЕС, США, </a:t>
            </a:r>
            <a:r>
              <a:rPr lang="ru-RU" dirty="0"/>
              <a:t>Я</a:t>
            </a:r>
            <a:r>
              <a:rPr lang="ru-RU" dirty="0" smtClean="0"/>
              <a:t>пония</a:t>
            </a:r>
            <a:endParaRPr lang="ru-RU" dirty="0"/>
          </a:p>
          <a:p>
            <a:pPr marL="1371600" lvl="3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1888430" cy="1260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05155"/>
            <a:ext cx="15811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Картинки по запросу международный научно-технический цент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международный научно-технический центр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Картинки по запросу международный научно-технический центр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73216"/>
            <a:ext cx="14478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520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Нормы международного технического сотрудничества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Международный договор</a:t>
            </a:r>
          </a:p>
          <a:p>
            <a:r>
              <a:rPr lang="ru-RU" dirty="0" smtClean="0"/>
              <a:t>Программа научно-технического сотрудничества</a:t>
            </a:r>
          </a:p>
          <a:p>
            <a:r>
              <a:rPr lang="ru-RU" dirty="0" smtClean="0"/>
              <a:t>Нормы, зафиксированные в программах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0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8053" y="620688"/>
            <a:ext cx="10187285" cy="559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8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</a:t>
            </a:r>
            <a:r>
              <a:rPr lang="ru-RU" dirty="0"/>
              <a:t>международного технологического обмена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8000" dirty="0" smtClean="0"/>
              <a:t>На </a:t>
            </a:r>
            <a:r>
              <a:rPr lang="ru-RU" sz="8000" dirty="0"/>
              <a:t>некоммерческой </a:t>
            </a:r>
            <a:r>
              <a:rPr lang="ru-RU" sz="8000" dirty="0" smtClean="0"/>
              <a:t>основе</a:t>
            </a:r>
            <a:endParaRPr lang="ru-RU" sz="8000" dirty="0"/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pPr marL="0" indent="0">
              <a:buNone/>
            </a:pPr>
            <a:r>
              <a:rPr lang="ru-RU" sz="8000" dirty="0"/>
              <a:t>На коммерческой </a:t>
            </a:r>
            <a:r>
              <a:rPr lang="ru-RU" sz="8000" dirty="0" smtClean="0"/>
              <a:t>основе</a:t>
            </a:r>
            <a:endParaRPr lang="ru-RU" sz="8000" dirty="0"/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pPr marL="0" indent="0">
              <a:buNone/>
            </a:pPr>
            <a:r>
              <a:rPr lang="ru-RU" sz="8000" dirty="0"/>
              <a:t>Нелегальная передача </a:t>
            </a:r>
            <a:r>
              <a:rPr lang="ru-RU" sz="8000" dirty="0" smtClean="0"/>
              <a:t>технологий</a:t>
            </a:r>
            <a:endParaRPr lang="ru-RU" sz="8000" dirty="0"/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0316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</a:t>
            </a:r>
            <a:r>
              <a:rPr lang="ru-RU" dirty="0"/>
              <a:t>международного технологического обмена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8000" b="1" u="sng" dirty="0" smtClean="0"/>
              <a:t>На </a:t>
            </a:r>
            <a:r>
              <a:rPr lang="ru-RU" sz="8000" b="1" u="sng" dirty="0"/>
              <a:t>некоммерческой основе: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специальная </a:t>
            </a:r>
            <a:r>
              <a:rPr lang="ru-RU" sz="8000" dirty="0"/>
              <a:t>литература, компьютерные банки данных, справочники, деловые игры и д</a:t>
            </a:r>
            <a:r>
              <a:rPr lang="en-US" sz="8000" dirty="0"/>
              <a:t>p</a:t>
            </a:r>
            <a:r>
              <a:rPr lang="ru-RU" sz="8000" dirty="0"/>
              <a:t>.;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конференции</a:t>
            </a:r>
            <a:r>
              <a:rPr lang="ru-RU" sz="8000" dirty="0"/>
              <a:t>, выставки, симпозиумы, семинары, зарубежное обучение, стажировка, практика;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международная </a:t>
            </a:r>
            <a:r>
              <a:rPr lang="ru-RU" sz="8000" dirty="0"/>
              <a:t>миграция ученых и специалистов, в том числе и «утечка умов».</a:t>
            </a:r>
          </a:p>
          <a:p>
            <a:pPr marL="0" indent="0">
              <a:buNone/>
            </a:pPr>
            <a:r>
              <a:rPr lang="ru-RU" sz="8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7010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</a:t>
            </a:r>
            <a:r>
              <a:rPr lang="ru-RU" dirty="0"/>
              <a:t>международного технологического обмена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8000" b="1" u="sng" dirty="0" smtClean="0"/>
              <a:t>На </a:t>
            </a:r>
            <a:r>
              <a:rPr lang="ru-RU" sz="8000" b="1" u="sng" dirty="0"/>
              <a:t>коммерческой основе: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продажа </a:t>
            </a:r>
            <a:r>
              <a:rPr lang="ru-RU" sz="8000" dirty="0"/>
              <a:t>воплощенных технологий;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прямые </a:t>
            </a:r>
            <a:r>
              <a:rPr lang="ru-RU" sz="8000" dirty="0"/>
              <a:t>зарубежные инвестиции и сопровождающие их строительство, реконструкция, модернизация предприятий;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продажа </a:t>
            </a:r>
            <a:r>
              <a:rPr lang="ru-RU" sz="8000" dirty="0"/>
              <a:t>патентных и «ноу-хау» лицензий;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совместные </a:t>
            </a:r>
            <a:r>
              <a:rPr lang="ru-RU" sz="8000" dirty="0"/>
              <a:t>НИОКР через создание совместных коллективов, работа специалистов за рубежом;</a:t>
            </a:r>
          </a:p>
          <a:p>
            <a:r>
              <a:rPr lang="ru-RU" sz="8000" dirty="0"/>
              <a:t> </a:t>
            </a:r>
            <a:r>
              <a:rPr lang="ru-RU" sz="8000" dirty="0" smtClean="0"/>
              <a:t>координирование </a:t>
            </a:r>
            <a:r>
              <a:rPr lang="ru-RU" sz="8000" dirty="0"/>
              <a:t>и кооперирование НИОКР; научно-техническое и производственное кооперирование</a:t>
            </a:r>
            <a:r>
              <a:rPr lang="ru-RU" sz="8000" dirty="0" smtClean="0"/>
              <a:t>;</a:t>
            </a:r>
            <a:r>
              <a:rPr lang="ru-RU" sz="8000" dirty="0"/>
              <a:t> </a:t>
            </a:r>
          </a:p>
          <a:p>
            <a:r>
              <a:rPr lang="ru-RU" sz="8000" dirty="0"/>
              <a:t>лизинг</a:t>
            </a:r>
            <a:r>
              <a:rPr lang="ru-RU" sz="8000" dirty="0" smtClean="0"/>
              <a:t>;</a:t>
            </a:r>
            <a:r>
              <a:rPr lang="ru-RU" sz="8000" dirty="0"/>
              <a:t> </a:t>
            </a:r>
          </a:p>
          <a:p>
            <a:r>
              <a:rPr lang="ru-RU" sz="8000" dirty="0"/>
              <a:t>инжиниринг</a:t>
            </a:r>
            <a:r>
              <a:rPr lang="ru-RU" sz="8000" dirty="0" smtClean="0"/>
              <a:t>;</a:t>
            </a:r>
            <a:r>
              <a:rPr lang="ru-RU" sz="8000" dirty="0"/>
              <a:t> </a:t>
            </a:r>
          </a:p>
          <a:p>
            <a:r>
              <a:rPr lang="ru-RU" sz="8000" dirty="0"/>
              <a:t>консалтинг</a:t>
            </a:r>
            <a:r>
              <a:rPr lang="ru-RU" sz="8000" dirty="0" smtClean="0"/>
              <a:t>;</a:t>
            </a:r>
            <a:r>
              <a:rPr lang="ru-RU" sz="8000" dirty="0"/>
              <a:t> </a:t>
            </a:r>
          </a:p>
          <a:p>
            <a:r>
              <a:rPr lang="ru-RU" sz="8000" dirty="0"/>
              <a:t>портфельные инвестиции, в том числе создание совместных предприятий, если они сопровождаются потоком инвестиционных товаров.</a:t>
            </a:r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804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</a:t>
            </a:r>
            <a:r>
              <a:rPr lang="ru-RU" dirty="0"/>
              <a:t>международного технологического обмена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8000" dirty="0"/>
              <a:t> </a:t>
            </a:r>
            <a:r>
              <a:rPr lang="ru-RU" sz="8000" b="1" u="sng" dirty="0" smtClean="0"/>
              <a:t>Нелегальная </a:t>
            </a:r>
            <a:r>
              <a:rPr lang="ru-RU" sz="8000" b="1" u="sng" dirty="0"/>
              <a:t>передача технологий:</a:t>
            </a:r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r>
              <a:rPr lang="ru-RU" sz="8000" dirty="0"/>
              <a:t>промышленный шпионаж — вид недобросовестной конкуренции; деятельность по незаконному добыванию сведений, представляющих коммерческую ценность;</a:t>
            </a:r>
          </a:p>
          <a:p>
            <a:r>
              <a:rPr lang="ru-RU" sz="8000" dirty="0"/>
              <a:t> </a:t>
            </a:r>
          </a:p>
          <a:p>
            <a:r>
              <a:rPr lang="ru-RU" sz="8000" dirty="0"/>
              <a:t>техническое пиратство — массовый выпуск и продажа товаров-имитаций теневыми структурами.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804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Лицензия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Лицензия — это разрешение лицензиара (владельца технологии) на использование лицензиатом (лицом, приобретающим технологию) изобретения, научно-технического достижения, технических знаний, производственного опыта, секретов производства и т.п. в течение определенного срока за оговоренное в лицензионном соглашении вознаграждение.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98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 smtClean="0"/>
              <a:t>По </a:t>
            </a:r>
            <a:r>
              <a:rPr lang="ru-RU" sz="2400" b="1" u="sng" dirty="0"/>
              <a:t>наличию патента: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патентные </a:t>
            </a:r>
            <a:r>
              <a:rPr lang="ru-RU" sz="2400" dirty="0"/>
              <a:t>— на право использования запатентованного изобретения;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беспатентные </a:t>
            </a:r>
            <a:r>
              <a:rPr lang="ru-RU" sz="2400" dirty="0"/>
              <a:t>(«ноу-хау») — дающие право на использование научно-технических достижений; «ноу-хау» — незащищенная патентами совокупность технических, коммерческих и др. знаний, оформленных в виде технической документации, навыков и производственного опыта, необходимых для организации того или иного вида производства.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5442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/>
              <a:t> </a:t>
            </a:r>
            <a:r>
              <a:rPr lang="ru-RU" sz="2400" b="1" u="sng" dirty="0" smtClean="0"/>
              <a:t>По </a:t>
            </a:r>
            <a:r>
              <a:rPr lang="ru-RU" sz="2400" b="1" u="sng" dirty="0"/>
              <a:t>объему прав, передаваемых лицензиату:</a:t>
            </a:r>
          </a:p>
          <a:p>
            <a:r>
              <a:rPr lang="ru-RU" sz="2000" dirty="0"/>
              <a:t> </a:t>
            </a:r>
            <a:r>
              <a:rPr lang="ru-RU" sz="2000" dirty="0" smtClean="0"/>
              <a:t>простая </a:t>
            </a:r>
            <a:r>
              <a:rPr lang="ru-RU" sz="2000" dirty="0"/>
              <a:t>лицензия — лицензиар разрешает использовать изобретение, оставляя за собой право как самостоятельного использования, так и продажи аналогичных лицензий третьим лицам (распространена в сфере массового производства и широкого потребления);</a:t>
            </a:r>
          </a:p>
          <a:p>
            <a:r>
              <a:rPr lang="ru-RU" sz="2000" dirty="0"/>
              <a:t> </a:t>
            </a:r>
            <a:r>
              <a:rPr lang="ru-RU" sz="2000" dirty="0" smtClean="0"/>
              <a:t>исключительная </a:t>
            </a:r>
            <a:r>
              <a:rPr lang="ru-RU" sz="2000" dirty="0"/>
              <a:t>— лицензиату предоставляются исключительные права на использование изобретения в пределах соглашения, лицензиар не может выдать аналогичные лицензии др. лицам, но может самостоятельно использовать лицензии (несерийные товары);</a:t>
            </a:r>
          </a:p>
          <a:p>
            <a:r>
              <a:rPr lang="ru-RU" sz="2000" dirty="0"/>
              <a:t> </a:t>
            </a:r>
            <a:r>
              <a:rPr lang="ru-RU" sz="2000" dirty="0" smtClean="0"/>
              <a:t>полная </a:t>
            </a:r>
            <a:r>
              <a:rPr lang="ru-RU" sz="2000" dirty="0"/>
              <a:t>— лицензиар уступает все права в течение срока действия соглашения, отказывается от самостоятельного их использования в течение этого срока (применяется редко).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544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/>
              <a:t> </a:t>
            </a:r>
            <a:r>
              <a:rPr lang="ru-RU" sz="2400" b="1" u="sng" dirty="0" smtClean="0"/>
              <a:t>По </a:t>
            </a:r>
            <a:r>
              <a:rPr lang="ru-RU" sz="2400" b="1" u="sng" dirty="0"/>
              <a:t>способу коммерческой реализации: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чистые </a:t>
            </a:r>
            <a:r>
              <a:rPr lang="ru-RU" sz="2400" dirty="0"/>
              <a:t>— купля-продажа чистых (основных) лицензионных прав;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сопутствующие </a:t>
            </a:r>
            <a:r>
              <a:rPr lang="ru-RU" sz="2400" dirty="0"/>
              <a:t>— сопровождающиеся контрактом на поставку комплектного оборудования или лицензии, необходимой для основной лицензии.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5442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/>
              <a:t> </a:t>
            </a:r>
            <a:r>
              <a:rPr lang="ru-RU" sz="2400" b="1" u="sng" dirty="0" smtClean="0"/>
              <a:t>По </a:t>
            </a:r>
            <a:r>
              <a:rPr lang="ru-RU" sz="2400" b="1" u="sng" dirty="0"/>
              <a:t>степени производственного освоения: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достижения</a:t>
            </a:r>
            <a:r>
              <a:rPr lang="ru-RU" sz="2400" dirty="0"/>
              <a:t>, освоенные в производстве;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исследовательские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5442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 smtClean="0"/>
              <a:t>По </a:t>
            </a:r>
            <a:r>
              <a:rPr lang="ru-RU" sz="2400" b="1" u="sng" dirty="0"/>
              <a:t>предмету сделки: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r>
              <a:rPr lang="ru-RU" sz="2400" dirty="0"/>
              <a:t>научно-технические знания (изобретения и «ноу-хау»);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промышленные </a:t>
            </a:r>
            <a:r>
              <a:rPr lang="ru-RU" sz="2400" dirty="0"/>
              <a:t>образцы;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торговые </a:t>
            </a:r>
            <a:r>
              <a:rPr lang="ru-RU" sz="2400" dirty="0"/>
              <a:t>знаки;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услуги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278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/>
              <a:t> </a:t>
            </a:r>
            <a:r>
              <a:rPr lang="ru-RU" sz="2400" b="1" u="sng" dirty="0" smtClean="0"/>
              <a:t>По </a:t>
            </a:r>
            <a:r>
              <a:rPr lang="ru-RU" sz="2400" b="1" u="sng" dirty="0"/>
              <a:t>форме выплаты лицензионного вознаграждения: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роялти </a:t>
            </a:r>
            <a:r>
              <a:rPr lang="ru-RU" sz="2400" dirty="0"/>
              <a:t>— оговоренное участие в прибыли, периодическое отчисление от дохода покупателя в течение всего периода действия лицензионного соглашения;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паушальный </a:t>
            </a:r>
            <a:r>
              <a:rPr lang="ru-RU" sz="2400" dirty="0"/>
              <a:t>платеж — единовременный платеж, не связанный во времени с использованием лицензии, а устанавливаемый заранее на основе экспертных оценок;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комбинированные </a:t>
            </a:r>
            <a:r>
              <a:rPr lang="ru-RU" sz="2400" dirty="0"/>
              <a:t>платежи — включают первоначальную сумму в виде паушального платежа (10—15% от цены лицензии) и последующие периодические отчисления (роялти).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278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Организации международного сотрудничества и мобильности в области высшего образования и науки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686741"/>
              </p:ext>
            </p:extLst>
          </p:nvPr>
        </p:nvGraphicFramePr>
        <p:xfrm>
          <a:off x="457200" y="1600200"/>
          <a:ext cx="8229600" cy="944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64"/>
                <a:gridCol w="1512168"/>
                <a:gridCol w="38267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Год создания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Источник финансирования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Конференция ректоров швейцарских университетов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Взносы правительств кантонов, правительства конфедерации, университетов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5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научно-технического сотрудничества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Коммерческие виды:</a:t>
            </a:r>
          </a:p>
          <a:p>
            <a:r>
              <a:rPr lang="ru-RU" dirty="0" smtClean="0"/>
              <a:t>Продажа патентов, лицензий, лицензионных соглашений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85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534</Words>
  <Application>Microsoft Office PowerPoint</Application>
  <PresentationFormat>Экран (4:3)</PresentationFormat>
  <Paragraphs>127</Paragraphs>
  <Slides>24</Slides>
  <Notes>3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Формы и инструменты научно-технического сотрудничества</vt:lpstr>
      <vt:lpstr>Виды международного сотрудничества  в области науки и техники</vt:lpstr>
      <vt:lpstr>Научное сотрудничество </vt:lpstr>
      <vt:lpstr>Научно-техническое сотрудничество</vt:lpstr>
      <vt:lpstr>Сотрудничество в области стандартизации</vt:lpstr>
      <vt:lpstr>Формы сотрудничества</vt:lpstr>
      <vt:lpstr>Презентация PowerPoint</vt:lpstr>
      <vt:lpstr>Основа сотрудничества</vt:lpstr>
      <vt:lpstr>Всемирные структуры международного научно-технического сотрудничества</vt:lpstr>
      <vt:lpstr>Нормы международного технического сотрудничества</vt:lpstr>
      <vt:lpstr>Презентация PowerPoint</vt:lpstr>
      <vt:lpstr>Формы международного технологического обмена </vt:lpstr>
      <vt:lpstr>Формы международного технологического обмена </vt:lpstr>
      <vt:lpstr>Формы международного технологического обмена </vt:lpstr>
      <vt:lpstr>Формы международного технологического обмена </vt:lpstr>
      <vt:lpstr>Лицензия</vt:lpstr>
      <vt:lpstr>Виды лицензий</vt:lpstr>
      <vt:lpstr>Виды лицензий</vt:lpstr>
      <vt:lpstr>Виды лицензий</vt:lpstr>
      <vt:lpstr>Виды лицензий</vt:lpstr>
      <vt:lpstr>Виды лицензий</vt:lpstr>
      <vt:lpstr>Виды лицензий</vt:lpstr>
      <vt:lpstr>Организации международного сотрудничества и мобильности в области высшего образования и науки</vt:lpstr>
      <vt:lpstr>Виды научно-технического сотрудничества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и инструменты научно-технического сотрудничества</dc:title>
  <dc:creator>Anton Kotov</dc:creator>
  <cp:lastModifiedBy>Anton Kotov</cp:lastModifiedBy>
  <cp:revision>11</cp:revision>
  <dcterms:created xsi:type="dcterms:W3CDTF">2015-03-19T18:05:15Z</dcterms:created>
  <dcterms:modified xsi:type="dcterms:W3CDTF">2015-03-20T01:56:41Z</dcterms:modified>
</cp:coreProperties>
</file>