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5/25/2017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ru-RU" dirty="0"/>
              <a:t>Contemporary History </a:t>
            </a:r>
            <a:br>
              <a:rPr lang="en-US" altLang="ru-RU" dirty="0"/>
            </a:br>
            <a:r>
              <a:rPr lang="en-US" altLang="ru-RU" dirty="0"/>
              <a:t>of Russia</a:t>
            </a:r>
            <a:endParaRPr lang="ru-RU" dirty="0"/>
          </a:p>
        </p:txBody>
      </p:sp>
      <p:sp>
        <p:nvSpPr>
          <p:cNvPr id="196611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dirty="0" smtClean="0"/>
              <a:t>Lecture 9</a:t>
            </a:r>
            <a:r>
              <a:rPr lang="en-US" altLang="ru-RU" dirty="0" smtClean="0"/>
              <a:t>: Perestroika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46496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Issues: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dirty="0" smtClean="0"/>
              <a:t>Perestroika. Acceleration period</a:t>
            </a:r>
          </a:p>
          <a:p>
            <a:r>
              <a:rPr lang="en-US" altLang="ru-RU" dirty="0" smtClean="0"/>
              <a:t>Perestroika. </a:t>
            </a:r>
            <a:r>
              <a:rPr lang="en-US" altLang="ru-RU" dirty="0" smtClean="0"/>
              <a:t>Publicity and Democratization</a:t>
            </a:r>
          </a:p>
          <a:p>
            <a:r>
              <a:rPr lang="en-US" altLang="ru-RU" dirty="0" smtClean="0"/>
              <a:t>USSR Collapse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7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«</a:t>
            </a:r>
            <a:r>
              <a:rPr lang="en-US" altLang="ru-RU" smtClean="0"/>
              <a:t>Perestroika</a:t>
            </a:r>
            <a:r>
              <a:rPr lang="ru-RU" altLang="ru-RU" smtClean="0"/>
              <a:t>»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1951" y="1628776"/>
            <a:ext cx="7127875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z="2800" dirty="0"/>
              <a:t>Stages: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 sz="2800" dirty="0"/>
              <a:t>1985-1987 "Acceleration"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z="2800" dirty="0"/>
              <a:t>An anti-alcohol company,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z="2800" dirty="0"/>
              <a:t>Combating unearned income, corruption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z="2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z="2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z="2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z="2800" dirty="0"/>
          </a:p>
          <a:p>
            <a:pPr eaLnBrk="1" hangingPunct="1">
              <a:lnSpc>
                <a:spcPct val="80000"/>
              </a:lnSpc>
            </a:pPr>
            <a:r>
              <a:rPr lang="en-US" altLang="ru-RU" sz="2800" dirty="0"/>
              <a:t>1987-1989 Publicity and Democratization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z="2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z="2800" dirty="0"/>
          </a:p>
        </p:txBody>
      </p:sp>
      <p:pic>
        <p:nvPicPr>
          <p:cNvPr id="1976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9" y="981075"/>
            <a:ext cx="18303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8128000" y="3351214"/>
            <a:ext cx="25923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400">
                <a:latin typeface="Garamond" panose="02020404030301010803" pitchFamily="18" charset="0"/>
              </a:rPr>
              <a:t>Gorbachev Mikhail Sergeevich, born</a:t>
            </a:r>
            <a:r>
              <a:rPr lang="ru-RU" altLang="ru-RU" sz="1400">
                <a:latin typeface="Garamond" panose="02020404030301010803" pitchFamily="18" charset="0"/>
              </a:rPr>
              <a:t> 1931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400">
                <a:latin typeface="Garamond" panose="02020404030301010803" pitchFamily="18" charset="0"/>
              </a:rPr>
              <a:t>General Secretary of the CPSU Central Committee 1985-1991.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400">
                <a:latin typeface="Garamond" panose="02020404030301010803" pitchFamily="18" charset="0"/>
              </a:rPr>
              <a:t>USSR President </a:t>
            </a:r>
            <a:r>
              <a:rPr lang="ru-RU" altLang="ru-RU" sz="1400">
                <a:latin typeface="Garamond" panose="02020404030301010803" pitchFamily="18" charset="0"/>
              </a:rPr>
              <a:t>1990-1991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60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«</a:t>
            </a:r>
            <a:r>
              <a:rPr lang="en-US" altLang="ru-RU" smtClean="0"/>
              <a:t>Perestroika</a:t>
            </a:r>
            <a:r>
              <a:rPr lang="ru-RU" altLang="ru-RU" smtClean="0"/>
              <a:t>»</a:t>
            </a:r>
          </a:p>
        </p:txBody>
      </p:sp>
      <p:sp>
        <p:nvSpPr>
          <p:cNvPr id="1986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Most party and state elites did not have a clear idea of the causes and nature of the crisis of Soviet society</a:t>
            </a:r>
          </a:p>
          <a:p>
            <a:r>
              <a:rPr lang="en-US" altLang="ru-RU" smtClean="0"/>
              <a:t>1987 rotation in party organs</a:t>
            </a:r>
          </a:p>
          <a:p>
            <a:r>
              <a:rPr lang="en-US" altLang="ru-RU" smtClean="0"/>
              <a:t>1985-1988 economic reforms:</a:t>
            </a:r>
          </a:p>
          <a:p>
            <a:r>
              <a:rPr lang="en-US" altLang="ru-RU" smtClean="0"/>
              <a:t>Brigade Contract Law 1986</a:t>
            </a:r>
          </a:p>
          <a:p>
            <a:r>
              <a:rPr lang="en-US" altLang="ru-RU" b="1" u="sng" smtClean="0"/>
              <a:t>Law on State Enterprise 1987</a:t>
            </a:r>
          </a:p>
          <a:p>
            <a:r>
              <a:rPr lang="en-US" altLang="ru-RU" smtClean="0"/>
              <a:t>Law on Cooperation  1988</a:t>
            </a:r>
          </a:p>
          <a:p>
            <a:r>
              <a:rPr lang="en-US" altLang="ru-RU" smtClean="0"/>
              <a:t>Law on Lease and Lease Relations 1989</a:t>
            </a:r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4762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Law on State Enterprise 1987</a:t>
            </a:r>
            <a:endParaRPr lang="ru-RU" altLang="ru-RU" smtClean="0"/>
          </a:p>
        </p:txBody>
      </p:sp>
      <p:sp>
        <p:nvSpPr>
          <p:cNvPr id="1996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Central ministries define benchmarks and state orders.</a:t>
            </a:r>
          </a:p>
          <a:p>
            <a:r>
              <a:rPr lang="en-US" altLang="ru-RU" smtClean="0"/>
              <a:t>Indicators had to decline</a:t>
            </a:r>
          </a:p>
          <a:p>
            <a:r>
              <a:rPr lang="en-US" altLang="ru-RU" smtClean="0"/>
              <a:t>The products produced beyond the order could be sold at a market price</a:t>
            </a:r>
          </a:p>
          <a:p>
            <a:r>
              <a:rPr lang="en-US" altLang="ru-RU" smtClean="0"/>
              <a:t>Lack of infrastructure</a:t>
            </a:r>
          </a:p>
          <a:p>
            <a:r>
              <a:rPr lang="en-US" altLang="ru-RU" smtClean="0"/>
              <a:t>Labor collectives fought for the state order, Enterprises increased prices and reduced the production of cheap goods</a:t>
            </a:r>
            <a:endParaRPr lang="ru-RU" alt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558926" y="4365625"/>
            <a:ext cx="9001125" cy="71438"/>
          </a:xfrm>
          <a:prstGeom prst="line">
            <a:avLst/>
          </a:prstGeom>
          <a:ln w="635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9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Chernobyl disaster</a:t>
            </a:r>
            <a:endParaRPr lang="ru-RU" altLang="ru-RU" smtClean="0"/>
          </a:p>
        </p:txBody>
      </p:sp>
      <p:sp>
        <p:nvSpPr>
          <p:cNvPr id="2007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April 26 1986</a:t>
            </a:r>
          </a:p>
          <a:p>
            <a:r>
              <a:rPr lang="en-US" altLang="ru-RU" smtClean="0"/>
              <a:t>First mention in Media in 36 hours</a:t>
            </a:r>
          </a:p>
          <a:p>
            <a:r>
              <a:rPr lang="en-US" altLang="ru-RU" smtClean="0"/>
              <a:t>115 000 people evacuated</a:t>
            </a:r>
          </a:p>
          <a:p>
            <a:endParaRPr lang="ru-RU" altLang="ru-RU" smtClean="0"/>
          </a:p>
        </p:txBody>
      </p:sp>
      <p:pic>
        <p:nvPicPr>
          <p:cNvPr id="20070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3357564"/>
            <a:ext cx="2941638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7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Economical crisis</a:t>
            </a:r>
            <a:endParaRPr lang="ru-RU" altLang="ru-RU" smtClean="0"/>
          </a:p>
        </p:txBody>
      </p:sp>
      <p:sp>
        <p:nvSpPr>
          <p:cNvPr id="2017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1986-1989 Slight increase</a:t>
            </a:r>
          </a:p>
          <a:p>
            <a:r>
              <a:rPr lang="en-US" altLang="ru-RU" smtClean="0"/>
              <a:t>1990 Fall in GDP -2 %</a:t>
            </a:r>
          </a:p>
          <a:p>
            <a:r>
              <a:rPr lang="en-US" altLang="ru-RU" smtClean="0"/>
              <a:t>1991 Fall in GDP – 6-10%</a:t>
            </a:r>
          </a:p>
          <a:p>
            <a:r>
              <a:rPr lang="en-US" altLang="ru-RU" smtClean="0"/>
              <a:t>From 1985 increase in money supply</a:t>
            </a:r>
          </a:p>
          <a:p>
            <a:r>
              <a:rPr lang="en-US" altLang="ru-RU" smtClean="0"/>
              <a:t>1990 inflation was not less than 25%</a:t>
            </a:r>
          </a:p>
          <a:p>
            <a:r>
              <a:rPr lang="en-US" altLang="ru-RU" smtClean="0"/>
              <a:t>End 1991 inflation was 10% in month</a:t>
            </a:r>
          </a:p>
          <a:p>
            <a:endParaRPr lang="ru-RU" altLang="ru-RU" smtClean="0"/>
          </a:p>
        </p:txBody>
      </p:sp>
      <p:pic>
        <p:nvPicPr>
          <p:cNvPr id="20173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5111751"/>
            <a:ext cx="266382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1733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4991100"/>
            <a:ext cx="266382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14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Political changes</a:t>
            </a:r>
            <a:endParaRPr lang="ru-RU" altLang="ru-RU" smtClean="0"/>
          </a:p>
        </p:txBody>
      </p:sp>
      <p:sp>
        <p:nvSpPr>
          <p:cNvPr id="20275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mtClean="0"/>
              <a:t>Acceleration was said to be blocked with political system, constructed in 1930s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mtClean="0"/>
              <a:t>Democratization was said to be a mechanism to destroy administrative command system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mtClean="0"/>
              <a:t>Economical and political alternative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mtClean="0"/>
              <a:t> December 1, 1988 Law on Amendments and Additions to the Constitution of the USSR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ru-RU" smtClean="0"/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2233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Political changes</a:t>
            </a:r>
            <a:endParaRPr lang="ru-RU" altLang="ru-RU" smtClean="0"/>
          </a:p>
        </p:txBody>
      </p:sp>
      <p:sp>
        <p:nvSpPr>
          <p:cNvPr id="20377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Congress of People's Deputies – 2 250</a:t>
            </a:r>
          </a:p>
          <a:p>
            <a:r>
              <a:rPr lang="en-US" altLang="ru-RU" smtClean="0"/>
              <a:t>2/3 – elected by citizens</a:t>
            </a:r>
          </a:p>
          <a:p>
            <a:r>
              <a:rPr lang="en-US" altLang="ru-RU" smtClean="0"/>
              <a:t>1/3 – elected by enterprises</a:t>
            </a:r>
          </a:p>
          <a:p>
            <a:r>
              <a:rPr lang="en-US" altLang="ru-RU" smtClean="0"/>
              <a:t>Elections 1989</a:t>
            </a:r>
          </a:p>
          <a:p>
            <a:r>
              <a:rPr lang="en-US" altLang="ru-RU" smtClean="0"/>
              <a:t>Boris Yeltsin elected from the Moscow region</a:t>
            </a:r>
          </a:p>
          <a:p>
            <a:endParaRPr lang="ru-RU" altLang="ru-RU" smtClean="0"/>
          </a:p>
        </p:txBody>
      </p:sp>
      <p:pic>
        <p:nvPicPr>
          <p:cNvPr id="20378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4" y="4611688"/>
            <a:ext cx="3995737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38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Political changes</a:t>
            </a:r>
            <a:endParaRPr lang="ru-RU" altLang="ru-RU" smtClean="0"/>
          </a:p>
        </p:txBody>
      </p:sp>
      <p:sp>
        <p:nvSpPr>
          <p:cNvPr id="2048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ru-RU" smtClean="0"/>
              <a:t>Congress of People's Deputies</a:t>
            </a:r>
          </a:p>
          <a:p>
            <a:pPr marL="0" indent="0">
              <a:buNone/>
            </a:pPr>
            <a:r>
              <a:rPr lang="en-US" altLang="ru-RU" smtClean="0"/>
              <a:t>Criticism of the system</a:t>
            </a:r>
          </a:p>
          <a:p>
            <a:pPr marL="0" indent="0">
              <a:buNone/>
            </a:pPr>
            <a:r>
              <a:rPr lang="en-US" altLang="ru-RU" smtClean="0"/>
              <a:t>Inter-regional Deputies Group</a:t>
            </a:r>
          </a:p>
          <a:p>
            <a:pPr marL="0" indent="0">
              <a:buNone/>
            </a:pPr>
            <a:r>
              <a:rPr lang="en-US" altLang="ru-RU" smtClean="0"/>
              <a:t>March 1990Cancellation of the sixth article</a:t>
            </a:r>
          </a:p>
          <a:p>
            <a:pPr marL="0" indent="0">
              <a:buNone/>
            </a:pPr>
            <a:endParaRPr lang="ru-RU" altLang="ru-RU" smtClean="0"/>
          </a:p>
        </p:txBody>
      </p:sp>
      <p:pic>
        <p:nvPicPr>
          <p:cNvPr id="204804" name="Picture 2" descr="Картинки по запросу Сахаров не вст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913" y="476251"/>
            <a:ext cx="209391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78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«</a:t>
            </a:r>
            <a:r>
              <a:rPr lang="en-US" altLang="ru-RU" dirty="0" smtClean="0"/>
              <a:t>USSR Collapse</a:t>
            </a:r>
            <a:r>
              <a:rPr lang="ru-RU" altLang="ru-RU" dirty="0" smtClean="0"/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Strengthening of interethnic problems</a:t>
            </a:r>
          </a:p>
          <a:p>
            <a:pPr marL="0" indent="0">
              <a:buNone/>
              <a:defRPr/>
            </a:pPr>
            <a:r>
              <a:rPr lang="en-US" sz="1800" dirty="0"/>
              <a:t>(1986 Yakutsk students’ squabble; December 1986 Kazakhstan squabble; 1987; Nagorno-Karabakh conflict 1987-1988; Tbilisi meeting dispersal 1989,)</a:t>
            </a:r>
          </a:p>
          <a:p>
            <a:pPr>
              <a:defRPr/>
            </a:pPr>
            <a:r>
              <a:rPr lang="en-US" dirty="0" smtClean="0"/>
              <a:t>Strengthening of economical problems</a:t>
            </a:r>
          </a:p>
          <a:p>
            <a:pPr>
              <a:defRPr/>
            </a:pPr>
            <a:r>
              <a:rPr lang="en-US" dirty="0" smtClean="0"/>
              <a:t>Federal structural problems</a:t>
            </a:r>
          </a:p>
          <a:p>
            <a:pPr>
              <a:defRPr/>
            </a:pPr>
            <a:r>
              <a:rPr lang="en-US" dirty="0" smtClean="0"/>
              <a:t>Reduction of trust to the central authorities</a:t>
            </a:r>
          </a:p>
          <a:p>
            <a:pPr marL="0" indent="0">
              <a:buNone/>
              <a:defRPr/>
            </a:pPr>
            <a:r>
              <a:rPr lang="en-US" dirty="0" smtClean="0"/>
              <a:t>(War in Afghanistan; Chernobyl disaster)</a:t>
            </a:r>
          </a:p>
          <a:p>
            <a:pPr>
              <a:defRPr/>
            </a:pPr>
            <a:r>
              <a:rPr lang="en-US" dirty="0"/>
              <a:t>D</a:t>
            </a:r>
            <a:r>
              <a:rPr lang="en-US" dirty="0" smtClean="0"/>
              <a:t>evaluation of the communist idea</a:t>
            </a:r>
          </a:p>
          <a:p>
            <a:pPr>
              <a:defRPr/>
            </a:pPr>
            <a:r>
              <a:rPr lang="en-US" dirty="0" smtClean="0"/>
              <a:t>Cold war and armaments drive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55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«</a:t>
            </a:r>
            <a:r>
              <a:rPr lang="en-US" altLang="ru-RU" smtClean="0"/>
              <a:t>USSR Collapse</a:t>
            </a:r>
            <a:r>
              <a:rPr lang="ru-RU" altLang="ru-RU" smtClean="0"/>
              <a:t>»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2400"/>
              <a:t>Elections lead opposition forces to the Supreme Soviets of the republics of the USSR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z="2400"/>
              <a:t>1990 "parade of sovereignties"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z="2400"/>
              <a:t>11 March 1990 Act of Independence of Lithuania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z="2400"/>
              <a:t>January 1991 - the entry of troops into Lithuania</a:t>
            </a:r>
          </a:p>
        </p:txBody>
      </p:sp>
      <p:pic>
        <p:nvPicPr>
          <p:cNvPr id="20685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4" y="3716339"/>
            <a:ext cx="3995737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41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«</a:t>
            </a:r>
            <a:r>
              <a:rPr lang="en-US" altLang="ru-RU" smtClean="0"/>
              <a:t>USSR Collapse</a:t>
            </a:r>
            <a:r>
              <a:rPr lang="ru-RU" altLang="ru-RU" smtClean="0"/>
              <a:t>»</a:t>
            </a:r>
          </a:p>
        </p:txBody>
      </p:sp>
      <p:sp>
        <p:nvSpPr>
          <p:cNvPr id="2078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mtClean="0"/>
              <a:t>March 17, 1991. Referendum on the Preservation of the USSR (yes - 77%)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mtClean="0"/>
              <a:t>June 12, 1991 Yeltsin elected as a president of RSFSR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mtClean="0"/>
              <a:t>August 19-21, 1991 Attempt of a coup d'état</a:t>
            </a:r>
          </a:p>
          <a:p>
            <a:endParaRPr lang="ru-RU" altLang="ru-RU" smtClean="0"/>
          </a:p>
        </p:txBody>
      </p:sp>
      <p:pic>
        <p:nvPicPr>
          <p:cNvPr id="207876" name="Picture 2" descr="Картинки по запросу августовский пут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4595814"/>
            <a:ext cx="4027488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7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95814"/>
            <a:ext cx="4464050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12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«</a:t>
            </a:r>
            <a:r>
              <a:rPr lang="en-US" altLang="ru-RU" smtClean="0"/>
              <a:t>USSR Collapse</a:t>
            </a:r>
            <a:r>
              <a:rPr lang="ru-RU" altLang="ru-RU" smtClean="0"/>
              <a:t>»</a:t>
            </a:r>
          </a:p>
        </p:txBody>
      </p:sp>
      <p:sp>
        <p:nvSpPr>
          <p:cNvPr id="2088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mtClean="0"/>
              <a:t>December 8, 1991 Belovezhsky agreements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mtClean="0"/>
              <a:t>December 29, 1991, the resignation of the president of the USSR, MS. Gorbachev</a:t>
            </a:r>
            <a:endParaRPr lang="ru-RU" altLang="ru-RU" smtClean="0"/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80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487</Words>
  <Application>Microsoft Office PowerPoint</Application>
  <PresentationFormat>Широкоэкранный</PresentationFormat>
  <Paragraphs>82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Garamond</vt:lpstr>
      <vt:lpstr>Tw Cen MT</vt:lpstr>
      <vt:lpstr>Tw Cen MT Condensed</vt:lpstr>
      <vt:lpstr>Wingdings</vt:lpstr>
      <vt:lpstr>Wingdings 3</vt:lpstr>
      <vt:lpstr>Интеграл</vt:lpstr>
      <vt:lpstr>Contemporary History  of Russia</vt:lpstr>
      <vt:lpstr>Issues:</vt:lpstr>
      <vt:lpstr>«Perestroika»</vt:lpstr>
      <vt:lpstr>«Perestroika»</vt:lpstr>
      <vt:lpstr>Law on State Enterprise 1987</vt:lpstr>
      <vt:lpstr>Chernobyl disaster</vt:lpstr>
      <vt:lpstr>Economical crisis</vt:lpstr>
      <vt:lpstr>Political changes</vt:lpstr>
      <vt:lpstr>Political changes</vt:lpstr>
      <vt:lpstr>Political changes</vt:lpstr>
      <vt:lpstr>«USSR Collapse»</vt:lpstr>
      <vt:lpstr>«USSR Collapse»</vt:lpstr>
      <vt:lpstr>«USSR Collapse»</vt:lpstr>
      <vt:lpstr>«USSR Collapse»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 Kotov</dc:creator>
  <cp:lastModifiedBy>Anton Kotov</cp:lastModifiedBy>
  <cp:revision>2</cp:revision>
  <dcterms:created xsi:type="dcterms:W3CDTF">2017-05-25T12:01:37Z</dcterms:created>
  <dcterms:modified xsi:type="dcterms:W3CDTF">2017-05-25T12:02:11Z</dcterms:modified>
</cp:coreProperties>
</file>