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ru-RU" dirty="0"/>
              <a:t>Contemporary History </a:t>
            </a:r>
            <a:br>
              <a:rPr lang="en-US" altLang="ru-RU" dirty="0"/>
            </a:br>
            <a:r>
              <a:rPr lang="en-US" altLang="ru-RU" dirty="0"/>
              <a:t>of Russia</a:t>
            </a:r>
            <a:endParaRPr lang="ru-RU" dirty="0"/>
          </a:p>
        </p:txBody>
      </p:sp>
      <p:sp>
        <p:nvSpPr>
          <p:cNvPr id="164867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smtClean="0"/>
              <a:t>Lecture 7: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1295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Issues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dirty="0" smtClean="0"/>
              <a:t>Restoration of the USSR after the war</a:t>
            </a:r>
          </a:p>
          <a:p>
            <a:r>
              <a:rPr lang="en-US" altLang="ru-RU" dirty="0" smtClean="0"/>
              <a:t>De-Stalinization</a:t>
            </a:r>
          </a:p>
          <a:p>
            <a:r>
              <a:rPr lang="en-US" altLang="ru-RU" dirty="0" smtClean="0"/>
              <a:t>Socio-economic transformations in 1953-1965</a:t>
            </a:r>
          </a:p>
          <a:p>
            <a:r>
              <a:rPr lang="en-US" altLang="ru-RU" dirty="0" smtClean="0"/>
              <a:t>Development of the fuel and energy complex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16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Economic recovery after the war</a:t>
            </a:r>
            <a:endParaRPr lang="ru-RU" altLang="ru-RU" smtClean="0"/>
          </a:p>
        </p:txBody>
      </p:sp>
      <p:sp>
        <p:nvSpPr>
          <p:cNvPr id="166915" name="Объект 2"/>
          <p:cNvSpPr>
            <a:spLocks noGrp="1"/>
          </p:cNvSpPr>
          <p:nvPr>
            <p:ph idx="1"/>
          </p:nvPr>
        </p:nvSpPr>
        <p:spPr>
          <a:xfrm>
            <a:off x="1141413" y="1970746"/>
            <a:ext cx="9534826" cy="3541714"/>
          </a:xfrm>
        </p:spPr>
        <p:txBody>
          <a:bodyPr>
            <a:normAutofit lnSpcReduction="10000"/>
          </a:bodyPr>
          <a:lstStyle/>
          <a:p>
            <a:r>
              <a:rPr lang="en-US" altLang="ru-RU" dirty="0" smtClean="0"/>
              <a:t>On June 23, 1945, the demobilization of the active army (8.5 million people)</a:t>
            </a:r>
          </a:p>
          <a:p>
            <a:r>
              <a:rPr lang="en-US" altLang="ru-RU" dirty="0" smtClean="0"/>
              <a:t>September 4, 1945 abolition of emergency martial law, an 8-hour day was restored</a:t>
            </a:r>
          </a:p>
          <a:p>
            <a:r>
              <a:rPr lang="en-US" altLang="ru-RU" dirty="0" smtClean="0"/>
              <a:t>Preservation of the military-industrial complex to ensure employment</a:t>
            </a:r>
          </a:p>
          <a:p>
            <a:r>
              <a:rPr lang="en-US" altLang="ru-RU" dirty="0" smtClean="0"/>
              <a:t>1947 The abolition of the card system and the implementation of monetary reform - denomination with limited exchange</a:t>
            </a:r>
            <a:endParaRPr lang="ru-RU" altLang="ru-RU" dirty="0" smtClean="0"/>
          </a:p>
        </p:txBody>
      </p:sp>
      <p:pic>
        <p:nvPicPr>
          <p:cNvPr id="166916" name="Picture 2" descr="https://upload.wikimedia.org/wikipedia/commons/thumb/8/85/1rouble1938b.jpg/250px-1rouble193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250" y="5512460"/>
            <a:ext cx="2657388" cy="12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425" y="4061399"/>
            <a:ext cx="1806575" cy="279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1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Policy</a:t>
            </a:r>
            <a:endParaRPr lang="ru-RU" altLang="ru-RU" smtClean="0"/>
          </a:p>
        </p:txBody>
      </p:sp>
      <p:sp>
        <p:nvSpPr>
          <p:cNvPr id="1679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Strengthening the power of Stalin: a great philologist, a great agronomist, etc.</a:t>
            </a:r>
          </a:p>
          <a:p>
            <a:r>
              <a:rPr lang="en-US" altLang="ru-RU" smtClean="0"/>
              <a:t>the Supreme Council had less sessions than the constitution said</a:t>
            </a:r>
          </a:p>
          <a:p>
            <a:r>
              <a:rPr lang="en-US" altLang="ru-RU" smtClean="0"/>
              <a:t>Co-optation of party functionaries</a:t>
            </a:r>
          </a:p>
          <a:p>
            <a:r>
              <a:rPr lang="en-US" altLang="ru-RU" smtClean="0"/>
              <a:t>Strengthening the power of the nomenklatura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0860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Заголовок 1"/>
          <p:cNvSpPr>
            <a:spLocks noGrp="1"/>
          </p:cNvSpPr>
          <p:nvPr>
            <p:ph type="title"/>
          </p:nvPr>
        </p:nvSpPr>
        <p:spPr>
          <a:xfrm>
            <a:off x="1981200" y="-90488"/>
            <a:ext cx="8229600" cy="1143001"/>
          </a:xfrm>
        </p:spPr>
        <p:txBody>
          <a:bodyPr/>
          <a:lstStyle/>
          <a:p>
            <a:r>
              <a:rPr lang="en-US" altLang="ru-RU" dirty="0" smtClean="0"/>
              <a:t>De-Stalinization</a:t>
            </a:r>
            <a:endParaRPr lang="ru-RU" altLang="ru-RU" dirty="0" smtClean="0"/>
          </a:p>
        </p:txBody>
      </p:sp>
      <p:sp>
        <p:nvSpPr>
          <p:cNvPr id="175107" name="Объект 2"/>
          <p:cNvSpPr>
            <a:spLocks noGrp="1"/>
          </p:cNvSpPr>
          <p:nvPr>
            <p:ph idx="1"/>
          </p:nvPr>
        </p:nvSpPr>
        <p:spPr>
          <a:xfrm>
            <a:off x="1981200" y="908051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altLang="ru-RU" sz="2800"/>
              <a:t>1953 Dismantling of the Gulag</a:t>
            </a:r>
          </a:p>
          <a:p>
            <a:r>
              <a:rPr lang="en-US" altLang="ru-RU" sz="2800"/>
              <a:t>1954 military prosecutor's office began rehabilitation of illegally convicted persons</a:t>
            </a:r>
          </a:p>
          <a:p>
            <a:r>
              <a:rPr lang="en-US" altLang="ru-RU" sz="2800"/>
              <a:t>February 25-2</a:t>
            </a:r>
            <a:r>
              <a:rPr lang="ru-RU" altLang="ru-RU" sz="2800"/>
              <a:t>6</a:t>
            </a:r>
            <a:r>
              <a:rPr lang="en-US" altLang="ru-RU" sz="2800"/>
              <a:t>, 1956 Closed meeting of the 20th Congress of the CPSU: Khrushchev  report on the cult of the personality of Stalin</a:t>
            </a:r>
          </a:p>
          <a:p>
            <a:r>
              <a:rPr lang="en-US" altLang="ru-RU" sz="2800"/>
              <a:t>Charges against the people are dropped: Chechens, Ingush, Balkars, Meskhetians, Kalmucks, Kurds, Germans, Crimean Tatars and Greeks</a:t>
            </a:r>
          </a:p>
          <a:p>
            <a:r>
              <a:rPr lang="en-US" altLang="ru-RU" sz="2800"/>
              <a:t>Renaming of cities since 1961 (Stalingrad-Volgograd, Stalinobad-Dushanbe, Stalino-Donetsk)</a:t>
            </a:r>
            <a:endParaRPr lang="ru-RU" altLang="ru-RU" sz="2800"/>
          </a:p>
        </p:txBody>
      </p:sp>
      <p:pic>
        <p:nvPicPr>
          <p:cNvPr id="17510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364" y="4514335"/>
            <a:ext cx="3170727" cy="226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9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ru-RU" dirty="0" smtClean="0"/>
              <a:t>Socio-economic transformations in 1953-1965</a:t>
            </a:r>
            <a:endParaRPr lang="ru-RU" altLang="ru-RU" dirty="0" smtClean="0"/>
          </a:p>
        </p:txBody>
      </p:sp>
      <p:sp>
        <p:nvSpPr>
          <p:cNvPr id="16896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1147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699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Reduced subscription to loans</a:t>
            </a:r>
          </a:p>
          <a:p>
            <a:r>
              <a:rPr lang="en-US" altLang="ru-RU" smtClean="0"/>
              <a:t>Reduction of the working day to 6-7 hours</a:t>
            </a:r>
          </a:p>
          <a:p>
            <a:r>
              <a:rPr lang="en-US" altLang="ru-RU" smtClean="0"/>
              <a:t>5-day work week</a:t>
            </a:r>
          </a:p>
          <a:p>
            <a:r>
              <a:rPr lang="en-US" altLang="ru-RU" smtClean="0"/>
              <a:t>Reduction of the working day on holidays and pre-holidays</a:t>
            </a:r>
          </a:p>
          <a:p>
            <a:r>
              <a:rPr lang="en-US" altLang="ru-RU" smtClean="0"/>
              <a:t>Abolition of criminal prosecution for abortion (introduced in 1936) (1955)</a:t>
            </a:r>
          </a:p>
          <a:p>
            <a:r>
              <a:rPr lang="en-US" altLang="ru-RU" smtClean="0"/>
              <a:t>Abolishing the tax on childlessness</a:t>
            </a:r>
            <a:r>
              <a:rPr lang="ru-RU" altLang="ru-RU" smtClean="0"/>
              <a:t> (</a:t>
            </a:r>
            <a:r>
              <a:rPr lang="en-US" altLang="ru-RU" smtClean="0"/>
              <a:t>introduced in </a:t>
            </a:r>
            <a:r>
              <a:rPr lang="ru-RU" altLang="ru-RU" smtClean="0"/>
              <a:t>1941) (1958)</a:t>
            </a:r>
          </a:p>
        </p:txBody>
      </p:sp>
    </p:spTree>
    <p:extLst>
      <p:ext uri="{BB962C8B-B14F-4D97-AF65-F5344CB8AC3E}">
        <p14:creationId xmlns:p14="http://schemas.microsoft.com/office/powerpoint/2010/main" val="83502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1011" name="Объект 2"/>
          <p:cNvSpPr>
            <a:spLocks noGrp="1"/>
          </p:cNvSpPr>
          <p:nvPr>
            <p:ph idx="1"/>
          </p:nvPr>
        </p:nvSpPr>
        <p:spPr>
          <a:xfrm>
            <a:off x="1968500" y="1700213"/>
            <a:ext cx="8229600" cy="4525962"/>
          </a:xfrm>
        </p:spPr>
        <p:txBody>
          <a:bodyPr/>
          <a:lstStyle/>
          <a:p>
            <a:r>
              <a:rPr lang="en-US" altLang="ru-RU" smtClean="0"/>
              <a:t>1954 elimination of separate education</a:t>
            </a:r>
          </a:p>
          <a:p>
            <a:r>
              <a:rPr lang="en-US" altLang="ru-RU" smtClean="0"/>
              <a:t>1956 abolition of payment for secondary education</a:t>
            </a:r>
          </a:p>
          <a:p>
            <a:r>
              <a:rPr lang="en-US" altLang="ru-RU" smtClean="0"/>
              <a:t>1958 Introduction of universal secondary education</a:t>
            </a:r>
          </a:p>
          <a:p>
            <a:r>
              <a:rPr lang="en-US" altLang="ru-RU" smtClean="0"/>
              <a:t>1961 Monetary reform - denomination and devaluation</a:t>
            </a:r>
          </a:p>
          <a:p>
            <a:r>
              <a:rPr lang="en-US" altLang="ru-RU" smtClean="0"/>
              <a:t>1964 introduction of pensions for collective farmers (kolkhoz workers)</a:t>
            </a:r>
            <a:endParaRPr lang="ru-RU" altLang="ru-RU" smtClean="0"/>
          </a:p>
        </p:txBody>
      </p:sp>
      <p:pic>
        <p:nvPicPr>
          <p:cNvPr id="17101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480" y="4753233"/>
            <a:ext cx="3098707" cy="180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16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20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The economic recovery of the USSR in 1945-1953 was concentrated on heavy industry</a:t>
            </a:r>
          </a:p>
          <a:p>
            <a:r>
              <a:rPr lang="en-US" altLang="ru-RU" smtClean="0"/>
              <a:t>Industrialization of housing construction</a:t>
            </a:r>
          </a:p>
          <a:p>
            <a:r>
              <a:rPr lang="en-US" altLang="ru-RU" smtClean="0"/>
              <a:t>1958 family settling apart</a:t>
            </a:r>
            <a:endParaRPr lang="ru-RU" altLang="ru-RU" smtClean="0"/>
          </a:p>
        </p:txBody>
      </p:sp>
      <p:pic>
        <p:nvPicPr>
          <p:cNvPr id="17203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9" y="4376738"/>
            <a:ext cx="7458075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41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40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Forming a new everyday culture</a:t>
            </a:r>
          </a:p>
          <a:p>
            <a:r>
              <a:rPr lang="en-US" altLang="ru-RU" smtClean="0"/>
              <a:t>Courts and Court life</a:t>
            </a:r>
          </a:p>
          <a:p>
            <a:r>
              <a:rPr lang="en-US" altLang="ru-RU" smtClean="0"/>
              <a:t>Hobbies and travels</a:t>
            </a:r>
          </a:p>
          <a:p>
            <a:r>
              <a:rPr lang="en-US" altLang="ru-RU" smtClean="0"/>
              <a:t>Nuclear family emergence</a:t>
            </a:r>
          </a:p>
          <a:p>
            <a:r>
              <a:rPr lang="en-US" altLang="ru-RU" smtClean="0"/>
              <a:t>Change in the importance of higher education</a:t>
            </a:r>
          </a:p>
        </p:txBody>
      </p:sp>
      <p:pic>
        <p:nvPicPr>
          <p:cNvPr id="17408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2133600"/>
            <a:ext cx="261620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1" y="4941889"/>
            <a:ext cx="23844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6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9" y="4941889"/>
            <a:ext cx="1857375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25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6131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ru-RU" sz="2800"/>
              <a:t>Falling of production in agriculture</a:t>
            </a:r>
          </a:p>
          <a:p>
            <a:r>
              <a:rPr lang="en-US" altLang="ru-RU" sz="2800"/>
              <a:t>1953 only 22% of the collective farms are electrified</a:t>
            </a:r>
          </a:p>
          <a:p>
            <a:r>
              <a:rPr lang="en-US" altLang="ru-RU" sz="2800"/>
              <a:t>Machine and tractor stations</a:t>
            </a:r>
          </a:p>
          <a:p>
            <a:r>
              <a:rPr lang="en-US" altLang="ru-RU" sz="2800"/>
              <a:t>1953 The CPSU Central Committee's Plenum defined the causes of the lag in agriculture:</a:t>
            </a:r>
          </a:p>
          <a:p>
            <a:r>
              <a:rPr lang="en-US" altLang="ru-RU" sz="2800"/>
              <a:t>Material disinterest</a:t>
            </a:r>
          </a:p>
          <a:p>
            <a:r>
              <a:rPr lang="en-US" altLang="ru-RU" sz="2800"/>
              <a:t>Contradiction of personal and public interests </a:t>
            </a:r>
          </a:p>
          <a:p>
            <a:r>
              <a:rPr lang="en-US" altLang="ru-RU" sz="2800"/>
              <a:t>Low level of mechanization of labor</a:t>
            </a:r>
          </a:p>
          <a:p>
            <a:r>
              <a:rPr lang="en-US" altLang="ru-RU" sz="2800"/>
              <a:t>Low level of management skills</a:t>
            </a:r>
            <a:endParaRPr lang="ru-RU" altLang="ru-RU" sz="2800"/>
          </a:p>
        </p:txBody>
      </p:sp>
      <p:pic>
        <p:nvPicPr>
          <p:cNvPr id="176132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765" y="428369"/>
            <a:ext cx="4145430" cy="2989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00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715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The development of virgin land</a:t>
            </a:r>
          </a:p>
          <a:p>
            <a:r>
              <a:rPr lang="en-US" altLang="ru-RU" smtClean="0"/>
              <a:t>Resolution of the Plenum of the CPSU Central Committee 1954</a:t>
            </a:r>
          </a:p>
          <a:p>
            <a:r>
              <a:rPr lang="en-US" altLang="ru-RU" smtClean="0"/>
              <a:t>Choosing an Extensive Way for the Development of Agriculture</a:t>
            </a:r>
          </a:p>
          <a:p>
            <a:r>
              <a:rPr lang="en-US" altLang="ru-RU" smtClean="0"/>
              <a:t>Lack of infrastructure</a:t>
            </a:r>
          </a:p>
          <a:p>
            <a:r>
              <a:rPr lang="en-US" altLang="ru-RU" smtClean="0"/>
              <a:t>Disregard for the ecology of the steppe zone</a:t>
            </a:r>
            <a:endParaRPr lang="ru-RU" altLang="ru-RU" smtClean="0"/>
          </a:p>
        </p:txBody>
      </p:sp>
      <p:sp>
        <p:nvSpPr>
          <p:cNvPr id="177156" name="TextBox 3"/>
          <p:cNvSpPr txBox="1">
            <a:spLocks noChangeArrowheads="1"/>
          </p:cNvSpPr>
          <p:nvPr/>
        </p:nvSpPr>
        <p:spPr bwMode="auto">
          <a:xfrm>
            <a:off x="2711451" y="6237289"/>
            <a:ext cx="5256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800"/>
              <a:t>1961 The first grain purchase abroad</a:t>
            </a:r>
            <a:endParaRPr lang="ru-RU" altLang="ru-RU" sz="1800"/>
          </a:p>
        </p:txBody>
      </p:sp>
      <p:pic>
        <p:nvPicPr>
          <p:cNvPr id="177157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5889"/>
            <a:ext cx="2195513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8" name="Picture 4" descr="Картинки по запросу целина рису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1"/>
            <a:ext cx="226695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8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Development of the fuel and energy complex</a:t>
            </a:r>
            <a:endParaRPr lang="ru-RU" altLang="ru-RU" dirty="0" smtClean="0"/>
          </a:p>
        </p:txBody>
      </p:sp>
      <p:sp>
        <p:nvSpPr>
          <p:cNvPr id="17817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1963 total oil and gas production exceeded the share of coal fuel</a:t>
            </a:r>
          </a:p>
          <a:p>
            <a:r>
              <a:rPr lang="en-US" altLang="ru-RU" smtClean="0"/>
              <a:t>1964 Opening of the West Siberian Oil and Gas Field</a:t>
            </a:r>
          </a:p>
          <a:p>
            <a:r>
              <a:rPr lang="en-US" altLang="ru-RU" smtClean="0"/>
              <a:t>1965 total production exceeded half of the Energy complex</a:t>
            </a:r>
          </a:p>
          <a:p>
            <a:r>
              <a:rPr lang="en-US" altLang="ru-RU" smtClean="0"/>
              <a:t>Gasification of human settlements</a:t>
            </a:r>
          </a:p>
          <a:p>
            <a:r>
              <a:rPr lang="en-US" altLang="ru-RU" smtClean="0"/>
              <a:t>Reorientation of production for chemical products</a:t>
            </a:r>
            <a:endParaRPr lang="ru-RU" altLang="ru-RU" smtClean="0"/>
          </a:p>
        </p:txBody>
      </p:sp>
      <p:pic>
        <p:nvPicPr>
          <p:cNvPr id="17818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654" y="3849361"/>
            <a:ext cx="4102443" cy="300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3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</TotalTime>
  <Words>479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Tw Cen MT</vt:lpstr>
      <vt:lpstr>Контур</vt:lpstr>
      <vt:lpstr>Contemporary History  of Russia</vt:lpstr>
      <vt:lpstr>Issues</vt:lpstr>
      <vt:lpstr>Economic recovery after the war</vt:lpstr>
      <vt:lpstr>Policy</vt:lpstr>
      <vt:lpstr>De-Stalinization</vt:lpstr>
      <vt:lpstr>Socio-economic transformations in 1953-1965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Development of the fuel and energy complex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History  of Russia</dc:title>
  <dc:creator>Anton Kotov</dc:creator>
  <cp:lastModifiedBy>Anton Kotov</cp:lastModifiedBy>
  <cp:revision>1</cp:revision>
  <dcterms:created xsi:type="dcterms:W3CDTF">2017-05-25T11:57:24Z</dcterms:created>
  <dcterms:modified xsi:type="dcterms:W3CDTF">2017-05-25T11:59:14Z</dcterms:modified>
</cp:coreProperties>
</file>