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5/25/2017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5/25/2017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5/25/2017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5/25/2017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5/25/2017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US" altLang="ru-RU" dirty="0"/>
              <a:t>Contemporary History </a:t>
            </a:r>
            <a:br>
              <a:rPr lang="en-US" altLang="ru-RU" dirty="0"/>
            </a:br>
            <a:r>
              <a:rPr lang="en-US" altLang="ru-RU" dirty="0"/>
              <a:t>of Russia</a:t>
            </a:r>
            <a:endParaRPr lang="ru-RU" dirty="0"/>
          </a:p>
        </p:txBody>
      </p:sp>
      <p:sp>
        <p:nvSpPr>
          <p:cNvPr id="141315" name="Текст 2"/>
          <p:cNvSpPr>
            <a:spLocks noGrp="1"/>
          </p:cNvSpPr>
          <p:nvPr>
            <p:ph type="body" idx="1"/>
          </p:nvPr>
        </p:nvSpPr>
        <p:spPr/>
        <p:txBody>
          <a:bodyPr/>
          <a:lstStyle/>
          <a:p>
            <a:r>
              <a:rPr lang="en-US" altLang="ru-RU" dirty="0" smtClean="0"/>
              <a:t>Lecture 6</a:t>
            </a:r>
            <a:r>
              <a:rPr lang="en-US" altLang="ru-RU" dirty="0" smtClean="0"/>
              <a:t>: Soviet foreign policy 1918-1945</a:t>
            </a:r>
            <a:endParaRPr lang="ru-RU" altLang="ru-RU" dirty="0" smtClean="0"/>
          </a:p>
        </p:txBody>
      </p:sp>
    </p:spTree>
    <p:extLst>
      <p:ext uri="{BB962C8B-B14F-4D97-AF65-F5344CB8AC3E}">
        <p14:creationId xmlns:p14="http://schemas.microsoft.com/office/powerpoint/2010/main" val="512457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en-US" dirty="0" smtClean="0"/>
              <a:t>Issues</a:t>
            </a:r>
            <a:endParaRPr lang="ru-RU" dirty="0"/>
          </a:p>
        </p:txBody>
      </p:sp>
      <p:sp>
        <p:nvSpPr>
          <p:cNvPr id="3" name="Объект 2"/>
          <p:cNvSpPr>
            <a:spLocks noGrp="1"/>
          </p:cNvSpPr>
          <p:nvPr>
            <p:ph idx="1"/>
          </p:nvPr>
        </p:nvSpPr>
        <p:spPr/>
        <p:txBody>
          <a:bodyPr>
            <a:normAutofit fontScale="70000" lnSpcReduction="20000"/>
          </a:bodyPr>
          <a:lstStyle/>
          <a:p>
            <a:r>
              <a:rPr lang="en-US" sz="2800" dirty="0"/>
              <a:t>Intervention during the Civil war</a:t>
            </a:r>
          </a:p>
          <a:p>
            <a:r>
              <a:rPr lang="en-US" sz="2800" dirty="0"/>
              <a:t>Recognition of the Soviet state</a:t>
            </a:r>
          </a:p>
          <a:p>
            <a:r>
              <a:rPr lang="en-US" altLang="ru-RU" sz="2800" dirty="0"/>
              <a:t>Anglo-Franco-Soviet negotiations before the Second World War</a:t>
            </a:r>
          </a:p>
          <a:p>
            <a:r>
              <a:rPr lang="en-US" altLang="ru-RU" sz="2800" dirty="0"/>
              <a:t>Soviet-German negotiations before the Second World War and the Molotov-Ribbentrop Pact</a:t>
            </a:r>
          </a:p>
          <a:p>
            <a:r>
              <a:rPr lang="en-US" altLang="ru-RU" sz="2800" dirty="0"/>
              <a:t>Japan's Warfare</a:t>
            </a:r>
          </a:p>
          <a:p>
            <a:r>
              <a:rPr lang="en-US" altLang="ru-RU" sz="2800" dirty="0"/>
              <a:t>Campaign of the Red Army to Poland</a:t>
            </a:r>
          </a:p>
          <a:p>
            <a:r>
              <a:rPr lang="en-US" altLang="ru-RU" sz="2800" dirty="0"/>
              <a:t>Soviet-Finnish campaign</a:t>
            </a:r>
          </a:p>
          <a:p>
            <a:r>
              <a:rPr lang="en-US" altLang="ru-RU" sz="2800" dirty="0"/>
              <a:t>Great Patriotic War1941-1945</a:t>
            </a:r>
          </a:p>
          <a:p>
            <a:endParaRPr lang="en-US" altLang="ru-RU" dirty="0" smtClean="0"/>
          </a:p>
          <a:p>
            <a:endParaRPr lang="ru-RU" dirty="0"/>
          </a:p>
        </p:txBody>
      </p:sp>
    </p:spTree>
    <p:extLst>
      <p:ext uri="{BB962C8B-B14F-4D97-AF65-F5344CB8AC3E}">
        <p14:creationId xmlns:p14="http://schemas.microsoft.com/office/powerpoint/2010/main" val="275867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Заголовок 1"/>
          <p:cNvSpPr>
            <a:spLocks noGrp="1"/>
          </p:cNvSpPr>
          <p:nvPr>
            <p:ph type="title"/>
          </p:nvPr>
        </p:nvSpPr>
        <p:spPr/>
        <p:txBody>
          <a:bodyPr/>
          <a:lstStyle/>
          <a:p>
            <a:r>
              <a:rPr lang="en-US" altLang="ru-RU" smtClean="0"/>
              <a:t>Intervention</a:t>
            </a:r>
            <a:endParaRPr lang="ru-RU" altLang="ru-RU" smtClean="0"/>
          </a:p>
        </p:txBody>
      </p:sp>
      <p:sp>
        <p:nvSpPr>
          <p:cNvPr id="3" name="Объект 2"/>
          <p:cNvSpPr>
            <a:spLocks noGrp="1"/>
          </p:cNvSpPr>
          <p:nvPr>
            <p:ph idx="1"/>
          </p:nvPr>
        </p:nvSpPr>
        <p:spPr/>
        <p:txBody>
          <a:bodyPr>
            <a:normAutofit fontScale="77500" lnSpcReduction="20000"/>
          </a:bodyPr>
          <a:lstStyle/>
          <a:p>
            <a:pPr>
              <a:defRPr/>
            </a:pPr>
            <a:r>
              <a:rPr lang="en-US" sz="2800" dirty="0"/>
              <a:t>December 9, 1917. Conference in Paris - refusal of recognition of the Soviet government</a:t>
            </a:r>
          </a:p>
          <a:p>
            <a:pPr>
              <a:defRPr/>
            </a:pPr>
            <a:r>
              <a:rPr lang="en-US" sz="2800" dirty="0"/>
              <a:t>Convention of December 23: </a:t>
            </a:r>
          </a:p>
          <a:p>
            <a:pPr marL="0" indent="0">
              <a:buNone/>
              <a:defRPr/>
            </a:pPr>
            <a:r>
              <a:rPr lang="en-US" sz="2800" dirty="0"/>
              <a:t>France - Ukraine, Bessarabia, Crimea</a:t>
            </a:r>
          </a:p>
          <a:p>
            <a:pPr marL="0" indent="0">
              <a:buNone/>
              <a:defRPr/>
            </a:pPr>
            <a:r>
              <a:rPr lang="en-US" sz="2800" dirty="0"/>
              <a:t>England - the Caucasus</a:t>
            </a:r>
          </a:p>
          <a:p>
            <a:pPr>
              <a:defRPr/>
            </a:pPr>
            <a:r>
              <a:rPr lang="en-US" sz="2800" dirty="0"/>
              <a:t>January 1 1918 Japan introduced warships in Vladivostok</a:t>
            </a:r>
          </a:p>
          <a:p>
            <a:pPr>
              <a:defRPr/>
            </a:pPr>
            <a:r>
              <a:rPr lang="en-US" sz="2800" dirty="0"/>
              <a:t>July 2, 1918 the Supreme Council of the Entente decides on the beginning of the intervention</a:t>
            </a:r>
            <a:endParaRPr lang="ru-RU" sz="2800" dirty="0"/>
          </a:p>
        </p:txBody>
      </p:sp>
    </p:spTree>
    <p:extLst>
      <p:ext uri="{BB962C8B-B14F-4D97-AF65-F5344CB8AC3E}">
        <p14:creationId xmlns:p14="http://schemas.microsoft.com/office/powerpoint/2010/main" val="1550954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Заголовок 1"/>
          <p:cNvSpPr>
            <a:spLocks noGrp="1"/>
          </p:cNvSpPr>
          <p:nvPr>
            <p:ph type="title"/>
          </p:nvPr>
        </p:nvSpPr>
        <p:spPr/>
        <p:txBody>
          <a:bodyPr/>
          <a:lstStyle/>
          <a:p>
            <a:endParaRPr lang="ru-RU" altLang="ru-RU" smtClean="0"/>
          </a:p>
        </p:txBody>
      </p:sp>
      <p:sp>
        <p:nvSpPr>
          <p:cNvPr id="143363" name="Объект 2"/>
          <p:cNvSpPr>
            <a:spLocks noGrp="1"/>
          </p:cNvSpPr>
          <p:nvPr>
            <p:ph idx="1"/>
          </p:nvPr>
        </p:nvSpPr>
        <p:spPr/>
        <p:txBody>
          <a:bodyPr/>
          <a:lstStyle/>
          <a:p>
            <a:endParaRPr lang="ru-RU" altLang="ru-RU" smtClean="0"/>
          </a:p>
        </p:txBody>
      </p:sp>
      <p:pic>
        <p:nvPicPr>
          <p:cNvPr id="143364" name="Picture 2" descr="http://towiki.ru/w/images/thumb/8/8c/%D0%91%D0%B5%D0%BB%D0%BE%D1%87%D0%B5%D1%85%D0%B8_%D0%A2%D0%BE%D0%BC%D1%81%D0%BA_1918.jpg/500px-%D0%91%D0%B5%D0%BB%D0%BE%D1%87%D0%B5%D1%85%D0%B8_%D0%A2%D0%BE%D0%BC%D1%81%D0%BA_19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925" y="-73025"/>
            <a:ext cx="47625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5" name="Picture 4" descr="https://gorod.tomsk.ru/posts-files/65/806/i/1b7d19ee6b5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351" y="115889"/>
            <a:ext cx="47593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6" name="Picture 6" descr="Картинки по запросу белочехи на новособорно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2075" y="3503613"/>
            <a:ext cx="57150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7" name="Picture 8" descr="Картинки по запросу белочехи на новособорной"/>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5813" y="3328988"/>
            <a:ext cx="3771900"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483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Заголовок 1"/>
          <p:cNvSpPr>
            <a:spLocks noGrp="1"/>
          </p:cNvSpPr>
          <p:nvPr>
            <p:ph type="title"/>
          </p:nvPr>
        </p:nvSpPr>
        <p:spPr/>
        <p:txBody>
          <a:bodyPr/>
          <a:lstStyle/>
          <a:p>
            <a:r>
              <a:rPr lang="en-US" altLang="ru-RU" smtClean="0"/>
              <a:t>Polish–Soviet War</a:t>
            </a:r>
          </a:p>
        </p:txBody>
      </p:sp>
      <p:sp>
        <p:nvSpPr>
          <p:cNvPr id="144387" name="Объект 2"/>
          <p:cNvSpPr>
            <a:spLocks noGrp="1"/>
          </p:cNvSpPr>
          <p:nvPr>
            <p:ph idx="1"/>
          </p:nvPr>
        </p:nvSpPr>
        <p:spPr>
          <a:xfrm>
            <a:off x="1631950" y="1759852"/>
            <a:ext cx="5786438" cy="4525962"/>
          </a:xfrm>
        </p:spPr>
        <p:txBody>
          <a:bodyPr>
            <a:normAutofit fontScale="85000" lnSpcReduction="10000"/>
          </a:bodyPr>
          <a:lstStyle/>
          <a:p>
            <a:r>
              <a:rPr lang="en-US" altLang="ru-RU" dirty="0"/>
              <a:t>The leader of Poland, J. </a:t>
            </a:r>
            <a:r>
              <a:rPr lang="en-US" altLang="ru-RU" dirty="0" err="1"/>
              <a:t>Piłsudski</a:t>
            </a:r>
            <a:r>
              <a:rPr lang="en-US" altLang="ru-RU" dirty="0"/>
              <a:t>,</a:t>
            </a:r>
            <a:r>
              <a:rPr lang="ru-RU" altLang="ru-RU" dirty="0"/>
              <a:t> </a:t>
            </a:r>
            <a:r>
              <a:rPr lang="en-US" altLang="ru-RU" dirty="0"/>
              <a:t>declared plans for the restoration of Polish borders of 1772</a:t>
            </a:r>
          </a:p>
          <a:p>
            <a:r>
              <a:rPr lang="en-US" altLang="ru-RU" dirty="0"/>
              <a:t>April 25, 1920 - the attack of the Polish troops on </a:t>
            </a:r>
            <a:r>
              <a:rPr lang="en-US" altLang="ru-RU" dirty="0" err="1"/>
              <a:t>Volhynia</a:t>
            </a:r>
            <a:r>
              <a:rPr lang="en-US" altLang="ru-RU" dirty="0"/>
              <a:t> and Podolia</a:t>
            </a:r>
          </a:p>
          <a:p>
            <a:r>
              <a:rPr lang="en-US" altLang="ru-RU" dirty="0"/>
              <a:t>May 14, 1920 M.N. </a:t>
            </a:r>
            <a:r>
              <a:rPr lang="en-US" altLang="ru-RU" dirty="0" err="1"/>
              <a:t>Tukhachevsky</a:t>
            </a:r>
            <a:r>
              <a:rPr lang="en-US" altLang="ru-RU" dirty="0"/>
              <a:t> begins attack</a:t>
            </a:r>
          </a:p>
          <a:p>
            <a:r>
              <a:rPr lang="en-US" altLang="ru-RU" dirty="0"/>
              <a:t>July 4, 1920 the withdrawal of Soviet troops to ethnic Poland</a:t>
            </a:r>
          </a:p>
          <a:p>
            <a:r>
              <a:rPr lang="en-US" altLang="ru-RU" dirty="0"/>
              <a:t>August 12 1920 The Warsaw operation</a:t>
            </a:r>
          </a:p>
          <a:p>
            <a:r>
              <a:rPr lang="en-US" altLang="ru-RU" dirty="0"/>
              <a:t>August 16 counterattack of the Polish forces</a:t>
            </a:r>
          </a:p>
          <a:p>
            <a:r>
              <a:rPr lang="en-US" altLang="ru-RU" dirty="0"/>
              <a:t>March 18, 1921 peace treaty</a:t>
            </a:r>
            <a:endParaRPr lang="ru-RU" altLang="ru-RU" dirty="0"/>
          </a:p>
        </p:txBody>
      </p:sp>
      <p:pic>
        <p:nvPicPr>
          <p:cNvPr id="144388" name="Picture 6" descr="https://upload.wikimedia.org/wikipedia/commons/thumb/3/30/Rzeczpospolita_Rozbiory_3.png/1024px-Rzeczpospolita_Rozbiory_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8388" y="2420939"/>
            <a:ext cx="341630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141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Заголовок 1"/>
          <p:cNvSpPr>
            <a:spLocks noGrp="1"/>
          </p:cNvSpPr>
          <p:nvPr>
            <p:ph type="title"/>
          </p:nvPr>
        </p:nvSpPr>
        <p:spPr/>
        <p:txBody>
          <a:bodyPr/>
          <a:lstStyle/>
          <a:p>
            <a:r>
              <a:rPr lang="en-US" altLang="ru-RU" smtClean="0"/>
              <a:t>Foreign policy of the Soviet government </a:t>
            </a:r>
            <a:endParaRPr lang="ru-RU" altLang="ru-RU" smtClean="0"/>
          </a:p>
        </p:txBody>
      </p:sp>
      <p:sp>
        <p:nvSpPr>
          <p:cNvPr id="145411" name="Объект 2"/>
          <p:cNvSpPr>
            <a:spLocks noGrp="1"/>
          </p:cNvSpPr>
          <p:nvPr>
            <p:ph idx="1"/>
          </p:nvPr>
        </p:nvSpPr>
        <p:spPr/>
        <p:txBody>
          <a:bodyPr/>
          <a:lstStyle/>
          <a:p>
            <a:r>
              <a:rPr lang="en-US" altLang="ru-RU" smtClean="0"/>
              <a:t>The coming to power of the Bolsheviks was accompanied by an international boycott.</a:t>
            </a:r>
          </a:p>
          <a:p>
            <a:r>
              <a:rPr lang="en-US" altLang="ru-RU" smtClean="0"/>
              <a:t>The Versailles treaty did not solve the Soviet question - Soviet Russia was not recognized</a:t>
            </a:r>
            <a:endParaRPr lang="ru-RU" altLang="ru-RU" smtClean="0"/>
          </a:p>
        </p:txBody>
      </p:sp>
    </p:spTree>
    <p:extLst>
      <p:ext uri="{BB962C8B-B14F-4D97-AF65-F5344CB8AC3E}">
        <p14:creationId xmlns:p14="http://schemas.microsoft.com/office/powerpoint/2010/main" val="3440748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Объект 2"/>
          <p:cNvSpPr>
            <a:spLocks noGrp="1"/>
          </p:cNvSpPr>
          <p:nvPr>
            <p:ph idx="1"/>
          </p:nvPr>
        </p:nvSpPr>
        <p:spPr>
          <a:xfrm>
            <a:off x="1981200" y="188913"/>
            <a:ext cx="8229600" cy="5937250"/>
          </a:xfrm>
        </p:spPr>
        <p:txBody>
          <a:bodyPr/>
          <a:lstStyle/>
          <a:p>
            <a:r>
              <a:rPr lang="en-US" altLang="ru-RU" dirty="0" smtClean="0"/>
              <a:t>1923 defeat of the general strike in Hamburg lead to the rejection of an early world revolution, the need for pragmatic solutions (1926 support for strikes in the UK)</a:t>
            </a:r>
          </a:p>
          <a:p>
            <a:r>
              <a:rPr lang="en-US" altLang="ru-RU" dirty="0" smtClean="0"/>
              <a:t>International Economic and Financial Conference in Gene April-May 1922</a:t>
            </a:r>
          </a:p>
          <a:p>
            <a:r>
              <a:rPr lang="en-US" altLang="ru-RU" dirty="0" smtClean="0"/>
              <a:t>Expert conference in Hague June-July 1922</a:t>
            </a:r>
          </a:p>
          <a:p>
            <a:r>
              <a:rPr lang="en-US" altLang="ru-RU" dirty="0" smtClean="0"/>
              <a:t>Lausanne Conference November-July 1923</a:t>
            </a:r>
          </a:p>
          <a:p>
            <a:r>
              <a:rPr lang="en-US" altLang="ru-RU" dirty="0" smtClean="0"/>
              <a:t>September 18, 1934 the USSR was admitted to the League of Nations</a:t>
            </a:r>
            <a:endParaRPr lang="ru-RU" altLang="ru-RU" dirty="0" smtClean="0"/>
          </a:p>
        </p:txBody>
      </p:sp>
    </p:spTree>
    <p:extLst>
      <p:ext uri="{BB962C8B-B14F-4D97-AF65-F5344CB8AC3E}">
        <p14:creationId xmlns:p14="http://schemas.microsoft.com/office/powerpoint/2010/main" val="79338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Заголовок 1"/>
          <p:cNvSpPr>
            <a:spLocks noGrp="1"/>
          </p:cNvSpPr>
          <p:nvPr>
            <p:ph type="title"/>
          </p:nvPr>
        </p:nvSpPr>
        <p:spPr/>
        <p:txBody>
          <a:bodyPr/>
          <a:lstStyle/>
          <a:p>
            <a:r>
              <a:rPr lang="en-US" altLang="ru-RU" smtClean="0"/>
              <a:t>Soviet-German relations</a:t>
            </a:r>
            <a:endParaRPr lang="ru-RU" altLang="ru-RU" smtClean="0"/>
          </a:p>
        </p:txBody>
      </p:sp>
      <p:sp>
        <p:nvSpPr>
          <p:cNvPr id="147459" name="Объект 2"/>
          <p:cNvSpPr>
            <a:spLocks noGrp="1"/>
          </p:cNvSpPr>
          <p:nvPr>
            <p:ph idx="1"/>
          </p:nvPr>
        </p:nvSpPr>
        <p:spPr/>
        <p:txBody>
          <a:bodyPr>
            <a:normAutofit fontScale="85000" lnSpcReduction="20000"/>
          </a:bodyPr>
          <a:lstStyle/>
          <a:p>
            <a:r>
              <a:rPr lang="en-US" altLang="ru-RU" sz="2800"/>
              <a:t>April 16, 1922 The bilateral treaty between Soviet Russia and Germany in Rapallo - renunciation of mutual postwar claims and the restoration of diplomatic relations</a:t>
            </a:r>
          </a:p>
          <a:p>
            <a:r>
              <a:rPr lang="en-US" altLang="ru-RU" sz="2800"/>
              <a:t>1924-1926 the creation of secret military centers of Reichswehr (Lipetsk, Kazan, Saratov)</a:t>
            </a:r>
          </a:p>
          <a:p>
            <a:r>
              <a:rPr lang="en-US" altLang="ru-RU" sz="2800"/>
              <a:t>October 12, 1925 Trade agreement with Germany</a:t>
            </a:r>
          </a:p>
          <a:p>
            <a:r>
              <a:rPr lang="en-US" altLang="ru-RU" sz="2800"/>
              <a:t>April 24, 1926 treaty of non-aggression and neutrality</a:t>
            </a:r>
          </a:p>
          <a:p>
            <a:r>
              <a:rPr lang="en-US" altLang="ru-RU" sz="2800"/>
              <a:t>1926 Long-term loan from Germany</a:t>
            </a:r>
            <a:endParaRPr lang="ru-RU" altLang="ru-RU" sz="2800"/>
          </a:p>
        </p:txBody>
      </p:sp>
    </p:spTree>
    <p:extLst>
      <p:ext uri="{BB962C8B-B14F-4D97-AF65-F5344CB8AC3E}">
        <p14:creationId xmlns:p14="http://schemas.microsoft.com/office/powerpoint/2010/main" val="2530255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rrowheads="1"/>
          </p:cNvSpPr>
          <p:nvPr>
            <p:ph type="title"/>
          </p:nvPr>
        </p:nvSpPr>
        <p:spPr/>
        <p:txBody>
          <a:bodyPr/>
          <a:lstStyle/>
          <a:p>
            <a:pPr eaLnBrk="1" hangingPunct="1"/>
            <a:r>
              <a:rPr lang="en-US" altLang="ru-RU" sz="4000"/>
              <a:t>Foreign policy of the Soviet government </a:t>
            </a:r>
            <a:endParaRPr lang="ru-RU" altLang="ru-RU" sz="4000"/>
          </a:p>
        </p:txBody>
      </p:sp>
      <p:sp>
        <p:nvSpPr>
          <p:cNvPr id="148483" name="Rectangle 3"/>
          <p:cNvSpPr>
            <a:spLocks noGrp="1" noChangeArrowheads="1"/>
          </p:cNvSpPr>
          <p:nvPr>
            <p:ph type="body" idx="1"/>
          </p:nvPr>
        </p:nvSpPr>
        <p:spPr/>
        <p:txBody>
          <a:bodyPr>
            <a:normAutofit fontScale="92500" lnSpcReduction="10000"/>
          </a:bodyPr>
          <a:lstStyle/>
          <a:p>
            <a:pPr eaLnBrk="1" hangingPunct="1"/>
            <a:r>
              <a:rPr lang="en-US" altLang="ru-RU" sz="2800"/>
              <a:t>1928-1933 - Allied relations with Germany, opposition to "democratic" countries, promotion to China and activation in Afghanistan and Iran</a:t>
            </a:r>
          </a:p>
          <a:p>
            <a:pPr eaLnBrk="1" hangingPunct="1"/>
            <a:r>
              <a:rPr lang="en-US" altLang="ru-RU" sz="2800"/>
              <a:t>1933-1939 years. - rapprochement with Britain, France and the US on an anti-German and anti-Japanese basis, the desire to preserve spheres of influence in the East and avoid direct confrontation with Japan</a:t>
            </a:r>
          </a:p>
          <a:p>
            <a:pPr eaLnBrk="1" hangingPunct="1"/>
            <a:r>
              <a:rPr lang="en-US" altLang="ru-RU" sz="2800"/>
              <a:t>1939-1941 - rapprochement with Germany and Japan</a:t>
            </a:r>
            <a:endParaRPr lang="ru-RU" altLang="ru-RU" sz="2800"/>
          </a:p>
        </p:txBody>
      </p:sp>
    </p:spTree>
    <p:extLst>
      <p:ext uri="{BB962C8B-B14F-4D97-AF65-F5344CB8AC3E}">
        <p14:creationId xmlns:p14="http://schemas.microsoft.com/office/powerpoint/2010/main" val="2180652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Заголовок 1"/>
          <p:cNvSpPr>
            <a:spLocks noGrp="1"/>
          </p:cNvSpPr>
          <p:nvPr>
            <p:ph type="title"/>
          </p:nvPr>
        </p:nvSpPr>
        <p:spPr/>
        <p:txBody>
          <a:bodyPr/>
          <a:lstStyle/>
          <a:p>
            <a:r>
              <a:rPr lang="en-US" altLang="ru-RU" smtClean="0"/>
              <a:t>Foreign policy of the Soviet government </a:t>
            </a:r>
            <a:endParaRPr lang="ru-RU" altLang="ru-RU" smtClean="0"/>
          </a:p>
        </p:txBody>
      </p:sp>
      <p:sp>
        <p:nvSpPr>
          <p:cNvPr id="150531" name="Объект 2"/>
          <p:cNvSpPr>
            <a:spLocks noGrp="1"/>
          </p:cNvSpPr>
          <p:nvPr>
            <p:ph idx="1"/>
          </p:nvPr>
        </p:nvSpPr>
        <p:spPr/>
        <p:txBody>
          <a:bodyPr/>
          <a:lstStyle/>
          <a:p>
            <a:r>
              <a:rPr lang="en-US" altLang="ru-RU" smtClean="0"/>
              <a:t>The position of the USSR on the events of 1935-1938. (Occupation of Ethiopia and Albania</a:t>
            </a:r>
            <a:r>
              <a:rPr lang="ru-RU" altLang="ru-RU" smtClean="0"/>
              <a:t> </a:t>
            </a:r>
            <a:r>
              <a:rPr lang="en-US" altLang="ru-RU" smtClean="0"/>
              <a:t>by Italy, Japan's actions in China, Anschluss of Austria, capture of the Czech Republic by Germany)</a:t>
            </a:r>
          </a:p>
          <a:p>
            <a:r>
              <a:rPr lang="en-US" altLang="ru-RU" smtClean="0"/>
              <a:t>XVIII Congress of the Party in March 1939: to exercise caution and not allow to be dragged into war</a:t>
            </a:r>
          </a:p>
          <a:p>
            <a:r>
              <a:rPr lang="en-US" altLang="ru-RU" smtClean="0"/>
              <a:t>Condemnation of the policy of neutrality of France and England</a:t>
            </a:r>
            <a:endParaRPr lang="ru-RU" altLang="ru-RU" smtClean="0"/>
          </a:p>
        </p:txBody>
      </p:sp>
    </p:spTree>
    <p:extLst>
      <p:ext uri="{BB962C8B-B14F-4D97-AF65-F5344CB8AC3E}">
        <p14:creationId xmlns:p14="http://schemas.microsoft.com/office/powerpoint/2010/main" val="22273389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Заголовок 1"/>
          <p:cNvSpPr>
            <a:spLocks noGrp="1"/>
          </p:cNvSpPr>
          <p:nvPr>
            <p:ph type="title"/>
          </p:nvPr>
        </p:nvSpPr>
        <p:spPr/>
        <p:txBody>
          <a:bodyPr/>
          <a:lstStyle/>
          <a:p>
            <a:r>
              <a:rPr lang="en-US" altLang="ru-RU" dirty="0" smtClean="0"/>
              <a:t>Anglo-Franco-Soviet negotiations in Moscow</a:t>
            </a:r>
            <a:endParaRPr lang="ru-RU" altLang="ru-RU" dirty="0" smtClean="0"/>
          </a:p>
        </p:txBody>
      </p:sp>
      <p:sp>
        <p:nvSpPr>
          <p:cNvPr id="151555" name="Объект 2"/>
          <p:cNvSpPr>
            <a:spLocks noGrp="1"/>
          </p:cNvSpPr>
          <p:nvPr>
            <p:ph idx="1"/>
          </p:nvPr>
        </p:nvSpPr>
        <p:spPr/>
        <p:txBody>
          <a:bodyPr/>
          <a:lstStyle/>
          <a:p>
            <a:r>
              <a:rPr lang="en-US" altLang="ru-RU" smtClean="0"/>
              <a:t>June-August 1939 Anglo-Franco-Soviet negotiations in Moscow</a:t>
            </a:r>
          </a:p>
          <a:p>
            <a:r>
              <a:rPr lang="en-US" altLang="ru-RU" smtClean="0"/>
              <a:t>Negotiations on the Tripartite military cooperation treaty </a:t>
            </a:r>
          </a:p>
          <a:p>
            <a:r>
              <a:rPr lang="en-US" altLang="ru-RU" smtClean="0"/>
              <a:t>Question on the passage of Soviet troops through Poland</a:t>
            </a:r>
          </a:p>
          <a:p>
            <a:r>
              <a:rPr lang="en-US" altLang="ru-RU" smtClean="0"/>
              <a:t>May 19, 1939 Franco-Polish secret treaty</a:t>
            </a:r>
          </a:p>
          <a:p>
            <a:r>
              <a:rPr lang="en-US" altLang="ru-RU" smtClean="0"/>
              <a:t>August 25, 1939 Anglo-Polish agreement on cooperation</a:t>
            </a:r>
            <a:endParaRPr lang="ru-RU" altLang="ru-RU" smtClean="0"/>
          </a:p>
        </p:txBody>
      </p:sp>
    </p:spTree>
    <p:extLst>
      <p:ext uri="{BB962C8B-B14F-4D97-AF65-F5344CB8AC3E}">
        <p14:creationId xmlns:p14="http://schemas.microsoft.com/office/powerpoint/2010/main" val="3286035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Заголовок 1"/>
          <p:cNvSpPr>
            <a:spLocks noGrp="1"/>
          </p:cNvSpPr>
          <p:nvPr>
            <p:ph type="title"/>
          </p:nvPr>
        </p:nvSpPr>
        <p:spPr/>
        <p:txBody>
          <a:bodyPr/>
          <a:lstStyle/>
          <a:p>
            <a:r>
              <a:rPr lang="en-US" altLang="ru-RU" dirty="0" smtClean="0"/>
              <a:t>The Soviet-German negotiations</a:t>
            </a:r>
            <a:endParaRPr lang="ru-RU" altLang="ru-RU" dirty="0" smtClean="0"/>
          </a:p>
        </p:txBody>
      </p:sp>
      <p:sp>
        <p:nvSpPr>
          <p:cNvPr id="152579" name="Объект 2"/>
          <p:cNvSpPr>
            <a:spLocks noGrp="1"/>
          </p:cNvSpPr>
          <p:nvPr>
            <p:ph idx="1"/>
          </p:nvPr>
        </p:nvSpPr>
        <p:spPr/>
        <p:txBody>
          <a:bodyPr/>
          <a:lstStyle/>
          <a:p>
            <a:r>
              <a:rPr lang="en-US" altLang="ru-RU" smtClean="0"/>
              <a:t>The treaty issue was first raised May 25, 1939</a:t>
            </a:r>
          </a:p>
          <a:p>
            <a:r>
              <a:rPr lang="en-US" altLang="ru-RU" smtClean="0"/>
              <a:t>July 26, 1939 the German side declared its readiness to prove intention to make an agreement</a:t>
            </a:r>
          </a:p>
          <a:p>
            <a:r>
              <a:rPr lang="en-US" altLang="ru-RU" smtClean="0"/>
              <a:t>August 23-24, 1939 Visit of Ribbentrop</a:t>
            </a:r>
            <a:endParaRPr lang="ru-RU" altLang="ru-RU" smtClean="0"/>
          </a:p>
        </p:txBody>
      </p:sp>
    </p:spTree>
    <p:extLst>
      <p:ext uri="{BB962C8B-B14F-4D97-AF65-F5344CB8AC3E}">
        <p14:creationId xmlns:p14="http://schemas.microsoft.com/office/powerpoint/2010/main" val="3826035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Заголовок 1"/>
          <p:cNvSpPr>
            <a:spLocks noGrp="1"/>
          </p:cNvSpPr>
          <p:nvPr>
            <p:ph type="title"/>
          </p:nvPr>
        </p:nvSpPr>
        <p:spPr/>
        <p:txBody>
          <a:bodyPr/>
          <a:lstStyle/>
          <a:p>
            <a:r>
              <a:rPr lang="en-US" altLang="ru-RU" smtClean="0"/>
              <a:t>The Molotov-Ribbentrop Pact</a:t>
            </a:r>
            <a:endParaRPr lang="ru-RU" altLang="ru-RU" smtClean="0"/>
          </a:p>
        </p:txBody>
      </p:sp>
      <p:sp>
        <p:nvSpPr>
          <p:cNvPr id="153603" name="Объект 2"/>
          <p:cNvSpPr>
            <a:spLocks noGrp="1"/>
          </p:cNvSpPr>
          <p:nvPr>
            <p:ph idx="1"/>
          </p:nvPr>
        </p:nvSpPr>
        <p:spPr/>
        <p:txBody>
          <a:bodyPr>
            <a:normAutofit fontScale="92500" lnSpcReduction="20000"/>
          </a:bodyPr>
          <a:lstStyle/>
          <a:p>
            <a:r>
              <a:rPr lang="en-US" altLang="ru-RU" smtClean="0"/>
              <a:t>Soviet-German non-aggression pact for 10 years</a:t>
            </a:r>
          </a:p>
          <a:p>
            <a:r>
              <a:rPr lang="en-US" altLang="ru-RU" smtClean="0"/>
              <a:t>Secret Additional Protocol</a:t>
            </a:r>
          </a:p>
          <a:p>
            <a:r>
              <a:rPr lang="en-US" altLang="ru-RU" sz="2800"/>
              <a:t>The Congress of People's Deputies of 1989 stressed that "the content of this treaty did not differ from the norms of international law and the treaty practice of states adopted for such a situation. However, both during the conclusion of the treaty and in the process of its ratification, the fact that simultaneously the treaty there was a "secret additional protocol" was hidden. </a:t>
            </a:r>
            <a:endParaRPr lang="ru-RU" altLang="ru-RU" sz="2800"/>
          </a:p>
        </p:txBody>
      </p:sp>
    </p:spTree>
    <p:extLst>
      <p:ext uri="{BB962C8B-B14F-4D97-AF65-F5344CB8AC3E}">
        <p14:creationId xmlns:p14="http://schemas.microsoft.com/office/powerpoint/2010/main" val="1413950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Заголовок 1"/>
          <p:cNvSpPr>
            <a:spLocks noGrp="1"/>
          </p:cNvSpPr>
          <p:nvPr>
            <p:ph type="title"/>
          </p:nvPr>
        </p:nvSpPr>
        <p:spPr/>
        <p:txBody>
          <a:bodyPr/>
          <a:lstStyle/>
          <a:p>
            <a:r>
              <a:rPr lang="en-US" altLang="ru-RU" smtClean="0"/>
              <a:t>Secret Additional Protocol</a:t>
            </a:r>
          </a:p>
        </p:txBody>
      </p:sp>
      <p:sp>
        <p:nvSpPr>
          <p:cNvPr id="154627" name="Объект 2"/>
          <p:cNvSpPr>
            <a:spLocks noGrp="1"/>
          </p:cNvSpPr>
          <p:nvPr>
            <p:ph idx="1"/>
          </p:nvPr>
        </p:nvSpPr>
        <p:spPr/>
        <p:txBody>
          <a:bodyPr/>
          <a:lstStyle/>
          <a:p>
            <a:r>
              <a:rPr lang="en-US" altLang="ru-RU" smtClean="0"/>
              <a:t>Germany refuses from Ukraine, the Baltic states.</a:t>
            </a:r>
          </a:p>
          <a:p>
            <a:r>
              <a:rPr lang="en-US" altLang="ru-RU" smtClean="0"/>
              <a:t>In cause of war with Poland, the border of spheres of influence must pass along the rivers Narew, Vistula and San.</a:t>
            </a:r>
            <a:endParaRPr lang="ru-RU" altLang="ru-RU" smtClean="0"/>
          </a:p>
        </p:txBody>
      </p:sp>
      <p:pic>
        <p:nvPicPr>
          <p:cNvPr id="154628" name="Picture 2" descr="https://upload.wikimedia.org/wikipedia/commons/thumb/5/58/Ribbentrop-Molotov-ru.svg/1052px-Ribbentrop-Molotov-ru.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534988"/>
            <a:ext cx="8942387" cy="632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342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Заголовок 1"/>
          <p:cNvSpPr>
            <a:spLocks noGrp="1"/>
          </p:cNvSpPr>
          <p:nvPr>
            <p:ph type="title"/>
          </p:nvPr>
        </p:nvSpPr>
        <p:spPr/>
        <p:txBody>
          <a:bodyPr/>
          <a:lstStyle/>
          <a:p>
            <a:endParaRPr lang="ru-RU" altLang="ru-RU" smtClean="0"/>
          </a:p>
        </p:txBody>
      </p:sp>
      <p:sp>
        <p:nvSpPr>
          <p:cNvPr id="155651" name="Объект 2"/>
          <p:cNvSpPr>
            <a:spLocks noGrp="1"/>
          </p:cNvSpPr>
          <p:nvPr>
            <p:ph idx="1"/>
          </p:nvPr>
        </p:nvSpPr>
        <p:spPr/>
        <p:txBody>
          <a:bodyPr/>
          <a:lstStyle/>
          <a:p>
            <a:endParaRPr lang="ru-RU" altLang="ru-RU" smtClean="0"/>
          </a:p>
        </p:txBody>
      </p:sp>
      <p:pic>
        <p:nvPicPr>
          <p:cNvPr id="155652" name="Picture 2" descr="https://upload.wikimedia.org/wikipedia/commons/thumb/5/58/Ribbentrop-Molotov-ru.svg/1052px-Ribbentrop-Molotov-ru.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534988"/>
            <a:ext cx="8942387" cy="632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0870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Заголовок 1"/>
          <p:cNvSpPr>
            <a:spLocks noGrp="1"/>
          </p:cNvSpPr>
          <p:nvPr>
            <p:ph type="title"/>
          </p:nvPr>
        </p:nvSpPr>
        <p:spPr/>
        <p:txBody>
          <a:bodyPr/>
          <a:lstStyle/>
          <a:p>
            <a:r>
              <a:rPr lang="en-US" altLang="ru-RU" dirty="0" smtClean="0"/>
              <a:t>Japan's Warfare</a:t>
            </a:r>
            <a:endParaRPr lang="ru-RU" altLang="ru-RU" dirty="0" smtClean="0"/>
          </a:p>
        </p:txBody>
      </p:sp>
      <p:sp>
        <p:nvSpPr>
          <p:cNvPr id="156675" name="Объект 2"/>
          <p:cNvSpPr>
            <a:spLocks noGrp="1"/>
          </p:cNvSpPr>
          <p:nvPr>
            <p:ph idx="1"/>
          </p:nvPr>
        </p:nvSpPr>
        <p:spPr/>
        <p:txBody>
          <a:bodyPr/>
          <a:lstStyle/>
          <a:p>
            <a:r>
              <a:rPr lang="en-US" altLang="ru-RU" smtClean="0"/>
              <a:t>July-August 1938 Hassan Lake</a:t>
            </a:r>
          </a:p>
          <a:p>
            <a:r>
              <a:rPr lang="en-US" altLang="ru-RU" smtClean="0"/>
              <a:t>August 1939 the river Halkin-Gol</a:t>
            </a:r>
            <a:endParaRPr lang="ru-RU" altLang="ru-RU" smtClean="0"/>
          </a:p>
        </p:txBody>
      </p:sp>
      <p:pic>
        <p:nvPicPr>
          <p:cNvPr id="156676" name="Picture 2" descr="Khalkhin Gol Soviet offensive 19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2388" y="3357564"/>
            <a:ext cx="4064000"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812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Заголовок 1"/>
          <p:cNvSpPr>
            <a:spLocks noGrp="1"/>
          </p:cNvSpPr>
          <p:nvPr>
            <p:ph type="title"/>
          </p:nvPr>
        </p:nvSpPr>
        <p:spPr/>
        <p:txBody>
          <a:bodyPr/>
          <a:lstStyle/>
          <a:p>
            <a:r>
              <a:rPr lang="en-US" altLang="ru-RU" smtClean="0"/>
              <a:t>Campaign of </a:t>
            </a:r>
            <a:br>
              <a:rPr lang="en-US" altLang="ru-RU" smtClean="0"/>
            </a:br>
            <a:r>
              <a:rPr lang="en-US" altLang="ru-RU" smtClean="0"/>
              <a:t>the Red Army to Poland</a:t>
            </a:r>
            <a:endParaRPr lang="ru-RU" altLang="ru-RU" smtClean="0"/>
          </a:p>
        </p:txBody>
      </p:sp>
      <p:sp>
        <p:nvSpPr>
          <p:cNvPr id="157699" name="Объект 2"/>
          <p:cNvSpPr>
            <a:spLocks noGrp="1"/>
          </p:cNvSpPr>
          <p:nvPr>
            <p:ph idx="1"/>
          </p:nvPr>
        </p:nvSpPr>
        <p:spPr/>
        <p:txBody>
          <a:bodyPr/>
          <a:lstStyle/>
          <a:p>
            <a:r>
              <a:rPr lang="en-US" altLang="ru-RU" smtClean="0"/>
              <a:t>On September 17, 1939, the German troops reached the line indicated in the secret protocols</a:t>
            </a:r>
          </a:p>
          <a:p>
            <a:r>
              <a:rPr lang="en-US" altLang="ru-RU" smtClean="0"/>
              <a:t>The Soviet government notified the Polish ambassador that Poland, as a state, had virtually ceased to exist</a:t>
            </a:r>
          </a:p>
          <a:p>
            <a:r>
              <a:rPr lang="en-US" altLang="ru-RU" smtClean="0"/>
              <a:t>The Soviet government intends to protect Ukrainians, Belarusians in Poland</a:t>
            </a:r>
            <a:endParaRPr lang="ru-RU" altLang="ru-RU" smtClean="0"/>
          </a:p>
        </p:txBody>
      </p:sp>
    </p:spTree>
    <p:extLst>
      <p:ext uri="{BB962C8B-B14F-4D97-AF65-F5344CB8AC3E}">
        <p14:creationId xmlns:p14="http://schemas.microsoft.com/office/powerpoint/2010/main" val="2230438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Заголовок 1"/>
          <p:cNvSpPr>
            <a:spLocks noGrp="1"/>
          </p:cNvSpPr>
          <p:nvPr>
            <p:ph type="title"/>
          </p:nvPr>
        </p:nvSpPr>
        <p:spPr/>
        <p:txBody>
          <a:bodyPr/>
          <a:lstStyle/>
          <a:p>
            <a:r>
              <a:rPr lang="en-US" altLang="ru-RU" dirty="0" smtClean="0"/>
              <a:t>Campaign of </a:t>
            </a:r>
            <a:br>
              <a:rPr lang="en-US" altLang="ru-RU" dirty="0" smtClean="0"/>
            </a:br>
            <a:r>
              <a:rPr lang="en-US" altLang="ru-RU" dirty="0" smtClean="0"/>
              <a:t>the Red Army to Poland</a:t>
            </a:r>
            <a:endParaRPr lang="ru-RU" altLang="ru-RU" dirty="0" smtClean="0"/>
          </a:p>
        </p:txBody>
      </p:sp>
      <p:sp>
        <p:nvSpPr>
          <p:cNvPr id="158723" name="Объект 2"/>
          <p:cNvSpPr>
            <a:spLocks noGrp="1"/>
          </p:cNvSpPr>
          <p:nvPr>
            <p:ph idx="1"/>
          </p:nvPr>
        </p:nvSpPr>
        <p:spPr/>
        <p:txBody>
          <a:bodyPr/>
          <a:lstStyle/>
          <a:p>
            <a:r>
              <a:rPr lang="en-US" altLang="ru-RU" smtClean="0"/>
              <a:t>September 17 - 25, 1939, Soviet troops reach the indicated border</a:t>
            </a:r>
          </a:p>
          <a:p>
            <a:r>
              <a:rPr lang="en-US" altLang="ru-RU" smtClean="0"/>
              <a:t>In general, the Polish population did not show resistance to Soviet troops</a:t>
            </a:r>
          </a:p>
          <a:p>
            <a:r>
              <a:rPr lang="en-US" altLang="ru-RU" smtClean="0"/>
              <a:t>Polish officers were arrested by Red Army</a:t>
            </a:r>
          </a:p>
          <a:p>
            <a:r>
              <a:rPr lang="en-US" altLang="ru-RU" smtClean="0"/>
              <a:t>September 28, 1939 Treaty of Friendship and the Borders of the USSR and Germany</a:t>
            </a:r>
          </a:p>
          <a:p>
            <a:r>
              <a:rPr lang="en-US" altLang="ru-RU" smtClean="0"/>
              <a:t>On March 2, 1940, 21,857 Polish officers were killed (the Katyn case)</a:t>
            </a:r>
            <a:endParaRPr lang="ru-RU" altLang="ru-RU" smtClean="0"/>
          </a:p>
        </p:txBody>
      </p:sp>
    </p:spTree>
    <p:extLst>
      <p:ext uri="{BB962C8B-B14F-4D97-AF65-F5344CB8AC3E}">
        <p14:creationId xmlns:p14="http://schemas.microsoft.com/office/powerpoint/2010/main" val="1581558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Заголовок 1"/>
          <p:cNvSpPr>
            <a:spLocks noGrp="1"/>
          </p:cNvSpPr>
          <p:nvPr>
            <p:ph type="title"/>
          </p:nvPr>
        </p:nvSpPr>
        <p:spPr/>
        <p:txBody>
          <a:bodyPr/>
          <a:lstStyle/>
          <a:p>
            <a:r>
              <a:rPr lang="en-US" altLang="ru-RU" dirty="0" smtClean="0"/>
              <a:t>The Soviet-Finnish campaign</a:t>
            </a:r>
            <a:endParaRPr lang="ru-RU" altLang="ru-RU" dirty="0" smtClean="0"/>
          </a:p>
        </p:txBody>
      </p:sp>
      <p:sp>
        <p:nvSpPr>
          <p:cNvPr id="159747" name="Объект 2"/>
          <p:cNvSpPr>
            <a:spLocks noGrp="1"/>
          </p:cNvSpPr>
          <p:nvPr>
            <p:ph idx="1"/>
          </p:nvPr>
        </p:nvSpPr>
        <p:spPr/>
        <p:txBody>
          <a:bodyPr/>
          <a:lstStyle/>
          <a:p>
            <a:r>
              <a:rPr lang="en-US" altLang="ru-RU" smtClean="0"/>
              <a:t>1935 Finland declared neutrality</a:t>
            </a:r>
          </a:p>
          <a:p>
            <a:r>
              <a:rPr lang="en-US" altLang="ru-RU" smtClean="0"/>
              <a:t>October 14, 1939 the USSR proposed to Finland to lease out land for 30 years (port Hanko, several islands of the Gulf of Finland, part of the Karelian Isthmus), and in return to the USSR promise to transfer to Finland 5529 km of Eastern Karelia</a:t>
            </a:r>
          </a:p>
          <a:p>
            <a:r>
              <a:rPr lang="en-US" altLang="ru-RU" smtClean="0"/>
              <a:t>On November 29, 1939, an incident near the village of Mainila</a:t>
            </a:r>
            <a:endParaRPr lang="ru-RU" altLang="ru-RU" smtClean="0"/>
          </a:p>
        </p:txBody>
      </p:sp>
    </p:spTree>
    <p:extLst>
      <p:ext uri="{BB962C8B-B14F-4D97-AF65-F5344CB8AC3E}">
        <p14:creationId xmlns:p14="http://schemas.microsoft.com/office/powerpoint/2010/main" val="1394498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Заголовок 1"/>
          <p:cNvSpPr>
            <a:spLocks noGrp="1"/>
          </p:cNvSpPr>
          <p:nvPr>
            <p:ph type="title"/>
          </p:nvPr>
        </p:nvSpPr>
        <p:spPr/>
        <p:txBody>
          <a:bodyPr/>
          <a:lstStyle/>
          <a:p>
            <a:endParaRPr lang="ru-RU" altLang="ru-RU" smtClean="0"/>
          </a:p>
        </p:txBody>
      </p:sp>
      <p:sp>
        <p:nvSpPr>
          <p:cNvPr id="160771" name="Объект 2"/>
          <p:cNvSpPr>
            <a:spLocks noGrp="1"/>
          </p:cNvSpPr>
          <p:nvPr>
            <p:ph idx="1"/>
          </p:nvPr>
        </p:nvSpPr>
        <p:spPr/>
        <p:txBody>
          <a:bodyPr/>
          <a:lstStyle/>
          <a:p>
            <a:endParaRPr lang="ru-RU" altLang="ru-RU" smtClean="0"/>
          </a:p>
        </p:txBody>
      </p:sp>
      <p:pic>
        <p:nvPicPr>
          <p:cNvPr id="160772" name="Picture 2" descr="Карта (132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23826"/>
            <a:ext cx="8677275" cy="673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788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Заголовок 1"/>
          <p:cNvSpPr>
            <a:spLocks noGrp="1"/>
          </p:cNvSpPr>
          <p:nvPr>
            <p:ph type="title"/>
          </p:nvPr>
        </p:nvSpPr>
        <p:spPr/>
        <p:txBody>
          <a:bodyPr/>
          <a:lstStyle/>
          <a:p>
            <a:r>
              <a:rPr lang="en-US" altLang="ru-RU" smtClean="0"/>
              <a:t>The Soviet-Finnish campaign</a:t>
            </a:r>
            <a:endParaRPr lang="ru-RU" altLang="ru-RU" smtClean="0"/>
          </a:p>
        </p:txBody>
      </p:sp>
      <p:sp>
        <p:nvSpPr>
          <p:cNvPr id="161795" name="Объект 2"/>
          <p:cNvSpPr>
            <a:spLocks noGrp="1"/>
          </p:cNvSpPr>
          <p:nvPr>
            <p:ph idx="1"/>
          </p:nvPr>
        </p:nvSpPr>
        <p:spPr/>
        <p:txBody>
          <a:bodyPr/>
          <a:lstStyle/>
          <a:p>
            <a:r>
              <a:rPr lang="en-US" altLang="ru-RU" smtClean="0"/>
              <a:t>November 30, 1939 the beginning of the war</a:t>
            </a:r>
          </a:p>
          <a:p>
            <a:r>
              <a:rPr lang="en-US" altLang="ru-RU" smtClean="0"/>
              <a:t>November 30, 1939 the government of the Finnish Democratic Republic of Terioki</a:t>
            </a:r>
          </a:p>
          <a:p>
            <a:r>
              <a:rPr lang="en-US" altLang="ru-RU" smtClean="0"/>
              <a:t>November 30, 1939 - March 12, 1940</a:t>
            </a:r>
          </a:p>
          <a:p>
            <a:r>
              <a:rPr lang="en-US" altLang="ru-RU" smtClean="0"/>
              <a:t>105 days of war 65 000 killed</a:t>
            </a:r>
          </a:p>
          <a:p>
            <a:r>
              <a:rPr lang="en-US" altLang="ru-RU" smtClean="0"/>
              <a:t>200 000 wounded and frostbitten</a:t>
            </a:r>
            <a:endParaRPr lang="ru-RU" altLang="ru-RU" smtClean="0"/>
          </a:p>
        </p:txBody>
      </p:sp>
    </p:spTree>
    <p:extLst>
      <p:ext uri="{BB962C8B-B14F-4D97-AF65-F5344CB8AC3E}">
        <p14:creationId xmlns:p14="http://schemas.microsoft.com/office/powerpoint/2010/main" val="1060678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Заголовок 1"/>
          <p:cNvSpPr>
            <a:spLocks noGrp="1"/>
          </p:cNvSpPr>
          <p:nvPr>
            <p:ph type="title"/>
          </p:nvPr>
        </p:nvSpPr>
        <p:spPr/>
        <p:txBody>
          <a:bodyPr/>
          <a:lstStyle/>
          <a:p>
            <a:r>
              <a:rPr lang="en-US" altLang="ru-RU" dirty="0" smtClean="0"/>
              <a:t>The Great Patriotic War</a:t>
            </a:r>
            <a:br>
              <a:rPr lang="en-US" altLang="ru-RU" dirty="0" smtClean="0"/>
            </a:br>
            <a:r>
              <a:rPr lang="en-US" altLang="ru-RU" dirty="0" smtClean="0"/>
              <a:t>1941-1945</a:t>
            </a:r>
            <a:endParaRPr lang="ru-RU" altLang="ru-RU" dirty="0" smtClean="0"/>
          </a:p>
        </p:txBody>
      </p:sp>
      <p:sp>
        <p:nvSpPr>
          <p:cNvPr id="162819" name="Объект 2"/>
          <p:cNvSpPr>
            <a:spLocks noGrp="1"/>
          </p:cNvSpPr>
          <p:nvPr>
            <p:ph idx="1"/>
          </p:nvPr>
        </p:nvSpPr>
        <p:spPr/>
        <p:txBody>
          <a:bodyPr/>
          <a:lstStyle/>
          <a:p>
            <a:r>
              <a:rPr lang="en-US" altLang="ru-RU" smtClean="0"/>
              <a:t>Initial stage June 1941 - November 1942 (Battle of Moscow)</a:t>
            </a:r>
          </a:p>
          <a:p>
            <a:r>
              <a:rPr lang="en-US" altLang="ru-RU" smtClean="0"/>
              <a:t>The radical change November 1942 (Stalingrad) - December 1943 (the Battle of Kursk in July-August 1943)</a:t>
            </a:r>
          </a:p>
          <a:p>
            <a:r>
              <a:rPr lang="en-US" altLang="ru-RU" smtClean="0"/>
              <a:t>The closing period of 1944-September 1945</a:t>
            </a:r>
            <a:endParaRPr lang="ru-RU" altLang="ru-RU" smtClean="0"/>
          </a:p>
        </p:txBody>
      </p:sp>
    </p:spTree>
    <p:extLst>
      <p:ext uri="{BB962C8B-B14F-4D97-AF65-F5344CB8AC3E}">
        <p14:creationId xmlns:p14="http://schemas.microsoft.com/office/powerpoint/2010/main" val="6238045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Заголовок 1"/>
          <p:cNvSpPr>
            <a:spLocks noGrp="1"/>
          </p:cNvSpPr>
          <p:nvPr>
            <p:ph type="title"/>
          </p:nvPr>
        </p:nvSpPr>
        <p:spPr/>
        <p:txBody>
          <a:bodyPr/>
          <a:lstStyle/>
          <a:p>
            <a:r>
              <a:rPr lang="en-US" altLang="ru-RU" smtClean="0"/>
              <a:t>The Consequences of the War</a:t>
            </a:r>
            <a:endParaRPr lang="ru-RU" altLang="ru-RU" smtClean="0"/>
          </a:p>
        </p:txBody>
      </p:sp>
      <p:sp>
        <p:nvSpPr>
          <p:cNvPr id="163843" name="Объект 2"/>
          <p:cNvSpPr>
            <a:spLocks noGrp="1"/>
          </p:cNvSpPr>
          <p:nvPr>
            <p:ph idx="1"/>
          </p:nvPr>
        </p:nvSpPr>
        <p:spPr/>
        <p:txBody>
          <a:bodyPr/>
          <a:lstStyle/>
          <a:p>
            <a:r>
              <a:rPr lang="en-US" altLang="ru-RU" smtClean="0"/>
              <a:t>Change in the economic map of the USSR</a:t>
            </a:r>
          </a:p>
          <a:p>
            <a:r>
              <a:rPr lang="en-US" altLang="ru-RU" smtClean="0"/>
              <a:t>Identity Transformation</a:t>
            </a:r>
          </a:p>
          <a:p>
            <a:r>
              <a:rPr lang="en-US" altLang="ru-RU" smtClean="0"/>
              <a:t>Changing attitudes with the church</a:t>
            </a:r>
          </a:p>
          <a:p>
            <a:r>
              <a:rPr lang="en-US" altLang="ru-RU" smtClean="0"/>
              <a:t>Demographic consequences</a:t>
            </a:r>
          </a:p>
          <a:p>
            <a:r>
              <a:rPr lang="en-US" altLang="ru-RU" smtClean="0"/>
              <a:t>New generation</a:t>
            </a:r>
          </a:p>
          <a:p>
            <a:r>
              <a:rPr lang="en-US" altLang="ru-RU" smtClean="0"/>
              <a:t>New World Policy</a:t>
            </a:r>
            <a:endParaRPr lang="ru-RU" altLang="ru-RU" smtClean="0"/>
          </a:p>
        </p:txBody>
      </p:sp>
    </p:spTree>
    <p:extLst>
      <p:ext uri="{BB962C8B-B14F-4D97-AF65-F5344CB8AC3E}">
        <p14:creationId xmlns:p14="http://schemas.microsoft.com/office/powerpoint/2010/main" val="1187183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1</TotalTime>
  <Words>1002</Words>
  <Application>Microsoft Office PowerPoint</Application>
  <PresentationFormat>Широкоэкранный</PresentationFormat>
  <Paragraphs>99</Paragraphs>
  <Slides>23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23</vt:i4>
      </vt:variant>
    </vt:vector>
  </HeadingPairs>
  <TitlesOfParts>
    <vt:vector size="27" baseType="lpstr">
      <vt:lpstr>Arial</vt:lpstr>
      <vt:lpstr>Trebuchet MS</vt:lpstr>
      <vt:lpstr>Tw Cen MT</vt:lpstr>
      <vt:lpstr>Контур</vt:lpstr>
      <vt:lpstr>Contemporary History  of Russia</vt:lpstr>
      <vt:lpstr>Issues</vt:lpstr>
      <vt:lpstr>Intervention</vt:lpstr>
      <vt:lpstr>Презентация PowerPoint</vt:lpstr>
      <vt:lpstr>Polish–Soviet War</vt:lpstr>
      <vt:lpstr>Foreign policy of the Soviet government </vt:lpstr>
      <vt:lpstr>Презентация PowerPoint</vt:lpstr>
      <vt:lpstr>Soviet-German relations</vt:lpstr>
      <vt:lpstr>Foreign policy of the Soviet government </vt:lpstr>
      <vt:lpstr>Foreign policy of the Soviet government </vt:lpstr>
      <vt:lpstr>Anglo-Franco-Soviet negotiations in Moscow</vt:lpstr>
      <vt:lpstr>The Soviet-German negotiations</vt:lpstr>
      <vt:lpstr>The Molotov-Ribbentrop Pact</vt:lpstr>
      <vt:lpstr>Secret Additional Protocol</vt:lpstr>
      <vt:lpstr>Презентация PowerPoint</vt:lpstr>
      <vt:lpstr>Japan's Warfare</vt:lpstr>
      <vt:lpstr>Campaign of  the Red Army to Poland</vt:lpstr>
      <vt:lpstr>Campaign of  the Red Army to Poland</vt:lpstr>
      <vt:lpstr>The Soviet-Finnish campaign</vt:lpstr>
      <vt:lpstr>Презентация PowerPoint</vt:lpstr>
      <vt:lpstr>The Soviet-Finnish campaign</vt:lpstr>
      <vt:lpstr>The Great Patriotic War 1941-1945</vt:lpstr>
      <vt:lpstr>The Consequences of the War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History  of Russia</dc:title>
  <dc:creator>Anton Kotov</dc:creator>
  <cp:lastModifiedBy>Anton Kotov</cp:lastModifiedBy>
  <cp:revision>1</cp:revision>
  <dcterms:created xsi:type="dcterms:W3CDTF">2017-05-25T11:55:59Z</dcterms:created>
  <dcterms:modified xsi:type="dcterms:W3CDTF">2017-05-25T11:57:03Z</dcterms:modified>
</cp:coreProperties>
</file>