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5/21/2017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5/21/2017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5/21/2017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5/21/2017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5/21/2017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5/21/2017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ru-RU" smtClean="0"/>
              <a:t>Образец заголовка</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5/21/2017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Date Placeholder 2"/>
          <p:cNvSpPr>
            <a:spLocks noGrp="1"/>
          </p:cNvSpPr>
          <p:nvPr>
            <p:ph type="dt" sz="half" idx="10"/>
          </p:nvPr>
        </p:nvSpPr>
        <p:spPr/>
        <p:txBody>
          <a:bodyPr/>
          <a:lstStyle/>
          <a:p>
            <a:fld id="{B61BEF0D-F0BB-DE4B-95CE-6DB70DBA9567}" type="datetimeFigureOut">
              <a:rPr lang="en-US" dirty="0"/>
              <a:pPr/>
              <a:t>5/21/2017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5/21/2017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5/21/2017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5/21/2017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5/21/2017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ru-RU" smtClean="0"/>
              <a:t>Образец заголовка</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5/21/2017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5/21/2017</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altLang="ru-RU" dirty="0"/>
              <a:t>Contemporary History </a:t>
            </a:r>
            <a:br>
              <a:rPr lang="en-US" altLang="ru-RU" dirty="0"/>
            </a:br>
            <a:r>
              <a:rPr lang="en-US" altLang="ru-RU" dirty="0"/>
              <a:t>of Russia</a:t>
            </a:r>
            <a:endParaRPr lang="ru-RU" dirty="0"/>
          </a:p>
        </p:txBody>
      </p:sp>
      <p:sp>
        <p:nvSpPr>
          <p:cNvPr id="3" name="Текст 2"/>
          <p:cNvSpPr>
            <a:spLocks noGrp="1"/>
          </p:cNvSpPr>
          <p:nvPr>
            <p:ph type="body" idx="1"/>
          </p:nvPr>
        </p:nvSpPr>
        <p:spPr/>
        <p:txBody>
          <a:bodyPr/>
          <a:lstStyle/>
          <a:p>
            <a:r>
              <a:rPr lang="en-US" dirty="0" smtClean="0"/>
              <a:t>Lecture 4: USSR in 1920-1930s</a:t>
            </a:r>
            <a:endParaRPr lang="ru-RU" dirty="0"/>
          </a:p>
        </p:txBody>
      </p:sp>
    </p:spTree>
    <p:extLst>
      <p:ext uri="{BB962C8B-B14F-4D97-AF65-F5344CB8AC3E}">
        <p14:creationId xmlns:p14="http://schemas.microsoft.com/office/powerpoint/2010/main" val="33797581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l"/>
            <a:r>
              <a:rPr lang="en-US" dirty="0" smtClean="0"/>
              <a:t>Issues:</a:t>
            </a:r>
            <a:endParaRPr lang="ru-RU" dirty="0"/>
          </a:p>
        </p:txBody>
      </p:sp>
      <p:sp>
        <p:nvSpPr>
          <p:cNvPr id="3" name="Объект 2"/>
          <p:cNvSpPr>
            <a:spLocks noGrp="1"/>
          </p:cNvSpPr>
          <p:nvPr>
            <p:ph idx="1"/>
          </p:nvPr>
        </p:nvSpPr>
        <p:spPr/>
        <p:txBody>
          <a:bodyPr/>
          <a:lstStyle/>
          <a:p>
            <a:r>
              <a:rPr lang="en-US" altLang="ru-RU" dirty="0" smtClean="0"/>
              <a:t>Politics of "War Communism“ (Ideological background; measures</a:t>
            </a:r>
            <a:r>
              <a:rPr lang="en-US" altLang="ru-RU" dirty="0"/>
              <a:t>;</a:t>
            </a:r>
            <a:r>
              <a:rPr lang="en-US" altLang="ru-RU" dirty="0" smtClean="0"/>
              <a:t> results;) </a:t>
            </a:r>
          </a:p>
          <a:p>
            <a:r>
              <a:rPr lang="en-US" altLang="ru-RU" dirty="0" smtClean="0"/>
              <a:t>USSR formation (ideas, main events)</a:t>
            </a:r>
            <a:endParaRPr lang="en-US" altLang="ru-RU" dirty="0" smtClean="0"/>
          </a:p>
          <a:p>
            <a:r>
              <a:rPr lang="en-US" altLang="ru-RU" dirty="0" smtClean="0"/>
              <a:t>New Economic Policy </a:t>
            </a:r>
          </a:p>
          <a:p>
            <a:r>
              <a:rPr lang="en-US" dirty="0" err="1" smtClean="0"/>
              <a:t>Totalitarism</a:t>
            </a:r>
            <a:r>
              <a:rPr lang="en-US" dirty="0" smtClean="0"/>
              <a:t> </a:t>
            </a:r>
            <a:r>
              <a:rPr lang="en-US" altLang="ru-RU" dirty="0" smtClean="0"/>
              <a:t>(Definition and approaches; Power concentration)</a:t>
            </a:r>
          </a:p>
          <a:p>
            <a:endParaRPr lang="ru-RU" dirty="0"/>
          </a:p>
        </p:txBody>
      </p:sp>
    </p:spTree>
    <p:extLst>
      <p:ext uri="{BB962C8B-B14F-4D97-AF65-F5344CB8AC3E}">
        <p14:creationId xmlns:p14="http://schemas.microsoft.com/office/powerpoint/2010/main" val="39758969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Rot="1" noChangeArrowheads="1"/>
          </p:cNvSpPr>
          <p:nvPr>
            <p:ph type="title"/>
          </p:nvPr>
        </p:nvSpPr>
        <p:spPr/>
        <p:txBody>
          <a:bodyPr/>
          <a:lstStyle/>
          <a:p>
            <a:pPr eaLnBrk="1" hangingPunct="1"/>
            <a:r>
              <a:rPr lang="en-US" altLang="ru-RU" sz="4000" dirty="0"/>
              <a:t>Politics of "War Communism" (1918-1921)</a:t>
            </a:r>
            <a:endParaRPr lang="ru-RU" altLang="ru-RU" sz="4000" dirty="0"/>
          </a:p>
        </p:txBody>
      </p:sp>
      <p:sp>
        <p:nvSpPr>
          <p:cNvPr id="86019" name="Rectangle 3"/>
          <p:cNvSpPr>
            <a:spLocks noGrp="1" noChangeArrowheads="1"/>
          </p:cNvSpPr>
          <p:nvPr>
            <p:ph type="body" idx="1"/>
          </p:nvPr>
        </p:nvSpPr>
        <p:spPr/>
        <p:txBody>
          <a:bodyPr/>
          <a:lstStyle/>
          <a:p>
            <a:pPr eaLnBrk="1" hangingPunct="1"/>
            <a:r>
              <a:rPr lang="en-US" altLang="ru-RU" smtClean="0"/>
              <a:t>The term by A.A. Bogdanov (Malinovsky) before 1917</a:t>
            </a:r>
          </a:p>
          <a:p>
            <a:pPr eaLnBrk="1" hangingPunct="1"/>
            <a:r>
              <a:rPr lang="en-US" altLang="ru-RU" smtClean="0"/>
              <a:t>On December 2, 1917, Establishment of the Supreme Council of National Economy</a:t>
            </a:r>
            <a:endParaRPr lang="ru-RU" altLang="ru-RU" smtClean="0"/>
          </a:p>
        </p:txBody>
      </p:sp>
    </p:spTree>
    <p:extLst>
      <p:ext uri="{BB962C8B-B14F-4D97-AF65-F5344CB8AC3E}">
        <p14:creationId xmlns:p14="http://schemas.microsoft.com/office/powerpoint/2010/main" val="39610719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rrowheads="1"/>
          </p:cNvSpPr>
          <p:nvPr>
            <p:ph type="title"/>
          </p:nvPr>
        </p:nvSpPr>
        <p:spPr/>
        <p:txBody>
          <a:bodyPr/>
          <a:lstStyle/>
          <a:p>
            <a:pPr eaLnBrk="1" hangingPunct="1"/>
            <a:r>
              <a:rPr lang="en-US" altLang="ru-RU" sz="4000"/>
              <a:t>Politics of "War Communism" (1918-1921)</a:t>
            </a:r>
            <a:endParaRPr lang="ru-RU" altLang="ru-RU" sz="4000"/>
          </a:p>
        </p:txBody>
      </p:sp>
      <p:sp>
        <p:nvSpPr>
          <p:cNvPr id="87043" name="Rectangle 3"/>
          <p:cNvSpPr>
            <a:spLocks noGrp="1" noChangeArrowheads="1"/>
          </p:cNvSpPr>
          <p:nvPr>
            <p:ph type="body" idx="1"/>
          </p:nvPr>
        </p:nvSpPr>
        <p:spPr/>
        <p:txBody>
          <a:bodyPr/>
          <a:lstStyle/>
          <a:p>
            <a:pPr eaLnBrk="1" hangingPunct="1">
              <a:lnSpc>
                <a:spcPct val="90000"/>
              </a:lnSpc>
            </a:pPr>
            <a:r>
              <a:rPr lang="en-US" altLang="ru-RU" smtClean="0"/>
              <a:t>Liquidation of private banks and confiscation of deposits (Decree of the All-Russian Central Executive Committee on December 14, 1917)</a:t>
            </a:r>
          </a:p>
          <a:p>
            <a:pPr eaLnBrk="1" hangingPunct="1">
              <a:lnSpc>
                <a:spcPct val="90000"/>
              </a:lnSpc>
            </a:pPr>
            <a:r>
              <a:rPr lang="en-US" altLang="ru-RU" smtClean="0"/>
              <a:t>Nationalization of industry.</a:t>
            </a:r>
          </a:p>
          <a:p>
            <a:pPr eaLnBrk="1" hangingPunct="1">
              <a:lnSpc>
                <a:spcPct val="90000"/>
              </a:lnSpc>
            </a:pPr>
            <a:r>
              <a:rPr lang="en-US" altLang="ru-RU" smtClean="0"/>
              <a:t>  By the summer of the 1920s 50 chief directorates establishment</a:t>
            </a:r>
          </a:p>
          <a:p>
            <a:pPr eaLnBrk="1" hangingPunct="1">
              <a:lnSpc>
                <a:spcPct val="90000"/>
              </a:lnSpc>
            </a:pPr>
            <a:r>
              <a:rPr lang="en-US" altLang="ru-RU" smtClean="0"/>
              <a:t>Monopoly of foreign trade (April 1918)</a:t>
            </a:r>
          </a:p>
          <a:p>
            <a:pPr eaLnBrk="1" hangingPunct="1">
              <a:lnSpc>
                <a:spcPct val="90000"/>
              </a:lnSpc>
            </a:pPr>
            <a:r>
              <a:rPr lang="en-US" altLang="ru-RU" smtClean="0"/>
              <a:t>Compulsory labor service</a:t>
            </a:r>
          </a:p>
          <a:p>
            <a:pPr eaLnBrk="1" hangingPunct="1">
              <a:lnSpc>
                <a:spcPct val="90000"/>
              </a:lnSpc>
            </a:pPr>
            <a:r>
              <a:rPr lang="en-US" altLang="ru-RU" smtClean="0"/>
              <a:t>Food dictatorship</a:t>
            </a:r>
            <a:endParaRPr lang="ru-RU" altLang="ru-RU" smtClean="0"/>
          </a:p>
        </p:txBody>
      </p:sp>
    </p:spTree>
    <p:extLst>
      <p:ext uri="{BB962C8B-B14F-4D97-AF65-F5344CB8AC3E}">
        <p14:creationId xmlns:p14="http://schemas.microsoft.com/office/powerpoint/2010/main" val="28986714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rrowheads="1"/>
          </p:cNvSpPr>
          <p:nvPr>
            <p:ph type="title"/>
          </p:nvPr>
        </p:nvSpPr>
        <p:spPr>
          <a:xfrm>
            <a:off x="684212" y="4720281"/>
            <a:ext cx="8534400" cy="1507067"/>
          </a:xfrm>
        </p:spPr>
        <p:txBody>
          <a:bodyPr/>
          <a:lstStyle/>
          <a:p>
            <a:pPr eaLnBrk="1" hangingPunct="1"/>
            <a:r>
              <a:rPr lang="en-US" altLang="ru-RU" sz="4000" dirty="0"/>
              <a:t>Politics of "War Communism" (1918-1921)</a:t>
            </a:r>
            <a:endParaRPr lang="ru-RU" altLang="ru-RU" sz="4000" dirty="0"/>
          </a:p>
        </p:txBody>
      </p:sp>
      <p:sp>
        <p:nvSpPr>
          <p:cNvPr id="88067" name="Rectangle 3"/>
          <p:cNvSpPr>
            <a:spLocks noGrp="1" noChangeArrowheads="1"/>
          </p:cNvSpPr>
          <p:nvPr>
            <p:ph type="body" idx="1"/>
          </p:nvPr>
        </p:nvSpPr>
        <p:spPr>
          <a:xfrm>
            <a:off x="684212" y="313038"/>
            <a:ext cx="8534400" cy="4407243"/>
          </a:xfrm>
        </p:spPr>
        <p:txBody>
          <a:bodyPr>
            <a:normAutofit lnSpcReduction="10000"/>
          </a:bodyPr>
          <a:lstStyle/>
          <a:p>
            <a:pPr eaLnBrk="1" hangingPunct="1">
              <a:lnSpc>
                <a:spcPct val="80000"/>
              </a:lnSpc>
            </a:pPr>
            <a:r>
              <a:rPr lang="en-US" altLang="ru-RU" sz="2800" dirty="0"/>
              <a:t>The production of pig iron in 1920 compared with 1918 fell 4.5 times.</a:t>
            </a:r>
          </a:p>
          <a:p>
            <a:pPr eaLnBrk="1" hangingPunct="1">
              <a:lnSpc>
                <a:spcPct val="80000"/>
              </a:lnSpc>
            </a:pPr>
            <a:r>
              <a:rPr lang="en-US" altLang="ru-RU" sz="2800" dirty="0"/>
              <a:t>Steel - 2.5 times</a:t>
            </a:r>
          </a:p>
          <a:p>
            <a:pPr eaLnBrk="1" hangingPunct="1">
              <a:lnSpc>
                <a:spcPct val="80000"/>
              </a:lnSpc>
            </a:pPr>
            <a:r>
              <a:rPr lang="en-US" altLang="ru-RU" sz="2800" dirty="0"/>
              <a:t>Sale - 2 times</a:t>
            </a:r>
          </a:p>
          <a:p>
            <a:pPr eaLnBrk="1" hangingPunct="1">
              <a:lnSpc>
                <a:spcPct val="80000"/>
              </a:lnSpc>
            </a:pPr>
            <a:r>
              <a:rPr lang="en-US" altLang="ru-RU" sz="2800" dirty="0"/>
              <a:t>Increasing military production.=&gt;</a:t>
            </a:r>
            <a:endParaRPr lang="ru-RU" altLang="ru-RU" sz="2800" dirty="0"/>
          </a:p>
          <a:p>
            <a:pPr eaLnBrk="1" hangingPunct="1">
              <a:lnSpc>
                <a:spcPct val="80000"/>
              </a:lnSpc>
              <a:buFont typeface="Wingdings" panose="05000000000000000000" pitchFamily="2" charset="2"/>
              <a:buNone/>
            </a:pPr>
            <a:r>
              <a:rPr lang="en-US" altLang="ru-RU" sz="2800" dirty="0"/>
              <a:t>In 1920, 2-3 less machines and implements were supplied to agriculture than in 1919</a:t>
            </a:r>
          </a:p>
          <a:p>
            <a:pPr eaLnBrk="1" hangingPunct="1">
              <a:lnSpc>
                <a:spcPct val="80000"/>
              </a:lnSpc>
              <a:buFont typeface="Wingdings" panose="05000000000000000000" pitchFamily="2" charset="2"/>
              <a:buNone/>
            </a:pPr>
            <a:r>
              <a:rPr lang="en-US" altLang="ru-RU" sz="2800" dirty="0"/>
              <a:t>Cutting of sown areas by 20%</a:t>
            </a:r>
          </a:p>
          <a:p>
            <a:pPr eaLnBrk="1" hangingPunct="1">
              <a:lnSpc>
                <a:spcPct val="80000"/>
              </a:lnSpc>
              <a:buFont typeface="Wingdings" panose="05000000000000000000" pitchFamily="2" charset="2"/>
              <a:buNone/>
            </a:pPr>
            <a:r>
              <a:rPr lang="en-US" altLang="ru-RU" sz="2800" dirty="0"/>
              <a:t>The fall in the collection of agricultural products by 40-45% compared with 1913.</a:t>
            </a:r>
            <a:endParaRPr lang="ru-RU" altLang="ru-RU" sz="2800" dirty="0"/>
          </a:p>
        </p:txBody>
      </p:sp>
    </p:spTree>
    <p:extLst>
      <p:ext uri="{BB962C8B-B14F-4D97-AF65-F5344CB8AC3E}">
        <p14:creationId xmlns:p14="http://schemas.microsoft.com/office/powerpoint/2010/main" val="35458962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rrowheads="1"/>
          </p:cNvSpPr>
          <p:nvPr>
            <p:ph type="title"/>
          </p:nvPr>
        </p:nvSpPr>
        <p:spPr>
          <a:xfrm>
            <a:off x="2063750" y="0"/>
            <a:ext cx="8229600" cy="1143000"/>
          </a:xfrm>
        </p:spPr>
        <p:txBody>
          <a:bodyPr>
            <a:normAutofit fontScale="90000"/>
          </a:bodyPr>
          <a:lstStyle/>
          <a:p>
            <a:pPr eaLnBrk="1" hangingPunct="1"/>
            <a:r>
              <a:rPr lang="en-US" altLang="ru-RU" sz="4000"/>
              <a:t>Politics of "War Communism" (1918-1921)</a:t>
            </a:r>
            <a:endParaRPr lang="ru-RU" altLang="ru-RU" sz="4000"/>
          </a:p>
        </p:txBody>
      </p:sp>
      <p:sp>
        <p:nvSpPr>
          <p:cNvPr id="89091" name="Rectangle 3"/>
          <p:cNvSpPr>
            <a:spLocks noGrp="1" noChangeArrowheads="1"/>
          </p:cNvSpPr>
          <p:nvPr>
            <p:ph type="body" idx="1"/>
          </p:nvPr>
        </p:nvSpPr>
        <p:spPr>
          <a:xfrm>
            <a:off x="2063750" y="0"/>
            <a:ext cx="8229600" cy="4525963"/>
          </a:xfrm>
        </p:spPr>
        <p:txBody>
          <a:bodyPr/>
          <a:lstStyle/>
          <a:p>
            <a:pPr eaLnBrk="1" hangingPunct="1"/>
            <a:r>
              <a:rPr lang="en-US" altLang="ru-RU" dirty="0" smtClean="0"/>
              <a:t>Drought</a:t>
            </a:r>
          </a:p>
          <a:p>
            <a:pPr eaLnBrk="1" hangingPunct="1"/>
            <a:r>
              <a:rPr lang="en-US" altLang="ru-RU" dirty="0" smtClean="0"/>
              <a:t>Famine griped up to</a:t>
            </a:r>
            <a:r>
              <a:rPr lang="ru-RU" altLang="ru-RU" dirty="0" smtClean="0"/>
              <a:t> 20% </a:t>
            </a:r>
            <a:r>
              <a:rPr lang="en-US" altLang="ru-RU" dirty="0" smtClean="0"/>
              <a:t>of the population</a:t>
            </a:r>
            <a:endParaRPr lang="ru-RU" altLang="ru-RU" dirty="0" smtClean="0"/>
          </a:p>
          <a:p>
            <a:pPr eaLnBrk="1" hangingPunct="1"/>
            <a:r>
              <a:rPr lang="en-US" altLang="ru-RU" dirty="0" smtClean="0"/>
              <a:t>5 million people died</a:t>
            </a:r>
            <a:endParaRPr lang="ru-RU" altLang="ru-RU" dirty="0" smtClean="0"/>
          </a:p>
        </p:txBody>
      </p:sp>
      <p:pic>
        <p:nvPicPr>
          <p:cNvPr id="8909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892" y="3574580"/>
            <a:ext cx="4171950" cy="307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09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0617" y="962026"/>
            <a:ext cx="3130550" cy="407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47508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Rot="1" noChangeArrowheads="1"/>
          </p:cNvSpPr>
          <p:nvPr>
            <p:ph type="title"/>
          </p:nvPr>
        </p:nvSpPr>
        <p:spPr/>
        <p:txBody>
          <a:bodyPr/>
          <a:lstStyle/>
          <a:p>
            <a:pPr eaLnBrk="1" hangingPunct="1"/>
            <a:r>
              <a:rPr lang="ru-RU" altLang="ru-RU" sz="4000" dirty="0"/>
              <a:t>«</a:t>
            </a:r>
            <a:r>
              <a:rPr lang="en-US" altLang="ru-RU" sz="4000" dirty="0"/>
              <a:t>Power to the Soviets, </a:t>
            </a:r>
            <a:br>
              <a:rPr lang="en-US" altLang="ru-RU" sz="4000" dirty="0"/>
            </a:br>
            <a:r>
              <a:rPr lang="en-US" altLang="ru-RU" sz="4000" dirty="0"/>
              <a:t>but not to parties</a:t>
            </a:r>
            <a:r>
              <a:rPr lang="ru-RU" altLang="ru-RU" sz="4000" dirty="0"/>
              <a:t>!»</a:t>
            </a:r>
          </a:p>
        </p:txBody>
      </p:sp>
      <p:sp>
        <p:nvSpPr>
          <p:cNvPr id="105475" name="Rectangle 3"/>
          <p:cNvSpPr>
            <a:spLocks noGrp="1" noChangeArrowheads="1"/>
          </p:cNvSpPr>
          <p:nvPr>
            <p:ph type="body" idx="1"/>
          </p:nvPr>
        </p:nvSpPr>
        <p:spPr>
          <a:xfrm>
            <a:off x="766119" y="478181"/>
            <a:ext cx="8229600" cy="4525962"/>
          </a:xfrm>
        </p:spPr>
        <p:txBody>
          <a:bodyPr/>
          <a:lstStyle/>
          <a:p>
            <a:pPr eaLnBrk="1" hangingPunct="1">
              <a:defRPr/>
            </a:pPr>
            <a:r>
              <a:rPr lang="en-US" altLang="ru-RU" dirty="0" smtClean="0"/>
              <a:t>The </a:t>
            </a:r>
            <a:r>
              <a:rPr lang="en-US" altLang="ru-RU" dirty="0" err="1" smtClean="0"/>
              <a:t>Kronstadt</a:t>
            </a:r>
            <a:r>
              <a:rPr lang="en-US" altLang="ru-RU" dirty="0" smtClean="0"/>
              <a:t> Uprising (about 27 thousand people). March 1921</a:t>
            </a:r>
          </a:p>
          <a:p>
            <a:pPr eaLnBrk="1" hangingPunct="1">
              <a:defRPr/>
            </a:pPr>
            <a:r>
              <a:rPr lang="en-US" altLang="ru-RU" dirty="0" smtClean="0"/>
              <a:t>The uprising in Western Siberia (about 100 thousand people).</a:t>
            </a:r>
          </a:p>
          <a:p>
            <a:pPr eaLnBrk="1" hangingPunct="1">
              <a:defRPr/>
            </a:pPr>
            <a:r>
              <a:rPr lang="en-US" altLang="ru-RU" dirty="0" smtClean="0"/>
              <a:t>Uprising  in Tambov province and in a number of districts of Voronezh, Saratov province (30 thousand people).</a:t>
            </a:r>
          </a:p>
          <a:p>
            <a:pPr marL="0" indent="0">
              <a:buNone/>
              <a:defRPr/>
            </a:pPr>
            <a:r>
              <a:rPr lang="en-US" altLang="ru-RU" dirty="0" smtClean="0"/>
              <a:t>1920-1921</a:t>
            </a:r>
            <a:endParaRPr lang="ru-RU" altLang="ru-RU" dirty="0" smtClean="0"/>
          </a:p>
        </p:txBody>
      </p:sp>
      <p:pic>
        <p:nvPicPr>
          <p:cNvPr id="9011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93427" y="3387194"/>
            <a:ext cx="2795587" cy="220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79385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rrowheads="1"/>
          </p:cNvSpPr>
          <p:nvPr>
            <p:ph type="title"/>
          </p:nvPr>
        </p:nvSpPr>
        <p:spPr/>
        <p:txBody>
          <a:bodyPr/>
          <a:lstStyle/>
          <a:p>
            <a:pPr eaLnBrk="1" hangingPunct="1"/>
            <a:r>
              <a:rPr lang="en-US" altLang="ru-RU" smtClean="0"/>
              <a:t>Formation of the USSR</a:t>
            </a:r>
            <a:endParaRPr lang="ru-RU" altLang="ru-RU" smtClean="0"/>
          </a:p>
        </p:txBody>
      </p:sp>
      <p:sp>
        <p:nvSpPr>
          <p:cNvPr id="91139" name="Rectangle 3"/>
          <p:cNvSpPr>
            <a:spLocks noGrp="1" noChangeArrowheads="1"/>
          </p:cNvSpPr>
          <p:nvPr>
            <p:ph type="body" idx="1"/>
          </p:nvPr>
        </p:nvSpPr>
        <p:spPr/>
        <p:txBody>
          <a:bodyPr/>
          <a:lstStyle/>
          <a:p>
            <a:pPr eaLnBrk="1" hangingPunct="1"/>
            <a:r>
              <a:rPr lang="en-US" altLang="ru-RU" smtClean="0"/>
              <a:t>Intraparty discussion</a:t>
            </a:r>
          </a:p>
          <a:p>
            <a:pPr eaLnBrk="1" hangingPunct="1"/>
            <a:r>
              <a:rPr lang="en-US" altLang="ru-RU" smtClean="0"/>
              <a:t>Lenin VI-federation</a:t>
            </a:r>
          </a:p>
          <a:p>
            <a:pPr eaLnBrk="1" hangingPunct="1"/>
            <a:r>
              <a:rPr lang="en-US" altLang="ru-RU" smtClean="0"/>
              <a:t>Stalin I.V. - "autonomization"</a:t>
            </a:r>
          </a:p>
          <a:p>
            <a:pPr eaLnBrk="1" hangingPunct="1"/>
            <a:r>
              <a:rPr lang="en-US" altLang="ru-RU" smtClean="0"/>
              <a:t>January 31, 1922 the constitution of the USSR</a:t>
            </a:r>
            <a:endParaRPr lang="ru-RU" altLang="ru-RU" smtClean="0"/>
          </a:p>
        </p:txBody>
      </p:sp>
    </p:spTree>
    <p:extLst>
      <p:ext uri="{BB962C8B-B14F-4D97-AF65-F5344CB8AC3E}">
        <p14:creationId xmlns:p14="http://schemas.microsoft.com/office/powerpoint/2010/main" val="10007475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Rot="1" noChangeArrowheads="1"/>
          </p:cNvSpPr>
          <p:nvPr>
            <p:ph type="title"/>
          </p:nvPr>
        </p:nvSpPr>
        <p:spPr/>
        <p:txBody>
          <a:bodyPr/>
          <a:lstStyle/>
          <a:p>
            <a:pPr eaLnBrk="1" hangingPunct="1"/>
            <a:r>
              <a:rPr lang="en-US" altLang="ru-RU" sz="4000" dirty="0"/>
              <a:t>New Economic Policy (1921-1928)</a:t>
            </a:r>
            <a:endParaRPr lang="ru-RU" altLang="ru-RU" sz="4000" dirty="0"/>
          </a:p>
        </p:txBody>
      </p:sp>
      <p:sp>
        <p:nvSpPr>
          <p:cNvPr id="92163" name="Rectangle 3"/>
          <p:cNvSpPr>
            <a:spLocks noGrp="1" noChangeArrowheads="1"/>
          </p:cNvSpPr>
          <p:nvPr>
            <p:ph type="body" idx="1"/>
          </p:nvPr>
        </p:nvSpPr>
        <p:spPr/>
        <p:txBody>
          <a:bodyPr/>
          <a:lstStyle/>
          <a:p>
            <a:pPr eaLnBrk="1" hangingPunct="1"/>
            <a:r>
              <a:rPr lang="en-US" altLang="ru-RU" dirty="0" smtClean="0"/>
              <a:t>March 15, 1921 Decision on the cessation of military communism and the transition to the NEP (X Congress of the RCP (b)).</a:t>
            </a:r>
          </a:p>
          <a:p>
            <a:pPr eaLnBrk="1" hangingPunct="1"/>
            <a:r>
              <a:rPr lang="ru-RU" altLang="ru-RU" dirty="0" smtClean="0"/>
              <a:t>1923-1924 гг. </a:t>
            </a:r>
            <a:r>
              <a:rPr lang="en-US" altLang="ru-RU" dirty="0" err="1" smtClean="0"/>
              <a:t>Prodnalog</a:t>
            </a:r>
            <a:r>
              <a:rPr lang="en-US" altLang="ru-RU" dirty="0" smtClean="0"/>
              <a:t> (food tax)</a:t>
            </a:r>
            <a:r>
              <a:rPr lang="ru-RU" altLang="ru-RU" dirty="0" smtClean="0"/>
              <a:t> </a:t>
            </a:r>
            <a:r>
              <a:rPr lang="en-US" altLang="ru-RU" dirty="0" smtClean="0"/>
              <a:t>with food late money</a:t>
            </a:r>
          </a:p>
          <a:p>
            <a:pPr eaLnBrk="1" hangingPunct="1"/>
            <a:r>
              <a:rPr lang="en-US" altLang="ru-RU" dirty="0" smtClean="0"/>
              <a:t>1924-1925 Transition to the monetary taxation of the village</a:t>
            </a:r>
            <a:endParaRPr lang="ru-RU" altLang="ru-RU" dirty="0" smtClean="0"/>
          </a:p>
        </p:txBody>
      </p:sp>
      <p:pic>
        <p:nvPicPr>
          <p:cNvPr id="9216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82064" y="2237844"/>
            <a:ext cx="2916237" cy="2249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2165" name="Text Box 5"/>
          <p:cNvSpPr txBox="1">
            <a:spLocks noChangeArrowheads="1"/>
          </p:cNvSpPr>
          <p:nvPr/>
        </p:nvSpPr>
        <p:spPr bwMode="auto">
          <a:xfrm>
            <a:off x="9599612" y="1721237"/>
            <a:ext cx="2010751"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ru-RU" sz="1800" dirty="0"/>
              <a:t>Delivery of grain</a:t>
            </a:r>
            <a:endParaRPr lang="ru-RU" altLang="ru-RU" sz="1800" dirty="0"/>
          </a:p>
        </p:txBody>
      </p:sp>
    </p:spTree>
    <p:extLst>
      <p:ext uri="{BB962C8B-B14F-4D97-AF65-F5344CB8AC3E}">
        <p14:creationId xmlns:p14="http://schemas.microsoft.com/office/powerpoint/2010/main" val="165457306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rrowheads="1"/>
          </p:cNvSpPr>
          <p:nvPr>
            <p:ph type="title"/>
          </p:nvPr>
        </p:nvSpPr>
        <p:spPr/>
        <p:txBody>
          <a:bodyPr/>
          <a:lstStyle/>
          <a:p>
            <a:pPr eaLnBrk="1" hangingPunct="1"/>
            <a:endParaRPr lang="ru-RU" altLang="ru-RU" smtClean="0"/>
          </a:p>
        </p:txBody>
      </p:sp>
      <p:sp>
        <p:nvSpPr>
          <p:cNvPr id="93187" name="Rectangle 3"/>
          <p:cNvSpPr>
            <a:spLocks noGrp="1" noChangeArrowheads="1"/>
          </p:cNvSpPr>
          <p:nvPr>
            <p:ph type="body" idx="1"/>
          </p:nvPr>
        </p:nvSpPr>
        <p:spPr/>
        <p:txBody>
          <a:bodyPr/>
          <a:lstStyle/>
          <a:p>
            <a:pPr eaLnBrk="1" hangingPunct="1"/>
            <a:endParaRPr lang="ru-RU" altLang="ru-RU" smtClean="0"/>
          </a:p>
        </p:txBody>
      </p:sp>
      <p:pic>
        <p:nvPicPr>
          <p:cNvPr id="9318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54214" y="1379538"/>
            <a:ext cx="8713787" cy="5478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675392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Rot="1" noChangeArrowheads="1"/>
          </p:cNvSpPr>
          <p:nvPr>
            <p:ph type="title"/>
          </p:nvPr>
        </p:nvSpPr>
        <p:spPr/>
        <p:txBody>
          <a:bodyPr/>
          <a:lstStyle/>
          <a:p>
            <a:pPr eaLnBrk="1" hangingPunct="1"/>
            <a:endParaRPr lang="ru-RU" altLang="ru-RU" smtClean="0"/>
          </a:p>
        </p:txBody>
      </p:sp>
      <p:sp>
        <p:nvSpPr>
          <p:cNvPr id="94211" name="Rectangle 3"/>
          <p:cNvSpPr>
            <a:spLocks noGrp="1" noChangeArrowheads="1"/>
          </p:cNvSpPr>
          <p:nvPr>
            <p:ph type="body" idx="1"/>
          </p:nvPr>
        </p:nvSpPr>
        <p:spPr>
          <a:xfrm>
            <a:off x="2170670" y="371476"/>
            <a:ext cx="8229600" cy="825500"/>
          </a:xfrm>
        </p:spPr>
        <p:txBody>
          <a:bodyPr/>
          <a:lstStyle/>
          <a:p>
            <a:pPr eaLnBrk="1" hangingPunct="1">
              <a:lnSpc>
                <a:spcPct val="80000"/>
              </a:lnSpc>
            </a:pPr>
            <a:r>
              <a:rPr lang="en-US" altLang="ru-RU" sz="2800" dirty="0" err="1"/>
              <a:t>Bolshaya</a:t>
            </a:r>
            <a:r>
              <a:rPr lang="en-US" altLang="ru-RU" sz="2800" dirty="0"/>
              <a:t> </a:t>
            </a:r>
            <a:r>
              <a:rPr lang="en-US" altLang="ru-RU" sz="2800" dirty="0" err="1"/>
              <a:t>Sukharevskaya</a:t>
            </a:r>
            <a:r>
              <a:rPr lang="en-US" altLang="ru-RU" sz="2800" dirty="0"/>
              <a:t> Square in Moscow during the NEP</a:t>
            </a:r>
            <a:endParaRPr lang="ru-RU" altLang="ru-RU" sz="2800" dirty="0"/>
          </a:p>
        </p:txBody>
      </p:sp>
      <p:pic>
        <p:nvPicPr>
          <p:cNvPr id="9421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2313" y="1196976"/>
            <a:ext cx="7848600" cy="360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626416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Rot="1" noChangeArrowheads="1"/>
          </p:cNvSpPr>
          <p:nvPr>
            <p:ph type="title"/>
          </p:nvPr>
        </p:nvSpPr>
        <p:spPr/>
        <p:txBody>
          <a:bodyPr/>
          <a:lstStyle/>
          <a:p>
            <a:pPr eaLnBrk="1" hangingPunct="1"/>
            <a:r>
              <a:rPr lang="en-US" altLang="ru-RU" smtClean="0"/>
              <a:t>Totalitarism</a:t>
            </a:r>
            <a:endParaRPr lang="ru-RU" altLang="ru-RU" smtClean="0"/>
          </a:p>
        </p:txBody>
      </p:sp>
      <p:sp>
        <p:nvSpPr>
          <p:cNvPr id="97283" name="Rectangle 3"/>
          <p:cNvSpPr>
            <a:spLocks noGrp="1" noChangeArrowheads="1"/>
          </p:cNvSpPr>
          <p:nvPr>
            <p:ph type="body" idx="1"/>
          </p:nvPr>
        </p:nvSpPr>
        <p:spPr/>
        <p:txBody>
          <a:bodyPr>
            <a:normAutofit fontScale="85000" lnSpcReduction="20000"/>
          </a:bodyPr>
          <a:lstStyle/>
          <a:p>
            <a:pPr eaLnBrk="1" hangingPunct="1">
              <a:lnSpc>
                <a:spcPct val="90000"/>
              </a:lnSpc>
              <a:buFont typeface="Wingdings" panose="05000000000000000000" pitchFamily="2" charset="2"/>
              <a:buNone/>
            </a:pPr>
            <a:r>
              <a:rPr lang="en-US" altLang="ru-RU" sz="2800" i="1"/>
              <a:t>A political regime that characterizes the desire to control all spheres of society and human life.</a:t>
            </a:r>
          </a:p>
          <a:p>
            <a:pPr eaLnBrk="1" hangingPunct="1">
              <a:lnSpc>
                <a:spcPct val="90000"/>
              </a:lnSpc>
              <a:buFont typeface="Wingdings" panose="05000000000000000000" pitchFamily="2" charset="2"/>
              <a:buNone/>
            </a:pPr>
            <a:r>
              <a:rPr lang="en-US" altLang="ru-RU" sz="2800" i="1"/>
              <a:t>Features:</a:t>
            </a:r>
          </a:p>
          <a:p>
            <a:pPr eaLnBrk="1" hangingPunct="1">
              <a:lnSpc>
                <a:spcPct val="90000"/>
              </a:lnSpc>
              <a:buFont typeface="Wingdings" panose="05000000000000000000" pitchFamily="2" charset="2"/>
              <a:buNone/>
            </a:pPr>
            <a:r>
              <a:rPr lang="en-US" altLang="ru-RU" sz="2800" i="1"/>
              <a:t>Authoritarism</a:t>
            </a:r>
          </a:p>
          <a:p>
            <a:pPr eaLnBrk="1" hangingPunct="1">
              <a:lnSpc>
                <a:spcPct val="90000"/>
              </a:lnSpc>
              <a:buFont typeface="Wingdings" panose="05000000000000000000" pitchFamily="2" charset="2"/>
              <a:buNone/>
            </a:pPr>
            <a:r>
              <a:rPr lang="en-US" altLang="ru-RU" sz="2800" i="1"/>
              <a:t>Etatism</a:t>
            </a:r>
          </a:p>
          <a:p>
            <a:pPr eaLnBrk="1" hangingPunct="1">
              <a:lnSpc>
                <a:spcPct val="90000"/>
              </a:lnSpc>
              <a:buFont typeface="Wingdings" panose="05000000000000000000" pitchFamily="2" charset="2"/>
              <a:buNone/>
            </a:pPr>
            <a:r>
              <a:rPr lang="en-US" altLang="ru-RU" sz="2800" i="1"/>
              <a:t>Unified ideology</a:t>
            </a:r>
          </a:p>
          <a:p>
            <a:pPr eaLnBrk="1" hangingPunct="1">
              <a:lnSpc>
                <a:spcPct val="90000"/>
              </a:lnSpc>
              <a:buFont typeface="Wingdings" panose="05000000000000000000" pitchFamily="2" charset="2"/>
              <a:buNone/>
            </a:pPr>
            <a:r>
              <a:rPr lang="en-US" altLang="ru-RU" sz="2800" i="1"/>
              <a:t>The device of compulsion</a:t>
            </a:r>
          </a:p>
          <a:p>
            <a:pPr eaLnBrk="1" hangingPunct="1">
              <a:lnSpc>
                <a:spcPct val="90000"/>
              </a:lnSpc>
              <a:buFont typeface="Wingdings" panose="05000000000000000000" pitchFamily="2" charset="2"/>
              <a:buNone/>
            </a:pPr>
            <a:r>
              <a:rPr lang="en-US" altLang="ru-RU" sz="2800" i="1"/>
              <a:t>Nationalization or major state sector in economy</a:t>
            </a:r>
          </a:p>
          <a:p>
            <a:pPr eaLnBrk="1" hangingPunct="1">
              <a:lnSpc>
                <a:spcPct val="90000"/>
              </a:lnSpc>
              <a:buFont typeface="Wingdings" panose="05000000000000000000" pitchFamily="2" charset="2"/>
              <a:buNone/>
            </a:pPr>
            <a:r>
              <a:rPr lang="en-US" altLang="ru-RU" sz="2800" i="1"/>
              <a:t>						Hanna Arendt</a:t>
            </a:r>
            <a:endParaRPr lang="ru-RU" altLang="ru-RU" sz="2800"/>
          </a:p>
        </p:txBody>
      </p:sp>
    </p:spTree>
    <p:extLst>
      <p:ext uri="{BB962C8B-B14F-4D97-AF65-F5344CB8AC3E}">
        <p14:creationId xmlns:p14="http://schemas.microsoft.com/office/powerpoint/2010/main" val="251330238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Rot="1" noChangeArrowheads="1"/>
          </p:cNvSpPr>
          <p:nvPr>
            <p:ph type="title"/>
          </p:nvPr>
        </p:nvSpPr>
        <p:spPr/>
        <p:txBody>
          <a:bodyPr>
            <a:normAutofit fontScale="90000"/>
          </a:bodyPr>
          <a:lstStyle/>
          <a:p>
            <a:pPr eaLnBrk="1" hangingPunct="1"/>
            <a:r>
              <a:rPr lang="en-US" altLang="ru-RU" sz="4000"/>
              <a:t>The reasons for the formation of totalitarian regimes</a:t>
            </a:r>
            <a:endParaRPr lang="ru-RU" altLang="ru-RU" sz="4000"/>
          </a:p>
        </p:txBody>
      </p:sp>
      <p:sp>
        <p:nvSpPr>
          <p:cNvPr id="98307" name="Rectangle 3"/>
          <p:cNvSpPr>
            <a:spLocks noGrp="1" noChangeArrowheads="1"/>
          </p:cNvSpPr>
          <p:nvPr>
            <p:ph type="body" idx="1"/>
          </p:nvPr>
        </p:nvSpPr>
        <p:spPr/>
        <p:txBody>
          <a:bodyPr>
            <a:normAutofit fontScale="92500" lnSpcReduction="20000"/>
          </a:bodyPr>
          <a:lstStyle/>
          <a:p>
            <a:pPr eaLnBrk="1" hangingPunct="1">
              <a:lnSpc>
                <a:spcPct val="90000"/>
              </a:lnSpc>
              <a:buFont typeface="Wingdings" panose="05000000000000000000" pitchFamily="2" charset="2"/>
              <a:buNone/>
            </a:pPr>
            <a:r>
              <a:rPr lang="en-US" altLang="ru-RU" sz="2400" u="sng"/>
              <a:t>Economic:</a:t>
            </a:r>
          </a:p>
          <a:p>
            <a:pPr eaLnBrk="1" hangingPunct="1">
              <a:lnSpc>
                <a:spcPct val="90000"/>
              </a:lnSpc>
              <a:buFont typeface="Wingdings" panose="05000000000000000000" pitchFamily="2" charset="2"/>
              <a:buNone/>
            </a:pPr>
            <a:r>
              <a:rPr lang="en-US" altLang="ru-RU" sz="2400"/>
              <a:t>The immaturity of the country's capitalist development</a:t>
            </a:r>
          </a:p>
          <a:p>
            <a:pPr eaLnBrk="1" hangingPunct="1">
              <a:lnSpc>
                <a:spcPct val="90000"/>
              </a:lnSpc>
              <a:buFont typeface="Wingdings" panose="05000000000000000000" pitchFamily="2" charset="2"/>
              <a:buNone/>
            </a:pPr>
            <a:r>
              <a:rPr lang="en-US" altLang="ru-RU" sz="2400"/>
              <a:t>Impact of the crisis of 1929-1933</a:t>
            </a:r>
          </a:p>
          <a:p>
            <a:pPr eaLnBrk="1" hangingPunct="1">
              <a:lnSpc>
                <a:spcPct val="90000"/>
              </a:lnSpc>
              <a:buFont typeface="Wingdings" panose="05000000000000000000" pitchFamily="2" charset="2"/>
              <a:buNone/>
            </a:pPr>
            <a:r>
              <a:rPr lang="en-US" altLang="ru-RU" sz="2400" u="sng"/>
              <a:t>Sociological:</a:t>
            </a:r>
          </a:p>
          <a:p>
            <a:pPr eaLnBrk="1" hangingPunct="1">
              <a:lnSpc>
                <a:spcPct val="90000"/>
              </a:lnSpc>
              <a:buFont typeface="Wingdings" panose="05000000000000000000" pitchFamily="2" charset="2"/>
              <a:buNone/>
            </a:pPr>
            <a:r>
              <a:rPr lang="en-US" altLang="ru-RU" sz="2400"/>
              <a:t>"Generation of the century"</a:t>
            </a:r>
          </a:p>
          <a:p>
            <a:pPr eaLnBrk="1" hangingPunct="1">
              <a:lnSpc>
                <a:spcPct val="90000"/>
              </a:lnSpc>
              <a:buFont typeface="Wingdings" panose="05000000000000000000" pitchFamily="2" charset="2"/>
              <a:buNone/>
            </a:pPr>
            <a:r>
              <a:rPr lang="en-US" altLang="ru-RU" sz="2400"/>
              <a:t>Increase the proportion of active social elements with the social bottoms</a:t>
            </a:r>
          </a:p>
          <a:p>
            <a:pPr eaLnBrk="1" hangingPunct="1">
              <a:lnSpc>
                <a:spcPct val="90000"/>
              </a:lnSpc>
              <a:buFont typeface="Wingdings" panose="05000000000000000000" pitchFamily="2" charset="2"/>
              <a:buNone/>
            </a:pPr>
            <a:r>
              <a:rPr lang="en-US" altLang="ru-RU" sz="2400"/>
              <a:t>Social instability strengthens the "family model" of relationships</a:t>
            </a:r>
          </a:p>
          <a:p>
            <a:pPr eaLnBrk="1" hangingPunct="1">
              <a:lnSpc>
                <a:spcPct val="90000"/>
              </a:lnSpc>
              <a:buFont typeface="Wingdings" panose="05000000000000000000" pitchFamily="2" charset="2"/>
              <a:buNone/>
            </a:pPr>
            <a:r>
              <a:rPr lang="en-US" altLang="ru-RU" sz="2400" u="sng"/>
              <a:t>Psychological:</a:t>
            </a:r>
          </a:p>
          <a:p>
            <a:pPr eaLnBrk="1" hangingPunct="1">
              <a:lnSpc>
                <a:spcPct val="90000"/>
              </a:lnSpc>
              <a:buFont typeface="Wingdings" panose="05000000000000000000" pitchFamily="2" charset="2"/>
              <a:buNone/>
            </a:pPr>
            <a:r>
              <a:rPr lang="en-US" altLang="ru-RU" sz="2400"/>
              <a:t>Authoritarianism</a:t>
            </a:r>
            <a:endParaRPr lang="ru-RU" altLang="ru-RU" sz="2400"/>
          </a:p>
        </p:txBody>
      </p:sp>
    </p:spTree>
    <p:extLst>
      <p:ext uri="{BB962C8B-B14F-4D97-AF65-F5344CB8AC3E}">
        <p14:creationId xmlns:p14="http://schemas.microsoft.com/office/powerpoint/2010/main" val="112523087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Rot="1" noChangeArrowheads="1"/>
          </p:cNvSpPr>
          <p:nvPr>
            <p:ph type="title"/>
          </p:nvPr>
        </p:nvSpPr>
        <p:spPr/>
        <p:txBody>
          <a:bodyPr>
            <a:normAutofit fontScale="90000"/>
          </a:bodyPr>
          <a:lstStyle/>
          <a:p>
            <a:pPr eaLnBrk="1" hangingPunct="1"/>
            <a:r>
              <a:rPr lang="en-US" altLang="ru-RU" sz="4000"/>
              <a:t>Totalitarianism. The formation of the totalitarian regime in the USSR</a:t>
            </a:r>
            <a:endParaRPr lang="ru-RU" altLang="ru-RU" sz="4000"/>
          </a:p>
        </p:txBody>
      </p:sp>
      <p:sp>
        <p:nvSpPr>
          <p:cNvPr id="100355" name="Rectangle 3"/>
          <p:cNvSpPr>
            <a:spLocks noGrp="1" noChangeArrowheads="1"/>
          </p:cNvSpPr>
          <p:nvPr>
            <p:ph type="body" idx="1"/>
          </p:nvPr>
        </p:nvSpPr>
        <p:spPr/>
        <p:txBody>
          <a:bodyPr/>
          <a:lstStyle/>
          <a:p>
            <a:pPr eaLnBrk="1" hangingPunct="1"/>
            <a:r>
              <a:rPr lang="en-US" altLang="ru-RU" smtClean="0"/>
              <a:t>Spring 1921 X Congress of the RCP (b) - the prohibition of factional activities.</a:t>
            </a:r>
          </a:p>
          <a:p>
            <a:pPr eaLnBrk="1" hangingPunct="1"/>
            <a:r>
              <a:rPr lang="en-US" altLang="ru-RU" smtClean="0"/>
              <a:t>1922 I.V. Stalin was appointed Secretary General of the Central Committee of the RCP (B.):</a:t>
            </a:r>
          </a:p>
          <a:p>
            <a:pPr eaLnBrk="1" hangingPunct="1"/>
            <a:r>
              <a:rPr lang="en-US" altLang="ru-RU" smtClean="0"/>
              <a:t>Unification of the structure of party committees</a:t>
            </a:r>
          </a:p>
          <a:p>
            <a:pPr eaLnBrk="1" hangingPunct="1"/>
            <a:r>
              <a:rPr lang="en-US" altLang="ru-RU" smtClean="0"/>
              <a:t>At the head of party committees are secretaries approved from above</a:t>
            </a:r>
            <a:endParaRPr lang="ru-RU" altLang="ru-RU" smtClean="0"/>
          </a:p>
        </p:txBody>
      </p:sp>
    </p:spTree>
    <p:extLst>
      <p:ext uri="{BB962C8B-B14F-4D97-AF65-F5344CB8AC3E}">
        <p14:creationId xmlns:p14="http://schemas.microsoft.com/office/powerpoint/2010/main" val="328630370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Rot="1" noChangeArrowheads="1"/>
          </p:cNvSpPr>
          <p:nvPr>
            <p:ph type="title"/>
          </p:nvPr>
        </p:nvSpPr>
        <p:spPr/>
        <p:txBody>
          <a:bodyPr>
            <a:normAutofit fontScale="90000"/>
          </a:bodyPr>
          <a:lstStyle/>
          <a:p>
            <a:pPr eaLnBrk="1" hangingPunct="1"/>
            <a:r>
              <a:rPr lang="en-US" altLang="ru-RU" sz="4000"/>
              <a:t>Totalitarianism. The formation of the totalitarian regime in the USSR</a:t>
            </a:r>
            <a:endParaRPr lang="ru-RU" altLang="ru-RU" sz="4000"/>
          </a:p>
        </p:txBody>
      </p:sp>
      <p:sp>
        <p:nvSpPr>
          <p:cNvPr id="101379" name="Rectangle 3"/>
          <p:cNvSpPr>
            <a:spLocks noGrp="1" noChangeArrowheads="1"/>
          </p:cNvSpPr>
          <p:nvPr>
            <p:ph type="body" idx="1"/>
          </p:nvPr>
        </p:nvSpPr>
        <p:spPr/>
        <p:txBody>
          <a:bodyPr>
            <a:normAutofit fontScale="92500" lnSpcReduction="20000"/>
          </a:bodyPr>
          <a:lstStyle/>
          <a:p>
            <a:pPr marL="609600" indent="-609600">
              <a:lnSpc>
                <a:spcPct val="90000"/>
              </a:lnSpc>
            </a:pPr>
            <a:r>
              <a:rPr lang="en-US" altLang="ru-RU" sz="2400"/>
              <a:t>January 21, 1924, the death of VI. Lenin</a:t>
            </a:r>
          </a:p>
          <a:p>
            <a:pPr marL="609600" indent="-609600">
              <a:lnSpc>
                <a:spcPct val="90000"/>
              </a:lnSpc>
            </a:pPr>
            <a:r>
              <a:rPr lang="en-US" altLang="ru-RU" sz="2400"/>
              <a:t>Three groups:</a:t>
            </a:r>
          </a:p>
          <a:p>
            <a:pPr marL="609600" indent="-609600">
              <a:lnSpc>
                <a:spcPct val="90000"/>
              </a:lnSpc>
            </a:pPr>
            <a:r>
              <a:rPr lang="en-US" altLang="ru-RU" sz="2400"/>
              <a:t>L.D. Trotsky - Chairman of the Revolutionary Military Council, People's Commissar for Military and Naval Affairs</a:t>
            </a:r>
          </a:p>
          <a:p>
            <a:pPr marL="609600" indent="-609600">
              <a:lnSpc>
                <a:spcPct val="90000"/>
              </a:lnSpc>
            </a:pPr>
            <a:r>
              <a:rPr lang="en-US" altLang="ru-RU" sz="2400"/>
              <a:t>Kamenev L.V. (Member of the Politburo, chairman of the Moscow Soviet), G.E. Zinoviev (member of the Politburo, chairman of the Comintern), I.V. Stalin (member of the Politburo, Secretary General of the Central Committee of the CPSU (b)</a:t>
            </a:r>
          </a:p>
          <a:p>
            <a:pPr marL="609600" indent="-609600">
              <a:lnSpc>
                <a:spcPct val="90000"/>
              </a:lnSpc>
            </a:pPr>
            <a:r>
              <a:rPr lang="en-US" altLang="ru-RU" sz="2400"/>
              <a:t>N.I. Bukharin (member of the Politburo, responsible editor of Pravda), A.I. Rykov (member of the Politburo, chairman of the Council of People's Commissars)</a:t>
            </a:r>
            <a:endParaRPr lang="ru-RU" altLang="ru-RU" sz="2400"/>
          </a:p>
        </p:txBody>
      </p:sp>
    </p:spTree>
    <p:extLst>
      <p:ext uri="{BB962C8B-B14F-4D97-AF65-F5344CB8AC3E}">
        <p14:creationId xmlns:p14="http://schemas.microsoft.com/office/powerpoint/2010/main" val="50640884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Заголовок 1"/>
          <p:cNvSpPr>
            <a:spLocks noGrp="1"/>
          </p:cNvSpPr>
          <p:nvPr>
            <p:ph type="title"/>
          </p:nvPr>
        </p:nvSpPr>
        <p:spPr/>
        <p:txBody>
          <a:bodyPr/>
          <a:lstStyle/>
          <a:p>
            <a:r>
              <a:rPr lang="en-US" altLang="ru-RU" smtClean="0"/>
              <a:t>Totalitarianism. The formation of the totalitarian regime in the USSR</a:t>
            </a:r>
            <a:endParaRPr lang="ru-RU" altLang="ru-RU" smtClean="0"/>
          </a:p>
        </p:txBody>
      </p:sp>
      <p:sp>
        <p:nvSpPr>
          <p:cNvPr id="102403" name="Объект 2"/>
          <p:cNvSpPr>
            <a:spLocks noGrp="1"/>
          </p:cNvSpPr>
          <p:nvPr>
            <p:ph idx="1"/>
          </p:nvPr>
        </p:nvSpPr>
        <p:spPr/>
        <p:txBody>
          <a:bodyPr/>
          <a:lstStyle/>
          <a:p>
            <a:endParaRPr lang="en-US" altLang="ru-RU" smtClean="0"/>
          </a:p>
          <a:p>
            <a:r>
              <a:rPr lang="en-US" altLang="ru-RU" smtClean="0"/>
              <a:t>New Economic Policy cut the party into fractions</a:t>
            </a:r>
          </a:p>
          <a:p>
            <a:r>
              <a:rPr lang="en-US" altLang="ru-RU" smtClean="0"/>
              <a:t>1923 Statement of 46 members with an accuse in inconsistency</a:t>
            </a:r>
          </a:p>
          <a:p>
            <a:r>
              <a:rPr lang="en-US" altLang="ru-RU" smtClean="0"/>
              <a:t>“New course” by Trotsky</a:t>
            </a:r>
            <a:endParaRPr lang="ru-RU" altLang="ru-RU" smtClean="0"/>
          </a:p>
          <a:p>
            <a:r>
              <a:rPr lang="en-US" altLang="ru-RU" smtClean="0"/>
              <a:t>1924 Triumvirate Stalin-Zinoviev-Kamenev</a:t>
            </a:r>
          </a:p>
        </p:txBody>
      </p:sp>
    </p:spTree>
    <p:extLst>
      <p:ext uri="{BB962C8B-B14F-4D97-AF65-F5344CB8AC3E}">
        <p14:creationId xmlns:p14="http://schemas.microsoft.com/office/powerpoint/2010/main" val="113788937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Заголовок 1"/>
          <p:cNvSpPr>
            <a:spLocks noGrp="1"/>
          </p:cNvSpPr>
          <p:nvPr>
            <p:ph type="title"/>
          </p:nvPr>
        </p:nvSpPr>
        <p:spPr/>
        <p:txBody>
          <a:bodyPr/>
          <a:lstStyle/>
          <a:p>
            <a:r>
              <a:rPr lang="en-US" altLang="ru-RU" smtClean="0"/>
              <a:t>Totalitarianism. The formation of the totalitarian regime in the USSR</a:t>
            </a:r>
            <a:endParaRPr lang="ru-RU" altLang="ru-RU" smtClean="0"/>
          </a:p>
        </p:txBody>
      </p:sp>
      <p:sp>
        <p:nvSpPr>
          <p:cNvPr id="103427" name="Объект 2"/>
          <p:cNvSpPr>
            <a:spLocks noGrp="1"/>
          </p:cNvSpPr>
          <p:nvPr>
            <p:ph idx="1"/>
          </p:nvPr>
        </p:nvSpPr>
        <p:spPr>
          <a:xfrm>
            <a:off x="684212" y="364525"/>
            <a:ext cx="8785225" cy="4525963"/>
          </a:xfrm>
        </p:spPr>
        <p:txBody>
          <a:bodyPr/>
          <a:lstStyle/>
          <a:p>
            <a:r>
              <a:rPr lang="en-US" altLang="ru-RU" dirty="0" smtClean="0"/>
              <a:t>1925 Economic stabilization</a:t>
            </a:r>
          </a:p>
          <a:p>
            <a:r>
              <a:rPr lang="en-US" altLang="ru-RU" dirty="0" smtClean="0"/>
              <a:t>"Building Socialism in One Country“  I. Stalin</a:t>
            </a:r>
          </a:p>
          <a:p>
            <a:r>
              <a:rPr lang="en-US" altLang="ru-RU" dirty="0" smtClean="0"/>
              <a:t>XIV Party Congress Zinoviev and </a:t>
            </a:r>
            <a:r>
              <a:rPr lang="en-US" altLang="ru-RU" dirty="0" err="1" smtClean="0"/>
              <a:t>Kameniev</a:t>
            </a:r>
            <a:r>
              <a:rPr lang="en-US" altLang="ru-RU" dirty="0" smtClean="0"/>
              <a:t> vs Stalin and Bukharin</a:t>
            </a:r>
          </a:p>
          <a:p>
            <a:r>
              <a:rPr lang="en-US" altLang="ru-RU" dirty="0" smtClean="0"/>
              <a:t>Industrialization issue cut the party into fractions</a:t>
            </a:r>
            <a:endParaRPr lang="ru-RU" altLang="ru-RU" dirty="0" smtClean="0"/>
          </a:p>
        </p:txBody>
      </p:sp>
    </p:spTree>
    <p:extLst>
      <p:ext uri="{BB962C8B-B14F-4D97-AF65-F5344CB8AC3E}">
        <p14:creationId xmlns:p14="http://schemas.microsoft.com/office/powerpoint/2010/main" val="280405500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Rot="1" noChangeArrowheads="1"/>
          </p:cNvSpPr>
          <p:nvPr>
            <p:ph type="title"/>
          </p:nvPr>
        </p:nvSpPr>
        <p:spPr/>
        <p:txBody>
          <a:bodyPr>
            <a:normAutofit fontScale="90000"/>
          </a:bodyPr>
          <a:lstStyle/>
          <a:p>
            <a:pPr eaLnBrk="1" hangingPunct="1"/>
            <a:r>
              <a:rPr lang="en-US" altLang="ru-RU" sz="4000"/>
              <a:t>Totalitarianism. The formation of the totalitarian regime in the USSR</a:t>
            </a:r>
            <a:endParaRPr lang="ru-RU" altLang="ru-RU" sz="4000"/>
          </a:p>
        </p:txBody>
      </p:sp>
      <p:sp>
        <p:nvSpPr>
          <p:cNvPr id="105475" name="Rectangle 3"/>
          <p:cNvSpPr>
            <a:spLocks noGrp="1" noChangeArrowheads="1"/>
          </p:cNvSpPr>
          <p:nvPr>
            <p:ph type="body" idx="1"/>
          </p:nvPr>
        </p:nvSpPr>
        <p:spPr/>
        <p:txBody>
          <a:bodyPr/>
          <a:lstStyle/>
          <a:p>
            <a:pPr eaLnBrk="1" hangingPunct="1"/>
            <a:r>
              <a:rPr lang="en-US" altLang="ru-RU" smtClean="0"/>
              <a:t>1927 All-Union Party Registry</a:t>
            </a:r>
          </a:p>
          <a:p>
            <a:pPr eaLnBrk="1" hangingPunct="1"/>
            <a:r>
              <a:rPr lang="en-US" altLang="ru-RU" smtClean="0"/>
              <a:t>October 13, 1927, the resolution of the Central Committee of the CPSU (b) "On regulating the growth of the party in connection with the results of the party list"</a:t>
            </a:r>
          </a:p>
          <a:p>
            <a:pPr eaLnBrk="1" hangingPunct="1"/>
            <a:r>
              <a:rPr lang="en-US" altLang="ru-RU" smtClean="0"/>
              <a:t>April plenum of 1927-course for the purification of the party</a:t>
            </a:r>
            <a:endParaRPr lang="ru-RU" altLang="ru-RU" smtClean="0"/>
          </a:p>
        </p:txBody>
      </p:sp>
    </p:spTree>
    <p:extLst>
      <p:ext uri="{BB962C8B-B14F-4D97-AF65-F5344CB8AC3E}">
        <p14:creationId xmlns:p14="http://schemas.microsoft.com/office/powerpoint/2010/main" val="34245801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Rot="1" noChangeArrowheads="1"/>
          </p:cNvSpPr>
          <p:nvPr>
            <p:ph type="title"/>
          </p:nvPr>
        </p:nvSpPr>
        <p:spPr/>
        <p:txBody>
          <a:bodyPr/>
          <a:lstStyle/>
          <a:p>
            <a:pPr eaLnBrk="1" hangingPunct="1"/>
            <a:endParaRPr lang="ru-RU" altLang="ru-RU" smtClean="0"/>
          </a:p>
        </p:txBody>
      </p:sp>
      <p:sp>
        <p:nvSpPr>
          <p:cNvPr id="107523" name="Rectangle 3"/>
          <p:cNvSpPr>
            <a:spLocks noGrp="1" noChangeArrowheads="1"/>
          </p:cNvSpPr>
          <p:nvPr>
            <p:ph type="body" idx="1"/>
          </p:nvPr>
        </p:nvSpPr>
        <p:spPr/>
        <p:txBody>
          <a:bodyPr/>
          <a:lstStyle/>
          <a:p>
            <a:pPr eaLnBrk="1" hangingPunct="1"/>
            <a:endParaRPr lang="ru-RU" altLang="ru-RU" smtClean="0"/>
          </a:p>
        </p:txBody>
      </p:sp>
      <p:pic>
        <p:nvPicPr>
          <p:cNvPr id="10752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212" y="622299"/>
            <a:ext cx="9144000" cy="537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9030363"/>
      </p:ext>
    </p:extLst>
  </p:cSld>
  <p:clrMapOvr>
    <a:masterClrMapping/>
  </p:clrMapOvr>
  <p:timing>
    <p:tnLst>
      <p:par>
        <p:cTn id="1" dur="indefinite" restart="never" nodeType="tmRoot"/>
      </p:par>
    </p:tnLst>
  </p:timing>
</p:sld>
</file>

<file path=ppt/theme/theme1.xml><?xml version="1.0" encoding="utf-8"?>
<a:theme xmlns:a="http://schemas.openxmlformats.org/drawingml/2006/main" name="Сектор">
  <a:themeElements>
    <a:clrScheme name="Slice">
      <a:dk1>
        <a:sysClr val="windowText" lastClr="000000"/>
      </a:dk1>
      <a:lt1>
        <a:sysClr val="window" lastClr="FFFFFF"/>
      </a:lt1>
      <a:dk2>
        <a:srgbClr val="AD2E03"/>
      </a:dk2>
      <a:lt2>
        <a:srgbClr val="D75626"/>
      </a:lt2>
      <a:accent1>
        <a:srgbClr val="760603"/>
      </a:accent1>
      <a:accent2>
        <a:srgbClr val="FA9C1F"/>
      </a:accent2>
      <a:accent3>
        <a:srgbClr val="D9BB55"/>
      </a:accent3>
      <a:accent4>
        <a:srgbClr val="829551"/>
      </a:accent4>
      <a:accent5>
        <a:srgbClr val="58A28B"/>
      </a:accent5>
      <a:accent6>
        <a:srgbClr val="426480"/>
      </a:accent6>
      <a:hlink>
        <a:srgbClr val="460402"/>
      </a:hlink>
      <a:folHlink>
        <a:srgbClr val="991111"/>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142000"/>
                <a:satMod val="200000"/>
                <a:lumMod val="118000"/>
              </a:schemeClr>
            </a:gs>
            <a:gs pos="100000">
              <a:schemeClr val="phClr">
                <a:shade val="94000"/>
                <a:hueMod val="22000"/>
                <a:satMod val="220000"/>
                <a:lumMod val="62000"/>
              </a:schemeClr>
            </a:gs>
          </a:gsLst>
          <a:lin ang="6120000" scaled="1"/>
        </a:gradFill>
        <a:gradFill rotWithShape="1">
          <a:gsLst>
            <a:gs pos="0">
              <a:schemeClr val="phClr">
                <a:tint val="97000"/>
                <a:hueMod val="142000"/>
                <a:satMod val="200000"/>
                <a:lumMod val="118000"/>
              </a:schemeClr>
            </a:gs>
            <a:gs pos="100000">
              <a:schemeClr val="phClr">
                <a:shade val="92000"/>
                <a:hueMod val="22000"/>
                <a:satMod val="220000"/>
                <a:lumMod val="62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2903AAAE-3EA5-424A-B142-CC51DC1F897D}"/>
    </a:ext>
  </a:extLst>
</a:theme>
</file>

<file path=docProps/app.xml><?xml version="1.0" encoding="utf-8"?>
<Properties xmlns="http://schemas.openxmlformats.org/officeDocument/2006/extended-properties" xmlns:vt="http://schemas.openxmlformats.org/officeDocument/2006/docPropsVTypes">
  <Template>Slice</Template>
  <TotalTime>7</TotalTime>
  <Words>762</Words>
  <Application>Microsoft Office PowerPoint</Application>
  <PresentationFormat>Широкоэкранный</PresentationFormat>
  <Paragraphs>90</Paragraphs>
  <Slides>19</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19</vt:i4>
      </vt:variant>
    </vt:vector>
  </HeadingPairs>
  <TitlesOfParts>
    <vt:vector size="24" baseType="lpstr">
      <vt:lpstr>Arial</vt:lpstr>
      <vt:lpstr>Century Gothic</vt:lpstr>
      <vt:lpstr>Wingdings</vt:lpstr>
      <vt:lpstr>Wingdings 3</vt:lpstr>
      <vt:lpstr>Сектор</vt:lpstr>
      <vt:lpstr>Contemporary History  of Russia</vt:lpstr>
      <vt:lpstr>Issues:</vt:lpstr>
      <vt:lpstr>Politics of "War Communism" (1918-1921)</vt:lpstr>
      <vt:lpstr>Politics of "War Communism" (1918-1921)</vt:lpstr>
      <vt:lpstr>Politics of "War Communism" (1918-1921)</vt:lpstr>
      <vt:lpstr>Politics of "War Communism" (1918-1921)</vt:lpstr>
      <vt:lpstr>«Power to the Soviets,  but not to parties!»</vt:lpstr>
      <vt:lpstr>Formation of the USSR</vt:lpstr>
      <vt:lpstr>New Economic Policy (1921-1928)</vt:lpstr>
      <vt:lpstr>Презентация PowerPoint</vt:lpstr>
      <vt:lpstr>Презентация PowerPoint</vt:lpstr>
      <vt:lpstr>Totalitarism</vt:lpstr>
      <vt:lpstr>The reasons for the formation of totalitarian regimes</vt:lpstr>
      <vt:lpstr>Totalitarianism. The formation of the totalitarian regime in the USSR</vt:lpstr>
      <vt:lpstr>Totalitarianism. The formation of the totalitarian regime in the USSR</vt:lpstr>
      <vt:lpstr>Totalitarianism. The formation of the totalitarian regime in the USSR</vt:lpstr>
      <vt:lpstr>Totalitarianism. The formation of the totalitarian regime in the USSR</vt:lpstr>
      <vt:lpstr>Totalitarianism. The formation of the totalitarian regime in the USSR</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Contemporary History  of Russia</dc:title>
  <dc:creator>Anton Kotov</dc:creator>
  <cp:lastModifiedBy>Anton Kotov</cp:lastModifiedBy>
  <cp:revision>2</cp:revision>
  <dcterms:created xsi:type="dcterms:W3CDTF">2017-05-21T16:48:57Z</dcterms:created>
  <dcterms:modified xsi:type="dcterms:W3CDTF">2017-05-21T16:56:17Z</dcterms:modified>
</cp:coreProperties>
</file>