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8"/>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8" r:id="rId18"/>
    <p:sldId id="279" r:id="rId19"/>
    <p:sldId id="280" r:id="rId20"/>
    <p:sldId id="281" r:id="rId21"/>
    <p:sldId id="282" r:id="rId22"/>
    <p:sldId id="283" r:id="rId23"/>
    <p:sldId id="284" r:id="rId24"/>
    <p:sldId id="285" r:id="rId25"/>
    <p:sldId id="286" r:id="rId26"/>
    <p:sldId id="287"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59382D-7428-414F-8A82-791904A7C7EE}" type="datetimeFigureOut">
              <a:rPr lang="ru-RU" smtClean="0"/>
              <a:t>22.05.2017</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64FC33-3991-406A-A311-6D019727A0DC}" type="slidenum">
              <a:rPr lang="ru-RU" smtClean="0"/>
              <a:t>‹#›</a:t>
            </a:fld>
            <a:endParaRPr lang="ru-RU"/>
          </a:p>
        </p:txBody>
      </p:sp>
    </p:spTree>
    <p:extLst>
      <p:ext uri="{BB962C8B-B14F-4D97-AF65-F5344CB8AC3E}">
        <p14:creationId xmlns:p14="http://schemas.microsoft.com/office/powerpoint/2010/main" val="2581310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regnum.ru/pictures/2090938/40.html"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regnum.ru/"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regnum.ru/pictures/2090938/44.html"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regnum.ru/"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regnum.ru/pictures/2090938/35.html"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regnum.ru/"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ru-RU" altLang="ru-RU" smtClean="0">
                <a:latin typeface="Arial" panose="020B0604020202020204" pitchFamily="34" charset="0"/>
              </a:rPr>
              <a:t>Жан Ксавье Рауль. Кавказ. Гурийцы. Конец 1870-х</a:t>
            </a:r>
            <a:br>
              <a:rPr lang="ru-RU" altLang="ru-RU" smtClean="0">
                <a:latin typeface="Arial" panose="020B0604020202020204" pitchFamily="34" charset="0"/>
              </a:rPr>
            </a:br>
            <a:r>
              <a:rPr lang="ru-RU" altLang="ru-RU" smtClean="0">
                <a:latin typeface="Arial" panose="020B0604020202020204" pitchFamily="34" charset="0"/>
              </a:rPr>
              <a:t/>
            </a:r>
            <a:br>
              <a:rPr lang="ru-RU" altLang="ru-RU" smtClean="0">
                <a:latin typeface="Arial" panose="020B0604020202020204" pitchFamily="34" charset="0"/>
              </a:rPr>
            </a:br>
            <a:r>
              <a:rPr lang="ru-RU" altLang="ru-RU" smtClean="0">
                <a:latin typeface="Arial" panose="020B0604020202020204" pitchFamily="34" charset="0"/>
              </a:rPr>
              <a:t>Подробности: </a:t>
            </a:r>
            <a:r>
              <a:rPr lang="ru-RU" altLang="ru-RU" smtClean="0">
                <a:latin typeface="Arial" panose="020B0604020202020204" pitchFamily="34" charset="0"/>
                <a:hlinkClick r:id="rId3"/>
              </a:rPr>
              <a:t>https://regnum.ru/pictures/2090938/40.html</a:t>
            </a:r>
            <a:r>
              <a:rPr lang="ru-RU" altLang="ru-RU" smtClean="0">
                <a:latin typeface="Arial" panose="020B0604020202020204" pitchFamily="34" charset="0"/>
              </a:rPr>
              <a:t> Любое использование материалов допускается только при наличии гиперссылки на </a:t>
            </a:r>
            <a:r>
              <a:rPr lang="ru-RU" altLang="ru-RU" smtClean="0">
                <a:latin typeface="Arial" panose="020B0604020202020204" pitchFamily="34" charset="0"/>
                <a:hlinkClick r:id="rId4"/>
              </a:rPr>
              <a:t>ИА REGNUM</a:t>
            </a:r>
            <a:r>
              <a:rPr lang="ru-RU" altLang="ru-RU" smtClean="0">
                <a:latin typeface="Arial" panose="020B0604020202020204" pitchFamily="34" charset="0"/>
              </a:rPr>
              <a:t>.</a:t>
            </a:r>
          </a:p>
        </p:txBody>
      </p:sp>
      <p:sp>
        <p:nvSpPr>
          <p:cNvPr id="20070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15167A3-339F-40FC-A246-AA4B68E8AA82}" type="slidenum">
              <a:rPr lang="ru-RU" altLang="ru-RU"/>
              <a:pPr/>
              <a:t>9</a:t>
            </a:fld>
            <a:endParaRPr lang="ru-RU" altLang="ru-RU"/>
          </a:p>
        </p:txBody>
      </p:sp>
    </p:spTree>
    <p:extLst>
      <p:ext uri="{BB962C8B-B14F-4D97-AF65-F5344CB8AC3E}">
        <p14:creationId xmlns:p14="http://schemas.microsoft.com/office/powerpoint/2010/main" val="3236913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ru-RU" altLang="ru-RU" smtClean="0">
                <a:latin typeface="Arial" panose="020B0604020202020204" pitchFamily="34" charset="0"/>
              </a:rPr>
              <a:t>Жан Ксавье Рауль. Казанская губерния. Татарин в лисьей шапке. 2-я пол. 1870-х</a:t>
            </a:r>
            <a:br>
              <a:rPr lang="ru-RU" altLang="ru-RU" smtClean="0">
                <a:latin typeface="Arial" panose="020B0604020202020204" pitchFamily="34" charset="0"/>
              </a:rPr>
            </a:br>
            <a:r>
              <a:rPr lang="ru-RU" altLang="ru-RU" smtClean="0">
                <a:latin typeface="Arial" panose="020B0604020202020204" pitchFamily="34" charset="0"/>
              </a:rPr>
              <a:t/>
            </a:r>
            <a:br>
              <a:rPr lang="ru-RU" altLang="ru-RU" smtClean="0">
                <a:latin typeface="Arial" panose="020B0604020202020204" pitchFamily="34" charset="0"/>
              </a:rPr>
            </a:br>
            <a:r>
              <a:rPr lang="ru-RU" altLang="ru-RU" smtClean="0">
                <a:latin typeface="Arial" panose="020B0604020202020204" pitchFamily="34" charset="0"/>
              </a:rPr>
              <a:t>Подробности: </a:t>
            </a:r>
            <a:r>
              <a:rPr lang="ru-RU" altLang="ru-RU" smtClean="0">
                <a:latin typeface="Arial" panose="020B0604020202020204" pitchFamily="34" charset="0"/>
                <a:hlinkClick r:id="rId3"/>
              </a:rPr>
              <a:t>https://regnum.ru/pictures/2090938/44.html</a:t>
            </a:r>
            <a:r>
              <a:rPr lang="ru-RU" altLang="ru-RU" smtClean="0">
                <a:latin typeface="Arial" panose="020B0604020202020204" pitchFamily="34" charset="0"/>
              </a:rPr>
              <a:t> Любое использование материалов допускается только при наличии гиперссылки на </a:t>
            </a:r>
            <a:r>
              <a:rPr lang="ru-RU" altLang="ru-RU" smtClean="0">
                <a:latin typeface="Arial" panose="020B0604020202020204" pitchFamily="34" charset="0"/>
                <a:hlinkClick r:id="rId4"/>
              </a:rPr>
              <a:t>ИА REGNUM</a:t>
            </a:r>
            <a:r>
              <a:rPr lang="ru-RU" altLang="ru-RU" smtClean="0">
                <a:latin typeface="Arial" panose="020B0604020202020204" pitchFamily="34" charset="0"/>
              </a:rPr>
              <a:t>.</a:t>
            </a:r>
          </a:p>
        </p:txBody>
      </p:sp>
      <p:sp>
        <p:nvSpPr>
          <p:cNvPr id="2017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5DF05BF-A428-42B0-96DB-62F66EAE6360}" type="slidenum">
              <a:rPr lang="ru-RU" altLang="ru-RU"/>
              <a:pPr/>
              <a:t>10</a:t>
            </a:fld>
            <a:endParaRPr lang="ru-RU" altLang="ru-RU"/>
          </a:p>
        </p:txBody>
      </p:sp>
    </p:spTree>
    <p:extLst>
      <p:ext uri="{BB962C8B-B14F-4D97-AF65-F5344CB8AC3E}">
        <p14:creationId xmlns:p14="http://schemas.microsoft.com/office/powerpoint/2010/main" val="379009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ru-RU" altLang="ru-RU" smtClean="0">
                <a:latin typeface="Arial" panose="020B0604020202020204" pitchFamily="34" charset="0"/>
              </a:rPr>
              <a:t>Жан Ксавье Рауль. Еврей. Конец 1870-х</a:t>
            </a:r>
            <a:br>
              <a:rPr lang="ru-RU" altLang="ru-RU" smtClean="0">
                <a:latin typeface="Arial" panose="020B0604020202020204" pitchFamily="34" charset="0"/>
              </a:rPr>
            </a:br>
            <a:r>
              <a:rPr lang="ru-RU" altLang="ru-RU" smtClean="0">
                <a:latin typeface="Arial" panose="020B0604020202020204" pitchFamily="34" charset="0"/>
              </a:rPr>
              <a:t/>
            </a:r>
            <a:br>
              <a:rPr lang="ru-RU" altLang="ru-RU" smtClean="0">
                <a:latin typeface="Arial" panose="020B0604020202020204" pitchFamily="34" charset="0"/>
              </a:rPr>
            </a:br>
            <a:r>
              <a:rPr lang="ru-RU" altLang="ru-RU" smtClean="0">
                <a:latin typeface="Arial" panose="020B0604020202020204" pitchFamily="34" charset="0"/>
              </a:rPr>
              <a:t>Подробности: </a:t>
            </a:r>
            <a:r>
              <a:rPr lang="ru-RU" altLang="ru-RU" smtClean="0">
                <a:latin typeface="Arial" panose="020B0604020202020204" pitchFamily="34" charset="0"/>
                <a:hlinkClick r:id="rId3"/>
              </a:rPr>
              <a:t>https://regnum.ru/pictures/2090938/35.html</a:t>
            </a:r>
            <a:r>
              <a:rPr lang="ru-RU" altLang="ru-RU" smtClean="0">
                <a:latin typeface="Arial" panose="020B0604020202020204" pitchFamily="34" charset="0"/>
              </a:rPr>
              <a:t> Любое использование материалов допускается только при наличии гиперссылки на </a:t>
            </a:r>
            <a:r>
              <a:rPr lang="ru-RU" altLang="ru-RU" smtClean="0">
                <a:latin typeface="Arial" panose="020B0604020202020204" pitchFamily="34" charset="0"/>
                <a:hlinkClick r:id="rId4"/>
              </a:rPr>
              <a:t>ИА REGNUM</a:t>
            </a:r>
            <a:r>
              <a:rPr lang="ru-RU" altLang="ru-RU" smtClean="0">
                <a:latin typeface="Arial" panose="020B0604020202020204" pitchFamily="34" charset="0"/>
              </a:rPr>
              <a:t>.</a:t>
            </a:r>
          </a:p>
        </p:txBody>
      </p:sp>
      <p:sp>
        <p:nvSpPr>
          <p:cNvPr id="20275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2CAD7B5-9737-4E01-A2DF-1D896BA631A6}" type="slidenum">
              <a:rPr lang="ru-RU" altLang="ru-RU"/>
              <a:pPr/>
              <a:t>11</a:t>
            </a:fld>
            <a:endParaRPr lang="ru-RU" altLang="ru-RU"/>
          </a:p>
        </p:txBody>
      </p:sp>
    </p:spTree>
    <p:extLst>
      <p:ext uri="{BB962C8B-B14F-4D97-AF65-F5344CB8AC3E}">
        <p14:creationId xmlns:p14="http://schemas.microsoft.com/office/powerpoint/2010/main" val="1039382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AA488F9-A11D-4587-A81B-961AFE94B7A0}" type="slidenum">
              <a:rPr lang="ru-RU" altLang="ru-RU"/>
              <a:pPr/>
              <a:t>12</a:t>
            </a:fld>
            <a:endParaRPr lang="ru-RU" altLang="ru-RU"/>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altLang="ru-RU" smtClean="0"/>
              <a:t>Диаграмма из</a:t>
            </a:r>
          </a:p>
          <a:p>
            <a:pPr eaLnBrk="1" hangingPunct="1">
              <a:spcBef>
                <a:spcPct val="0"/>
              </a:spcBef>
            </a:pPr>
            <a:r>
              <a:rPr lang="ru-RU" altLang="ru-RU" smtClean="0"/>
              <a:t>Помещичье (дворянское) (1) и крестьянское (2) землевладение в Европейской России в 1862-1911 гг.</a:t>
            </a:r>
          </a:p>
          <a:p>
            <a:pPr eaLnBrk="1" hangingPunct="1">
              <a:spcBef>
                <a:spcPct val="0"/>
              </a:spcBef>
            </a:pPr>
            <a:r>
              <a:rPr lang="ru-RU" altLang="ru-RU" smtClean="0"/>
              <a:t>Кара-Мурза С.Г. Советская цивилизация Т. 1.</a:t>
            </a:r>
          </a:p>
        </p:txBody>
      </p:sp>
    </p:spTree>
    <p:extLst>
      <p:ext uri="{BB962C8B-B14F-4D97-AF65-F5344CB8AC3E}">
        <p14:creationId xmlns:p14="http://schemas.microsoft.com/office/powerpoint/2010/main" val="782745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D806DCC-821A-4618-9FB1-15B9D43C13F4}" type="slidenum">
              <a:rPr lang="ru-RU" altLang="ru-RU"/>
              <a:pPr/>
              <a:t>13</a:t>
            </a:fld>
            <a:endParaRPr lang="ru-RU" altLang="ru-RU"/>
          </a:p>
        </p:txBody>
      </p:sp>
      <p:sp>
        <p:nvSpPr>
          <p:cNvPr id="2048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altLang="ru-RU" smtClean="0"/>
              <a:t>Богданов-Бельский, Николай Петрович</a:t>
            </a:r>
            <a:r>
              <a:rPr lang="en-US" altLang="ru-RU" smtClean="0"/>
              <a:t> </a:t>
            </a:r>
            <a:r>
              <a:rPr lang="ru-RU" altLang="ru-RU" smtClean="0"/>
              <a:t>«Воскресное чтение в сельской школе», 1895. Государственный Русский музей, Санкт-Петербург</a:t>
            </a:r>
          </a:p>
        </p:txBody>
      </p:sp>
    </p:spTree>
    <p:extLst>
      <p:ext uri="{BB962C8B-B14F-4D97-AF65-F5344CB8AC3E}">
        <p14:creationId xmlns:p14="http://schemas.microsoft.com/office/powerpoint/2010/main" val="307034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6653D89-B6C1-4CC1-8470-E0849D752AB6}" type="slidenum">
              <a:rPr lang="ru-RU" altLang="ru-RU"/>
              <a:pPr/>
              <a:t>25</a:t>
            </a:fld>
            <a:endParaRPr lang="ru-RU" altLang="ru-RU"/>
          </a:p>
        </p:txBody>
      </p:sp>
      <p:sp>
        <p:nvSpPr>
          <p:cNvPr id="2109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altLang="ru-RU" smtClean="0"/>
              <a:t>http://www.fotosoyuz74.ru/images/photoarchive/1317294806161.jpg</a:t>
            </a:r>
          </a:p>
        </p:txBody>
      </p:sp>
    </p:spTree>
    <p:extLst>
      <p:ext uri="{BB962C8B-B14F-4D97-AF65-F5344CB8AC3E}">
        <p14:creationId xmlns:p14="http://schemas.microsoft.com/office/powerpoint/2010/main" val="1328191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4019944-FDDF-4B78-834C-36B3BF8330E6}" type="slidenum">
              <a:rPr lang="ru-RU" altLang="ru-RU"/>
              <a:pPr/>
              <a:t>26</a:t>
            </a:fld>
            <a:endParaRPr lang="ru-RU" altLang="ru-RU"/>
          </a:p>
        </p:txBody>
      </p:sp>
      <p:sp>
        <p:nvSpPr>
          <p:cNvPr id="2119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altLang="ru-RU" smtClean="0"/>
              <a:t>http://www.fotosoyuz74.ru/images/photoarchive/1317294806103.jpg</a:t>
            </a:r>
          </a:p>
        </p:txBody>
      </p:sp>
    </p:spTree>
    <p:extLst>
      <p:ext uri="{BB962C8B-B14F-4D97-AF65-F5344CB8AC3E}">
        <p14:creationId xmlns:p14="http://schemas.microsoft.com/office/powerpoint/2010/main" val="2075726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Date Placeholder 2"/>
          <p:cNvSpPr>
            <a:spLocks noGrp="1"/>
          </p:cNvSpPr>
          <p:nvPr>
            <p:ph type="dt" sz="half" idx="10"/>
          </p:nvPr>
        </p:nvSpPr>
        <p:spPr/>
        <p:txBody>
          <a:bodyPr/>
          <a:lstStyle/>
          <a:p>
            <a:fld id="{B61BEF0D-F0BB-DE4B-95CE-6DB70DBA9567}" type="datetimeFigureOut">
              <a:rPr lang="en-US" dirty="0"/>
              <a:pPr/>
              <a:t>5/22/2017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5/22/2017</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ltLang="ru-RU" dirty="0"/>
              <a:t>Contemporary History </a:t>
            </a:r>
            <a:br>
              <a:rPr lang="en-US" altLang="ru-RU" dirty="0"/>
            </a:br>
            <a:r>
              <a:rPr lang="en-US" altLang="ru-RU" dirty="0"/>
              <a:t>of Russia</a:t>
            </a:r>
            <a:endParaRPr lang="ru-RU" dirty="0"/>
          </a:p>
        </p:txBody>
      </p:sp>
      <p:sp>
        <p:nvSpPr>
          <p:cNvPr id="3" name="Текст 2"/>
          <p:cNvSpPr>
            <a:spLocks noGrp="1"/>
          </p:cNvSpPr>
          <p:nvPr>
            <p:ph type="body" idx="1"/>
          </p:nvPr>
        </p:nvSpPr>
        <p:spPr>
          <a:xfrm>
            <a:off x="2135561" y="2906714"/>
            <a:ext cx="8064895" cy="1500187"/>
          </a:xfrm>
        </p:spPr>
        <p:txBody>
          <a:bodyPr/>
          <a:lstStyle/>
          <a:p>
            <a:r>
              <a:rPr lang="en-US" dirty="0" smtClean="0"/>
              <a:t>Lecture 2</a:t>
            </a:r>
            <a:r>
              <a:rPr lang="lt-LT" dirty="0" smtClean="0"/>
              <a:t>:</a:t>
            </a:r>
            <a:r>
              <a:rPr lang="en-US" dirty="0" smtClean="0"/>
              <a:t> Social and Economical situation ant the beginning of  </a:t>
            </a:r>
            <a:r>
              <a:rPr lang="lt-LT" dirty="0" smtClean="0"/>
              <a:t>XX c.</a:t>
            </a:r>
            <a:endParaRPr lang="ru-RU" dirty="0"/>
          </a:p>
        </p:txBody>
      </p:sp>
    </p:spTree>
    <p:extLst>
      <p:ext uri="{BB962C8B-B14F-4D97-AF65-F5344CB8AC3E}">
        <p14:creationId xmlns:p14="http://schemas.microsoft.com/office/powerpoint/2010/main" val="30142921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a:r>
              <a:rPr lang="lt-LT" dirty="0" smtClean="0"/>
              <a:t>Issues</a:t>
            </a:r>
            <a:r>
              <a:rPr lang="en-US" dirty="0" smtClean="0"/>
              <a:t>:</a:t>
            </a:r>
            <a:endParaRPr lang="ru-RU" dirty="0"/>
          </a:p>
        </p:txBody>
      </p:sp>
      <p:sp>
        <p:nvSpPr>
          <p:cNvPr id="3" name="Объект 2"/>
          <p:cNvSpPr>
            <a:spLocks noGrp="1"/>
          </p:cNvSpPr>
          <p:nvPr>
            <p:ph idx="1"/>
          </p:nvPr>
        </p:nvSpPr>
        <p:spPr/>
        <p:txBody>
          <a:bodyPr/>
          <a:lstStyle/>
          <a:p>
            <a:r>
              <a:rPr lang="en-US" dirty="0" smtClean="0"/>
              <a:t>Demographic description (</a:t>
            </a:r>
            <a:r>
              <a:rPr lang="en-US" sz="2800" i="1" dirty="0"/>
              <a:t>population growth; ethnical composition; Russification policy</a:t>
            </a:r>
            <a:r>
              <a:rPr lang="en-US" dirty="0" smtClean="0"/>
              <a:t>)</a:t>
            </a:r>
          </a:p>
          <a:p>
            <a:r>
              <a:rPr lang="en-US" dirty="0" smtClean="0"/>
              <a:t>Social composition (</a:t>
            </a:r>
            <a:r>
              <a:rPr lang="en-US" sz="2800" i="1" dirty="0"/>
              <a:t>Estates, aristocracy; bourgeoisie; intelligentsia; peasants; workers</a:t>
            </a:r>
            <a:r>
              <a:rPr lang="en-US" dirty="0" smtClean="0"/>
              <a:t>)</a:t>
            </a:r>
          </a:p>
          <a:p>
            <a:r>
              <a:rPr lang="en-US" dirty="0" smtClean="0"/>
              <a:t>Economical situation (Review, Witte’s reforms; Agrarian reform 1906)</a:t>
            </a:r>
            <a:endParaRPr lang="ru-RU" dirty="0"/>
          </a:p>
        </p:txBody>
      </p:sp>
    </p:spTree>
    <p:extLst>
      <p:ext uri="{BB962C8B-B14F-4D97-AF65-F5344CB8AC3E}">
        <p14:creationId xmlns:p14="http://schemas.microsoft.com/office/powerpoint/2010/main" val="1247832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Grp="1" noRot="1" noChangeArrowheads="1"/>
          </p:cNvSpPr>
          <p:nvPr>
            <p:ph type="title"/>
          </p:nvPr>
        </p:nvSpPr>
        <p:spPr/>
        <p:txBody>
          <a:bodyPr>
            <a:normAutofit fontScale="90000"/>
          </a:bodyPr>
          <a:lstStyle/>
          <a:p>
            <a:pPr eaLnBrk="1" hangingPunct="1"/>
            <a:r>
              <a:rPr lang="en-US" altLang="ru-RU" sz="4000"/>
              <a:t>Socio-economic situation in Russia in the late XIX - XX centuries</a:t>
            </a:r>
            <a:endParaRPr lang="ru-RU" altLang="ru-RU" sz="4000"/>
          </a:p>
        </p:txBody>
      </p:sp>
      <p:sp>
        <p:nvSpPr>
          <p:cNvPr id="2053" name="Rectangle 5"/>
          <p:cNvSpPr>
            <a:spLocks noGrp="1" noChangeArrowheads="1"/>
          </p:cNvSpPr>
          <p:nvPr>
            <p:ph type="body" idx="1"/>
          </p:nvPr>
        </p:nvSpPr>
        <p:spPr/>
        <p:txBody>
          <a:bodyPr>
            <a:normAutofit fontScale="85000" lnSpcReduction="20000"/>
          </a:bodyPr>
          <a:lstStyle/>
          <a:p>
            <a:pPr eaLnBrk="1" hangingPunct="1">
              <a:lnSpc>
                <a:spcPct val="90000"/>
              </a:lnSpc>
              <a:defRPr/>
            </a:pPr>
            <a:r>
              <a:rPr lang="en-US" altLang="ru-RU" sz="2800" dirty="0"/>
              <a:t>Population growth</a:t>
            </a:r>
          </a:p>
          <a:p>
            <a:pPr marL="0" indent="0">
              <a:lnSpc>
                <a:spcPct val="90000"/>
              </a:lnSpc>
              <a:buNone/>
              <a:defRPr/>
            </a:pPr>
            <a:r>
              <a:rPr lang="ru-RU" altLang="ru-RU" sz="2800" dirty="0"/>
              <a:t>1858 – 68 </a:t>
            </a:r>
            <a:r>
              <a:rPr lang="en-US" altLang="ru-RU" sz="2800" dirty="0"/>
              <a:t>millions</a:t>
            </a:r>
            <a:endParaRPr lang="ru-RU" altLang="ru-RU" sz="2800" dirty="0"/>
          </a:p>
          <a:p>
            <a:pPr eaLnBrk="1" hangingPunct="1">
              <a:lnSpc>
                <a:spcPct val="90000"/>
              </a:lnSpc>
              <a:buFont typeface="Wingdings" pitchFamily="2" charset="2"/>
              <a:buNone/>
              <a:defRPr/>
            </a:pPr>
            <a:r>
              <a:rPr lang="ru-RU" altLang="ru-RU" sz="2800" dirty="0"/>
              <a:t>1897– 116 </a:t>
            </a:r>
            <a:r>
              <a:rPr lang="en-US" altLang="ru-RU" sz="2800" dirty="0"/>
              <a:t>millions</a:t>
            </a:r>
            <a:endParaRPr lang="ru-RU" altLang="ru-RU" sz="2800" dirty="0"/>
          </a:p>
          <a:p>
            <a:pPr eaLnBrk="1" hangingPunct="1">
              <a:lnSpc>
                <a:spcPct val="90000"/>
              </a:lnSpc>
              <a:buFont typeface="Wingdings" pitchFamily="2" charset="2"/>
              <a:buNone/>
              <a:defRPr/>
            </a:pPr>
            <a:r>
              <a:rPr lang="ru-RU" altLang="ru-RU" sz="2800" dirty="0"/>
              <a:t>1914</a:t>
            </a:r>
            <a:r>
              <a:rPr lang="en-US" altLang="ru-RU" sz="2800" dirty="0"/>
              <a:t> </a:t>
            </a:r>
            <a:r>
              <a:rPr lang="ru-RU" altLang="ru-RU" sz="2800" dirty="0"/>
              <a:t>– 163 </a:t>
            </a:r>
            <a:r>
              <a:rPr lang="en-US" altLang="ru-RU" sz="2800" dirty="0"/>
              <a:t>million</a:t>
            </a:r>
            <a:endParaRPr lang="ru-RU" altLang="ru-RU" sz="2800" dirty="0"/>
          </a:p>
          <a:p>
            <a:pPr eaLnBrk="1" hangingPunct="1">
              <a:lnSpc>
                <a:spcPct val="90000"/>
              </a:lnSpc>
              <a:defRPr/>
            </a:pPr>
            <a:r>
              <a:rPr lang="en-US" altLang="ru-RU" sz="2800" dirty="0"/>
              <a:t>Urban population growth</a:t>
            </a:r>
          </a:p>
          <a:p>
            <a:pPr marL="0" indent="0">
              <a:lnSpc>
                <a:spcPct val="90000"/>
              </a:lnSpc>
              <a:buNone/>
              <a:defRPr/>
            </a:pPr>
            <a:r>
              <a:rPr lang="ru-RU" altLang="ru-RU" sz="2800" dirty="0"/>
              <a:t>1858 – 9,2%</a:t>
            </a:r>
          </a:p>
          <a:p>
            <a:pPr eaLnBrk="1" hangingPunct="1">
              <a:lnSpc>
                <a:spcPct val="90000"/>
              </a:lnSpc>
              <a:buFont typeface="Wingdings" pitchFamily="2" charset="2"/>
              <a:buNone/>
              <a:defRPr/>
            </a:pPr>
            <a:r>
              <a:rPr lang="ru-RU" altLang="ru-RU" sz="2800" dirty="0"/>
              <a:t>1897 – 12,5%</a:t>
            </a:r>
          </a:p>
          <a:p>
            <a:pPr eaLnBrk="1" hangingPunct="1">
              <a:lnSpc>
                <a:spcPct val="90000"/>
              </a:lnSpc>
              <a:buFont typeface="Wingdings" pitchFamily="2" charset="2"/>
              <a:buNone/>
              <a:defRPr/>
            </a:pPr>
            <a:r>
              <a:rPr lang="ru-RU" altLang="ru-RU" sz="2800" dirty="0"/>
              <a:t>1914 – 14,3%</a:t>
            </a:r>
          </a:p>
          <a:p>
            <a:pPr eaLnBrk="1" hangingPunct="1">
              <a:lnSpc>
                <a:spcPct val="90000"/>
              </a:lnSpc>
              <a:defRPr/>
            </a:pPr>
            <a:r>
              <a:rPr lang="en-US" altLang="ru-RU" sz="2800" dirty="0"/>
              <a:t>Migration Processes</a:t>
            </a:r>
            <a:endParaRPr lang="ru-RU" altLang="ru-RU" sz="2800" dirty="0"/>
          </a:p>
        </p:txBody>
      </p:sp>
    </p:spTree>
    <p:extLst>
      <p:ext uri="{BB962C8B-B14F-4D97-AF65-F5344CB8AC3E}">
        <p14:creationId xmlns:p14="http://schemas.microsoft.com/office/powerpoint/2010/main" val="39638026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withEffect">
                                  <p:stCondLst>
                                    <p:cond delay="0"/>
                                  </p:stCondLst>
                                  <p:childTnLst>
                                    <p:set>
                                      <p:cBhvr>
                                        <p:cTn id="6" dur="1" fill="hold">
                                          <p:stCondLst>
                                            <p:cond delay="0"/>
                                          </p:stCondLst>
                                        </p:cTn>
                                        <p:tgtEl>
                                          <p:spTgt spid="2053">
                                            <p:txEl>
                                              <p:pRg st="4" end="4"/>
                                            </p:txEl>
                                          </p:spTgt>
                                        </p:tgtEl>
                                        <p:attrNameLst>
                                          <p:attrName>style.visibility</p:attrName>
                                        </p:attrNameLst>
                                      </p:cBhvr>
                                      <p:to>
                                        <p:strVal val="visible"/>
                                      </p:to>
                                    </p:set>
                                    <p:animEffect transition="in" filter="wipe(down)">
                                      <p:cBhvr>
                                        <p:cTn id="7" dur="500"/>
                                        <p:tgtEl>
                                          <p:spTgt spid="2053">
                                            <p:txEl>
                                              <p:pRg st="4" end="4"/>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053">
                                            <p:txEl>
                                              <p:pRg st="5" end="5"/>
                                            </p:txEl>
                                          </p:spTgt>
                                        </p:tgtEl>
                                        <p:attrNameLst>
                                          <p:attrName>style.visibility</p:attrName>
                                        </p:attrNameLst>
                                      </p:cBhvr>
                                      <p:to>
                                        <p:strVal val="visible"/>
                                      </p:to>
                                    </p:set>
                                    <p:animEffect transition="in" filter="wipe(down)">
                                      <p:cBhvr>
                                        <p:cTn id="10" dur="500"/>
                                        <p:tgtEl>
                                          <p:spTgt spid="2053">
                                            <p:txEl>
                                              <p:pRg st="5" end="5"/>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2053">
                                            <p:txEl>
                                              <p:pRg st="6" end="6"/>
                                            </p:txEl>
                                          </p:spTgt>
                                        </p:tgtEl>
                                        <p:attrNameLst>
                                          <p:attrName>style.visibility</p:attrName>
                                        </p:attrNameLst>
                                      </p:cBhvr>
                                      <p:to>
                                        <p:strVal val="visible"/>
                                      </p:to>
                                    </p:set>
                                    <p:animEffect transition="in" filter="wipe(down)">
                                      <p:cBhvr>
                                        <p:cTn id="13" dur="500"/>
                                        <p:tgtEl>
                                          <p:spTgt spid="2053">
                                            <p:txEl>
                                              <p:pRg st="6" end="6"/>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2053">
                                            <p:txEl>
                                              <p:pRg st="7" end="7"/>
                                            </p:txEl>
                                          </p:spTgt>
                                        </p:tgtEl>
                                        <p:attrNameLst>
                                          <p:attrName>style.visibility</p:attrName>
                                        </p:attrNameLst>
                                      </p:cBhvr>
                                      <p:to>
                                        <p:strVal val="visible"/>
                                      </p:to>
                                    </p:set>
                                    <p:animEffect transition="in" filter="wipe(down)">
                                      <p:cBhvr>
                                        <p:cTn id="16" dur="500"/>
                                        <p:tgtEl>
                                          <p:spTgt spid="205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p:txBody>
          <a:bodyPr/>
          <a:lstStyle/>
          <a:p>
            <a:pPr eaLnBrk="1" hangingPunct="1"/>
            <a:r>
              <a:rPr lang="en-US" altLang="ru-RU" smtClean="0"/>
              <a:t>Age composition </a:t>
            </a:r>
            <a:br>
              <a:rPr lang="en-US" altLang="ru-RU" smtClean="0"/>
            </a:br>
            <a:r>
              <a:rPr lang="en-US" altLang="ru-RU" smtClean="0"/>
              <a:t>of the population</a:t>
            </a:r>
            <a:endParaRPr lang="ru-RU" altLang="ru-RU" smtClean="0"/>
          </a:p>
        </p:txBody>
      </p:sp>
      <p:sp>
        <p:nvSpPr>
          <p:cNvPr id="8195" name="Rectangle 3"/>
          <p:cNvSpPr>
            <a:spLocks noGrp="1" noChangeArrowheads="1"/>
          </p:cNvSpPr>
          <p:nvPr>
            <p:ph type="body" idx="1"/>
          </p:nvPr>
        </p:nvSpPr>
        <p:spPr/>
        <p:txBody>
          <a:bodyPr/>
          <a:lstStyle/>
          <a:p>
            <a:pPr eaLnBrk="1" hangingPunct="1"/>
            <a:r>
              <a:rPr lang="en-US" altLang="ru-RU" smtClean="0"/>
              <a:t>Children till </a:t>
            </a:r>
            <a:r>
              <a:rPr lang="ru-RU" altLang="ru-RU" smtClean="0"/>
              <a:t>14 – 33%</a:t>
            </a:r>
          </a:p>
          <a:p>
            <a:pPr eaLnBrk="1" hangingPunct="1"/>
            <a:r>
              <a:rPr lang="ru-RU" altLang="ru-RU" smtClean="0"/>
              <a:t>14-30 </a:t>
            </a:r>
            <a:r>
              <a:rPr lang="en-US" altLang="ru-RU" smtClean="0"/>
              <a:t>years old</a:t>
            </a:r>
            <a:r>
              <a:rPr lang="ru-RU" altLang="ru-RU" smtClean="0"/>
              <a:t> – 32 %</a:t>
            </a:r>
          </a:p>
          <a:p>
            <a:pPr eaLnBrk="1" hangingPunct="1"/>
            <a:r>
              <a:rPr lang="en-US" altLang="ru-RU" smtClean="0"/>
              <a:t>Elder than</a:t>
            </a:r>
            <a:r>
              <a:rPr lang="ru-RU" altLang="ru-RU" smtClean="0"/>
              <a:t> 60 – 7%</a:t>
            </a:r>
          </a:p>
          <a:p>
            <a:pPr eaLnBrk="1" hangingPunct="1">
              <a:buFont typeface="Wingdings" panose="05000000000000000000" pitchFamily="2" charset="2"/>
              <a:buNone/>
            </a:pPr>
            <a:r>
              <a:rPr lang="en-US" altLang="ru-RU" smtClean="0"/>
              <a:t>				</a:t>
            </a:r>
          </a:p>
          <a:p>
            <a:pPr algn="ctr" eaLnBrk="1" hangingPunct="1">
              <a:buFont typeface="Wingdings" panose="05000000000000000000" pitchFamily="2" charset="2"/>
              <a:buNone/>
            </a:pPr>
            <a:r>
              <a:rPr lang="ru-RU" altLang="ru-RU" smtClean="0"/>
              <a:t>(</a:t>
            </a:r>
            <a:r>
              <a:rPr lang="en-US" altLang="ru-RU" smtClean="0"/>
              <a:t>from</a:t>
            </a:r>
            <a:r>
              <a:rPr lang="ru-RU" altLang="ru-RU" smtClean="0"/>
              <a:t> 14 </a:t>
            </a:r>
            <a:r>
              <a:rPr lang="en-US" altLang="ru-RU" smtClean="0"/>
              <a:t>till</a:t>
            </a:r>
            <a:r>
              <a:rPr lang="ru-RU" altLang="ru-RU" smtClean="0"/>
              <a:t> 60 </a:t>
            </a:r>
            <a:r>
              <a:rPr lang="en-US" altLang="ru-RU" smtClean="0"/>
              <a:t>years old</a:t>
            </a:r>
            <a:r>
              <a:rPr lang="ru-RU" altLang="ru-RU" smtClean="0"/>
              <a:t> – 60%) </a:t>
            </a:r>
            <a:endParaRPr lang="en-US" altLang="ru-RU" smtClean="0"/>
          </a:p>
          <a:p>
            <a:pPr algn="ctr" eaLnBrk="1" hangingPunct="1">
              <a:buFont typeface="Wingdings" panose="05000000000000000000" pitchFamily="2" charset="2"/>
              <a:buNone/>
            </a:pPr>
            <a:endParaRPr lang="en-US" altLang="ru-RU" smtClean="0"/>
          </a:p>
          <a:p>
            <a:pPr algn="ctr" eaLnBrk="1" hangingPunct="1">
              <a:buFont typeface="Wingdings" panose="05000000000000000000" pitchFamily="2" charset="2"/>
              <a:buNone/>
            </a:pPr>
            <a:r>
              <a:rPr lang="en-US" altLang="ru-RU" smtClean="0"/>
              <a:t>What did they dream?</a:t>
            </a:r>
            <a:endParaRPr lang="ru-RU" altLang="ru-RU" smtClean="0"/>
          </a:p>
        </p:txBody>
      </p:sp>
    </p:spTree>
    <p:extLst>
      <p:ext uri="{BB962C8B-B14F-4D97-AF65-F5344CB8AC3E}">
        <p14:creationId xmlns:p14="http://schemas.microsoft.com/office/powerpoint/2010/main" val="7855804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195">
                                            <p:txEl>
                                              <p:pRg st="6" end="6"/>
                                            </p:txEl>
                                          </p:spTgt>
                                        </p:tgtEl>
                                        <p:attrNameLst>
                                          <p:attrName>style.visibility</p:attrName>
                                        </p:attrNameLst>
                                      </p:cBhvr>
                                      <p:to>
                                        <p:strVal val="visible"/>
                                      </p:to>
                                    </p:set>
                                    <p:anim calcmode="lin" valueType="num">
                                      <p:cBhvr additive="base">
                                        <p:cTn id="7" dur="500" fill="hold"/>
                                        <p:tgtEl>
                                          <p:spTgt spid="8195">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p:txBody>
          <a:bodyPr/>
          <a:lstStyle/>
          <a:p>
            <a:pPr eaLnBrk="1" hangingPunct="1"/>
            <a:r>
              <a:rPr lang="en-US" altLang="ru-RU" smtClean="0"/>
              <a:t>Ethnical composition </a:t>
            </a:r>
            <a:br>
              <a:rPr lang="en-US" altLang="ru-RU" smtClean="0"/>
            </a:br>
            <a:r>
              <a:rPr lang="en-US" altLang="ru-RU" smtClean="0"/>
              <a:t>of the population</a:t>
            </a:r>
            <a:endParaRPr lang="ru-RU" altLang="ru-RU" smtClean="0"/>
          </a:p>
        </p:txBody>
      </p:sp>
      <p:sp>
        <p:nvSpPr>
          <p:cNvPr id="7171" name="Rectangle 3"/>
          <p:cNvSpPr>
            <a:spLocks noGrp="1" noChangeArrowheads="1"/>
          </p:cNvSpPr>
          <p:nvPr>
            <p:ph type="body" idx="1"/>
          </p:nvPr>
        </p:nvSpPr>
        <p:spPr/>
        <p:txBody>
          <a:bodyPr>
            <a:normAutofit fontScale="62500" lnSpcReduction="20000"/>
          </a:bodyPr>
          <a:lstStyle/>
          <a:p>
            <a:pPr marL="0" indent="0">
              <a:lnSpc>
                <a:spcPct val="80000"/>
              </a:lnSpc>
              <a:buNone/>
              <a:defRPr/>
            </a:pPr>
            <a:r>
              <a:rPr lang="en-US" altLang="ru-RU" sz="2400" dirty="0"/>
              <a:t>The meaning of  the term </a:t>
            </a:r>
            <a:r>
              <a:rPr lang="ru-RU" altLang="ru-RU" sz="2400" dirty="0"/>
              <a:t>«русский»</a:t>
            </a:r>
            <a:r>
              <a:rPr lang="en-US" altLang="ru-RU" sz="2400" dirty="0"/>
              <a:t>/”Russian”</a:t>
            </a:r>
            <a:endParaRPr lang="ru-RU" altLang="ru-RU" sz="2400" dirty="0"/>
          </a:p>
          <a:p>
            <a:pPr eaLnBrk="1" hangingPunct="1">
              <a:lnSpc>
                <a:spcPct val="80000"/>
              </a:lnSpc>
              <a:buFont typeface="Wingdings" pitchFamily="2" charset="2"/>
              <a:buNone/>
              <a:defRPr/>
            </a:pPr>
            <a:endParaRPr lang="en-US" altLang="ru-RU" sz="2400" dirty="0"/>
          </a:p>
          <a:p>
            <a:pPr eaLnBrk="1" hangingPunct="1">
              <a:lnSpc>
                <a:spcPct val="80000"/>
              </a:lnSpc>
              <a:defRPr/>
            </a:pPr>
            <a:r>
              <a:rPr lang="en-US" altLang="ru-RU" sz="2400" dirty="0"/>
              <a:t>Great Russians</a:t>
            </a:r>
            <a:r>
              <a:rPr lang="ru-RU" altLang="ru-RU" sz="2400" dirty="0"/>
              <a:t> – 47,8 %</a:t>
            </a:r>
          </a:p>
          <a:p>
            <a:pPr eaLnBrk="1" hangingPunct="1">
              <a:lnSpc>
                <a:spcPct val="80000"/>
              </a:lnSpc>
              <a:defRPr/>
            </a:pPr>
            <a:r>
              <a:rPr lang="en-US" altLang="ru-RU" sz="2400" dirty="0"/>
              <a:t>Little Russian (</a:t>
            </a:r>
            <a:r>
              <a:rPr lang="ru-RU" altLang="ru-RU" sz="2400" dirty="0"/>
              <a:t>Малороссы</a:t>
            </a:r>
            <a:r>
              <a:rPr lang="en-US" altLang="ru-RU" sz="2400" dirty="0"/>
              <a:t>)/Ukrainians</a:t>
            </a:r>
            <a:r>
              <a:rPr lang="ru-RU" altLang="ru-RU" sz="2400" dirty="0"/>
              <a:t> – 19%</a:t>
            </a:r>
          </a:p>
          <a:p>
            <a:pPr eaLnBrk="1" hangingPunct="1">
              <a:lnSpc>
                <a:spcPct val="80000"/>
              </a:lnSpc>
              <a:defRPr/>
            </a:pPr>
            <a:r>
              <a:rPr lang="en-US" altLang="ru-RU" sz="2400" dirty="0"/>
              <a:t>White Russians</a:t>
            </a:r>
            <a:r>
              <a:rPr lang="ru-RU" altLang="ru-RU" sz="2400" dirty="0"/>
              <a:t> – 6,1%</a:t>
            </a:r>
          </a:p>
          <a:p>
            <a:pPr eaLnBrk="1" hangingPunct="1">
              <a:lnSpc>
                <a:spcPct val="80000"/>
              </a:lnSpc>
              <a:defRPr/>
            </a:pPr>
            <a:r>
              <a:rPr lang="en-US" altLang="ru-RU" sz="2400" dirty="0"/>
              <a:t>Turkic peoples  - </a:t>
            </a:r>
            <a:r>
              <a:rPr lang="ru-RU" altLang="ru-RU" sz="2400" dirty="0"/>
              <a:t>7,7 </a:t>
            </a:r>
            <a:r>
              <a:rPr lang="en-US" altLang="ru-RU" sz="2400" dirty="0"/>
              <a:t> millions</a:t>
            </a:r>
            <a:endParaRPr lang="ru-RU" altLang="ru-RU" sz="2400" dirty="0"/>
          </a:p>
          <a:p>
            <a:pPr eaLnBrk="1" hangingPunct="1">
              <a:lnSpc>
                <a:spcPct val="80000"/>
              </a:lnSpc>
              <a:defRPr/>
            </a:pPr>
            <a:r>
              <a:rPr lang="en-US" altLang="ru-RU" sz="2400" dirty="0"/>
              <a:t>Jews </a:t>
            </a:r>
            <a:r>
              <a:rPr lang="ru-RU" altLang="ru-RU" sz="2400" dirty="0"/>
              <a:t>– 3,3 %</a:t>
            </a:r>
            <a:r>
              <a:rPr lang="en-US" altLang="ru-RU" sz="2400" dirty="0"/>
              <a:t> - deprivation of civil rights</a:t>
            </a:r>
            <a:endParaRPr lang="ru-RU" altLang="ru-RU" sz="2400" dirty="0"/>
          </a:p>
          <a:p>
            <a:pPr eaLnBrk="1" hangingPunct="1">
              <a:lnSpc>
                <a:spcPct val="80000"/>
              </a:lnSpc>
              <a:defRPr/>
            </a:pPr>
            <a:r>
              <a:rPr lang="en-US" altLang="ru-RU" sz="2400" dirty="0"/>
              <a:t>Latvians, Estonians, Germans, Moldavians, Armenians, </a:t>
            </a:r>
            <a:r>
              <a:rPr lang="en-US" altLang="ru-RU" sz="2400" dirty="0" err="1"/>
              <a:t>Mordvins</a:t>
            </a:r>
            <a:endParaRPr lang="ru-RU" altLang="ru-RU" sz="2400" dirty="0"/>
          </a:p>
          <a:p>
            <a:pPr eaLnBrk="1" hangingPunct="1">
              <a:lnSpc>
                <a:spcPct val="80000"/>
              </a:lnSpc>
              <a:buFont typeface="Wingdings" pitchFamily="2" charset="2"/>
              <a:buNone/>
              <a:defRPr/>
            </a:pPr>
            <a:endParaRPr lang="en-US" altLang="ru-RU" sz="2400" dirty="0"/>
          </a:p>
          <a:p>
            <a:pPr eaLnBrk="1" hangingPunct="1">
              <a:lnSpc>
                <a:spcPct val="80000"/>
              </a:lnSpc>
              <a:buFont typeface="Wingdings" pitchFamily="2" charset="2"/>
              <a:buNone/>
              <a:defRPr/>
            </a:pPr>
            <a:r>
              <a:rPr lang="en-US" altLang="ru-RU" sz="2400" b="1" u="sng" dirty="0"/>
              <a:t>Russification from 1860s:</a:t>
            </a:r>
          </a:p>
          <a:p>
            <a:pPr eaLnBrk="1" hangingPunct="1">
              <a:lnSpc>
                <a:spcPct val="80000"/>
              </a:lnSpc>
              <a:defRPr/>
            </a:pPr>
            <a:r>
              <a:rPr lang="en-US" altLang="ru-RU" sz="2400" dirty="0"/>
              <a:t>Forced baptism</a:t>
            </a:r>
          </a:p>
          <a:p>
            <a:pPr eaLnBrk="1" hangingPunct="1">
              <a:lnSpc>
                <a:spcPct val="80000"/>
              </a:lnSpc>
              <a:defRPr/>
            </a:pPr>
            <a:r>
              <a:rPr lang="en-US" altLang="ru-RU" sz="2400" dirty="0"/>
              <a:t>Transformation national writings to Cyrillic</a:t>
            </a:r>
          </a:p>
          <a:p>
            <a:pPr eaLnBrk="1" hangingPunct="1">
              <a:lnSpc>
                <a:spcPct val="80000"/>
              </a:lnSpc>
              <a:defRPr/>
            </a:pPr>
            <a:r>
              <a:rPr lang="en-US" altLang="ru-RU" sz="2400" dirty="0"/>
              <a:t>Poland and Finland destitution</a:t>
            </a:r>
          </a:p>
          <a:p>
            <a:pPr eaLnBrk="1" hangingPunct="1">
              <a:lnSpc>
                <a:spcPct val="80000"/>
              </a:lnSpc>
              <a:buFont typeface="Wingdings" pitchFamily="2" charset="2"/>
              <a:buNone/>
              <a:defRPr/>
            </a:pPr>
            <a:endParaRPr lang="en-US" altLang="ru-RU" sz="2400" dirty="0"/>
          </a:p>
        </p:txBody>
      </p:sp>
    </p:spTree>
    <p:extLst>
      <p:ext uri="{BB962C8B-B14F-4D97-AF65-F5344CB8AC3E}">
        <p14:creationId xmlns:p14="http://schemas.microsoft.com/office/powerpoint/2010/main" val="35703386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Заголовок 1"/>
          <p:cNvSpPr>
            <a:spLocks noGrp="1"/>
          </p:cNvSpPr>
          <p:nvPr>
            <p:ph type="title"/>
          </p:nvPr>
        </p:nvSpPr>
        <p:spPr/>
        <p:txBody>
          <a:bodyPr/>
          <a:lstStyle/>
          <a:p>
            <a:endParaRPr lang="ru-RU" altLang="ru-RU" smtClean="0"/>
          </a:p>
        </p:txBody>
      </p:sp>
      <p:sp>
        <p:nvSpPr>
          <p:cNvPr id="29699" name="Объект 2"/>
          <p:cNvSpPr>
            <a:spLocks noGrp="1"/>
          </p:cNvSpPr>
          <p:nvPr>
            <p:ph idx="1"/>
          </p:nvPr>
        </p:nvSpPr>
        <p:spPr/>
        <p:txBody>
          <a:bodyPr/>
          <a:lstStyle/>
          <a:p>
            <a:endParaRPr lang="ru-RU" altLang="ru-RU" smtClean="0"/>
          </a:p>
        </p:txBody>
      </p:sp>
      <p:pic>
        <p:nvPicPr>
          <p:cNvPr id="29700" name="Picture 5" descr="http://cs630124.vk.me/v630124606/171d3/cfOgUXd98VA.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81200" y="720726"/>
            <a:ext cx="8388350" cy="613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44714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Заголовок 1"/>
          <p:cNvSpPr>
            <a:spLocks noGrp="1"/>
          </p:cNvSpPr>
          <p:nvPr>
            <p:ph type="title"/>
          </p:nvPr>
        </p:nvSpPr>
        <p:spPr/>
        <p:txBody>
          <a:bodyPr/>
          <a:lstStyle/>
          <a:p>
            <a:pPr eaLnBrk="1" hangingPunct="1"/>
            <a:endParaRPr lang="ru-RU" altLang="ru-RU" smtClean="0"/>
          </a:p>
        </p:txBody>
      </p:sp>
      <p:sp>
        <p:nvSpPr>
          <p:cNvPr id="30723" name="Объект 2"/>
          <p:cNvSpPr>
            <a:spLocks noGrp="1"/>
          </p:cNvSpPr>
          <p:nvPr>
            <p:ph idx="1"/>
          </p:nvPr>
        </p:nvSpPr>
        <p:spPr/>
        <p:txBody>
          <a:bodyPr/>
          <a:lstStyle/>
          <a:p>
            <a:pPr eaLnBrk="1" hangingPunct="1"/>
            <a:endParaRPr lang="ru-RU" altLang="ru-RU" smtClean="0"/>
          </a:p>
        </p:txBody>
      </p:sp>
      <p:pic>
        <p:nvPicPr>
          <p:cNvPr id="30724" name="Picture 2" descr="http://serial-killers.ucoz.com/serial-killers/photo/go1/39/multanska_sprava.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14501" y="188913"/>
            <a:ext cx="3876675" cy="313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TextBox 3"/>
          <p:cNvSpPr txBox="1">
            <a:spLocks noChangeArrowheads="1"/>
          </p:cNvSpPr>
          <p:nvPr/>
        </p:nvSpPr>
        <p:spPr bwMode="auto">
          <a:xfrm>
            <a:off x="1919289" y="3500439"/>
            <a:ext cx="3671887"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ru-RU" sz="1800"/>
              <a:t>Multan affair 1892</a:t>
            </a:r>
          </a:p>
          <a:p>
            <a:pPr algn="just" eaLnBrk="1" hangingPunct="1">
              <a:spcBef>
                <a:spcPct val="0"/>
              </a:spcBef>
              <a:buFontTx/>
              <a:buNone/>
            </a:pPr>
            <a:r>
              <a:rPr lang="en-US" altLang="ru-RU" sz="1800"/>
              <a:t>Trial proceedings of an Udmurts peasants group from the village  “Old Multan”  accused of ritual murder - human sacrifice to the pagan gods</a:t>
            </a:r>
            <a:endParaRPr lang="ru-RU" altLang="ru-RU" sz="1800"/>
          </a:p>
        </p:txBody>
      </p:sp>
      <p:pic>
        <p:nvPicPr>
          <p:cNvPr id="30726" name="Picture 4" descr="https://upload.wikimedia.org/wikipedia/commons/b/bb/Auksa_altorius_latin.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26253" y="1512916"/>
            <a:ext cx="2681288" cy="423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Picture 6" descr="https://upload.wikimedia.org/wikipedia/commons/7/7d/Auksa_altorius_cirillics.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32895" y="1498730"/>
            <a:ext cx="2601912"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Овал 4"/>
          <p:cNvSpPr/>
          <p:nvPr/>
        </p:nvSpPr>
        <p:spPr>
          <a:xfrm>
            <a:off x="7770816" y="5038726"/>
            <a:ext cx="792162" cy="431800"/>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10" name="Овал 9"/>
          <p:cNvSpPr/>
          <p:nvPr/>
        </p:nvSpPr>
        <p:spPr>
          <a:xfrm>
            <a:off x="10437770" y="4949954"/>
            <a:ext cx="792162" cy="431800"/>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Tree>
    <p:extLst>
      <p:ext uri="{BB962C8B-B14F-4D97-AF65-F5344CB8AC3E}">
        <p14:creationId xmlns:p14="http://schemas.microsoft.com/office/powerpoint/2010/main" val="115372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descr="http://www.jiv.dk/finland/jpg/russif/russific_finland13.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35675" y="908050"/>
            <a:ext cx="4648200" cy="421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Заголовок 1"/>
          <p:cNvSpPr>
            <a:spLocks noGrp="1"/>
          </p:cNvSpPr>
          <p:nvPr>
            <p:ph type="title"/>
          </p:nvPr>
        </p:nvSpPr>
        <p:spPr/>
        <p:txBody>
          <a:bodyPr/>
          <a:lstStyle/>
          <a:p>
            <a:pPr eaLnBrk="1" hangingPunct="1"/>
            <a:endParaRPr lang="ru-RU" altLang="ru-RU" smtClean="0"/>
          </a:p>
        </p:txBody>
      </p:sp>
      <p:sp>
        <p:nvSpPr>
          <p:cNvPr id="31748" name="Объект 2"/>
          <p:cNvSpPr>
            <a:spLocks noGrp="1"/>
          </p:cNvSpPr>
          <p:nvPr>
            <p:ph idx="1"/>
          </p:nvPr>
        </p:nvSpPr>
        <p:spPr/>
        <p:txBody>
          <a:bodyPr/>
          <a:lstStyle/>
          <a:p>
            <a:pPr eaLnBrk="1" hangingPunct="1"/>
            <a:endParaRPr lang="ru-RU" altLang="ru-RU" smtClean="0"/>
          </a:p>
        </p:txBody>
      </p:sp>
      <p:pic>
        <p:nvPicPr>
          <p:cNvPr id="31749" name="Picture 2" descr="https://upload.wikimedia.org/wikipedia/commons/thumb/7/7a/AGAD_%2810%29_Obwieszczenie_o_zakazie_rozmawiania_po_polsku%2C_Pud%C5%82o_663%2C_s_121.png/800px-AGAD_%2810%29_Obwieszczenie_o_zakazie_rozmawiania_po_polsku%2C_Pud%C5%82o_663%2C_s_12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74826" y="6350"/>
            <a:ext cx="5476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03098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Заголовок 1"/>
          <p:cNvSpPr>
            <a:spLocks noGrp="1"/>
          </p:cNvSpPr>
          <p:nvPr>
            <p:ph type="title"/>
          </p:nvPr>
        </p:nvSpPr>
        <p:spPr/>
        <p:txBody>
          <a:bodyPr/>
          <a:lstStyle/>
          <a:p>
            <a:endParaRPr lang="ru-RU" altLang="ru-RU" smtClean="0"/>
          </a:p>
        </p:txBody>
      </p:sp>
      <p:sp>
        <p:nvSpPr>
          <p:cNvPr id="32771" name="Объект 2"/>
          <p:cNvSpPr>
            <a:spLocks noGrp="1"/>
          </p:cNvSpPr>
          <p:nvPr>
            <p:ph idx="1"/>
          </p:nvPr>
        </p:nvSpPr>
        <p:spPr/>
        <p:txBody>
          <a:bodyPr/>
          <a:lstStyle/>
          <a:p>
            <a:endParaRPr lang="ru-RU" altLang="ru-RU" smtClean="0"/>
          </a:p>
        </p:txBody>
      </p:sp>
      <p:pic>
        <p:nvPicPr>
          <p:cNvPr id="32772" name="Рисунок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06814" y="-271463"/>
            <a:ext cx="4778375" cy="712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32355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Заголовок 1"/>
          <p:cNvSpPr>
            <a:spLocks noGrp="1"/>
          </p:cNvSpPr>
          <p:nvPr>
            <p:ph type="title"/>
          </p:nvPr>
        </p:nvSpPr>
        <p:spPr/>
        <p:txBody>
          <a:bodyPr/>
          <a:lstStyle/>
          <a:p>
            <a:endParaRPr lang="ru-RU" altLang="ru-RU" smtClean="0"/>
          </a:p>
        </p:txBody>
      </p:sp>
      <p:sp>
        <p:nvSpPr>
          <p:cNvPr id="33795" name="Объект 2"/>
          <p:cNvSpPr>
            <a:spLocks noGrp="1"/>
          </p:cNvSpPr>
          <p:nvPr>
            <p:ph idx="1"/>
          </p:nvPr>
        </p:nvSpPr>
        <p:spPr/>
        <p:txBody>
          <a:bodyPr/>
          <a:lstStyle/>
          <a:p>
            <a:endParaRPr lang="ru-RU" altLang="ru-RU" smtClean="0"/>
          </a:p>
        </p:txBody>
      </p:sp>
      <p:pic>
        <p:nvPicPr>
          <p:cNvPr id="33796" name="Рисунок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786189" y="147639"/>
            <a:ext cx="4619625" cy="656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80056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Заголовок 1"/>
          <p:cNvSpPr>
            <a:spLocks noGrp="1"/>
          </p:cNvSpPr>
          <p:nvPr>
            <p:ph type="title"/>
          </p:nvPr>
        </p:nvSpPr>
        <p:spPr/>
        <p:txBody>
          <a:bodyPr/>
          <a:lstStyle/>
          <a:p>
            <a:endParaRPr lang="ru-RU" altLang="ru-RU" smtClean="0"/>
          </a:p>
        </p:txBody>
      </p:sp>
      <p:sp>
        <p:nvSpPr>
          <p:cNvPr id="34819" name="Объект 2"/>
          <p:cNvSpPr>
            <a:spLocks noGrp="1"/>
          </p:cNvSpPr>
          <p:nvPr>
            <p:ph idx="1"/>
          </p:nvPr>
        </p:nvSpPr>
        <p:spPr/>
        <p:txBody>
          <a:bodyPr/>
          <a:lstStyle/>
          <a:p>
            <a:endParaRPr lang="ru-RU" altLang="ru-RU" smtClean="0"/>
          </a:p>
        </p:txBody>
      </p:sp>
      <p:pic>
        <p:nvPicPr>
          <p:cNvPr id="34820" name="Рисунок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52889" y="188913"/>
            <a:ext cx="4086225" cy="607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09211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a:xfrm>
            <a:off x="350838" y="5662083"/>
            <a:ext cx="8534400" cy="1507067"/>
          </a:xfrm>
        </p:spPr>
        <p:txBody>
          <a:bodyPr/>
          <a:lstStyle/>
          <a:p>
            <a:pPr eaLnBrk="1" hangingPunct="1"/>
            <a:r>
              <a:rPr lang="en-US" altLang="ru-RU" dirty="0" smtClean="0"/>
              <a:t>Social composition</a:t>
            </a:r>
            <a:endParaRPr lang="ru-RU" altLang="ru-RU" dirty="0" smtClean="0"/>
          </a:p>
        </p:txBody>
      </p:sp>
      <p:sp>
        <p:nvSpPr>
          <p:cNvPr id="11267" name="Rectangle 3"/>
          <p:cNvSpPr>
            <a:spLocks noGrp="1" noChangeArrowheads="1"/>
          </p:cNvSpPr>
          <p:nvPr>
            <p:ph type="body" idx="1"/>
          </p:nvPr>
        </p:nvSpPr>
        <p:spPr>
          <a:xfrm>
            <a:off x="1132703" y="692945"/>
            <a:ext cx="8229600" cy="5460720"/>
          </a:xfrm>
        </p:spPr>
        <p:txBody>
          <a:bodyPr>
            <a:normAutofit fontScale="92500" lnSpcReduction="10000"/>
          </a:bodyPr>
          <a:lstStyle/>
          <a:p>
            <a:pPr eaLnBrk="1" hangingPunct="1">
              <a:defRPr/>
            </a:pPr>
            <a:r>
              <a:rPr lang="en-US" altLang="ru-RU" sz="2800" dirty="0"/>
              <a:t>Aristocracy</a:t>
            </a:r>
            <a:r>
              <a:rPr lang="ru-RU" altLang="ru-RU" sz="2800" dirty="0"/>
              <a:t> - 1,5 %</a:t>
            </a:r>
          </a:p>
          <a:p>
            <a:pPr eaLnBrk="1" hangingPunct="1">
              <a:buFont typeface="Wingdings" pitchFamily="2" charset="2"/>
              <a:buNone/>
              <a:defRPr/>
            </a:pPr>
            <a:r>
              <a:rPr lang="en-US" altLang="ru-RU" sz="2800" dirty="0"/>
              <a:t>Economic situation degradation</a:t>
            </a:r>
            <a:endParaRPr lang="ru-RU" altLang="ru-RU" sz="2800" dirty="0"/>
          </a:p>
          <a:p>
            <a:pPr eaLnBrk="1" hangingPunct="1">
              <a:defRPr/>
            </a:pPr>
            <a:endParaRPr lang="ru-RU" altLang="ru-RU" sz="2800" dirty="0"/>
          </a:p>
          <a:p>
            <a:pPr eaLnBrk="1" hangingPunct="1">
              <a:defRPr/>
            </a:pPr>
            <a:endParaRPr lang="ru-RU" altLang="ru-RU" sz="2800" dirty="0"/>
          </a:p>
          <a:p>
            <a:pPr eaLnBrk="1" hangingPunct="1">
              <a:defRPr/>
            </a:pPr>
            <a:endParaRPr lang="ru-RU" altLang="ru-RU" sz="2800" dirty="0"/>
          </a:p>
          <a:p>
            <a:pPr eaLnBrk="1" hangingPunct="1">
              <a:defRPr/>
            </a:pPr>
            <a:endParaRPr lang="ru-RU" altLang="ru-RU" sz="2800" dirty="0"/>
          </a:p>
          <a:p>
            <a:pPr eaLnBrk="1" hangingPunct="1">
              <a:defRPr/>
            </a:pPr>
            <a:r>
              <a:rPr lang="en-US" altLang="ru-RU" sz="2800" dirty="0"/>
              <a:t>Bourgeoisie</a:t>
            </a:r>
          </a:p>
          <a:p>
            <a:pPr marL="0" indent="0">
              <a:buNone/>
              <a:defRPr/>
            </a:pPr>
            <a:r>
              <a:rPr lang="en-US" altLang="ru-RU" sz="2800" dirty="0"/>
              <a:t>Merchants</a:t>
            </a:r>
            <a:r>
              <a:rPr lang="ru-RU" altLang="ru-RU" sz="2800" dirty="0"/>
              <a:t> – 0,5 %</a:t>
            </a:r>
          </a:p>
          <a:p>
            <a:pPr eaLnBrk="1" hangingPunct="1">
              <a:buFont typeface="Wingdings" pitchFamily="2" charset="2"/>
              <a:buNone/>
              <a:defRPr/>
            </a:pPr>
            <a:r>
              <a:rPr lang="en-US" altLang="ru-RU" sz="2800" dirty="0"/>
              <a:t>townspeople</a:t>
            </a:r>
            <a:r>
              <a:rPr lang="ru-RU" altLang="ru-RU" sz="2800" dirty="0"/>
              <a:t> – 10,6%</a:t>
            </a:r>
          </a:p>
          <a:p>
            <a:pPr eaLnBrk="1" hangingPunct="1">
              <a:defRPr/>
            </a:pPr>
            <a:r>
              <a:rPr lang="en-US" altLang="ru-RU" sz="2800" dirty="0"/>
              <a:t>Intelligentsia</a:t>
            </a:r>
            <a:endParaRPr lang="ru-RU" altLang="ru-RU" sz="2800" dirty="0"/>
          </a:p>
          <a:p>
            <a:pPr eaLnBrk="1" hangingPunct="1">
              <a:defRPr/>
            </a:pPr>
            <a:endParaRPr lang="ru-RU" altLang="ru-RU" sz="2800" dirty="0"/>
          </a:p>
          <a:p>
            <a:pPr eaLnBrk="1" hangingPunct="1">
              <a:defRPr/>
            </a:pPr>
            <a:endParaRPr lang="ru-RU" altLang="ru-RU" sz="2800" dirty="0"/>
          </a:p>
          <a:p>
            <a:pPr eaLnBrk="1" hangingPunct="1">
              <a:defRPr/>
            </a:pPr>
            <a:endParaRPr lang="ru-RU" altLang="ru-RU" sz="2800" dirty="0"/>
          </a:p>
        </p:txBody>
      </p:sp>
      <p:pic>
        <p:nvPicPr>
          <p:cNvPr id="35844"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61405" y="336815"/>
            <a:ext cx="3565525" cy="458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5" name="Picture 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222117" y="1091539"/>
            <a:ext cx="3816350" cy="208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32231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body" idx="1"/>
          </p:nvPr>
        </p:nvSpPr>
        <p:spPr>
          <a:xfrm>
            <a:off x="1703389" y="692151"/>
            <a:ext cx="4752975" cy="4608513"/>
          </a:xfrm>
        </p:spPr>
        <p:txBody>
          <a:bodyPr>
            <a:normAutofit lnSpcReduction="10000"/>
          </a:bodyPr>
          <a:lstStyle/>
          <a:p>
            <a:pPr eaLnBrk="1" hangingPunct="1">
              <a:lnSpc>
                <a:spcPct val="80000"/>
              </a:lnSpc>
            </a:pPr>
            <a:r>
              <a:rPr lang="en-US" altLang="ru-RU" sz="2800"/>
              <a:t>Peasants </a:t>
            </a:r>
            <a:r>
              <a:rPr lang="ru-RU" altLang="ru-RU" sz="2800"/>
              <a:t>77%-87%</a:t>
            </a:r>
          </a:p>
          <a:p>
            <a:pPr eaLnBrk="1" hangingPunct="1">
              <a:lnSpc>
                <a:spcPct val="80000"/>
              </a:lnSpc>
            </a:pPr>
            <a:r>
              <a:rPr lang="en-US" altLang="ru-RU" sz="2800"/>
              <a:t>Role of Community</a:t>
            </a:r>
            <a:endParaRPr lang="ru-RU" altLang="ru-RU" sz="2800"/>
          </a:p>
          <a:p>
            <a:pPr eaLnBrk="1" hangingPunct="1">
              <a:lnSpc>
                <a:spcPct val="80000"/>
              </a:lnSpc>
            </a:pPr>
            <a:r>
              <a:rPr lang="en-US" altLang="ru-RU" sz="2800"/>
              <a:t>Differentiation in economic position</a:t>
            </a:r>
          </a:p>
          <a:p>
            <a:pPr eaLnBrk="1" hangingPunct="1">
              <a:lnSpc>
                <a:spcPct val="80000"/>
              </a:lnSpc>
            </a:pPr>
            <a:r>
              <a:rPr lang="en-US" altLang="ru-RU" sz="2800"/>
              <a:t>Shortage of land</a:t>
            </a:r>
          </a:p>
          <a:p>
            <a:pPr eaLnBrk="1" hangingPunct="1">
              <a:lnSpc>
                <a:spcPct val="80000"/>
              </a:lnSpc>
            </a:pPr>
            <a:r>
              <a:rPr lang="en-US" altLang="ru-RU" sz="2800"/>
              <a:t>Migration</a:t>
            </a:r>
            <a:endParaRPr lang="ru-RU" altLang="ru-RU" sz="2800"/>
          </a:p>
          <a:p>
            <a:pPr eaLnBrk="1" hangingPunct="1">
              <a:lnSpc>
                <a:spcPct val="80000"/>
              </a:lnSpc>
            </a:pPr>
            <a:r>
              <a:rPr lang="en-US" altLang="ru-RU" sz="2800"/>
              <a:t>Low educational level</a:t>
            </a:r>
            <a:endParaRPr lang="ru-RU" altLang="ru-RU" sz="2800"/>
          </a:p>
          <a:p>
            <a:pPr eaLnBrk="1" hangingPunct="1">
              <a:lnSpc>
                <a:spcPct val="80000"/>
              </a:lnSpc>
            </a:pPr>
            <a:r>
              <a:rPr lang="en-US" altLang="ru-RU" sz="2800"/>
              <a:t>The ideal of a just monarch</a:t>
            </a:r>
          </a:p>
          <a:p>
            <a:pPr eaLnBrk="1" hangingPunct="1">
              <a:lnSpc>
                <a:spcPct val="80000"/>
              </a:lnSpc>
            </a:pPr>
            <a:r>
              <a:rPr lang="en-US" altLang="ru-RU" sz="2800"/>
              <a:t>Effect of party propaganda</a:t>
            </a:r>
            <a:endParaRPr lang="ru-RU" altLang="ru-RU" sz="2800"/>
          </a:p>
        </p:txBody>
      </p:sp>
      <p:pic>
        <p:nvPicPr>
          <p:cNvPr id="36867"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527800" y="1096964"/>
            <a:ext cx="4140200" cy="576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68" name="Text Box 5"/>
          <p:cNvSpPr txBox="1">
            <a:spLocks noChangeArrowheads="1"/>
          </p:cNvSpPr>
          <p:nvPr/>
        </p:nvSpPr>
        <p:spPr bwMode="auto">
          <a:xfrm>
            <a:off x="6527800" y="333375"/>
            <a:ext cx="41402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ru-RU" sz="1800">
                <a:latin typeface="Garamond" panose="02020404030301010803" pitchFamily="18" charset="0"/>
              </a:rPr>
              <a:t>Old peasants. Krasnoyarsk region, </a:t>
            </a:r>
            <a:r>
              <a:rPr lang="ru-RU" altLang="ru-RU" sz="1800">
                <a:latin typeface="Garamond" panose="02020404030301010803" pitchFamily="18" charset="0"/>
              </a:rPr>
              <a:t>1911.</a:t>
            </a:r>
          </a:p>
        </p:txBody>
      </p:sp>
      <p:sp>
        <p:nvSpPr>
          <p:cNvPr id="58375" name="Text Box 7"/>
          <p:cNvSpPr txBox="1">
            <a:spLocks noChangeArrowheads="1"/>
          </p:cNvSpPr>
          <p:nvPr/>
        </p:nvSpPr>
        <p:spPr bwMode="auto">
          <a:xfrm>
            <a:off x="1919289" y="5445126"/>
            <a:ext cx="4103687" cy="1338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ru-RU" sz="1800">
                <a:latin typeface="Garamond" panose="02020404030301010803" pitchFamily="18" charset="0"/>
              </a:rPr>
              <a:t>From 1902 peasants uprising.</a:t>
            </a:r>
          </a:p>
          <a:p>
            <a:pPr eaLnBrk="1" hangingPunct="1">
              <a:spcBef>
                <a:spcPct val="50000"/>
              </a:spcBef>
              <a:buFontTx/>
              <a:buNone/>
            </a:pPr>
            <a:r>
              <a:rPr lang="en-US" altLang="ru-RU" sz="1800">
                <a:latin typeface="Garamond" panose="02020404030301010803" pitchFamily="18" charset="0"/>
              </a:rPr>
              <a:t>  Since spring 1905 unrest intensified so much, that it covered about 20% of counties</a:t>
            </a:r>
            <a:endParaRPr lang="ru-RU" altLang="ru-RU" sz="1800">
              <a:latin typeface="Garamond" panose="02020404030301010803" pitchFamily="18" charset="0"/>
            </a:endParaRPr>
          </a:p>
        </p:txBody>
      </p:sp>
      <p:pic>
        <p:nvPicPr>
          <p:cNvPr id="58376" name="Picture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24001" y="3659188"/>
            <a:ext cx="5076825" cy="3198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5288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8376"/>
                                        </p:tgtEl>
                                        <p:attrNameLst>
                                          <p:attrName>style.visibility</p:attrName>
                                        </p:attrNameLst>
                                      </p:cBhvr>
                                      <p:to>
                                        <p:strVal val="visible"/>
                                      </p:to>
                                    </p:set>
                                    <p:animEffect transition="in" filter="dissolve">
                                      <p:cBhvr>
                                        <p:cTn id="7" dur="500"/>
                                        <p:tgtEl>
                                          <p:spTgt spid="583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2000"/>
                                        <p:tgtEl>
                                          <p:spTgt spid="58376"/>
                                        </p:tgtEl>
                                      </p:cBhvr>
                                    </p:animEffect>
                                    <p:set>
                                      <p:cBhvr>
                                        <p:cTn id="12" dur="1" fill="hold">
                                          <p:stCondLst>
                                            <p:cond delay="1999"/>
                                          </p:stCondLst>
                                        </p:cTn>
                                        <p:tgtEl>
                                          <p:spTgt spid="58376"/>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8375"/>
                                        </p:tgtEl>
                                        <p:attrNameLst>
                                          <p:attrName>style.visibility</p:attrName>
                                        </p:attrNameLst>
                                      </p:cBhvr>
                                      <p:to>
                                        <p:strVal val="visible"/>
                                      </p:to>
                                    </p:set>
                                    <p:animEffect transition="in" filter="blinds(horizontal)">
                                      <p:cBhvr>
                                        <p:cTn id="17" dur="500"/>
                                        <p:tgtEl>
                                          <p:spTgt spid="583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Заголовок 1"/>
          <p:cNvSpPr>
            <a:spLocks noGrp="1"/>
          </p:cNvSpPr>
          <p:nvPr>
            <p:ph type="title"/>
          </p:nvPr>
        </p:nvSpPr>
        <p:spPr/>
        <p:txBody>
          <a:bodyPr/>
          <a:lstStyle/>
          <a:p>
            <a:pPr eaLnBrk="1" hangingPunct="1"/>
            <a:endParaRPr lang="ru-RU" altLang="ru-RU" smtClean="0"/>
          </a:p>
        </p:txBody>
      </p:sp>
      <p:sp>
        <p:nvSpPr>
          <p:cNvPr id="37891" name="Объект 2"/>
          <p:cNvSpPr>
            <a:spLocks noGrp="1"/>
          </p:cNvSpPr>
          <p:nvPr>
            <p:ph idx="1"/>
          </p:nvPr>
        </p:nvSpPr>
        <p:spPr/>
        <p:txBody>
          <a:bodyPr/>
          <a:lstStyle/>
          <a:p>
            <a:pPr eaLnBrk="1" hangingPunct="1"/>
            <a:endParaRPr lang="ru-RU" altLang="ru-RU" smtClean="0"/>
          </a:p>
        </p:txBody>
      </p:sp>
      <p:pic>
        <p:nvPicPr>
          <p:cNvPr id="3789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00187" y="333376"/>
            <a:ext cx="9113838" cy="5472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40895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Заголовок 1"/>
          <p:cNvSpPr>
            <a:spLocks noGrp="1"/>
          </p:cNvSpPr>
          <p:nvPr>
            <p:ph type="title"/>
          </p:nvPr>
        </p:nvSpPr>
        <p:spPr/>
        <p:txBody>
          <a:bodyPr/>
          <a:lstStyle/>
          <a:p>
            <a:pPr eaLnBrk="1" hangingPunct="1"/>
            <a:endParaRPr lang="ru-RU" altLang="ru-RU" smtClean="0"/>
          </a:p>
        </p:txBody>
      </p:sp>
      <p:sp>
        <p:nvSpPr>
          <p:cNvPr id="38915" name="Объект 2"/>
          <p:cNvSpPr>
            <a:spLocks noGrp="1"/>
          </p:cNvSpPr>
          <p:nvPr>
            <p:ph idx="1"/>
          </p:nvPr>
        </p:nvSpPr>
        <p:spPr/>
        <p:txBody>
          <a:bodyPr/>
          <a:lstStyle/>
          <a:p>
            <a:pPr eaLnBrk="1" hangingPunct="1"/>
            <a:endParaRPr lang="ru-RU" altLang="ru-RU" smtClean="0"/>
          </a:p>
        </p:txBody>
      </p:sp>
      <p:pic>
        <p:nvPicPr>
          <p:cNvPr id="3891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24001" y="663576"/>
            <a:ext cx="9109075" cy="5286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41960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Заголовок 1"/>
          <p:cNvSpPr>
            <a:spLocks noGrp="1"/>
          </p:cNvSpPr>
          <p:nvPr>
            <p:ph type="title"/>
          </p:nvPr>
        </p:nvSpPr>
        <p:spPr/>
        <p:txBody>
          <a:bodyPr/>
          <a:lstStyle/>
          <a:p>
            <a:endParaRPr lang="ru-RU" altLang="ru-RU" smtClean="0"/>
          </a:p>
        </p:txBody>
      </p:sp>
      <p:sp>
        <p:nvSpPr>
          <p:cNvPr id="39939" name="Объект 2"/>
          <p:cNvSpPr>
            <a:spLocks noGrp="1"/>
          </p:cNvSpPr>
          <p:nvPr>
            <p:ph idx="1"/>
          </p:nvPr>
        </p:nvSpPr>
        <p:spPr/>
        <p:txBody>
          <a:bodyPr/>
          <a:lstStyle/>
          <a:p>
            <a:endParaRPr lang="ru-RU" altLang="ru-RU" smtClean="0"/>
          </a:p>
        </p:txBody>
      </p:sp>
      <p:pic>
        <p:nvPicPr>
          <p:cNvPr id="39940" name="Picture 2" descr="Редчайшие цветные фотографии Российской империи начала 20-го века"/>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424114" y="201613"/>
            <a:ext cx="7704137" cy="621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95066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body" idx="1"/>
          </p:nvPr>
        </p:nvSpPr>
        <p:spPr>
          <a:xfrm>
            <a:off x="1919288" y="260351"/>
            <a:ext cx="8229600" cy="4525963"/>
          </a:xfrm>
        </p:spPr>
        <p:txBody>
          <a:bodyPr/>
          <a:lstStyle/>
          <a:p>
            <a:pPr eaLnBrk="1" hangingPunct="1"/>
            <a:r>
              <a:rPr lang="en-US" altLang="ru-RU" smtClean="0"/>
              <a:t>Workers</a:t>
            </a:r>
          </a:p>
          <a:p>
            <a:pPr eaLnBrk="1" hangingPunct="1"/>
            <a:r>
              <a:rPr lang="ru-RU" altLang="ru-RU" smtClean="0"/>
              <a:t>15 </a:t>
            </a:r>
            <a:r>
              <a:rPr lang="en-US" altLang="ru-RU" smtClean="0"/>
              <a:t>millions</a:t>
            </a:r>
            <a:r>
              <a:rPr lang="ru-RU" altLang="ru-RU" smtClean="0"/>
              <a:t> - 10%</a:t>
            </a:r>
          </a:p>
          <a:p>
            <a:pPr eaLnBrk="1" hangingPunct="1"/>
            <a:r>
              <a:rPr lang="ru-RU" altLang="ru-RU" smtClean="0"/>
              <a:t>1-</a:t>
            </a:r>
            <a:r>
              <a:rPr lang="en-US" altLang="ru-RU" smtClean="0"/>
              <a:t>3 generations </a:t>
            </a:r>
            <a:r>
              <a:rPr lang="ru-RU" altLang="ru-RU" smtClean="0"/>
              <a:t>(</a:t>
            </a:r>
            <a:r>
              <a:rPr lang="en-US" altLang="ru-RU" smtClean="0"/>
              <a:t>peasant mentality</a:t>
            </a:r>
            <a:r>
              <a:rPr lang="ru-RU" altLang="ru-RU" smtClean="0"/>
              <a:t>)</a:t>
            </a:r>
          </a:p>
          <a:p>
            <a:pPr eaLnBrk="1" hangingPunct="1"/>
            <a:endParaRPr lang="ru-RU" altLang="ru-RU" smtClean="0"/>
          </a:p>
          <a:p>
            <a:pPr eaLnBrk="1" hangingPunct="1"/>
            <a:endParaRPr lang="ru-RU" altLang="ru-RU" smtClean="0"/>
          </a:p>
        </p:txBody>
      </p:sp>
      <p:pic>
        <p:nvPicPr>
          <p:cNvPr id="46083"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28763" y="3235326"/>
            <a:ext cx="4500562" cy="362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89095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rrowheads="1"/>
          </p:cNvSpPr>
          <p:nvPr>
            <p:ph type="title"/>
          </p:nvPr>
        </p:nvSpPr>
        <p:spPr/>
        <p:txBody>
          <a:bodyPr/>
          <a:lstStyle/>
          <a:p>
            <a:pPr eaLnBrk="1" hangingPunct="1"/>
            <a:r>
              <a:rPr lang="en-US" altLang="ru-RU" smtClean="0"/>
              <a:t>Economical situation</a:t>
            </a:r>
            <a:endParaRPr lang="ru-RU" altLang="ru-RU" smtClean="0"/>
          </a:p>
        </p:txBody>
      </p:sp>
      <p:sp>
        <p:nvSpPr>
          <p:cNvPr id="10243" name="Rectangle 3"/>
          <p:cNvSpPr>
            <a:spLocks noGrp="1" noChangeArrowheads="1"/>
          </p:cNvSpPr>
          <p:nvPr>
            <p:ph type="body" idx="1"/>
          </p:nvPr>
        </p:nvSpPr>
        <p:spPr/>
        <p:txBody>
          <a:bodyPr/>
          <a:lstStyle/>
          <a:p>
            <a:pPr eaLnBrk="1" hangingPunct="1">
              <a:lnSpc>
                <a:spcPct val="80000"/>
              </a:lnSpc>
              <a:defRPr/>
            </a:pPr>
            <a:r>
              <a:rPr lang="en-US" altLang="ru-RU" sz="2400" dirty="0"/>
              <a:t>Rural economy domination till the 1890s</a:t>
            </a:r>
          </a:p>
          <a:p>
            <a:pPr eaLnBrk="1" hangingPunct="1">
              <a:lnSpc>
                <a:spcPct val="80000"/>
              </a:lnSpc>
              <a:defRPr/>
            </a:pPr>
            <a:r>
              <a:rPr lang="en-US" altLang="ru-RU" sz="2400" dirty="0"/>
              <a:t>Internal market formation </a:t>
            </a:r>
          </a:p>
          <a:p>
            <a:pPr eaLnBrk="1" hangingPunct="1">
              <a:lnSpc>
                <a:spcPct val="80000"/>
              </a:lnSpc>
              <a:defRPr/>
            </a:pPr>
            <a:r>
              <a:rPr lang="en-US" altLang="ru-RU" sz="2400" dirty="0"/>
              <a:t>Since 18</a:t>
            </a:r>
            <a:r>
              <a:rPr lang="ru-RU" altLang="ru-RU" sz="2400" dirty="0"/>
              <a:t>40</a:t>
            </a:r>
            <a:r>
              <a:rPr lang="en-US" altLang="ru-RU" sz="2400" dirty="0"/>
              <a:t>s</a:t>
            </a:r>
            <a:r>
              <a:rPr lang="ru-RU" altLang="ru-RU" sz="2400" dirty="0"/>
              <a:t>.</a:t>
            </a:r>
            <a:r>
              <a:rPr lang="en-US" altLang="ru-RU" sz="2400" dirty="0"/>
              <a:t> light industry appearance</a:t>
            </a:r>
            <a:endParaRPr lang="ru-RU" altLang="ru-RU" sz="2400" dirty="0"/>
          </a:p>
          <a:p>
            <a:pPr eaLnBrk="1" hangingPunct="1">
              <a:lnSpc>
                <a:spcPct val="80000"/>
              </a:lnSpc>
              <a:defRPr/>
            </a:pPr>
            <a:r>
              <a:rPr lang="en-US" altLang="ru-RU" sz="2400" dirty="0"/>
              <a:t>Since 189</a:t>
            </a:r>
            <a:r>
              <a:rPr lang="ru-RU" altLang="ru-RU" sz="2400" dirty="0"/>
              <a:t>0</a:t>
            </a:r>
            <a:r>
              <a:rPr lang="en-US" altLang="ru-RU" sz="2400" dirty="0"/>
              <a:t>s heavy industry development</a:t>
            </a:r>
            <a:endParaRPr lang="ru-RU" altLang="ru-RU" sz="2400" dirty="0"/>
          </a:p>
          <a:p>
            <a:pPr eaLnBrk="1" hangingPunct="1">
              <a:lnSpc>
                <a:spcPct val="80000"/>
              </a:lnSpc>
              <a:defRPr/>
            </a:pPr>
            <a:r>
              <a:rPr lang="en-US" altLang="ru-RU" sz="2400" dirty="0">
                <a:effectLst>
                  <a:outerShdw blurRad="38100" dist="38100" dir="2700000" algn="tl">
                    <a:srgbClr val="000000">
                      <a:alpha val="43137"/>
                    </a:srgbClr>
                  </a:outerShdw>
                </a:effectLst>
              </a:rPr>
              <a:t>The industrial boom of </a:t>
            </a:r>
            <a:r>
              <a:rPr lang="ru-RU" altLang="ru-RU" sz="2400" dirty="0">
                <a:effectLst>
                  <a:outerShdw blurRad="38100" dist="38100" dir="2700000" algn="tl">
                    <a:srgbClr val="000000">
                      <a:alpha val="43137"/>
                    </a:srgbClr>
                  </a:outerShdw>
                </a:effectLst>
              </a:rPr>
              <a:t>1893-1900</a:t>
            </a:r>
            <a:r>
              <a:rPr lang="en-US" altLang="ru-RU" sz="2400" dirty="0">
                <a:effectLst>
                  <a:outerShdw blurRad="38100" dist="38100" dir="2700000" algn="tl">
                    <a:srgbClr val="000000">
                      <a:alpha val="43137"/>
                    </a:srgbClr>
                  </a:outerShdw>
                </a:effectLst>
              </a:rPr>
              <a:t>s</a:t>
            </a:r>
            <a:endParaRPr lang="ru-RU" altLang="ru-RU" sz="2400" dirty="0">
              <a:effectLst>
                <a:outerShdw blurRad="38100" dist="38100" dir="2700000" algn="tl">
                  <a:srgbClr val="000000">
                    <a:alpha val="43137"/>
                  </a:srgbClr>
                </a:outerShdw>
              </a:effectLst>
            </a:endParaRPr>
          </a:p>
          <a:p>
            <a:pPr eaLnBrk="1" hangingPunct="1">
              <a:lnSpc>
                <a:spcPct val="80000"/>
              </a:lnSpc>
              <a:defRPr/>
            </a:pPr>
            <a:r>
              <a:rPr lang="en-US" altLang="ru-RU" sz="2400" dirty="0"/>
              <a:t>Economic crisis </a:t>
            </a:r>
            <a:r>
              <a:rPr lang="ru-RU" altLang="ru-RU" sz="2400" dirty="0"/>
              <a:t>1901-1903</a:t>
            </a:r>
            <a:r>
              <a:rPr lang="en-US" altLang="ru-RU" sz="2400" dirty="0"/>
              <a:t>s</a:t>
            </a:r>
            <a:r>
              <a:rPr lang="ru-RU" altLang="ru-RU" sz="2400" dirty="0"/>
              <a:t> </a:t>
            </a:r>
          </a:p>
          <a:p>
            <a:pPr eaLnBrk="1" hangingPunct="1">
              <a:lnSpc>
                <a:spcPct val="80000"/>
              </a:lnSpc>
              <a:defRPr/>
            </a:pPr>
            <a:r>
              <a:rPr lang="en-US" altLang="ru-RU" sz="2400" dirty="0"/>
              <a:t>Monopoly emergence</a:t>
            </a:r>
            <a:endParaRPr lang="ru-RU" altLang="ru-RU" sz="2400" dirty="0"/>
          </a:p>
          <a:p>
            <a:pPr eaLnBrk="1" hangingPunct="1">
              <a:lnSpc>
                <a:spcPct val="80000"/>
              </a:lnSpc>
              <a:defRPr/>
            </a:pPr>
            <a:endParaRPr lang="ru-RU" altLang="ru-RU" sz="2400" dirty="0"/>
          </a:p>
        </p:txBody>
      </p:sp>
    </p:spTree>
    <p:extLst>
      <p:ext uri="{BB962C8B-B14F-4D97-AF65-F5344CB8AC3E}">
        <p14:creationId xmlns:p14="http://schemas.microsoft.com/office/powerpoint/2010/main" val="24780144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additive="base">
                                        <p:cTn id="7" dur="5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0243">
                                            <p:txEl>
                                              <p:pRg st="1" end="1"/>
                                            </p:txEl>
                                          </p:spTgt>
                                        </p:tgtEl>
                                        <p:attrNameLst>
                                          <p:attrName>style.visibility</p:attrName>
                                        </p:attrNameLst>
                                      </p:cBhvr>
                                      <p:to>
                                        <p:strVal val="visible"/>
                                      </p:to>
                                    </p:set>
                                    <p:anim calcmode="lin" valueType="num">
                                      <p:cBhvr additive="base">
                                        <p:cTn id="13" dur="5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0243">
                                            <p:txEl>
                                              <p:pRg st="2" end="2"/>
                                            </p:txEl>
                                          </p:spTgt>
                                        </p:tgtEl>
                                        <p:attrNameLst>
                                          <p:attrName>style.visibility</p:attrName>
                                        </p:attrNameLst>
                                      </p:cBhvr>
                                      <p:to>
                                        <p:strVal val="visible"/>
                                      </p:to>
                                    </p:set>
                                    <p:anim calcmode="lin" valueType="num">
                                      <p:cBhvr additive="base">
                                        <p:cTn id="19" dur="5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0243">
                                            <p:txEl>
                                              <p:pRg st="3" end="3"/>
                                            </p:txEl>
                                          </p:spTgt>
                                        </p:tgtEl>
                                        <p:attrNameLst>
                                          <p:attrName>style.visibility</p:attrName>
                                        </p:attrNameLst>
                                      </p:cBhvr>
                                      <p:to>
                                        <p:strVal val="visible"/>
                                      </p:to>
                                    </p:set>
                                    <p:anim calcmode="lin" valueType="num">
                                      <p:cBhvr additive="base">
                                        <p:cTn id="25" dur="500" fill="hold"/>
                                        <p:tgtEl>
                                          <p:spTgt spid="1024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0243">
                                            <p:txEl>
                                              <p:pRg st="4" end="4"/>
                                            </p:txEl>
                                          </p:spTgt>
                                        </p:tgtEl>
                                        <p:attrNameLst>
                                          <p:attrName>style.visibility</p:attrName>
                                        </p:attrNameLst>
                                      </p:cBhvr>
                                      <p:to>
                                        <p:strVal val="visible"/>
                                      </p:to>
                                    </p:set>
                                    <p:anim calcmode="lin" valueType="num">
                                      <p:cBhvr additive="base">
                                        <p:cTn id="31" dur="500" fill="hold"/>
                                        <p:tgtEl>
                                          <p:spTgt spid="1024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24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0243">
                                            <p:txEl>
                                              <p:pRg st="5" end="5"/>
                                            </p:txEl>
                                          </p:spTgt>
                                        </p:tgtEl>
                                        <p:attrNameLst>
                                          <p:attrName>style.visibility</p:attrName>
                                        </p:attrNameLst>
                                      </p:cBhvr>
                                      <p:to>
                                        <p:strVal val="visible"/>
                                      </p:to>
                                    </p:set>
                                    <p:anim calcmode="lin" valueType="num">
                                      <p:cBhvr additive="base">
                                        <p:cTn id="37" dur="500" fill="hold"/>
                                        <p:tgtEl>
                                          <p:spTgt spid="1024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24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0243">
                                            <p:txEl>
                                              <p:pRg st="6" end="6"/>
                                            </p:txEl>
                                          </p:spTgt>
                                        </p:tgtEl>
                                        <p:attrNameLst>
                                          <p:attrName>style.visibility</p:attrName>
                                        </p:attrNameLst>
                                      </p:cBhvr>
                                      <p:to>
                                        <p:strVal val="visible"/>
                                      </p:to>
                                    </p:set>
                                    <p:anim calcmode="lin" valueType="num">
                                      <p:cBhvr additive="base">
                                        <p:cTn id="43" dur="500" fill="hold"/>
                                        <p:tgtEl>
                                          <p:spTgt spid="1024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24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tLang="ru-RU" sz="4000"/>
              <a:t>Sergey Julievich Witte</a:t>
            </a:r>
            <a:br>
              <a:rPr lang="en-US" altLang="ru-RU" sz="4000"/>
            </a:br>
            <a:r>
              <a:rPr lang="en-US" altLang="ru-RU" sz="4000"/>
              <a:t>(1849-1915)</a:t>
            </a:r>
            <a:endParaRPr lang="ru-RU" altLang="ru-RU" sz="4000"/>
          </a:p>
        </p:txBody>
      </p:sp>
      <p:sp>
        <p:nvSpPr>
          <p:cNvPr id="48131" name="Rectangle 3"/>
          <p:cNvSpPr>
            <a:spLocks noGrp="1" noChangeArrowheads="1"/>
          </p:cNvSpPr>
          <p:nvPr>
            <p:ph type="body" idx="1"/>
          </p:nvPr>
        </p:nvSpPr>
        <p:spPr>
          <a:xfrm>
            <a:off x="852487" y="38873"/>
            <a:ext cx="5699125" cy="4525963"/>
          </a:xfrm>
        </p:spPr>
        <p:txBody>
          <a:bodyPr>
            <a:normAutofit lnSpcReduction="10000"/>
          </a:bodyPr>
          <a:lstStyle/>
          <a:p>
            <a:pPr eaLnBrk="1" hangingPunct="1"/>
            <a:r>
              <a:rPr lang="en-US" altLang="ru-RU" sz="2800" dirty="0"/>
              <a:t>Witte served as Russian Director of Railway Affairs within the Finance Ministry from 1889–1891, then he was appointed as a  Minister of Ways and Communications in 1892 and at August 1892, Witte was appointed to the post of Minister of Finance, a post which he held for the next 11 years.</a:t>
            </a:r>
            <a:endParaRPr lang="ru-RU" altLang="ru-RU" sz="2800" dirty="0"/>
          </a:p>
        </p:txBody>
      </p:sp>
      <p:pic>
        <p:nvPicPr>
          <p:cNvPr id="48132"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952174" y="611961"/>
            <a:ext cx="2667000" cy="395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76828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fontScale="90000"/>
          </a:bodyPr>
          <a:lstStyle/>
          <a:p>
            <a:pPr algn="l" eaLnBrk="1" hangingPunct="1"/>
            <a:r>
              <a:rPr lang="en-US" altLang="ru-RU" sz="3200"/>
              <a:t>Sergey Witte had for an object speeding up the development of Russians industry</a:t>
            </a:r>
            <a:endParaRPr lang="ru-RU" altLang="ru-RU" sz="3200"/>
          </a:p>
        </p:txBody>
      </p:sp>
      <p:sp>
        <p:nvSpPr>
          <p:cNvPr id="49155" name="Rectangle 3"/>
          <p:cNvSpPr>
            <a:spLocks noGrp="1" noChangeArrowheads="1"/>
          </p:cNvSpPr>
          <p:nvPr>
            <p:ph type="body" idx="1"/>
          </p:nvPr>
        </p:nvSpPr>
        <p:spPr/>
        <p:txBody>
          <a:bodyPr>
            <a:normAutofit fontScale="92500" lnSpcReduction="20000"/>
          </a:bodyPr>
          <a:lstStyle/>
          <a:p>
            <a:pPr marL="533400" indent="-533400">
              <a:lnSpc>
                <a:spcPct val="80000"/>
              </a:lnSpc>
              <a:buNone/>
            </a:pPr>
            <a:r>
              <a:rPr lang="en-US" altLang="ru-RU" sz="2800" u="sng"/>
              <a:t>Perusing this object he used traditional methods of government intervention in the economy: </a:t>
            </a:r>
          </a:p>
          <a:p>
            <a:pPr marL="533400" indent="-533400">
              <a:lnSpc>
                <a:spcPct val="80000"/>
              </a:lnSpc>
              <a:buFontTx/>
              <a:buAutoNum type="arabicPeriod"/>
            </a:pPr>
            <a:r>
              <a:rPr lang="en-US" altLang="ru-RU" sz="2800"/>
              <a:t>Economic </a:t>
            </a:r>
            <a:r>
              <a:rPr lang="en-US" altLang="ru-RU" sz="2800" b="1"/>
              <a:t>policy of protectionism</a:t>
            </a:r>
            <a:r>
              <a:rPr lang="en-US" altLang="ru-RU" sz="2800"/>
              <a:t> was strengthened in 1894 </a:t>
            </a:r>
          </a:p>
          <a:p>
            <a:pPr marL="533400" indent="-533400">
              <a:lnSpc>
                <a:spcPct val="80000"/>
              </a:lnSpc>
              <a:buFontTx/>
              <a:buAutoNum type="arabicPeriod"/>
            </a:pPr>
            <a:r>
              <a:rPr lang="en-US" altLang="ru-RU" sz="2800" b="1"/>
              <a:t>Alcohol monopoly</a:t>
            </a:r>
            <a:r>
              <a:rPr lang="en-US" altLang="ru-RU" sz="2800"/>
              <a:t> was introduced in 1896, which greatly </a:t>
            </a:r>
            <a:r>
              <a:rPr lang="en-US" altLang="ru-RU" sz="2800" b="1"/>
              <a:t>increased government revenue</a:t>
            </a:r>
            <a:r>
              <a:rPr lang="en-US" altLang="ru-RU" sz="2800"/>
              <a:t> </a:t>
            </a:r>
          </a:p>
          <a:p>
            <a:pPr marL="533400" indent="-533400">
              <a:lnSpc>
                <a:spcPct val="80000"/>
              </a:lnSpc>
              <a:buFontTx/>
              <a:buAutoNum type="arabicPeriod"/>
            </a:pPr>
            <a:r>
              <a:rPr lang="en-GB" altLang="ru-RU" sz="2800" b="1"/>
              <a:t>Foreign loans</a:t>
            </a:r>
            <a:r>
              <a:rPr lang="en-GB" altLang="ru-RU" sz="2800"/>
              <a:t> became one of the most important sources of finance for Witte’s economic policies</a:t>
            </a:r>
            <a:r>
              <a:rPr lang="ru-RU" altLang="ru-RU" sz="2800"/>
              <a:t> </a:t>
            </a:r>
            <a:endParaRPr lang="en-US" altLang="ru-RU" sz="2800"/>
          </a:p>
          <a:p>
            <a:pPr marL="533400" indent="-533400">
              <a:lnSpc>
                <a:spcPct val="80000"/>
              </a:lnSpc>
              <a:buFontTx/>
              <a:buAutoNum type="arabicPeriod"/>
            </a:pPr>
            <a:r>
              <a:rPr lang="en-GB" altLang="ru-RU" sz="2800" b="1"/>
              <a:t>Increasing indirect taxation</a:t>
            </a:r>
            <a:r>
              <a:rPr lang="en-GB" altLang="ru-RU" sz="2800"/>
              <a:t> and the raising of </a:t>
            </a:r>
            <a:r>
              <a:rPr lang="en-GB" altLang="ru-RU" sz="2800" b="1"/>
              <a:t>the commerce tax</a:t>
            </a:r>
            <a:r>
              <a:rPr lang="en-GB" altLang="ru-RU" sz="2800"/>
              <a:t>.</a:t>
            </a:r>
            <a:endParaRPr lang="en-US" altLang="ru-RU" sz="2800"/>
          </a:p>
          <a:p>
            <a:pPr marL="533400" indent="-533400">
              <a:lnSpc>
                <a:spcPct val="80000"/>
              </a:lnSpc>
            </a:pPr>
            <a:endParaRPr lang="ru-RU" altLang="ru-RU" sz="2800"/>
          </a:p>
        </p:txBody>
      </p:sp>
    </p:spTree>
    <p:extLst>
      <p:ext uri="{BB962C8B-B14F-4D97-AF65-F5344CB8AC3E}">
        <p14:creationId xmlns:p14="http://schemas.microsoft.com/office/powerpoint/2010/main" val="35829084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endParaRPr lang="ru-RU" altLang="ru-RU" smtClean="0"/>
          </a:p>
        </p:txBody>
      </p:sp>
      <p:sp>
        <p:nvSpPr>
          <p:cNvPr id="50179" name="Rectangle 3"/>
          <p:cNvSpPr>
            <a:spLocks noGrp="1" noChangeArrowheads="1"/>
          </p:cNvSpPr>
          <p:nvPr>
            <p:ph type="body" idx="1"/>
          </p:nvPr>
        </p:nvSpPr>
        <p:spPr/>
        <p:txBody>
          <a:bodyPr/>
          <a:lstStyle/>
          <a:p>
            <a:pPr marL="609600" indent="-609600">
              <a:lnSpc>
                <a:spcPct val="90000"/>
              </a:lnSpc>
              <a:buNone/>
            </a:pPr>
            <a:r>
              <a:rPr lang="en-US" altLang="ru-RU" sz="2800"/>
              <a:t>5.	One of the most important measures of Witte’s financial policy was </a:t>
            </a:r>
            <a:r>
              <a:rPr lang="en-US" altLang="ru-RU" sz="2800" b="1"/>
              <a:t>the currency reform of 1897</a:t>
            </a:r>
            <a:r>
              <a:rPr lang="en-US" altLang="ru-RU" sz="2800"/>
              <a:t>. Due to means collected as a result of higher taxes, increased gold mining and purchase of gold, foreign loans it become possible to issue gold coins instead of paper money, which helped to attract foreign capital to Russia and to strengthen the monetary system the country.</a:t>
            </a:r>
            <a:endParaRPr lang="ru-RU" altLang="ru-RU" sz="2800"/>
          </a:p>
        </p:txBody>
      </p:sp>
      <p:pic>
        <p:nvPicPr>
          <p:cNvPr id="50180"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727576" y="4724400"/>
            <a:ext cx="3889375" cy="194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26972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91088" y="5286804"/>
            <a:ext cx="8534400" cy="1507067"/>
          </a:xfrm>
        </p:spPr>
        <p:txBody>
          <a:bodyPr>
            <a:normAutofit fontScale="90000"/>
          </a:bodyPr>
          <a:lstStyle/>
          <a:p>
            <a:pPr eaLnBrk="1" hangingPunct="1"/>
            <a:r>
              <a:rPr lang="en-US" altLang="ru-RU" sz="2400" dirty="0"/>
              <a:t>6.	Sergey Jul. Witte significantly accelerated the construction of the Trans-Siberian Railway, which also had a positive impact on the economic situation in the country because of  government investment in the economy.</a:t>
            </a:r>
            <a:endParaRPr lang="ru-RU" altLang="ru-RU" sz="2400" dirty="0"/>
          </a:p>
        </p:txBody>
      </p:sp>
      <p:sp>
        <p:nvSpPr>
          <p:cNvPr id="51203" name="Rectangle 3"/>
          <p:cNvSpPr>
            <a:spLocks noGrp="1" noChangeArrowheads="1"/>
          </p:cNvSpPr>
          <p:nvPr>
            <p:ph type="body" idx="1"/>
          </p:nvPr>
        </p:nvSpPr>
        <p:spPr/>
        <p:txBody>
          <a:bodyPr/>
          <a:lstStyle/>
          <a:p>
            <a:pPr eaLnBrk="1" hangingPunct="1"/>
            <a:endParaRPr lang="ru-RU" altLang="ru-RU" smtClean="0"/>
          </a:p>
        </p:txBody>
      </p:sp>
      <p:pic>
        <p:nvPicPr>
          <p:cNvPr id="51204"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487827" y="0"/>
            <a:ext cx="7315200" cy="5175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0349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ru-RU" sz="4000"/>
              <a:t>Peter Arkadievich Stolypin</a:t>
            </a:r>
            <a:br>
              <a:rPr lang="en-US" altLang="ru-RU" sz="4000"/>
            </a:br>
            <a:r>
              <a:rPr lang="en-US" altLang="ru-RU" sz="4000"/>
              <a:t>(1862-1911)</a:t>
            </a:r>
            <a:endParaRPr lang="ru-RU" altLang="ru-RU" sz="4000"/>
          </a:p>
        </p:txBody>
      </p:sp>
      <p:sp>
        <p:nvSpPr>
          <p:cNvPr id="52227" name="Rectangle 3"/>
          <p:cNvSpPr>
            <a:spLocks noGrp="1" noChangeArrowheads="1"/>
          </p:cNvSpPr>
          <p:nvPr>
            <p:ph type="body" idx="1"/>
          </p:nvPr>
        </p:nvSpPr>
        <p:spPr>
          <a:xfrm>
            <a:off x="1585785" y="455142"/>
            <a:ext cx="6202363" cy="4525963"/>
          </a:xfrm>
        </p:spPr>
        <p:txBody>
          <a:bodyPr/>
          <a:lstStyle/>
          <a:p>
            <a:pPr eaLnBrk="1" hangingPunct="1">
              <a:buFontTx/>
              <a:buNone/>
            </a:pPr>
            <a:r>
              <a:rPr lang="en-US" altLang="ru-RU" dirty="0" smtClean="0"/>
              <a:t>Prime Minister 1906-1911</a:t>
            </a:r>
          </a:p>
          <a:p>
            <a:pPr eaLnBrk="1" hangingPunct="1"/>
            <a:endParaRPr lang="en-US" altLang="ru-RU" dirty="0" smtClean="0"/>
          </a:p>
          <a:p>
            <a:pPr eaLnBrk="1" hangingPunct="1">
              <a:buFontTx/>
              <a:buNone/>
            </a:pPr>
            <a:r>
              <a:rPr lang="en-US" altLang="ru-RU" dirty="0" smtClean="0"/>
              <a:t>He aimed to create a moderately wealthy class of peasants, who would be supporters of societal order</a:t>
            </a:r>
            <a:endParaRPr lang="ru-RU" altLang="ru-RU" dirty="0" smtClean="0"/>
          </a:p>
        </p:txBody>
      </p:sp>
      <p:pic>
        <p:nvPicPr>
          <p:cNvPr id="52228"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204372" y="804362"/>
            <a:ext cx="2381250" cy="333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59879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p:cNvSpPr>
            <a:spLocks noGrp="1" noRot="1" noChangeArrowheads="1"/>
          </p:cNvSpPr>
          <p:nvPr>
            <p:ph type="title"/>
          </p:nvPr>
        </p:nvSpPr>
        <p:spPr>
          <a:xfrm>
            <a:off x="1676400" y="0"/>
            <a:ext cx="8534400" cy="1507067"/>
          </a:xfrm>
        </p:spPr>
        <p:txBody>
          <a:bodyPr/>
          <a:lstStyle/>
          <a:p>
            <a:pPr eaLnBrk="1" hangingPunct="1"/>
            <a:r>
              <a:rPr lang="en-US" altLang="ru-RU" dirty="0" smtClean="0"/>
              <a:t>Agrarian reform </a:t>
            </a:r>
            <a:r>
              <a:rPr lang="ru-RU" altLang="ru-RU" dirty="0" smtClean="0"/>
              <a:t>1906 </a:t>
            </a:r>
          </a:p>
        </p:txBody>
      </p:sp>
      <p:sp>
        <p:nvSpPr>
          <p:cNvPr id="61445" name="Rectangle 5"/>
          <p:cNvSpPr>
            <a:spLocks noGrp="1" noChangeArrowheads="1"/>
          </p:cNvSpPr>
          <p:nvPr>
            <p:ph type="body" sz="half" idx="1"/>
          </p:nvPr>
        </p:nvSpPr>
        <p:spPr>
          <a:xfrm>
            <a:off x="1981200" y="1600200"/>
            <a:ext cx="4038600" cy="5257800"/>
          </a:xfrm>
        </p:spPr>
        <p:txBody>
          <a:bodyPr/>
          <a:lstStyle/>
          <a:p>
            <a:pPr eaLnBrk="1" hangingPunct="1">
              <a:lnSpc>
                <a:spcPct val="80000"/>
              </a:lnSpc>
              <a:buFont typeface="Wingdings" pitchFamily="2" charset="2"/>
              <a:buNone/>
              <a:defRPr/>
            </a:pPr>
            <a:r>
              <a:rPr lang="en-US" altLang="ru-RU" sz="2400" b="1" dirty="0"/>
              <a:t>Idea</a:t>
            </a:r>
            <a:r>
              <a:rPr lang="ru-RU" altLang="ru-RU" sz="2400" b="1" dirty="0"/>
              <a:t>:</a:t>
            </a:r>
          </a:p>
          <a:p>
            <a:pPr eaLnBrk="1" hangingPunct="1">
              <a:lnSpc>
                <a:spcPct val="80000"/>
              </a:lnSpc>
              <a:defRPr/>
            </a:pPr>
            <a:r>
              <a:rPr lang="en-US" altLang="ru-RU" sz="2400" dirty="0"/>
              <a:t>Rapid peasants stratification</a:t>
            </a:r>
          </a:p>
          <a:p>
            <a:pPr eaLnBrk="1" hangingPunct="1">
              <a:lnSpc>
                <a:spcPct val="80000"/>
              </a:lnSpc>
              <a:defRPr/>
            </a:pPr>
            <a:r>
              <a:rPr lang="en-US" altLang="ru-RU" sz="2400" dirty="0"/>
              <a:t>The rich ones buy out plots</a:t>
            </a:r>
          </a:p>
          <a:p>
            <a:pPr eaLnBrk="1" hangingPunct="1">
              <a:lnSpc>
                <a:spcPct val="80000"/>
              </a:lnSpc>
              <a:defRPr/>
            </a:pPr>
            <a:r>
              <a:rPr lang="en-US" altLang="ru-RU" sz="2400" dirty="0"/>
              <a:t>Farmers emergence</a:t>
            </a:r>
          </a:p>
          <a:p>
            <a:pPr eaLnBrk="1" hangingPunct="1">
              <a:lnSpc>
                <a:spcPct val="80000"/>
              </a:lnSpc>
              <a:defRPr/>
            </a:pPr>
            <a:r>
              <a:rPr lang="en-US" altLang="ru-RU" sz="2400" dirty="0"/>
              <a:t>Laborers emergence</a:t>
            </a:r>
          </a:p>
          <a:p>
            <a:pPr marL="0" indent="0">
              <a:lnSpc>
                <a:spcPct val="80000"/>
              </a:lnSpc>
              <a:buNone/>
              <a:defRPr/>
            </a:pPr>
            <a:r>
              <a:rPr lang="en-US" altLang="ru-RU" sz="2400" b="1" dirty="0"/>
              <a:t>Measures</a:t>
            </a:r>
            <a:r>
              <a:rPr lang="ru-RU" altLang="ru-RU" sz="2400" b="1" dirty="0"/>
              <a:t>:</a:t>
            </a:r>
          </a:p>
          <a:p>
            <a:pPr eaLnBrk="1" hangingPunct="1">
              <a:lnSpc>
                <a:spcPct val="80000"/>
              </a:lnSpc>
              <a:defRPr/>
            </a:pPr>
            <a:r>
              <a:rPr lang="en-US" altLang="ru-RU" sz="2400" dirty="0"/>
              <a:t>Redemption payments cancel (since 1870s)</a:t>
            </a:r>
          </a:p>
          <a:p>
            <a:pPr eaLnBrk="1" hangingPunct="1">
              <a:lnSpc>
                <a:spcPct val="80000"/>
              </a:lnSpc>
              <a:defRPr/>
            </a:pPr>
            <a:r>
              <a:rPr lang="en-US" altLang="ru-RU" sz="2400" dirty="0"/>
              <a:t>Free withdrawal from the community</a:t>
            </a:r>
          </a:p>
          <a:p>
            <a:pPr eaLnBrk="1" hangingPunct="1">
              <a:lnSpc>
                <a:spcPct val="80000"/>
              </a:lnSpc>
              <a:defRPr/>
            </a:pPr>
            <a:r>
              <a:rPr lang="en-US" altLang="ru-RU" sz="2400" dirty="0"/>
              <a:t>Migration policy</a:t>
            </a:r>
            <a:endParaRPr lang="ru-RU" altLang="ru-RU" sz="2400" dirty="0"/>
          </a:p>
        </p:txBody>
      </p:sp>
      <p:sp>
        <p:nvSpPr>
          <p:cNvPr id="53252" name="Rectangle 6"/>
          <p:cNvSpPr>
            <a:spLocks noGrp="1" noChangeArrowheads="1"/>
          </p:cNvSpPr>
          <p:nvPr>
            <p:ph type="body" sz="half" idx="2"/>
          </p:nvPr>
        </p:nvSpPr>
        <p:spPr>
          <a:xfrm>
            <a:off x="6172200" y="1600200"/>
            <a:ext cx="4038600" cy="5257800"/>
          </a:xfrm>
        </p:spPr>
        <p:txBody>
          <a:bodyPr>
            <a:normAutofit fontScale="92500"/>
          </a:bodyPr>
          <a:lstStyle/>
          <a:p>
            <a:pPr eaLnBrk="1" hangingPunct="1">
              <a:lnSpc>
                <a:spcPct val="80000"/>
              </a:lnSpc>
              <a:buFont typeface="Wingdings" panose="05000000000000000000" pitchFamily="2" charset="2"/>
              <a:buNone/>
            </a:pPr>
            <a:r>
              <a:rPr lang="en-US" altLang="ru-RU" sz="2400" b="1" u="sng"/>
              <a:t>Results</a:t>
            </a:r>
            <a:endParaRPr lang="ru-RU" altLang="ru-RU" sz="2400" b="1" u="sng"/>
          </a:p>
          <a:p>
            <a:pPr eaLnBrk="1" hangingPunct="1">
              <a:lnSpc>
                <a:spcPct val="80000"/>
              </a:lnSpc>
            </a:pPr>
            <a:r>
              <a:rPr lang="en-US" altLang="ru-RU" sz="2400"/>
              <a:t>10% of rural families withdrew from the community</a:t>
            </a:r>
          </a:p>
          <a:p>
            <a:pPr eaLnBrk="1" hangingPunct="1">
              <a:lnSpc>
                <a:spcPct val="80000"/>
              </a:lnSpc>
            </a:pPr>
            <a:r>
              <a:rPr lang="en-US" altLang="ru-RU" sz="2400"/>
              <a:t>Development of large-scale individual farming (khutors)</a:t>
            </a:r>
          </a:p>
          <a:p>
            <a:pPr eaLnBrk="1" hangingPunct="1">
              <a:lnSpc>
                <a:spcPct val="80000"/>
              </a:lnSpc>
            </a:pPr>
            <a:r>
              <a:rPr lang="en-US" altLang="ru-RU" sz="2400"/>
              <a:t>Since 1907 to 1914, officially registered more than 1 million returned from Siberia families </a:t>
            </a:r>
          </a:p>
          <a:p>
            <a:pPr eaLnBrk="1" hangingPunct="1">
              <a:lnSpc>
                <a:spcPct val="80000"/>
              </a:lnSpc>
            </a:pPr>
            <a:r>
              <a:rPr lang="en-US" altLang="ru-RU" sz="2400"/>
              <a:t>Upset the balance of agriculture and animal husbandry</a:t>
            </a:r>
          </a:p>
          <a:p>
            <a:pPr eaLnBrk="1" hangingPunct="1">
              <a:lnSpc>
                <a:spcPct val="80000"/>
              </a:lnSpc>
            </a:pPr>
            <a:r>
              <a:rPr lang="en-US" altLang="ru-RU" sz="2400"/>
              <a:t>The growth of commodity grain production</a:t>
            </a:r>
            <a:endParaRPr lang="ru-RU" altLang="ru-RU" sz="2400"/>
          </a:p>
        </p:txBody>
      </p:sp>
    </p:spTree>
    <p:extLst>
      <p:ext uri="{BB962C8B-B14F-4D97-AF65-F5344CB8AC3E}">
        <p14:creationId xmlns:p14="http://schemas.microsoft.com/office/powerpoint/2010/main" val="1462979923"/>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ru-RU" smtClean="0"/>
              <a:t>Settlers’ families</a:t>
            </a:r>
            <a:endParaRPr lang="ru-RU" altLang="ru-RU" smtClean="0"/>
          </a:p>
        </p:txBody>
      </p:sp>
      <p:sp>
        <p:nvSpPr>
          <p:cNvPr id="54275" name="Rectangle 3"/>
          <p:cNvSpPr>
            <a:spLocks noGrp="1" noChangeArrowheads="1"/>
          </p:cNvSpPr>
          <p:nvPr>
            <p:ph type="body" idx="1"/>
          </p:nvPr>
        </p:nvSpPr>
        <p:spPr/>
        <p:txBody>
          <a:bodyPr/>
          <a:lstStyle/>
          <a:p>
            <a:pPr eaLnBrk="1" hangingPunct="1"/>
            <a:endParaRPr lang="ru-RU" altLang="ru-RU" smtClean="0"/>
          </a:p>
        </p:txBody>
      </p:sp>
      <p:pic>
        <p:nvPicPr>
          <p:cNvPr id="54276"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63038" y="0"/>
            <a:ext cx="8424863" cy="5005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70372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ru-RU" smtClean="0"/>
              <a:t>Settlers on </a:t>
            </a:r>
            <a:br>
              <a:rPr lang="en-US" altLang="ru-RU" smtClean="0"/>
            </a:br>
            <a:r>
              <a:rPr lang="en-US" altLang="ru-RU" smtClean="0"/>
              <a:t>a railroad station platform</a:t>
            </a:r>
            <a:endParaRPr lang="ru-RU" altLang="ru-RU" smtClean="0"/>
          </a:p>
        </p:txBody>
      </p:sp>
      <p:sp>
        <p:nvSpPr>
          <p:cNvPr id="55299" name="Rectangle 3"/>
          <p:cNvSpPr>
            <a:spLocks noGrp="1" noChangeArrowheads="1"/>
          </p:cNvSpPr>
          <p:nvPr>
            <p:ph type="body" idx="1"/>
          </p:nvPr>
        </p:nvSpPr>
        <p:spPr/>
        <p:txBody>
          <a:bodyPr/>
          <a:lstStyle/>
          <a:p>
            <a:pPr eaLnBrk="1" hangingPunct="1"/>
            <a:endParaRPr lang="ru-RU" altLang="ru-RU" smtClean="0"/>
          </a:p>
        </p:txBody>
      </p:sp>
      <p:pic>
        <p:nvPicPr>
          <p:cNvPr id="55300"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71492" y="58052"/>
            <a:ext cx="7758113" cy="503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6879478"/>
      </p:ext>
    </p:extLst>
  </p:cSld>
  <p:clrMapOvr>
    <a:masterClrMapping/>
  </p:clrMapOvr>
  <p:timing>
    <p:tnLst>
      <p:par>
        <p:cTn id="1" dur="indefinite" restart="never" nodeType="tmRoot"/>
      </p:par>
    </p:tnLst>
  </p:timing>
</p:sld>
</file>

<file path=ppt/theme/theme1.xml><?xml version="1.0" encoding="utf-8"?>
<a:theme xmlns:a="http://schemas.openxmlformats.org/drawingml/2006/main" name="Сектор">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11</TotalTime>
  <Words>672</Words>
  <Application>Microsoft Office PowerPoint</Application>
  <PresentationFormat>Широкоэкранный</PresentationFormat>
  <Paragraphs>122</Paragraphs>
  <Slides>26</Slides>
  <Notes>7</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26</vt:i4>
      </vt:variant>
    </vt:vector>
  </HeadingPairs>
  <TitlesOfParts>
    <vt:vector size="33" baseType="lpstr">
      <vt:lpstr>Arial</vt:lpstr>
      <vt:lpstr>Calibri</vt:lpstr>
      <vt:lpstr>Century Gothic</vt:lpstr>
      <vt:lpstr>Garamond</vt:lpstr>
      <vt:lpstr>Wingdings</vt:lpstr>
      <vt:lpstr>Wingdings 3</vt:lpstr>
      <vt:lpstr>Сектор</vt:lpstr>
      <vt:lpstr>Contemporary History  of Russia</vt:lpstr>
      <vt:lpstr>Issues:</vt:lpstr>
      <vt:lpstr>Socio-economic situation in Russia in the late XIX - XX centuries</vt:lpstr>
      <vt:lpstr>Age composition  of the population</vt:lpstr>
      <vt:lpstr>Ethnical composition  of the population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Social composition</vt:lpstr>
      <vt:lpstr>Презентация PowerPoint</vt:lpstr>
      <vt:lpstr>Презентация PowerPoint</vt:lpstr>
      <vt:lpstr>Презентация PowerPoint</vt:lpstr>
      <vt:lpstr>Презентация PowerPoint</vt:lpstr>
      <vt:lpstr>Презентация PowerPoint</vt:lpstr>
      <vt:lpstr>Economical situation</vt:lpstr>
      <vt:lpstr>Sergey Julievich Witte (1849-1915)</vt:lpstr>
      <vt:lpstr>Sergey Witte had for an object speeding up the development of Russians industry</vt:lpstr>
      <vt:lpstr>Презентация PowerPoint</vt:lpstr>
      <vt:lpstr>6. Sergey Jul. Witte significantly accelerated the construction of the Trans-Siberian Railway, which also had a positive impact on the economic situation in the country because of  government investment in the economy.</vt:lpstr>
      <vt:lpstr>Peter Arkadievich Stolypin (1862-1911)</vt:lpstr>
      <vt:lpstr>Agrarian reform 1906 </vt:lpstr>
      <vt:lpstr>Settlers’ families</vt:lpstr>
      <vt:lpstr>Settlers on  a railroad station platform</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Contemporary History  of Russia</dc:title>
  <dc:creator>Anton Kotov</dc:creator>
  <cp:lastModifiedBy>Anton Kotov</cp:lastModifiedBy>
  <cp:revision>3</cp:revision>
  <dcterms:created xsi:type="dcterms:W3CDTF">2017-05-21T16:33:46Z</dcterms:created>
  <dcterms:modified xsi:type="dcterms:W3CDTF">2017-05-22T07:06:46Z</dcterms:modified>
</cp:coreProperties>
</file>