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070B3-78A0-43A0-B329-31B016604D41}" type="datetimeFigureOut">
              <a:rPr lang="ru-RU" smtClean="0"/>
              <a:t>12.10.2015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69D8CD-5A93-485C-88AD-75C340F9E5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49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bes.com/sites/stevedenning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Armstrong</a:t>
            </a:r>
            <a:r>
              <a:rPr lang="en-US" baseline="0" dirty="0" smtClean="0"/>
              <a:t> A., Page N. Creativity and constraint: Leadership and management in the UK creative industries  </a:t>
            </a:r>
            <a:r>
              <a:rPr lang="en-US" baseline="0" dirty="0" err="1" smtClean="0"/>
              <a:t>Ashridge</a:t>
            </a:r>
            <a:r>
              <a:rPr lang="en-US" baseline="0" dirty="0" smtClean="0"/>
              <a:t> 2015</a:t>
            </a:r>
          </a:p>
          <a:p>
            <a:r>
              <a:rPr lang="en-US" baseline="0" dirty="0" smtClean="0"/>
              <a:t>Petrie N. Future Trends in Leadership Development</a:t>
            </a:r>
          </a:p>
          <a:p>
            <a:r>
              <a:rPr lang="en-US" baseline="0" dirty="0" err="1" smtClean="0"/>
              <a:t>Yukl</a:t>
            </a:r>
            <a:r>
              <a:rPr lang="en-US" baseline="0" dirty="0" smtClean="0"/>
              <a:t> G., </a:t>
            </a:r>
            <a:r>
              <a:rPr lang="en-US" baseline="0" dirty="0" err="1" smtClean="0"/>
              <a:t>Mahsud</a:t>
            </a:r>
            <a:r>
              <a:rPr lang="en-US" baseline="0" dirty="0" smtClean="0"/>
              <a:t> R., Why Flexible and Adaptive </a:t>
            </a:r>
            <a:r>
              <a:rPr lang="en-US" baseline="0" dirty="0" err="1" smtClean="0"/>
              <a:t>Leadersgip</a:t>
            </a:r>
            <a:r>
              <a:rPr lang="en-US" baseline="0" dirty="0" smtClean="0"/>
              <a:t> is Essential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9D8CD-5A93-485C-88AD-75C340F9E50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784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Steve Denning</a:t>
            </a:r>
            <a:r>
              <a:rPr lang="en-US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Leadership In The Three-Speed Economy http://www.forbes.com/sites/stevedenning/2013/05/01/leadership-in-the-three-speed-economy/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9D8CD-5A93-485C-88AD-75C340F9E50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149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Leadership types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8948154"/>
              </p:ext>
            </p:extLst>
          </p:nvPr>
        </p:nvGraphicFramePr>
        <p:xfrm>
          <a:off x="457200" y="1600200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Industrial economy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Financial</a:t>
                      </a:r>
                      <a:r>
                        <a:rPr lang="en-US" baseline="0" dirty="0" smtClean="0"/>
                        <a:t> economy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Creative economy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Factories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Banks, stock exchanges</a:t>
                      </a:r>
                      <a:r>
                        <a:rPr lang="en-US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IT-company, Service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Products </a:t>
                      </a:r>
                      <a:r>
                        <a:rPr lang="en-US" dirty="0" smtClean="0"/>
                        <a:t>and goods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Money</a:t>
                      </a:r>
                      <a:r>
                        <a:rPr lang="en-US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Emotions, mood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7649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Leadership in Industrial Economy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</a:t>
            </a:r>
            <a:r>
              <a:rPr lang="en-US" dirty="0" smtClean="0"/>
              <a:t>ractice </a:t>
            </a:r>
            <a:r>
              <a:rPr lang="en-US" dirty="0"/>
              <a:t>the hierarchical bureaucracy of traditional </a:t>
            </a:r>
            <a:r>
              <a:rPr lang="en-US" dirty="0" smtClean="0"/>
              <a:t>management</a:t>
            </a:r>
          </a:p>
          <a:p>
            <a:r>
              <a:rPr lang="en-US" dirty="0" smtClean="0"/>
              <a:t>Managers </a:t>
            </a:r>
            <a:r>
              <a:rPr lang="en-US" dirty="0"/>
              <a:t>acting as controllers of individuals, coordinating work through the rules, plans and reports of bureaucracy, a preoccupation with efficiency and cutting costs, and predominantly top-down communications</a:t>
            </a:r>
            <a:r>
              <a:rPr lang="en-US" dirty="0" smtClean="0"/>
              <a:t>.</a:t>
            </a:r>
          </a:p>
          <a:p>
            <a:r>
              <a:rPr lang="en-US" dirty="0"/>
              <a:t>Workers in the Traditional Economy tend to be dispirited: only one in five workers is fully engaged in his or her work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4550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Capitalism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</a:t>
            </a:r>
            <a:r>
              <a:rPr lang="en-US" dirty="0"/>
              <a:t>L</a:t>
            </a:r>
            <a:r>
              <a:rPr lang="en-US" dirty="0" smtClean="0"/>
              <a:t>eaders </a:t>
            </a:r>
            <a:r>
              <a:rPr lang="en-US" dirty="0"/>
              <a:t>tend to despise “squishy” issues like customer care, employee empowerment, boosting morale, servant leadership or social benefit. </a:t>
            </a:r>
            <a:endParaRPr lang="en-US" dirty="0" smtClean="0"/>
          </a:p>
          <a:p>
            <a:r>
              <a:rPr lang="en-US" dirty="0"/>
              <a:t>Leaders </a:t>
            </a:r>
            <a:r>
              <a:rPr lang="en-US" dirty="0" smtClean="0"/>
              <a:t>screen </a:t>
            </a:r>
            <a:r>
              <a:rPr lang="en-US" dirty="0"/>
              <a:t>less weak </a:t>
            </a:r>
            <a:r>
              <a:rPr lang="en-US" dirty="0" smtClean="0"/>
              <a:t>employees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/>
              <a:t>transfer responsibility to the staff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8508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Creative Economy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Hierarchical </a:t>
            </a:r>
            <a:r>
              <a:rPr lang="en-US" dirty="0"/>
              <a:t>bureaucracy doesn’t cut </a:t>
            </a:r>
            <a:r>
              <a:rPr lang="en-US" dirty="0" smtClean="0"/>
              <a:t>it</a:t>
            </a:r>
          </a:p>
          <a:p>
            <a:r>
              <a:rPr lang="en-US" dirty="0"/>
              <a:t>The Creative Economy requires a different, more agile, and more demanding kind of leadership and </a:t>
            </a:r>
            <a:r>
              <a:rPr lang="en-US" dirty="0" smtClean="0"/>
              <a:t>management</a:t>
            </a:r>
          </a:p>
          <a:p>
            <a:pPr fontAlgn="base"/>
            <a:r>
              <a:rPr lang="en-US" dirty="0"/>
              <a:t> </a:t>
            </a:r>
            <a:r>
              <a:rPr lang="en-US" dirty="0" smtClean="0"/>
              <a:t>Shift </a:t>
            </a:r>
            <a:r>
              <a:rPr lang="en-US" dirty="0"/>
              <a:t>from controlling individuals to inspiring collaboration among self-organizing teams, networks and ecosystems.;</a:t>
            </a:r>
          </a:p>
          <a:p>
            <a:pPr fontAlgn="base"/>
            <a:r>
              <a:rPr lang="en-US" dirty="0"/>
              <a:t>S</a:t>
            </a:r>
            <a:r>
              <a:rPr lang="en-US" dirty="0" smtClean="0"/>
              <a:t>hift </a:t>
            </a:r>
            <a:r>
              <a:rPr lang="en-US" dirty="0"/>
              <a:t>from coordinating work by hierarchical bureaucracy to dynamic linking, with iterative approaches to development with direct customer feedback and interaction with teams and networks.</a:t>
            </a:r>
          </a:p>
          <a:p>
            <a:pPr fontAlgn="base"/>
            <a:r>
              <a:rPr lang="en-US" dirty="0"/>
              <a:t>S</a:t>
            </a:r>
            <a:r>
              <a:rPr lang="en-US" dirty="0" smtClean="0"/>
              <a:t>hift </a:t>
            </a:r>
            <a:r>
              <a:rPr lang="en-US" dirty="0"/>
              <a:t>from a preoccupation with economic value to an embrace of values that will grow the firm and the accompanying ecosystems, particularly radical transparency, continuous improvement and sustainability.</a:t>
            </a:r>
          </a:p>
          <a:p>
            <a:pPr fontAlgn="base"/>
            <a:r>
              <a:rPr lang="en-US" dirty="0"/>
              <a:t>S</a:t>
            </a:r>
            <a:r>
              <a:rPr lang="en-US" dirty="0" smtClean="0"/>
              <a:t>hift </a:t>
            </a:r>
            <a:r>
              <a:rPr lang="en-US" dirty="0"/>
              <a:t>from top-down communications to horizontal conversations. Instead of telling people what to do, leaders inspire people across organizational boundaries to work together on common goals.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74910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170</Words>
  <Application>Microsoft Office PowerPoint</Application>
  <PresentationFormat>Экран (4:3)</PresentationFormat>
  <Paragraphs>30</Paragraphs>
  <Slides>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Leadership types</vt:lpstr>
      <vt:lpstr>Leadership in Industrial Economy</vt:lpstr>
      <vt:lpstr>Financial Capitalism</vt:lpstr>
      <vt:lpstr>Creative Economy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in Industrial Economy</dc:title>
  <dc:creator>Anton Kotov</dc:creator>
  <cp:lastModifiedBy>Anton Kotov</cp:lastModifiedBy>
  <cp:revision>9</cp:revision>
  <dcterms:created xsi:type="dcterms:W3CDTF">2015-10-06T19:09:04Z</dcterms:created>
  <dcterms:modified xsi:type="dcterms:W3CDTF">2015-10-12T05:16:57Z</dcterms:modified>
</cp:coreProperties>
</file>