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505" r:id="rId6"/>
    <p:sldId id="506" r:id="rId7"/>
    <p:sldId id="512" r:id="rId8"/>
    <p:sldId id="530" r:id="rId9"/>
    <p:sldId id="279" r:id="rId10"/>
    <p:sldId id="283" r:id="rId11"/>
    <p:sldId id="285" r:id="rId12"/>
    <p:sldId id="290" r:id="rId13"/>
    <p:sldId id="296" r:id="rId14"/>
    <p:sldId id="297" r:id="rId15"/>
    <p:sldId id="299" r:id="rId16"/>
    <p:sldId id="300" r:id="rId17"/>
    <p:sldId id="308" r:id="rId18"/>
    <p:sldId id="312" r:id="rId19"/>
    <p:sldId id="313" r:id="rId20"/>
    <p:sldId id="319" r:id="rId21"/>
    <p:sldId id="332" r:id="rId22"/>
    <p:sldId id="335" r:id="rId23"/>
    <p:sldId id="336" r:id="rId24"/>
    <p:sldId id="337" r:id="rId25"/>
    <p:sldId id="341" r:id="rId26"/>
    <p:sldId id="348" r:id="rId27"/>
    <p:sldId id="351" r:id="rId28"/>
    <p:sldId id="354" r:id="rId29"/>
    <p:sldId id="355" r:id="rId30"/>
    <p:sldId id="357" r:id="rId31"/>
    <p:sldId id="360" r:id="rId32"/>
    <p:sldId id="361" r:id="rId33"/>
    <p:sldId id="364" r:id="rId34"/>
    <p:sldId id="365" r:id="rId35"/>
    <p:sldId id="368" r:id="rId36"/>
    <p:sldId id="369" r:id="rId37"/>
    <p:sldId id="373" r:id="rId38"/>
    <p:sldId id="384" r:id="rId39"/>
    <p:sldId id="385" r:id="rId40"/>
    <p:sldId id="397" r:id="rId41"/>
    <p:sldId id="535" r:id="rId42"/>
    <p:sldId id="544" r:id="rId43"/>
    <p:sldId id="541" r:id="rId44"/>
    <p:sldId id="542" r:id="rId45"/>
    <p:sldId id="543" r:id="rId46"/>
    <p:sldId id="536" r:id="rId47"/>
    <p:sldId id="547" r:id="rId48"/>
    <p:sldId id="537" r:id="rId49"/>
    <p:sldId id="538" r:id="rId50"/>
    <p:sldId id="539" r:id="rId51"/>
    <p:sldId id="540" r:id="rId52"/>
    <p:sldId id="398" r:id="rId53"/>
    <p:sldId id="546" r:id="rId54"/>
    <p:sldId id="430" r:id="rId55"/>
    <p:sldId id="431" r:id="rId56"/>
    <p:sldId id="437" r:id="rId57"/>
    <p:sldId id="444" r:id="rId58"/>
    <p:sldId id="532" r:id="rId59"/>
    <p:sldId id="447" r:id="rId60"/>
    <p:sldId id="531"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970" autoAdjust="0"/>
  </p:normalViewPr>
  <p:slideViewPr>
    <p:cSldViewPr>
      <p:cViewPr varScale="1">
        <p:scale>
          <a:sx n="73" d="100"/>
          <a:sy n="73" d="100"/>
        </p:scale>
        <p:origin x="-129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403D3D4A-279C-4937-9298-BAF4DF31AC9B}"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3D3D4A-279C-4937-9298-BAF4DF31AC9B}"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03D3D4A-279C-4937-9298-BAF4DF31AC9B}"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03D3D4A-279C-4937-9298-BAF4DF31AC9B}"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9E7EBD0-3FF5-44A5-8129-0037AF5985E2}" type="datetimeFigureOut">
              <a:rPr lang="ru-RU" smtClean="0"/>
              <a:pPr/>
              <a:t>03.05.2017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03D3D4A-279C-4937-9298-BAF4DF31AC9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9E7EBD0-3FF5-44A5-8129-0037AF5985E2}" type="datetimeFigureOut">
              <a:rPr lang="ru-RU" smtClean="0"/>
              <a:pPr/>
              <a:t>03.05.2017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03D3D4A-279C-4937-9298-BAF4DF31AC9B}"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1484784"/>
            <a:ext cx="6678431" cy="769441"/>
          </a:xfrm>
          <a:prstGeom prst="rect">
            <a:avLst/>
          </a:prstGeom>
        </p:spPr>
        <p:txBody>
          <a:bodyPr wrap="none">
            <a:spAutoFit/>
          </a:bodyPr>
          <a:lstStyle/>
          <a:p>
            <a:r>
              <a:rPr lang="en-US" sz="4400" b="1" dirty="0" smtClean="0">
                <a:latin typeface="Arial" pitchFamily="34" charset="0"/>
                <a:cs typeface="Arial" pitchFamily="34" charset="0"/>
              </a:rPr>
              <a:t>Biocompatible Materials</a:t>
            </a:r>
            <a:endParaRPr lang="ru-RU" sz="4400" b="1" dirty="0">
              <a:latin typeface="Arial" pitchFamily="34" charset="0"/>
              <a:cs typeface="Arial" pitchFamily="34" charset="0"/>
            </a:endParaRPr>
          </a:p>
        </p:txBody>
      </p:sp>
      <p:sp>
        <p:nvSpPr>
          <p:cNvPr id="5" name="Прямоугольник 5"/>
          <p:cNvSpPr>
            <a:spLocks noChangeArrowheads="1"/>
          </p:cNvSpPr>
          <p:nvPr/>
        </p:nvSpPr>
        <p:spPr bwMode="auto">
          <a:xfrm>
            <a:off x="1000125" y="3643314"/>
            <a:ext cx="8143875" cy="461665"/>
          </a:xfrm>
          <a:prstGeom prst="rect">
            <a:avLst/>
          </a:prstGeom>
          <a:noFill/>
          <a:ln w="9525">
            <a:noFill/>
            <a:miter lim="800000"/>
            <a:headEnd/>
            <a:tailEnd/>
          </a:ln>
        </p:spPr>
        <p:txBody>
          <a:bodyPr>
            <a:spAutoFit/>
          </a:bodyPr>
          <a:lstStyle/>
          <a:p>
            <a:r>
              <a:rPr lang="en-US" sz="2000" dirty="0" smtClean="0">
                <a:latin typeface="Arial" pitchFamily="34" charset="0"/>
                <a:cs typeface="Arial" pitchFamily="34" charset="0"/>
              </a:rPr>
              <a:t>Lecturer</a:t>
            </a:r>
            <a:r>
              <a:rPr lang="ru-RU" sz="2000" dirty="0" smtClean="0">
                <a:latin typeface="Arial" pitchFamily="34" charset="0"/>
                <a:cs typeface="Arial" pitchFamily="34" charset="0"/>
              </a:rPr>
              <a:t>:</a:t>
            </a:r>
            <a:r>
              <a:rPr lang="en-US" sz="2000" dirty="0" smtClean="0">
                <a:latin typeface="Arial" pitchFamily="34" charset="0"/>
                <a:cs typeface="Arial" pitchFamily="34" charset="0"/>
              </a:rPr>
              <a:t>          </a:t>
            </a:r>
            <a:r>
              <a:rPr lang="en-US" sz="2400" b="1" dirty="0" err="1" smtClean="0">
                <a:latin typeface="Arial" pitchFamily="34" charset="0"/>
                <a:cs typeface="Arial" pitchFamily="34" charset="0"/>
              </a:rPr>
              <a:t>Arysheva</a:t>
            </a:r>
            <a:r>
              <a:rPr lang="en-US" sz="2400" b="1" dirty="0" smtClean="0">
                <a:latin typeface="Arial" pitchFamily="34" charset="0"/>
                <a:cs typeface="Arial" pitchFamily="34" charset="0"/>
              </a:rPr>
              <a:t> Galina </a:t>
            </a:r>
            <a:r>
              <a:rPr lang="en-US" sz="2400" b="1" dirty="0" err="1" smtClean="0">
                <a:latin typeface="Arial" pitchFamily="34" charset="0"/>
                <a:cs typeface="Arial" pitchFamily="34" charset="0"/>
              </a:rPr>
              <a:t>Vladislavovna</a:t>
            </a:r>
            <a:endParaRPr lang="ru-RU" sz="2400" b="1" dirty="0">
              <a:latin typeface="Arial" pitchFamily="34" charset="0"/>
              <a:cs typeface="Arial" pitchFamily="34" charset="0"/>
            </a:endParaRPr>
          </a:p>
        </p:txBody>
      </p:sp>
      <p:pic>
        <p:nvPicPr>
          <p:cNvPr id="6" name="Picture 1"/>
          <p:cNvPicPr>
            <a:picLocks noChangeAspect="1" noChangeArrowheads="1"/>
          </p:cNvPicPr>
          <p:nvPr/>
        </p:nvPicPr>
        <p:blipFill>
          <a:blip r:embed="rId2"/>
          <a:srcRect l="29099" t="16602" r="29723" b="69727"/>
          <a:stretch>
            <a:fillRect/>
          </a:stretch>
        </p:blipFill>
        <p:spPr bwMode="auto">
          <a:xfrm>
            <a:off x="2500313" y="5214950"/>
            <a:ext cx="5357812" cy="1000125"/>
          </a:xfrm>
          <a:prstGeom prst="rect">
            <a:avLst/>
          </a:prstGeom>
          <a:noFill/>
          <a:ln w="9525">
            <a:noFill/>
            <a:miter lim="800000"/>
            <a:headEnd/>
            <a:tailEnd/>
          </a:ln>
        </p:spPr>
      </p:pic>
    </p:spTree>
    <p:extLst>
      <p:ext uri="{BB962C8B-B14F-4D97-AF65-F5344CB8AC3E}">
        <p14:creationId xmlns:p14="http://schemas.microsoft.com/office/powerpoint/2010/main" val="2682595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785794"/>
            <a:ext cx="7920880" cy="4524315"/>
          </a:xfrm>
          <a:prstGeom prst="rect">
            <a:avLst/>
          </a:prstGeom>
        </p:spPr>
        <p:txBody>
          <a:bodyPr wrap="square">
            <a:spAutoFit/>
          </a:bodyPr>
          <a:lstStyle/>
          <a:p>
            <a:pPr algn="just"/>
            <a:r>
              <a:rPr lang="en-US" sz="2000" dirty="0"/>
              <a:t>	</a:t>
            </a:r>
            <a:r>
              <a:rPr lang="en-US" sz="2200" dirty="0" smtClean="0">
                <a:latin typeface="Arial" pitchFamily="34" charset="0"/>
                <a:cs typeface="Arial" pitchFamily="34" charset="0"/>
              </a:rPr>
              <a:t>There </a:t>
            </a:r>
            <a:r>
              <a:rPr lang="en-US" sz="2200" dirty="0">
                <a:latin typeface="Arial" pitchFamily="34" charset="0"/>
                <a:cs typeface="Arial" pitchFamily="34" charset="0"/>
              </a:rPr>
              <a:t>have been enormous strides in the development of novel biomedical materials over the past three decades. </a:t>
            </a:r>
            <a:endParaRPr lang="en-US" sz="2200" dirty="0" smtClean="0">
              <a:latin typeface="Arial" pitchFamily="34" charset="0"/>
              <a:cs typeface="Arial" pitchFamily="34" charset="0"/>
            </a:endParaRPr>
          </a:p>
          <a:p>
            <a:pPr algn="just"/>
            <a:endParaRPr lang="en-US" sz="2200" dirty="0">
              <a:latin typeface="Arial" pitchFamily="34" charset="0"/>
              <a:cs typeface="Arial" pitchFamily="34" charset="0"/>
            </a:endParaRPr>
          </a:p>
          <a:p>
            <a:pPr algn="just"/>
            <a:r>
              <a:rPr lang="en-US" sz="2200" dirty="0" smtClean="0">
                <a:latin typeface="Arial" pitchFamily="34" charset="0"/>
                <a:cs typeface="Arial" pitchFamily="34" charset="0"/>
              </a:rPr>
              <a:t>	</a:t>
            </a:r>
            <a:r>
              <a:rPr lang="en-US" sz="2800" b="1" dirty="0" smtClean="0">
                <a:latin typeface="Arial" pitchFamily="34" charset="0"/>
                <a:cs typeface="Arial" pitchFamily="34" charset="0"/>
              </a:rPr>
              <a:t>A </a:t>
            </a:r>
            <a:r>
              <a:rPr lang="en-US" sz="2800" b="1" dirty="0">
                <a:latin typeface="Arial" pitchFamily="34" charset="0"/>
                <a:cs typeface="Arial" pitchFamily="34" charset="0"/>
              </a:rPr>
              <a:t>biomedical material </a:t>
            </a:r>
            <a:r>
              <a:rPr lang="en-US" sz="2800" dirty="0">
                <a:latin typeface="Arial" pitchFamily="34" charset="0"/>
                <a:cs typeface="Arial" pitchFamily="34" charset="0"/>
              </a:rPr>
              <a:t>(also known as </a:t>
            </a:r>
            <a:r>
              <a:rPr lang="en-US" sz="2800" b="1" dirty="0">
                <a:latin typeface="Arial" pitchFamily="34" charset="0"/>
                <a:cs typeface="Arial" pitchFamily="34" charset="0"/>
              </a:rPr>
              <a:t>a biomaterial</a:t>
            </a:r>
            <a:r>
              <a:rPr lang="en-US" sz="2800" dirty="0">
                <a:latin typeface="Arial" pitchFamily="34" charset="0"/>
                <a:cs typeface="Arial" pitchFamily="34" charset="0"/>
              </a:rPr>
              <a:t>) is a polymer, metal, ceramic, or natural material that provides structure and/or function to an implantable medical device. </a:t>
            </a:r>
            <a:endParaRPr lang="en-US" sz="2800" dirty="0" smtClean="0">
              <a:latin typeface="Arial" pitchFamily="34" charset="0"/>
              <a:cs typeface="Arial" pitchFamily="34" charset="0"/>
            </a:endParaRPr>
          </a:p>
          <a:p>
            <a:pPr algn="just"/>
            <a:endParaRPr lang="en-US" sz="2200" dirty="0">
              <a:latin typeface="Arial" pitchFamily="34" charset="0"/>
              <a:cs typeface="Arial" pitchFamily="34" charset="0"/>
            </a:endParaRPr>
          </a:p>
          <a:p>
            <a:pPr algn="just"/>
            <a:r>
              <a:rPr lang="en-US" sz="2200" dirty="0" smtClean="0">
                <a:latin typeface="Arial" pitchFamily="34" charset="0"/>
                <a:cs typeface="Arial" pitchFamily="34" charset="0"/>
              </a:rPr>
              <a:t>	In </a:t>
            </a:r>
            <a:r>
              <a:rPr lang="en-US" sz="2200" dirty="0">
                <a:latin typeface="Arial" pitchFamily="34" charset="0"/>
                <a:cs typeface="Arial" pitchFamily="34" charset="0"/>
              </a:rPr>
              <a:t>one generation, a large number of biodegradable polymers, bioactive ceramics, and wear-resistant metal alloys have made their way from research laboratories into widely-used medical devices. </a:t>
            </a:r>
            <a:endParaRPr lang="ru-RU" sz="2200" dirty="0">
              <a:latin typeface="Arial" pitchFamily="34" charset="0"/>
              <a:cs typeface="Arial" pitchFamily="34" charset="0"/>
            </a:endParaRPr>
          </a:p>
        </p:txBody>
      </p:sp>
    </p:spTree>
    <p:extLst>
      <p:ext uri="{BB962C8B-B14F-4D97-AF65-F5344CB8AC3E}">
        <p14:creationId xmlns:p14="http://schemas.microsoft.com/office/powerpoint/2010/main" val="2837358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4414" y="130710"/>
            <a:ext cx="7606058" cy="1384995"/>
          </a:xfrm>
          <a:prstGeom prst="rect">
            <a:avLst/>
          </a:prstGeom>
        </p:spPr>
        <p:txBody>
          <a:bodyPr wrap="square">
            <a:spAutoFit/>
          </a:bodyPr>
          <a:lstStyle/>
          <a:p>
            <a:pPr algn="ctr"/>
            <a:r>
              <a:rPr lang="en-US" sz="2800" b="1" i="1" dirty="0">
                <a:solidFill>
                  <a:srgbClr val="C00000"/>
                </a:solidFill>
              </a:rPr>
              <a:t>Lecture 1. </a:t>
            </a:r>
            <a:r>
              <a:rPr lang="en-US" sz="2800" b="1" dirty="0">
                <a:solidFill>
                  <a:srgbClr val="C00000"/>
                </a:solidFill>
              </a:rPr>
              <a:t>Section 1.</a:t>
            </a:r>
            <a:r>
              <a:rPr lang="en-US" sz="2800" b="1" dirty="0"/>
              <a:t> </a:t>
            </a:r>
            <a:endParaRPr lang="en-US" sz="2800" b="1" dirty="0" smtClean="0"/>
          </a:p>
          <a:p>
            <a:pPr algn="ctr"/>
            <a:r>
              <a:rPr lang="en-US" sz="2800" b="1" dirty="0" smtClean="0"/>
              <a:t>General </a:t>
            </a:r>
            <a:r>
              <a:rPr lang="en-US" sz="2800" b="1" dirty="0"/>
              <a:t>properties of materials and their compatibility with biological </a:t>
            </a:r>
            <a:r>
              <a:rPr lang="en-US" sz="2800" b="1" dirty="0" smtClean="0"/>
              <a:t>environments</a:t>
            </a:r>
            <a:endParaRPr lang="ru-RU" sz="2800" b="1" dirty="0"/>
          </a:p>
        </p:txBody>
      </p:sp>
      <p:sp>
        <p:nvSpPr>
          <p:cNvPr id="3" name="Прямоугольник 2"/>
          <p:cNvSpPr/>
          <p:nvPr/>
        </p:nvSpPr>
        <p:spPr>
          <a:xfrm>
            <a:off x="928662" y="1881406"/>
            <a:ext cx="8001056" cy="2123658"/>
          </a:xfrm>
          <a:prstGeom prst="rect">
            <a:avLst/>
          </a:prstGeom>
        </p:spPr>
        <p:txBody>
          <a:bodyPr wrap="square">
            <a:spAutoFit/>
          </a:bodyPr>
          <a:lstStyle/>
          <a:p>
            <a:pPr algn="just"/>
            <a:r>
              <a:rPr lang="ru-RU" sz="2200" dirty="0" smtClean="0">
                <a:latin typeface="Arial" pitchFamily="34" charset="0"/>
                <a:cs typeface="Arial" pitchFamily="34" charset="0"/>
              </a:rPr>
              <a:t>     </a:t>
            </a:r>
            <a:r>
              <a:rPr lang="en-US" sz="2200" dirty="0" smtClean="0">
                <a:latin typeface="Arial" pitchFamily="34" charset="0"/>
                <a:cs typeface="Arial" pitchFamily="34" charset="0"/>
              </a:rPr>
              <a:t>Modern medicine can not develop without having the latest medical technology - hardware and equipment. Designers in collaboration with physicians continue to work on the improvement of medical technology, diagnostics and treatment to be more effective and machinery, tools, equipment - more reliable and convenient in practical application.</a:t>
            </a:r>
            <a:endParaRPr lang="ru-RU" sz="2200" dirty="0">
              <a:latin typeface="Arial" pitchFamily="34" charset="0"/>
              <a:cs typeface="Arial" pitchFamily="34" charset="0"/>
            </a:endParaRPr>
          </a:p>
        </p:txBody>
      </p:sp>
      <p:sp>
        <p:nvSpPr>
          <p:cNvPr id="4" name="Прямоугольник 3"/>
          <p:cNvSpPr/>
          <p:nvPr/>
        </p:nvSpPr>
        <p:spPr>
          <a:xfrm>
            <a:off x="1071538" y="4409236"/>
            <a:ext cx="7858180" cy="1107996"/>
          </a:xfrm>
          <a:prstGeom prst="rect">
            <a:avLst/>
          </a:prstGeom>
        </p:spPr>
        <p:txBody>
          <a:bodyPr wrap="square">
            <a:spAutoFit/>
          </a:bodyPr>
          <a:lstStyle/>
          <a:p>
            <a:pPr algn="just"/>
            <a:r>
              <a:rPr lang="en-US" sz="2200" dirty="0" smtClean="0">
                <a:latin typeface="Arial" pitchFamily="34" charset="0"/>
                <a:cs typeface="Arial" pitchFamily="34" charset="0"/>
              </a:rPr>
              <a:t>	It is necessary to know not only the properties of starting materials and methods but also to change them in the desired direction.</a:t>
            </a:r>
            <a:endParaRPr lang="ru-RU" sz="22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5502" y="750763"/>
            <a:ext cx="8173002" cy="4832092"/>
          </a:xfrm>
          <a:prstGeom prst="rect">
            <a:avLst/>
          </a:prstGeom>
        </p:spPr>
        <p:txBody>
          <a:bodyPr wrap="square">
            <a:spAutoFit/>
          </a:bodyPr>
          <a:lstStyle/>
          <a:p>
            <a:r>
              <a:rPr lang="ru-RU" sz="2800" dirty="0" smtClean="0">
                <a:latin typeface="Arial" pitchFamily="34" charset="0"/>
                <a:cs typeface="Arial" pitchFamily="34" charset="0"/>
              </a:rPr>
              <a:t>     </a:t>
            </a:r>
            <a:r>
              <a:rPr lang="en-US" sz="2800" i="1" dirty="0" smtClean="0">
                <a:latin typeface="Arial" pitchFamily="34" charset="0"/>
                <a:cs typeface="Arial" pitchFamily="34" charset="0"/>
              </a:rPr>
              <a:t>Materials as feedstock for the medical devices must meet the following specific requirements: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biological inertness and non-toxicity in relation to the body tissue and environments with which they come into contact;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possibility of aseptic processing without changing the properties and forms;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corrosion resistance.</a:t>
            </a:r>
            <a:endParaRPr lang="ru-RU" sz="28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70" y="764704"/>
            <a:ext cx="9001124" cy="5170646"/>
          </a:xfrm>
          <a:prstGeom prst="rect">
            <a:avLst/>
          </a:prstGeom>
        </p:spPr>
        <p:txBody>
          <a:bodyPr wrap="square">
            <a:spAutoFit/>
          </a:bodyPr>
          <a:lstStyle/>
          <a:p>
            <a:pPr algn="just"/>
            <a:r>
              <a:rPr lang="ru-RU" sz="2200" dirty="0" smtClean="0">
                <a:latin typeface="Arial" pitchFamily="34" charset="0"/>
                <a:cs typeface="Arial" pitchFamily="34" charset="0"/>
              </a:rPr>
              <a:t>     </a:t>
            </a:r>
            <a:r>
              <a:rPr lang="en-US" sz="2200" dirty="0" smtClean="0">
                <a:latin typeface="Arial" pitchFamily="34" charset="0"/>
                <a:cs typeface="Arial" pitchFamily="34" charset="0"/>
              </a:rPr>
              <a:t>By </a:t>
            </a:r>
            <a:r>
              <a:rPr lang="en-US" sz="2200" b="1" dirty="0" smtClean="0">
                <a:latin typeface="Arial" pitchFamily="34" charset="0"/>
                <a:cs typeface="Arial" pitchFamily="34" charset="0"/>
              </a:rPr>
              <a:t>mechanical properties </a:t>
            </a:r>
            <a:r>
              <a:rPr lang="en-US" sz="2200" dirty="0" smtClean="0">
                <a:latin typeface="Arial" pitchFamily="34" charset="0"/>
                <a:cs typeface="Arial" pitchFamily="34" charset="0"/>
              </a:rPr>
              <a:t>of the material are strength, hardness, elasticity, toughness, ductility, fatigue.</a:t>
            </a:r>
          </a:p>
          <a:p>
            <a:pPr algn="just"/>
            <a:endParaRPr lang="en-US" sz="2200" dirty="0" smtClean="0">
              <a:latin typeface="Arial" pitchFamily="34" charset="0"/>
              <a:cs typeface="Arial" pitchFamily="34" charset="0"/>
            </a:endParaRPr>
          </a:p>
          <a:p>
            <a:pPr algn="just"/>
            <a:r>
              <a:rPr lang="ru-RU" sz="2200" dirty="0" smtClean="0">
                <a:latin typeface="Arial" pitchFamily="34" charset="0"/>
                <a:cs typeface="Arial" pitchFamily="34" charset="0"/>
              </a:rPr>
              <a:t>     </a:t>
            </a:r>
            <a:r>
              <a:rPr lang="en-US" sz="2200" dirty="0" smtClean="0">
                <a:latin typeface="Arial" pitchFamily="34" charset="0"/>
                <a:cs typeface="Arial" pitchFamily="34" charset="0"/>
              </a:rPr>
              <a:t>The </a:t>
            </a:r>
            <a:r>
              <a:rPr lang="en-US" sz="2200" b="1" dirty="0" smtClean="0">
                <a:latin typeface="Arial" pitchFamily="34" charset="0"/>
                <a:cs typeface="Arial" pitchFamily="34" charset="0"/>
              </a:rPr>
              <a:t>chemical properties </a:t>
            </a:r>
            <a:r>
              <a:rPr lang="en-US" sz="2200" dirty="0" smtClean="0">
                <a:latin typeface="Arial" pitchFamily="34" charset="0"/>
                <a:cs typeface="Arial" pitchFamily="34" charset="0"/>
              </a:rPr>
              <a:t>determined by the chemical composition of the material, which affects its properties and the relation to various influences.</a:t>
            </a:r>
          </a:p>
          <a:p>
            <a:pPr algn="just"/>
            <a:endParaRPr lang="en-US" sz="2200" dirty="0" smtClean="0">
              <a:latin typeface="Arial" pitchFamily="34" charset="0"/>
              <a:cs typeface="Arial" pitchFamily="34" charset="0"/>
            </a:endParaRPr>
          </a:p>
          <a:p>
            <a:pPr algn="just"/>
            <a:r>
              <a:rPr lang="ru-RU" sz="2200" dirty="0" smtClean="0">
                <a:latin typeface="Arial" pitchFamily="34" charset="0"/>
                <a:cs typeface="Arial" pitchFamily="34" charset="0"/>
              </a:rPr>
              <a:t>     </a:t>
            </a:r>
            <a:r>
              <a:rPr lang="en-US" sz="2200" dirty="0" smtClean="0">
                <a:latin typeface="Arial" pitchFamily="34" charset="0"/>
                <a:cs typeface="Arial" pitchFamily="34" charset="0"/>
              </a:rPr>
              <a:t>By understanding the </a:t>
            </a:r>
            <a:r>
              <a:rPr lang="en-US" sz="2200" b="1" dirty="0" smtClean="0">
                <a:latin typeface="Arial" pitchFamily="34" charset="0"/>
                <a:cs typeface="Arial" pitchFamily="34" charset="0"/>
              </a:rPr>
              <a:t>physical properties </a:t>
            </a:r>
            <a:r>
              <a:rPr lang="en-US" sz="2200" dirty="0" smtClean="0">
                <a:latin typeface="Arial" pitchFamily="34" charset="0"/>
                <a:cs typeface="Arial" pitchFamily="34" charset="0"/>
              </a:rPr>
              <a:t>of the behavior of materials under the influence of different types of energy, including heat, electricity, magnetism, light, sound, radiation (excluding chemical and mechanical energy).</a:t>
            </a:r>
          </a:p>
          <a:p>
            <a:pPr algn="just"/>
            <a:endParaRPr lang="en-US" sz="2200" dirty="0" smtClean="0">
              <a:latin typeface="Arial" pitchFamily="34" charset="0"/>
              <a:cs typeface="Arial" pitchFamily="34" charset="0"/>
            </a:endParaRPr>
          </a:p>
          <a:p>
            <a:pPr algn="just"/>
            <a:r>
              <a:rPr lang="ru-RU" sz="2200" b="1" dirty="0" smtClean="0">
                <a:latin typeface="Arial" pitchFamily="34" charset="0"/>
                <a:cs typeface="Arial" pitchFamily="34" charset="0"/>
              </a:rPr>
              <a:t>     </a:t>
            </a:r>
            <a:r>
              <a:rPr lang="en-US" sz="2200" b="1" dirty="0" smtClean="0">
                <a:latin typeface="Arial" pitchFamily="34" charset="0"/>
                <a:cs typeface="Arial" pitchFamily="34" charset="0"/>
              </a:rPr>
              <a:t>Technological properties </a:t>
            </a:r>
            <a:r>
              <a:rPr lang="en-US" sz="2200" dirty="0" smtClean="0">
                <a:latin typeface="Arial" pitchFamily="34" charset="0"/>
                <a:cs typeface="Arial" pitchFamily="34" charset="0"/>
              </a:rPr>
              <a:t>of materials due to the different methods of their processing into products, which are likely to significant changes in the properties.</a:t>
            </a:r>
            <a:endParaRPr lang="ru-RU" sz="2200" dirty="0">
              <a:latin typeface="Arial" pitchFamily="34" charset="0"/>
              <a:cs typeface="Arial" pitchFamily="34" charset="0"/>
            </a:endParaRPr>
          </a:p>
        </p:txBody>
      </p:sp>
    </p:spTree>
    <p:extLst>
      <p:ext uri="{BB962C8B-B14F-4D97-AF65-F5344CB8AC3E}">
        <p14:creationId xmlns:p14="http://schemas.microsoft.com/office/powerpoint/2010/main" val="314804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18847"/>
            <a:ext cx="8100962" cy="2893100"/>
          </a:xfrm>
          <a:prstGeom prst="rect">
            <a:avLst/>
          </a:prstGeom>
        </p:spPr>
        <p:txBody>
          <a:bodyPr wrap="square">
            <a:spAutoFit/>
          </a:bodyPr>
          <a:lstStyle/>
          <a:p>
            <a:pPr algn="ctr"/>
            <a:r>
              <a:rPr lang="en-US" sz="2800" b="1" dirty="0" smtClean="0">
                <a:latin typeface="Arial" pitchFamily="34" charset="0"/>
                <a:cs typeface="Arial" pitchFamily="34" charset="0"/>
              </a:rPr>
              <a:t>Biological compatibility</a:t>
            </a:r>
          </a:p>
          <a:p>
            <a:pPr algn="just"/>
            <a:endParaRPr lang="en-US" sz="2200" dirty="0" smtClean="0">
              <a:latin typeface="Arial" pitchFamily="34" charset="0"/>
              <a:cs typeface="Arial" pitchFamily="34" charset="0"/>
            </a:endParaRPr>
          </a:p>
          <a:p>
            <a:pPr algn="just"/>
            <a:r>
              <a:rPr lang="en-US" sz="2200" dirty="0" smtClean="0">
                <a:latin typeface="Arial" pitchFamily="34" charset="0"/>
                <a:cs typeface="Arial" pitchFamily="34" charset="0"/>
              </a:rPr>
              <a:t>	The problem of biological compatibility covers both the effect of the biological environment on the material and the effect of the material on surrounding tissues.</a:t>
            </a:r>
          </a:p>
          <a:p>
            <a:pPr algn="just"/>
            <a:endParaRPr lang="en-US" sz="2200" dirty="0" smtClean="0">
              <a:latin typeface="Arial" pitchFamily="34" charset="0"/>
              <a:cs typeface="Arial" pitchFamily="34" charset="0"/>
            </a:endParaRPr>
          </a:p>
          <a:p>
            <a:pPr algn="just"/>
            <a:r>
              <a:rPr lang="en-US" sz="2200" dirty="0" smtClean="0">
                <a:latin typeface="Arial" pitchFamily="34" charset="0"/>
                <a:cs typeface="Arial" pitchFamily="34" charset="0"/>
              </a:rPr>
              <a:t>	Biologically compatible materials need to be designed at the molecular level. </a:t>
            </a:r>
            <a:endParaRPr lang="ru-RU" sz="2200" dirty="0">
              <a:latin typeface="Arial" pitchFamily="34" charset="0"/>
              <a:cs typeface="Arial" pitchFamily="34" charset="0"/>
            </a:endParaRPr>
          </a:p>
        </p:txBody>
      </p:sp>
      <p:sp>
        <p:nvSpPr>
          <p:cNvPr id="3" name="Rectangle 1"/>
          <p:cNvSpPr>
            <a:spLocks noChangeArrowheads="1"/>
          </p:cNvSpPr>
          <p:nvPr/>
        </p:nvSpPr>
        <p:spPr bwMode="auto">
          <a:xfrm>
            <a:off x="539552" y="3646185"/>
            <a:ext cx="8533010"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9888" algn="just" defTabSz="9144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Among the methods of laboratory and clinical studies there are:</a:t>
            </a:r>
            <a:endParaRPr kumimoji="0" lang="ru-RU" sz="2200" b="0" i="1" u="none" strike="noStrike" cap="none" normalizeH="0" baseline="0" dirty="0" smtClean="0">
              <a:ln>
                <a:noFill/>
              </a:ln>
              <a:solidFill>
                <a:schemeClr val="tx1"/>
              </a:solidFill>
              <a:effectLst/>
              <a:latin typeface="Arial" pitchFamily="34" charset="0"/>
            </a:endParaRPr>
          </a:p>
        </p:txBody>
      </p:sp>
      <p:sp>
        <p:nvSpPr>
          <p:cNvPr id="4" name="Rectangle 1"/>
          <p:cNvSpPr>
            <a:spLocks noChangeArrowheads="1"/>
          </p:cNvSpPr>
          <p:nvPr/>
        </p:nvSpPr>
        <p:spPr bwMode="auto">
          <a:xfrm>
            <a:off x="683568" y="4142690"/>
            <a:ext cx="3474417"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a:t>
            </a:r>
            <a:r>
              <a:rPr kumimoji="0" lang="en-US" sz="2200" b="0" i="0"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Testing of materials:</a:t>
            </a:r>
            <a:endParaRPr kumimoji="0" lang="ru-RU" sz="2200" b="0" i="0" u="sng"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replantation</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ru-RU" sz="2200" b="0" i="0" u="none"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tissue culture;</a:t>
            </a:r>
            <a:endParaRPr kumimoji="0" lang="ru-RU" sz="2200" b="0" i="0" u="none"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blood clotting;</a:t>
            </a:r>
            <a:endParaRPr kumimoji="0" lang="ru-RU" sz="2200" b="0" i="0" u="none" strike="noStrike" cap="none" normalizeH="0" baseline="0" dirty="0" smtClean="0">
              <a:ln>
                <a:noFill/>
              </a:ln>
              <a:solidFill>
                <a:schemeClr val="tx1"/>
              </a:solidFill>
              <a:effectLst/>
              <a:latin typeface="Arial" pitchFamily="34" charset="0"/>
            </a:endParaRPr>
          </a:p>
        </p:txBody>
      </p:sp>
      <p:sp>
        <p:nvSpPr>
          <p:cNvPr id="5" name="Rectangle 1"/>
          <p:cNvSpPr>
            <a:spLocks noChangeArrowheads="1"/>
          </p:cNvSpPr>
          <p:nvPr/>
        </p:nvSpPr>
        <p:spPr bwMode="auto">
          <a:xfrm>
            <a:off x="4157985" y="4149080"/>
            <a:ext cx="4824536"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 </a:t>
            </a:r>
            <a:r>
              <a:rPr kumimoji="0" lang="en-US" sz="2200" b="0" i="0"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Testing of extracts of materials:</a:t>
            </a:r>
            <a:endParaRPr kumimoji="0" lang="ru-RU" sz="2200" b="0" i="0" u="sng"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rapid intoxication;</a:t>
            </a:r>
            <a:endParaRPr kumimoji="0" lang="ru-RU" sz="2200" b="0" i="0" u="none"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skin reactions;</a:t>
            </a:r>
            <a:endParaRPr kumimoji="0" lang="ru-RU" sz="2200" b="0" i="0" u="none"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tests for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pyrogenic</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substances;</a:t>
            </a:r>
            <a:endParaRPr kumimoji="0" lang="ru-RU" sz="2200" b="0" i="0" u="none" strike="noStrike" cap="none" normalizeH="0" baseline="0" dirty="0" smtClean="0">
              <a:ln>
                <a:noFill/>
              </a:ln>
              <a:solidFill>
                <a:schemeClr val="tx1"/>
              </a:solidFill>
              <a:effectLst/>
              <a:latin typeface="Arial" pitchFamily="34" charset="0"/>
            </a:endParaRPr>
          </a:p>
          <a:p>
            <a:pPr marL="0" marR="0" lvl="0" indent="369888"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hemolysis</a:t>
            </a: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tests</a:t>
            </a: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ru-RU"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855829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548680"/>
            <a:ext cx="5117106" cy="2862322"/>
          </a:xfrm>
          <a:prstGeom prst="rect">
            <a:avLst/>
          </a:prstGeom>
        </p:spPr>
        <p:txBody>
          <a:bodyPr wrap="none">
            <a:spAutoFit/>
          </a:bodyPr>
          <a:lstStyle/>
          <a:p>
            <a:r>
              <a:rPr lang="en-US" sz="2400" b="1" dirty="0">
                <a:latin typeface="Arial" pitchFamily="34" charset="0"/>
                <a:cs typeface="Arial" pitchFamily="34" charset="0"/>
              </a:rPr>
              <a:t>Biological compatibility </a:t>
            </a:r>
            <a:r>
              <a:rPr lang="en-US" sz="2400" b="1" dirty="0" smtClean="0">
                <a:latin typeface="Arial" pitchFamily="34" charset="0"/>
                <a:cs typeface="Arial" pitchFamily="34" charset="0"/>
              </a:rPr>
              <a:t>includes:</a:t>
            </a:r>
          </a:p>
          <a:p>
            <a:endParaRPr lang="en-US" sz="2400" b="1" dirty="0">
              <a:latin typeface="Arial" pitchFamily="34" charset="0"/>
              <a:cs typeface="Arial" pitchFamily="34" charset="0"/>
            </a:endParaRPr>
          </a:p>
          <a:p>
            <a:pPr lvl="0"/>
            <a:r>
              <a:rPr lang="en-US" sz="2400" dirty="0" smtClean="0">
                <a:latin typeface="Arial" pitchFamily="34" charset="0"/>
                <a:ea typeface="Times New Roman" pitchFamily="18" charset="0"/>
                <a:cs typeface="Times New Roman" pitchFamily="18" charset="0"/>
              </a:rPr>
              <a:t>- Cellular </a:t>
            </a:r>
            <a:r>
              <a:rPr lang="en-US" sz="2400" dirty="0">
                <a:latin typeface="Arial" pitchFamily="34" charset="0"/>
                <a:ea typeface="Times New Roman" pitchFamily="18" charset="0"/>
                <a:cs typeface="Times New Roman" pitchFamily="18" charset="0"/>
              </a:rPr>
              <a:t>reactions to foreign bodies</a:t>
            </a:r>
            <a:endParaRPr lang="ru-RU" sz="2400" dirty="0">
              <a:latin typeface="Arial" pitchFamily="34" charset="0"/>
            </a:endParaRPr>
          </a:p>
          <a:p>
            <a:pPr lvl="0"/>
            <a:endParaRPr lang="en-US" sz="1200" dirty="0" smtClean="0">
              <a:latin typeface="Arial" pitchFamily="34" charset="0"/>
              <a:ea typeface="Calibri" pitchFamily="34" charset="0"/>
              <a:cs typeface="Arial" pitchFamily="34" charset="0"/>
            </a:endParaRPr>
          </a:p>
          <a:p>
            <a:pPr lvl="0"/>
            <a:r>
              <a:rPr lang="en-US" sz="2400" dirty="0" smtClean="0">
                <a:latin typeface="Arial" pitchFamily="34" charset="0"/>
                <a:ea typeface="Calibri" pitchFamily="34" charset="0"/>
                <a:cs typeface="Arial" pitchFamily="34" charset="0"/>
              </a:rPr>
              <a:t>- </a:t>
            </a:r>
            <a:r>
              <a:rPr lang="ru-RU" sz="2400" dirty="0" err="1" smtClean="0">
                <a:latin typeface="Arial" pitchFamily="34" charset="0"/>
                <a:ea typeface="Calibri" pitchFamily="34" charset="0"/>
                <a:cs typeface="Arial" pitchFamily="34" charset="0"/>
              </a:rPr>
              <a:t>Toxicity</a:t>
            </a:r>
            <a:r>
              <a:rPr lang="ru-RU" sz="2400" dirty="0" smtClean="0">
                <a:latin typeface="Arial" pitchFamily="34" charset="0"/>
                <a:ea typeface="Calibri" pitchFamily="34" charset="0"/>
                <a:cs typeface="Arial" pitchFamily="34" charset="0"/>
              </a:rPr>
              <a:t> </a:t>
            </a:r>
            <a:r>
              <a:rPr lang="ru-RU" sz="2400" dirty="0" err="1" smtClean="0">
                <a:latin typeface="Arial" pitchFamily="34" charset="0"/>
                <a:ea typeface="Calibri" pitchFamily="34" charset="0"/>
                <a:cs typeface="Arial" pitchFamily="34" charset="0"/>
              </a:rPr>
              <a:t>of</a:t>
            </a:r>
            <a:r>
              <a:rPr lang="ru-RU" sz="2400" dirty="0" smtClean="0">
                <a:latin typeface="Arial" pitchFamily="34" charset="0"/>
                <a:ea typeface="Calibri" pitchFamily="34" charset="0"/>
                <a:cs typeface="Arial" pitchFamily="34" charset="0"/>
              </a:rPr>
              <a:t> </a:t>
            </a:r>
            <a:r>
              <a:rPr lang="ru-RU" sz="2400" dirty="0" err="1" smtClean="0">
                <a:latin typeface="Arial" pitchFamily="34" charset="0"/>
                <a:ea typeface="Calibri" pitchFamily="34" charset="0"/>
                <a:cs typeface="Arial" pitchFamily="34" charset="0"/>
              </a:rPr>
              <a:t>materials</a:t>
            </a:r>
            <a:endParaRPr lang="ru-RU" sz="2400" dirty="0">
              <a:latin typeface="Arial" pitchFamily="34" charset="0"/>
              <a:cs typeface="Arial" pitchFamily="34" charset="0"/>
            </a:endParaRPr>
          </a:p>
          <a:p>
            <a:pPr lvl="0"/>
            <a:endParaRPr lang="en-US" sz="1200" dirty="0" smtClean="0">
              <a:latin typeface="Arial" pitchFamily="34" charset="0"/>
              <a:ea typeface="Calibri" pitchFamily="34" charset="0"/>
              <a:cs typeface="Arial" pitchFamily="34" charset="0"/>
            </a:endParaRPr>
          </a:p>
          <a:p>
            <a:pPr lvl="0"/>
            <a:r>
              <a:rPr lang="en-US" sz="2400" dirty="0" smtClean="0">
                <a:latin typeface="Arial" pitchFamily="34" charset="0"/>
                <a:ea typeface="Calibri" pitchFamily="34" charset="0"/>
                <a:cs typeface="Arial" pitchFamily="34" charset="0"/>
              </a:rPr>
              <a:t>- </a:t>
            </a:r>
            <a:r>
              <a:rPr lang="en-US" sz="2400" dirty="0" err="1" smtClean="0">
                <a:latin typeface="Arial" pitchFamily="34" charset="0"/>
                <a:ea typeface="Calibri" pitchFamily="34" charset="0"/>
                <a:cs typeface="Arial" pitchFamily="34" charset="0"/>
              </a:rPr>
              <a:t>Hemocompatibility</a:t>
            </a:r>
            <a:endParaRPr lang="en-US" sz="2400" dirty="0" smtClean="0">
              <a:latin typeface="Arial" pitchFamily="34" charset="0"/>
              <a:ea typeface="Calibri" pitchFamily="34" charset="0"/>
              <a:cs typeface="Arial" pitchFamily="34" charset="0"/>
            </a:endParaRPr>
          </a:p>
          <a:p>
            <a:endParaRPr lang="en-US" sz="1200" dirty="0" smtClean="0">
              <a:latin typeface="Arial" pitchFamily="34" charset="0"/>
              <a:ea typeface="Times New Roman" pitchFamily="18" charset="0"/>
              <a:cs typeface="Times New Roman" pitchFamily="18" charset="0"/>
            </a:endParaRPr>
          </a:p>
          <a:p>
            <a:r>
              <a:rPr lang="en-US" sz="2400" dirty="0" smtClean="0">
                <a:latin typeface="Arial" pitchFamily="34" charset="0"/>
                <a:ea typeface="Times New Roman" pitchFamily="18" charset="0"/>
                <a:cs typeface="Times New Roman" pitchFamily="18" charset="0"/>
              </a:rPr>
              <a:t>- Tumor formation</a:t>
            </a:r>
            <a:endParaRPr lang="ru-RU" sz="2400" dirty="0"/>
          </a:p>
        </p:txBody>
      </p:sp>
    </p:spTree>
    <p:extLst>
      <p:ext uri="{BB962C8B-B14F-4D97-AF65-F5344CB8AC3E}">
        <p14:creationId xmlns:p14="http://schemas.microsoft.com/office/powerpoint/2010/main" val="2567579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1043608" y="414536"/>
            <a:ext cx="8028954" cy="21544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Stability of functional properties of materials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Living matter puts extremely harsh conditions for the material in contact with it, therefore it is necessary to foresee the most various degradation changes when it is introduced into the body. </a:t>
            </a:r>
            <a:endParaRPr kumimoji="0" lang="ru-RU" sz="2200" b="0" i="0" u="none" strike="noStrike" cap="none" normalizeH="0" baseline="0" dirty="0" smtClean="0">
              <a:ln>
                <a:noFill/>
              </a:ln>
              <a:solidFill>
                <a:schemeClr val="tx1"/>
              </a:solidFill>
              <a:effectLst/>
              <a:latin typeface="Arial" pitchFamily="34" charset="0"/>
            </a:endParaRPr>
          </a:p>
        </p:txBody>
      </p:sp>
      <p:sp>
        <p:nvSpPr>
          <p:cNvPr id="3" name="Rectangle 2"/>
          <p:cNvSpPr>
            <a:spLocks noChangeArrowheads="1"/>
          </p:cNvSpPr>
          <p:nvPr/>
        </p:nvSpPr>
        <p:spPr bwMode="auto">
          <a:xfrm>
            <a:off x="2483768" y="2997239"/>
            <a:ext cx="482453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1500" lvl="0" indent="-571500" algn="just" fontAlgn="base">
              <a:spcBef>
                <a:spcPct val="0"/>
              </a:spcBef>
              <a:spcAft>
                <a:spcPct val="0"/>
              </a:spcAft>
              <a:buFontTx/>
              <a:buChar char="-"/>
            </a:pPr>
            <a:r>
              <a:rPr lang="en-US" sz="2400" dirty="0" smtClean="0">
                <a:latin typeface="Arial" pitchFamily="34" charset="0"/>
                <a:ea typeface="Calibri" pitchFamily="34" charset="0"/>
                <a:cs typeface="Arial" pitchFamily="34" charset="0"/>
              </a:rPr>
              <a:t>Corrosion </a:t>
            </a:r>
            <a:r>
              <a:rPr lang="en-US" sz="2400" dirty="0">
                <a:latin typeface="Arial" pitchFamily="34" charset="0"/>
                <a:ea typeface="Calibri" pitchFamily="34" charset="0"/>
                <a:cs typeface="Arial" pitchFamily="34" charset="0"/>
              </a:rPr>
              <a:t>of </a:t>
            </a:r>
            <a:r>
              <a:rPr lang="en-US" sz="2400" dirty="0" smtClean="0">
                <a:latin typeface="Arial" pitchFamily="34" charset="0"/>
                <a:ea typeface="Calibri" pitchFamily="34" charset="0"/>
                <a:cs typeface="Arial" pitchFamily="34" charset="0"/>
              </a:rPr>
              <a:t>metal</a:t>
            </a:r>
          </a:p>
          <a:p>
            <a:pPr lvl="0" algn="just" fontAlgn="base">
              <a:spcBef>
                <a:spcPct val="0"/>
              </a:spcBef>
              <a:spcAft>
                <a:spcPct val="0"/>
              </a:spcAft>
            </a:pPr>
            <a:endParaRPr lang="en-US" sz="1200" dirty="0" smtClean="0">
              <a:latin typeface="Arial" pitchFamily="34" charset="0"/>
              <a:ea typeface="Calibri" pitchFamily="34" charset="0"/>
              <a:cs typeface="Arial" pitchFamily="34" charset="0"/>
            </a:endParaRPr>
          </a:p>
          <a:p>
            <a:pPr marL="571500" lvl="0" indent="-571500" algn="just" fontAlgn="base">
              <a:spcBef>
                <a:spcPct val="0"/>
              </a:spcBef>
              <a:spcAft>
                <a:spcPct val="0"/>
              </a:spcAft>
              <a:buFontTx/>
              <a:buChar char="-"/>
            </a:pPr>
            <a:r>
              <a:rPr kumimoji="0" lang="ru-RU" sz="2400" u="none" strike="noStrike" cap="none" normalizeH="0" baseline="0" dirty="0" err="1" smtClean="0">
                <a:ln>
                  <a:noFill/>
                </a:ln>
                <a:effectLst/>
                <a:latin typeface="Arial" pitchFamily="34" charset="0"/>
                <a:ea typeface="Times New Roman" pitchFamily="18" charset="0"/>
                <a:cs typeface="Times New Roman" pitchFamily="18" charset="0"/>
              </a:rPr>
              <a:t>Destruction</a:t>
            </a:r>
            <a:r>
              <a:rPr kumimoji="0" lang="ru-RU" sz="2400" u="none" strike="noStrike" cap="none" normalizeH="0" baseline="0" dirty="0" smtClean="0">
                <a:ln>
                  <a:noFill/>
                </a:ln>
                <a:effectLst/>
                <a:latin typeface="Arial" pitchFamily="34" charset="0"/>
                <a:ea typeface="Times New Roman" pitchFamily="18" charset="0"/>
                <a:cs typeface="Times New Roman" pitchFamily="18" charset="0"/>
              </a:rPr>
              <a:t> </a:t>
            </a:r>
            <a:r>
              <a:rPr kumimoji="0" lang="ru-RU" sz="2400" u="none" strike="noStrike" cap="none" normalizeH="0" baseline="0" dirty="0" err="1" smtClean="0">
                <a:ln>
                  <a:noFill/>
                </a:ln>
                <a:effectLst/>
                <a:latin typeface="Arial" pitchFamily="34" charset="0"/>
                <a:ea typeface="Times New Roman" pitchFamily="18" charset="0"/>
                <a:cs typeface="Times New Roman" pitchFamily="18" charset="0"/>
              </a:rPr>
              <a:t>of</a:t>
            </a:r>
            <a:r>
              <a:rPr kumimoji="0" lang="ru-RU" sz="2400" u="none" strike="noStrike" cap="none" normalizeH="0" baseline="0" dirty="0" smtClean="0">
                <a:ln>
                  <a:noFill/>
                </a:ln>
                <a:effectLst/>
                <a:latin typeface="Arial" pitchFamily="34" charset="0"/>
                <a:ea typeface="Times New Roman" pitchFamily="18" charset="0"/>
                <a:cs typeface="Times New Roman" pitchFamily="18" charset="0"/>
              </a:rPr>
              <a:t> </a:t>
            </a:r>
            <a:r>
              <a:rPr kumimoji="0" lang="ru-RU" sz="2400" u="none" strike="noStrike" cap="none" normalizeH="0" baseline="0" dirty="0" err="1" smtClean="0">
                <a:ln>
                  <a:noFill/>
                </a:ln>
                <a:effectLst/>
                <a:latin typeface="Arial" pitchFamily="34" charset="0"/>
                <a:ea typeface="Times New Roman" pitchFamily="18" charset="0"/>
                <a:cs typeface="Times New Roman" pitchFamily="18" charset="0"/>
              </a:rPr>
              <a:t>polymers</a:t>
            </a:r>
            <a:endParaRPr kumimoji="0" lang="en-US" sz="2400" u="none" strike="noStrike" cap="none" normalizeH="0" baseline="0" dirty="0" smtClean="0">
              <a:ln>
                <a:noFill/>
              </a:ln>
              <a:effectLst/>
              <a:latin typeface="Arial" pitchFamily="34" charset="0"/>
              <a:ea typeface="Times New Roman" pitchFamily="18" charset="0"/>
              <a:cs typeface="Times New Roman" pitchFamily="18" charset="0"/>
            </a:endParaRPr>
          </a:p>
          <a:p>
            <a:pPr lvl="0" algn="just" fontAlgn="base">
              <a:spcBef>
                <a:spcPct val="0"/>
              </a:spcBef>
              <a:spcAft>
                <a:spcPct val="0"/>
              </a:spcAft>
            </a:pPr>
            <a:endParaRPr lang="en-US" sz="1200" dirty="0">
              <a:latin typeface="Arial" pitchFamily="34" charset="0"/>
              <a:ea typeface="Times New Roman" pitchFamily="18" charset="0"/>
              <a:cs typeface="Times New Roman" pitchFamily="18" charset="0"/>
            </a:endParaRPr>
          </a:p>
          <a:p>
            <a:pPr marL="571500" lvl="0" indent="-571500" algn="just" fontAlgn="base">
              <a:spcBef>
                <a:spcPct val="0"/>
              </a:spcBef>
              <a:spcAft>
                <a:spcPct val="0"/>
              </a:spcAft>
              <a:buFontTx/>
              <a:buChar char="-"/>
            </a:pPr>
            <a:r>
              <a:rPr lang="en-US" sz="2400" dirty="0" smtClean="0">
                <a:latin typeface="Arial" pitchFamily="34" charset="0"/>
                <a:cs typeface="Arial" pitchFamily="34" charset="0"/>
              </a:rPr>
              <a:t>Sterilization treatment (Thermal, chemical, radiation)</a:t>
            </a:r>
            <a:endParaRPr kumimoji="0" lang="ru-RU" sz="2400" u="none" strike="noStrike" cap="none" normalizeH="0" baseline="0" dirty="0" smtClean="0">
              <a:ln>
                <a:noFill/>
              </a:ln>
              <a:effectLst/>
              <a:latin typeface="Arial" pitchFamily="34" charset="0"/>
            </a:endParaRPr>
          </a:p>
        </p:txBody>
      </p:sp>
    </p:spTree>
    <p:extLst>
      <p:ext uri="{BB962C8B-B14F-4D97-AF65-F5344CB8AC3E}">
        <p14:creationId xmlns:p14="http://schemas.microsoft.com/office/powerpoint/2010/main" val="1008447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6834" y="143905"/>
            <a:ext cx="7942883" cy="954107"/>
          </a:xfrm>
          <a:prstGeom prst="rect">
            <a:avLst/>
          </a:prstGeom>
        </p:spPr>
        <p:txBody>
          <a:bodyPr wrap="square">
            <a:spAutoFit/>
          </a:bodyPr>
          <a:lstStyle/>
          <a:p>
            <a:pPr algn="ctr"/>
            <a:r>
              <a:rPr lang="en-US" sz="2800" b="1" i="1" dirty="0">
                <a:solidFill>
                  <a:srgbClr val="C00000"/>
                </a:solidFill>
              </a:rPr>
              <a:t>Lecture</a:t>
            </a:r>
            <a:r>
              <a:rPr lang="en-US" sz="2800" b="1" dirty="0">
                <a:solidFill>
                  <a:srgbClr val="C00000"/>
                </a:solidFill>
              </a:rPr>
              <a:t> </a:t>
            </a:r>
            <a:r>
              <a:rPr lang="en-US" sz="2800" b="1" i="1" dirty="0">
                <a:solidFill>
                  <a:srgbClr val="C00000"/>
                </a:solidFill>
              </a:rPr>
              <a:t>2. </a:t>
            </a:r>
            <a:r>
              <a:rPr lang="en-US" sz="2800" b="1" dirty="0">
                <a:solidFill>
                  <a:srgbClr val="C00000"/>
                </a:solidFill>
              </a:rPr>
              <a:t>Section 2.</a:t>
            </a:r>
            <a:r>
              <a:rPr lang="en-US" sz="2800" b="1" dirty="0"/>
              <a:t> </a:t>
            </a:r>
            <a:r>
              <a:rPr lang="en-US" sz="2800" b="1" dirty="0" smtClean="0"/>
              <a:t>Metal </a:t>
            </a:r>
            <a:r>
              <a:rPr lang="en-US" sz="2800" b="1" dirty="0"/>
              <a:t>materials and </a:t>
            </a:r>
            <a:endParaRPr lang="ru-RU" sz="2800" b="1" dirty="0" smtClean="0"/>
          </a:p>
          <a:p>
            <a:pPr algn="ctr"/>
            <a:r>
              <a:rPr lang="en-US" sz="2800" b="1" dirty="0" smtClean="0"/>
              <a:t>their </a:t>
            </a:r>
            <a:r>
              <a:rPr lang="en-US" sz="2800" b="1" dirty="0"/>
              <a:t>alloys in biomedical </a:t>
            </a:r>
            <a:r>
              <a:rPr lang="en-US" sz="2800" b="1" dirty="0" smtClean="0"/>
              <a:t>practice</a:t>
            </a:r>
            <a:endParaRPr lang="ru-RU" sz="2800" b="1" dirty="0"/>
          </a:p>
        </p:txBody>
      </p:sp>
      <p:sp>
        <p:nvSpPr>
          <p:cNvPr id="3" name="Прямоугольник 2"/>
          <p:cNvSpPr/>
          <p:nvPr/>
        </p:nvSpPr>
        <p:spPr>
          <a:xfrm>
            <a:off x="1000100" y="1196752"/>
            <a:ext cx="7929618" cy="1446550"/>
          </a:xfrm>
          <a:prstGeom prst="rect">
            <a:avLst/>
          </a:prstGeom>
        </p:spPr>
        <p:txBody>
          <a:bodyPr wrap="square">
            <a:spAutoFit/>
          </a:bodyPr>
          <a:lstStyle/>
          <a:p>
            <a:pPr algn="just"/>
            <a:r>
              <a:rPr lang="en-US" sz="2200" dirty="0" smtClean="0">
                <a:latin typeface="Arial" pitchFamily="34" charset="0"/>
                <a:cs typeface="Arial" pitchFamily="34" charset="0"/>
              </a:rPr>
              <a:t>	For metals include substances having high heat conductivity and electrical conductivity, ductility, luster and other characteristic properties which are due to the presence of the crystalline lattice of a large number of free electrons. </a:t>
            </a:r>
            <a:endParaRPr lang="ru-RU" sz="2200" dirty="0" smtClean="0">
              <a:latin typeface="Arial" pitchFamily="34" charset="0"/>
              <a:cs typeface="Arial" pitchFamily="34" charset="0"/>
            </a:endParaRPr>
          </a:p>
        </p:txBody>
      </p:sp>
      <p:sp>
        <p:nvSpPr>
          <p:cNvPr id="4" name="Прямоугольник 3"/>
          <p:cNvSpPr/>
          <p:nvPr/>
        </p:nvSpPr>
        <p:spPr>
          <a:xfrm>
            <a:off x="986834" y="2924944"/>
            <a:ext cx="8001024" cy="2123658"/>
          </a:xfrm>
          <a:prstGeom prst="rect">
            <a:avLst/>
          </a:prstGeom>
        </p:spPr>
        <p:txBody>
          <a:bodyPr wrap="square">
            <a:spAutoFit/>
          </a:bodyPr>
          <a:lstStyle/>
          <a:p>
            <a:r>
              <a:rPr lang="ru-RU" sz="2200" dirty="0" smtClean="0">
                <a:latin typeface="Arial" pitchFamily="34" charset="0"/>
                <a:cs typeface="Arial" pitchFamily="34" charset="0"/>
              </a:rPr>
              <a:t>     </a:t>
            </a:r>
            <a:r>
              <a:rPr lang="en-US" sz="2200" dirty="0" smtClean="0">
                <a:latin typeface="Arial" pitchFamily="34" charset="0"/>
                <a:cs typeface="Arial" pitchFamily="34" charset="0"/>
              </a:rPr>
              <a:t>The most widely used metals and alloys, formed one of the three types space lattices, defined by a single </a:t>
            </a:r>
            <a:r>
              <a:rPr lang="en-US" sz="2200" dirty="0" smtClean="0">
                <a:latin typeface="Arial" pitchFamily="34" charset="0"/>
                <a:ea typeface="Times New Roman" pitchFamily="18" charset="0"/>
                <a:cs typeface="Arial" pitchFamily="34" charset="0"/>
              </a:rPr>
              <a:t>elementary </a:t>
            </a:r>
            <a:r>
              <a:rPr lang="en-US" sz="2200" dirty="0" smtClean="0">
                <a:latin typeface="Arial" pitchFamily="34" charset="0"/>
                <a:cs typeface="Arial" pitchFamily="34" charset="0"/>
              </a:rPr>
              <a:t>cell:</a:t>
            </a:r>
            <a:endParaRPr lang="ru-RU" sz="2200" dirty="0" smtClean="0">
              <a:latin typeface="Arial" pitchFamily="34" charset="0"/>
              <a:cs typeface="Arial" pitchFamily="34" charset="0"/>
            </a:endParaRPr>
          </a:p>
          <a:p>
            <a:r>
              <a:rPr lang="ru-RU" sz="2200" dirty="0" smtClean="0">
                <a:latin typeface="Arial" pitchFamily="34" charset="0"/>
                <a:cs typeface="Arial" pitchFamily="34" charset="0"/>
              </a:rPr>
              <a:t>       </a:t>
            </a:r>
            <a:r>
              <a:rPr lang="en-US" sz="2200" dirty="0" smtClean="0">
                <a:latin typeface="Arial" pitchFamily="34" charset="0"/>
                <a:cs typeface="Arial" pitchFamily="34" charset="0"/>
              </a:rPr>
              <a:t>a</a:t>
            </a:r>
            <a:r>
              <a:rPr lang="ru-RU" sz="2200" dirty="0" smtClean="0">
                <a:latin typeface="Arial" pitchFamily="34" charset="0"/>
                <a:cs typeface="Arial" pitchFamily="34" charset="0"/>
              </a:rPr>
              <a:t>) </a:t>
            </a:r>
            <a:r>
              <a:rPr lang="en-US" sz="2200" dirty="0" smtClean="0">
                <a:latin typeface="Arial" pitchFamily="34" charset="0"/>
                <a:cs typeface="Arial" pitchFamily="34" charset="0"/>
              </a:rPr>
              <a:t>body-centered cubic lattice – bcc (</a:t>
            </a:r>
            <a:r>
              <a:rPr lang="el-GR" sz="2200" dirty="0" smtClean="0">
                <a:latin typeface="Arial" pitchFamily="34" charset="0"/>
                <a:cs typeface="Arial" pitchFamily="34" charset="0"/>
              </a:rPr>
              <a:t>α</a:t>
            </a:r>
            <a:r>
              <a:rPr lang="ru-RU" sz="2200" dirty="0" smtClean="0">
                <a:latin typeface="Arial" pitchFamily="34" charset="0"/>
                <a:cs typeface="Arial" pitchFamily="34" charset="0"/>
              </a:rPr>
              <a:t>-</a:t>
            </a:r>
            <a:r>
              <a:rPr lang="ru-RU" sz="2200" dirty="0" err="1" smtClean="0">
                <a:latin typeface="Arial" pitchFamily="34" charset="0"/>
                <a:cs typeface="Arial" pitchFamily="34" charset="0"/>
              </a:rPr>
              <a:t>Fe</a:t>
            </a:r>
            <a:r>
              <a:rPr lang="ru-RU" sz="2200" dirty="0" smtClean="0">
                <a:latin typeface="Arial" pitchFamily="34" charset="0"/>
                <a:cs typeface="Arial" pitchFamily="34" charset="0"/>
              </a:rPr>
              <a:t>, </a:t>
            </a:r>
            <a:r>
              <a:rPr lang="el-GR" sz="2200" dirty="0" smtClean="0">
                <a:latin typeface="Arial" pitchFamily="34" charset="0"/>
                <a:cs typeface="Arial" pitchFamily="34" charset="0"/>
              </a:rPr>
              <a:t>β</a:t>
            </a:r>
            <a:r>
              <a:rPr lang="ru-RU" sz="2200" dirty="0" smtClean="0">
                <a:latin typeface="Arial" pitchFamily="34" charset="0"/>
                <a:cs typeface="Arial" pitchFamily="34" charset="0"/>
              </a:rPr>
              <a:t>-</a:t>
            </a:r>
            <a:r>
              <a:rPr lang="ru-RU" sz="2200" dirty="0" err="1" smtClean="0">
                <a:latin typeface="Arial" pitchFamily="34" charset="0"/>
                <a:cs typeface="Arial" pitchFamily="34" charset="0"/>
              </a:rPr>
              <a:t>Fe</a:t>
            </a:r>
            <a:r>
              <a:rPr lang="ru-RU" sz="2200" dirty="0" smtClean="0">
                <a:latin typeface="Arial" pitchFamily="34" charset="0"/>
                <a:cs typeface="Arial" pitchFamily="34" charset="0"/>
              </a:rPr>
              <a:t>, </a:t>
            </a:r>
            <a:r>
              <a:rPr lang="el-GR" sz="2200" dirty="0" smtClean="0">
                <a:latin typeface="Arial" pitchFamily="34" charset="0"/>
                <a:cs typeface="Arial" pitchFamily="34" charset="0"/>
              </a:rPr>
              <a:t>δ</a:t>
            </a:r>
            <a:r>
              <a:rPr lang="ru-RU" sz="2200" dirty="0" smtClean="0">
                <a:latin typeface="Arial" pitchFamily="34" charset="0"/>
                <a:cs typeface="Arial" pitchFamily="34" charset="0"/>
              </a:rPr>
              <a:t>-</a:t>
            </a:r>
            <a:r>
              <a:rPr lang="ru-RU" sz="2200" dirty="0" err="1" smtClean="0">
                <a:latin typeface="Arial" pitchFamily="34" charset="0"/>
                <a:cs typeface="Arial" pitchFamily="34" charset="0"/>
              </a:rPr>
              <a:t>Fe</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Cr</a:t>
            </a:r>
            <a:r>
              <a:rPr lang="ru-RU" sz="2200" dirty="0" smtClean="0">
                <a:latin typeface="Arial" pitchFamily="34" charset="0"/>
                <a:cs typeface="Arial" pitchFamily="34" charset="0"/>
              </a:rPr>
              <a:t>, W, </a:t>
            </a:r>
            <a:r>
              <a:rPr lang="ru-RU" sz="2200" dirty="0" err="1" smtClean="0">
                <a:latin typeface="Arial" pitchFamily="34" charset="0"/>
                <a:cs typeface="Arial" pitchFamily="34" charset="0"/>
              </a:rPr>
              <a:t>Mo</a:t>
            </a:r>
            <a:r>
              <a:rPr lang="ru-RU" sz="2200" dirty="0" smtClean="0">
                <a:latin typeface="Arial" pitchFamily="34" charset="0"/>
                <a:cs typeface="Arial" pitchFamily="34" charset="0"/>
              </a:rPr>
              <a:t>, V</a:t>
            </a:r>
            <a:r>
              <a:rPr lang="en-US" sz="2200" dirty="0" smtClean="0">
                <a:latin typeface="Arial" pitchFamily="34" charset="0"/>
                <a:cs typeface="Arial" pitchFamily="34" charset="0"/>
              </a:rPr>
              <a:t>),</a:t>
            </a:r>
            <a:endParaRPr lang="ru-RU" sz="2200" dirty="0" smtClean="0">
              <a:latin typeface="Arial" pitchFamily="34" charset="0"/>
              <a:cs typeface="Arial" pitchFamily="34" charset="0"/>
            </a:endParaRPr>
          </a:p>
          <a:p>
            <a:r>
              <a:rPr lang="ru-RU" sz="2200" dirty="0" smtClean="0">
                <a:latin typeface="Arial" pitchFamily="34" charset="0"/>
                <a:cs typeface="Arial" pitchFamily="34" charset="0"/>
              </a:rPr>
              <a:t>       </a:t>
            </a:r>
            <a:r>
              <a:rPr lang="en-US" sz="2200" dirty="0" smtClean="0">
                <a:latin typeface="Arial" pitchFamily="34" charset="0"/>
                <a:cs typeface="Arial" pitchFamily="34" charset="0"/>
              </a:rPr>
              <a:t>b</a:t>
            </a:r>
            <a:r>
              <a:rPr lang="ru-RU" sz="2200" dirty="0" smtClean="0">
                <a:latin typeface="Arial" pitchFamily="34" charset="0"/>
                <a:cs typeface="Arial" pitchFamily="34" charset="0"/>
              </a:rPr>
              <a:t>) </a:t>
            </a:r>
            <a:r>
              <a:rPr lang="en-US" sz="2200" dirty="0" smtClean="0">
                <a:latin typeface="Arial" pitchFamily="34" charset="0"/>
                <a:cs typeface="Arial" pitchFamily="34" charset="0"/>
              </a:rPr>
              <a:t>face-centered cubic lattice</a:t>
            </a:r>
            <a:r>
              <a:rPr lang="ru-RU" sz="2200" dirty="0" smtClean="0">
                <a:latin typeface="Arial" pitchFamily="34" charset="0"/>
                <a:cs typeface="Arial" pitchFamily="34" charset="0"/>
              </a:rPr>
              <a:t> – </a:t>
            </a:r>
            <a:r>
              <a:rPr lang="en-US" sz="2200" dirty="0" err="1" smtClean="0">
                <a:latin typeface="Arial" pitchFamily="34" charset="0"/>
                <a:cs typeface="Arial" pitchFamily="34" charset="0"/>
              </a:rPr>
              <a:t>fcc</a:t>
            </a:r>
            <a:r>
              <a:rPr lang="en-US" sz="2200" dirty="0" smtClean="0">
                <a:latin typeface="Arial" pitchFamily="34" charset="0"/>
                <a:cs typeface="Arial" pitchFamily="34" charset="0"/>
              </a:rPr>
              <a:t> (Ɣ</a:t>
            </a:r>
            <a:r>
              <a:rPr lang="ru-RU" sz="2200" dirty="0" smtClean="0">
                <a:latin typeface="Arial" pitchFamily="34" charset="0"/>
                <a:cs typeface="Arial" pitchFamily="34" charset="0"/>
              </a:rPr>
              <a:t>-</a:t>
            </a:r>
            <a:r>
              <a:rPr lang="ru-RU" sz="2200" dirty="0" err="1" smtClean="0">
                <a:latin typeface="Arial" pitchFamily="34" charset="0"/>
                <a:cs typeface="Arial" pitchFamily="34" charset="0"/>
              </a:rPr>
              <a:t>Fe</a:t>
            </a:r>
            <a:r>
              <a:rPr lang="ru-RU" sz="2200" dirty="0" smtClean="0">
                <a:latin typeface="Arial" pitchFamily="34" charset="0"/>
                <a:cs typeface="Arial" pitchFamily="34" charset="0"/>
              </a:rPr>
              <a:t>, С</a:t>
            </a:r>
            <a:r>
              <a:rPr lang="en-US" sz="2200" dirty="0" smtClean="0">
                <a:latin typeface="Arial" pitchFamily="34" charset="0"/>
                <a:cs typeface="Arial" pitchFamily="34" charset="0"/>
              </a:rPr>
              <a:t>u</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Al</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Ni</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Pb</a:t>
            </a:r>
            <a:r>
              <a:rPr lang="en-US" sz="2200" dirty="0" smtClean="0">
                <a:latin typeface="Arial" pitchFamily="34" charset="0"/>
                <a:cs typeface="Arial" pitchFamily="34" charset="0"/>
              </a:rPr>
              <a:t>),</a:t>
            </a:r>
          </a:p>
          <a:p>
            <a:r>
              <a:rPr lang="ru-RU" sz="2200" dirty="0" smtClean="0">
                <a:latin typeface="Arial" pitchFamily="34" charset="0"/>
                <a:cs typeface="Arial" pitchFamily="34" charset="0"/>
              </a:rPr>
              <a:t>       </a:t>
            </a:r>
            <a:r>
              <a:rPr lang="en-US" sz="2200" dirty="0" smtClean="0">
                <a:latin typeface="Arial" pitchFamily="34" charset="0"/>
                <a:cs typeface="Arial" pitchFamily="34" charset="0"/>
              </a:rPr>
              <a:t>c</a:t>
            </a:r>
            <a:r>
              <a:rPr lang="ru-RU" sz="2200" dirty="0" smtClean="0">
                <a:latin typeface="Arial" pitchFamily="34" charset="0"/>
                <a:cs typeface="Arial" pitchFamily="34" charset="0"/>
              </a:rPr>
              <a:t>) </a:t>
            </a:r>
            <a:r>
              <a:rPr lang="en-US" sz="2200" dirty="0" smtClean="0">
                <a:latin typeface="Arial" pitchFamily="34" charset="0"/>
                <a:cs typeface="Arial" pitchFamily="34" charset="0"/>
              </a:rPr>
              <a:t>hexagonal close-packed lattice</a:t>
            </a:r>
            <a:r>
              <a:rPr lang="ru-RU" sz="2200" dirty="0" smtClean="0">
                <a:latin typeface="Arial" pitchFamily="34" charset="0"/>
                <a:cs typeface="Arial" pitchFamily="34" charset="0"/>
              </a:rPr>
              <a:t> – </a:t>
            </a:r>
            <a:r>
              <a:rPr lang="en-US" sz="2200" dirty="0" err="1" smtClean="0">
                <a:latin typeface="Arial" pitchFamily="34" charset="0"/>
                <a:cs typeface="Arial" pitchFamily="34" charset="0"/>
              </a:rPr>
              <a:t>hcp</a:t>
            </a:r>
            <a:r>
              <a:rPr lang="en-US" sz="2200" dirty="0" smtClean="0">
                <a:latin typeface="Arial" pitchFamily="34" charset="0"/>
                <a:cs typeface="Arial" pitchFamily="34" charset="0"/>
              </a:rPr>
              <a:t> </a:t>
            </a:r>
            <a:r>
              <a:rPr lang="ru-RU" sz="2200" dirty="0" smtClean="0">
                <a:latin typeface="Arial" pitchFamily="34" charset="0"/>
                <a:cs typeface="Arial" pitchFamily="34" charset="0"/>
              </a:rPr>
              <a:t>(</a:t>
            </a:r>
            <a:r>
              <a:rPr lang="ru-RU" sz="2200" dirty="0" err="1" smtClean="0">
                <a:latin typeface="Arial" pitchFamily="34" charset="0"/>
                <a:cs typeface="Arial" pitchFamily="34" charset="0"/>
              </a:rPr>
              <a:t>Ti</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Mg</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Zn</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Be</a:t>
            </a:r>
            <a:r>
              <a:rPr lang="ru-RU" sz="2200" dirty="0" smtClean="0">
                <a:latin typeface="Arial" pitchFamily="34" charset="0"/>
                <a:cs typeface="Arial" pitchFamily="34" charset="0"/>
              </a:rPr>
              <a:t> </a:t>
            </a:r>
            <a:r>
              <a:rPr lang="en-US" sz="2200" dirty="0" smtClean="0">
                <a:latin typeface="Arial" pitchFamily="34" charset="0"/>
                <a:cs typeface="Arial" pitchFamily="34" charset="0"/>
              </a:rPr>
              <a:t>).</a:t>
            </a:r>
            <a:r>
              <a:rPr lang="ru-RU" sz="2200" dirty="0" smtClean="0">
                <a:latin typeface="Arial" pitchFamily="34" charset="0"/>
                <a:cs typeface="Arial" pitchFamily="34" charset="0"/>
              </a:rPr>
              <a:t> </a:t>
            </a:r>
            <a:endParaRPr lang="ru-RU" sz="2200" dirty="0">
              <a:latin typeface="Arial" pitchFamily="34" charset="0"/>
              <a:cs typeface="Arial" pitchFamily="34" charset="0"/>
            </a:endParaRPr>
          </a:p>
        </p:txBody>
      </p:sp>
      <p:pic>
        <p:nvPicPr>
          <p:cNvPr id="5" name="Picture 2"/>
          <p:cNvPicPr>
            <a:picLocks noChangeAspect="1" noChangeArrowheads="1"/>
          </p:cNvPicPr>
          <p:nvPr/>
        </p:nvPicPr>
        <p:blipFill rotWithShape="1">
          <a:blip r:embed="rId2">
            <a:lum contrast="30000"/>
          </a:blip>
          <a:srcRect l="23302" t="39679" r="63093" b="30148"/>
          <a:stretch/>
        </p:blipFill>
        <p:spPr bwMode="auto">
          <a:xfrm>
            <a:off x="1984783" y="5223440"/>
            <a:ext cx="1219065" cy="1517928"/>
          </a:xfrm>
          <a:prstGeom prst="rect">
            <a:avLst/>
          </a:prstGeom>
          <a:noFill/>
          <a:ln w="9525">
            <a:noFill/>
            <a:miter lim="800000"/>
            <a:headEnd/>
            <a:tailEnd/>
          </a:ln>
        </p:spPr>
      </p:pic>
      <p:pic>
        <p:nvPicPr>
          <p:cNvPr id="6" name="Picture 2"/>
          <p:cNvPicPr>
            <a:picLocks noChangeAspect="1" noChangeArrowheads="1"/>
          </p:cNvPicPr>
          <p:nvPr/>
        </p:nvPicPr>
        <p:blipFill rotWithShape="1">
          <a:blip r:embed="rId2">
            <a:lum contrast="30000"/>
          </a:blip>
          <a:srcRect l="39531" t="39840" r="46620" b="28574"/>
          <a:stretch/>
        </p:blipFill>
        <p:spPr bwMode="auto">
          <a:xfrm>
            <a:off x="4211960" y="5179072"/>
            <a:ext cx="1240972" cy="1589014"/>
          </a:xfrm>
          <a:prstGeom prst="rect">
            <a:avLst/>
          </a:prstGeom>
          <a:noFill/>
          <a:ln w="9525">
            <a:noFill/>
            <a:miter lim="800000"/>
            <a:headEnd/>
            <a:tailEnd/>
          </a:ln>
        </p:spPr>
      </p:pic>
      <p:pic>
        <p:nvPicPr>
          <p:cNvPr id="7" name="Picture 2"/>
          <p:cNvPicPr>
            <a:picLocks noChangeAspect="1" noChangeArrowheads="1"/>
          </p:cNvPicPr>
          <p:nvPr/>
        </p:nvPicPr>
        <p:blipFill rotWithShape="1">
          <a:blip r:embed="rId2">
            <a:lum contrast="30000"/>
          </a:blip>
          <a:srcRect l="57170" t="39840" r="30164" b="28574"/>
          <a:stretch/>
        </p:blipFill>
        <p:spPr bwMode="auto">
          <a:xfrm>
            <a:off x="6605384" y="5085184"/>
            <a:ext cx="1134968" cy="1589014"/>
          </a:xfrm>
          <a:prstGeom prst="rect">
            <a:avLst/>
          </a:prstGeom>
          <a:noFill/>
          <a:ln w="9525">
            <a:noFill/>
            <a:miter lim="800000"/>
            <a:headEnd/>
            <a:tailEnd/>
          </a:ln>
        </p:spPr>
      </p:pic>
      <p:sp>
        <p:nvSpPr>
          <p:cNvPr id="8" name="Прямоугольник 7"/>
          <p:cNvSpPr/>
          <p:nvPr/>
        </p:nvSpPr>
        <p:spPr>
          <a:xfrm>
            <a:off x="1619672" y="6228020"/>
            <a:ext cx="377026" cy="369332"/>
          </a:xfrm>
          <a:prstGeom prst="rect">
            <a:avLst/>
          </a:prstGeom>
        </p:spPr>
        <p:txBody>
          <a:bodyPr wrap="none">
            <a:spAutoFit/>
          </a:bodyPr>
          <a:lstStyle/>
          <a:p>
            <a:r>
              <a:rPr lang="ru-RU" dirty="0">
                <a:latin typeface="Arial" pitchFamily="34" charset="0"/>
                <a:cs typeface="Arial" pitchFamily="34" charset="0"/>
              </a:rPr>
              <a:t> </a:t>
            </a:r>
            <a:r>
              <a:rPr lang="en-US" dirty="0" smtClean="0">
                <a:latin typeface="Arial" pitchFamily="34" charset="0"/>
                <a:cs typeface="Arial" pitchFamily="34" charset="0"/>
              </a:rPr>
              <a:t>a</a:t>
            </a:r>
            <a:endParaRPr lang="ru-RU" dirty="0"/>
          </a:p>
        </p:txBody>
      </p:sp>
      <p:sp>
        <p:nvSpPr>
          <p:cNvPr id="9" name="Прямоугольник 8"/>
          <p:cNvSpPr/>
          <p:nvPr/>
        </p:nvSpPr>
        <p:spPr>
          <a:xfrm>
            <a:off x="6246248" y="6300028"/>
            <a:ext cx="300082" cy="369332"/>
          </a:xfrm>
          <a:prstGeom prst="rect">
            <a:avLst/>
          </a:prstGeom>
        </p:spPr>
        <p:txBody>
          <a:bodyPr wrap="none">
            <a:spAutoFit/>
          </a:bodyPr>
          <a:lstStyle/>
          <a:p>
            <a:r>
              <a:rPr lang="en-US" dirty="0">
                <a:latin typeface="Arial" pitchFamily="34" charset="0"/>
                <a:cs typeface="Arial" pitchFamily="34" charset="0"/>
              </a:rPr>
              <a:t>c</a:t>
            </a:r>
            <a:endParaRPr lang="ru-RU" dirty="0"/>
          </a:p>
        </p:txBody>
      </p:sp>
      <p:sp>
        <p:nvSpPr>
          <p:cNvPr id="10" name="Прямоугольник 9"/>
          <p:cNvSpPr/>
          <p:nvPr/>
        </p:nvSpPr>
        <p:spPr>
          <a:xfrm>
            <a:off x="4051454" y="6380420"/>
            <a:ext cx="312906" cy="369332"/>
          </a:xfrm>
          <a:prstGeom prst="rect">
            <a:avLst/>
          </a:prstGeom>
        </p:spPr>
        <p:txBody>
          <a:bodyPr wrap="none">
            <a:spAutoFit/>
          </a:bodyPr>
          <a:lstStyle/>
          <a:p>
            <a:r>
              <a:rPr lang="en-US" dirty="0" smtClean="0">
                <a:latin typeface="Arial" pitchFamily="34" charset="0"/>
                <a:cs typeface="Arial" pitchFamily="34" charset="0"/>
              </a:rPr>
              <a:t>b</a:t>
            </a:r>
            <a:endParaRPr lang="ru-RU" dirty="0"/>
          </a:p>
        </p:txBody>
      </p:sp>
    </p:spTree>
    <p:extLst>
      <p:ext uri="{BB962C8B-B14F-4D97-AF65-F5344CB8AC3E}">
        <p14:creationId xmlns:p14="http://schemas.microsoft.com/office/powerpoint/2010/main" val="2607039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357166"/>
            <a:ext cx="8072494" cy="5940088"/>
          </a:xfrm>
          <a:prstGeom prst="rect">
            <a:avLst/>
          </a:prstGeom>
        </p:spPr>
        <p:txBody>
          <a:bodyPr wrap="square">
            <a:spAutoFit/>
          </a:bodyPr>
          <a:lstStyle/>
          <a:p>
            <a:pPr algn="ctr"/>
            <a:r>
              <a:rPr lang="en-US" sz="2800" b="1" dirty="0" smtClean="0">
                <a:latin typeface="Arial" pitchFamily="34" charset="0"/>
                <a:cs typeface="Arial" pitchFamily="34" charset="0"/>
              </a:rPr>
              <a:t>Main types of alloys</a:t>
            </a:r>
          </a:p>
          <a:p>
            <a:endParaRPr lang="en-US" sz="2200" dirty="0" smtClean="0">
              <a:latin typeface="Arial" pitchFamily="34" charset="0"/>
              <a:cs typeface="Arial" pitchFamily="34" charset="0"/>
            </a:endParaRPr>
          </a:p>
          <a:p>
            <a:pPr algn="just"/>
            <a:r>
              <a:rPr lang="en-US" sz="2200" dirty="0" smtClean="0">
                <a:latin typeface="Arial" pitchFamily="34" charset="0"/>
                <a:cs typeface="Arial" pitchFamily="34" charset="0"/>
              </a:rPr>
              <a:t>	Pure metals in most cases do not provide the necessary complex mechanical, technological and functional properties, and therefore rarely used. In technique in the most cases  used  only alloys.</a:t>
            </a:r>
          </a:p>
          <a:p>
            <a:pPr algn="just"/>
            <a:endParaRPr lang="en-US" sz="2200" dirty="0" smtClean="0">
              <a:latin typeface="Arial" pitchFamily="34" charset="0"/>
              <a:cs typeface="Arial" pitchFamily="34" charset="0"/>
            </a:endParaRPr>
          </a:p>
          <a:p>
            <a:pPr algn="just"/>
            <a:r>
              <a:rPr lang="en-US" sz="2200" dirty="0" smtClean="0">
                <a:latin typeface="Arial" pitchFamily="34" charset="0"/>
                <a:cs typeface="Arial" pitchFamily="34" charset="0"/>
              </a:rPr>
              <a:t>	Called metal alloy material consisting of two or more components and having properties characteristic of metals. </a:t>
            </a:r>
          </a:p>
          <a:p>
            <a:pPr algn="just"/>
            <a:endParaRPr lang="en-US" sz="2200" dirty="0">
              <a:latin typeface="Arial" pitchFamily="34" charset="0"/>
              <a:cs typeface="Arial" pitchFamily="34" charset="0"/>
            </a:endParaRPr>
          </a:p>
          <a:p>
            <a:pPr algn="just"/>
            <a:r>
              <a:rPr lang="en-US" sz="2200" dirty="0" smtClean="0">
                <a:latin typeface="Arial" pitchFamily="34" charset="0"/>
                <a:ea typeface="Calibri" pitchFamily="34" charset="0"/>
                <a:cs typeface="Arial" pitchFamily="34" charset="0"/>
              </a:rPr>
              <a:t>	To </a:t>
            </a:r>
            <a:r>
              <a:rPr lang="en-US" sz="2200" dirty="0">
                <a:latin typeface="Arial" pitchFamily="34" charset="0"/>
                <a:ea typeface="Calibri" pitchFamily="34" charset="0"/>
                <a:cs typeface="Arial" pitchFamily="34" charset="0"/>
              </a:rPr>
              <a:t>describe the properties of the alloys used: system, phase, component</a:t>
            </a:r>
            <a:r>
              <a:rPr lang="en-US" sz="2200" dirty="0" smtClean="0">
                <a:latin typeface="Arial" pitchFamily="34" charset="0"/>
                <a:ea typeface="Calibri" pitchFamily="34" charset="0"/>
                <a:cs typeface="Arial" pitchFamily="34" charset="0"/>
              </a:rPr>
              <a:t>.</a:t>
            </a:r>
          </a:p>
          <a:p>
            <a:pPr algn="just"/>
            <a:endParaRPr lang="en-US" sz="2200" dirty="0">
              <a:latin typeface="Arial" pitchFamily="34" charset="0"/>
              <a:cs typeface="Arial" pitchFamily="34" charset="0"/>
            </a:endParaRPr>
          </a:p>
          <a:p>
            <a:pPr lvl="0" algn="just"/>
            <a:r>
              <a:rPr lang="en-US" sz="800" dirty="0">
                <a:latin typeface="Arial" pitchFamily="34" charset="0"/>
                <a:ea typeface="Calibri" pitchFamily="34" charset="0"/>
                <a:cs typeface="Arial" pitchFamily="34" charset="0"/>
              </a:rPr>
              <a:t>	</a:t>
            </a:r>
            <a:r>
              <a:rPr lang="en-US" sz="2200" dirty="0">
                <a:latin typeface="Arial" pitchFamily="34" charset="0"/>
                <a:ea typeface="Calibri" pitchFamily="34" charset="0"/>
                <a:cs typeface="Arial" pitchFamily="34" charset="0"/>
              </a:rPr>
              <a:t>The alloys which are in the solid state, the composition is divided into three groups: </a:t>
            </a:r>
            <a:r>
              <a:rPr lang="en-US" sz="2200" i="1" dirty="0">
                <a:latin typeface="Arial" pitchFamily="34" charset="0"/>
                <a:ea typeface="Calibri" pitchFamily="34" charset="0"/>
                <a:cs typeface="Arial" pitchFamily="34" charset="0"/>
              </a:rPr>
              <a:t>a solid solution, a chemical compound, a mechanical mixture of components.</a:t>
            </a:r>
            <a:endParaRPr lang="en-US" sz="2200" i="1" dirty="0">
              <a:latin typeface="Arial" pitchFamily="34" charset="0"/>
              <a:cs typeface="Arial" pitchFamily="34" charset="0"/>
            </a:endParaRPr>
          </a:p>
          <a:p>
            <a:pPr algn="just"/>
            <a:endParaRPr lang="ru-RU" sz="22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971600" y="260648"/>
            <a:ext cx="807246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400" b="1" dirty="0" smtClean="0">
                <a:latin typeface="Arial" pitchFamily="34" charset="0"/>
                <a:cs typeface="Arial" pitchFamily="34" charset="0"/>
              </a:rPr>
              <a:t>	The </a:t>
            </a:r>
            <a:r>
              <a:rPr lang="en-US" sz="2400" b="1" dirty="0">
                <a:latin typeface="Arial" pitchFamily="34" charset="0"/>
                <a:cs typeface="Arial" pitchFamily="34" charset="0"/>
              </a:rPr>
              <a:t>solid solution. </a:t>
            </a:r>
            <a:r>
              <a:rPr lang="en-US" sz="2400" dirty="0">
                <a:latin typeface="Arial" pitchFamily="34" charset="0"/>
                <a:cs typeface="Arial" pitchFamily="34" charset="0"/>
              </a:rPr>
              <a:t>The most liquid metal alloy is a homogeneous liquid, i. e. liquid solutions. In the transition to the solid state in many alloys such uniformity, and hence solubility are retained. </a:t>
            </a:r>
            <a:endParaRPr lang="en-US" sz="2400" dirty="0" smtClean="0">
              <a:latin typeface="Arial" pitchFamily="34" charset="0"/>
              <a:cs typeface="Arial" pitchFamily="34" charset="0"/>
            </a:endParaRPr>
          </a:p>
          <a:p>
            <a:pPr lvl="0" algn="just" fontAlgn="base">
              <a:spcBef>
                <a:spcPct val="0"/>
              </a:spcBef>
              <a:spcAft>
                <a:spcPct val="0"/>
              </a:spcAft>
            </a:pPr>
            <a:r>
              <a:rPr lang="en-US" sz="2400" dirty="0" smtClean="0">
                <a:latin typeface="Arial" pitchFamily="34" charset="0"/>
                <a:cs typeface="Arial" pitchFamily="34" charset="0"/>
              </a:rPr>
              <a:t>	By </a:t>
            </a:r>
            <a:r>
              <a:rPr lang="en-US" sz="2400" dirty="0">
                <a:latin typeface="Arial" pitchFamily="34" charset="0"/>
                <a:cs typeface="Arial" pitchFamily="34" charset="0"/>
              </a:rPr>
              <a:t>the nature of the placement of atoms in the crystal lattice distinguish </a:t>
            </a:r>
            <a:r>
              <a:rPr lang="en-US" sz="2400" i="1" dirty="0" err="1">
                <a:latin typeface="Arial" pitchFamily="34" charset="0"/>
                <a:cs typeface="Arial" pitchFamily="34" charset="0"/>
              </a:rPr>
              <a:t>substitutional</a:t>
            </a:r>
            <a:r>
              <a:rPr lang="en-US" sz="2400" i="1" dirty="0">
                <a:latin typeface="Arial" pitchFamily="34" charset="0"/>
                <a:cs typeface="Arial" pitchFamily="34" charset="0"/>
              </a:rPr>
              <a:t> solid </a:t>
            </a:r>
            <a:r>
              <a:rPr lang="en-US" sz="2400" i="1" dirty="0" smtClean="0">
                <a:latin typeface="Arial" pitchFamily="34" charset="0"/>
                <a:cs typeface="Arial" pitchFamily="34" charset="0"/>
              </a:rPr>
              <a:t>and </a:t>
            </a:r>
            <a:r>
              <a:rPr lang="en-US" sz="2400" i="1" dirty="0">
                <a:latin typeface="Arial" pitchFamily="34" charset="0"/>
                <a:cs typeface="Arial" pitchFamily="34" charset="0"/>
              </a:rPr>
              <a:t>interstitial solid </a:t>
            </a:r>
            <a:r>
              <a:rPr lang="en-US" sz="2400" i="1" dirty="0" smtClean="0">
                <a:latin typeface="Arial" pitchFamily="34" charset="0"/>
                <a:cs typeface="Arial" pitchFamily="34" charset="0"/>
              </a:rPr>
              <a:t>solution.</a:t>
            </a:r>
          </a:p>
          <a:p>
            <a:pPr lvl="0" algn="just" fontAlgn="base">
              <a:spcBef>
                <a:spcPct val="0"/>
              </a:spcBef>
              <a:spcAft>
                <a:spcPct val="0"/>
              </a:spcAf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lvl="0" algn="just" fontAlgn="base">
              <a:spcBef>
                <a:spcPct val="0"/>
              </a:spcBef>
              <a:spcAft>
                <a:spcPct val="0"/>
              </a:spcAft>
            </a:pPr>
            <a:r>
              <a:rPr lang="en-US" sz="2400" b="1" dirty="0">
                <a:latin typeface="Arial" pitchFamily="34" charset="0"/>
                <a:ea typeface="Calibri" pitchFamily="34" charset="0"/>
                <a:cs typeface="Arial" pitchFamily="34" charset="0"/>
              </a:rPr>
              <a:t>	</a:t>
            </a:r>
            <a:r>
              <a:rPr kumimoji="0" lang="ru-RU"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Chemical</a:t>
            </a:r>
            <a:r>
              <a:rPr kumimoji="0" lang="ru-RU"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compound</a:t>
            </a:r>
            <a:r>
              <a:rPr kumimoji="0" lang="ru-RU"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ru-RU"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elements forming the chemical compounds usually differ sharply on the size of the atom, electron shell structure and the parameters of the crystal lattices. </a:t>
            </a:r>
          </a:p>
          <a:p>
            <a:pPr algn="just" fontAlgn="base">
              <a:spcBef>
                <a:spcPct val="0"/>
              </a:spcBef>
              <a:spcAft>
                <a:spcPct val="0"/>
              </a:spcAft>
            </a:pPr>
            <a:r>
              <a:rPr lang="en-US" sz="2400" b="1" dirty="0" smtClean="0">
                <a:latin typeface="Arial" pitchFamily="34" charset="0"/>
                <a:cs typeface="Arial" pitchFamily="34" charset="0"/>
              </a:rPr>
              <a:t>	</a:t>
            </a:r>
          </a:p>
          <a:p>
            <a:pPr algn="just" fontAlgn="base">
              <a:spcBef>
                <a:spcPct val="0"/>
              </a:spcBef>
              <a:spcAft>
                <a:spcPct val="0"/>
              </a:spcAft>
            </a:pPr>
            <a:r>
              <a:rPr lang="en-US" sz="2400" b="1" dirty="0">
                <a:latin typeface="Arial" pitchFamily="34" charset="0"/>
                <a:cs typeface="Arial" pitchFamily="34" charset="0"/>
              </a:rPr>
              <a:t>	</a:t>
            </a:r>
            <a:r>
              <a:rPr lang="en-US" sz="2400" b="1" dirty="0" smtClean="0">
                <a:latin typeface="Arial" pitchFamily="34" charset="0"/>
                <a:cs typeface="Arial" pitchFamily="34" charset="0"/>
              </a:rPr>
              <a:t>Mechanical </a:t>
            </a:r>
            <a:r>
              <a:rPr lang="en-US" sz="2400" b="1" dirty="0">
                <a:latin typeface="Arial" pitchFamily="34" charset="0"/>
                <a:cs typeface="Arial" pitchFamily="34" charset="0"/>
              </a:rPr>
              <a:t>mixture. </a:t>
            </a:r>
            <a:r>
              <a:rPr lang="en-US" sz="2400" dirty="0">
                <a:latin typeface="Arial" pitchFamily="34" charset="0"/>
                <a:cs typeface="Arial" pitchFamily="34" charset="0"/>
              </a:rPr>
              <a:t>Formation mechanical mixtures occurs when elements have limited solubility and the presence of the chemical compound.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a:spLocks noChangeArrowheads="1"/>
          </p:cNvSpPr>
          <p:nvPr/>
        </p:nvSpPr>
        <p:spPr bwMode="auto">
          <a:xfrm>
            <a:off x="1115616" y="404664"/>
            <a:ext cx="7929586"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Status of binary alloys Diagrams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The state diagram is a graphical representation of the phase and state of critical points alloys depending on the temperature and concentration under equilibrium conditions. Equilibrium is an environment in which the processes occurring in the system are reversible.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200" dirty="0">
              <a:latin typeface="Arial"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ndParaRPr>
          </a:p>
        </p:txBody>
      </p:sp>
      <p:pic>
        <p:nvPicPr>
          <p:cNvPr id="1026" name="Рисунок 3"/>
          <p:cNvPicPr>
            <a:picLocks noChangeAspect="1" noChangeArrowheads="1"/>
          </p:cNvPicPr>
          <p:nvPr/>
        </p:nvPicPr>
        <p:blipFill rotWithShape="1">
          <a:blip r:embed="rId2">
            <a:lum bright="-10000" contrast="40000"/>
            <a:extLst>
              <a:ext uri="{28A0092B-C50C-407E-A947-70E740481C1C}">
                <a14:useLocalDpi xmlns:a14="http://schemas.microsoft.com/office/drawing/2010/main" val="0"/>
              </a:ext>
            </a:extLst>
          </a:blip>
          <a:srcRect l="38305" t="25491" r="43503" b="54452"/>
          <a:stretch/>
        </p:blipFill>
        <p:spPr bwMode="auto">
          <a:xfrm>
            <a:off x="2267744" y="3356992"/>
            <a:ext cx="5040560" cy="311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039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a:spLocks noChangeArrowheads="1"/>
          </p:cNvSpPr>
          <p:nvPr/>
        </p:nvSpPr>
        <p:spPr bwMode="auto">
          <a:xfrm>
            <a:off x="971600" y="458664"/>
            <a:ext cx="8064896" cy="49859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Thermal and chemical-thermal processing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of steel</a:t>
            </a:r>
            <a:endParaRPr kumimoji="0" lang="ru-RU" sz="2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400" dirty="0" smtClean="0">
                <a:latin typeface="Arial" pitchFamily="34" charset="0"/>
                <a:ea typeface="Times New Roman" pitchFamily="18" charset="0"/>
                <a:cs typeface="Times New Roman" pitchFamily="18"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Heat treatment called processes associated with heating and cooling, causing changes in the internal structure of the alloy and the resulting changes in the physical, mechanical and other properties.</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400" dirty="0" smtClean="0">
                <a:latin typeface="Arial" pitchFamily="34" charset="0"/>
                <a:ea typeface="Times New Roman" pitchFamily="18" charset="0"/>
                <a:cs typeface="Times New Roman" pitchFamily="18"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process of heat treatment process involves three successive operations performed:</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heating to a predetermined temperature;</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holding</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at</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this</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temperature</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3)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cooling</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at</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predetermined</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rate</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6370" y="535320"/>
            <a:ext cx="8030126" cy="2369880"/>
          </a:xfrm>
          <a:prstGeom prst="rect">
            <a:avLst/>
          </a:prstGeom>
        </p:spPr>
        <p:txBody>
          <a:bodyPr wrap="square">
            <a:spAutoFit/>
          </a:bodyPr>
          <a:lstStyle/>
          <a:p>
            <a:pPr algn="just"/>
            <a:r>
              <a:rPr lang="en-US" sz="2800" dirty="0" smtClean="0">
                <a:latin typeface="Arial" pitchFamily="34" charset="0"/>
                <a:cs typeface="Arial" pitchFamily="34" charset="0"/>
              </a:rPr>
              <a:t>	</a:t>
            </a:r>
            <a:r>
              <a:rPr lang="en-US" sz="2400" dirty="0" smtClean="0">
                <a:latin typeface="Arial" pitchFamily="34" charset="0"/>
                <a:cs typeface="Arial" pitchFamily="34" charset="0"/>
              </a:rPr>
              <a:t>Heat treatment called annealing process comprises heating to a definite temperature, subsequent exposure and usually slow cooling (in an oven) in order to obtain a steel equilibrium structure. After annealing eliminates internal stresses, crushed grain, improved ductility.</a:t>
            </a:r>
            <a:endParaRPr lang="ru-RU" sz="2400" dirty="0">
              <a:latin typeface="Arial" pitchFamily="34" charset="0"/>
              <a:cs typeface="Arial" pitchFamily="34" charset="0"/>
            </a:endParaRPr>
          </a:p>
        </p:txBody>
      </p:sp>
      <p:sp>
        <p:nvSpPr>
          <p:cNvPr id="3" name="Прямоугольник 2"/>
          <p:cNvSpPr/>
          <p:nvPr/>
        </p:nvSpPr>
        <p:spPr>
          <a:xfrm>
            <a:off x="1029575" y="3573016"/>
            <a:ext cx="7643850" cy="1200329"/>
          </a:xfrm>
          <a:prstGeom prst="rect">
            <a:avLst/>
          </a:prstGeom>
        </p:spPr>
        <p:txBody>
          <a:bodyPr wrap="square">
            <a:spAutoFit/>
          </a:bodyPr>
          <a:lstStyle/>
          <a:p>
            <a:r>
              <a:rPr lang="en-US" sz="2400" u="sng" dirty="0" smtClean="0">
                <a:latin typeface="Arial" pitchFamily="34" charset="0"/>
                <a:cs typeface="Arial" pitchFamily="34" charset="0"/>
              </a:rPr>
              <a:t>Types of annealing: </a:t>
            </a:r>
          </a:p>
          <a:p>
            <a:pPr marL="457200" indent="-457200">
              <a:buFontTx/>
              <a:buChar char="-"/>
            </a:pPr>
            <a:r>
              <a:rPr lang="en-US" sz="2400" dirty="0" smtClean="0">
                <a:latin typeface="Arial" pitchFamily="34" charset="0"/>
                <a:cs typeface="Arial" pitchFamily="34" charset="0"/>
              </a:rPr>
              <a:t>the first type (diffusion and </a:t>
            </a:r>
            <a:r>
              <a:rPr lang="en-US" sz="2400" dirty="0" err="1">
                <a:latin typeface="Arial" pitchFamily="34" charset="0"/>
                <a:cs typeface="Arial" pitchFamily="34" charset="0"/>
              </a:rPr>
              <a:t>r</a:t>
            </a:r>
            <a:r>
              <a:rPr lang="en-US" sz="2400" dirty="0" err="1" smtClean="0">
                <a:latin typeface="Arial" pitchFamily="34" charset="0"/>
                <a:cs typeface="Arial" pitchFamily="34" charset="0"/>
              </a:rPr>
              <a:t>ecrystallizative</a:t>
            </a:r>
            <a:r>
              <a:rPr lang="en-US" sz="2400" dirty="0" smtClean="0">
                <a:latin typeface="Arial" pitchFamily="34" charset="0"/>
                <a:cs typeface="Arial" pitchFamily="34" charset="0"/>
              </a:rPr>
              <a:t>) </a:t>
            </a:r>
          </a:p>
          <a:p>
            <a:pPr marL="457200" indent="-457200">
              <a:buFontTx/>
              <a:buChar char="-"/>
            </a:pPr>
            <a:r>
              <a:rPr lang="en-US" sz="2400" dirty="0" smtClean="0">
                <a:latin typeface="Arial" pitchFamily="34" charset="0"/>
                <a:cs typeface="Arial" pitchFamily="34" charset="0"/>
              </a:rPr>
              <a:t>the second type (full, partial, isothermal)</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1071538" y="520653"/>
            <a:ext cx="8001024"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Tempering called hardened steel heating to a temperature below the critical point and held at this temperature followed by relatively slow cooling in air. </a:t>
            </a:r>
            <a:r>
              <a:rPr lang="en-US" sz="2400" dirty="0" smtClean="0">
                <a:latin typeface="Arial" pitchFamily="34" charset="0"/>
                <a:ea typeface="Times New Roman" pitchFamily="18" charset="0"/>
                <a:cs typeface="Times New Roman" pitchFamily="18" charset="0"/>
              </a:rPr>
              <a:t>Tempering is </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final heat treatment operation began. </a:t>
            </a:r>
          </a:p>
          <a:p>
            <a:pPr indent="450850" algn="just" fontAlgn="base">
              <a:spcBef>
                <a:spcPct val="0"/>
              </a:spcBef>
              <a:spcAft>
                <a:spcPct val="0"/>
              </a:spcAft>
            </a:pPr>
            <a:endParaRPr lang="en-US" sz="2400" dirty="0" smtClean="0">
              <a:latin typeface="Arial" pitchFamily="34" charset="0"/>
              <a:cs typeface="Times New Roman" pitchFamily="18" charset="0"/>
            </a:endParaRPr>
          </a:p>
          <a:p>
            <a:pPr indent="450850" algn="just" fontAlgn="base">
              <a:spcBef>
                <a:spcPct val="0"/>
              </a:spcBef>
              <a:spcAft>
                <a:spcPct val="0"/>
              </a:spcAft>
            </a:pPr>
            <a:r>
              <a:rPr lang="en-US" sz="2400" dirty="0" smtClean="0">
                <a:latin typeface="Arial" pitchFamily="34" charset="0"/>
                <a:cs typeface="Times New Roman" pitchFamily="18" charset="0"/>
              </a:rPr>
              <a:t>There are </a:t>
            </a:r>
            <a:r>
              <a:rPr lang="en-US" sz="2400" dirty="0" smtClean="0">
                <a:latin typeface="Arial" pitchFamily="34" charset="0"/>
                <a:cs typeface="Arial" pitchFamily="34" charset="0"/>
              </a:rPr>
              <a:t>low-</a:t>
            </a:r>
            <a:r>
              <a:rPr lang="ru-RU" sz="2400" dirty="0">
                <a:latin typeface="Arial" pitchFamily="34" charset="0"/>
                <a:cs typeface="Arial" pitchFamily="34" charset="0"/>
              </a:rPr>
              <a:t> (50-250</a:t>
            </a:r>
            <a:r>
              <a:rPr lang="ru-RU" sz="2400" baseline="30000" dirty="0">
                <a:latin typeface="Arial" pitchFamily="34" charset="0"/>
                <a:cs typeface="Arial" pitchFamily="34" charset="0"/>
              </a:rPr>
              <a:t>о</a:t>
            </a:r>
            <a:r>
              <a:rPr lang="ru-RU" sz="2400" dirty="0">
                <a:latin typeface="Arial" pitchFamily="34" charset="0"/>
                <a:cs typeface="Arial" pitchFamily="34" charset="0"/>
              </a:rPr>
              <a:t>С)</a:t>
            </a:r>
            <a:r>
              <a:rPr lang="en-US" sz="2400" dirty="0" smtClean="0">
                <a:latin typeface="Arial" pitchFamily="34" charset="0"/>
                <a:cs typeface="Arial" pitchFamily="34" charset="0"/>
              </a:rPr>
              <a:t>, medium-</a:t>
            </a:r>
            <a:r>
              <a:rPr lang="ru-RU" sz="2400" dirty="0">
                <a:latin typeface="Arial" pitchFamily="34" charset="0"/>
                <a:cs typeface="Arial" pitchFamily="34" charset="0"/>
              </a:rPr>
              <a:t> (350-450</a:t>
            </a:r>
            <a:r>
              <a:rPr lang="ru-RU" sz="2400" baseline="30000" dirty="0">
                <a:latin typeface="Arial" pitchFamily="34" charset="0"/>
                <a:cs typeface="Arial" pitchFamily="34" charset="0"/>
              </a:rPr>
              <a:t>о</a:t>
            </a:r>
            <a:r>
              <a:rPr lang="ru-RU" sz="2400" dirty="0">
                <a:latin typeface="Arial" pitchFamily="34" charset="0"/>
                <a:cs typeface="Arial" pitchFamily="34" charset="0"/>
              </a:rPr>
              <a:t>С</a:t>
            </a:r>
            <a:r>
              <a:rPr lang="ru-RU" sz="2400" dirty="0" smtClean="0">
                <a:latin typeface="Arial" pitchFamily="34" charset="0"/>
                <a:cs typeface="Arial" pitchFamily="34" charset="0"/>
              </a:rPr>
              <a:t>)</a:t>
            </a:r>
            <a:r>
              <a:rPr lang="en-US" sz="2400" dirty="0" smtClean="0">
                <a:latin typeface="Arial" pitchFamily="34" charset="0"/>
                <a:cs typeface="Arial" pitchFamily="34" charset="0"/>
              </a:rPr>
              <a:t>,  </a:t>
            </a:r>
            <a:r>
              <a:rPr lang="en-US" sz="2400" dirty="0">
                <a:latin typeface="Arial" pitchFamily="34" charset="0"/>
                <a:cs typeface="Arial" pitchFamily="34" charset="0"/>
              </a:rPr>
              <a:t>high- temperature </a:t>
            </a:r>
            <a:r>
              <a:rPr lang="en-US" sz="2400" dirty="0" smtClean="0">
                <a:latin typeface="Arial" pitchFamily="34" charset="0"/>
                <a:cs typeface="Arial" pitchFamily="34" charset="0"/>
              </a:rPr>
              <a:t>tempering</a:t>
            </a:r>
            <a:r>
              <a:rPr lang="ru-RU" sz="2400" dirty="0">
                <a:latin typeface="Arial" pitchFamily="34" charset="0"/>
                <a:cs typeface="Arial" pitchFamily="34" charset="0"/>
              </a:rPr>
              <a:t> (500-650</a:t>
            </a:r>
            <a:r>
              <a:rPr lang="ru-RU" sz="2400" baseline="30000" dirty="0">
                <a:latin typeface="Arial" pitchFamily="34" charset="0"/>
                <a:cs typeface="Arial" pitchFamily="34" charset="0"/>
              </a:rPr>
              <a:t>о</a:t>
            </a:r>
            <a:r>
              <a:rPr lang="ru-RU" sz="2400" dirty="0">
                <a:latin typeface="Arial" pitchFamily="34" charset="0"/>
                <a:cs typeface="Arial" pitchFamily="34" charset="0"/>
              </a:rPr>
              <a:t>С)</a:t>
            </a:r>
            <a:r>
              <a:rPr lang="en-US" sz="2400" dirty="0" smtClean="0">
                <a:latin typeface="Arial" pitchFamily="34" charset="0"/>
                <a:cs typeface="Arial" pitchFamily="34" charset="0"/>
              </a:rPr>
              <a:t>.</a:t>
            </a:r>
            <a:endParaRPr lang="ru-RU" sz="2400" dirty="0">
              <a:latin typeface="Arial" pitchFamily="34"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1071538" y="677109"/>
            <a:ext cx="8001024"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31788" algn="just"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Chemical heat treatment of steel -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 process which is a combination of thermal and chemical exposure for the purpose of changing the composition, structure and properties of the surface layer of steel.</a:t>
            </a:r>
          </a:p>
          <a:p>
            <a:pPr marL="0" marR="0" lvl="0" indent="331788" algn="just" defTabSz="914400" rtl="0" eaLnBrk="1" fontAlgn="base" latinLnBrk="0" hangingPunct="1">
              <a:lnSpc>
                <a:spcPct val="100000"/>
              </a:lnSpc>
              <a:spcBef>
                <a:spcPct val="0"/>
              </a:spcBef>
              <a:spcAft>
                <a:spcPct val="0"/>
              </a:spcAft>
              <a:buClrTx/>
              <a:buSzTx/>
              <a:buFontTx/>
              <a:buNone/>
              <a:tabLst/>
            </a:pPr>
            <a:endParaRPr lang="en-US" sz="2400" dirty="0">
              <a:latin typeface="Arial" pitchFamily="34" charset="0"/>
              <a:cs typeface="Times New Roman" pitchFamily="18" charset="0"/>
            </a:endParaRPr>
          </a:p>
          <a:p>
            <a:pPr lvl="0" indent="331788" algn="just" fontAlgn="base">
              <a:spcBef>
                <a:spcPct val="0"/>
              </a:spcBef>
              <a:spcAft>
                <a:spcPct val="0"/>
              </a:spcAft>
            </a:pPr>
            <a:r>
              <a:rPr lang="en-US" sz="2400" i="1" dirty="0" smtClean="0">
                <a:latin typeface="Arial" pitchFamily="34" charset="0"/>
                <a:ea typeface="Times New Roman" pitchFamily="18" charset="0"/>
                <a:cs typeface="Times New Roman" pitchFamily="18" charset="0"/>
              </a:rPr>
              <a:t>For example:</a:t>
            </a:r>
          </a:p>
          <a:p>
            <a:pPr indent="331788" algn="just" fontAlgn="base">
              <a:spcBef>
                <a:spcPct val="0"/>
              </a:spcBef>
              <a:spcAft>
                <a:spcPct val="0"/>
              </a:spcAft>
            </a:pPr>
            <a:r>
              <a:rPr lang="en-US" sz="2400" i="1" dirty="0">
                <a:latin typeface="Arial" pitchFamily="34" charset="0"/>
                <a:ea typeface="Times New Roman" pitchFamily="18" charset="0"/>
                <a:cs typeface="Times New Roman" pitchFamily="18" charset="0"/>
              </a:rPr>
              <a:t>	</a:t>
            </a:r>
            <a:r>
              <a:rPr lang="en-US" sz="2400" i="1">
                <a:latin typeface="Arial" pitchFamily="34" charset="0"/>
                <a:ea typeface="Times New Roman" pitchFamily="18" charset="0"/>
                <a:cs typeface="Times New Roman" pitchFamily="18" charset="0"/>
              </a:rPr>
              <a:t>- </a:t>
            </a:r>
            <a:r>
              <a:rPr lang="en-US" sz="2400" i="1" smtClean="0">
                <a:latin typeface="Arial" pitchFamily="34" charset="0"/>
                <a:ea typeface="Times New Roman" pitchFamily="18" charset="0"/>
                <a:cs typeface="Times New Roman" pitchFamily="18" charset="0"/>
              </a:rPr>
              <a:t>Cementation</a:t>
            </a:r>
            <a:endParaRPr lang="en-US" sz="2400" i="1" dirty="0">
              <a:latin typeface="Arial" pitchFamily="34" charset="0"/>
              <a:ea typeface="Times New Roman" pitchFamily="18" charset="0"/>
              <a:cs typeface="Times New Roman" pitchFamily="18" charset="0"/>
            </a:endParaRPr>
          </a:p>
          <a:p>
            <a:pPr lvl="0" indent="331788" algn="just" fontAlgn="base">
              <a:spcBef>
                <a:spcPct val="0"/>
              </a:spcBef>
              <a:spcAft>
                <a:spcPct val="0"/>
              </a:spcAft>
            </a:pPr>
            <a:r>
              <a:rPr lang="ru-RU" sz="2400" i="1" dirty="0" smtClean="0">
                <a:latin typeface="Arial" pitchFamily="34" charset="0"/>
                <a:ea typeface="Times New Roman" pitchFamily="18" charset="0"/>
                <a:cs typeface="Times New Roman" pitchFamily="18" charset="0"/>
              </a:rPr>
              <a:t>	</a:t>
            </a:r>
            <a:r>
              <a:rPr lang="en-US" sz="2400" i="1" dirty="0" smtClean="0">
                <a:latin typeface="Arial" pitchFamily="34" charset="0"/>
                <a:ea typeface="Times New Roman" pitchFamily="18" charset="0"/>
                <a:cs typeface="Times New Roman" pitchFamily="18" charset="0"/>
              </a:rPr>
              <a:t>- </a:t>
            </a:r>
            <a:r>
              <a:rPr lang="en-US" sz="2400" i="1" dirty="0" err="1" smtClean="0">
                <a:latin typeface="Arial" pitchFamily="34" charset="0"/>
                <a:ea typeface="Times New Roman" pitchFamily="18" charset="0"/>
                <a:cs typeface="Times New Roman" pitchFamily="18" charset="0"/>
              </a:rPr>
              <a:t>Nitriding</a:t>
            </a:r>
            <a:endParaRPr lang="en-US" sz="2400" i="1" dirty="0" smtClean="0">
              <a:latin typeface="Arial" pitchFamily="34" charset="0"/>
              <a:ea typeface="Times New Roman" pitchFamily="18" charset="0"/>
              <a:cs typeface="Times New Roman" pitchFamily="18" charset="0"/>
            </a:endParaRPr>
          </a:p>
          <a:p>
            <a:pPr lvl="0" indent="331788"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 </a:t>
            </a:r>
            <a:r>
              <a:rPr lang="en-US" sz="2400" dirty="0" err="1" smtClean="0">
                <a:latin typeface="Arial" pitchFamily="34" charset="0"/>
                <a:ea typeface="Times New Roman" pitchFamily="18" charset="0"/>
                <a:cs typeface="Times New Roman" pitchFamily="18" charset="0"/>
              </a:rPr>
              <a:t>Cyanidation</a:t>
            </a:r>
            <a:endParaRPr lang="en-US" sz="2400" dirty="0" smtClean="0">
              <a:latin typeface="Arial" pitchFamily="34" charset="0"/>
              <a:ea typeface="Times New Roman" pitchFamily="18" charset="0"/>
              <a:cs typeface="Times New Roman" pitchFamily="18" charset="0"/>
            </a:endParaRPr>
          </a:p>
          <a:p>
            <a:pPr lvl="0" indent="331788"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 </a:t>
            </a:r>
            <a:r>
              <a:rPr lang="en-US" sz="2400" dirty="0" err="1" smtClean="0">
                <a:latin typeface="Arial" pitchFamily="34" charset="0"/>
                <a:ea typeface="Times New Roman" pitchFamily="18" charset="0"/>
                <a:cs typeface="Times New Roman" pitchFamily="18" charset="0"/>
              </a:rPr>
              <a:t>Boration</a:t>
            </a:r>
            <a:endParaRPr lang="en-US" sz="2400" dirty="0" smtClean="0">
              <a:latin typeface="Arial" pitchFamily="34" charset="0"/>
              <a:ea typeface="Times New Roman" pitchFamily="18" charset="0"/>
              <a:cs typeface="Times New Roman" pitchFamily="18" charset="0"/>
            </a:endParaRPr>
          </a:p>
          <a:p>
            <a:pPr lvl="0" indent="331788"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 Diffusion metallization</a:t>
            </a:r>
          </a:p>
          <a:p>
            <a:pPr lvl="0" indent="331788" algn="just" fontAlgn="base">
              <a:spcBef>
                <a:spcPct val="0"/>
              </a:spcBef>
              <a:spcAft>
                <a:spcPct val="0"/>
              </a:spcAft>
            </a:pPr>
            <a:endParaRPr lang="en-US" sz="2200" dirty="0" smtClean="0">
              <a:latin typeface="Arial" pitchFamily="34" charset="0"/>
              <a:ea typeface="Times New Roman" pitchFamily="18" charset="0"/>
              <a:cs typeface="Times New Roman" pitchFamily="18" charset="0"/>
            </a:endParaRPr>
          </a:p>
          <a:p>
            <a:pPr lvl="0" indent="331788" algn="just" fontAlgn="base">
              <a:spcBef>
                <a:spcPct val="0"/>
              </a:spcBef>
              <a:spcAft>
                <a:spcPct val="0"/>
              </a:spcAft>
            </a:pPr>
            <a:endParaRPr kumimoji="0" lang="ru-RU"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179512" y="103267"/>
            <a:ext cx="885828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tabLst>
                <a:tab pos="1219200" algn="l"/>
              </a:tabLst>
            </a:pPr>
            <a:r>
              <a:rPr lang="en-US" sz="2800" b="1" i="1" dirty="0">
                <a:solidFill>
                  <a:srgbClr val="C00000"/>
                </a:solidFill>
              </a:rPr>
              <a:t>Lecture 3. </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Electrical and thermal conductivity </a:t>
            </a:r>
          </a:p>
          <a:p>
            <a:pPr algn="ctr" fontAlgn="base">
              <a:spcBef>
                <a:spcPct val="0"/>
              </a:spcBef>
              <a:spcAft>
                <a:spcPct val="0"/>
              </a:spcAft>
              <a:tabLst>
                <a:tab pos="1219200" algn="l"/>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of metals</a:t>
            </a:r>
            <a:endParaRPr kumimoji="0" lang="ru-RU" sz="2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219200" algn="l"/>
              </a:tabLst>
            </a:pPr>
            <a:r>
              <a:rPr kumimoji="0" lang="en-US" sz="8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tab pos="1219200" algn="l"/>
              </a:tabLst>
            </a:pPr>
            <a:r>
              <a:rPr lang="en-US" sz="2200" dirty="0">
                <a:latin typeface="Arial" pitchFamily="34" charset="0"/>
                <a:ea typeface="Times New Roman" pitchFamily="18" charset="0"/>
                <a:cs typeface="Times New Roman" pitchFamily="18" charset="0"/>
              </a:rPr>
              <a:t> </a:t>
            </a:r>
            <a:r>
              <a:rPr lang="en-US" sz="2200" dirty="0" smtClean="0">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classical electron theory of metals is a solid conductor in the form of systems consisting of units of the crystal lattice ion, which is located inside of the itinerant electron gas of free valence electrons. </a:t>
            </a:r>
          </a:p>
          <a:p>
            <a:pPr marL="0" marR="0" lvl="0" indent="0" algn="just" defTabSz="914400" rtl="0" eaLnBrk="0" fontAlgn="base" latinLnBrk="0" hangingPunct="0">
              <a:lnSpc>
                <a:spcPct val="100000"/>
              </a:lnSpc>
              <a:spcBef>
                <a:spcPct val="0"/>
              </a:spcBef>
              <a:spcAft>
                <a:spcPct val="0"/>
              </a:spcAft>
              <a:buClrTx/>
              <a:buSzTx/>
              <a:buFontTx/>
              <a:buNone/>
              <a:tabLst>
                <a:tab pos="1219200" algn="l"/>
              </a:tabLst>
            </a:pPr>
            <a:endParaRPr lang="en-US" sz="2200" dirty="0">
              <a:latin typeface="Arial"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219200" algn="l"/>
              </a:tabLst>
            </a:pPr>
            <a:r>
              <a:rPr lang="en-US" sz="2200" dirty="0">
                <a:latin typeface="Arial" pitchFamily="34" charset="0"/>
                <a:ea typeface="Times New Roman" pitchFamily="18" charset="0"/>
                <a:cs typeface="Times New Roman" pitchFamily="18" charset="0"/>
              </a:rPr>
              <a:t> </a:t>
            </a:r>
            <a:r>
              <a:rPr lang="en-US" sz="2200" dirty="0" smtClean="0">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According to quantum mechanical representations reason for having an electrical resistance of solids it is not a clash of free electrons with the lattice atoms and scattering them on the lattice defects. The presence of structural defects leads to disruption of the periodicity of the potential, the scattering of carriers and non-zero value of the electrical resistance of the crystal.</a:t>
            </a:r>
          </a:p>
          <a:p>
            <a:pPr marL="0" marR="0" lvl="0" indent="0" algn="just" defTabSz="914400" rtl="0" eaLnBrk="0" fontAlgn="base" latinLnBrk="0" hangingPunct="0">
              <a:lnSpc>
                <a:spcPct val="100000"/>
              </a:lnSpc>
              <a:spcBef>
                <a:spcPct val="0"/>
              </a:spcBef>
              <a:spcAft>
                <a:spcPct val="0"/>
              </a:spcAft>
              <a:buClrTx/>
              <a:buSzTx/>
              <a:buFontTx/>
              <a:buNone/>
              <a:tabLst>
                <a:tab pos="1219200" algn="l"/>
              </a:tabLst>
            </a:pPr>
            <a:endParaRPr lang="en-US" sz="2200" dirty="0">
              <a:latin typeface="Arial" pitchFamily="34" charset="0"/>
              <a:cs typeface="Times New Roman" pitchFamily="18" charset="0"/>
            </a:endParaRPr>
          </a:p>
          <a:p>
            <a:pPr lvl="0" algn="just" eaLnBrk="0" fontAlgn="base" hangingPunct="0">
              <a:spcBef>
                <a:spcPct val="0"/>
              </a:spcBef>
              <a:spcAft>
                <a:spcPct val="0"/>
              </a:spcAft>
              <a:tabLst>
                <a:tab pos="1219200" algn="l"/>
              </a:tabLst>
            </a:pPr>
            <a:r>
              <a:rPr lang="en-US" sz="2200" dirty="0">
                <a:latin typeface="Arial" pitchFamily="34" charset="0"/>
                <a:ea typeface="Times New Roman" pitchFamily="18" charset="0"/>
                <a:cs typeface="Times New Roman" pitchFamily="18" charset="0"/>
              </a:rPr>
              <a:t> </a:t>
            </a:r>
            <a:r>
              <a:rPr lang="en-US" sz="2200" dirty="0" smtClean="0">
                <a:latin typeface="Arial" pitchFamily="34" charset="0"/>
                <a:ea typeface="Times New Roman" pitchFamily="18" charset="0"/>
                <a:cs typeface="Times New Roman" pitchFamily="18" charset="0"/>
              </a:rPr>
              <a:t>    Heat </a:t>
            </a:r>
            <a:r>
              <a:rPr lang="en-US" sz="2200" dirty="0">
                <a:latin typeface="Arial" pitchFamily="34" charset="0"/>
                <a:ea typeface="Times New Roman" pitchFamily="18" charset="0"/>
                <a:cs typeface="Times New Roman" pitchFamily="18" charset="0"/>
              </a:rPr>
              <a:t>is transferred through the metal essentially the same free electrons which determine conductivity and metals; amount of metal per unit volume is great compared with dielectrics. Therefore, usually, the thermal conductivity of metal is much greater than that of dielectrics. </a:t>
            </a: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036042" y="692696"/>
            <a:ext cx="8072462"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5125"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effectLst/>
                <a:latin typeface="Arial" pitchFamily="34" charset="0"/>
                <a:ea typeface="Times New Roman" pitchFamily="18" charset="0"/>
                <a:cs typeface="Times New Roman" pitchFamily="18" charset="0"/>
              </a:rPr>
              <a:t>Application of solid conductive materials in biomedical practice</a:t>
            </a:r>
            <a:endParaRPr kumimoji="0" lang="ru-RU" sz="2400" b="0" i="0" u="none" strike="noStrike" cap="none" normalizeH="0" baseline="0" dirty="0" smtClean="0">
              <a:ln>
                <a:noFill/>
              </a:ln>
              <a:effectLst/>
              <a:latin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most appropriate classification principle of conductive biomedical materials is classification by structure that separates all the materials of this group in the one-component (pure) and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multicomponent</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(alloys). This division reflects the most important indicators of the material from a medical point of view: the chemical composition and structural perfection. </a:t>
            </a: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1000100" y="247747"/>
            <a:ext cx="8072462"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5125"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 Pure-metals</a:t>
            </a:r>
            <a:endPar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65125" algn="just"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Biomedical materials which are pure metals belong to the group of biologically inert materials. They have the property of chemical inertia towards the biological medium, which is chemically highly: contains fats, organic acids and salts, in particular chlorides, are corrosion activators.</a:t>
            </a:r>
            <a:endParaRPr kumimoji="0" lang="ru-RU" sz="2200" b="0" i="0" u="none" strike="noStrike" cap="none" normalizeH="0" baseline="0" dirty="0" smtClean="0">
              <a:ln>
                <a:noFill/>
              </a:ln>
              <a:solidFill>
                <a:schemeClr val="tx1"/>
              </a:solidFill>
              <a:effectLst/>
              <a:latin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Group of pure metals that are used in medicine is small, because few metals satisfy all medical and technical requirements for biomaterials. This group includes the structural materials having high chemical resistance: tantalum, zirconium and titanium.</a:t>
            </a: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1071538" y="209488"/>
            <a:ext cx="807246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5125"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 Alloys and steel</a:t>
            </a: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medicine various alloys and steels are used as biomaterials: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Corrosion-resistant steel;</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High-speed steels;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Precious metal alloys;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Alloys of corrosion-resistant metals.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6512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Alloys based on gold, silver and titanium are used for the manufacture of surgical implants and prostheses. For these alloys is characterized by a small amount of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impurity</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order to maintain the relative biological inertness and chemical homogeneity.</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570160"/>
            <a:ext cx="8143932" cy="4154984"/>
          </a:xfrm>
          <a:prstGeom prst="rect">
            <a:avLst/>
          </a:prstGeom>
        </p:spPr>
        <p:txBody>
          <a:bodyPr wrap="square">
            <a:spAutoFit/>
          </a:bodyPr>
          <a:lstStyle/>
          <a:p>
            <a:pPr algn="ctr"/>
            <a:r>
              <a:rPr lang="en-US" sz="2400" b="1" dirty="0" smtClean="0">
                <a:latin typeface="Arial" pitchFamily="34" charset="0"/>
                <a:cs typeface="Arial" pitchFamily="34" charset="0"/>
              </a:rPr>
              <a:t>3 - Carbon</a:t>
            </a:r>
          </a:p>
          <a:p>
            <a:pPr algn="just"/>
            <a:endParaRPr lang="ru-RU" sz="2200" dirty="0" smtClean="0">
              <a:latin typeface="Arial" pitchFamily="34" charset="0"/>
              <a:cs typeface="Arial" pitchFamily="34" charset="0"/>
            </a:endParaRPr>
          </a:p>
          <a:p>
            <a:pPr algn="just"/>
            <a:r>
              <a:rPr lang="ru-RU" sz="2200" dirty="0" smtClean="0">
                <a:latin typeface="Arial" pitchFamily="34" charset="0"/>
                <a:cs typeface="Arial" pitchFamily="34" charset="0"/>
              </a:rPr>
              <a:t>     </a:t>
            </a:r>
            <a:r>
              <a:rPr lang="en-US" sz="2200" dirty="0" smtClean="0">
                <a:latin typeface="Arial" pitchFamily="34" charset="0"/>
                <a:cs typeface="Arial" pitchFamily="34" charset="0"/>
              </a:rPr>
              <a:t>One solution to the problem of creating a chemically inert material with a surface having compatibility with living tissues is the use of carbon. It can be produced in large quantities and types of forms with minimal or no impurities. As one of the basic chemical elements that make up living tissue, carbon different inertia, lack of toxicity and carcinogenicity. The particles of carbon, without adversely affecting the surrounding living tissues, the lymphatic system and are displayed cumulated </a:t>
            </a:r>
            <a:r>
              <a:rPr lang="en-US" sz="2200" dirty="0" err="1" smtClean="0">
                <a:latin typeface="Arial" pitchFamily="34" charset="0"/>
                <a:cs typeface="Arial" pitchFamily="34" charset="0"/>
              </a:rPr>
              <a:t>parenchymal</a:t>
            </a:r>
            <a:r>
              <a:rPr lang="en-US" sz="2200" dirty="0" smtClean="0">
                <a:latin typeface="Arial" pitchFamily="34" charset="0"/>
                <a:cs typeface="Arial" pitchFamily="34" charset="0"/>
              </a:rPr>
              <a:t> organs.</a:t>
            </a:r>
          </a:p>
          <a:p>
            <a:pPr algn="just"/>
            <a:r>
              <a:rPr lang="ru-RU" sz="2200" dirty="0" smtClean="0">
                <a:latin typeface="Arial" pitchFamily="34" charset="0"/>
                <a:cs typeface="Arial" pitchFamily="34" charset="0"/>
              </a:rPr>
              <a:t>     </a:t>
            </a:r>
          </a:p>
        </p:txBody>
      </p:sp>
    </p:spTree>
    <p:extLst>
      <p:ext uri="{BB962C8B-B14F-4D97-AF65-F5344CB8AC3E}">
        <p14:creationId xmlns:p14="http://schemas.microsoft.com/office/powerpoint/2010/main" val="2607039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000100" y="426144"/>
            <a:ext cx="807246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 90-ies of XX century scientists of the Ural Research Institute of composite materials, and Perm Medical Institute, developed and clinically tested carbon composite material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Uglekon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 The material is a composite of woven carbon fibers associated with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pyrolitic</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carbon (hard shiny product of carbohydrate decomposition on hot surfaces, which is a monolithic carbon body).</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chemical composition of the new material is almost pure carbon, the ash content is minimal and includes potassium - 0.0031% hydrogen - 0.028% sodium - 0.75%, calcium - 0.020%, sulfur - 0.006%, iron - 0.007%.</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971600" y="460123"/>
            <a:ext cx="8034808"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2800" b="1" i="1" dirty="0">
                <a:solidFill>
                  <a:srgbClr val="C00000"/>
                </a:solidFill>
              </a:rPr>
              <a:t>Lecture</a:t>
            </a:r>
            <a:r>
              <a:rPr lang="en-US" sz="2800" b="1" dirty="0">
                <a:solidFill>
                  <a:srgbClr val="C00000"/>
                </a:solidFill>
              </a:rPr>
              <a:t> </a:t>
            </a:r>
            <a:r>
              <a:rPr lang="en-US" sz="2800" b="1" i="1" dirty="0">
                <a:solidFill>
                  <a:srgbClr val="C00000"/>
                </a:solidFill>
              </a:rPr>
              <a:t>4. </a:t>
            </a:r>
            <a:r>
              <a:rPr lang="en-US" sz="2800" b="1" dirty="0">
                <a:solidFill>
                  <a:srgbClr val="C00000"/>
                </a:solidFill>
              </a:rPr>
              <a:t>Section 3.</a:t>
            </a:r>
            <a:r>
              <a:rPr lang="en-US" sz="2800" b="1" dirty="0"/>
              <a:t> </a:t>
            </a:r>
            <a:endParaRPr lang="en-US" sz="2800" b="1" dirty="0" smtClean="0"/>
          </a:p>
          <a:p>
            <a:pPr algn="ctr"/>
            <a:r>
              <a:rPr lang="en-US" sz="2800" b="1" dirty="0" smtClean="0"/>
              <a:t>Semiconductor </a:t>
            </a:r>
            <a:r>
              <a:rPr lang="en-US" sz="2800" b="1" dirty="0"/>
              <a:t>materials </a:t>
            </a:r>
            <a:endParaRPr lang="en-US" sz="2800" b="1" dirty="0" smtClean="0"/>
          </a:p>
          <a:p>
            <a:pPr algn="ctr"/>
            <a:r>
              <a:rPr lang="en-US" sz="2800" b="1" dirty="0" smtClean="0"/>
              <a:t>in </a:t>
            </a:r>
            <a:r>
              <a:rPr lang="en-US" sz="2800" b="1" dirty="0"/>
              <a:t>biomedical </a:t>
            </a:r>
            <a:r>
              <a:rPr lang="en-US" sz="2800" b="1" dirty="0" smtClean="0"/>
              <a:t>practice</a:t>
            </a:r>
          </a:p>
          <a:p>
            <a:pPr algn="ctr"/>
            <a:endParaRPr lang="ru-RU" sz="2800" b="1" dirty="0"/>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Semiconductor resistivity, at room temperature, is 10</a:t>
            </a:r>
            <a:r>
              <a:rPr kumimoji="0" lang="en-US" sz="2200" b="0" i="0" u="none" strike="noStrike" cap="none" normalizeH="0" baseline="30000" dirty="0" smtClean="0">
                <a:ln>
                  <a:noFill/>
                </a:ln>
                <a:solidFill>
                  <a:schemeClr val="tx1"/>
                </a:solidFill>
                <a:effectLst/>
                <a:latin typeface="Arial" pitchFamily="34" charset="0"/>
                <a:ea typeface="Calibri" pitchFamily="34" charset="0"/>
                <a:cs typeface="Arial" pitchFamily="34" charset="0"/>
              </a:rPr>
              <a:t>-6</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-10</a:t>
            </a:r>
            <a:r>
              <a:rPr kumimoji="0" lang="en-US" sz="2200" b="0" i="0" u="none" strike="noStrike" cap="none" normalizeH="0" baseline="30000" dirty="0" smtClean="0">
                <a:ln>
                  <a:noFill/>
                </a:ln>
                <a:solidFill>
                  <a:schemeClr val="tx1"/>
                </a:solidFill>
                <a:effectLst/>
                <a:latin typeface="Arial" pitchFamily="34" charset="0"/>
                <a:ea typeface="Calibri" pitchFamily="34" charset="0"/>
                <a:cs typeface="Arial" pitchFamily="34" charset="0"/>
              </a:rPr>
              <a:t>9</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Om•m. Semiconductors occupy an intermediate position between the conductors and dielectrics.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200" dirty="0">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Unlike conductors, semiconductors conductivity increases with rising temperature. For semiconductors, this characteristic depends on the type and amount of impurities contained in them.</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368072"/>
            <a:ext cx="7776864" cy="5509200"/>
          </a:xfrm>
          <a:prstGeom prst="rect">
            <a:avLst/>
          </a:prstGeom>
        </p:spPr>
        <p:txBody>
          <a:bodyPr wrap="square">
            <a:spAutoFit/>
          </a:bodyPr>
          <a:lstStyle/>
          <a:p>
            <a:pPr algn="just"/>
            <a:r>
              <a:rPr lang="en-US" sz="2200" dirty="0" smtClean="0">
                <a:latin typeface="Arial" pitchFamily="34" charset="0"/>
                <a:cs typeface="Arial" pitchFamily="34" charset="0"/>
              </a:rPr>
              <a:t>	According </a:t>
            </a:r>
            <a:r>
              <a:rPr lang="en-US" sz="2200" dirty="0">
                <a:latin typeface="Arial" pitchFamily="34" charset="0"/>
                <a:cs typeface="Arial" pitchFamily="34" charset="0"/>
              </a:rPr>
              <a:t>to the chemical composition semiconductor materials are divided into </a:t>
            </a:r>
            <a:r>
              <a:rPr lang="en-US" sz="2200" b="1" dirty="0">
                <a:latin typeface="Arial" pitchFamily="34" charset="0"/>
                <a:cs typeface="Arial" pitchFamily="34" charset="0"/>
              </a:rPr>
              <a:t>simple substances </a:t>
            </a:r>
            <a:r>
              <a:rPr lang="en-US" sz="2200" dirty="0">
                <a:latin typeface="Arial" pitchFamily="34" charset="0"/>
                <a:cs typeface="Arial" pitchFamily="34" charset="0"/>
              </a:rPr>
              <a:t>(atomic, elemental semiconductors - germanium, silicon, tellurium, etc.) and </a:t>
            </a:r>
            <a:r>
              <a:rPr lang="en-US" sz="2200" b="1" dirty="0">
                <a:latin typeface="Arial" pitchFamily="34" charset="0"/>
                <a:cs typeface="Arial" pitchFamily="34" charset="0"/>
              </a:rPr>
              <a:t>various types of chemical compounds</a:t>
            </a:r>
            <a:r>
              <a:rPr lang="en-US" sz="2200" dirty="0">
                <a:latin typeface="Arial" pitchFamily="34" charset="0"/>
                <a:cs typeface="Arial" pitchFamily="34" charset="0"/>
              </a:rPr>
              <a:t>.</a:t>
            </a:r>
          </a:p>
          <a:p>
            <a:pPr algn="just"/>
            <a:endParaRPr lang="en-US" sz="2200" dirty="0" smtClean="0">
              <a:latin typeface="Arial" pitchFamily="34" charset="0"/>
              <a:cs typeface="Arial" pitchFamily="34" charset="0"/>
            </a:endParaRPr>
          </a:p>
          <a:p>
            <a:pPr algn="just"/>
            <a:r>
              <a:rPr lang="en-US" sz="2200" dirty="0">
                <a:latin typeface="Arial" pitchFamily="34" charset="0"/>
                <a:cs typeface="Arial" pitchFamily="34" charset="0"/>
              </a:rPr>
              <a:t>	</a:t>
            </a:r>
            <a:r>
              <a:rPr lang="en-US" sz="2200" dirty="0" smtClean="0">
                <a:latin typeface="Arial" pitchFamily="34" charset="0"/>
                <a:cs typeface="Arial" pitchFamily="34" charset="0"/>
              </a:rPr>
              <a:t>The </a:t>
            </a:r>
            <a:r>
              <a:rPr lang="en-US" sz="2200" dirty="0">
                <a:latin typeface="Arial" pitchFamily="34" charset="0"/>
                <a:cs typeface="Arial" pitchFamily="34" charset="0"/>
              </a:rPr>
              <a:t>main type of chemical bonds between atoms in elementary semiconductors is </a:t>
            </a:r>
            <a:r>
              <a:rPr lang="en-US" sz="2200" b="1" dirty="0">
                <a:latin typeface="Arial" pitchFamily="34" charset="0"/>
                <a:cs typeface="Arial" pitchFamily="34" charset="0"/>
              </a:rPr>
              <a:t>a</a:t>
            </a:r>
            <a:r>
              <a:rPr lang="en-US" sz="2200" dirty="0">
                <a:latin typeface="Arial" pitchFamily="34" charset="0"/>
                <a:cs typeface="Arial" pitchFamily="34" charset="0"/>
              </a:rPr>
              <a:t> </a:t>
            </a:r>
            <a:r>
              <a:rPr lang="en-US" sz="2200" b="1" dirty="0">
                <a:latin typeface="Arial" pitchFamily="34" charset="0"/>
                <a:cs typeface="Arial" pitchFamily="34" charset="0"/>
              </a:rPr>
              <a:t>covalent</a:t>
            </a:r>
            <a:r>
              <a:rPr lang="en-US" sz="2200" dirty="0">
                <a:latin typeface="Arial" pitchFamily="34" charset="0"/>
                <a:cs typeface="Arial" pitchFamily="34" charset="0"/>
              </a:rPr>
              <a:t>, in chemical compounds - </a:t>
            </a:r>
            <a:r>
              <a:rPr lang="en-US" sz="2200" b="1" dirty="0">
                <a:latin typeface="Arial" pitchFamily="34" charset="0"/>
                <a:cs typeface="Arial" pitchFamily="34" charset="0"/>
              </a:rPr>
              <a:t>a mixed ionic-covalent</a:t>
            </a:r>
            <a:r>
              <a:rPr lang="en-US" sz="2200" dirty="0">
                <a:latin typeface="Arial" pitchFamily="34" charset="0"/>
                <a:cs typeface="Arial" pitchFamily="34" charset="0"/>
              </a:rPr>
              <a:t>. </a:t>
            </a:r>
            <a:endParaRPr lang="en-US" sz="2200" dirty="0" smtClean="0">
              <a:latin typeface="Arial" pitchFamily="34" charset="0"/>
              <a:cs typeface="Arial" pitchFamily="34" charset="0"/>
            </a:endParaRPr>
          </a:p>
          <a:p>
            <a:pPr algn="just"/>
            <a:endParaRPr lang="en-US" sz="2200" dirty="0">
              <a:latin typeface="Arial" pitchFamily="34" charset="0"/>
              <a:cs typeface="Arial" pitchFamily="34" charset="0"/>
            </a:endParaRPr>
          </a:p>
          <a:p>
            <a:pPr algn="just"/>
            <a:r>
              <a:rPr lang="en-US" sz="2200" dirty="0" smtClean="0">
                <a:latin typeface="Arial" pitchFamily="34" charset="0"/>
                <a:cs typeface="Arial" pitchFamily="34" charset="0"/>
              </a:rPr>
              <a:t>	The </a:t>
            </a:r>
            <a:r>
              <a:rPr lang="en-US" sz="2200" dirty="0">
                <a:latin typeface="Arial" pitchFamily="34" charset="0"/>
                <a:cs typeface="Arial" pitchFamily="34" charset="0"/>
              </a:rPr>
              <a:t>most common types of crystal structure are diamond-type structure (</a:t>
            </a:r>
            <a:r>
              <a:rPr lang="en-US" sz="2200" dirty="0" err="1">
                <a:latin typeface="Arial" pitchFamily="34" charset="0"/>
                <a:cs typeface="Arial" pitchFamily="34" charset="0"/>
              </a:rPr>
              <a:t>fcc</a:t>
            </a:r>
            <a:r>
              <a:rPr lang="en-US" sz="2200" dirty="0">
                <a:latin typeface="Arial" pitchFamily="34" charset="0"/>
                <a:cs typeface="Arial" pitchFamily="34" charset="0"/>
              </a:rPr>
              <a:t>) - for simple substances; and </a:t>
            </a:r>
            <a:r>
              <a:rPr lang="en-US" sz="2200" dirty="0" err="1">
                <a:latin typeface="Arial" pitchFamily="34" charset="0"/>
                <a:cs typeface="Arial" pitchFamily="34" charset="0"/>
              </a:rPr>
              <a:t>sphalerite</a:t>
            </a:r>
            <a:r>
              <a:rPr lang="en-US" sz="2200" dirty="0">
                <a:latin typeface="Arial" pitchFamily="34" charset="0"/>
                <a:cs typeface="Arial" pitchFamily="34" charset="0"/>
              </a:rPr>
              <a:t> and </a:t>
            </a:r>
            <a:r>
              <a:rPr lang="en-US" sz="2200" dirty="0" err="1">
                <a:latin typeface="Arial" pitchFamily="34" charset="0"/>
                <a:cs typeface="Arial" pitchFamily="34" charset="0"/>
              </a:rPr>
              <a:t>wurtzite</a:t>
            </a:r>
            <a:r>
              <a:rPr lang="en-US" sz="2200" dirty="0">
                <a:latin typeface="Arial" pitchFamily="34" charset="0"/>
                <a:cs typeface="Arial" pitchFamily="34" charset="0"/>
              </a:rPr>
              <a:t> type - for chemical compounds. </a:t>
            </a:r>
            <a:endParaRPr lang="en-US" sz="2200" dirty="0" smtClean="0">
              <a:latin typeface="Arial" pitchFamily="34" charset="0"/>
              <a:cs typeface="Arial" pitchFamily="34" charset="0"/>
            </a:endParaRPr>
          </a:p>
          <a:p>
            <a:pPr algn="just"/>
            <a:endParaRPr lang="en-US" sz="2200" dirty="0">
              <a:latin typeface="Arial" pitchFamily="34" charset="0"/>
              <a:cs typeface="Arial" pitchFamily="34" charset="0"/>
            </a:endParaRPr>
          </a:p>
          <a:p>
            <a:pPr algn="just"/>
            <a:r>
              <a:rPr lang="en-US" sz="2200" dirty="0" smtClean="0">
                <a:latin typeface="Arial" pitchFamily="34" charset="0"/>
                <a:cs typeface="Arial" pitchFamily="34" charset="0"/>
              </a:rPr>
              <a:t>	According </a:t>
            </a:r>
            <a:r>
              <a:rPr lang="en-US" sz="2200" dirty="0">
                <a:latin typeface="Arial" pitchFamily="34" charset="0"/>
                <a:cs typeface="Arial" pitchFamily="34" charset="0"/>
              </a:rPr>
              <a:t>to the structure of the semiconductor material can be </a:t>
            </a:r>
            <a:r>
              <a:rPr lang="en-US" sz="2200" dirty="0" err="1">
                <a:latin typeface="Arial" pitchFamily="34" charset="0"/>
                <a:cs typeface="Arial" pitchFamily="34" charset="0"/>
              </a:rPr>
              <a:t>monocrystalline</a:t>
            </a:r>
            <a:r>
              <a:rPr lang="en-US" sz="2200" dirty="0">
                <a:latin typeface="Arial" pitchFamily="34" charset="0"/>
                <a:cs typeface="Arial" pitchFamily="34" charset="0"/>
              </a:rPr>
              <a:t>, polycrystalline and disordered (glassy (amorphous</a:t>
            </a:r>
            <a:r>
              <a:rPr lang="en-US" sz="2200" dirty="0" smtClean="0">
                <a:latin typeface="Arial" pitchFamily="34" charset="0"/>
                <a:cs typeface="Arial" pitchFamily="34" charset="0"/>
              </a:rPr>
              <a:t>)).</a:t>
            </a:r>
            <a:endParaRPr lang="en-US" sz="22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16632"/>
            <a:ext cx="8064896" cy="4185761"/>
          </a:xfrm>
          <a:prstGeom prst="rect">
            <a:avLst/>
          </a:prstGeom>
        </p:spPr>
        <p:txBody>
          <a:bodyPr wrap="square">
            <a:spAutoFit/>
          </a:bodyPr>
          <a:lstStyle/>
          <a:p>
            <a:pPr algn="ctr"/>
            <a:r>
              <a:rPr lang="en-US" sz="2400" b="1" dirty="0" smtClean="0">
                <a:latin typeface="Arial" pitchFamily="34" charset="0"/>
                <a:cs typeface="Arial" pitchFamily="34" charset="0"/>
              </a:rPr>
              <a:t>Intrinsic </a:t>
            </a:r>
            <a:r>
              <a:rPr lang="en-US" sz="2400" b="1" dirty="0">
                <a:latin typeface="Arial" pitchFamily="34" charset="0"/>
                <a:cs typeface="Arial" pitchFamily="34" charset="0"/>
              </a:rPr>
              <a:t>conduction of </a:t>
            </a:r>
            <a:r>
              <a:rPr lang="en-US" sz="2400" b="1" dirty="0" smtClean="0">
                <a:latin typeface="Arial" pitchFamily="34" charset="0"/>
                <a:cs typeface="Arial" pitchFamily="34" charset="0"/>
              </a:rPr>
              <a:t>semiconductors</a:t>
            </a:r>
            <a:endParaRPr lang="en-US" sz="2400" b="1" dirty="0">
              <a:latin typeface="Arial" pitchFamily="34" charset="0"/>
              <a:cs typeface="Arial" pitchFamily="34" charset="0"/>
            </a:endParaRPr>
          </a:p>
          <a:p>
            <a:pPr algn="just"/>
            <a:endParaRPr lang="en-US" sz="2200" dirty="0" smtClean="0">
              <a:latin typeface="Arial" pitchFamily="34" charset="0"/>
              <a:cs typeface="Arial" pitchFamily="34" charset="0"/>
            </a:endParaRPr>
          </a:p>
          <a:p>
            <a:pPr algn="just"/>
            <a:r>
              <a:rPr lang="en-US" sz="2200" dirty="0" smtClean="0">
                <a:latin typeface="Arial" pitchFamily="34" charset="0"/>
                <a:cs typeface="Arial" pitchFamily="34" charset="0"/>
              </a:rPr>
              <a:t>	Semiconductors </a:t>
            </a:r>
            <a:r>
              <a:rPr lang="en-US" sz="2200" dirty="0">
                <a:latin typeface="Arial" pitchFamily="34" charset="0"/>
                <a:cs typeface="Arial" pitchFamily="34" charset="0"/>
              </a:rPr>
              <a:t>- is electronically conductive materials, electrical properties strongly depend on the content of impurities, defects of the structure and external factors (temperature, light, electromagnetic field, etc.). Related to semiconductors include materials with a </a:t>
            </a:r>
            <a:r>
              <a:rPr lang="en-US" sz="2200" dirty="0" smtClean="0">
                <a:latin typeface="Arial" pitchFamily="34" charset="0"/>
                <a:cs typeface="Arial" pitchFamily="34" charset="0"/>
              </a:rPr>
              <a:t>band gap </a:t>
            </a:r>
            <a:r>
              <a:rPr lang="en-US" sz="2200" dirty="0">
                <a:latin typeface="Arial" pitchFamily="34" charset="0"/>
                <a:cs typeface="Arial" pitchFamily="34" charset="0"/>
              </a:rPr>
              <a:t>∆</a:t>
            </a:r>
            <a:r>
              <a:rPr lang="en-US" sz="2200" dirty="0" smtClean="0">
                <a:latin typeface="Arial" pitchFamily="34" charset="0"/>
                <a:cs typeface="Arial" pitchFamily="34" charset="0"/>
              </a:rPr>
              <a:t>Е </a:t>
            </a:r>
            <a:r>
              <a:rPr lang="en-US" sz="2200" dirty="0">
                <a:latin typeface="Arial" pitchFamily="34" charset="0"/>
                <a:cs typeface="Arial" pitchFamily="34" charset="0"/>
              </a:rPr>
              <a:t>&lt;3 </a:t>
            </a:r>
            <a:r>
              <a:rPr lang="en-US" sz="2200" dirty="0" err="1">
                <a:latin typeface="Arial" pitchFamily="34" charset="0"/>
                <a:cs typeface="Arial" pitchFamily="34" charset="0"/>
              </a:rPr>
              <a:t>eV</a:t>
            </a:r>
            <a:r>
              <a:rPr lang="en-US" sz="2200" dirty="0" smtClean="0">
                <a:latin typeface="Arial" pitchFamily="34" charset="0"/>
                <a:cs typeface="Arial" pitchFamily="34" charset="0"/>
              </a:rPr>
              <a:t>.</a:t>
            </a:r>
          </a:p>
          <a:p>
            <a:pPr algn="just"/>
            <a:endParaRPr lang="en-US" sz="2200" dirty="0">
              <a:latin typeface="Arial" pitchFamily="34" charset="0"/>
              <a:cs typeface="Arial" pitchFamily="34" charset="0"/>
            </a:endParaRPr>
          </a:p>
          <a:p>
            <a:pPr algn="just"/>
            <a:r>
              <a:rPr lang="en-US" sz="2200" dirty="0" smtClean="0">
                <a:latin typeface="Arial" pitchFamily="34" charset="0"/>
                <a:ea typeface="Calibri" pitchFamily="34" charset="0"/>
                <a:cs typeface="Arial" pitchFamily="34" charset="0"/>
              </a:rPr>
              <a:t>	The </a:t>
            </a:r>
            <a:r>
              <a:rPr lang="en-US" sz="2200" dirty="0">
                <a:latin typeface="Arial" pitchFamily="34" charset="0"/>
                <a:ea typeface="Calibri" pitchFamily="34" charset="0"/>
                <a:cs typeface="Arial" pitchFamily="34" charset="0"/>
              </a:rPr>
              <a:t>conductivity due to electrons excited in the conduction band is called electron conductivity or n-conductivity type. The conductivity due to diffusion of holes in the valence band is called the p-type or p-type conductivity. </a:t>
            </a:r>
            <a:endParaRPr lang="ru-RU" sz="2200" dirty="0">
              <a:latin typeface="Arial" pitchFamily="34" charset="0"/>
              <a:cs typeface="Arial" pitchFamily="34" charset="0"/>
            </a:endParaRPr>
          </a:p>
        </p:txBody>
      </p:sp>
      <p:pic>
        <p:nvPicPr>
          <p:cNvPr id="5" name="Picture 3"/>
          <p:cNvPicPr>
            <a:picLocks noChangeAspect="1" noChangeArrowheads="1"/>
          </p:cNvPicPr>
          <p:nvPr/>
        </p:nvPicPr>
        <p:blipFill rotWithShape="1">
          <a:blip r:embed="rId2"/>
          <a:srcRect l="40802" t="49655" r="50449" b="42706"/>
          <a:stretch/>
        </p:blipFill>
        <p:spPr bwMode="auto">
          <a:xfrm>
            <a:off x="2827325" y="4631887"/>
            <a:ext cx="1311164" cy="647700"/>
          </a:xfrm>
          <a:prstGeom prst="rect">
            <a:avLst/>
          </a:prstGeom>
          <a:noFill/>
        </p:spPr>
      </p:pic>
      <p:pic>
        <p:nvPicPr>
          <p:cNvPr id="6" name="Picture 3"/>
          <p:cNvPicPr>
            <a:picLocks noChangeAspect="1" noChangeArrowheads="1"/>
          </p:cNvPicPr>
          <p:nvPr/>
        </p:nvPicPr>
        <p:blipFill rotWithShape="1">
          <a:blip r:embed="rId2"/>
          <a:srcRect l="55834" t="49655" r="29134" b="42706"/>
          <a:stretch/>
        </p:blipFill>
        <p:spPr bwMode="auto">
          <a:xfrm>
            <a:off x="5004048" y="4631887"/>
            <a:ext cx="2252663" cy="647700"/>
          </a:xfrm>
          <a:prstGeom prst="rect">
            <a:avLst/>
          </a:prstGeom>
          <a:noFill/>
        </p:spPr>
      </p:pic>
    </p:spTree>
    <p:extLst>
      <p:ext uri="{BB962C8B-B14F-4D97-AF65-F5344CB8AC3E}">
        <p14:creationId xmlns:p14="http://schemas.microsoft.com/office/powerpoint/2010/main" val="2607039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43608" y="784443"/>
            <a:ext cx="8028384"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Impurity conductivity of semiconductors</a:t>
            </a:r>
            <a:endParaRPr kumimoji="0" lang="ru-RU"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Impurity conductivity provided by the charges of impurities. Impurities create small energy levels in the forbidden band of the semiconductor. Due to the small size of the impurity ionization energy (</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Δ</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Epr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 0.01 ... 0.1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eV</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 a semiconductor can be subjected to strong currents at low energy impact. There are two types of impurities: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donor (</a:t>
            </a:r>
            <a:r>
              <a:rPr lang="en-US" sz="2200" dirty="0">
                <a:latin typeface="Arial" pitchFamily="34" charset="0"/>
                <a:ea typeface="Calibri" pitchFamily="34" charset="0"/>
                <a:cs typeface="Arial" pitchFamily="34" charset="0"/>
              </a:rPr>
              <a:t>supplying electrons into the conduction band of the semiconductor</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acceptor (</a:t>
            </a:r>
            <a:r>
              <a:rPr lang="en-US" sz="2200" dirty="0">
                <a:latin typeface="Arial" pitchFamily="34" charset="0"/>
                <a:cs typeface="Arial" pitchFamily="34" charset="0"/>
              </a:rPr>
              <a:t>capture the valence electrons of the semiconductor</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00100" y="428604"/>
            <a:ext cx="7676356" cy="3477875"/>
          </a:xfrm>
          <a:prstGeom prst="rect">
            <a:avLst/>
          </a:prstGeom>
        </p:spPr>
        <p:txBody>
          <a:bodyPr wrap="square">
            <a:spAutoFit/>
          </a:bodyPr>
          <a:lstStyle/>
          <a:p>
            <a:pPr algn="just"/>
            <a:r>
              <a:rPr lang="en-US" sz="2200" b="1" dirty="0" smtClean="0">
                <a:latin typeface="Arial" pitchFamily="34" charset="0"/>
                <a:cs typeface="Arial" pitchFamily="34" charset="0"/>
              </a:rPr>
              <a:t>     Basic and minority carriers</a:t>
            </a:r>
            <a:r>
              <a:rPr lang="en-US" sz="2200" dirty="0" smtClean="0">
                <a:latin typeface="Arial" pitchFamily="34" charset="0"/>
                <a:cs typeface="Arial" pitchFamily="34" charset="0"/>
              </a:rPr>
              <a:t>. The impurity semiconductor n-type majority carriers are electrons, but there is a certain concentration of holes that are minority carriers. The p-type semiconductor hole - the majority charge carriers, and electrons - minority.</a:t>
            </a:r>
          </a:p>
          <a:p>
            <a:pPr algn="just"/>
            <a:r>
              <a:rPr lang="en-US" sz="2200" dirty="0" smtClean="0">
                <a:latin typeface="Arial" pitchFamily="34" charset="0"/>
                <a:cs typeface="Arial" pitchFamily="34" charset="0"/>
              </a:rPr>
              <a:t>     In the non-degenerate semiconductor at any temperature in the thermodynamic equilibrium product concentration of majority and minority carriers (n</a:t>
            </a:r>
            <a:r>
              <a:rPr lang="en-US" sz="2200" baseline="-25000" dirty="0" smtClean="0">
                <a:latin typeface="Arial" pitchFamily="34" charset="0"/>
                <a:cs typeface="Arial" pitchFamily="34" charset="0"/>
              </a:rPr>
              <a:t>0</a:t>
            </a:r>
            <a:r>
              <a:rPr lang="en-US" sz="2200" dirty="0" smtClean="0">
                <a:latin typeface="Arial" pitchFamily="34" charset="0"/>
                <a:cs typeface="Arial" pitchFamily="34" charset="0"/>
              </a:rPr>
              <a:t> and p</a:t>
            </a:r>
            <a:r>
              <a:rPr lang="en-US" sz="2200" baseline="-25000" dirty="0" smtClean="0">
                <a:latin typeface="Arial" pitchFamily="34" charset="0"/>
                <a:cs typeface="Arial" pitchFamily="34" charset="0"/>
              </a:rPr>
              <a:t>0</a:t>
            </a:r>
            <a:r>
              <a:rPr lang="en-US" sz="2200" dirty="0" smtClean="0">
                <a:latin typeface="Arial" pitchFamily="34" charset="0"/>
                <a:cs typeface="Arial" pitchFamily="34" charset="0"/>
              </a:rPr>
              <a:t> holes equilibrium electrons) is constant, independent of the content of impurities.</a:t>
            </a:r>
            <a:endParaRPr lang="ru-RU" sz="2200" dirty="0">
              <a:latin typeface="Arial" pitchFamily="34" charset="0"/>
              <a:cs typeface="Arial" pitchFamily="34" charset="0"/>
            </a:endParaRPr>
          </a:p>
        </p:txBody>
      </p:sp>
      <p:pic>
        <p:nvPicPr>
          <p:cNvPr id="29698" name="Picture 4"/>
          <p:cNvPicPr>
            <a:picLocks noChangeAspect="1" noChangeArrowheads="1"/>
          </p:cNvPicPr>
          <p:nvPr/>
        </p:nvPicPr>
        <p:blipFill>
          <a:blip r:embed="rId2"/>
          <a:srcRect l="63139" t="60547" r="18741" b="28711"/>
          <a:stretch>
            <a:fillRect/>
          </a:stretch>
        </p:blipFill>
        <p:spPr bwMode="auto">
          <a:xfrm>
            <a:off x="3707904" y="3833018"/>
            <a:ext cx="2571772" cy="857256"/>
          </a:xfrm>
          <a:prstGeom prst="rect">
            <a:avLst/>
          </a:prstGeom>
          <a:noFill/>
          <a:ln w="9525">
            <a:noFill/>
            <a:miter lim="800000"/>
            <a:headEnd/>
            <a:tailEnd/>
          </a:ln>
        </p:spPr>
      </p:pic>
    </p:spTree>
    <p:extLst>
      <p:ext uri="{BB962C8B-B14F-4D97-AF65-F5344CB8AC3E}">
        <p14:creationId xmlns:p14="http://schemas.microsoft.com/office/powerpoint/2010/main" val="2607039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4480" y="285728"/>
            <a:ext cx="6098144" cy="461665"/>
          </a:xfrm>
          <a:prstGeom prst="rect">
            <a:avLst/>
          </a:prstGeom>
        </p:spPr>
        <p:txBody>
          <a:bodyPr wrap="none">
            <a:spAutoFit/>
          </a:bodyPr>
          <a:lstStyle/>
          <a:p>
            <a:pPr algn="ctr"/>
            <a:r>
              <a:rPr lang="en-US" sz="2400" b="1" dirty="0" smtClean="0">
                <a:latin typeface="Arial" pitchFamily="34" charset="0"/>
                <a:cs typeface="Arial" pitchFamily="34" charset="0"/>
              </a:rPr>
              <a:t>Specific conductivity of semiconductors</a:t>
            </a:r>
            <a:endParaRPr lang="ru-RU" sz="2400" b="1" dirty="0">
              <a:latin typeface="Arial" pitchFamily="34" charset="0"/>
              <a:cs typeface="Arial" pitchFamily="34" charset="0"/>
            </a:endParaRPr>
          </a:p>
        </p:txBody>
      </p:sp>
      <p:pic>
        <p:nvPicPr>
          <p:cNvPr id="26625" name="Picture 3"/>
          <p:cNvPicPr>
            <a:picLocks noChangeAspect="1" noChangeArrowheads="1"/>
          </p:cNvPicPr>
          <p:nvPr/>
        </p:nvPicPr>
        <p:blipFill>
          <a:blip r:embed="rId2"/>
          <a:srcRect l="25011" t="31027" r="62447" b="64319"/>
          <a:stretch>
            <a:fillRect/>
          </a:stretch>
        </p:blipFill>
        <p:spPr bwMode="auto">
          <a:xfrm>
            <a:off x="4143372" y="1285860"/>
            <a:ext cx="4143404" cy="863209"/>
          </a:xfrm>
          <a:prstGeom prst="rect">
            <a:avLst/>
          </a:prstGeom>
          <a:noFill/>
          <a:ln w="9525">
            <a:noFill/>
            <a:miter lim="800000"/>
            <a:headEnd/>
            <a:tailEnd/>
          </a:ln>
        </p:spPr>
      </p:pic>
      <p:sp>
        <p:nvSpPr>
          <p:cNvPr id="4" name="Прямоугольник 3"/>
          <p:cNvSpPr/>
          <p:nvPr/>
        </p:nvSpPr>
        <p:spPr>
          <a:xfrm>
            <a:off x="1142976" y="1071546"/>
            <a:ext cx="5288627" cy="430887"/>
          </a:xfrm>
          <a:prstGeom prst="rect">
            <a:avLst/>
          </a:prstGeom>
        </p:spPr>
        <p:txBody>
          <a:bodyPr wrap="none">
            <a:spAutoFit/>
          </a:bodyPr>
          <a:lstStyle/>
          <a:p>
            <a:pPr algn="just"/>
            <a:r>
              <a:rPr lang="en-US" sz="2200" dirty="0" smtClean="0">
                <a:latin typeface="Arial" pitchFamily="34" charset="0"/>
                <a:cs typeface="Arial" pitchFamily="34" charset="0"/>
              </a:rPr>
              <a:t>The current density in the semiconductor</a:t>
            </a:r>
            <a:endParaRPr lang="ru-RU" sz="2200" dirty="0">
              <a:latin typeface="Arial" pitchFamily="34" charset="0"/>
              <a:cs typeface="Arial" pitchFamily="34" charset="0"/>
            </a:endParaRPr>
          </a:p>
        </p:txBody>
      </p:sp>
      <p:pic>
        <p:nvPicPr>
          <p:cNvPr id="5" name="Picture 3"/>
          <p:cNvPicPr>
            <a:picLocks noChangeAspect="1" noChangeArrowheads="1"/>
          </p:cNvPicPr>
          <p:nvPr/>
        </p:nvPicPr>
        <p:blipFill>
          <a:blip r:embed="rId2"/>
          <a:srcRect l="26056" t="55229" r="62970" b="41048"/>
          <a:stretch>
            <a:fillRect/>
          </a:stretch>
        </p:blipFill>
        <p:spPr bwMode="auto">
          <a:xfrm>
            <a:off x="2786050" y="2928934"/>
            <a:ext cx="3929090" cy="748398"/>
          </a:xfrm>
          <a:prstGeom prst="rect">
            <a:avLst/>
          </a:prstGeom>
          <a:noFill/>
          <a:ln w="9525">
            <a:noFill/>
            <a:miter lim="800000"/>
            <a:headEnd/>
            <a:tailEnd/>
          </a:ln>
        </p:spPr>
      </p:pic>
      <p:sp>
        <p:nvSpPr>
          <p:cNvPr id="6" name="Прямоугольник 5"/>
          <p:cNvSpPr/>
          <p:nvPr/>
        </p:nvSpPr>
        <p:spPr>
          <a:xfrm>
            <a:off x="1071538" y="2071678"/>
            <a:ext cx="7858180" cy="1107996"/>
          </a:xfrm>
          <a:prstGeom prst="rect">
            <a:avLst/>
          </a:prstGeom>
        </p:spPr>
        <p:txBody>
          <a:bodyPr wrap="square">
            <a:spAutoFit/>
          </a:bodyPr>
          <a:lstStyle/>
          <a:p>
            <a:pPr algn="just"/>
            <a:r>
              <a:rPr lang="en-US" sz="2200" dirty="0" smtClean="0">
                <a:latin typeface="Arial" pitchFamily="34" charset="0"/>
                <a:cs typeface="Arial" pitchFamily="34" charset="0"/>
              </a:rPr>
              <a:t>Thus, in accordance with Ohm's law, it is determined by the conductivity of the semiconductor carrier concentration and its mobility</a:t>
            </a:r>
            <a:endParaRPr lang="ru-RU" sz="2200" dirty="0">
              <a:latin typeface="Arial" pitchFamily="34" charset="0"/>
              <a:cs typeface="Arial" pitchFamily="34" charset="0"/>
            </a:endParaRPr>
          </a:p>
        </p:txBody>
      </p:sp>
      <p:pic>
        <p:nvPicPr>
          <p:cNvPr id="26627" name="Рисунок 1"/>
          <p:cNvPicPr>
            <a:picLocks noChangeAspect="1" noChangeArrowheads="1"/>
          </p:cNvPicPr>
          <p:nvPr/>
        </p:nvPicPr>
        <p:blipFill>
          <a:blip r:embed="rId2"/>
          <a:srcRect l="28299" t="73105" r="64813" b="23331"/>
          <a:stretch>
            <a:fillRect/>
          </a:stretch>
        </p:blipFill>
        <p:spPr bwMode="auto">
          <a:xfrm>
            <a:off x="4714876" y="4365104"/>
            <a:ext cx="2357454" cy="680035"/>
          </a:xfrm>
          <a:prstGeom prst="rect">
            <a:avLst/>
          </a:prstGeom>
          <a:noFill/>
        </p:spPr>
      </p:pic>
      <p:pic>
        <p:nvPicPr>
          <p:cNvPr id="26626" name="Рисунок 2"/>
          <p:cNvPicPr>
            <a:picLocks noChangeAspect="1" noChangeArrowheads="1"/>
          </p:cNvPicPr>
          <p:nvPr/>
        </p:nvPicPr>
        <p:blipFill>
          <a:blip r:embed="rId2"/>
          <a:srcRect l="28299" t="84152" r="64813" b="12109"/>
          <a:stretch>
            <a:fillRect/>
          </a:stretch>
        </p:blipFill>
        <p:spPr bwMode="auto">
          <a:xfrm>
            <a:off x="4786314" y="5085184"/>
            <a:ext cx="2123204" cy="642942"/>
          </a:xfrm>
          <a:prstGeom prst="rect">
            <a:avLst/>
          </a:prstGeom>
          <a:noFill/>
        </p:spPr>
      </p:pic>
      <p:sp>
        <p:nvSpPr>
          <p:cNvPr id="26628" name="Rectangle 4"/>
          <p:cNvSpPr>
            <a:spLocks noChangeArrowheads="1"/>
          </p:cNvSpPr>
          <p:nvPr/>
        </p:nvSpPr>
        <p:spPr bwMode="auto">
          <a:xfrm>
            <a:off x="1000100" y="3781813"/>
            <a:ext cx="81439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 impurity semiconductors are generally recorded only the basic charge carriers, then</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or</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type</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semiconductors</a:t>
            </a:r>
            <a:endParaRPr kumimoji="0" lang="ru-RU" sz="1800" b="0" i="0" u="none" strike="noStrike" cap="none" normalizeH="0" baseline="0" dirty="0" smtClean="0">
              <a:ln>
                <a:noFill/>
              </a:ln>
              <a:solidFill>
                <a:schemeClr val="tx1"/>
              </a:solidFill>
              <a:effectLst/>
              <a:latin typeface="Arial" pitchFamily="34" charset="0"/>
            </a:endParaRPr>
          </a:p>
        </p:txBody>
      </p:sp>
      <p:sp>
        <p:nvSpPr>
          <p:cNvPr id="26629" name="Rectangle 5"/>
          <p:cNvSpPr>
            <a:spLocks noChangeArrowheads="1"/>
          </p:cNvSpPr>
          <p:nvPr/>
        </p:nvSpPr>
        <p:spPr bwMode="auto">
          <a:xfrm>
            <a:off x="1071538" y="5072074"/>
            <a:ext cx="45720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or</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type</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semiconductors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061721" y="573941"/>
            <a:ext cx="8001024"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Main characteristics of the recombination process: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lifetime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of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nonequilibrium</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charge </a:t>
            </a:r>
            <a:r>
              <a:rPr lang="en-US" sz="2200" dirty="0">
                <a:latin typeface="Arial" pitchFamily="34" charset="0"/>
                <a:ea typeface="Calibri" pitchFamily="34" charset="0"/>
                <a:cs typeface="Arial" pitchFamily="34" charset="0"/>
              </a:rPr>
              <a:t>carriers (is the ratio of the excess of the </a:t>
            </a:r>
            <a:r>
              <a:rPr lang="en-US" sz="2200" dirty="0" err="1">
                <a:latin typeface="Arial" pitchFamily="34" charset="0"/>
                <a:ea typeface="Calibri" pitchFamily="34" charset="0"/>
                <a:cs typeface="Arial" pitchFamily="34" charset="0"/>
              </a:rPr>
              <a:t>nonequilibrium</a:t>
            </a:r>
            <a:r>
              <a:rPr lang="en-US" sz="2200" dirty="0">
                <a:latin typeface="Arial" pitchFamily="34" charset="0"/>
                <a:ea typeface="Calibri" pitchFamily="34" charset="0"/>
                <a:cs typeface="Arial" pitchFamily="34" charset="0"/>
              </a:rPr>
              <a:t> charge carriers (</a:t>
            </a:r>
            <a:r>
              <a:rPr lang="en-US" sz="2200" dirty="0" err="1">
                <a:latin typeface="Arial" pitchFamily="34" charset="0"/>
                <a:ea typeface="Calibri" pitchFamily="34" charset="0"/>
                <a:cs typeface="Arial" pitchFamily="34" charset="0"/>
              </a:rPr>
              <a:t>Δn</a:t>
            </a:r>
            <a:r>
              <a:rPr lang="en-US" sz="2200" dirty="0">
                <a:latin typeface="Arial" pitchFamily="34" charset="0"/>
                <a:ea typeface="Calibri" pitchFamily="34" charset="0"/>
                <a:cs typeface="Arial" pitchFamily="34" charset="0"/>
              </a:rPr>
              <a:t>, </a:t>
            </a:r>
            <a:r>
              <a:rPr lang="en-US" sz="2200" dirty="0" err="1">
                <a:latin typeface="Arial" pitchFamily="34" charset="0"/>
                <a:ea typeface="Calibri" pitchFamily="34" charset="0"/>
                <a:cs typeface="Arial" pitchFamily="34" charset="0"/>
              </a:rPr>
              <a:t>Δp</a:t>
            </a:r>
            <a:r>
              <a:rPr lang="en-US" sz="2200" dirty="0">
                <a:latin typeface="Arial" pitchFamily="34" charset="0"/>
                <a:ea typeface="Calibri" pitchFamily="34" charset="0"/>
                <a:cs typeface="Arial" pitchFamily="34" charset="0"/>
              </a:rPr>
              <a:t>) to the rate of change of this concentration during the </a:t>
            </a:r>
            <a:r>
              <a:rPr lang="en-US" sz="2200" dirty="0" smtClean="0">
                <a:latin typeface="Arial" pitchFamily="34" charset="0"/>
                <a:ea typeface="Calibri" pitchFamily="34" charset="0"/>
                <a:cs typeface="Arial" pitchFamily="34" charset="0"/>
              </a:rPr>
              <a:t>recombination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p>
          <a:p>
            <a:pPr algn="just" eaLnBrk="0" fontAlgn="base" hangingPunct="0">
              <a:spcBef>
                <a:spcPct val="0"/>
              </a:spcBef>
              <a:spcAft>
                <a:spcPct val="0"/>
              </a:spcAft>
            </a:pP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endParaRPr lang="en-US" sz="2200" dirty="0">
              <a:latin typeface="Arial" pitchFamily="34" charset="0"/>
              <a:cs typeface="Arial" pitchFamily="34" charset="0"/>
            </a:endParaRPr>
          </a:p>
          <a:p>
            <a:pPr algn="just" eaLnBrk="0" fontAlgn="base" hangingPunct="0">
              <a:spcBef>
                <a:spcPct val="0"/>
              </a:spcBef>
              <a:spcAft>
                <a:spcPct val="0"/>
              </a:spcAft>
            </a:pP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endParaRPr lang="en-US" sz="2200" dirty="0">
              <a:latin typeface="Arial" pitchFamily="34" charset="0"/>
              <a:cs typeface="Arial" pitchFamily="34" charset="0"/>
            </a:endParaRPr>
          </a:p>
          <a:p>
            <a:pPr algn="just" eaLnBrk="0" fontAlgn="base" hangingPunct="0">
              <a:spcBef>
                <a:spcPct val="0"/>
              </a:spcBef>
              <a:spcAft>
                <a:spcPct val="0"/>
              </a:spcAft>
            </a:pP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diffusion </a:t>
            </a:r>
            <a:r>
              <a:rPr lang="en-US" sz="2200" b="1" dirty="0">
                <a:latin typeface="Arial" pitchFamily="34" charset="0"/>
                <a:ea typeface="Calibri" pitchFamily="34" charset="0"/>
                <a:cs typeface="Arial" pitchFamily="34" charset="0"/>
              </a:rPr>
              <a:t>length </a:t>
            </a:r>
            <a:r>
              <a:rPr lang="en-US" sz="2200" dirty="0">
                <a:latin typeface="Arial" pitchFamily="34" charset="0"/>
                <a:ea typeface="Calibri" pitchFamily="34" charset="0"/>
                <a:cs typeface="Arial" pitchFamily="34" charset="0"/>
              </a:rPr>
              <a:t>(the distance that the </a:t>
            </a:r>
            <a:r>
              <a:rPr lang="en-US" sz="2200" dirty="0" err="1">
                <a:latin typeface="Arial" pitchFamily="34" charset="0"/>
                <a:ea typeface="Calibri" pitchFamily="34" charset="0"/>
                <a:cs typeface="Arial" pitchFamily="34" charset="0"/>
              </a:rPr>
              <a:t>nonequilibrium</a:t>
            </a:r>
            <a:r>
              <a:rPr lang="en-US" sz="2200" dirty="0">
                <a:latin typeface="Arial" pitchFamily="34" charset="0"/>
                <a:ea typeface="Calibri" pitchFamily="34" charset="0"/>
                <a:cs typeface="Arial" pitchFamily="34" charset="0"/>
              </a:rPr>
              <a:t> charge carriers to diffuse during the lifetime</a:t>
            </a:r>
            <a:r>
              <a:rPr lang="en-US" sz="2200" dirty="0" smtClean="0">
                <a:latin typeface="Arial" pitchFamily="34" charset="0"/>
                <a:ea typeface="Calibri" pitchFamily="34" charset="0"/>
                <a:cs typeface="Arial" pitchFamily="34" charset="0"/>
              </a:rPr>
              <a:t>).</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en-US" sz="2200" dirty="0" smtClean="0">
                <a:latin typeface="Arial" pitchFamily="34" charset="0"/>
                <a:ea typeface="Calibri" pitchFamily="34" charset="0"/>
                <a:cs typeface="Arial" pitchFamily="34" charset="0"/>
              </a:rPr>
              <a:t>      </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3" name="Rectangle 3"/>
          <p:cNvSpPr>
            <a:spLocks noChangeArrowheads="1"/>
          </p:cNvSpPr>
          <p:nvPr/>
        </p:nvSpPr>
        <p:spPr bwMode="auto">
          <a:xfrm>
            <a:off x="90488" y="1171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25601" name="Picture 3"/>
          <p:cNvPicPr>
            <a:picLocks noChangeAspect="1" noChangeArrowheads="1"/>
          </p:cNvPicPr>
          <p:nvPr/>
        </p:nvPicPr>
        <p:blipFill>
          <a:blip r:embed="rId2"/>
          <a:srcRect l="26903" t="58594" r="49487" b="32617"/>
          <a:stretch>
            <a:fillRect/>
          </a:stretch>
        </p:blipFill>
        <p:spPr bwMode="auto">
          <a:xfrm>
            <a:off x="2163755" y="2430578"/>
            <a:ext cx="5796956" cy="1214446"/>
          </a:xfrm>
          <a:prstGeom prst="rect">
            <a:avLst/>
          </a:prstGeom>
          <a:noFill/>
        </p:spPr>
      </p:pic>
      <p:pic>
        <p:nvPicPr>
          <p:cNvPr id="5" name="Picture 2"/>
          <p:cNvPicPr>
            <a:picLocks noChangeAspect="1" noChangeArrowheads="1"/>
          </p:cNvPicPr>
          <p:nvPr/>
        </p:nvPicPr>
        <p:blipFill>
          <a:blip r:embed="rId3"/>
          <a:srcRect l="56743" t="41813" r="22113" b="52151"/>
          <a:stretch>
            <a:fillRect/>
          </a:stretch>
        </p:blipFill>
        <p:spPr bwMode="auto">
          <a:xfrm>
            <a:off x="2339752" y="4809459"/>
            <a:ext cx="5804338" cy="928694"/>
          </a:xfrm>
          <a:prstGeom prst="rect">
            <a:avLst/>
          </a:prstGeom>
          <a:noFill/>
          <a:ln w="9525">
            <a:noFill/>
            <a:miter lim="800000"/>
            <a:headEnd/>
            <a:tailEnd/>
          </a:ln>
        </p:spPr>
      </p:pic>
    </p:spTree>
    <p:extLst>
      <p:ext uri="{BB962C8B-B14F-4D97-AF65-F5344CB8AC3E}">
        <p14:creationId xmlns:p14="http://schemas.microsoft.com/office/powerpoint/2010/main" val="2607039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1000100" y="1142984"/>
            <a:ext cx="8072462" cy="30777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Photoconductivity (photoconductive effect)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change in the electrical conductivity under the influence of electromagnetic radiation.</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Photoconductivity can occur only when the semiconductor absorption of photons. Specific conductivity under the influence of the photoelectric effect is defined as the difference between the conductivity of semiconductors in the light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Ɣ</a:t>
            </a:r>
            <a:r>
              <a:rPr kumimoji="0" lang="en-US" sz="2200" b="0" i="0" u="none" strike="noStrike" cap="none" normalizeH="0" baseline="-30000" dirty="0" err="1" smtClean="0">
                <a:ln>
                  <a:noFill/>
                </a:ln>
                <a:solidFill>
                  <a:schemeClr val="tx1"/>
                </a:solidFill>
                <a:effectLst/>
                <a:latin typeface="Arial" pitchFamily="34" charset="0"/>
                <a:ea typeface="Calibri" pitchFamily="34" charset="0"/>
                <a:cs typeface="Arial" pitchFamily="34" charset="0"/>
              </a:rPr>
              <a:t>c</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in the dark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Ɣ</a:t>
            </a:r>
            <a:r>
              <a:rPr kumimoji="0" lang="en-US" sz="2200" b="0" i="0" u="none" strike="noStrike" cap="none" normalizeH="0" baseline="-30000" dirty="0" err="1" smtClean="0">
                <a:ln>
                  <a:noFill/>
                </a:ln>
                <a:solidFill>
                  <a:schemeClr val="tx1"/>
                </a:solidFill>
                <a:effectLst/>
                <a:latin typeface="Arial" pitchFamily="34" charset="0"/>
                <a:ea typeface="Calibri" pitchFamily="34" charset="0"/>
                <a:cs typeface="Arial" pitchFamily="34" charset="0"/>
              </a:rPr>
              <a:t>t</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23554" name="Picture 3"/>
          <p:cNvPicPr>
            <a:picLocks noChangeAspect="1" noChangeArrowheads="1"/>
          </p:cNvPicPr>
          <p:nvPr/>
        </p:nvPicPr>
        <p:blipFill>
          <a:blip r:embed="rId2"/>
          <a:srcRect l="20316" t="31250" r="57175" b="64844"/>
          <a:stretch>
            <a:fillRect/>
          </a:stretch>
        </p:blipFill>
        <p:spPr bwMode="auto">
          <a:xfrm>
            <a:off x="1355643" y="4077072"/>
            <a:ext cx="7392821" cy="720080"/>
          </a:xfrm>
          <a:prstGeom prst="rect">
            <a:avLst/>
          </a:prstGeom>
          <a:noFill/>
        </p:spPr>
      </p:pic>
    </p:spTree>
    <p:extLst>
      <p:ext uri="{BB962C8B-B14F-4D97-AF65-F5344CB8AC3E}">
        <p14:creationId xmlns:p14="http://schemas.microsoft.com/office/powerpoint/2010/main" val="2607039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7784" y="116632"/>
            <a:ext cx="4203395" cy="461665"/>
          </a:xfrm>
          <a:prstGeom prst="rect">
            <a:avLst/>
          </a:prstGeom>
        </p:spPr>
        <p:txBody>
          <a:bodyPr wrap="none">
            <a:spAutoFit/>
          </a:bodyPr>
          <a:lstStyle/>
          <a:p>
            <a:r>
              <a:rPr lang="en-US" sz="2400" b="1" dirty="0" smtClean="0">
                <a:latin typeface="Arial" pitchFamily="34" charset="0"/>
                <a:cs typeface="Arial" pitchFamily="34" charset="0"/>
              </a:rPr>
              <a:t>Thermoelectric phenomena</a:t>
            </a:r>
            <a:endParaRPr lang="ru-RU" sz="2400" b="1" dirty="0">
              <a:latin typeface="Arial" pitchFamily="34" charset="0"/>
              <a:cs typeface="Arial" pitchFamily="34" charset="0"/>
            </a:endParaRPr>
          </a:p>
        </p:txBody>
      </p:sp>
      <p:sp>
        <p:nvSpPr>
          <p:cNvPr id="3" name="Прямоугольник 2"/>
          <p:cNvSpPr/>
          <p:nvPr/>
        </p:nvSpPr>
        <p:spPr>
          <a:xfrm>
            <a:off x="251520" y="764704"/>
            <a:ext cx="8784976" cy="5847755"/>
          </a:xfrm>
          <a:prstGeom prst="rect">
            <a:avLst/>
          </a:prstGeom>
        </p:spPr>
        <p:txBody>
          <a:bodyPr wrap="square">
            <a:spAutoFit/>
          </a:bodyPr>
          <a:lstStyle/>
          <a:p>
            <a:pPr marL="342900" indent="-342900" algn="just">
              <a:buFontTx/>
              <a:buChar char="-"/>
            </a:pPr>
            <a:r>
              <a:rPr lang="en-US" sz="2200" b="1" dirty="0" err="1" smtClean="0">
                <a:latin typeface="Arial" pitchFamily="34" charset="0"/>
                <a:cs typeface="Arial" pitchFamily="34" charset="0"/>
              </a:rPr>
              <a:t>Seebeck</a:t>
            </a:r>
            <a:r>
              <a:rPr lang="en-US" sz="2200" b="1" dirty="0" smtClean="0">
                <a:latin typeface="Arial" pitchFamily="34" charset="0"/>
                <a:cs typeface="Arial" pitchFamily="34" charset="0"/>
              </a:rPr>
              <a:t> </a:t>
            </a:r>
            <a:r>
              <a:rPr lang="en-US" sz="2200" b="1" dirty="0">
                <a:latin typeface="Arial" pitchFamily="34" charset="0"/>
                <a:cs typeface="Arial" pitchFamily="34" charset="0"/>
              </a:rPr>
              <a:t>effect </a:t>
            </a:r>
            <a:r>
              <a:rPr lang="en-US" sz="2200" dirty="0" smtClean="0">
                <a:latin typeface="Arial" pitchFamily="34" charset="0"/>
                <a:cs typeface="Arial" pitchFamily="34" charset="0"/>
              </a:rPr>
              <a:t>(consists </a:t>
            </a:r>
            <a:r>
              <a:rPr lang="en-US" sz="2200" dirty="0">
                <a:latin typeface="Arial" pitchFamily="34" charset="0"/>
                <a:cs typeface="Arial" pitchFamily="34" charset="0"/>
              </a:rPr>
              <a:t>in the appearance of an electromotive </a:t>
            </a:r>
            <a:r>
              <a:rPr lang="en-US" sz="2200" dirty="0" smtClean="0">
                <a:latin typeface="Arial" pitchFamily="34" charset="0"/>
                <a:cs typeface="Arial" pitchFamily="34" charset="0"/>
              </a:rPr>
              <a:t>force in </a:t>
            </a:r>
            <a:r>
              <a:rPr lang="en-US" sz="2200" dirty="0">
                <a:latin typeface="Arial" pitchFamily="34" charset="0"/>
                <a:cs typeface="Arial" pitchFamily="34" charset="0"/>
              </a:rPr>
              <a:t>an electrical circuit consisting of series-connected dissimilar </a:t>
            </a:r>
            <a:r>
              <a:rPr lang="en-US" sz="2200" dirty="0" smtClean="0">
                <a:latin typeface="Arial" pitchFamily="34" charset="0"/>
                <a:cs typeface="Arial" pitchFamily="34" charset="0"/>
              </a:rPr>
              <a:t>materials, </a:t>
            </a:r>
            <a:r>
              <a:rPr lang="en-US" sz="2200" dirty="0">
                <a:latin typeface="Arial" pitchFamily="34" charset="0"/>
                <a:cs typeface="Arial" pitchFamily="34" charset="0"/>
              </a:rPr>
              <a:t>if the contact temperatures are </a:t>
            </a:r>
            <a:r>
              <a:rPr lang="en-US" sz="2200" dirty="0" smtClean="0">
                <a:latin typeface="Arial" pitchFamily="34" charset="0"/>
                <a:cs typeface="Arial" pitchFamily="34" charset="0"/>
              </a:rPr>
              <a:t>different).</a:t>
            </a:r>
          </a:p>
          <a:p>
            <a:pPr marL="342900" indent="-342900" algn="just">
              <a:buFontTx/>
              <a:buChar char="-"/>
            </a:pPr>
            <a:endParaRPr lang="en-US" sz="2200" dirty="0" smtClean="0">
              <a:latin typeface="Arial" pitchFamily="34" charset="0"/>
              <a:cs typeface="Arial" pitchFamily="34" charset="0"/>
            </a:endParaRPr>
          </a:p>
          <a:p>
            <a:pPr marL="342900" indent="-342900" algn="just">
              <a:buFontTx/>
              <a:buChar char="-"/>
            </a:pPr>
            <a:r>
              <a:rPr lang="en-US" sz="2200" b="1" dirty="0" err="1" smtClean="0">
                <a:latin typeface="Arial" pitchFamily="34" charset="0"/>
                <a:cs typeface="Arial" pitchFamily="34" charset="0"/>
              </a:rPr>
              <a:t>Peltier</a:t>
            </a:r>
            <a:r>
              <a:rPr lang="en-US" sz="2200" b="1" dirty="0" smtClean="0">
                <a:latin typeface="Arial" pitchFamily="34" charset="0"/>
                <a:cs typeface="Arial" pitchFamily="34" charset="0"/>
              </a:rPr>
              <a:t> </a:t>
            </a:r>
            <a:r>
              <a:rPr lang="en-US" sz="2200" b="1" dirty="0">
                <a:latin typeface="Arial" pitchFamily="34" charset="0"/>
                <a:cs typeface="Arial" pitchFamily="34" charset="0"/>
              </a:rPr>
              <a:t>effect </a:t>
            </a:r>
            <a:r>
              <a:rPr lang="en-US" sz="2200" dirty="0">
                <a:latin typeface="Arial" pitchFamily="34" charset="0"/>
                <a:cs typeface="Arial" pitchFamily="34" charset="0"/>
              </a:rPr>
              <a:t>(consists in cooling or heating the contact of two materials when a direct current flows through </a:t>
            </a:r>
            <a:r>
              <a:rPr lang="en-US" sz="2200" dirty="0" smtClean="0">
                <a:latin typeface="Arial" pitchFamily="34" charset="0"/>
                <a:cs typeface="Arial" pitchFamily="34" charset="0"/>
              </a:rPr>
              <a:t>it).</a:t>
            </a:r>
          </a:p>
          <a:p>
            <a:pPr marL="342900" indent="-342900" algn="just">
              <a:buFontTx/>
              <a:buChar char="-"/>
            </a:pPr>
            <a:endParaRPr lang="en-US" sz="2200" dirty="0" smtClean="0">
              <a:latin typeface="Arial" pitchFamily="34" charset="0"/>
              <a:cs typeface="Arial" pitchFamily="34" charset="0"/>
            </a:endParaRPr>
          </a:p>
          <a:p>
            <a:pPr marL="342900" indent="-342900" algn="just">
              <a:buFontTx/>
              <a:buChar char="-"/>
            </a:pPr>
            <a:r>
              <a:rPr lang="en-US" sz="2200" b="1" dirty="0" smtClean="0">
                <a:latin typeface="Arial" pitchFamily="34" charset="0"/>
                <a:cs typeface="Arial" pitchFamily="34" charset="0"/>
              </a:rPr>
              <a:t>Thomson </a:t>
            </a:r>
            <a:r>
              <a:rPr lang="en-US" sz="2200" b="1" dirty="0">
                <a:latin typeface="Arial" pitchFamily="34" charset="0"/>
                <a:cs typeface="Arial" pitchFamily="34" charset="0"/>
              </a:rPr>
              <a:t>effect </a:t>
            </a:r>
            <a:r>
              <a:rPr lang="en-US" sz="2200" dirty="0" smtClean="0">
                <a:latin typeface="Arial" pitchFamily="34" charset="0"/>
                <a:cs typeface="Arial" pitchFamily="34" charset="0"/>
              </a:rPr>
              <a:t>(consists </a:t>
            </a:r>
            <a:r>
              <a:rPr lang="en-US" sz="2200" dirty="0">
                <a:latin typeface="Arial" pitchFamily="34" charset="0"/>
                <a:cs typeface="Arial" pitchFamily="34" charset="0"/>
              </a:rPr>
              <a:t>in the release or absorption of heat, in addition to the Joule-Lenz heat, when a direct current flows through a homogeneous semiconductor in which there is a temperature </a:t>
            </a:r>
            <a:r>
              <a:rPr lang="en-US" sz="2200" dirty="0" smtClean="0">
                <a:latin typeface="Arial" pitchFamily="34" charset="0"/>
                <a:cs typeface="Arial" pitchFamily="34" charset="0"/>
              </a:rPr>
              <a:t>gradient).</a:t>
            </a:r>
          </a:p>
          <a:p>
            <a:pPr marL="342900" indent="-342900" algn="just">
              <a:buFontTx/>
              <a:buChar char="-"/>
            </a:pPr>
            <a:endParaRPr lang="en-US" sz="2200" dirty="0" smtClean="0">
              <a:latin typeface="Arial" pitchFamily="34" charset="0"/>
              <a:cs typeface="Arial" pitchFamily="34" charset="0"/>
            </a:endParaRPr>
          </a:p>
          <a:p>
            <a:pPr marL="342900" indent="-342900" algn="just">
              <a:buFontTx/>
              <a:buChar char="-"/>
            </a:pPr>
            <a:r>
              <a:rPr lang="en-US" sz="2200" b="1" dirty="0" smtClean="0">
                <a:latin typeface="Arial" pitchFamily="34" charset="0"/>
                <a:cs typeface="Arial" pitchFamily="34" charset="0"/>
              </a:rPr>
              <a:t>Hall </a:t>
            </a:r>
            <a:r>
              <a:rPr lang="en-US" sz="2200" b="1" dirty="0">
                <a:latin typeface="Arial" pitchFamily="34" charset="0"/>
                <a:cs typeface="Arial" pitchFamily="34" charset="0"/>
              </a:rPr>
              <a:t>effect </a:t>
            </a:r>
            <a:r>
              <a:rPr lang="en-US" sz="2200" dirty="0">
                <a:latin typeface="Arial" pitchFamily="34" charset="0"/>
                <a:cs typeface="Arial" pitchFamily="34" charset="0"/>
              </a:rPr>
              <a:t>(If a semiconductor (or conductor), along which an electric current flows, is placed in a magnetic field perpendicular to the direction of the current, then a transverse electric field perpendicular to the current and the magnetic field arises in the </a:t>
            </a:r>
            <a:r>
              <a:rPr lang="en-US" sz="2200" dirty="0" smtClean="0">
                <a:latin typeface="Arial" pitchFamily="34" charset="0"/>
                <a:cs typeface="Arial" pitchFamily="34" charset="0"/>
              </a:rPr>
              <a:t>material).</a:t>
            </a:r>
            <a:endParaRPr lang="ru-RU" sz="22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187624" y="171797"/>
            <a:ext cx="7643834"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i="1" dirty="0">
                <a:solidFill>
                  <a:srgbClr val="C00000"/>
                </a:solidFill>
              </a:rPr>
              <a:t>Lecture</a:t>
            </a:r>
            <a:r>
              <a:rPr lang="en-US" sz="2800" b="1" dirty="0">
                <a:solidFill>
                  <a:srgbClr val="C00000"/>
                </a:solidFill>
              </a:rPr>
              <a:t> </a:t>
            </a:r>
            <a:r>
              <a:rPr lang="en-US" sz="2800" b="1" i="1" dirty="0">
                <a:solidFill>
                  <a:srgbClr val="C00000"/>
                </a:solidFill>
              </a:rPr>
              <a:t>5. </a:t>
            </a:r>
            <a:r>
              <a:rPr lang="en-US" sz="2800" b="1" dirty="0">
                <a:solidFill>
                  <a:srgbClr val="C00000"/>
                </a:solidFill>
              </a:rPr>
              <a:t>Section 4. </a:t>
            </a:r>
            <a:endParaRPr lang="en-US" sz="2800" b="1" dirty="0" smtClean="0">
              <a:solidFill>
                <a:srgbClr val="C00000"/>
              </a:solidFill>
            </a:endParaRPr>
          </a:p>
          <a:p>
            <a:pPr algn="ctr"/>
            <a:r>
              <a:rPr lang="en-US" sz="2800" b="1" dirty="0" smtClean="0"/>
              <a:t>The </a:t>
            </a:r>
            <a:r>
              <a:rPr lang="en-US" sz="2800" b="1" dirty="0"/>
              <a:t>use of dielectric materials in the biomedical </a:t>
            </a:r>
            <a:r>
              <a:rPr lang="en-US" sz="2800" b="1" dirty="0" smtClean="0"/>
              <a:t>practice</a:t>
            </a:r>
            <a:endParaRPr kumimoji="0" lang="ru-RU"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
        <p:nvSpPr>
          <p:cNvPr id="3" name="Rectangle 1"/>
          <p:cNvSpPr>
            <a:spLocks noChangeArrowheads="1"/>
          </p:cNvSpPr>
          <p:nvPr/>
        </p:nvSpPr>
        <p:spPr bwMode="auto">
          <a:xfrm>
            <a:off x="1068926" y="1955735"/>
            <a:ext cx="7929586"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200" b="0" i="0" u="sng" strike="noStrike" cap="none" normalizeH="0" baseline="0" dirty="0" smtClean="0">
                <a:ln>
                  <a:noFill/>
                </a:ln>
                <a:solidFill>
                  <a:schemeClr val="tx1"/>
                </a:solidFill>
                <a:effectLst/>
                <a:latin typeface="Arial" pitchFamily="34" charset="0"/>
                <a:ea typeface="Calibri" pitchFamily="34" charset="0"/>
                <a:cs typeface="Arial" pitchFamily="34" charset="0"/>
              </a:rPr>
              <a:t>Select a number of basic groups of dielectric materials used in medical and biological practice:</a:t>
            </a:r>
            <a:endParaRPr kumimoji="0" lang="ru-RU" sz="2200" b="0" i="0" u="sng"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synthetic resins (plastics, polymers)</a:t>
            </a:r>
            <a:r>
              <a:rPr lang="ru-RU" sz="2200" dirty="0">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elastomers</a:t>
            </a:r>
            <a:r>
              <a:rPr lang="ru-RU" sz="2200" dirty="0">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fibrous materials</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laminated plastics</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glass</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ceramics</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071538" y="191982"/>
            <a:ext cx="8001024"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Electrical conductivity of dielectrics</a:t>
            </a:r>
            <a:endParaRPr kumimoji="0" lang="ru-RU"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main properties that determine the use of dielectrics in biotechnical equipment are their insulating qualities, as well as the ability to create an electric capacity due to the existence of an internal electric field, i.e. polarization.</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To perform the function of electrical insulation, dialectic materials must prevent the passage of electric current by paths that are not desirable for the operation of the device. From this point of view, the main characteristic of dielectrics is the value of the specific conductivity or resistivity.</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a:off x="0" y="476672"/>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feature of the electrical conductivity of solid dielectrics is that, because of their high specific resistance, the current through the volume of the dielectric </a:t>
            </a:r>
            <a:r>
              <a:rPr kumimoji="0" lang="en-US" sz="2200" b="0" i="1" u="none" strike="noStrike" cap="none" normalizeH="0" baseline="0" dirty="0" smtClean="0">
                <a:ln>
                  <a:noFill/>
                </a:ln>
                <a:solidFill>
                  <a:schemeClr val="tx1"/>
                </a:solidFill>
                <a:effectLst/>
                <a:latin typeface="Arial" pitchFamily="34" charset="0"/>
                <a:ea typeface="Calibri" pitchFamily="34" charset="0"/>
                <a:cs typeface="Arial" pitchFamily="34" charset="0"/>
              </a:rPr>
              <a:t>Iv</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 comparable to the current over the surface </a:t>
            </a:r>
            <a:r>
              <a:rPr kumimoji="0" lang="en-US" sz="2200" b="0" i="1" u="none" strike="noStrike" cap="none" normalizeH="0" baseline="0" dirty="0" smtClean="0">
                <a:ln>
                  <a:noFill/>
                </a:ln>
                <a:solidFill>
                  <a:schemeClr val="tx1"/>
                </a:solidFill>
                <a:effectLst/>
                <a:latin typeface="Arial" pitchFamily="34" charset="0"/>
                <a:ea typeface="Calibri" pitchFamily="34" charset="0"/>
                <a:cs typeface="Arial" pitchFamily="34" charset="0"/>
              </a:rPr>
              <a:t>Is</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so the total insulation current is equal to </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3200" b="1"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3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 I</a:t>
            </a:r>
            <a:r>
              <a:rPr kumimoji="0" lang="en-US" sz="3200" b="1" i="1"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v</a:t>
            </a:r>
            <a:r>
              <a:rPr kumimoji="0" lang="en-US" sz="3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I</a:t>
            </a:r>
            <a:r>
              <a:rPr kumimoji="0" lang="en-US" sz="3200" b="1" i="1"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S</a:t>
            </a:r>
            <a:r>
              <a:rPr kumimoji="0" lang="en-US" sz="3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5" name="Rectangle 5"/>
          <p:cNvSpPr>
            <a:spLocks noChangeArrowheads="1"/>
          </p:cNvSpPr>
          <p:nvPr/>
        </p:nvSpPr>
        <p:spPr bwMode="auto">
          <a:xfrm>
            <a:off x="0" y="2228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7" name="Rectangle 1"/>
          <p:cNvSpPr>
            <a:spLocks noChangeArrowheads="1"/>
          </p:cNvSpPr>
          <p:nvPr/>
        </p:nvSpPr>
        <p:spPr bwMode="auto">
          <a:xfrm>
            <a:off x="35496" y="3238237"/>
            <a:ext cx="9071992"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second characteristic feature of the electrical conductivity of dielectrics is a gradual decrease in the current with time after switching on the constant voltage. Over time, the current reaches a certain constant value, called the through-conductivity current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I</a:t>
            </a:r>
            <a:r>
              <a:rPr kumimoji="0" lang="en-US" sz="2200" b="0" i="0" u="none" strike="noStrike" cap="none" normalizeH="0" baseline="-30000" dirty="0" err="1" smtClean="0">
                <a:ln>
                  <a:noFill/>
                </a:ln>
                <a:solidFill>
                  <a:schemeClr val="tx1"/>
                </a:solidFill>
                <a:effectLst/>
                <a:latin typeface="Arial" pitchFamily="34" charset="0"/>
                <a:ea typeface="Calibri" pitchFamily="34" charset="0"/>
                <a:cs typeface="Arial" pitchFamily="34" charset="0"/>
              </a:rPr>
              <a:t>thr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whose magnitude is determined by the presence of free charge carriers in the dielectric. The part of the current that decreases with time is called the absorption current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I</a:t>
            </a:r>
            <a:r>
              <a:rPr kumimoji="0" lang="en-US" sz="2200" b="0" i="0" u="none" strike="noStrike" cap="none" normalizeH="0" baseline="-30000" dirty="0" err="1" smtClean="0">
                <a:ln>
                  <a:noFill/>
                </a:ln>
                <a:solidFill>
                  <a:schemeClr val="tx1"/>
                </a:solidFill>
                <a:effectLst/>
                <a:latin typeface="Arial" pitchFamily="34" charset="0"/>
                <a:ea typeface="Calibri" pitchFamily="34" charset="0"/>
                <a:cs typeface="Arial" pitchFamily="34" charset="0"/>
              </a:rPr>
              <a:t>abs</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due to the presence of delayed polarization in the dielectric.</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035472" y="597456"/>
            <a:ext cx="8001024"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Polarization</a:t>
            </a: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dielectrics</a:t>
            </a:r>
            <a:endPar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58775" algn="just"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electric polarization under the action of the field is manifested in the limited elastic displacement of the bound charges, the orientation of the dipole molecules, as a result of which a certain volume or surface of the dielectric acquires an electric moment. After the removal of the electric field, the associated charges return to their original state.</a:t>
            </a:r>
            <a:endParaRPr kumimoji="0" lang="ru-RU" sz="2200" b="0" i="0" u="none" strike="noStrike" cap="none" normalizeH="0" baseline="0" dirty="0" smtClean="0">
              <a:ln>
                <a:noFill/>
              </a:ln>
              <a:solidFill>
                <a:schemeClr val="tx1"/>
              </a:solidFill>
              <a:effectLst/>
              <a:latin typeface="Arial" pitchFamily="34" charset="0"/>
            </a:endParaRPr>
          </a:p>
        </p:txBody>
      </p:sp>
      <p:sp>
        <p:nvSpPr>
          <p:cNvPr id="12291" name="Rectangle 3"/>
          <p:cNvSpPr>
            <a:spLocks noChangeArrowheads="1"/>
          </p:cNvSpPr>
          <p:nvPr/>
        </p:nvSpPr>
        <p:spPr bwMode="auto">
          <a:xfrm>
            <a:off x="0" y="1104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1013547" y="581271"/>
            <a:ext cx="807246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Dielectrics are divided into two classes: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polar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nonpolar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 molecules of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nonpolar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substances, the centers of gravity of the total positive and negative charges coincide. The molecules of polar materials have the form of electric dipoles, capable of orienting themselves in an electric field.</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2200" dirty="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All types of polarization are divided into two groups: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instantaneous</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relaxation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Instantaneous polarization (electronic, ionic) occurs with virtually no loss of energy. Delayed polarization (electron, ion, dipole-relaxation, structural, spontaneous) is accompanied by losses of electrical energy.</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936104" y="116632"/>
            <a:ext cx="5148064"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Dielectric losses</a:t>
            </a:r>
            <a:endParaRPr kumimoji="0" lang="ru-RU"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Dielectric losses</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are the power of an electric current that is dissipated in a dielectric in the form of heat. Numerically, the dielectric losses are characterized by the tangent of the dielectric loss angle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tg</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δ</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where δ is the angle complementing up to 90 ° the phase shift angle φ between the current and voltage vectors in the circuit with the capacitance (δ = 90° - φ).</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Рисунок 13"/>
          <p:cNvPicPr>
            <a:picLocks noChangeAspect="1" noChangeArrowheads="1"/>
          </p:cNvPicPr>
          <p:nvPr/>
        </p:nvPicPr>
        <p:blipFill rotWithShape="1">
          <a:blip r:embed="rId2"/>
          <a:srcRect l="72164" t="52210" r="16425" b="20848"/>
          <a:stretch/>
        </p:blipFill>
        <p:spPr bwMode="auto">
          <a:xfrm>
            <a:off x="6024598" y="47400"/>
            <a:ext cx="3083905" cy="4101680"/>
          </a:xfrm>
          <a:prstGeom prst="rect">
            <a:avLst/>
          </a:prstGeom>
          <a:noFill/>
          <a:ln w="9525">
            <a:noFill/>
            <a:miter lim="800000"/>
            <a:headEnd/>
            <a:tailEnd/>
          </a:ln>
        </p:spPr>
      </p:pic>
      <p:sp>
        <p:nvSpPr>
          <p:cNvPr id="7" name="Rectangle 4"/>
          <p:cNvSpPr>
            <a:spLocks noChangeArrowheads="1"/>
          </p:cNvSpPr>
          <p:nvPr/>
        </p:nvSpPr>
        <p:spPr bwMode="auto">
          <a:xfrm>
            <a:off x="1048598" y="4581128"/>
            <a:ext cx="7915890"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Types of dielectric losses: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losses from through conductivity (on electrical conductivity);</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elaxation</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ionization</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resonant</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7698" name="Rectangle 2"/>
              <p:cNvSpPr>
                <a:spLocks noChangeArrowheads="1"/>
              </p:cNvSpPr>
              <p:nvPr/>
            </p:nvSpPr>
            <p:spPr bwMode="auto">
              <a:xfrm>
                <a:off x="1000100" y="105594"/>
                <a:ext cx="8072462" cy="36625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Breakdown of dielectrics</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Breakdown -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occurrence in the dielectric channel of high conductivity. In the breakdown, a solid dielectric loses its electrical insulating properties. The ability of a dielectric to withstand breakdown is estimated by electrical strength.</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Electric strength</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Еstr</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МV/м - minimum intensity of homogeneous electric field at which dielectric breakdown occurs:</a:t>
                </a: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14:m>
                  <m:oMath xmlns:m="http://schemas.openxmlformats.org/officeDocument/2006/math">
                    <m:r>
                      <a:rPr kumimoji="0" lang="en-US" sz="3600" b="0" i="1" u="none" strike="noStrike" cap="none" normalizeH="0" baseline="0" smtClean="0">
                        <a:ln>
                          <a:noFill/>
                        </a:ln>
                        <a:solidFill>
                          <a:schemeClr val="tx1"/>
                        </a:solidFill>
                        <a:effectLst/>
                        <a:latin typeface="Cambria Math"/>
                        <a:ea typeface="Calibri" pitchFamily="34" charset="0"/>
                        <a:cs typeface="Arial" pitchFamily="34" charset="0"/>
                      </a:rPr>
                      <m:t>𝐸</m:t>
                    </m:r>
                    <m:r>
                      <a:rPr kumimoji="0" lang="en-US" sz="3600" b="0" i="1" u="none" strike="noStrike" cap="none" normalizeH="0" baseline="-25000" smtClean="0">
                        <a:ln>
                          <a:noFill/>
                        </a:ln>
                        <a:solidFill>
                          <a:schemeClr val="tx1"/>
                        </a:solidFill>
                        <a:effectLst/>
                        <a:latin typeface="Cambria Math"/>
                        <a:ea typeface="Calibri" pitchFamily="34" charset="0"/>
                        <a:cs typeface="Arial" pitchFamily="34" charset="0"/>
                      </a:rPr>
                      <m:t>𝑠𝑡𝑟</m:t>
                    </m:r>
                    <m:r>
                      <a:rPr kumimoji="0" lang="en-US" sz="3600" b="0" i="1" u="none" strike="noStrike" cap="none" normalizeH="0" baseline="0" smtClean="0">
                        <a:ln>
                          <a:noFill/>
                        </a:ln>
                        <a:solidFill>
                          <a:schemeClr val="tx1"/>
                        </a:solidFill>
                        <a:effectLst/>
                        <a:latin typeface="Cambria Math"/>
                        <a:ea typeface="Calibri" pitchFamily="34" charset="0"/>
                        <a:cs typeface="Arial" pitchFamily="34" charset="0"/>
                      </a:rPr>
                      <m:t>=</m:t>
                    </m:r>
                    <m:r>
                      <a:rPr kumimoji="0" lang="en-US" sz="3600" b="0" i="1" u="none" strike="noStrike" cap="none" normalizeH="0" baseline="0" smtClean="0">
                        <a:ln>
                          <a:noFill/>
                        </a:ln>
                        <a:solidFill>
                          <a:schemeClr val="tx1"/>
                        </a:solidFill>
                        <a:effectLst/>
                        <a:latin typeface="Cambria Math"/>
                        <a:ea typeface="Calibri" pitchFamily="34" charset="0"/>
                        <a:cs typeface="Arial" pitchFamily="34" charset="0"/>
                      </a:rPr>
                      <m:t>𝑈𝑠</m:t>
                    </m:r>
                    <m:r>
                      <a:rPr kumimoji="0" lang="en-US" sz="3600" b="0" i="1" u="none" strike="noStrike" cap="none" normalizeH="0" baseline="-25000" smtClean="0">
                        <a:ln>
                          <a:noFill/>
                        </a:ln>
                        <a:solidFill>
                          <a:schemeClr val="tx1"/>
                        </a:solidFill>
                        <a:effectLst/>
                        <a:latin typeface="Cambria Math"/>
                        <a:ea typeface="Calibri" pitchFamily="34" charset="0"/>
                        <a:cs typeface="Arial" pitchFamily="34" charset="0"/>
                      </a:rPr>
                      <m:t>𝑡𝑟</m:t>
                    </m:r>
                    <m:r>
                      <a:rPr kumimoji="0" lang="en-US" sz="3600" b="0" i="1" u="none" strike="noStrike" cap="none" normalizeH="0" baseline="0" smtClean="0">
                        <a:ln>
                          <a:noFill/>
                        </a:ln>
                        <a:solidFill>
                          <a:schemeClr val="tx1"/>
                        </a:solidFill>
                        <a:effectLst/>
                        <a:latin typeface="Cambria Math"/>
                        <a:ea typeface="Calibri" pitchFamily="34" charset="0"/>
                        <a:cs typeface="Arial" pitchFamily="34" charset="0"/>
                      </a:rPr>
                      <m:t>/</m:t>
                    </m:r>
                    <m:r>
                      <a:rPr kumimoji="0" lang="en-US" sz="3600" b="0" i="1" u="none" strike="noStrike" cap="none" normalizeH="0" baseline="0" smtClean="0">
                        <a:ln>
                          <a:noFill/>
                        </a:ln>
                        <a:solidFill>
                          <a:schemeClr val="tx1"/>
                        </a:solidFill>
                        <a:effectLst/>
                        <a:latin typeface="Cambria Math"/>
                        <a:ea typeface="Calibri" pitchFamily="34" charset="0"/>
                        <a:cs typeface="Arial" pitchFamily="34" charset="0"/>
                      </a:rPr>
                      <m:t>h</m:t>
                    </m:r>
                  </m:oMath>
                </a14:m>
                <a:endParaRPr kumimoji="0" lang="ru-RU"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mc:Choice>
        <mc:Fallback>
          <p:sp>
            <p:nvSpPr>
              <p:cNvPr id="157698" name="Rectangle 2"/>
              <p:cNvSpPr>
                <a:spLocks noRot="1" noChangeAspect="1" noMove="1" noResize="1" noEditPoints="1" noAdjustHandles="1" noChangeArrowheads="1" noChangeShapeType="1" noTextEdit="1"/>
              </p:cNvSpPr>
              <p:nvPr/>
            </p:nvSpPr>
            <p:spPr bwMode="auto">
              <a:xfrm>
                <a:off x="1000100" y="105594"/>
                <a:ext cx="8072462" cy="3662541"/>
              </a:xfrm>
              <a:prstGeom prst="rect">
                <a:avLst/>
              </a:prstGeom>
              <a:blipFill rotWithShape="1">
                <a:blip r:embed="rId2"/>
                <a:stretch>
                  <a:fillRect l="-906" t="-666" r="-1057"/>
                </a:stretch>
              </a:blipFill>
              <a:ln w="9525">
                <a:noFill/>
                <a:miter lim="800000"/>
                <a:headEnd/>
                <a:tailEnd/>
              </a:ln>
              <a:effectLst/>
            </p:spPr>
            <p:txBody>
              <a:bodyPr/>
              <a:lstStyle/>
              <a:p>
                <a:r>
                  <a:rPr lang="ru-RU">
                    <a:noFill/>
                  </a:rPr>
                  <a:t> </a:t>
                </a:r>
              </a:p>
            </p:txBody>
          </p:sp>
        </mc:Fallback>
      </mc:AlternateContent>
    </p:spTree>
    <p:extLst>
      <p:ext uri="{BB962C8B-B14F-4D97-AF65-F5344CB8AC3E}">
        <p14:creationId xmlns:p14="http://schemas.microsoft.com/office/powerpoint/2010/main" val="2607039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1"/>
          <p:cNvSpPr>
            <a:spLocks noChangeArrowheads="1"/>
          </p:cNvSpPr>
          <p:nvPr/>
        </p:nvSpPr>
        <p:spPr bwMode="auto">
          <a:xfrm>
            <a:off x="971600" y="116632"/>
            <a:ext cx="8100392"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Types of breakdown of dielectrics: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The electrical breakdown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 due to the phenomena of shock ionization and photoionization. </a:t>
            </a:r>
            <a:endPar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sz="2200" dirty="0">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Thermal breakdown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 caused by excessive heat generation due to large dielectric losses. </a:t>
            </a:r>
            <a:endPar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Electrochemical breakdown</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 caused by the development in the dielectric of chemical processes leading to the formation of mobile ions. </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1"/>
          <p:cNvSpPr>
            <a:spLocks noChangeArrowheads="1"/>
          </p:cNvSpPr>
          <p:nvPr/>
        </p:nvSpPr>
        <p:spPr bwMode="auto">
          <a:xfrm>
            <a:off x="1036612" y="4149080"/>
            <a:ext cx="7927876"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Dielectric materials for different purposes</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i="0" u="none" strike="noStrike" cap="none" normalizeH="0" baseline="0" dirty="0" smtClean="0">
                <a:ln>
                  <a:noFill/>
                </a:ln>
                <a:solidFill>
                  <a:schemeClr val="tx1"/>
                </a:solidFill>
                <a:effectLst/>
                <a:latin typeface="Arial" pitchFamily="34" charset="0"/>
                <a:ea typeface="Calibri" pitchFamily="34" charset="0"/>
                <a:cs typeface="Arial" pitchFamily="34" charset="0"/>
              </a:rPr>
              <a:t>1</a:t>
            </a:r>
            <a:r>
              <a:rPr kumimoji="0" lang="ru-RU" sz="22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i="0" u="none" strike="noStrike" cap="none" normalizeH="0" baseline="0" dirty="0" smtClean="0">
                <a:ln>
                  <a:noFill/>
                </a:ln>
                <a:solidFill>
                  <a:schemeClr val="tx1"/>
                </a:solidFill>
                <a:effectLst/>
                <a:latin typeface="Arial" pitchFamily="34" charset="0"/>
                <a:ea typeface="Calibri" pitchFamily="34" charset="0"/>
                <a:cs typeface="Arial" pitchFamily="34" charset="0"/>
              </a:rPr>
              <a:t> Plastics</a:t>
            </a:r>
            <a:endParaRPr kumimoji="0" lang="ru-RU" sz="2200" i="0" u="none" strike="noStrike" cap="none" normalizeH="0" baseline="0" dirty="0" smtClean="0">
              <a:ln>
                <a:noFill/>
              </a:ln>
              <a:solidFill>
                <a:schemeClr val="tx1"/>
              </a:solidFill>
              <a:effectLst/>
              <a:latin typeface="Arial" pitchFamily="34" charset="0"/>
              <a:cs typeface="Arial" pitchFamily="34" charset="0"/>
            </a:endParaRPr>
          </a:p>
          <a:p>
            <a:pPr lvl="0" algn="just" fontAlgn="base">
              <a:spcBef>
                <a:spcPct val="0"/>
              </a:spcBef>
              <a:spcAft>
                <a:spcPct val="0"/>
              </a:spcAft>
            </a:pPr>
            <a:r>
              <a:rPr lang="ru-RU" sz="2200" dirty="0" smtClean="0">
                <a:latin typeface="Arial" pitchFamily="34" charset="0"/>
                <a:ea typeface="Calibri" pitchFamily="34" charset="0"/>
                <a:cs typeface="Arial" pitchFamily="34" charset="0"/>
              </a:rPr>
              <a:t>2 -  </a:t>
            </a:r>
            <a:r>
              <a:rPr lang="ru-RU" sz="2200" dirty="0" err="1" smtClean="0">
                <a:latin typeface="Arial" pitchFamily="34" charset="0"/>
                <a:ea typeface="Calibri" pitchFamily="34" charset="0"/>
                <a:cs typeface="Arial" pitchFamily="34" charset="0"/>
              </a:rPr>
              <a:t>Elastomers</a:t>
            </a:r>
            <a:endParaRPr lang="en-US" sz="2200" dirty="0">
              <a:latin typeface="Arial" pitchFamily="34" charset="0"/>
              <a:ea typeface="Calibri" pitchFamily="34" charset="0"/>
              <a:cs typeface="Arial" pitchFamily="34" charset="0"/>
            </a:endParaRPr>
          </a:p>
          <a:p>
            <a:pPr algn="just" eaLnBrk="0" fontAlgn="base" hangingPunct="0">
              <a:spcBef>
                <a:spcPct val="0"/>
              </a:spcBef>
              <a:spcAft>
                <a:spcPct val="0"/>
              </a:spcAft>
            </a:pPr>
            <a:r>
              <a:rPr lang="ru-RU" sz="2200" dirty="0" smtClean="0">
                <a:latin typeface="Arial" pitchFamily="34" charset="0"/>
                <a:ea typeface="Calibri" pitchFamily="34" charset="0"/>
                <a:cs typeface="Arial" pitchFamily="34" charset="0"/>
              </a:rPr>
              <a:t>3 - </a:t>
            </a:r>
            <a:r>
              <a:rPr lang="ru-RU" sz="2200" dirty="0" err="1">
                <a:latin typeface="Arial" pitchFamily="34" charset="0"/>
                <a:ea typeface="Calibri" pitchFamily="34" charset="0"/>
                <a:cs typeface="Arial" pitchFamily="34" charset="0"/>
              </a:rPr>
              <a:t>Fiber-based</a:t>
            </a:r>
            <a:r>
              <a:rPr lang="ru-RU" sz="2200" dirty="0">
                <a:latin typeface="Arial" pitchFamily="34" charset="0"/>
                <a:ea typeface="Calibri" pitchFamily="34" charset="0"/>
                <a:cs typeface="Arial" pitchFamily="34" charset="0"/>
              </a:rPr>
              <a:t> </a:t>
            </a:r>
            <a:r>
              <a:rPr lang="ru-RU" sz="2200" dirty="0" err="1">
                <a:latin typeface="Arial" pitchFamily="34" charset="0"/>
                <a:ea typeface="Calibri" pitchFamily="34" charset="0"/>
                <a:cs typeface="Arial" pitchFamily="34" charset="0"/>
              </a:rPr>
              <a:t>and</a:t>
            </a:r>
            <a:r>
              <a:rPr lang="ru-RU" sz="2200" dirty="0">
                <a:latin typeface="Arial" pitchFamily="34" charset="0"/>
                <a:ea typeface="Calibri" pitchFamily="34" charset="0"/>
                <a:cs typeface="Arial" pitchFamily="34" charset="0"/>
              </a:rPr>
              <a:t> </a:t>
            </a:r>
            <a:r>
              <a:rPr lang="ru-RU" sz="2200" dirty="0" err="1">
                <a:latin typeface="Arial" pitchFamily="34" charset="0"/>
                <a:ea typeface="Calibri" pitchFamily="34" charset="0"/>
                <a:cs typeface="Arial" pitchFamily="34" charset="0"/>
              </a:rPr>
              <a:t>laminated</a:t>
            </a:r>
            <a:r>
              <a:rPr lang="ru-RU" sz="2200" dirty="0">
                <a:latin typeface="Arial" pitchFamily="34" charset="0"/>
                <a:ea typeface="Calibri" pitchFamily="34" charset="0"/>
                <a:cs typeface="Arial" pitchFamily="34" charset="0"/>
              </a:rPr>
              <a:t> </a:t>
            </a:r>
            <a:r>
              <a:rPr lang="ru-RU" sz="2200" dirty="0" err="1">
                <a:latin typeface="Arial" pitchFamily="34" charset="0"/>
                <a:ea typeface="Calibri" pitchFamily="34" charset="0"/>
                <a:cs typeface="Arial" pitchFamily="34" charset="0"/>
              </a:rPr>
              <a:t>materials</a:t>
            </a:r>
            <a:endParaRPr lang="ru-RU" sz="2200" dirty="0">
              <a:latin typeface="Arial" pitchFamily="34" charset="0"/>
              <a:cs typeface="Arial" pitchFamily="34" charset="0"/>
            </a:endParaRPr>
          </a:p>
          <a:p>
            <a:pPr algn="just" eaLnBrk="0" fontAlgn="base" hangingPunct="0">
              <a:spcBef>
                <a:spcPct val="0"/>
              </a:spcBef>
              <a:spcAft>
                <a:spcPct val="0"/>
              </a:spcAft>
            </a:pPr>
            <a:r>
              <a:rPr lang="en-US" sz="2200" dirty="0" smtClean="0">
                <a:latin typeface="Arial" pitchFamily="34" charset="0"/>
                <a:ea typeface="Calibri" pitchFamily="34" charset="0"/>
                <a:cs typeface="Arial" pitchFamily="34" charset="0"/>
              </a:rPr>
              <a:t>4</a:t>
            </a:r>
            <a:r>
              <a:rPr lang="ru-RU" sz="2200" dirty="0" smtClean="0">
                <a:latin typeface="Arial" pitchFamily="34" charset="0"/>
                <a:ea typeface="Calibri" pitchFamily="34" charset="0"/>
                <a:cs typeface="Arial" pitchFamily="34" charset="0"/>
              </a:rPr>
              <a:t> -</a:t>
            </a:r>
            <a:r>
              <a:rPr lang="en-US" sz="2200" dirty="0" smtClean="0">
                <a:latin typeface="Arial" pitchFamily="34" charset="0"/>
                <a:ea typeface="Calibri" pitchFamily="34" charset="0"/>
                <a:cs typeface="Arial" pitchFamily="34" charset="0"/>
              </a:rPr>
              <a:t> </a:t>
            </a:r>
            <a:r>
              <a:rPr lang="en-US" sz="2200" dirty="0">
                <a:latin typeface="Arial" pitchFamily="34" charset="0"/>
                <a:ea typeface="Calibri" pitchFamily="34" charset="0"/>
                <a:cs typeface="Arial" pitchFamily="34" charset="0"/>
              </a:rPr>
              <a:t>Glass and ceramics</a:t>
            </a:r>
            <a:endParaRPr lang="ru-RU" sz="2200" dirty="0">
              <a:latin typeface="Arial" pitchFamily="34" charset="0"/>
              <a:cs typeface="Arial" pitchFamily="34" charset="0"/>
            </a:endParaRPr>
          </a:p>
          <a:p>
            <a:pPr lvl="0" algn="just" eaLnBrk="0" fontAlgn="base" hangingPunct="0">
              <a:spcBef>
                <a:spcPct val="0"/>
              </a:spcBef>
              <a:spcAft>
                <a:spcPct val="0"/>
              </a:spcAft>
            </a:pP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03648" y="476672"/>
            <a:ext cx="7488832" cy="954107"/>
          </a:xfrm>
          <a:prstGeom prst="rect">
            <a:avLst/>
          </a:prstGeom>
        </p:spPr>
        <p:txBody>
          <a:bodyPr wrap="square">
            <a:spAutoFit/>
          </a:bodyPr>
          <a:lstStyle/>
          <a:p>
            <a:pPr algn="ctr"/>
            <a:r>
              <a:rPr lang="en-US" sz="2800" b="1" i="1" dirty="0">
                <a:solidFill>
                  <a:srgbClr val="C00000"/>
                </a:solidFill>
                <a:latin typeface="Arial" pitchFamily="34" charset="0"/>
                <a:cs typeface="Arial" pitchFamily="34" charset="0"/>
              </a:rPr>
              <a:t>Lecture</a:t>
            </a:r>
            <a:r>
              <a:rPr lang="en-US" sz="2800" b="1" dirty="0">
                <a:solidFill>
                  <a:srgbClr val="C00000"/>
                </a:solidFill>
                <a:latin typeface="Arial" pitchFamily="34" charset="0"/>
                <a:cs typeface="Arial" pitchFamily="34" charset="0"/>
              </a:rPr>
              <a:t> </a:t>
            </a:r>
            <a:r>
              <a:rPr lang="en-US" sz="2800" b="1" i="1" dirty="0">
                <a:solidFill>
                  <a:srgbClr val="C00000"/>
                </a:solidFill>
                <a:latin typeface="Arial" pitchFamily="34" charset="0"/>
                <a:cs typeface="Arial" pitchFamily="34" charset="0"/>
              </a:rPr>
              <a:t>6. </a:t>
            </a:r>
            <a:r>
              <a:rPr lang="en-US" sz="2800" b="1" dirty="0">
                <a:solidFill>
                  <a:srgbClr val="C00000"/>
                </a:solidFill>
                <a:latin typeface="Arial" pitchFamily="34" charset="0"/>
                <a:cs typeface="Arial" pitchFamily="34" charset="0"/>
              </a:rPr>
              <a:t>Section 5. </a:t>
            </a:r>
            <a:endParaRPr lang="en-US" sz="2800" b="1" dirty="0" smtClean="0">
              <a:solidFill>
                <a:srgbClr val="C00000"/>
              </a:solidFill>
              <a:latin typeface="Arial" pitchFamily="34" charset="0"/>
              <a:cs typeface="Arial" pitchFamily="34" charset="0"/>
            </a:endParaRPr>
          </a:p>
          <a:p>
            <a:pPr algn="ctr"/>
            <a:r>
              <a:rPr lang="en-US" sz="2800" b="1" dirty="0" smtClean="0">
                <a:latin typeface="Arial" pitchFamily="34" charset="0"/>
                <a:cs typeface="Arial" pitchFamily="34" charset="0"/>
              </a:rPr>
              <a:t>The </a:t>
            </a:r>
            <a:r>
              <a:rPr lang="en-US" sz="2800" b="1" dirty="0">
                <a:latin typeface="Arial" pitchFamily="34" charset="0"/>
                <a:cs typeface="Arial" pitchFamily="34" charset="0"/>
              </a:rPr>
              <a:t>properties of living </a:t>
            </a:r>
            <a:r>
              <a:rPr lang="en-US" sz="2800" b="1" dirty="0" smtClean="0">
                <a:latin typeface="Arial" pitchFamily="34" charset="0"/>
                <a:cs typeface="Arial" pitchFamily="34" charset="0"/>
              </a:rPr>
              <a:t>tissues</a:t>
            </a:r>
            <a:endParaRPr lang="ru-RU" sz="2800" b="1" dirty="0">
              <a:latin typeface="Arial" pitchFamily="34" charset="0"/>
              <a:cs typeface="Arial" pitchFamily="34" charset="0"/>
            </a:endParaRPr>
          </a:p>
        </p:txBody>
      </p:sp>
      <p:sp>
        <p:nvSpPr>
          <p:cNvPr id="2" name="Прямоугольник 1"/>
          <p:cNvSpPr/>
          <p:nvPr/>
        </p:nvSpPr>
        <p:spPr>
          <a:xfrm>
            <a:off x="1043608" y="1859340"/>
            <a:ext cx="7848872" cy="3046988"/>
          </a:xfrm>
          <a:prstGeom prst="rect">
            <a:avLst/>
          </a:prstGeom>
        </p:spPr>
        <p:txBody>
          <a:bodyPr wrap="square">
            <a:spAutoFit/>
          </a:bodyPr>
          <a:lstStyle/>
          <a:p>
            <a:pPr algn="just"/>
            <a:r>
              <a:rPr lang="ru-RU" sz="2400" dirty="0" smtClean="0">
                <a:latin typeface="Arial" pitchFamily="34" charset="0"/>
                <a:cs typeface="Arial" pitchFamily="34" charset="0"/>
              </a:rPr>
              <a:t>	A </a:t>
            </a:r>
            <a:r>
              <a:rPr lang="ru-RU" sz="2400" dirty="0" err="1">
                <a:latin typeface="Arial" pitchFamily="34" charset="0"/>
                <a:cs typeface="Arial" pitchFamily="34" charset="0"/>
              </a:rPr>
              <a:t>living</a:t>
            </a:r>
            <a:r>
              <a:rPr lang="ru-RU" sz="2400" dirty="0">
                <a:latin typeface="Arial" pitchFamily="34" charset="0"/>
                <a:cs typeface="Arial" pitchFamily="34" charset="0"/>
              </a:rPr>
              <a:t> </a:t>
            </a:r>
            <a:r>
              <a:rPr lang="ru-RU" sz="2400" dirty="0" err="1">
                <a:latin typeface="Arial" pitchFamily="34" charset="0"/>
                <a:cs typeface="Arial" pitchFamily="34" charset="0"/>
              </a:rPr>
              <a:t>organism</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different</a:t>
            </a:r>
            <a:r>
              <a:rPr lang="ru-RU" sz="2400" dirty="0">
                <a:latin typeface="Arial" pitchFamily="34" charset="0"/>
                <a:cs typeface="Arial" pitchFamily="34" charset="0"/>
              </a:rPr>
              <a:t> </a:t>
            </a:r>
            <a:r>
              <a:rPr lang="ru-RU" sz="2400" dirty="0" err="1">
                <a:latin typeface="Arial" pitchFamily="34" charset="0"/>
                <a:cs typeface="Arial" pitchFamily="34" charset="0"/>
              </a:rPr>
              <a:t>from</a:t>
            </a:r>
            <a:r>
              <a:rPr lang="ru-RU" sz="2400" dirty="0">
                <a:latin typeface="Arial" pitchFamily="34" charset="0"/>
                <a:cs typeface="Arial" pitchFamily="34" charset="0"/>
              </a:rPr>
              <a:t> </a:t>
            </a:r>
            <a:r>
              <a:rPr lang="ru-RU" sz="2400" dirty="0" err="1">
                <a:latin typeface="Arial" pitchFamily="34" charset="0"/>
                <a:cs typeface="Arial" pitchFamily="34" charset="0"/>
              </a:rPr>
              <a:t>inanimate</a:t>
            </a:r>
            <a:r>
              <a:rPr lang="ru-RU" sz="2400" dirty="0">
                <a:latin typeface="Arial" pitchFamily="34" charset="0"/>
                <a:cs typeface="Arial" pitchFamily="34" charset="0"/>
              </a:rPr>
              <a:t> </a:t>
            </a:r>
            <a:r>
              <a:rPr lang="ru-RU" sz="2400" dirty="0" err="1">
                <a:latin typeface="Arial" pitchFamily="34" charset="0"/>
                <a:cs typeface="Arial" pitchFamily="34" charset="0"/>
              </a:rPr>
              <a:t>matter</a:t>
            </a:r>
            <a:r>
              <a:rPr lang="ru-RU" sz="2400" dirty="0">
                <a:latin typeface="Arial" pitchFamily="34" charset="0"/>
                <a:cs typeface="Arial" pitchFamily="34" charset="0"/>
              </a:rPr>
              <a:t> </a:t>
            </a:r>
            <a:r>
              <a:rPr lang="ru-RU" sz="2400" dirty="0" err="1">
                <a:latin typeface="Arial" pitchFamily="34" charset="0"/>
                <a:cs typeface="Arial" pitchFamily="34" charset="0"/>
              </a:rPr>
              <a:t>replication</a:t>
            </a:r>
            <a:r>
              <a:rPr lang="ru-RU" sz="2400" dirty="0">
                <a:latin typeface="Arial" pitchFamily="34" charset="0"/>
                <a:cs typeface="Arial" pitchFamily="34" charset="0"/>
              </a:rPr>
              <a:t> </a:t>
            </a:r>
            <a:r>
              <a:rPr lang="ru-RU" sz="2400" dirty="0" err="1">
                <a:latin typeface="Arial" pitchFamily="34" charset="0"/>
                <a:cs typeface="Arial" pitchFamily="34" charset="0"/>
              </a:rPr>
              <a:t>property</a:t>
            </a:r>
            <a:r>
              <a:rPr lang="ru-RU" sz="2400" dirty="0">
                <a:latin typeface="Arial" pitchFamily="34" charset="0"/>
                <a:cs typeface="Arial" pitchFamily="34" charset="0"/>
              </a:rPr>
              <a:t> (</a:t>
            </a:r>
            <a:r>
              <a:rPr lang="ru-RU" sz="2400" dirty="0" err="1">
                <a:latin typeface="Arial" pitchFamily="34" charset="0"/>
                <a:cs typeface="Arial" pitchFamily="34" charset="0"/>
              </a:rPr>
              <a:t>reproductive</a:t>
            </a:r>
            <a:r>
              <a:rPr lang="ru-RU" sz="2400" dirty="0">
                <a:latin typeface="Arial" pitchFamily="34" charset="0"/>
                <a:cs typeface="Arial" pitchFamily="34" charset="0"/>
              </a:rPr>
              <a:t> </a:t>
            </a:r>
            <a:r>
              <a:rPr lang="ru-RU" sz="2400" dirty="0" err="1">
                <a:latin typeface="Arial" pitchFamily="34" charset="0"/>
                <a:cs typeface="Arial" pitchFamily="34" charset="0"/>
              </a:rPr>
              <a:t>function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presence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metabolism</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complex</a:t>
            </a:r>
            <a:r>
              <a:rPr lang="ru-RU" sz="2400" dirty="0">
                <a:latin typeface="Arial" pitchFamily="34" charset="0"/>
                <a:cs typeface="Arial" pitchFamily="34" charset="0"/>
              </a:rPr>
              <a:t> </a:t>
            </a:r>
            <a:r>
              <a:rPr lang="ru-RU" sz="2400" dirty="0" err="1">
                <a:latin typeface="Arial" pitchFamily="34" charset="0"/>
                <a:cs typeface="Arial" pitchFamily="34" charset="0"/>
              </a:rPr>
              <a:t>hierarchical</a:t>
            </a:r>
            <a:r>
              <a:rPr lang="ru-RU" sz="2400" dirty="0">
                <a:latin typeface="Arial" pitchFamily="34" charset="0"/>
                <a:cs typeface="Arial" pitchFamily="34" charset="0"/>
              </a:rPr>
              <a:t> </a:t>
            </a:r>
            <a:r>
              <a:rPr lang="ru-RU" sz="2400" dirty="0" err="1">
                <a:latin typeface="Arial" pitchFamily="34" charset="0"/>
                <a:cs typeface="Arial" pitchFamily="34" charset="0"/>
              </a:rPr>
              <a:t>organization</a:t>
            </a:r>
            <a:r>
              <a:rPr lang="ru-RU" sz="2400" dirty="0">
                <a:latin typeface="Arial" pitchFamily="34" charset="0"/>
                <a:cs typeface="Arial" pitchFamily="34" charset="0"/>
              </a:rPr>
              <a:t> </a:t>
            </a:r>
            <a:r>
              <a:rPr lang="ru-RU" sz="2400" dirty="0" err="1">
                <a:latin typeface="Arial" pitchFamily="34" charset="0"/>
                <a:cs typeface="Arial" pitchFamily="34" charset="0"/>
              </a:rPr>
              <a:t>with</a:t>
            </a:r>
            <a:r>
              <a:rPr lang="ru-RU" sz="2400" dirty="0">
                <a:latin typeface="Arial" pitchFamily="34" charset="0"/>
                <a:cs typeface="Arial" pitchFamily="34" charset="0"/>
              </a:rPr>
              <a:t> </a:t>
            </a:r>
            <a:r>
              <a:rPr lang="ru-RU" sz="2400" dirty="0" err="1">
                <a:latin typeface="Arial" pitchFamily="34" charset="0"/>
                <a:cs typeface="Arial" pitchFamily="34" charset="0"/>
              </a:rPr>
              <a:t>strong</a:t>
            </a:r>
            <a:r>
              <a:rPr lang="ru-RU" sz="2400" dirty="0">
                <a:latin typeface="Arial" pitchFamily="34" charset="0"/>
                <a:cs typeface="Arial" pitchFamily="34" charset="0"/>
              </a:rPr>
              <a:t> </a:t>
            </a:r>
            <a:r>
              <a:rPr lang="ru-RU" sz="2400" dirty="0" err="1">
                <a:latin typeface="Arial" pitchFamily="34" charset="0"/>
                <a:cs typeface="Arial" pitchFamily="34" charset="0"/>
              </a:rPr>
              <a:t>reciprocal</a:t>
            </a:r>
            <a:r>
              <a:rPr lang="ru-RU" sz="2400" dirty="0">
                <a:latin typeface="Arial" pitchFamily="34" charset="0"/>
                <a:cs typeface="Arial" pitchFamily="34" charset="0"/>
              </a:rPr>
              <a:t> </a:t>
            </a:r>
            <a:r>
              <a:rPr lang="ru-RU" sz="2400" dirty="0" err="1">
                <a:latin typeface="Arial" pitchFamily="34" charset="0"/>
                <a:cs typeface="Arial" pitchFamily="34" charset="0"/>
              </a:rPr>
              <a:t>relationships</a:t>
            </a:r>
            <a:r>
              <a:rPr lang="ru-RU" sz="2400" dirty="0">
                <a:latin typeface="Arial" pitchFamily="34" charset="0"/>
                <a:cs typeface="Arial" pitchFamily="34" charset="0"/>
              </a:rPr>
              <a:t> </a:t>
            </a:r>
            <a:r>
              <a:rPr lang="ru-RU" sz="2400" dirty="0" err="1">
                <a:latin typeface="Arial" pitchFamily="34" charset="0"/>
                <a:cs typeface="Arial" pitchFamily="34" charset="0"/>
              </a:rPr>
              <a:t>between</a:t>
            </a:r>
            <a:r>
              <a:rPr lang="ru-RU" sz="2400" dirty="0">
                <a:latin typeface="Arial" pitchFamily="34" charset="0"/>
                <a:cs typeface="Arial" pitchFamily="34" charset="0"/>
              </a:rPr>
              <a:t> </a:t>
            </a:r>
            <a:r>
              <a:rPr lang="ru-RU" sz="2400" dirty="0" err="1">
                <a:latin typeface="Arial" pitchFamily="34" charset="0"/>
                <a:cs typeface="Arial" pitchFamily="34" charset="0"/>
              </a:rPr>
              <a:t>all</a:t>
            </a:r>
            <a:r>
              <a:rPr lang="ru-RU" sz="2400" dirty="0">
                <a:latin typeface="Arial" pitchFamily="34" charset="0"/>
                <a:cs typeface="Arial" pitchFamily="34" charset="0"/>
              </a:rPr>
              <a:t> </a:t>
            </a:r>
            <a:r>
              <a:rPr lang="ru-RU" sz="2400" dirty="0" err="1">
                <a:latin typeface="Arial" pitchFamily="34" charset="0"/>
                <a:cs typeface="Arial" pitchFamily="34" charset="0"/>
              </a:rPr>
              <a:t>internal</a:t>
            </a:r>
            <a:r>
              <a:rPr lang="ru-RU" sz="2400" dirty="0">
                <a:latin typeface="Arial" pitchFamily="34" charset="0"/>
                <a:cs typeface="Arial" pitchFamily="34" charset="0"/>
              </a:rPr>
              <a:t> </a:t>
            </a:r>
            <a:r>
              <a:rPr lang="ru-RU" sz="2400" dirty="0" err="1">
                <a:latin typeface="Arial" pitchFamily="34" charset="0"/>
                <a:cs typeface="Arial" pitchFamily="34" charset="0"/>
              </a:rPr>
              <a:t>components</a:t>
            </a:r>
            <a:r>
              <a:rPr lang="ru-RU" sz="2400" dirty="0">
                <a:latin typeface="Arial" pitchFamily="34" charset="0"/>
                <a:cs typeface="Arial" pitchFamily="34" charset="0"/>
              </a:rPr>
              <a:t>. </a:t>
            </a:r>
            <a:r>
              <a:rPr lang="ru-RU" sz="2400" dirty="0" err="1">
                <a:latin typeface="Arial" pitchFamily="34" charset="0"/>
                <a:cs typeface="Arial" pitchFamily="34" charset="0"/>
              </a:rPr>
              <a:t>So</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body</a:t>
            </a:r>
            <a:r>
              <a:rPr lang="ru-RU" sz="2400" dirty="0">
                <a:latin typeface="Arial" pitchFamily="34" charset="0"/>
                <a:cs typeface="Arial" pitchFamily="34" charset="0"/>
              </a:rPr>
              <a:t> </a:t>
            </a:r>
            <a:r>
              <a:rPr lang="ru-RU" sz="2400" dirty="0" err="1">
                <a:latin typeface="Arial" pitchFamily="34" charset="0"/>
                <a:cs typeface="Arial" pitchFamily="34" charset="0"/>
              </a:rPr>
              <a:t>as</a:t>
            </a:r>
            <a:r>
              <a:rPr lang="ru-RU" sz="2400" dirty="0">
                <a:latin typeface="Arial" pitchFamily="34" charset="0"/>
                <a:cs typeface="Arial" pitchFamily="34" charset="0"/>
              </a:rPr>
              <a:t> </a:t>
            </a:r>
            <a:r>
              <a:rPr lang="ru-RU" sz="2400" dirty="0" err="1">
                <a:latin typeface="Arial" pitchFamily="34" charset="0"/>
                <a:cs typeface="Arial" pitchFamily="34" charset="0"/>
              </a:rPr>
              <a:t>autonomous</a:t>
            </a:r>
            <a:r>
              <a:rPr lang="ru-RU" sz="2400" dirty="0">
                <a:latin typeface="Arial" pitchFamily="34" charset="0"/>
                <a:cs typeface="Arial" pitchFamily="34" charset="0"/>
              </a:rPr>
              <a:t> </a:t>
            </a:r>
            <a:r>
              <a:rPr lang="ru-RU" sz="2400" dirty="0" err="1">
                <a:latin typeface="Arial" pitchFamily="34" charset="0"/>
                <a:cs typeface="Arial" pitchFamily="34" charset="0"/>
              </a:rPr>
              <a:t>system</a:t>
            </a:r>
            <a:r>
              <a:rPr lang="ru-RU" sz="2400" dirty="0">
                <a:latin typeface="Arial" pitchFamily="34" charset="0"/>
                <a:cs typeface="Arial" pitchFamily="34" charset="0"/>
              </a:rPr>
              <a:t>, </a:t>
            </a:r>
            <a:r>
              <a:rPr lang="ru-RU" sz="2400" dirty="0" err="1">
                <a:latin typeface="Arial" pitchFamily="34" charset="0"/>
                <a:cs typeface="Arial" pitchFamily="34" charset="0"/>
              </a:rPr>
              <a:t>local</a:t>
            </a:r>
            <a:r>
              <a:rPr lang="ru-RU" sz="2400" dirty="0">
                <a:latin typeface="Arial" pitchFamily="34" charset="0"/>
                <a:cs typeface="Arial" pitchFamily="34" charset="0"/>
              </a:rPr>
              <a:t> </a:t>
            </a:r>
            <a:r>
              <a:rPr lang="ru-RU" sz="2400" dirty="0" err="1" smtClean="0">
                <a:latin typeface="Arial" pitchFamily="34" charset="0"/>
                <a:cs typeface="Arial" pitchFamily="34" charset="0"/>
              </a:rPr>
              <a:t>changes</a:t>
            </a:r>
            <a:r>
              <a:rPr lang="ru-RU" sz="2400" dirty="0" smtClean="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varying</a:t>
            </a:r>
            <a:r>
              <a:rPr lang="ru-RU" sz="2400" dirty="0">
                <a:latin typeface="Arial" pitchFamily="34" charset="0"/>
                <a:cs typeface="Arial" pitchFamily="34" charset="0"/>
              </a:rPr>
              <a:t> </a:t>
            </a:r>
            <a:r>
              <a:rPr lang="ru-RU" sz="2400" dirty="0" err="1">
                <a:latin typeface="Arial" pitchFamily="34" charset="0"/>
                <a:cs typeface="Arial" pitchFamily="34" charset="0"/>
              </a:rPr>
              <a:t>degrees</a:t>
            </a:r>
            <a:r>
              <a:rPr lang="ru-RU" sz="2400" dirty="0">
                <a:latin typeface="Arial" pitchFamily="34" charset="0"/>
                <a:cs typeface="Arial" pitchFamily="34" charset="0"/>
              </a:rPr>
              <a:t>, </a:t>
            </a:r>
            <a:r>
              <a:rPr lang="ru-RU" sz="2400" dirty="0" err="1">
                <a:latin typeface="Arial" pitchFamily="34" charset="0"/>
                <a:cs typeface="Arial" pitchFamily="34" charset="0"/>
              </a:rPr>
              <a:t>affect</a:t>
            </a:r>
            <a:r>
              <a:rPr lang="ru-RU" sz="2400" dirty="0">
                <a:latin typeface="Arial" pitchFamily="34" charset="0"/>
                <a:cs typeface="Arial" pitchFamily="34" charset="0"/>
              </a:rPr>
              <a:t>, </a:t>
            </a:r>
            <a:r>
              <a:rPr lang="ru-RU" sz="2400" dirty="0" err="1">
                <a:latin typeface="Arial" pitchFamily="34" charset="0"/>
                <a:cs typeface="Arial" pitchFamily="34" charset="0"/>
              </a:rPr>
              <a:t>at</a:t>
            </a:r>
            <a:r>
              <a:rPr lang="ru-RU" sz="2400" dirty="0">
                <a:latin typeface="Arial" pitchFamily="34" charset="0"/>
                <a:cs typeface="Arial" pitchFamily="34" charset="0"/>
              </a:rPr>
              <a:t> </a:t>
            </a:r>
            <a:r>
              <a:rPr lang="ru-RU" sz="2400" dirty="0" err="1">
                <a:latin typeface="Arial" pitchFamily="34" charset="0"/>
                <a:cs typeface="Arial" pitchFamily="34" charset="0"/>
              </a:rPr>
              <a:t>first</a:t>
            </a:r>
            <a:r>
              <a:rPr lang="ru-RU" sz="2400" dirty="0">
                <a:latin typeface="Arial" pitchFamily="34" charset="0"/>
                <a:cs typeface="Arial" pitchFamily="34" charset="0"/>
              </a:rPr>
              <a:t> </a:t>
            </a:r>
            <a:r>
              <a:rPr lang="ru-RU" sz="2400" dirty="0" err="1">
                <a:latin typeface="Arial" pitchFamily="34" charset="0"/>
                <a:cs typeface="Arial" pitchFamily="34" charset="0"/>
              </a:rPr>
              <a:t>glance</a:t>
            </a:r>
            <a:r>
              <a:rPr lang="ru-RU" sz="2400" dirty="0">
                <a:latin typeface="Arial" pitchFamily="34" charset="0"/>
                <a:cs typeface="Arial" pitchFamily="34" charset="0"/>
              </a:rPr>
              <a:t>, </a:t>
            </a:r>
            <a:r>
              <a:rPr lang="ru-RU" sz="2400" dirty="0" err="1">
                <a:latin typeface="Arial" pitchFamily="34" charset="0"/>
                <a:cs typeface="Arial" pitchFamily="34" charset="0"/>
              </a:rPr>
              <a:t>not</a:t>
            </a:r>
            <a:r>
              <a:rPr lang="ru-RU" sz="2400" dirty="0">
                <a:latin typeface="Arial" pitchFamily="34" charset="0"/>
                <a:cs typeface="Arial" pitchFamily="34" charset="0"/>
              </a:rPr>
              <a:t> </a:t>
            </a:r>
            <a:r>
              <a:rPr lang="ru-RU" sz="2400" dirty="0" err="1">
                <a:latin typeface="Arial" pitchFamily="34" charset="0"/>
                <a:cs typeface="Arial" pitchFamily="34" charset="0"/>
              </a:rPr>
              <a:t>associated</a:t>
            </a:r>
            <a:r>
              <a:rPr lang="ru-RU" sz="2400" dirty="0">
                <a:latin typeface="Arial" pitchFamily="34" charset="0"/>
                <a:cs typeface="Arial" pitchFamily="34" charset="0"/>
              </a:rPr>
              <a:t> </a:t>
            </a:r>
            <a:r>
              <a:rPr lang="ru-RU" sz="2400" dirty="0" err="1">
                <a:latin typeface="Arial" pitchFamily="34" charset="0"/>
                <a:cs typeface="Arial" pitchFamily="34" charset="0"/>
              </a:rPr>
              <a:t>with</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local</a:t>
            </a:r>
            <a:r>
              <a:rPr lang="ru-RU" sz="2400" dirty="0">
                <a:latin typeface="Arial" pitchFamily="34" charset="0"/>
                <a:cs typeface="Arial" pitchFamily="34" charset="0"/>
              </a:rPr>
              <a:t> </a:t>
            </a:r>
            <a:r>
              <a:rPr lang="ru-RU" sz="2400" dirty="0" err="1">
                <a:latin typeface="Arial" pitchFamily="34" charset="0"/>
                <a:cs typeface="Arial" pitchFamily="34" charset="0"/>
              </a:rPr>
              <a:t>exposure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organs</a:t>
            </a:r>
            <a:r>
              <a:rPr lang="ru-RU" sz="2400" dirty="0">
                <a:latin typeface="Arial" pitchFamily="34" charset="0"/>
                <a:cs typeface="Arial" pitchFamily="34" charset="0"/>
              </a:rPr>
              <a:t> </a:t>
            </a:r>
            <a:r>
              <a:rPr lang="ru-RU" sz="2400" dirty="0" err="1">
                <a:latin typeface="Arial" pitchFamily="34" charset="0"/>
                <a:cs typeface="Arial" pitchFamily="34" charset="0"/>
              </a:rPr>
              <a:t>or</a:t>
            </a:r>
            <a:r>
              <a:rPr lang="ru-RU" sz="2400" dirty="0">
                <a:latin typeface="Arial" pitchFamily="34" charset="0"/>
                <a:cs typeface="Arial" pitchFamily="34" charset="0"/>
              </a:rPr>
              <a:t> systems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bodies</a:t>
            </a:r>
            <a:r>
              <a:rPr lang="ru-RU" sz="2400" dirty="0">
                <a:latin typeface="Arial" pitchFamily="34" charset="0"/>
                <a:cs typeface="Arial" pitchFamily="34" charset="0"/>
              </a:rPr>
              <a:t>.</a:t>
            </a:r>
          </a:p>
        </p:txBody>
      </p:sp>
    </p:spTree>
    <p:extLst>
      <p:ext uri="{BB962C8B-B14F-4D97-AF65-F5344CB8AC3E}">
        <p14:creationId xmlns:p14="http://schemas.microsoft.com/office/powerpoint/2010/main" val="2607039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335846"/>
            <a:ext cx="8064896" cy="5601533"/>
          </a:xfrm>
          <a:prstGeom prst="rect">
            <a:avLst/>
          </a:prstGeom>
        </p:spPr>
        <p:txBody>
          <a:bodyPr wrap="square">
            <a:spAutoFit/>
          </a:bodyPr>
          <a:lstStyle/>
          <a:p>
            <a:pPr algn="ctr"/>
            <a:r>
              <a:rPr lang="en-US" sz="2400" b="1" dirty="0" smtClean="0">
                <a:latin typeface="Arial" pitchFamily="34" charset="0"/>
                <a:cs typeface="Arial" pitchFamily="34" charset="0"/>
              </a:rPr>
              <a:t>M</a:t>
            </a:r>
            <a:r>
              <a:rPr lang="ru-RU" sz="2400" b="1" dirty="0" err="1" smtClean="0">
                <a:latin typeface="Arial" pitchFamily="34" charset="0"/>
                <a:cs typeface="Arial" pitchFamily="34" charset="0"/>
              </a:rPr>
              <a:t>echanical</a:t>
            </a:r>
            <a:r>
              <a:rPr lang="ru-RU" sz="2400" b="1" dirty="0" smtClean="0">
                <a:latin typeface="Arial" pitchFamily="34" charset="0"/>
                <a:cs typeface="Arial" pitchFamily="34" charset="0"/>
              </a:rPr>
              <a:t> </a:t>
            </a:r>
            <a:r>
              <a:rPr lang="ru-RU" sz="2400" b="1" dirty="0" err="1">
                <a:latin typeface="Arial" pitchFamily="34" charset="0"/>
                <a:cs typeface="Arial" pitchFamily="34" charset="0"/>
              </a:rPr>
              <a:t>properties</a:t>
            </a:r>
            <a:r>
              <a:rPr lang="ru-RU" sz="2400" b="1" dirty="0">
                <a:latin typeface="Arial" pitchFamily="34" charset="0"/>
                <a:cs typeface="Arial" pitchFamily="34" charset="0"/>
              </a:rPr>
              <a:t> </a:t>
            </a:r>
            <a:r>
              <a:rPr lang="ru-RU" sz="2400" b="1" dirty="0" err="1">
                <a:latin typeface="Arial" pitchFamily="34" charset="0"/>
                <a:cs typeface="Arial" pitchFamily="34" charset="0"/>
              </a:rPr>
              <a:t>of</a:t>
            </a:r>
            <a:r>
              <a:rPr lang="ru-RU" sz="2400" b="1" dirty="0">
                <a:latin typeface="Arial" pitchFamily="34" charset="0"/>
                <a:cs typeface="Arial" pitchFamily="34" charset="0"/>
              </a:rPr>
              <a:t> </a:t>
            </a:r>
            <a:r>
              <a:rPr lang="ru-RU" sz="2400" b="1" dirty="0" err="1">
                <a:latin typeface="Arial" pitchFamily="34" charset="0"/>
                <a:cs typeface="Arial" pitchFamily="34" charset="0"/>
              </a:rPr>
              <a:t>biological</a:t>
            </a:r>
            <a:r>
              <a:rPr lang="ru-RU" sz="2400" b="1" dirty="0">
                <a:latin typeface="Arial" pitchFamily="34" charset="0"/>
                <a:cs typeface="Arial" pitchFamily="34" charset="0"/>
              </a:rPr>
              <a:t> </a:t>
            </a:r>
            <a:r>
              <a:rPr lang="ru-RU" sz="2400" b="1" dirty="0" err="1">
                <a:latin typeface="Arial" pitchFamily="34" charset="0"/>
                <a:cs typeface="Arial" pitchFamily="34" charset="0"/>
              </a:rPr>
              <a:t>tissues</a:t>
            </a:r>
            <a:r>
              <a:rPr lang="ru-RU" sz="2400" b="1" dirty="0">
                <a:latin typeface="Arial" pitchFamily="34" charset="0"/>
                <a:cs typeface="Arial" pitchFamily="34" charset="0"/>
              </a:rPr>
              <a:t> </a:t>
            </a:r>
            <a:r>
              <a:rPr lang="ru-RU" sz="2400" b="1" dirty="0" err="1">
                <a:latin typeface="Arial" pitchFamily="34" charset="0"/>
                <a:cs typeface="Arial" pitchFamily="34" charset="0"/>
              </a:rPr>
              <a:t>and</a:t>
            </a:r>
            <a:r>
              <a:rPr lang="ru-RU" sz="2400" b="1" dirty="0">
                <a:latin typeface="Arial" pitchFamily="34" charset="0"/>
                <a:cs typeface="Arial" pitchFamily="34" charset="0"/>
              </a:rPr>
              <a:t> </a:t>
            </a:r>
            <a:r>
              <a:rPr lang="ru-RU" sz="2400" b="1" dirty="0" err="1">
                <a:latin typeface="Arial" pitchFamily="34" charset="0"/>
                <a:cs typeface="Arial" pitchFamily="34" charset="0"/>
              </a:rPr>
              <a:t>fluids</a:t>
            </a:r>
            <a:endParaRPr lang="ru-RU" sz="2400" b="1" dirty="0">
              <a:latin typeface="Arial" pitchFamily="34" charset="0"/>
              <a:cs typeface="Arial" pitchFamily="34" charset="0"/>
            </a:endParaRP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ru-RU" sz="2200" b="1" dirty="0" err="1" smtClean="0">
                <a:latin typeface="Arial" pitchFamily="34" charset="0"/>
                <a:cs typeface="Arial" pitchFamily="34" charset="0"/>
              </a:rPr>
              <a:t>Biological</a:t>
            </a:r>
            <a:r>
              <a:rPr lang="ru-RU" sz="2200" b="1" dirty="0" smtClean="0">
                <a:latin typeface="Arial" pitchFamily="34" charset="0"/>
                <a:cs typeface="Arial" pitchFamily="34" charset="0"/>
              </a:rPr>
              <a:t> </a:t>
            </a:r>
            <a:r>
              <a:rPr lang="ru-RU" sz="2200" b="1" dirty="0" err="1">
                <a:latin typeface="Arial" pitchFamily="34" charset="0"/>
                <a:cs typeface="Arial" pitchFamily="34" charset="0"/>
              </a:rPr>
              <a:t>tissue</a:t>
            </a:r>
            <a:r>
              <a:rPr lang="ru-RU" sz="2200" b="1" dirty="0">
                <a:latin typeface="Arial" pitchFamily="34" charset="0"/>
                <a:cs typeface="Arial" pitchFamily="34" charset="0"/>
              </a:rPr>
              <a:t> </a:t>
            </a:r>
            <a:r>
              <a:rPr lang="ru-RU" sz="2200" dirty="0" err="1">
                <a:latin typeface="Arial" pitchFamily="34" charset="0"/>
                <a:cs typeface="Arial" pitchFamily="34" charset="0"/>
              </a:rPr>
              <a:t>is</a:t>
            </a:r>
            <a:r>
              <a:rPr lang="ru-RU" sz="2200" dirty="0">
                <a:latin typeface="Arial" pitchFamily="34" charset="0"/>
                <a:cs typeface="Arial" pitchFamily="34" charset="0"/>
              </a:rPr>
              <a:t> a </a:t>
            </a:r>
            <a:r>
              <a:rPr lang="ru-RU" sz="2200" dirty="0" err="1">
                <a:latin typeface="Arial" pitchFamily="34" charset="0"/>
                <a:cs typeface="Arial" pitchFamily="34" charset="0"/>
              </a:rPr>
              <a:t>system</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cells</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intercellular</a:t>
            </a:r>
            <a:r>
              <a:rPr lang="ru-RU" sz="2200" dirty="0">
                <a:latin typeface="Arial" pitchFamily="34" charset="0"/>
                <a:cs typeface="Arial" pitchFamily="34" charset="0"/>
              </a:rPr>
              <a:t> </a:t>
            </a:r>
            <a:r>
              <a:rPr lang="ru-RU" sz="2200" dirty="0" err="1">
                <a:latin typeface="Arial" pitchFamily="34" charset="0"/>
                <a:cs typeface="Arial" pitchFamily="34" charset="0"/>
              </a:rPr>
              <a:t>structures</a:t>
            </a:r>
            <a:r>
              <a:rPr lang="ru-RU" sz="2200" dirty="0">
                <a:latin typeface="Arial" pitchFamily="34" charset="0"/>
                <a:cs typeface="Arial" pitchFamily="34" charset="0"/>
              </a:rPr>
              <a:t>, </a:t>
            </a:r>
            <a:r>
              <a:rPr lang="en-US" sz="2200" dirty="0" smtClean="0">
                <a:latin typeface="Arial" pitchFamily="34" charset="0"/>
                <a:cs typeface="Arial" pitchFamily="34" charset="0"/>
              </a:rPr>
              <a:t>u</a:t>
            </a:r>
            <a:r>
              <a:rPr lang="ru-RU" sz="2200" dirty="0" err="1" smtClean="0">
                <a:latin typeface="Arial" pitchFamily="34" charset="0"/>
                <a:cs typeface="Arial" pitchFamily="34" charset="0"/>
              </a:rPr>
              <a:t>nited</a:t>
            </a:r>
            <a:r>
              <a:rPr lang="ru-RU" sz="2200" dirty="0" smtClean="0">
                <a:latin typeface="Arial" pitchFamily="34" charset="0"/>
                <a:cs typeface="Arial" pitchFamily="34" charset="0"/>
              </a:rPr>
              <a:t> </a:t>
            </a:r>
            <a:r>
              <a:rPr lang="ru-RU" sz="2200" dirty="0" err="1">
                <a:latin typeface="Arial" pitchFamily="34" charset="0"/>
                <a:cs typeface="Arial" pitchFamily="34" charset="0"/>
              </a:rPr>
              <a:t>by</a:t>
            </a:r>
            <a:r>
              <a:rPr lang="ru-RU" sz="2200" dirty="0">
                <a:latin typeface="Arial" pitchFamily="34" charset="0"/>
                <a:cs typeface="Arial" pitchFamily="34" charset="0"/>
              </a:rPr>
              <a:t> a </a:t>
            </a:r>
            <a:r>
              <a:rPr lang="ru-RU" sz="2200" dirty="0" err="1">
                <a:latin typeface="Arial" pitchFamily="34" charset="0"/>
                <a:cs typeface="Arial" pitchFamily="34" charset="0"/>
              </a:rPr>
              <a:t>common</a:t>
            </a:r>
            <a:r>
              <a:rPr lang="ru-RU" sz="2200" dirty="0">
                <a:latin typeface="Arial" pitchFamily="34" charset="0"/>
                <a:cs typeface="Arial" pitchFamily="34" charset="0"/>
              </a:rPr>
              <a:t> </a:t>
            </a:r>
            <a:r>
              <a:rPr lang="ru-RU" sz="2200" dirty="0" err="1">
                <a:latin typeface="Arial" pitchFamily="34" charset="0"/>
                <a:cs typeface="Arial" pitchFamily="34" charset="0"/>
              </a:rPr>
              <a:t>function</a:t>
            </a:r>
            <a:r>
              <a:rPr lang="ru-RU" sz="2200" dirty="0">
                <a:latin typeface="Arial" pitchFamily="34" charset="0"/>
                <a:cs typeface="Arial" pitchFamily="34" charset="0"/>
              </a:rPr>
              <a:t>, </a:t>
            </a:r>
            <a:r>
              <a:rPr lang="ru-RU" sz="2200" dirty="0" err="1">
                <a:latin typeface="Arial" pitchFamily="34" charset="0"/>
                <a:cs typeface="Arial" pitchFamily="34" charset="0"/>
              </a:rPr>
              <a:t>structure</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origin</a:t>
            </a:r>
            <a:r>
              <a:rPr lang="ru-RU" sz="2200" dirty="0">
                <a:latin typeface="Arial" pitchFamily="34" charset="0"/>
                <a:cs typeface="Arial" pitchFamily="34" charset="0"/>
              </a:rPr>
              <a:t>. </a:t>
            </a:r>
            <a:r>
              <a:rPr lang="ru-RU" sz="2200" dirty="0" err="1">
                <a:latin typeface="Arial" pitchFamily="34" charset="0"/>
                <a:cs typeface="Arial" pitchFamily="34" charset="0"/>
              </a:rPr>
              <a:t>It</a:t>
            </a:r>
            <a:r>
              <a:rPr lang="ru-RU" sz="2200" dirty="0">
                <a:latin typeface="Arial" pitchFamily="34" charset="0"/>
                <a:cs typeface="Arial" pitchFamily="34" charset="0"/>
              </a:rPr>
              <a:t> </a:t>
            </a:r>
            <a:r>
              <a:rPr lang="ru-RU" sz="2200" dirty="0" err="1">
                <a:latin typeface="Arial" pitchFamily="34" charset="0"/>
                <a:cs typeface="Arial" pitchFamily="34" charset="0"/>
              </a:rPr>
              <a:t>is</a:t>
            </a:r>
            <a:r>
              <a:rPr lang="ru-RU" sz="2200" dirty="0">
                <a:latin typeface="Arial" pitchFamily="34" charset="0"/>
                <a:cs typeface="Arial" pitchFamily="34" charset="0"/>
              </a:rPr>
              <a:t> a </a:t>
            </a:r>
            <a:r>
              <a:rPr lang="ru-RU" sz="2200" dirty="0" err="1">
                <a:latin typeface="Arial" pitchFamily="34" charset="0"/>
                <a:cs typeface="Arial" pitchFamily="34" charset="0"/>
              </a:rPr>
              <a:t>complex</a:t>
            </a:r>
            <a:r>
              <a:rPr lang="ru-RU" sz="2200" dirty="0">
                <a:latin typeface="Arial" pitchFamily="34" charset="0"/>
                <a:cs typeface="Arial" pitchFamily="34" charset="0"/>
              </a:rPr>
              <a:t> </a:t>
            </a:r>
            <a:r>
              <a:rPr lang="ru-RU" sz="2200" dirty="0" err="1">
                <a:latin typeface="Arial" pitchFamily="34" charset="0"/>
                <a:cs typeface="Arial" pitchFamily="34" charset="0"/>
              </a:rPr>
              <a:t>compositional</a:t>
            </a:r>
            <a:r>
              <a:rPr lang="ru-RU" sz="2200" dirty="0">
                <a:latin typeface="Arial" pitchFamily="34" charset="0"/>
                <a:cs typeface="Arial" pitchFamily="34" charset="0"/>
              </a:rPr>
              <a:t> </a:t>
            </a:r>
            <a:r>
              <a:rPr lang="ru-RU" sz="2200" dirty="0" err="1">
                <a:latin typeface="Arial" pitchFamily="34" charset="0"/>
                <a:cs typeface="Arial" pitchFamily="34" charset="0"/>
              </a:rPr>
              <a:t>structure</a:t>
            </a:r>
            <a:r>
              <a:rPr lang="ru-RU" sz="2200" dirty="0">
                <a:latin typeface="Arial" pitchFamily="34" charset="0"/>
                <a:cs typeface="Arial" pitchFamily="34" charset="0"/>
              </a:rPr>
              <a:t> </a:t>
            </a:r>
            <a:r>
              <a:rPr lang="ru-RU" sz="2200" dirty="0" err="1">
                <a:latin typeface="Arial" pitchFamily="34" charset="0"/>
                <a:cs typeface="Arial" pitchFamily="34" charset="0"/>
              </a:rPr>
              <a:t>with</a:t>
            </a:r>
            <a:r>
              <a:rPr lang="ru-RU" sz="2200" dirty="0">
                <a:latin typeface="Arial" pitchFamily="34" charset="0"/>
                <a:cs typeface="Arial" pitchFamily="34" charset="0"/>
              </a:rPr>
              <a:t> </a:t>
            </a:r>
            <a:r>
              <a:rPr lang="ru-RU" sz="2200" dirty="0" err="1">
                <a:latin typeface="Arial" pitchFamily="34" charset="0"/>
                <a:cs typeface="Arial" pitchFamily="34" charset="0"/>
              </a:rPr>
              <a:t>anisotropic</a:t>
            </a:r>
            <a:r>
              <a:rPr lang="ru-RU" sz="2200" dirty="0">
                <a:latin typeface="Arial" pitchFamily="34" charset="0"/>
                <a:cs typeface="Arial" pitchFamily="34" charset="0"/>
              </a:rPr>
              <a:t> </a:t>
            </a:r>
            <a:r>
              <a:rPr lang="ru-RU" sz="2200" dirty="0" err="1">
                <a:latin typeface="Arial" pitchFamily="34" charset="0"/>
                <a:cs typeface="Arial" pitchFamily="34" charset="0"/>
              </a:rPr>
              <a:t>properties</a:t>
            </a:r>
            <a:r>
              <a:rPr lang="ru-RU" sz="2200" dirty="0">
                <a:latin typeface="Arial" pitchFamily="34" charset="0"/>
                <a:cs typeface="Arial" pitchFamily="34" charset="0"/>
              </a:rPr>
              <a:t> </a:t>
            </a:r>
            <a:r>
              <a:rPr lang="ru-RU" sz="2200" dirty="0" err="1">
                <a:latin typeface="Arial" pitchFamily="34" charset="0"/>
                <a:cs typeface="Arial" pitchFamily="34" charset="0"/>
              </a:rPr>
              <a:t>that</a:t>
            </a:r>
            <a:r>
              <a:rPr lang="ru-RU" sz="2200" dirty="0">
                <a:latin typeface="Arial" pitchFamily="34" charset="0"/>
                <a:cs typeface="Arial" pitchFamily="34" charset="0"/>
              </a:rPr>
              <a:t> </a:t>
            </a:r>
            <a:r>
              <a:rPr lang="ru-RU" sz="2200" dirty="0" err="1">
                <a:latin typeface="Arial" pitchFamily="34" charset="0"/>
                <a:cs typeface="Arial" pitchFamily="34" charset="0"/>
              </a:rPr>
              <a:t>are</a:t>
            </a:r>
            <a:r>
              <a:rPr lang="ru-RU" sz="2200" dirty="0">
                <a:latin typeface="Arial" pitchFamily="34" charset="0"/>
                <a:cs typeface="Arial" pitchFamily="34" charset="0"/>
              </a:rPr>
              <a:t> </a:t>
            </a:r>
            <a:r>
              <a:rPr lang="ru-RU" sz="2200" dirty="0" err="1">
                <a:latin typeface="Arial" pitchFamily="34" charset="0"/>
                <a:cs typeface="Arial" pitchFamily="34" charset="0"/>
              </a:rPr>
              <a:t>different</a:t>
            </a:r>
            <a:r>
              <a:rPr lang="ru-RU" sz="2200" dirty="0">
                <a:latin typeface="Arial" pitchFamily="34" charset="0"/>
                <a:cs typeface="Arial" pitchFamily="34" charset="0"/>
              </a:rPr>
              <a:t> </a:t>
            </a:r>
            <a:r>
              <a:rPr lang="ru-RU" sz="2200" dirty="0" err="1">
                <a:latin typeface="Arial" pitchFamily="34" charset="0"/>
                <a:cs typeface="Arial" pitchFamily="34" charset="0"/>
              </a:rPr>
              <a:t>from</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properties</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individual</a:t>
            </a:r>
            <a:r>
              <a:rPr lang="ru-RU" sz="2200" dirty="0">
                <a:latin typeface="Arial" pitchFamily="34" charset="0"/>
                <a:cs typeface="Arial" pitchFamily="34" charset="0"/>
              </a:rPr>
              <a:t> </a:t>
            </a:r>
            <a:r>
              <a:rPr lang="ru-RU" sz="2200" dirty="0" err="1">
                <a:latin typeface="Arial" pitchFamily="34" charset="0"/>
                <a:cs typeface="Arial" pitchFamily="34" charset="0"/>
              </a:rPr>
              <a:t>components</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depend</a:t>
            </a:r>
            <a:r>
              <a:rPr lang="ru-RU" sz="2200" dirty="0">
                <a:latin typeface="Arial" pitchFamily="34" charset="0"/>
                <a:cs typeface="Arial" pitchFamily="34" charset="0"/>
              </a:rPr>
              <a:t> </a:t>
            </a:r>
            <a:r>
              <a:rPr lang="ru-RU" sz="2200" dirty="0" err="1">
                <a:latin typeface="Arial" pitchFamily="34" charset="0"/>
                <a:cs typeface="Arial" pitchFamily="34" charset="0"/>
              </a:rPr>
              <a:t>on</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function</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fabric</a:t>
            </a:r>
            <a:r>
              <a:rPr lang="ru-RU" sz="2200" dirty="0">
                <a:latin typeface="Arial" pitchFamily="34" charset="0"/>
                <a:cs typeface="Arial" pitchFamily="34" charset="0"/>
              </a:rPr>
              <a:t>.</a:t>
            </a:r>
          </a:p>
          <a:p>
            <a:pPr algn="just"/>
            <a:r>
              <a:rPr lang="en-US" sz="2200" dirty="0" smtClean="0">
                <a:latin typeface="Arial" pitchFamily="34" charset="0"/>
                <a:cs typeface="Arial" pitchFamily="34" charset="0"/>
              </a:rPr>
              <a:t>	</a:t>
            </a:r>
            <a:r>
              <a:rPr lang="ru-RU" sz="2200" b="1" dirty="0" err="1" smtClean="0">
                <a:latin typeface="Arial" pitchFamily="34" charset="0"/>
                <a:cs typeface="Arial" pitchFamily="34" charset="0"/>
              </a:rPr>
              <a:t>Organ</a:t>
            </a:r>
            <a:r>
              <a:rPr lang="ru-RU" sz="2200" dirty="0" smtClean="0">
                <a:latin typeface="Arial" pitchFamily="34" charset="0"/>
                <a:cs typeface="Arial" pitchFamily="34" charset="0"/>
              </a:rPr>
              <a:t> —</a:t>
            </a:r>
            <a:r>
              <a:rPr lang="en-US" sz="2200" dirty="0" smtClean="0">
                <a:latin typeface="Arial" pitchFamily="34" charset="0"/>
                <a:cs typeface="Arial" pitchFamily="34" charset="0"/>
              </a:rPr>
              <a:t> is</a:t>
            </a:r>
            <a:r>
              <a:rPr lang="ru-RU" sz="2200" dirty="0" smtClean="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part</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body</a:t>
            </a:r>
            <a:r>
              <a:rPr lang="ru-RU" sz="2200" dirty="0">
                <a:latin typeface="Arial" pitchFamily="34" charset="0"/>
                <a:cs typeface="Arial" pitchFamily="34" charset="0"/>
              </a:rPr>
              <a:t>, </a:t>
            </a:r>
            <a:r>
              <a:rPr lang="ru-RU" sz="2200" dirty="0" err="1">
                <a:latin typeface="Arial" pitchFamily="34" charset="0"/>
                <a:cs typeface="Arial" pitchFamily="34" charset="0"/>
              </a:rPr>
              <a:t>which</a:t>
            </a:r>
            <a:r>
              <a:rPr lang="ru-RU" sz="2200" dirty="0">
                <a:latin typeface="Arial" pitchFamily="34" charset="0"/>
                <a:cs typeface="Arial" pitchFamily="34" charset="0"/>
              </a:rPr>
              <a:t> </a:t>
            </a:r>
            <a:r>
              <a:rPr lang="ru-RU" sz="2200" dirty="0" err="1">
                <a:latin typeface="Arial" pitchFamily="34" charset="0"/>
                <a:cs typeface="Arial" pitchFamily="34" charset="0"/>
              </a:rPr>
              <a:t>is</a:t>
            </a:r>
            <a:r>
              <a:rPr lang="ru-RU" sz="2200" dirty="0">
                <a:latin typeface="Arial" pitchFamily="34" charset="0"/>
                <a:cs typeface="Arial" pitchFamily="34" charset="0"/>
              </a:rPr>
              <a:t> </a:t>
            </a:r>
            <a:r>
              <a:rPr lang="ru-RU" sz="2200" dirty="0" err="1">
                <a:latin typeface="Arial" pitchFamily="34" charset="0"/>
                <a:cs typeface="Arial" pitchFamily="34" charset="0"/>
              </a:rPr>
              <a:t>formed</a:t>
            </a:r>
            <a:r>
              <a:rPr lang="ru-RU" sz="2200" dirty="0">
                <a:latin typeface="Arial" pitchFamily="34" charset="0"/>
                <a:cs typeface="Arial" pitchFamily="34" charset="0"/>
              </a:rPr>
              <a:t> </a:t>
            </a:r>
            <a:r>
              <a:rPr lang="ru-RU" sz="2200" dirty="0" err="1">
                <a:latin typeface="Arial" pitchFamily="34" charset="0"/>
                <a:cs typeface="Arial" pitchFamily="34" charset="0"/>
              </a:rPr>
              <a:t>evolutionarily</a:t>
            </a:r>
            <a:r>
              <a:rPr lang="ru-RU" sz="2200" dirty="0">
                <a:latin typeface="Arial" pitchFamily="34" charset="0"/>
                <a:cs typeface="Arial" pitchFamily="34" charset="0"/>
              </a:rPr>
              <a:t> </a:t>
            </a:r>
            <a:r>
              <a:rPr lang="ru-RU" sz="2200" dirty="0" err="1">
                <a:latin typeface="Arial" pitchFamily="34" charset="0"/>
                <a:cs typeface="Arial" pitchFamily="34" charset="0"/>
              </a:rPr>
              <a:t>complex</a:t>
            </a:r>
            <a:r>
              <a:rPr lang="ru-RU" sz="2200" dirty="0">
                <a:latin typeface="Arial" pitchFamily="34" charset="0"/>
                <a:cs typeface="Arial" pitchFamily="34" charset="0"/>
              </a:rPr>
              <a:t> </a:t>
            </a:r>
            <a:r>
              <a:rPr lang="ru-RU" sz="2200" dirty="0" err="1">
                <a:latin typeface="Arial" pitchFamily="34" charset="0"/>
                <a:cs typeface="Arial" pitchFamily="34" charset="0"/>
              </a:rPr>
              <a:t>tissues</a:t>
            </a:r>
            <a:r>
              <a:rPr lang="ru-RU" sz="2200" dirty="0">
                <a:latin typeface="Arial" pitchFamily="34" charset="0"/>
                <a:cs typeface="Arial" pitchFamily="34" charset="0"/>
              </a:rPr>
              <a:t>, </a:t>
            </a:r>
            <a:r>
              <a:rPr lang="en-US" sz="2200" dirty="0" smtClean="0">
                <a:latin typeface="Arial" pitchFamily="34" charset="0"/>
                <a:cs typeface="Arial" pitchFamily="34" charset="0"/>
              </a:rPr>
              <a:t>u</a:t>
            </a:r>
            <a:r>
              <a:rPr lang="ru-RU" sz="2200" dirty="0" err="1" smtClean="0">
                <a:latin typeface="Arial" pitchFamily="34" charset="0"/>
                <a:cs typeface="Arial" pitchFamily="34" charset="0"/>
              </a:rPr>
              <a:t>nited</a:t>
            </a:r>
            <a:r>
              <a:rPr lang="ru-RU" sz="2200" dirty="0" smtClean="0">
                <a:latin typeface="Arial" pitchFamily="34" charset="0"/>
                <a:cs typeface="Arial" pitchFamily="34" charset="0"/>
              </a:rPr>
              <a:t> </a:t>
            </a:r>
            <a:r>
              <a:rPr lang="ru-RU" sz="2200" dirty="0" err="1">
                <a:latin typeface="Arial" pitchFamily="34" charset="0"/>
                <a:cs typeface="Arial" pitchFamily="34" charset="0"/>
              </a:rPr>
              <a:t>by</a:t>
            </a:r>
            <a:r>
              <a:rPr lang="ru-RU" sz="2200" dirty="0">
                <a:latin typeface="Arial" pitchFamily="34" charset="0"/>
                <a:cs typeface="Arial" pitchFamily="34" charset="0"/>
              </a:rPr>
              <a:t> a </a:t>
            </a:r>
            <a:r>
              <a:rPr lang="ru-RU" sz="2200" dirty="0" err="1">
                <a:latin typeface="Arial" pitchFamily="34" charset="0"/>
                <a:cs typeface="Arial" pitchFamily="34" charset="0"/>
              </a:rPr>
              <a:t>common</a:t>
            </a:r>
            <a:r>
              <a:rPr lang="ru-RU" sz="2200" dirty="0">
                <a:latin typeface="Arial" pitchFamily="34" charset="0"/>
                <a:cs typeface="Arial" pitchFamily="34" charset="0"/>
              </a:rPr>
              <a:t> </a:t>
            </a:r>
            <a:r>
              <a:rPr lang="ru-RU" sz="2200" dirty="0" err="1">
                <a:latin typeface="Arial" pitchFamily="34" charset="0"/>
                <a:cs typeface="Arial" pitchFamily="34" charset="0"/>
              </a:rPr>
              <a:t>function</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structural</a:t>
            </a:r>
            <a:r>
              <a:rPr lang="ru-RU" sz="2200" dirty="0">
                <a:latin typeface="Arial" pitchFamily="34" charset="0"/>
                <a:cs typeface="Arial" pitchFamily="34" charset="0"/>
              </a:rPr>
              <a:t> </a:t>
            </a:r>
            <a:r>
              <a:rPr lang="ru-RU" sz="2200" dirty="0" err="1">
                <a:latin typeface="Arial" pitchFamily="34" charset="0"/>
                <a:cs typeface="Arial" pitchFamily="34" charset="0"/>
              </a:rPr>
              <a:t>organization</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development</a:t>
            </a:r>
            <a:r>
              <a:rPr lang="ru-RU" sz="2200" dirty="0">
                <a:latin typeface="Arial" pitchFamily="34" charset="0"/>
                <a:cs typeface="Arial" pitchFamily="34" charset="0"/>
              </a:rPr>
              <a:t>. </a:t>
            </a:r>
            <a:r>
              <a:rPr lang="en-US" sz="2200" dirty="0" smtClean="0">
                <a:latin typeface="Arial" pitchFamily="34" charset="0"/>
                <a:cs typeface="Arial" pitchFamily="34" charset="0"/>
              </a:rPr>
              <a:t>	</a:t>
            </a:r>
          </a:p>
          <a:p>
            <a:pPr algn="just"/>
            <a:r>
              <a:rPr lang="en-US" sz="2200" dirty="0">
                <a:latin typeface="Arial" pitchFamily="34" charset="0"/>
                <a:cs typeface="Arial" pitchFamily="34" charset="0"/>
              </a:rPr>
              <a:t>	</a:t>
            </a:r>
            <a:endParaRPr lang="en-US" sz="2200" dirty="0" smtClean="0">
              <a:latin typeface="Arial" pitchFamily="34" charset="0"/>
              <a:cs typeface="Arial" pitchFamily="34" charset="0"/>
            </a:endParaRPr>
          </a:p>
          <a:p>
            <a:pPr algn="just"/>
            <a:r>
              <a:rPr lang="en-US" sz="2200" dirty="0">
                <a:latin typeface="Arial" pitchFamily="34" charset="0"/>
                <a:cs typeface="Arial" pitchFamily="34" charset="0"/>
              </a:rPr>
              <a:t>	</a:t>
            </a:r>
            <a:r>
              <a:rPr lang="ru-RU" sz="2200" dirty="0" err="1" smtClean="0">
                <a:latin typeface="Arial" pitchFamily="34" charset="0"/>
                <a:cs typeface="Arial" pitchFamily="34" charset="0"/>
              </a:rPr>
              <a:t>One</a:t>
            </a:r>
            <a:r>
              <a:rPr lang="ru-RU" sz="2200" dirty="0" smtClean="0">
                <a:latin typeface="Arial" pitchFamily="34" charset="0"/>
                <a:cs typeface="Arial" pitchFamily="34" charset="0"/>
              </a:rPr>
              <a:t> </a:t>
            </a:r>
            <a:r>
              <a:rPr lang="ru-RU" sz="2200" dirty="0" err="1">
                <a:latin typeface="Arial" pitchFamily="34" charset="0"/>
                <a:cs typeface="Arial" pitchFamily="34" charset="0"/>
              </a:rPr>
              <a:t>relatively</a:t>
            </a:r>
            <a:r>
              <a:rPr lang="ru-RU" sz="2200" dirty="0">
                <a:latin typeface="Arial" pitchFamily="34" charset="0"/>
                <a:cs typeface="Arial" pitchFamily="34" charset="0"/>
              </a:rPr>
              <a:t> </a:t>
            </a:r>
            <a:r>
              <a:rPr lang="ru-RU" sz="2200" dirty="0" err="1">
                <a:latin typeface="Arial" pitchFamily="34" charset="0"/>
                <a:cs typeface="Arial" pitchFamily="34" charset="0"/>
              </a:rPr>
              <a:t>basic</a:t>
            </a:r>
            <a:r>
              <a:rPr lang="ru-RU" sz="2200" dirty="0">
                <a:latin typeface="Arial" pitchFamily="34" charset="0"/>
                <a:cs typeface="Arial" pitchFamily="34" charset="0"/>
              </a:rPr>
              <a:t> </a:t>
            </a:r>
            <a:r>
              <a:rPr lang="ru-RU" sz="2200" dirty="0" err="1">
                <a:latin typeface="Arial" pitchFamily="34" charset="0"/>
                <a:cs typeface="Arial" pitchFamily="34" charset="0"/>
              </a:rPr>
              <a:t>subsystems</a:t>
            </a:r>
            <a:r>
              <a:rPr lang="ru-RU" sz="2200" dirty="0">
                <a:latin typeface="Arial" pitchFamily="34" charset="0"/>
                <a:cs typeface="Arial" pitchFamily="34" charset="0"/>
              </a:rPr>
              <a:t> </a:t>
            </a:r>
            <a:r>
              <a:rPr lang="ru-RU" sz="2200" dirty="0" err="1">
                <a:latin typeface="Arial" pitchFamily="34" charset="0"/>
                <a:cs typeface="Arial" pitchFamily="34" charset="0"/>
              </a:rPr>
              <a:t>in</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hierarchy</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systems </a:t>
            </a:r>
            <a:r>
              <a:rPr lang="ru-RU" sz="2200" dirty="0" err="1">
                <a:latin typeface="Arial" pitchFamily="34" charset="0"/>
                <a:cs typeface="Arial" pitchFamily="34" charset="0"/>
              </a:rPr>
              <a:t>that</a:t>
            </a:r>
            <a:r>
              <a:rPr lang="ru-RU" sz="2200" dirty="0">
                <a:latin typeface="Arial" pitchFamily="34" charset="0"/>
                <a:cs typeface="Arial" pitchFamily="34" charset="0"/>
              </a:rPr>
              <a:t> </a:t>
            </a:r>
            <a:r>
              <a:rPr lang="ru-RU" sz="2200" dirty="0" err="1">
                <a:latin typeface="Arial" pitchFamily="34" charset="0"/>
                <a:cs typeface="Arial" pitchFamily="34" charset="0"/>
              </a:rPr>
              <a:t>make</a:t>
            </a:r>
            <a:r>
              <a:rPr lang="ru-RU" sz="2200" dirty="0">
                <a:latin typeface="Arial" pitchFamily="34" charset="0"/>
                <a:cs typeface="Arial" pitchFamily="34" charset="0"/>
              </a:rPr>
              <a:t> </a:t>
            </a:r>
            <a:r>
              <a:rPr lang="ru-RU" sz="2200" dirty="0" err="1">
                <a:latin typeface="Arial" pitchFamily="34" charset="0"/>
                <a:cs typeface="Arial" pitchFamily="34" charset="0"/>
              </a:rPr>
              <a:t>up</a:t>
            </a:r>
            <a:r>
              <a:rPr lang="ru-RU" sz="2200" dirty="0">
                <a:latin typeface="Arial" pitchFamily="34" charset="0"/>
                <a:cs typeface="Arial" pitchFamily="34" charset="0"/>
              </a:rPr>
              <a:t> a </a:t>
            </a:r>
            <a:r>
              <a:rPr lang="ru-RU" sz="2200" dirty="0" err="1">
                <a:latin typeface="Arial" pitchFamily="34" charset="0"/>
                <a:cs typeface="Arial" pitchFamily="34" charset="0"/>
              </a:rPr>
              <a:t>living</a:t>
            </a:r>
            <a:r>
              <a:rPr lang="ru-RU" sz="2200" dirty="0">
                <a:latin typeface="Arial" pitchFamily="34" charset="0"/>
                <a:cs typeface="Arial" pitchFamily="34" charset="0"/>
              </a:rPr>
              <a:t> </a:t>
            </a:r>
            <a:r>
              <a:rPr lang="ru-RU" sz="2200" dirty="0" err="1" smtClean="0">
                <a:latin typeface="Arial" pitchFamily="34" charset="0"/>
                <a:cs typeface="Arial" pitchFamily="34" charset="0"/>
              </a:rPr>
              <a:t>organism</a:t>
            </a:r>
            <a:r>
              <a:rPr lang="en-US" sz="2200" dirty="0" smtClean="0">
                <a:latin typeface="Arial" pitchFamily="34" charset="0"/>
                <a:cs typeface="Arial" pitchFamily="34" charset="0"/>
              </a:rPr>
              <a:t> </a:t>
            </a:r>
            <a:r>
              <a:rPr lang="ru-RU" sz="2200" dirty="0" smtClean="0">
                <a:latin typeface="Arial" pitchFamily="34" charset="0"/>
                <a:cs typeface="Arial" pitchFamily="34" charset="0"/>
              </a:rPr>
              <a:t>-</a:t>
            </a:r>
            <a:r>
              <a:rPr lang="en-US" sz="2200" dirty="0" smtClean="0">
                <a:latin typeface="Arial" pitchFamily="34" charset="0"/>
                <a:cs typeface="Arial" pitchFamily="34" charset="0"/>
              </a:rPr>
              <a:t> </a:t>
            </a:r>
            <a:r>
              <a:rPr lang="ru-RU" sz="2200" b="1" dirty="0" err="1" smtClean="0">
                <a:latin typeface="Arial" pitchFamily="34" charset="0"/>
                <a:cs typeface="Arial" pitchFamily="34" charset="0"/>
              </a:rPr>
              <a:t>cell</a:t>
            </a:r>
            <a:r>
              <a:rPr lang="ru-RU" sz="2200" dirty="0">
                <a:latin typeface="Arial" pitchFamily="34" charset="0"/>
                <a:cs typeface="Arial" pitchFamily="34" charset="0"/>
              </a:rPr>
              <a:t>. </a:t>
            </a:r>
            <a:r>
              <a:rPr lang="ru-RU" sz="2200" dirty="0" err="1">
                <a:latin typeface="Arial" pitchFamily="34" charset="0"/>
                <a:cs typeface="Arial" pitchFamily="34" charset="0"/>
              </a:rPr>
              <a:t>It</a:t>
            </a:r>
            <a:r>
              <a:rPr lang="ru-RU" sz="2200" dirty="0">
                <a:latin typeface="Arial" pitchFamily="34" charset="0"/>
                <a:cs typeface="Arial" pitchFamily="34" charset="0"/>
              </a:rPr>
              <a:t> </a:t>
            </a:r>
            <a:r>
              <a:rPr lang="ru-RU" sz="2200" dirty="0" err="1">
                <a:latin typeface="Arial" pitchFamily="34" charset="0"/>
                <a:cs typeface="Arial" pitchFamily="34" charset="0"/>
              </a:rPr>
              <a:t>consists</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two</a:t>
            </a:r>
            <a:r>
              <a:rPr lang="ru-RU" sz="2200" dirty="0">
                <a:latin typeface="Arial" pitchFamily="34" charset="0"/>
                <a:cs typeface="Arial" pitchFamily="34" charset="0"/>
              </a:rPr>
              <a:t> </a:t>
            </a:r>
            <a:r>
              <a:rPr lang="ru-RU" sz="2200" dirty="0" err="1">
                <a:latin typeface="Arial" pitchFamily="34" charset="0"/>
                <a:cs typeface="Arial" pitchFamily="34" charset="0"/>
              </a:rPr>
              <a:t>main</a:t>
            </a:r>
            <a:r>
              <a:rPr lang="ru-RU" sz="2200" dirty="0">
                <a:latin typeface="Arial" pitchFamily="34" charset="0"/>
                <a:cs typeface="Arial" pitchFamily="34" charset="0"/>
              </a:rPr>
              <a:t> </a:t>
            </a:r>
            <a:r>
              <a:rPr lang="ru-RU" sz="2200" dirty="0" err="1">
                <a:latin typeface="Arial" pitchFamily="34" charset="0"/>
                <a:cs typeface="Arial" pitchFamily="34" charset="0"/>
              </a:rPr>
              <a:t>parts</a:t>
            </a:r>
            <a:r>
              <a:rPr lang="ru-RU" sz="2200" dirty="0">
                <a:latin typeface="Arial" pitchFamily="34" charset="0"/>
                <a:cs typeface="Arial" pitchFamily="34" charset="0"/>
              </a:rPr>
              <a:t> —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nucleus</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cytoplasm</a:t>
            </a:r>
            <a:r>
              <a:rPr lang="ru-RU" sz="2200" dirty="0">
                <a:latin typeface="Arial" pitchFamily="34" charset="0"/>
                <a:cs typeface="Arial" pitchFamily="34" charset="0"/>
              </a:rPr>
              <a:t> </a:t>
            </a:r>
            <a:r>
              <a:rPr lang="ru-RU" sz="2200" dirty="0" err="1">
                <a:latin typeface="Arial" pitchFamily="34" charset="0"/>
                <a:cs typeface="Arial" pitchFamily="34" charset="0"/>
              </a:rPr>
              <a:t>surrounded</a:t>
            </a:r>
            <a:r>
              <a:rPr lang="ru-RU" sz="2200" dirty="0">
                <a:latin typeface="Arial" pitchFamily="34" charset="0"/>
                <a:cs typeface="Arial" pitchFamily="34" charset="0"/>
              </a:rPr>
              <a:t> </a:t>
            </a:r>
            <a:r>
              <a:rPr lang="ru-RU" sz="2200" dirty="0" err="1">
                <a:latin typeface="Arial" pitchFamily="34" charset="0"/>
                <a:cs typeface="Arial" pitchFamily="34" charset="0"/>
              </a:rPr>
              <a:t>by</a:t>
            </a:r>
            <a:r>
              <a:rPr lang="ru-RU" sz="2200" dirty="0">
                <a:latin typeface="Arial" pitchFamily="34" charset="0"/>
                <a:cs typeface="Arial" pitchFamily="34" charset="0"/>
              </a:rPr>
              <a:t> </a:t>
            </a:r>
            <a:r>
              <a:rPr lang="ru-RU" sz="2200" dirty="0" err="1">
                <a:latin typeface="Arial" pitchFamily="34" charset="0"/>
                <a:cs typeface="Arial" pitchFamily="34" charset="0"/>
              </a:rPr>
              <a:t>thin-walled</a:t>
            </a:r>
            <a:r>
              <a:rPr lang="ru-RU" sz="2200" dirty="0">
                <a:latin typeface="Arial" pitchFamily="34" charset="0"/>
                <a:cs typeface="Arial" pitchFamily="34" charset="0"/>
              </a:rPr>
              <a:t> </a:t>
            </a:r>
            <a:r>
              <a:rPr lang="ru-RU" sz="2200" dirty="0" err="1">
                <a:latin typeface="Arial" pitchFamily="34" charset="0"/>
                <a:cs typeface="Arial" pitchFamily="34" charset="0"/>
              </a:rPr>
              <a:t>membrane</a:t>
            </a:r>
            <a:r>
              <a:rPr lang="ru-RU" sz="2200" dirty="0">
                <a:latin typeface="Arial" pitchFamily="34" charset="0"/>
                <a:cs typeface="Arial" pitchFamily="34" charset="0"/>
              </a:rPr>
              <a:t>. </a:t>
            </a:r>
            <a:r>
              <a:rPr lang="ru-RU" sz="2200" dirty="0" err="1">
                <a:latin typeface="Arial" pitchFamily="34" charset="0"/>
                <a:cs typeface="Arial" pitchFamily="34" charset="0"/>
              </a:rPr>
              <a:t>The</a:t>
            </a:r>
            <a:r>
              <a:rPr lang="ru-RU" sz="2200" dirty="0">
                <a:latin typeface="Arial" pitchFamily="34" charset="0"/>
                <a:cs typeface="Arial" pitchFamily="34" charset="0"/>
              </a:rPr>
              <a:t> </a:t>
            </a:r>
            <a:r>
              <a:rPr lang="ru-RU" sz="2200" dirty="0" err="1">
                <a:latin typeface="Arial" pitchFamily="34" charset="0"/>
                <a:cs typeface="Arial" pitchFamily="34" charset="0"/>
              </a:rPr>
              <a:t>cell</a:t>
            </a:r>
            <a:r>
              <a:rPr lang="ru-RU" sz="2200" dirty="0">
                <a:latin typeface="Arial" pitchFamily="34" charset="0"/>
                <a:cs typeface="Arial" pitchFamily="34" charset="0"/>
              </a:rPr>
              <a:t> </a:t>
            </a:r>
            <a:r>
              <a:rPr lang="ru-RU" sz="2200" dirty="0" err="1">
                <a:latin typeface="Arial" pitchFamily="34" charset="0"/>
                <a:cs typeface="Arial" pitchFamily="34" charset="0"/>
              </a:rPr>
              <a:t>is</a:t>
            </a:r>
            <a:r>
              <a:rPr lang="ru-RU" sz="2200" dirty="0">
                <a:latin typeface="Arial" pitchFamily="34" charset="0"/>
                <a:cs typeface="Arial" pitchFamily="34" charset="0"/>
              </a:rPr>
              <a:t> </a:t>
            </a:r>
            <a:r>
              <a:rPr lang="ru-RU" sz="2200" dirty="0" err="1">
                <a:latin typeface="Arial" pitchFamily="34" charset="0"/>
                <a:cs typeface="Arial" pitchFamily="34" charset="0"/>
              </a:rPr>
              <a:t>capable</a:t>
            </a:r>
            <a:r>
              <a:rPr lang="ru-RU" sz="2200" dirty="0">
                <a:latin typeface="Arial" pitchFamily="34" charset="0"/>
                <a:cs typeface="Arial" pitchFamily="34" charset="0"/>
              </a:rPr>
              <a:t> </a:t>
            </a:r>
            <a:r>
              <a:rPr lang="ru-RU" sz="2200" dirty="0" err="1">
                <a:latin typeface="Arial" pitchFamily="34" charset="0"/>
                <a:cs typeface="Arial" pitchFamily="34" charset="0"/>
              </a:rPr>
              <a:t>of</a:t>
            </a:r>
            <a:r>
              <a:rPr lang="ru-RU" sz="2200" dirty="0">
                <a:latin typeface="Arial" pitchFamily="34" charset="0"/>
                <a:cs typeface="Arial" pitchFamily="34" charset="0"/>
              </a:rPr>
              <a:t> </a:t>
            </a:r>
            <a:r>
              <a:rPr lang="ru-RU" sz="2200" dirty="0" err="1">
                <a:latin typeface="Arial" pitchFamily="34" charset="0"/>
                <a:cs typeface="Arial" pitchFamily="34" charset="0"/>
              </a:rPr>
              <a:t>independent</a:t>
            </a:r>
            <a:r>
              <a:rPr lang="ru-RU" sz="2200" dirty="0">
                <a:latin typeface="Arial" pitchFamily="34" charset="0"/>
                <a:cs typeface="Arial" pitchFamily="34" charset="0"/>
              </a:rPr>
              <a:t> </a:t>
            </a:r>
            <a:r>
              <a:rPr lang="ru-RU" sz="2200" dirty="0" err="1">
                <a:latin typeface="Arial" pitchFamily="34" charset="0"/>
                <a:cs typeface="Arial" pitchFamily="34" charset="0"/>
              </a:rPr>
              <a:t>existence</a:t>
            </a:r>
            <a:r>
              <a:rPr lang="ru-RU" sz="2200" dirty="0">
                <a:latin typeface="Arial" pitchFamily="34" charset="0"/>
                <a:cs typeface="Arial" pitchFamily="34" charset="0"/>
              </a:rPr>
              <a:t>, </a:t>
            </a:r>
            <a:r>
              <a:rPr lang="ru-RU" sz="2200" dirty="0" err="1">
                <a:latin typeface="Arial" pitchFamily="34" charset="0"/>
                <a:cs typeface="Arial" pitchFamily="34" charset="0"/>
              </a:rPr>
              <a:t>self-renewal</a:t>
            </a:r>
            <a:r>
              <a:rPr lang="ru-RU" sz="2200" dirty="0">
                <a:latin typeface="Arial" pitchFamily="34" charset="0"/>
                <a:cs typeface="Arial" pitchFamily="34" charset="0"/>
              </a:rPr>
              <a:t> </a:t>
            </a:r>
            <a:r>
              <a:rPr lang="ru-RU" sz="2200" dirty="0" err="1">
                <a:latin typeface="Arial" pitchFamily="34" charset="0"/>
                <a:cs typeface="Arial" pitchFamily="34" charset="0"/>
              </a:rPr>
              <a:t>and</a:t>
            </a:r>
            <a:r>
              <a:rPr lang="ru-RU" sz="2200" dirty="0">
                <a:latin typeface="Arial" pitchFamily="34" charset="0"/>
                <a:cs typeface="Arial" pitchFamily="34" charset="0"/>
              </a:rPr>
              <a:t> </a:t>
            </a:r>
            <a:r>
              <a:rPr lang="ru-RU" sz="2200" dirty="0" err="1">
                <a:latin typeface="Arial" pitchFamily="34" charset="0"/>
                <a:cs typeface="Arial" pitchFamily="34" charset="0"/>
              </a:rPr>
              <a:t>development</a:t>
            </a:r>
            <a:r>
              <a:rPr lang="ru-RU" sz="2200" dirty="0">
                <a:latin typeface="Arial" pitchFamily="34" charset="0"/>
                <a:cs typeface="Arial" pitchFamily="34" charset="0"/>
              </a:rPr>
              <a:t>.</a:t>
            </a:r>
          </a:p>
        </p:txBody>
      </p:sp>
    </p:spTree>
    <p:extLst>
      <p:ext uri="{BB962C8B-B14F-4D97-AF65-F5344CB8AC3E}">
        <p14:creationId xmlns:p14="http://schemas.microsoft.com/office/powerpoint/2010/main" val="3088005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404664"/>
            <a:ext cx="7974632" cy="5262979"/>
          </a:xfrm>
          <a:prstGeom prst="rect">
            <a:avLst/>
          </a:prstGeom>
        </p:spPr>
        <p:txBody>
          <a:bodyPr wrap="square">
            <a:spAutoFit/>
          </a:bodyPr>
          <a:lstStyle/>
          <a:p>
            <a:pPr algn="just"/>
            <a:r>
              <a:rPr lang="en-US" sz="2400" dirty="0" smtClean="0">
                <a:latin typeface="Arial" pitchFamily="34" charset="0"/>
                <a:cs typeface="Arial" pitchFamily="34" charset="0"/>
              </a:rPr>
              <a:t>	</a:t>
            </a:r>
            <a:r>
              <a:rPr lang="ru-RU" sz="2400" dirty="0" err="1" smtClean="0">
                <a:latin typeface="Arial" pitchFamily="34" charset="0"/>
                <a:cs typeface="Arial" pitchFamily="34" charset="0"/>
              </a:rPr>
              <a:t>The</a:t>
            </a:r>
            <a:r>
              <a:rPr lang="ru-RU" sz="2400" dirty="0" smtClean="0">
                <a:latin typeface="Arial" pitchFamily="34" charset="0"/>
                <a:cs typeface="Arial" pitchFamily="34" charset="0"/>
              </a:rPr>
              <a:t> </a:t>
            </a:r>
            <a:r>
              <a:rPr lang="ru-RU" sz="2400" dirty="0" err="1">
                <a:latin typeface="Arial" pitchFamily="34" charset="0"/>
                <a:cs typeface="Arial" pitchFamily="34" charset="0"/>
              </a:rPr>
              <a:t>basis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biological</a:t>
            </a:r>
            <a:r>
              <a:rPr lang="ru-RU" sz="2400" dirty="0">
                <a:latin typeface="Arial" pitchFamily="34" charset="0"/>
                <a:cs typeface="Arial" pitchFamily="34" charset="0"/>
              </a:rPr>
              <a:t> </a:t>
            </a:r>
            <a:r>
              <a:rPr lang="ru-RU" sz="2400" dirty="0" err="1">
                <a:latin typeface="Arial" pitchFamily="34" charset="0"/>
                <a:cs typeface="Arial" pitchFamily="34" charset="0"/>
              </a:rPr>
              <a:t>tissues</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collagen</a:t>
            </a:r>
            <a:r>
              <a:rPr lang="ru-RU" sz="2400" dirty="0">
                <a:latin typeface="Arial" pitchFamily="34" charset="0"/>
                <a:cs typeface="Arial" pitchFamily="34" charset="0"/>
              </a:rPr>
              <a:t>, </a:t>
            </a:r>
            <a:r>
              <a:rPr lang="ru-RU" sz="2400" dirty="0" err="1">
                <a:latin typeface="Arial" pitchFamily="34" charset="0"/>
                <a:cs typeface="Arial" pitchFamily="34" charset="0"/>
              </a:rPr>
              <a:t>elastin</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en-US" sz="2400" dirty="0" smtClean="0">
                <a:latin typeface="Arial" pitchFamily="34" charset="0"/>
                <a:cs typeface="Arial" pitchFamily="34" charset="0"/>
              </a:rPr>
              <a:t>b</a:t>
            </a:r>
            <a:r>
              <a:rPr lang="ru-RU" sz="2400" dirty="0" err="1" smtClean="0">
                <a:latin typeface="Arial" pitchFamily="34" charset="0"/>
                <a:cs typeface="Arial" pitchFamily="34" charset="0"/>
              </a:rPr>
              <a:t>inder</a:t>
            </a:r>
            <a:r>
              <a:rPr lang="ru-RU" sz="2400" dirty="0">
                <a:latin typeface="Arial" pitchFamily="34" charset="0"/>
                <a:cs typeface="Arial" pitchFamily="34" charset="0"/>
              </a:rPr>
              <a:t>. </a:t>
            </a:r>
            <a:r>
              <a:rPr lang="ru-RU" sz="2400" b="1" dirty="0" err="1">
                <a:latin typeface="Arial" pitchFamily="34" charset="0"/>
                <a:cs typeface="Arial" pitchFamily="34" charset="0"/>
              </a:rPr>
              <a:t>Elastin</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 </a:t>
            </a:r>
            <a:r>
              <a:rPr lang="ru-RU" sz="2400" dirty="0" err="1">
                <a:latin typeface="Arial" pitchFamily="34" charset="0"/>
                <a:cs typeface="Arial" pitchFamily="34" charset="0"/>
              </a:rPr>
              <a:t>protein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typical</a:t>
            </a:r>
            <a:r>
              <a:rPr lang="ru-RU" sz="2400" dirty="0">
                <a:latin typeface="Arial" pitchFamily="34" charset="0"/>
                <a:cs typeface="Arial" pitchFamily="34" charset="0"/>
              </a:rPr>
              <a:t> </a:t>
            </a:r>
            <a:r>
              <a:rPr lang="ru-RU" sz="2400" dirty="0" err="1">
                <a:latin typeface="Arial" pitchFamily="34" charset="0"/>
                <a:cs typeface="Arial" pitchFamily="34" charset="0"/>
              </a:rPr>
              <a:t>elastic</a:t>
            </a:r>
            <a:r>
              <a:rPr lang="ru-RU" sz="2400" dirty="0">
                <a:latin typeface="Arial" pitchFamily="34" charset="0"/>
                <a:cs typeface="Arial" pitchFamily="34" charset="0"/>
              </a:rPr>
              <a:t> </a:t>
            </a:r>
            <a:r>
              <a:rPr lang="ru-RU" sz="2400" dirty="0" err="1">
                <a:latin typeface="Arial" pitchFamily="34" charset="0"/>
                <a:cs typeface="Arial" pitchFamily="34" charset="0"/>
              </a:rPr>
              <a:t>elastomer</a:t>
            </a:r>
            <a:r>
              <a:rPr lang="ru-RU" sz="2400" dirty="0">
                <a:latin typeface="Arial" pitchFamily="34" charset="0"/>
                <a:cs typeface="Arial" pitchFamily="34" charset="0"/>
              </a:rPr>
              <a:t> </a:t>
            </a:r>
            <a:r>
              <a:rPr lang="ru-RU" sz="2400" dirty="0" err="1">
                <a:latin typeface="Arial" pitchFamily="34" charset="0"/>
                <a:cs typeface="Arial" pitchFamily="34" charset="0"/>
              </a:rPr>
              <a:t>capable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strong</a:t>
            </a:r>
            <a:r>
              <a:rPr lang="ru-RU" sz="2400" dirty="0">
                <a:latin typeface="Arial" pitchFamily="34" charset="0"/>
                <a:cs typeface="Arial" pitchFamily="34" charset="0"/>
              </a:rPr>
              <a:t> </a:t>
            </a:r>
            <a:r>
              <a:rPr lang="ru-RU" sz="2400" dirty="0" err="1">
                <a:latin typeface="Arial" pitchFamily="34" charset="0"/>
                <a:cs typeface="Arial" pitchFamily="34" charset="0"/>
              </a:rPr>
              <a:t>tension</a:t>
            </a:r>
            <a:r>
              <a:rPr lang="ru-RU" sz="2400" dirty="0">
                <a:latin typeface="Arial" pitchFamily="34" charset="0"/>
                <a:cs typeface="Arial" pitchFamily="34" charset="0"/>
              </a:rPr>
              <a:t> (</a:t>
            </a:r>
            <a:r>
              <a:rPr lang="ru-RU" sz="2400" dirty="0" err="1">
                <a:latin typeface="Arial" pitchFamily="34" charset="0"/>
                <a:cs typeface="Arial" pitchFamily="34" charset="0"/>
              </a:rPr>
              <a:t>allow</a:t>
            </a:r>
            <a:r>
              <a:rPr lang="ru-RU" sz="2400" dirty="0">
                <a:latin typeface="Arial" pitchFamily="34" charset="0"/>
                <a:cs typeface="Arial" pitchFamily="34" charset="0"/>
              </a:rPr>
              <a:t> </a:t>
            </a:r>
            <a:r>
              <a:rPr lang="ru-RU" sz="2400" dirty="0" err="1">
                <a:latin typeface="Arial" pitchFamily="34" charset="0"/>
                <a:cs typeface="Arial" pitchFamily="34" charset="0"/>
              </a:rPr>
              <a:t>deformation</a:t>
            </a:r>
            <a:r>
              <a:rPr lang="ru-RU" sz="2400" dirty="0">
                <a:latin typeface="Arial" pitchFamily="34" charset="0"/>
                <a:cs typeface="Arial" pitchFamily="34" charset="0"/>
              </a:rPr>
              <a:t> </a:t>
            </a:r>
            <a:r>
              <a:rPr lang="ru-RU" sz="2400" dirty="0" err="1">
                <a:latin typeface="Arial" pitchFamily="34" charset="0"/>
                <a:cs typeface="Arial" pitchFamily="34" charset="0"/>
              </a:rPr>
              <a:t>up</a:t>
            </a:r>
            <a:r>
              <a:rPr lang="ru-RU" sz="2400" dirty="0">
                <a:latin typeface="Arial" pitchFamily="34" charset="0"/>
                <a:cs typeface="Arial" pitchFamily="34" charset="0"/>
              </a:rPr>
              <a:t> </a:t>
            </a:r>
            <a:r>
              <a:rPr lang="ru-RU" sz="2400" dirty="0" err="1">
                <a:latin typeface="Arial" pitchFamily="34" charset="0"/>
                <a:cs typeface="Arial" pitchFamily="34" charset="0"/>
              </a:rPr>
              <a:t>to</a:t>
            </a:r>
            <a:r>
              <a:rPr lang="ru-RU" sz="2400" dirty="0">
                <a:latin typeface="Arial" pitchFamily="34" charset="0"/>
                <a:cs typeface="Arial" pitchFamily="34" charset="0"/>
              </a:rPr>
              <a:t> 200-300%), </a:t>
            </a:r>
            <a:r>
              <a:rPr lang="ru-RU" sz="2400" dirty="0" err="1">
                <a:latin typeface="Arial" pitchFamily="34" charset="0"/>
                <a:cs typeface="Arial" pitchFamily="34" charset="0"/>
              </a:rPr>
              <a:t>has</a:t>
            </a:r>
            <a:r>
              <a:rPr lang="ru-RU" sz="2400" dirty="0">
                <a:latin typeface="Arial" pitchFamily="34" charset="0"/>
                <a:cs typeface="Arial" pitchFamily="34" charset="0"/>
              </a:rPr>
              <a:t> a </a:t>
            </a:r>
            <a:r>
              <a:rPr lang="ru-RU" sz="2400" dirty="0" err="1">
                <a:latin typeface="Arial" pitchFamily="34" charset="0"/>
                <a:cs typeface="Arial" pitchFamily="34" charset="0"/>
              </a:rPr>
              <a:t>pronounced</a:t>
            </a:r>
            <a:r>
              <a:rPr lang="ru-RU" sz="2400" dirty="0">
                <a:latin typeface="Arial" pitchFamily="34" charset="0"/>
                <a:cs typeface="Arial" pitchFamily="34" charset="0"/>
              </a:rPr>
              <a:t> </a:t>
            </a:r>
            <a:r>
              <a:rPr lang="ru-RU" sz="2400" dirty="0" err="1">
                <a:latin typeface="Arial" pitchFamily="34" charset="0"/>
                <a:cs typeface="Arial" pitchFamily="34" charset="0"/>
              </a:rPr>
              <a:t>nonlinear</a:t>
            </a:r>
            <a:r>
              <a:rPr lang="ru-RU" sz="2400" dirty="0">
                <a:latin typeface="Arial" pitchFamily="34" charset="0"/>
                <a:cs typeface="Arial" pitchFamily="34" charset="0"/>
              </a:rPr>
              <a:t> </a:t>
            </a:r>
            <a:r>
              <a:rPr lang="ru-RU" sz="2400" dirty="0" err="1">
                <a:latin typeface="Arial" pitchFamily="34" charset="0"/>
                <a:cs typeface="Arial" pitchFamily="34" charset="0"/>
              </a:rPr>
              <a:t>mechanical</a:t>
            </a:r>
            <a:r>
              <a:rPr lang="ru-RU" sz="2400" dirty="0">
                <a:latin typeface="Arial" pitchFamily="34" charset="0"/>
                <a:cs typeface="Arial" pitchFamily="34" charset="0"/>
              </a:rPr>
              <a:t> </a:t>
            </a:r>
            <a:r>
              <a:rPr lang="ru-RU" sz="2400" dirty="0" err="1">
                <a:latin typeface="Arial" pitchFamily="34" charset="0"/>
                <a:cs typeface="Arial" pitchFamily="34" charset="0"/>
              </a:rPr>
              <a:t>behavior</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variable</a:t>
            </a:r>
            <a:r>
              <a:rPr lang="ru-RU" sz="2400" dirty="0">
                <a:latin typeface="Arial" pitchFamily="34" charset="0"/>
                <a:cs typeface="Arial" pitchFamily="34" charset="0"/>
              </a:rPr>
              <a:t> </a:t>
            </a:r>
            <a:r>
              <a:rPr lang="ru-RU" sz="2400" dirty="0" err="1">
                <a:latin typeface="Arial" pitchFamily="34" charset="0"/>
                <a:cs typeface="Arial" pitchFamily="34" charset="0"/>
              </a:rPr>
              <a:t>elasticity</a:t>
            </a:r>
            <a:r>
              <a:rPr lang="ru-RU" sz="2400" dirty="0">
                <a:latin typeface="Arial" pitchFamily="34" charset="0"/>
                <a:cs typeface="Arial" pitchFamily="34" charset="0"/>
              </a:rPr>
              <a:t> </a:t>
            </a:r>
            <a:r>
              <a:rPr lang="ru-RU" sz="2400" dirty="0" err="1">
                <a:latin typeface="Arial" pitchFamily="34" charset="0"/>
                <a:cs typeface="Arial" pitchFamily="34" charset="0"/>
              </a:rPr>
              <a:t>module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smtClean="0">
                <a:latin typeface="Arial" pitchFamily="34" charset="0"/>
                <a:cs typeface="Arial" pitchFamily="34" charset="0"/>
              </a:rPr>
              <a:t>1·10</a:t>
            </a:r>
            <a:r>
              <a:rPr lang="ru-RU" sz="2400" baseline="30000" dirty="0" smtClean="0">
                <a:latin typeface="Arial" pitchFamily="34" charset="0"/>
                <a:cs typeface="Arial" pitchFamily="34" charset="0"/>
              </a:rPr>
              <a:t>5</a:t>
            </a:r>
            <a:r>
              <a:rPr lang="ru-RU" sz="2400" dirty="0" smtClean="0">
                <a:latin typeface="Arial" pitchFamily="34" charset="0"/>
                <a:cs typeface="Arial" pitchFamily="34" charset="0"/>
              </a:rPr>
              <a:t> </a:t>
            </a:r>
            <a:r>
              <a:rPr lang="ru-RU" sz="2400" dirty="0" err="1">
                <a:latin typeface="Arial" pitchFamily="34" charset="0"/>
                <a:cs typeface="Arial" pitchFamily="34" charset="0"/>
              </a:rPr>
              <a:t>to</a:t>
            </a:r>
            <a:r>
              <a:rPr lang="ru-RU" sz="2400" dirty="0">
                <a:latin typeface="Arial" pitchFamily="34" charset="0"/>
                <a:cs typeface="Arial" pitchFamily="34" charset="0"/>
              </a:rPr>
              <a:t> </a:t>
            </a:r>
            <a:r>
              <a:rPr lang="ru-RU" sz="2400" dirty="0" smtClean="0">
                <a:latin typeface="Arial" pitchFamily="34" charset="0"/>
                <a:cs typeface="Arial" pitchFamily="34" charset="0"/>
              </a:rPr>
              <a:t>6·10</a:t>
            </a:r>
            <a:r>
              <a:rPr lang="ru-RU" sz="2400" baseline="30000" dirty="0" smtClean="0">
                <a:latin typeface="Arial" pitchFamily="34" charset="0"/>
                <a:cs typeface="Arial" pitchFamily="34" charset="0"/>
              </a:rPr>
              <a:t>5</a:t>
            </a:r>
            <a:r>
              <a:rPr lang="ru-RU" sz="2400" dirty="0" smtClean="0">
                <a:latin typeface="Arial" pitchFamily="34" charset="0"/>
                <a:cs typeface="Arial" pitchFamily="34" charset="0"/>
              </a:rPr>
              <a:t> </a:t>
            </a:r>
            <a:r>
              <a:rPr lang="ru-RU" sz="2400" dirty="0">
                <a:latin typeface="Arial" pitchFamily="34" charset="0"/>
                <a:cs typeface="Arial" pitchFamily="34" charset="0"/>
              </a:rPr>
              <a:t>PA. </a:t>
            </a:r>
            <a:r>
              <a:rPr lang="en-US" sz="2400" b="1" dirty="0" smtClean="0">
                <a:latin typeface="Arial" pitchFamily="34" charset="0"/>
                <a:cs typeface="Arial" pitchFamily="34" charset="0"/>
              </a:rPr>
              <a:t>P</a:t>
            </a:r>
            <a:r>
              <a:rPr lang="ru-RU" sz="2400" b="1" dirty="0" err="1" smtClean="0">
                <a:latin typeface="Arial" pitchFamily="34" charset="0"/>
                <a:cs typeface="Arial" pitchFamily="34" charset="0"/>
              </a:rPr>
              <a:t>ure</a:t>
            </a:r>
            <a:r>
              <a:rPr lang="ru-RU" sz="2400" b="1" dirty="0" smtClean="0">
                <a:latin typeface="Arial" pitchFamily="34" charset="0"/>
                <a:cs typeface="Arial" pitchFamily="34" charset="0"/>
              </a:rPr>
              <a:t> </a:t>
            </a:r>
            <a:r>
              <a:rPr lang="ru-RU" sz="2400" b="1" dirty="0" err="1">
                <a:latin typeface="Arial" pitchFamily="34" charset="0"/>
                <a:cs typeface="Arial" pitchFamily="34" charset="0"/>
              </a:rPr>
              <a:t>collagen</a:t>
            </a:r>
            <a:r>
              <a:rPr lang="ru-RU" sz="2400" b="1"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 </a:t>
            </a:r>
            <a:r>
              <a:rPr lang="ru-RU" sz="2400" dirty="0" err="1">
                <a:latin typeface="Arial" pitchFamily="34" charset="0"/>
                <a:cs typeface="Arial" pitchFamily="34" charset="0"/>
              </a:rPr>
              <a:t>fibrous</a:t>
            </a:r>
            <a:r>
              <a:rPr lang="ru-RU" sz="2400" dirty="0">
                <a:latin typeface="Arial" pitchFamily="34" charset="0"/>
                <a:cs typeface="Arial" pitchFamily="34" charset="0"/>
              </a:rPr>
              <a:t> </a:t>
            </a:r>
            <a:r>
              <a:rPr lang="ru-RU" sz="2400" dirty="0" err="1">
                <a:latin typeface="Arial" pitchFamily="34" charset="0"/>
                <a:cs typeface="Arial" pitchFamily="34" charset="0"/>
              </a:rPr>
              <a:t>protein</a:t>
            </a:r>
            <a:r>
              <a:rPr lang="ru-RU" sz="2400" dirty="0">
                <a:latin typeface="Arial" pitchFamily="34" charset="0"/>
                <a:cs typeface="Arial" pitchFamily="34" charset="0"/>
              </a:rPr>
              <a:t> </a:t>
            </a:r>
            <a:r>
              <a:rPr lang="ru-RU" sz="2400" dirty="0" err="1">
                <a:latin typeface="Arial" pitchFamily="34" charset="0"/>
                <a:cs typeface="Arial" pitchFamily="34" charset="0"/>
              </a:rPr>
              <a:t>group</a:t>
            </a:r>
            <a:r>
              <a:rPr lang="ru-RU" sz="2400" dirty="0">
                <a:latin typeface="Arial" pitchFamily="34" charset="0"/>
                <a:cs typeface="Arial" pitchFamily="34" charset="0"/>
              </a:rPr>
              <a:t> —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stretched</a:t>
            </a:r>
            <a:r>
              <a:rPr lang="ru-RU" sz="2400" dirty="0">
                <a:latin typeface="Arial" pitchFamily="34" charset="0"/>
                <a:cs typeface="Arial" pitchFamily="34" charset="0"/>
              </a:rPr>
              <a:t> </a:t>
            </a:r>
            <a:r>
              <a:rPr lang="ru-RU" sz="2400" dirty="0" err="1">
                <a:latin typeface="Arial" pitchFamily="34" charset="0"/>
                <a:cs typeface="Arial" pitchFamily="34" charset="0"/>
              </a:rPr>
              <a:t>less</a:t>
            </a:r>
            <a:r>
              <a:rPr lang="ru-RU" sz="2400" dirty="0">
                <a:latin typeface="Arial" pitchFamily="34" charset="0"/>
                <a:cs typeface="Arial" pitchFamily="34" charset="0"/>
              </a:rPr>
              <a:t> </a:t>
            </a:r>
            <a:r>
              <a:rPr lang="ru-RU" sz="2400" dirty="0" err="1">
                <a:latin typeface="Arial" pitchFamily="34" charset="0"/>
                <a:cs typeface="Arial" pitchFamily="34" charset="0"/>
              </a:rPr>
              <a:t>elastin</a:t>
            </a:r>
            <a:r>
              <a:rPr lang="ru-RU" sz="2400" dirty="0">
                <a:latin typeface="Arial" pitchFamily="34" charset="0"/>
                <a:cs typeface="Arial" pitchFamily="34" charset="0"/>
              </a:rPr>
              <a:t> (</a:t>
            </a:r>
            <a:r>
              <a:rPr lang="ru-RU" sz="2400" dirty="0" err="1">
                <a:latin typeface="Arial" pitchFamily="34" charset="0"/>
                <a:cs typeface="Arial" pitchFamily="34" charset="0"/>
              </a:rPr>
              <a:t>limit</a:t>
            </a:r>
            <a:r>
              <a:rPr lang="ru-RU" sz="2400" dirty="0">
                <a:latin typeface="Arial" pitchFamily="34" charset="0"/>
                <a:cs typeface="Arial" pitchFamily="34" charset="0"/>
              </a:rPr>
              <a:t> </a:t>
            </a:r>
            <a:r>
              <a:rPr lang="ru-RU" sz="2400" dirty="0" err="1">
                <a:latin typeface="Arial" pitchFamily="34" charset="0"/>
                <a:cs typeface="Arial" pitchFamily="34" charset="0"/>
              </a:rPr>
              <a:t>deformation</a:t>
            </a:r>
            <a:r>
              <a:rPr lang="ru-RU" sz="2400" dirty="0">
                <a:latin typeface="Arial" pitchFamily="34" charset="0"/>
                <a:cs typeface="Arial" pitchFamily="34" charset="0"/>
              </a:rPr>
              <a:t> </a:t>
            </a:r>
            <a:r>
              <a:rPr lang="ru-RU" sz="2400" dirty="0" err="1">
                <a:latin typeface="Arial" pitchFamily="34" charset="0"/>
                <a:cs typeface="Arial" pitchFamily="34" charset="0"/>
              </a:rPr>
              <a:t>up</a:t>
            </a:r>
            <a:r>
              <a:rPr lang="ru-RU" sz="2400" dirty="0">
                <a:latin typeface="Arial" pitchFamily="34" charset="0"/>
                <a:cs typeface="Arial" pitchFamily="34" charset="0"/>
              </a:rPr>
              <a:t> </a:t>
            </a:r>
            <a:r>
              <a:rPr lang="ru-RU" sz="2400" dirty="0" err="1">
                <a:latin typeface="Arial" pitchFamily="34" charset="0"/>
                <a:cs typeface="Arial" pitchFamily="34" charset="0"/>
              </a:rPr>
              <a:t>to</a:t>
            </a:r>
            <a:r>
              <a:rPr lang="ru-RU" sz="2400" dirty="0">
                <a:latin typeface="Arial" pitchFamily="34" charset="0"/>
                <a:cs typeface="Arial" pitchFamily="34" charset="0"/>
              </a:rPr>
              <a:t> 10%)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also</a:t>
            </a:r>
            <a:r>
              <a:rPr lang="ru-RU" sz="2400" dirty="0">
                <a:latin typeface="Arial" pitchFamily="34" charset="0"/>
                <a:cs typeface="Arial" pitchFamily="34" charset="0"/>
              </a:rPr>
              <a:t> </a:t>
            </a:r>
            <a:r>
              <a:rPr lang="ru-RU" sz="2400" dirty="0" err="1">
                <a:latin typeface="Arial" pitchFamily="34" charset="0"/>
                <a:cs typeface="Arial" pitchFamily="34" charset="0"/>
              </a:rPr>
              <a:t>detects</a:t>
            </a:r>
            <a:r>
              <a:rPr lang="ru-RU" sz="2400" dirty="0">
                <a:latin typeface="Arial" pitchFamily="34" charset="0"/>
                <a:cs typeface="Arial" pitchFamily="34" charset="0"/>
              </a:rPr>
              <a:t> </a:t>
            </a:r>
            <a:r>
              <a:rPr lang="ru-RU" sz="2400" dirty="0" err="1">
                <a:latin typeface="Arial" pitchFamily="34" charset="0"/>
                <a:cs typeface="Arial" pitchFamily="34" charset="0"/>
              </a:rPr>
              <a:t>non-linear</a:t>
            </a:r>
            <a:r>
              <a:rPr lang="ru-RU" sz="2400" dirty="0">
                <a:latin typeface="Arial" pitchFamily="34" charset="0"/>
                <a:cs typeface="Arial" pitchFamily="34" charset="0"/>
              </a:rPr>
              <a:t> </a:t>
            </a:r>
            <a:r>
              <a:rPr lang="ru-RU" sz="2400" dirty="0" err="1">
                <a:latin typeface="Arial" pitchFamily="34" charset="0"/>
                <a:cs typeface="Arial" pitchFamily="34" charset="0"/>
              </a:rPr>
              <a:t>properties</a:t>
            </a:r>
            <a:r>
              <a:rPr lang="ru-RU" sz="2400" dirty="0">
                <a:latin typeface="Arial" pitchFamily="34" charset="0"/>
                <a:cs typeface="Arial" pitchFamily="34" charset="0"/>
              </a:rPr>
              <a:t>. </a:t>
            </a:r>
            <a:r>
              <a:rPr lang="ru-RU" sz="2400" dirty="0" err="1">
                <a:latin typeface="Arial" pitchFamily="34" charset="0"/>
                <a:cs typeface="Arial" pitchFamily="34" charset="0"/>
              </a:rPr>
              <a:t>Its</a:t>
            </a:r>
            <a:r>
              <a:rPr lang="ru-RU" sz="2400" dirty="0">
                <a:latin typeface="Arial" pitchFamily="34" charset="0"/>
                <a:cs typeface="Arial" pitchFamily="34" charset="0"/>
              </a:rPr>
              <a:t> </a:t>
            </a:r>
            <a:r>
              <a:rPr lang="ru-RU" sz="2400" dirty="0" err="1">
                <a:latin typeface="Arial" pitchFamily="34" charset="0"/>
                <a:cs typeface="Arial" pitchFamily="34" charset="0"/>
              </a:rPr>
              <a:t>modulus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elasticity</a:t>
            </a:r>
            <a:r>
              <a:rPr lang="ru-RU" sz="2400" dirty="0">
                <a:latin typeface="Arial" pitchFamily="34" charset="0"/>
                <a:cs typeface="Arial" pitchFamily="34" charset="0"/>
              </a:rPr>
              <a:t> </a:t>
            </a:r>
            <a:r>
              <a:rPr lang="ru-RU" sz="2400" dirty="0" err="1">
                <a:latin typeface="Arial" pitchFamily="34" charset="0"/>
                <a:cs typeface="Arial" pitchFamily="34" charset="0"/>
              </a:rPr>
              <a:t>reaches</a:t>
            </a:r>
            <a:r>
              <a:rPr lang="ru-RU" sz="2400" dirty="0">
                <a:latin typeface="Arial" pitchFamily="34" charset="0"/>
                <a:cs typeface="Arial" pitchFamily="34" charset="0"/>
              </a:rPr>
              <a:t> </a:t>
            </a:r>
            <a:r>
              <a:rPr lang="ru-RU" sz="2400" dirty="0" err="1">
                <a:latin typeface="Arial" pitchFamily="34" charset="0"/>
                <a:cs typeface="Arial" pitchFamily="34" charset="0"/>
              </a:rPr>
              <a:t>values</a:t>
            </a:r>
            <a:r>
              <a:rPr lang="ru-RU" sz="2400" dirty="0">
                <a:latin typeface="Arial" pitchFamily="34" charset="0"/>
                <a:cs typeface="Arial" pitchFamily="34" charset="0"/>
              </a:rPr>
              <a:t> </a:t>
            </a:r>
            <a:r>
              <a:rPr lang="ru-RU" sz="2400" dirty="0" err="1">
                <a:latin typeface="Arial" pitchFamily="34" charset="0"/>
                <a:cs typeface="Arial" pitchFamily="34" charset="0"/>
              </a:rPr>
              <a:t>from</a:t>
            </a:r>
            <a:r>
              <a:rPr lang="ru-RU" sz="2400" dirty="0">
                <a:latin typeface="Arial" pitchFamily="34" charset="0"/>
                <a:cs typeface="Arial" pitchFamily="34" charset="0"/>
              </a:rPr>
              <a:t> </a:t>
            </a:r>
            <a:r>
              <a:rPr lang="ru-RU" sz="2400" dirty="0" smtClean="0">
                <a:latin typeface="Arial" pitchFamily="34" charset="0"/>
                <a:cs typeface="Arial" pitchFamily="34" charset="0"/>
              </a:rPr>
              <a:t>1·10</a:t>
            </a:r>
            <a:r>
              <a:rPr lang="ru-RU" sz="2400" baseline="30000" dirty="0" smtClean="0">
                <a:latin typeface="Arial" pitchFamily="34" charset="0"/>
                <a:cs typeface="Arial" pitchFamily="34" charset="0"/>
              </a:rPr>
              <a:t>7</a:t>
            </a:r>
            <a:r>
              <a:rPr lang="ru-RU" sz="2400" dirty="0" smtClean="0">
                <a:latin typeface="Arial" pitchFamily="34" charset="0"/>
                <a:cs typeface="Arial" pitchFamily="34" charset="0"/>
              </a:rPr>
              <a:t> </a:t>
            </a:r>
            <a:r>
              <a:rPr lang="ru-RU" sz="2400" dirty="0" err="1">
                <a:latin typeface="Arial" pitchFamily="34" charset="0"/>
                <a:cs typeface="Arial" pitchFamily="34" charset="0"/>
              </a:rPr>
              <a:t>to</a:t>
            </a:r>
            <a:r>
              <a:rPr lang="ru-RU" sz="2400" dirty="0">
                <a:latin typeface="Arial" pitchFamily="34" charset="0"/>
                <a:cs typeface="Arial" pitchFamily="34" charset="0"/>
              </a:rPr>
              <a:t> </a:t>
            </a:r>
            <a:r>
              <a:rPr lang="ru-RU" sz="2400" dirty="0" smtClean="0">
                <a:latin typeface="Arial" pitchFamily="34" charset="0"/>
                <a:cs typeface="Arial" pitchFamily="34" charset="0"/>
              </a:rPr>
              <a:t>1·10</a:t>
            </a:r>
            <a:r>
              <a:rPr lang="ru-RU" sz="2400" baseline="30000" dirty="0" smtClean="0">
                <a:latin typeface="Arial" pitchFamily="34" charset="0"/>
                <a:cs typeface="Arial" pitchFamily="34" charset="0"/>
              </a:rPr>
              <a:t>8</a:t>
            </a:r>
            <a:r>
              <a:rPr lang="ru-RU" sz="2400" dirty="0" smtClean="0">
                <a:latin typeface="Arial" pitchFamily="34" charset="0"/>
                <a:cs typeface="Arial" pitchFamily="34" charset="0"/>
              </a:rPr>
              <a:t> </a:t>
            </a:r>
            <a:r>
              <a:rPr lang="ru-RU" sz="2400" dirty="0">
                <a:latin typeface="Arial" pitchFamily="34" charset="0"/>
                <a:cs typeface="Arial" pitchFamily="34" charset="0"/>
              </a:rPr>
              <a:t>PA. </a:t>
            </a:r>
            <a:r>
              <a:rPr lang="ru-RU" sz="2400" dirty="0" err="1">
                <a:latin typeface="Arial" pitchFamily="34" charset="0"/>
                <a:cs typeface="Arial" pitchFamily="34" charset="0"/>
              </a:rPr>
              <a:t>Collagen</a:t>
            </a:r>
            <a:r>
              <a:rPr lang="ru-RU" sz="2400" dirty="0">
                <a:latin typeface="Arial" pitchFamily="34" charset="0"/>
                <a:cs typeface="Arial" pitchFamily="34" charset="0"/>
              </a:rPr>
              <a:t> </a:t>
            </a:r>
            <a:r>
              <a:rPr lang="ru-RU" sz="2400" dirty="0" err="1">
                <a:latin typeface="Arial" pitchFamily="34" charset="0"/>
                <a:cs typeface="Arial" pitchFamily="34" charset="0"/>
              </a:rPr>
              <a:t>serves</a:t>
            </a:r>
            <a:r>
              <a:rPr lang="ru-RU" sz="2400" dirty="0">
                <a:latin typeface="Arial" pitchFamily="34" charset="0"/>
                <a:cs typeface="Arial" pitchFamily="34" charset="0"/>
              </a:rPr>
              <a:t> </a:t>
            </a:r>
            <a:r>
              <a:rPr lang="ru-RU" sz="2400" dirty="0" err="1">
                <a:latin typeface="Arial" pitchFamily="34" charset="0"/>
                <a:cs typeface="Arial" pitchFamily="34" charset="0"/>
              </a:rPr>
              <a:t>as</a:t>
            </a:r>
            <a:r>
              <a:rPr lang="ru-RU" sz="2400" dirty="0">
                <a:latin typeface="Arial" pitchFamily="34" charset="0"/>
                <a:cs typeface="Arial" pitchFamily="34" charset="0"/>
              </a:rPr>
              <a:t> a </a:t>
            </a:r>
            <a:r>
              <a:rPr lang="ru-RU" sz="2400" dirty="0" err="1">
                <a:latin typeface="Arial" pitchFamily="34" charset="0"/>
                <a:cs typeface="Arial" pitchFamily="34" charset="0"/>
              </a:rPr>
              <a:t>major</a:t>
            </a:r>
            <a:r>
              <a:rPr lang="ru-RU" sz="2400" dirty="0">
                <a:latin typeface="Arial" pitchFamily="34" charset="0"/>
                <a:cs typeface="Arial" pitchFamily="34" charset="0"/>
              </a:rPr>
              <a:t> </a:t>
            </a:r>
            <a:r>
              <a:rPr lang="ru-RU" sz="2400" dirty="0" err="1">
                <a:latin typeface="Arial" pitchFamily="34" charset="0"/>
                <a:cs typeface="Arial" pitchFamily="34" charset="0"/>
              </a:rPr>
              <a:t>component</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tendons</a:t>
            </a:r>
            <a:r>
              <a:rPr lang="ru-RU" sz="2400" dirty="0">
                <a:latin typeface="Arial" pitchFamily="34" charset="0"/>
                <a:cs typeface="Arial" pitchFamily="34" charset="0"/>
              </a:rPr>
              <a:t>, </a:t>
            </a:r>
            <a:r>
              <a:rPr lang="ru-RU" sz="2400" dirty="0" err="1">
                <a:latin typeface="Arial" pitchFamily="34" charset="0"/>
                <a:cs typeface="Arial" pitchFamily="34" charset="0"/>
              </a:rPr>
              <a:t>ligaments</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en-US" sz="2400" dirty="0" smtClean="0">
                <a:latin typeface="Arial" pitchFamily="34" charset="0"/>
                <a:cs typeface="Arial" pitchFamily="34" charset="0"/>
              </a:rPr>
              <a:t>d</a:t>
            </a:r>
            <a:r>
              <a:rPr lang="ru-RU" sz="2400" dirty="0" err="1" smtClean="0">
                <a:latin typeface="Arial" pitchFamily="34" charset="0"/>
                <a:cs typeface="Arial" pitchFamily="34" charset="0"/>
              </a:rPr>
              <a:t>erm</a:t>
            </a:r>
            <a:r>
              <a:rPr lang="en-US" sz="2400" dirty="0" smtClean="0">
                <a:latin typeface="Arial" pitchFamily="34" charset="0"/>
                <a:cs typeface="Arial" pitchFamily="34" charset="0"/>
              </a:rPr>
              <a:t>is</a:t>
            </a:r>
            <a:r>
              <a:rPr lang="ru-RU" sz="2400" dirty="0" smtClean="0">
                <a:latin typeface="Arial" pitchFamily="34" charset="0"/>
                <a:cs typeface="Arial" pitchFamily="34" charset="0"/>
              </a:rPr>
              <a:t>. </a:t>
            </a:r>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p>
          <a:p>
            <a:pPr algn="just"/>
            <a:r>
              <a:rPr lang="en-US" sz="2400" dirty="0">
                <a:latin typeface="Arial" pitchFamily="34" charset="0"/>
                <a:cs typeface="Arial" pitchFamily="34" charset="0"/>
              </a:rPr>
              <a:t>	</a:t>
            </a:r>
            <a:r>
              <a:rPr lang="ru-RU" sz="2400" dirty="0" err="1" smtClean="0">
                <a:latin typeface="Arial" pitchFamily="34" charset="0"/>
                <a:cs typeface="Arial" pitchFamily="34" charset="0"/>
              </a:rPr>
              <a:t>All</a:t>
            </a:r>
            <a:r>
              <a:rPr lang="ru-RU" sz="2400" dirty="0" smtClean="0">
                <a:latin typeface="Arial" pitchFamily="34" charset="0"/>
                <a:cs typeface="Arial" pitchFamily="34" charset="0"/>
              </a:rPr>
              <a:t> </a:t>
            </a:r>
            <a:r>
              <a:rPr lang="ru-RU" sz="2400" dirty="0" err="1">
                <a:latin typeface="Arial" pitchFamily="34" charset="0"/>
                <a:cs typeface="Arial" pitchFamily="34" charset="0"/>
              </a:rPr>
              <a:t>parts</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human</a:t>
            </a:r>
            <a:r>
              <a:rPr lang="ru-RU" sz="2400" dirty="0">
                <a:latin typeface="Arial" pitchFamily="34" charset="0"/>
                <a:cs typeface="Arial" pitchFamily="34" charset="0"/>
              </a:rPr>
              <a:t> </a:t>
            </a:r>
            <a:r>
              <a:rPr lang="ru-RU" sz="2400" dirty="0" err="1">
                <a:latin typeface="Arial" pitchFamily="34" charset="0"/>
                <a:cs typeface="Arial" pitchFamily="34" charset="0"/>
              </a:rPr>
              <a:t>bodies</a:t>
            </a:r>
            <a:r>
              <a:rPr lang="ru-RU" sz="2400" dirty="0">
                <a:latin typeface="Arial" pitchFamily="34" charset="0"/>
                <a:cs typeface="Arial" pitchFamily="34" charset="0"/>
              </a:rPr>
              <a:t> </a:t>
            </a:r>
            <a:r>
              <a:rPr lang="ru-RU" sz="2400" dirty="0" err="1">
                <a:latin typeface="Arial" pitchFamily="34" charset="0"/>
                <a:cs typeface="Arial" pitchFamily="34" charset="0"/>
              </a:rPr>
              <a:t>decayed</a:t>
            </a:r>
            <a:r>
              <a:rPr lang="ru-RU" sz="2400" dirty="0">
                <a:latin typeface="Arial" pitchFamily="34" charset="0"/>
                <a:cs typeface="Arial" pitchFamily="34" charset="0"/>
              </a:rPr>
              <a:t>, </a:t>
            </a:r>
            <a:r>
              <a:rPr lang="ru-RU" sz="2400" dirty="0" err="1">
                <a:latin typeface="Arial" pitchFamily="34" charset="0"/>
                <a:cs typeface="Arial" pitchFamily="34" charset="0"/>
              </a:rPr>
              <a:t>if</a:t>
            </a:r>
            <a:r>
              <a:rPr lang="ru-RU" sz="2400" dirty="0">
                <a:latin typeface="Arial" pitchFamily="34" charset="0"/>
                <a:cs typeface="Arial" pitchFamily="34" charset="0"/>
              </a:rPr>
              <a:t> </a:t>
            </a:r>
            <a:r>
              <a:rPr lang="ru-RU" sz="2400" dirty="0" err="1">
                <a:latin typeface="Arial" pitchFamily="34" charset="0"/>
                <a:cs typeface="Arial" pitchFamily="34" charset="0"/>
              </a:rPr>
              <a:t>were</a:t>
            </a:r>
            <a:r>
              <a:rPr lang="ru-RU" sz="2400" dirty="0">
                <a:latin typeface="Arial" pitchFamily="34" charset="0"/>
                <a:cs typeface="Arial" pitchFamily="34" charset="0"/>
              </a:rPr>
              <a:t> </a:t>
            </a:r>
            <a:r>
              <a:rPr lang="ru-RU" sz="2400" dirty="0" err="1">
                <a:latin typeface="Arial" pitchFamily="34" charset="0"/>
                <a:cs typeface="Arial" pitchFamily="34" charset="0"/>
              </a:rPr>
              <a:t>not</a:t>
            </a:r>
            <a:r>
              <a:rPr lang="ru-RU" sz="2400" dirty="0">
                <a:latin typeface="Arial" pitchFamily="34" charset="0"/>
                <a:cs typeface="Arial" pitchFamily="34" charset="0"/>
              </a:rPr>
              <a:t> </a:t>
            </a:r>
            <a:r>
              <a:rPr lang="ru-RU" sz="2400" dirty="0" err="1">
                <a:latin typeface="Arial" pitchFamily="34" charset="0"/>
                <a:cs typeface="Arial" pitchFamily="34" charset="0"/>
              </a:rPr>
              <a:t>bound</a:t>
            </a:r>
            <a:r>
              <a:rPr lang="ru-RU" sz="2400" dirty="0">
                <a:latin typeface="Arial" pitchFamily="34" charset="0"/>
                <a:cs typeface="Arial" pitchFamily="34" charset="0"/>
              </a:rPr>
              <a:t> </a:t>
            </a:r>
            <a:r>
              <a:rPr lang="ru-RU" sz="2400" dirty="0" err="1">
                <a:latin typeface="Arial" pitchFamily="34" charset="0"/>
                <a:cs typeface="Arial" pitchFamily="34" charset="0"/>
              </a:rPr>
              <a:t>by</a:t>
            </a:r>
            <a:r>
              <a:rPr lang="ru-RU" sz="2400" dirty="0">
                <a:latin typeface="Arial" pitchFamily="34" charset="0"/>
                <a:cs typeface="Arial" pitchFamily="34" charset="0"/>
              </a:rPr>
              <a:t> </a:t>
            </a:r>
            <a:r>
              <a:rPr lang="ru-RU" sz="2400" dirty="0" err="1">
                <a:latin typeface="Arial" pitchFamily="34" charset="0"/>
                <a:cs typeface="Arial" pitchFamily="34" charset="0"/>
              </a:rPr>
              <a:t>connective</a:t>
            </a:r>
            <a:r>
              <a:rPr lang="ru-RU" sz="2400" dirty="0">
                <a:latin typeface="Arial" pitchFamily="34" charset="0"/>
                <a:cs typeface="Arial" pitchFamily="34" charset="0"/>
              </a:rPr>
              <a:t> </a:t>
            </a:r>
            <a:r>
              <a:rPr lang="ru-RU" sz="2400" dirty="0" err="1">
                <a:latin typeface="Arial" pitchFamily="34" charset="0"/>
                <a:cs typeface="Arial" pitchFamily="34" charset="0"/>
              </a:rPr>
              <a:t>tissue</a:t>
            </a:r>
            <a:r>
              <a:rPr lang="ru-RU" sz="2400" dirty="0">
                <a:latin typeface="Arial" pitchFamily="34" charset="0"/>
                <a:cs typeface="Arial" pitchFamily="34" charset="0"/>
              </a:rPr>
              <a:t>.</a:t>
            </a:r>
          </a:p>
        </p:txBody>
      </p:sp>
    </p:spTree>
    <p:extLst>
      <p:ext uri="{BB962C8B-B14F-4D97-AF65-F5344CB8AC3E}">
        <p14:creationId xmlns:p14="http://schemas.microsoft.com/office/powerpoint/2010/main" val="4006398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971600" y="332070"/>
            <a:ext cx="8136904"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354013"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Classification</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composite</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physical</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and</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chemical</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environments</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living</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organisms</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on</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54013"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nature</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electrical</a:t>
            </a: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8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conductivity</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354013" algn="just" defTabSz="914400" rtl="0" eaLnBrk="0" fontAlgn="base" latinLnBrk="0" hangingPunct="0">
              <a:lnSpc>
                <a:spcPct val="100000"/>
              </a:lnSpc>
              <a:spcBef>
                <a:spcPct val="0"/>
              </a:spcBef>
              <a:spcAft>
                <a:spcPct val="0"/>
              </a:spcAft>
              <a:buClrTx/>
              <a:buSzTx/>
              <a:buFontTx/>
              <a:buNone/>
              <a:tabLst/>
            </a:pPr>
            <a:endParaRPr lang="en-US" sz="2400" dirty="0">
              <a:latin typeface="Arial" pitchFamily="34" charset="0"/>
              <a:ea typeface="Times New Roman" pitchFamily="18" charset="0"/>
              <a:cs typeface="Times New Roman" pitchFamily="18" charset="0"/>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Full current </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I</a:t>
            </a:r>
            <a:r>
              <a:rPr kumimoji="0" lang="en-US" sz="2400" b="0" i="1" u="none" strike="noStrike" cap="none" normalizeH="0" baseline="-25000" dirty="0" smtClean="0">
                <a:ln>
                  <a:noFill/>
                </a:ln>
                <a:solidFill>
                  <a:schemeClr val="tx1"/>
                </a:solidFill>
                <a:effectLst/>
                <a:latin typeface="Arial" pitchFamily="34"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in the complex environment, consisting of conductors and dielectrics, calculates of current conduction </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I</a:t>
            </a:r>
            <a:r>
              <a:rPr kumimoji="0" lang="en-US" sz="2400" b="0" i="1" u="none" strike="noStrike" cap="none" normalizeH="0" baseline="-25000" dirty="0" smtClean="0">
                <a:ln>
                  <a:noFill/>
                </a:ln>
                <a:solidFill>
                  <a:schemeClr val="tx1"/>
                </a:solidFill>
                <a:effectLst/>
                <a:latin typeface="Arial" pitchFamily="34" charset="0"/>
                <a:ea typeface="Times New Roman" pitchFamily="18" charset="0"/>
                <a:cs typeface="Times New Roman" pitchFamily="18" charset="0"/>
              </a:rPr>
              <a:t>con</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prospect and current bias </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I</a:t>
            </a:r>
            <a:r>
              <a:rPr kumimoji="0" lang="en-US" sz="2400" b="0" i="1" u="none" strike="noStrike" cap="none" normalizeH="0" baseline="-25000" dirty="0" smtClean="0">
                <a:ln>
                  <a:noFill/>
                </a:ln>
                <a:solidFill>
                  <a:schemeClr val="tx1"/>
                </a:solidFill>
                <a:effectLst/>
                <a:latin typeface="Arial" pitchFamily="34" charset="0"/>
                <a:ea typeface="Times New Roman" pitchFamily="18" charset="0"/>
                <a:cs typeface="Times New Roman" pitchFamily="18" charset="0"/>
              </a:rPr>
              <a:t>b</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0"/>
          <p:cNvPicPr>
            <a:picLocks noChangeAspect="1" noChangeArrowheads="1"/>
          </p:cNvPicPr>
          <p:nvPr/>
        </p:nvPicPr>
        <p:blipFill rotWithShape="1">
          <a:blip r:embed="rId2">
            <a:lum bright="-60000" contrast="80000"/>
            <a:extLst>
              <a:ext uri="{28A0092B-C50C-407E-A947-70E740481C1C}">
                <a14:useLocalDpi xmlns:a14="http://schemas.microsoft.com/office/drawing/2010/main" val="0"/>
              </a:ext>
            </a:extLst>
          </a:blip>
          <a:srcRect l="30659" t="36723" r="51340" b="56436"/>
          <a:stretch/>
        </p:blipFill>
        <p:spPr bwMode="auto">
          <a:xfrm>
            <a:off x="2536312" y="4149080"/>
            <a:ext cx="4947683" cy="1039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64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ChangeArrowheads="1"/>
          </p:cNvSpPr>
          <p:nvPr/>
        </p:nvSpPr>
        <p:spPr bwMode="auto">
          <a:xfrm>
            <a:off x="-90488" y="404812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3"/>
          <p:cNvSpPr>
            <a:spLocks noChangeArrowheads="1"/>
          </p:cNvSpPr>
          <p:nvPr/>
        </p:nvSpPr>
        <p:spPr bwMode="auto">
          <a:xfrm>
            <a:off x="971600" y="650007"/>
            <a:ext cx="8132115"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315913" algn="just" defTabSz="914400" rtl="0" eaLnBrk="0" fontAlgn="base" latinLnBrk="0" hangingPunct="0">
              <a:lnSpc>
                <a:spcPct val="100000"/>
              </a:lnSpc>
              <a:spcBef>
                <a:spcPct val="0"/>
              </a:spcBef>
              <a:spcAft>
                <a:spcPct val="0"/>
              </a:spcAft>
              <a:buClrTx/>
              <a:buSzTx/>
              <a:buFontTx/>
              <a:buNone/>
              <a:tabLst/>
            </a:pPr>
            <a:r>
              <a:rPr kumimoji="0" lang="en-US"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Thus</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conduction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current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density</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is</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function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absolute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value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tension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electrical</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field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and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current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density</a:t>
            </a:r>
            <a:r>
              <a:rPr kumimoji="0" lang="en-US"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Ɛ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offset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is</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function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rate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change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vector</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frequency</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of</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field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Therefore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object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placed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constant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field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there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are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only</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current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conduction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and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more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more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field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strength</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The</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displacement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current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density</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in</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constant</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field</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is</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3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zero</a:t>
            </a:r>
            <a:r>
              <a:rPr kumimoji="0" lang="ru-RU"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endParaRPr kumimoji="0" lang="en-US" sz="23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lvl="0" indent="315913" algn="just" fontAlgn="base">
              <a:spcBef>
                <a:spcPct val="0"/>
              </a:spcBef>
              <a:spcAft>
                <a:spcPct val="0"/>
              </a:spcAft>
            </a:pPr>
            <a:endParaRPr lang="en-US" sz="2300" dirty="0" smtClean="0">
              <a:latin typeface="Arial" pitchFamily="34" charset="0"/>
              <a:cs typeface="Times New Roman" pitchFamily="18" charset="0"/>
            </a:endParaRPr>
          </a:p>
          <a:p>
            <a:pPr lvl="0" indent="315913" algn="just" fontAlgn="base">
              <a:spcBef>
                <a:spcPct val="0"/>
              </a:spcBef>
              <a:spcAft>
                <a:spcPct val="0"/>
              </a:spcAft>
            </a:pPr>
            <a:r>
              <a:rPr lang="en-US" sz="2300" dirty="0">
                <a:latin typeface="Arial" pitchFamily="34" charset="0"/>
                <a:ea typeface="Times New Roman" pitchFamily="18" charset="0"/>
                <a:cs typeface="Times New Roman" pitchFamily="18" charset="0"/>
              </a:rPr>
              <a:t>	</a:t>
            </a:r>
            <a:r>
              <a:rPr lang="ru-RU" sz="2300" dirty="0" err="1" smtClean="0">
                <a:latin typeface="Arial" pitchFamily="34" charset="0"/>
                <a:ea typeface="Times New Roman" pitchFamily="18" charset="0"/>
                <a:cs typeface="Times New Roman" pitchFamily="18" charset="0"/>
              </a:rPr>
              <a:t>If</a:t>
            </a:r>
            <a:r>
              <a:rPr lang="ru-RU" sz="2300" dirty="0" smtClean="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the</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complex</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physico-chemical</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environment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affects</a:t>
            </a:r>
            <a:r>
              <a:rPr lang="ru-RU" sz="2300" dirty="0">
                <a:latin typeface="Arial" pitchFamily="34" charset="0"/>
                <a:ea typeface="Times New Roman" pitchFamily="18" charset="0"/>
                <a:cs typeface="Times New Roman" pitchFamily="18" charset="0"/>
              </a:rPr>
              <a:t> a </a:t>
            </a:r>
            <a:r>
              <a:rPr lang="ru-RU" sz="2300" dirty="0" err="1">
                <a:latin typeface="Arial" pitchFamily="34" charset="0"/>
                <a:ea typeface="Times New Roman" pitchFamily="18" charset="0"/>
                <a:cs typeface="Times New Roman" pitchFamily="18" charset="0"/>
              </a:rPr>
              <a:t>variable</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electromagnetic</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field</a:t>
            </a:r>
            <a:r>
              <a:rPr lang="ru-RU" sz="2300" dirty="0">
                <a:latin typeface="Arial" pitchFamily="34" charset="0"/>
                <a:ea typeface="Times New Roman" pitchFamily="18" charset="0"/>
                <a:cs typeface="Times New Roman" pitchFamily="18" charset="0"/>
              </a:rPr>
              <a:t>, </a:t>
            </a:r>
            <a:r>
              <a:rPr lang="ru-RU" sz="2300" dirty="0" err="1" smtClean="0">
                <a:latin typeface="Arial" pitchFamily="34" charset="0"/>
                <a:ea typeface="Times New Roman" pitchFamily="18" charset="0"/>
                <a:cs typeface="Times New Roman" pitchFamily="18" charset="0"/>
              </a:rPr>
              <a:t>it</a:t>
            </a:r>
            <a:r>
              <a:rPr lang="ru-RU" sz="2300" dirty="0" smtClean="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will</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occur</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simultaneously</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and</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conduction</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current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and</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displacement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current</a:t>
            </a:r>
            <a:r>
              <a:rPr lang="ru-RU" sz="2300" dirty="0">
                <a:latin typeface="Arial" pitchFamily="34" charset="0"/>
                <a:ea typeface="Times New Roman" pitchFamily="18" charset="0"/>
                <a:cs typeface="Times New Roman" pitchFamily="18" charset="0"/>
              </a:rPr>
              <a:t>. </a:t>
            </a:r>
            <a:r>
              <a:rPr lang="ru-RU" sz="2300" dirty="0" err="1" smtClean="0">
                <a:latin typeface="Arial" pitchFamily="34" charset="0"/>
                <a:ea typeface="Times New Roman" pitchFamily="18" charset="0"/>
                <a:cs typeface="Times New Roman" pitchFamily="18" charset="0"/>
              </a:rPr>
              <a:t>The</a:t>
            </a:r>
            <a:r>
              <a:rPr lang="ru-RU" sz="2300" dirty="0" smtClean="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frequency</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of</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an</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external</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field</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does</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not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affect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the</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amount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of</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current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conduction</a:t>
            </a:r>
            <a:r>
              <a:rPr lang="ru-RU" sz="2300" dirty="0">
                <a:latin typeface="Arial" pitchFamily="34" charset="0"/>
                <a:ea typeface="Times New Roman" pitchFamily="18" charset="0"/>
                <a:cs typeface="Times New Roman" pitchFamily="18" charset="0"/>
              </a:rPr>
              <a:t>, </a:t>
            </a:r>
            <a:r>
              <a:rPr lang="ru-RU" sz="2300" dirty="0" err="1" smtClean="0">
                <a:latin typeface="Arial" pitchFamily="34" charset="0"/>
                <a:ea typeface="Times New Roman" pitchFamily="18" charset="0"/>
                <a:cs typeface="Times New Roman" pitchFamily="18" charset="0"/>
              </a:rPr>
              <a:t>but</a:t>
            </a:r>
            <a:r>
              <a:rPr lang="ru-RU" sz="2300" dirty="0" smtClean="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with</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increasing</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frequency</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increases</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current</a:t>
            </a:r>
            <a:r>
              <a:rPr lang="ru-RU" sz="2300" dirty="0">
                <a:latin typeface="Arial" pitchFamily="34" charset="0"/>
                <a:ea typeface="Times New Roman" pitchFamily="18" charset="0"/>
                <a:cs typeface="Times New Roman" pitchFamily="18" charset="0"/>
              </a:rPr>
              <a:t> </a:t>
            </a:r>
            <a:r>
              <a:rPr lang="ru-RU" sz="2300" dirty="0" err="1">
                <a:latin typeface="Arial" pitchFamily="34" charset="0"/>
                <a:ea typeface="Times New Roman" pitchFamily="18" charset="0"/>
                <a:cs typeface="Times New Roman" pitchFamily="18" charset="0"/>
              </a:rPr>
              <a:t>offset</a:t>
            </a:r>
            <a:r>
              <a:rPr lang="ru-RU" sz="2300" dirty="0" smtClean="0">
                <a:latin typeface="Arial" pitchFamily="34" charset="0"/>
                <a:ea typeface="Times New Roman" pitchFamily="18" charset="0"/>
                <a:cs typeface="Times New Roman" pitchFamily="18" charset="0"/>
              </a:rPr>
              <a:t>.</a:t>
            </a:r>
            <a:endParaRPr lang="ru-RU" sz="2300" dirty="0">
              <a:latin typeface="Arial" pitchFamily="34" charset="0"/>
              <a:cs typeface="Arial" pitchFamily="34" charset="0"/>
            </a:endParaRPr>
          </a:p>
        </p:txBody>
      </p:sp>
    </p:spTree>
    <p:extLst>
      <p:ext uri="{BB962C8B-B14F-4D97-AF65-F5344CB8AC3E}">
        <p14:creationId xmlns:p14="http://schemas.microsoft.com/office/powerpoint/2010/main" val="251364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14561" y="274871"/>
            <a:ext cx="806489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Conducting </a:t>
            </a:r>
            <a:r>
              <a:rPr lang="en-US" sz="2400" dirty="0">
                <a:latin typeface="Arial" pitchFamily="34" charset="0"/>
                <a:ea typeface="Times New Roman" pitchFamily="18" charset="0"/>
                <a:cs typeface="Times New Roman" pitchFamily="18" charset="0"/>
              </a:rPr>
              <a:t>media </a:t>
            </a:r>
            <a:r>
              <a:rPr lang="en-US" sz="2400" dirty="0" smtClean="0">
                <a:latin typeface="Arial" pitchFamily="34" charset="0"/>
                <a:ea typeface="Times New Roman" pitchFamily="18" charset="0"/>
                <a:cs typeface="Times New Roman" pitchFamily="18" charset="0"/>
              </a:rPr>
              <a:t>includes </a:t>
            </a:r>
            <a:r>
              <a:rPr lang="en-US" sz="2400" dirty="0">
                <a:latin typeface="Arial" pitchFamily="34" charset="0"/>
                <a:ea typeface="Times New Roman" pitchFamily="18" charset="0"/>
                <a:cs typeface="Times New Roman" pitchFamily="18" charset="0"/>
              </a:rPr>
              <a:t>media (objects) for which </a:t>
            </a:r>
            <a:r>
              <a:rPr lang="en-US" sz="2400" dirty="0" err="1" smtClean="0">
                <a:latin typeface="Arial" pitchFamily="34" charset="0"/>
                <a:ea typeface="Times New Roman" pitchFamily="18" charset="0"/>
                <a:cs typeface="Times New Roman" pitchFamily="18" charset="0"/>
              </a:rPr>
              <a:t>j</a:t>
            </a:r>
            <a:r>
              <a:rPr lang="en-US" sz="2400" baseline="-25000" dirty="0" err="1" smtClean="0">
                <a:latin typeface="Arial" pitchFamily="34" charset="0"/>
                <a:ea typeface="Times New Roman" pitchFamily="18" charset="0"/>
                <a:cs typeface="Times New Roman" pitchFamily="18" charset="0"/>
              </a:rPr>
              <a:t>con</a:t>
            </a:r>
            <a:r>
              <a:rPr lang="en-US" sz="2400" dirty="0" smtClean="0">
                <a:latin typeface="Arial" pitchFamily="34" charset="0"/>
                <a:ea typeface="Times New Roman" pitchFamily="18" charset="0"/>
                <a:cs typeface="Times New Roman" pitchFamily="18" charset="0"/>
              </a:rPr>
              <a:t>/</a:t>
            </a:r>
            <a:r>
              <a:rPr lang="en-US" sz="2400" dirty="0" err="1" smtClean="0">
                <a:latin typeface="Arial" pitchFamily="34" charset="0"/>
                <a:ea typeface="Times New Roman" pitchFamily="18" charset="0"/>
                <a:cs typeface="Times New Roman" pitchFamily="18" charset="0"/>
              </a:rPr>
              <a:t>j</a:t>
            </a:r>
            <a:r>
              <a:rPr lang="en-US" sz="2400" baseline="-25000" dirty="0" err="1" smtClean="0">
                <a:latin typeface="Arial" pitchFamily="34" charset="0"/>
                <a:ea typeface="Times New Roman" pitchFamily="18" charset="0"/>
                <a:cs typeface="Times New Roman" pitchFamily="18" charset="0"/>
              </a:rPr>
              <a:t>b</a:t>
            </a:r>
            <a:r>
              <a:rPr lang="en-US" sz="2400" dirty="0" smtClean="0">
                <a:latin typeface="Arial" pitchFamily="34" charset="0"/>
                <a:ea typeface="Times New Roman" pitchFamily="18" charset="0"/>
                <a:cs typeface="Times New Roman" pitchFamily="18" charset="0"/>
              </a:rPr>
              <a:t>&gt;100, to </a:t>
            </a:r>
            <a:r>
              <a:rPr lang="en-US" sz="2400" dirty="0">
                <a:latin typeface="Arial" pitchFamily="34" charset="0"/>
                <a:ea typeface="Times New Roman" pitchFamily="18" charset="0"/>
                <a:cs typeface="Times New Roman" pitchFamily="18" charset="0"/>
              </a:rPr>
              <a:t>dielectric - medium in which </a:t>
            </a:r>
            <a:r>
              <a:rPr lang="en-US" sz="2400" dirty="0" err="1">
                <a:latin typeface="Arial" pitchFamily="34" charset="0"/>
                <a:ea typeface="Times New Roman" pitchFamily="18" charset="0"/>
                <a:cs typeface="Times New Roman" pitchFamily="18" charset="0"/>
              </a:rPr>
              <a:t>j</a:t>
            </a:r>
            <a:r>
              <a:rPr lang="en-US" sz="2400" baseline="-25000" dirty="0" err="1">
                <a:latin typeface="Arial" pitchFamily="34" charset="0"/>
                <a:ea typeface="Times New Roman" pitchFamily="18" charset="0"/>
                <a:cs typeface="Times New Roman" pitchFamily="18" charset="0"/>
              </a:rPr>
              <a:t>con</a:t>
            </a:r>
            <a:r>
              <a:rPr lang="en-US" sz="2400" dirty="0">
                <a:latin typeface="Arial" pitchFamily="34" charset="0"/>
                <a:ea typeface="Times New Roman" pitchFamily="18" charset="0"/>
                <a:cs typeface="Times New Roman" pitchFamily="18" charset="0"/>
              </a:rPr>
              <a:t>/</a:t>
            </a:r>
            <a:r>
              <a:rPr lang="en-US" sz="2400" dirty="0" err="1">
                <a:latin typeface="Arial" pitchFamily="34" charset="0"/>
                <a:ea typeface="Times New Roman" pitchFamily="18" charset="0"/>
                <a:cs typeface="Times New Roman" pitchFamily="18" charset="0"/>
              </a:rPr>
              <a:t>j</a:t>
            </a:r>
            <a:r>
              <a:rPr lang="en-US" sz="2400" baseline="-25000" dirty="0" err="1">
                <a:latin typeface="Arial" pitchFamily="34" charset="0"/>
                <a:ea typeface="Times New Roman" pitchFamily="18" charset="0"/>
                <a:cs typeface="Times New Roman" pitchFamily="18" charset="0"/>
              </a:rPr>
              <a:t>b</a:t>
            </a:r>
            <a:r>
              <a:rPr lang="en-US" sz="2400" dirty="0" smtClean="0">
                <a:latin typeface="Arial" pitchFamily="34" charset="0"/>
                <a:ea typeface="Times New Roman" pitchFamily="18" charset="0"/>
                <a:cs typeface="Times New Roman" pitchFamily="18" charset="0"/>
              </a:rPr>
              <a:t>&lt;100</a:t>
            </a:r>
            <a:r>
              <a:rPr lang="en-US" sz="2400" dirty="0">
                <a:latin typeface="Arial" pitchFamily="34" charset="0"/>
                <a:ea typeface="Times New Roman" pitchFamily="18" charset="0"/>
                <a:cs typeface="Times New Roman" pitchFamily="18" charset="0"/>
              </a:rPr>
              <a:t>. </a:t>
            </a:r>
            <a:r>
              <a:rPr lang="en-US" sz="2400" dirty="0" smtClean="0">
                <a:latin typeface="Arial" pitchFamily="34" charset="0"/>
                <a:ea typeface="Times New Roman" pitchFamily="18" charset="0"/>
                <a:cs typeface="Times New Roman" pitchFamily="18" charset="0"/>
              </a:rPr>
              <a:t>As </a:t>
            </a:r>
            <a:r>
              <a:rPr lang="en-US" sz="2400" dirty="0">
                <a:latin typeface="Arial" pitchFamily="34" charset="0"/>
                <a:ea typeface="Times New Roman" pitchFamily="18" charset="0"/>
                <a:cs typeface="Times New Roman" pitchFamily="18" charset="0"/>
              </a:rPr>
              <a:t>the criterion for conducting properties of real media, </a:t>
            </a:r>
            <a:r>
              <a:rPr lang="en-US" sz="2400" dirty="0" smtClean="0">
                <a:latin typeface="Arial" pitchFamily="34" charset="0"/>
                <a:ea typeface="Times New Roman" pitchFamily="18" charset="0"/>
                <a:cs typeface="Times New Roman" pitchFamily="18" charset="0"/>
              </a:rPr>
              <a:t>the </a:t>
            </a:r>
            <a:r>
              <a:rPr lang="en-US" sz="2400" dirty="0">
                <a:latin typeface="Arial" pitchFamily="34" charset="0"/>
                <a:ea typeface="Times New Roman" pitchFamily="18" charset="0"/>
                <a:cs typeface="Times New Roman" pitchFamily="18" charset="0"/>
              </a:rPr>
              <a:t>tangent of the dielectric loss angle is indicated</a:t>
            </a:r>
            <a:r>
              <a:rPr lang="en-US" sz="2400" dirty="0" smtClean="0">
                <a:latin typeface="Arial" pitchFamily="34" charset="0"/>
                <a:ea typeface="Times New Roman" pitchFamily="18" charset="0"/>
                <a:cs typeface="Times New Roman" pitchFamily="18" charset="0"/>
              </a:rPr>
              <a:t>: </a:t>
            </a:r>
            <a:r>
              <a:rPr lang="en-US" sz="3200" b="1" dirty="0" err="1" smtClean="0">
                <a:latin typeface="Arial" pitchFamily="34" charset="0"/>
                <a:ea typeface="Times New Roman" pitchFamily="18" charset="0"/>
                <a:cs typeface="Times New Roman" pitchFamily="18" charset="0"/>
              </a:rPr>
              <a:t>tgδ</a:t>
            </a:r>
            <a:r>
              <a:rPr lang="en-US" sz="3200" b="1" dirty="0" smtClean="0">
                <a:latin typeface="Arial" pitchFamily="34" charset="0"/>
                <a:ea typeface="Times New Roman" pitchFamily="18" charset="0"/>
                <a:cs typeface="Times New Roman" pitchFamily="18" charset="0"/>
              </a:rPr>
              <a:t>=</a:t>
            </a:r>
            <a:r>
              <a:rPr lang="el-GR" sz="3200" b="1" dirty="0" smtClean="0">
                <a:latin typeface="Arial" pitchFamily="34" charset="0"/>
                <a:ea typeface="Times New Roman" pitchFamily="18" charset="0"/>
                <a:cs typeface="Times New Roman" pitchFamily="18" charset="0"/>
              </a:rPr>
              <a:t>σ</a:t>
            </a:r>
            <a:r>
              <a:rPr lang="en-US" sz="3200" b="1" dirty="0" smtClean="0">
                <a:latin typeface="Arial" pitchFamily="34" charset="0"/>
                <a:ea typeface="Times New Roman" pitchFamily="18" charset="0"/>
                <a:cs typeface="Times New Roman" pitchFamily="18" charset="0"/>
              </a:rPr>
              <a:t>/(</a:t>
            </a:r>
            <a:r>
              <a:rPr lang="en-US" sz="3200" b="1" dirty="0" err="1" smtClean="0">
                <a:latin typeface="Arial" pitchFamily="34" charset="0"/>
                <a:ea typeface="Times New Roman" pitchFamily="18" charset="0"/>
                <a:cs typeface="Times New Roman" pitchFamily="18" charset="0"/>
              </a:rPr>
              <a:t>ƐƐ</a:t>
            </a:r>
            <a:r>
              <a:rPr lang="en-US" sz="3200" b="1" baseline="-25000" dirty="0" err="1" smtClean="0">
                <a:latin typeface="Arial" pitchFamily="34" charset="0"/>
                <a:ea typeface="Times New Roman" pitchFamily="18" charset="0"/>
                <a:cs typeface="Times New Roman" pitchFamily="18" charset="0"/>
              </a:rPr>
              <a:t>o</a:t>
            </a:r>
            <a:r>
              <a:rPr lang="el-GR" sz="3200" b="1" dirty="0" smtClean="0">
                <a:latin typeface="Arial" pitchFamily="34" charset="0"/>
                <a:ea typeface="Times New Roman" pitchFamily="18" charset="0"/>
                <a:cs typeface="Times New Roman" pitchFamily="18" charset="0"/>
              </a:rPr>
              <a:t>ω</a:t>
            </a:r>
            <a:r>
              <a:rPr lang="en-US" sz="3200" b="1" dirty="0" smtClean="0">
                <a:latin typeface="Arial" pitchFamily="34" charset="0"/>
                <a:ea typeface="Times New Roman" pitchFamily="18" charset="0"/>
                <a:cs typeface="Times New Roman" pitchFamily="18" charset="0"/>
              </a:rPr>
              <a:t>)</a:t>
            </a:r>
            <a:endParaRPr kumimoji="0" lang="ru-RU"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3"/>
          <p:cNvSpPr>
            <a:spLocks noChangeArrowheads="1"/>
          </p:cNvSpPr>
          <p:nvPr/>
        </p:nvSpPr>
        <p:spPr bwMode="auto">
          <a:xfrm>
            <a:off x="107504" y="2708334"/>
            <a:ext cx="89918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It </a:t>
            </a:r>
            <a:r>
              <a:rPr lang="en-US" sz="2400" dirty="0">
                <a:latin typeface="Arial" pitchFamily="34" charset="0"/>
                <a:ea typeface="Times New Roman" pitchFamily="18" charset="0"/>
                <a:cs typeface="Times New Roman" pitchFamily="18" charset="0"/>
              </a:rPr>
              <a:t>is important to bear in mind that one and the same substance (medium) placed in electromagnetic fields of </a:t>
            </a:r>
            <a:r>
              <a:rPr lang="en-US" sz="2400" dirty="0" smtClean="0">
                <a:latin typeface="Arial" pitchFamily="34" charset="0"/>
                <a:ea typeface="Times New Roman" pitchFamily="18" charset="0"/>
                <a:cs typeface="Times New Roman" pitchFamily="18" charset="0"/>
              </a:rPr>
              <a:t>different  </a:t>
            </a:r>
            <a:r>
              <a:rPr lang="en-US" sz="2400" dirty="0">
                <a:latin typeface="Arial" pitchFamily="34" charset="0"/>
                <a:ea typeface="Times New Roman" pitchFamily="18" charset="0"/>
                <a:cs typeface="Times New Roman" pitchFamily="18" charset="0"/>
              </a:rPr>
              <a:t>frequencies may possess the properties of either a conductor or a dielectric.</a:t>
            </a:r>
          </a:p>
          <a:p>
            <a:pPr lvl="0" algn="just" fontAlgn="base">
              <a:spcBef>
                <a:spcPct val="0"/>
              </a:spcBef>
              <a:spcAft>
                <a:spcPct val="0"/>
              </a:spcAft>
            </a:pPr>
            <a:r>
              <a:rPr lang="en-US" sz="2400" dirty="0" smtClean="0">
                <a:latin typeface="Arial" pitchFamily="34" charset="0"/>
                <a:ea typeface="Times New Roman" pitchFamily="18" charset="0"/>
                <a:cs typeface="Times New Roman" pitchFamily="18" charset="0"/>
              </a:rPr>
              <a:t>	When </a:t>
            </a:r>
            <a:r>
              <a:rPr lang="en-US" sz="2400" dirty="0">
                <a:latin typeface="Arial" pitchFamily="34" charset="0"/>
                <a:ea typeface="Times New Roman" pitchFamily="18" charset="0"/>
                <a:cs typeface="Times New Roman" pitchFamily="18" charset="0"/>
              </a:rPr>
              <a:t>exposed to electromagnetic radiation on the human body, the bias current begins to predominate over </a:t>
            </a:r>
            <a:r>
              <a:rPr lang="en-US" sz="2400" dirty="0" smtClean="0">
                <a:latin typeface="Arial" pitchFamily="34" charset="0"/>
                <a:ea typeface="Times New Roman" pitchFamily="18" charset="0"/>
                <a:cs typeface="Times New Roman" pitchFamily="18" charset="0"/>
              </a:rPr>
              <a:t>the </a:t>
            </a:r>
            <a:r>
              <a:rPr lang="en-US" sz="2400" dirty="0">
                <a:latin typeface="Arial" pitchFamily="34" charset="0"/>
                <a:ea typeface="Times New Roman" pitchFamily="18" charset="0"/>
                <a:cs typeface="Times New Roman" pitchFamily="18" charset="0"/>
              </a:rPr>
              <a:t>conduction current at ultrasound frequencies exceeding 30 </a:t>
            </a:r>
            <a:r>
              <a:rPr lang="en-US" sz="2400" dirty="0" err="1">
                <a:latin typeface="Arial" pitchFamily="34" charset="0"/>
                <a:ea typeface="Times New Roman" pitchFamily="18" charset="0"/>
                <a:cs typeface="Times New Roman" pitchFamily="18" charset="0"/>
              </a:rPr>
              <a:t>MHz.</a:t>
            </a:r>
            <a:r>
              <a:rPr lang="en-US" sz="2400" dirty="0">
                <a:latin typeface="Arial" pitchFamily="34" charset="0"/>
                <a:ea typeface="Times New Roman" pitchFamily="18" charset="0"/>
                <a:cs typeface="Times New Roman" pitchFamily="18" charset="0"/>
              </a:rPr>
              <a:t> Therefore, when performing ultra-high frequency </a:t>
            </a:r>
            <a:r>
              <a:rPr lang="en-US" sz="2400" dirty="0" smtClean="0">
                <a:latin typeface="Arial" pitchFamily="34" charset="0"/>
                <a:ea typeface="Times New Roman" pitchFamily="18" charset="0"/>
                <a:cs typeface="Times New Roman" pitchFamily="18" charset="0"/>
              </a:rPr>
              <a:t>therapy </a:t>
            </a:r>
            <a:r>
              <a:rPr lang="en-US" sz="2400" dirty="0">
                <a:latin typeface="Arial" pitchFamily="34" charset="0"/>
                <a:ea typeface="Times New Roman" pitchFamily="18" charset="0"/>
                <a:cs typeface="Times New Roman" pitchFamily="18" charset="0"/>
              </a:rPr>
              <a:t>(</a:t>
            </a:r>
            <a:r>
              <a:rPr lang="en-US" sz="2400" dirty="0" smtClean="0">
                <a:latin typeface="Arial" pitchFamily="34" charset="0"/>
                <a:ea typeface="Times New Roman" pitchFamily="18" charset="0"/>
                <a:cs typeface="Times New Roman" pitchFamily="18" charset="0"/>
              </a:rPr>
              <a:t>f=40.68 </a:t>
            </a:r>
            <a:r>
              <a:rPr lang="en-US" sz="2400" dirty="0">
                <a:latin typeface="Arial" pitchFamily="34" charset="0"/>
                <a:ea typeface="Times New Roman" pitchFamily="18" charset="0"/>
                <a:cs typeface="Times New Roman" pitchFamily="18" charset="0"/>
              </a:rPr>
              <a:t>MHz), the therapeutic effect is mainly due to the effect of the bias current.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13648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97014" y="188640"/>
            <a:ext cx="1983235" cy="523220"/>
          </a:xfrm>
          <a:prstGeom prst="rect">
            <a:avLst/>
          </a:prstGeom>
        </p:spPr>
        <p:txBody>
          <a:bodyPr wrap="none">
            <a:spAutoFit/>
          </a:bodyPr>
          <a:lstStyle/>
          <a:p>
            <a:r>
              <a:rPr lang="en-US" sz="2800" b="1" i="1" dirty="0">
                <a:solidFill>
                  <a:srgbClr val="C00000"/>
                </a:solidFill>
                <a:latin typeface="Arial" pitchFamily="34" charset="0"/>
                <a:cs typeface="Arial" pitchFamily="34" charset="0"/>
              </a:rPr>
              <a:t>Lecture </a:t>
            </a:r>
            <a:r>
              <a:rPr lang="ru-RU" sz="2800" b="1" i="1" dirty="0">
                <a:solidFill>
                  <a:srgbClr val="C00000"/>
                </a:solidFill>
                <a:latin typeface="Arial" pitchFamily="34" charset="0"/>
                <a:cs typeface="Arial" pitchFamily="34" charset="0"/>
              </a:rPr>
              <a:t>7. </a:t>
            </a:r>
            <a:endParaRPr lang="ru-RU" sz="2800" dirty="0">
              <a:solidFill>
                <a:srgbClr val="C00000"/>
              </a:solidFill>
              <a:latin typeface="Arial" pitchFamily="34" charset="0"/>
              <a:cs typeface="Arial" pitchFamily="34" charset="0"/>
            </a:endParaRPr>
          </a:p>
        </p:txBody>
      </p:sp>
      <p:sp>
        <p:nvSpPr>
          <p:cNvPr id="3" name="Прямоугольник 2"/>
          <p:cNvSpPr/>
          <p:nvPr/>
        </p:nvSpPr>
        <p:spPr>
          <a:xfrm>
            <a:off x="971600" y="732306"/>
            <a:ext cx="8136904" cy="4893647"/>
          </a:xfrm>
          <a:prstGeom prst="rect">
            <a:avLst/>
          </a:prstGeom>
        </p:spPr>
        <p:txBody>
          <a:bodyPr wrap="square">
            <a:spAutoFit/>
          </a:bodyPr>
          <a:lstStyle/>
          <a:p>
            <a:pPr algn="ctr"/>
            <a:r>
              <a:rPr lang="ru-RU" sz="2400" b="1" dirty="0" err="1" smtClean="0">
                <a:latin typeface="Arial" pitchFamily="34" charset="0"/>
                <a:cs typeface="Arial" pitchFamily="34" charset="0"/>
              </a:rPr>
              <a:t>Features</a:t>
            </a:r>
            <a:r>
              <a:rPr lang="ru-RU" sz="2400" b="1" dirty="0" smtClean="0">
                <a:latin typeface="Arial" pitchFamily="34" charset="0"/>
                <a:cs typeface="Arial" pitchFamily="34" charset="0"/>
              </a:rPr>
              <a:t> </a:t>
            </a:r>
            <a:r>
              <a:rPr lang="ru-RU" sz="2400" b="1" dirty="0" err="1">
                <a:latin typeface="Arial" pitchFamily="34" charset="0"/>
                <a:cs typeface="Arial" pitchFamily="34" charset="0"/>
              </a:rPr>
              <a:t>electrical</a:t>
            </a:r>
            <a:r>
              <a:rPr lang="ru-RU" sz="2400" b="1" dirty="0">
                <a:latin typeface="Arial" pitchFamily="34" charset="0"/>
                <a:cs typeface="Arial" pitchFamily="34" charset="0"/>
              </a:rPr>
              <a:t> </a:t>
            </a:r>
            <a:r>
              <a:rPr lang="ru-RU" sz="2400" b="1" dirty="0" err="1">
                <a:latin typeface="Arial" pitchFamily="34" charset="0"/>
                <a:cs typeface="Arial" pitchFamily="34" charset="0"/>
              </a:rPr>
              <a:t>conductivity</a:t>
            </a:r>
            <a:r>
              <a:rPr lang="ru-RU" sz="2400" b="1" dirty="0">
                <a:latin typeface="Arial" pitchFamily="34" charset="0"/>
                <a:cs typeface="Arial" pitchFamily="34" charset="0"/>
              </a:rPr>
              <a:t> </a:t>
            </a:r>
            <a:r>
              <a:rPr lang="ru-RU" sz="2400" b="1" dirty="0" err="1">
                <a:latin typeface="Arial" pitchFamily="34" charset="0"/>
                <a:cs typeface="Arial" pitchFamily="34" charset="0"/>
              </a:rPr>
              <a:t>of</a:t>
            </a:r>
            <a:r>
              <a:rPr lang="ru-RU" sz="2400" b="1" dirty="0">
                <a:latin typeface="Arial" pitchFamily="34" charset="0"/>
                <a:cs typeface="Arial" pitchFamily="34" charset="0"/>
              </a:rPr>
              <a:t> </a:t>
            </a:r>
            <a:r>
              <a:rPr lang="ru-RU" sz="2400" b="1" dirty="0" err="1">
                <a:latin typeface="Arial" pitchFamily="34" charset="0"/>
                <a:cs typeface="Arial" pitchFamily="34" charset="0"/>
              </a:rPr>
              <a:t>living</a:t>
            </a:r>
            <a:r>
              <a:rPr lang="ru-RU" sz="2400" b="1" dirty="0">
                <a:latin typeface="Arial" pitchFamily="34" charset="0"/>
                <a:cs typeface="Arial" pitchFamily="34" charset="0"/>
              </a:rPr>
              <a:t> </a:t>
            </a:r>
            <a:r>
              <a:rPr lang="ru-RU" sz="2400" b="1" dirty="0" err="1" smtClean="0">
                <a:latin typeface="Arial" pitchFamily="34" charset="0"/>
                <a:cs typeface="Arial" pitchFamily="34" charset="0"/>
              </a:rPr>
              <a:t>tissue</a:t>
            </a:r>
            <a:endParaRPr lang="en-US" sz="2400" b="1" dirty="0" smtClean="0">
              <a:latin typeface="Arial" pitchFamily="34" charset="0"/>
              <a:cs typeface="Arial" pitchFamily="34" charset="0"/>
            </a:endParaRPr>
          </a:p>
          <a:p>
            <a:pPr algn="just"/>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a:t>
            </a:r>
            <a:r>
              <a:rPr lang="ru-RU" sz="2400" dirty="0" err="1" smtClean="0">
                <a:latin typeface="Arial" pitchFamily="34" charset="0"/>
                <a:cs typeface="Arial" pitchFamily="34" charset="0"/>
              </a:rPr>
              <a:t>Electrical</a:t>
            </a:r>
            <a:r>
              <a:rPr lang="ru-RU" sz="2400" dirty="0" smtClean="0">
                <a:latin typeface="Arial" pitchFamily="34" charset="0"/>
                <a:cs typeface="Arial" pitchFamily="34" charset="0"/>
              </a:rPr>
              <a:t> </a:t>
            </a:r>
            <a:r>
              <a:rPr lang="ru-RU" sz="2400" dirty="0" err="1">
                <a:latin typeface="Arial" pitchFamily="34" charset="0"/>
                <a:cs typeface="Arial" pitchFamily="34" charset="0"/>
              </a:rPr>
              <a:t>conductivity</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organs</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tissues</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connected</a:t>
            </a:r>
            <a:r>
              <a:rPr lang="ru-RU" sz="2400" dirty="0">
                <a:latin typeface="Arial" pitchFamily="34" charset="0"/>
                <a:cs typeface="Arial" pitchFamily="34" charset="0"/>
              </a:rPr>
              <a:t> </a:t>
            </a:r>
            <a:r>
              <a:rPr lang="ru-RU" sz="2400" dirty="0" err="1">
                <a:latin typeface="Arial" pitchFamily="34" charset="0"/>
                <a:cs typeface="Arial" pitchFamily="34" charset="0"/>
              </a:rPr>
              <a:t>with</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presence</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them</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ions</a:t>
            </a:r>
            <a:r>
              <a:rPr lang="ru-RU" sz="2400" dirty="0">
                <a:latin typeface="Arial" pitchFamily="34" charset="0"/>
                <a:cs typeface="Arial" pitchFamily="34" charset="0"/>
              </a:rPr>
              <a:t>, </a:t>
            </a:r>
            <a:r>
              <a:rPr lang="ru-RU" sz="2400" dirty="0" err="1">
                <a:latin typeface="Arial" pitchFamily="34" charset="0"/>
                <a:cs typeface="Arial" pitchFamily="34" charset="0"/>
              </a:rPr>
              <a:t>which</a:t>
            </a:r>
            <a:r>
              <a:rPr lang="ru-RU" sz="2400" dirty="0">
                <a:latin typeface="Arial" pitchFamily="34" charset="0"/>
                <a:cs typeface="Arial" pitchFamily="34" charset="0"/>
              </a:rPr>
              <a:t> </a:t>
            </a:r>
            <a:r>
              <a:rPr lang="ru-RU" sz="2400" dirty="0" err="1">
                <a:latin typeface="Arial" pitchFamily="34" charset="0"/>
                <a:cs typeface="Arial" pitchFamily="34" charset="0"/>
              </a:rPr>
              <a:t>are</a:t>
            </a:r>
            <a:r>
              <a:rPr lang="ru-RU" sz="2400" dirty="0">
                <a:latin typeface="Arial" pitchFamily="34" charset="0"/>
                <a:cs typeface="Arial" pitchFamily="34" charset="0"/>
              </a:rPr>
              <a:t> </a:t>
            </a:r>
            <a:r>
              <a:rPr lang="ru-RU" sz="2400" dirty="0" err="1">
                <a:latin typeface="Arial" pitchFamily="34" charset="0"/>
                <a:cs typeface="Arial" pitchFamily="34" charset="0"/>
              </a:rPr>
              <a:t>free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charges</a:t>
            </a:r>
            <a:r>
              <a:rPr lang="ru-RU" sz="2400" dirty="0">
                <a:latin typeface="Arial" pitchFamily="34" charset="0"/>
                <a:cs typeface="Arial" pitchFamily="34" charset="0"/>
              </a:rPr>
              <a:t>, </a:t>
            </a:r>
            <a:r>
              <a:rPr lang="ru-RU" sz="2400" dirty="0" err="1">
                <a:latin typeface="Arial" pitchFamily="34" charset="0"/>
                <a:cs typeface="Arial" pitchFamily="34" charset="0"/>
              </a:rPr>
              <a:t>creating</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current</a:t>
            </a:r>
            <a:r>
              <a:rPr lang="ru-RU" sz="2400" dirty="0">
                <a:latin typeface="Arial" pitchFamily="34" charset="0"/>
                <a:cs typeface="Arial" pitchFamily="34" charset="0"/>
              </a:rPr>
              <a:t> </a:t>
            </a:r>
            <a:r>
              <a:rPr lang="ru-RU" sz="2400" dirty="0" err="1">
                <a:latin typeface="Arial" pitchFamily="34" charset="0"/>
                <a:cs typeface="Arial" pitchFamily="34" charset="0"/>
              </a:rPr>
              <a:t>conduction</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organism</a:t>
            </a:r>
            <a:r>
              <a:rPr lang="ru-RU" sz="2400" dirty="0">
                <a:latin typeface="Arial" pitchFamily="34" charset="0"/>
                <a:cs typeface="Arial" pitchFamily="34" charset="0"/>
              </a:rPr>
              <a:t> </a:t>
            </a:r>
            <a:r>
              <a:rPr lang="ru-RU" sz="2400" dirty="0" err="1">
                <a:latin typeface="Arial" pitchFamily="34" charset="0"/>
                <a:cs typeface="Arial" pitchFamily="34" charset="0"/>
              </a:rPr>
              <a:t>under</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influence</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electromagnetic</a:t>
            </a:r>
            <a:r>
              <a:rPr lang="ru-RU" sz="2400" dirty="0">
                <a:latin typeface="Arial" pitchFamily="34" charset="0"/>
                <a:cs typeface="Arial" pitchFamily="34" charset="0"/>
              </a:rPr>
              <a:t> </a:t>
            </a:r>
            <a:r>
              <a:rPr lang="ru-RU" sz="2400" dirty="0" err="1">
                <a:latin typeface="Arial" pitchFamily="34" charset="0"/>
                <a:cs typeface="Arial" pitchFamily="34" charset="0"/>
              </a:rPr>
              <a:t>fields</a:t>
            </a:r>
            <a:r>
              <a:rPr lang="ru-RU" sz="2400" dirty="0">
                <a:latin typeface="Arial" pitchFamily="34" charset="0"/>
                <a:cs typeface="Arial" pitchFamily="34" charset="0"/>
              </a:rPr>
              <a:t>, </a:t>
            </a:r>
            <a:r>
              <a:rPr lang="ru-RU" sz="2400" dirty="0" err="1">
                <a:latin typeface="Arial" pitchFamily="34" charset="0"/>
                <a:cs typeface="Arial" pitchFamily="34" charset="0"/>
              </a:rPr>
              <a:t>as</a:t>
            </a:r>
            <a:r>
              <a:rPr lang="ru-RU" sz="2400" dirty="0">
                <a:latin typeface="Arial" pitchFamily="34" charset="0"/>
                <a:cs typeface="Arial" pitchFamily="34" charset="0"/>
              </a:rPr>
              <a:t> </a:t>
            </a:r>
            <a:r>
              <a:rPr lang="ru-RU" sz="2400" dirty="0" err="1">
                <a:latin typeface="Arial" pitchFamily="34" charset="0"/>
                <a:cs typeface="Arial" pitchFamily="34" charset="0"/>
              </a:rPr>
              <a:t>created</a:t>
            </a:r>
            <a:r>
              <a:rPr lang="ru-RU" sz="2400" dirty="0">
                <a:latin typeface="Arial" pitchFamily="34" charset="0"/>
                <a:cs typeface="Arial" pitchFamily="34" charset="0"/>
              </a:rPr>
              <a:t> </a:t>
            </a:r>
            <a:r>
              <a:rPr lang="ru-RU" sz="2400" dirty="0" err="1">
                <a:latin typeface="Arial" pitchFamily="34" charset="0"/>
                <a:cs typeface="Arial" pitchFamily="34" charset="0"/>
              </a:rPr>
              <a:t>by</a:t>
            </a:r>
            <a:r>
              <a:rPr lang="ru-RU" sz="2400" dirty="0">
                <a:latin typeface="Arial" pitchFamily="34" charset="0"/>
                <a:cs typeface="Arial" pitchFamily="34" charset="0"/>
              </a:rPr>
              <a:t> </a:t>
            </a:r>
            <a:r>
              <a:rPr lang="ru-RU" sz="2400" dirty="0" err="1">
                <a:latin typeface="Arial" pitchFamily="34" charset="0"/>
                <a:cs typeface="Arial" pitchFamily="34" charset="0"/>
              </a:rPr>
              <a:t>external</a:t>
            </a:r>
            <a:r>
              <a:rPr lang="ru-RU" sz="2400" dirty="0">
                <a:latin typeface="Arial" pitchFamily="34" charset="0"/>
                <a:cs typeface="Arial" pitchFamily="34" charset="0"/>
              </a:rPr>
              <a:t> </a:t>
            </a:r>
            <a:r>
              <a:rPr lang="ru-RU" sz="2400" dirty="0" err="1">
                <a:latin typeface="Arial" pitchFamily="34" charset="0"/>
                <a:cs typeface="Arial" pitchFamily="34" charset="0"/>
              </a:rPr>
              <a:t>sources</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generated</a:t>
            </a:r>
            <a:r>
              <a:rPr lang="ru-RU" sz="2400" dirty="0">
                <a:latin typeface="Arial" pitchFamily="34" charset="0"/>
                <a:cs typeface="Arial" pitchFamily="34" charset="0"/>
              </a:rPr>
              <a:t> </a:t>
            </a:r>
            <a:r>
              <a:rPr lang="ru-RU" sz="2400" dirty="0" err="1">
                <a:latin typeface="Arial" pitchFamily="34" charset="0"/>
                <a:cs typeface="Arial" pitchFamily="34" charset="0"/>
              </a:rPr>
              <a:t>by</a:t>
            </a:r>
            <a:r>
              <a:rPr lang="ru-RU" sz="2400" dirty="0">
                <a:latin typeface="Arial" pitchFamily="34" charset="0"/>
                <a:cs typeface="Arial" pitchFamily="34" charset="0"/>
              </a:rPr>
              <a:t> </a:t>
            </a:r>
            <a:r>
              <a:rPr lang="ru-RU" sz="2400" dirty="0" err="1">
                <a:latin typeface="Arial" pitchFamily="34" charset="0"/>
                <a:cs typeface="Arial" pitchFamily="34" charset="0"/>
              </a:rPr>
              <a:t>living</a:t>
            </a:r>
            <a:r>
              <a:rPr lang="ru-RU" sz="2400" dirty="0">
                <a:latin typeface="Arial" pitchFamily="34" charset="0"/>
                <a:cs typeface="Arial" pitchFamily="34" charset="0"/>
              </a:rPr>
              <a:t> </a:t>
            </a:r>
            <a:r>
              <a:rPr lang="ru-RU" sz="2400" dirty="0" err="1">
                <a:latin typeface="Arial" pitchFamily="34" charset="0"/>
                <a:cs typeface="Arial" pitchFamily="34" charset="0"/>
              </a:rPr>
              <a:t>cells</a:t>
            </a:r>
            <a:r>
              <a:rPr lang="ru-RU" sz="2400" dirty="0">
                <a:latin typeface="Arial" pitchFamily="34" charset="0"/>
                <a:cs typeface="Arial" pitchFamily="34" charset="0"/>
              </a:rPr>
              <a:t>. </a:t>
            </a:r>
            <a:r>
              <a:rPr lang="en-US" sz="2400" dirty="0" smtClean="0">
                <a:latin typeface="Arial" pitchFamily="34" charset="0"/>
                <a:cs typeface="Arial" pitchFamily="34" charset="0"/>
              </a:rPr>
              <a:t>	</a:t>
            </a:r>
          </a:p>
          <a:p>
            <a:pPr algn="just"/>
            <a:r>
              <a:rPr lang="ru-RU" sz="2400" dirty="0" err="1" smtClean="0">
                <a:latin typeface="Arial" pitchFamily="34" charset="0"/>
                <a:cs typeface="Arial" pitchFamily="34" charset="0"/>
              </a:rPr>
              <a:t>Electrical</a:t>
            </a:r>
            <a:r>
              <a:rPr lang="ru-RU" sz="2400" dirty="0" smtClean="0">
                <a:latin typeface="Arial" pitchFamily="34" charset="0"/>
                <a:cs typeface="Arial" pitchFamily="34" charset="0"/>
              </a:rPr>
              <a:t> </a:t>
            </a:r>
            <a:r>
              <a:rPr lang="ru-RU" sz="2400" dirty="0" err="1">
                <a:latin typeface="Arial" pitchFamily="34" charset="0"/>
                <a:cs typeface="Arial" pitchFamily="34" charset="0"/>
              </a:rPr>
              <a:t>conductivity</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living</a:t>
            </a:r>
            <a:r>
              <a:rPr lang="ru-RU" sz="2400" dirty="0">
                <a:latin typeface="Arial" pitchFamily="34" charset="0"/>
                <a:cs typeface="Arial" pitchFamily="34" charset="0"/>
              </a:rPr>
              <a:t> </a:t>
            </a:r>
            <a:r>
              <a:rPr lang="ru-RU" sz="2400" dirty="0" err="1">
                <a:latin typeface="Arial" pitchFamily="34" charset="0"/>
                <a:cs typeface="Arial" pitchFamily="34" charset="0"/>
              </a:rPr>
              <a:t>tissue</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determined</a:t>
            </a:r>
            <a:r>
              <a:rPr lang="ru-RU" sz="2400" dirty="0">
                <a:latin typeface="Arial" pitchFamily="34" charset="0"/>
                <a:cs typeface="Arial" pitchFamily="34" charset="0"/>
              </a:rPr>
              <a:t> </a:t>
            </a:r>
            <a:r>
              <a:rPr lang="ru-RU" sz="2400" dirty="0" err="1">
                <a:latin typeface="Arial" pitchFamily="34" charset="0"/>
                <a:cs typeface="Arial" pitchFamily="34" charset="0"/>
              </a:rPr>
              <a:t>primarily</a:t>
            </a:r>
            <a:r>
              <a:rPr lang="ru-RU" sz="2400" dirty="0">
                <a:latin typeface="Arial" pitchFamily="34" charset="0"/>
                <a:cs typeface="Arial" pitchFamily="34" charset="0"/>
              </a:rPr>
              <a:t> </a:t>
            </a:r>
            <a:r>
              <a:rPr lang="ru-RU" sz="2400" dirty="0" err="1">
                <a:latin typeface="Arial" pitchFamily="34" charset="0"/>
                <a:cs typeface="Arial" pitchFamily="34" charset="0"/>
              </a:rPr>
              <a:t>by</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electrical</a:t>
            </a:r>
            <a:r>
              <a:rPr lang="ru-RU" sz="2400" dirty="0">
                <a:latin typeface="Arial" pitchFamily="34" charset="0"/>
                <a:cs typeface="Arial" pitchFamily="34" charset="0"/>
              </a:rPr>
              <a:t> </a:t>
            </a:r>
            <a:r>
              <a:rPr lang="ru-RU" sz="2400" dirty="0" err="1">
                <a:latin typeface="Arial" pitchFamily="34" charset="0"/>
                <a:cs typeface="Arial" pitchFamily="34" charset="0"/>
              </a:rPr>
              <a:t>properties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blood</a:t>
            </a:r>
            <a:r>
              <a:rPr lang="ru-RU" sz="2400" dirty="0">
                <a:latin typeface="Arial" pitchFamily="34" charset="0"/>
                <a:cs typeface="Arial" pitchFamily="34" charset="0"/>
              </a:rPr>
              <a:t>, </a:t>
            </a:r>
            <a:r>
              <a:rPr lang="ru-RU" sz="2400" dirty="0" err="1">
                <a:latin typeface="Arial" pitchFamily="34" charset="0"/>
                <a:cs typeface="Arial" pitchFamily="34" charset="0"/>
              </a:rPr>
              <a:t>lymph</a:t>
            </a:r>
            <a:r>
              <a:rPr lang="ru-RU" sz="2400" dirty="0">
                <a:latin typeface="Arial" pitchFamily="34" charset="0"/>
                <a:cs typeface="Arial" pitchFamily="34" charset="0"/>
              </a:rPr>
              <a:t>, </a:t>
            </a:r>
            <a:r>
              <a:rPr lang="ru-RU" sz="2400" dirty="0" err="1">
                <a:latin typeface="Arial" pitchFamily="34" charset="0"/>
                <a:cs typeface="Arial" pitchFamily="34" charset="0"/>
              </a:rPr>
              <a:t>interstitial</a:t>
            </a:r>
            <a:r>
              <a:rPr lang="ru-RU" sz="2400" dirty="0">
                <a:latin typeface="Arial" pitchFamily="34" charset="0"/>
                <a:cs typeface="Arial" pitchFamily="34" charset="0"/>
              </a:rPr>
              <a:t> </a:t>
            </a:r>
            <a:r>
              <a:rPr lang="ru-RU" sz="2400" dirty="0" err="1">
                <a:latin typeface="Arial" pitchFamily="34" charset="0"/>
                <a:cs typeface="Arial" pitchFamily="34" charset="0"/>
              </a:rPr>
              <a:t>fluid</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cytosol</a:t>
            </a:r>
            <a:r>
              <a:rPr lang="ru-RU" sz="2400" dirty="0">
                <a:latin typeface="Arial" pitchFamily="34" charset="0"/>
                <a:cs typeface="Arial" pitchFamily="34" charset="0"/>
              </a:rPr>
              <a:t> </a:t>
            </a:r>
            <a:r>
              <a:rPr lang="ru-RU" sz="2400" dirty="0" err="1">
                <a:latin typeface="Arial" pitchFamily="34" charset="0"/>
                <a:cs typeface="Arial" pitchFamily="34" charset="0"/>
              </a:rPr>
              <a:t>contains</a:t>
            </a:r>
            <a:r>
              <a:rPr lang="ru-RU" sz="2400" dirty="0">
                <a:latin typeface="Arial" pitchFamily="34" charset="0"/>
                <a:cs typeface="Arial" pitchFamily="34" charset="0"/>
              </a:rPr>
              <a:t> </a:t>
            </a:r>
            <a:r>
              <a:rPr lang="ru-RU" sz="2400" dirty="0" err="1">
                <a:latin typeface="Arial" pitchFamily="34" charset="0"/>
                <a:cs typeface="Arial" pitchFamily="34" charset="0"/>
              </a:rPr>
              <a:t>large</a:t>
            </a:r>
            <a:r>
              <a:rPr lang="ru-RU" sz="2400" dirty="0">
                <a:latin typeface="Arial" pitchFamily="34" charset="0"/>
                <a:cs typeface="Arial" pitchFamily="34" charset="0"/>
              </a:rPr>
              <a:t> </a:t>
            </a:r>
            <a:r>
              <a:rPr lang="ru-RU" sz="2400" dirty="0" err="1">
                <a:latin typeface="Arial" pitchFamily="34" charset="0"/>
                <a:cs typeface="Arial" pitchFamily="34" charset="0"/>
              </a:rPr>
              <a:t>amounts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water</a:t>
            </a:r>
            <a:r>
              <a:rPr lang="ru-RU" sz="2400" dirty="0">
                <a:latin typeface="Arial" pitchFamily="34" charset="0"/>
                <a:cs typeface="Arial" pitchFamily="34" charset="0"/>
              </a:rPr>
              <a:t>, </a:t>
            </a:r>
            <a:r>
              <a:rPr lang="ru-RU" sz="2400" dirty="0" err="1">
                <a:latin typeface="Arial" pitchFamily="34" charset="0"/>
                <a:cs typeface="Arial" pitchFamily="34" charset="0"/>
              </a:rPr>
              <a:t>as</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electrical</a:t>
            </a:r>
            <a:r>
              <a:rPr lang="ru-RU" sz="2400" dirty="0">
                <a:latin typeface="Arial" pitchFamily="34" charset="0"/>
                <a:cs typeface="Arial" pitchFamily="34" charset="0"/>
              </a:rPr>
              <a:t> </a:t>
            </a:r>
            <a:r>
              <a:rPr lang="ru-RU" sz="2400" dirty="0" err="1">
                <a:latin typeface="Arial" pitchFamily="34" charset="0"/>
                <a:cs typeface="Arial" pitchFamily="34" charset="0"/>
              </a:rPr>
              <a:t>conductivity</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water</a:t>
            </a:r>
            <a:r>
              <a:rPr lang="ru-RU" sz="2400" dirty="0">
                <a:latin typeface="Arial" pitchFamily="34" charset="0"/>
                <a:cs typeface="Arial" pitchFamily="34" charset="0"/>
              </a:rPr>
              <a:t>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much</a:t>
            </a:r>
            <a:r>
              <a:rPr lang="ru-RU" sz="2400" dirty="0">
                <a:latin typeface="Arial" pitchFamily="34" charset="0"/>
                <a:cs typeface="Arial" pitchFamily="34" charset="0"/>
              </a:rPr>
              <a:t> </a:t>
            </a:r>
            <a:r>
              <a:rPr lang="ru-RU" sz="2400" dirty="0" err="1">
                <a:latin typeface="Arial" pitchFamily="34" charset="0"/>
                <a:cs typeface="Arial" pitchFamily="34" charset="0"/>
              </a:rPr>
              <a:t>higher</a:t>
            </a:r>
            <a:r>
              <a:rPr lang="ru-RU" sz="2400" dirty="0">
                <a:latin typeface="Arial" pitchFamily="34" charset="0"/>
                <a:cs typeface="Arial" pitchFamily="34" charset="0"/>
              </a:rPr>
              <a:t> </a:t>
            </a:r>
            <a:r>
              <a:rPr lang="ru-RU" sz="2400" dirty="0" err="1">
                <a:latin typeface="Arial" pitchFamily="34" charset="0"/>
                <a:cs typeface="Arial" pitchFamily="34" charset="0"/>
              </a:rPr>
              <a:t>than</a:t>
            </a:r>
            <a:r>
              <a:rPr lang="ru-RU" sz="2400" dirty="0">
                <a:latin typeface="Arial" pitchFamily="34" charset="0"/>
                <a:cs typeface="Arial" pitchFamily="34" charset="0"/>
              </a:rPr>
              <a:t> </a:t>
            </a:r>
            <a:r>
              <a:rPr lang="ru-RU" sz="2400" dirty="0" err="1">
                <a:latin typeface="Arial" pitchFamily="34" charset="0"/>
                <a:cs typeface="Arial" pitchFamily="34" charset="0"/>
              </a:rPr>
              <a:t>other</a:t>
            </a:r>
            <a:r>
              <a:rPr lang="ru-RU" sz="2400" dirty="0">
                <a:latin typeface="Arial" pitchFamily="34" charset="0"/>
                <a:cs typeface="Arial" pitchFamily="34" charset="0"/>
              </a:rPr>
              <a:t> </a:t>
            </a:r>
            <a:r>
              <a:rPr lang="ru-RU" sz="2400" dirty="0" err="1">
                <a:latin typeface="Arial" pitchFamily="34" charset="0"/>
                <a:cs typeface="Arial" pitchFamily="34" charset="0"/>
              </a:rPr>
              <a:t>parts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body</a:t>
            </a:r>
            <a:r>
              <a:rPr lang="ru-RU" sz="2400" dirty="0">
                <a:latin typeface="Arial" pitchFamily="34" charset="0"/>
                <a:cs typeface="Arial" pitchFamily="34" charset="0"/>
              </a:rPr>
              <a:t>. </a:t>
            </a:r>
            <a:r>
              <a:rPr lang="en-US" sz="2400" dirty="0">
                <a:latin typeface="Arial" pitchFamily="34" charset="0"/>
                <a:cs typeface="Arial" pitchFamily="34" charset="0"/>
              </a:rPr>
              <a:t>	</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3088005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620688"/>
            <a:ext cx="8136904" cy="4524315"/>
          </a:xfrm>
          <a:prstGeom prst="rect">
            <a:avLst/>
          </a:prstGeom>
        </p:spPr>
        <p:txBody>
          <a:bodyPr wrap="square">
            <a:spAutoFit/>
          </a:bodyPr>
          <a:lstStyle/>
          <a:p>
            <a:pPr algn="just"/>
            <a:r>
              <a:rPr lang="en-US" sz="2400" dirty="0">
                <a:latin typeface="Arial" pitchFamily="34" charset="0"/>
                <a:cs typeface="Arial" pitchFamily="34" charset="0"/>
              </a:rPr>
              <a:t>	</a:t>
            </a:r>
            <a:r>
              <a:rPr lang="ru-RU" sz="2400" dirty="0" err="1" smtClean="0">
                <a:latin typeface="Arial" pitchFamily="34" charset="0"/>
                <a:cs typeface="Arial" pitchFamily="34" charset="0"/>
              </a:rPr>
              <a:t>Mobility</a:t>
            </a:r>
            <a:r>
              <a:rPr lang="ru-RU" sz="2400" dirty="0" smtClean="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ions</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biological</a:t>
            </a:r>
            <a:r>
              <a:rPr lang="ru-RU" sz="2400" dirty="0">
                <a:latin typeface="Arial" pitchFamily="34" charset="0"/>
                <a:cs typeface="Arial" pitchFamily="34" charset="0"/>
              </a:rPr>
              <a:t> </a:t>
            </a:r>
            <a:r>
              <a:rPr lang="ru-RU" sz="2400" dirty="0" err="1">
                <a:latin typeface="Arial" pitchFamily="34" charset="0"/>
                <a:cs typeface="Arial" pitchFamily="34" charset="0"/>
              </a:rPr>
              <a:t>fluids</a:t>
            </a:r>
            <a:r>
              <a:rPr lang="ru-RU" sz="2400" dirty="0">
                <a:latin typeface="Arial" pitchFamily="34" charset="0"/>
                <a:cs typeface="Arial" pitchFamily="34" charset="0"/>
              </a:rPr>
              <a:t> </a:t>
            </a:r>
            <a:r>
              <a:rPr lang="ru-RU" sz="2400" dirty="0" err="1">
                <a:latin typeface="Arial" pitchFamily="34" charset="0"/>
                <a:cs typeface="Arial" pitchFamily="34" charset="0"/>
              </a:rPr>
              <a:t>has</a:t>
            </a:r>
            <a:r>
              <a:rPr lang="ru-RU" sz="2400" dirty="0">
                <a:latin typeface="Arial" pitchFamily="34" charset="0"/>
                <a:cs typeface="Arial" pitchFamily="34" charset="0"/>
              </a:rPr>
              <a:t> </a:t>
            </a:r>
            <a:r>
              <a:rPr lang="ru-RU" sz="2400" dirty="0" err="1">
                <a:latin typeface="Arial" pitchFamily="34" charset="0"/>
                <a:cs typeface="Arial" pitchFamily="34" charset="0"/>
              </a:rPr>
              <a:t>approximately</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same</a:t>
            </a:r>
            <a:r>
              <a:rPr lang="ru-RU" sz="2400" dirty="0">
                <a:latin typeface="Arial" pitchFamily="34" charset="0"/>
                <a:cs typeface="Arial" pitchFamily="34" charset="0"/>
              </a:rPr>
              <a:t> </a:t>
            </a:r>
            <a:r>
              <a:rPr lang="ru-RU" sz="2400" dirty="0" err="1">
                <a:latin typeface="Arial" pitchFamily="34" charset="0"/>
                <a:cs typeface="Arial" pitchFamily="34" charset="0"/>
              </a:rPr>
              <a:t>amount</a:t>
            </a:r>
            <a:r>
              <a:rPr lang="ru-RU" sz="2400" dirty="0">
                <a:latin typeface="Arial" pitchFamily="34" charset="0"/>
                <a:cs typeface="Arial" pitchFamily="34" charset="0"/>
              </a:rPr>
              <a:t> </a:t>
            </a:r>
            <a:r>
              <a:rPr lang="ru-RU" sz="2400" dirty="0" err="1">
                <a:latin typeface="Arial" pitchFamily="34" charset="0"/>
                <a:cs typeface="Arial" pitchFamily="34" charset="0"/>
              </a:rPr>
              <a:t>as</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solutions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corresponding</a:t>
            </a:r>
            <a:r>
              <a:rPr lang="ru-RU" sz="2400" dirty="0">
                <a:latin typeface="Arial" pitchFamily="34" charset="0"/>
                <a:cs typeface="Arial" pitchFamily="34" charset="0"/>
              </a:rPr>
              <a:t> </a:t>
            </a:r>
            <a:r>
              <a:rPr lang="ru-RU" sz="2400" dirty="0" err="1">
                <a:latin typeface="Arial" pitchFamily="34" charset="0"/>
                <a:cs typeface="Arial" pitchFamily="34" charset="0"/>
              </a:rPr>
              <a:t>salts</a:t>
            </a:r>
            <a:r>
              <a:rPr lang="ru-RU" sz="2400" dirty="0">
                <a:latin typeface="Arial" pitchFamily="34" charset="0"/>
                <a:cs typeface="Arial" pitchFamily="34" charset="0"/>
              </a:rPr>
              <a:t>, </a:t>
            </a:r>
            <a:r>
              <a:rPr lang="ru-RU" sz="2400" dirty="0" err="1">
                <a:latin typeface="Arial" pitchFamily="34" charset="0"/>
                <a:cs typeface="Arial" pitchFamily="34" charset="0"/>
              </a:rPr>
              <a:t>prepared</a:t>
            </a:r>
            <a:r>
              <a:rPr lang="ru-RU" sz="2400" dirty="0">
                <a:latin typeface="Arial" pitchFamily="34" charset="0"/>
                <a:cs typeface="Arial" pitchFamily="34" charset="0"/>
              </a:rPr>
              <a:t> </a:t>
            </a:r>
            <a:r>
              <a:rPr lang="ru-RU" sz="2400" dirty="0" err="1">
                <a:latin typeface="Arial" pitchFamily="34" charset="0"/>
                <a:cs typeface="Arial" pitchFamily="34" charset="0"/>
              </a:rPr>
              <a:t>on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basis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distilled</a:t>
            </a:r>
            <a:r>
              <a:rPr lang="ru-RU" sz="2400" dirty="0">
                <a:latin typeface="Arial" pitchFamily="34" charset="0"/>
                <a:cs typeface="Arial" pitchFamily="34" charset="0"/>
              </a:rPr>
              <a:t> </a:t>
            </a:r>
            <a:r>
              <a:rPr lang="ru-RU" sz="2400" dirty="0" err="1">
                <a:latin typeface="Arial" pitchFamily="34" charset="0"/>
                <a:cs typeface="Arial" pitchFamily="34" charset="0"/>
              </a:rPr>
              <a:t>water</a:t>
            </a:r>
            <a:r>
              <a:rPr lang="ru-RU" sz="2400" dirty="0">
                <a:latin typeface="Arial" pitchFamily="34" charset="0"/>
                <a:cs typeface="Arial" pitchFamily="34" charset="0"/>
              </a:rPr>
              <a:t>. DC </a:t>
            </a:r>
            <a:r>
              <a:rPr lang="ru-RU" sz="2400" dirty="0" err="1">
                <a:latin typeface="Arial" pitchFamily="34" charset="0"/>
                <a:cs typeface="Arial" pitchFamily="34" charset="0"/>
              </a:rPr>
              <a:t>is</a:t>
            </a:r>
            <a:r>
              <a:rPr lang="ru-RU" sz="2400" dirty="0">
                <a:latin typeface="Arial" pitchFamily="34" charset="0"/>
                <a:cs typeface="Arial" pitchFamily="34" charset="0"/>
              </a:rPr>
              <a:t> </a:t>
            </a:r>
            <a:r>
              <a:rPr lang="ru-RU" sz="2400" dirty="0" err="1">
                <a:latin typeface="Arial" pitchFamily="34" charset="0"/>
                <a:cs typeface="Arial" pitchFamily="34" charset="0"/>
              </a:rPr>
              <a:t>distributed</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body</a:t>
            </a:r>
            <a:r>
              <a:rPr lang="ru-RU" sz="2400" dirty="0">
                <a:latin typeface="Arial" pitchFamily="34" charset="0"/>
                <a:cs typeface="Arial" pitchFamily="34" charset="0"/>
              </a:rPr>
              <a:t> </a:t>
            </a:r>
            <a:r>
              <a:rPr lang="ru-RU" sz="2400" dirty="0" err="1">
                <a:latin typeface="Arial" pitchFamily="34" charset="0"/>
                <a:cs typeface="Arial" pitchFamily="34" charset="0"/>
              </a:rPr>
              <a:t>environment</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path</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least</a:t>
            </a:r>
            <a:r>
              <a:rPr lang="ru-RU" sz="2400" dirty="0">
                <a:latin typeface="Arial" pitchFamily="34" charset="0"/>
                <a:cs typeface="Arial" pitchFamily="34" charset="0"/>
              </a:rPr>
              <a:t> </a:t>
            </a:r>
            <a:r>
              <a:rPr lang="ru-RU" sz="2400" dirty="0" err="1">
                <a:latin typeface="Arial" pitchFamily="34" charset="0"/>
                <a:cs typeface="Arial" pitchFamily="34" charset="0"/>
              </a:rPr>
              <a:t>resistance</a:t>
            </a:r>
            <a:r>
              <a:rPr lang="ru-RU" sz="2400" dirty="0">
                <a:latin typeface="Arial" pitchFamily="34" charset="0"/>
                <a:cs typeface="Arial" pitchFamily="34" charset="0"/>
              </a:rPr>
              <a:t>: </a:t>
            </a:r>
            <a:r>
              <a:rPr lang="ru-RU" sz="2400" dirty="0" err="1">
                <a:latin typeface="Arial" pitchFamily="34" charset="0"/>
                <a:cs typeface="Arial" pitchFamily="34" charset="0"/>
              </a:rPr>
              <a:t>on</a:t>
            </a:r>
            <a:r>
              <a:rPr lang="ru-RU" sz="2400" dirty="0">
                <a:latin typeface="Arial" pitchFamily="34" charset="0"/>
                <a:cs typeface="Arial" pitchFamily="34" charset="0"/>
              </a:rPr>
              <a:t> </a:t>
            </a:r>
            <a:r>
              <a:rPr lang="ru-RU" sz="2400" dirty="0" err="1">
                <a:latin typeface="Arial" pitchFamily="34" charset="0"/>
                <a:cs typeface="Arial" pitchFamily="34" charset="0"/>
              </a:rPr>
              <a:t>intercellular</a:t>
            </a:r>
            <a:r>
              <a:rPr lang="ru-RU" sz="2400" dirty="0">
                <a:latin typeface="Arial" pitchFamily="34" charset="0"/>
                <a:cs typeface="Arial" pitchFamily="34" charset="0"/>
              </a:rPr>
              <a:t> </a:t>
            </a:r>
            <a:r>
              <a:rPr lang="ru-RU" sz="2400" dirty="0" err="1">
                <a:latin typeface="Arial" pitchFamily="34" charset="0"/>
                <a:cs typeface="Arial" pitchFamily="34" charset="0"/>
              </a:rPr>
              <a:t>spaces</a:t>
            </a:r>
            <a:r>
              <a:rPr lang="ru-RU" sz="2400" dirty="0">
                <a:latin typeface="Arial" pitchFamily="34" charset="0"/>
                <a:cs typeface="Arial" pitchFamily="34" charset="0"/>
              </a:rPr>
              <a:t>, </a:t>
            </a:r>
            <a:r>
              <a:rPr lang="ru-RU" sz="2400" dirty="0" err="1">
                <a:latin typeface="Arial" pitchFamily="34" charset="0"/>
                <a:cs typeface="Arial" pitchFamily="34" charset="0"/>
              </a:rPr>
              <a:t>blood</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lymphatic</a:t>
            </a:r>
            <a:r>
              <a:rPr lang="ru-RU" sz="2400" dirty="0">
                <a:latin typeface="Arial" pitchFamily="34" charset="0"/>
                <a:cs typeface="Arial" pitchFamily="34" charset="0"/>
              </a:rPr>
              <a:t> </a:t>
            </a:r>
            <a:r>
              <a:rPr lang="ru-RU" sz="2400" dirty="0" err="1">
                <a:latin typeface="Arial" pitchFamily="34" charset="0"/>
                <a:cs typeface="Arial" pitchFamily="34" charset="0"/>
              </a:rPr>
              <a:t>vessels</a:t>
            </a:r>
            <a:r>
              <a:rPr lang="ru-RU" sz="2400" dirty="0" smtClean="0">
                <a:latin typeface="Arial" pitchFamily="34" charset="0"/>
                <a:cs typeface="Arial" pitchFamily="34" charset="0"/>
              </a:rPr>
              <a:t>.</a:t>
            </a:r>
            <a:endParaRPr lang="en-US" sz="2400" dirty="0" smtClean="0">
              <a:latin typeface="Arial" pitchFamily="34" charset="0"/>
              <a:cs typeface="Arial" pitchFamily="34" charset="0"/>
            </a:endParaRPr>
          </a:p>
          <a:p>
            <a:pPr algn="just"/>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a:t>
            </a:r>
            <a:r>
              <a:rPr lang="ru-RU" sz="2400" dirty="0" err="1" smtClean="0">
                <a:latin typeface="Arial" pitchFamily="34" charset="0"/>
                <a:cs typeface="Arial" pitchFamily="34" charset="0"/>
              </a:rPr>
              <a:t>However</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electrical</a:t>
            </a:r>
            <a:r>
              <a:rPr lang="ru-RU" sz="2400" dirty="0">
                <a:latin typeface="Arial" pitchFamily="34" charset="0"/>
                <a:cs typeface="Arial" pitchFamily="34" charset="0"/>
              </a:rPr>
              <a:t> </a:t>
            </a:r>
            <a:r>
              <a:rPr lang="ru-RU" sz="2400" dirty="0" err="1">
                <a:latin typeface="Arial" pitchFamily="34" charset="0"/>
                <a:cs typeface="Arial" pitchFamily="34" charset="0"/>
              </a:rPr>
              <a:t>conductivity</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specific</a:t>
            </a:r>
            <a:r>
              <a:rPr lang="ru-RU" sz="2400" dirty="0">
                <a:latin typeface="Arial" pitchFamily="34" charset="0"/>
                <a:cs typeface="Arial" pitchFamily="34" charset="0"/>
              </a:rPr>
              <a:t> </a:t>
            </a:r>
            <a:r>
              <a:rPr lang="ru-RU" sz="2400" dirty="0" err="1">
                <a:latin typeface="Arial" pitchFamily="34" charset="0"/>
                <a:cs typeface="Arial" pitchFamily="34" charset="0"/>
              </a:rPr>
              <a:t>internal</a:t>
            </a:r>
            <a:r>
              <a:rPr lang="ru-RU" sz="2400" dirty="0">
                <a:latin typeface="Arial" pitchFamily="34" charset="0"/>
                <a:cs typeface="Arial" pitchFamily="34" charset="0"/>
              </a:rPr>
              <a:t> </a:t>
            </a:r>
            <a:r>
              <a:rPr lang="ru-RU" sz="2400" dirty="0" err="1">
                <a:latin typeface="Arial" pitchFamily="34" charset="0"/>
                <a:cs typeface="Arial" pitchFamily="34" charset="0"/>
              </a:rPr>
              <a:t>organs</a:t>
            </a:r>
            <a:r>
              <a:rPr lang="ru-RU" sz="2400" dirty="0">
                <a:latin typeface="Arial" pitchFamily="34" charset="0"/>
                <a:cs typeface="Arial" pitchFamily="34" charset="0"/>
              </a:rPr>
              <a:t> </a:t>
            </a:r>
            <a:r>
              <a:rPr lang="ru-RU" sz="2400" dirty="0" err="1">
                <a:latin typeface="Arial" pitchFamily="34" charset="0"/>
                <a:cs typeface="Arial" pitchFamily="34" charset="0"/>
              </a:rPr>
              <a:t>at</a:t>
            </a:r>
            <a:r>
              <a:rPr lang="ru-RU" sz="2400" dirty="0">
                <a:latin typeface="Arial" pitchFamily="34" charset="0"/>
                <a:cs typeface="Arial" pitchFamily="34" charset="0"/>
              </a:rPr>
              <a:t> 4-6 </a:t>
            </a:r>
            <a:r>
              <a:rPr lang="ru-RU" sz="2400" dirty="0" err="1">
                <a:latin typeface="Arial" pitchFamily="34" charset="0"/>
                <a:cs typeface="Arial" pitchFamily="34" charset="0"/>
              </a:rPr>
              <a:t>orders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magnitude</a:t>
            </a:r>
            <a:r>
              <a:rPr lang="ru-RU" sz="2400" dirty="0">
                <a:latin typeface="Arial" pitchFamily="34" charset="0"/>
                <a:cs typeface="Arial" pitchFamily="34" charset="0"/>
              </a:rPr>
              <a:t> </a:t>
            </a:r>
            <a:r>
              <a:rPr lang="ru-RU" sz="2400" dirty="0" err="1">
                <a:latin typeface="Arial" pitchFamily="34" charset="0"/>
                <a:cs typeface="Arial" pitchFamily="34" charset="0"/>
              </a:rPr>
              <a:t>below</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electrical</a:t>
            </a:r>
            <a:r>
              <a:rPr lang="ru-RU" sz="2400" dirty="0">
                <a:latin typeface="Arial" pitchFamily="34" charset="0"/>
                <a:cs typeface="Arial" pitchFamily="34" charset="0"/>
              </a:rPr>
              <a:t> </a:t>
            </a:r>
            <a:r>
              <a:rPr lang="ru-RU" sz="2400" dirty="0" err="1">
                <a:latin typeface="Arial" pitchFamily="34" charset="0"/>
                <a:cs typeface="Arial" pitchFamily="34" charset="0"/>
              </a:rPr>
              <a:t>conductivity</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liquids</a:t>
            </a:r>
            <a:r>
              <a:rPr lang="ru-RU" sz="2400" dirty="0">
                <a:latin typeface="Arial" pitchFamily="34" charset="0"/>
                <a:cs typeface="Arial" pitchFamily="34" charset="0"/>
              </a:rPr>
              <a:t> </a:t>
            </a:r>
            <a:r>
              <a:rPr lang="ru-RU" sz="2400" dirty="0" err="1">
                <a:latin typeface="Arial" pitchFamily="34" charset="0"/>
                <a:cs typeface="Arial" pitchFamily="34" charset="0"/>
              </a:rPr>
              <a:t>extracted</a:t>
            </a:r>
            <a:r>
              <a:rPr lang="ru-RU" sz="2400" dirty="0">
                <a:latin typeface="Arial" pitchFamily="34" charset="0"/>
                <a:cs typeface="Arial" pitchFamily="34" charset="0"/>
              </a:rPr>
              <a:t> </a:t>
            </a:r>
            <a:r>
              <a:rPr lang="ru-RU" sz="2400" dirty="0" err="1">
                <a:latin typeface="Arial" pitchFamily="34" charset="0"/>
                <a:cs typeface="Arial" pitchFamily="34" charset="0"/>
              </a:rPr>
              <a:t>from</a:t>
            </a:r>
            <a:r>
              <a:rPr lang="ru-RU" sz="2400" dirty="0">
                <a:latin typeface="Arial" pitchFamily="34" charset="0"/>
                <a:cs typeface="Arial" pitchFamily="34" charset="0"/>
              </a:rPr>
              <a:t> </a:t>
            </a:r>
            <a:r>
              <a:rPr lang="ru-RU" sz="2400" dirty="0" err="1">
                <a:latin typeface="Arial" pitchFamily="34" charset="0"/>
                <a:cs typeface="Arial" pitchFamily="34" charset="0"/>
              </a:rPr>
              <a:t>them</a:t>
            </a:r>
            <a:r>
              <a:rPr lang="ru-RU" sz="2400" dirty="0">
                <a:latin typeface="Arial" pitchFamily="34" charset="0"/>
                <a:cs typeface="Arial" pitchFamily="34" charset="0"/>
              </a:rPr>
              <a:t>. </a:t>
            </a:r>
            <a:r>
              <a:rPr lang="ru-RU" sz="2400" dirty="0" err="1">
                <a:latin typeface="Arial" pitchFamily="34" charset="0"/>
                <a:cs typeface="Arial" pitchFamily="34" charset="0"/>
              </a:rPr>
              <a:t>The</a:t>
            </a:r>
            <a:r>
              <a:rPr lang="ru-RU" sz="2400" dirty="0">
                <a:latin typeface="Arial" pitchFamily="34" charset="0"/>
                <a:cs typeface="Arial" pitchFamily="34" charset="0"/>
              </a:rPr>
              <a:t> </a:t>
            </a:r>
            <a:r>
              <a:rPr lang="ru-RU" sz="2400" dirty="0" err="1">
                <a:latin typeface="Arial" pitchFamily="34" charset="0"/>
                <a:cs typeface="Arial" pitchFamily="34" charset="0"/>
              </a:rPr>
              <a:t>reason</a:t>
            </a:r>
            <a:r>
              <a:rPr lang="ru-RU" sz="2400" dirty="0">
                <a:latin typeface="Arial" pitchFamily="34" charset="0"/>
                <a:cs typeface="Arial" pitchFamily="34" charset="0"/>
              </a:rPr>
              <a:t> </a:t>
            </a:r>
            <a:r>
              <a:rPr lang="ru-RU" sz="2400" dirty="0" err="1">
                <a:latin typeface="Arial" pitchFamily="34" charset="0"/>
                <a:cs typeface="Arial" pitchFamily="34" charset="0"/>
              </a:rPr>
              <a:t>specified</a:t>
            </a:r>
            <a:r>
              <a:rPr lang="ru-RU" sz="2400" dirty="0">
                <a:latin typeface="Arial" pitchFamily="34" charset="0"/>
                <a:cs typeface="Arial" pitchFamily="34" charset="0"/>
              </a:rPr>
              <a:t> </a:t>
            </a:r>
            <a:r>
              <a:rPr lang="ru-RU" sz="2400" dirty="0" err="1">
                <a:latin typeface="Arial" pitchFamily="34" charset="0"/>
                <a:cs typeface="Arial" pitchFamily="34" charset="0"/>
              </a:rPr>
              <a:t>are</a:t>
            </a:r>
            <a:r>
              <a:rPr lang="ru-RU" sz="2400" dirty="0">
                <a:latin typeface="Arial" pitchFamily="34" charset="0"/>
                <a:cs typeface="Arial" pitchFamily="34" charset="0"/>
              </a:rPr>
              <a:t> </a:t>
            </a:r>
            <a:r>
              <a:rPr lang="ru-RU" sz="2400" dirty="0" err="1">
                <a:latin typeface="Arial" pitchFamily="34" charset="0"/>
                <a:cs typeface="Arial" pitchFamily="34" charset="0"/>
              </a:rPr>
              <a:t>low-volume</a:t>
            </a:r>
            <a:r>
              <a:rPr lang="ru-RU" sz="2400" dirty="0">
                <a:latin typeface="Arial" pitchFamily="34" charset="0"/>
                <a:cs typeface="Arial" pitchFamily="34" charset="0"/>
              </a:rPr>
              <a:t>, </a:t>
            </a:r>
            <a:r>
              <a:rPr lang="ru-RU" sz="2400" dirty="0" err="1">
                <a:latin typeface="Arial" pitchFamily="34" charset="0"/>
                <a:cs typeface="Arial" pitchFamily="34" charset="0"/>
              </a:rPr>
              <a:t>present</a:t>
            </a:r>
            <a:r>
              <a:rPr lang="ru-RU" sz="2400" dirty="0">
                <a:latin typeface="Arial" pitchFamily="34" charset="0"/>
                <a:cs typeface="Arial" pitchFamily="34" charset="0"/>
              </a:rPr>
              <a:t> </a:t>
            </a:r>
            <a:r>
              <a:rPr lang="ru-RU" sz="2400" dirty="0" err="1">
                <a:latin typeface="Arial" pitchFamily="34" charset="0"/>
                <a:cs typeface="Arial" pitchFamily="34" charset="0"/>
              </a:rPr>
              <a:t>free</a:t>
            </a:r>
            <a:r>
              <a:rPr lang="ru-RU" sz="2400" dirty="0">
                <a:latin typeface="Arial" pitchFamily="34" charset="0"/>
                <a:cs typeface="Arial" pitchFamily="34" charset="0"/>
              </a:rPr>
              <a:t> </a:t>
            </a:r>
            <a:r>
              <a:rPr lang="ru-RU" sz="2400" dirty="0" err="1">
                <a:latin typeface="Arial" pitchFamily="34" charset="0"/>
                <a:cs typeface="Arial" pitchFamily="34" charset="0"/>
              </a:rPr>
              <a:t>electrolytes</a:t>
            </a:r>
            <a:r>
              <a:rPr lang="ru-RU" sz="2400" dirty="0">
                <a:latin typeface="Arial" pitchFamily="34" charset="0"/>
                <a:cs typeface="Arial" pitchFamily="34" charset="0"/>
              </a:rPr>
              <a:t> </a:t>
            </a:r>
            <a:r>
              <a:rPr lang="ru-RU" sz="2400" dirty="0" err="1">
                <a:latin typeface="Arial" pitchFamily="34" charset="0"/>
                <a:cs typeface="Arial" pitchFamily="34" charset="0"/>
              </a:rPr>
              <a:t>in</a:t>
            </a:r>
            <a:r>
              <a:rPr lang="ru-RU" sz="2400" dirty="0">
                <a:latin typeface="Arial" pitchFamily="34" charset="0"/>
                <a:cs typeface="Arial" pitchFamily="34" charset="0"/>
              </a:rPr>
              <a:t> </a:t>
            </a:r>
            <a:r>
              <a:rPr lang="ru-RU" sz="2400" dirty="0" err="1">
                <a:latin typeface="Arial" pitchFamily="34" charset="0"/>
                <a:cs typeface="Arial" pitchFamily="34" charset="0"/>
              </a:rPr>
              <a:t>organs</a:t>
            </a:r>
            <a:r>
              <a:rPr lang="ru-RU" sz="2400" dirty="0">
                <a:latin typeface="Arial" pitchFamily="34" charset="0"/>
                <a:cs typeface="Arial" pitchFamily="34" charset="0"/>
              </a:rPr>
              <a:t> </a:t>
            </a:r>
            <a:r>
              <a:rPr lang="ru-RU" sz="2400" dirty="0" err="1">
                <a:latin typeface="Arial" pitchFamily="34" charset="0"/>
                <a:cs typeface="Arial" pitchFamily="34" charset="0"/>
              </a:rPr>
              <a:t>and</a:t>
            </a:r>
            <a:r>
              <a:rPr lang="ru-RU" sz="2400" dirty="0">
                <a:latin typeface="Arial" pitchFamily="34" charset="0"/>
                <a:cs typeface="Arial" pitchFamily="34" charset="0"/>
              </a:rPr>
              <a:t> </a:t>
            </a:r>
            <a:r>
              <a:rPr lang="ru-RU" sz="2400" dirty="0" err="1">
                <a:latin typeface="Arial" pitchFamily="34" charset="0"/>
                <a:cs typeface="Arial" pitchFamily="34" charset="0"/>
              </a:rPr>
              <a:t>tissues</a:t>
            </a:r>
            <a:r>
              <a:rPr lang="ru-RU" sz="2400" dirty="0">
                <a:latin typeface="Arial" pitchFamily="34" charset="0"/>
                <a:cs typeface="Arial" pitchFamily="34" charset="0"/>
              </a:rPr>
              <a:t> </a:t>
            </a:r>
            <a:r>
              <a:rPr lang="ru-RU" sz="2400" dirty="0" err="1">
                <a:latin typeface="Arial" pitchFamily="34" charset="0"/>
                <a:cs typeface="Arial" pitchFamily="34" charset="0"/>
              </a:rPr>
              <a:t>of</a:t>
            </a:r>
            <a:r>
              <a:rPr lang="ru-RU" sz="2400" dirty="0">
                <a:latin typeface="Arial" pitchFamily="34" charset="0"/>
                <a:cs typeface="Arial" pitchFamily="34" charset="0"/>
              </a:rPr>
              <a:t> </a:t>
            </a:r>
            <a:r>
              <a:rPr lang="ru-RU" sz="2400" dirty="0" err="1">
                <a:latin typeface="Arial" pitchFamily="34" charset="0"/>
                <a:cs typeface="Arial" pitchFamily="34" charset="0"/>
              </a:rPr>
              <a:t>living</a:t>
            </a:r>
            <a:r>
              <a:rPr lang="ru-RU" sz="2400" dirty="0">
                <a:latin typeface="Arial" pitchFamily="34" charset="0"/>
                <a:cs typeface="Arial" pitchFamily="34" charset="0"/>
              </a:rPr>
              <a:t> </a:t>
            </a:r>
            <a:r>
              <a:rPr lang="ru-RU" sz="2400" dirty="0" err="1">
                <a:latin typeface="Arial" pitchFamily="34" charset="0"/>
                <a:cs typeface="Arial" pitchFamily="34" charset="0"/>
              </a:rPr>
              <a:t>organisms</a:t>
            </a:r>
            <a:r>
              <a:rPr lang="ru-RU" sz="2400" dirty="0">
                <a:latin typeface="Arial" pitchFamily="34" charset="0"/>
                <a:cs typeface="Arial" pitchFamily="34" charset="0"/>
              </a:rPr>
              <a:t>.</a:t>
            </a:r>
          </a:p>
        </p:txBody>
      </p:sp>
    </p:spTree>
    <p:extLst>
      <p:ext uri="{BB962C8B-B14F-4D97-AF65-F5344CB8AC3E}">
        <p14:creationId xmlns:p14="http://schemas.microsoft.com/office/powerpoint/2010/main" val="3186732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836712"/>
            <a:ext cx="8064896" cy="3046988"/>
          </a:xfrm>
          <a:prstGeom prst="rect">
            <a:avLst/>
          </a:prstGeom>
        </p:spPr>
        <p:txBody>
          <a:bodyPr wrap="square">
            <a:spAutoFit/>
          </a:bodyPr>
          <a:lstStyle/>
          <a:p>
            <a:pPr algn="just"/>
            <a:r>
              <a:rPr lang="en-US" sz="2400" dirty="0" smtClean="0">
                <a:latin typeface="Arial" pitchFamily="34" charset="0"/>
                <a:cs typeface="Arial" pitchFamily="34" charset="0"/>
              </a:rPr>
              <a:t>	Living </a:t>
            </a:r>
            <a:r>
              <a:rPr lang="en-US" sz="2400" dirty="0">
                <a:latin typeface="Arial" pitchFamily="34" charset="0"/>
                <a:cs typeface="Arial" pitchFamily="34" charset="0"/>
              </a:rPr>
              <a:t>tissues are characterized by the dependence of electrical conductivity on the frequency of the electromagnetic field, </a:t>
            </a:r>
            <a:r>
              <a:rPr lang="en-US" sz="2400" dirty="0" err="1" smtClean="0">
                <a:latin typeface="Arial" pitchFamily="34" charset="0"/>
                <a:cs typeface="Arial" pitchFamily="34" charset="0"/>
              </a:rPr>
              <a:t>i.e</a:t>
            </a:r>
            <a:r>
              <a:rPr lang="en-US" sz="2400" dirty="0">
                <a:latin typeface="Arial" pitchFamily="34" charset="0"/>
                <a:cs typeface="Arial" pitchFamily="34" charset="0"/>
              </a:rPr>
              <a:t>, the dispersion of electrical conductivity. Dispersion of any physical parameter is its frequency dependence. As the frequency increases, the electrical conductivity of the tissues increases. Dispersion of electrical conductivity is particularly pronounced in the low-frequency range.</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3088005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88640"/>
            <a:ext cx="8136904" cy="6155531"/>
          </a:xfrm>
          <a:prstGeom prst="rect">
            <a:avLst/>
          </a:prstGeom>
        </p:spPr>
        <p:txBody>
          <a:bodyPr wrap="square">
            <a:spAutoFit/>
          </a:bodyPr>
          <a:lstStyle/>
          <a:p>
            <a:pPr algn="ctr"/>
            <a:r>
              <a:rPr lang="en-US" sz="2400" b="1" dirty="0" smtClean="0">
                <a:latin typeface="Arial" pitchFamily="34" charset="0"/>
                <a:cs typeface="Arial" pitchFamily="34" charset="0"/>
              </a:rPr>
              <a:t>Di</a:t>
            </a:r>
            <a:r>
              <a:rPr lang="ru-RU" sz="2400" b="1" dirty="0" err="1" smtClean="0">
                <a:latin typeface="Arial" pitchFamily="34" charset="0"/>
                <a:cs typeface="Arial" pitchFamily="34" charset="0"/>
              </a:rPr>
              <a:t>electric</a:t>
            </a:r>
            <a:r>
              <a:rPr lang="ru-RU" sz="2400" b="1" dirty="0" smtClean="0">
                <a:latin typeface="Arial" pitchFamily="34" charset="0"/>
                <a:cs typeface="Arial" pitchFamily="34" charset="0"/>
              </a:rPr>
              <a:t> </a:t>
            </a:r>
            <a:r>
              <a:rPr lang="ru-RU" sz="2400" b="1" dirty="0" err="1">
                <a:latin typeface="Arial" pitchFamily="34" charset="0"/>
                <a:cs typeface="Arial" pitchFamily="34" charset="0"/>
              </a:rPr>
              <a:t>properties</a:t>
            </a:r>
            <a:r>
              <a:rPr lang="ru-RU" sz="2400" b="1" dirty="0">
                <a:latin typeface="Arial" pitchFamily="34" charset="0"/>
                <a:cs typeface="Arial" pitchFamily="34" charset="0"/>
              </a:rPr>
              <a:t> </a:t>
            </a:r>
            <a:r>
              <a:rPr lang="ru-RU" sz="2400" b="1" dirty="0" err="1">
                <a:latin typeface="Arial" pitchFamily="34" charset="0"/>
                <a:cs typeface="Arial" pitchFamily="34" charset="0"/>
              </a:rPr>
              <a:t>of</a:t>
            </a:r>
            <a:r>
              <a:rPr lang="ru-RU" sz="2400" b="1" dirty="0">
                <a:latin typeface="Arial" pitchFamily="34" charset="0"/>
                <a:cs typeface="Arial" pitchFamily="34" charset="0"/>
              </a:rPr>
              <a:t> </a:t>
            </a:r>
            <a:r>
              <a:rPr lang="ru-RU" sz="2400" b="1" dirty="0" err="1">
                <a:latin typeface="Arial" pitchFamily="34" charset="0"/>
                <a:cs typeface="Arial" pitchFamily="34" charset="0"/>
              </a:rPr>
              <a:t>live</a:t>
            </a:r>
            <a:r>
              <a:rPr lang="ru-RU" sz="2400" b="1" dirty="0">
                <a:latin typeface="Arial" pitchFamily="34" charset="0"/>
                <a:cs typeface="Arial" pitchFamily="34" charset="0"/>
              </a:rPr>
              <a:t> </a:t>
            </a:r>
            <a:r>
              <a:rPr lang="ru-RU" sz="2400" b="1" dirty="0" err="1" smtClean="0">
                <a:latin typeface="Arial" pitchFamily="34" charset="0"/>
                <a:cs typeface="Arial" pitchFamily="34" charset="0"/>
              </a:rPr>
              <a:t>tissues</a:t>
            </a:r>
            <a:endParaRPr lang="en-US" sz="2400" b="1" dirty="0" smtClean="0">
              <a:latin typeface="Arial" pitchFamily="34" charset="0"/>
              <a:cs typeface="Arial" pitchFamily="34" charset="0"/>
            </a:endParaRPr>
          </a:p>
          <a:p>
            <a:pPr algn="ctr"/>
            <a:endParaRPr lang="ru-RU" sz="2400" b="1" dirty="0">
              <a:latin typeface="Arial" pitchFamily="34" charset="0"/>
              <a:cs typeface="Arial" pitchFamily="34" charset="0"/>
            </a:endParaRPr>
          </a:p>
          <a:p>
            <a:pPr algn="just"/>
            <a:r>
              <a:rPr lang="en-US" sz="2400" dirty="0">
                <a:latin typeface="Arial" pitchFamily="34" charset="0"/>
                <a:cs typeface="Arial" pitchFamily="34" charset="0"/>
              </a:rPr>
              <a:t>	</a:t>
            </a:r>
            <a:r>
              <a:rPr lang="en-US" sz="2300" dirty="0">
                <a:latin typeface="Arial" pitchFamily="34" charset="0"/>
                <a:cs typeface="Arial" pitchFamily="34" charset="0"/>
              </a:rPr>
              <a:t>When the electric field interacts with the body tissues, biophysical changes take place in them: linear or </a:t>
            </a:r>
            <a:r>
              <a:rPr lang="en-US" sz="2300" dirty="0" err="1">
                <a:latin typeface="Arial" pitchFamily="34" charset="0"/>
                <a:cs typeface="Arial" pitchFamily="34" charset="0"/>
              </a:rPr>
              <a:t>pendular</a:t>
            </a:r>
            <a:r>
              <a:rPr lang="en-US" sz="2300" dirty="0">
                <a:latin typeface="Arial" pitchFamily="34" charset="0"/>
                <a:cs typeface="Arial" pitchFamily="34" charset="0"/>
              </a:rPr>
              <a:t> movement of ions, orientation of dipole molecules or their rotation around their axis, increase of conduction currents and mixing currents. There are losses of through conductivity and polarization losses. In the conductor tissues, the losses associated with the through conductivity predominate. In tissue-dielectrics, the losses associated with various types of polarization predominate. The loss of electrical energy in tissues depends on the dielectric properties and temperature, as well as on the frequency of the alternating current or electromagnetic field. The dielectric properties of living tissues are due to the presence of water (</a:t>
            </a:r>
            <a:r>
              <a:rPr lang="en-US" sz="2300" dirty="0" smtClean="0">
                <a:latin typeface="Arial" pitchFamily="34" charset="0"/>
                <a:cs typeface="Arial" pitchFamily="34" charset="0"/>
              </a:rPr>
              <a:t>ε~​​</a:t>
            </a:r>
            <a:r>
              <a:rPr lang="en-US" sz="2300" dirty="0">
                <a:latin typeface="Arial" pitchFamily="34" charset="0"/>
                <a:cs typeface="Arial" pitchFamily="34" charset="0"/>
              </a:rPr>
              <a:t>81) and macromolecules dissolved in it, as well as the compartmentalization of cellular structures.</a:t>
            </a:r>
            <a:endParaRPr lang="ru-RU" sz="2300" dirty="0">
              <a:latin typeface="Arial" pitchFamily="34" charset="0"/>
              <a:cs typeface="Arial" pitchFamily="34" charset="0"/>
            </a:endParaRPr>
          </a:p>
        </p:txBody>
      </p:sp>
    </p:spTree>
    <p:extLst>
      <p:ext uri="{BB962C8B-B14F-4D97-AF65-F5344CB8AC3E}">
        <p14:creationId xmlns:p14="http://schemas.microsoft.com/office/powerpoint/2010/main" val="3088005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417433"/>
            <a:ext cx="8172400" cy="4739759"/>
          </a:xfrm>
          <a:prstGeom prst="rect">
            <a:avLst/>
          </a:prstGeom>
        </p:spPr>
        <p:txBody>
          <a:bodyPr wrap="square">
            <a:spAutoFit/>
          </a:bodyPr>
          <a:lstStyle/>
          <a:p>
            <a:pPr algn="ctr"/>
            <a:r>
              <a:rPr lang="en-US" sz="2400" b="1" dirty="0" smtClean="0">
                <a:latin typeface="Arial" pitchFamily="34" charset="0"/>
                <a:cs typeface="Arial" pitchFamily="34" charset="0"/>
              </a:rPr>
              <a:t>M</a:t>
            </a:r>
            <a:r>
              <a:rPr lang="ru-RU" sz="2400" b="1" dirty="0" err="1" smtClean="0">
                <a:latin typeface="Arial" pitchFamily="34" charset="0"/>
                <a:cs typeface="Arial" pitchFamily="34" charset="0"/>
              </a:rPr>
              <a:t>agnetic</a:t>
            </a:r>
            <a:r>
              <a:rPr lang="ru-RU" sz="2400" b="1" dirty="0" smtClean="0">
                <a:latin typeface="Arial" pitchFamily="34" charset="0"/>
                <a:cs typeface="Arial" pitchFamily="34" charset="0"/>
              </a:rPr>
              <a:t> </a:t>
            </a:r>
            <a:r>
              <a:rPr lang="ru-RU" sz="2400" b="1" dirty="0" err="1">
                <a:latin typeface="Arial" pitchFamily="34" charset="0"/>
                <a:cs typeface="Arial" pitchFamily="34" charset="0"/>
              </a:rPr>
              <a:t>properties</a:t>
            </a:r>
            <a:r>
              <a:rPr lang="ru-RU" sz="2400" b="1" dirty="0">
                <a:latin typeface="Arial" pitchFamily="34" charset="0"/>
                <a:cs typeface="Arial" pitchFamily="34" charset="0"/>
              </a:rPr>
              <a:t> </a:t>
            </a:r>
            <a:r>
              <a:rPr lang="ru-RU" sz="2400" b="1" dirty="0" err="1">
                <a:latin typeface="Arial" pitchFamily="34" charset="0"/>
                <a:cs typeface="Arial" pitchFamily="34" charset="0"/>
              </a:rPr>
              <a:t>of</a:t>
            </a:r>
            <a:r>
              <a:rPr lang="ru-RU" sz="2400" b="1" dirty="0">
                <a:latin typeface="Arial" pitchFamily="34" charset="0"/>
                <a:cs typeface="Arial" pitchFamily="34" charset="0"/>
              </a:rPr>
              <a:t> </a:t>
            </a:r>
            <a:r>
              <a:rPr lang="ru-RU" sz="2400" b="1" dirty="0" err="1">
                <a:latin typeface="Arial" pitchFamily="34" charset="0"/>
                <a:cs typeface="Arial" pitchFamily="34" charset="0"/>
              </a:rPr>
              <a:t>biological</a:t>
            </a:r>
            <a:r>
              <a:rPr lang="ru-RU" sz="2400" b="1" dirty="0">
                <a:latin typeface="Arial" pitchFamily="34" charset="0"/>
                <a:cs typeface="Arial" pitchFamily="34" charset="0"/>
              </a:rPr>
              <a:t> </a:t>
            </a:r>
            <a:r>
              <a:rPr lang="ru-RU" sz="2400" b="1" dirty="0" err="1" smtClean="0">
                <a:latin typeface="Arial" pitchFamily="34" charset="0"/>
                <a:cs typeface="Arial" pitchFamily="34" charset="0"/>
              </a:rPr>
              <a:t>objects</a:t>
            </a:r>
            <a:endParaRPr lang="en-US" sz="2400" b="1" dirty="0" smtClean="0">
              <a:latin typeface="Arial" pitchFamily="34" charset="0"/>
              <a:cs typeface="Arial" pitchFamily="34" charset="0"/>
            </a:endParaRPr>
          </a:p>
          <a:p>
            <a:pPr algn="ctr"/>
            <a:endParaRPr lang="ru-RU" sz="2400" b="1" dirty="0">
              <a:latin typeface="Arial" pitchFamily="34" charset="0"/>
              <a:cs typeface="Arial" pitchFamily="34" charset="0"/>
            </a:endParaRPr>
          </a:p>
          <a:p>
            <a:pPr algn="just"/>
            <a:r>
              <a:rPr lang="en-US" sz="2400" dirty="0" smtClean="0">
                <a:latin typeface="Arial" pitchFamily="34" charset="0"/>
                <a:cs typeface="Arial" pitchFamily="34" charset="0"/>
              </a:rPr>
              <a:t>	</a:t>
            </a:r>
            <a:r>
              <a:rPr lang="en-US" sz="2300" dirty="0" smtClean="0">
                <a:latin typeface="Arial" pitchFamily="34" charset="0"/>
                <a:cs typeface="Arial" pitchFamily="34" charset="0"/>
              </a:rPr>
              <a:t>The </a:t>
            </a:r>
            <a:r>
              <a:rPr lang="en-US" sz="2300" dirty="0">
                <a:latin typeface="Arial" pitchFamily="34" charset="0"/>
                <a:cs typeface="Arial" pitchFamily="34" charset="0"/>
              </a:rPr>
              <a:t>magnetic properties of biological objects are characterized by a fairly low value of the magnetic permeability μ close to unity. This is explained by the fact that the main components of biological media - proteins, carbohydrates, lipids, water, phosphorus, sulfur, carbon - belong to </a:t>
            </a:r>
            <a:r>
              <a:rPr lang="en-US" sz="2300" dirty="0" err="1">
                <a:latin typeface="Arial" pitchFamily="34" charset="0"/>
                <a:cs typeface="Arial" pitchFamily="34" charset="0"/>
              </a:rPr>
              <a:t>diamagnetics</a:t>
            </a:r>
            <a:r>
              <a:rPr lang="en-US" sz="2300" dirty="0">
                <a:latin typeface="Arial" pitchFamily="34" charset="0"/>
                <a:cs typeface="Arial" pitchFamily="34" charset="0"/>
              </a:rPr>
              <a:t>. However, in paramagnets (oxygen, alkali and alkaline earth elements, some other metals and oxides), the common magnetic moments of atoms and molecules are mutually compensated, since they are randomly oriented.</a:t>
            </a:r>
          </a:p>
          <a:p>
            <a:pPr algn="just"/>
            <a:r>
              <a:rPr lang="en-US" sz="2300" dirty="0" smtClean="0">
                <a:latin typeface="Arial" pitchFamily="34" charset="0"/>
                <a:cs typeface="Arial" pitchFamily="34" charset="0"/>
              </a:rPr>
              <a:t>	</a:t>
            </a:r>
            <a:endParaRPr lang="ru-RU" sz="2300" dirty="0">
              <a:latin typeface="Arial" pitchFamily="34" charset="0"/>
              <a:cs typeface="Arial" pitchFamily="34" charset="0"/>
            </a:endParaRPr>
          </a:p>
        </p:txBody>
      </p:sp>
    </p:spTree>
    <p:extLst>
      <p:ext uri="{BB962C8B-B14F-4D97-AF65-F5344CB8AC3E}">
        <p14:creationId xmlns:p14="http://schemas.microsoft.com/office/powerpoint/2010/main" val="30880050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92917"/>
            <a:ext cx="8064896" cy="4524315"/>
          </a:xfrm>
          <a:prstGeom prst="rect">
            <a:avLst/>
          </a:prstGeom>
        </p:spPr>
        <p:txBody>
          <a:bodyPr wrap="square">
            <a:spAutoFit/>
          </a:bodyPr>
          <a:lstStyle/>
          <a:p>
            <a:pPr algn="just"/>
            <a:r>
              <a:rPr lang="en-US" sz="2400" dirty="0" smtClean="0">
                <a:latin typeface="Arial" pitchFamily="34" charset="0"/>
                <a:cs typeface="Arial" pitchFamily="34" charset="0"/>
              </a:rPr>
              <a:t>	</a:t>
            </a:r>
            <a:r>
              <a:rPr lang="en-US" sz="2400" dirty="0">
                <a:latin typeface="Arial" pitchFamily="34" charset="0"/>
                <a:cs typeface="Arial" pitchFamily="34" charset="0"/>
              </a:rPr>
              <a:t>In living nature, there are unique representatives possessing </a:t>
            </a:r>
            <a:r>
              <a:rPr lang="en-US" sz="2400" dirty="0" err="1">
                <a:latin typeface="Arial" pitchFamily="34" charset="0"/>
                <a:cs typeface="Arial" pitchFamily="34" charset="0"/>
              </a:rPr>
              <a:t>ultrastructures</a:t>
            </a:r>
            <a:r>
              <a:rPr lang="en-US" sz="2400" dirty="0">
                <a:latin typeface="Arial" pitchFamily="34" charset="0"/>
                <a:cs typeface="Arial" pitchFamily="34" charset="0"/>
              </a:rPr>
              <a:t> with ferromagnetic properties. For example, one of the simplest organisms </a:t>
            </a:r>
            <a:r>
              <a:rPr lang="en-US" sz="2400" i="1" dirty="0" err="1">
                <a:latin typeface="Arial" pitchFamily="34" charset="0"/>
                <a:cs typeface="Arial" pitchFamily="34" charset="0"/>
              </a:rPr>
              <a:t>spirella</a:t>
            </a:r>
            <a:r>
              <a:rPr lang="en-US" sz="2400" dirty="0">
                <a:latin typeface="Arial" pitchFamily="34" charset="0"/>
                <a:cs typeface="Arial" pitchFamily="34" charset="0"/>
              </a:rPr>
              <a:t> is able to synthesize ferritin and accumulate it in specialized organelles - </a:t>
            </a:r>
            <a:r>
              <a:rPr lang="en-US" sz="2400" dirty="0" err="1">
                <a:latin typeface="Arial" pitchFamily="34" charset="0"/>
                <a:cs typeface="Arial" pitchFamily="34" charset="0"/>
              </a:rPr>
              <a:t>magnetosomes</a:t>
            </a:r>
            <a:r>
              <a:rPr lang="en-US" sz="2400" dirty="0">
                <a:latin typeface="Arial" pitchFamily="34" charset="0"/>
                <a:cs typeface="Arial" pitchFamily="34" charset="0"/>
              </a:rPr>
              <a:t>.</a:t>
            </a:r>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a:t>
            </a:r>
          </a:p>
          <a:p>
            <a:pPr algn="just"/>
            <a:r>
              <a:rPr lang="en-US" sz="2400" dirty="0">
                <a:latin typeface="Arial" pitchFamily="34" charset="0"/>
                <a:cs typeface="Arial" pitchFamily="34" charset="0"/>
              </a:rPr>
              <a:t>	</a:t>
            </a:r>
            <a:r>
              <a:rPr lang="en-US" sz="2400" dirty="0" smtClean="0">
                <a:latin typeface="Arial" pitchFamily="34" charset="0"/>
                <a:cs typeface="Arial" pitchFamily="34" charset="0"/>
              </a:rPr>
              <a:t>In </a:t>
            </a:r>
            <a:r>
              <a:rPr lang="en-US" sz="2400" dirty="0">
                <a:latin typeface="Arial" pitchFamily="34" charset="0"/>
                <a:cs typeface="Arial" pitchFamily="34" charset="0"/>
              </a:rPr>
              <a:t>humans, ferritin-containing inclusions in the adrenal glands and blood have also been found. The inhomogeneity of the magnetic susceptibility, together with the </a:t>
            </a:r>
            <a:r>
              <a:rPr lang="en-US" sz="2400" dirty="0" err="1">
                <a:latin typeface="Arial" pitchFamily="34" charset="0"/>
                <a:cs typeface="Arial" pitchFamily="34" charset="0"/>
              </a:rPr>
              <a:t>biocurrents</a:t>
            </a:r>
            <a:r>
              <a:rPr lang="en-US" sz="2400" dirty="0">
                <a:latin typeface="Arial" pitchFamily="34" charset="0"/>
                <a:cs typeface="Arial" pitchFamily="34" charset="0"/>
              </a:rPr>
              <a:t> (</a:t>
            </a:r>
            <a:r>
              <a:rPr lang="en-US" sz="2400" dirty="0" err="1">
                <a:latin typeface="Arial" pitchFamily="34" charset="0"/>
                <a:cs typeface="Arial" pitchFamily="34" charset="0"/>
              </a:rPr>
              <a:t>bioionts</a:t>
            </a:r>
            <a:r>
              <a:rPr lang="en-US" sz="2400" dirty="0">
                <a:latin typeface="Arial" pitchFamily="34" charset="0"/>
                <a:cs typeface="Arial" pitchFamily="34" charset="0"/>
              </a:rPr>
              <a:t>) that flow inside the organism during its vital activity, is the main source of </a:t>
            </a:r>
            <a:r>
              <a:rPr lang="en-US" sz="2400" dirty="0" err="1">
                <a:latin typeface="Arial" pitchFamily="34" charset="0"/>
                <a:cs typeface="Arial" pitchFamily="34" charset="0"/>
              </a:rPr>
              <a:t>biomagnetic</a:t>
            </a:r>
            <a:r>
              <a:rPr lang="en-US" sz="2400" dirty="0">
                <a:latin typeface="Arial" pitchFamily="34" charset="0"/>
                <a:cs typeface="Arial" pitchFamily="34" charset="0"/>
              </a:rPr>
              <a:t> fields.</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30880050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60648"/>
            <a:ext cx="8064896" cy="5909310"/>
          </a:xfrm>
          <a:prstGeom prst="rect">
            <a:avLst/>
          </a:prstGeom>
        </p:spPr>
        <p:txBody>
          <a:bodyPr wrap="square">
            <a:spAutoFit/>
          </a:bodyPr>
          <a:lstStyle/>
          <a:p>
            <a:pPr algn="ctr"/>
            <a:r>
              <a:rPr lang="en-US" sz="2400" b="1" dirty="0" smtClean="0">
                <a:latin typeface="Arial" pitchFamily="34" charset="0"/>
                <a:cs typeface="Arial" pitchFamily="34" charset="0"/>
              </a:rPr>
              <a:t>Stability </a:t>
            </a:r>
            <a:r>
              <a:rPr lang="en-US" sz="2400" b="1" dirty="0">
                <a:latin typeface="Arial" pitchFamily="34" charset="0"/>
                <a:cs typeface="Arial" pitchFamily="34" charset="0"/>
              </a:rPr>
              <a:t>of functional properties of materials</a:t>
            </a:r>
            <a:endParaRPr lang="ru-RU" sz="2400" b="1" dirty="0">
              <a:latin typeface="Arial" pitchFamily="34" charset="0"/>
              <a:cs typeface="Arial" pitchFamily="34" charset="0"/>
            </a:endParaRPr>
          </a:p>
          <a:p>
            <a:r>
              <a:rPr lang="en-US" dirty="0"/>
              <a:t> </a:t>
            </a:r>
            <a:endParaRPr lang="ru-RU" dirty="0"/>
          </a:p>
          <a:p>
            <a:pPr algn="just"/>
            <a:r>
              <a:rPr lang="en-US" sz="2400" dirty="0" smtClean="0">
                <a:latin typeface="Arial" pitchFamily="34" charset="0"/>
                <a:cs typeface="Arial" pitchFamily="34" charset="0"/>
              </a:rPr>
              <a:t>	The </a:t>
            </a:r>
            <a:r>
              <a:rPr lang="en-US" sz="2400" dirty="0">
                <a:latin typeface="Arial" pitchFamily="34" charset="0"/>
                <a:cs typeface="Arial" pitchFamily="34" charset="0"/>
              </a:rPr>
              <a:t>change in the mechanical, physical and chemical properties of materials under the influence of living body environments, on the one hand, is one of the important aspects of the problem of biocompatibility, on the other hand, the problems of reliable performance of the required functions.</a:t>
            </a:r>
          </a:p>
          <a:p>
            <a:pPr algn="just"/>
            <a:endParaRPr lang="en-US" sz="2400" dirty="0">
              <a:latin typeface="Arial" pitchFamily="34" charset="0"/>
              <a:cs typeface="Arial" pitchFamily="34" charset="0"/>
            </a:endParaRPr>
          </a:p>
          <a:p>
            <a:pPr algn="just"/>
            <a:r>
              <a:rPr lang="en-US" sz="2400" dirty="0" smtClean="0">
                <a:latin typeface="Arial" pitchFamily="34" charset="0"/>
                <a:cs typeface="Arial" pitchFamily="34" charset="0"/>
              </a:rPr>
              <a:t>	The </a:t>
            </a:r>
            <a:r>
              <a:rPr lang="en-US" sz="2400" dirty="0">
                <a:latin typeface="Arial" pitchFamily="34" charset="0"/>
                <a:cs typeface="Arial" pitchFamily="34" charset="0"/>
              </a:rPr>
              <a:t>difficulty lies in the fact that most materials and devices were introduced into medical practice by trial and error. And at present there is no acceptable system of criteria that would make it possible to unequivocally decide on the suitability of a material for use. Little is known about the conditions in which the material is located inside a living organism.</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88640"/>
            <a:ext cx="8208912" cy="6001643"/>
          </a:xfrm>
          <a:prstGeom prst="rect">
            <a:avLst/>
          </a:prstGeom>
        </p:spPr>
        <p:txBody>
          <a:bodyPr wrap="square">
            <a:spAutoFit/>
          </a:bodyPr>
          <a:lstStyle/>
          <a:p>
            <a:pPr algn="ctr"/>
            <a:r>
              <a:rPr lang="en-US" sz="2400" b="1" dirty="0">
                <a:latin typeface="Arial" pitchFamily="34" charset="0"/>
                <a:cs typeface="Arial" pitchFamily="34" charset="0"/>
              </a:rPr>
              <a:t>Corrosion of metals</a:t>
            </a:r>
            <a:endParaRPr lang="ru-RU" sz="2400" b="1" dirty="0">
              <a:latin typeface="Arial" pitchFamily="34" charset="0"/>
              <a:cs typeface="Arial" pitchFamily="34" charset="0"/>
            </a:endParaRPr>
          </a:p>
          <a:p>
            <a:pPr algn="just"/>
            <a:r>
              <a:rPr lang="en-US" sz="2400" dirty="0">
                <a:latin typeface="Arial" pitchFamily="34" charset="0"/>
                <a:cs typeface="Arial" pitchFamily="34" charset="0"/>
              </a:rPr>
              <a:t> </a:t>
            </a:r>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Most </a:t>
            </a:r>
            <a:r>
              <a:rPr lang="en-US" sz="2400" dirty="0">
                <a:latin typeface="Arial" pitchFamily="34" charset="0"/>
                <a:cs typeface="Arial" pitchFamily="34" charset="0"/>
              </a:rPr>
              <a:t>metals in an aggressive environment are more or less susceptible to corrosion. </a:t>
            </a:r>
            <a:r>
              <a:rPr lang="en-US" sz="2400" dirty="0" smtClean="0">
                <a:latin typeface="Arial" pitchFamily="34" charset="0"/>
                <a:cs typeface="Arial" pitchFamily="34" charset="0"/>
              </a:rPr>
              <a:t>It </a:t>
            </a:r>
            <a:r>
              <a:rPr lang="en-US" sz="2400" dirty="0">
                <a:latin typeface="Arial" pitchFamily="34" charset="0"/>
                <a:cs typeface="Arial" pitchFamily="34" charset="0"/>
              </a:rPr>
              <a:t>is now very difficult to determine the reaction of fabrics to the material. It is even more difficult to identify the reaction to corrosion products, as well as the degree of damage to the material or device</a:t>
            </a:r>
            <a:r>
              <a:rPr lang="en-US" sz="2400" dirty="0" smtClean="0">
                <a:latin typeface="Arial" pitchFamily="34" charset="0"/>
                <a:cs typeface="Arial" pitchFamily="34" charset="0"/>
              </a:rPr>
              <a:t>.</a:t>
            </a:r>
          </a:p>
          <a:p>
            <a:pPr algn="just"/>
            <a:endParaRPr lang="ru-RU" dirty="0">
              <a:latin typeface="Arial" pitchFamily="34" charset="0"/>
              <a:cs typeface="Arial" pitchFamily="34" charset="0"/>
            </a:endParaRPr>
          </a:p>
          <a:p>
            <a:pPr algn="just"/>
            <a:r>
              <a:rPr lang="en-US" sz="2400" dirty="0">
                <a:latin typeface="Arial" pitchFamily="34" charset="0"/>
                <a:cs typeface="Arial" pitchFamily="34" charset="0"/>
              </a:rPr>
              <a:t> </a:t>
            </a:r>
            <a:r>
              <a:rPr lang="en-US" sz="2400" dirty="0" smtClean="0">
                <a:latin typeface="Arial" pitchFamily="34" charset="0"/>
                <a:cs typeface="Arial" pitchFamily="34" charset="0"/>
              </a:rPr>
              <a:t>	It </a:t>
            </a:r>
            <a:r>
              <a:rPr lang="en-US" sz="2400" dirty="0">
                <a:latin typeface="Arial" pitchFamily="34" charset="0"/>
                <a:cs typeface="Arial" pitchFamily="34" charset="0"/>
              </a:rPr>
              <a:t>has been histologically established that metals penetrate into tissues from the implant and are absorbed by the cells. On the other hand, the presence of metal in the tissues does not mean that it is an implant metal. </a:t>
            </a:r>
            <a:endParaRPr lang="en-US" sz="2400" dirty="0" smtClean="0">
              <a:latin typeface="Arial" pitchFamily="34" charset="0"/>
              <a:cs typeface="Arial" pitchFamily="34" charset="0"/>
            </a:endParaRPr>
          </a:p>
          <a:p>
            <a:pPr algn="just"/>
            <a:r>
              <a:rPr lang="en-US" sz="2400" dirty="0">
                <a:latin typeface="Arial" pitchFamily="34" charset="0"/>
                <a:cs typeface="Arial" pitchFamily="34" charset="0"/>
              </a:rPr>
              <a:t> </a:t>
            </a:r>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The </a:t>
            </a:r>
            <a:r>
              <a:rPr lang="en-US" sz="2400" dirty="0">
                <a:latin typeface="Arial" pitchFamily="34" charset="0"/>
                <a:cs typeface="Arial" pitchFamily="34" charset="0"/>
              </a:rPr>
              <a:t>material of some metal implants tends to dissolve in the body. </a:t>
            </a:r>
            <a:r>
              <a:rPr lang="en-US" sz="2400" dirty="0" smtClean="0">
                <a:latin typeface="Arial" pitchFamily="34" charset="0"/>
                <a:cs typeface="Arial" pitchFamily="34" charset="0"/>
              </a:rPr>
              <a:t>Dangerous </a:t>
            </a:r>
            <a:r>
              <a:rPr lang="en-US" sz="2400" dirty="0">
                <a:latin typeface="Arial" pitchFamily="34" charset="0"/>
                <a:cs typeface="Arial" pitchFamily="34" charset="0"/>
              </a:rPr>
              <a:t>consequences for the body can often occur cracking corrosion of metals.</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1901575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971600" y="91371"/>
            <a:ext cx="81724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800" b="1" i="1" dirty="0">
                <a:solidFill>
                  <a:srgbClr val="C00000"/>
                </a:solidFill>
              </a:rPr>
              <a:t>Lecture</a:t>
            </a:r>
            <a:r>
              <a:rPr lang="en-US" sz="2800" b="1" dirty="0">
                <a:solidFill>
                  <a:srgbClr val="C00000"/>
                </a:solidFill>
              </a:rPr>
              <a:t> </a:t>
            </a:r>
            <a:r>
              <a:rPr lang="ru-RU" sz="2800" b="1" i="1" dirty="0">
                <a:solidFill>
                  <a:srgbClr val="C00000"/>
                </a:solidFill>
              </a:rPr>
              <a:t>8. </a:t>
            </a:r>
            <a:r>
              <a:rPr lang="en-US" sz="2800" b="1" dirty="0">
                <a:solidFill>
                  <a:srgbClr val="C00000"/>
                </a:solidFill>
              </a:rPr>
              <a:t>Section </a:t>
            </a:r>
            <a:r>
              <a:rPr lang="ru-RU" sz="2800" b="1" dirty="0">
                <a:solidFill>
                  <a:srgbClr val="C00000"/>
                </a:solidFill>
              </a:rPr>
              <a:t>6.</a:t>
            </a:r>
            <a:r>
              <a:rPr lang="ru-RU" sz="2800" b="1" dirty="0"/>
              <a:t> </a:t>
            </a:r>
            <a:endParaRPr lang="en-US" sz="2800" b="1" dirty="0" smtClean="0"/>
          </a:p>
          <a:p>
            <a:pPr algn="ctr"/>
            <a:r>
              <a:rPr lang="en-US" sz="2800" b="1" dirty="0" smtClean="0"/>
              <a:t>Materials for interstitial prosthetics</a:t>
            </a:r>
            <a:endParaRPr lang="ru-RU" sz="2800" b="1" dirty="0"/>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0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Basic material requirements</a:t>
            </a:r>
            <a:endParaRPr kumimoji="0" lang="ru-RU" sz="2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creation of </a:t>
            </a:r>
            <a:r>
              <a:rPr kumimoji="0" lang="en-US" sz="2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endoprostheses</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 a new field both in the science of biomedical materials and in medicine. The purpose of man's artificial organs is by no means limited to the replacement of natural, living organs, that is, the sphere of radical therapy, but opens up a fundamentally new methodological area of ​​fundamental medicine based on imitation-analog modeling of body functions.</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Special materials are applied to the materials used for interstitial prosthetics. The main of them can be divided into three groups: </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1) biological, 2) </a:t>
            </a:r>
            <a:r>
              <a:rPr kumimoji="0" lang="en-US" sz="22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physico</a:t>
            </a: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-mechanical, 3) technological.</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lang="en-US" sz="2200" dirty="0">
                <a:latin typeface="Arial" pitchFamily="34" charset="0"/>
                <a:ea typeface="Calibri" pitchFamily="34" charset="0"/>
                <a:cs typeface="Arial" pitchFamily="34" charset="0"/>
              </a:rPr>
              <a:t>	</a:t>
            </a:r>
            <a:r>
              <a:rPr kumimoji="0" lang="en-US" sz="2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These requirements are interrelated and should be considered inseparable from each other.</a:t>
            </a:r>
            <a:endParaRPr kumimoji="0" lang="en-US"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1043608" y="589406"/>
            <a:ext cx="8028954"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200" dirty="0">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Biological inertness of the material is an indispensable condition for its suitability for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endoprosthetics</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Implants should be biologically compatible with the contacting tissues and physiologically indifferent to the body as a whole.</a:t>
            </a:r>
            <a:endParaRPr kumimoji="0" lang="ru-RU"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2200" dirty="0">
              <a:latin typeface="Arial"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The stability of the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physico</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-mechanical characteristics of the material after a long stay in the medium of a living organism indicates its high resistance to bio-aging.</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200" dirty="0">
              <a:latin typeface="Arial" pitchFamily="34" charset="0"/>
              <a:cs typeface="Times New Roman" pitchFamily="18" charset="0"/>
            </a:endParaRPr>
          </a:p>
          <a:p>
            <a:pPr lvl="0" algn="just" fontAlgn="base">
              <a:spcBef>
                <a:spcPct val="0"/>
              </a:spcBef>
              <a:spcAft>
                <a:spcPct val="0"/>
              </a:spcAft>
            </a:pPr>
            <a:r>
              <a:rPr lang="en-US" sz="2200" dirty="0" smtClean="0">
                <a:latin typeface="Arial" pitchFamily="34" charset="0"/>
                <a:ea typeface="Times New Roman" pitchFamily="18" charset="0"/>
                <a:cs typeface="Times New Roman" pitchFamily="18" charset="0"/>
              </a:rPr>
              <a:t>	Surgical </a:t>
            </a:r>
            <a:r>
              <a:rPr lang="en-US" sz="2200" dirty="0">
                <a:latin typeface="Arial" pitchFamily="34" charset="0"/>
                <a:ea typeface="Times New Roman" pitchFamily="18" charset="0"/>
                <a:cs typeface="Times New Roman" pitchFamily="18" charset="0"/>
              </a:rPr>
              <a:t>implants undergo significant bending, tensile, compressive, twisting and abrading loads. </a:t>
            </a:r>
            <a:r>
              <a:rPr lang="en-US" sz="2200" dirty="0" err="1">
                <a:latin typeface="Arial" pitchFamily="34" charset="0"/>
                <a:ea typeface="Times New Roman" pitchFamily="18" charset="0"/>
                <a:cs typeface="Times New Roman" pitchFamily="18" charset="0"/>
              </a:rPr>
              <a:t>Endoprostheses</a:t>
            </a:r>
            <a:r>
              <a:rPr lang="en-US" sz="2200" dirty="0">
                <a:latin typeface="Arial" pitchFamily="34" charset="0"/>
                <a:ea typeface="Times New Roman" pitchFamily="18" charset="0"/>
                <a:cs typeface="Times New Roman" pitchFamily="18" charset="0"/>
              </a:rPr>
              <a:t> can fail due to corrosion, deformation or fracture under the influence of mechanical loads; the implant may be rejected by a biological tissue</a:t>
            </a:r>
            <a:r>
              <a:rPr lang="en-US" sz="2200" dirty="0" smtClean="0">
                <a:latin typeface="Arial" pitchFamily="34" charset="0"/>
                <a:ea typeface="Times New Roman" pitchFamily="18" charset="0"/>
                <a:cs typeface="Times New Roman" pitchFamily="18" charset="0"/>
              </a:rPr>
              <a:t>.</a:t>
            </a:r>
            <a:endParaRPr lang="ru-RU" sz="2200" dirty="0">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1055879" y="620688"/>
            <a:ext cx="8072462"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Membranes for regulating the composition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of biological fluids</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In artificial systems, the transfer of matter by diffusion is common: from a higher concentration to a lower concentration, from a high energy region to a low region. This process is called passive transfer. In living organisms quite often there is an opposite picture, i.e., a transfer, called active.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200" dirty="0">
              <a:latin typeface="Arial"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i="1" u="sng" strike="noStrike" cap="none" normalizeH="0" baseline="0" dirty="0" smtClean="0">
                <a:ln>
                  <a:noFill/>
                </a:ln>
                <a:solidFill>
                  <a:schemeClr val="tx1"/>
                </a:solidFill>
                <a:effectLst/>
                <a:latin typeface="Arial" pitchFamily="34" charset="0"/>
                <a:cs typeface="Times New Roman" pitchFamily="18" charset="0"/>
              </a:rPr>
              <a:t>There are two types of membranes:</a:t>
            </a:r>
          </a:p>
          <a:p>
            <a:pPr lvl="0" algn="just" fontAlgn="base">
              <a:spcBef>
                <a:spcPct val="0"/>
              </a:spcBef>
              <a:spcAft>
                <a:spcPct val="0"/>
              </a:spcAft>
            </a:pPr>
            <a:r>
              <a:rPr lang="en-US" sz="2200" dirty="0" smtClean="0">
                <a:latin typeface="Arial" pitchFamily="34" charset="0"/>
                <a:ea typeface="Times New Roman" pitchFamily="18" charset="0"/>
                <a:cs typeface="Times New Roman" pitchFamily="18" charset="0"/>
              </a:rPr>
              <a:t>- Membranes </a:t>
            </a:r>
            <a:r>
              <a:rPr lang="en-US" sz="2200" dirty="0">
                <a:latin typeface="Arial" pitchFamily="34" charset="0"/>
                <a:ea typeface="Times New Roman" pitchFamily="18" charset="0"/>
                <a:cs typeface="Times New Roman" pitchFamily="18" charset="0"/>
              </a:rPr>
              <a:t>for dialysis and </a:t>
            </a:r>
            <a:r>
              <a:rPr lang="en-US" sz="2200" dirty="0" smtClean="0">
                <a:latin typeface="Arial" pitchFamily="34" charset="0"/>
                <a:ea typeface="Times New Roman" pitchFamily="18" charset="0"/>
                <a:cs typeface="Times New Roman" pitchFamily="18" charset="0"/>
              </a:rPr>
              <a:t>hemolysis,</a:t>
            </a:r>
          </a:p>
          <a:p>
            <a:pPr lvl="0" algn="just" fontAlgn="base">
              <a:spcBef>
                <a:spcPct val="0"/>
              </a:spcBef>
              <a:spcAft>
                <a:spcPct val="0"/>
              </a:spcAft>
            </a:pPr>
            <a:r>
              <a:rPr lang="en-US" sz="2200" dirty="0" smtClean="0">
                <a:latin typeface="Arial" pitchFamily="34" charset="0"/>
                <a:ea typeface="Times New Roman" pitchFamily="18" charset="0"/>
                <a:cs typeface="Times New Roman" pitchFamily="18" charset="0"/>
              </a:rPr>
              <a:t>- </a:t>
            </a:r>
            <a:r>
              <a:rPr lang="ru-RU" sz="2200" dirty="0" err="1" smtClean="0">
                <a:latin typeface="Arial" pitchFamily="34" charset="0"/>
                <a:ea typeface="Times New Roman" pitchFamily="18" charset="0"/>
                <a:cs typeface="Times New Roman" pitchFamily="18" charset="0"/>
              </a:rPr>
              <a:t>Membranes</a:t>
            </a:r>
            <a:r>
              <a:rPr lang="ru-RU" sz="2200" dirty="0" smtClean="0">
                <a:latin typeface="Arial" pitchFamily="34" charset="0"/>
                <a:ea typeface="Times New Roman" pitchFamily="18" charset="0"/>
                <a:cs typeface="Times New Roman" pitchFamily="18" charset="0"/>
              </a:rPr>
              <a:t> </a:t>
            </a:r>
            <a:r>
              <a:rPr lang="ru-RU" sz="2200" dirty="0" err="1">
                <a:latin typeface="Arial" pitchFamily="34" charset="0"/>
                <a:ea typeface="Times New Roman" pitchFamily="18" charset="0"/>
                <a:cs typeface="Times New Roman" pitchFamily="18" charset="0"/>
              </a:rPr>
              <a:t>for</a:t>
            </a:r>
            <a:r>
              <a:rPr lang="ru-RU" sz="2200" dirty="0">
                <a:latin typeface="Arial" pitchFamily="34" charset="0"/>
                <a:ea typeface="Times New Roman" pitchFamily="18" charset="0"/>
                <a:cs typeface="Times New Roman" pitchFamily="18" charset="0"/>
              </a:rPr>
              <a:t> </a:t>
            </a:r>
            <a:r>
              <a:rPr lang="ru-RU" sz="2200" dirty="0" err="1" smtClean="0">
                <a:latin typeface="Arial" pitchFamily="34" charset="0"/>
                <a:ea typeface="Times New Roman" pitchFamily="18" charset="0"/>
                <a:cs typeface="Times New Roman" pitchFamily="18" charset="0"/>
              </a:rPr>
              <a:t>oxygenation</a:t>
            </a:r>
            <a:r>
              <a:rPr lang="en-US" sz="2200" dirty="0">
                <a:latin typeface="Arial" pitchFamily="34" charset="0"/>
                <a:ea typeface="Times New Roman" pitchFamily="18" charset="0"/>
                <a:cs typeface="Times New Roman" pitchFamily="18" charset="0"/>
              </a:rPr>
              <a:t>.</a:t>
            </a:r>
            <a:endParaRPr kumimoji="0" lang="en-US" sz="220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971600" y="1324799"/>
            <a:ext cx="8100424"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Blood-substituting fluids</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or blood substitutes, plasma substitutes, blood substitution solutions, plasma-substituting solutions,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hemocorrectors</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are the means used for the necessary time for therapeutic purposes as blood substitutes or correctors. Blood-substituting fluids are used for transfusion therapy in various pathological conditions; they are administered intravenously,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intraarterially</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intraosseously</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sometimes subcutaneously through the probe into the gastrointestinal tract.</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1043608" y="709246"/>
            <a:ext cx="799288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blood substitutes used are divided into six groups: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hemodynamic (anti-shock) - to treat shock of various origins and normalize hemodynamic disorders;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detoxification - for the treatment of intoxications;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3)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preparations for parenteral nutrition - the introduction of substances into the body, bypassing the digestive tract;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4)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regulators of water-salt and acid-alkaline equilibrium: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5)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blood substitutes with oxygen transfer function; </a:t>
            </a:r>
          </a:p>
          <a:p>
            <a:pPr marL="0" marR="0" lvl="0" indent="0" algn="just"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6)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multifunctional blood substitutes for complex action.</a:t>
            </a: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17136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611560" y="332656"/>
            <a:ext cx="8429652"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r>
              <a:rPr kumimoji="0" lang="ru-RU" sz="24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Biodestructive</a:t>
            </a: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2400" b="1"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endoprostheses</a:t>
            </a:r>
            <a:endParaRPr kumimoji="0" lang="en-US"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558800" algn="l"/>
                <a:tab pos="2146300" algn="l"/>
                <a:tab pos="3619500" algn="l"/>
              </a:tabLst>
            </a:pP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Materials for biodegradable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endoprostheses</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should be destroyed in the body at a given time, while retaining the ability to perform a specific function. To regulate the timing of destruction of polymers intended for the manufacture of implants, there are a number of methods:</a:t>
            </a:r>
            <a:endParaRPr kumimoji="0" lang="ru-RU"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1. Introduction into the main polymer chain of readily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hydrolyzable</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groups.</a:t>
            </a:r>
            <a:endParaRPr kumimoji="0" lang="ru-RU"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kumimoji="0" lang="ru-RU"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 Introduction into the main chain of fragments subjected to enzymatic cleavage. Such enzymes can be di- and </a:t>
            </a:r>
            <a:r>
              <a:rPr kumimoji="0" lang="en-US" sz="22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tripeptides</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which convert the polymer into a kind of substrate for certain enzymes. </a:t>
            </a:r>
          </a:p>
          <a:p>
            <a:pPr marL="0" marR="0" lvl="0" indent="0" algn="just" defTabSz="914400" rtl="0" eaLnBrk="0" fontAlgn="base" latinLnBrk="0" hangingPunct="0">
              <a:lnSpc>
                <a:spcPct val="100000"/>
              </a:lnSpc>
              <a:spcBef>
                <a:spcPct val="0"/>
              </a:spcBef>
              <a:spcAft>
                <a:spcPct val="0"/>
              </a:spcAft>
              <a:buClrTx/>
              <a:buSzTx/>
              <a:buFontTx/>
              <a:buNone/>
              <a:tabLst>
                <a:tab pos="558800" algn="l"/>
                <a:tab pos="2146300" algn="l"/>
                <a:tab pos="3619500" algn="l"/>
              </a:tabLst>
            </a:pPr>
            <a:r>
              <a:rPr lang="en-US" sz="2200" dirty="0">
                <a:latin typeface="Arial" pitchFamily="34" charset="0"/>
                <a:ea typeface="Times New Roman" pitchFamily="18" charset="0"/>
                <a:cs typeface="Times New Roman" pitchFamily="18" charset="0"/>
              </a:rPr>
              <a:t> </a:t>
            </a:r>
            <a:r>
              <a:rPr lang="en-US" sz="2200" dirty="0" smtClean="0">
                <a:latin typeface="Arial" pitchFamily="34" charset="0"/>
                <a:ea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3. Increasing the contact surface of the implant with tissues and body fluids (creating a fine-porous material) accelerates the process of hydrolysis and leads to an earlier manifestation of the cellular mechanism of biodegradation.</a:t>
            </a:r>
            <a:endParaRPr kumimoji="0" lang="en-US" sz="2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070396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548680"/>
            <a:ext cx="8064896" cy="4585871"/>
          </a:xfrm>
          <a:prstGeom prst="rect">
            <a:avLst/>
          </a:prstGeom>
        </p:spPr>
        <p:txBody>
          <a:bodyPr wrap="square">
            <a:spAutoFit/>
          </a:bodyPr>
          <a:lstStyle/>
          <a:p>
            <a:pPr algn="ctr"/>
            <a:r>
              <a:rPr lang="en-US" sz="2800" b="1" dirty="0">
                <a:solidFill>
                  <a:srgbClr val="C00000"/>
                </a:solidFill>
                <a:latin typeface="Arial" pitchFamily="34" charset="0"/>
                <a:cs typeface="Arial" pitchFamily="34" charset="0"/>
              </a:rPr>
              <a:t>Concluding </a:t>
            </a:r>
            <a:r>
              <a:rPr lang="en-US" sz="2800" b="1" dirty="0" smtClean="0">
                <a:solidFill>
                  <a:srgbClr val="C00000"/>
                </a:solidFill>
                <a:latin typeface="Arial" pitchFamily="34" charset="0"/>
                <a:cs typeface="Arial" pitchFamily="34" charset="0"/>
              </a:rPr>
              <a:t>remarks</a:t>
            </a:r>
          </a:p>
          <a:p>
            <a:pPr algn="just"/>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Materials </a:t>
            </a:r>
            <a:r>
              <a:rPr lang="en-US" sz="2400" dirty="0">
                <a:latin typeface="Arial" pitchFamily="34" charset="0"/>
                <a:cs typeface="Arial" pitchFamily="34" charset="0"/>
              </a:rPr>
              <a:t>science in the field of biomedical engineering is a relatively young branch of science. Its intensive development is conditioned by the development and study of the most functional and safe materials that contribute to the improvement of health and human life.</a:t>
            </a:r>
            <a:endParaRPr lang="ru-RU" sz="2400" dirty="0">
              <a:latin typeface="Arial" pitchFamily="34" charset="0"/>
              <a:cs typeface="Arial" pitchFamily="34" charset="0"/>
            </a:endParaRPr>
          </a:p>
          <a:p>
            <a:pPr algn="just"/>
            <a:r>
              <a:rPr lang="en-US" sz="2400" dirty="0" smtClean="0">
                <a:latin typeface="Arial" pitchFamily="34" charset="0"/>
                <a:cs typeface="Arial" pitchFamily="34" charset="0"/>
              </a:rPr>
              <a:t>	</a:t>
            </a:r>
          </a:p>
          <a:p>
            <a:pPr algn="just"/>
            <a:r>
              <a:rPr lang="en-US" sz="2400" dirty="0" smtClean="0">
                <a:latin typeface="Arial" pitchFamily="34" charset="0"/>
                <a:cs typeface="Arial" pitchFamily="34" charset="0"/>
              </a:rPr>
              <a:t>The </a:t>
            </a:r>
            <a:r>
              <a:rPr lang="en-US" sz="2400" dirty="0">
                <a:latin typeface="Arial" pitchFamily="34" charset="0"/>
                <a:cs typeface="Arial" pitchFamily="34" charset="0"/>
              </a:rPr>
              <a:t>further development of biomedical materials science will lead to a deeper understanding of existing scientific problems in this field, as well as to more substantiated use of various materials in biomedical engineering.</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val="1753945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2834</TotalTime>
  <Words>2407</Words>
  <Application>Microsoft Office PowerPoint</Application>
  <PresentationFormat>Экран (4:3)</PresentationFormat>
  <Paragraphs>337</Paragraphs>
  <Slides>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Computer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451</cp:revision>
  <dcterms:created xsi:type="dcterms:W3CDTF">2017-01-25T08:43:53Z</dcterms:created>
  <dcterms:modified xsi:type="dcterms:W3CDTF">2017-05-02T17:17:34Z</dcterms:modified>
</cp:coreProperties>
</file>