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15"/>
  </p:notesMasterIdLst>
  <p:sldIdLst>
    <p:sldId id="256" r:id="rId2"/>
    <p:sldId id="257" r:id="rId3"/>
    <p:sldId id="258" r:id="rId4"/>
    <p:sldId id="267" r:id="rId5"/>
    <p:sldId id="259" r:id="rId6"/>
    <p:sldId id="260" r:id="rId7"/>
    <p:sldId id="265" r:id="rId8"/>
    <p:sldId id="266" r:id="rId9"/>
    <p:sldId id="261" r:id="rId10"/>
    <p:sldId id="262" r:id="rId11"/>
    <p:sldId id="268" r:id="rId12"/>
    <p:sldId id="263" r:id="rId13"/>
    <p:sldId id="264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1D91607-70F1-4F75-AE00-57EF1AE2C905}" type="datetimeFigureOut">
              <a:rPr lang="ru-RU" smtClean="0"/>
              <a:t>24.02.2019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E9F1B4B-E6C9-4424-84EF-5249902131CF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9F1B4B-E6C9-4424-84EF-5249902131CF}" type="slidenum">
              <a:rPr lang="ru-RU" smtClean="0"/>
              <a:t>2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542BD137-D1DD-44AE-AFC4-FB906F5DF071}" type="datetimeFigureOut">
              <a:rPr lang="ru-RU" smtClean="0"/>
              <a:pPr/>
              <a:t>24.02.2019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Прямоугольник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ая соединительная линия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Прямая соединительная линия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Овал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Овал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Овал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4FF84177-7B9A-4E62-8DEA-99ABE0C7EAD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Объект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542BD137-D1DD-44AE-AFC4-FB906F5DF071}" type="datetimeFigureOut">
              <a:rPr lang="ru-RU" smtClean="0"/>
              <a:pPr/>
              <a:t>24.02.2019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4FF84177-7B9A-4E62-8DEA-99ABE0C7EAD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542BD137-D1DD-44AE-AFC4-FB906F5DF071}" type="datetimeFigureOut">
              <a:rPr lang="ru-RU" smtClean="0"/>
              <a:pPr/>
              <a:t>24.02.2019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Прямая соединительная линия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Прямая соединительная линия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Овал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Овал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Овал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Прямая соединительная линия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4FF84177-7B9A-4E62-8DEA-99ABE0C7EAD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2BD137-D1DD-44AE-AFC4-FB906F5DF071}" type="datetimeFigureOut">
              <a:rPr lang="ru-RU" smtClean="0"/>
              <a:pPr/>
              <a:t>24.02.2019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F84177-7B9A-4E62-8DEA-99ABE0C7EAD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Объект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Объект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2BD137-D1DD-44AE-AFC4-FB906F5DF071}" type="datetimeFigureOut">
              <a:rPr lang="ru-RU" smtClean="0"/>
              <a:pPr/>
              <a:t>24.02.2019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F84177-7B9A-4E62-8DEA-99ABE0C7EAD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Объект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Объект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542BD137-D1DD-44AE-AFC4-FB906F5DF071}" type="datetimeFigureOut">
              <a:rPr lang="ru-RU" smtClean="0"/>
              <a:pPr/>
              <a:t>24.02.2019</a:t>
            </a:fld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4FF84177-7B9A-4E62-8DEA-99ABE0C7EAD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2BD137-D1DD-44AE-AFC4-FB906F5DF071}" type="datetimeFigureOut">
              <a:rPr lang="ru-RU" smtClean="0"/>
              <a:pPr/>
              <a:t>24.02.2019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F84177-7B9A-4E62-8DEA-99ABE0C7EAD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Объект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542BD137-D1DD-44AE-AFC4-FB906F5DF071}" type="datetimeFigureOut">
              <a:rPr lang="ru-RU" smtClean="0"/>
              <a:pPr/>
              <a:t>24.02.2019</a:t>
            </a:fld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4FF84177-7B9A-4E62-8DEA-99ABE0C7EAD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3" name="Нижний колонтитул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Прямая соединительная линия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Дата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542BD137-D1DD-44AE-AFC4-FB906F5DF071}" type="datetimeFigureOut">
              <a:rPr lang="ru-RU" smtClean="0"/>
              <a:pPr/>
              <a:t>24.02.2019</a:t>
            </a:fld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4FF84177-7B9A-4E62-8DEA-99ABE0C7EAD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2BD137-D1DD-44AE-AFC4-FB906F5DF071}" type="datetimeFigureOut">
              <a:rPr lang="ru-RU" smtClean="0"/>
              <a:pPr/>
              <a:t>24.02.2019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F84177-7B9A-4E62-8DEA-99ABE0C7EAD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2BD137-D1DD-44AE-AFC4-FB906F5DF071}" type="datetimeFigureOut">
              <a:rPr lang="ru-RU" smtClean="0"/>
              <a:pPr/>
              <a:t>24.02.2019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F84177-7B9A-4E62-8DEA-99ABE0C7EAD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542BD137-D1DD-44AE-AFC4-FB906F5DF071}" type="datetimeFigureOut">
              <a:rPr lang="ru-RU" smtClean="0"/>
              <a:pPr/>
              <a:t>24.02.2019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Овал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4FF84177-7B9A-4E62-8DEA-99ABE0C7EAD9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hyperlink" Target="https://blog.mann-ivanov-ferber.ru/2014/09/15/shest-shagov-k-postanovke-smart-celi/" TargetMode="Externa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hyperlink" Target="mailto:artemdankov2015@gmail.com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267744" y="1916832"/>
            <a:ext cx="6408712" cy="1894362"/>
          </a:xfrm>
        </p:spPr>
        <p:txBody>
          <a:bodyPr>
            <a:noAutofit/>
          </a:bodyPr>
          <a:lstStyle/>
          <a:p>
            <a:r>
              <a:rPr lang="ru-RU" sz="4000" dirty="0" smtClean="0"/>
              <a:t>Дисциплина </a:t>
            </a:r>
            <a:r>
              <a:rPr lang="ru-RU" sz="4000" dirty="0"/>
              <a:t>«Предприимчивость» </a:t>
            </a:r>
            <a:br>
              <a:rPr lang="ru-RU" sz="4000" dirty="0"/>
            </a:br>
            <a:r>
              <a:rPr lang="ru-RU" sz="4000" dirty="0"/>
              <a:t>Тема </a:t>
            </a:r>
            <a:r>
              <a:rPr lang="ru-RU" sz="4000" dirty="0" smtClean="0"/>
              <a:t>2. </a:t>
            </a:r>
            <a:r>
              <a:rPr lang="ru-RU" sz="4000" i="1" dirty="0" smtClean="0"/>
              <a:t>Умение ставить достижимые цели </a:t>
            </a:r>
            <a:endParaRPr lang="ru-RU" sz="40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267744" y="4077072"/>
            <a:ext cx="6390456" cy="1371600"/>
          </a:xfrm>
        </p:spPr>
        <p:txBody>
          <a:bodyPr>
            <a:noAutofit/>
          </a:bodyPr>
          <a:lstStyle/>
          <a:p>
            <a:pPr algn="r"/>
            <a:r>
              <a:rPr lang="ru-RU" sz="2400" dirty="0" smtClean="0"/>
              <a:t>Данков Артем Георгиевич, </a:t>
            </a:r>
          </a:p>
          <a:p>
            <a:pPr algn="r"/>
            <a:r>
              <a:rPr lang="ru-RU" sz="2400" dirty="0" smtClean="0"/>
              <a:t>доцент Школы инженерного предпринимательства</a:t>
            </a:r>
          </a:p>
          <a:p>
            <a:pPr algn="r"/>
            <a:r>
              <a:rPr lang="en-US" sz="2400" dirty="0" smtClean="0"/>
              <a:t>artemdankov2015@gmail.com</a:t>
            </a:r>
            <a:endParaRPr lang="ru-RU" sz="2400" dirty="0"/>
          </a:p>
        </p:txBody>
      </p:sp>
    </p:spTree>
    <p:extLst>
      <p:ext uri="{BB962C8B-B14F-4D97-AF65-F5344CB8AC3E}">
        <p14:creationId xmlns="" xmlns:p14="http://schemas.microsoft.com/office/powerpoint/2010/main" val="1773484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332656"/>
            <a:ext cx="7467600" cy="724942"/>
          </a:xfrm>
        </p:spPr>
        <p:txBody>
          <a:bodyPr>
            <a:normAutofit/>
          </a:bodyPr>
          <a:lstStyle/>
          <a:p>
            <a:r>
              <a:rPr lang="ru-RU" sz="4000" b="1" dirty="0" smtClean="0"/>
              <a:t>Основные вопросы:</a:t>
            </a:r>
            <a:endParaRPr lang="ru-RU" sz="4000" b="1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467544" y="1124744"/>
            <a:ext cx="7962108" cy="4873752"/>
          </a:xfrm>
        </p:spPr>
        <p:txBody>
          <a:bodyPr>
            <a:normAutofit/>
          </a:bodyPr>
          <a:lstStyle/>
          <a:p>
            <a:r>
              <a:rPr lang="ru-RU" sz="3200" i="1" dirty="0" smtClean="0"/>
              <a:t>Цель. Проблема и проблемная ситуация. </a:t>
            </a:r>
            <a:endParaRPr lang="ru-RU" sz="3200" i="1" dirty="0" smtClean="0"/>
          </a:p>
          <a:p>
            <a:r>
              <a:rPr lang="ru-RU" sz="3200" i="1" dirty="0" err="1" smtClean="0"/>
              <a:t>Целеполагание</a:t>
            </a:r>
            <a:r>
              <a:rPr lang="ru-RU" sz="3200" i="1" dirty="0" smtClean="0"/>
              <a:t>. SMART-цель. </a:t>
            </a:r>
            <a:endParaRPr lang="ru-RU" sz="3200" i="1" dirty="0" smtClean="0"/>
          </a:p>
          <a:p>
            <a:r>
              <a:rPr lang="ru-RU" sz="3200" i="1" dirty="0" smtClean="0"/>
              <a:t>Темперамент</a:t>
            </a:r>
            <a:r>
              <a:rPr lang="ru-RU" sz="3200" i="1" dirty="0" smtClean="0"/>
              <a:t>. Спринтеры и марафонцы. </a:t>
            </a:r>
            <a:endParaRPr lang="ru-RU" sz="3200" i="1" dirty="0" smtClean="0"/>
          </a:p>
          <a:p>
            <a:r>
              <a:rPr lang="ru-RU" sz="3200" i="1" dirty="0" smtClean="0"/>
              <a:t>Колесо </a:t>
            </a:r>
            <a:r>
              <a:rPr lang="ru-RU" sz="3200" i="1" dirty="0" smtClean="0"/>
              <a:t>баланса (6 секторов жизни). </a:t>
            </a:r>
            <a:endParaRPr lang="ru-RU" sz="3200" i="1" dirty="0" smtClean="0"/>
          </a:p>
          <a:p>
            <a:r>
              <a:rPr lang="ru-RU" sz="3200" i="1" dirty="0" smtClean="0"/>
              <a:t>Гибкая </a:t>
            </a:r>
            <a:r>
              <a:rPr lang="ru-RU" sz="3200" i="1" dirty="0" smtClean="0"/>
              <a:t>методология управления проектами (AGILE и другие).</a:t>
            </a:r>
            <a:endParaRPr lang="ru-RU" sz="3200" dirty="0"/>
          </a:p>
        </p:txBody>
      </p:sp>
    </p:spTree>
    <p:extLst>
      <p:ext uri="{BB962C8B-B14F-4D97-AF65-F5344CB8AC3E}">
        <p14:creationId xmlns="" xmlns:p14="http://schemas.microsoft.com/office/powerpoint/2010/main" val="31916346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1472" y="357166"/>
            <a:ext cx="7929618" cy="107157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000" b="1" dirty="0" smtClean="0"/>
              <a:t>Цель. Проблема и проблемная ситуация</a:t>
            </a:r>
            <a:endParaRPr lang="ru-RU" sz="4000" b="1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467544" y="1500174"/>
            <a:ext cx="4604522" cy="5169186"/>
          </a:xfrm>
        </p:spPr>
        <p:txBody>
          <a:bodyPr>
            <a:normAutofit/>
          </a:bodyPr>
          <a:lstStyle/>
          <a:p>
            <a:pPr algn="just"/>
            <a:r>
              <a:rPr lang="ru-RU" sz="3200" dirty="0"/>
              <a:t>Цель </a:t>
            </a:r>
            <a:r>
              <a:rPr lang="ru-RU" sz="3200" dirty="0" smtClean="0"/>
              <a:t>– результат или состояние, которое вы хотите достичь. </a:t>
            </a:r>
          </a:p>
          <a:p>
            <a:pPr algn="just"/>
            <a:r>
              <a:rPr lang="ru-RU" sz="3200" dirty="0" smtClean="0"/>
              <a:t>Проблема – сложный теоретический или практический вопрос, требующий изучения, </a:t>
            </a:r>
            <a:r>
              <a:rPr lang="ru-RU" sz="3200" dirty="0" smtClean="0"/>
              <a:t>разрешения</a:t>
            </a:r>
            <a:endParaRPr lang="ru-RU" sz="3200" dirty="0" smtClean="0"/>
          </a:p>
        </p:txBody>
      </p:sp>
      <p:pic>
        <p:nvPicPr>
          <p:cNvPr id="1028" name="Picture 4" descr="C:\Users\1\Desktop\chel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14942" y="2214554"/>
            <a:ext cx="3521412" cy="327660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80275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511288"/>
          </a:xfrm>
        </p:spPr>
        <p:txBody>
          <a:bodyPr>
            <a:normAutofit/>
          </a:bodyPr>
          <a:lstStyle/>
          <a:p>
            <a:pPr algn="ctr"/>
            <a:r>
              <a:rPr lang="ru-RU" sz="4000" b="1" dirty="0" smtClean="0"/>
              <a:t>Цель. Проблема и проблемная ситуация</a:t>
            </a:r>
            <a:endParaRPr lang="ru-RU" sz="4000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1928802"/>
            <a:ext cx="8115328" cy="4545150"/>
          </a:xfrm>
        </p:spPr>
        <p:txBody>
          <a:bodyPr>
            <a:normAutofit fontScale="92500"/>
          </a:bodyPr>
          <a:lstStyle/>
          <a:p>
            <a:pPr algn="just"/>
            <a:r>
              <a:rPr lang="ru-RU" sz="3000" dirty="0" smtClean="0"/>
              <a:t>Сущность проблемы для человека такова, что требует анализа, оценки, формирования идеи, концепции для поиска ответа (решение проблемы) с проверкой и подтверждением в опыте</a:t>
            </a:r>
            <a:r>
              <a:rPr lang="ru-RU" sz="3000" dirty="0" smtClean="0"/>
              <a:t>.</a:t>
            </a:r>
            <a:endParaRPr lang="ru-RU" sz="3000" dirty="0" smtClean="0"/>
          </a:p>
          <a:p>
            <a:pPr algn="just"/>
            <a:r>
              <a:rPr lang="ru-RU" sz="3000" u="sng" dirty="0" smtClean="0"/>
              <a:t>Проблемой преимущественно называется вопрос, не имеющий однозначного решения (со степенью неопределённости). Наличием неопределённости проблема отличается от задачи. 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115328" cy="796908"/>
          </a:xfrm>
        </p:spPr>
        <p:txBody>
          <a:bodyPr>
            <a:noAutofit/>
          </a:bodyPr>
          <a:lstStyle/>
          <a:p>
            <a:pPr algn="ctr"/>
            <a:r>
              <a:rPr lang="ru-RU" sz="4000" b="1" i="1" dirty="0" err="1" smtClean="0"/>
              <a:t>Целеполагание</a:t>
            </a:r>
            <a:r>
              <a:rPr lang="ru-RU" sz="4000" b="1" i="1" dirty="0" smtClean="0"/>
              <a:t>. SMART-цель. </a:t>
            </a:r>
            <a:endParaRPr lang="ru-RU" sz="4000" b="1" i="1" dirty="0" smtClean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457200" y="1214422"/>
            <a:ext cx="8115328" cy="5259530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ru-RU" sz="3200" dirty="0" smtClean="0"/>
              <a:t>S </a:t>
            </a:r>
            <a:r>
              <a:rPr lang="ru-RU" sz="3200" dirty="0" err="1" smtClean="0"/>
              <a:t>Specific</a:t>
            </a:r>
            <a:r>
              <a:rPr lang="ru-RU" sz="3200" dirty="0" smtClean="0"/>
              <a:t> (Конкретность) Объясняется, что именно необходимо достигнуть. Например, «увеличить чистую </a:t>
            </a:r>
            <a:r>
              <a:rPr lang="ru-RU" sz="3200" dirty="0" smtClean="0"/>
              <a:t>прибыль», «накопить миллион рублей» и т.д. </a:t>
            </a:r>
          </a:p>
          <a:p>
            <a:pPr algn="just"/>
            <a:r>
              <a:rPr lang="ru-RU" sz="3200" dirty="0" smtClean="0"/>
              <a:t>M </a:t>
            </a:r>
            <a:r>
              <a:rPr lang="ru-RU" sz="3200" dirty="0" err="1" smtClean="0"/>
              <a:t>Measurable</a:t>
            </a:r>
            <a:r>
              <a:rPr lang="ru-RU" sz="3200" dirty="0" smtClean="0"/>
              <a:t> (Измеримость) Объясняется в чем будет измеряться результат. </a:t>
            </a:r>
            <a:r>
              <a:rPr lang="ru-RU" sz="3200" dirty="0" smtClean="0"/>
              <a:t>Если </a:t>
            </a:r>
            <a:r>
              <a:rPr lang="ru-RU" sz="3200" dirty="0" smtClean="0"/>
              <a:t>показатель количественный, то необходимо выявить единицы измерения, если качественный, то необходимо выявить эталон отношения. Например, «увеличить </a:t>
            </a:r>
            <a:r>
              <a:rPr lang="ru-RU" sz="3200" dirty="0" smtClean="0"/>
              <a:t>чистую прибыль </a:t>
            </a:r>
            <a:r>
              <a:rPr lang="ru-RU" sz="3200" dirty="0" smtClean="0"/>
              <a:t>собственного предприятия на 25</a:t>
            </a:r>
            <a:r>
              <a:rPr lang="ru-RU" sz="3200" dirty="0" smtClean="0"/>
              <a:t>%». </a:t>
            </a:r>
          </a:p>
          <a:p>
            <a:endParaRPr lang="ru-RU" dirty="0" smtClean="0"/>
          </a:p>
        </p:txBody>
      </p:sp>
    </p:spTree>
    <p:extLst>
      <p:ext uri="{BB962C8B-B14F-4D97-AF65-F5344CB8AC3E}">
        <p14:creationId xmlns="" xmlns:p14="http://schemas.microsoft.com/office/powerpoint/2010/main" val="9547569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357166"/>
            <a:ext cx="7890670" cy="778098"/>
          </a:xfrm>
        </p:spPr>
        <p:txBody>
          <a:bodyPr>
            <a:noAutofit/>
          </a:bodyPr>
          <a:lstStyle/>
          <a:p>
            <a:pPr algn="ctr"/>
            <a:r>
              <a:rPr lang="ru-RU" sz="4000" b="1" i="1" dirty="0" err="1" smtClean="0"/>
              <a:t>Целеполагание</a:t>
            </a:r>
            <a:r>
              <a:rPr lang="ru-RU" sz="4000" b="1" i="1" dirty="0" smtClean="0"/>
              <a:t>. SMART-цель. </a:t>
            </a:r>
            <a:endParaRPr lang="ru-RU" sz="4000" b="1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457200" y="1214422"/>
            <a:ext cx="8115328" cy="5259530"/>
          </a:xfrm>
        </p:spPr>
        <p:txBody>
          <a:bodyPr>
            <a:normAutofit lnSpcReduction="10000"/>
          </a:bodyPr>
          <a:lstStyle/>
          <a:p>
            <a:pPr algn="just"/>
            <a:r>
              <a:rPr lang="ru-RU" sz="3200" dirty="0" smtClean="0"/>
              <a:t>A </a:t>
            </a:r>
            <a:r>
              <a:rPr lang="ru-RU" sz="3200" dirty="0" err="1" smtClean="0"/>
              <a:t>Attainable</a:t>
            </a:r>
            <a:r>
              <a:rPr lang="ru-RU" sz="3200" dirty="0" smtClean="0"/>
              <a:t> (Достижимость) Объясняется за счет чего планируется достигнуть цели. И возможно ли ее достигнуть вообще? Например, «увеличить </a:t>
            </a:r>
            <a:r>
              <a:rPr lang="ru-RU" sz="3200" dirty="0" smtClean="0"/>
              <a:t>чистую прибыль </a:t>
            </a:r>
            <a:r>
              <a:rPr lang="ru-RU" sz="3200" dirty="0" smtClean="0"/>
              <a:t>собственного предприятия на </a:t>
            </a:r>
            <a:r>
              <a:rPr lang="ru-RU" sz="3200" dirty="0" smtClean="0"/>
              <a:t>12%, </a:t>
            </a:r>
            <a:r>
              <a:rPr lang="ru-RU" sz="3200" dirty="0" smtClean="0"/>
              <a:t>относительно чистой прибыли текущего года, за счет снижения себестоимости </a:t>
            </a:r>
            <a:r>
              <a:rPr lang="ru-RU" sz="3200" dirty="0" smtClean="0"/>
              <a:t>продукции», «накопить миллион рублей за счет того, что откладывать каждый месяц по 30 тыс. рублей». </a:t>
            </a:r>
            <a:endParaRPr lang="ru-RU" sz="3200" dirty="0" smtClean="0"/>
          </a:p>
        </p:txBody>
      </p:sp>
    </p:spTree>
    <p:extLst>
      <p:ext uri="{BB962C8B-B14F-4D97-AF65-F5344CB8AC3E}">
        <p14:creationId xmlns="" xmlns:p14="http://schemas.microsoft.com/office/powerpoint/2010/main" val="17685591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115328" cy="725470"/>
          </a:xfrm>
        </p:spPr>
        <p:txBody>
          <a:bodyPr>
            <a:normAutofit/>
          </a:bodyPr>
          <a:lstStyle/>
          <a:p>
            <a:pPr algn="ctr"/>
            <a:r>
              <a:rPr lang="ru-RU" sz="4000" b="1" dirty="0" err="1" smtClean="0"/>
              <a:t>Целеполагание</a:t>
            </a:r>
            <a:r>
              <a:rPr lang="ru-RU" sz="4000" b="1" dirty="0" smtClean="0"/>
              <a:t>. </a:t>
            </a:r>
            <a:r>
              <a:rPr lang="en-US" sz="4000" b="1" dirty="0" smtClean="0"/>
              <a:t>SMART-</a:t>
            </a:r>
            <a:r>
              <a:rPr lang="ru-RU" sz="4000" b="1" dirty="0" smtClean="0"/>
              <a:t>цель.</a:t>
            </a:r>
            <a:endParaRPr lang="ru-RU" sz="40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1214422"/>
            <a:ext cx="8115328" cy="5259530"/>
          </a:xfrm>
        </p:spPr>
        <p:txBody>
          <a:bodyPr>
            <a:normAutofit/>
          </a:bodyPr>
          <a:lstStyle/>
          <a:p>
            <a:pPr algn="just"/>
            <a:r>
              <a:rPr lang="ru-RU" sz="3000" dirty="0" smtClean="0"/>
              <a:t>R </a:t>
            </a:r>
            <a:r>
              <a:rPr lang="ru-RU" sz="3000" dirty="0" err="1" smtClean="0"/>
              <a:t>Relevant</a:t>
            </a:r>
            <a:r>
              <a:rPr lang="ru-RU" sz="3000" dirty="0" smtClean="0"/>
              <a:t> </a:t>
            </a:r>
            <a:r>
              <a:rPr lang="ru-RU" sz="3000" dirty="0" smtClean="0"/>
              <a:t>(Относительность и непротиворечивость) Определение </a:t>
            </a:r>
            <a:r>
              <a:rPr lang="ru-RU" sz="3000" dirty="0" smtClean="0"/>
              <a:t>истинности цели. Действительно ли выполнение данной задачи позволит достичь желаемой цели? Необходимо удостовериться, что выполнение </a:t>
            </a:r>
            <a:r>
              <a:rPr lang="ru-RU" sz="3000" dirty="0" smtClean="0"/>
              <a:t>того или иного действия действительно </a:t>
            </a:r>
            <a:r>
              <a:rPr lang="ru-RU" sz="3000" dirty="0" smtClean="0"/>
              <a:t>необходимо</a:t>
            </a:r>
            <a:r>
              <a:rPr lang="ru-RU" sz="3000" dirty="0" smtClean="0"/>
              <a:t>. </a:t>
            </a:r>
            <a:endParaRPr lang="ru-RU" sz="3000" dirty="0" smtClean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043890" cy="796908"/>
          </a:xfrm>
        </p:spPr>
        <p:txBody>
          <a:bodyPr>
            <a:normAutofit/>
          </a:bodyPr>
          <a:lstStyle/>
          <a:p>
            <a:pPr algn="ctr"/>
            <a:r>
              <a:rPr lang="ru-RU" sz="4000" b="1" dirty="0" err="1" smtClean="0"/>
              <a:t>Целеполагание</a:t>
            </a:r>
            <a:r>
              <a:rPr lang="ru-RU" sz="4000" b="1" dirty="0" smtClean="0"/>
              <a:t>. </a:t>
            </a:r>
            <a:r>
              <a:rPr lang="en-US" sz="4000" b="1" dirty="0" smtClean="0"/>
              <a:t>SMART-</a:t>
            </a:r>
            <a:r>
              <a:rPr lang="ru-RU" sz="4000" b="1" dirty="0" smtClean="0"/>
              <a:t>цель.</a:t>
            </a:r>
            <a:endParaRPr lang="ru-RU" sz="4000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1214422"/>
            <a:ext cx="8043890" cy="5259530"/>
          </a:xfrm>
        </p:spPr>
        <p:txBody>
          <a:bodyPr/>
          <a:lstStyle/>
          <a:p>
            <a:pPr algn="just"/>
            <a:r>
              <a:rPr lang="ru-RU" sz="2800" dirty="0" smtClean="0"/>
              <a:t>T </a:t>
            </a:r>
            <a:r>
              <a:rPr lang="ru-RU" sz="2800" dirty="0" err="1" smtClean="0"/>
              <a:t>Time-bound</a:t>
            </a:r>
            <a:r>
              <a:rPr lang="ru-RU" sz="2800" dirty="0" smtClean="0"/>
              <a:t> (Ограниченность во времени) Определение временного </a:t>
            </a:r>
            <a:r>
              <a:rPr lang="ru-RU" sz="2800" dirty="0" smtClean="0"/>
              <a:t>промежутка </a:t>
            </a:r>
            <a:r>
              <a:rPr lang="ru-RU" sz="2800" dirty="0" smtClean="0"/>
              <a:t>по наступлению / окончанию которого должна быть достигнута </a:t>
            </a:r>
            <a:r>
              <a:rPr lang="ru-RU" sz="2800" dirty="0" smtClean="0"/>
              <a:t>цель. </a:t>
            </a:r>
            <a:r>
              <a:rPr lang="ru-RU" sz="2800" dirty="0" smtClean="0"/>
              <a:t>Например, «К окончанию второго квартала следующего года увеличить прибыль собственного предприятия на </a:t>
            </a:r>
            <a:r>
              <a:rPr lang="ru-RU" sz="2800" dirty="0" smtClean="0"/>
              <a:t>15</a:t>
            </a:r>
            <a:r>
              <a:rPr lang="ru-RU" sz="2800" dirty="0" smtClean="0"/>
              <a:t> %, относительно чистой прибыли текущего года, за счет снижения себестоимости </a:t>
            </a:r>
            <a:r>
              <a:rPr lang="ru-RU" sz="2800" dirty="0" smtClean="0"/>
              <a:t>продукции», «через 3 года накопить миллион рублей за счет того, что ежемесячно откладывать по 30 тыс. рублей». </a:t>
            </a:r>
            <a:endParaRPr lang="ru-RU" sz="2800" dirty="0" smtClean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115328" cy="1296974"/>
          </a:xfrm>
        </p:spPr>
        <p:txBody>
          <a:bodyPr>
            <a:noAutofit/>
          </a:bodyPr>
          <a:lstStyle/>
          <a:p>
            <a:pPr algn="ctr"/>
            <a:r>
              <a:rPr lang="ru-RU" sz="4000" b="1" dirty="0" smtClean="0"/>
              <a:t>Темперамент. Спринтеры и марафонцы. </a:t>
            </a:r>
            <a:endParaRPr lang="ru-RU" sz="4000" b="1" dirty="0" smtClean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457200" y="1714488"/>
            <a:ext cx="8186766" cy="4759464"/>
          </a:xfrm>
        </p:spPr>
        <p:txBody>
          <a:bodyPr>
            <a:normAutofit lnSpcReduction="10000"/>
          </a:bodyPr>
          <a:lstStyle/>
          <a:p>
            <a:pPr algn="just"/>
            <a:r>
              <a:rPr lang="ru-RU" dirty="0" smtClean="0"/>
              <a:t>Спринтеры – мастера быстрых и решительных действий. Они молниеносно загораются и, проработав какое-то время буквально на износ, так же быстро остывают и переключаются. Они нетерпеливы и ненавидят отлагательства, стремясь достичь цели как можно быстрее и не жалея для этого сил. Их методы: максимальная концентрация, импульсивность, напор, натиск, решительные действия. Они работают, повинуясь приступам вдохновения или энтузиазма, и могут трудиться много часов подряд, пока не доведут дело до конца. Спринтеры живут и действуют короткими «забегами». Всякая размеренная жизнь с распорядками и расписаниями навевает на них скуку и тоску. </a:t>
            </a:r>
          </a:p>
        </p:txBody>
      </p:sp>
    </p:spTree>
    <p:extLst>
      <p:ext uri="{BB962C8B-B14F-4D97-AF65-F5344CB8AC3E}">
        <p14:creationId xmlns="" xmlns:p14="http://schemas.microsoft.com/office/powerpoint/2010/main" val="13679147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972452" cy="108266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000" b="1" dirty="0" smtClean="0"/>
              <a:t>Темперамент. Спринтеры и марафонцы.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457200" y="1428736"/>
            <a:ext cx="8115328" cy="5045216"/>
          </a:xfrm>
        </p:spPr>
        <p:txBody>
          <a:bodyPr>
            <a:normAutofit lnSpcReduction="10000"/>
          </a:bodyPr>
          <a:lstStyle/>
          <a:p>
            <a:pPr algn="just"/>
            <a:r>
              <a:rPr lang="ru-RU" sz="2800" dirty="0" smtClean="0"/>
              <a:t>Марафонцы, напротив, очень терпеливы. Они любят планирование и постепенное продвижение к цели и рассчитывают свои силы, распределяя их на всю длину дистанции, постепенно, но верно достигают желаемого. В жизни их не пугает однообразие быта, им комфортно живется с расписаниями и точным знанием: где, когда и как долго что-то будет происходить. Им необходимо последовательно пройти все этапы от подготовки до завершения, чередуя работу с отдыхом. </a:t>
            </a:r>
            <a:endParaRPr lang="ru-RU" sz="2800" dirty="0"/>
          </a:p>
        </p:txBody>
      </p:sp>
    </p:spTree>
    <p:extLst>
      <p:ext uri="{BB962C8B-B14F-4D97-AF65-F5344CB8AC3E}">
        <p14:creationId xmlns="" xmlns:p14="http://schemas.microsoft.com/office/powerpoint/2010/main" val="13306207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115328" cy="1143000"/>
          </a:xfrm>
        </p:spPr>
        <p:txBody>
          <a:bodyPr>
            <a:noAutofit/>
          </a:bodyPr>
          <a:lstStyle/>
          <a:p>
            <a:pPr algn="ctr"/>
            <a:r>
              <a:rPr lang="ru-RU" sz="4000" b="1" dirty="0" smtClean="0"/>
              <a:t>Колесо баланса </a:t>
            </a:r>
            <a:r>
              <a:rPr lang="ru-RU" sz="4000" b="1" dirty="0" smtClean="0"/>
              <a:t/>
            </a:r>
            <a:br>
              <a:rPr lang="ru-RU" sz="4000" b="1" dirty="0" smtClean="0"/>
            </a:br>
            <a:r>
              <a:rPr lang="ru-RU" sz="4000" b="1" dirty="0" smtClean="0"/>
              <a:t>(6 </a:t>
            </a:r>
            <a:r>
              <a:rPr lang="ru-RU" sz="4000" b="1" dirty="0" smtClean="0"/>
              <a:t>секторов жизни). </a:t>
            </a:r>
            <a:endParaRPr lang="ru-RU" sz="40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214282" y="1600200"/>
            <a:ext cx="4071966" cy="4972072"/>
          </a:xfrm>
        </p:spPr>
        <p:txBody>
          <a:bodyPr>
            <a:noAutofit/>
          </a:bodyPr>
          <a:lstStyle/>
          <a:p>
            <a:r>
              <a:rPr lang="ru-RU" sz="1800" i="1" dirty="0" smtClean="0"/>
              <a:t>1. Семья и отношения (под семьей подразумеваются все родные и близкие люди, друзья)</a:t>
            </a:r>
            <a:r>
              <a:rPr lang="ru-RU" sz="1800" dirty="0" smtClean="0"/>
              <a:t> </a:t>
            </a:r>
          </a:p>
          <a:p>
            <a:r>
              <a:rPr lang="ru-RU" sz="1800" i="1" dirty="0" smtClean="0"/>
              <a:t>2. Здоровье (тут не только самочувствие на данный момент времени, это и профилактика здоровья и уход за телом)</a:t>
            </a:r>
            <a:r>
              <a:rPr lang="ru-RU" sz="1800" dirty="0" smtClean="0"/>
              <a:t> </a:t>
            </a:r>
          </a:p>
          <a:p>
            <a:r>
              <a:rPr lang="ru-RU" sz="1800" i="1" dirty="0" smtClean="0"/>
              <a:t>5</a:t>
            </a:r>
            <a:r>
              <a:rPr lang="ru-RU" sz="1800" i="1" dirty="0" smtClean="0"/>
              <a:t>. Трудовая деятельность (работа) карьерный рост, условия труда</a:t>
            </a:r>
            <a:r>
              <a:rPr lang="ru-RU" sz="1800" dirty="0" smtClean="0"/>
              <a:t> </a:t>
            </a:r>
          </a:p>
          <a:p>
            <a:r>
              <a:rPr lang="ru-RU" sz="1800" i="1" dirty="0" smtClean="0"/>
              <a:t>6. </a:t>
            </a:r>
            <a:r>
              <a:rPr lang="ru-RU" sz="1800" i="1" dirty="0" smtClean="0"/>
              <a:t>Любовь</a:t>
            </a:r>
            <a:endParaRPr lang="ru-RU" sz="1800" dirty="0" smtClean="0"/>
          </a:p>
          <a:p>
            <a:r>
              <a:rPr lang="ru-RU" sz="1800" i="1" dirty="0" smtClean="0"/>
              <a:t>7. Самореализация (хобби, творчество)</a:t>
            </a:r>
            <a:r>
              <a:rPr lang="ru-RU" sz="1800" dirty="0" smtClean="0"/>
              <a:t> </a:t>
            </a:r>
          </a:p>
          <a:p>
            <a:r>
              <a:rPr lang="ru-RU" sz="1800" i="1" dirty="0" smtClean="0"/>
              <a:t>8. </a:t>
            </a:r>
            <a:r>
              <a:rPr lang="ru-RU" sz="1800" i="1" dirty="0" smtClean="0"/>
              <a:t>Развитие </a:t>
            </a:r>
            <a:r>
              <a:rPr lang="ru-RU" sz="1800" i="1" dirty="0" smtClean="0"/>
              <a:t>(оценка ваших поступков, мыслей, отношение к другим, мысли о вечном</a:t>
            </a:r>
            <a:r>
              <a:rPr lang="ru-RU" sz="1800" i="1" dirty="0" smtClean="0"/>
              <a:t>)</a:t>
            </a:r>
            <a:endParaRPr lang="ru-RU" sz="18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6248" y="1500174"/>
            <a:ext cx="4368331" cy="39290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725470"/>
          </a:xfrm>
        </p:spPr>
        <p:txBody>
          <a:bodyPr>
            <a:normAutofit/>
          </a:bodyPr>
          <a:lstStyle/>
          <a:p>
            <a:pPr algn="ctr"/>
            <a:r>
              <a:rPr lang="ru-RU" sz="4000" b="1" dirty="0" smtClean="0"/>
              <a:t>Что </a:t>
            </a:r>
            <a:r>
              <a:rPr lang="ru-RU" sz="4000" b="1" dirty="0" smtClean="0"/>
              <a:t>почитать:</a:t>
            </a:r>
            <a:endParaRPr lang="ru-RU" sz="40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1142984"/>
            <a:ext cx="7467600" cy="5330968"/>
          </a:xfrm>
        </p:spPr>
        <p:txBody>
          <a:bodyPr>
            <a:normAutofit/>
          </a:bodyPr>
          <a:lstStyle/>
          <a:p>
            <a:pPr algn="just"/>
            <a:endParaRPr lang="ru-RU" sz="3000" dirty="0" smtClean="0"/>
          </a:p>
          <a:p>
            <a:pPr algn="just"/>
            <a:r>
              <a:rPr lang="ru-RU" sz="3000" dirty="0" err="1" smtClean="0"/>
              <a:t>Майлс</a:t>
            </a:r>
            <a:r>
              <a:rPr lang="ru-RU" sz="3000" dirty="0" smtClean="0"/>
              <a:t> Т. Пирамида эффективности.</a:t>
            </a:r>
            <a:r>
              <a:rPr lang="ru-RU" sz="3000" dirty="0"/>
              <a:t> </a:t>
            </a:r>
            <a:r>
              <a:rPr lang="ru-RU" sz="3000" dirty="0" smtClean="0"/>
              <a:t>М. 2016.</a:t>
            </a:r>
          </a:p>
          <a:p>
            <a:pPr algn="just"/>
            <a:r>
              <a:rPr lang="ru-RU" sz="3000" dirty="0" smtClean="0"/>
              <a:t>Шесть шагов к постановке </a:t>
            </a:r>
            <a:r>
              <a:rPr lang="en-US" sz="3000" dirty="0" smtClean="0"/>
              <a:t>SMART-</a:t>
            </a:r>
            <a:r>
              <a:rPr lang="ru-RU" sz="3000" dirty="0" smtClean="0"/>
              <a:t> целей.</a:t>
            </a:r>
          </a:p>
          <a:p>
            <a:pPr algn="just">
              <a:buNone/>
            </a:pPr>
            <a:r>
              <a:rPr lang="en-US" sz="3000" dirty="0" smtClean="0">
                <a:hlinkClick r:id="rId2"/>
              </a:rPr>
              <a:t>https://blog.mann-ivanov-ferber.ru/2014/09/15/shest-shagov-k-postanovke-smart-celi/</a:t>
            </a:r>
            <a:endParaRPr lang="ru-RU" sz="3000" dirty="0" smtClean="0"/>
          </a:p>
          <a:p>
            <a:pPr algn="just"/>
            <a:endParaRPr lang="ru-RU" sz="30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214282" y="500042"/>
            <a:ext cx="8429684" cy="5973910"/>
          </a:xfrm>
        </p:spPr>
        <p:txBody>
          <a:bodyPr/>
          <a:lstStyle/>
          <a:p>
            <a:endParaRPr lang="ru-RU" dirty="0" smtClean="0"/>
          </a:p>
          <a:p>
            <a:endParaRPr lang="ru-RU" dirty="0" smtClean="0"/>
          </a:p>
          <a:p>
            <a:endParaRPr lang="en-US" dirty="0" smtClean="0"/>
          </a:p>
          <a:p>
            <a:endParaRPr lang="ru-RU" dirty="0" smtClean="0"/>
          </a:p>
          <a:p>
            <a:pPr algn="ctr">
              <a:buNone/>
            </a:pPr>
            <a:r>
              <a:rPr lang="ru-RU" sz="4400" b="1" dirty="0" smtClean="0"/>
              <a:t>Спасибо за внимание!</a:t>
            </a:r>
          </a:p>
          <a:p>
            <a:pPr algn="ctr">
              <a:buNone/>
            </a:pPr>
            <a:r>
              <a:rPr lang="ru-RU" sz="4400" b="1" dirty="0" smtClean="0"/>
              <a:t>Готов ответить на вопросы</a:t>
            </a:r>
          </a:p>
          <a:p>
            <a:pPr algn="ctr">
              <a:buNone/>
            </a:pPr>
            <a:r>
              <a:rPr lang="en-US" sz="4400" b="1" dirty="0" smtClean="0">
                <a:hlinkClick r:id="rId2"/>
              </a:rPr>
              <a:t>artemdankov2015@gmail.com</a:t>
            </a:r>
            <a:r>
              <a:rPr lang="en-US" sz="4400" b="1" dirty="0" smtClean="0"/>
              <a:t> </a:t>
            </a:r>
            <a:endParaRPr lang="ru-RU" sz="44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Эркер">
  <a:themeElements>
    <a:clrScheme name="Эркер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Эркер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Эркер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171</TotalTime>
  <Words>628</Words>
  <Application>Microsoft Office PowerPoint</Application>
  <PresentationFormat>Экран (4:3)</PresentationFormat>
  <Paragraphs>49</Paragraphs>
  <Slides>13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Эркер</vt:lpstr>
      <vt:lpstr>Дисциплина «Предприимчивость»  Тема 2. Умение ставить достижимые цели </vt:lpstr>
      <vt:lpstr>Основные вопросы:</vt:lpstr>
      <vt:lpstr>Цель. Проблема и проблемная ситуация</vt:lpstr>
      <vt:lpstr>Цель. Проблема и проблемная ситуация</vt:lpstr>
      <vt:lpstr>Целеполагание. SMART-цель. </vt:lpstr>
      <vt:lpstr>Целеполагание. SMART-цель. </vt:lpstr>
      <vt:lpstr>Целеполагание. SMART-цель.</vt:lpstr>
      <vt:lpstr>Целеполагание. SMART-цель.</vt:lpstr>
      <vt:lpstr>Темперамент. Спринтеры и марафонцы. </vt:lpstr>
      <vt:lpstr>Темперамент. Спринтеры и марафонцы. </vt:lpstr>
      <vt:lpstr>Колесо баланса  (6 секторов жизни). </vt:lpstr>
      <vt:lpstr>Что почитать:</vt:lpstr>
      <vt:lpstr>Слайд 13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Дисциплина «Предприимчивость»  Тема 1. 4 базиса предприимчивости</dc:title>
  <dc:creator>Вход в компьютер</dc:creator>
  <cp:lastModifiedBy>Артем Данков</cp:lastModifiedBy>
  <cp:revision>29</cp:revision>
  <dcterms:created xsi:type="dcterms:W3CDTF">2019-02-22T04:54:20Z</dcterms:created>
  <dcterms:modified xsi:type="dcterms:W3CDTF">2019-02-24T11:53:25Z</dcterms:modified>
</cp:coreProperties>
</file>