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ulBMqkuHes" TargetMode="External"/><Relationship Id="rId2" Type="http://schemas.openxmlformats.org/officeDocument/2006/relationships/hyperlink" Target="http://portal.tpu.ru/SHARED/a/ARTYOMDANK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y5C3aHmmAM&amp;list=PL1O57nCUQ-e8BLxsI8aPOqULptnwtSYOM&amp;index=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rtemdankov2015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916832"/>
            <a:ext cx="6408712" cy="1894362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Дисциплина </a:t>
            </a:r>
            <a:r>
              <a:rPr lang="ru-RU" sz="4000" dirty="0"/>
              <a:t>«Предприимчивость» </a:t>
            </a:r>
            <a:br>
              <a:rPr lang="ru-RU" sz="4000" dirty="0"/>
            </a:br>
            <a:r>
              <a:rPr lang="ru-RU" sz="4000" dirty="0"/>
              <a:t>Тема 1. </a:t>
            </a:r>
            <a:r>
              <a:rPr lang="ru-RU" sz="4000" dirty="0" smtClean="0"/>
              <a:t>Основы курса и 4 </a:t>
            </a:r>
            <a:r>
              <a:rPr lang="ru-RU" sz="4000" dirty="0"/>
              <a:t>базиса предприимчивости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077072"/>
            <a:ext cx="6390456" cy="1371600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/>
              <a:t>Данков Артем Георгиевич, </a:t>
            </a:r>
          </a:p>
          <a:p>
            <a:pPr algn="r"/>
            <a:r>
              <a:rPr lang="ru-RU" sz="2400" dirty="0" smtClean="0"/>
              <a:t>доцент Школы инженерного предпринимательства</a:t>
            </a:r>
          </a:p>
          <a:p>
            <a:pPr algn="r"/>
            <a:r>
              <a:rPr lang="en-US" sz="2400" dirty="0" smtClean="0"/>
              <a:t>artemdankov2015@gmail.com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734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72494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Основные вопросы: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7467600" cy="48737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Цели и задачи курса; </a:t>
            </a:r>
          </a:p>
          <a:p>
            <a:r>
              <a:rPr lang="ru-RU" sz="2800" dirty="0" smtClean="0"/>
              <a:t>Определение </a:t>
            </a:r>
            <a:r>
              <a:rPr lang="ru-RU" sz="2800" dirty="0"/>
              <a:t>«предприимчивость</a:t>
            </a:r>
            <a:r>
              <a:rPr lang="ru-RU" sz="2800" dirty="0" smtClean="0"/>
              <a:t>»; </a:t>
            </a:r>
          </a:p>
          <a:p>
            <a:r>
              <a:rPr lang="ru-RU" sz="2800" dirty="0" smtClean="0"/>
              <a:t>4 </a:t>
            </a:r>
            <a:r>
              <a:rPr lang="ru-RU" sz="2800" dirty="0"/>
              <a:t>базиса </a:t>
            </a:r>
            <a:r>
              <a:rPr lang="ru-RU" sz="2800" dirty="0" smtClean="0"/>
              <a:t>предприимчивости</a:t>
            </a:r>
            <a:r>
              <a:rPr lang="ru-RU" sz="2800" dirty="0"/>
              <a:t>: умение ставить достижимые цели, умение входить в ресурсное </a:t>
            </a:r>
            <a:r>
              <a:rPr lang="ru-RU" sz="2800" dirty="0" smtClean="0"/>
              <a:t>состояние</a:t>
            </a:r>
            <a:r>
              <a:rPr lang="ru-RU" sz="2800" dirty="0"/>
              <a:t>, гибкость мышления и поведения, </a:t>
            </a:r>
            <a:r>
              <a:rPr lang="ru-RU" sz="2800" dirty="0" smtClean="0"/>
              <a:t>восприимчивость; </a:t>
            </a:r>
          </a:p>
          <a:p>
            <a:r>
              <a:rPr lang="ru-RU" sz="2800" dirty="0" smtClean="0"/>
              <a:t>Предприимчивость </a:t>
            </a:r>
            <a:r>
              <a:rPr lang="ru-RU" sz="2800" dirty="0"/>
              <a:t>и </a:t>
            </a:r>
            <a:r>
              <a:rPr lang="ru-RU" sz="2800" dirty="0" smtClean="0"/>
              <a:t>предпринимательство: что есть что. </a:t>
            </a:r>
            <a:r>
              <a:rPr lang="ru-RU" sz="2800" dirty="0"/>
              <a:t>Истории о предприимчивости. </a:t>
            </a:r>
          </a:p>
        </p:txBody>
      </p:sp>
    </p:spTree>
    <p:extLst>
      <p:ext uri="{BB962C8B-B14F-4D97-AF65-F5344CB8AC3E}">
        <p14:creationId xmlns="" xmlns:p14="http://schemas.microsoft.com/office/powerpoint/2010/main" val="31916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6529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Цель </a:t>
            </a:r>
            <a:r>
              <a:rPr lang="ru-RU" sz="4000" b="1" dirty="0"/>
              <a:t>и задачи курса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8147248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Цель дисциплины: выработать и совершенствовать компетенции по </a:t>
            </a:r>
            <a:r>
              <a:rPr lang="ru-RU" b="1" u="sng" dirty="0" smtClean="0"/>
              <a:t>эффективному </a:t>
            </a:r>
            <a:r>
              <a:rPr lang="ru-RU" b="1" u="sng" dirty="0"/>
              <a:t>решению проблем в условиях </a:t>
            </a:r>
            <a:r>
              <a:rPr lang="ru-RU" b="1" u="sng" dirty="0" smtClean="0"/>
              <a:t>неопределенности и ограниченности ресурсов.</a:t>
            </a:r>
          </a:p>
          <a:p>
            <a:r>
              <a:rPr lang="ru-RU" dirty="0" smtClean="0"/>
              <a:t>Планируемые результаты: </a:t>
            </a:r>
          </a:p>
          <a:p>
            <a:r>
              <a:rPr lang="ru-RU" dirty="0" smtClean="0"/>
              <a:t>Знание 4-х </a:t>
            </a:r>
            <a:r>
              <a:rPr lang="ru-RU" dirty="0"/>
              <a:t>основных базиса предприимчивости: умение ставить достижимые цели, умение входить в ресурсное состояние, умение проявлять гибкость мышления, поведения и сенсорную восприимчивость</a:t>
            </a:r>
          </a:p>
          <a:p>
            <a:r>
              <a:rPr lang="ru-RU" dirty="0"/>
              <a:t>Способность выявить проблему, поставить цель для оптимального решения проблемы и достичь эту цель</a:t>
            </a:r>
          </a:p>
          <a:p>
            <a:r>
              <a:rPr lang="ru-RU" dirty="0"/>
              <a:t>Способность находить и распределять ресурсы, способствующих достижению цели</a:t>
            </a:r>
          </a:p>
          <a:p>
            <a:r>
              <a:rPr lang="ru-RU" dirty="0"/>
              <a:t>Способность воспринимать изменения внешней среды и гибко реагировать на эти изменения </a:t>
            </a:r>
          </a:p>
          <a:p>
            <a:r>
              <a:rPr lang="ru-RU" dirty="0"/>
              <a:t>Способность презентовать себя и результаты своей деятельности по достижению цели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0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06613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Определение «</a:t>
            </a:r>
            <a:r>
              <a:rPr lang="ru-RU" sz="4000" b="1" dirty="0" smtClean="0"/>
              <a:t>предприимчивость»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715200" cy="498916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Предприимчивость </a:t>
            </a:r>
            <a:r>
              <a:rPr lang="ru-RU" dirty="0"/>
              <a:t>– </a:t>
            </a:r>
            <a:r>
              <a:rPr lang="ru-RU" dirty="0" smtClean="0"/>
              <a:t>это своевременная</a:t>
            </a:r>
            <a:r>
              <a:rPr lang="ru-RU" dirty="0"/>
              <a:t>, соответствующая ситуации активность человека в любой сфере жизнедеятельности, направленная на получение личной выгоды.</a:t>
            </a:r>
            <a:endParaRPr lang="ru-RU" dirty="0" smtClean="0"/>
          </a:p>
          <a:p>
            <a:pPr algn="just"/>
            <a:r>
              <a:rPr lang="ru-RU" dirty="0" smtClean="0"/>
              <a:t>Предприимчивость </a:t>
            </a:r>
            <a:r>
              <a:rPr lang="ru-RU" dirty="0"/>
              <a:t>– это деловая активность, инициативность, способность к начинанию и осуществлению дела, приносящего успех.</a:t>
            </a:r>
            <a:endParaRPr lang="ru-RU" dirty="0" smtClean="0"/>
          </a:p>
          <a:p>
            <a:pPr algn="just"/>
            <a:r>
              <a:rPr lang="ru-RU" dirty="0" smtClean="0"/>
              <a:t>Предприимчивость –</a:t>
            </a:r>
            <a:r>
              <a:rPr lang="ru-RU" dirty="0"/>
              <a:t> это </a:t>
            </a:r>
            <a:r>
              <a:rPr lang="ru-RU" dirty="0" smtClean="0"/>
              <a:t>находчивость</a:t>
            </a:r>
            <a:r>
              <a:rPr lang="ru-RU" dirty="0"/>
              <a:t>, соединенная с энергией и </a:t>
            </a:r>
            <a:r>
              <a:rPr lang="ru-RU" dirty="0" smtClean="0"/>
              <a:t>практичностью.</a:t>
            </a:r>
          </a:p>
          <a:p>
            <a:pPr algn="just"/>
            <a:r>
              <a:rPr lang="ru-RU" b="1" dirty="0" smtClean="0"/>
              <a:t>Предприимчивость –</a:t>
            </a:r>
            <a:r>
              <a:rPr lang="ru-RU" b="1" dirty="0"/>
              <a:t> это </a:t>
            </a:r>
            <a:r>
              <a:rPr lang="ru-RU" b="1" dirty="0" smtClean="0"/>
              <a:t>способность эффективно решать проблемы </a:t>
            </a:r>
            <a:r>
              <a:rPr lang="ru-RU" b="1" dirty="0"/>
              <a:t>в условиях неопределенности и ограниченности ресурсов.</a:t>
            </a:r>
          </a:p>
          <a:p>
            <a:pPr algn="just"/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9547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467600" cy="77809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4 базиса предприимчивости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/>
              <a:t>умение ставить достижимые </a:t>
            </a:r>
            <a:r>
              <a:rPr lang="ru-RU" sz="3200" dirty="0" smtClean="0"/>
              <a:t>цели; </a:t>
            </a:r>
          </a:p>
          <a:p>
            <a:r>
              <a:rPr lang="ru-RU" sz="3200" dirty="0" smtClean="0"/>
              <a:t>умение </a:t>
            </a:r>
            <a:r>
              <a:rPr lang="ru-RU" sz="3200" dirty="0"/>
              <a:t>входить в ресурсное </a:t>
            </a:r>
            <a:r>
              <a:rPr lang="ru-RU" sz="3200" dirty="0" smtClean="0"/>
              <a:t>состояние; </a:t>
            </a:r>
          </a:p>
          <a:p>
            <a:r>
              <a:rPr lang="ru-RU" sz="3200" dirty="0" smtClean="0"/>
              <a:t>умение </a:t>
            </a:r>
            <a:r>
              <a:rPr lang="ru-RU" sz="3200" dirty="0"/>
              <a:t>проявлять гибкость </a:t>
            </a:r>
            <a:r>
              <a:rPr lang="ru-RU" sz="3200" dirty="0" smtClean="0"/>
              <a:t>мышления и поведения;</a:t>
            </a:r>
          </a:p>
          <a:p>
            <a:r>
              <a:rPr lang="ru-RU" sz="3200" dirty="0" smtClean="0"/>
              <a:t>восприимчивость.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685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4219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Предприимчивость и предпринимательство: что есть </a:t>
            </a:r>
            <a:r>
              <a:rPr lang="ru-RU" sz="4000" b="1" dirty="0" smtClean="0"/>
              <a:t>что.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r>
              <a:rPr lang="ru-RU" dirty="0" smtClean="0"/>
              <a:t>Предпринимательство</a:t>
            </a:r>
            <a:r>
              <a:rPr lang="ru-RU" dirty="0"/>
              <a:t>, предпринимательская деятельность </a:t>
            </a:r>
            <a:r>
              <a:rPr lang="ru-RU" dirty="0" smtClean="0"/>
              <a:t>- </a:t>
            </a:r>
            <a:r>
              <a:rPr lang="ru-RU" dirty="0"/>
              <a:t>самостоятельная, осуществляемая на свой риск экономическая деятельность, направленная на систематическое получение прибыли от пользования имуществом и/или нематериальными активами, продажи товаров, выполнения работ или оказания </a:t>
            </a:r>
            <a:r>
              <a:rPr lang="ru-RU" dirty="0" smtClean="0"/>
              <a:t>услуг.</a:t>
            </a:r>
          </a:p>
          <a:p>
            <a:r>
              <a:rPr lang="ru-RU" dirty="0" smtClean="0"/>
              <a:t>Предприимчивость </a:t>
            </a:r>
            <a:r>
              <a:rPr lang="ru-RU" dirty="0"/>
              <a:t>- это деловая активность, инициативность, способность к начинанию и осуществлению дела, приносящего успех.</a:t>
            </a:r>
          </a:p>
        </p:txBody>
      </p:sp>
    </p:spTree>
    <p:extLst>
      <p:ext uri="{BB962C8B-B14F-4D97-AF65-F5344CB8AC3E}">
        <p14:creationId xmlns="" xmlns:p14="http://schemas.microsoft.com/office/powerpoint/2010/main" val="136791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022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575F6D"/>
                </a:solidFill>
              </a:rPr>
              <a:t>Предприимчивость и предпринимательство: что есть что.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7467600" cy="3981056"/>
          </a:xfrm>
        </p:spPr>
        <p:txBody>
          <a:bodyPr/>
          <a:lstStyle/>
          <a:p>
            <a:pPr algn="just"/>
            <a:r>
              <a:rPr lang="ru-RU" sz="2800" dirty="0" smtClean="0"/>
              <a:t>Таким образом предприимчивость является более широким понятием, которое включает с себя предпринимательство, но не ограничивается им. Предприимчивость также включает в себя деловую активность и инициативность в широком смысле этого </a:t>
            </a:r>
            <a:r>
              <a:rPr lang="ru-RU" sz="2800" dirty="0"/>
              <a:t>с</a:t>
            </a:r>
            <a:r>
              <a:rPr lang="ru-RU" sz="2800" dirty="0" smtClean="0"/>
              <a:t>лова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306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Что почитать и посмотреть: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3000" dirty="0" smtClean="0"/>
              <a:t>Все материалы лекций можно найти на персональной странице портала ТПУ </a:t>
            </a:r>
          </a:p>
          <a:p>
            <a:pPr algn="just">
              <a:buNone/>
            </a:pPr>
            <a:r>
              <a:rPr lang="en-US" sz="3000" dirty="0" smtClean="0">
                <a:hlinkClick r:id="rId2"/>
              </a:rPr>
              <a:t>http://</a:t>
            </a:r>
            <a:r>
              <a:rPr lang="en-US" sz="3000" dirty="0" smtClean="0">
                <a:hlinkClick r:id="rId2"/>
              </a:rPr>
              <a:t>portal.tpu.ru/SHARED/a/ARTYOMDANKOV</a:t>
            </a:r>
            <a:r>
              <a:rPr lang="ru-RU" sz="3000" dirty="0" smtClean="0"/>
              <a:t> </a:t>
            </a:r>
            <a:endParaRPr lang="ru-RU" sz="3000" dirty="0" smtClean="0"/>
          </a:p>
          <a:p>
            <a:pPr algn="just"/>
            <a:r>
              <a:rPr lang="ru-RU" sz="3000" dirty="0" smtClean="0"/>
              <a:t>Как </a:t>
            </a:r>
            <a:r>
              <a:rPr lang="ru-RU" sz="3000" dirty="0" smtClean="0"/>
              <a:t>развивать предприимчивый образ мышления. (на английском языке).</a:t>
            </a:r>
          </a:p>
          <a:p>
            <a:pPr>
              <a:buNone/>
            </a:pPr>
            <a:r>
              <a:rPr lang="en-US" sz="3000" u="sng" dirty="0" smtClean="0">
                <a:hlinkClick r:id="rId3"/>
              </a:rPr>
              <a:t>https://www.youtube.com/watch?v=dulBMqkuHes</a:t>
            </a:r>
            <a:r>
              <a:rPr lang="en-US" sz="3000" dirty="0" smtClean="0"/>
              <a:t> </a:t>
            </a:r>
            <a:endParaRPr lang="ru-RU" sz="3000" dirty="0" smtClean="0"/>
          </a:p>
          <a:p>
            <a:pPr algn="just"/>
            <a:r>
              <a:rPr lang="ru-RU" sz="3000" dirty="0" smtClean="0"/>
              <a:t>7 вещей, которые делают успешные люди, но не говорят об этом</a:t>
            </a:r>
            <a:r>
              <a:rPr lang="en-US" sz="3000" dirty="0" smtClean="0"/>
              <a:t> </a:t>
            </a:r>
            <a:r>
              <a:rPr lang="ru-RU" sz="3000" dirty="0" smtClean="0"/>
              <a:t>(на английском языке. </a:t>
            </a:r>
          </a:p>
          <a:p>
            <a:pPr>
              <a:buNone/>
            </a:pPr>
            <a:r>
              <a:rPr lang="ru-RU" sz="3000" u="sng" dirty="0" smtClean="0">
                <a:hlinkClick r:id="rId4"/>
              </a:rPr>
              <a:t>https://www.youtube.com/watch?v=py5C3aHmmAM&amp;list=PL1O57nCUQ-e8BLxsI8aPOqULptnwtSYOM&amp;index=3</a:t>
            </a:r>
            <a:r>
              <a:rPr lang="ru-RU" sz="3000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429684" cy="597391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400" b="1" dirty="0" smtClean="0"/>
              <a:t>Спасибо за внимание!</a:t>
            </a:r>
          </a:p>
          <a:p>
            <a:pPr algn="ctr">
              <a:buNone/>
            </a:pPr>
            <a:r>
              <a:rPr lang="ru-RU" sz="4400" b="1" dirty="0" smtClean="0"/>
              <a:t>Готов ответить на вопросы</a:t>
            </a:r>
          </a:p>
          <a:p>
            <a:pPr algn="ctr">
              <a:buNone/>
            </a:pPr>
            <a:r>
              <a:rPr lang="en-US" sz="4400" b="1" dirty="0" smtClean="0">
                <a:hlinkClick r:id="rId2"/>
              </a:rPr>
              <a:t>artemdankov2015@gmail.com</a:t>
            </a:r>
            <a:r>
              <a:rPr lang="en-US" sz="4400" b="1" dirty="0" smtClean="0"/>
              <a:t>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409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Дисциплина «Предприимчивость»  Тема 1. Основы курса и 4 базиса предприимчивости</vt:lpstr>
      <vt:lpstr>Основные вопросы:</vt:lpstr>
      <vt:lpstr>Цель и задачи курса</vt:lpstr>
      <vt:lpstr>Определение «предприимчивость»</vt:lpstr>
      <vt:lpstr>4 базиса предприимчивости</vt:lpstr>
      <vt:lpstr>Предприимчивость и предпринимательство: что есть что.</vt:lpstr>
      <vt:lpstr>Предприимчивость и предпринимательство: что есть что.</vt:lpstr>
      <vt:lpstr>Что почитать и посмотреть: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«Предприимчивость»  Тема 1. 4 базиса предприимчивости</dc:title>
  <dc:creator>Вход в компьютер</dc:creator>
  <cp:lastModifiedBy>Артем Данков</cp:lastModifiedBy>
  <cp:revision>9</cp:revision>
  <dcterms:created xsi:type="dcterms:W3CDTF">2019-02-22T04:54:20Z</dcterms:created>
  <dcterms:modified xsi:type="dcterms:W3CDTF">2019-02-24T12:59:37Z</dcterms:modified>
</cp:coreProperties>
</file>