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Default Extension="doc" ContentType="application/msword"/>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5"/>
  </p:notesMasterIdLst>
  <p:sldIdLst>
    <p:sldId id="506" r:id="rId2"/>
    <p:sldId id="521" r:id="rId3"/>
    <p:sldId id="654" r:id="rId4"/>
    <p:sldId id="524" r:id="rId5"/>
    <p:sldId id="346" r:id="rId6"/>
    <p:sldId id="347" r:id="rId7"/>
    <p:sldId id="652" r:id="rId8"/>
    <p:sldId id="677" r:id="rId9"/>
    <p:sldId id="653" r:id="rId10"/>
    <p:sldId id="333" r:id="rId11"/>
    <p:sldId id="582" r:id="rId12"/>
    <p:sldId id="581" r:id="rId13"/>
    <p:sldId id="291" r:id="rId14"/>
    <p:sldId id="504" r:id="rId15"/>
    <p:sldId id="348" r:id="rId16"/>
    <p:sldId id="661" r:id="rId17"/>
    <p:sldId id="659" r:id="rId18"/>
    <p:sldId id="662" r:id="rId19"/>
    <p:sldId id="576" r:id="rId20"/>
    <p:sldId id="447" r:id="rId21"/>
    <p:sldId id="660" r:id="rId22"/>
    <p:sldId id="311" r:id="rId23"/>
    <p:sldId id="557" r:id="rId24"/>
    <p:sldId id="553" r:id="rId25"/>
    <p:sldId id="312" r:id="rId26"/>
    <p:sldId id="313" r:id="rId27"/>
    <p:sldId id="314" r:id="rId28"/>
    <p:sldId id="657" r:id="rId29"/>
    <p:sldId id="339" r:id="rId30"/>
    <p:sldId id="315" r:id="rId31"/>
    <p:sldId id="566" r:id="rId32"/>
    <p:sldId id="567" r:id="rId33"/>
    <p:sldId id="565" r:id="rId34"/>
    <p:sldId id="513" r:id="rId35"/>
    <p:sldId id="558" r:id="rId36"/>
    <p:sldId id="673" r:id="rId37"/>
    <p:sldId id="559" r:id="rId38"/>
    <p:sldId id="560" r:id="rId39"/>
    <p:sldId id="625" r:id="rId40"/>
    <p:sldId id="665" r:id="rId41"/>
    <p:sldId id="583" r:id="rId42"/>
    <p:sldId id="624" r:id="rId43"/>
    <p:sldId id="674" r:id="rId44"/>
    <p:sldId id="675" r:id="rId45"/>
    <p:sldId id="668" r:id="rId46"/>
    <p:sldId id="666" r:id="rId47"/>
    <p:sldId id="669" r:id="rId48"/>
    <p:sldId id="671" r:id="rId49"/>
    <p:sldId id="670" r:id="rId50"/>
    <p:sldId id="667" r:id="rId51"/>
    <p:sldId id="623" r:id="rId52"/>
    <p:sldId id="655" r:id="rId53"/>
    <p:sldId id="656" r:id="rId54"/>
    <p:sldId id="672" r:id="rId55"/>
    <p:sldId id="678" r:id="rId56"/>
    <p:sldId id="676" r:id="rId57"/>
    <p:sldId id="365" r:id="rId58"/>
    <p:sldId id="489" r:id="rId59"/>
    <p:sldId id="679" r:id="rId60"/>
    <p:sldId id="283" r:id="rId61"/>
    <p:sldId id="366" r:id="rId62"/>
    <p:sldId id="432" r:id="rId63"/>
    <p:sldId id="578" r:id="rId64"/>
    <p:sldId id="446" r:id="rId65"/>
    <p:sldId id="512" r:id="rId66"/>
    <p:sldId id="577" r:id="rId67"/>
    <p:sldId id="680" r:id="rId68"/>
    <p:sldId id="681" r:id="rId69"/>
    <p:sldId id="319" r:id="rId70"/>
    <p:sldId id="564" r:id="rId71"/>
    <p:sldId id="335" r:id="rId72"/>
    <p:sldId id="351" r:id="rId73"/>
    <p:sldId id="336" r:id="rId74"/>
    <p:sldId id="337" r:id="rId75"/>
    <p:sldId id="338" r:id="rId76"/>
    <p:sldId id="530" r:id="rId77"/>
    <p:sldId id="509" r:id="rId78"/>
    <p:sldId id="527" r:id="rId79"/>
    <p:sldId id="515" r:id="rId80"/>
    <p:sldId id="516" r:id="rId81"/>
    <p:sldId id="284" r:id="rId82"/>
    <p:sldId id="510" r:id="rId83"/>
    <p:sldId id="517" r:id="rId84"/>
    <p:sldId id="518" r:id="rId85"/>
    <p:sldId id="285" r:id="rId86"/>
    <p:sldId id="529" r:id="rId87"/>
    <p:sldId id="531" r:id="rId88"/>
    <p:sldId id="520" r:id="rId89"/>
    <p:sldId id="519" r:id="rId90"/>
    <p:sldId id="526" r:id="rId91"/>
    <p:sldId id="511" r:id="rId92"/>
    <p:sldId id="459" r:id="rId93"/>
    <p:sldId id="458" r:id="rId94"/>
    <p:sldId id="644" r:id="rId95"/>
    <p:sldId id="508" r:id="rId96"/>
    <p:sldId id="286" r:id="rId97"/>
    <p:sldId id="318" r:id="rId98"/>
    <p:sldId id="287" r:id="rId99"/>
    <p:sldId id="642" r:id="rId100"/>
    <p:sldId id="645" r:id="rId101"/>
    <p:sldId id="317" r:id="rId102"/>
    <p:sldId id="494" r:id="rId103"/>
    <p:sldId id="493" r:id="rId104"/>
    <p:sldId id="495" r:id="rId105"/>
    <p:sldId id="496" r:id="rId106"/>
    <p:sldId id="497" r:id="rId107"/>
    <p:sldId id="535" r:id="rId108"/>
    <p:sldId id="345" r:id="rId109"/>
    <p:sldId id="427" r:id="rId110"/>
    <p:sldId id="465" r:id="rId111"/>
    <p:sldId id="468" r:id="rId112"/>
    <p:sldId id="464" r:id="rId113"/>
    <p:sldId id="428" r:id="rId114"/>
    <p:sldId id="602" r:id="rId115"/>
    <p:sldId id="460" r:id="rId116"/>
    <p:sldId id="461" r:id="rId117"/>
    <p:sldId id="462" r:id="rId118"/>
    <p:sldId id="689" r:id="rId119"/>
    <p:sldId id="683" r:id="rId120"/>
    <p:sldId id="684" r:id="rId121"/>
    <p:sldId id="685" r:id="rId122"/>
    <p:sldId id="431" r:id="rId123"/>
    <p:sldId id="343" r:id="rId124"/>
    <p:sldId id="344" r:id="rId125"/>
    <p:sldId id="405" r:id="rId126"/>
    <p:sldId id="534" r:id="rId127"/>
    <p:sldId id="407" r:id="rId128"/>
    <p:sldId id="408" r:id="rId129"/>
    <p:sldId id="409" r:id="rId130"/>
    <p:sldId id="410" r:id="rId131"/>
    <p:sldId id="411" r:id="rId132"/>
    <p:sldId id="433" r:id="rId133"/>
    <p:sldId id="434" r:id="rId134"/>
    <p:sldId id="413" r:id="rId135"/>
    <p:sldId id="414" r:id="rId136"/>
    <p:sldId id="418" r:id="rId137"/>
    <p:sldId id="419" r:id="rId138"/>
    <p:sldId id="420" r:id="rId139"/>
    <p:sldId id="536" r:id="rId140"/>
    <p:sldId id="548" r:id="rId141"/>
    <p:sldId id="537" r:id="rId142"/>
    <p:sldId id="538" r:id="rId143"/>
    <p:sldId id="539" r:id="rId144"/>
    <p:sldId id="540" r:id="rId145"/>
    <p:sldId id="541" r:id="rId146"/>
    <p:sldId id="543" r:id="rId147"/>
    <p:sldId id="544" r:id="rId148"/>
    <p:sldId id="545" r:id="rId149"/>
    <p:sldId id="546" r:id="rId150"/>
    <p:sldId id="547" r:id="rId151"/>
    <p:sldId id="549" r:id="rId152"/>
    <p:sldId id="550" r:id="rId153"/>
    <p:sldId id="690" r:id="rId154"/>
    <p:sldId id="695" r:id="rId155"/>
    <p:sldId id="693" r:id="rId156"/>
    <p:sldId id="697" r:id="rId157"/>
    <p:sldId id="696" r:id="rId158"/>
    <p:sldId id="698" r:id="rId159"/>
    <p:sldId id="691" r:id="rId160"/>
    <p:sldId id="692" r:id="rId161"/>
    <p:sldId id="639" r:id="rId162"/>
    <p:sldId id="699" r:id="rId163"/>
    <p:sldId id="700" r:id="rId164"/>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000" autoAdjust="0"/>
    <p:restoredTop sz="84943" autoAdjust="0"/>
  </p:normalViewPr>
  <p:slideViewPr>
    <p:cSldViewPr>
      <p:cViewPr varScale="1">
        <p:scale>
          <a:sx n="84" d="100"/>
          <a:sy n="84" d="100"/>
        </p:scale>
        <p:origin x="-66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0.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3.wmf"/><Relationship Id="rId2" Type="http://schemas.openxmlformats.org/officeDocument/2006/relationships/image" Target="../media/image122.wmf"/><Relationship Id="rId1" Type="http://schemas.openxmlformats.org/officeDocument/2006/relationships/image" Target="../media/image12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1.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65.wmf"/><Relationship Id="rId1" Type="http://schemas.openxmlformats.org/officeDocument/2006/relationships/image" Target="../media/image16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8.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1648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2764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648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648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1648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9BAFBAE-C9CA-4A7F-9519-56E336E00AA8}"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en.wikipedia.org/wiki/Event-related_potential"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dic.academic.ru/dic.nsf/enc_medicine/30105"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dic.academic.ru/dic.nsf/enc_medicine/24185"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dic.academic.ru/dic.nsf/enc_medicine/35477"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dic.academic.ru/dic.nsf/enc_medicine/21531" TargetMode="External"/><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1058" name="Text Box 1025"/>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endParaRPr lang="ru-RU" altLang="ru-RU"/>
          </a:p>
        </p:txBody>
      </p:sp>
      <p:sp>
        <p:nvSpPr>
          <p:cNvPr id="301059" name="Rectangle 1026"/>
          <p:cNvSpPr>
            <a:spLocks noGrp="1" noChangeArrowheads="1"/>
          </p:cNvSpPr>
          <p:nvPr>
            <p:ph type="body"/>
          </p:nvPr>
        </p:nvSpPr>
        <p:spPr>
          <a:xfrm>
            <a:off x="685800" y="4343400"/>
            <a:ext cx="5481638" cy="4114800"/>
          </a:xfrm>
          <a:noFill/>
          <a:ln/>
        </p:spPr>
        <p:txBody>
          <a:bodyPr wrap="none" anchor="ctr"/>
          <a:lstStyle/>
          <a:p>
            <a:r>
              <a:rPr lang="ru-RU" altLang="ru-RU" b="1" smtClean="0">
                <a:latin typeface="Arial" pitchFamily="34" charset="0"/>
              </a:rPr>
              <a:t>Энцефалография</a:t>
            </a:r>
            <a:r>
              <a:rPr lang="ru-RU" altLang="ru-RU" smtClean="0">
                <a:latin typeface="Arial" pitchFamily="34" charset="0"/>
              </a:rPr>
              <a:t> - метод электрофизиологического объективного исследования функционального состояния головного мозга, основанный на графической регистрации его биопотенциалов. Регистрируемая кривая колебаний биопотенциалов мозга называется электроэнцефалограммой. Применяется для установления л окализации патологического очага в головном мозге, дифференциального диагноза заболеваний центральной нервной системы (ЦНС), изучение механизма эпилепсии и выявления ее на ранних стадиях.</a:t>
            </a:r>
          </a:p>
          <a:p>
            <a:endParaRPr lang="ru-RU" altLang="ru-RU" smtClean="0">
              <a:latin typeface="Arial" pitchFamily="34" charset="0"/>
            </a:endParaRPr>
          </a:p>
          <a:p>
            <a:r>
              <a:rPr lang="ru-RU" altLang="ru-RU" smtClean="0">
                <a:latin typeface="Arial" pitchFamily="34" charset="0"/>
              </a:rPr>
              <a:t>Метод электроэнцефалографии в настоящее время широко используется для клинических целей как подсобный при постановке топического диагноза и оценки функционального состояния головного мозга. </a:t>
            </a:r>
            <a:br>
              <a:rPr lang="ru-RU" altLang="ru-RU" smtClean="0">
                <a:latin typeface="Arial" pitchFamily="34" charset="0"/>
              </a:rPr>
            </a:br>
            <a:r>
              <a:rPr lang="ru-RU" altLang="ru-RU" smtClean="0">
                <a:latin typeface="Arial" pitchFamily="34" charset="0"/>
              </a:rPr>
              <a:t>Электроэнцефалография позволяет контролировать глубину наркоза при производстве чирургических операций. Частным методом электроэнцефалографии является электрокор - тикография (запись биопотенциалов непосредственно с обнаженного мозга во время нейрохирургических вмешательств) имеющая большое значение при операциях по поводу эпилепсии. Следует подчеркнуть, что, несмотря на большую ценность метода, данные электроэнцефалографии могут иметь значение лишь при учете всей клинической картины заболевания.</a:t>
            </a:r>
            <a:br>
              <a:rPr lang="ru-RU" altLang="ru-RU" smtClean="0">
                <a:latin typeface="Arial" pitchFamily="34" charset="0"/>
              </a:rPr>
            </a:br>
            <a:endParaRPr lang="ru-RU" altLang="ru-RU" smtClean="0">
              <a:latin typeface="Arial" pitchFamily="34" charset="0"/>
            </a:endParaRPr>
          </a:p>
          <a:p>
            <a:endParaRPr lang="ru-RU" altLang="ru-RU"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p:spPr>
        <p:txBody>
          <a:bodyPr/>
          <a:lstStyle/>
          <a:p>
            <a:fld id="{8193B1F3-FE4A-431A-A37B-CBAFCDEE520E}" type="slidenum">
              <a:rPr lang="ru-RU" altLang="ru-RU" smtClean="0"/>
              <a:pPr/>
              <a:t>2</a:t>
            </a:fld>
            <a:endParaRPr lang="ru-RU" altLang="ru-RU" smtClean="0"/>
          </a:p>
        </p:txBody>
      </p:sp>
      <p:sp>
        <p:nvSpPr>
          <p:cNvPr id="302083" name="Rectangle 2"/>
          <p:cNvSpPr>
            <a:spLocks noGrp="1" noRot="1" noChangeAspect="1" noChangeArrowheads="1" noTextEdit="1"/>
          </p:cNvSpPr>
          <p:nvPr>
            <p:ph type="sldImg"/>
          </p:nvPr>
        </p:nvSpPr>
        <p:spPr>
          <a:xfrm>
            <a:off x="1143000" y="685800"/>
            <a:ext cx="4573588" cy="3429000"/>
          </a:xfrm>
          <a:ln/>
        </p:spPr>
      </p:sp>
      <p:sp>
        <p:nvSpPr>
          <p:cNvPr id="302084" name="Rectangle 3"/>
          <p:cNvSpPr>
            <a:spLocks noGrp="1" noChangeArrowheads="1"/>
          </p:cNvSpPr>
          <p:nvPr>
            <p:ph type="body" idx="1"/>
          </p:nvPr>
        </p:nvSpPr>
        <p:spPr>
          <a:noFill/>
          <a:ln/>
        </p:spPr>
        <p:txBody>
          <a:bodyPr/>
          <a:lstStyle/>
          <a:p>
            <a:r>
              <a:rPr lang="ru-RU" altLang="ru-RU" smtClean="0">
                <a:latin typeface="Arial" pitchFamily="34" charset="0"/>
              </a:rPr>
              <a:t>Изменение ЭЭГ в покое, а также под влиянием функциональных нагрузок (фото-, фоностимуляция и др..) является ценной дополнительной информацией для диагностики эпилепсии, нарушений мозгового кровообращения, опухолей головного мозга, травматических повреждений головного мозга. В настоящее время благодаря разработке новой современной аппаратуры возможно получение данных автоматизированной обработки ЭЭГ сигналов в виде цветных изображений (на экране монитора или отпечатанном на лазерном принтере) зон измененных биопотенциалов мозга.</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p:spPr>
        <p:txBody>
          <a:bodyPr/>
          <a:lstStyle/>
          <a:p>
            <a:fld id="{551351C1-2018-40EF-963C-E96FDA7960A3}" type="slidenum">
              <a:rPr lang="ru-RU" altLang="ru-RU" smtClean="0"/>
              <a:pPr/>
              <a:t>4</a:t>
            </a:fld>
            <a:endParaRPr lang="ru-RU" altLang="ru-RU" smtClean="0"/>
          </a:p>
        </p:txBody>
      </p:sp>
      <p:sp>
        <p:nvSpPr>
          <p:cNvPr id="303107" name="Rectangle 2"/>
          <p:cNvSpPr>
            <a:spLocks noGrp="1" noRot="1" noChangeAspect="1" noChangeArrowheads="1" noTextEdit="1"/>
          </p:cNvSpPr>
          <p:nvPr>
            <p:ph type="sldImg"/>
          </p:nvPr>
        </p:nvSpPr>
        <p:spPr>
          <a:xfrm>
            <a:off x="1143000" y="685800"/>
            <a:ext cx="4573588" cy="3429000"/>
          </a:xfrm>
          <a:ln/>
        </p:spPr>
      </p:sp>
      <p:sp>
        <p:nvSpPr>
          <p:cNvPr id="303108" name="Rectangle 3"/>
          <p:cNvSpPr>
            <a:spLocks noGrp="1" noChangeArrowheads="1"/>
          </p:cNvSpPr>
          <p:nvPr>
            <p:ph type="body" idx="1"/>
          </p:nvPr>
        </p:nvSpPr>
        <p:spPr>
          <a:noFill/>
          <a:ln/>
        </p:spPr>
        <p:txBody>
          <a:bodyPr/>
          <a:lstStyle/>
          <a:p>
            <a:r>
              <a:rPr lang="ru-RU" altLang="ru-RU" smtClean="0">
                <a:latin typeface="Arial" pitchFamily="34" charset="0"/>
              </a:rPr>
              <a:t>http://www.tainoe.ru/stati/stati-igri_mozga.htm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Образ слайда 1"/>
          <p:cNvSpPr>
            <a:spLocks noGrp="1" noRot="1" noChangeAspect="1" noTextEdit="1"/>
          </p:cNvSpPr>
          <p:nvPr>
            <p:ph type="sldImg"/>
          </p:nvPr>
        </p:nvSpPr>
        <p:spPr>
          <a:ln/>
        </p:spPr>
      </p:sp>
      <p:sp>
        <p:nvSpPr>
          <p:cNvPr id="304131" name="Заметки 2"/>
          <p:cNvSpPr>
            <a:spLocks noGrp="1"/>
          </p:cNvSpPr>
          <p:nvPr>
            <p:ph type="body" idx="1"/>
          </p:nvPr>
        </p:nvSpPr>
        <p:spPr>
          <a:noFill/>
          <a:ln/>
        </p:spPr>
        <p:txBody>
          <a:bodyPr/>
          <a:lstStyle/>
          <a:p>
            <a:r>
              <a:rPr lang="ru-RU" altLang="ru-RU" smtClean="0">
                <a:latin typeface="Arial" pitchFamily="34" charset="0"/>
              </a:rPr>
              <a:t>Электроды, расположенные по средней линии, отмечаются индексом Z; отведения на левой половине головы имеют нечетные индексы, на правой — четные. Отведения в системе «10-20»: фронтальные (F1, F2, F3, F4, Fz); лобные полюса (Fp1, Fp2); центральные (C1, C2, С3, C4, Cz); париетальные (P1, P2, P3, P4, Pz); темпоральные (T1, T2, T3, T4, Т5, Т6); окципитальные (О1, О2, Oz).</a:t>
            </a:r>
          </a:p>
          <a:p>
            <a:r>
              <a:rPr lang="ru-RU" altLang="ru-RU" smtClean="0">
                <a:latin typeface="Arial" pitchFamily="34" charset="0"/>
              </a:rPr>
              <a:t> </a:t>
            </a:r>
          </a:p>
          <a:p>
            <a:endParaRPr lang="ru-RU" altLang="ru-RU" smtClean="0">
              <a:latin typeface="Arial" pitchFamily="34" charset="0"/>
            </a:endParaRPr>
          </a:p>
        </p:txBody>
      </p:sp>
      <p:sp>
        <p:nvSpPr>
          <p:cNvPr id="304132" name="Номер слайда 3"/>
          <p:cNvSpPr>
            <a:spLocks noGrp="1"/>
          </p:cNvSpPr>
          <p:nvPr>
            <p:ph type="sldNum" sz="quarter" idx="5"/>
          </p:nvPr>
        </p:nvSpPr>
        <p:spPr>
          <a:noFill/>
        </p:spPr>
        <p:txBody>
          <a:bodyPr/>
          <a:lstStyle/>
          <a:p>
            <a:fld id="{8DE83878-5301-4165-9224-F767DF40F7A3}" type="slidenum">
              <a:rPr lang="ru-RU" altLang="ru-RU" smtClean="0"/>
              <a:pPr/>
              <a:t>5</a:t>
            </a:fld>
            <a:endParaRPr lang="ru-RU" alt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Образ слайда 1"/>
          <p:cNvSpPr>
            <a:spLocks noGrp="1" noRot="1" noChangeAspect="1" noTextEdit="1"/>
          </p:cNvSpPr>
          <p:nvPr>
            <p:ph type="sldImg"/>
          </p:nvPr>
        </p:nvSpPr>
        <p:spPr>
          <a:ln/>
        </p:spPr>
      </p:sp>
      <p:sp>
        <p:nvSpPr>
          <p:cNvPr id="305155" name="Заметки 2"/>
          <p:cNvSpPr>
            <a:spLocks noGrp="1"/>
          </p:cNvSpPr>
          <p:nvPr>
            <p:ph type="body" idx="1"/>
          </p:nvPr>
        </p:nvSpPr>
        <p:spPr>
          <a:noFill/>
          <a:ln/>
        </p:spPr>
        <p:txBody>
          <a:bodyPr/>
          <a:lstStyle/>
          <a:p>
            <a:r>
              <a:rPr lang="ru-RU" altLang="ru-RU" smtClean="0">
                <a:latin typeface="Arial" pitchFamily="34" charset="0"/>
              </a:rPr>
              <a:t>В системе расположения электродов «10-10», которая является модификацией системы «10-20», количество отведений увеличено; эта система предусматривает установку дополнительных электродов, смещенных по отношению к положению электродов в системе «10-20» вперед (обозначаются ') или назад ("), например: отведение С,' в системе «10-10» находится кпереди от отведения С1 в системе «10-20» [Chartian et al., 1985].</a:t>
            </a:r>
          </a:p>
        </p:txBody>
      </p:sp>
      <p:sp>
        <p:nvSpPr>
          <p:cNvPr id="305156" name="Номер слайда 3"/>
          <p:cNvSpPr>
            <a:spLocks noGrp="1"/>
          </p:cNvSpPr>
          <p:nvPr>
            <p:ph type="sldNum" sz="quarter" idx="5"/>
          </p:nvPr>
        </p:nvSpPr>
        <p:spPr>
          <a:noFill/>
        </p:spPr>
        <p:txBody>
          <a:bodyPr/>
          <a:lstStyle/>
          <a:p>
            <a:fld id="{314467A5-ECED-4706-9AF4-D2C28519FFEA}" type="slidenum">
              <a:rPr lang="ru-RU" altLang="ru-RU" smtClean="0"/>
              <a:pPr/>
              <a:t>6</a:t>
            </a:fld>
            <a:endParaRPr lang="ru-RU" alt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fontScale="85000" lnSpcReduction="20000"/>
          </a:bodyPr>
          <a:lstStyle/>
          <a:p>
            <a:pPr>
              <a:defRPr/>
            </a:pPr>
            <a:r>
              <a:rPr lang="ru-RU" dirty="0" smtClean="0"/>
              <a:t>В зависимости от способа расположения этих двух электродов различают: 1) биполярное отведение; 2) </a:t>
            </a:r>
            <a:r>
              <a:rPr lang="ru-RU" dirty="0" err="1" smtClean="0"/>
              <a:t>монополярное</a:t>
            </a:r>
            <a:r>
              <a:rPr lang="ru-RU" dirty="0" smtClean="0"/>
              <a:t>; 3) отведение с усредненным электродом.</a:t>
            </a:r>
            <a:br>
              <a:rPr lang="ru-RU" dirty="0" smtClean="0"/>
            </a:br>
            <a:r>
              <a:rPr lang="ru-RU" dirty="0" smtClean="0"/>
              <a:t>При биполярном отведении оба электрода располагаются над активной тканью, т. е. тканью, продуцирующей колебания потенциала (рис. а). Биполярное отведение наиболее устойчиво от артефактов, оно дает относительно точное представление о локализации очаговых изменений биопотенциалов. При использовании малых межэлектродных расстояний (в клинической практике обычно 2—3 см) биполярное отведение является наиболее эффективным способом локализации очага, если он расположен недалеко от поверхности отведения.</a:t>
            </a:r>
            <a:br>
              <a:rPr lang="ru-RU" dirty="0" smtClean="0"/>
            </a:br>
            <a:r>
              <a:rPr lang="ru-RU" dirty="0" smtClean="0"/>
              <a:t>Недостатками биполярного способа отведения являются: 1) взаимное погашение синфазных сигналов, находящихся под разными электродами; 2) трудность определения, за счет какого именно электрода наблюдается регистрируемая активность, так как оба электрода фиксированы над активной тканью. Последний недостаток может быть устранен при отведении биопотенциалов цепочкой (рис. б). При этом способе отведения активность, расположенная под одним из электродов, выявится в тех общих биполярных отведениях, где этот электрод (или электроды) участвует.</a:t>
            </a:r>
          </a:p>
          <a:p>
            <a:pPr>
              <a:defRPr/>
            </a:pPr>
            <a:r>
              <a:rPr lang="ru-RU" dirty="0" smtClean="0"/>
              <a:t>Частный случай такого отведения — триангуляция, также используемая для определения местонахождения очага патологической активности.</a:t>
            </a:r>
            <a:br>
              <a:rPr lang="ru-RU" dirty="0" smtClean="0"/>
            </a:br>
            <a:r>
              <a:rPr lang="ru-RU" dirty="0" smtClean="0"/>
              <a:t>При этом способе в исследуемой области помещают три электрода, которые располагают по углам треугольника или по прямой линии. Обозначим их цифрами 1, 2 и 3 (рис. в). Эти электроды подключаются на три канала регистрации в таком порядке: 1—2, 2—3, 3—1 соответственно на каналы I, II и III. Тогда если под каким-то одним электродом (например, под 1) имеется какой-либо очаг электрической активности, то мы зарегистрируем эту активность в тех двух каналах, для которых данный электрод является общим (в нашем примере это будут каналы I и III). При этом на обоих каналах сигналы будут </a:t>
            </a:r>
            <a:r>
              <a:rPr lang="ru-RU" dirty="0" err="1" smtClean="0"/>
              <a:t>синфазны</a:t>
            </a:r>
            <a:r>
              <a:rPr lang="ru-RU" dirty="0" smtClean="0"/>
              <a:t>. Однако, если очаг будет расположен около электрода 2, мы зарегистрируем эту активность на I и II каналах и соответствующие колебания на одном канале будут в противофазе с такими же колебаниями в другом, потому что на один из каналов общий электрод подключен как первый в паре, а на другой — как второй, что и выразится в изменении полярности колебаний.</a:t>
            </a:r>
            <a:br>
              <a:rPr lang="ru-RU" dirty="0" smtClean="0"/>
            </a:br>
            <a:endParaRPr lang="ru-RU" dirty="0" smtClean="0"/>
          </a:p>
          <a:p>
            <a:pPr>
              <a:defRPr/>
            </a:pPr>
            <a:endParaRPr lang="ru-RU" dirty="0"/>
          </a:p>
        </p:txBody>
      </p:sp>
      <p:sp>
        <p:nvSpPr>
          <p:cNvPr id="306180" name="Номер слайда 3"/>
          <p:cNvSpPr>
            <a:spLocks noGrp="1"/>
          </p:cNvSpPr>
          <p:nvPr>
            <p:ph type="sldNum" sz="quarter" idx="5"/>
          </p:nvPr>
        </p:nvSpPr>
        <p:spPr>
          <a:noFill/>
        </p:spPr>
        <p:txBody>
          <a:bodyPr/>
          <a:lstStyle/>
          <a:p>
            <a:fld id="{560B3BB7-FA69-4D58-B081-97F68BEE6504}" type="slidenum">
              <a:rPr lang="ru-RU" altLang="ru-RU" smtClean="0"/>
              <a:pPr/>
              <a:t>11</a:t>
            </a:fld>
            <a:endParaRPr lang="ru-RU" alt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fontScale="70000" lnSpcReduction="20000"/>
          </a:bodyPr>
          <a:lstStyle/>
          <a:p>
            <a:pPr>
              <a:defRPr/>
            </a:pPr>
            <a:r>
              <a:rPr lang="ru-RU" dirty="0" smtClean="0"/>
              <a:t>При </a:t>
            </a:r>
            <a:r>
              <a:rPr lang="ru-RU" dirty="0" err="1" smtClean="0"/>
              <a:t>монополярном</a:t>
            </a:r>
            <a:r>
              <a:rPr lang="ru-RU" dirty="0" smtClean="0"/>
              <a:t> отведении один из электродов (индифферентный) помещается на ткань, потенциал которой практически равен нулю или постоянен (при этом, конечно, необходимо соблюдать условие замкнутости цепи при небольшой величине сопротивления между электродами). Чаще всего при этом используют мочку уха (рис. а). При таком способе отведения колебания потенциала регистрируются только под электродом, расположенным над активной тканью (активным), если между электродами нет источников более сильного потенциала. Регистрация колебаний потенциала под одной точкой имеет свои преимущества, однако этот метод не свободен от недостатков. Во-первых, фактически нулевого потенциала добиться почти невозможно: с инактивной области, например с мочки уха, всегда записывается какой-то небольшой потенциал, отражающий колебания потенциала прилежащей области мозга — височной. Если у здорового человека этим можно пренебречь, то при патологических процессах, в частности локализованных в височной области (опухоль, эпилептический фокус и т. д.), потенциалы височной области при этом отведении сильно искажают характер регистрируемой биоэлектрической активности. Чтобы </a:t>
            </a:r>
            <a:r>
              <a:rPr lang="ru-RU" dirty="0" err="1" smtClean="0"/>
              <a:t>отдифференцировать</a:t>
            </a:r>
            <a:r>
              <a:rPr lang="ru-RU" dirty="0" smtClean="0"/>
              <a:t> в этом случае очаг височного расположения от очага в других областях полушария, параллельно </a:t>
            </a:r>
            <a:r>
              <a:rPr lang="ru-RU" dirty="0" err="1" smtClean="0"/>
              <a:t>монополярным</a:t>
            </a:r>
            <a:r>
              <a:rPr lang="ru-RU" dirty="0" smtClean="0"/>
              <a:t> отведениям производят запись хотя бы одного биполярного отведения (например, с электродов, расположенных на правой и левой височной области).</a:t>
            </a:r>
            <a:br>
              <a:rPr lang="ru-RU" dirty="0" smtClean="0"/>
            </a:br>
            <a:r>
              <a:rPr lang="ru-RU" dirty="0" smtClean="0"/>
              <a:t>Вторым недостатком </a:t>
            </a:r>
            <a:r>
              <a:rPr lang="ru-RU" dirty="0" err="1" smtClean="0"/>
              <a:t>монополярного</a:t>
            </a:r>
            <a:r>
              <a:rPr lang="ru-RU" dirty="0" smtClean="0"/>
              <a:t> отведения является сильное различие в межэлектродных расстояниях при отведении от разных областей коры. Так, расстояние между индифферентным (ушным) электродом и электродом, расположенным в лобной области, почти в 2 раза превышает расстояние между ушным электродом и электродом, расположенным в височной области.</a:t>
            </a:r>
            <a:br>
              <a:rPr lang="ru-RU" dirty="0" smtClean="0"/>
            </a:br>
            <a:r>
              <a:rPr lang="ru-RU" dirty="0" smtClean="0"/>
              <a:t>при </a:t>
            </a:r>
            <a:r>
              <a:rPr lang="ru-RU" dirty="0" err="1" smtClean="0"/>
              <a:t>монополярном</a:t>
            </a:r>
            <a:r>
              <a:rPr lang="ru-RU" dirty="0" smtClean="0"/>
              <a:t> отведении с ушным электродом часто наблюдаются артефакты, связанные с пульсацией поверхностных сосудов мочки уха и механическими движениями этого электрода из-за его недостаточной фиксации.</a:t>
            </a:r>
            <a:br>
              <a:rPr lang="ru-RU" dirty="0" smtClean="0"/>
            </a:br>
            <a:r>
              <a:rPr lang="ru-RU" dirty="0" smtClean="0"/>
              <a:t>Попытка найти индифферентную точку с истинно нулевым потенциалом и с одинаковым расстоянием до активного электрода привела к созданию метода отведения с усредненным электродом (</a:t>
            </a:r>
            <a:r>
              <a:rPr lang="ru-RU" dirty="0" err="1" smtClean="0"/>
              <a:t>Goldman</a:t>
            </a:r>
            <a:r>
              <a:rPr lang="ru-RU" dirty="0" smtClean="0"/>
              <a:t>, 1950). Идея усредненного электрода заключается в том, что все электроды (не менее 10—12 точек) соединяются между собой через большое сопротивление (от 250 кОм до 1 МОм) и образуют «индифферентный» электрод (рис. б). Подсоединение к измерительному прибору происходит с помощью этого искусственного «индифферентного» электрода и электрода, активность под которым хотят зарегистрировать. Достоинство регистрации с усредненным электродом — большая устойчивость записи и отсутствие артефактов, наблюдаемых при записи с ушным электродом (</a:t>
            </a:r>
            <a:r>
              <a:rPr lang="ru-RU" dirty="0" err="1" smtClean="0"/>
              <a:t>Joshii</a:t>
            </a:r>
            <a:r>
              <a:rPr lang="ru-RU" dirty="0" smtClean="0"/>
              <a:t> </a:t>
            </a:r>
            <a:r>
              <a:rPr lang="ru-RU" dirty="0" err="1" smtClean="0"/>
              <a:t>et</a:t>
            </a:r>
            <a:r>
              <a:rPr lang="ru-RU" dirty="0" smtClean="0"/>
              <a:t> </a:t>
            </a:r>
            <a:r>
              <a:rPr lang="ru-RU" dirty="0" err="1" smtClean="0"/>
              <a:t>al</a:t>
            </a:r>
            <a:r>
              <a:rPr lang="ru-RU" dirty="0" smtClean="0"/>
              <a:t>., 1966). Тем не менее и этот метод имеет свои недостатки. Если под одним из электродов наблюдаются колебания потенциала большой амплитуды (большие </a:t>
            </a:r>
            <a:r>
              <a:rPr lang="ru-RU" dirty="0" err="1" smtClean="0"/>
              <a:t>артефактные</a:t>
            </a:r>
            <a:r>
              <a:rPr lang="ru-RU" dirty="0" smtClean="0"/>
              <a:t> волны, связанные с движением глазного яблока, </a:t>
            </a:r>
            <a:r>
              <a:rPr lang="ru-RU" dirty="0" err="1" smtClean="0"/>
              <a:t>эпилептоидные</a:t>
            </a:r>
            <a:r>
              <a:rPr lang="ru-RU" dirty="0" smtClean="0"/>
              <a:t> комплексы большой амплитуды и т. д.), то они проявляются во всех отведениях и тем сильнее, чем меньше шунтирующее сопротивление и меньше объединенных электродов.</a:t>
            </a:r>
            <a:br>
              <a:rPr lang="ru-RU" dirty="0" smtClean="0"/>
            </a:br>
            <a:r>
              <a:rPr lang="ru-RU" dirty="0" smtClean="0"/>
              <a:t>Таким образом, каждый способ отведения биопотенциалов имеет свои преимущества и свои недостатки. В клинической практике обычно применяется комбинация нескольких способов отведений биопотенциалов, чтобы избежать ошибки, связанной с недостатками того или иного метода регистрации ЭЭГ.</a:t>
            </a:r>
            <a:br>
              <a:rPr lang="ru-RU" dirty="0" smtClean="0"/>
            </a:br>
            <a:endParaRPr lang="ru-RU" dirty="0"/>
          </a:p>
        </p:txBody>
      </p:sp>
      <p:sp>
        <p:nvSpPr>
          <p:cNvPr id="307204" name="Номер слайда 3"/>
          <p:cNvSpPr>
            <a:spLocks noGrp="1"/>
          </p:cNvSpPr>
          <p:nvPr>
            <p:ph type="sldNum" sz="quarter" idx="5"/>
          </p:nvPr>
        </p:nvSpPr>
        <p:spPr>
          <a:noFill/>
        </p:spPr>
        <p:txBody>
          <a:bodyPr/>
          <a:lstStyle/>
          <a:p>
            <a:fld id="{D37B4756-C69B-4246-983E-C1027D0169BE}" type="slidenum">
              <a:rPr lang="ru-RU" altLang="ru-RU" smtClean="0"/>
              <a:pPr/>
              <a:t>12</a:t>
            </a:fld>
            <a:endParaRPr lang="ru-RU" alt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Образ слайда 1"/>
          <p:cNvSpPr>
            <a:spLocks noGrp="1" noRot="1" noChangeAspect="1" noTextEdit="1"/>
          </p:cNvSpPr>
          <p:nvPr>
            <p:ph type="sldImg"/>
          </p:nvPr>
        </p:nvSpPr>
        <p:spPr>
          <a:ln/>
        </p:spPr>
      </p:sp>
      <p:sp>
        <p:nvSpPr>
          <p:cNvPr id="308227" name="Заметки 2"/>
          <p:cNvSpPr>
            <a:spLocks noGrp="1"/>
          </p:cNvSpPr>
          <p:nvPr>
            <p:ph type="body" idx="1"/>
          </p:nvPr>
        </p:nvSpPr>
        <p:spPr>
          <a:noFill/>
          <a:ln/>
        </p:spPr>
        <p:txBody>
          <a:bodyPr/>
          <a:lstStyle/>
          <a:p>
            <a:endParaRPr lang="ru-RU" altLang="ru-RU" smtClean="0">
              <a:latin typeface="Arial" pitchFamily="34" charset="0"/>
            </a:endParaRPr>
          </a:p>
        </p:txBody>
      </p:sp>
      <p:sp>
        <p:nvSpPr>
          <p:cNvPr id="308228" name="Номер слайда 3"/>
          <p:cNvSpPr>
            <a:spLocks noGrp="1"/>
          </p:cNvSpPr>
          <p:nvPr>
            <p:ph type="sldNum" sz="quarter" idx="5"/>
          </p:nvPr>
        </p:nvSpPr>
        <p:spPr>
          <a:noFill/>
        </p:spPr>
        <p:txBody>
          <a:bodyPr/>
          <a:lstStyle/>
          <a:p>
            <a:fld id="{EDA92F0E-CA36-4702-868C-4FCEDA896B69}" type="slidenum">
              <a:rPr lang="ru-RU" altLang="ru-RU" smtClean="0"/>
              <a:pPr/>
              <a:t>13</a:t>
            </a:fld>
            <a:endParaRPr lang="ru-RU" alt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9250" name="Text Box 1025"/>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endParaRPr lang="ru-RU" altLang="ru-RU"/>
          </a:p>
        </p:txBody>
      </p:sp>
      <p:sp>
        <p:nvSpPr>
          <p:cNvPr id="309251" name="Rectangle 1026"/>
          <p:cNvSpPr>
            <a:spLocks noGrp="1" noChangeArrowheads="1"/>
          </p:cNvSpPr>
          <p:nvPr>
            <p:ph type="body"/>
          </p:nvPr>
        </p:nvSpPr>
        <p:spPr>
          <a:xfrm>
            <a:off x="685800" y="4343400"/>
            <a:ext cx="5481638" cy="4114800"/>
          </a:xfrm>
          <a:noFill/>
          <a:ln/>
        </p:spPr>
        <p:txBody>
          <a:bodyPr wrap="none" anchor="ctr"/>
          <a:lstStyle/>
          <a:p>
            <a:r>
              <a:rPr lang="ru-RU" altLang="ru-RU" smtClean="0">
                <a:latin typeface="Arial" pitchFamily="34" charset="0"/>
              </a:rPr>
              <a:t>Альфа-ритм — наиболее часто встречающийся ритм, который состоит из волн правильной, почти синусоидальной формы, с частотой от 8 до 13 Гц у разных лиц и с амплитудой 50-100 мкВ. Наблюдается он в состоянии спокойного бодрствования, медитации и длительной монотонной деятельности. В первую очередь появляется в затылочных областях, где он наиболее выражен, и может периодически распространяться на другие области мозга. Часто амплитуда колебания альфа-ритма постепенно увеличивается, а затем уменьшается. Этот феномен получил название «веретено альфа-ритма». Длительность веретен составляет от долей секунды до нескольких секунд. </a:t>
            </a:r>
          </a:p>
          <a:p>
            <a:r>
              <a:rPr lang="ru-RU" altLang="ru-RU" smtClean="0">
                <a:latin typeface="Arial" pitchFamily="34" charset="0"/>
              </a:rPr>
              <a:t>Бета-ритм — колебания в диапазоне от 14 до 30 Гц с амплитудой 5-30 мкВ. Наиболее выражен в лобных областях, но при различных видах интенсивной деятельности резко усиливается и распространяется на другие области мозга [там же].</a:t>
            </a:r>
          </a:p>
          <a:p>
            <a:r>
              <a:rPr lang="ru-RU" altLang="ru-RU" smtClean="0">
                <a:latin typeface="Arial" pitchFamily="34" charset="0"/>
              </a:rPr>
              <a:t>Гамма-ритм — колебания потенциалов в диапазоне выше 30 Гц. Амплитуда этих колебаний не превышает 15 мкВ и обратно пропорциональна частоте. Наблюдается при решении задач, требующих максимального сосредоточения внимания. Тета-ритм имеет частоту 4-8 Гц и амплитуду от 20 до 100 мкВ (и даже более). Наиболее выражен в гиппокампе. Связан с поисковым поведением, усиливается при эмоциональном напряжении. П. В. Симонов [1979] считает,  что тета ритм связан с квантованием извлекаемых из памяти энграмм. Дельта-ритм состоит из высокоамплитудных (сотни микровольт) волн частотой 1-4 Гц. Возникает при естественном и наркотическом сне, а также наблюдается при регистрации ЭЭГ от участков коры, граничащих с областью, пораженной опухолью.</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p:spPr>
        <p:txBody>
          <a:bodyPr/>
          <a:lstStyle/>
          <a:p>
            <a:fld id="{52EFBB66-3AFA-406D-9162-B1A7A86B8E5A}" type="slidenum">
              <a:rPr lang="en-US" smtClean="0">
                <a:ea typeface="DejaVu Sans"/>
                <a:cs typeface="DejaVu Sans"/>
              </a:rPr>
              <a:pPr/>
              <a:t>16</a:t>
            </a:fld>
            <a:endParaRPr lang="en-US" smtClean="0">
              <a:ea typeface="DejaVu Sans"/>
              <a:cs typeface="DejaVu Sans"/>
            </a:endParaRPr>
          </a:p>
        </p:txBody>
      </p:sp>
      <p:sp>
        <p:nvSpPr>
          <p:cNvPr id="310275" name="Text Box 1"/>
          <p:cNvSpPr txBox="1">
            <a:spLocks noChangeArrowheads="1"/>
          </p:cNvSpPr>
          <p:nvPr/>
        </p:nvSpPr>
        <p:spPr bwMode="auto">
          <a:xfrm>
            <a:off x="1209675" y="693738"/>
            <a:ext cx="4438650" cy="3429000"/>
          </a:xfrm>
          <a:prstGeom prst="rect">
            <a:avLst/>
          </a:prstGeom>
          <a:solidFill>
            <a:srgbClr val="FFFFFF"/>
          </a:solidFill>
          <a:ln w="9525">
            <a:solidFill>
              <a:srgbClr val="000000"/>
            </a:solidFill>
            <a:miter lim="800000"/>
            <a:headEnd/>
            <a:tailEnd/>
          </a:ln>
        </p:spPr>
        <p:txBody>
          <a:bodyPr wrap="none" lIns="82058" tIns="41029" rIns="82058" bIns="41029" anchor="ctr"/>
          <a:lstStyle/>
          <a:p>
            <a:endParaRPr lang="ru-RU"/>
          </a:p>
        </p:txBody>
      </p:sp>
      <p:sp>
        <p:nvSpPr>
          <p:cNvPr id="310276" name="Rectangle 2"/>
          <p:cNvSpPr>
            <a:spLocks noGrp="1" noChangeArrowheads="1"/>
          </p:cNvSpPr>
          <p:nvPr>
            <p:ph type="body"/>
          </p:nvPr>
        </p:nvSpPr>
        <p:spPr>
          <a:xfrm>
            <a:off x="685800" y="4341813"/>
            <a:ext cx="5486400" cy="4114800"/>
          </a:xfrm>
          <a:noFill/>
          <a:ln/>
        </p:spPr>
        <p:txBody>
          <a:bodyPr wrap="none" anchor="ctr"/>
          <a:lstStyle/>
          <a:p>
            <a:endParaRPr lang="ru-RU"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p:spPr>
        <p:txBody>
          <a:bodyPr/>
          <a:lstStyle/>
          <a:p>
            <a:fld id="{91ABED6D-B7A5-424D-8C91-1F6A9DBAB039}" type="slidenum">
              <a:rPr lang="en-US" smtClean="0">
                <a:ea typeface="DejaVu Sans"/>
                <a:cs typeface="DejaVu Sans"/>
              </a:rPr>
              <a:pPr/>
              <a:t>18</a:t>
            </a:fld>
            <a:endParaRPr lang="en-US" smtClean="0">
              <a:ea typeface="DejaVu Sans"/>
              <a:cs typeface="DejaVu Sans"/>
            </a:endParaRPr>
          </a:p>
        </p:txBody>
      </p:sp>
      <p:sp>
        <p:nvSpPr>
          <p:cNvPr id="311299" name="Rectangle 1"/>
          <p:cNvSpPr>
            <a:spLocks noGrp="1" noRot="1" noChangeAspect="1" noChangeArrowheads="1" noTextEdit="1"/>
          </p:cNvSpPr>
          <p:nvPr>
            <p:ph type="sldImg"/>
          </p:nvPr>
        </p:nvSpPr>
        <p:spPr>
          <a:xfrm>
            <a:off x="1144588" y="693738"/>
            <a:ext cx="4567237" cy="3427412"/>
          </a:xfrm>
          <a:solidFill>
            <a:srgbClr val="FFFFFF"/>
          </a:solidFill>
          <a:ln/>
        </p:spPr>
      </p:sp>
      <p:sp>
        <p:nvSpPr>
          <p:cNvPr id="311300" name="Rectangle 2"/>
          <p:cNvSpPr>
            <a:spLocks noGrp="1" noChangeArrowheads="1"/>
          </p:cNvSpPr>
          <p:nvPr>
            <p:ph type="body" idx="1"/>
          </p:nvPr>
        </p:nvSpPr>
        <p:spPr>
          <a:xfrm>
            <a:off x="685800" y="4341813"/>
            <a:ext cx="5486400" cy="4032250"/>
          </a:xfrm>
          <a:noFill/>
          <a:ln/>
        </p:spPr>
        <p:txBody>
          <a:bodyPr wrap="none" anchor="ctr"/>
          <a:lstStyle/>
          <a:p>
            <a:endParaRPr lang="ru-RU"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p:spPr>
        <p:txBody>
          <a:bodyPr/>
          <a:lstStyle/>
          <a:p>
            <a:fld id="{90DD17A3-5F91-4260-8A52-3B99687A6520}" type="slidenum">
              <a:rPr lang="en-US" smtClean="0">
                <a:ea typeface="DejaVu Sans"/>
                <a:cs typeface="DejaVu Sans"/>
              </a:rPr>
              <a:pPr/>
              <a:t>21</a:t>
            </a:fld>
            <a:endParaRPr lang="en-US" smtClean="0">
              <a:ea typeface="DejaVu Sans"/>
              <a:cs typeface="DejaVu Sans"/>
            </a:endParaRPr>
          </a:p>
        </p:txBody>
      </p:sp>
      <p:sp>
        <p:nvSpPr>
          <p:cNvPr id="312323" name="Text Box 1"/>
          <p:cNvSpPr txBox="1">
            <a:spLocks noChangeArrowheads="1"/>
          </p:cNvSpPr>
          <p:nvPr/>
        </p:nvSpPr>
        <p:spPr bwMode="auto">
          <a:xfrm>
            <a:off x="1209675" y="693738"/>
            <a:ext cx="4438650" cy="3429000"/>
          </a:xfrm>
          <a:prstGeom prst="rect">
            <a:avLst/>
          </a:prstGeom>
          <a:solidFill>
            <a:srgbClr val="FFFFFF"/>
          </a:solidFill>
          <a:ln w="9525">
            <a:solidFill>
              <a:srgbClr val="000000"/>
            </a:solidFill>
            <a:miter lim="800000"/>
            <a:headEnd/>
            <a:tailEnd/>
          </a:ln>
        </p:spPr>
        <p:txBody>
          <a:bodyPr wrap="none" lIns="82058" tIns="41029" rIns="82058" bIns="41029" anchor="ctr"/>
          <a:lstStyle/>
          <a:p>
            <a:endParaRPr lang="ru-RU"/>
          </a:p>
        </p:txBody>
      </p:sp>
      <p:sp>
        <p:nvSpPr>
          <p:cNvPr id="312324" name="Rectangle 2"/>
          <p:cNvSpPr>
            <a:spLocks noGrp="1" noChangeArrowheads="1"/>
          </p:cNvSpPr>
          <p:nvPr>
            <p:ph type="body"/>
          </p:nvPr>
        </p:nvSpPr>
        <p:spPr>
          <a:xfrm>
            <a:off x="685800" y="4341813"/>
            <a:ext cx="5486400" cy="4114800"/>
          </a:xfrm>
          <a:noFill/>
          <a:ln/>
        </p:spPr>
        <p:txBody>
          <a:bodyPr wrap="none" anchor="ctr"/>
          <a:lstStyle/>
          <a:p>
            <a:endParaRPr lang="ru-RU"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p:spPr>
        <p:txBody>
          <a:bodyPr/>
          <a:lstStyle/>
          <a:p>
            <a:fld id="{137CF448-53F0-4686-B375-0F65E4611A42}" type="slidenum">
              <a:rPr lang="en-US" altLang="ru-RU" smtClean="0">
                <a:ea typeface="DejaVu Sans"/>
                <a:cs typeface="DejaVu Sans"/>
              </a:rPr>
              <a:pPr/>
              <a:t>24</a:t>
            </a:fld>
            <a:endParaRPr lang="en-US" altLang="ru-RU" smtClean="0">
              <a:ea typeface="DejaVu Sans"/>
              <a:cs typeface="DejaVu Sans"/>
            </a:endParaRPr>
          </a:p>
        </p:txBody>
      </p:sp>
      <p:sp>
        <p:nvSpPr>
          <p:cNvPr id="313347" name="Text Box 1"/>
          <p:cNvSpPr txBox="1">
            <a:spLocks noChangeArrowheads="1"/>
          </p:cNvSpPr>
          <p:nvPr/>
        </p:nvSpPr>
        <p:spPr bwMode="auto">
          <a:xfrm>
            <a:off x="1209675" y="693738"/>
            <a:ext cx="4438650" cy="3429000"/>
          </a:xfrm>
          <a:prstGeom prst="rect">
            <a:avLst/>
          </a:prstGeom>
          <a:solidFill>
            <a:srgbClr val="FFFFFF"/>
          </a:solidFill>
          <a:ln w="9525">
            <a:solidFill>
              <a:srgbClr val="000000"/>
            </a:solidFill>
            <a:miter lim="800000"/>
            <a:headEnd/>
            <a:tailEnd/>
          </a:ln>
        </p:spPr>
        <p:txBody>
          <a:bodyPr wrap="none" lIns="82058" tIns="41029" rIns="82058" bIns="41029" anchor="ctr"/>
          <a:lstStyle/>
          <a:p>
            <a:pPr eaLnBrk="1" hangingPunct="1"/>
            <a:endParaRPr lang="ru-RU" altLang="ru-RU"/>
          </a:p>
        </p:txBody>
      </p:sp>
      <p:sp>
        <p:nvSpPr>
          <p:cNvPr id="313348" name="Rectangle 2"/>
          <p:cNvSpPr>
            <a:spLocks noGrp="1" noChangeArrowheads="1"/>
          </p:cNvSpPr>
          <p:nvPr>
            <p:ph type="body"/>
          </p:nvPr>
        </p:nvSpPr>
        <p:spPr>
          <a:xfrm>
            <a:off x="685800" y="4341813"/>
            <a:ext cx="5486400" cy="4114800"/>
          </a:xfrm>
          <a:noFill/>
          <a:ln/>
        </p:spPr>
        <p:txBody>
          <a:bodyPr wrap="none" anchor="ctr"/>
          <a:lstStyle/>
          <a:p>
            <a:r>
              <a:rPr lang="ru-RU" altLang="ru-RU" smtClean="0">
                <a:latin typeface="Arial" pitchFamily="34" charset="0"/>
              </a:rPr>
              <a:t>Артефакты При записи ЭЭГ могут регистрироваться электрические процессы, не связанные с активностью мозга. Их называют артефактами. Все артефакты можно разделить на технические и биологические.</a:t>
            </a:r>
          </a:p>
          <a:p>
            <a:r>
              <a:rPr lang="ru-RU" altLang="ru-RU" smtClean="0">
                <a:latin typeface="Arial" pitchFamily="34" charset="0"/>
              </a:rPr>
              <a:t>При удовлетворительном состоянии усилительной и регистрирующей техники и при соблюдении всех правил регистрации электрофизиологических показателей технические артефакты, как правило, связаны с неудовлетворительным контактом отводящих электродов с кожными покровами головы, в результате чего контактное сопротивление резко возрастает, т. е. увеличивается внутреннее сопротивление источника электрических потенциалов, а это приводит к снижению электрического сигнала на входе усилителя и увеличению амплитуды сигналов, наводящихся на электроды от внешних источников. В этих случаях при регистрации ЭЭГ чаще всего наблюдается синусоидальная кривая с частотой 50 Гц (наводка переменного тока), осложненная низкоамплитудными биопотенциалами. </a:t>
            </a:r>
          </a:p>
          <a:p>
            <a:r>
              <a:rPr lang="ru-RU" altLang="ru-RU" smtClean="0">
                <a:latin typeface="Arial" pitchFamily="34" charset="0"/>
              </a:rPr>
              <a:t>Сходная артефактная картина имеет место при отсутствии заземления испытуемого. Все технические артефакты относительно легко устранимы. Биологические артефакты появляются в ЭЭГ от других источников организма и в большинстве случаев неустранимы техническими средствами. К этим артефактам относятся артефакты от движения глаз, которые больше всего выражены в передних областях мозга, и активности скелетных мышц, особенно жевательных и мимических. Избавиться от «глазных» и «мышечных» артефактов можно только изменением условий проведения эксперимента, исключающих постоянные движения глаз и мышечную активность, а также специальным инструктированием испытуемого. Иногда на ЭЭГ «пробивает» электрокардиограмма. В этом случае нужно проверить сопротивление на электродах.</a:t>
            </a:r>
          </a:p>
          <a:p>
            <a:endParaRPr lang="ru-RU" altLang="ru-RU"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fontScale="92500"/>
          </a:bodyPr>
          <a:lstStyle/>
          <a:p>
            <a:pPr>
              <a:defRPr/>
            </a:pPr>
            <a:endParaRPr lang="ru-RU" dirty="0" smtClean="0"/>
          </a:p>
          <a:p>
            <a:pPr>
              <a:defRPr/>
            </a:pPr>
            <a:r>
              <a:rPr lang="ru-RU" dirty="0" smtClean="0"/>
              <a:t>Мостовой электрод представляет собой металлический стержень, закрепленный в держателе. Нижний конец стержня, контактирующего с кожей головы, покрытый гигроскопичным материалом, который перед установкой смачивают физиологическим раствором хлорида натрия. Электрод крепят с помощью резинового жгута таким образом, что контактный нижний конец металлического стержня прижимается к коже головы. К противоположному концу стержня отсоединяют отводящий провод с помощью стандартного зажима или разъема. Преимуществом таких электродов является скорость и простота их подключения, отсутствие необходимости использовать специальной электродной пасты, поскольку гигроскопический контактный материал долго удерживает и постепенно выделяет на поверхность кожи изотонический раствор хлорида натрия. Использование электродов этого типа преимущественно при обследовании контактных больных, способных находиться сидя или полулежа.</a:t>
            </a:r>
          </a:p>
          <a:p>
            <a:pPr>
              <a:defRPr/>
            </a:pPr>
            <a:r>
              <a:rPr lang="ru-RU" dirty="0" smtClean="0"/>
              <a:t>При обследовании больных с нарушением сознания и при длительных записях преимущественно используются чашеобразные электроды, имеющие форму диска с приподнятыми краями, к которому припаян провод. Чашечка заполняется контактной электродной пастой, содержащей помимо раствора хлорида натрия желеобразные связывающее вещества, которые размягчают верхний слой эпидермиса. Электрод крепят на голове с помощью специальной резиновой шапочки, липкой лентой.</a:t>
            </a:r>
            <a:endParaRPr lang="ru-RU" dirty="0"/>
          </a:p>
        </p:txBody>
      </p:sp>
      <p:sp>
        <p:nvSpPr>
          <p:cNvPr id="314372" name="Номер слайда 3"/>
          <p:cNvSpPr>
            <a:spLocks noGrp="1"/>
          </p:cNvSpPr>
          <p:nvPr>
            <p:ph type="sldNum" sz="quarter" idx="5"/>
          </p:nvPr>
        </p:nvSpPr>
        <p:spPr>
          <a:noFill/>
        </p:spPr>
        <p:txBody>
          <a:bodyPr/>
          <a:lstStyle/>
          <a:p>
            <a:fld id="{76966CCC-389A-4D3D-909E-8D4B7C7B74E0}" type="slidenum">
              <a:rPr lang="ru-RU" altLang="ru-RU" smtClean="0"/>
              <a:pPr/>
              <a:t>28</a:t>
            </a:fld>
            <a:endParaRPr lang="ru-RU" alt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Образ слайда 1"/>
          <p:cNvSpPr>
            <a:spLocks noGrp="1" noRot="1" noChangeAspect="1" noTextEdit="1"/>
          </p:cNvSpPr>
          <p:nvPr>
            <p:ph type="sldImg"/>
          </p:nvPr>
        </p:nvSpPr>
        <p:spPr>
          <a:ln/>
        </p:spPr>
      </p:sp>
      <p:sp>
        <p:nvSpPr>
          <p:cNvPr id="315395" name="Заметки 2"/>
          <p:cNvSpPr>
            <a:spLocks noGrp="1"/>
          </p:cNvSpPr>
          <p:nvPr>
            <p:ph type="body" idx="1"/>
          </p:nvPr>
        </p:nvSpPr>
        <p:spPr>
          <a:noFill/>
          <a:ln/>
        </p:spPr>
        <p:txBody>
          <a:bodyPr/>
          <a:lstStyle/>
          <a:p>
            <a:r>
              <a:rPr lang="ru-RU" altLang="ru-RU" smtClean="0">
                <a:latin typeface="Arial" pitchFamily="34" charset="0"/>
              </a:rPr>
              <a:t>При регистрации ЭЭГ для контроля наркоза и состояния центральной нервной системы во время хирургических операций допустимо отведении потенциалов с помощью игольчатых электродов, которые вводят в покровы головы.</a:t>
            </a:r>
          </a:p>
        </p:txBody>
      </p:sp>
      <p:sp>
        <p:nvSpPr>
          <p:cNvPr id="315396" name="Номер слайда 3"/>
          <p:cNvSpPr>
            <a:spLocks noGrp="1"/>
          </p:cNvSpPr>
          <p:nvPr>
            <p:ph type="sldNum" sz="quarter" idx="5"/>
          </p:nvPr>
        </p:nvSpPr>
        <p:spPr>
          <a:noFill/>
        </p:spPr>
        <p:txBody>
          <a:bodyPr/>
          <a:lstStyle/>
          <a:p>
            <a:fld id="{01346359-9127-4E92-B163-00D363D81BA0}" type="slidenum">
              <a:rPr lang="ru-RU" altLang="ru-RU" smtClean="0"/>
              <a:pPr/>
              <a:t>29</a:t>
            </a:fld>
            <a:endParaRPr lang="ru-RU" alt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Образ слайда 1"/>
          <p:cNvSpPr>
            <a:spLocks noGrp="1" noRot="1" noChangeAspect="1" noTextEdit="1"/>
          </p:cNvSpPr>
          <p:nvPr>
            <p:ph type="sldImg"/>
          </p:nvPr>
        </p:nvSpPr>
        <p:spPr>
          <a:ln/>
        </p:spPr>
      </p:sp>
      <p:sp>
        <p:nvSpPr>
          <p:cNvPr id="316419" name="Заметки 2"/>
          <p:cNvSpPr>
            <a:spLocks noGrp="1"/>
          </p:cNvSpPr>
          <p:nvPr>
            <p:ph type="body" idx="1"/>
          </p:nvPr>
        </p:nvSpPr>
        <p:spPr>
          <a:noFill/>
          <a:ln/>
        </p:spPr>
        <p:txBody>
          <a:bodyPr/>
          <a:lstStyle/>
          <a:p>
            <a:r>
              <a:rPr lang="ru-RU" altLang="ru-RU" smtClean="0">
                <a:latin typeface="Arial" pitchFamily="34" charset="0"/>
              </a:rPr>
              <a:t>Совеменные электроэнцефалографы представляют собой многоканальные регистрирующие устройства, сочетающие от 8 до 24 и более идентичных усилительно-регистрирующих блоков (каналов), позволяющие регистрировать электрическую активность от соответствующего числа пар электродов, установленных на голове обследуемого.</a:t>
            </a:r>
          </a:p>
          <a:p>
            <a:endParaRPr lang="ru-RU" altLang="ru-RU" smtClean="0">
              <a:latin typeface="Arial" pitchFamily="34" charset="0"/>
            </a:endParaRPr>
          </a:p>
        </p:txBody>
      </p:sp>
      <p:sp>
        <p:nvSpPr>
          <p:cNvPr id="316420" name="Номер слайда 3"/>
          <p:cNvSpPr>
            <a:spLocks noGrp="1"/>
          </p:cNvSpPr>
          <p:nvPr>
            <p:ph type="sldNum" sz="quarter" idx="5"/>
          </p:nvPr>
        </p:nvSpPr>
        <p:spPr>
          <a:noFill/>
        </p:spPr>
        <p:txBody>
          <a:bodyPr/>
          <a:lstStyle/>
          <a:p>
            <a:fld id="{0DDA3020-E575-4B62-BE55-3633B324E801}" type="slidenum">
              <a:rPr lang="ru-RU" altLang="ru-RU" smtClean="0"/>
              <a:pPr/>
              <a:t>31</a:t>
            </a:fld>
            <a:endParaRPr lang="ru-RU" alt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Образ слайда 1"/>
          <p:cNvSpPr>
            <a:spLocks noGrp="1" noRot="1" noChangeAspect="1" noTextEdit="1"/>
          </p:cNvSpPr>
          <p:nvPr>
            <p:ph type="sldImg"/>
          </p:nvPr>
        </p:nvSpPr>
        <p:spPr>
          <a:ln/>
        </p:spPr>
      </p:sp>
      <p:sp>
        <p:nvSpPr>
          <p:cNvPr id="317443" name="Заметки 2"/>
          <p:cNvSpPr>
            <a:spLocks noGrp="1"/>
          </p:cNvSpPr>
          <p:nvPr>
            <p:ph type="body" idx="1"/>
          </p:nvPr>
        </p:nvSpPr>
        <p:spPr>
          <a:noFill/>
          <a:ln/>
        </p:spPr>
        <p:txBody>
          <a:bodyPr/>
          <a:lstStyle/>
          <a:p>
            <a:r>
              <a:rPr lang="ru-RU" altLang="ru-RU" smtClean="0">
                <a:latin typeface="Arial" pitchFamily="34" charset="0"/>
              </a:rPr>
              <a:t>Электроэнцефалограф состоит из коммутатора отведений, усилителя биопотенциалов, регистрирующего устройства, устройства калибровки, конструктивно объединены в общий корпус. Неотъемлемой составляющей ЭЭГ являются электроды, световой и звуковой стимуляторы.</a:t>
            </a:r>
          </a:p>
          <a:p>
            <a:r>
              <a:rPr lang="ru-RU" altLang="ru-RU" smtClean="0">
                <a:latin typeface="Arial" pitchFamily="34" charset="0"/>
              </a:rPr>
              <a:t>При использовании современной элементной базы электроэнцефалографы отвечают высоким эксплуатационным характеристикам, позволяет эффективно применять приборы в различных областях медицины - в частности в области функциональной диагностики, диагностика эпилепсии и нарушения сна, исследования зрительных функций обусловленных потенциалами мозга, фундаментальные нейрофизиологические исследования, общая регистрация ЭЭГ и ЯМР данных.</a:t>
            </a:r>
          </a:p>
          <a:p>
            <a:r>
              <a:rPr lang="ru-RU" smtClean="0">
                <a:latin typeface="Arial" pitchFamily="34" charset="0"/>
              </a:rPr>
              <a:t>После регистрации электрические потенциалы подаются на вход усилительно - регистрирующего устройства. Электроэнцефалограф содержит 20-40 и более пронумерованных контактных гнезд, с помощью которых к электроэнцефалографу может быть подсоединено соответствующее количество электродов. Кроме этого, на коробке есть гнездо нейтрального электрода, который обозначается знаком заземления или соответствующим буквенным символом, например «Gnd» или «N». Соответственно электрод, установленный на теле обследуемого и присоединяется к этому разъему, называется электродом заземления. Он служит для выравнивания потенциалов тела пациента и усилителя.</a:t>
            </a:r>
          </a:p>
          <a:p>
            <a:r>
              <a:rPr lang="ru-RU" smtClean="0">
                <a:latin typeface="Arial" pitchFamily="34" charset="0"/>
              </a:rPr>
              <a:t>В современных электроэнцефалографе электродная коробка обычно представляет собой единый блок с усилителями, а в безбумажных (компьютерных) системах содержит и блок аналого-цифрового преобразования ЭЭГ.</a:t>
            </a:r>
          </a:p>
          <a:p>
            <a:r>
              <a:rPr lang="ru-RU" smtClean="0">
                <a:latin typeface="Arial" pitchFamily="34" charset="0"/>
              </a:rPr>
              <a:t>Усиливающий и регистрирующий приборы , как правило , монтируются из двух отдельных блоков , связанных в свою очередь соединительным кабелем , - блока предварительного усиления и блока собственно регистрации ( рис. 19). Блок предварительного усиления состоит из набора идентичных усилителей количество которых соответствует числу каналов регистрации. Каждый из каналов усиления имеет ручки управления, выведены на переднюю панель блока предварительного усиления.</a:t>
            </a:r>
          </a:p>
          <a:p>
            <a:r>
              <a:rPr lang="ru-RU" smtClean="0">
                <a:latin typeface="Arial" pitchFamily="34" charset="0"/>
              </a:rPr>
              <a:t>К каждому усилительного блока присоединен много контактный коммутатор отведений ЭЭГ, позволяет по каждому каналу коммутировать электроды находятся на голове испытуемого в нужной комбинации. Для изменения полярности входных клемм (положительная и отрицательная), используются ступенчатые переключатели, которые могут занимать одно из положений согласно нумерации контактных гнезд на входной коробке электроэнцефалографа. Таким образом, установив, например, на каком-нибудь канале переключатель, соответствующей отрицательной клеммы, в положение 1, а переключатель, соответствующей положительной клеммы, в положение 2, получают возможность регистрировать по этому каналу разность потенциалов между электродами, подключенными к гнездам 1 и 2 входной коробки электроэнцефалографа. При этом отрицательный сдвиг потенциала под электродом 1 будет сопровождаться отклонением кривой регистрации вверх.</a:t>
            </a:r>
          </a:p>
          <a:p>
            <a:r>
              <a:rPr lang="ru-RU" smtClean="0">
                <a:latin typeface="Arial" pitchFamily="34" charset="0"/>
              </a:rPr>
              <a:t>Кроме коммутации по отдельным каналам, большинство современных электроэнцефалографов позволяет с помощью специальных переключателей включать заранее смонтированы схемы и коммутировать электроды в определенных комбинациях сразу по всем каналам отвода. Обычно предполагается 4-5 таких схем. Преимуществом данной системы коммутации является, то, что она избавляет от необходимости коммутировать отведения отдельно на каждом из каналов усиления. В цифровых электроэнцефалографах все регулировки чувствительности и коммутации электродов осуществляются программно с клавиатуры компьютера или специализированного процессора. Регулировка чувствительности позволяют подобрать усиления таким образом, чтобы получить оптимальный режим регистрации в зависимости от амплитуды входного сигнала. Возможность регулировки коэффициента усиления прибора в широких пределах позволяет использовать электроэнцефалограф для записи не только ЭЭГ, но и других биологических сигналов, таких как ЭМГ, ЭКГ, а также сигналов от различного рода датчиков - преобразователей дыхания, сопротивления, механических колебаний и др..</a:t>
            </a:r>
          </a:p>
          <a:p>
            <a:r>
              <a:rPr lang="ru-RU" smtClean="0">
                <a:latin typeface="Arial" pitchFamily="34" charset="0"/>
              </a:rPr>
              <a:t>Для установки полосы пропускания усилителя на каждом из каналов имеются регуляторы фильтров высокой и низкой частоты. Фильтр низкой частоты определяет верхний предел частот, будут без искажения пропускаться усилителем.</a:t>
            </a:r>
          </a:p>
          <a:p>
            <a:r>
              <a:rPr lang="ru-RU" smtClean="0">
                <a:latin typeface="Arial" pitchFamily="34" charset="0"/>
              </a:rPr>
              <a:t>Современные электроэнцефалографы позволяют регулировать пределы частот от 1500 до 15 Гц. Фильтры низкой частоты используют обычно в тех случаях, когда в записи присутствуют высокочастотные помехи, которые не могут быть исключены другим способом. В частности, при обследовании некоторых больных невозможно добиться достаточного расслабления; в таких случаях для исключения из ЭЭГ информации мышечной активности приходится пользоваться фильтрами высоких частот.</a:t>
            </a:r>
          </a:p>
          <a:p>
            <a:r>
              <a:rPr lang="ru-RU" smtClean="0">
                <a:latin typeface="Arial" pitchFamily="34" charset="0"/>
              </a:rPr>
              <a:t>Регулировка нижней полосы пропускания электроэнцефалографа используют фильтрами высоких частот путем изменения постоянной времени усилителя. Ограничение нижней полосы пропускания прибора необходимо для исключения из записи информации о медленных изменений потенциала кожи , изменений потенциала , связанных с незначительными смещениями электродов и изменениями в области контакта между кожей и электродом . По международному стандарту в электроэнцефалографии принята постоянная времени усилителя , равная 0,3 секунды , которая обеспечивает неискаженную регистрацию всех основных низкочастотных составляющих ЭЭГ. Чем больше постоянная времени , тем более низкочастотных составляющих пропускается усилителем.</a:t>
            </a:r>
          </a:p>
          <a:p>
            <a:r>
              <a:rPr lang="ru-RU" smtClean="0">
                <a:latin typeface="Arial" pitchFamily="34" charset="0"/>
              </a:rPr>
              <a:t>    Для стандартизации режима работы электроэнцефалографа применяют калибровочное  устройство. Устройство подает одновременно навходы всех усилителей сигнал попеременно положительной и отрицательной полярности, амплитуда которого может быть различной в зависимости от выбранного масштаба усиления. Для записи ЭЭГ используют стандартный калибровочный сигнал, соответствующий 50 мкВ.</a:t>
            </a:r>
          </a:p>
          <a:p>
            <a:r>
              <a:rPr lang="ru-RU" smtClean="0">
                <a:latin typeface="Arial" pitchFamily="34" charset="0"/>
              </a:rPr>
              <a:t>          Для проверки качества установки электродов также омметр, позволяющий измерить сопротивление в области контакта электрода с исследуемым объектом. Для получения правильной записи это сопротивление не должно превышать 20 кОм.</a:t>
            </a:r>
            <a:br>
              <a:rPr lang="ru-RU" smtClean="0">
                <a:latin typeface="Arial" pitchFamily="34" charset="0"/>
              </a:rPr>
            </a:br>
            <a:r>
              <a:rPr lang="ru-RU" smtClean="0">
                <a:latin typeface="Arial" pitchFamily="34" charset="0"/>
              </a:rPr>
              <a:t>            После усиления сигнал подается в блок регистрации электроэнцефалографа</a:t>
            </a:r>
          </a:p>
          <a:p>
            <a:endParaRPr lang="ru-RU" altLang="ru-RU" smtClean="0">
              <a:latin typeface="Arial" pitchFamily="34" charset="0"/>
            </a:endParaRPr>
          </a:p>
          <a:p>
            <a:endParaRPr lang="ru-RU" altLang="ru-RU" smtClean="0">
              <a:latin typeface="Arial" pitchFamily="34" charset="0"/>
            </a:endParaRPr>
          </a:p>
        </p:txBody>
      </p:sp>
      <p:sp>
        <p:nvSpPr>
          <p:cNvPr id="317444" name="Номер слайда 3"/>
          <p:cNvSpPr>
            <a:spLocks noGrp="1"/>
          </p:cNvSpPr>
          <p:nvPr>
            <p:ph type="sldNum" sz="quarter" idx="5"/>
          </p:nvPr>
        </p:nvSpPr>
        <p:spPr>
          <a:noFill/>
        </p:spPr>
        <p:txBody>
          <a:bodyPr/>
          <a:lstStyle/>
          <a:p>
            <a:fld id="{5B3428E7-A8B1-4E93-A25B-C4ECD68067FC}" type="slidenum">
              <a:rPr lang="ru-RU" altLang="ru-RU" smtClean="0"/>
              <a:pPr/>
              <a:t>32</a:t>
            </a:fld>
            <a:endParaRPr lang="ru-RU" alt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fontScale="47500" lnSpcReduction="20000"/>
          </a:bodyPr>
          <a:lstStyle/>
          <a:p>
            <a:pPr>
              <a:defRPr/>
            </a:pPr>
            <a:r>
              <a:rPr lang="ru-RU" dirty="0" smtClean="0"/>
              <a:t>БО – биологический объект, который подключается к техническому средству через систему электродов (СЭ), привязанную, как правило, к определённым анатомическим точкам на голове человека и используемую для получения электрических сигналов, несущих информацию об исследуемых процессах в головном мозге.</a:t>
            </a:r>
          </a:p>
          <a:p>
            <a:pPr>
              <a:defRPr/>
            </a:pPr>
            <a:r>
              <a:rPr lang="ru-RU" dirty="0" smtClean="0"/>
              <a:t>СЭ – система электродов обладает малым переходным сопротивлением, и прикладывается к поверхности кожи на голове. С целью увеличения проводимости кожи на контактную поверхность электродов наносят гель. На голове электроды закрепляют с помощью специальных эластичных шлемов. На лобные, височные, теменные и затылочные области полушарий закрепляются парные электроды. Электрод заземления обычно помещается на запястье испытуемого.</a:t>
            </a:r>
          </a:p>
          <a:p>
            <a:pPr>
              <a:defRPr/>
            </a:pPr>
            <a:r>
              <a:rPr lang="ru-RU" dirty="0" smtClean="0"/>
              <a:t>УБП – усилитель биопотенциалов служит для усиления очень слабых электрических сигналов, возникающих в результате деятельности головного мозга. Для усиления ЭКС (электрокардиограммы) и сигналов, возникающих при сокращении мышц (</a:t>
            </a:r>
            <a:r>
              <a:rPr lang="ru-RU" dirty="0" err="1" smtClean="0"/>
              <a:t>миосигналов</a:t>
            </a:r>
            <a:r>
              <a:rPr lang="ru-RU" dirty="0" smtClean="0"/>
              <a:t>) применяют обычно УБП электронного типа: на транзисторах, на операционных усилителях или комбинированные. Для усиления сигналов головного мозга УБП электронного типа непригодны, так как уровень их собственных шумов сравним величиной этих сигналов. Поэтому в </a:t>
            </a:r>
            <a:r>
              <a:rPr lang="ru-RU" dirty="0" err="1" smtClean="0"/>
              <a:t>электроэнцефалографах</a:t>
            </a:r>
            <a:r>
              <a:rPr lang="ru-RU" dirty="0" smtClean="0"/>
              <a:t> применяют УБП параметрического типа, у которых уровень собственных шумов очень мал. </a:t>
            </a:r>
          </a:p>
          <a:p>
            <a:pPr>
              <a:defRPr/>
            </a:pPr>
            <a:r>
              <a:rPr lang="ru-RU" dirty="0" smtClean="0"/>
              <a:t>АК – аналоговый коммутатор служит для переключения электродов на разные каналы и входы усилителей. В современных многоканальных </a:t>
            </a:r>
            <a:r>
              <a:rPr lang="ru-RU" dirty="0" err="1" smtClean="0"/>
              <a:t>электроэнцефалографах</a:t>
            </a:r>
            <a:r>
              <a:rPr lang="ru-RU" dirty="0" smtClean="0"/>
              <a:t> коммутаторы входят в комплекс приборов, образующих такого рода установку, и либо монтируются на корпусе </a:t>
            </a:r>
            <a:r>
              <a:rPr lang="ru-RU" dirty="0" err="1" smtClean="0"/>
              <a:t>электроэнцефалографа</a:t>
            </a:r>
            <a:r>
              <a:rPr lang="ru-RU" dirty="0" smtClean="0"/>
              <a:t>, либо выносятся в виде специальной приставки. К коммутационному устройству относятся панель с гнездами для подключения электродов и многополюсные переключатели для коммутации. Главное требование здесь - это хорошие контакты и надежная изоляция всех линий</a:t>
            </a:r>
          </a:p>
          <a:p>
            <a:pPr>
              <a:defRPr/>
            </a:pPr>
            <a:r>
              <a:rPr lang="ru-RU" dirty="0" smtClean="0"/>
              <a:t>ПУ – печатающее устройство предоставляет возможность печати результатов исследования в фоновом режиме, одновременно с регистрацией или анализом сигналов. Всё на обычной бумаге, что обеспечивает низкую себестоимость печати заключений.</a:t>
            </a:r>
          </a:p>
          <a:p>
            <a:pPr>
              <a:defRPr/>
            </a:pPr>
            <a:r>
              <a:rPr lang="ru-RU" dirty="0" smtClean="0"/>
              <a:t>ФНЧ и РФ – фильтр нижних частот и </a:t>
            </a:r>
            <a:r>
              <a:rPr lang="ru-RU" dirty="0" err="1" smtClean="0"/>
              <a:t>режекторный</a:t>
            </a:r>
            <a:r>
              <a:rPr lang="ru-RU" dirty="0" smtClean="0"/>
              <a:t> фильтр нужны для фильтрации сигналов, они позволяют поднять отношение сигнал/шум и тем самым повысить помехоустойчивость систем съёма сигналов [17].</a:t>
            </a:r>
          </a:p>
          <a:p>
            <a:pPr>
              <a:defRPr/>
            </a:pPr>
            <a:r>
              <a:rPr lang="ru-RU" dirty="0" smtClean="0"/>
              <a:t>ПК – персональный компьютер с программным методом обеспечения для регистрации, амплитудного, спектрального, корреляционного, когерентного анализа, топографического картирования, хранения и автоматической генерации описания ЭЭГ.</a:t>
            </a:r>
          </a:p>
          <a:p>
            <a:pPr>
              <a:defRPr/>
            </a:pPr>
            <a:r>
              <a:rPr lang="ru-RU" dirty="0" smtClean="0"/>
              <a:t>БП – блок питания </a:t>
            </a:r>
            <a:r>
              <a:rPr lang="ru-RU" dirty="0" err="1" smtClean="0"/>
              <a:t>запитывает</a:t>
            </a:r>
            <a:r>
              <a:rPr lang="ru-RU" dirty="0" smtClean="0"/>
              <a:t> все элементы, которые у нас есть в приборе.</a:t>
            </a:r>
          </a:p>
          <a:p>
            <a:pPr>
              <a:defRPr/>
            </a:pPr>
            <a:r>
              <a:rPr lang="ru-RU" dirty="0" smtClean="0"/>
              <a:t>БГР – блок гальванической развязки осуществляет защиту пациента от поражения сетевым напряжением.</a:t>
            </a:r>
          </a:p>
          <a:p>
            <a:pPr>
              <a:defRPr/>
            </a:pPr>
            <a:r>
              <a:rPr lang="ru-RU" dirty="0" smtClean="0"/>
              <a:t>АЦП – аналого-цифровой преобразователь, который осуществляет преобразования аналоговых сигналов в цифровую форму, приемлемую для ввода в компьютер, с заданной частотой повторения таких преобразований.</a:t>
            </a:r>
          </a:p>
          <a:p>
            <a:pPr>
              <a:defRPr/>
            </a:pPr>
            <a:r>
              <a:rPr lang="ru-RU" dirty="0" smtClean="0"/>
              <a:t>МК – микроконтроллер служит для преобразования информации от поступающего устройства.</a:t>
            </a:r>
          </a:p>
          <a:p>
            <a:pPr>
              <a:defRPr/>
            </a:pPr>
            <a:r>
              <a:rPr lang="ru-RU" dirty="0" smtClean="0"/>
              <a:t>И – интерфейс необходим для преобразования логических уровней. </a:t>
            </a:r>
          </a:p>
          <a:p>
            <a:pPr>
              <a:defRPr/>
            </a:pPr>
            <a:endParaRPr lang="ru-RU" dirty="0" smtClean="0"/>
          </a:p>
          <a:p>
            <a:pPr>
              <a:defRPr/>
            </a:pPr>
            <a:endParaRPr lang="ru-RU" dirty="0"/>
          </a:p>
        </p:txBody>
      </p:sp>
      <p:sp>
        <p:nvSpPr>
          <p:cNvPr id="318468" name="Номер слайда 3"/>
          <p:cNvSpPr>
            <a:spLocks noGrp="1"/>
          </p:cNvSpPr>
          <p:nvPr>
            <p:ph type="sldNum" sz="quarter" idx="5"/>
          </p:nvPr>
        </p:nvSpPr>
        <p:spPr>
          <a:noFill/>
        </p:spPr>
        <p:txBody>
          <a:bodyPr/>
          <a:lstStyle/>
          <a:p>
            <a:fld id="{42E9BF5E-59A2-4E1B-B700-57A07BE9E88E}" type="slidenum">
              <a:rPr lang="ru-RU" altLang="ru-RU" smtClean="0"/>
              <a:pPr/>
              <a:t>33</a:t>
            </a:fld>
            <a:endParaRPr lang="ru-RU" alt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Образ слайда 1"/>
          <p:cNvSpPr>
            <a:spLocks noGrp="1" noRot="1" noChangeAspect="1" noTextEdit="1"/>
          </p:cNvSpPr>
          <p:nvPr>
            <p:ph type="sldImg"/>
          </p:nvPr>
        </p:nvSpPr>
        <p:spPr>
          <a:ln/>
        </p:spPr>
      </p:sp>
      <p:sp>
        <p:nvSpPr>
          <p:cNvPr id="319491" name="Заметки 2"/>
          <p:cNvSpPr>
            <a:spLocks noGrp="1"/>
          </p:cNvSpPr>
          <p:nvPr>
            <p:ph type="body" idx="1"/>
          </p:nvPr>
        </p:nvSpPr>
        <p:spPr>
          <a:noFill/>
          <a:ln/>
        </p:spPr>
        <p:txBody>
          <a:bodyPr/>
          <a:lstStyle/>
          <a:p>
            <a:r>
              <a:rPr lang="ru-RU" altLang="ru-RU" smtClean="0">
                <a:latin typeface="Arial" pitchFamily="34" charset="0"/>
              </a:rPr>
              <a:t>При исследовании механизмов нарушений деятельности головного мозга при заболеваниях ЦНС особое значение имеет метод регистрации потенциалов мозга, возникающие в ответ на слуховые, зрительные или соматосенсорные раздражение. Этот метод широко используется в экспериментальной нейрофизиологии, но в последнее время все чаще применяется с диагностической целью в клинических условиях.</a:t>
            </a:r>
          </a:p>
        </p:txBody>
      </p:sp>
      <p:sp>
        <p:nvSpPr>
          <p:cNvPr id="319492" name="Номер слайда 3"/>
          <p:cNvSpPr>
            <a:spLocks noGrp="1"/>
          </p:cNvSpPr>
          <p:nvPr>
            <p:ph type="sldNum" sz="quarter" idx="5"/>
          </p:nvPr>
        </p:nvSpPr>
        <p:spPr>
          <a:noFill/>
        </p:spPr>
        <p:txBody>
          <a:bodyPr/>
          <a:lstStyle/>
          <a:p>
            <a:fld id="{67319189-8F0E-4C10-9352-02499FB3C285}" type="slidenum">
              <a:rPr lang="ru-RU" altLang="ru-RU" smtClean="0"/>
              <a:pPr/>
              <a:t>34</a:t>
            </a:fld>
            <a:endParaRPr lang="ru-RU" alt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p:spPr>
        <p:txBody>
          <a:bodyPr/>
          <a:lstStyle/>
          <a:p>
            <a:fld id="{13A5452E-D4EE-4C80-9C38-F5B3437CDCCA}" type="slidenum">
              <a:rPr lang="ru-RU" altLang="ru-RU" smtClean="0"/>
              <a:pPr/>
              <a:t>35</a:t>
            </a:fld>
            <a:endParaRPr lang="ru-RU" altLang="ru-RU" smtClean="0"/>
          </a:p>
        </p:txBody>
      </p:sp>
      <p:sp>
        <p:nvSpPr>
          <p:cNvPr id="320515" name="Rectangle 2"/>
          <p:cNvSpPr>
            <a:spLocks noGrp="1" noRot="1" noChangeAspect="1" noChangeArrowheads="1" noTextEdit="1"/>
          </p:cNvSpPr>
          <p:nvPr>
            <p:ph type="sldImg"/>
          </p:nvPr>
        </p:nvSpPr>
        <p:spPr>
          <a:xfrm>
            <a:off x="1143000" y="685800"/>
            <a:ext cx="4573588" cy="3429000"/>
          </a:xfrm>
          <a:ln/>
        </p:spPr>
      </p:sp>
      <p:sp>
        <p:nvSpPr>
          <p:cNvPr id="320516" name="Rectangle 3"/>
          <p:cNvSpPr>
            <a:spLocks noGrp="1" noChangeArrowheads="1"/>
          </p:cNvSpPr>
          <p:nvPr>
            <p:ph type="body" idx="1"/>
          </p:nvPr>
        </p:nvSpPr>
        <p:spPr>
          <a:noFill/>
          <a:ln/>
        </p:spPr>
        <p:txBody>
          <a:bodyPr/>
          <a:lstStyle/>
          <a:p>
            <a:pPr eaLnBrk="1" hangingPunct="1"/>
            <a:r>
              <a:rPr lang="ru-RU" altLang="ru-RU" smtClean="0">
                <a:latin typeface="Arial" pitchFamily="34" charset="0"/>
              </a:rPr>
              <a:t>Мозг, разум, поведение, стр. 188</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p:spPr>
        <p:txBody>
          <a:bodyPr/>
          <a:lstStyle/>
          <a:p>
            <a:fld id="{9C9E1121-5E81-425F-881B-645B0EF0E425}" type="slidenum">
              <a:rPr lang="ru-RU" altLang="ru-RU" smtClean="0"/>
              <a:pPr/>
              <a:t>37</a:t>
            </a:fld>
            <a:endParaRPr lang="ru-RU" altLang="ru-RU" smtClean="0"/>
          </a:p>
        </p:txBody>
      </p:sp>
      <p:sp>
        <p:nvSpPr>
          <p:cNvPr id="321539" name="Rectangle 2"/>
          <p:cNvSpPr>
            <a:spLocks noGrp="1" noRot="1" noChangeAspect="1" noChangeArrowheads="1" noTextEdit="1"/>
          </p:cNvSpPr>
          <p:nvPr>
            <p:ph type="sldImg"/>
          </p:nvPr>
        </p:nvSpPr>
        <p:spPr>
          <a:xfrm>
            <a:off x="1143000" y="685800"/>
            <a:ext cx="4573588" cy="3429000"/>
          </a:xfrm>
          <a:ln/>
        </p:spPr>
      </p:sp>
      <p:sp>
        <p:nvSpPr>
          <p:cNvPr id="321540" name="Rectangle 3"/>
          <p:cNvSpPr>
            <a:spLocks noGrp="1" noChangeArrowheads="1"/>
          </p:cNvSpPr>
          <p:nvPr>
            <p:ph type="body" idx="1"/>
          </p:nvPr>
        </p:nvSpPr>
        <p:spPr>
          <a:noFill/>
          <a:ln/>
        </p:spPr>
        <p:txBody>
          <a:bodyPr/>
          <a:lstStyle/>
          <a:p>
            <a:pPr eaLnBrk="1" hangingPunct="1"/>
            <a:r>
              <a:rPr lang="ru-RU" altLang="ru-RU" smtClean="0">
                <a:latin typeface="Arial" pitchFamily="34" charset="0"/>
              </a:rPr>
              <a:t>Гнездицкий Вызванные потенциалы мозга, рис. 4</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p:spPr>
        <p:txBody>
          <a:bodyPr/>
          <a:lstStyle/>
          <a:p>
            <a:fld id="{D506F70E-5CF1-44DE-BCA0-874F53E36E62}" type="slidenum">
              <a:rPr lang="ru-RU" altLang="ru-RU" smtClean="0"/>
              <a:pPr/>
              <a:t>38</a:t>
            </a:fld>
            <a:endParaRPr lang="ru-RU" altLang="ru-RU" smtClean="0"/>
          </a:p>
        </p:txBody>
      </p:sp>
      <p:sp>
        <p:nvSpPr>
          <p:cNvPr id="322563" name="Rectangle 2"/>
          <p:cNvSpPr>
            <a:spLocks noGrp="1" noRot="1" noChangeAspect="1" noChangeArrowheads="1" noTextEdit="1"/>
          </p:cNvSpPr>
          <p:nvPr>
            <p:ph type="sldImg"/>
          </p:nvPr>
        </p:nvSpPr>
        <p:spPr>
          <a:xfrm>
            <a:off x="1143000" y="685800"/>
            <a:ext cx="4573588" cy="3429000"/>
          </a:xfrm>
          <a:ln/>
        </p:spPr>
      </p:sp>
      <p:sp>
        <p:nvSpPr>
          <p:cNvPr id="322564" name="Rectangle 3"/>
          <p:cNvSpPr>
            <a:spLocks noGrp="1" noChangeArrowheads="1"/>
          </p:cNvSpPr>
          <p:nvPr>
            <p:ph type="body" idx="1"/>
          </p:nvPr>
        </p:nvSpPr>
        <p:spPr>
          <a:noFill/>
          <a:ln/>
        </p:spPr>
        <p:txBody>
          <a:bodyPr/>
          <a:lstStyle/>
          <a:p>
            <a:pPr eaLnBrk="1" hangingPunct="1"/>
            <a:r>
              <a:rPr lang="ru-RU" altLang="ru-RU" smtClean="0">
                <a:latin typeface="Arial" pitchFamily="34" charset="0"/>
              </a:rPr>
              <a:t>Гнездицкий Вызванные потенциалы мозга, рис. 4</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p:spPr>
        <p:txBody>
          <a:bodyPr/>
          <a:lstStyle/>
          <a:p>
            <a:fld id="{EA48CC8D-9F24-44D1-8CAA-412F169B3843}" type="slidenum">
              <a:rPr lang="ru-RU" smtClean="0"/>
              <a:pPr/>
              <a:t>40</a:t>
            </a:fld>
            <a:endParaRPr lang="ru-RU" smtClean="0"/>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p:spPr>
        <p:txBody>
          <a:bodyPr/>
          <a:lstStyle/>
          <a:p>
            <a:pPr eaLnBrk="1" hangingPunct="1"/>
            <a:r>
              <a:rPr lang="en-US" smtClean="0">
                <a:latin typeface="Arial" pitchFamily="34" charset="0"/>
                <a:hlinkClick r:id="rId3"/>
              </a:rPr>
              <a:t>http</a:t>
            </a:r>
            <a:r>
              <a:rPr lang="ru-RU" smtClean="0">
                <a:latin typeface="Arial" pitchFamily="34" charset="0"/>
                <a:hlinkClick r:id="rId3"/>
              </a:rPr>
              <a:t>://</a:t>
            </a:r>
            <a:r>
              <a:rPr lang="en-US" smtClean="0">
                <a:latin typeface="Arial" pitchFamily="34" charset="0"/>
                <a:hlinkClick r:id="rId3"/>
              </a:rPr>
              <a:t>en</a:t>
            </a:r>
            <a:r>
              <a:rPr lang="ru-RU" smtClean="0">
                <a:latin typeface="Arial" pitchFamily="34" charset="0"/>
                <a:hlinkClick r:id="rId3"/>
              </a:rPr>
              <a:t>.</a:t>
            </a:r>
            <a:r>
              <a:rPr lang="en-US" smtClean="0">
                <a:latin typeface="Arial" pitchFamily="34" charset="0"/>
                <a:hlinkClick r:id="rId3"/>
              </a:rPr>
              <a:t>wikipedia</a:t>
            </a:r>
            <a:r>
              <a:rPr lang="ru-RU" smtClean="0">
                <a:latin typeface="Arial" pitchFamily="34" charset="0"/>
                <a:hlinkClick r:id="rId3"/>
              </a:rPr>
              <a:t>.</a:t>
            </a:r>
            <a:r>
              <a:rPr lang="en-US" smtClean="0">
                <a:latin typeface="Arial" pitchFamily="34" charset="0"/>
                <a:hlinkClick r:id="rId3"/>
              </a:rPr>
              <a:t>org</a:t>
            </a:r>
            <a:r>
              <a:rPr lang="ru-RU" smtClean="0">
                <a:latin typeface="Arial" pitchFamily="34" charset="0"/>
                <a:hlinkClick r:id="rId3"/>
              </a:rPr>
              <a:t>/</a:t>
            </a:r>
            <a:r>
              <a:rPr lang="en-US" smtClean="0">
                <a:latin typeface="Arial" pitchFamily="34" charset="0"/>
                <a:hlinkClick r:id="rId3"/>
              </a:rPr>
              <a:t>wiki</a:t>
            </a:r>
            <a:r>
              <a:rPr lang="ru-RU" smtClean="0">
                <a:latin typeface="Arial" pitchFamily="34" charset="0"/>
                <a:hlinkClick r:id="rId3"/>
              </a:rPr>
              <a:t>/</a:t>
            </a:r>
            <a:r>
              <a:rPr lang="en-US" smtClean="0">
                <a:latin typeface="Arial" pitchFamily="34" charset="0"/>
                <a:hlinkClick r:id="rId3"/>
              </a:rPr>
              <a:t>Event</a:t>
            </a:r>
            <a:r>
              <a:rPr lang="ru-RU" smtClean="0">
                <a:latin typeface="Arial" pitchFamily="34" charset="0"/>
                <a:hlinkClick r:id="rId3"/>
              </a:rPr>
              <a:t>-</a:t>
            </a:r>
            <a:r>
              <a:rPr lang="en-US" smtClean="0">
                <a:latin typeface="Arial" pitchFamily="34" charset="0"/>
                <a:hlinkClick r:id="rId3"/>
              </a:rPr>
              <a:t>related</a:t>
            </a:r>
            <a:r>
              <a:rPr lang="ru-RU" smtClean="0">
                <a:latin typeface="Arial" pitchFamily="34" charset="0"/>
                <a:hlinkClick r:id="rId3"/>
              </a:rPr>
              <a:t>_</a:t>
            </a:r>
            <a:r>
              <a:rPr lang="en-US" smtClean="0">
                <a:latin typeface="Arial" pitchFamily="34" charset="0"/>
                <a:hlinkClick r:id="rId3"/>
              </a:rPr>
              <a:t>potential</a:t>
            </a:r>
            <a:endParaRPr lang="ru-RU"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Образ слайда 1"/>
          <p:cNvSpPr>
            <a:spLocks noGrp="1" noRot="1" noChangeAspect="1" noTextEdit="1"/>
          </p:cNvSpPr>
          <p:nvPr>
            <p:ph type="sldImg"/>
          </p:nvPr>
        </p:nvSpPr>
        <p:spPr>
          <a:ln/>
        </p:spPr>
      </p:sp>
      <p:sp>
        <p:nvSpPr>
          <p:cNvPr id="324611" name="Заметки 2"/>
          <p:cNvSpPr>
            <a:spLocks noGrp="1"/>
          </p:cNvSpPr>
          <p:nvPr>
            <p:ph type="body" idx="1"/>
          </p:nvPr>
        </p:nvSpPr>
        <p:spPr>
          <a:noFill/>
          <a:ln/>
        </p:spPr>
        <p:txBody>
          <a:bodyPr/>
          <a:lstStyle/>
          <a:p>
            <a:r>
              <a:rPr lang="ru-RU" altLang="ru-RU" smtClean="0">
                <a:latin typeface="Arial" pitchFamily="34" charset="0"/>
              </a:rPr>
              <a:t>С помощью глобальной поверхностной электромиографии изучают электрическую активность мышц - регистрируют суммарную(интерференционную) активность большего числа двигательных единиц. Метод поверхностных отведений биопотенциалов отличается атравматичность, простотой обращения с электродами, отсутствием опасности раневой инфекции.</a:t>
            </a:r>
          </a:p>
          <a:p>
            <a:r>
              <a:rPr lang="ru-RU" altLang="ru-RU" smtClean="0">
                <a:latin typeface="Arial" pitchFamily="34" charset="0"/>
              </a:rPr>
              <a:t>Различают </a:t>
            </a:r>
            <a:r>
              <a:rPr lang="ru-RU" altLang="ru-RU" i="1" smtClean="0">
                <a:latin typeface="Arial" pitchFamily="34" charset="0"/>
              </a:rPr>
              <a:t>глобальную (интерференционную)</a:t>
            </a:r>
            <a:r>
              <a:rPr lang="ru-RU" altLang="ru-RU" smtClean="0">
                <a:latin typeface="Arial" pitchFamily="34" charset="0"/>
              </a:rPr>
              <a:t> электромиографию с применением поверхностных или игольчатых электродов и</a:t>
            </a:r>
            <a:r>
              <a:rPr lang="ru-RU" altLang="ru-RU" i="1" smtClean="0">
                <a:latin typeface="Arial" pitchFamily="34" charset="0"/>
              </a:rPr>
              <a:t>Стимуляционная</a:t>
            </a:r>
            <a:r>
              <a:rPr lang="ru-RU" altLang="ru-RU" smtClean="0">
                <a:latin typeface="Arial" pitchFamily="34" charset="0"/>
              </a:rPr>
              <a:t> Электронейромиография - регистрацию электрических процессов, возникающих в мышцах в ответ на раздражение нерва.</a:t>
            </a:r>
            <a:br>
              <a:rPr lang="ru-RU" altLang="ru-RU" smtClean="0">
                <a:latin typeface="Arial" pitchFamily="34" charset="0"/>
              </a:rPr>
            </a:br>
            <a:r>
              <a:rPr lang="ru-RU" altLang="ru-RU" smtClean="0">
                <a:latin typeface="Arial" pitchFamily="34" charset="0"/>
              </a:rPr>
              <a:t>        В электромиографии используется два вида электродов - поверхностные и игольчатые.</a:t>
            </a:r>
          </a:p>
        </p:txBody>
      </p:sp>
      <p:sp>
        <p:nvSpPr>
          <p:cNvPr id="324612" name="Номер слайда 3"/>
          <p:cNvSpPr>
            <a:spLocks noGrp="1"/>
          </p:cNvSpPr>
          <p:nvPr>
            <p:ph type="sldNum" sz="quarter" idx="5"/>
          </p:nvPr>
        </p:nvSpPr>
        <p:spPr>
          <a:noFill/>
        </p:spPr>
        <p:txBody>
          <a:bodyPr/>
          <a:lstStyle/>
          <a:p>
            <a:fld id="{D30C6B0E-3805-45B3-900E-624F9942884E}" type="slidenum">
              <a:rPr lang="ru-RU" altLang="ru-RU" smtClean="0"/>
              <a:pPr/>
              <a:t>57</a:t>
            </a:fld>
            <a:endParaRPr lang="ru-RU" altLang="ru-RU"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Образ слайда 1"/>
          <p:cNvSpPr>
            <a:spLocks noGrp="1" noRot="1" noChangeAspect="1" noTextEdit="1"/>
          </p:cNvSpPr>
          <p:nvPr>
            <p:ph type="sldImg"/>
          </p:nvPr>
        </p:nvSpPr>
        <p:spPr>
          <a:ln/>
        </p:spPr>
      </p:sp>
      <p:sp>
        <p:nvSpPr>
          <p:cNvPr id="325635" name="Заметки 2"/>
          <p:cNvSpPr>
            <a:spLocks noGrp="1"/>
          </p:cNvSpPr>
          <p:nvPr>
            <p:ph type="body" idx="1"/>
          </p:nvPr>
        </p:nvSpPr>
        <p:spPr>
          <a:noFill/>
          <a:ln/>
        </p:spPr>
        <p:txBody>
          <a:bodyPr/>
          <a:lstStyle/>
          <a:p>
            <a:r>
              <a:rPr lang="ru-RU" altLang="ru-RU" smtClean="0">
                <a:latin typeface="Arial" pitchFamily="34" charset="0"/>
              </a:rPr>
              <a:t>     Для регистрации </a:t>
            </a:r>
            <a:r>
              <a:rPr lang="ru-RU" altLang="ru-RU" b="1" smtClean="0">
                <a:latin typeface="Arial" pitchFamily="34" charset="0"/>
              </a:rPr>
              <a:t>суммарной электрической активности</a:t>
            </a:r>
            <a:r>
              <a:rPr lang="ru-RU" altLang="ru-RU" smtClean="0">
                <a:latin typeface="Arial" pitchFamily="34" charset="0"/>
              </a:rPr>
              <a:t> мышц используются коже (поверхностные ) электроды - пластины с отводной поверхностью 20-50 мм2. Две такие пластины размещаются на коже с помощью лейкопластыря или специального устройства. Относительная несложность и безболезненность выполнения ЭМГ с помощью поверхностных электродов позволяет ее применение при решении ряда клинических задач в тех случаях , когда предварительно установлено отсутствие повреждения где и необходимо исследовать мышцы только поверхностно . В этих случаях запись ЭМГ проводят в состоянии покоя , т.е. полного расслабления мышц, при тонических напряжениях , выполнении произвольных сокращений и реакции на растяжение.</a:t>
            </a:r>
          </a:p>
          <a:p>
            <a:r>
              <a:rPr lang="ru-RU" altLang="ru-RU" smtClean="0">
                <a:latin typeface="Arial" pitchFamily="34" charset="0"/>
              </a:rPr>
              <a:t>Глобальная электромиография с применением поверхностных электродов, хотя и дает общее представление о состоянии нервно-мышечного аппарата, однако бывает недостаточно информативной. Поэтому после общей оценки электрической активности мышц, выявленной таким образом, запись ЭМГ проводят путем выборочных локальных отводов потенциалов ограниченного числа мышечных волокон в пределах одной двигательной единицы с применением игольчатых электродов.</a:t>
            </a:r>
          </a:p>
          <a:p>
            <a:endParaRPr lang="ru-RU" altLang="ru-RU" smtClean="0">
              <a:latin typeface="Arial" pitchFamily="34" charset="0"/>
            </a:endParaRPr>
          </a:p>
        </p:txBody>
      </p:sp>
      <p:sp>
        <p:nvSpPr>
          <p:cNvPr id="325636" name="Номер слайда 3"/>
          <p:cNvSpPr>
            <a:spLocks noGrp="1"/>
          </p:cNvSpPr>
          <p:nvPr>
            <p:ph type="sldNum" sz="quarter" idx="5"/>
          </p:nvPr>
        </p:nvSpPr>
        <p:spPr>
          <a:noFill/>
        </p:spPr>
        <p:txBody>
          <a:bodyPr/>
          <a:lstStyle/>
          <a:p>
            <a:fld id="{97656D0F-9576-4355-BC36-1DCC04D6AF15}" type="slidenum">
              <a:rPr lang="ru-RU" altLang="ru-RU" smtClean="0"/>
              <a:pPr/>
              <a:t>58</a:t>
            </a:fld>
            <a:endParaRPr lang="ru-RU" altLang="ru-RU"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Образ слайда 1"/>
          <p:cNvSpPr>
            <a:spLocks noGrp="1" noRot="1" noChangeAspect="1" noTextEdit="1"/>
          </p:cNvSpPr>
          <p:nvPr>
            <p:ph type="sldImg"/>
          </p:nvPr>
        </p:nvSpPr>
        <p:spPr>
          <a:ln/>
        </p:spPr>
      </p:sp>
      <p:sp>
        <p:nvSpPr>
          <p:cNvPr id="326659" name="Заметки 2"/>
          <p:cNvSpPr>
            <a:spLocks noGrp="1"/>
          </p:cNvSpPr>
          <p:nvPr>
            <p:ph type="body" idx="1"/>
          </p:nvPr>
        </p:nvSpPr>
        <p:spPr>
          <a:noFill/>
          <a:ln/>
        </p:spPr>
        <p:txBody>
          <a:bodyPr/>
          <a:lstStyle/>
          <a:p>
            <a:r>
              <a:rPr lang="ru-RU" altLang="ru-RU" smtClean="0">
                <a:latin typeface="Arial" pitchFamily="34" charset="0"/>
              </a:rPr>
              <a:t>При слабом мышечном сокращении появляются осцилляции с амплитудой 100—150 </a:t>
            </a:r>
            <a:r>
              <a:rPr lang="ru-RU" altLang="ru-RU" i="1" smtClean="0">
                <a:latin typeface="Arial" pitchFamily="34" charset="0"/>
              </a:rPr>
              <a:t>мкВ</a:t>
            </a:r>
            <a:r>
              <a:rPr lang="ru-RU" altLang="ru-RU" smtClean="0">
                <a:latin typeface="Arial" pitchFamily="34" charset="0"/>
              </a:rPr>
              <a:t>. При максимальном произвольном мышечном сокращении амплитуда осцилляций индивидуальна, как и сила людей, различающихся по возрасту и физическому здоровью, и может достигать в норме 1000)—3000 </a:t>
            </a:r>
            <a:r>
              <a:rPr lang="ru-RU" altLang="ru-RU" i="1" smtClean="0">
                <a:latin typeface="Arial" pitchFamily="34" charset="0"/>
              </a:rPr>
              <a:t>мкВ</a:t>
            </a:r>
            <a:r>
              <a:rPr lang="ru-RU" altLang="ru-RU" smtClean="0">
                <a:latin typeface="Arial" pitchFamily="34" charset="0"/>
              </a:rPr>
              <a:t>. В этих случаях регистрируется так называемая интерференционная кривая, обусловленная асинхронным возбуждением клеток передних рогов спинного мозга и двигательных единиц мышцы, потенциалы действия которых становятся более интенсивными и продолжительными.</a:t>
            </a:r>
          </a:p>
          <a:p>
            <a:endParaRPr lang="ru-RU" altLang="ru-RU" smtClean="0">
              <a:latin typeface="Arial" pitchFamily="34" charset="0"/>
            </a:endParaRPr>
          </a:p>
        </p:txBody>
      </p:sp>
      <p:sp>
        <p:nvSpPr>
          <p:cNvPr id="326660" name="Номер слайда 3"/>
          <p:cNvSpPr>
            <a:spLocks noGrp="1"/>
          </p:cNvSpPr>
          <p:nvPr>
            <p:ph type="sldNum" sz="quarter" idx="5"/>
          </p:nvPr>
        </p:nvSpPr>
        <p:spPr>
          <a:noFill/>
        </p:spPr>
        <p:txBody>
          <a:bodyPr/>
          <a:lstStyle/>
          <a:p>
            <a:fld id="{5AB93FB4-442B-4EAC-AFAA-DD6124C8C3F5}" type="slidenum">
              <a:rPr lang="ru-RU" altLang="ru-RU" smtClean="0"/>
              <a:pPr/>
              <a:t>60</a:t>
            </a:fld>
            <a:endParaRPr lang="ru-RU" altLang="ru-RU"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Образ слайда 1"/>
          <p:cNvSpPr>
            <a:spLocks noGrp="1" noRot="1" noChangeAspect="1" noTextEdit="1"/>
          </p:cNvSpPr>
          <p:nvPr>
            <p:ph type="sldImg"/>
          </p:nvPr>
        </p:nvSpPr>
        <p:spPr>
          <a:ln/>
        </p:spPr>
      </p:sp>
      <p:sp>
        <p:nvSpPr>
          <p:cNvPr id="327683" name="Заметки 2"/>
          <p:cNvSpPr>
            <a:spLocks noGrp="1"/>
          </p:cNvSpPr>
          <p:nvPr>
            <p:ph type="body" idx="1"/>
          </p:nvPr>
        </p:nvSpPr>
        <p:spPr>
          <a:noFill/>
          <a:ln/>
        </p:spPr>
        <p:txBody>
          <a:bodyPr/>
          <a:lstStyle/>
          <a:p>
            <a:endParaRPr lang="ru-RU" altLang="ru-RU" smtClean="0">
              <a:latin typeface="Arial" pitchFamily="34" charset="0"/>
            </a:endParaRPr>
          </a:p>
          <a:p>
            <a:endParaRPr lang="ru-RU" altLang="ru-RU" smtClean="0">
              <a:latin typeface="Arial" pitchFamily="34" charset="0"/>
            </a:endParaRPr>
          </a:p>
        </p:txBody>
      </p:sp>
      <p:sp>
        <p:nvSpPr>
          <p:cNvPr id="327684" name="Номер слайда 3"/>
          <p:cNvSpPr>
            <a:spLocks noGrp="1"/>
          </p:cNvSpPr>
          <p:nvPr>
            <p:ph type="sldNum" sz="quarter" idx="5"/>
          </p:nvPr>
        </p:nvSpPr>
        <p:spPr>
          <a:noFill/>
        </p:spPr>
        <p:txBody>
          <a:bodyPr/>
          <a:lstStyle/>
          <a:p>
            <a:fld id="{AC64557A-7E90-490F-AB41-B95FCB3D04D9}" type="slidenum">
              <a:rPr lang="ru-RU" altLang="ru-RU" smtClean="0"/>
              <a:pPr/>
              <a:t>61</a:t>
            </a:fld>
            <a:endParaRPr lang="ru-RU" altLang="ru-RU"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Образ слайда 1"/>
          <p:cNvSpPr>
            <a:spLocks noGrp="1" noRot="1" noChangeAspect="1" noTextEdit="1"/>
          </p:cNvSpPr>
          <p:nvPr>
            <p:ph type="sldImg"/>
          </p:nvPr>
        </p:nvSpPr>
        <p:spPr>
          <a:ln/>
        </p:spPr>
      </p:sp>
      <p:sp>
        <p:nvSpPr>
          <p:cNvPr id="328707" name="Заметки 2"/>
          <p:cNvSpPr>
            <a:spLocks noGrp="1"/>
          </p:cNvSpPr>
          <p:nvPr>
            <p:ph type="body" idx="1"/>
          </p:nvPr>
        </p:nvSpPr>
        <p:spPr>
          <a:noFill/>
          <a:ln/>
        </p:spPr>
        <p:txBody>
          <a:bodyPr/>
          <a:lstStyle/>
          <a:p>
            <a:r>
              <a:rPr lang="ru-RU" altLang="ru-RU" smtClean="0">
                <a:latin typeface="Arial" pitchFamily="34" charset="0"/>
              </a:rPr>
              <a:t>Основным методом определения скорости проведения импульса (СПИ) ни нерву является </a:t>
            </a:r>
            <a:r>
              <a:rPr lang="ru-RU" altLang="ru-RU" smtClean="0">
                <a:latin typeface="Arial" pitchFamily="34" charset="0"/>
                <a:hlinkClick r:id="rId3"/>
              </a:rPr>
              <a:t>стимуляция</a:t>
            </a:r>
            <a:r>
              <a:rPr lang="ru-RU" altLang="ru-RU" smtClean="0">
                <a:latin typeface="Arial" pitchFamily="34" charset="0"/>
              </a:rPr>
              <a:t> нервного ствола в двух точках (проксимальной и дистальной) с последующим измерением разности латентных периодов вызванных мышечных ответов или ответов чувствительных волокон нервов (</a:t>
            </a:r>
            <a:r>
              <a:rPr lang="ru-RU" altLang="ru-RU" b="1" i="1" smtClean="0">
                <a:latin typeface="Arial" pitchFamily="34" charset="0"/>
              </a:rPr>
              <a:t>рис. 3, 4</a:t>
            </a:r>
            <a:r>
              <a:rPr lang="ru-RU" altLang="ru-RU" smtClean="0">
                <a:latin typeface="Arial" pitchFamily="34" charset="0"/>
              </a:rPr>
              <a:t>). </a:t>
            </a:r>
          </a:p>
        </p:txBody>
      </p:sp>
      <p:sp>
        <p:nvSpPr>
          <p:cNvPr id="328708" name="Номер слайда 3"/>
          <p:cNvSpPr>
            <a:spLocks noGrp="1"/>
          </p:cNvSpPr>
          <p:nvPr>
            <p:ph type="sldNum" sz="quarter" idx="5"/>
          </p:nvPr>
        </p:nvSpPr>
        <p:spPr>
          <a:noFill/>
        </p:spPr>
        <p:txBody>
          <a:bodyPr/>
          <a:lstStyle/>
          <a:p>
            <a:fld id="{85CD1D23-848F-4442-85D9-EB4EA049081D}" type="slidenum">
              <a:rPr lang="ru-RU" altLang="ru-RU" smtClean="0"/>
              <a:pPr/>
              <a:t>62</a:t>
            </a:fld>
            <a:endParaRPr lang="ru-RU" altLang="ru-RU"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Образ слайда 1"/>
          <p:cNvSpPr>
            <a:spLocks noGrp="1" noRot="1" noChangeAspect="1" noTextEdit="1"/>
          </p:cNvSpPr>
          <p:nvPr>
            <p:ph type="sldImg"/>
          </p:nvPr>
        </p:nvSpPr>
        <p:spPr>
          <a:ln/>
        </p:spPr>
      </p:sp>
      <p:sp>
        <p:nvSpPr>
          <p:cNvPr id="329731" name="Заметки 2"/>
          <p:cNvSpPr>
            <a:spLocks noGrp="1"/>
          </p:cNvSpPr>
          <p:nvPr>
            <p:ph type="body" idx="1"/>
          </p:nvPr>
        </p:nvSpPr>
        <p:spPr>
          <a:noFill/>
          <a:ln/>
        </p:spPr>
        <p:txBody>
          <a:bodyPr/>
          <a:lstStyle/>
          <a:p>
            <a:r>
              <a:rPr lang="ru-RU" altLang="ru-RU" smtClean="0">
                <a:latin typeface="Arial" pitchFamily="34" charset="0"/>
              </a:rPr>
              <a:t>Амплитуда вызванного мышечного ответа снижается при большинстве нервно-мышечных заболеваний, но в большей степени при спинальных и невральных амиотрофиях. Снижение амплитуды вызванного неврального ответа является важным диагностическим критерием поражения аксона периферических нервных волокон даже при отсутствии выраженного снижения скорости проведения импульса по нерву. Важное значение в диагностике имеют регистрация рефлекторного мышечного ответа (Н-рефлекс) и сопоставление его амплитуды с амплитудой прямого вызванного мышечного ответа (М-ответ). Амплитуда Н-рефлекса и соотношение Н/М косвенно отражают уровень сегментарной рефлекторной активности и нарастают при пирамидной недостаточности, сопровождающейся «растормаживанием» сегментарной рефлекторной деятельности.</a:t>
            </a:r>
          </a:p>
          <a:p>
            <a:endParaRPr lang="ru-RU" altLang="ru-RU" smtClean="0">
              <a:latin typeface="Arial" pitchFamily="34" charset="0"/>
            </a:endParaRPr>
          </a:p>
        </p:txBody>
      </p:sp>
      <p:sp>
        <p:nvSpPr>
          <p:cNvPr id="329732" name="Номер слайда 3"/>
          <p:cNvSpPr>
            <a:spLocks noGrp="1"/>
          </p:cNvSpPr>
          <p:nvPr>
            <p:ph type="sldNum" sz="quarter" idx="5"/>
          </p:nvPr>
        </p:nvSpPr>
        <p:spPr>
          <a:noFill/>
        </p:spPr>
        <p:txBody>
          <a:bodyPr/>
          <a:lstStyle/>
          <a:p>
            <a:fld id="{96330E37-CE30-44ED-B890-EC6C3686412C}" type="slidenum">
              <a:rPr lang="ru-RU" altLang="ru-RU" smtClean="0"/>
              <a:pPr/>
              <a:t>65</a:t>
            </a:fld>
            <a:endParaRPr lang="ru-RU" altLang="ru-RU"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Образ слайда 1"/>
          <p:cNvSpPr>
            <a:spLocks noGrp="1" noRot="1" noChangeAspect="1" noTextEdit="1"/>
          </p:cNvSpPr>
          <p:nvPr>
            <p:ph type="sldImg"/>
          </p:nvPr>
        </p:nvSpPr>
        <p:spPr>
          <a:ln/>
        </p:spPr>
      </p:sp>
      <p:sp>
        <p:nvSpPr>
          <p:cNvPr id="330755" name="Заметки 2"/>
          <p:cNvSpPr>
            <a:spLocks noGrp="1"/>
          </p:cNvSpPr>
          <p:nvPr>
            <p:ph type="body" idx="1"/>
          </p:nvPr>
        </p:nvSpPr>
        <p:spPr>
          <a:noFill/>
          <a:ln/>
        </p:spPr>
        <p:txBody>
          <a:bodyPr/>
          <a:lstStyle/>
          <a:p>
            <a:r>
              <a:rPr lang="ru-RU" altLang="ru-RU" smtClean="0">
                <a:latin typeface="Arial" pitchFamily="34" charset="0"/>
              </a:rPr>
              <a:t>Поражения периферических нервных стволов (наследственные, метаболические, токсические и другие </a:t>
            </a:r>
            <a:r>
              <a:rPr lang="ru-RU" altLang="ru-RU" smtClean="0">
                <a:latin typeface="Arial" pitchFamily="34" charset="0"/>
                <a:hlinkClick r:id="rId3"/>
              </a:rPr>
              <a:t>полиневропатии</a:t>
            </a:r>
            <a:r>
              <a:rPr lang="ru-RU" altLang="ru-RU" smtClean="0">
                <a:latin typeface="Arial" pitchFamily="34" charset="0"/>
              </a:rPr>
              <a:t>) на глобальной электромиограмме выявляются урежением осцилляций, возникновением неравномерных по амплитуде и частоте одиночных потенциалов на фоне низкоамплитудной активности. На локальной электромиограмме обнаруживаются полифазные потенциалы действия с амплитудой и продолжительностью, близкими к норме. В случае тяжелой невропатии с гибелью большинства нервных волокон наступает постепенное угнетение биоэлектрической активности мышц вплоть до полного биоэлектрического молчания.</a:t>
            </a:r>
          </a:p>
          <a:p>
            <a:endParaRPr lang="ru-RU" altLang="ru-RU" smtClean="0">
              <a:latin typeface="Arial" pitchFamily="34" charset="0"/>
            </a:endParaRPr>
          </a:p>
        </p:txBody>
      </p:sp>
      <p:sp>
        <p:nvSpPr>
          <p:cNvPr id="330756" name="Номер слайда 3"/>
          <p:cNvSpPr>
            <a:spLocks noGrp="1"/>
          </p:cNvSpPr>
          <p:nvPr>
            <p:ph type="sldNum" sz="quarter" idx="5"/>
          </p:nvPr>
        </p:nvSpPr>
        <p:spPr>
          <a:noFill/>
        </p:spPr>
        <p:txBody>
          <a:bodyPr/>
          <a:lstStyle/>
          <a:p>
            <a:fld id="{A8360511-2530-4DC6-89A8-8FC6D29ECA54}" type="slidenum">
              <a:rPr lang="ru-RU" altLang="ru-RU" smtClean="0"/>
              <a:pPr/>
              <a:t>66</a:t>
            </a:fld>
            <a:endParaRPr lang="ru-RU" altLang="ru-RU"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Образ слайда 1"/>
          <p:cNvSpPr>
            <a:spLocks noGrp="1" noRot="1" noChangeAspect="1" noTextEdit="1"/>
          </p:cNvSpPr>
          <p:nvPr>
            <p:ph type="sldImg"/>
          </p:nvPr>
        </p:nvSpPr>
        <p:spPr>
          <a:ln/>
        </p:spPr>
      </p:sp>
      <p:sp>
        <p:nvSpPr>
          <p:cNvPr id="331779" name="Заметки 2"/>
          <p:cNvSpPr>
            <a:spLocks noGrp="1"/>
          </p:cNvSpPr>
          <p:nvPr>
            <p:ph type="body" idx="1"/>
          </p:nvPr>
        </p:nvSpPr>
        <p:spPr>
          <a:noFill/>
          <a:ln/>
        </p:spPr>
        <p:txBody>
          <a:bodyPr/>
          <a:lstStyle/>
          <a:p>
            <a:endParaRPr lang="ru-RU" altLang="ru-RU" smtClean="0">
              <a:latin typeface="Arial" pitchFamily="34" charset="0"/>
            </a:endParaRPr>
          </a:p>
        </p:txBody>
      </p:sp>
      <p:sp>
        <p:nvSpPr>
          <p:cNvPr id="331780" name="Номер слайда 3"/>
          <p:cNvSpPr>
            <a:spLocks noGrp="1"/>
          </p:cNvSpPr>
          <p:nvPr>
            <p:ph type="sldNum" sz="quarter" idx="5"/>
          </p:nvPr>
        </p:nvSpPr>
        <p:spPr>
          <a:noFill/>
        </p:spPr>
        <p:txBody>
          <a:bodyPr/>
          <a:lstStyle/>
          <a:p>
            <a:fld id="{3894DB4A-AB09-4976-9406-828C5753F5F5}" type="slidenum">
              <a:rPr lang="ru-RU" altLang="ru-RU" smtClean="0"/>
              <a:pPr/>
              <a:t>68</a:t>
            </a:fld>
            <a:endParaRPr lang="ru-RU" altLang="ru-RU"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Образ слайда 1"/>
          <p:cNvSpPr>
            <a:spLocks noGrp="1" noRot="1" noChangeAspect="1" noTextEdit="1"/>
          </p:cNvSpPr>
          <p:nvPr>
            <p:ph type="sldImg"/>
          </p:nvPr>
        </p:nvSpPr>
        <p:spPr>
          <a:ln/>
        </p:spPr>
      </p:sp>
      <p:sp>
        <p:nvSpPr>
          <p:cNvPr id="332803" name="Заметки 2"/>
          <p:cNvSpPr>
            <a:spLocks noGrp="1"/>
          </p:cNvSpPr>
          <p:nvPr>
            <p:ph type="body" idx="1"/>
          </p:nvPr>
        </p:nvSpPr>
        <p:spPr>
          <a:noFill/>
          <a:ln/>
        </p:spPr>
        <p:txBody>
          <a:bodyPr/>
          <a:lstStyle/>
          <a:p>
            <a:r>
              <a:rPr lang="ru-RU" altLang="ru-RU" smtClean="0">
                <a:latin typeface="Arial" pitchFamily="34" charset="0"/>
              </a:rPr>
              <a:t>Игольчатый электроды применяются для локального отведения биопотенциалов отдельных двигательных единиц (локальная </a:t>
            </a:r>
            <a:r>
              <a:rPr lang="ru-RU" altLang="ru-RU" smtClean="0">
                <a:latin typeface="Arial" pitchFamily="34" charset="0"/>
                <a:hlinkClick r:id="rId3"/>
              </a:rPr>
              <a:t>электромиограмма</a:t>
            </a:r>
            <a:r>
              <a:rPr lang="ru-RU" altLang="ru-RU" smtClean="0">
                <a:latin typeface="Arial" pitchFamily="34" charset="0"/>
              </a:rPr>
              <a:t>). </a:t>
            </a:r>
          </a:p>
        </p:txBody>
      </p:sp>
      <p:sp>
        <p:nvSpPr>
          <p:cNvPr id="332804" name="Номер слайда 3"/>
          <p:cNvSpPr>
            <a:spLocks noGrp="1"/>
          </p:cNvSpPr>
          <p:nvPr>
            <p:ph type="sldNum" sz="quarter" idx="5"/>
          </p:nvPr>
        </p:nvSpPr>
        <p:spPr>
          <a:noFill/>
        </p:spPr>
        <p:txBody>
          <a:bodyPr/>
          <a:lstStyle/>
          <a:p>
            <a:fld id="{C420073B-508D-4A13-BDF8-AF1EB519BD67}" type="slidenum">
              <a:rPr lang="ru-RU" altLang="ru-RU" smtClean="0"/>
              <a:pPr/>
              <a:t>70</a:t>
            </a:fld>
            <a:endParaRPr lang="ru-RU" altLang="ru-RU"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fontScale="92500" lnSpcReduction="10000"/>
          </a:bodyPr>
          <a:lstStyle/>
          <a:p>
            <a:pPr>
              <a:defRPr/>
            </a:pPr>
            <a:r>
              <a:rPr lang="ru-RU" dirty="0" smtClean="0"/>
              <a:t>При </a:t>
            </a:r>
            <a:r>
              <a:rPr lang="ru-RU" dirty="0" err="1" smtClean="0"/>
              <a:t>регистрациипотенциалов</a:t>
            </a:r>
            <a:r>
              <a:rPr lang="ru-RU" dirty="0" smtClean="0"/>
              <a:t> действия (ПД) мышечных волокон или их групп можно пользоваться только иголочными электродами (рис. 24), которые вводятся в толщу мышцы. Чаще всего при этом используют </a:t>
            </a:r>
            <a:r>
              <a:rPr lang="ru-RU" b="1" dirty="0" smtClean="0"/>
              <a:t>концентрический игольчатый электрод</a:t>
            </a:r>
            <a:r>
              <a:rPr lang="ru-RU" dirty="0" smtClean="0"/>
              <a:t> - стальную иглу (канюлю) диаметром03-07 мм, в которую вставлена ​​изолированная проволока. Неизолированным остается только ее конец, который является </a:t>
            </a:r>
            <a:r>
              <a:rPr lang="ru-RU" dirty="0" err="1" smtClean="0"/>
              <a:t>активнымэлектродом</a:t>
            </a:r>
            <a:r>
              <a:rPr lang="ru-RU" dirty="0" smtClean="0"/>
              <a:t>. Вторым - индифферентным электродом в этом случае является сама канюля.</a:t>
            </a:r>
          </a:p>
          <a:p>
            <a:pPr>
              <a:defRPr/>
            </a:pPr>
            <a:r>
              <a:rPr lang="ru-RU" dirty="0" smtClean="0"/>
              <a:t>При использовании </a:t>
            </a:r>
            <a:r>
              <a:rPr lang="ru-RU" b="1" dirty="0" smtClean="0"/>
              <a:t>концентрического игольчатого электрода</a:t>
            </a:r>
            <a:r>
              <a:rPr lang="ru-RU" dirty="0" smtClean="0"/>
              <a:t> регистрируются только ПД той части мышечных волокон, которые находятся в непосредственной близости (до 2 мм) от активного электрода. При необходимости регистрации еще более ограниченного числа мышечных волокон применяют биполярный игольчатый электрод. Он отличается от концентрического тем, что в канюли содержится 2изолированных провода малого диаметра. Концы их изолированы и являются двумя регистрирующими электродами.</a:t>
            </a:r>
          </a:p>
          <a:p>
            <a:pPr>
              <a:defRPr/>
            </a:pPr>
            <a:r>
              <a:rPr lang="ru-RU" dirty="0" smtClean="0"/>
              <a:t>Разработаны и </a:t>
            </a:r>
            <a:r>
              <a:rPr lang="ru-RU" b="1" dirty="0" smtClean="0"/>
              <a:t>применяются</a:t>
            </a:r>
            <a:r>
              <a:rPr lang="ru-RU" dirty="0" smtClean="0"/>
              <a:t> также игольчатые электроды, содержащие 5-14 изолированных проводов, выходящих вдоль поверхности канюли на расстоянии I-2 5 мм друг от друга (</a:t>
            </a:r>
            <a:r>
              <a:rPr lang="ru-RU" dirty="0" err="1" smtClean="0"/>
              <a:t>мультиелектроды</a:t>
            </a:r>
            <a:r>
              <a:rPr lang="ru-RU" dirty="0" smtClean="0"/>
              <a:t>). Применение </a:t>
            </a:r>
            <a:r>
              <a:rPr lang="ru-RU" dirty="0" err="1" smtClean="0"/>
              <a:t>мультиелектродив</a:t>
            </a:r>
            <a:r>
              <a:rPr lang="ru-RU" dirty="0" smtClean="0"/>
              <a:t> и специальных коммутаторов, позволяющих подсоединять к усилителю различные электроды, позволяет исследовать последовательно процессы, происходящие в различных участках мышцы.</a:t>
            </a:r>
            <a:endParaRPr lang="ru-RU" dirty="0"/>
          </a:p>
        </p:txBody>
      </p:sp>
      <p:sp>
        <p:nvSpPr>
          <p:cNvPr id="333828" name="Номер слайда 3"/>
          <p:cNvSpPr>
            <a:spLocks noGrp="1"/>
          </p:cNvSpPr>
          <p:nvPr>
            <p:ph type="sldNum" sz="quarter" idx="5"/>
          </p:nvPr>
        </p:nvSpPr>
        <p:spPr>
          <a:noFill/>
        </p:spPr>
        <p:txBody>
          <a:bodyPr/>
          <a:lstStyle/>
          <a:p>
            <a:fld id="{A8199445-5610-4DA1-B793-934B4357E610}" type="slidenum">
              <a:rPr lang="ru-RU" altLang="ru-RU" smtClean="0"/>
              <a:pPr/>
              <a:t>71</a:t>
            </a:fld>
            <a:endParaRPr lang="ru-RU" altLang="ru-RU"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Образ слайда 1"/>
          <p:cNvSpPr>
            <a:spLocks noGrp="1" noRot="1" noChangeAspect="1" noTextEdit="1"/>
          </p:cNvSpPr>
          <p:nvPr>
            <p:ph type="sldImg"/>
          </p:nvPr>
        </p:nvSpPr>
        <p:spPr>
          <a:ln/>
        </p:spPr>
      </p:sp>
      <p:sp>
        <p:nvSpPr>
          <p:cNvPr id="334851" name="Заметки 2"/>
          <p:cNvSpPr>
            <a:spLocks noGrp="1"/>
          </p:cNvSpPr>
          <p:nvPr>
            <p:ph type="body" idx="1"/>
          </p:nvPr>
        </p:nvSpPr>
        <p:spPr>
          <a:noFill/>
          <a:ln/>
        </p:spPr>
        <p:txBody>
          <a:bodyPr/>
          <a:lstStyle/>
          <a:p>
            <a:r>
              <a:rPr lang="ru-RU" altLang="ru-RU" smtClean="0">
                <a:latin typeface="Arial" pitchFamily="34" charset="0"/>
              </a:rPr>
              <a:t>Электрическую стимуляцию мышц и нервов для исследования вызванных мышечных и невральных потенциалов осуществляют обычно с помощью поверхностных стимулирующих электродов с межэлектродным расстоянием </a:t>
            </a:r>
            <a:r>
              <a:rPr lang="ru-RU" altLang="ru-RU" smtClean="0">
                <a:latin typeface="Arial" pitchFamily="34" charset="0"/>
                <a:hlinkClick r:id="rId3"/>
              </a:rPr>
              <a:t>от</a:t>
            </a:r>
            <a:r>
              <a:rPr lang="ru-RU" altLang="ru-RU" smtClean="0">
                <a:latin typeface="Arial" pitchFamily="34" charset="0"/>
              </a:rPr>
              <a:t> 10 до 20 </a:t>
            </a:r>
            <a:r>
              <a:rPr lang="ru-RU" altLang="ru-RU" i="1" smtClean="0">
                <a:latin typeface="Arial" pitchFamily="34" charset="0"/>
              </a:rPr>
              <a:t>мм</a:t>
            </a:r>
            <a:r>
              <a:rPr lang="ru-RU" altLang="ru-RU" smtClean="0">
                <a:latin typeface="Arial" pitchFamily="34" charset="0"/>
              </a:rPr>
              <a:t>. Применяют пластинчатые или вилочковые электроды в зависимости от глубины залегания стимулируемого нервного ствола. </a:t>
            </a:r>
          </a:p>
        </p:txBody>
      </p:sp>
      <p:sp>
        <p:nvSpPr>
          <p:cNvPr id="334852" name="Номер слайда 3"/>
          <p:cNvSpPr>
            <a:spLocks noGrp="1"/>
          </p:cNvSpPr>
          <p:nvPr>
            <p:ph type="sldNum" sz="quarter" idx="5"/>
          </p:nvPr>
        </p:nvSpPr>
        <p:spPr>
          <a:noFill/>
        </p:spPr>
        <p:txBody>
          <a:bodyPr/>
          <a:lstStyle/>
          <a:p>
            <a:fld id="{50527FD4-90AD-4C0A-9AE4-C5C7FF175E1F}" type="slidenum">
              <a:rPr lang="ru-RU" altLang="ru-RU" smtClean="0"/>
              <a:pPr/>
              <a:t>72</a:t>
            </a:fld>
            <a:endParaRPr lang="ru-RU" altLang="ru-RU"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Образ слайда 1"/>
          <p:cNvSpPr>
            <a:spLocks noGrp="1" noRot="1" noChangeAspect="1" noTextEdit="1"/>
          </p:cNvSpPr>
          <p:nvPr>
            <p:ph type="sldImg"/>
          </p:nvPr>
        </p:nvSpPr>
        <p:spPr>
          <a:ln/>
        </p:spPr>
      </p:sp>
      <p:sp>
        <p:nvSpPr>
          <p:cNvPr id="335875" name="Заметки 2"/>
          <p:cNvSpPr>
            <a:spLocks noGrp="1"/>
          </p:cNvSpPr>
          <p:nvPr>
            <p:ph type="body" idx="1"/>
          </p:nvPr>
        </p:nvSpPr>
        <p:spPr>
          <a:noFill/>
          <a:ln/>
        </p:spPr>
        <p:txBody>
          <a:bodyPr/>
          <a:lstStyle/>
          <a:p>
            <a:r>
              <a:rPr lang="ru-RU" smtClean="0">
                <a:latin typeface="Arial" pitchFamily="34" charset="0"/>
              </a:rPr>
              <a:t>Для </a:t>
            </a:r>
            <a:r>
              <a:rPr lang="ru-RU" b="1" smtClean="0">
                <a:latin typeface="Arial" pitchFamily="34" charset="0"/>
              </a:rPr>
              <a:t>получения электромиограммы</a:t>
            </a:r>
            <a:r>
              <a:rPr lang="ru-RU" smtClean="0">
                <a:latin typeface="Arial" pitchFamily="34" charset="0"/>
              </a:rPr>
              <a:t> используются различные электроды в зависимости от задач исследования. </a:t>
            </a:r>
          </a:p>
          <a:p>
            <a:r>
              <a:rPr lang="ru-RU" smtClean="0">
                <a:latin typeface="Arial" pitchFamily="34" charset="0"/>
              </a:rPr>
              <a:t>   </a:t>
            </a:r>
          </a:p>
          <a:p>
            <a:r>
              <a:rPr lang="ru-RU" smtClean="0">
                <a:latin typeface="Arial" pitchFamily="34" charset="0"/>
              </a:rPr>
              <a:t>  </a:t>
            </a:r>
          </a:p>
        </p:txBody>
      </p:sp>
      <p:sp>
        <p:nvSpPr>
          <p:cNvPr id="335876" name="Номер слайда 3"/>
          <p:cNvSpPr>
            <a:spLocks noGrp="1"/>
          </p:cNvSpPr>
          <p:nvPr>
            <p:ph type="sldNum" sz="quarter" idx="5"/>
          </p:nvPr>
        </p:nvSpPr>
        <p:spPr>
          <a:noFill/>
        </p:spPr>
        <p:txBody>
          <a:bodyPr/>
          <a:lstStyle/>
          <a:p>
            <a:fld id="{C9DF383E-F637-40CA-AC44-F82881E2DD9E}" type="slidenum">
              <a:rPr lang="ru-RU" altLang="ru-RU" smtClean="0"/>
              <a:pPr/>
              <a:t>73</a:t>
            </a:fld>
            <a:endParaRPr lang="ru-RU" altLang="ru-RU"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6898" name="Rectangle 6"/>
          <p:cNvSpPr>
            <a:spLocks noGrp="1" noChangeArrowheads="1"/>
          </p:cNvSpPr>
          <p:nvPr>
            <p:ph type="sldNum" sz="quarter" idx="5"/>
          </p:nvPr>
        </p:nvSpPr>
        <p:spPr>
          <a:noFill/>
        </p:spPr>
        <p:txBody>
          <a:bodyPr/>
          <a:lstStyle/>
          <a:p>
            <a:fld id="{192D644C-8DDD-4110-AD5E-BFBCD83CC690}" type="slidenum">
              <a:rPr lang="en-US" altLang="ru-RU" smtClean="0"/>
              <a:pPr/>
              <a:t>76</a:t>
            </a:fld>
            <a:endParaRPr lang="en-US" altLang="ru-RU" smtClean="0"/>
          </a:p>
        </p:txBody>
      </p:sp>
      <p:sp>
        <p:nvSpPr>
          <p:cNvPr id="336899" name="Rectangle 1"/>
          <p:cNvSpPr>
            <a:spLocks noGrp="1" noRot="1" noChangeAspect="1" noChangeArrowheads="1" noTextEdit="1"/>
          </p:cNvSpPr>
          <p:nvPr>
            <p:ph type="sldImg"/>
          </p:nvPr>
        </p:nvSpPr>
        <p:spPr>
          <a:xfrm>
            <a:off x="1143000" y="693738"/>
            <a:ext cx="4572000" cy="3429000"/>
          </a:xfrm>
          <a:solidFill>
            <a:srgbClr val="FFFFFF"/>
          </a:solidFill>
          <a:ln/>
        </p:spPr>
      </p:sp>
      <p:sp>
        <p:nvSpPr>
          <p:cNvPr id="336900" name="Rectangle 2"/>
          <p:cNvSpPr>
            <a:spLocks noGrp="1" noChangeArrowheads="1"/>
          </p:cNvSpPr>
          <p:nvPr>
            <p:ph type="body" idx="1"/>
          </p:nvPr>
        </p:nvSpPr>
        <p:spPr>
          <a:xfrm>
            <a:off x="685800" y="4341813"/>
            <a:ext cx="5487988" cy="411480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22"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endParaRPr lang="ru-RU" altLang="ru-RU"/>
          </a:p>
        </p:txBody>
      </p:sp>
      <p:sp>
        <p:nvSpPr>
          <p:cNvPr id="337923" name="Rectangle 2"/>
          <p:cNvSpPr>
            <a:spLocks noGrp="1" noChangeArrowheads="1"/>
          </p:cNvSpPr>
          <p:nvPr>
            <p:ph type="body"/>
          </p:nvPr>
        </p:nvSpPr>
        <p:spPr>
          <a:xfrm>
            <a:off x="685800" y="4343400"/>
            <a:ext cx="5481638" cy="411480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8946" name="Rectangle 6"/>
          <p:cNvSpPr>
            <a:spLocks noGrp="1" noChangeArrowheads="1"/>
          </p:cNvSpPr>
          <p:nvPr>
            <p:ph type="sldNum" sz="quarter" idx="5"/>
          </p:nvPr>
        </p:nvSpPr>
        <p:spPr>
          <a:noFill/>
        </p:spPr>
        <p:txBody>
          <a:bodyPr/>
          <a:lstStyle/>
          <a:p>
            <a:fld id="{5A5F3FA9-0866-4169-9157-36E5492F2052}" type="slidenum">
              <a:rPr lang="en-US" altLang="ru-RU" smtClean="0"/>
              <a:pPr/>
              <a:t>79</a:t>
            </a:fld>
            <a:endParaRPr lang="en-US" altLang="ru-RU" smtClean="0"/>
          </a:p>
        </p:txBody>
      </p:sp>
      <p:sp>
        <p:nvSpPr>
          <p:cNvPr id="338947" name="Rectangle 1"/>
          <p:cNvSpPr>
            <a:spLocks noGrp="1" noRot="1" noChangeAspect="1" noChangeArrowheads="1" noTextEdit="1"/>
          </p:cNvSpPr>
          <p:nvPr>
            <p:ph type="sldImg"/>
          </p:nvPr>
        </p:nvSpPr>
        <p:spPr>
          <a:xfrm>
            <a:off x="1143000" y="693738"/>
            <a:ext cx="4572000" cy="3429000"/>
          </a:xfrm>
          <a:solidFill>
            <a:srgbClr val="FFFFFF"/>
          </a:solidFill>
          <a:ln/>
        </p:spPr>
      </p:sp>
      <p:sp>
        <p:nvSpPr>
          <p:cNvPr id="338948" name="Rectangle 2"/>
          <p:cNvSpPr>
            <a:spLocks noGrp="1" noChangeArrowheads="1"/>
          </p:cNvSpPr>
          <p:nvPr>
            <p:ph type="body" idx="1"/>
          </p:nvPr>
        </p:nvSpPr>
        <p:spPr>
          <a:xfrm>
            <a:off x="685800" y="4341813"/>
            <a:ext cx="5487988" cy="403225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9970" name="Rectangle 6"/>
          <p:cNvSpPr>
            <a:spLocks noGrp="1" noChangeArrowheads="1"/>
          </p:cNvSpPr>
          <p:nvPr>
            <p:ph type="sldNum" sz="quarter" idx="5"/>
          </p:nvPr>
        </p:nvSpPr>
        <p:spPr>
          <a:noFill/>
        </p:spPr>
        <p:txBody>
          <a:bodyPr/>
          <a:lstStyle/>
          <a:p>
            <a:fld id="{ECAFECCC-58BF-42CA-A1D5-20FCBAA5EE23}" type="slidenum">
              <a:rPr lang="en-US" altLang="ru-RU" smtClean="0"/>
              <a:pPr/>
              <a:t>80</a:t>
            </a:fld>
            <a:endParaRPr lang="en-US" altLang="ru-RU" smtClean="0"/>
          </a:p>
        </p:txBody>
      </p:sp>
      <p:sp>
        <p:nvSpPr>
          <p:cNvPr id="339971" name="Rectangle 1"/>
          <p:cNvSpPr>
            <a:spLocks noGrp="1" noRot="1" noChangeAspect="1" noChangeArrowheads="1" noTextEdit="1"/>
          </p:cNvSpPr>
          <p:nvPr>
            <p:ph type="sldImg"/>
          </p:nvPr>
        </p:nvSpPr>
        <p:spPr>
          <a:xfrm>
            <a:off x="1143000" y="693738"/>
            <a:ext cx="4572000" cy="3429000"/>
          </a:xfrm>
          <a:solidFill>
            <a:srgbClr val="FFFFFF"/>
          </a:solidFill>
          <a:ln/>
        </p:spPr>
      </p:sp>
      <p:sp>
        <p:nvSpPr>
          <p:cNvPr id="339972" name="Rectangle 2"/>
          <p:cNvSpPr>
            <a:spLocks noGrp="1" noChangeArrowheads="1"/>
          </p:cNvSpPr>
          <p:nvPr>
            <p:ph type="body" idx="1"/>
          </p:nvPr>
        </p:nvSpPr>
        <p:spPr>
          <a:xfrm>
            <a:off x="685800" y="4341813"/>
            <a:ext cx="5487988" cy="403225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0994"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endParaRPr lang="ru-RU" altLang="ru-RU"/>
          </a:p>
        </p:txBody>
      </p:sp>
      <p:sp>
        <p:nvSpPr>
          <p:cNvPr id="340995" name="Rectangle 2"/>
          <p:cNvSpPr>
            <a:spLocks noGrp="1" noChangeArrowheads="1"/>
          </p:cNvSpPr>
          <p:nvPr>
            <p:ph type="body"/>
          </p:nvPr>
        </p:nvSpPr>
        <p:spPr>
          <a:xfrm>
            <a:off x="685800" y="4343400"/>
            <a:ext cx="5481638" cy="411480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2018" name="Rectangle 6"/>
          <p:cNvSpPr>
            <a:spLocks noGrp="1" noChangeArrowheads="1"/>
          </p:cNvSpPr>
          <p:nvPr>
            <p:ph type="sldNum" sz="quarter" idx="5"/>
          </p:nvPr>
        </p:nvSpPr>
        <p:spPr>
          <a:noFill/>
        </p:spPr>
        <p:txBody>
          <a:bodyPr/>
          <a:lstStyle/>
          <a:p>
            <a:fld id="{A0D6AD7F-D966-4CB8-9256-638347B54D24}" type="slidenum">
              <a:rPr lang="en-US" altLang="ru-RU" smtClean="0"/>
              <a:pPr/>
              <a:t>83</a:t>
            </a:fld>
            <a:endParaRPr lang="en-US" altLang="ru-RU" smtClean="0"/>
          </a:p>
        </p:txBody>
      </p:sp>
      <p:sp>
        <p:nvSpPr>
          <p:cNvPr id="342019" name="Rectangle 1"/>
          <p:cNvSpPr>
            <a:spLocks noGrp="1" noRot="1" noChangeAspect="1" noChangeArrowheads="1" noTextEdit="1"/>
          </p:cNvSpPr>
          <p:nvPr>
            <p:ph type="sldImg"/>
          </p:nvPr>
        </p:nvSpPr>
        <p:spPr>
          <a:xfrm>
            <a:off x="1143000" y="693738"/>
            <a:ext cx="4572000" cy="3429000"/>
          </a:xfrm>
          <a:solidFill>
            <a:srgbClr val="FFFFFF"/>
          </a:solidFill>
          <a:ln/>
        </p:spPr>
      </p:sp>
      <p:sp>
        <p:nvSpPr>
          <p:cNvPr id="342020" name="Rectangle 2"/>
          <p:cNvSpPr>
            <a:spLocks noGrp="1" noChangeArrowheads="1"/>
          </p:cNvSpPr>
          <p:nvPr>
            <p:ph type="body" idx="1"/>
          </p:nvPr>
        </p:nvSpPr>
        <p:spPr>
          <a:xfrm>
            <a:off x="685800" y="4341813"/>
            <a:ext cx="5487988" cy="403225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3042" name="Rectangle 6"/>
          <p:cNvSpPr>
            <a:spLocks noGrp="1" noChangeArrowheads="1"/>
          </p:cNvSpPr>
          <p:nvPr>
            <p:ph type="sldNum" sz="quarter" idx="5"/>
          </p:nvPr>
        </p:nvSpPr>
        <p:spPr>
          <a:noFill/>
        </p:spPr>
        <p:txBody>
          <a:bodyPr/>
          <a:lstStyle/>
          <a:p>
            <a:fld id="{80F423D7-FC8D-43AE-9797-1BC906840DC1}" type="slidenum">
              <a:rPr lang="en-US" altLang="ru-RU" smtClean="0"/>
              <a:pPr/>
              <a:t>84</a:t>
            </a:fld>
            <a:endParaRPr lang="en-US" altLang="ru-RU" smtClean="0"/>
          </a:p>
        </p:txBody>
      </p:sp>
      <p:sp>
        <p:nvSpPr>
          <p:cNvPr id="343043" name="Rectangle 1"/>
          <p:cNvSpPr>
            <a:spLocks noGrp="1" noRot="1" noChangeAspect="1" noChangeArrowheads="1" noTextEdit="1"/>
          </p:cNvSpPr>
          <p:nvPr>
            <p:ph type="sldImg"/>
          </p:nvPr>
        </p:nvSpPr>
        <p:spPr>
          <a:xfrm>
            <a:off x="1143000" y="693738"/>
            <a:ext cx="4572000" cy="3429000"/>
          </a:xfrm>
          <a:solidFill>
            <a:srgbClr val="FFFFFF"/>
          </a:solidFill>
          <a:ln/>
        </p:spPr>
      </p:sp>
      <p:sp>
        <p:nvSpPr>
          <p:cNvPr id="343044" name="Rectangle 2"/>
          <p:cNvSpPr>
            <a:spLocks noGrp="1" noChangeArrowheads="1"/>
          </p:cNvSpPr>
          <p:nvPr>
            <p:ph type="body" idx="1"/>
          </p:nvPr>
        </p:nvSpPr>
        <p:spPr>
          <a:xfrm>
            <a:off x="685800" y="4341813"/>
            <a:ext cx="5487988" cy="403225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4066" name="Rectangle 6"/>
          <p:cNvSpPr>
            <a:spLocks noGrp="1" noChangeArrowheads="1"/>
          </p:cNvSpPr>
          <p:nvPr>
            <p:ph type="sldNum" sz="quarter" idx="5"/>
          </p:nvPr>
        </p:nvSpPr>
        <p:spPr>
          <a:noFill/>
        </p:spPr>
        <p:txBody>
          <a:bodyPr/>
          <a:lstStyle/>
          <a:p>
            <a:fld id="{212E9787-9563-4745-85BE-DF88A450A045}" type="slidenum">
              <a:rPr lang="en-US" altLang="ru-RU" smtClean="0"/>
              <a:pPr/>
              <a:t>87</a:t>
            </a:fld>
            <a:endParaRPr lang="en-US" altLang="ru-RU" smtClean="0"/>
          </a:p>
        </p:txBody>
      </p:sp>
      <p:sp>
        <p:nvSpPr>
          <p:cNvPr id="344067" name="Rectangle 1"/>
          <p:cNvSpPr>
            <a:spLocks noGrp="1" noRot="1" noChangeAspect="1" noChangeArrowheads="1" noTextEdit="1"/>
          </p:cNvSpPr>
          <p:nvPr>
            <p:ph type="sldImg"/>
          </p:nvPr>
        </p:nvSpPr>
        <p:spPr>
          <a:xfrm>
            <a:off x="1143000" y="693738"/>
            <a:ext cx="4572000" cy="3429000"/>
          </a:xfrm>
          <a:solidFill>
            <a:srgbClr val="FFFFFF"/>
          </a:solidFill>
          <a:ln/>
        </p:spPr>
      </p:sp>
      <p:sp>
        <p:nvSpPr>
          <p:cNvPr id="344068" name="Rectangle 2"/>
          <p:cNvSpPr>
            <a:spLocks noGrp="1" noChangeArrowheads="1"/>
          </p:cNvSpPr>
          <p:nvPr>
            <p:ph type="body" idx="1"/>
          </p:nvPr>
        </p:nvSpPr>
        <p:spPr>
          <a:xfrm>
            <a:off x="685800" y="4341813"/>
            <a:ext cx="5487988" cy="403225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5090" name="Rectangle 6"/>
          <p:cNvSpPr>
            <a:spLocks noGrp="1" noChangeArrowheads="1"/>
          </p:cNvSpPr>
          <p:nvPr>
            <p:ph type="sldNum" sz="quarter" idx="5"/>
          </p:nvPr>
        </p:nvSpPr>
        <p:spPr>
          <a:noFill/>
        </p:spPr>
        <p:txBody>
          <a:bodyPr/>
          <a:lstStyle/>
          <a:p>
            <a:fld id="{ADF6A91C-4CA1-4B04-8CCE-05606169C1E8}" type="slidenum">
              <a:rPr lang="en-US" altLang="ru-RU" smtClean="0"/>
              <a:pPr/>
              <a:t>88</a:t>
            </a:fld>
            <a:endParaRPr lang="en-US" altLang="ru-RU" smtClean="0"/>
          </a:p>
        </p:txBody>
      </p:sp>
      <p:sp>
        <p:nvSpPr>
          <p:cNvPr id="345091" name="Rectangle 1"/>
          <p:cNvSpPr>
            <a:spLocks noGrp="1" noRot="1" noChangeAspect="1" noChangeArrowheads="1" noTextEdit="1"/>
          </p:cNvSpPr>
          <p:nvPr>
            <p:ph type="sldImg"/>
          </p:nvPr>
        </p:nvSpPr>
        <p:spPr>
          <a:xfrm>
            <a:off x="1143000" y="693738"/>
            <a:ext cx="4572000" cy="3429000"/>
          </a:xfrm>
          <a:solidFill>
            <a:srgbClr val="FFFFFF"/>
          </a:solidFill>
          <a:ln/>
        </p:spPr>
      </p:sp>
      <p:sp>
        <p:nvSpPr>
          <p:cNvPr id="345092" name="Rectangle 2"/>
          <p:cNvSpPr>
            <a:spLocks noGrp="1" noChangeArrowheads="1"/>
          </p:cNvSpPr>
          <p:nvPr>
            <p:ph type="body" idx="1"/>
          </p:nvPr>
        </p:nvSpPr>
        <p:spPr>
          <a:xfrm>
            <a:off x="685800" y="4341813"/>
            <a:ext cx="5487988" cy="403225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6114" name="Rectangle 6"/>
          <p:cNvSpPr>
            <a:spLocks noGrp="1" noChangeArrowheads="1"/>
          </p:cNvSpPr>
          <p:nvPr>
            <p:ph type="sldNum" sz="quarter" idx="5"/>
          </p:nvPr>
        </p:nvSpPr>
        <p:spPr>
          <a:noFill/>
        </p:spPr>
        <p:txBody>
          <a:bodyPr/>
          <a:lstStyle/>
          <a:p>
            <a:fld id="{9FD61561-7803-4042-86FF-86B4A4DAE285}" type="slidenum">
              <a:rPr lang="en-US" altLang="ru-RU" smtClean="0"/>
              <a:pPr/>
              <a:t>89</a:t>
            </a:fld>
            <a:endParaRPr lang="en-US" altLang="ru-RU" smtClean="0"/>
          </a:p>
        </p:txBody>
      </p:sp>
      <p:sp>
        <p:nvSpPr>
          <p:cNvPr id="346115" name="Rectangle 1"/>
          <p:cNvSpPr>
            <a:spLocks noGrp="1" noRot="1" noChangeAspect="1" noChangeArrowheads="1" noTextEdit="1"/>
          </p:cNvSpPr>
          <p:nvPr>
            <p:ph type="sldImg"/>
          </p:nvPr>
        </p:nvSpPr>
        <p:spPr>
          <a:xfrm>
            <a:off x="1143000" y="693738"/>
            <a:ext cx="4572000" cy="3429000"/>
          </a:xfrm>
          <a:solidFill>
            <a:srgbClr val="FFFFFF"/>
          </a:solidFill>
          <a:ln/>
        </p:spPr>
      </p:sp>
      <p:sp>
        <p:nvSpPr>
          <p:cNvPr id="346116" name="Rectangle 2"/>
          <p:cNvSpPr>
            <a:spLocks noGrp="1" noChangeArrowheads="1"/>
          </p:cNvSpPr>
          <p:nvPr>
            <p:ph type="body" idx="1"/>
          </p:nvPr>
        </p:nvSpPr>
        <p:spPr>
          <a:xfrm>
            <a:off x="685800" y="4341813"/>
            <a:ext cx="5487988" cy="403225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7138" name="Text Box 1"/>
          <p:cNvSpPr txBox="1">
            <a:spLocks noChangeArrowheads="1"/>
          </p:cNvSpPr>
          <p:nvPr/>
        </p:nvSpPr>
        <p:spPr bwMode="auto">
          <a:xfrm>
            <a:off x="0" y="-11717338"/>
            <a:ext cx="1588" cy="24823738"/>
          </a:xfrm>
          <a:prstGeom prst="rect">
            <a:avLst/>
          </a:prstGeom>
          <a:solidFill>
            <a:srgbClr val="FFFFFF"/>
          </a:solidFill>
          <a:ln w="9360">
            <a:solidFill>
              <a:srgbClr val="000000"/>
            </a:solidFill>
            <a:miter lim="800000"/>
            <a:headEnd/>
            <a:tailEnd/>
          </a:ln>
        </p:spPr>
        <p:txBody>
          <a:bodyPr wrap="none" anchor="ctr"/>
          <a:lstStyle/>
          <a:p>
            <a:pPr eaLnBrk="1" hangingPunct="1"/>
            <a:endParaRPr lang="ru-RU" altLang="ru-RU"/>
          </a:p>
        </p:txBody>
      </p:sp>
      <p:sp>
        <p:nvSpPr>
          <p:cNvPr id="347139" name="Rectangle 2"/>
          <p:cNvSpPr>
            <a:spLocks noGrp="1" noChangeArrowheads="1"/>
          </p:cNvSpPr>
          <p:nvPr>
            <p:ph type="body"/>
          </p:nvPr>
        </p:nvSpPr>
        <p:spPr>
          <a:xfrm>
            <a:off x="685800" y="4343400"/>
            <a:ext cx="5481638" cy="411480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p:spPr>
        <p:txBody>
          <a:bodyPr/>
          <a:lstStyle/>
          <a:p>
            <a:fld id="{C6E61B13-01C4-40B7-BA4F-D8AA4564998D}" type="slidenum">
              <a:rPr lang="ru-RU" altLang="ru-RU" smtClean="0"/>
              <a:pPr/>
              <a:t>92</a:t>
            </a:fld>
            <a:endParaRPr lang="ru-RU" altLang="ru-RU" smtClean="0"/>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a:ln/>
        </p:spPr>
        <p:txBody>
          <a:bodyPr/>
          <a:lstStyle/>
          <a:p>
            <a:endParaRPr lang="ru-RU" altLang="ru-RU" smtClean="0">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9186" name="Text Box 1025"/>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pPr eaLnBrk="1" hangingPunct="1"/>
            <a:endParaRPr lang="ru-RU" altLang="ru-RU"/>
          </a:p>
        </p:txBody>
      </p:sp>
      <p:sp>
        <p:nvSpPr>
          <p:cNvPr id="349187" name="Rectangle 1026"/>
          <p:cNvSpPr>
            <a:spLocks noGrp="1" noChangeArrowheads="1"/>
          </p:cNvSpPr>
          <p:nvPr>
            <p:ph type="body"/>
          </p:nvPr>
        </p:nvSpPr>
        <p:spPr>
          <a:xfrm>
            <a:off x="685800" y="4343400"/>
            <a:ext cx="5481638" cy="4114800"/>
          </a:xfrm>
          <a:noFill/>
          <a:ln/>
        </p:spPr>
        <p:txBody>
          <a:bodyPr wrap="none" anchor="ctr"/>
          <a:lstStyle/>
          <a:p>
            <a:endParaRPr lang="ru-RU" altLang="ru-RU" smtClean="0">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Образ слайда 1"/>
          <p:cNvSpPr>
            <a:spLocks noGrp="1" noRot="1" noChangeAspect="1" noTextEdit="1"/>
          </p:cNvSpPr>
          <p:nvPr>
            <p:ph type="sldImg"/>
          </p:nvPr>
        </p:nvSpPr>
        <p:spPr>
          <a:ln/>
        </p:spPr>
      </p:sp>
      <p:sp>
        <p:nvSpPr>
          <p:cNvPr id="350211" name="Заметки 2"/>
          <p:cNvSpPr>
            <a:spLocks noGrp="1"/>
          </p:cNvSpPr>
          <p:nvPr>
            <p:ph type="body" idx="1"/>
          </p:nvPr>
        </p:nvSpPr>
        <p:spPr>
          <a:noFill/>
          <a:ln/>
        </p:spPr>
        <p:txBody>
          <a:bodyPr/>
          <a:lstStyle/>
          <a:p>
            <a:r>
              <a:rPr lang="en-US" altLang="ru-RU" b="1" i="1" smtClean="0">
                <a:latin typeface="Arial" pitchFamily="34" charset="0"/>
              </a:rPr>
              <a:t>O</a:t>
            </a:r>
            <a:r>
              <a:rPr lang="ru-RU" altLang="ru-RU" b="1" i="1" baseline="-25000" smtClean="0">
                <a:latin typeface="Arial" pitchFamily="34" charset="0"/>
              </a:rPr>
              <a:t>1</a:t>
            </a:r>
            <a:r>
              <a:rPr lang="ru-RU" altLang="ru-RU" i="1" smtClean="0">
                <a:latin typeface="Arial" pitchFamily="34" charset="0"/>
              </a:rPr>
              <a:t> – точка начала подъема анакроты РГ (начало сердечного цикла); </a:t>
            </a:r>
            <a:r>
              <a:rPr lang="ru-RU" altLang="ru-RU" b="1" i="1" smtClean="0">
                <a:latin typeface="Arial" pitchFamily="34" charset="0"/>
              </a:rPr>
              <a:t>В </a:t>
            </a:r>
            <a:r>
              <a:rPr lang="ru-RU" altLang="ru-RU" i="1" smtClean="0">
                <a:latin typeface="Arial" pitchFamily="34" charset="0"/>
              </a:rPr>
              <a:t>– вершина систолической волны; </a:t>
            </a:r>
            <a:r>
              <a:rPr lang="ru-RU" altLang="ru-RU" b="1" i="1" smtClean="0">
                <a:latin typeface="Arial" pitchFamily="34" charset="0"/>
              </a:rPr>
              <a:t>И</a:t>
            </a:r>
            <a:r>
              <a:rPr lang="ru-RU" altLang="ru-RU" i="1" smtClean="0">
                <a:latin typeface="Arial" pitchFamily="34" charset="0"/>
              </a:rPr>
              <a:t> – инцизура; </a:t>
            </a:r>
            <a:r>
              <a:rPr lang="ru-RU" altLang="ru-RU" b="1" i="1" smtClean="0">
                <a:latin typeface="Arial" pitchFamily="34" charset="0"/>
              </a:rPr>
              <a:t>Д</a:t>
            </a:r>
            <a:r>
              <a:rPr lang="ru-RU" altLang="ru-RU" i="1" smtClean="0">
                <a:latin typeface="Arial" pitchFamily="34" charset="0"/>
              </a:rPr>
              <a:t> – вершина дикротической волны; </a:t>
            </a:r>
            <a:r>
              <a:rPr lang="en-US" altLang="ru-RU" b="1" i="1" smtClean="0">
                <a:latin typeface="Arial" pitchFamily="34" charset="0"/>
              </a:rPr>
              <a:t>M</a:t>
            </a:r>
            <a:r>
              <a:rPr lang="ru-RU" altLang="ru-RU" b="1" i="1" smtClean="0">
                <a:latin typeface="Arial" pitchFamily="34" charset="0"/>
              </a:rPr>
              <a:t>, </a:t>
            </a:r>
            <a:r>
              <a:rPr lang="en-US" altLang="ru-RU" b="1" i="1" smtClean="0">
                <a:latin typeface="Arial" pitchFamily="34" charset="0"/>
              </a:rPr>
              <a:t>N</a:t>
            </a:r>
            <a:r>
              <a:rPr lang="ru-RU" altLang="ru-RU" i="1" smtClean="0">
                <a:latin typeface="Arial" pitchFamily="34" charset="0"/>
              </a:rPr>
              <a:t> – дополнительные волны; </a:t>
            </a:r>
            <a:r>
              <a:rPr lang="ru-RU" altLang="ru-RU" b="1" i="1" smtClean="0">
                <a:latin typeface="Arial" pitchFamily="34" charset="0"/>
              </a:rPr>
              <a:t>О</a:t>
            </a:r>
            <a:r>
              <a:rPr lang="ru-RU" altLang="ru-RU" b="1" i="1" baseline="-25000" smtClean="0">
                <a:latin typeface="Arial" pitchFamily="34" charset="0"/>
              </a:rPr>
              <a:t>1</a:t>
            </a:r>
            <a:r>
              <a:rPr lang="ru-RU" altLang="ru-RU" b="1" i="1" smtClean="0">
                <a:latin typeface="Arial" pitchFamily="34" charset="0"/>
              </a:rPr>
              <a:t> – О</a:t>
            </a:r>
            <a:r>
              <a:rPr lang="ru-RU" altLang="ru-RU" b="1" i="1" baseline="-25000" smtClean="0">
                <a:latin typeface="Arial" pitchFamily="34" charset="0"/>
              </a:rPr>
              <a:t>2</a:t>
            </a:r>
            <a:r>
              <a:rPr lang="ru-RU" altLang="ru-RU" i="1" smtClean="0">
                <a:latin typeface="Arial" pitchFamily="34" charset="0"/>
              </a:rPr>
              <a:t> – изоэлектрическая линия – соединяет точки начала двух сердечных циклов. Амплитудные характеристики, выраженные через высоты амплитуд: </a:t>
            </a:r>
            <a:r>
              <a:rPr lang="ru-RU" altLang="ru-RU" b="1" i="1" smtClean="0">
                <a:latin typeface="Arial" pitchFamily="34" charset="0"/>
              </a:rPr>
              <a:t>Н</a:t>
            </a:r>
            <a:r>
              <a:rPr lang="ru-RU" altLang="ru-RU" i="1" smtClean="0">
                <a:latin typeface="Arial" pitchFamily="34" charset="0"/>
              </a:rPr>
              <a:t> – высота систолической волны (мм); </a:t>
            </a:r>
            <a:r>
              <a:rPr lang="ru-RU" altLang="ru-RU" b="1" i="1" smtClean="0">
                <a:latin typeface="Arial" pitchFamily="34" charset="0"/>
              </a:rPr>
              <a:t>Н</a:t>
            </a:r>
            <a:r>
              <a:rPr lang="ru-RU" altLang="ru-RU" b="1" i="1" baseline="-25000" smtClean="0">
                <a:latin typeface="Arial" pitchFamily="34" charset="0"/>
              </a:rPr>
              <a:t>1</a:t>
            </a:r>
            <a:r>
              <a:rPr lang="ru-RU" altLang="ru-RU" i="1" smtClean="0">
                <a:latin typeface="Arial" pitchFamily="34" charset="0"/>
              </a:rPr>
              <a:t> – высота инцизуры (мм); </a:t>
            </a:r>
            <a:r>
              <a:rPr lang="ru-RU" altLang="ru-RU" b="1" i="1" smtClean="0">
                <a:latin typeface="Arial" pitchFamily="34" charset="0"/>
              </a:rPr>
              <a:t>Н</a:t>
            </a:r>
            <a:r>
              <a:rPr lang="ru-RU" altLang="ru-RU" b="1" i="1" baseline="-25000" smtClean="0">
                <a:latin typeface="Arial" pitchFamily="34" charset="0"/>
              </a:rPr>
              <a:t>2</a:t>
            </a:r>
            <a:r>
              <a:rPr lang="ru-RU" altLang="ru-RU" i="1" smtClean="0">
                <a:latin typeface="Arial" pitchFamily="34" charset="0"/>
              </a:rPr>
              <a:t> – высота дикротической волны (мм); </a:t>
            </a:r>
            <a:r>
              <a:rPr lang="ru-RU" altLang="ru-RU" b="1" i="1" smtClean="0">
                <a:latin typeface="Arial" pitchFamily="34" charset="0"/>
              </a:rPr>
              <a:t>К</a:t>
            </a:r>
            <a:r>
              <a:rPr lang="ru-RU" altLang="ru-RU" i="1" smtClean="0">
                <a:latin typeface="Arial" pitchFamily="34" charset="0"/>
              </a:rPr>
              <a:t> – высота калибровочного сигнала (мм). Временные характеристики: </a:t>
            </a:r>
            <a:r>
              <a:rPr lang="ru-RU" altLang="ru-RU" b="1" i="1" smtClean="0">
                <a:latin typeface="Arial" pitchFamily="34" charset="0"/>
              </a:rPr>
              <a:t>α</a:t>
            </a:r>
            <a:r>
              <a:rPr lang="ru-RU" altLang="ru-RU" i="1" smtClean="0">
                <a:latin typeface="Arial" pitchFamily="34" charset="0"/>
              </a:rPr>
              <a:t> – длительность анакроты (с); </a:t>
            </a:r>
            <a:r>
              <a:rPr lang="ru-RU" altLang="ru-RU" b="1" i="1" smtClean="0">
                <a:latin typeface="Arial" pitchFamily="34" charset="0"/>
              </a:rPr>
              <a:t>β</a:t>
            </a:r>
            <a:r>
              <a:rPr lang="ru-RU" altLang="ru-RU" i="1" smtClean="0">
                <a:latin typeface="Arial" pitchFamily="34" charset="0"/>
              </a:rPr>
              <a:t> – длительность катакроты (с); </a:t>
            </a:r>
            <a:r>
              <a:rPr lang="ru-RU" altLang="ru-RU" b="1" i="1" smtClean="0">
                <a:latin typeface="Arial" pitchFamily="34" charset="0"/>
              </a:rPr>
              <a:t>Т</a:t>
            </a:r>
            <a:r>
              <a:rPr lang="ru-RU" altLang="ru-RU" i="1" smtClean="0">
                <a:latin typeface="Arial" pitchFamily="34" charset="0"/>
              </a:rPr>
              <a:t> – длительность сердечного цикла (с)</a:t>
            </a:r>
            <a:endParaRPr lang="ru-RU" altLang="ru-RU" smtClean="0">
              <a:latin typeface="Arial" pitchFamily="34" charset="0"/>
            </a:endParaRPr>
          </a:p>
          <a:p>
            <a:endParaRPr lang="ru-RU" smtClean="0">
              <a:latin typeface="Arial" pitchFamily="34" charset="0"/>
            </a:endParaRPr>
          </a:p>
        </p:txBody>
      </p:sp>
      <p:sp>
        <p:nvSpPr>
          <p:cNvPr id="350212" name="Номер слайда 3"/>
          <p:cNvSpPr>
            <a:spLocks noGrp="1"/>
          </p:cNvSpPr>
          <p:nvPr>
            <p:ph type="sldNum" sz="quarter" idx="5"/>
          </p:nvPr>
        </p:nvSpPr>
        <p:spPr>
          <a:noFill/>
        </p:spPr>
        <p:txBody>
          <a:bodyPr/>
          <a:lstStyle/>
          <a:p>
            <a:fld id="{CE7DC8AB-A4C1-4AFE-9A86-C2FB5449FCB4}" type="slidenum">
              <a:rPr lang="ru-RU" altLang="ru-RU" smtClean="0"/>
              <a:pPr/>
              <a:t>112</a:t>
            </a:fld>
            <a:endParaRPr lang="ru-RU" altLang="ru-RU"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Образ слайда 1"/>
          <p:cNvSpPr>
            <a:spLocks noGrp="1" noRot="1" noChangeAspect="1" noTextEdit="1"/>
          </p:cNvSpPr>
          <p:nvPr>
            <p:ph type="sldImg"/>
          </p:nvPr>
        </p:nvSpPr>
        <p:spPr>
          <a:ln/>
        </p:spPr>
      </p:sp>
      <p:sp>
        <p:nvSpPr>
          <p:cNvPr id="351235" name="Заметки 2"/>
          <p:cNvSpPr>
            <a:spLocks noGrp="1"/>
          </p:cNvSpPr>
          <p:nvPr>
            <p:ph type="body" idx="1"/>
          </p:nvPr>
        </p:nvSpPr>
        <p:spPr>
          <a:noFill/>
          <a:ln/>
        </p:spPr>
        <p:txBody>
          <a:bodyPr/>
          <a:lstStyle/>
          <a:p>
            <a:endParaRPr lang="ru-RU" smtClean="0">
              <a:latin typeface="Arial" pitchFamily="34" charset="0"/>
            </a:endParaRPr>
          </a:p>
        </p:txBody>
      </p:sp>
      <p:sp>
        <p:nvSpPr>
          <p:cNvPr id="351236" name="Номер слайда 3"/>
          <p:cNvSpPr>
            <a:spLocks noGrp="1"/>
          </p:cNvSpPr>
          <p:nvPr>
            <p:ph type="sldNum" sz="quarter" idx="5"/>
          </p:nvPr>
        </p:nvSpPr>
        <p:spPr>
          <a:noFill/>
        </p:spPr>
        <p:txBody>
          <a:bodyPr/>
          <a:lstStyle/>
          <a:p>
            <a:fld id="{251F1ED5-640B-4959-944C-F6478A01BEC8}" type="slidenum">
              <a:rPr lang="ru-RU" altLang="ru-RU" smtClean="0"/>
              <a:pPr/>
              <a:t>120</a:t>
            </a:fld>
            <a:endParaRPr lang="ru-RU" altLang="ru-RU"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Образ слайда 1"/>
          <p:cNvSpPr>
            <a:spLocks noGrp="1" noRot="1" noChangeAspect="1" noTextEdit="1"/>
          </p:cNvSpPr>
          <p:nvPr>
            <p:ph type="sldImg"/>
          </p:nvPr>
        </p:nvSpPr>
        <p:spPr>
          <a:ln/>
        </p:spPr>
      </p:sp>
      <p:sp>
        <p:nvSpPr>
          <p:cNvPr id="352259" name="Заметки 2"/>
          <p:cNvSpPr>
            <a:spLocks noGrp="1"/>
          </p:cNvSpPr>
          <p:nvPr>
            <p:ph type="body" idx="1"/>
          </p:nvPr>
        </p:nvSpPr>
        <p:spPr>
          <a:noFill/>
          <a:ln/>
        </p:spPr>
        <p:txBody>
          <a:bodyPr/>
          <a:lstStyle/>
          <a:p>
            <a:endParaRPr lang="ru-RU" altLang="ru-RU" smtClean="0">
              <a:latin typeface="Arial" pitchFamily="34" charset="0"/>
            </a:endParaRPr>
          </a:p>
        </p:txBody>
      </p:sp>
      <p:sp>
        <p:nvSpPr>
          <p:cNvPr id="352260" name="Номер слайда 3"/>
          <p:cNvSpPr>
            <a:spLocks noGrp="1"/>
          </p:cNvSpPr>
          <p:nvPr>
            <p:ph type="sldNum" sz="quarter" idx="5"/>
          </p:nvPr>
        </p:nvSpPr>
        <p:spPr>
          <a:noFill/>
        </p:spPr>
        <p:txBody>
          <a:bodyPr/>
          <a:lstStyle/>
          <a:p>
            <a:fld id="{52DE88DB-0CC4-4AFC-B3F2-DEDAC67C6E32}" type="slidenum">
              <a:rPr lang="ru-RU" altLang="ru-RU" smtClean="0"/>
              <a:pPr/>
              <a:t>145</a:t>
            </a:fld>
            <a:endParaRPr lang="ru-RU" alt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1F64FC5-EC9C-4B8F-A74F-DD9E36AFF0C0}" type="slidenum">
              <a:rPr lang="ru-RU" altLang="ru-RU"/>
              <a:pPr>
                <a:defRPr/>
              </a:pPr>
              <a:t>‹#›</a:t>
            </a:fld>
            <a:endParaRPr lang="ru-RU"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C2393FB-AED3-4AE5-8269-6FA051574DA5}" type="slidenum">
              <a:rPr lang="ru-RU" altLang="ru-RU"/>
              <a:pPr>
                <a:defRPr/>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3885091-F683-473B-BA85-55FDCA4306B1}" type="slidenum">
              <a:rPr lang="ru-RU" altLang="ru-RU"/>
              <a:pPr>
                <a:defRPr/>
              </a:pPr>
              <a:t>‹#›</a:t>
            </a:fld>
            <a:endParaRPr lang="ru-RU"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CD987B9-0851-47DF-ABF8-00C14F483DF3}" type="slidenum">
              <a:rPr lang="ru-RU" altLang="ru-RU"/>
              <a:pPr>
                <a:defRPr/>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D4796AFD-819C-4D45-AC61-37733349C6FC}" type="slidenum">
              <a:rPr lang="ru-RU" altLang="ru-RU"/>
              <a:pPr>
                <a:defRPr/>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6F95CF76-1610-4B20-BF35-9BF99E37213E}" type="slidenum">
              <a:rPr lang="ru-RU" altLang="ru-RU"/>
              <a:pPr>
                <a:defRPr/>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11A0D7CB-354B-4849-B390-F7C00CCEBBFE}" type="slidenum">
              <a:rPr lang="ru-RU" altLang="ru-RU"/>
              <a:pPr>
                <a:defRPr/>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9140A3F-5BE5-4408-A2F4-A00BA366B7C6}" type="slidenum">
              <a:rPr lang="ru-RU" altLang="ru-RU"/>
              <a:pPr>
                <a:defRPr/>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983357B9-06DD-4DD7-9BA1-A9941C89894F}" type="slidenum">
              <a:rPr lang="ru-RU" altLang="ru-RU"/>
              <a:pPr>
                <a:defRPr/>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4493009-CAEB-491A-8027-87495B4A9E2B}" type="slidenum">
              <a:rPr lang="ru-RU" altLang="ru-RU"/>
              <a:pPr>
                <a:defRPr/>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F5F5C84-ECF5-4681-AC63-785DC61C90FA}" type="slidenum">
              <a:rPr lang="ru-RU" altLang="ru-RU"/>
              <a:pPr>
                <a:defRPr/>
              </a:pPr>
              <a:t>‹#›</a:t>
            </a:fld>
            <a:endParaRPr lang="ru-RU"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0F94EEFE-237A-4734-9203-190DA82A87BD}" type="slidenum">
              <a:rPr lang="ru-RU" altLang="ru-RU"/>
              <a:pPr>
                <a:defRPr/>
              </a:pPr>
              <a:t>‹#›</a:t>
            </a:fld>
            <a:endParaRPr lang="ru-RU" alt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DB1EDCB-72EE-4201-8DCE-3DA973069760}" type="slidenum">
              <a:rPr lang="ru-RU" altLang="ru-RU"/>
              <a:pPr>
                <a:defRPr/>
              </a:pPr>
              <a:t>‹#›</a:t>
            </a:fld>
            <a:endParaRPr lang="ru-RU" alt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3788" y="-7938"/>
            <a:ext cx="7766050" cy="1431926"/>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05000"/>
            <a:ext cx="3806825" cy="41846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4645025" y="1905000"/>
            <a:ext cx="3806825" cy="4184650"/>
          </a:xfrm>
        </p:spPr>
        <p:txBody>
          <a:bodyPr/>
          <a:lstStyle/>
          <a:p>
            <a:pPr lvl="0"/>
            <a:endParaRPr lang="ru-RU" noProof="0"/>
          </a:p>
        </p:txBody>
      </p:sp>
      <p:sp>
        <p:nvSpPr>
          <p:cNvPr id="5" name="Дата 4"/>
          <p:cNvSpPr>
            <a:spLocks noGrp="1"/>
          </p:cNvSpPr>
          <p:nvPr>
            <p:ph type="dt" idx="10"/>
          </p:nvPr>
        </p:nvSpPr>
        <p:spPr>
          <a:xfrm>
            <a:off x="685800" y="6248400"/>
            <a:ext cx="1898650" cy="450850"/>
          </a:xfrm>
        </p:spPr>
        <p:txBody>
          <a:bodyPr/>
          <a:lstStyle>
            <a:lvl1pPr>
              <a:defRPr/>
            </a:lvl1pPr>
          </a:lstStyle>
          <a:p>
            <a:pPr>
              <a:defRPr/>
            </a:pPr>
            <a:endParaRPr lang="en-GB"/>
          </a:p>
        </p:txBody>
      </p:sp>
      <p:sp>
        <p:nvSpPr>
          <p:cNvPr id="6" name="Нижний колонтитул 5"/>
          <p:cNvSpPr>
            <a:spLocks noGrp="1"/>
          </p:cNvSpPr>
          <p:nvPr>
            <p:ph type="ftr" idx="11"/>
          </p:nvPr>
        </p:nvSpPr>
        <p:spPr>
          <a:xfrm>
            <a:off x="3124200" y="6248400"/>
            <a:ext cx="2889250" cy="450850"/>
          </a:xfrm>
        </p:spPr>
        <p:txBody>
          <a:bodyPr/>
          <a:lstStyle>
            <a:lvl1pPr>
              <a:defRPr/>
            </a:lvl1pPr>
          </a:lstStyle>
          <a:p>
            <a:pPr>
              <a:defRPr/>
            </a:pPr>
            <a:endParaRPr lang="en-GB"/>
          </a:p>
        </p:txBody>
      </p:sp>
      <p:sp>
        <p:nvSpPr>
          <p:cNvPr id="7" name="Номер слайда 6"/>
          <p:cNvSpPr>
            <a:spLocks noGrp="1"/>
          </p:cNvSpPr>
          <p:nvPr>
            <p:ph type="sldNum" idx="12"/>
          </p:nvPr>
        </p:nvSpPr>
        <p:spPr>
          <a:xfrm>
            <a:off x="8216900" y="6248400"/>
            <a:ext cx="527050" cy="603250"/>
          </a:xfrm>
        </p:spPr>
        <p:txBody>
          <a:bodyPr/>
          <a:lstStyle>
            <a:lvl1pPr>
              <a:defRPr/>
            </a:lvl1pPr>
          </a:lstStyle>
          <a:p>
            <a:pPr>
              <a:defRPr/>
            </a:pPr>
            <a:fld id="{913D02F4-F02B-4662-9ACF-FF49E74E3C5B}" type="slidenum">
              <a:rPr lang="en-GB" altLang="ru-RU"/>
              <a:pPr>
                <a:defRPr/>
              </a:pPr>
              <a:t>‹#›</a:t>
            </a:fld>
            <a:endParaRPr lang="en-GB"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126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C71202B-D2A4-4DD7-BB25-6CD4BFA75A31}"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4211" r:id="rId1"/>
    <p:sldLayoutId id="2147484212" r:id="rId2"/>
    <p:sldLayoutId id="2147484213" r:id="rId3"/>
    <p:sldLayoutId id="2147484214" r:id="rId4"/>
    <p:sldLayoutId id="2147484215" r:id="rId5"/>
    <p:sldLayoutId id="2147484216" r:id="rId6"/>
    <p:sldLayoutId id="2147484217" r:id="rId7"/>
    <p:sldLayoutId id="2147484218" r:id="rId8"/>
    <p:sldLayoutId id="2147484219" r:id="rId9"/>
    <p:sldLayoutId id="2147484220" r:id="rId10"/>
    <p:sldLayoutId id="2147484221" r:id="rId11"/>
    <p:sldLayoutId id="2147484222" r:id="rId12"/>
    <p:sldLayoutId id="2147484223" r:id="rId13"/>
    <p:sldLayoutId id="2147484225"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oleObject" Target="../embeddings/_________Microsoft_Office_Word_97_-_20031.doc"/></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hyperlink" Target="http://biomed.brown.edu/Courses/BI108/BI108_1999_Groups/Vision_Team/38.ht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6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6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76.wmf"/><Relationship Id="rId4" Type="http://schemas.openxmlformats.org/officeDocument/2006/relationships/image" Target="../media/image75.png"/></Relationships>
</file>

<file path=ppt/slides/_rels/slide7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w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8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8.xml"/><Relationship Id="rId1" Type="http://schemas.openxmlformats.org/officeDocument/2006/relationships/slideLayout" Target="../slideLayouts/slideLayout14.xml"/><Relationship Id="rId4" Type="http://schemas.openxmlformats.org/officeDocument/2006/relationships/image" Target="../media/image102.png"/></Relationships>
</file>

<file path=ppt/slides/_rels/slide9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11.png"/></Relationships>
</file>

<file path=ppt/slides/_rels/slide10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109.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20.emf"/><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13.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2.xml"/><Relationship Id="rId4" Type="http://schemas.openxmlformats.org/officeDocument/2006/relationships/image" Target="../media/image133.jpeg"/></Relationships>
</file>

<file path=ppt/slides/_rels/slide120.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35.png"/></Relationships>
</file>

<file path=ppt/slides/_rels/slide121.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hyperlink" Target="../../&#1059;&#1095;&#1077;&#1073;&#1085;&#1099;&#1077;%20&#1084;&#1072;&#1090;&#1077;&#1088;&#1080;&#1072;&#1083;&#1099;/&#1052;&#1041;&#1048;/&#1069;&#1083;&#1077;&#1082;&#1090;&#1088;&#1086;&#1085;&#1085;&#1099;&#1077;%20&#1074;&#1072;&#1088;&#1080;&#1072;&#1085;&#1090;&#1099;%20&#1082;&#1085;&#1080;&#1075;/book_&#1041;&#1080;&#1086;&#1101;&#1083;&#1077;&#1082;&#1090;&#1088;&#1086;&#1084;&#1072;&#1075;&#1085;&#1077;&#1090;&#1080;&#1079;&#1084;/26/26avi/2601avi.htm"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7.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png"/><Relationship Id="rId1" Type="http://schemas.openxmlformats.org/officeDocument/2006/relationships/slideLayout" Target="../slideLayouts/slideLayout2.xml"/><Relationship Id="rId4" Type="http://schemas.openxmlformats.org/officeDocument/2006/relationships/image" Target="../media/image148.wmf"/></Relationships>
</file>

<file path=ppt/slides/_rels/slide13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2.xml"/><Relationship Id="rId4" Type="http://schemas.openxmlformats.org/officeDocument/2006/relationships/image" Target="../media/image154.jpeg"/></Relationships>
</file>

<file path=ppt/slides/_rels/slide135.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59.jpeg"/><Relationship Id="rId7" Type="http://schemas.openxmlformats.org/officeDocument/2006/relationships/image" Target="../media/image163.jpeg"/><Relationship Id="rId2" Type="http://schemas.openxmlformats.org/officeDocument/2006/relationships/image" Target="../media/image158.jpeg"/><Relationship Id="rId1" Type="http://schemas.openxmlformats.org/officeDocument/2006/relationships/slideLayout" Target="../slideLayouts/slideLayout2.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0.jpe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66.png"/><Relationship Id="rId4" Type="http://schemas.openxmlformats.org/officeDocument/2006/relationships/oleObject" Target="../embeddings/oleObject7.bin"/></Relationships>
</file>

<file path=ppt/slides/_rels/slide14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69.jpeg"/><Relationship Id="rId4" Type="http://schemas.openxmlformats.org/officeDocument/2006/relationships/oleObject" Target="../embeddings/oleObject9.bin"/></Relationships>
</file>

<file path=ppt/slides/_rels/slide146.xml.rels><?xml version="1.0" encoding="UTF-8" standalone="yes"?>
<Relationships xmlns="http://schemas.openxmlformats.org/package/2006/relationships"><Relationship Id="rId3" Type="http://schemas.openxmlformats.org/officeDocument/2006/relationships/image" Target="../media/image171.wmf"/><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147.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image" Target="../media/image176.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image" Target="../media/image178.png"/><Relationship Id="rId1" Type="http://schemas.openxmlformats.org/officeDocument/2006/relationships/slideLayout" Target="../slideLayouts/slideLayout2.xml"/><Relationship Id="rId4" Type="http://schemas.openxmlformats.org/officeDocument/2006/relationships/image" Target="../media/image180.jpeg"/></Relationships>
</file>

<file path=ppt/slides/_rels/slide155.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83.jpeg"/><Relationship Id="rId1" Type="http://schemas.openxmlformats.org/officeDocument/2006/relationships/slideLayout" Target="../slideLayouts/slideLayout2.xml"/><Relationship Id="rId4" Type="http://schemas.openxmlformats.org/officeDocument/2006/relationships/image" Target="../media/image185.jpeg"/></Relationships>
</file>

<file path=ppt/slides/_rels/slide158.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1"/>
          <p:cNvSpPr>
            <a:spLocks noGrp="1" noChangeArrowheads="1"/>
          </p:cNvSpPr>
          <p:nvPr>
            <p:ph type="title"/>
          </p:nvPr>
        </p:nvSpPr>
        <p:spPr>
          <a:xfrm>
            <a:off x="1143000" y="214313"/>
            <a:ext cx="7342188" cy="938212"/>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800" b="1" kern="1200" dirty="0" err="1" smtClean="0">
                <a:solidFill>
                  <a:schemeClr val="accent2"/>
                </a:solidFill>
                <a:ea typeface="+mn-ea"/>
                <a:cs typeface="+mn-cs"/>
              </a:rPr>
              <a:t>Электроэнцефалография</a:t>
            </a:r>
            <a:endParaRPr lang="en-GB" sz="2800" b="1" kern="1200" dirty="0" smtClean="0">
              <a:solidFill>
                <a:schemeClr val="accent2"/>
              </a:solidFill>
              <a:ea typeface="+mn-ea"/>
              <a:cs typeface="+mn-cs"/>
            </a:endParaRPr>
          </a:p>
        </p:txBody>
      </p:sp>
      <p:sp>
        <p:nvSpPr>
          <p:cNvPr id="117763" name="Rectangle 2"/>
          <p:cNvSpPr>
            <a:spLocks noGrp="1" noChangeArrowheads="1"/>
          </p:cNvSpPr>
          <p:nvPr>
            <p:ph type="body" idx="1"/>
          </p:nvPr>
        </p:nvSpPr>
        <p:spPr>
          <a:xfrm>
            <a:off x="500063" y="1785938"/>
            <a:ext cx="4214812" cy="4192587"/>
          </a:xfrm>
        </p:spPr>
        <p:txBody>
          <a:bodyPr/>
          <a:lstStyle/>
          <a:p>
            <a:pPr marL="0" indent="0" algn="just">
              <a:spcBef>
                <a:spcPts val="500"/>
              </a:spcBef>
              <a:buFont typeface="Times New Roman" pitchFamily="18" charset="0"/>
              <a:buNone/>
              <a:tabLst>
                <a:tab pos="109538" algn="l"/>
                <a:tab pos="558800" algn="l"/>
                <a:tab pos="1008063" algn="l"/>
                <a:tab pos="1457325" algn="l"/>
                <a:tab pos="1906588" algn="l"/>
                <a:tab pos="2355850" algn="l"/>
                <a:tab pos="2805113" algn="l"/>
                <a:tab pos="3254375" algn="l"/>
                <a:tab pos="3703638" algn="l"/>
                <a:tab pos="4152900" algn="l"/>
                <a:tab pos="4602163" algn="l"/>
                <a:tab pos="5051425" algn="l"/>
                <a:tab pos="5500688" algn="l"/>
                <a:tab pos="5949950" algn="l"/>
                <a:tab pos="6400800" algn="l"/>
                <a:tab pos="6848475" algn="l"/>
                <a:tab pos="7297738" algn="l"/>
                <a:tab pos="7747000" algn="l"/>
                <a:tab pos="8196263" algn="l"/>
                <a:tab pos="8645525" algn="l"/>
              </a:tabLst>
            </a:pPr>
            <a:r>
              <a:rPr lang="ru-RU" altLang="ru-RU" sz="2000" smtClean="0"/>
              <a:t>М</a:t>
            </a:r>
            <a:r>
              <a:rPr lang="en-GB" altLang="ru-RU" sz="2000" smtClean="0"/>
              <a:t>етод электрофизиологического исследования ЦНС человека.  Основан на регистрации колебаний электрических потенциалов мозга с поверхности черепа. Предполагается, что ЭЭГ в каждый момент времени отражает суммарную электрическую активность клеток мозга. Окончательно вопрос о происхождении ЭЭГ не решен. </a:t>
            </a:r>
          </a:p>
        </p:txBody>
      </p:sp>
      <p:pic>
        <p:nvPicPr>
          <p:cNvPr id="117764" name="Picture 3"/>
          <p:cNvPicPr>
            <a:picLocks noChangeAspect="1" noChangeArrowheads="1"/>
          </p:cNvPicPr>
          <p:nvPr/>
        </p:nvPicPr>
        <p:blipFill>
          <a:blip r:embed="rId3"/>
          <a:srcRect/>
          <a:stretch>
            <a:fillRect/>
          </a:stretch>
        </p:blipFill>
        <p:spPr bwMode="auto">
          <a:xfrm>
            <a:off x="4906963" y="2643188"/>
            <a:ext cx="3851275" cy="2716212"/>
          </a:xfrm>
          <a:prstGeom prst="rect">
            <a:avLst/>
          </a:prstGeom>
          <a:noFill/>
          <a:ln w="9525">
            <a:noFill/>
            <a:round/>
            <a:headEnd/>
            <a:tailEnd/>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2"/>
          <p:cNvSpPr txBox="1">
            <a:spLocks noChangeArrowheads="1"/>
          </p:cNvSpPr>
          <p:nvPr/>
        </p:nvSpPr>
        <p:spPr bwMode="auto">
          <a:xfrm>
            <a:off x="228600" y="298450"/>
            <a:ext cx="8686800" cy="2678113"/>
          </a:xfrm>
          <a:prstGeom prst="rect">
            <a:avLst/>
          </a:prstGeom>
          <a:solidFill>
            <a:schemeClr val="bg1"/>
          </a:solidFill>
          <a:ln w="9525">
            <a:noFill/>
            <a:miter lim="800000"/>
            <a:headEnd/>
            <a:tailEnd/>
          </a:ln>
        </p:spPr>
        <p:txBody>
          <a:bodyPr>
            <a:spAutoFit/>
          </a:bodyPr>
          <a:lstStyle/>
          <a:p>
            <a:r>
              <a:rPr lang="ru-RU" altLang="ru-RU" sz="2400">
                <a:solidFill>
                  <a:srgbClr val="0000FF"/>
                </a:solidFill>
              </a:rPr>
              <a:t>Электроэнцефалография (ЭЭГ)</a:t>
            </a:r>
            <a:r>
              <a:rPr lang="ru-RU" altLang="ru-RU" sz="2400"/>
              <a:t>:</a:t>
            </a:r>
          </a:p>
          <a:p>
            <a:endParaRPr lang="ru-RU" altLang="ru-RU" sz="2400"/>
          </a:p>
          <a:p>
            <a:r>
              <a:rPr lang="ru-RU" altLang="ru-RU" sz="2400"/>
              <a:t>Метод основан на регистрации электрических потенциалов от кожи головы человека, возникающих как результат электрической активности нейронов мозга, однако не всегда позволяет однозначно связать наблюдаемые явления с анатомическим образованиями мозга.</a:t>
            </a:r>
          </a:p>
        </p:txBody>
      </p:sp>
      <p:sp>
        <p:nvSpPr>
          <p:cNvPr id="118787" name="Text Box 2"/>
          <p:cNvSpPr txBox="1">
            <a:spLocks noChangeArrowheads="1"/>
          </p:cNvSpPr>
          <p:nvPr/>
        </p:nvSpPr>
        <p:spPr bwMode="auto">
          <a:xfrm>
            <a:off x="285750" y="3143250"/>
            <a:ext cx="8143875" cy="1200150"/>
          </a:xfrm>
          <a:prstGeom prst="rect">
            <a:avLst/>
          </a:prstGeom>
          <a:solidFill>
            <a:schemeClr val="bg1"/>
          </a:solidFill>
          <a:ln w="9525">
            <a:noFill/>
            <a:miter lim="800000"/>
            <a:headEnd/>
            <a:tailEnd/>
          </a:ln>
        </p:spPr>
        <p:txBody>
          <a:bodyPr>
            <a:spAutoFit/>
          </a:bodyPr>
          <a:lstStyle/>
          <a:p>
            <a:r>
              <a:rPr lang="ru-RU" altLang="ru-RU" sz="2400"/>
              <a:t>В энцефалограмме суммируется активность множества клеток мозга (нейронов) таким же образом, как в шуме стадиона суммируются крики отдельных болельщиков.</a:t>
            </a:r>
          </a:p>
        </p:txBody>
      </p:sp>
      <p:sp>
        <p:nvSpPr>
          <p:cNvPr id="118788" name="Text Box 2"/>
          <p:cNvSpPr txBox="1">
            <a:spLocks noChangeArrowheads="1"/>
          </p:cNvSpPr>
          <p:nvPr/>
        </p:nvSpPr>
        <p:spPr bwMode="auto">
          <a:xfrm>
            <a:off x="428625" y="4714875"/>
            <a:ext cx="8237538" cy="830263"/>
          </a:xfrm>
          <a:prstGeom prst="rect">
            <a:avLst/>
          </a:prstGeom>
          <a:solidFill>
            <a:schemeClr val="bg1"/>
          </a:solidFill>
          <a:ln w="9525">
            <a:noFill/>
            <a:miter lim="800000"/>
            <a:headEnd/>
            <a:tailEnd/>
          </a:ln>
        </p:spPr>
        <p:txBody>
          <a:bodyPr>
            <a:spAutoFit/>
          </a:bodyPr>
          <a:lstStyle/>
          <a:p>
            <a:r>
              <a:rPr lang="ru-RU" altLang="ru-RU" sz="2400"/>
              <a:t>ЭЭГ сравнивают с «</a:t>
            </a:r>
            <a:r>
              <a:rPr lang="ru-RU" altLang="ru-RU" sz="2400">
                <a:solidFill>
                  <a:srgbClr val="0000FF"/>
                </a:solidFill>
              </a:rPr>
              <a:t>дымом от паровоза</a:t>
            </a:r>
            <a:r>
              <a:rPr lang="ru-RU" altLang="ru-RU" sz="2400"/>
              <a:t>» или «</a:t>
            </a:r>
            <a:r>
              <a:rPr lang="ru-RU" altLang="ru-RU" sz="2400">
                <a:solidFill>
                  <a:srgbClr val="0000FF"/>
                </a:solidFill>
              </a:rPr>
              <a:t>шумом от автомобиля</a:t>
            </a:r>
            <a:r>
              <a:rPr lang="ru-RU" altLang="ru-RU" sz="2400"/>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p:cNvPicPr>
            <a:picLocks noChangeAspect="1" noChangeArrowheads="1"/>
          </p:cNvPicPr>
          <p:nvPr/>
        </p:nvPicPr>
        <p:blipFill>
          <a:blip r:embed="rId2"/>
          <a:srcRect/>
          <a:stretch>
            <a:fillRect/>
          </a:stretch>
        </p:blipFill>
        <p:spPr bwMode="auto">
          <a:xfrm>
            <a:off x="1857375" y="571500"/>
            <a:ext cx="5286375" cy="5019675"/>
          </a:xfrm>
          <a:prstGeom prst="rect">
            <a:avLst/>
          </a:prstGeom>
          <a:noFill/>
          <a:ln w="9525">
            <a:noFill/>
            <a:miter lim="800000"/>
            <a:headEnd/>
            <a:tailEnd/>
          </a:ln>
        </p:spPr>
      </p:pic>
      <p:sp>
        <p:nvSpPr>
          <p:cNvPr id="119811" name="Прямоугольник 2"/>
          <p:cNvSpPr>
            <a:spLocks noChangeArrowheads="1"/>
          </p:cNvSpPr>
          <p:nvPr/>
        </p:nvSpPr>
        <p:spPr bwMode="auto">
          <a:xfrm>
            <a:off x="3286125" y="214313"/>
            <a:ext cx="1546225" cy="369887"/>
          </a:xfrm>
          <a:prstGeom prst="rect">
            <a:avLst/>
          </a:prstGeom>
          <a:noFill/>
          <a:ln w="9525">
            <a:noFill/>
            <a:miter lim="800000"/>
            <a:headEnd/>
            <a:tailEnd/>
          </a:ln>
        </p:spPr>
        <p:txBody>
          <a:bodyPr wrap="none">
            <a:spAutoFit/>
          </a:bodyPr>
          <a:lstStyle/>
          <a:p>
            <a:r>
              <a:rPr lang="ru-RU" altLang="ru-RU">
                <a:solidFill>
                  <a:srgbClr val="0000FF"/>
                </a:solidFill>
              </a:rPr>
              <a:t>Пример ЭЭГ</a:t>
            </a:r>
            <a:endParaRPr lang="ru-RU" altLang="ru-RU"/>
          </a:p>
        </p:txBody>
      </p:sp>
      <p:sp>
        <p:nvSpPr>
          <p:cNvPr id="119812" name="Прямоугольник 3"/>
          <p:cNvSpPr>
            <a:spLocks noChangeArrowheads="1"/>
          </p:cNvSpPr>
          <p:nvPr/>
        </p:nvSpPr>
        <p:spPr bwMode="auto">
          <a:xfrm>
            <a:off x="785813" y="5500688"/>
            <a:ext cx="7786687" cy="646112"/>
          </a:xfrm>
          <a:prstGeom prst="rect">
            <a:avLst/>
          </a:prstGeom>
          <a:noFill/>
          <a:ln w="9525">
            <a:noFill/>
            <a:miter lim="800000"/>
            <a:headEnd/>
            <a:tailEnd/>
          </a:ln>
        </p:spPr>
        <p:txBody>
          <a:bodyPr>
            <a:spAutoFit/>
          </a:bodyPr>
          <a:lstStyle/>
          <a:p>
            <a:r>
              <a:rPr lang="ru-RU"/>
              <a:t>ЭЭГ   является   сложной   кривой, состоящей  из  многих частотных компонентов</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298450" y="877888"/>
            <a:ext cx="8545513" cy="4770437"/>
          </a:xfrm>
          <a:prstGeom prst="rect">
            <a:avLst/>
          </a:prstGeom>
          <a:solidFill>
            <a:schemeClr val="bg1"/>
          </a:solidFill>
          <a:ln w="9525">
            <a:noFill/>
            <a:miter lim="800000"/>
            <a:headEnd/>
            <a:tailEnd/>
          </a:ln>
        </p:spPr>
        <p:txBody>
          <a:bodyPr>
            <a:spAutoFit/>
          </a:bodyPr>
          <a:lstStyle/>
          <a:p>
            <a:r>
              <a:rPr lang="ru-RU" altLang="ru-RU" sz="2400" i="1"/>
              <a:t>Мне часто коллеги говорят: «Электроэнцефалография — это просто шум от паровоза». Да, это лишь следы, отголоски реальных сигналов, которыми обмениваются нейроны. Но ведь хороший механик по шуму автомобиля может определить, что там не в порядке, отличить стук клапана от шума компрессора. Энцефалографисты тоже кое-чему научились. Очень долго они изучали, что означает тот или иной элемент этого шума. И теперь мы довольно много знаем о том, какие шумы с работой каких частей мозга и с какими процессами связаны.</a:t>
            </a:r>
          </a:p>
          <a:p>
            <a:r>
              <a:rPr lang="ru-RU" altLang="ru-RU" sz="2400" i="1"/>
              <a:t>		</a:t>
            </a:r>
            <a:r>
              <a:rPr lang="ru-RU" altLang="ru-RU" sz="2400"/>
              <a:t>А.Я.Каплан (д.б.н., проф., психофизиолог)</a:t>
            </a:r>
          </a:p>
          <a:p>
            <a:pPr algn="r"/>
            <a:r>
              <a:rPr lang="ru-RU" altLang="ru-RU" sz="1600"/>
              <a:t>Интервью журналу Русский репортер, 21 октября 2010, №41 (169).</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3"/>
          <p:cNvPicPr>
            <a:picLocks noGrp="1" noChangeAspect="1" noChangeArrowheads="1"/>
          </p:cNvPicPr>
          <p:nvPr>
            <p:ph type="body" idx="1"/>
          </p:nvPr>
        </p:nvPicPr>
        <p:blipFill>
          <a:blip r:embed="rId3"/>
          <a:srcRect/>
          <a:stretch>
            <a:fillRect/>
          </a:stretch>
        </p:blipFill>
        <p:spPr>
          <a:xfrm>
            <a:off x="2714625" y="0"/>
            <a:ext cx="4429125" cy="4133850"/>
          </a:xfrm>
          <a:noFill/>
        </p:spPr>
      </p:pic>
      <p:pic>
        <p:nvPicPr>
          <p:cNvPr id="121859" name="Picture 2" descr="Return"/>
          <p:cNvPicPr>
            <a:picLocks noChangeAspect="1" noChangeArrowheads="1"/>
          </p:cNvPicPr>
          <p:nvPr/>
        </p:nvPicPr>
        <p:blipFill>
          <a:blip r:embed="rId4"/>
          <a:srcRect/>
          <a:stretch>
            <a:fillRect/>
          </a:stretch>
        </p:blipFill>
        <p:spPr bwMode="auto">
          <a:xfrm>
            <a:off x="827088" y="2638425"/>
            <a:ext cx="7672387" cy="4219575"/>
          </a:xfrm>
          <a:prstGeom prst="rect">
            <a:avLst/>
          </a:prstGeom>
          <a:noFill/>
          <a:ln w="9525">
            <a:noFill/>
            <a:miter lim="800000"/>
            <a:headEnd/>
            <a:tailEnd/>
          </a:ln>
        </p:spPr>
      </p:pic>
      <p:sp>
        <p:nvSpPr>
          <p:cNvPr id="121860" name="Прямоугольник 3"/>
          <p:cNvSpPr>
            <a:spLocks noChangeArrowheads="1"/>
          </p:cNvSpPr>
          <p:nvPr/>
        </p:nvSpPr>
        <p:spPr bwMode="auto">
          <a:xfrm>
            <a:off x="214313" y="1857375"/>
            <a:ext cx="3219450" cy="369888"/>
          </a:xfrm>
          <a:prstGeom prst="rect">
            <a:avLst/>
          </a:prstGeom>
          <a:noFill/>
          <a:ln w="9525">
            <a:noFill/>
            <a:miter lim="800000"/>
            <a:headEnd/>
            <a:tailEnd/>
          </a:ln>
        </p:spPr>
        <p:txBody>
          <a:bodyPr wrap="none">
            <a:spAutoFit/>
          </a:bodyPr>
          <a:lstStyle/>
          <a:p>
            <a:r>
              <a:rPr lang="ru-RU" altLang="ru-RU">
                <a:solidFill>
                  <a:srgbClr val="0000FF"/>
                </a:solidFill>
              </a:rPr>
              <a:t>Система наложения 10-20</a:t>
            </a:r>
            <a:r>
              <a:rPr lang="en-US" altLang="ru-RU">
                <a:solidFill>
                  <a:srgbClr val="0000FF"/>
                </a:solidFill>
              </a:rPr>
              <a:t>%</a:t>
            </a:r>
            <a:endParaRPr lang="ru-RU" alt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Return"/>
          <p:cNvPicPr>
            <a:picLocks noChangeAspect="1" noChangeArrowheads="1"/>
          </p:cNvPicPr>
          <p:nvPr/>
        </p:nvPicPr>
        <p:blipFill>
          <a:blip r:embed="rId3"/>
          <a:srcRect/>
          <a:stretch>
            <a:fillRect/>
          </a:stretch>
        </p:blipFill>
        <p:spPr bwMode="auto">
          <a:xfrm>
            <a:off x="2051050" y="1052513"/>
            <a:ext cx="5424488" cy="4711700"/>
          </a:xfrm>
          <a:prstGeom prst="rect">
            <a:avLst/>
          </a:prstGeom>
          <a:noFill/>
          <a:ln w="9525">
            <a:noFill/>
            <a:miter lim="800000"/>
            <a:headEnd/>
            <a:tailEnd/>
          </a:ln>
        </p:spPr>
      </p:pic>
      <p:sp>
        <p:nvSpPr>
          <p:cNvPr id="122883" name="Прямоугольник 2"/>
          <p:cNvSpPr>
            <a:spLocks noChangeArrowheads="1"/>
          </p:cNvSpPr>
          <p:nvPr/>
        </p:nvSpPr>
        <p:spPr bwMode="auto">
          <a:xfrm>
            <a:off x="357188" y="642938"/>
            <a:ext cx="3348037" cy="369887"/>
          </a:xfrm>
          <a:prstGeom prst="rect">
            <a:avLst/>
          </a:prstGeom>
          <a:noFill/>
          <a:ln w="9525">
            <a:noFill/>
            <a:miter lim="800000"/>
            <a:headEnd/>
            <a:tailEnd/>
          </a:ln>
        </p:spPr>
        <p:txBody>
          <a:bodyPr wrap="none">
            <a:spAutoFit/>
          </a:bodyPr>
          <a:lstStyle/>
          <a:p>
            <a:r>
              <a:rPr lang="ru-RU" altLang="ru-RU">
                <a:solidFill>
                  <a:srgbClr val="0000FF"/>
                </a:solidFill>
              </a:rPr>
              <a:t>Система наложения 10-</a:t>
            </a:r>
            <a:r>
              <a:rPr lang="en-US" altLang="ru-RU">
                <a:solidFill>
                  <a:srgbClr val="0000FF"/>
                </a:solidFill>
              </a:rPr>
              <a:t>1</a:t>
            </a:r>
            <a:r>
              <a:rPr lang="ru-RU" altLang="ru-RU">
                <a:solidFill>
                  <a:srgbClr val="0000FF"/>
                </a:solidFill>
              </a:rPr>
              <a:t>0</a:t>
            </a:r>
            <a:r>
              <a:rPr lang="en-US" altLang="ru-RU">
                <a:solidFill>
                  <a:srgbClr val="0000FF"/>
                </a:solidFill>
              </a:rPr>
              <a:t>%</a:t>
            </a:r>
            <a:endParaRPr lang="ru-RU" alt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2"/>
          <a:srcRect/>
          <a:stretch>
            <a:fillRect/>
          </a:stretch>
        </p:blipFill>
        <p:spPr bwMode="auto">
          <a:xfrm>
            <a:off x="1785938" y="1214438"/>
            <a:ext cx="5124450" cy="4495800"/>
          </a:xfrm>
          <a:prstGeom prst="rect">
            <a:avLst/>
          </a:prstGeom>
          <a:noFill/>
          <a:ln w="9525">
            <a:noFill/>
            <a:miter lim="800000"/>
            <a:headEnd/>
            <a:tailEnd/>
          </a:ln>
        </p:spPr>
      </p:pic>
      <p:sp>
        <p:nvSpPr>
          <p:cNvPr id="123907" name="Прямоугольник 4"/>
          <p:cNvSpPr>
            <a:spLocks noChangeArrowheads="1"/>
          </p:cNvSpPr>
          <p:nvPr/>
        </p:nvSpPr>
        <p:spPr bwMode="auto">
          <a:xfrm>
            <a:off x="500063" y="357188"/>
            <a:ext cx="8072437" cy="646112"/>
          </a:xfrm>
          <a:prstGeom prst="rect">
            <a:avLst/>
          </a:prstGeom>
          <a:noFill/>
          <a:ln w="9525">
            <a:noFill/>
            <a:miter lim="800000"/>
            <a:headEnd/>
            <a:tailEnd/>
          </a:ln>
        </p:spPr>
        <p:txBody>
          <a:bodyPr>
            <a:spAutoFit/>
          </a:bodyPr>
          <a:lstStyle/>
          <a:p>
            <a:r>
              <a:rPr lang="ru-RU"/>
              <a:t>Основные внутричерепные составляющие и их соотношения, влияющие </a:t>
            </a:r>
          </a:p>
          <a:p>
            <a:r>
              <a:rPr lang="ru-RU"/>
              <a:t>на регистрацию ЭЭГ (ВП)</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2"/>
          <a:srcRect/>
          <a:stretch>
            <a:fillRect/>
          </a:stretch>
        </p:blipFill>
        <p:spPr bwMode="auto">
          <a:xfrm>
            <a:off x="500063" y="1214438"/>
            <a:ext cx="7677150" cy="435292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ChangeAspect="1" noChangeArrowheads="1"/>
          </p:cNvPicPr>
          <p:nvPr/>
        </p:nvPicPr>
        <p:blipFill>
          <a:blip r:embed="rId2"/>
          <a:srcRect/>
          <a:stretch>
            <a:fillRect/>
          </a:stretch>
        </p:blipFill>
        <p:spPr bwMode="auto">
          <a:xfrm>
            <a:off x="357188" y="1071563"/>
            <a:ext cx="8143875" cy="4143375"/>
          </a:xfrm>
          <a:prstGeom prst="rect">
            <a:avLst/>
          </a:prstGeom>
          <a:noFill/>
          <a:ln w="9525">
            <a:noFill/>
            <a:miter lim="800000"/>
            <a:headEnd/>
            <a:tailEnd/>
          </a:ln>
        </p:spPr>
      </p:pic>
      <p:sp>
        <p:nvSpPr>
          <p:cNvPr id="5" name="Заголовок 3"/>
          <p:cNvSpPr>
            <a:spLocks noGrp="1"/>
          </p:cNvSpPr>
          <p:nvPr>
            <p:ph type="title"/>
          </p:nvPr>
        </p:nvSpPr>
        <p:spPr>
          <a:xfrm>
            <a:off x="457200" y="274638"/>
            <a:ext cx="8229600" cy="654050"/>
          </a:xfrm>
        </p:spPr>
        <p:txBody>
          <a:bodyPr/>
          <a:lstStyle/>
          <a:p>
            <a:pPr>
              <a:defRPr/>
            </a:pPr>
            <a:r>
              <a:rPr lang="ru-RU" sz="2400" b="1" kern="1200" dirty="0" smtClean="0">
                <a:solidFill>
                  <a:schemeClr val="accent2"/>
                </a:solidFill>
                <a:ea typeface="+mn-ea"/>
                <a:cs typeface="+mn-cs"/>
              </a:rPr>
              <a:t>Влияние кости черепа на регистрацию ЭЭГ</a:t>
            </a:r>
          </a:p>
        </p:txBody>
      </p:sp>
      <p:sp>
        <p:nvSpPr>
          <p:cNvPr id="125956" name="Прямоугольник 6"/>
          <p:cNvSpPr>
            <a:spLocks noChangeArrowheads="1"/>
          </p:cNvSpPr>
          <p:nvPr/>
        </p:nvSpPr>
        <p:spPr bwMode="auto">
          <a:xfrm>
            <a:off x="714375" y="5357813"/>
            <a:ext cx="5429250" cy="923925"/>
          </a:xfrm>
          <a:prstGeom prst="rect">
            <a:avLst/>
          </a:prstGeom>
          <a:noFill/>
          <a:ln w="9525">
            <a:noFill/>
            <a:miter lim="800000"/>
            <a:headEnd/>
            <a:tailEnd/>
          </a:ln>
        </p:spPr>
        <p:txBody>
          <a:bodyPr>
            <a:spAutoFit/>
          </a:bodyPr>
          <a:lstStyle/>
          <a:p>
            <a:pPr eaLnBrk="1" hangingPunct="1"/>
            <a:r>
              <a:rPr lang="ru-RU" altLang="ru-RU"/>
              <a:t>Сверху - целый череп</a:t>
            </a:r>
          </a:p>
          <a:p>
            <a:pPr eaLnBrk="1" hangingPunct="1"/>
            <a:r>
              <a:rPr lang="ru-RU" altLang="ru-RU"/>
              <a:t>Снизу  - повреждение черепа</a:t>
            </a:r>
          </a:p>
          <a:p>
            <a:pPr eaLnBrk="1" hangingPunct="1"/>
            <a:r>
              <a:rPr lang="ru-RU" altLang="ru-RU"/>
              <a:t>Справа </a:t>
            </a:r>
            <a:r>
              <a:rPr lang="en-US" altLang="ru-RU"/>
              <a:t>- </a:t>
            </a:r>
            <a:r>
              <a:rPr lang="ru-RU" altLang="ru-RU"/>
              <a:t>тоже после закрытия повреждения</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3"/>
          <p:cNvPicPr>
            <a:picLocks noGrp="1" noChangeAspect="1" noChangeArrowheads="1"/>
          </p:cNvPicPr>
          <p:nvPr>
            <p:ph type="body" idx="1"/>
          </p:nvPr>
        </p:nvPicPr>
        <p:blipFill>
          <a:blip r:embed="rId2"/>
          <a:srcRect/>
          <a:stretch>
            <a:fillRect/>
          </a:stretch>
        </p:blipFill>
        <p:spPr>
          <a:xfrm>
            <a:off x="539750" y="2060575"/>
            <a:ext cx="8229600" cy="3057525"/>
          </a:xfrm>
        </p:spPr>
      </p:pic>
      <p:sp>
        <p:nvSpPr>
          <p:cNvPr id="3" name="Заголовок 3"/>
          <p:cNvSpPr>
            <a:spLocks noGrp="1"/>
          </p:cNvSpPr>
          <p:nvPr>
            <p:ph type="title"/>
          </p:nvPr>
        </p:nvSpPr>
        <p:spPr/>
        <p:txBody>
          <a:bodyPr/>
          <a:lstStyle/>
          <a:p>
            <a:pPr>
              <a:defRPr/>
            </a:pPr>
            <a:r>
              <a:rPr lang="ru-RU" sz="2400" b="1" kern="1200" dirty="0" err="1" smtClean="0">
                <a:solidFill>
                  <a:schemeClr val="accent2"/>
                </a:solidFill>
                <a:ea typeface="+mn-ea"/>
                <a:cs typeface="+mn-cs"/>
              </a:rPr>
              <a:t>Биополярная</a:t>
            </a:r>
            <a:r>
              <a:rPr lang="ru-RU" sz="2400" b="1" kern="1200" dirty="0" smtClean="0">
                <a:solidFill>
                  <a:schemeClr val="accent2"/>
                </a:solidFill>
                <a:ea typeface="+mn-ea"/>
                <a:cs typeface="+mn-cs"/>
              </a:rPr>
              <a:t> и </a:t>
            </a:r>
            <a:r>
              <a:rPr lang="ru-RU" sz="2400" b="1" kern="1200" dirty="0" err="1" smtClean="0">
                <a:solidFill>
                  <a:schemeClr val="accent2"/>
                </a:solidFill>
                <a:ea typeface="+mn-ea"/>
                <a:cs typeface="+mn-cs"/>
              </a:rPr>
              <a:t>монополярная</a:t>
            </a:r>
            <a:r>
              <a:rPr lang="ru-RU" sz="2400" b="1" kern="1200" dirty="0" smtClean="0">
                <a:solidFill>
                  <a:schemeClr val="accent2"/>
                </a:solidFill>
                <a:ea typeface="+mn-ea"/>
                <a:cs typeface="+mn-cs"/>
              </a:rPr>
              <a:t> методика регистрации ЭЭГ</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Заголовок 1"/>
          <p:cNvSpPr>
            <a:spLocks noGrp="1"/>
          </p:cNvSpPr>
          <p:nvPr>
            <p:ph type="title"/>
          </p:nvPr>
        </p:nvSpPr>
        <p:spPr>
          <a:xfrm>
            <a:off x="428625" y="428625"/>
            <a:ext cx="8229600" cy="582613"/>
          </a:xfrm>
        </p:spPr>
        <p:txBody>
          <a:bodyPr/>
          <a:lstStyle/>
          <a:p>
            <a:pPr>
              <a:defRPr/>
            </a:pPr>
            <a:r>
              <a:rPr lang="ru-RU" altLang="ru-RU" sz="2400" b="1" kern="1200" dirty="0" smtClean="0">
                <a:solidFill>
                  <a:schemeClr val="accent2"/>
                </a:solidFill>
                <a:ea typeface="+mn-ea"/>
                <a:cs typeface="+mn-cs"/>
              </a:rPr>
              <a:t>Способы отведения биопотенциалов</a:t>
            </a:r>
          </a:p>
        </p:txBody>
      </p:sp>
      <p:sp>
        <p:nvSpPr>
          <p:cNvPr id="128003" name="Прямоугольник 6"/>
          <p:cNvSpPr>
            <a:spLocks noChangeArrowheads="1"/>
          </p:cNvSpPr>
          <p:nvPr/>
        </p:nvSpPr>
        <p:spPr bwMode="auto">
          <a:xfrm>
            <a:off x="785813" y="5857875"/>
            <a:ext cx="7643812" cy="646113"/>
          </a:xfrm>
          <a:prstGeom prst="rect">
            <a:avLst/>
          </a:prstGeom>
          <a:noFill/>
          <a:ln w="9525">
            <a:noFill/>
            <a:miter lim="800000"/>
            <a:headEnd/>
            <a:tailEnd/>
          </a:ln>
        </p:spPr>
        <p:txBody>
          <a:bodyPr>
            <a:spAutoFit/>
          </a:bodyPr>
          <a:lstStyle/>
          <a:p>
            <a:pPr eaLnBrk="1" hangingPunct="1"/>
            <a:r>
              <a:rPr lang="ru-RU" altLang="ru-RU"/>
              <a:t>.</a:t>
            </a:r>
            <a:br>
              <a:rPr lang="ru-RU" altLang="ru-RU"/>
            </a:br>
            <a:r>
              <a:rPr lang="ru-RU" altLang="ru-RU"/>
              <a:t>а — биполярное; б — биполярное цепочкой; в — метод триангуляции</a:t>
            </a:r>
          </a:p>
        </p:txBody>
      </p:sp>
      <p:pic>
        <p:nvPicPr>
          <p:cNvPr id="128004" name="Picture 2" descr="Способы отведений биопотенциалов мозга"/>
          <p:cNvPicPr>
            <a:picLocks noChangeAspect="1" noChangeArrowheads="1"/>
          </p:cNvPicPr>
          <p:nvPr/>
        </p:nvPicPr>
        <p:blipFill>
          <a:blip r:embed="rId3"/>
          <a:srcRect/>
          <a:stretch>
            <a:fillRect/>
          </a:stretch>
        </p:blipFill>
        <p:spPr bwMode="auto">
          <a:xfrm>
            <a:off x="2000250" y="1390650"/>
            <a:ext cx="5500688" cy="4341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Монополярный способ отведения биопотенциалов"/>
          <p:cNvPicPr>
            <a:picLocks noChangeAspect="1" noChangeArrowheads="1"/>
          </p:cNvPicPr>
          <p:nvPr/>
        </p:nvPicPr>
        <p:blipFill>
          <a:blip r:embed="rId3"/>
          <a:srcRect/>
          <a:stretch>
            <a:fillRect/>
          </a:stretch>
        </p:blipFill>
        <p:spPr bwMode="auto">
          <a:xfrm>
            <a:off x="1285875" y="2357438"/>
            <a:ext cx="7323138" cy="2805112"/>
          </a:xfrm>
          <a:prstGeom prst="rect">
            <a:avLst/>
          </a:prstGeom>
          <a:noFill/>
          <a:ln w="9525">
            <a:noFill/>
            <a:miter lim="800000"/>
            <a:headEnd/>
            <a:tailEnd/>
          </a:ln>
        </p:spPr>
      </p:pic>
      <p:sp>
        <p:nvSpPr>
          <p:cNvPr id="129027" name="Прямоугольник 4"/>
          <p:cNvSpPr>
            <a:spLocks noChangeArrowheads="1"/>
          </p:cNvSpPr>
          <p:nvPr/>
        </p:nvSpPr>
        <p:spPr bwMode="auto">
          <a:xfrm>
            <a:off x="857250" y="5643563"/>
            <a:ext cx="7572375" cy="646112"/>
          </a:xfrm>
          <a:prstGeom prst="rect">
            <a:avLst/>
          </a:prstGeom>
          <a:noFill/>
          <a:ln w="9525">
            <a:noFill/>
            <a:miter lim="800000"/>
            <a:headEnd/>
            <a:tailEnd/>
          </a:ln>
        </p:spPr>
        <p:txBody>
          <a:bodyPr>
            <a:spAutoFit/>
          </a:bodyPr>
          <a:lstStyle/>
          <a:p>
            <a:pPr eaLnBrk="1" hangingPunct="1"/>
            <a:r>
              <a:rPr lang="ru-RU" altLang="ru-RU"/>
              <a:t>Монополярный способ отведения биопотенциалов.</a:t>
            </a:r>
            <a:br>
              <a:rPr lang="ru-RU" altLang="ru-RU"/>
            </a:br>
            <a:r>
              <a:rPr lang="ru-RU" altLang="ru-RU"/>
              <a:t>а — с ушным электродом; б — с усредненным электродом.</a:t>
            </a:r>
          </a:p>
        </p:txBody>
      </p:sp>
      <p:sp>
        <p:nvSpPr>
          <p:cNvPr id="144388" name="Заголовок 1"/>
          <p:cNvSpPr>
            <a:spLocks noGrp="1"/>
          </p:cNvSpPr>
          <p:nvPr>
            <p:ph type="title"/>
          </p:nvPr>
        </p:nvSpPr>
        <p:spPr>
          <a:xfrm>
            <a:off x="428625" y="428625"/>
            <a:ext cx="8229600" cy="582613"/>
          </a:xfrm>
        </p:spPr>
        <p:txBody>
          <a:bodyPr/>
          <a:lstStyle/>
          <a:p>
            <a:pPr>
              <a:defRPr/>
            </a:pPr>
            <a:r>
              <a:rPr lang="ru-RU" altLang="ru-RU" sz="2400" b="1" kern="1200" dirty="0" smtClean="0">
                <a:solidFill>
                  <a:schemeClr val="accent2"/>
                </a:solidFill>
                <a:ea typeface="+mn-ea"/>
                <a:cs typeface="+mn-cs"/>
              </a:rPr>
              <a:t>Способы отведения биопотенциалов</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3"/>
          <p:cNvSpPr>
            <a:spLocks noGrp="1" noChangeArrowheads="1"/>
          </p:cNvSpPr>
          <p:nvPr>
            <p:ph type="body" idx="1"/>
          </p:nvPr>
        </p:nvSpPr>
        <p:spPr/>
        <p:txBody>
          <a:bodyPr/>
          <a:lstStyle/>
          <a:p>
            <a:pPr eaLnBrk="1" hangingPunct="1"/>
            <a:endParaRPr lang="ru-RU" altLang="ru-RU" smtClean="0"/>
          </a:p>
        </p:txBody>
      </p:sp>
      <p:sp>
        <p:nvSpPr>
          <p:cNvPr id="130051" name="Rectangle 4"/>
          <p:cNvSpPr>
            <a:spLocks noChangeArrowheads="1"/>
          </p:cNvSpPr>
          <p:nvPr/>
        </p:nvSpPr>
        <p:spPr bwMode="auto">
          <a:xfrm>
            <a:off x="4643438" y="1341438"/>
            <a:ext cx="4681537" cy="4824412"/>
          </a:xfrm>
          <a:prstGeom prst="rect">
            <a:avLst/>
          </a:prstGeom>
          <a:noFill/>
          <a:ln w="9525">
            <a:noFill/>
            <a:miter lim="800000"/>
            <a:headEnd/>
            <a:tailEnd/>
          </a:ln>
        </p:spPr>
        <p:txBody>
          <a:bodyPr lIns="90000" tIns="46800" rIns="90000" bIns="46800" anchor="ctr"/>
          <a:lstStyle/>
          <a:p>
            <a:pPr defTabSz="449263" eaLnBrk="1" hangingPunct="1">
              <a:lnSpc>
                <a:spcPct val="93000"/>
              </a:lnSpc>
              <a:buClr>
                <a:srgbClr val="CC33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2400" b="1">
                <a:solidFill>
                  <a:schemeClr val="accent2"/>
                </a:solidFill>
              </a:rPr>
              <a:t>Unipolar measurement</a:t>
            </a:r>
            <a:br>
              <a:rPr lang="en-GB" altLang="ru-RU" sz="2400" b="1">
                <a:solidFill>
                  <a:schemeClr val="accent2"/>
                </a:solidFill>
              </a:rPr>
            </a:br>
            <a:r>
              <a:rPr lang="en-GB" altLang="ru-RU" sz="2400" b="1">
                <a:solidFill>
                  <a:schemeClr val="accent2"/>
                </a:solidFill>
              </a:rPr>
              <a:t>( indifferential right ear </a:t>
            </a:r>
            <a:br>
              <a:rPr lang="en-GB" altLang="ru-RU" sz="2400" b="1">
                <a:solidFill>
                  <a:schemeClr val="accent2"/>
                </a:solidFill>
              </a:rPr>
            </a:br>
            <a:r>
              <a:rPr lang="en-GB" altLang="ru-RU" sz="2400" b="1">
                <a:solidFill>
                  <a:schemeClr val="accent2"/>
                </a:solidFill>
              </a:rPr>
              <a:t>  electrode ) </a:t>
            </a:r>
            <a:br>
              <a:rPr lang="en-GB" altLang="ru-RU" sz="2400" b="1">
                <a:solidFill>
                  <a:schemeClr val="accent2"/>
                </a:solidFill>
              </a:rPr>
            </a:br>
            <a:r>
              <a:rPr lang="en-GB" altLang="ru-RU" sz="2400" b="1">
                <a:solidFill>
                  <a:schemeClr val="accent2"/>
                </a:solidFill>
              </a:rPr>
              <a:t/>
            </a:r>
            <a:br>
              <a:rPr lang="en-GB" altLang="ru-RU" sz="2400" b="1">
                <a:solidFill>
                  <a:schemeClr val="accent2"/>
                </a:solidFill>
              </a:rPr>
            </a:br>
            <a:r>
              <a:rPr lang="en-GB" altLang="ru-RU" sz="2400" b="1">
                <a:solidFill>
                  <a:schemeClr val="accent2"/>
                </a:solidFill>
              </a:rPr>
              <a:t/>
            </a:r>
            <a:br>
              <a:rPr lang="en-GB" altLang="ru-RU" sz="2400" b="1">
                <a:solidFill>
                  <a:schemeClr val="accent2"/>
                </a:solidFill>
              </a:rPr>
            </a:br>
            <a:r>
              <a:rPr lang="en-GB" altLang="ru-RU" sz="2400" b="1">
                <a:solidFill>
                  <a:schemeClr val="accent2"/>
                </a:solidFill>
              </a:rPr>
              <a:t/>
            </a:r>
            <a:br>
              <a:rPr lang="en-GB" altLang="ru-RU" sz="2400" b="1">
                <a:solidFill>
                  <a:schemeClr val="accent2"/>
                </a:solidFill>
              </a:rPr>
            </a:br>
            <a:r>
              <a:rPr lang="en-GB" altLang="ru-RU" sz="2400" b="1">
                <a:solidFill>
                  <a:schemeClr val="accent2"/>
                </a:solidFill>
              </a:rPr>
              <a:t> </a:t>
            </a:r>
            <a:br>
              <a:rPr lang="en-GB" altLang="ru-RU" sz="2400" b="1">
                <a:solidFill>
                  <a:schemeClr val="accent2"/>
                </a:solidFill>
              </a:rPr>
            </a:br>
            <a:r>
              <a:rPr lang="en-GB" altLang="ru-RU" sz="2400" b="1">
                <a:solidFill>
                  <a:schemeClr val="accent2"/>
                </a:solidFill>
              </a:rPr>
              <a:t/>
            </a:r>
            <a:br>
              <a:rPr lang="en-GB" altLang="ru-RU" sz="2400" b="1">
                <a:solidFill>
                  <a:schemeClr val="accent2"/>
                </a:solidFill>
              </a:rPr>
            </a:br>
            <a:r>
              <a:rPr lang="en-GB" altLang="ru-RU" sz="2400" b="1">
                <a:solidFill>
                  <a:schemeClr val="accent2"/>
                </a:solidFill>
              </a:rPr>
              <a:t>Bipolar measurement</a:t>
            </a:r>
          </a:p>
        </p:txBody>
      </p:sp>
      <p:pic>
        <p:nvPicPr>
          <p:cNvPr id="130052" name="Picture 5" descr="image004"/>
          <p:cNvPicPr>
            <a:picLocks noChangeAspect="1" noChangeArrowheads="1"/>
          </p:cNvPicPr>
          <p:nvPr/>
        </p:nvPicPr>
        <p:blipFill>
          <a:blip r:embed="rId3"/>
          <a:srcRect r="32512"/>
          <a:stretch>
            <a:fillRect/>
          </a:stretch>
        </p:blipFill>
        <p:spPr bwMode="auto">
          <a:xfrm>
            <a:off x="839788" y="1341438"/>
            <a:ext cx="3587750" cy="4476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1093788" y="284163"/>
            <a:ext cx="7059612" cy="860425"/>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ltLang="ru-RU" sz="2400" b="1" kern="1200" dirty="0" err="1" smtClean="0">
                <a:solidFill>
                  <a:schemeClr val="accent2"/>
                </a:solidFill>
                <a:ea typeface="+mn-ea"/>
                <a:cs typeface="+mn-cs"/>
              </a:rPr>
              <a:t>Основные</a:t>
            </a:r>
            <a:r>
              <a:rPr lang="en-GB" altLang="ru-RU" sz="2400" b="1" kern="1200" dirty="0" smtClean="0">
                <a:solidFill>
                  <a:schemeClr val="accent2"/>
                </a:solidFill>
                <a:ea typeface="+mn-ea"/>
                <a:cs typeface="+mn-cs"/>
              </a:rPr>
              <a:t> </a:t>
            </a:r>
            <a:r>
              <a:rPr lang="en-GB" altLang="ru-RU" sz="2400" b="1" kern="1200" dirty="0" err="1" smtClean="0">
                <a:solidFill>
                  <a:schemeClr val="accent2"/>
                </a:solidFill>
                <a:ea typeface="+mn-ea"/>
                <a:cs typeface="+mn-cs"/>
              </a:rPr>
              <a:t>ритмы</a:t>
            </a:r>
            <a:r>
              <a:rPr lang="en-GB" altLang="ru-RU" sz="2400" b="1" kern="1200" dirty="0" smtClean="0">
                <a:solidFill>
                  <a:schemeClr val="accent2"/>
                </a:solidFill>
                <a:ea typeface="+mn-ea"/>
                <a:cs typeface="+mn-cs"/>
              </a:rPr>
              <a:t> ЭЭГ</a:t>
            </a:r>
          </a:p>
        </p:txBody>
      </p:sp>
      <p:graphicFrame>
        <p:nvGraphicFramePr>
          <p:cNvPr id="3074" name="Object 2"/>
          <p:cNvGraphicFramePr>
            <a:graphicFrameLocks noChangeAspect="1"/>
          </p:cNvGraphicFramePr>
          <p:nvPr/>
        </p:nvGraphicFramePr>
        <p:xfrm>
          <a:off x="1785938" y="2811463"/>
          <a:ext cx="4786312" cy="3660775"/>
        </p:xfrm>
        <a:graphic>
          <a:graphicData uri="http://schemas.openxmlformats.org/presentationml/2006/ole">
            <p:oleObj spid="_x0000_s3074" name="Document" r:id="rId4" imgW="6313907" imgH="4673038" progId="Word.Document.8">
              <p:embed/>
            </p:oleObj>
          </a:graphicData>
        </a:graphic>
      </p:graphicFrame>
      <p:sp>
        <p:nvSpPr>
          <p:cNvPr id="3076" name="Прямоугольник 3"/>
          <p:cNvSpPr>
            <a:spLocks noChangeArrowheads="1"/>
          </p:cNvSpPr>
          <p:nvPr/>
        </p:nvSpPr>
        <p:spPr bwMode="auto">
          <a:xfrm>
            <a:off x="785813" y="1214438"/>
            <a:ext cx="7929562" cy="1477962"/>
          </a:xfrm>
          <a:prstGeom prst="rect">
            <a:avLst/>
          </a:prstGeom>
          <a:noFill/>
          <a:ln w="9525">
            <a:noFill/>
            <a:miter lim="800000"/>
            <a:headEnd/>
            <a:tailEnd/>
          </a:ln>
        </p:spPr>
        <p:txBody>
          <a:bodyPr>
            <a:spAutoFit/>
          </a:bodyPr>
          <a:lstStyle/>
          <a:p>
            <a:r>
              <a:rPr lang="ru-RU"/>
              <a:t>Под   понятием   «ритм»   на   ЭЭГ   подразумевается   определенный   тип электрической   активности,   соответствующий   некоторому   определенному состоянию мозга и связанный с определенными церебральными механизмами. </a:t>
            </a:r>
          </a:p>
          <a:p>
            <a:endParaRPr lang="ru-RU"/>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1305"/>
          <p:cNvPicPr>
            <a:picLocks noChangeAspect="1" noChangeArrowheads="1"/>
          </p:cNvPicPr>
          <p:nvPr/>
        </p:nvPicPr>
        <p:blipFill>
          <a:blip r:embed="rId2"/>
          <a:srcRect/>
          <a:stretch>
            <a:fillRect/>
          </a:stretch>
        </p:blipFill>
        <p:spPr bwMode="auto">
          <a:xfrm>
            <a:off x="1908175" y="692150"/>
            <a:ext cx="5229225" cy="5038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ext Box 1"/>
          <p:cNvSpPr txBox="1">
            <a:spLocks noChangeArrowheads="1"/>
          </p:cNvSpPr>
          <p:nvPr/>
        </p:nvSpPr>
        <p:spPr bwMode="auto">
          <a:xfrm>
            <a:off x="2643188" y="142875"/>
            <a:ext cx="4302125" cy="762000"/>
          </a:xfrm>
          <a:prstGeom prst="rect">
            <a:avLst/>
          </a:prstGeom>
          <a:noFill/>
          <a:ln w="9525">
            <a:noFill/>
            <a:round/>
            <a:headEnd/>
            <a:tailEnd/>
          </a:ln>
        </p:spPr>
        <p:txBody>
          <a:bodyPr wrap="none" lIns="81639" tIns="60086" rIns="81639" bIns="40820"/>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ltLang="ru-RU" sz="2400" b="1" dirty="0" err="1">
                <a:solidFill>
                  <a:schemeClr val="accent2"/>
                </a:solidFill>
                <a:latin typeface="+mj-lt"/>
              </a:rPr>
              <a:t>Интерпретация</a:t>
            </a:r>
            <a:r>
              <a:rPr lang="en-US" altLang="ru-RU" sz="2400" b="1" dirty="0">
                <a:solidFill>
                  <a:schemeClr val="accent2"/>
                </a:solidFill>
                <a:latin typeface="+mj-lt"/>
              </a:rPr>
              <a:t> </a:t>
            </a:r>
            <a:r>
              <a:rPr lang="en-US" altLang="ru-RU" sz="2400" b="1" dirty="0" err="1">
                <a:solidFill>
                  <a:schemeClr val="accent2"/>
                </a:solidFill>
                <a:latin typeface="+mj-lt"/>
              </a:rPr>
              <a:t>результатов</a:t>
            </a:r>
            <a:r>
              <a:rPr lang="en-US" altLang="ru-RU" sz="2400" b="1" dirty="0">
                <a:solidFill>
                  <a:schemeClr val="accent2"/>
                </a:solidFill>
                <a:latin typeface="+mj-lt"/>
              </a:rPr>
              <a:t> ЭЭГ</a:t>
            </a:r>
            <a:r>
              <a:rPr lang="ru-RU" altLang="ru-RU" sz="2400" b="1" dirty="0">
                <a:solidFill>
                  <a:schemeClr val="accent2"/>
                </a:solidFill>
                <a:latin typeface="+mj-lt"/>
              </a:rPr>
              <a:t> </a:t>
            </a:r>
            <a:r>
              <a:rPr lang="en-US" altLang="ru-RU" sz="2400" b="1" dirty="0" err="1">
                <a:solidFill>
                  <a:schemeClr val="accent2"/>
                </a:solidFill>
                <a:latin typeface="+mj-lt"/>
              </a:rPr>
              <a:t>“</a:t>
            </a:r>
            <a:r>
              <a:rPr lang="ru-RU" altLang="ru-RU" sz="2400" b="1" dirty="0" err="1">
                <a:solidFill>
                  <a:schemeClr val="accent2"/>
                </a:solidFill>
                <a:latin typeface="+mj-lt"/>
              </a:rPr>
              <a:t>Нормальные</a:t>
            </a:r>
            <a:r>
              <a:rPr lang="en-US" altLang="ru-RU" sz="2400" b="1" dirty="0" err="1">
                <a:solidFill>
                  <a:schemeClr val="accent2"/>
                </a:solidFill>
                <a:latin typeface="+mj-lt"/>
              </a:rPr>
              <a:t>”</a:t>
            </a:r>
            <a:r>
              <a:rPr lang="ru-RU" altLang="ru-RU" sz="2400" b="1" dirty="0" err="1">
                <a:solidFill>
                  <a:schemeClr val="accent2"/>
                </a:solidFill>
                <a:latin typeface="+mj-lt"/>
              </a:rPr>
              <a:t> ритмы</a:t>
            </a:r>
            <a:endParaRPr lang="en-US" altLang="ru-RU" sz="2400" b="1" dirty="0" err="1">
              <a:solidFill>
                <a:schemeClr val="accent2"/>
              </a:solidFill>
              <a:latin typeface="+mj-lt"/>
            </a:endParaRPr>
          </a:p>
        </p:txBody>
      </p:sp>
      <p:sp>
        <p:nvSpPr>
          <p:cNvPr id="132099" name="Text Box 2"/>
          <p:cNvSpPr txBox="1">
            <a:spLocks noChangeArrowheads="1"/>
          </p:cNvSpPr>
          <p:nvPr/>
        </p:nvSpPr>
        <p:spPr bwMode="auto">
          <a:xfrm>
            <a:off x="214313" y="857250"/>
            <a:ext cx="8501062" cy="5743575"/>
          </a:xfrm>
          <a:prstGeom prst="rect">
            <a:avLst/>
          </a:prstGeom>
          <a:noFill/>
          <a:ln w="9525">
            <a:noFill/>
            <a:round/>
            <a:headEnd/>
            <a:tailEnd/>
          </a:ln>
        </p:spPr>
        <p:txBody>
          <a:bodyPr wrap="none" lIns="81639" tIns="55188" rIns="81639" bIns="40820"/>
          <a:lstStyle/>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solidFill>
                  <a:srgbClr val="000000"/>
                </a:solidFill>
              </a:rPr>
              <a:t>1</a:t>
            </a:r>
            <a:r>
              <a:rPr lang="en-US">
                <a:solidFill>
                  <a:srgbClr val="000000"/>
                </a:solidFill>
              </a:rPr>
              <a:t>. </a:t>
            </a:r>
            <a:r>
              <a:rPr lang="en-US" b="1">
                <a:solidFill>
                  <a:srgbClr val="000000"/>
                </a:solidFill>
              </a:rPr>
              <a:t>Альфа-ритм</a:t>
            </a:r>
            <a:r>
              <a:rPr lang="en-US">
                <a:solidFill>
                  <a:srgbClr val="000000"/>
                </a:solidFill>
              </a:rPr>
              <a:t> - ритмическое колебание потенциалов с частотой 8-13 Гц, </a:t>
            </a:r>
            <a:endParaRPr lang="ru-RU">
              <a:solidFill>
                <a:srgbClr val="000000"/>
              </a:solidFill>
            </a:endParaRP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solidFill>
                  <a:srgbClr val="000000"/>
                </a:solidFill>
              </a:rPr>
              <a:t>В</a:t>
            </a:r>
            <a:r>
              <a:rPr lang="en-US">
                <a:solidFill>
                  <a:srgbClr val="000000"/>
                </a:solidFill>
              </a:rPr>
              <a:t>ыражен</a:t>
            </a:r>
            <a:r>
              <a:rPr lang="ru-RU">
                <a:solidFill>
                  <a:srgbClr val="000000"/>
                </a:solidFill>
              </a:rPr>
              <a:t> </a:t>
            </a:r>
            <a:r>
              <a:rPr lang="en-US">
                <a:solidFill>
                  <a:srgbClr val="000000"/>
                </a:solidFill>
              </a:rPr>
              <a:t> чаще в задних отделах мозга при закрытых глазах в состоянии</a:t>
            </a:r>
            <a:endParaRPr lang="ru-RU">
              <a:solidFill>
                <a:srgbClr val="000000"/>
              </a:solidFill>
            </a:endParaRP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en-US"/>
              <a:t>относительного</a:t>
            </a:r>
            <a:r>
              <a:rPr lang="en-US">
                <a:solidFill>
                  <a:srgbClr val="000000"/>
                </a:solidFill>
              </a:rPr>
              <a:t> покоя, средняя амплитуда 30-40 мкВ, обычно модулирован </a:t>
            </a:r>
            <a:endParaRPr lang="ru-RU">
              <a:solidFill>
                <a:srgbClr val="000000"/>
              </a:solidFill>
            </a:endParaRP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en-US">
                <a:solidFill>
                  <a:srgbClr val="000000"/>
                </a:solidFill>
              </a:rPr>
              <a:t>в веретена. </a:t>
            </a:r>
            <a:endParaRPr lang="ru-RU">
              <a:solidFill>
                <a:srgbClr val="000000"/>
              </a:solidFill>
            </a:endParaRP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Регистрируется   у   85-95%   здоровых   взрослых.   Лучше   всего   выражен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в затылочных  отделах,  по  направлению   к  переду   амплитуда  его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постепенно уменьшается. Наибольшую амплитуду α-ритм имеет в состоянии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спокойного расслабленного бодрствования, особенно при закрытых глазах в</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затемненном помещении</a:t>
            </a:r>
            <a:endParaRPr lang="en-US" b="1">
              <a:solidFill>
                <a:srgbClr val="000000"/>
              </a:solidFill>
            </a:endParaRP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endParaRPr lang="en-US">
              <a:solidFill>
                <a:srgbClr val="000000"/>
              </a:solidFill>
            </a:endParaRP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solidFill>
                  <a:srgbClr val="000000"/>
                </a:solidFill>
              </a:rPr>
              <a:t>2</a:t>
            </a:r>
            <a:r>
              <a:rPr lang="en-US">
                <a:solidFill>
                  <a:srgbClr val="000000"/>
                </a:solidFill>
              </a:rPr>
              <a:t>. </a:t>
            </a:r>
            <a:r>
              <a:rPr lang="en-US" b="1">
                <a:solidFill>
                  <a:srgbClr val="000000"/>
                </a:solidFill>
              </a:rPr>
              <a:t>Бета-ритм</a:t>
            </a:r>
            <a:r>
              <a:rPr lang="en-US">
                <a:solidFill>
                  <a:srgbClr val="000000"/>
                </a:solidFill>
              </a:rPr>
              <a:t> - ритмическое колебание потенциалов с частотой 14-35 Гц.</a:t>
            </a:r>
            <a:endParaRPr lang="ru-RU">
              <a:solidFill>
                <a:srgbClr val="000000"/>
              </a:solidFill>
            </a:endParaRP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solidFill>
                  <a:srgbClr val="000000"/>
                </a:solidFill>
              </a:rPr>
              <a:t>и</a:t>
            </a:r>
            <a:r>
              <a:rPr lang="en-US">
                <a:solidFill>
                  <a:srgbClr val="000000"/>
                </a:solidFill>
              </a:rPr>
              <a:t> амплитудой 10-15 мкВ (не более 30).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en-US">
                <a:solidFill>
                  <a:srgbClr val="000000"/>
                </a:solidFill>
              </a:rPr>
              <a:t>Лучше выражен в лобно-центральных областях мозга.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endParaRPr lang="ru-RU">
              <a:solidFill>
                <a:srgbClr val="000000"/>
              </a:solidFill>
            </a:endParaRP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Лучше всего β-ритм регистрируется в области передних центральных извилин,</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однако распространяется и на задние центральные и лобные извилины.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β-ритм связан   с  соматическими,   сенсорными   и   двигательными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корковыми механизмами и дает реакцию на двигательную активацию или</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тактильную стимуляцию.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endParaRPr lang="en-US">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Прямоугольник 3"/>
          <p:cNvSpPr>
            <a:spLocks noChangeArrowheads="1"/>
          </p:cNvSpPr>
          <p:nvPr/>
        </p:nvSpPr>
        <p:spPr bwMode="auto">
          <a:xfrm>
            <a:off x="571500" y="1357313"/>
            <a:ext cx="8215313" cy="4524375"/>
          </a:xfrm>
          <a:prstGeom prst="rect">
            <a:avLst/>
          </a:prstGeom>
          <a:noFill/>
          <a:ln w="9525">
            <a:noFill/>
            <a:miter lim="800000"/>
            <a:headEnd/>
            <a:tailEnd/>
          </a:ln>
        </p:spPr>
        <p:txBody>
          <a:bodyPr>
            <a:spAutoFit/>
          </a:bodyPr>
          <a:lstStyle/>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en-US" b="1">
                <a:solidFill>
                  <a:srgbClr val="000000"/>
                </a:solidFill>
              </a:rPr>
              <a:t>Тета-ритм</a:t>
            </a:r>
            <a:r>
              <a:rPr lang="en-US">
                <a:solidFill>
                  <a:srgbClr val="000000"/>
                </a:solidFill>
              </a:rPr>
              <a:t> - ритмическое колебание потенциалов с частотой 4-7 Гц,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en-US">
                <a:solidFill>
                  <a:srgbClr val="000000"/>
                </a:solidFill>
              </a:rPr>
              <a:t>чаще двухсторонние синхронные, с амплитудой 100-200 мкВ, иногда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en-US">
                <a:solidFill>
                  <a:srgbClr val="000000"/>
                </a:solidFill>
              </a:rPr>
              <a:t>с веретенообразной модуляцией, особенно в лобной области мозга</a:t>
            </a:r>
            <a:r>
              <a:rPr lang="ru-RU"/>
              <a:t>Тета(θ)-активность.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endParaRPr lang="ru-RU"/>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en-US" b="1">
                <a:solidFill>
                  <a:srgbClr val="000000"/>
                </a:solidFill>
              </a:rPr>
              <a:t>Дельта-ритм</a:t>
            </a:r>
            <a:r>
              <a:rPr lang="en-US">
                <a:solidFill>
                  <a:srgbClr val="000000"/>
                </a:solidFill>
              </a:rPr>
              <a:t> - ритмическое колебание потенциалов с частотой 1-3 Гц</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en-US">
                <a:solidFill>
                  <a:srgbClr val="000000"/>
                </a:solidFill>
              </a:rPr>
              <a:t> и амплитудой от 10 до 250 мкВ и более. </a:t>
            </a:r>
            <a:endParaRPr lang="ru-RU">
              <a:solidFill>
                <a:srgbClr val="000000"/>
              </a:solidFill>
            </a:endParaRP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endParaRPr lang="ru-RU"/>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θ и δ-колебания могут в небольшом количестве и при амплитуде, не превышающей амплитуду α-ритма, встречаться на ЭЭГ взрослого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r>
              <a:rPr lang="ru-RU"/>
              <a:t>бодрствующего   человека.   В   этом   случае   они   указывают   на   определенное снижение   уровня   функциональной   активности   мозга.   Патологическими считают ЭЭГ, содержащие θ- и δ- колебания, превышающие по амплитуде 40 мкВ и занимающие более 15% от общего времени регистрации.</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535988" algn="l"/>
              </a:tabLst>
            </a:pPr>
            <a:endParaRPr lang="ru-RU"/>
          </a:p>
        </p:txBody>
      </p:sp>
      <p:sp>
        <p:nvSpPr>
          <p:cNvPr id="151555" name="Заголовок 1"/>
          <p:cNvSpPr>
            <a:spLocks noGrp="1"/>
          </p:cNvSpPr>
          <p:nvPr>
            <p:ph type="title"/>
          </p:nvPr>
        </p:nvSpPr>
        <p:spPr>
          <a:xfrm>
            <a:off x="428625" y="357188"/>
            <a:ext cx="8229600" cy="725487"/>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altLang="ru-RU" sz="2400" b="1" kern="1200" dirty="0" smtClean="0">
                <a:solidFill>
                  <a:schemeClr val="accent2"/>
                </a:solidFill>
                <a:ea typeface="+mn-ea"/>
                <a:cs typeface="+mn-cs"/>
              </a:rPr>
              <a:t>Патологические ритмы (бодрствующее состояние)</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1"/>
          <p:cNvPicPr>
            <a:picLocks noChangeAspect="1" noChangeArrowheads="1"/>
          </p:cNvPicPr>
          <p:nvPr/>
        </p:nvPicPr>
        <p:blipFill>
          <a:blip r:embed="rId3"/>
          <a:srcRect/>
          <a:stretch>
            <a:fillRect/>
          </a:stretch>
        </p:blipFill>
        <p:spPr bwMode="auto">
          <a:xfrm>
            <a:off x="280988" y="527050"/>
            <a:ext cx="8604250" cy="5815013"/>
          </a:xfrm>
          <a:prstGeom prst="rect">
            <a:avLst/>
          </a:prstGeom>
          <a:noFill/>
          <a:ln w="9525">
            <a:noFill/>
            <a:round/>
            <a:headEnd/>
            <a:tailEnd/>
          </a:ln>
        </p:spPr>
      </p:pic>
      <p:sp>
        <p:nvSpPr>
          <p:cNvPr id="148483" name="Text Box 2"/>
          <p:cNvSpPr txBox="1">
            <a:spLocks noChangeArrowheads="1"/>
          </p:cNvSpPr>
          <p:nvPr/>
        </p:nvSpPr>
        <p:spPr bwMode="auto">
          <a:xfrm>
            <a:off x="1928813" y="0"/>
            <a:ext cx="5599112" cy="622300"/>
          </a:xfrm>
          <a:prstGeom prst="rect">
            <a:avLst/>
          </a:prstGeom>
          <a:noFill/>
          <a:ln w="9525">
            <a:noFill/>
            <a:round/>
            <a:headEnd/>
            <a:tailEnd/>
          </a:ln>
        </p:spPr>
        <p:txBody>
          <a:bodyPr wrap="none" lIns="81639" tIns="60086" rIns="81639" bIns="40820"/>
          <a:lstStyle/>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en-US" altLang="ru-RU" sz="2400" b="1" dirty="0" err="1">
                <a:solidFill>
                  <a:schemeClr val="accent2"/>
                </a:solidFill>
                <a:latin typeface="+mj-lt"/>
              </a:rPr>
              <a:t>Интерпретация</a:t>
            </a:r>
            <a:r>
              <a:rPr lang="en-US" altLang="ru-RU" sz="2400" b="1" dirty="0">
                <a:solidFill>
                  <a:schemeClr val="accent2"/>
                </a:solidFill>
                <a:latin typeface="+mj-lt"/>
              </a:rPr>
              <a:t> </a:t>
            </a:r>
            <a:r>
              <a:rPr lang="en-US" altLang="ru-RU" sz="2400" b="1" dirty="0" err="1">
                <a:solidFill>
                  <a:schemeClr val="accent2"/>
                </a:solidFill>
                <a:latin typeface="+mj-lt"/>
              </a:rPr>
              <a:t>результатов</a:t>
            </a:r>
            <a:r>
              <a:rPr lang="en-US" altLang="ru-RU" sz="2400" b="1" dirty="0">
                <a:solidFill>
                  <a:schemeClr val="accent2"/>
                </a:solidFill>
                <a:latin typeface="+mj-lt"/>
              </a:rPr>
              <a:t> ЭЭГ</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studpoisk.net/pictures/books/psixofiziologiya-aleksandrov.files/image028.gif"/>
          <p:cNvPicPr>
            <a:picLocks noChangeAspect="1" noChangeArrowheads="1"/>
          </p:cNvPicPr>
          <p:nvPr/>
        </p:nvPicPr>
        <p:blipFill>
          <a:blip r:embed="rId2"/>
          <a:srcRect/>
          <a:stretch>
            <a:fillRect/>
          </a:stretch>
        </p:blipFill>
        <p:spPr bwMode="auto">
          <a:xfrm>
            <a:off x="2928938" y="1143000"/>
            <a:ext cx="4981575" cy="3076575"/>
          </a:xfrm>
          <a:prstGeom prst="rect">
            <a:avLst/>
          </a:prstGeom>
          <a:noFill/>
          <a:ln w="9525">
            <a:noFill/>
            <a:miter lim="800000"/>
            <a:headEnd/>
            <a:tailEnd/>
          </a:ln>
        </p:spPr>
      </p:pic>
      <p:sp>
        <p:nvSpPr>
          <p:cNvPr id="135171" name="Прямоугольник 7"/>
          <p:cNvSpPr>
            <a:spLocks noChangeArrowheads="1"/>
          </p:cNvSpPr>
          <p:nvPr/>
        </p:nvSpPr>
        <p:spPr bwMode="auto">
          <a:xfrm>
            <a:off x="1285875" y="5786438"/>
            <a:ext cx="7715250" cy="646112"/>
          </a:xfrm>
          <a:prstGeom prst="rect">
            <a:avLst/>
          </a:prstGeom>
          <a:noFill/>
          <a:ln w="9525">
            <a:noFill/>
            <a:miter lim="800000"/>
            <a:headEnd/>
            <a:tailEnd/>
          </a:ln>
        </p:spPr>
        <p:txBody>
          <a:bodyPr>
            <a:spAutoFit/>
          </a:bodyPr>
          <a:lstStyle/>
          <a:p>
            <a:pPr eaLnBrk="1" hangingPunct="1"/>
            <a:r>
              <a:rPr lang="ru-RU" altLang="ru-RU"/>
              <a:t>Рис. 2.3. Основные ритмы электроэнцефалограммы: </a:t>
            </a:r>
          </a:p>
          <a:p>
            <a:pPr eaLnBrk="1" hangingPunct="1"/>
            <a:r>
              <a:rPr lang="ru-RU" altLang="ru-RU"/>
              <a:t>1 — бета-ритм; 2 — альфа-ритм; 3 — тета-ритм; 4 — дельта-ритм</a:t>
            </a:r>
          </a:p>
        </p:txBody>
      </p:sp>
      <p:pic>
        <p:nvPicPr>
          <p:cNvPr id="135172" name="Picture 6" descr="Подпись: Бета-ритм резко&#10;усиливается при&#10;различных видах&#10;интенсивной&#10;деятельности&#10;"/>
          <p:cNvPicPr>
            <a:picLocks noChangeAspect="1" noChangeArrowheads="1"/>
          </p:cNvPicPr>
          <p:nvPr/>
        </p:nvPicPr>
        <p:blipFill>
          <a:blip r:embed="rId3"/>
          <a:srcRect/>
          <a:stretch>
            <a:fillRect/>
          </a:stretch>
        </p:blipFill>
        <p:spPr bwMode="auto">
          <a:xfrm>
            <a:off x="642938" y="611188"/>
            <a:ext cx="1928812" cy="1560512"/>
          </a:xfrm>
          <a:prstGeom prst="rect">
            <a:avLst/>
          </a:prstGeom>
          <a:noFill/>
          <a:ln w="9525">
            <a:noFill/>
            <a:miter lim="800000"/>
            <a:headEnd/>
            <a:tailEnd/>
          </a:ln>
        </p:spPr>
      </p:pic>
      <p:pic>
        <p:nvPicPr>
          <p:cNvPr id="135173" name="Picture 8" descr="Подпись: Альфа-ритм&#10;наблюдается&#10;в состоянии&#10;спокойного&#10;бодрствования,&#10;медитации&#10;и длительной&#10;монотонной&#10;деятельности&#10;"/>
          <p:cNvPicPr>
            <a:picLocks noChangeAspect="1" noChangeArrowheads="1"/>
          </p:cNvPicPr>
          <p:nvPr/>
        </p:nvPicPr>
        <p:blipFill>
          <a:blip r:embed="rId4"/>
          <a:srcRect/>
          <a:stretch>
            <a:fillRect/>
          </a:stretch>
        </p:blipFill>
        <p:spPr bwMode="auto">
          <a:xfrm>
            <a:off x="714375" y="2071688"/>
            <a:ext cx="1571625" cy="2114550"/>
          </a:xfrm>
          <a:prstGeom prst="rect">
            <a:avLst/>
          </a:prstGeom>
          <a:noFill/>
          <a:ln w="9525">
            <a:noFill/>
            <a:miter lim="800000"/>
            <a:headEnd/>
            <a:tailEnd/>
          </a:ln>
        </p:spPr>
      </p:pic>
      <p:pic>
        <p:nvPicPr>
          <p:cNvPr id="135174" name="Picture 10" descr="Подпись: Дельта-ритм&#10;возникает при естественном&#10;и наркотическом сне&#10;"/>
          <p:cNvPicPr>
            <a:picLocks noChangeAspect="1" noChangeArrowheads="1"/>
          </p:cNvPicPr>
          <p:nvPr/>
        </p:nvPicPr>
        <p:blipFill>
          <a:blip r:embed="rId5"/>
          <a:srcRect/>
          <a:stretch>
            <a:fillRect/>
          </a:stretch>
        </p:blipFill>
        <p:spPr bwMode="auto">
          <a:xfrm>
            <a:off x="1643063" y="4329113"/>
            <a:ext cx="1944687" cy="1362075"/>
          </a:xfrm>
          <a:prstGeom prst="rect">
            <a:avLst/>
          </a:prstGeom>
          <a:noFill/>
          <a:ln w="9525">
            <a:noFill/>
            <a:miter lim="800000"/>
            <a:headEnd/>
            <a:tailEnd/>
          </a:ln>
        </p:spPr>
      </p:pic>
      <p:pic>
        <p:nvPicPr>
          <p:cNvPr id="135175" name="Picture 12" descr="Подпись: Тета-ритм связан&#10;с поисковым&#10;поведением,&#10;усиливается при&#10;эмоциональном&#10;напряжении&#10;"/>
          <p:cNvPicPr>
            <a:picLocks noChangeAspect="1" noChangeArrowheads="1"/>
          </p:cNvPicPr>
          <p:nvPr/>
        </p:nvPicPr>
        <p:blipFill>
          <a:blip r:embed="rId6"/>
          <a:srcRect/>
          <a:stretch>
            <a:fillRect/>
          </a:stretch>
        </p:blipFill>
        <p:spPr bwMode="auto">
          <a:xfrm>
            <a:off x="4500563" y="4214813"/>
            <a:ext cx="1704975" cy="1471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4"/>
          <p:cNvSpPr>
            <a:spLocks noGrp="1" noChangeArrowheads="1"/>
          </p:cNvSpPr>
          <p:nvPr>
            <p:ph type="title"/>
          </p:nvPr>
        </p:nvSpPr>
        <p:spPr>
          <a:xfrm>
            <a:off x="142875" y="428625"/>
            <a:ext cx="8786813" cy="804863"/>
          </a:xfrm>
          <a:ln>
            <a:round/>
          </a:ln>
        </p:spPr>
        <p:txBody>
          <a:bodyPr wrap="none" lIns="81639" tIns="60086" rIns="81639" bIns="40820"/>
          <a:lstStyle/>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ru-RU" altLang="zh-TW" sz="2400" b="1" kern="1200" dirty="0" err="1" smtClean="0">
                <a:solidFill>
                  <a:schemeClr val="accent2"/>
                </a:solidFill>
                <a:ea typeface="+mn-ea"/>
                <a:cs typeface="+mn-cs"/>
              </a:rPr>
              <a:t>Изменения электроэнцефалограммы </a:t>
            </a:r>
            <a:br>
              <a:rPr lang="ru-RU" altLang="zh-TW" sz="2400" b="1" kern="1200" dirty="0" err="1" smtClean="0">
                <a:solidFill>
                  <a:schemeClr val="accent2"/>
                </a:solidFill>
                <a:ea typeface="+mn-ea"/>
                <a:cs typeface="+mn-cs"/>
              </a:rPr>
            </a:br>
            <a:r>
              <a:rPr lang="ru-RU" altLang="zh-TW" sz="2400" b="1" kern="1200" dirty="0" err="1" smtClean="0">
                <a:solidFill>
                  <a:schemeClr val="accent2"/>
                </a:solidFill>
                <a:ea typeface="+mn-ea"/>
                <a:cs typeface="+mn-cs"/>
              </a:rPr>
              <a:t>при засыпании</a:t>
            </a:r>
            <a:endParaRPr lang="en-US" altLang="zh-TW" sz="2400" b="1" kern="1200" dirty="0" err="1" smtClean="0">
              <a:solidFill>
                <a:schemeClr val="accent2"/>
              </a:solidFill>
              <a:ea typeface="+mn-ea"/>
              <a:cs typeface="+mn-cs"/>
            </a:endParaRPr>
          </a:p>
        </p:txBody>
      </p:sp>
      <p:grpSp>
        <p:nvGrpSpPr>
          <p:cNvPr id="136195" name="Group 5"/>
          <p:cNvGrpSpPr>
            <a:grpSpLocks/>
          </p:cNvGrpSpPr>
          <p:nvPr/>
        </p:nvGrpSpPr>
        <p:grpSpPr bwMode="auto">
          <a:xfrm>
            <a:off x="809625" y="1357313"/>
            <a:ext cx="8001000" cy="5127625"/>
            <a:chOff x="432" y="960"/>
            <a:chExt cx="5040" cy="3230"/>
          </a:xfrm>
        </p:grpSpPr>
        <p:pic>
          <p:nvPicPr>
            <p:cNvPr id="136200" name="Picture 6" descr="Fig4-29L"/>
            <p:cNvPicPr>
              <a:picLocks noChangeAspect="1" noChangeArrowheads="1"/>
            </p:cNvPicPr>
            <p:nvPr/>
          </p:nvPicPr>
          <p:blipFill>
            <a:blip r:embed="rId2"/>
            <a:srcRect/>
            <a:stretch>
              <a:fillRect/>
            </a:stretch>
          </p:blipFill>
          <p:spPr bwMode="auto">
            <a:xfrm>
              <a:off x="432" y="960"/>
              <a:ext cx="5040" cy="3230"/>
            </a:xfrm>
            <a:prstGeom prst="rect">
              <a:avLst/>
            </a:prstGeom>
            <a:noFill/>
            <a:ln w="9525">
              <a:noFill/>
              <a:miter lim="800000"/>
              <a:headEnd/>
              <a:tailEnd/>
            </a:ln>
          </p:spPr>
        </p:pic>
        <p:sp useBgFill="1">
          <p:nvSpPr>
            <p:cNvPr id="151557" name="Text Box 7"/>
            <p:cNvSpPr txBox="1">
              <a:spLocks noChangeArrowheads="1"/>
            </p:cNvSpPr>
            <p:nvPr/>
          </p:nvSpPr>
          <p:spPr bwMode="auto">
            <a:xfrm>
              <a:off x="462" y="1230"/>
              <a:ext cx="855" cy="194"/>
            </a:xfrm>
            <a:prstGeom prst="rect">
              <a:avLst/>
            </a:prstGeom>
            <a:ln w="28575">
              <a:noFill/>
              <a:miter lim="800000"/>
              <a:headEnd/>
              <a:tailEnd/>
            </a:ln>
          </p:spPr>
          <p:txBody>
            <a:bodyPr>
              <a:spAutoFit/>
            </a:bodyPr>
            <a:lstStyle/>
            <a:p>
              <a:pPr eaLnBrk="1" hangingPunct="1">
                <a:spcBef>
                  <a:spcPct val="50000"/>
                </a:spcBef>
                <a:defRPr/>
              </a:pPr>
              <a:r>
                <a:rPr kumimoji="1" lang="ru-RU" altLang="zh-TW" sz="1400" dirty="0">
                  <a:latin typeface="+mj-lt"/>
                  <a:ea typeface="PMingLiU" pitchFamily="18" charset="-120"/>
                </a:rPr>
                <a:t>Возбуждение</a:t>
              </a:r>
              <a:endParaRPr kumimoji="1" lang="zh-TW" altLang="en-US" sz="1400" dirty="0">
                <a:latin typeface="PMingLiU" pitchFamily="18" charset="-120"/>
                <a:ea typeface="PMingLiU" pitchFamily="18" charset="-120"/>
              </a:endParaRPr>
            </a:p>
          </p:txBody>
        </p:sp>
      </p:grpSp>
      <p:sp useBgFill="1">
        <p:nvSpPr>
          <p:cNvPr id="10" name="Text Box 7"/>
          <p:cNvSpPr txBox="1">
            <a:spLocks noChangeArrowheads="1"/>
          </p:cNvSpPr>
          <p:nvPr/>
        </p:nvSpPr>
        <p:spPr bwMode="auto">
          <a:xfrm>
            <a:off x="928688" y="2786063"/>
            <a:ext cx="1500187" cy="307975"/>
          </a:xfrm>
          <a:prstGeom prst="rect">
            <a:avLst/>
          </a:prstGeom>
          <a:ln w="28575">
            <a:noFill/>
            <a:miter lim="800000"/>
            <a:headEnd/>
            <a:tailEnd/>
          </a:ln>
        </p:spPr>
        <p:txBody>
          <a:bodyPr>
            <a:spAutoFit/>
          </a:bodyPr>
          <a:lstStyle/>
          <a:p>
            <a:pPr eaLnBrk="1" hangingPunct="1">
              <a:spcBef>
                <a:spcPct val="50000"/>
              </a:spcBef>
              <a:defRPr/>
            </a:pPr>
            <a:r>
              <a:rPr kumimoji="1" lang="ru-RU" altLang="zh-TW" sz="1400" dirty="0">
                <a:latin typeface="+mj-lt"/>
                <a:ea typeface="PMingLiU" pitchFamily="18" charset="-120"/>
              </a:rPr>
              <a:t>Расслабление</a:t>
            </a:r>
            <a:endParaRPr kumimoji="1" lang="zh-TW" altLang="en-US" sz="1400" dirty="0">
              <a:latin typeface="PMingLiU" pitchFamily="18" charset="-120"/>
              <a:ea typeface="PMingLiU" pitchFamily="18" charset="-120"/>
            </a:endParaRPr>
          </a:p>
        </p:txBody>
      </p:sp>
      <p:sp useBgFill="1">
        <p:nvSpPr>
          <p:cNvPr id="11" name="Text Box 7"/>
          <p:cNvSpPr txBox="1">
            <a:spLocks noChangeArrowheads="1"/>
          </p:cNvSpPr>
          <p:nvPr/>
        </p:nvSpPr>
        <p:spPr bwMode="auto">
          <a:xfrm>
            <a:off x="1000125" y="3571875"/>
            <a:ext cx="1500188" cy="307975"/>
          </a:xfrm>
          <a:prstGeom prst="rect">
            <a:avLst/>
          </a:prstGeom>
          <a:ln w="28575">
            <a:noFill/>
            <a:miter lim="800000"/>
            <a:headEnd/>
            <a:tailEnd/>
          </a:ln>
        </p:spPr>
        <p:txBody>
          <a:bodyPr>
            <a:spAutoFit/>
          </a:bodyPr>
          <a:lstStyle/>
          <a:p>
            <a:pPr eaLnBrk="1" hangingPunct="1">
              <a:spcBef>
                <a:spcPct val="50000"/>
              </a:spcBef>
              <a:defRPr/>
            </a:pPr>
            <a:r>
              <a:rPr kumimoji="1" lang="ru-RU" altLang="zh-TW" sz="1400" dirty="0">
                <a:latin typeface="+mj-lt"/>
                <a:ea typeface="PMingLiU" pitchFamily="18" charset="-120"/>
              </a:rPr>
              <a:t>Дремота</a:t>
            </a:r>
            <a:endParaRPr kumimoji="1" lang="zh-TW" altLang="en-US" sz="1400" dirty="0">
              <a:latin typeface="PMingLiU" pitchFamily="18" charset="-120"/>
              <a:ea typeface="PMingLiU" pitchFamily="18" charset="-120"/>
            </a:endParaRPr>
          </a:p>
        </p:txBody>
      </p:sp>
      <p:sp useBgFill="1">
        <p:nvSpPr>
          <p:cNvPr id="12" name="Text Box 7"/>
          <p:cNvSpPr txBox="1">
            <a:spLocks noChangeArrowheads="1"/>
          </p:cNvSpPr>
          <p:nvPr/>
        </p:nvSpPr>
        <p:spPr bwMode="auto">
          <a:xfrm>
            <a:off x="928688" y="4500563"/>
            <a:ext cx="1928812" cy="307975"/>
          </a:xfrm>
          <a:prstGeom prst="rect">
            <a:avLst/>
          </a:prstGeom>
          <a:ln w="28575">
            <a:noFill/>
            <a:miter lim="800000"/>
            <a:headEnd/>
            <a:tailEnd/>
          </a:ln>
        </p:spPr>
        <p:txBody>
          <a:bodyPr>
            <a:spAutoFit/>
          </a:bodyPr>
          <a:lstStyle/>
          <a:p>
            <a:pPr eaLnBrk="1" hangingPunct="1">
              <a:spcBef>
                <a:spcPct val="50000"/>
              </a:spcBef>
              <a:defRPr/>
            </a:pPr>
            <a:r>
              <a:rPr kumimoji="1" lang="ru-RU" altLang="zh-TW" sz="1400" dirty="0">
                <a:latin typeface="+mj-lt"/>
                <a:ea typeface="PMingLiU" pitchFamily="18" charset="-120"/>
              </a:rPr>
              <a:t>Поверхностный сон</a:t>
            </a:r>
            <a:endParaRPr kumimoji="1" lang="zh-TW" altLang="en-US" sz="1400" dirty="0">
              <a:latin typeface="PMingLiU" pitchFamily="18" charset="-120"/>
              <a:ea typeface="PMingLiU" pitchFamily="18" charset="-120"/>
            </a:endParaRPr>
          </a:p>
        </p:txBody>
      </p:sp>
      <p:sp useBgFill="1">
        <p:nvSpPr>
          <p:cNvPr id="13" name="Text Box 7"/>
          <p:cNvSpPr txBox="1">
            <a:spLocks noChangeArrowheads="1"/>
          </p:cNvSpPr>
          <p:nvPr/>
        </p:nvSpPr>
        <p:spPr bwMode="auto">
          <a:xfrm>
            <a:off x="928688" y="5907088"/>
            <a:ext cx="1500187" cy="307975"/>
          </a:xfrm>
          <a:prstGeom prst="rect">
            <a:avLst/>
          </a:prstGeom>
          <a:ln w="28575">
            <a:noFill/>
            <a:miter lim="800000"/>
            <a:headEnd/>
            <a:tailEnd/>
          </a:ln>
        </p:spPr>
        <p:txBody>
          <a:bodyPr>
            <a:spAutoFit/>
          </a:bodyPr>
          <a:lstStyle/>
          <a:p>
            <a:pPr eaLnBrk="1" hangingPunct="1">
              <a:spcBef>
                <a:spcPct val="50000"/>
              </a:spcBef>
              <a:defRPr/>
            </a:pPr>
            <a:r>
              <a:rPr kumimoji="1" lang="ru-RU" altLang="zh-TW" sz="1400" dirty="0">
                <a:latin typeface="+mj-lt"/>
                <a:ea typeface="PMingLiU" pitchFamily="18" charset="-120"/>
              </a:rPr>
              <a:t>Глубокий сон</a:t>
            </a:r>
            <a:endParaRPr kumimoji="1" lang="zh-TW" altLang="en-US" sz="1400" dirty="0">
              <a:latin typeface="PMingLiU" pitchFamily="18" charset="-120"/>
              <a:ea typeface="PMingLiU" pitchFamily="18" charset="-12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1"/>
          <p:cNvSpPr txBox="1">
            <a:spLocks noChangeArrowheads="1"/>
          </p:cNvSpPr>
          <p:nvPr/>
        </p:nvSpPr>
        <p:spPr bwMode="auto">
          <a:xfrm>
            <a:off x="785813" y="428625"/>
            <a:ext cx="7464425" cy="314325"/>
          </a:xfrm>
          <a:prstGeom prst="rect">
            <a:avLst/>
          </a:prstGeom>
          <a:noFill/>
          <a:ln w="9525">
            <a:noFill/>
            <a:round/>
            <a:headEnd/>
            <a:tailEnd/>
          </a:ln>
        </p:spPr>
        <p:txBody>
          <a:bodyPr wrap="none" lIns="81639" tIns="55188" rIns="81639" bIns="40820"/>
          <a:lstStyle/>
          <a:p>
            <a:pPr algn="ct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altLang="zh-TW" sz="2400" b="1">
                <a:solidFill>
                  <a:schemeClr val="accent2"/>
                </a:solidFill>
                <a:ea typeface="PMingLiU" pitchFamily="18" charset="-120"/>
              </a:rPr>
              <a:t>Протокол и виды ЭЭГ-обследования</a:t>
            </a:r>
          </a:p>
        </p:txBody>
      </p:sp>
      <p:sp>
        <p:nvSpPr>
          <p:cNvPr id="137219" name="Text Box 2"/>
          <p:cNvSpPr txBox="1">
            <a:spLocks noChangeArrowheads="1"/>
          </p:cNvSpPr>
          <p:nvPr/>
        </p:nvSpPr>
        <p:spPr bwMode="auto">
          <a:xfrm>
            <a:off x="414338" y="1036638"/>
            <a:ext cx="3230562" cy="1006475"/>
          </a:xfrm>
          <a:prstGeom prst="rect">
            <a:avLst/>
          </a:prstGeom>
          <a:noFill/>
          <a:ln w="9525">
            <a:noFill/>
            <a:round/>
            <a:headEnd/>
            <a:tailEnd/>
          </a:ln>
        </p:spPr>
        <p:txBody>
          <a:bodyPr wrap="none" lIns="81639" tIns="40820" rIns="81639" bIns="40820"/>
          <a:lstStyle/>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a:solidFill>
                  <a:srgbClr val="000000"/>
                </a:solidFill>
                <a:latin typeface="Liberation Serif;Times New Roma"/>
              </a:rPr>
              <a:t>рутинная ЭЭГ,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a:solidFill>
                  <a:srgbClr val="000000"/>
                </a:solidFill>
                <a:latin typeface="Liberation Serif;Times New Roma"/>
              </a:rPr>
              <a:t>запись дневного сна или ночного,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a:solidFill>
                  <a:srgbClr val="000000"/>
                </a:solidFill>
                <a:latin typeface="Liberation Serif;Times New Roma"/>
              </a:rPr>
              <a:t>запись суточной ЭЭГ,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a:solidFill>
                  <a:srgbClr val="000000"/>
                </a:solidFill>
                <a:latin typeface="Liberation Serif;Times New Roma"/>
              </a:rPr>
              <a:t>холтеровская или видео ЭЭГ</a:t>
            </a:r>
          </a:p>
        </p:txBody>
      </p:sp>
      <p:sp>
        <p:nvSpPr>
          <p:cNvPr id="137220" name="Text Box 3"/>
          <p:cNvSpPr txBox="1">
            <a:spLocks noChangeArrowheads="1"/>
          </p:cNvSpPr>
          <p:nvPr/>
        </p:nvSpPr>
        <p:spPr bwMode="auto">
          <a:xfrm>
            <a:off x="1857375" y="2428875"/>
            <a:ext cx="4006850" cy="3319463"/>
          </a:xfrm>
          <a:prstGeom prst="rect">
            <a:avLst/>
          </a:prstGeom>
          <a:noFill/>
          <a:ln w="9525">
            <a:noFill/>
            <a:round/>
            <a:headEnd/>
            <a:tailEnd/>
          </a:ln>
        </p:spPr>
        <p:txBody>
          <a:bodyPr wrap="none" lIns="81639" tIns="40820" rIns="81639" bIns="40820"/>
          <a:lstStyle/>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b="1">
                <a:solidFill>
                  <a:srgbClr val="000000"/>
                </a:solidFill>
              </a:rPr>
              <a:t>Провоцирующие пробы</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endParaRPr lang="en-US">
              <a:solidFill>
                <a:srgbClr val="000000"/>
              </a:solidFill>
            </a:endParaRP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a:solidFill>
                  <a:srgbClr val="000000"/>
                </a:solidFill>
                <a:latin typeface="Liberation Serif;Times New Roma"/>
              </a:rPr>
              <a:t/>
            </a:r>
            <a:br>
              <a:rPr lang="en-US">
                <a:solidFill>
                  <a:srgbClr val="000000"/>
                </a:solidFill>
                <a:latin typeface="Liberation Serif;Times New Roma"/>
              </a:rPr>
            </a:br>
            <a:r>
              <a:rPr lang="en-US">
                <a:solidFill>
                  <a:srgbClr val="000000"/>
                </a:solidFill>
                <a:latin typeface="Liberation Serif;Times New Roma"/>
              </a:rPr>
              <a:t>1. </a:t>
            </a:r>
            <a:r>
              <a:rPr lang="en-US" b="1">
                <a:solidFill>
                  <a:srgbClr val="000000"/>
                </a:solidFill>
                <a:latin typeface="Liberation Serif;Times New Roma"/>
              </a:rPr>
              <a:t>открывание-закрывание глаз</a:t>
            </a:r>
            <a:r>
              <a:rPr lang="en-US">
                <a:solidFill>
                  <a:srgbClr val="000000"/>
                </a:solidFill>
                <a:latin typeface="Liberation Serif;Times New Roma"/>
              </a:rPr>
              <a:t>  </a:t>
            </a:r>
            <a:br>
              <a:rPr lang="en-US">
                <a:solidFill>
                  <a:srgbClr val="000000"/>
                </a:solidFill>
                <a:latin typeface="Liberation Serif;Times New Roma"/>
              </a:rPr>
            </a:br>
            <a:r>
              <a:rPr lang="en-US">
                <a:solidFill>
                  <a:srgbClr val="000000"/>
                </a:solidFill>
                <a:latin typeface="Liberation Serif;Times New Roma"/>
              </a:rPr>
              <a:t/>
            </a:r>
            <a:br>
              <a:rPr lang="en-US">
                <a:solidFill>
                  <a:srgbClr val="000000"/>
                </a:solidFill>
                <a:latin typeface="Liberation Serif;Times New Roma"/>
              </a:rPr>
            </a:br>
            <a:r>
              <a:rPr lang="en-US">
                <a:solidFill>
                  <a:srgbClr val="000000"/>
                </a:solidFill>
                <a:latin typeface="Liberation Serif;Times New Roma"/>
              </a:rPr>
              <a:t>2. </a:t>
            </a:r>
            <a:r>
              <a:rPr lang="en-US" b="1">
                <a:solidFill>
                  <a:srgbClr val="000000"/>
                </a:solidFill>
                <a:latin typeface="Liberation Serif;Times New Roma"/>
              </a:rPr>
              <a:t>фотостимуляция</a:t>
            </a:r>
            <a:r>
              <a:rPr lang="en-US">
                <a:solidFill>
                  <a:srgbClr val="000000"/>
                </a:solidFill>
                <a:latin typeface="Liberation Serif;Times New Roma"/>
              </a:rPr>
              <a:t>.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a:solidFill>
                  <a:srgbClr val="000000"/>
                </a:solidFill>
                <a:latin typeface="Liberation Serif;Times New Roma"/>
              </a:rPr>
              <a:t> </a:t>
            </a:r>
            <a:br>
              <a:rPr lang="en-US">
                <a:solidFill>
                  <a:srgbClr val="000000"/>
                </a:solidFill>
                <a:latin typeface="Liberation Serif;Times New Roma"/>
              </a:rPr>
            </a:br>
            <a:r>
              <a:rPr lang="en-US">
                <a:solidFill>
                  <a:srgbClr val="000000"/>
                </a:solidFill>
                <a:latin typeface="Liberation Serif;Times New Roma"/>
              </a:rPr>
              <a:t>3. </a:t>
            </a:r>
            <a:r>
              <a:rPr lang="en-US" b="1">
                <a:solidFill>
                  <a:srgbClr val="000000"/>
                </a:solidFill>
                <a:latin typeface="Liberation Serif;Times New Roma"/>
              </a:rPr>
              <a:t>гипервентиляция</a:t>
            </a:r>
            <a:r>
              <a:rPr lang="en-US">
                <a:solidFill>
                  <a:srgbClr val="000000"/>
                </a:solidFill>
                <a:latin typeface="Liberation Serif;Times New Roma"/>
              </a:rPr>
              <a:t>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a:solidFill>
                  <a:srgbClr val="000000"/>
                </a:solidFill>
                <a:latin typeface="Liberation Serif;Times New Roma"/>
              </a:rPr>
              <a:t/>
            </a:r>
            <a:br>
              <a:rPr lang="en-US">
                <a:solidFill>
                  <a:srgbClr val="000000"/>
                </a:solidFill>
                <a:latin typeface="Liberation Serif;Times New Roma"/>
              </a:rPr>
            </a:br>
            <a:r>
              <a:rPr lang="en-US">
                <a:solidFill>
                  <a:srgbClr val="000000"/>
                </a:solidFill>
                <a:latin typeface="Liberation Serif;Times New Roma"/>
              </a:rPr>
              <a:t>4. </a:t>
            </a:r>
            <a:r>
              <a:rPr lang="en-US" b="1">
                <a:solidFill>
                  <a:srgbClr val="000000"/>
                </a:solidFill>
                <a:latin typeface="Liberation Serif;Times New Roma"/>
              </a:rPr>
              <a:t>фоностимуляция</a:t>
            </a:r>
            <a:r>
              <a:rPr lang="en-US">
                <a:solidFill>
                  <a:srgbClr val="000000"/>
                </a:solidFill>
                <a:latin typeface="Liberation Serif;Times New Roma"/>
              </a:rPr>
              <a:t> (применяется реже).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a:solidFill>
                  <a:srgbClr val="000000"/>
                </a:solidFill>
                <a:latin typeface="Liberation Serif;Times New Roma"/>
              </a:rPr>
              <a:t> </a:t>
            </a:r>
            <a:br>
              <a:rPr lang="en-US">
                <a:solidFill>
                  <a:srgbClr val="000000"/>
                </a:solidFill>
                <a:latin typeface="Liberation Serif;Times New Roma"/>
              </a:rPr>
            </a:br>
            <a:r>
              <a:rPr lang="en-US">
                <a:solidFill>
                  <a:srgbClr val="000000"/>
                </a:solidFill>
                <a:latin typeface="Liberation Serif;Times New Roma"/>
              </a:rPr>
              <a:t>5. </a:t>
            </a:r>
            <a:r>
              <a:rPr lang="en-US" b="1">
                <a:solidFill>
                  <a:srgbClr val="000000"/>
                </a:solidFill>
                <a:latin typeface="Liberation Serif;Times New Roma"/>
              </a:rPr>
              <a:t>депривация сна</a:t>
            </a:r>
            <a:r>
              <a:rPr lang="en-US">
                <a:solidFill>
                  <a:srgbClr val="000000"/>
                </a:solidFill>
                <a:latin typeface="Liberation Serif;Times New Roma"/>
              </a:rPr>
              <a:t>.  </a:t>
            </a:r>
          </a:p>
          <a:p>
            <a:pPr>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a:solidFill>
                  <a:srgbClr val="000000"/>
                </a:solidFill>
                <a:latin typeface="Liberation Serif;Times New Roma"/>
              </a:rPr>
              <a:t/>
            </a:r>
            <a:br>
              <a:rPr lang="en-US">
                <a:solidFill>
                  <a:srgbClr val="000000"/>
                </a:solidFill>
                <a:latin typeface="Liberation Serif;Times New Roma"/>
              </a:rPr>
            </a:br>
            <a:r>
              <a:rPr lang="en-US">
                <a:solidFill>
                  <a:srgbClr val="000000"/>
                </a:solidFill>
                <a:latin typeface="Liberation Serif;Times New Roma"/>
              </a:rPr>
              <a:t>6. </a:t>
            </a:r>
            <a:r>
              <a:rPr lang="en-US" b="1">
                <a:solidFill>
                  <a:srgbClr val="000000"/>
                </a:solidFill>
                <a:latin typeface="Liberation Serif;Times New Roma"/>
              </a:rPr>
              <a:t>стимуляция умственной активности</a:t>
            </a:r>
            <a:r>
              <a:rPr lang="en-US">
                <a:solidFill>
                  <a:srgbClr val="000000"/>
                </a:solidFill>
                <a:latin typeface="Liberation Serif;Times New Roma"/>
              </a:rPr>
              <a:t>. </a:t>
            </a:r>
            <a:r>
              <a:rPr lang="en-US" sz="1100">
                <a:solidFill>
                  <a:srgbClr val="000000"/>
                </a:solidFill>
                <a:latin typeface="Liberation Serif;Times New Roma"/>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4" descr="QEEG_applied_enuroscience"/>
          <p:cNvPicPr>
            <a:picLocks noChangeAspect="1" noChangeArrowheads="1"/>
          </p:cNvPicPr>
          <p:nvPr/>
        </p:nvPicPr>
        <p:blipFill>
          <a:blip r:embed="rId2"/>
          <a:srcRect r="-4814"/>
          <a:stretch>
            <a:fillRect/>
          </a:stretch>
        </p:blipFill>
        <p:spPr bwMode="auto">
          <a:xfrm>
            <a:off x="827088" y="836613"/>
            <a:ext cx="2943225" cy="5545137"/>
          </a:xfrm>
          <a:prstGeom prst="rect">
            <a:avLst/>
          </a:prstGeom>
          <a:noFill/>
          <a:ln w="9525">
            <a:noFill/>
            <a:miter lim="800000"/>
            <a:headEnd/>
            <a:tailEnd/>
          </a:ln>
        </p:spPr>
      </p:pic>
      <p:pic>
        <p:nvPicPr>
          <p:cNvPr id="138243" name="Picture 5" descr="ScreenHunter_3"/>
          <p:cNvPicPr>
            <a:picLocks noChangeAspect="1" noChangeArrowheads="1"/>
          </p:cNvPicPr>
          <p:nvPr/>
        </p:nvPicPr>
        <p:blipFill>
          <a:blip r:embed="rId3"/>
          <a:srcRect/>
          <a:stretch>
            <a:fillRect/>
          </a:stretch>
        </p:blipFill>
        <p:spPr bwMode="auto">
          <a:xfrm>
            <a:off x="3851275" y="2276475"/>
            <a:ext cx="4792663" cy="3503613"/>
          </a:xfrm>
          <a:prstGeom prst="rect">
            <a:avLst/>
          </a:prstGeom>
          <a:noFill/>
          <a:ln w="9525">
            <a:noFill/>
            <a:miter lim="800000"/>
            <a:headEnd/>
            <a:tailEnd/>
          </a:ln>
        </p:spPr>
      </p:pic>
      <p:sp>
        <p:nvSpPr>
          <p:cNvPr id="138244" name="Rectangle 6"/>
          <p:cNvSpPr>
            <a:spLocks noChangeArrowheads="1"/>
          </p:cNvSpPr>
          <p:nvPr/>
        </p:nvSpPr>
        <p:spPr bwMode="auto">
          <a:xfrm>
            <a:off x="4214813" y="1357313"/>
            <a:ext cx="4781550" cy="646112"/>
          </a:xfrm>
          <a:prstGeom prst="rect">
            <a:avLst/>
          </a:prstGeom>
          <a:noFill/>
          <a:ln w="9525">
            <a:noFill/>
            <a:miter lim="800000"/>
            <a:headEnd/>
            <a:tailEnd/>
          </a:ln>
        </p:spPr>
        <p:txBody>
          <a:bodyPr>
            <a:spAutoFit/>
          </a:bodyPr>
          <a:lstStyle/>
          <a:p>
            <a:pPr eaLnBrk="1" hangingPunct="1"/>
            <a:r>
              <a:rPr lang="en-GB" altLang="ru-RU" b="1">
                <a:solidFill>
                  <a:schemeClr val="accent2"/>
                </a:solidFill>
              </a:rPr>
              <a:t>many EEG channels (up to 256)</a:t>
            </a:r>
            <a:br>
              <a:rPr lang="en-GB" altLang="ru-RU" b="1">
                <a:solidFill>
                  <a:schemeClr val="accent2"/>
                </a:solidFill>
              </a:rPr>
            </a:br>
            <a:r>
              <a:rPr lang="en-GB" altLang="ru-RU" b="1">
                <a:solidFill>
                  <a:schemeClr val="accent2"/>
                </a:solidFill>
              </a:rPr>
              <a:t>source / dipole localisation</a:t>
            </a:r>
            <a:endParaRPr lang="de-AT" altLang="ru-RU" b="1">
              <a:solidFill>
                <a:schemeClr val="accent2"/>
              </a:solidFill>
            </a:endParaRPr>
          </a:p>
        </p:txBody>
      </p:sp>
      <p:sp>
        <p:nvSpPr>
          <p:cNvPr id="155653" name="Прямоугольник 4"/>
          <p:cNvSpPr>
            <a:spLocks noChangeArrowheads="1"/>
          </p:cNvSpPr>
          <p:nvPr/>
        </p:nvSpPr>
        <p:spPr bwMode="auto">
          <a:xfrm>
            <a:off x="500063" y="357188"/>
            <a:ext cx="8358187" cy="830262"/>
          </a:xfrm>
          <a:prstGeom prst="rect">
            <a:avLst/>
          </a:prstGeom>
          <a:noFill/>
          <a:ln w="9525">
            <a:noFill/>
            <a:miter lim="800000"/>
            <a:headEnd/>
            <a:tailEnd/>
          </a:ln>
        </p:spPr>
        <p:txBody>
          <a:bodyPr>
            <a:spAutoFit/>
          </a:bodyPr>
          <a:lstStyle/>
          <a:p>
            <a:pPr algn="ctr" eaLnBrk="1" hangingPunct="1">
              <a:defRPr/>
            </a:pPr>
            <a:r>
              <a:rPr lang="en-US" altLang="ru-RU" sz="2400" b="1" dirty="0" err="1">
                <a:solidFill>
                  <a:schemeClr val="accent2"/>
                </a:solidFill>
                <a:latin typeface="+mj-lt"/>
              </a:rPr>
              <a:t>То</a:t>
            </a:r>
            <a:r>
              <a:rPr lang="ru-RU" altLang="ru-RU" sz="2400" b="1" dirty="0" err="1">
                <a:solidFill>
                  <a:schemeClr val="accent2"/>
                </a:solidFill>
                <a:latin typeface="+mj-lt"/>
              </a:rPr>
              <a:t>пографи</a:t>
            </a:r>
            <a:r>
              <a:rPr lang="en-US" altLang="ru-RU" sz="2400" b="1" dirty="0" err="1">
                <a:solidFill>
                  <a:schemeClr val="accent2"/>
                </a:solidFill>
                <a:latin typeface="+mj-lt"/>
              </a:rPr>
              <a:t>ческое</a:t>
            </a:r>
            <a:r>
              <a:rPr lang="en-US" altLang="ru-RU" sz="2400" b="1" dirty="0">
                <a:solidFill>
                  <a:schemeClr val="accent2"/>
                </a:solidFill>
                <a:latin typeface="+mj-lt"/>
              </a:rPr>
              <a:t> </a:t>
            </a:r>
            <a:r>
              <a:rPr lang="en-US" altLang="ru-RU" sz="2400" b="1" dirty="0" err="1">
                <a:solidFill>
                  <a:schemeClr val="accent2"/>
                </a:solidFill>
                <a:latin typeface="+mj-lt"/>
              </a:rPr>
              <a:t>картирование</a:t>
            </a:r>
            <a:r>
              <a:rPr lang="en-US" altLang="ru-RU" sz="2400" b="1" dirty="0">
                <a:solidFill>
                  <a:schemeClr val="accent2"/>
                </a:solidFill>
                <a:latin typeface="+mj-lt"/>
              </a:rPr>
              <a:t> </a:t>
            </a:r>
            <a:r>
              <a:rPr lang="en-US" altLang="ru-RU" sz="2400" b="1" dirty="0" err="1">
                <a:solidFill>
                  <a:schemeClr val="accent2"/>
                </a:solidFill>
                <a:latin typeface="+mj-lt"/>
              </a:rPr>
              <a:t>электрической</a:t>
            </a:r>
            <a:r>
              <a:rPr lang="en-US" altLang="ru-RU" sz="2400" b="1" dirty="0">
                <a:solidFill>
                  <a:schemeClr val="accent2"/>
                </a:solidFill>
                <a:latin typeface="+mj-lt"/>
              </a:rPr>
              <a:t> </a:t>
            </a:r>
            <a:r>
              <a:rPr lang="en-US" altLang="ru-RU" sz="2400" b="1" dirty="0" err="1">
                <a:solidFill>
                  <a:schemeClr val="accent2"/>
                </a:solidFill>
                <a:latin typeface="+mj-lt"/>
              </a:rPr>
              <a:t>активности</a:t>
            </a:r>
            <a:r>
              <a:rPr lang="en-US" altLang="ru-RU" sz="2400" b="1" dirty="0">
                <a:solidFill>
                  <a:schemeClr val="accent2"/>
                </a:solidFill>
                <a:latin typeface="+mj-lt"/>
              </a:rPr>
              <a:t> </a:t>
            </a:r>
            <a:r>
              <a:rPr lang="en-US" altLang="ru-RU" sz="2400" b="1" dirty="0" err="1">
                <a:solidFill>
                  <a:schemeClr val="accent2"/>
                </a:solidFill>
                <a:latin typeface="+mj-lt"/>
              </a:rPr>
              <a:t>мозга</a:t>
            </a:r>
            <a:endParaRPr lang="ru-RU" altLang="ru-RU" sz="2400" b="1" dirty="0">
              <a:solidFill>
                <a:schemeClr val="accent2"/>
              </a:solidFill>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1"/>
          <p:cNvPicPr>
            <a:picLocks noGrp="1" noChangeAspect="1" noChangeArrowheads="1"/>
          </p:cNvPicPr>
          <p:nvPr>
            <p:ph idx="1"/>
          </p:nvPr>
        </p:nvPicPr>
        <p:blipFill>
          <a:blip r:embed="rId2"/>
          <a:srcRect/>
          <a:stretch>
            <a:fillRect/>
          </a:stretch>
        </p:blipFill>
        <p:spPr>
          <a:xfrm>
            <a:off x="1571625" y="1571625"/>
            <a:ext cx="5857875" cy="4394200"/>
          </a:xfrm>
          <a:noFill/>
        </p:spPr>
      </p:pic>
      <p:sp>
        <p:nvSpPr>
          <p:cNvPr id="4" name="Прямоугольник 4"/>
          <p:cNvSpPr>
            <a:spLocks noChangeArrowheads="1"/>
          </p:cNvSpPr>
          <p:nvPr/>
        </p:nvSpPr>
        <p:spPr bwMode="auto">
          <a:xfrm>
            <a:off x="500063" y="357188"/>
            <a:ext cx="8358187" cy="830262"/>
          </a:xfrm>
          <a:prstGeom prst="rect">
            <a:avLst/>
          </a:prstGeom>
          <a:noFill/>
          <a:ln w="9525">
            <a:noFill/>
            <a:miter lim="800000"/>
            <a:headEnd/>
            <a:tailEnd/>
          </a:ln>
        </p:spPr>
        <p:txBody>
          <a:bodyPr>
            <a:spAutoFit/>
          </a:bodyPr>
          <a:lstStyle/>
          <a:p>
            <a:pPr algn="ctr" eaLnBrk="1" hangingPunct="1">
              <a:defRPr/>
            </a:pPr>
            <a:r>
              <a:rPr lang="en-US" altLang="ru-RU" sz="2400" b="1" dirty="0" err="1">
                <a:solidFill>
                  <a:schemeClr val="accent2"/>
                </a:solidFill>
                <a:latin typeface="+mj-lt"/>
              </a:rPr>
              <a:t>То</a:t>
            </a:r>
            <a:r>
              <a:rPr lang="ru-RU" altLang="ru-RU" sz="2400" b="1" dirty="0" err="1">
                <a:solidFill>
                  <a:schemeClr val="accent2"/>
                </a:solidFill>
                <a:latin typeface="+mj-lt"/>
              </a:rPr>
              <a:t>пографи</a:t>
            </a:r>
            <a:r>
              <a:rPr lang="en-US" altLang="ru-RU" sz="2400" b="1" dirty="0" err="1">
                <a:solidFill>
                  <a:schemeClr val="accent2"/>
                </a:solidFill>
                <a:latin typeface="+mj-lt"/>
              </a:rPr>
              <a:t>ческое</a:t>
            </a:r>
            <a:r>
              <a:rPr lang="en-US" altLang="ru-RU" sz="2400" b="1" dirty="0">
                <a:solidFill>
                  <a:schemeClr val="accent2"/>
                </a:solidFill>
                <a:latin typeface="+mj-lt"/>
              </a:rPr>
              <a:t> </a:t>
            </a:r>
            <a:r>
              <a:rPr lang="en-US" altLang="ru-RU" sz="2400" b="1" dirty="0" err="1">
                <a:solidFill>
                  <a:schemeClr val="accent2"/>
                </a:solidFill>
                <a:latin typeface="+mj-lt"/>
              </a:rPr>
              <a:t>картирование</a:t>
            </a:r>
            <a:r>
              <a:rPr lang="en-US" altLang="ru-RU" sz="2400" b="1" dirty="0">
                <a:solidFill>
                  <a:schemeClr val="accent2"/>
                </a:solidFill>
                <a:latin typeface="+mj-lt"/>
              </a:rPr>
              <a:t> </a:t>
            </a:r>
            <a:r>
              <a:rPr lang="en-US" altLang="ru-RU" sz="2400" b="1" dirty="0" err="1">
                <a:solidFill>
                  <a:schemeClr val="accent2"/>
                </a:solidFill>
                <a:latin typeface="+mj-lt"/>
              </a:rPr>
              <a:t>электрической</a:t>
            </a:r>
            <a:r>
              <a:rPr lang="en-US" altLang="ru-RU" sz="2400" b="1" dirty="0">
                <a:solidFill>
                  <a:schemeClr val="accent2"/>
                </a:solidFill>
                <a:latin typeface="+mj-lt"/>
              </a:rPr>
              <a:t> </a:t>
            </a:r>
            <a:r>
              <a:rPr lang="en-US" altLang="ru-RU" sz="2400" b="1" dirty="0" err="1">
                <a:solidFill>
                  <a:schemeClr val="accent2"/>
                </a:solidFill>
                <a:latin typeface="+mj-lt"/>
              </a:rPr>
              <a:t>активности</a:t>
            </a:r>
            <a:r>
              <a:rPr lang="en-US" altLang="ru-RU" sz="2400" b="1" dirty="0">
                <a:solidFill>
                  <a:schemeClr val="accent2"/>
                </a:solidFill>
                <a:latin typeface="+mj-lt"/>
              </a:rPr>
              <a:t> </a:t>
            </a:r>
            <a:r>
              <a:rPr lang="en-US" altLang="ru-RU" sz="2400" b="1" dirty="0" err="1">
                <a:solidFill>
                  <a:schemeClr val="accent2"/>
                </a:solidFill>
                <a:latin typeface="+mj-lt"/>
              </a:rPr>
              <a:t>мозга</a:t>
            </a:r>
            <a:endParaRPr lang="ru-RU" altLang="ru-RU" sz="2400" b="1" dirty="0">
              <a:solidFill>
                <a:schemeClr val="accent2"/>
              </a:solidFill>
              <a:latin typeface="+mj-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1"/>
          <p:cNvSpPr txBox="1">
            <a:spLocks noChangeArrowheads="1"/>
          </p:cNvSpPr>
          <p:nvPr/>
        </p:nvSpPr>
        <p:spPr bwMode="auto">
          <a:xfrm>
            <a:off x="500063" y="395288"/>
            <a:ext cx="7629525" cy="4878387"/>
          </a:xfrm>
          <a:prstGeom prst="rect">
            <a:avLst/>
          </a:prstGeom>
          <a:noFill/>
          <a:ln w="9525">
            <a:noFill/>
            <a:round/>
            <a:headEnd/>
            <a:tailEnd/>
          </a:ln>
        </p:spPr>
        <p:txBody>
          <a:bodyPr wrap="none" lIns="81639" tIns="60086" rIns="81639" bIns="40820"/>
          <a:lstStyle/>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en-US" altLang="ru-RU" sz="2400" b="1" dirty="0" err="1">
                <a:solidFill>
                  <a:schemeClr val="accent2"/>
                </a:solidFill>
                <a:latin typeface="+mj-lt"/>
              </a:rPr>
              <a:t>Помехи</a:t>
            </a:r>
            <a:r>
              <a:rPr lang="en-US" altLang="ru-RU" sz="2400" b="1" dirty="0">
                <a:solidFill>
                  <a:schemeClr val="accent2"/>
                </a:solidFill>
                <a:latin typeface="+mj-lt"/>
              </a:rPr>
              <a:t> и </a:t>
            </a:r>
            <a:r>
              <a:rPr lang="en-US" altLang="ru-RU" sz="2400" b="1" dirty="0" err="1">
                <a:solidFill>
                  <a:schemeClr val="accent2"/>
                </a:solidFill>
                <a:latin typeface="+mj-lt"/>
              </a:rPr>
              <a:t>артефакты</a:t>
            </a:r>
            <a:r>
              <a:rPr lang="en-US" altLang="ru-RU" sz="2400" b="1" dirty="0">
                <a:solidFill>
                  <a:schemeClr val="accent2"/>
                </a:solidFill>
                <a:latin typeface="+mj-lt"/>
              </a:rPr>
              <a:t> </a:t>
            </a:r>
            <a:r>
              <a:rPr lang="en-US" altLang="ru-RU" sz="2400" b="1" dirty="0" err="1">
                <a:solidFill>
                  <a:schemeClr val="accent2"/>
                </a:solidFill>
                <a:latin typeface="+mj-lt"/>
              </a:rPr>
              <a:t>при</a:t>
            </a:r>
            <a:r>
              <a:rPr lang="en-US" altLang="ru-RU" sz="2400" b="1" dirty="0">
                <a:solidFill>
                  <a:schemeClr val="accent2"/>
                </a:solidFill>
                <a:latin typeface="+mj-lt"/>
              </a:rPr>
              <a:t> </a:t>
            </a:r>
            <a:r>
              <a:rPr lang="en-US" altLang="ru-RU" sz="2400" b="1" dirty="0" err="1">
                <a:solidFill>
                  <a:schemeClr val="accent2"/>
                </a:solidFill>
                <a:latin typeface="+mj-lt"/>
              </a:rPr>
              <a:t>применении</a:t>
            </a:r>
            <a:r>
              <a:rPr lang="en-US" altLang="ru-RU" sz="2400" b="1" dirty="0">
                <a:solidFill>
                  <a:schemeClr val="accent2"/>
                </a:solidFill>
                <a:latin typeface="+mj-lt"/>
              </a:rPr>
              <a:t>  </a:t>
            </a:r>
            <a:r>
              <a:rPr lang="en-US" altLang="ru-RU" sz="2400" b="1" dirty="0" err="1">
                <a:solidFill>
                  <a:schemeClr val="accent2"/>
                </a:solidFill>
                <a:latin typeface="+mj-lt"/>
              </a:rPr>
              <a:t>регистрации</a:t>
            </a:r>
            <a:r>
              <a:rPr lang="en-US" altLang="ru-RU" sz="2400" b="1" dirty="0">
                <a:solidFill>
                  <a:schemeClr val="accent2"/>
                </a:solidFill>
                <a:latin typeface="+mj-lt"/>
              </a:rPr>
              <a:t> ЭЭГ</a:t>
            </a:r>
          </a:p>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endParaRPr lang="en-US" altLang="ru-RU" sz="2200" b="1" dirty="0">
              <a:solidFill>
                <a:srgbClr val="000000"/>
              </a:solidFill>
            </a:endParaRPr>
          </a:p>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endParaRPr lang="en-US" altLang="ru-RU" dirty="0">
              <a:solidFill>
                <a:srgbClr val="000000"/>
              </a:solidFill>
            </a:endParaRPr>
          </a:p>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en-US" altLang="ru-RU" b="1" dirty="0" err="1">
                <a:solidFill>
                  <a:srgbClr val="000000"/>
                </a:solidFill>
              </a:rPr>
              <a:t>Электромагнитные</a:t>
            </a:r>
            <a:r>
              <a:rPr lang="en-US" altLang="ru-RU" b="1" dirty="0">
                <a:solidFill>
                  <a:srgbClr val="000000"/>
                </a:solidFill>
              </a:rPr>
              <a:t> </a:t>
            </a:r>
            <a:r>
              <a:rPr lang="en-US" altLang="ru-RU" b="1" dirty="0" err="1">
                <a:solidFill>
                  <a:srgbClr val="000000"/>
                </a:solidFill>
              </a:rPr>
              <a:t>помехи</a:t>
            </a:r>
            <a:r>
              <a:rPr lang="en-US" altLang="ru-RU" b="1" dirty="0">
                <a:solidFill>
                  <a:srgbClr val="000000"/>
                </a:solidFill>
              </a:rPr>
              <a:t> (</a:t>
            </a:r>
            <a:r>
              <a:rPr lang="en-US" altLang="ru-RU" b="1" dirty="0" err="1">
                <a:solidFill>
                  <a:srgbClr val="000000"/>
                </a:solidFill>
              </a:rPr>
              <a:t>наводка</a:t>
            </a:r>
            <a:r>
              <a:rPr lang="en-US" altLang="ru-RU" b="1" dirty="0">
                <a:solidFill>
                  <a:srgbClr val="000000"/>
                </a:solidFill>
              </a:rPr>
              <a:t> </a:t>
            </a:r>
            <a:r>
              <a:rPr lang="en-US" altLang="ru-RU" b="1" dirty="0" err="1">
                <a:solidFill>
                  <a:srgbClr val="000000"/>
                </a:solidFill>
              </a:rPr>
              <a:t>сети</a:t>
            </a:r>
            <a:r>
              <a:rPr lang="en-US" altLang="ru-RU" b="1" dirty="0">
                <a:solidFill>
                  <a:srgbClr val="000000"/>
                </a:solidFill>
              </a:rPr>
              <a:t> </a:t>
            </a:r>
            <a:r>
              <a:rPr lang="en-US" altLang="ru-RU" b="1" dirty="0" err="1">
                <a:solidFill>
                  <a:srgbClr val="000000"/>
                </a:solidFill>
              </a:rPr>
              <a:t>переменного</a:t>
            </a:r>
            <a:r>
              <a:rPr lang="en-US" altLang="ru-RU" b="1" dirty="0">
                <a:solidFill>
                  <a:srgbClr val="000000"/>
                </a:solidFill>
              </a:rPr>
              <a:t> </a:t>
            </a:r>
            <a:r>
              <a:rPr lang="en-US" altLang="ru-RU" b="1" dirty="0" err="1">
                <a:solidFill>
                  <a:srgbClr val="000000"/>
                </a:solidFill>
              </a:rPr>
              <a:t>тока</a:t>
            </a:r>
            <a:r>
              <a:rPr lang="en-US" altLang="ru-RU" b="1" dirty="0">
                <a:solidFill>
                  <a:srgbClr val="000000"/>
                </a:solidFill>
              </a:rPr>
              <a:t>)</a:t>
            </a:r>
            <a:r>
              <a:rPr lang="en-US" altLang="ru-RU" dirty="0">
                <a:solidFill>
                  <a:srgbClr val="000000"/>
                </a:solidFill>
              </a:rPr>
              <a:t> </a:t>
            </a:r>
            <a:br>
              <a:rPr lang="en-US" altLang="ru-RU" dirty="0">
                <a:solidFill>
                  <a:srgbClr val="000000"/>
                </a:solidFill>
              </a:rPr>
            </a:br>
            <a:r>
              <a:rPr lang="en-US" altLang="ru-RU" dirty="0">
                <a:solidFill>
                  <a:srgbClr val="000000"/>
                </a:solidFill>
              </a:rPr>
              <a:t> </a:t>
            </a:r>
          </a:p>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en-US" altLang="ru-RU" b="1" dirty="0" err="1">
                <a:solidFill>
                  <a:srgbClr val="000000"/>
                </a:solidFill>
              </a:rPr>
              <a:t>Артефакты</a:t>
            </a:r>
            <a:r>
              <a:rPr lang="en-US" altLang="ru-RU" b="1" dirty="0">
                <a:solidFill>
                  <a:srgbClr val="000000"/>
                </a:solidFill>
              </a:rPr>
              <a:t> </a:t>
            </a:r>
            <a:r>
              <a:rPr lang="en-US" altLang="ru-RU" b="1" dirty="0" err="1">
                <a:solidFill>
                  <a:srgbClr val="000000"/>
                </a:solidFill>
              </a:rPr>
              <a:t>движения</a:t>
            </a:r>
            <a:r>
              <a:rPr lang="en-US" altLang="ru-RU" b="1" dirty="0">
                <a:solidFill>
                  <a:srgbClr val="000000"/>
                </a:solidFill>
              </a:rPr>
              <a:t> </a:t>
            </a:r>
            <a:r>
              <a:rPr lang="en-US" altLang="ru-RU" b="1" dirty="0" err="1">
                <a:solidFill>
                  <a:srgbClr val="000000"/>
                </a:solidFill>
              </a:rPr>
              <a:t>электродов</a:t>
            </a:r>
            <a:r>
              <a:rPr lang="en-US" altLang="ru-RU" b="1" dirty="0">
                <a:solidFill>
                  <a:srgbClr val="000000"/>
                </a:solidFill>
              </a:rPr>
              <a:t> </a:t>
            </a:r>
            <a:br>
              <a:rPr lang="en-US" altLang="ru-RU" b="1" dirty="0">
                <a:solidFill>
                  <a:srgbClr val="000000"/>
                </a:solidFill>
              </a:rPr>
            </a:br>
            <a:r>
              <a:rPr lang="en-US" altLang="ru-RU" dirty="0">
                <a:solidFill>
                  <a:srgbClr val="000000"/>
                </a:solidFill>
              </a:rPr>
              <a:t> </a:t>
            </a:r>
          </a:p>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en-US" altLang="ru-RU" b="1" dirty="0" err="1">
                <a:solidFill>
                  <a:srgbClr val="000000"/>
                </a:solidFill>
              </a:rPr>
              <a:t>Электромиограмма</a:t>
            </a:r>
            <a:r>
              <a:rPr lang="en-US" altLang="ru-RU" dirty="0">
                <a:solidFill>
                  <a:srgbClr val="000000"/>
                </a:solidFill>
              </a:rPr>
              <a:t> </a:t>
            </a:r>
            <a:br>
              <a:rPr lang="en-US" altLang="ru-RU" dirty="0">
                <a:solidFill>
                  <a:srgbClr val="000000"/>
                </a:solidFill>
              </a:rPr>
            </a:br>
            <a:r>
              <a:rPr lang="en-US" altLang="ru-RU" dirty="0">
                <a:solidFill>
                  <a:srgbClr val="000000"/>
                </a:solidFill>
              </a:rPr>
              <a:t> </a:t>
            </a:r>
          </a:p>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en-US" altLang="ru-RU" b="1" dirty="0" err="1">
                <a:solidFill>
                  <a:srgbClr val="000000"/>
                </a:solidFill>
              </a:rPr>
              <a:t>Мигание</a:t>
            </a:r>
            <a:r>
              <a:rPr lang="en-US" altLang="ru-RU" b="1" dirty="0">
                <a:solidFill>
                  <a:srgbClr val="000000"/>
                </a:solidFill>
              </a:rPr>
              <a:t> </a:t>
            </a:r>
            <a:r>
              <a:rPr lang="en-US" altLang="ru-RU" b="1" dirty="0" err="1">
                <a:solidFill>
                  <a:srgbClr val="000000"/>
                </a:solidFill>
              </a:rPr>
              <a:t>глаз</a:t>
            </a:r>
            <a:r>
              <a:rPr lang="en-US" altLang="ru-RU" b="1" dirty="0">
                <a:solidFill>
                  <a:srgbClr val="000000"/>
                </a:solidFill>
              </a:rPr>
              <a:t> и </a:t>
            </a:r>
            <a:r>
              <a:rPr lang="en-US" altLang="ru-RU" b="1" dirty="0" err="1">
                <a:solidFill>
                  <a:srgbClr val="000000"/>
                </a:solidFill>
              </a:rPr>
              <a:t>движение</a:t>
            </a:r>
            <a:r>
              <a:rPr lang="en-US" altLang="ru-RU" b="1" dirty="0">
                <a:solidFill>
                  <a:srgbClr val="000000"/>
                </a:solidFill>
              </a:rPr>
              <a:t> </a:t>
            </a:r>
            <a:r>
              <a:rPr lang="en-US" altLang="ru-RU" b="1" dirty="0" err="1">
                <a:solidFill>
                  <a:srgbClr val="000000"/>
                </a:solidFill>
              </a:rPr>
              <a:t>глазных</a:t>
            </a:r>
            <a:r>
              <a:rPr lang="en-US" altLang="ru-RU" b="1" dirty="0">
                <a:solidFill>
                  <a:srgbClr val="000000"/>
                </a:solidFill>
              </a:rPr>
              <a:t> </a:t>
            </a:r>
            <a:r>
              <a:rPr lang="en-US" altLang="ru-RU" b="1" dirty="0" err="1">
                <a:solidFill>
                  <a:srgbClr val="000000"/>
                </a:solidFill>
              </a:rPr>
              <a:t>яблок</a:t>
            </a:r>
            <a:r>
              <a:rPr lang="en-US" altLang="ru-RU" b="1" dirty="0">
                <a:solidFill>
                  <a:srgbClr val="000000"/>
                </a:solidFill>
              </a:rPr>
              <a:t> (</a:t>
            </a:r>
            <a:r>
              <a:rPr lang="en-US" altLang="ru-RU" b="1" dirty="0" err="1">
                <a:solidFill>
                  <a:srgbClr val="000000"/>
                </a:solidFill>
              </a:rPr>
              <a:t>окулограмма</a:t>
            </a:r>
            <a:r>
              <a:rPr lang="en-US" altLang="ru-RU" b="1" dirty="0">
                <a:solidFill>
                  <a:srgbClr val="000000"/>
                </a:solidFill>
              </a:rPr>
              <a:t>)</a:t>
            </a:r>
            <a:r>
              <a:rPr lang="en-US" altLang="ru-RU" dirty="0">
                <a:solidFill>
                  <a:srgbClr val="000000"/>
                </a:solidFill>
              </a:rPr>
              <a:t> </a:t>
            </a:r>
            <a:br>
              <a:rPr lang="en-US" altLang="ru-RU" dirty="0">
                <a:solidFill>
                  <a:srgbClr val="000000"/>
                </a:solidFill>
              </a:rPr>
            </a:br>
            <a:r>
              <a:rPr lang="en-US" altLang="ru-RU" dirty="0">
                <a:solidFill>
                  <a:srgbClr val="000000"/>
                </a:solidFill>
              </a:rPr>
              <a:t/>
            </a:r>
            <a:br>
              <a:rPr lang="en-US" altLang="ru-RU" dirty="0">
                <a:solidFill>
                  <a:srgbClr val="000000"/>
                </a:solidFill>
              </a:rPr>
            </a:br>
            <a:r>
              <a:rPr lang="en-US" altLang="ru-RU" b="1" dirty="0" err="1">
                <a:solidFill>
                  <a:srgbClr val="000000"/>
                </a:solidFill>
              </a:rPr>
              <a:t>Активность</a:t>
            </a:r>
            <a:r>
              <a:rPr lang="en-US" altLang="ru-RU" b="1" dirty="0">
                <a:solidFill>
                  <a:srgbClr val="000000"/>
                </a:solidFill>
              </a:rPr>
              <a:t> </a:t>
            </a:r>
            <a:r>
              <a:rPr lang="en-US" altLang="ru-RU" b="1" dirty="0" err="1">
                <a:solidFill>
                  <a:srgbClr val="000000"/>
                </a:solidFill>
              </a:rPr>
              <a:t>характерной</a:t>
            </a:r>
            <a:r>
              <a:rPr lang="en-US" altLang="ru-RU" b="1" dirty="0">
                <a:solidFill>
                  <a:srgbClr val="000000"/>
                </a:solidFill>
              </a:rPr>
              <a:t> </a:t>
            </a:r>
            <a:r>
              <a:rPr lang="en-US" altLang="ru-RU" b="1" dirty="0" err="1">
                <a:solidFill>
                  <a:srgbClr val="000000"/>
                </a:solidFill>
              </a:rPr>
              <a:t>для</a:t>
            </a:r>
            <a:r>
              <a:rPr lang="en-US" altLang="ru-RU" b="1" dirty="0">
                <a:solidFill>
                  <a:srgbClr val="000000"/>
                </a:solidFill>
              </a:rPr>
              <a:t> ЭКГ </a:t>
            </a:r>
            <a:r>
              <a:rPr lang="en-US" altLang="ru-RU" b="1" dirty="0" err="1">
                <a:solidFill>
                  <a:srgbClr val="000000"/>
                </a:solidFill>
              </a:rPr>
              <a:t>формы</a:t>
            </a:r>
            <a:r>
              <a:rPr lang="en-US" altLang="ru-RU" b="1" dirty="0">
                <a:solidFill>
                  <a:srgbClr val="000000"/>
                </a:solidFill>
              </a:rPr>
              <a:t> и </a:t>
            </a:r>
            <a:r>
              <a:rPr lang="en-US" altLang="ru-RU" b="1" dirty="0" err="1">
                <a:solidFill>
                  <a:srgbClr val="000000"/>
                </a:solidFill>
              </a:rPr>
              <a:t>периодичности</a:t>
            </a:r>
            <a:endParaRPr lang="en-US" altLang="ru-RU" b="1" dirty="0">
              <a:solidFill>
                <a:srgbClr val="000000"/>
              </a:solidFill>
            </a:endParaRPr>
          </a:p>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en-US" altLang="ru-RU" dirty="0">
                <a:solidFill>
                  <a:srgbClr val="000000"/>
                </a:solidFill>
              </a:rPr>
              <a:t> </a:t>
            </a:r>
          </a:p>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en-US" altLang="ru-RU" b="1" dirty="0" err="1">
                <a:solidFill>
                  <a:srgbClr val="000000"/>
                </a:solidFill>
              </a:rPr>
              <a:t>Пульсация</a:t>
            </a:r>
            <a:r>
              <a:rPr lang="en-US" altLang="ru-RU" b="1" dirty="0">
                <a:solidFill>
                  <a:srgbClr val="000000"/>
                </a:solidFill>
              </a:rPr>
              <a:t> </a:t>
            </a:r>
            <a:r>
              <a:rPr lang="en-US" altLang="ru-RU" b="1" dirty="0" err="1">
                <a:solidFill>
                  <a:srgbClr val="000000"/>
                </a:solidFill>
              </a:rPr>
              <a:t>сосудов</a:t>
            </a:r>
            <a:r>
              <a:rPr lang="en-US" altLang="ru-RU" dirty="0">
                <a:solidFill>
                  <a:srgbClr val="000000"/>
                </a:solidFill>
              </a:rPr>
              <a:t> </a:t>
            </a:r>
            <a:br>
              <a:rPr lang="en-US" altLang="ru-RU" dirty="0">
                <a:solidFill>
                  <a:srgbClr val="000000"/>
                </a:solidFill>
              </a:rPr>
            </a:br>
            <a:endParaRPr lang="en-US" altLang="ru-RU" dirty="0">
              <a:solidFill>
                <a:srgbClr val="000000"/>
              </a:solidFill>
            </a:endParaRPr>
          </a:p>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en-US" altLang="ru-RU" b="1" dirty="0" err="1">
                <a:solidFill>
                  <a:srgbClr val="000000"/>
                </a:solidFill>
              </a:rPr>
              <a:t>Дыхательные</a:t>
            </a:r>
            <a:r>
              <a:rPr lang="en-US" altLang="ru-RU" b="1" dirty="0">
                <a:solidFill>
                  <a:srgbClr val="000000"/>
                </a:solidFill>
              </a:rPr>
              <a:t> </a:t>
            </a:r>
            <a:r>
              <a:rPr lang="en-US" altLang="ru-RU" b="1" dirty="0" err="1">
                <a:solidFill>
                  <a:srgbClr val="000000"/>
                </a:solidFill>
              </a:rPr>
              <a:t>движения</a:t>
            </a:r>
            <a:r>
              <a:rPr lang="en-US" altLang="ru-RU" dirty="0">
                <a:solidFill>
                  <a:srgbClr val="000000"/>
                </a:solidFill>
              </a:rPr>
              <a:t> </a:t>
            </a:r>
            <a:br>
              <a:rPr lang="en-US" altLang="ru-RU" dirty="0">
                <a:solidFill>
                  <a:srgbClr val="000000"/>
                </a:solidFill>
              </a:rPr>
            </a:br>
            <a:r>
              <a:rPr lang="en-US" altLang="ru-RU" dirty="0">
                <a:solidFill>
                  <a:srgbClr val="000000"/>
                </a:solidFill>
              </a:rPr>
              <a:t>  </a:t>
            </a:r>
          </a:p>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en-US" altLang="ru-RU" b="1" dirty="0" err="1">
                <a:solidFill>
                  <a:srgbClr val="000000"/>
                </a:solidFill>
              </a:rPr>
              <a:t>Глотательные</a:t>
            </a:r>
            <a:r>
              <a:rPr lang="en-US" altLang="ru-RU" b="1" dirty="0">
                <a:solidFill>
                  <a:srgbClr val="000000"/>
                </a:solidFill>
              </a:rPr>
              <a:t> </a:t>
            </a:r>
            <a:r>
              <a:rPr lang="en-US" altLang="ru-RU" b="1" dirty="0" err="1">
                <a:solidFill>
                  <a:srgbClr val="000000"/>
                </a:solidFill>
              </a:rPr>
              <a:t>движения</a:t>
            </a:r>
            <a:r>
              <a:rPr lang="en-US" altLang="ru-RU" dirty="0">
                <a:solidFill>
                  <a:srgbClr val="000000"/>
                </a:solidFill>
              </a:rPr>
              <a:t> </a:t>
            </a:r>
            <a:br>
              <a:rPr lang="en-US" altLang="ru-RU" dirty="0">
                <a:solidFill>
                  <a:srgbClr val="000000"/>
                </a:solidFill>
              </a:rPr>
            </a:br>
            <a:r>
              <a:rPr lang="en-US" altLang="ru-RU" dirty="0">
                <a:solidFill>
                  <a:srgbClr val="000000"/>
                </a:solidFill>
              </a:rPr>
              <a:t>  </a:t>
            </a:r>
          </a:p>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en-US" altLang="ru-RU" b="1" dirty="0" err="1">
                <a:solidFill>
                  <a:srgbClr val="000000"/>
                </a:solidFill>
              </a:rPr>
              <a:t>Кожно-гальваническая</a:t>
            </a:r>
            <a:r>
              <a:rPr lang="en-US" altLang="ru-RU" b="1" dirty="0">
                <a:solidFill>
                  <a:srgbClr val="000000"/>
                </a:solidFill>
              </a:rPr>
              <a:t> </a:t>
            </a:r>
            <a:r>
              <a:rPr lang="en-US" altLang="ru-RU" b="1" dirty="0" err="1">
                <a:solidFill>
                  <a:srgbClr val="000000"/>
                </a:solidFill>
              </a:rPr>
              <a:t>реакция</a:t>
            </a:r>
            <a:r>
              <a:rPr lang="en-US" altLang="ru-RU" b="1" dirty="0">
                <a:solidFill>
                  <a:srgbClr val="000000"/>
                </a:solidFill>
              </a:rPr>
              <a:t> </a:t>
            </a:r>
            <a:r>
              <a:rPr lang="en-US" altLang="ru-RU" dirty="0">
                <a:solidFill>
                  <a:srgbClr val="000000"/>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4"/>
          <p:cNvSpPr>
            <a:spLocks noChangeArrowheads="1"/>
          </p:cNvSpPr>
          <p:nvPr/>
        </p:nvSpPr>
        <p:spPr bwMode="auto">
          <a:xfrm>
            <a:off x="1239838" y="5741988"/>
            <a:ext cx="9236075" cy="1143000"/>
          </a:xfrm>
          <a:prstGeom prst="rect">
            <a:avLst/>
          </a:prstGeom>
          <a:noFill/>
          <a:ln w="9525">
            <a:noFill/>
            <a:miter lim="800000"/>
            <a:headEnd/>
            <a:tailEnd/>
          </a:ln>
        </p:spPr>
        <p:txBody>
          <a:bodyPr lIns="90000" tIns="46800" rIns="90000" bIns="46800" anchor="ctr"/>
          <a:lstStyle/>
          <a:p>
            <a:pPr defTabSz="449263" eaLnBrk="1" hangingPunct="1">
              <a:lnSpc>
                <a:spcPct val="93000"/>
              </a:lnSpc>
              <a:buClr>
                <a:srgbClr val="CC33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2400" b="1">
                <a:solidFill>
                  <a:schemeClr val="accent2"/>
                </a:solidFill>
              </a:rPr>
              <a:t>EEG artifacts: Eye blinks, muscle tension</a:t>
            </a:r>
          </a:p>
        </p:txBody>
      </p:sp>
      <p:pic>
        <p:nvPicPr>
          <p:cNvPr id="141315" name="Picture 5"/>
          <p:cNvPicPr>
            <a:picLocks noChangeAspect="1" noChangeArrowheads="1"/>
          </p:cNvPicPr>
          <p:nvPr/>
        </p:nvPicPr>
        <p:blipFill>
          <a:blip r:embed="rId2"/>
          <a:srcRect/>
          <a:stretch>
            <a:fillRect/>
          </a:stretch>
        </p:blipFill>
        <p:spPr bwMode="auto">
          <a:xfrm>
            <a:off x="2124075" y="765175"/>
            <a:ext cx="4978400" cy="1714500"/>
          </a:xfrm>
          <a:prstGeom prst="rect">
            <a:avLst/>
          </a:prstGeom>
          <a:noFill/>
          <a:ln w="9525">
            <a:noFill/>
            <a:miter lim="800000"/>
            <a:headEnd/>
            <a:tailEnd/>
          </a:ln>
        </p:spPr>
      </p:pic>
      <p:pic>
        <p:nvPicPr>
          <p:cNvPr id="141316" name="Picture 6"/>
          <p:cNvPicPr>
            <a:picLocks noChangeAspect="1" noChangeArrowheads="1"/>
          </p:cNvPicPr>
          <p:nvPr/>
        </p:nvPicPr>
        <p:blipFill>
          <a:blip r:embed="rId3"/>
          <a:srcRect/>
          <a:stretch>
            <a:fillRect/>
          </a:stretch>
        </p:blipFill>
        <p:spPr bwMode="auto">
          <a:xfrm>
            <a:off x="1763713" y="2492375"/>
            <a:ext cx="5400675" cy="3232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4"/>
          <p:cNvSpPr>
            <a:spLocks noChangeArrowheads="1"/>
          </p:cNvSpPr>
          <p:nvPr/>
        </p:nvSpPr>
        <p:spPr bwMode="auto">
          <a:xfrm>
            <a:off x="755650" y="4797425"/>
            <a:ext cx="7272338" cy="1143000"/>
          </a:xfrm>
          <a:prstGeom prst="rect">
            <a:avLst/>
          </a:prstGeom>
          <a:noFill/>
          <a:ln w="9525">
            <a:noFill/>
            <a:miter lim="800000"/>
            <a:headEnd/>
            <a:tailEnd/>
          </a:ln>
        </p:spPr>
        <p:txBody>
          <a:bodyPr lIns="90000" tIns="46800" rIns="90000" bIns="46800" anchor="ctr"/>
          <a:lstStyle/>
          <a:p>
            <a:pPr defTabSz="449263" eaLnBrk="1" hangingPunct="1">
              <a:lnSpc>
                <a:spcPct val="93000"/>
              </a:lnSpc>
              <a:buClr>
                <a:srgbClr val="CC33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2400" b="1">
                <a:solidFill>
                  <a:schemeClr val="accent2"/>
                </a:solidFill>
              </a:rPr>
              <a:t>EEG artifacts: movement, electrode drifting</a:t>
            </a:r>
          </a:p>
        </p:txBody>
      </p:sp>
      <p:pic>
        <p:nvPicPr>
          <p:cNvPr id="142339" name="Picture 5"/>
          <p:cNvPicPr>
            <a:picLocks noChangeAspect="1" noChangeArrowheads="1"/>
          </p:cNvPicPr>
          <p:nvPr/>
        </p:nvPicPr>
        <p:blipFill>
          <a:blip r:embed="rId2"/>
          <a:srcRect/>
          <a:stretch>
            <a:fillRect/>
          </a:stretch>
        </p:blipFill>
        <p:spPr bwMode="auto">
          <a:xfrm>
            <a:off x="2051050" y="476250"/>
            <a:ext cx="5040313" cy="4017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4"/>
          <p:cNvSpPr>
            <a:spLocks noChangeArrowheads="1"/>
          </p:cNvSpPr>
          <p:nvPr/>
        </p:nvSpPr>
        <p:spPr bwMode="auto">
          <a:xfrm>
            <a:off x="611188" y="4652963"/>
            <a:ext cx="9236075" cy="1143000"/>
          </a:xfrm>
          <a:prstGeom prst="rect">
            <a:avLst/>
          </a:prstGeom>
          <a:noFill/>
          <a:ln w="9525">
            <a:noFill/>
            <a:miter lim="800000"/>
            <a:headEnd/>
            <a:tailEnd/>
          </a:ln>
        </p:spPr>
        <p:txBody>
          <a:bodyPr lIns="90000" tIns="46800" rIns="90000" bIns="46800" anchor="ctr"/>
          <a:lstStyle/>
          <a:p>
            <a:pPr defTabSz="449263" eaLnBrk="1" hangingPunct="1">
              <a:lnSpc>
                <a:spcPct val="93000"/>
              </a:lnSpc>
              <a:buClr>
                <a:srgbClr val="CC33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2400" b="1">
                <a:solidFill>
                  <a:schemeClr val="accent2"/>
                </a:solidFill>
              </a:rPr>
              <a:t>EEG artifacts: mains interference, 50/60Hz noise</a:t>
            </a:r>
          </a:p>
        </p:txBody>
      </p:sp>
      <p:pic>
        <p:nvPicPr>
          <p:cNvPr id="143363" name="Picture 5"/>
          <p:cNvPicPr>
            <a:picLocks noChangeAspect="1" noChangeArrowheads="1"/>
          </p:cNvPicPr>
          <p:nvPr/>
        </p:nvPicPr>
        <p:blipFill>
          <a:blip r:embed="rId2"/>
          <a:srcRect/>
          <a:stretch>
            <a:fillRect/>
          </a:stretch>
        </p:blipFill>
        <p:spPr bwMode="auto">
          <a:xfrm>
            <a:off x="395288" y="981075"/>
            <a:ext cx="7993062" cy="2806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Заголовок 3"/>
          <p:cNvSpPr>
            <a:spLocks noGrp="1"/>
          </p:cNvSpPr>
          <p:nvPr>
            <p:ph type="title"/>
          </p:nvPr>
        </p:nvSpPr>
        <p:spPr/>
        <p:txBody>
          <a:bodyPr/>
          <a:lstStyle/>
          <a:p>
            <a:pPr>
              <a:defRPr/>
            </a:pPr>
            <a:r>
              <a:rPr lang="ru-RU" sz="2400" b="1" kern="1200" dirty="0" smtClean="0">
                <a:solidFill>
                  <a:schemeClr val="accent2"/>
                </a:solidFill>
                <a:ea typeface="+mn-ea"/>
                <a:cs typeface="+mn-cs"/>
              </a:rPr>
              <a:t>Электроды для ЭЭГ</a:t>
            </a:r>
          </a:p>
        </p:txBody>
      </p:sp>
      <p:pic>
        <p:nvPicPr>
          <p:cNvPr id="144387" name="Picture 2" descr="http://www.diamant.spb.ru/encefalograf%20pic/shapka.jpg"/>
          <p:cNvPicPr>
            <a:picLocks noChangeAspect="1" noChangeArrowheads="1"/>
          </p:cNvPicPr>
          <p:nvPr/>
        </p:nvPicPr>
        <p:blipFill>
          <a:blip r:embed="rId3"/>
          <a:srcRect/>
          <a:stretch>
            <a:fillRect/>
          </a:stretch>
        </p:blipFill>
        <p:spPr bwMode="auto">
          <a:xfrm>
            <a:off x="5922963" y="1428750"/>
            <a:ext cx="2452687" cy="3214688"/>
          </a:xfrm>
          <a:prstGeom prst="rect">
            <a:avLst/>
          </a:prstGeom>
          <a:noFill/>
          <a:ln w="9525">
            <a:noFill/>
            <a:miter lim="800000"/>
            <a:headEnd/>
            <a:tailEnd/>
          </a:ln>
        </p:spPr>
      </p:pic>
      <p:sp>
        <p:nvSpPr>
          <p:cNvPr id="144388" name="Прямоугольник 6"/>
          <p:cNvSpPr>
            <a:spLocks noChangeArrowheads="1"/>
          </p:cNvSpPr>
          <p:nvPr/>
        </p:nvSpPr>
        <p:spPr bwMode="auto">
          <a:xfrm>
            <a:off x="357188" y="1500188"/>
            <a:ext cx="5429250" cy="2032000"/>
          </a:xfrm>
          <a:prstGeom prst="rect">
            <a:avLst/>
          </a:prstGeom>
          <a:noFill/>
          <a:ln w="9525">
            <a:noFill/>
            <a:miter lim="800000"/>
            <a:headEnd/>
            <a:tailEnd/>
          </a:ln>
        </p:spPr>
        <p:txBody>
          <a:bodyPr>
            <a:spAutoFit/>
          </a:bodyPr>
          <a:lstStyle/>
          <a:p>
            <a:pPr eaLnBrk="1" hangingPunct="1"/>
            <a:r>
              <a:rPr lang="ru-RU" altLang="ru-RU"/>
              <a:t>Электроды для электроэнцефалографии представляют собой металлические пластины или стержни различной формы. Обычно поперечный диаметр электрода, имеющего форму диска, составляет около 1 см. Наибольшее распространение получили два типа электродов - мостовые и чашеобразные .</a:t>
            </a:r>
          </a:p>
        </p:txBody>
      </p:sp>
      <p:pic>
        <p:nvPicPr>
          <p:cNvPr id="144389" name="Picture 4" descr="http://intranet.tdmu.edu.ua/data/kafedra/internal/biofiz/classes_stud/ru/stomat/ptn/%D0%BC%D0%B5%D0%B4%D0%B8%D1%86%D0%B8%D0%BD%D1%81%D0%BA%D0%B0%D1%8F%20%D1%84%D0%B8%D0%B7%D0%B8%D0%BA%D0%B0%20%D0%B4%D0%B8%D0%B0%D0%B3%D0%BD%D0%BE%D1%81%D1%82%D0%B8%D1%87%D0%B5%D1%81%D0%BA%D0%BE%D0%B3%D0%BE%20%D0%B8%20%D0%BB%D0%B5%D1%87%D0%B5%D0%B1%D0%BD%D0%BE%D0%B3%D0%BE%20%D0%BE%D0%B1%D0%BE%D1%80%D1%83%D0%B4%D0%BE%D0%B2%D0%B0%D0%BD%D0%B8%D1%8F/1%20%D0%BA%D1%83%D1%80%D1%81/03_%D0%AD%D0%BB%D0%B5%D0%BA%D1%82%D1%80%D0%BE%D0%B3%D1%80%D0%B0%D1%84%D0%B8%D1%87%D0%B5%D1%81%D0%BA%D0%B8%D0%B5%20%D0%BC%D0%B5%D1%82%D0%BE%D0%B4%D1%8B%20%D0%B2%20%D0%B4%D0%B8%D0%B0%D0%B3%D0%BD%D0%BE%D1%81%D1%82%D0%B8%D0%BA%D0%B5%20%D0%B7%D0%B0%D0%B1%D0%BE%D0%BB%D0%B5%D0%B2%D0%B0%D0%BD%D0%B8%D0%B9.files/image086.gif"/>
          <p:cNvPicPr>
            <a:picLocks noChangeAspect="1" noChangeArrowheads="1"/>
          </p:cNvPicPr>
          <p:nvPr/>
        </p:nvPicPr>
        <p:blipFill>
          <a:blip r:embed="rId4"/>
          <a:srcRect r="20000" b="17804"/>
          <a:stretch>
            <a:fillRect/>
          </a:stretch>
        </p:blipFill>
        <p:spPr bwMode="auto">
          <a:xfrm>
            <a:off x="642938" y="3568700"/>
            <a:ext cx="5072062" cy="2927350"/>
          </a:xfrm>
          <a:prstGeom prst="rect">
            <a:avLst/>
          </a:prstGeom>
          <a:noFill/>
          <a:ln w="9525">
            <a:noFill/>
            <a:miter lim="800000"/>
            <a:headEnd/>
            <a:tailEnd/>
          </a:ln>
        </p:spPr>
      </p:pic>
      <p:sp>
        <p:nvSpPr>
          <p:cNvPr id="144390" name="Прямоугольник 8"/>
          <p:cNvSpPr>
            <a:spLocks noChangeArrowheads="1"/>
          </p:cNvSpPr>
          <p:nvPr/>
        </p:nvSpPr>
        <p:spPr bwMode="auto">
          <a:xfrm>
            <a:off x="5715000" y="5500688"/>
            <a:ext cx="3429000" cy="923925"/>
          </a:xfrm>
          <a:prstGeom prst="rect">
            <a:avLst/>
          </a:prstGeom>
          <a:noFill/>
          <a:ln w="9525">
            <a:noFill/>
            <a:miter lim="800000"/>
            <a:headEnd/>
            <a:tailEnd/>
          </a:ln>
        </p:spPr>
        <p:txBody>
          <a:bodyPr>
            <a:spAutoFit/>
          </a:bodyPr>
          <a:lstStyle/>
          <a:p>
            <a:pPr eaLnBrk="1" hangingPunct="1"/>
            <a:r>
              <a:rPr lang="ru-RU" altLang="ru-RU"/>
              <a:t>а - мостовой электрод;</a:t>
            </a:r>
          </a:p>
          <a:p>
            <a:pPr eaLnBrk="1" hangingPunct="1"/>
            <a:r>
              <a:rPr lang="ru-RU" altLang="ru-RU"/>
              <a:t>б - игольчатый;</a:t>
            </a:r>
          </a:p>
          <a:p>
            <a:pPr eaLnBrk="1" hangingPunct="1"/>
            <a:r>
              <a:rPr lang="ru-RU" altLang="ru-RU"/>
              <a:t>в - чашеобразный электрод:</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3"/>
          <p:cNvPicPr>
            <a:picLocks noGrp="1" noChangeAspect="1" noChangeArrowheads="1"/>
          </p:cNvPicPr>
          <p:nvPr>
            <p:ph type="body" idx="1"/>
          </p:nvPr>
        </p:nvPicPr>
        <p:blipFill>
          <a:blip r:embed="rId3"/>
          <a:srcRect/>
          <a:stretch>
            <a:fillRect/>
          </a:stretch>
        </p:blipFill>
        <p:spPr>
          <a:xfrm>
            <a:off x="1619250" y="1052513"/>
            <a:ext cx="6059488" cy="4525962"/>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4" descr="180px-16wire_electrode_array"/>
          <p:cNvPicPr>
            <a:picLocks noChangeAspect="1" noChangeArrowheads="1"/>
          </p:cNvPicPr>
          <p:nvPr/>
        </p:nvPicPr>
        <p:blipFill>
          <a:blip r:embed="rId2"/>
          <a:srcRect/>
          <a:stretch>
            <a:fillRect/>
          </a:stretch>
        </p:blipFill>
        <p:spPr bwMode="auto">
          <a:xfrm>
            <a:off x="5932488" y="4000500"/>
            <a:ext cx="2881312" cy="1728788"/>
          </a:xfrm>
          <a:prstGeom prst="rect">
            <a:avLst/>
          </a:prstGeom>
          <a:noFill/>
          <a:ln w="9525">
            <a:noFill/>
            <a:miter lim="800000"/>
            <a:headEnd/>
            <a:tailEnd/>
          </a:ln>
        </p:spPr>
      </p:pic>
      <p:pic>
        <p:nvPicPr>
          <p:cNvPr id="146435" name="Picture 5" descr="UIEA"/>
          <p:cNvPicPr>
            <a:picLocks noChangeAspect="1" noChangeArrowheads="1"/>
          </p:cNvPicPr>
          <p:nvPr/>
        </p:nvPicPr>
        <p:blipFill>
          <a:blip r:embed="rId3"/>
          <a:srcRect/>
          <a:stretch>
            <a:fillRect/>
          </a:stretch>
        </p:blipFill>
        <p:spPr bwMode="auto">
          <a:xfrm>
            <a:off x="1357313" y="765175"/>
            <a:ext cx="3070225" cy="1938338"/>
          </a:xfrm>
          <a:prstGeom prst="rect">
            <a:avLst/>
          </a:prstGeom>
          <a:noFill/>
          <a:ln w="9525">
            <a:noFill/>
            <a:miter lim="800000"/>
            <a:headEnd/>
            <a:tailEnd/>
          </a:ln>
        </p:spPr>
      </p:pic>
      <p:pic>
        <p:nvPicPr>
          <p:cNvPr id="146436" name="Picture 6" descr="38small.jpg - 61102 Bytes">
            <a:hlinkClick r:id="rId4"/>
          </p:cNvPr>
          <p:cNvPicPr>
            <a:picLocks noChangeAspect="1" noChangeArrowheads="1"/>
          </p:cNvPicPr>
          <p:nvPr/>
        </p:nvPicPr>
        <p:blipFill>
          <a:blip r:embed="rId5"/>
          <a:srcRect/>
          <a:stretch>
            <a:fillRect/>
          </a:stretch>
        </p:blipFill>
        <p:spPr bwMode="auto">
          <a:xfrm>
            <a:off x="5219700" y="765175"/>
            <a:ext cx="3384550" cy="2533650"/>
          </a:xfrm>
          <a:prstGeom prst="rect">
            <a:avLst/>
          </a:prstGeom>
          <a:noFill/>
          <a:ln w="9525">
            <a:noFill/>
            <a:miter lim="800000"/>
            <a:headEnd/>
            <a:tailEnd/>
          </a:ln>
        </p:spPr>
      </p:pic>
      <p:sp>
        <p:nvSpPr>
          <p:cNvPr id="146437" name="Rectangle 7"/>
          <p:cNvSpPr>
            <a:spLocks noChangeArrowheads="1"/>
          </p:cNvSpPr>
          <p:nvPr/>
        </p:nvSpPr>
        <p:spPr bwMode="auto">
          <a:xfrm>
            <a:off x="642938" y="214313"/>
            <a:ext cx="5184775" cy="571500"/>
          </a:xfrm>
          <a:prstGeom prst="rect">
            <a:avLst/>
          </a:prstGeom>
          <a:noFill/>
          <a:ln w="9525">
            <a:noFill/>
            <a:miter lim="800000"/>
            <a:headEnd/>
            <a:tailEnd/>
          </a:ln>
        </p:spPr>
        <p:txBody>
          <a:bodyPr lIns="90000" tIns="46800" rIns="90000" bIns="46800" anchor="ctr"/>
          <a:lstStyle/>
          <a:p>
            <a:pPr defTabSz="449263" eaLnBrk="1" hangingPunct="1">
              <a:lnSpc>
                <a:spcPct val="93000"/>
              </a:lnSpc>
              <a:buClr>
                <a:srgbClr val="CC33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2400" b="1">
                <a:solidFill>
                  <a:schemeClr val="accent2"/>
                </a:solidFill>
              </a:rPr>
              <a:t>Intracortical / chronical electrodes</a:t>
            </a:r>
          </a:p>
        </p:txBody>
      </p:sp>
      <p:sp>
        <p:nvSpPr>
          <p:cNvPr id="146438" name="Rectangle 6"/>
          <p:cNvSpPr>
            <a:spLocks noChangeArrowheads="1"/>
          </p:cNvSpPr>
          <p:nvPr/>
        </p:nvSpPr>
        <p:spPr bwMode="auto">
          <a:xfrm>
            <a:off x="0" y="0"/>
            <a:ext cx="9144000" cy="0"/>
          </a:xfrm>
          <a:prstGeom prst="rect">
            <a:avLst/>
          </a:prstGeom>
          <a:solidFill>
            <a:srgbClr val="DDDDDD"/>
          </a:solidFill>
          <a:ln w="9525">
            <a:noFill/>
            <a:miter lim="800000"/>
            <a:headEnd/>
            <a:tailEnd/>
          </a:ln>
        </p:spPr>
        <p:txBody>
          <a:bodyPr wrap="none" lIns="0" tIns="63480" rIns="0" bIns="63480" anchor="ctr">
            <a:spAutoFit/>
          </a:bodyPr>
          <a:lstStyle/>
          <a:p>
            <a:pPr algn="r"/>
            <a:r>
              <a:rPr lang="ru-RU" altLang="ru-RU" sz="1200">
                <a:solidFill>
                  <a:srgbClr val="FFFFFF"/>
                </a:solidFill>
              </a:rPr>
              <a:t>Вызванный потенциал- электрическая активность любых структур нервной системы в ответ на стимуляцию периферических отделов сенсорных систем (экзогенный ВП) или возникающая в связи с какими-либо событиями в мозге (эндогенный ВП) </a:t>
            </a:r>
            <a:endParaRPr lang="ru-RU" altLang="ru-RU"/>
          </a:p>
        </p:txBody>
      </p:sp>
      <p:sp>
        <p:nvSpPr>
          <p:cNvPr id="146439" name="Rectangle 7"/>
          <p:cNvSpPr>
            <a:spLocks noChangeArrowheads="1"/>
          </p:cNvSpPr>
          <p:nvPr/>
        </p:nvSpPr>
        <p:spPr bwMode="auto">
          <a:xfrm>
            <a:off x="0" y="0"/>
            <a:ext cx="9144000" cy="15875"/>
          </a:xfrm>
          <a:prstGeom prst="rect">
            <a:avLst/>
          </a:prstGeom>
          <a:solidFill>
            <a:srgbClr val="000000"/>
          </a:solidFill>
          <a:ln w="9525">
            <a:solidFill>
              <a:schemeClr val="tx1"/>
            </a:solidFill>
            <a:miter lim="800000"/>
            <a:headEnd/>
            <a:tailEnd/>
          </a:ln>
        </p:spPr>
        <p:txBody>
          <a:bodyPr wrap="none" anchor="ctr">
            <a:spAutoFit/>
          </a:bodyPr>
          <a:lstStyle/>
          <a:p>
            <a:pPr eaLnBrk="1" hangingPunct="1"/>
            <a:endParaRPr lang="ru-RU" altLang="ru-RU"/>
          </a:p>
        </p:txBody>
      </p:sp>
      <p:sp>
        <p:nvSpPr>
          <p:cNvPr id="146440" name="Прямоугольник 7"/>
          <p:cNvSpPr>
            <a:spLocks noChangeArrowheads="1"/>
          </p:cNvSpPr>
          <p:nvPr/>
        </p:nvSpPr>
        <p:spPr bwMode="auto">
          <a:xfrm>
            <a:off x="571500" y="3000375"/>
            <a:ext cx="4786313" cy="2862263"/>
          </a:xfrm>
          <a:prstGeom prst="rect">
            <a:avLst/>
          </a:prstGeom>
          <a:noFill/>
          <a:ln w="9525">
            <a:noFill/>
            <a:miter lim="800000"/>
            <a:headEnd/>
            <a:tailEnd/>
          </a:ln>
        </p:spPr>
        <p:txBody>
          <a:bodyPr>
            <a:spAutoFit/>
          </a:bodyPr>
          <a:lstStyle/>
          <a:p>
            <a:r>
              <a:rPr lang="ru-RU"/>
              <a:t>Каждый электрод собирает электрическое поле с площади 3 см2. Это очень много, в 1 мм3 содержится 100 тыс. нейронов. Расшифровать эту “кашу” очень сложно, потому что в случае с ЭЭГ мы работаем не с одиночным сигналом, а с суммой сигналов от сотен тысяч нейронов. Хороший сигнал можно получить на уровне активности отдельных нервных клеток, каждая размером в 10–20 микрон</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Заголовок 1"/>
          <p:cNvSpPr>
            <a:spLocks noGrp="1"/>
          </p:cNvSpPr>
          <p:nvPr>
            <p:ph type="title"/>
          </p:nvPr>
        </p:nvSpPr>
        <p:spPr/>
        <p:txBody>
          <a:bodyPr/>
          <a:lstStyle/>
          <a:p>
            <a:r>
              <a:rPr lang="ru-RU" altLang="ru-RU" sz="2800" smtClean="0"/>
              <a:t>Энцефалограф</a:t>
            </a:r>
          </a:p>
        </p:txBody>
      </p:sp>
      <p:pic>
        <p:nvPicPr>
          <p:cNvPr id="147459" name="Picture 1"/>
          <p:cNvPicPr>
            <a:picLocks noChangeAspect="1" noChangeArrowheads="1"/>
          </p:cNvPicPr>
          <p:nvPr/>
        </p:nvPicPr>
        <p:blipFill>
          <a:blip r:embed="rId3"/>
          <a:srcRect/>
          <a:stretch>
            <a:fillRect/>
          </a:stretch>
        </p:blipFill>
        <p:spPr bwMode="auto">
          <a:xfrm>
            <a:off x="1214438" y="1500188"/>
            <a:ext cx="5257800" cy="4614862"/>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Заголовок 1"/>
          <p:cNvSpPr>
            <a:spLocks noGrp="1"/>
          </p:cNvSpPr>
          <p:nvPr>
            <p:ph type="title"/>
          </p:nvPr>
        </p:nvSpPr>
        <p:spPr/>
        <p:txBody>
          <a:bodyPr/>
          <a:lstStyle/>
          <a:p>
            <a:pPr>
              <a:defRPr/>
            </a:pPr>
            <a:r>
              <a:rPr lang="ru-RU" altLang="ru-RU" sz="2400" b="1" kern="1200" dirty="0" smtClean="0">
                <a:solidFill>
                  <a:schemeClr val="accent2"/>
                </a:solidFill>
                <a:ea typeface="+mn-ea"/>
                <a:cs typeface="+mn-cs"/>
              </a:rPr>
              <a:t>Структурная схема </a:t>
            </a:r>
            <a:r>
              <a:rPr lang="ru-RU" altLang="ru-RU" sz="2400" b="1" kern="1200" dirty="0" err="1" smtClean="0">
                <a:solidFill>
                  <a:schemeClr val="accent2"/>
                </a:solidFill>
                <a:ea typeface="+mn-ea"/>
                <a:cs typeface="+mn-cs"/>
              </a:rPr>
              <a:t>электроэнцефалографа</a:t>
            </a:r>
            <a:endParaRPr lang="ru-RU" altLang="ru-RU" sz="2400" b="1" kern="1200" dirty="0" smtClean="0">
              <a:solidFill>
                <a:schemeClr val="accent2"/>
              </a:solidFill>
              <a:ea typeface="+mn-ea"/>
              <a:cs typeface="+mn-cs"/>
            </a:endParaRPr>
          </a:p>
        </p:txBody>
      </p:sp>
      <p:pic>
        <p:nvPicPr>
          <p:cNvPr id="148483" name="Picture 5" descr="http://img3.wikia.nocookie.net/__cb20120119150437/psyphy/ru/images/2/25/Eegvp.jpg"/>
          <p:cNvPicPr>
            <a:picLocks noChangeAspect="1" noChangeArrowheads="1"/>
          </p:cNvPicPr>
          <p:nvPr/>
        </p:nvPicPr>
        <p:blipFill>
          <a:blip r:embed="rId3"/>
          <a:srcRect/>
          <a:stretch>
            <a:fillRect/>
          </a:stretch>
        </p:blipFill>
        <p:spPr bwMode="auto">
          <a:xfrm>
            <a:off x="428625" y="1285875"/>
            <a:ext cx="8440738" cy="4298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Заголовок 1"/>
          <p:cNvSpPr>
            <a:spLocks noGrp="1"/>
          </p:cNvSpPr>
          <p:nvPr>
            <p:ph type="title"/>
          </p:nvPr>
        </p:nvSpPr>
        <p:spPr>
          <a:xfrm>
            <a:off x="457200" y="274638"/>
            <a:ext cx="8229600" cy="296862"/>
          </a:xfrm>
        </p:spPr>
        <p:txBody>
          <a:bodyPr/>
          <a:lstStyle/>
          <a:p>
            <a:pPr>
              <a:defRPr/>
            </a:pPr>
            <a:r>
              <a:rPr lang="ru-RU" altLang="ru-RU" sz="2400" b="1" kern="1200" dirty="0" smtClean="0">
                <a:solidFill>
                  <a:schemeClr val="accent2"/>
                </a:solidFill>
                <a:ea typeface="+mn-ea"/>
                <a:cs typeface="+mn-cs"/>
              </a:rPr>
              <a:t>Структура </a:t>
            </a:r>
            <a:r>
              <a:rPr lang="ru-RU" altLang="ru-RU" sz="2400" b="1" kern="1200" dirty="0" err="1" smtClean="0">
                <a:solidFill>
                  <a:schemeClr val="accent2"/>
                </a:solidFill>
                <a:ea typeface="+mn-ea"/>
                <a:cs typeface="+mn-cs"/>
              </a:rPr>
              <a:t>энцефалографа</a:t>
            </a:r>
            <a:endParaRPr lang="ru-RU" altLang="ru-RU" sz="2400" b="1" kern="1200" dirty="0" smtClean="0">
              <a:solidFill>
                <a:schemeClr val="accent2"/>
              </a:solidFill>
              <a:ea typeface="+mn-ea"/>
              <a:cs typeface="+mn-cs"/>
            </a:endParaRPr>
          </a:p>
        </p:txBody>
      </p:sp>
      <p:pic>
        <p:nvPicPr>
          <p:cNvPr id="149507" name="Picture 6" descr="http://works.doklad.ru/images/5X2goy4m5hw/m47946a01.gif"/>
          <p:cNvPicPr>
            <a:picLocks noChangeAspect="1" noChangeArrowheads="1"/>
          </p:cNvPicPr>
          <p:nvPr/>
        </p:nvPicPr>
        <p:blipFill>
          <a:blip r:embed="rId3"/>
          <a:srcRect/>
          <a:stretch>
            <a:fillRect/>
          </a:stretch>
        </p:blipFill>
        <p:spPr bwMode="auto">
          <a:xfrm>
            <a:off x="2571750" y="1071563"/>
            <a:ext cx="5286375" cy="3400425"/>
          </a:xfrm>
          <a:prstGeom prst="rect">
            <a:avLst/>
          </a:prstGeom>
          <a:noFill/>
          <a:ln w="9525">
            <a:noFill/>
            <a:miter lim="800000"/>
            <a:headEnd/>
            <a:tailEnd/>
          </a:ln>
        </p:spPr>
      </p:pic>
      <p:sp>
        <p:nvSpPr>
          <p:cNvPr id="149508" name="Rectangle 7"/>
          <p:cNvSpPr>
            <a:spLocks noChangeArrowheads="1"/>
          </p:cNvSpPr>
          <p:nvPr/>
        </p:nvSpPr>
        <p:spPr bwMode="auto">
          <a:xfrm>
            <a:off x="214313" y="3965575"/>
            <a:ext cx="6148387" cy="2892425"/>
          </a:xfrm>
          <a:prstGeom prst="rect">
            <a:avLst/>
          </a:prstGeom>
          <a:noFill/>
          <a:ln w="9525">
            <a:noFill/>
            <a:miter lim="800000"/>
            <a:headEnd/>
            <a:tailEnd/>
          </a:ln>
        </p:spPr>
        <p:txBody>
          <a:bodyPr wrap="none" anchor="ctr">
            <a:spAutoFit/>
          </a:bodyPr>
          <a:lstStyle/>
          <a:p>
            <a:pPr indent="180975"/>
            <a:r>
              <a:rPr lang="ru-RU" sz="1400">
                <a:latin typeface="Calibri" pitchFamily="34" charset="0"/>
                <a:ea typeface="Calibri" pitchFamily="34" charset="0"/>
                <a:cs typeface="Times New Roman" pitchFamily="18" charset="0"/>
              </a:rPr>
              <a:t>БО – биологический объект.</a:t>
            </a:r>
            <a:endParaRPr lang="ru-RU" sz="1400">
              <a:ea typeface="Calibri" pitchFamily="34" charset="0"/>
              <a:cs typeface="Times New Roman" pitchFamily="18" charset="0"/>
            </a:endParaRPr>
          </a:p>
          <a:p>
            <a:pPr indent="180975"/>
            <a:r>
              <a:rPr lang="ru-RU" sz="1400">
                <a:latin typeface="Calibri" pitchFamily="34" charset="0"/>
                <a:ea typeface="Calibri" pitchFamily="34" charset="0"/>
                <a:cs typeface="Times New Roman" pitchFamily="18" charset="0"/>
              </a:rPr>
              <a:t>СЭ – система электродов</a:t>
            </a:r>
            <a:endParaRPr lang="ru-RU" sz="1400">
              <a:ea typeface="Calibri" pitchFamily="34" charset="0"/>
              <a:cs typeface="Times New Roman" pitchFamily="18" charset="0"/>
            </a:endParaRPr>
          </a:p>
          <a:p>
            <a:pPr indent="180975"/>
            <a:r>
              <a:rPr lang="ru-RU" sz="1400">
                <a:latin typeface="Calibri" pitchFamily="34" charset="0"/>
                <a:ea typeface="Calibri" pitchFamily="34" charset="0"/>
                <a:cs typeface="Times New Roman" pitchFamily="18" charset="0"/>
              </a:rPr>
              <a:t>УБП – усилитель биопотенциалов. </a:t>
            </a:r>
            <a:endParaRPr lang="ru-RU" sz="1400">
              <a:ea typeface="Calibri" pitchFamily="34" charset="0"/>
              <a:cs typeface="Times New Roman" pitchFamily="18" charset="0"/>
            </a:endParaRPr>
          </a:p>
          <a:p>
            <a:pPr indent="180975"/>
            <a:r>
              <a:rPr lang="ru-RU" sz="1400">
                <a:latin typeface="Calibri" pitchFamily="34" charset="0"/>
                <a:ea typeface="Calibri" pitchFamily="34" charset="0"/>
                <a:cs typeface="Times New Roman" pitchFamily="18" charset="0"/>
              </a:rPr>
              <a:t>АК – аналоговый коммутатор</a:t>
            </a:r>
            <a:endParaRPr lang="ru-RU" sz="1400">
              <a:ea typeface="Calibri" pitchFamily="34" charset="0"/>
              <a:cs typeface="Times New Roman" pitchFamily="18" charset="0"/>
            </a:endParaRPr>
          </a:p>
          <a:p>
            <a:pPr indent="180975"/>
            <a:r>
              <a:rPr lang="ru-RU" sz="1400">
                <a:latin typeface="Calibri" pitchFamily="34" charset="0"/>
                <a:ea typeface="Calibri" pitchFamily="34" charset="0"/>
                <a:cs typeface="Times New Roman" pitchFamily="18" charset="0"/>
              </a:rPr>
              <a:t>ПУ – печатающее устройство</a:t>
            </a:r>
            <a:endParaRPr lang="ru-RU" sz="1400">
              <a:ea typeface="Calibri" pitchFamily="34" charset="0"/>
              <a:cs typeface="Times New Roman" pitchFamily="18" charset="0"/>
            </a:endParaRPr>
          </a:p>
          <a:p>
            <a:pPr indent="180975"/>
            <a:r>
              <a:rPr lang="ru-RU" sz="1400">
                <a:latin typeface="Calibri" pitchFamily="34" charset="0"/>
                <a:ea typeface="Calibri" pitchFamily="34" charset="0"/>
                <a:cs typeface="Times New Roman" pitchFamily="18" charset="0"/>
              </a:rPr>
              <a:t>ФНЧ и РФ – фильтр нижних частот и режекторный фильтр</a:t>
            </a:r>
            <a:endParaRPr lang="ru-RU" sz="1400">
              <a:ea typeface="Calibri" pitchFamily="34" charset="0"/>
              <a:cs typeface="Times New Roman" pitchFamily="18" charset="0"/>
            </a:endParaRPr>
          </a:p>
          <a:p>
            <a:pPr indent="180975"/>
            <a:r>
              <a:rPr lang="ru-RU" sz="1400">
                <a:latin typeface="Calibri" pitchFamily="34" charset="0"/>
                <a:ea typeface="Calibri" pitchFamily="34" charset="0"/>
                <a:cs typeface="Times New Roman" pitchFamily="18" charset="0"/>
              </a:rPr>
              <a:t>ПК – персональный компьютер</a:t>
            </a:r>
            <a:endParaRPr lang="ru-RU" sz="1400">
              <a:ea typeface="Calibri" pitchFamily="34" charset="0"/>
              <a:cs typeface="Times New Roman" pitchFamily="18" charset="0"/>
            </a:endParaRPr>
          </a:p>
          <a:p>
            <a:pPr indent="180975"/>
            <a:r>
              <a:rPr lang="ru-RU" sz="1400">
                <a:latin typeface="Calibri" pitchFamily="34" charset="0"/>
                <a:ea typeface="Calibri" pitchFamily="34" charset="0"/>
                <a:cs typeface="Times New Roman" pitchFamily="18" charset="0"/>
              </a:rPr>
              <a:t>БП – блок питания запитывает все элементы, которые у нас есть в приборе.</a:t>
            </a:r>
            <a:endParaRPr lang="ru-RU" sz="1400">
              <a:ea typeface="Calibri" pitchFamily="34" charset="0"/>
              <a:cs typeface="Times New Roman" pitchFamily="18" charset="0"/>
            </a:endParaRPr>
          </a:p>
          <a:p>
            <a:pPr indent="180975"/>
            <a:r>
              <a:rPr lang="ru-RU" sz="1400">
                <a:latin typeface="Calibri" pitchFamily="34" charset="0"/>
                <a:ea typeface="Calibri" pitchFamily="34" charset="0"/>
                <a:cs typeface="Times New Roman" pitchFamily="18" charset="0"/>
              </a:rPr>
              <a:t>БГР – блок гальванической развязки</a:t>
            </a:r>
            <a:endParaRPr lang="ru-RU" sz="1400">
              <a:ea typeface="Calibri" pitchFamily="34" charset="0"/>
              <a:cs typeface="Times New Roman" pitchFamily="18" charset="0"/>
            </a:endParaRPr>
          </a:p>
          <a:p>
            <a:pPr indent="180975"/>
            <a:r>
              <a:rPr lang="ru-RU" sz="1400">
                <a:latin typeface="Calibri" pitchFamily="34" charset="0"/>
                <a:ea typeface="Calibri" pitchFamily="34" charset="0"/>
                <a:cs typeface="Times New Roman" pitchFamily="18" charset="0"/>
              </a:rPr>
              <a:t>АЦП – аналого-цифровой преобразователь.</a:t>
            </a:r>
            <a:endParaRPr lang="ru-RU" sz="1400">
              <a:ea typeface="Calibri" pitchFamily="34" charset="0"/>
              <a:cs typeface="Times New Roman" pitchFamily="18" charset="0"/>
            </a:endParaRPr>
          </a:p>
          <a:p>
            <a:pPr indent="180975"/>
            <a:r>
              <a:rPr lang="ru-RU" sz="1400">
                <a:latin typeface="Calibri" pitchFamily="34" charset="0"/>
                <a:ea typeface="Calibri" pitchFamily="34" charset="0"/>
                <a:cs typeface="Times New Roman" pitchFamily="18" charset="0"/>
              </a:rPr>
              <a:t>МК – микроконтроллер</a:t>
            </a:r>
            <a:endParaRPr lang="ru-RU" sz="1400">
              <a:ea typeface="Calibri" pitchFamily="34" charset="0"/>
              <a:cs typeface="Times New Roman" pitchFamily="18" charset="0"/>
            </a:endParaRPr>
          </a:p>
          <a:p>
            <a:pPr indent="180975"/>
            <a:r>
              <a:rPr lang="ru-RU" sz="1400">
                <a:latin typeface="Calibri" pitchFamily="34" charset="0"/>
                <a:ea typeface="Calibri" pitchFamily="34" charset="0"/>
                <a:cs typeface="Times New Roman" pitchFamily="18" charset="0"/>
              </a:rPr>
              <a:t>И – интерфейс необходим для преобразования логических уровней. </a:t>
            </a:r>
            <a:endParaRPr lang="ru-RU" sz="1400">
              <a:ea typeface="Calibri" pitchFamily="34" charset="0"/>
              <a:cs typeface="Times New Roman" pitchFamily="18" charset="0"/>
            </a:endParaRPr>
          </a:p>
          <a:p>
            <a:pPr indent="180975"/>
            <a:endParaRPr lang="ru-RU" sz="140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Заголовок 1"/>
          <p:cNvSpPr>
            <a:spLocks noGrp="1"/>
          </p:cNvSpPr>
          <p:nvPr>
            <p:ph type="title"/>
          </p:nvPr>
        </p:nvSpPr>
        <p:spPr/>
        <p:txBody>
          <a:bodyPr/>
          <a:lstStyle/>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defRPr/>
            </a:pPr>
            <a:r>
              <a:rPr lang="ru-RU" altLang="ru-RU" sz="2400" b="1" kern="1200" dirty="0" smtClean="0">
                <a:solidFill>
                  <a:schemeClr val="accent2"/>
                </a:solidFill>
                <a:ea typeface="+mn-ea"/>
                <a:cs typeface="+mn-cs"/>
              </a:rPr>
              <a:t>Вызванные потенциалы</a:t>
            </a:r>
          </a:p>
        </p:txBody>
      </p:sp>
      <p:sp>
        <p:nvSpPr>
          <p:cNvPr id="150531" name="Содержимое 2"/>
          <p:cNvSpPr>
            <a:spLocks noGrp="1"/>
          </p:cNvSpPr>
          <p:nvPr>
            <p:ph idx="1"/>
          </p:nvPr>
        </p:nvSpPr>
        <p:spPr/>
        <p:txBody>
          <a:bodyPr/>
          <a:lstStyle/>
          <a:p>
            <a:r>
              <a:rPr lang="ru-RU" altLang="ru-RU" sz="2000" b="1" smtClean="0"/>
              <a:t>Вызванный потенциал </a:t>
            </a:r>
            <a:r>
              <a:rPr lang="ru-RU" altLang="ru-RU" sz="2000" smtClean="0"/>
              <a:t>- электрическая активность любых структур нервной системы в ответ на стимуляцию периферических отделов сенсорных систем (экзогенный ВП) или возникающая в связи с какими-либо событиями в мозге (эндогенный ВП) </a:t>
            </a:r>
          </a:p>
          <a:p>
            <a:r>
              <a:rPr lang="ru-RU" altLang="ru-RU" sz="2000" smtClean="0"/>
              <a:t>Основные области применения ВП: оценка расстройств зрительного пути объективное тестирование функций слуха оценка состояния сенсомоторной области нарушения коры мозга локализация нарушений ствола мозга состояние когнитивных функций мозга нарушения периферических нервов нарушение движений глаз и процессов в сетчатке нарушения в проводящих путях спинного мозга </a:t>
            </a:r>
          </a:p>
          <a:p>
            <a:endParaRPr lang="ru-RU" altLang="ru-RU"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5668963" y="1428750"/>
            <a:ext cx="3475037" cy="4494213"/>
          </a:xfrm>
          <a:prstGeom prst="rect">
            <a:avLst/>
          </a:prstGeom>
          <a:solidFill>
            <a:schemeClr val="bg1"/>
          </a:solidFill>
          <a:ln w="9525">
            <a:noFill/>
            <a:miter lim="800000"/>
            <a:headEnd/>
            <a:tailEnd/>
          </a:ln>
        </p:spPr>
        <p:txBody>
          <a:bodyPr>
            <a:spAutoFit/>
          </a:bodyPr>
          <a:lstStyle/>
          <a:p>
            <a:r>
              <a:rPr lang="ru-RU" altLang="ru-RU" sz="2200"/>
              <a:t>На одиночных записях вызванный потенциал обычно не виден, т.к. замаскирован спонтанной активностью мозга.</a:t>
            </a:r>
          </a:p>
          <a:p>
            <a:endParaRPr lang="ru-RU" altLang="ru-RU" sz="2200"/>
          </a:p>
          <a:p>
            <a:r>
              <a:rPr lang="ru-RU" altLang="ru-RU" sz="2200"/>
              <a:t>Накопление и усреднение записей реакции на одинаковые стимулы позволяет выявлять </a:t>
            </a:r>
            <a:r>
              <a:rPr lang="ru-RU" altLang="ru-RU" sz="2200">
                <a:solidFill>
                  <a:srgbClr val="0000FF"/>
                </a:solidFill>
              </a:rPr>
              <a:t>вызванные потенциалы</a:t>
            </a:r>
            <a:r>
              <a:rPr lang="ru-RU" altLang="ru-RU" sz="2200"/>
              <a:t>.</a:t>
            </a:r>
          </a:p>
        </p:txBody>
      </p:sp>
      <p:pic>
        <p:nvPicPr>
          <p:cNvPr id="151555" name="Picture 3" descr="untitled4"/>
          <p:cNvPicPr>
            <a:picLocks noChangeAspect="1" noChangeArrowheads="1"/>
          </p:cNvPicPr>
          <p:nvPr/>
        </p:nvPicPr>
        <p:blipFill>
          <a:blip r:embed="rId3"/>
          <a:srcRect/>
          <a:stretch>
            <a:fillRect/>
          </a:stretch>
        </p:blipFill>
        <p:spPr bwMode="auto">
          <a:xfrm>
            <a:off x="252413" y="76200"/>
            <a:ext cx="5087937" cy="6653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F:\Курсы повышения квалификации\весна 2014\Инженерный вестник Дона   Измерительный преобразователь вызванных аудиторных потенциалов биоэлектрической активности мозга_files\Fedot_clip_image004.jpg"/>
          <p:cNvPicPr>
            <a:picLocks noChangeAspect="1" noChangeArrowheads="1"/>
          </p:cNvPicPr>
          <p:nvPr/>
        </p:nvPicPr>
        <p:blipFill>
          <a:blip r:embed="rId2"/>
          <a:srcRect/>
          <a:stretch>
            <a:fillRect/>
          </a:stretch>
        </p:blipFill>
        <p:spPr bwMode="auto">
          <a:xfrm>
            <a:off x="1857375" y="1500188"/>
            <a:ext cx="6130925" cy="4214812"/>
          </a:xfrm>
          <a:prstGeom prst="rect">
            <a:avLst/>
          </a:prstGeom>
          <a:noFill/>
          <a:ln w="9525">
            <a:noFill/>
            <a:miter lim="800000"/>
            <a:headEnd/>
            <a:tailEnd/>
          </a:ln>
        </p:spPr>
      </p:pic>
      <p:sp>
        <p:nvSpPr>
          <p:cNvPr id="152579" name="Прямоугольник 2"/>
          <p:cNvSpPr>
            <a:spLocks noChangeArrowheads="1"/>
          </p:cNvSpPr>
          <p:nvPr/>
        </p:nvSpPr>
        <p:spPr bwMode="auto">
          <a:xfrm>
            <a:off x="785813" y="428625"/>
            <a:ext cx="7715250" cy="646113"/>
          </a:xfrm>
          <a:prstGeom prst="rect">
            <a:avLst/>
          </a:prstGeom>
          <a:noFill/>
          <a:ln w="9525">
            <a:noFill/>
            <a:miter lim="800000"/>
            <a:headEnd/>
            <a:tailEnd/>
          </a:ln>
        </p:spPr>
        <p:txBody>
          <a:bodyPr>
            <a:spAutoFit/>
          </a:bodyPr>
          <a:lstStyle/>
          <a:p>
            <a:r>
              <a:rPr lang="ru-RU"/>
              <a:t>Формирование вызванного потенциала путем усреднения фрагментов при непрерывной регистрации ЭЭГ сигнала</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ext Box 2"/>
          <p:cNvSpPr txBox="1">
            <a:spLocks noChangeArrowheads="1"/>
          </p:cNvSpPr>
          <p:nvPr/>
        </p:nvSpPr>
        <p:spPr bwMode="auto">
          <a:xfrm>
            <a:off x="4716463" y="188913"/>
            <a:ext cx="4319587" cy="4838700"/>
          </a:xfrm>
          <a:prstGeom prst="rect">
            <a:avLst/>
          </a:prstGeom>
          <a:solidFill>
            <a:schemeClr val="bg1"/>
          </a:solidFill>
          <a:ln w="9525">
            <a:noFill/>
            <a:miter lim="800000"/>
            <a:headEnd/>
            <a:tailEnd/>
          </a:ln>
        </p:spPr>
        <p:txBody>
          <a:bodyPr>
            <a:spAutoFit/>
          </a:bodyPr>
          <a:lstStyle/>
          <a:p>
            <a:r>
              <a:rPr lang="ru-RU" altLang="ru-RU" sz="2400">
                <a:solidFill>
                  <a:srgbClr val="0000FF"/>
                </a:solidFill>
              </a:rPr>
              <a:t>Вызванные потенциалы (ВП)</a:t>
            </a:r>
            <a:r>
              <a:rPr lang="ru-RU" altLang="ru-RU" sz="2400">
                <a:solidFill>
                  <a:srgbClr val="000000"/>
                </a:solidFill>
              </a:rPr>
              <a:t> – это колебания потенциала ЭЭГ, возникающие в ответ на сенсорные стимулы. Поскольку на одиночных записях ВП обычно слабо выделяются на фоне спонтанных колебаний ЭЭГ, их выделяют </a:t>
            </a:r>
            <a:r>
              <a:rPr lang="ru-RU" altLang="ru-RU" sz="2400" u="sng">
                <a:solidFill>
                  <a:srgbClr val="0000FF"/>
                </a:solidFill>
              </a:rPr>
              <a:t>методом синхронного (когерентного) усреднения</a:t>
            </a:r>
            <a:r>
              <a:rPr lang="ru-RU" altLang="ru-RU" sz="2400">
                <a:solidFill>
                  <a:srgbClr val="000000"/>
                </a:solidFill>
              </a:rPr>
              <a:t> нескольких десятков записей ЭЭГ.</a:t>
            </a:r>
          </a:p>
        </p:txBody>
      </p:sp>
      <p:pic>
        <p:nvPicPr>
          <p:cNvPr id="153603" name="Picture 3" descr="img001-"/>
          <p:cNvPicPr>
            <a:picLocks noChangeAspect="1" noChangeArrowheads="1"/>
          </p:cNvPicPr>
          <p:nvPr/>
        </p:nvPicPr>
        <p:blipFill>
          <a:blip r:embed="rId3"/>
          <a:srcRect/>
          <a:stretch>
            <a:fillRect/>
          </a:stretch>
        </p:blipFill>
        <p:spPr bwMode="auto">
          <a:xfrm>
            <a:off x="130175" y="260350"/>
            <a:ext cx="4513263" cy="4824413"/>
          </a:xfrm>
          <a:prstGeom prst="rect">
            <a:avLst/>
          </a:prstGeom>
          <a:noFill/>
          <a:ln w="9525">
            <a:noFill/>
            <a:miter lim="800000"/>
            <a:headEnd/>
            <a:tailEnd/>
          </a:ln>
        </p:spPr>
      </p:pic>
      <p:sp>
        <p:nvSpPr>
          <p:cNvPr id="153604" name="Text Box 4"/>
          <p:cNvSpPr txBox="1">
            <a:spLocks noChangeArrowheads="1"/>
          </p:cNvSpPr>
          <p:nvPr/>
        </p:nvSpPr>
        <p:spPr bwMode="auto">
          <a:xfrm>
            <a:off x="539750" y="5126038"/>
            <a:ext cx="8064500" cy="1616075"/>
          </a:xfrm>
          <a:prstGeom prst="rect">
            <a:avLst/>
          </a:prstGeom>
          <a:solidFill>
            <a:schemeClr val="bg1"/>
          </a:solidFill>
          <a:ln w="9525">
            <a:noFill/>
            <a:miter lim="800000"/>
            <a:headEnd/>
            <a:tailEnd/>
          </a:ln>
        </p:spPr>
        <p:txBody>
          <a:bodyPr>
            <a:spAutoFit/>
          </a:bodyPr>
          <a:lstStyle/>
          <a:p>
            <a:r>
              <a:rPr lang="ru-RU" altLang="ru-RU" sz="2000">
                <a:solidFill>
                  <a:srgbClr val="000000"/>
                </a:solidFill>
              </a:rPr>
              <a:t>На рисунке показано усреднение относительно момента включения стимула, справа – относительно случайных моментов времени. Цифры – число усредненных записей.</a:t>
            </a:r>
          </a:p>
          <a:p>
            <a:r>
              <a:rPr lang="ru-RU" altLang="ru-RU" sz="2000">
                <a:solidFill>
                  <a:srgbClr val="000000"/>
                </a:solidFill>
              </a:rPr>
              <a:t>Видно, что по мере усреднения ВП проявляется все более отчетливо, а спонтанные колебания ЭЭГ взаимоуничтожаются.</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ext Box 2"/>
          <p:cNvSpPr txBox="1">
            <a:spLocks noChangeArrowheads="1"/>
          </p:cNvSpPr>
          <p:nvPr/>
        </p:nvSpPr>
        <p:spPr bwMode="auto">
          <a:xfrm>
            <a:off x="404813" y="368300"/>
            <a:ext cx="8351837" cy="6186488"/>
          </a:xfrm>
          <a:prstGeom prst="rect">
            <a:avLst/>
          </a:prstGeom>
          <a:solidFill>
            <a:schemeClr val="bg1"/>
          </a:solidFill>
          <a:ln w="9525">
            <a:noFill/>
            <a:miter lim="800000"/>
            <a:headEnd/>
            <a:tailEnd/>
          </a:ln>
        </p:spPr>
        <p:txBody>
          <a:bodyPr>
            <a:spAutoFit/>
          </a:bodyPr>
          <a:lstStyle/>
          <a:p>
            <a:r>
              <a:rPr lang="ru-RU" altLang="ru-RU" sz="2200">
                <a:solidFill>
                  <a:srgbClr val="000000"/>
                </a:solidFill>
              </a:rPr>
              <a:t>Также ВП </a:t>
            </a:r>
            <a:r>
              <a:rPr lang="ru-RU" altLang="ru-RU" sz="2200" i="1" u="sng">
                <a:solidFill>
                  <a:srgbClr val="000000"/>
                </a:solidFill>
              </a:rPr>
              <a:t>условно </a:t>
            </a:r>
            <a:r>
              <a:rPr lang="ru-RU" altLang="ru-RU" sz="2200">
                <a:solidFill>
                  <a:srgbClr val="000000"/>
                </a:solidFill>
              </a:rPr>
              <a:t> разделяют на </a:t>
            </a:r>
          </a:p>
          <a:p>
            <a:endParaRPr lang="ru-RU" altLang="ru-RU" sz="2200">
              <a:solidFill>
                <a:srgbClr val="000000"/>
              </a:solidFill>
            </a:endParaRPr>
          </a:p>
          <a:p>
            <a:r>
              <a:rPr lang="ru-RU" altLang="ru-RU" sz="2200">
                <a:solidFill>
                  <a:srgbClr val="000000"/>
                </a:solidFill>
                <a:sym typeface="Wingdings" pitchFamily="2" charset="2"/>
              </a:rPr>
              <a:t></a:t>
            </a:r>
            <a:r>
              <a:rPr lang="ru-RU" altLang="ru-RU" sz="2200">
                <a:solidFill>
                  <a:srgbClr val="000000"/>
                </a:solidFill>
              </a:rPr>
              <a:t> </a:t>
            </a:r>
            <a:r>
              <a:rPr lang="ru-RU" altLang="ru-RU" sz="2200" u="sng">
                <a:solidFill>
                  <a:srgbClr val="0000FF"/>
                </a:solidFill>
              </a:rPr>
              <a:t>экзогенные</a:t>
            </a:r>
            <a:r>
              <a:rPr lang="ru-RU" altLang="ru-RU" sz="2200">
                <a:solidFill>
                  <a:srgbClr val="000000"/>
                </a:solidFill>
              </a:rPr>
              <a:t>, т.е. обусловленные </a:t>
            </a:r>
            <a:r>
              <a:rPr lang="ru-RU" altLang="ru-RU" sz="2200" u="sng">
                <a:solidFill>
                  <a:srgbClr val="000000"/>
                </a:solidFill>
              </a:rPr>
              <a:t>внешним воздействием</a:t>
            </a:r>
            <a:r>
              <a:rPr lang="ru-RU" altLang="ru-RU" sz="2200">
                <a:solidFill>
                  <a:srgbClr val="000000"/>
                </a:solidFill>
              </a:rPr>
              <a:t> стимулов (ВП в узком смысле). Они привязаны к внешнему стимулу и сильно зависят от его характеристик  - модальность (слуховые, зрительные и т.п.), интенсивность и др. </a:t>
            </a:r>
          </a:p>
          <a:p>
            <a:endParaRPr lang="ru-RU" altLang="ru-RU" sz="2200">
              <a:solidFill>
                <a:srgbClr val="000000"/>
              </a:solidFill>
            </a:endParaRPr>
          </a:p>
          <a:p>
            <a:r>
              <a:rPr lang="ru-RU" altLang="ru-RU" sz="2200">
                <a:solidFill>
                  <a:srgbClr val="000000"/>
                </a:solidFill>
                <a:sym typeface="Wingdings" pitchFamily="2" charset="2"/>
              </a:rPr>
              <a:t> </a:t>
            </a:r>
            <a:r>
              <a:rPr lang="ru-RU" altLang="ru-RU" sz="2200" u="sng">
                <a:solidFill>
                  <a:srgbClr val="0000FF"/>
                </a:solidFill>
              </a:rPr>
              <a:t>эндогенные</a:t>
            </a:r>
            <a:r>
              <a:rPr lang="ru-RU" altLang="ru-RU" sz="2200">
                <a:solidFill>
                  <a:srgbClr val="000000"/>
                </a:solidFill>
              </a:rPr>
              <a:t>, т.е. обусловленные </a:t>
            </a:r>
            <a:r>
              <a:rPr lang="ru-RU" altLang="ru-RU" sz="2200" u="sng">
                <a:solidFill>
                  <a:srgbClr val="000000"/>
                </a:solidFill>
              </a:rPr>
              <a:t>внутренними процессами</a:t>
            </a:r>
            <a:r>
              <a:rPr lang="ru-RU" altLang="ru-RU" sz="2200">
                <a:solidFill>
                  <a:srgbClr val="000000"/>
                </a:solidFill>
              </a:rPr>
              <a:t> в мозге (=ССВП)</a:t>
            </a:r>
          </a:p>
          <a:p>
            <a:r>
              <a:rPr lang="ru-RU" altLang="ru-RU" sz="2200">
                <a:solidFill>
                  <a:srgbClr val="000000"/>
                </a:solidFill>
              </a:rPr>
              <a:t>-  </a:t>
            </a:r>
            <a:r>
              <a:rPr lang="ru-RU" altLang="ru-RU" sz="2200">
                <a:solidFill>
                  <a:srgbClr val="0000FF"/>
                </a:solidFill>
              </a:rPr>
              <a:t>когнитивный ВП</a:t>
            </a:r>
            <a:r>
              <a:rPr lang="ru-RU" altLang="ru-RU" sz="2200">
                <a:solidFill>
                  <a:srgbClr val="000000"/>
                </a:solidFill>
              </a:rPr>
              <a:t> (</a:t>
            </a:r>
            <a:r>
              <a:rPr lang="ru-RU" altLang="ru-RU" sz="2200">
                <a:solidFill>
                  <a:srgbClr val="0000FF"/>
                </a:solidFill>
              </a:rPr>
              <a:t>Р3</a:t>
            </a:r>
            <a:r>
              <a:rPr lang="en-US" altLang="ru-RU" sz="2200">
                <a:solidFill>
                  <a:srgbClr val="0000FF"/>
                </a:solidFill>
              </a:rPr>
              <a:t>, P3</a:t>
            </a:r>
            <a:r>
              <a:rPr lang="ru-RU" altLang="ru-RU" sz="2200">
                <a:solidFill>
                  <a:srgbClr val="0000FF"/>
                </a:solidFill>
              </a:rPr>
              <a:t>00</a:t>
            </a:r>
            <a:r>
              <a:rPr lang="ru-RU" altLang="ru-RU" sz="2200">
                <a:solidFill>
                  <a:srgbClr val="000000"/>
                </a:solidFill>
              </a:rPr>
              <a:t>)</a:t>
            </a:r>
          </a:p>
          <a:p>
            <a:r>
              <a:rPr lang="ru-RU" altLang="ru-RU" sz="2200">
                <a:solidFill>
                  <a:srgbClr val="000000"/>
                </a:solidFill>
              </a:rPr>
              <a:t>-  </a:t>
            </a:r>
            <a:r>
              <a:rPr lang="ru-RU" altLang="ru-RU" sz="2200">
                <a:solidFill>
                  <a:srgbClr val="0000FF"/>
                </a:solidFill>
              </a:rPr>
              <a:t>условная негативная волна</a:t>
            </a:r>
            <a:r>
              <a:rPr lang="ru-RU" altLang="ru-RU" sz="2200">
                <a:solidFill>
                  <a:srgbClr val="000000"/>
                </a:solidFill>
              </a:rPr>
              <a:t> </a:t>
            </a:r>
            <a:r>
              <a:rPr lang="en-US" altLang="ru-RU" sz="2200">
                <a:solidFill>
                  <a:srgbClr val="000000"/>
                </a:solidFill>
              </a:rPr>
              <a:t>(</a:t>
            </a:r>
            <a:r>
              <a:rPr lang="ru-RU" altLang="ru-RU" sz="2200">
                <a:solidFill>
                  <a:srgbClr val="0000FF"/>
                </a:solidFill>
              </a:rPr>
              <a:t>волна ожидания</a:t>
            </a:r>
            <a:r>
              <a:rPr lang="ru-RU" altLang="ru-RU" sz="2200">
                <a:solidFill>
                  <a:srgbClr val="000000"/>
                </a:solidFill>
              </a:rPr>
              <a:t>, </a:t>
            </a:r>
            <a:r>
              <a:rPr lang="ru-RU" altLang="ru-RU" sz="2200">
                <a:solidFill>
                  <a:srgbClr val="0000FF"/>
                </a:solidFill>
              </a:rPr>
              <a:t>E-волна</a:t>
            </a:r>
            <a:r>
              <a:rPr lang="en-US" altLang="ru-RU" sz="2200"/>
              <a:t>)</a:t>
            </a:r>
            <a:endParaRPr lang="ru-RU" altLang="ru-RU" sz="2200"/>
          </a:p>
          <a:p>
            <a:r>
              <a:rPr lang="ru-RU" altLang="ru-RU" sz="2200">
                <a:solidFill>
                  <a:srgbClr val="000000"/>
                </a:solidFill>
              </a:rPr>
              <a:t>     (CNV – contingent negative variation, expectancy wave);</a:t>
            </a:r>
          </a:p>
          <a:p>
            <a:r>
              <a:rPr lang="ru-RU" altLang="ru-RU" sz="2200">
                <a:solidFill>
                  <a:srgbClr val="000000"/>
                </a:solidFill>
              </a:rPr>
              <a:t>-  </a:t>
            </a:r>
            <a:r>
              <a:rPr lang="ru-RU" altLang="ru-RU" sz="2200">
                <a:solidFill>
                  <a:srgbClr val="0000FF"/>
                </a:solidFill>
              </a:rPr>
              <a:t>негативность рассогласования</a:t>
            </a:r>
          </a:p>
          <a:p>
            <a:r>
              <a:rPr lang="ru-RU" altLang="ru-RU" sz="2200">
                <a:solidFill>
                  <a:srgbClr val="000000"/>
                </a:solidFill>
              </a:rPr>
              <a:t>     (MMN – mismatch negativity)</a:t>
            </a:r>
          </a:p>
          <a:p>
            <a:r>
              <a:rPr lang="ru-RU" altLang="ru-RU" sz="2200">
                <a:solidFill>
                  <a:srgbClr val="000000"/>
                </a:solidFill>
              </a:rPr>
              <a:t>-  </a:t>
            </a:r>
            <a:r>
              <a:rPr lang="ru-RU" altLang="ru-RU" sz="2200">
                <a:solidFill>
                  <a:srgbClr val="0000FF"/>
                </a:solidFill>
              </a:rPr>
              <a:t>потенциал готовности</a:t>
            </a:r>
            <a:r>
              <a:rPr lang="ru-RU" altLang="ru-RU" sz="2200">
                <a:solidFill>
                  <a:srgbClr val="000000"/>
                </a:solidFill>
              </a:rPr>
              <a:t> и др. потенциалы, связанные с движением</a:t>
            </a:r>
          </a:p>
          <a:p>
            <a:r>
              <a:rPr lang="ru-RU" altLang="ru-RU" sz="2200">
                <a:solidFill>
                  <a:srgbClr val="000000"/>
                </a:solidFill>
              </a:rPr>
              <a:t>и др.</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ext Box 2"/>
          <p:cNvSpPr txBox="1">
            <a:spLocks noChangeArrowheads="1"/>
          </p:cNvSpPr>
          <p:nvPr/>
        </p:nvSpPr>
        <p:spPr bwMode="auto">
          <a:xfrm>
            <a:off x="176213" y="212725"/>
            <a:ext cx="8791575" cy="6492875"/>
          </a:xfrm>
          <a:prstGeom prst="rect">
            <a:avLst/>
          </a:prstGeom>
          <a:solidFill>
            <a:schemeClr val="bg1"/>
          </a:solidFill>
          <a:ln w="9525">
            <a:noFill/>
            <a:miter lim="800000"/>
            <a:headEnd/>
            <a:tailEnd/>
          </a:ln>
        </p:spPr>
        <p:txBody>
          <a:bodyPr>
            <a:spAutoFit/>
          </a:bodyPr>
          <a:lstStyle/>
          <a:p>
            <a:pPr algn="ctr"/>
            <a:r>
              <a:rPr lang="ru-RU" altLang="ru-RU" sz="2000"/>
              <a:t>Форма ВП и его компонентный состав зависят от:</a:t>
            </a:r>
          </a:p>
          <a:p>
            <a:r>
              <a:rPr lang="ru-RU" altLang="ru-RU" sz="2000">
                <a:sym typeface="Wingdings" pitchFamily="2" charset="2"/>
              </a:rPr>
              <a:t></a:t>
            </a:r>
            <a:r>
              <a:rPr lang="ru-RU" altLang="ru-RU" sz="2000"/>
              <a:t> </a:t>
            </a:r>
            <a:r>
              <a:rPr lang="ru-RU" altLang="ru-RU" sz="2000">
                <a:solidFill>
                  <a:srgbClr val="0000FF"/>
                </a:solidFill>
              </a:rPr>
              <a:t>свойств стимула и способов их предъявления</a:t>
            </a:r>
            <a:r>
              <a:rPr lang="ru-RU" altLang="ru-RU" sz="2000"/>
              <a:t>:</a:t>
            </a:r>
          </a:p>
          <a:p>
            <a:pPr lvl="2"/>
            <a:r>
              <a:rPr lang="ru-RU" altLang="ru-RU" sz="2000"/>
              <a:t>- модальность стимулов (слуховые, зрительные, соматосенсорные и др.)</a:t>
            </a:r>
          </a:p>
          <a:p>
            <a:pPr lvl="2"/>
            <a:r>
              <a:rPr lang="ru-RU" altLang="ru-RU" sz="2000"/>
              <a:t>- характеристики стимулов (яркость, громкость, паттерн, свойства изображенного объекта и др.)</a:t>
            </a:r>
          </a:p>
          <a:p>
            <a:pPr lvl="2"/>
            <a:r>
              <a:rPr lang="ru-RU" altLang="ru-RU" sz="2000"/>
              <a:t>- межстимульные интервалы, правила чередования стимулов и др.</a:t>
            </a:r>
          </a:p>
          <a:p>
            <a:r>
              <a:rPr lang="ru-RU" altLang="ru-RU" sz="2000">
                <a:sym typeface="Wingdings" pitchFamily="2" charset="2"/>
              </a:rPr>
              <a:t></a:t>
            </a:r>
            <a:r>
              <a:rPr lang="ru-RU" altLang="ru-RU" sz="2000"/>
              <a:t> </a:t>
            </a:r>
            <a:r>
              <a:rPr lang="ru-RU" altLang="ru-RU" sz="2000">
                <a:solidFill>
                  <a:srgbClr val="0000FF"/>
                </a:solidFill>
              </a:rPr>
              <a:t>индивидуальности испытуемого</a:t>
            </a:r>
            <a:r>
              <a:rPr lang="ru-RU" altLang="ru-RU" sz="2000"/>
              <a:t>:</a:t>
            </a:r>
          </a:p>
          <a:p>
            <a:pPr lvl="2"/>
            <a:r>
              <a:rPr lang="ru-RU" altLang="ru-RU" sz="2000"/>
              <a:t>- индивидуальные особенности мозговых и психических процессов</a:t>
            </a:r>
          </a:p>
          <a:p>
            <a:pPr lvl="2"/>
            <a:r>
              <a:rPr lang="ru-RU" altLang="ru-RU" sz="2000"/>
              <a:t>- индивидуальные особенности </a:t>
            </a:r>
            <a:r>
              <a:rPr lang="ru-RU" altLang="ru-RU" sz="2000" u="sng"/>
              <a:t>геометрии</a:t>
            </a:r>
            <a:r>
              <a:rPr lang="ru-RU" altLang="ru-RU" sz="2000"/>
              <a:t> мозга и черепа</a:t>
            </a:r>
          </a:p>
          <a:p>
            <a:pPr lvl="2"/>
            <a:r>
              <a:rPr lang="ru-RU" altLang="ru-RU" sz="2000"/>
              <a:t>- функциональное состояние испытуемого (бодрость, усталость, сонливость, наркоз, кома и т.п.)</a:t>
            </a:r>
          </a:p>
          <a:p>
            <a:r>
              <a:rPr lang="ru-RU" altLang="ru-RU" sz="2000">
                <a:sym typeface="Wingdings" pitchFamily="2" charset="2"/>
              </a:rPr>
              <a:t></a:t>
            </a:r>
            <a:r>
              <a:rPr lang="ru-RU" altLang="ru-RU" sz="2000"/>
              <a:t> </a:t>
            </a:r>
            <a:r>
              <a:rPr lang="ru-RU" altLang="ru-RU" sz="2000">
                <a:solidFill>
                  <a:srgbClr val="0000FF"/>
                </a:solidFill>
              </a:rPr>
              <a:t>отведения</a:t>
            </a:r>
            <a:r>
              <a:rPr lang="ru-RU" altLang="ru-RU" sz="2000"/>
              <a:t> на голове испытуемого</a:t>
            </a:r>
          </a:p>
          <a:p>
            <a:r>
              <a:rPr lang="ru-RU" altLang="ru-RU" sz="2000">
                <a:sym typeface="Wingdings" pitchFamily="2" charset="2"/>
              </a:rPr>
              <a:t></a:t>
            </a:r>
            <a:r>
              <a:rPr lang="ru-RU" altLang="ru-RU" sz="2000"/>
              <a:t> </a:t>
            </a:r>
            <a:r>
              <a:rPr lang="ru-RU" altLang="ru-RU" sz="2000">
                <a:solidFill>
                  <a:srgbClr val="0000FF"/>
                </a:solidFill>
              </a:rPr>
              <a:t>особенностей когнитивной задачи и инструкции</a:t>
            </a:r>
            <a:r>
              <a:rPr lang="ru-RU" altLang="ru-RU" sz="2000"/>
              <a:t>, предъявленной испытуемому в эксперименте</a:t>
            </a:r>
            <a:r>
              <a:rPr lang="en-US" altLang="ru-RU" sz="2000"/>
              <a:t> (</a:t>
            </a:r>
            <a:r>
              <a:rPr lang="ru-RU" altLang="ru-RU" sz="2000"/>
              <a:t>включая мотивацию)</a:t>
            </a:r>
          </a:p>
          <a:p>
            <a:r>
              <a:rPr lang="ru-RU" altLang="ru-RU" sz="2000">
                <a:sym typeface="Wingdings" pitchFamily="2" charset="2"/>
              </a:rPr>
              <a:t></a:t>
            </a:r>
            <a:r>
              <a:rPr lang="ru-RU" altLang="ru-RU" sz="2000"/>
              <a:t> </a:t>
            </a:r>
            <a:r>
              <a:rPr lang="ru-RU" altLang="ru-RU" sz="2000">
                <a:solidFill>
                  <a:srgbClr val="0000FF"/>
                </a:solidFill>
              </a:rPr>
              <a:t>технических особенностей регистрации и обработки</a:t>
            </a:r>
            <a:r>
              <a:rPr lang="ru-RU" altLang="ru-RU" sz="2000"/>
              <a:t> (выбор референтного электрода, частотная фильтрация и др.)</a:t>
            </a:r>
          </a:p>
          <a:p>
            <a:r>
              <a:rPr lang="ru-RU" altLang="ru-RU" sz="2000">
                <a:sym typeface="Wingdings" pitchFamily="2" charset="2"/>
              </a:rPr>
              <a:t></a:t>
            </a:r>
            <a:r>
              <a:rPr lang="ru-RU" altLang="ru-RU" sz="2000"/>
              <a:t> </a:t>
            </a:r>
            <a:r>
              <a:rPr lang="ru-RU" altLang="ru-RU" sz="2000">
                <a:solidFill>
                  <a:srgbClr val="0000FF"/>
                </a:solidFill>
              </a:rPr>
              <a:t>случайных факторов</a:t>
            </a:r>
            <a:r>
              <a:rPr lang="ru-RU" altLang="ru-RU" sz="2000"/>
              <a:t> (наложение шума и артефактов) – зависит от числа реализаций в усреднении и от качества записи</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773113" y="5040313"/>
            <a:ext cx="7491412" cy="1220787"/>
          </a:xfrm>
          <a:prstGeom prst="rect">
            <a:avLst/>
          </a:prstGeom>
          <a:solidFill>
            <a:schemeClr val="bg1"/>
          </a:solidFill>
          <a:ln w="9525">
            <a:noFill/>
            <a:miter lim="800000"/>
            <a:headEnd/>
            <a:tailEnd/>
          </a:ln>
        </p:spPr>
        <p:txBody>
          <a:bodyPr>
            <a:spAutoFit/>
          </a:bodyPr>
          <a:lstStyle/>
          <a:p>
            <a:r>
              <a:rPr lang="ru-RU" sz="2000"/>
              <a:t>Основные поздние компоненты вызванного потенциала.</a:t>
            </a:r>
            <a:endParaRPr lang="en-US" sz="2000"/>
          </a:p>
          <a:p>
            <a:r>
              <a:rPr lang="ru-RU"/>
              <a:t>Каждый компонент разделяют на субкомпоненты (на рисунке не показано). Иногда говорят о семействе компонентов с той или иной латентностью (например, семейство компонентов </a:t>
            </a:r>
            <a:r>
              <a:rPr lang="en-US"/>
              <a:t>N2)</a:t>
            </a:r>
            <a:r>
              <a:rPr lang="ru-RU"/>
              <a:t>.</a:t>
            </a:r>
          </a:p>
        </p:txBody>
      </p:sp>
      <p:pic>
        <p:nvPicPr>
          <p:cNvPr id="156675" name="Picture 4" descr="500px-ComponentsofERP"/>
          <p:cNvPicPr>
            <a:picLocks noChangeAspect="1" noChangeArrowheads="1"/>
          </p:cNvPicPr>
          <p:nvPr/>
        </p:nvPicPr>
        <p:blipFill>
          <a:blip r:embed="rId3"/>
          <a:srcRect/>
          <a:stretch>
            <a:fillRect/>
          </a:stretch>
        </p:blipFill>
        <p:spPr bwMode="auto">
          <a:xfrm>
            <a:off x="2133600" y="530225"/>
            <a:ext cx="5199063" cy="4235450"/>
          </a:xfrm>
          <a:prstGeom prst="rect">
            <a:avLst/>
          </a:prstGeom>
          <a:solidFill>
            <a:schemeClr val="bg1"/>
          </a:solid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ttp://ppt4web.ru/images/111/8021/640/img15.jpg"/>
          <p:cNvPicPr>
            <a:picLocks noChangeAspect="1" noChangeArrowheads="1"/>
          </p:cNvPicPr>
          <p:nvPr/>
        </p:nvPicPr>
        <p:blipFill>
          <a:blip r:embed="rId2"/>
          <a:srcRect/>
          <a:stretch>
            <a:fillRect/>
          </a:stretch>
        </p:blipFill>
        <p:spPr bwMode="auto">
          <a:xfrm>
            <a:off x="1143000" y="339725"/>
            <a:ext cx="7358063" cy="5518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3" descr="МЭГ3"/>
          <p:cNvPicPr>
            <a:picLocks noChangeAspect="1" noChangeArrowheads="1"/>
          </p:cNvPicPr>
          <p:nvPr/>
        </p:nvPicPr>
        <p:blipFill>
          <a:blip r:embed="rId2">
            <a:lum bright="18000" contrast="6000"/>
          </a:blip>
          <a:srcRect/>
          <a:stretch>
            <a:fillRect/>
          </a:stretch>
        </p:blipFill>
        <p:spPr bwMode="auto">
          <a:xfrm>
            <a:off x="2947988" y="1714500"/>
            <a:ext cx="4356100" cy="4524375"/>
          </a:xfrm>
          <a:prstGeom prst="rect">
            <a:avLst/>
          </a:prstGeom>
          <a:noFill/>
          <a:ln w="9525">
            <a:noFill/>
            <a:miter lim="800000"/>
            <a:headEnd/>
            <a:tailEnd/>
          </a:ln>
        </p:spPr>
      </p:pic>
      <p:sp>
        <p:nvSpPr>
          <p:cNvPr id="158723" name="Прямоугольник 2"/>
          <p:cNvSpPr>
            <a:spLocks noChangeArrowheads="1"/>
          </p:cNvSpPr>
          <p:nvPr/>
        </p:nvSpPr>
        <p:spPr bwMode="auto">
          <a:xfrm>
            <a:off x="500063" y="285750"/>
            <a:ext cx="8215312" cy="1477963"/>
          </a:xfrm>
          <a:prstGeom prst="rect">
            <a:avLst/>
          </a:prstGeom>
          <a:noFill/>
          <a:ln w="9525">
            <a:noFill/>
            <a:miter lim="800000"/>
            <a:headEnd/>
            <a:tailEnd/>
          </a:ln>
        </p:spPr>
        <p:txBody>
          <a:bodyPr>
            <a:spAutoFit/>
          </a:bodyPr>
          <a:lstStyle/>
          <a:p>
            <a:r>
              <a:rPr lang="ru-RU" altLang="ru-RU">
                <a:solidFill>
                  <a:srgbClr val="0000FF"/>
                </a:solidFill>
              </a:rPr>
              <a:t>магнитоэнцефалография (МЭГ)</a:t>
            </a:r>
            <a:r>
              <a:rPr lang="ru-RU" altLang="ru-RU"/>
              <a:t> основана на регистрации магнитного поля, возникающего как следствие переменных электрических токов в мозге; череп и кожа головы вносят меньшие искажения в МЭГ, чем ЭЭГ, поэтому </a:t>
            </a:r>
            <a:r>
              <a:rPr lang="ru-RU" altLang="ru-RU" u="sng"/>
              <a:t>МЭГ позволяет более точно локализовать источники активности в мозге</a:t>
            </a:r>
            <a:r>
              <a:rPr lang="ru-RU" altLang="ru-RU"/>
              <a:t>.</a:t>
            </a:r>
            <a:r>
              <a:rPr lang="en-US" altLang="ru-RU"/>
              <a:t> </a:t>
            </a:r>
            <a:endParaRPr lang="ru-RU" altLang="ru-RU"/>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Заголовок 1"/>
          <p:cNvSpPr>
            <a:spLocks noGrp="1"/>
          </p:cNvSpPr>
          <p:nvPr>
            <p:ph type="title"/>
          </p:nvPr>
        </p:nvSpPr>
        <p:spPr/>
        <p:txBody>
          <a:bodyPr/>
          <a:lstStyle/>
          <a:p>
            <a:endParaRPr lang="ru-RU" smtClean="0">
              <a:cs typeface="Arial" pitchFamily="34" charset="0"/>
            </a:endParaRPr>
          </a:p>
        </p:txBody>
      </p:sp>
      <p:sp>
        <p:nvSpPr>
          <p:cNvPr id="159747" name="Содержимое 2"/>
          <p:cNvSpPr>
            <a:spLocks noGrp="1"/>
          </p:cNvSpPr>
          <p:nvPr>
            <p:ph idx="1"/>
          </p:nvPr>
        </p:nvSpPr>
        <p:spPr/>
        <p:txBody>
          <a:bodyPr/>
          <a:lstStyle/>
          <a:p>
            <a:endParaRPr lang="ru-RU" smtClean="0">
              <a:cs typeface="Arial" pitchFamily="34" charset="0"/>
            </a:endParaRPr>
          </a:p>
        </p:txBody>
      </p:sp>
      <p:pic>
        <p:nvPicPr>
          <p:cNvPr id="159748" name="Содержимое 9" descr="2 уровень презентация-01.jpg"/>
          <p:cNvPicPr>
            <a:picLocks noChangeAspect="1"/>
          </p:cNvPicPr>
          <p:nvPr/>
        </p:nvPicPr>
        <p:blipFill>
          <a:blip r:embed="rId2"/>
          <a:srcRect/>
          <a:stretch>
            <a:fillRect/>
          </a:stretch>
        </p:blipFill>
        <p:spPr bwMode="auto">
          <a:xfrm>
            <a:off x="-541338" y="-171450"/>
            <a:ext cx="10279063" cy="7267575"/>
          </a:xfrm>
          <a:prstGeom prst="rect">
            <a:avLst/>
          </a:prstGeom>
          <a:noFill/>
          <a:ln w="9525">
            <a:noFill/>
            <a:miter lim="800000"/>
            <a:headEnd/>
            <a:tailEnd/>
          </a:ln>
        </p:spPr>
      </p:pic>
      <p:sp>
        <p:nvSpPr>
          <p:cNvPr id="159749" name="TextBox 7"/>
          <p:cNvSpPr txBox="1">
            <a:spLocks noChangeArrowheads="1"/>
          </p:cNvSpPr>
          <p:nvPr/>
        </p:nvSpPr>
        <p:spPr bwMode="auto">
          <a:xfrm>
            <a:off x="323850" y="179388"/>
            <a:ext cx="6551613" cy="369887"/>
          </a:xfrm>
          <a:prstGeom prst="rect">
            <a:avLst/>
          </a:prstGeom>
          <a:noFill/>
          <a:ln w="9525">
            <a:noFill/>
            <a:miter lim="800000"/>
            <a:headEnd/>
            <a:tailEnd/>
          </a:ln>
        </p:spPr>
        <p:txBody>
          <a:bodyPr>
            <a:spAutoFit/>
          </a:bodyPr>
          <a:lstStyle/>
          <a:p>
            <a:pPr algn="ctr"/>
            <a:r>
              <a:rPr lang="ru-RU">
                <a:solidFill>
                  <a:schemeClr val="bg1"/>
                </a:solidFill>
                <a:cs typeface="Arial" pitchFamily="34" charset="0"/>
              </a:rPr>
              <a:t>Датчики магнитного поля СКВИД</a:t>
            </a:r>
          </a:p>
        </p:txBody>
      </p:sp>
      <p:sp>
        <p:nvSpPr>
          <p:cNvPr id="159750" name="Прямоугольник 8"/>
          <p:cNvSpPr>
            <a:spLocks noChangeArrowheads="1"/>
          </p:cNvSpPr>
          <p:nvPr/>
        </p:nvSpPr>
        <p:spPr bwMode="auto">
          <a:xfrm>
            <a:off x="-180975" y="692150"/>
            <a:ext cx="8604250" cy="2354263"/>
          </a:xfrm>
          <a:prstGeom prst="rect">
            <a:avLst/>
          </a:prstGeom>
          <a:noFill/>
          <a:ln w="9525">
            <a:noFill/>
            <a:miter lim="800000"/>
            <a:headEnd/>
            <a:tailEnd/>
          </a:ln>
        </p:spPr>
        <p:txBody>
          <a:bodyPr>
            <a:spAutoFit/>
          </a:bodyPr>
          <a:lstStyle/>
          <a:p>
            <a:pPr algn="just">
              <a:lnSpc>
                <a:spcPct val="150000"/>
              </a:lnSpc>
            </a:pPr>
            <a:r>
              <a:rPr lang="ru-RU" sz="1400">
                <a:cs typeface="Arial" pitchFamily="34" charset="0"/>
              </a:rPr>
              <a:t>	СКВИД (от англ. SQUID, Superconducting Quantum Interference Device — «сверхпроводящий квантовый интерферометр»; в буквальном переводе с английского squid — «кальмар») — сверхчувствительные магнитометры, используемые для измерения очень слабых магнитных полей. СКВИД-магнитометры обладают рекордно высокой чувствительностью, достигающей 5·10−33 Дж/Гц (чувствительность по магнитному полю — 10−13 Тл). Для длительных измерений усредненных значений в течение нескольких дней можно достичь значений чувствительности в 5·10</a:t>
            </a:r>
            <a:r>
              <a:rPr lang="ru-RU" sz="1400" baseline="30000">
                <a:cs typeface="Arial" pitchFamily="34" charset="0"/>
              </a:rPr>
              <a:t>−18</a:t>
            </a:r>
            <a:r>
              <a:rPr lang="en-US" sz="1400" baseline="30000">
                <a:cs typeface="Arial" pitchFamily="34" charset="0"/>
              </a:rPr>
              <a:t> </a:t>
            </a:r>
            <a:r>
              <a:rPr lang="ru-RU" sz="1400">
                <a:cs typeface="Arial" pitchFamily="34" charset="0"/>
              </a:rPr>
              <a:t>Тл</a:t>
            </a:r>
            <a:r>
              <a:rPr lang="en-US" sz="1400">
                <a:cs typeface="Arial" pitchFamily="34" charset="0"/>
              </a:rPr>
              <a:t> </a:t>
            </a:r>
            <a:endParaRPr lang="ru-RU" sz="1400">
              <a:cs typeface="Arial" pitchFamily="34" charset="0"/>
            </a:endParaRPr>
          </a:p>
        </p:txBody>
      </p:sp>
      <p:pic>
        <p:nvPicPr>
          <p:cNvPr id="159751" name="Picture 4" descr="http://upload.wikimedia.org/wikipedia/commons/thumb/9/98/SQUID_by_Zureks.jpg/220px-SQUID_by_Zureks.jpg"/>
          <p:cNvPicPr>
            <a:picLocks noChangeAspect="1" noChangeArrowheads="1"/>
          </p:cNvPicPr>
          <p:nvPr/>
        </p:nvPicPr>
        <p:blipFill>
          <a:blip r:embed="rId3"/>
          <a:srcRect/>
          <a:stretch>
            <a:fillRect/>
          </a:stretch>
        </p:blipFill>
        <p:spPr bwMode="auto">
          <a:xfrm>
            <a:off x="5435600" y="3141663"/>
            <a:ext cx="3444875" cy="2879725"/>
          </a:xfrm>
          <a:prstGeom prst="rect">
            <a:avLst/>
          </a:prstGeom>
          <a:noFill/>
          <a:ln w="9525">
            <a:noFill/>
            <a:miter lim="800000"/>
            <a:headEnd/>
            <a:tailEnd/>
          </a:ln>
        </p:spPr>
      </p:pic>
      <p:pic>
        <p:nvPicPr>
          <p:cNvPr id="159752" name="Picture 4" descr="http://www.lbl.gov/Science-Articles/Archive/images4/squid-figure.jpg"/>
          <p:cNvPicPr>
            <a:picLocks noChangeAspect="1" noChangeArrowheads="1"/>
          </p:cNvPicPr>
          <p:nvPr/>
        </p:nvPicPr>
        <p:blipFill>
          <a:blip r:embed="rId4"/>
          <a:srcRect/>
          <a:stretch>
            <a:fillRect/>
          </a:stretch>
        </p:blipFill>
        <p:spPr bwMode="auto">
          <a:xfrm>
            <a:off x="0" y="3284538"/>
            <a:ext cx="5076825" cy="2535237"/>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Заголовок 1"/>
          <p:cNvSpPr>
            <a:spLocks noGrp="1"/>
          </p:cNvSpPr>
          <p:nvPr>
            <p:ph type="title"/>
          </p:nvPr>
        </p:nvSpPr>
        <p:spPr/>
        <p:txBody>
          <a:bodyPr/>
          <a:lstStyle/>
          <a:p>
            <a:endParaRPr lang="ru-RU" smtClean="0">
              <a:cs typeface="Arial" pitchFamily="34" charset="0"/>
            </a:endParaRPr>
          </a:p>
        </p:txBody>
      </p:sp>
      <p:sp>
        <p:nvSpPr>
          <p:cNvPr id="160771" name="Содержимое 2"/>
          <p:cNvSpPr>
            <a:spLocks noGrp="1"/>
          </p:cNvSpPr>
          <p:nvPr>
            <p:ph idx="1"/>
          </p:nvPr>
        </p:nvSpPr>
        <p:spPr/>
        <p:txBody>
          <a:bodyPr/>
          <a:lstStyle/>
          <a:p>
            <a:endParaRPr lang="ru-RU" smtClean="0">
              <a:cs typeface="Arial" pitchFamily="34" charset="0"/>
            </a:endParaRPr>
          </a:p>
        </p:txBody>
      </p:sp>
      <p:pic>
        <p:nvPicPr>
          <p:cNvPr id="160772" name="Содержимое 9" descr="2 уровень презентация-01.jpg"/>
          <p:cNvPicPr>
            <a:picLocks noChangeAspect="1"/>
          </p:cNvPicPr>
          <p:nvPr/>
        </p:nvPicPr>
        <p:blipFill>
          <a:blip r:embed="rId2"/>
          <a:srcRect/>
          <a:stretch>
            <a:fillRect/>
          </a:stretch>
        </p:blipFill>
        <p:spPr bwMode="auto">
          <a:xfrm>
            <a:off x="-541338" y="-165100"/>
            <a:ext cx="10279063" cy="7265988"/>
          </a:xfrm>
          <a:prstGeom prst="rect">
            <a:avLst/>
          </a:prstGeom>
          <a:noFill/>
          <a:ln w="9525">
            <a:noFill/>
            <a:miter lim="800000"/>
            <a:headEnd/>
            <a:tailEnd/>
          </a:ln>
        </p:spPr>
      </p:pic>
      <p:pic>
        <p:nvPicPr>
          <p:cNvPr id="160773" name="Picture 2" descr="http://www.fisica.uh.cu/rationalis/magnet-opt/biomagnetismo/index_archivos/biomagnetismo-1.jpg"/>
          <p:cNvPicPr>
            <a:picLocks noChangeAspect="1" noChangeArrowheads="1"/>
          </p:cNvPicPr>
          <p:nvPr/>
        </p:nvPicPr>
        <p:blipFill>
          <a:blip r:embed="rId3"/>
          <a:srcRect/>
          <a:stretch>
            <a:fillRect/>
          </a:stretch>
        </p:blipFill>
        <p:spPr bwMode="auto">
          <a:xfrm>
            <a:off x="74613" y="2636838"/>
            <a:ext cx="3532187" cy="3716337"/>
          </a:xfrm>
          <a:prstGeom prst="rect">
            <a:avLst/>
          </a:prstGeom>
          <a:noFill/>
          <a:ln w="9525">
            <a:noFill/>
            <a:miter lim="800000"/>
            <a:headEnd/>
            <a:tailEnd/>
          </a:ln>
        </p:spPr>
      </p:pic>
      <p:sp>
        <p:nvSpPr>
          <p:cNvPr id="160774" name="TextBox 8"/>
          <p:cNvSpPr txBox="1">
            <a:spLocks noChangeArrowheads="1"/>
          </p:cNvSpPr>
          <p:nvPr/>
        </p:nvSpPr>
        <p:spPr bwMode="auto">
          <a:xfrm>
            <a:off x="323850" y="179388"/>
            <a:ext cx="6551613" cy="369887"/>
          </a:xfrm>
          <a:prstGeom prst="rect">
            <a:avLst/>
          </a:prstGeom>
          <a:noFill/>
          <a:ln w="9525">
            <a:noFill/>
            <a:miter lim="800000"/>
            <a:headEnd/>
            <a:tailEnd/>
          </a:ln>
        </p:spPr>
        <p:txBody>
          <a:bodyPr>
            <a:spAutoFit/>
          </a:bodyPr>
          <a:lstStyle/>
          <a:p>
            <a:pPr algn="ctr"/>
            <a:r>
              <a:rPr lang="ru-RU">
                <a:solidFill>
                  <a:schemeClr val="bg1"/>
                </a:solidFill>
                <a:cs typeface="Arial" pitchFamily="34" charset="0"/>
              </a:rPr>
              <a:t>Датчики магнитного поля СКВИД</a:t>
            </a:r>
          </a:p>
        </p:txBody>
      </p:sp>
      <p:sp>
        <p:nvSpPr>
          <p:cNvPr id="160775" name="Прямоугольник 9"/>
          <p:cNvSpPr>
            <a:spLocks noChangeArrowheads="1"/>
          </p:cNvSpPr>
          <p:nvPr/>
        </p:nvSpPr>
        <p:spPr bwMode="auto">
          <a:xfrm>
            <a:off x="0" y="765175"/>
            <a:ext cx="8459788" cy="1668463"/>
          </a:xfrm>
          <a:prstGeom prst="rect">
            <a:avLst/>
          </a:prstGeom>
          <a:noFill/>
          <a:ln w="9525">
            <a:noFill/>
            <a:miter lim="800000"/>
            <a:headEnd/>
            <a:tailEnd/>
          </a:ln>
        </p:spPr>
        <p:txBody>
          <a:bodyPr>
            <a:spAutoFit/>
          </a:bodyPr>
          <a:lstStyle/>
          <a:p>
            <a:pPr algn="just">
              <a:lnSpc>
                <a:spcPct val="150000"/>
              </a:lnSpc>
            </a:pPr>
            <a:r>
              <a:rPr lang="ru-RU" sz="1400">
                <a:cs typeface="Arial" pitchFamily="34" charset="0"/>
              </a:rPr>
              <a:t>	Применение в медицинской технике в качестве измерителей магнитных полей человека и живых существ, для измерения магнитобиологических реакций, электрических сигналов сердца,  поиска ферромагнитных включений, сигналов скелетных мышц, глаз, фоновой и вызванной активности мозга, клетчатки глаза, также возможно применение МЭ датчиков для магнитной томографии. </a:t>
            </a:r>
          </a:p>
        </p:txBody>
      </p:sp>
      <p:pic>
        <p:nvPicPr>
          <p:cNvPr id="160776" name="Picture 6" descr="http://upload.wikimedia.org/wikipedia/commons/thumb/b/b9/Squid_prototype.jpg/220px-Squid_prototype.jpg"/>
          <p:cNvPicPr>
            <a:picLocks noChangeAspect="1" noChangeArrowheads="1"/>
          </p:cNvPicPr>
          <p:nvPr/>
        </p:nvPicPr>
        <p:blipFill>
          <a:blip r:embed="rId4"/>
          <a:srcRect/>
          <a:stretch>
            <a:fillRect/>
          </a:stretch>
        </p:blipFill>
        <p:spPr bwMode="auto">
          <a:xfrm>
            <a:off x="3924300" y="2924175"/>
            <a:ext cx="5095875" cy="3313113"/>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p:cNvPicPr>
            <a:picLocks noChangeAspect="1" noChangeArrowheads="1"/>
          </p:cNvPicPr>
          <p:nvPr/>
        </p:nvPicPr>
        <p:blipFill>
          <a:blip r:embed="rId2"/>
          <a:srcRect/>
          <a:stretch>
            <a:fillRect/>
          </a:stretch>
        </p:blipFill>
        <p:spPr bwMode="auto">
          <a:xfrm>
            <a:off x="1143000" y="857250"/>
            <a:ext cx="6858000" cy="5143500"/>
          </a:xfrm>
          <a:prstGeom prst="rect">
            <a:avLst/>
          </a:prstGeom>
          <a:noFill/>
          <a:ln w="9525">
            <a:noFill/>
            <a:miter lim="800000"/>
            <a:headEnd/>
            <a:tailEnd/>
          </a:ln>
        </p:spPr>
      </p:pic>
      <p:sp>
        <p:nvSpPr>
          <p:cNvPr id="3" name="Прямоугольник 2"/>
          <p:cNvSpPr/>
          <p:nvPr/>
        </p:nvSpPr>
        <p:spPr>
          <a:xfrm>
            <a:off x="2214563" y="357188"/>
            <a:ext cx="4457700" cy="461962"/>
          </a:xfrm>
          <a:prstGeom prst="rect">
            <a:avLst/>
          </a:prstGeom>
        </p:spPr>
        <p:txBody>
          <a:bodyPr wrap="none">
            <a:spAutoFit/>
          </a:bodyPr>
          <a:lstStyle/>
          <a:p>
            <a:pPr algn="ctr">
              <a:defRPr/>
            </a:pPr>
            <a:r>
              <a:rPr lang="ru-RU" altLang="ru-RU" sz="2400" b="1" dirty="0" err="1">
                <a:solidFill>
                  <a:schemeClr val="accent2"/>
                </a:solidFill>
                <a:latin typeface="+mj-lt"/>
              </a:rPr>
              <a:t>Интефейс</a:t>
            </a:r>
            <a:r>
              <a:rPr lang="ru-RU" altLang="ru-RU" sz="2400" b="1" dirty="0">
                <a:solidFill>
                  <a:schemeClr val="accent2"/>
                </a:solidFill>
                <a:latin typeface="+mj-lt"/>
              </a:rPr>
              <a:t> мозг - компьютер</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3"/>
          <p:cNvSpPr>
            <a:spLocks noChangeArrowheads="1"/>
          </p:cNvSpPr>
          <p:nvPr/>
        </p:nvSpPr>
        <p:spPr bwMode="auto">
          <a:xfrm>
            <a:off x="0" y="6742113"/>
            <a:ext cx="9144000" cy="115887"/>
          </a:xfrm>
          <a:prstGeom prst="rect">
            <a:avLst/>
          </a:prstGeom>
          <a:solidFill>
            <a:schemeClr val="bg2"/>
          </a:solidFill>
          <a:ln w="9525">
            <a:solidFill>
              <a:schemeClr val="tx1"/>
            </a:solidFill>
            <a:miter lim="800000"/>
            <a:headEnd/>
            <a:tailEnd/>
          </a:ln>
        </p:spPr>
        <p:txBody>
          <a:bodyPr wrap="none" anchor="ctr"/>
          <a:lstStyle/>
          <a:p>
            <a:endParaRPr lang="ru-RU"/>
          </a:p>
        </p:txBody>
      </p:sp>
      <p:sp>
        <p:nvSpPr>
          <p:cNvPr id="162819" name="Rectangle 7"/>
          <p:cNvSpPr>
            <a:spLocks noChangeArrowheads="1"/>
          </p:cNvSpPr>
          <p:nvPr/>
        </p:nvSpPr>
        <p:spPr bwMode="auto">
          <a:xfrm>
            <a:off x="1258888" y="5661025"/>
            <a:ext cx="6167437" cy="517525"/>
          </a:xfrm>
          <a:prstGeom prst="rect">
            <a:avLst/>
          </a:prstGeom>
          <a:noFill/>
          <a:ln w="9525">
            <a:noFill/>
            <a:miter lim="800000"/>
            <a:headEnd/>
            <a:tailEnd/>
          </a:ln>
        </p:spPr>
        <p:txBody>
          <a:bodyPr wrap="none">
            <a:spAutoFit/>
          </a:bodyPr>
          <a:lstStyle/>
          <a:p>
            <a:endParaRPr lang="de-AT" sz="1400" b="1"/>
          </a:p>
          <a:p>
            <a:r>
              <a:rPr lang="de-AT" sz="1400" b="1"/>
              <a:t>Right and left brain map    </a:t>
            </a:r>
            <a:r>
              <a:rPr lang="de-DE" sz="1400" b="1"/>
              <a:t>http://members.shaw.ca/hidden-talents/brain</a:t>
            </a:r>
          </a:p>
        </p:txBody>
      </p:sp>
      <p:pic>
        <p:nvPicPr>
          <p:cNvPr id="162820" name="Picture 10" descr="b-right"/>
          <p:cNvPicPr>
            <a:picLocks noChangeAspect="1" noChangeArrowheads="1"/>
          </p:cNvPicPr>
          <p:nvPr/>
        </p:nvPicPr>
        <p:blipFill>
          <a:blip r:embed="rId2"/>
          <a:srcRect/>
          <a:stretch>
            <a:fillRect/>
          </a:stretch>
        </p:blipFill>
        <p:spPr bwMode="auto">
          <a:xfrm>
            <a:off x="214313" y="1928813"/>
            <a:ext cx="4321175" cy="2974975"/>
          </a:xfrm>
          <a:prstGeom prst="rect">
            <a:avLst/>
          </a:prstGeom>
          <a:noFill/>
          <a:ln w="9525">
            <a:noFill/>
            <a:miter lim="800000"/>
            <a:headEnd/>
            <a:tailEnd/>
          </a:ln>
        </p:spPr>
      </p:pic>
      <p:pic>
        <p:nvPicPr>
          <p:cNvPr id="162821" name="Picture 12" descr="b-left"/>
          <p:cNvPicPr>
            <a:picLocks noChangeAspect="1" noChangeArrowheads="1"/>
          </p:cNvPicPr>
          <p:nvPr/>
        </p:nvPicPr>
        <p:blipFill>
          <a:blip r:embed="rId3"/>
          <a:srcRect/>
          <a:stretch>
            <a:fillRect/>
          </a:stretch>
        </p:blipFill>
        <p:spPr bwMode="auto">
          <a:xfrm>
            <a:off x="4643438" y="1928813"/>
            <a:ext cx="4346575" cy="2970212"/>
          </a:xfrm>
          <a:prstGeom prst="rect">
            <a:avLst/>
          </a:prstGeom>
          <a:noFill/>
          <a:ln w="9525">
            <a:noFill/>
            <a:miter lim="800000"/>
            <a:headEnd/>
            <a:tailEnd/>
          </a:ln>
        </p:spPr>
      </p:pic>
      <p:sp>
        <p:nvSpPr>
          <p:cNvPr id="8" name="Прямоугольник 7"/>
          <p:cNvSpPr/>
          <p:nvPr/>
        </p:nvSpPr>
        <p:spPr>
          <a:xfrm>
            <a:off x="2500313" y="642938"/>
            <a:ext cx="4457700" cy="461962"/>
          </a:xfrm>
          <a:prstGeom prst="rect">
            <a:avLst/>
          </a:prstGeom>
        </p:spPr>
        <p:txBody>
          <a:bodyPr wrap="none">
            <a:spAutoFit/>
          </a:bodyPr>
          <a:lstStyle/>
          <a:p>
            <a:pPr algn="ctr">
              <a:defRPr/>
            </a:pPr>
            <a:r>
              <a:rPr lang="ru-RU" altLang="ru-RU" sz="2400" b="1" dirty="0" err="1">
                <a:solidFill>
                  <a:schemeClr val="accent2"/>
                </a:solidFill>
                <a:latin typeface="+mj-lt"/>
              </a:rPr>
              <a:t>Интефейс мозг - компьютер</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p:cNvPicPr>
            <a:picLocks noChangeAspect="1" noChangeArrowheads="1"/>
          </p:cNvPicPr>
          <p:nvPr/>
        </p:nvPicPr>
        <p:blipFill>
          <a:blip r:embed="rId2"/>
          <a:srcRect/>
          <a:stretch>
            <a:fillRect/>
          </a:stretch>
        </p:blipFill>
        <p:spPr bwMode="auto">
          <a:xfrm>
            <a:off x="1190625" y="0"/>
            <a:ext cx="6858000" cy="5143500"/>
          </a:xfrm>
          <a:prstGeom prst="rect">
            <a:avLst/>
          </a:prstGeom>
          <a:noFill/>
          <a:ln w="9525">
            <a:noFill/>
            <a:miter lim="800000"/>
            <a:headEnd/>
            <a:tailEnd/>
          </a:ln>
        </p:spPr>
      </p:pic>
      <p:sp>
        <p:nvSpPr>
          <p:cNvPr id="163843" name="Прямоугольник 2"/>
          <p:cNvSpPr>
            <a:spLocks noChangeArrowheads="1"/>
          </p:cNvSpPr>
          <p:nvPr/>
        </p:nvSpPr>
        <p:spPr bwMode="auto">
          <a:xfrm>
            <a:off x="357188" y="5000625"/>
            <a:ext cx="8501062" cy="1570038"/>
          </a:xfrm>
          <a:prstGeom prst="rect">
            <a:avLst/>
          </a:prstGeom>
          <a:noFill/>
          <a:ln w="9525">
            <a:noFill/>
            <a:miter lim="800000"/>
            <a:headEnd/>
            <a:tailEnd/>
          </a:ln>
        </p:spPr>
        <p:txBody>
          <a:bodyPr>
            <a:spAutoFit/>
          </a:bodyPr>
          <a:lstStyle/>
          <a:p>
            <a:r>
              <a:rPr lang="ru-RU" sz="1600" b="1"/>
              <a:t>Нейрокоммуникаторы предназначены для трансляции символов непосредственно из мозга, без участия нервно-мышечной передачи. </a:t>
            </a:r>
          </a:p>
          <a:p>
            <a:r>
              <a:rPr lang="ru-RU" sz="1600" b="1"/>
              <a:t>К этому классу технологий относится устройство для набора текста на мониторе. Система создает каталог реакций ЭЭГ на целевые символы, отличая их от нецелевых стимулов, и, отслеживая эти реакции, отдает команду на набор выбранного символа на экране.</a:t>
            </a:r>
            <a:endParaRPr lang="ru-RU" sz="16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p:cNvPicPr>
            <a:picLocks noChangeAspect="1" noChangeArrowheads="1"/>
          </p:cNvPicPr>
          <p:nvPr/>
        </p:nvPicPr>
        <p:blipFill>
          <a:blip r:embed="rId2"/>
          <a:srcRect/>
          <a:stretch>
            <a:fillRect/>
          </a:stretch>
        </p:blipFill>
        <p:spPr bwMode="auto">
          <a:xfrm>
            <a:off x="500063" y="374650"/>
            <a:ext cx="8001000" cy="600075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p:cNvPicPr>
            <a:picLocks noChangeAspect="1" noChangeArrowheads="1"/>
          </p:cNvPicPr>
          <p:nvPr/>
        </p:nvPicPr>
        <p:blipFill>
          <a:blip r:embed="rId2"/>
          <a:srcRect/>
          <a:stretch>
            <a:fillRect/>
          </a:stretch>
        </p:blipFill>
        <p:spPr bwMode="auto">
          <a:xfrm>
            <a:off x="857250" y="0"/>
            <a:ext cx="7500938" cy="5626100"/>
          </a:xfrm>
          <a:prstGeom prst="rect">
            <a:avLst/>
          </a:prstGeom>
          <a:noFill/>
          <a:ln w="9525">
            <a:noFill/>
            <a:miter lim="800000"/>
            <a:headEnd/>
            <a:tailEnd/>
          </a:ln>
        </p:spPr>
      </p:pic>
      <p:sp>
        <p:nvSpPr>
          <p:cNvPr id="165891" name="Прямоугольник 2"/>
          <p:cNvSpPr>
            <a:spLocks noChangeArrowheads="1"/>
          </p:cNvSpPr>
          <p:nvPr/>
        </p:nvSpPr>
        <p:spPr bwMode="auto">
          <a:xfrm>
            <a:off x="642938" y="5715000"/>
            <a:ext cx="7858125" cy="923925"/>
          </a:xfrm>
          <a:prstGeom prst="rect">
            <a:avLst/>
          </a:prstGeom>
          <a:noFill/>
          <a:ln w="9525">
            <a:noFill/>
            <a:miter lim="800000"/>
            <a:headEnd/>
            <a:tailEnd/>
          </a:ln>
        </p:spPr>
        <p:txBody>
          <a:bodyPr>
            <a:spAutoFit/>
          </a:bodyPr>
          <a:lstStyle/>
          <a:p>
            <a:r>
              <a:rPr lang="ru-RU" b="1"/>
              <a:t>Нейроконтроллеры позволяют напрямую от мозга управлять внешними исполнительными устройствами: манипуляторами, протезами, кнопочными пультами.</a:t>
            </a:r>
            <a:endParaRPr lang="ru-RU"/>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3"/>
          <p:cNvPicPr>
            <a:picLocks noChangeAspect="1" noChangeArrowheads="1"/>
          </p:cNvPicPr>
          <p:nvPr/>
        </p:nvPicPr>
        <p:blipFill>
          <a:blip r:embed="rId2"/>
          <a:srcRect/>
          <a:stretch>
            <a:fillRect/>
          </a:stretch>
        </p:blipFill>
        <p:spPr bwMode="auto">
          <a:xfrm>
            <a:off x="1000125" y="357188"/>
            <a:ext cx="6858000" cy="5143500"/>
          </a:xfrm>
          <a:prstGeom prst="rect">
            <a:avLst/>
          </a:prstGeom>
          <a:noFill/>
          <a:ln w="9525">
            <a:noFill/>
            <a:miter lim="800000"/>
            <a:headEnd/>
            <a:tailEnd/>
          </a:ln>
        </p:spPr>
      </p:pic>
      <p:sp>
        <p:nvSpPr>
          <p:cNvPr id="166915" name="Прямоугольник 2"/>
          <p:cNvSpPr>
            <a:spLocks noChangeArrowheads="1"/>
          </p:cNvSpPr>
          <p:nvPr/>
        </p:nvSpPr>
        <p:spPr bwMode="auto">
          <a:xfrm>
            <a:off x="1285875" y="5786438"/>
            <a:ext cx="7643813" cy="646112"/>
          </a:xfrm>
          <a:prstGeom prst="rect">
            <a:avLst/>
          </a:prstGeom>
          <a:noFill/>
          <a:ln w="9525">
            <a:noFill/>
            <a:miter lim="800000"/>
            <a:headEnd/>
            <a:tailEnd/>
          </a:ln>
        </p:spPr>
        <p:txBody>
          <a:bodyPr>
            <a:spAutoFit/>
          </a:bodyPr>
          <a:lstStyle/>
          <a:p>
            <a:r>
              <a:rPr lang="ru-RU"/>
              <a:t>Джон Донохью (John Donoghue), профессор нейронаук университета Брауна (США)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457200" y="274638"/>
            <a:ext cx="8229600" cy="1143000"/>
          </a:xfrm>
          <a:prstGeom prst="rect">
            <a:avLst/>
          </a:prstGeom>
        </p:spPr>
        <p:txBody>
          <a:bodyPr/>
          <a:lstStyle/>
          <a:p>
            <a:pPr algn="ctr">
              <a:defRPr/>
            </a:pPr>
            <a:r>
              <a:rPr lang="ru-RU" sz="2800" kern="0" dirty="0" err="1">
                <a:solidFill>
                  <a:schemeClr val="tx2"/>
                </a:solidFill>
                <a:latin typeface="+mj-lt"/>
                <a:ea typeface="+mj-ea"/>
                <a:cs typeface="+mj-cs"/>
              </a:rPr>
              <a:t>Интефейс</a:t>
            </a:r>
            <a:r>
              <a:rPr lang="ru-RU" sz="2800" kern="0" dirty="0">
                <a:solidFill>
                  <a:schemeClr val="tx2"/>
                </a:solidFill>
                <a:latin typeface="+mj-lt"/>
                <a:ea typeface="+mj-ea"/>
                <a:cs typeface="+mj-cs"/>
              </a:rPr>
              <a:t> мозг - компьютер</a:t>
            </a:r>
          </a:p>
        </p:txBody>
      </p:sp>
      <p:pic>
        <p:nvPicPr>
          <p:cNvPr id="167939" name="Picture 3"/>
          <p:cNvPicPr>
            <a:picLocks noChangeAspect="1" noChangeArrowheads="1"/>
          </p:cNvPicPr>
          <p:nvPr/>
        </p:nvPicPr>
        <p:blipFill>
          <a:blip r:embed="rId2"/>
          <a:srcRect/>
          <a:stretch>
            <a:fillRect/>
          </a:stretch>
        </p:blipFill>
        <p:spPr bwMode="auto">
          <a:xfrm>
            <a:off x="500063" y="857250"/>
            <a:ext cx="7000875" cy="5064125"/>
          </a:xfrm>
          <a:prstGeom prst="rect">
            <a:avLst/>
          </a:prstGeom>
          <a:noFill/>
          <a:ln w="9525">
            <a:noFill/>
            <a:miter lim="800000"/>
            <a:headEnd/>
            <a:tailEnd/>
          </a:ln>
        </p:spPr>
      </p:pic>
      <p:sp useBgFill="1">
        <p:nvSpPr>
          <p:cNvPr id="167940" name="Прямоугольник 3"/>
          <p:cNvSpPr>
            <a:spLocks noChangeArrowheads="1"/>
          </p:cNvSpPr>
          <p:nvPr/>
        </p:nvSpPr>
        <p:spPr bwMode="auto">
          <a:xfrm>
            <a:off x="5214938" y="2928938"/>
            <a:ext cx="3643312" cy="3692525"/>
          </a:xfrm>
          <a:prstGeom prst="rect">
            <a:avLst/>
          </a:prstGeom>
          <a:ln w="9525">
            <a:noFill/>
            <a:miter lim="800000"/>
            <a:headEnd/>
            <a:tailEnd/>
          </a:ln>
        </p:spPr>
        <p:txBody>
          <a:bodyPr>
            <a:spAutoFit/>
          </a:bodyPr>
          <a:lstStyle/>
          <a:p>
            <a:r>
              <a:rPr lang="ru-RU"/>
              <a:t>в мае 2012 года в статье в Nature опубликовал результат своей работы с женщиной, страдающей тетраплегией (это паралич всех мышц в результате травмы шейного отдела спинного мозга). Чтобы помочь женщине, ей в мозг вживили чип размером 4х4 мм, на  котором размешены 96 микроэлектродов — иголочек полуторамиллиметровой длины.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p:cNvPicPr>
            <a:picLocks noChangeAspect="1" noChangeArrowheads="1"/>
          </p:cNvPicPr>
          <p:nvPr/>
        </p:nvPicPr>
        <p:blipFill>
          <a:blip r:embed="rId2"/>
          <a:srcRect/>
          <a:stretch>
            <a:fillRect/>
          </a:stretch>
        </p:blipFill>
        <p:spPr bwMode="auto">
          <a:xfrm>
            <a:off x="1071563" y="714375"/>
            <a:ext cx="4762500" cy="3276600"/>
          </a:xfrm>
          <a:prstGeom prst="rect">
            <a:avLst/>
          </a:prstGeom>
          <a:noFill/>
          <a:ln w="9525">
            <a:noFill/>
            <a:miter lim="800000"/>
            <a:headEnd/>
            <a:tailEnd/>
          </a:ln>
        </p:spPr>
      </p:pic>
      <p:sp>
        <p:nvSpPr>
          <p:cNvPr id="168963" name="Прямоугольник 2"/>
          <p:cNvSpPr>
            <a:spLocks noChangeArrowheads="1"/>
          </p:cNvSpPr>
          <p:nvPr/>
        </p:nvSpPr>
        <p:spPr bwMode="auto">
          <a:xfrm>
            <a:off x="2357438" y="4071938"/>
            <a:ext cx="6000750" cy="2308225"/>
          </a:xfrm>
          <a:prstGeom prst="rect">
            <a:avLst/>
          </a:prstGeom>
          <a:noFill/>
          <a:ln w="9525">
            <a:noFill/>
            <a:miter lim="800000"/>
            <a:headEnd/>
            <a:tailEnd/>
          </a:ln>
        </p:spPr>
        <p:txBody>
          <a:bodyPr>
            <a:spAutoFit/>
          </a:bodyPr>
          <a:lstStyle/>
          <a:p>
            <a:r>
              <a:rPr lang="ru-RU"/>
              <a:t>Видео- и фотоматериалы запечатлели поразительные </a:t>
            </a:r>
          </a:p>
          <a:p>
            <a:r>
              <a:rPr lang="ru-RU"/>
              <a:t>достижения 52-летней Дж. Шерман, больной </a:t>
            </a:r>
          </a:p>
          <a:p>
            <a:r>
              <a:rPr lang="ru-RU"/>
              <a:t>тетраплегией. На фотографиях видно, как с помощью </a:t>
            </a:r>
          </a:p>
          <a:p>
            <a:r>
              <a:rPr lang="ru-RU"/>
              <a:t>управляемой мыслью механической руки Джэн берет </a:t>
            </a:r>
          </a:p>
          <a:p>
            <a:r>
              <a:rPr lang="ru-RU"/>
              <a:t>из рук ассистента Б. Водлингере плитку шоколада, </a:t>
            </a:r>
          </a:p>
          <a:p>
            <a:r>
              <a:rPr lang="ru-RU"/>
              <a:t>подносит ее ко рту и откусывает кусочек.</a:t>
            </a:r>
          </a:p>
          <a:p>
            <a:r>
              <a:rPr lang="ru-RU"/>
              <a:t>Фото из архива Медицинского центра Питтсбургского </a:t>
            </a:r>
          </a:p>
          <a:p>
            <a:r>
              <a:rPr lang="ru-RU"/>
              <a:t>университета (UPMC)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3"/>
          <p:cNvPicPr>
            <a:picLocks noChangeAspect="1" noChangeArrowheads="1"/>
          </p:cNvPicPr>
          <p:nvPr/>
        </p:nvPicPr>
        <p:blipFill>
          <a:blip r:embed="rId2"/>
          <a:srcRect/>
          <a:stretch>
            <a:fillRect/>
          </a:stretch>
        </p:blipFill>
        <p:spPr bwMode="auto">
          <a:xfrm>
            <a:off x="2405063" y="1895475"/>
            <a:ext cx="5167312" cy="365760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p:cNvPicPr>
            <a:picLocks noChangeAspect="1" noChangeArrowheads="1"/>
          </p:cNvPicPr>
          <p:nvPr/>
        </p:nvPicPr>
        <p:blipFill>
          <a:blip r:embed="rId2"/>
          <a:srcRect/>
          <a:stretch>
            <a:fillRect/>
          </a:stretch>
        </p:blipFill>
        <p:spPr bwMode="auto">
          <a:xfrm>
            <a:off x="381000" y="285750"/>
            <a:ext cx="8191500" cy="6143625"/>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p:cNvPicPr>
            <a:picLocks noChangeAspect="1" noChangeArrowheads="1"/>
          </p:cNvPicPr>
          <p:nvPr/>
        </p:nvPicPr>
        <p:blipFill>
          <a:blip r:embed="rId2"/>
          <a:srcRect/>
          <a:stretch>
            <a:fillRect/>
          </a:stretch>
        </p:blipFill>
        <p:spPr bwMode="auto">
          <a:xfrm>
            <a:off x="3143250" y="357188"/>
            <a:ext cx="3009900" cy="3495675"/>
          </a:xfrm>
          <a:prstGeom prst="rect">
            <a:avLst/>
          </a:prstGeom>
          <a:noFill/>
          <a:ln w="9525">
            <a:noFill/>
            <a:miter lim="800000"/>
            <a:headEnd/>
            <a:tailEnd/>
          </a:ln>
        </p:spPr>
      </p:pic>
      <p:sp>
        <p:nvSpPr>
          <p:cNvPr id="172035" name="Прямоугольник 2"/>
          <p:cNvSpPr>
            <a:spLocks noChangeArrowheads="1"/>
          </p:cNvSpPr>
          <p:nvPr/>
        </p:nvSpPr>
        <p:spPr bwMode="auto">
          <a:xfrm>
            <a:off x="428625" y="4000500"/>
            <a:ext cx="8215313" cy="1754188"/>
          </a:xfrm>
          <a:prstGeom prst="rect">
            <a:avLst/>
          </a:prstGeom>
          <a:noFill/>
          <a:ln w="9525">
            <a:noFill/>
            <a:miter lim="800000"/>
            <a:headEnd/>
            <a:tailEnd/>
          </a:ln>
        </p:spPr>
        <p:txBody>
          <a:bodyPr>
            <a:spAutoFit/>
          </a:bodyPr>
          <a:lstStyle/>
          <a:p>
            <a:r>
              <a:rPr lang="ru-RU"/>
              <a:t>Перспектива использования ИМК, когда будет обеспечена</a:t>
            </a:r>
          </a:p>
          <a:p>
            <a:r>
              <a:rPr lang="ru-RU"/>
              <a:t>возможность оперирования протезом как собственной рукой. В этом</a:t>
            </a:r>
          </a:p>
          <a:p>
            <a:r>
              <a:rPr lang="ru-RU"/>
              <a:t>ИМК как матрицы электродов, регистрирующих активность мозга,</a:t>
            </a:r>
          </a:p>
          <a:p>
            <a:r>
              <a:rPr lang="ru-RU"/>
              <a:t>так и стимулирующих мозг электродов полностью вживлены в тело</a:t>
            </a:r>
          </a:p>
          <a:p>
            <a:r>
              <a:rPr lang="ru-RU"/>
              <a:t>человека. Мозг снабжается не только зрительной, но и тактильной и</a:t>
            </a:r>
          </a:p>
          <a:p>
            <a:r>
              <a:rPr lang="ru-RU"/>
              <a:t>проприоцептивной информацией о состоянии протеза</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Прямоугольник 1"/>
          <p:cNvSpPr>
            <a:spLocks noChangeArrowheads="1"/>
          </p:cNvSpPr>
          <p:nvPr/>
        </p:nvSpPr>
        <p:spPr bwMode="auto">
          <a:xfrm>
            <a:off x="500063" y="500063"/>
            <a:ext cx="8501062" cy="646112"/>
          </a:xfrm>
          <a:prstGeom prst="rect">
            <a:avLst/>
          </a:prstGeom>
          <a:noFill/>
          <a:ln w="9525">
            <a:noFill/>
            <a:miter lim="800000"/>
            <a:headEnd/>
            <a:tailEnd/>
          </a:ln>
        </p:spPr>
        <p:txBody>
          <a:bodyPr>
            <a:spAutoFit/>
          </a:bodyPr>
          <a:lstStyle/>
          <a:p>
            <a:r>
              <a:rPr lang="ru-RU"/>
              <a:t>Самой большой задачей для разработчиков интерфейсов мозг-компьютер является уменьшение размеров датчиков. </a:t>
            </a:r>
          </a:p>
        </p:txBody>
      </p:sp>
      <p:pic>
        <p:nvPicPr>
          <p:cNvPr id="173059" name="Picture 2" descr="Нейронная пыль интерфейса мозг-компьютер"/>
          <p:cNvPicPr>
            <a:picLocks noChangeAspect="1" noChangeArrowheads="1"/>
          </p:cNvPicPr>
          <p:nvPr/>
        </p:nvPicPr>
        <p:blipFill>
          <a:blip r:embed="rId2"/>
          <a:srcRect/>
          <a:stretch>
            <a:fillRect/>
          </a:stretch>
        </p:blipFill>
        <p:spPr bwMode="auto">
          <a:xfrm>
            <a:off x="3857625" y="1071563"/>
            <a:ext cx="4786313" cy="4411662"/>
          </a:xfrm>
          <a:prstGeom prst="rect">
            <a:avLst/>
          </a:prstGeom>
          <a:noFill/>
          <a:ln w="9525">
            <a:noFill/>
            <a:miter lim="800000"/>
            <a:headEnd/>
            <a:tailEnd/>
          </a:ln>
        </p:spPr>
      </p:pic>
      <p:sp>
        <p:nvSpPr>
          <p:cNvPr id="173060" name="Прямоугольник 5"/>
          <p:cNvSpPr>
            <a:spLocks noChangeArrowheads="1"/>
          </p:cNvSpPr>
          <p:nvPr/>
        </p:nvSpPr>
        <p:spPr bwMode="auto">
          <a:xfrm>
            <a:off x="357188" y="5857875"/>
            <a:ext cx="8572500" cy="646113"/>
          </a:xfrm>
          <a:prstGeom prst="rect">
            <a:avLst/>
          </a:prstGeom>
          <a:noFill/>
          <a:ln w="9525">
            <a:noFill/>
            <a:miter lim="800000"/>
            <a:headEnd/>
            <a:tailEnd/>
          </a:ln>
        </p:spPr>
        <p:txBody>
          <a:bodyPr>
            <a:spAutoFit/>
          </a:bodyPr>
          <a:lstStyle/>
          <a:p>
            <a:r>
              <a:rPr lang="ru-RU">
                <a:solidFill>
                  <a:srgbClr val="000000"/>
                </a:solidFill>
              </a:rPr>
              <a:t>Нейронная пыль — армия микросенсоров, способных получать и передавать данные с очень высоким разрешением — является решением этой проблемы.</a:t>
            </a:r>
          </a:p>
        </p:txBody>
      </p:sp>
      <p:sp>
        <p:nvSpPr>
          <p:cNvPr id="173061" name="Прямоугольник 6"/>
          <p:cNvSpPr>
            <a:spLocks noChangeArrowheads="1"/>
          </p:cNvSpPr>
          <p:nvPr/>
        </p:nvSpPr>
        <p:spPr bwMode="auto">
          <a:xfrm>
            <a:off x="642938" y="1857375"/>
            <a:ext cx="2857500" cy="2032000"/>
          </a:xfrm>
          <a:prstGeom prst="rect">
            <a:avLst/>
          </a:prstGeom>
          <a:noFill/>
          <a:ln w="9525">
            <a:noFill/>
            <a:miter lim="800000"/>
            <a:headEnd/>
            <a:tailEnd/>
          </a:ln>
        </p:spPr>
        <p:txBody>
          <a:bodyPr>
            <a:spAutoFit/>
          </a:bodyPr>
          <a:lstStyle/>
          <a:p>
            <a:r>
              <a:rPr lang="ru-RU"/>
              <a:t>Из-за толстых костей датчики вне черепной коробки не всегда способны зарегистрировать слабые электрические токи.</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r>
              <a:rPr lang="ru-RU" altLang="ru-RU" smtClean="0"/>
              <a:t>Электромиография</a:t>
            </a:r>
          </a:p>
        </p:txBody>
      </p:sp>
      <p:pic>
        <p:nvPicPr>
          <p:cNvPr id="174083" name="Picture 4"/>
          <p:cNvPicPr>
            <a:picLocks noGrp="1" noChangeAspect="1" noChangeArrowheads="1"/>
          </p:cNvPicPr>
          <p:nvPr>
            <p:ph type="body" idx="1"/>
          </p:nvPr>
        </p:nvPicPr>
        <p:blipFill>
          <a:blip r:embed="rId3"/>
          <a:srcRect/>
          <a:stretch>
            <a:fillRect/>
          </a:stretch>
        </p:blipFill>
        <p:spPr>
          <a:xfrm>
            <a:off x="642938" y="1214438"/>
            <a:ext cx="4430712" cy="3500437"/>
          </a:xfrm>
          <a:noFill/>
        </p:spPr>
      </p:pic>
      <p:sp>
        <p:nvSpPr>
          <p:cNvPr id="174084" name="Прямоугольник 3"/>
          <p:cNvSpPr>
            <a:spLocks noChangeArrowheads="1"/>
          </p:cNvSpPr>
          <p:nvPr/>
        </p:nvSpPr>
        <p:spPr bwMode="auto">
          <a:xfrm>
            <a:off x="5429250" y="2428875"/>
            <a:ext cx="4143375" cy="1200150"/>
          </a:xfrm>
          <a:prstGeom prst="rect">
            <a:avLst/>
          </a:prstGeom>
          <a:noFill/>
          <a:ln w="9525">
            <a:noFill/>
            <a:miter lim="800000"/>
            <a:headEnd/>
            <a:tailEnd/>
          </a:ln>
        </p:spPr>
        <p:txBody>
          <a:bodyPr>
            <a:spAutoFit/>
          </a:bodyPr>
          <a:lstStyle/>
          <a:p>
            <a:pPr eaLnBrk="1" hangingPunct="1"/>
            <a:r>
              <a:rPr lang="ru-RU" altLang="ru-RU" b="1"/>
              <a:t>Электромиография (ЭМГ)</a:t>
            </a:r>
            <a:r>
              <a:rPr lang="ru-RU" altLang="ru-RU"/>
              <a:t> — метод, с помощью которого исследуется электрическая активность мышц.</a:t>
            </a:r>
          </a:p>
        </p:txBody>
      </p:sp>
      <p:sp>
        <p:nvSpPr>
          <p:cNvPr id="174085" name="Прямоугольник 5"/>
          <p:cNvSpPr>
            <a:spLocks noChangeArrowheads="1"/>
          </p:cNvSpPr>
          <p:nvPr/>
        </p:nvSpPr>
        <p:spPr bwMode="auto">
          <a:xfrm>
            <a:off x="642938" y="4929188"/>
            <a:ext cx="8143875" cy="1477962"/>
          </a:xfrm>
          <a:prstGeom prst="rect">
            <a:avLst/>
          </a:prstGeom>
          <a:noFill/>
          <a:ln w="9525">
            <a:noFill/>
            <a:miter lim="800000"/>
            <a:headEnd/>
            <a:tailEnd/>
          </a:ln>
        </p:spPr>
        <p:txBody>
          <a:bodyPr>
            <a:spAutoFit/>
          </a:bodyPr>
          <a:lstStyle/>
          <a:p>
            <a:pPr eaLnBrk="1" hangingPunct="1"/>
            <a:r>
              <a:rPr lang="ru-RU" altLang="ru-RU"/>
              <a:t>В зависимости от целей, стоящих перед исследователем, применяются два основных метода регистрации биоэлектрических потенциалов — </a:t>
            </a:r>
            <a:r>
              <a:rPr lang="ru-RU" altLang="ru-RU" b="1"/>
              <a:t>локальный</a:t>
            </a:r>
            <a:r>
              <a:rPr lang="ru-RU" altLang="ru-RU"/>
              <a:t> и </a:t>
            </a:r>
            <a:r>
              <a:rPr lang="ru-RU" altLang="ru-RU" b="1"/>
              <a:t>глобальный</a:t>
            </a:r>
            <a:r>
              <a:rPr lang="ru-RU" altLang="ru-RU"/>
              <a:t>. </a:t>
            </a:r>
          </a:p>
          <a:p>
            <a:pPr eaLnBrk="1" hangingPunct="1"/>
            <a:r>
              <a:rPr lang="ru-RU" altLang="ru-RU"/>
              <a:t>Локальное отведение осуществляется с помощью игольчатых электродов, вводимых в мышцу.</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Содержимое 2"/>
          <p:cNvSpPr>
            <a:spLocks noGrp="1"/>
          </p:cNvSpPr>
          <p:nvPr>
            <p:ph idx="1"/>
          </p:nvPr>
        </p:nvSpPr>
        <p:spPr>
          <a:xfrm>
            <a:off x="500063" y="3617913"/>
            <a:ext cx="8229600" cy="3240087"/>
          </a:xfrm>
        </p:spPr>
        <p:txBody>
          <a:bodyPr/>
          <a:lstStyle/>
          <a:p>
            <a:r>
              <a:rPr lang="ru-RU" altLang="ru-RU" sz="2000" smtClean="0"/>
              <a:t>Глобальный метод регистрации осуществляется поверхностными электродами. Он дает возможность выявить закономерности центральной организации и координации возбуждения многих иннервируемых мышц, сегментарных и ядерных мотонейронов и изучить особенности биоэлектрических процессов в мышцах в условиях нормы и при разных двигательных расстройствах. Биоэлектрическая активность мышц регистрируется в покое и при максимальных по силе сокращениях.</a:t>
            </a:r>
          </a:p>
          <a:p>
            <a:endParaRPr lang="ru-RU" altLang="ru-RU" sz="2000" smtClean="0"/>
          </a:p>
        </p:txBody>
      </p:sp>
      <p:pic>
        <p:nvPicPr>
          <p:cNvPr id="175107" name="Picture 4" descr="emg6_dahme"/>
          <p:cNvPicPr>
            <a:picLocks noChangeAspect="1" noChangeArrowheads="1"/>
          </p:cNvPicPr>
          <p:nvPr/>
        </p:nvPicPr>
        <p:blipFill>
          <a:blip r:embed="rId3"/>
          <a:srcRect/>
          <a:stretch>
            <a:fillRect/>
          </a:stretch>
        </p:blipFill>
        <p:spPr bwMode="auto">
          <a:xfrm>
            <a:off x="857250" y="571500"/>
            <a:ext cx="4397375" cy="2857500"/>
          </a:xfrm>
          <a:prstGeom prst="rect">
            <a:avLst/>
          </a:prstGeom>
          <a:noFill/>
          <a:ln w="9525">
            <a:solidFill>
              <a:srgbClr val="000000"/>
            </a:solid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Заголовок 1"/>
          <p:cNvSpPr>
            <a:spLocks noGrp="1"/>
          </p:cNvSpPr>
          <p:nvPr>
            <p:ph type="title"/>
          </p:nvPr>
        </p:nvSpPr>
        <p:spPr>
          <a:xfrm>
            <a:off x="457200" y="274638"/>
            <a:ext cx="7043738" cy="725487"/>
          </a:xfrm>
        </p:spPr>
        <p:txBody>
          <a:bodyPr/>
          <a:lstStyle/>
          <a:p>
            <a:r>
              <a:rPr lang="ru-RU" sz="3200" smtClean="0"/>
              <a:t>Строение мышцы</a:t>
            </a:r>
          </a:p>
        </p:txBody>
      </p:sp>
      <p:pic>
        <p:nvPicPr>
          <p:cNvPr id="176131" name="Picture 2" descr="Мышечная клетка. Структура мышцы"/>
          <p:cNvPicPr>
            <a:picLocks noChangeAspect="1" noChangeArrowheads="1"/>
          </p:cNvPicPr>
          <p:nvPr/>
        </p:nvPicPr>
        <p:blipFill>
          <a:blip r:embed="rId2"/>
          <a:srcRect/>
          <a:stretch>
            <a:fillRect/>
          </a:stretch>
        </p:blipFill>
        <p:spPr bwMode="auto">
          <a:xfrm>
            <a:off x="1214438" y="1071563"/>
            <a:ext cx="4786312" cy="4108450"/>
          </a:xfrm>
          <a:prstGeom prst="rect">
            <a:avLst/>
          </a:prstGeom>
          <a:noFill/>
          <a:ln w="9525">
            <a:noFill/>
            <a:miter lim="800000"/>
            <a:headEnd/>
            <a:tailEnd/>
          </a:ln>
        </p:spPr>
      </p:pic>
      <p:sp>
        <p:nvSpPr>
          <p:cNvPr id="176132" name="Прямоугольник 4"/>
          <p:cNvSpPr>
            <a:spLocks noChangeArrowheads="1"/>
          </p:cNvSpPr>
          <p:nvPr/>
        </p:nvSpPr>
        <p:spPr bwMode="auto">
          <a:xfrm>
            <a:off x="500063" y="5572125"/>
            <a:ext cx="8072437" cy="923925"/>
          </a:xfrm>
          <a:prstGeom prst="rect">
            <a:avLst/>
          </a:prstGeom>
          <a:noFill/>
          <a:ln w="9525">
            <a:noFill/>
            <a:miter lim="800000"/>
            <a:headEnd/>
            <a:tailEnd/>
          </a:ln>
        </p:spPr>
        <p:txBody>
          <a:bodyPr>
            <a:spAutoFit/>
          </a:bodyPr>
          <a:lstStyle/>
          <a:p>
            <a:r>
              <a:rPr lang="ru-RU" altLang="ru-RU"/>
              <a:t>На основании данных ЭМГ можно судить только об уровне поражения двигательных единиц, об определенном синдроме, а не о нозологической форме заболевания.</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4" descr="emg6_dahme"/>
          <p:cNvPicPr>
            <a:picLocks noGrp="1" noChangeAspect="1" noChangeArrowheads="1"/>
          </p:cNvPicPr>
          <p:nvPr>
            <p:ph type="body" idx="1"/>
          </p:nvPr>
        </p:nvPicPr>
        <p:blipFill>
          <a:blip r:embed="rId3"/>
          <a:srcRect/>
          <a:stretch>
            <a:fillRect/>
          </a:stretch>
        </p:blipFill>
        <p:spPr>
          <a:xfrm>
            <a:off x="357188" y="1214438"/>
            <a:ext cx="3811587" cy="2476500"/>
          </a:xfrm>
          <a:noFill/>
          <a:ln>
            <a:solidFill>
              <a:srgbClr val="000000"/>
            </a:solidFill>
          </a:ln>
        </p:spPr>
      </p:pic>
      <p:sp>
        <p:nvSpPr>
          <p:cNvPr id="177155" name="Text Box 5"/>
          <p:cNvSpPr>
            <a:spLocks noGrp="1" noChangeArrowheads="1"/>
          </p:cNvSpPr>
          <p:nvPr>
            <p:ph type="title"/>
          </p:nvPr>
        </p:nvSpPr>
        <p:spPr>
          <a:noFill/>
        </p:spPr>
        <p:txBody>
          <a:bodyPr/>
          <a:lstStyle/>
          <a:p>
            <a:pPr algn="l" eaLnBrk="1" hangingPunct="1">
              <a:lnSpc>
                <a:spcPct val="93000"/>
              </a:lnSpc>
              <a:spcBef>
                <a:spcPts val="1188"/>
              </a:spcBef>
              <a:buClr>
                <a:srgbClr val="000099"/>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4000" b="1" smtClean="0"/>
              <a:t>EMG - Electromyogram</a:t>
            </a:r>
            <a:br>
              <a:rPr lang="en-GB" altLang="ru-RU" sz="4000" b="1" smtClean="0"/>
            </a:br>
            <a:endParaRPr lang="en-GB" altLang="ru-RU" sz="4000" b="1" smtClean="0"/>
          </a:p>
        </p:txBody>
      </p:sp>
      <p:pic>
        <p:nvPicPr>
          <p:cNvPr id="177156" name="Picture 6" descr="emg2_dahme"/>
          <p:cNvPicPr>
            <a:picLocks noChangeAspect="1" noChangeArrowheads="1"/>
          </p:cNvPicPr>
          <p:nvPr/>
        </p:nvPicPr>
        <p:blipFill>
          <a:blip r:embed="rId4"/>
          <a:srcRect/>
          <a:stretch>
            <a:fillRect/>
          </a:stretch>
        </p:blipFill>
        <p:spPr bwMode="auto">
          <a:xfrm>
            <a:off x="4643438" y="1000125"/>
            <a:ext cx="3889375" cy="3111500"/>
          </a:xfrm>
          <a:prstGeom prst="rect">
            <a:avLst/>
          </a:prstGeom>
          <a:noFill/>
          <a:ln w="9525">
            <a:noFill/>
            <a:miter lim="800000"/>
            <a:headEnd/>
            <a:tailEnd/>
          </a:ln>
        </p:spPr>
      </p:pic>
      <p:sp>
        <p:nvSpPr>
          <p:cNvPr id="177157" name="Text Box 7"/>
          <p:cNvSpPr txBox="1">
            <a:spLocks noChangeArrowheads="1"/>
          </p:cNvSpPr>
          <p:nvPr/>
        </p:nvSpPr>
        <p:spPr bwMode="auto">
          <a:xfrm>
            <a:off x="357188" y="4071938"/>
            <a:ext cx="8569325" cy="376237"/>
          </a:xfrm>
          <a:prstGeom prst="rect">
            <a:avLst/>
          </a:prstGeom>
          <a:noFill/>
          <a:ln w="9525">
            <a:noFill/>
            <a:miter lim="800000"/>
            <a:headEnd/>
            <a:tailEnd/>
          </a:ln>
        </p:spPr>
        <p:txBody>
          <a:bodyPr lIns="90000" tIns="46800" rIns="90000" bIns="46800">
            <a:spAutoFit/>
          </a:bodyPr>
          <a:lstStyle/>
          <a:p>
            <a:pPr eaLnBrk="1" hangingPunct="1">
              <a:lnSpc>
                <a:spcPct val="93000"/>
              </a:lnSpc>
              <a:buClr>
                <a:srgbClr val="CC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2000" b="1">
                <a:solidFill>
                  <a:schemeClr val="accent2"/>
                </a:solidFill>
              </a:rPr>
              <a:t>  EMG surface (glue-) electrodes          EMG - signal (up to 3mV, 1kHz)</a:t>
            </a:r>
            <a:endParaRPr lang="en-GB" altLang="ru-RU" sz="2000">
              <a:solidFill>
                <a:schemeClr val="accent2"/>
              </a:solidFill>
            </a:endParaRPr>
          </a:p>
        </p:txBody>
      </p:sp>
      <p:sp>
        <p:nvSpPr>
          <p:cNvPr id="177158" name="Прямоугольник 5"/>
          <p:cNvSpPr>
            <a:spLocks noChangeArrowheads="1"/>
          </p:cNvSpPr>
          <p:nvPr/>
        </p:nvSpPr>
        <p:spPr bwMode="auto">
          <a:xfrm>
            <a:off x="571500" y="4786313"/>
            <a:ext cx="8001000" cy="1323975"/>
          </a:xfrm>
          <a:prstGeom prst="rect">
            <a:avLst/>
          </a:prstGeom>
          <a:noFill/>
          <a:ln w="9525">
            <a:noFill/>
            <a:miter lim="800000"/>
            <a:headEnd/>
            <a:tailEnd/>
          </a:ln>
        </p:spPr>
        <p:txBody>
          <a:bodyPr>
            <a:spAutoFit/>
          </a:bodyPr>
          <a:lstStyle/>
          <a:p>
            <a:pPr eaLnBrk="1" hangingPunct="1"/>
            <a:r>
              <a:rPr lang="ru-RU" altLang="ru-RU" sz="2000"/>
              <a:t>При анализе электромиограммы, зарегистрированной при помощи поверхностных электродов, учитываются амплитуда, длительность и частота биоэлектрических потенциалов, общая структура миограммы</a:t>
            </a:r>
            <a:r>
              <a:rPr lang="ru-RU" altLang="ru-RU"/>
              <a:t>.</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Прямоугольник 5"/>
          <p:cNvSpPr>
            <a:spLocks noChangeArrowheads="1"/>
          </p:cNvSpPr>
          <p:nvPr/>
        </p:nvSpPr>
        <p:spPr bwMode="auto">
          <a:xfrm>
            <a:off x="500063" y="785813"/>
            <a:ext cx="8358187" cy="5078412"/>
          </a:xfrm>
          <a:prstGeom prst="rect">
            <a:avLst/>
          </a:prstGeom>
          <a:noFill/>
          <a:ln w="9525">
            <a:noFill/>
            <a:miter lim="800000"/>
            <a:headEnd/>
            <a:tailEnd/>
          </a:ln>
        </p:spPr>
        <p:txBody>
          <a:bodyPr>
            <a:spAutoFit/>
          </a:bodyPr>
          <a:lstStyle/>
          <a:p>
            <a:r>
              <a:rPr lang="ru-RU" altLang="ru-RU"/>
              <a:t>С учетом частоты , амплитуды и последовательности ритмов выделяют следующие основные типы поверхностных электромиограммы :</a:t>
            </a:r>
          </a:p>
          <a:p>
            <a:endParaRPr lang="ru-RU" altLang="ru-RU"/>
          </a:p>
          <a:p>
            <a:r>
              <a:rPr lang="ru-RU" altLang="ru-RU"/>
              <a:t>  • тип I - частые ( до 50-100 кругов / с ) , меняющиеся по амплитуде колебания потенциалов при произвольном сокращении мышц ;</a:t>
            </a:r>
            <a:br>
              <a:rPr lang="ru-RU" altLang="ru-RU"/>
            </a:br>
            <a:r>
              <a:rPr lang="ru-RU" altLang="ru-RU"/>
              <a:t>• тип II - редкие (до 20-40 кругов / с ) , выразительные по ритму колебания потенциалов в виде " частокола " . Наряду с высокоамплитудными регистрируются меняющиеся по ритму потенциалы относительно низкой амплитуды. В зависимости от частоты и устойчивости ритма в этом типе электромиограммы выделяют подтип IIa - очень редко ( 5-15 в 1 с) , с пониженной амплитудой (50-150 мкВ ) , относительно постоянные по ритму колебания и подтип ИIб - колебания с частотой до 20 -40 в 1 с , амплитуда которых иногда достигает 3000-5000 мкВ ;</a:t>
            </a:r>
            <a:br>
              <a:rPr lang="ru-RU" altLang="ru-RU"/>
            </a:br>
            <a:r>
              <a:rPr lang="ru-RU" altLang="ru-RU"/>
              <a:t>• тип III - высокие по амплитуде по сравнению с нормой колебания в состоянии покоя и при тонической напряжении мышц , ритмично повторяющиеся " залпы " частых осциляций ;</a:t>
            </a:r>
          </a:p>
          <a:p>
            <a:r>
              <a:rPr lang="ru-RU" altLang="ru-RU"/>
              <a:t>• тип IV - полное биоэлектрической молчания в покое, при тонической напряжении или попытке к произвольному сокращению.</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3"/>
          <p:cNvPicPr>
            <a:picLocks noChangeAspect="1" noChangeArrowheads="1"/>
          </p:cNvPicPr>
          <p:nvPr/>
        </p:nvPicPr>
        <p:blipFill>
          <a:blip r:embed="rId3"/>
          <a:srcRect/>
          <a:stretch>
            <a:fillRect/>
          </a:stretch>
        </p:blipFill>
        <p:spPr bwMode="auto">
          <a:xfrm>
            <a:off x="4786313" y="2500313"/>
            <a:ext cx="3013075" cy="1647825"/>
          </a:xfrm>
          <a:prstGeom prst="rect">
            <a:avLst/>
          </a:prstGeom>
          <a:noFill/>
          <a:ln w="9525">
            <a:noFill/>
            <a:miter lim="800000"/>
            <a:headEnd/>
            <a:tailEnd/>
          </a:ln>
        </p:spPr>
      </p:pic>
      <p:sp>
        <p:nvSpPr>
          <p:cNvPr id="179203" name="Прямоугольник 2"/>
          <p:cNvSpPr>
            <a:spLocks noChangeArrowheads="1"/>
          </p:cNvSpPr>
          <p:nvPr/>
        </p:nvSpPr>
        <p:spPr bwMode="auto">
          <a:xfrm>
            <a:off x="500063" y="1143000"/>
            <a:ext cx="8643937" cy="1200150"/>
          </a:xfrm>
          <a:prstGeom prst="rect">
            <a:avLst/>
          </a:prstGeom>
          <a:noFill/>
          <a:ln w="9525">
            <a:noFill/>
            <a:miter lim="800000"/>
            <a:headEnd/>
            <a:tailEnd/>
          </a:ln>
        </p:spPr>
        <p:txBody>
          <a:bodyPr>
            <a:spAutoFit/>
          </a:bodyPr>
          <a:lstStyle/>
          <a:p>
            <a:pPr eaLnBrk="1" hangingPunct="1"/>
            <a:r>
              <a:rPr lang="ru-RU" altLang="ru-RU"/>
              <a:t>Стимулирующая электромиография позволяет определить скорость проведения возбуждения по двигательным и чувствительным нервам и может служить прогностическим тестом, так как скорость проведения возбуждения увеличивается и достигает нормы по мере выздоровления больного.</a:t>
            </a:r>
          </a:p>
        </p:txBody>
      </p:sp>
      <p:sp>
        <p:nvSpPr>
          <p:cNvPr id="179204" name="Прямоугольник 3"/>
          <p:cNvSpPr>
            <a:spLocks noChangeArrowheads="1"/>
          </p:cNvSpPr>
          <p:nvPr/>
        </p:nvSpPr>
        <p:spPr bwMode="auto">
          <a:xfrm>
            <a:off x="285750" y="4714875"/>
            <a:ext cx="8858250" cy="923925"/>
          </a:xfrm>
          <a:prstGeom prst="rect">
            <a:avLst/>
          </a:prstGeom>
          <a:noFill/>
          <a:ln w="9525">
            <a:noFill/>
            <a:miter lim="800000"/>
            <a:headEnd/>
            <a:tailEnd/>
          </a:ln>
        </p:spPr>
        <p:txBody>
          <a:bodyPr>
            <a:spAutoFit/>
          </a:bodyPr>
          <a:lstStyle/>
          <a:p>
            <a:pPr eaLnBrk="1" hangingPunct="1"/>
            <a:r>
              <a:rPr lang="ru-RU" altLang="ru-RU" i="1"/>
              <a:t>Исследование проводится на локтевом, срединном, малоберцовом и большеберцовом нервах и лицевом нерве. Для исследования необходим электромиограф и стимулятор. </a:t>
            </a:r>
            <a:endParaRPr lang="ru-RU" altLang="ru-RU"/>
          </a:p>
        </p:txBody>
      </p:sp>
      <p:sp>
        <p:nvSpPr>
          <p:cNvPr id="179205" name="Прямоугольник 4"/>
          <p:cNvSpPr>
            <a:spLocks noChangeArrowheads="1"/>
          </p:cNvSpPr>
          <p:nvPr/>
        </p:nvSpPr>
        <p:spPr bwMode="auto">
          <a:xfrm>
            <a:off x="1571625" y="357188"/>
            <a:ext cx="7024688" cy="584200"/>
          </a:xfrm>
          <a:prstGeom prst="rect">
            <a:avLst/>
          </a:prstGeom>
          <a:noFill/>
          <a:ln w="9525">
            <a:noFill/>
            <a:miter lim="800000"/>
            <a:headEnd/>
            <a:tailEnd/>
          </a:ln>
        </p:spPr>
        <p:txBody>
          <a:bodyPr wrap="none">
            <a:spAutoFit/>
          </a:bodyPr>
          <a:lstStyle/>
          <a:p>
            <a:pPr eaLnBrk="1" hangingPunct="1"/>
            <a:r>
              <a:rPr lang="ru-RU" altLang="ru-RU" sz="3200"/>
              <a:t>стимулирующая электромиография</a:t>
            </a:r>
          </a:p>
        </p:txBody>
      </p:sp>
      <p:pic>
        <p:nvPicPr>
          <p:cNvPr id="179206" name="Picture 6"/>
          <p:cNvPicPr>
            <a:picLocks noChangeAspect="1" noChangeArrowheads="1"/>
          </p:cNvPicPr>
          <p:nvPr/>
        </p:nvPicPr>
        <p:blipFill>
          <a:blip r:embed="rId4"/>
          <a:srcRect/>
          <a:stretch>
            <a:fillRect/>
          </a:stretch>
        </p:blipFill>
        <p:spPr bwMode="auto">
          <a:xfrm>
            <a:off x="714375" y="2357438"/>
            <a:ext cx="3286125" cy="2193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Заголовок 1"/>
          <p:cNvSpPr>
            <a:spLocks noGrp="1"/>
          </p:cNvSpPr>
          <p:nvPr>
            <p:ph type="title"/>
          </p:nvPr>
        </p:nvSpPr>
        <p:spPr/>
        <p:txBody>
          <a:bodyPr/>
          <a:lstStyle/>
          <a:p>
            <a:endParaRPr lang="ru-RU" altLang="ru-RU" smtClean="0"/>
          </a:p>
        </p:txBody>
      </p:sp>
      <p:pic>
        <p:nvPicPr>
          <p:cNvPr id="180227" name="Picture 2" descr="Рис. 4. Методика определения скорости проведения импульса по двигательным волокнам срединного нерва. А, Б — точки стимуляции нерва; В — отводящий &lt;a href="/>
          <p:cNvPicPr>
            <a:picLocks noChangeAspect="1" noChangeArrowheads="1"/>
          </p:cNvPicPr>
          <p:nvPr/>
        </p:nvPicPr>
        <p:blipFill>
          <a:blip r:embed="rId2"/>
          <a:srcRect/>
          <a:stretch>
            <a:fillRect/>
          </a:stretch>
        </p:blipFill>
        <p:spPr bwMode="auto">
          <a:xfrm>
            <a:off x="785813" y="1428750"/>
            <a:ext cx="6667500" cy="4133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4"/>
          <p:cNvSpPr>
            <a:spLocks noGrp="1" noChangeArrowheads="1"/>
          </p:cNvSpPr>
          <p:nvPr>
            <p:ph type="title"/>
          </p:nvPr>
        </p:nvSpPr>
        <p:spPr>
          <a:xfrm>
            <a:off x="571500" y="285750"/>
            <a:ext cx="8305800" cy="609600"/>
          </a:xfrm>
          <a:noFill/>
        </p:spPr>
        <p:txBody>
          <a:bodyPr anchor="b"/>
          <a:lstStyle/>
          <a:p>
            <a:pPr eaLnBrk="1" hangingPunct="1"/>
            <a:r>
              <a:rPr lang="en-US" altLang="zh-TW" sz="3600" smtClean="0">
                <a:ea typeface="PMingLiU" pitchFamily="18" charset="-120"/>
              </a:rPr>
              <a:t>Electroneurogram(ENG)</a:t>
            </a:r>
            <a:endParaRPr lang="zh-TW" altLang="en-US" sz="3600" smtClean="0">
              <a:ea typeface="PMingLiU" pitchFamily="18" charset="-120"/>
            </a:endParaRPr>
          </a:p>
        </p:txBody>
      </p:sp>
      <p:grpSp>
        <p:nvGrpSpPr>
          <p:cNvPr id="181251" name="Group 5"/>
          <p:cNvGrpSpPr>
            <a:grpSpLocks/>
          </p:cNvGrpSpPr>
          <p:nvPr/>
        </p:nvGrpSpPr>
        <p:grpSpPr bwMode="auto">
          <a:xfrm>
            <a:off x="857250" y="1500188"/>
            <a:ext cx="6772275" cy="3276600"/>
            <a:chOff x="528" y="1200"/>
            <a:chExt cx="4266" cy="2064"/>
          </a:xfrm>
        </p:grpSpPr>
        <p:grpSp>
          <p:nvGrpSpPr>
            <p:cNvPr id="181253" name="Group 6"/>
            <p:cNvGrpSpPr>
              <a:grpSpLocks/>
            </p:cNvGrpSpPr>
            <p:nvPr/>
          </p:nvGrpSpPr>
          <p:grpSpPr bwMode="auto">
            <a:xfrm>
              <a:off x="528" y="1200"/>
              <a:ext cx="4266" cy="2064"/>
              <a:chOff x="528" y="1200"/>
              <a:chExt cx="4266" cy="2064"/>
            </a:xfrm>
          </p:grpSpPr>
          <p:grpSp>
            <p:nvGrpSpPr>
              <p:cNvPr id="181255" name="Group 7"/>
              <p:cNvGrpSpPr>
                <a:grpSpLocks/>
              </p:cNvGrpSpPr>
              <p:nvPr/>
            </p:nvGrpSpPr>
            <p:grpSpPr bwMode="auto">
              <a:xfrm>
                <a:off x="912" y="1296"/>
                <a:ext cx="3882" cy="823"/>
                <a:chOff x="1202" y="448"/>
                <a:chExt cx="3882" cy="823"/>
              </a:xfrm>
            </p:grpSpPr>
            <p:sp>
              <p:nvSpPr>
                <p:cNvPr id="181298" name="Freeform 8"/>
                <p:cNvSpPr>
                  <a:spLocks/>
                </p:cNvSpPr>
                <p:nvPr/>
              </p:nvSpPr>
              <p:spPr bwMode="auto">
                <a:xfrm>
                  <a:off x="1202" y="842"/>
                  <a:ext cx="2999" cy="429"/>
                </a:xfrm>
                <a:custGeom>
                  <a:avLst/>
                  <a:gdLst>
                    <a:gd name="T0" fmla="*/ 1543 w 2999"/>
                    <a:gd name="T1" fmla="*/ 195 h 429"/>
                    <a:gd name="T2" fmla="*/ 1559 w 2999"/>
                    <a:gd name="T3" fmla="*/ 195 h 429"/>
                    <a:gd name="T4" fmla="*/ 1595 w 2999"/>
                    <a:gd name="T5" fmla="*/ 183 h 429"/>
                    <a:gd name="T6" fmla="*/ 1611 w 2999"/>
                    <a:gd name="T7" fmla="*/ 163 h 429"/>
                    <a:gd name="T8" fmla="*/ 1647 w 2999"/>
                    <a:gd name="T9" fmla="*/ 131 h 429"/>
                    <a:gd name="T10" fmla="*/ 1698 w 2999"/>
                    <a:gd name="T11" fmla="*/ 99 h 429"/>
                    <a:gd name="T12" fmla="*/ 1838 w 2999"/>
                    <a:gd name="T13" fmla="*/ 47 h 429"/>
                    <a:gd name="T14" fmla="*/ 2025 w 2999"/>
                    <a:gd name="T15" fmla="*/ 12 h 429"/>
                    <a:gd name="T16" fmla="*/ 2239 w 2999"/>
                    <a:gd name="T17" fmla="*/ 0 h 429"/>
                    <a:gd name="T18" fmla="*/ 2351 w 2999"/>
                    <a:gd name="T19" fmla="*/ 4 h 429"/>
                    <a:gd name="T20" fmla="*/ 2554 w 2999"/>
                    <a:gd name="T21" fmla="*/ 28 h 429"/>
                    <a:gd name="T22" fmla="*/ 2717 w 2999"/>
                    <a:gd name="T23" fmla="*/ 71 h 429"/>
                    <a:gd name="T24" fmla="*/ 2808 w 2999"/>
                    <a:gd name="T25" fmla="*/ 115 h 429"/>
                    <a:gd name="T26" fmla="*/ 2852 w 2999"/>
                    <a:gd name="T27" fmla="*/ 147 h 429"/>
                    <a:gd name="T28" fmla="*/ 2868 w 2999"/>
                    <a:gd name="T29" fmla="*/ 163 h 429"/>
                    <a:gd name="T30" fmla="*/ 2916 w 2999"/>
                    <a:gd name="T31" fmla="*/ 199 h 429"/>
                    <a:gd name="T32" fmla="*/ 2999 w 2999"/>
                    <a:gd name="T33" fmla="*/ 214 h 429"/>
                    <a:gd name="T34" fmla="*/ 2951 w 2999"/>
                    <a:gd name="T35" fmla="*/ 218 h 429"/>
                    <a:gd name="T36" fmla="*/ 2888 w 2999"/>
                    <a:gd name="T37" fmla="*/ 246 h 429"/>
                    <a:gd name="T38" fmla="*/ 2868 w 2999"/>
                    <a:gd name="T39" fmla="*/ 266 h 429"/>
                    <a:gd name="T40" fmla="*/ 2832 w 2999"/>
                    <a:gd name="T41" fmla="*/ 302 h 429"/>
                    <a:gd name="T42" fmla="*/ 2780 w 2999"/>
                    <a:gd name="T43" fmla="*/ 334 h 429"/>
                    <a:gd name="T44" fmla="*/ 2641 w 2999"/>
                    <a:gd name="T45" fmla="*/ 386 h 429"/>
                    <a:gd name="T46" fmla="*/ 2454 w 2999"/>
                    <a:gd name="T47" fmla="*/ 417 h 429"/>
                    <a:gd name="T48" fmla="*/ 2239 w 2999"/>
                    <a:gd name="T49" fmla="*/ 429 h 429"/>
                    <a:gd name="T50" fmla="*/ 2128 w 2999"/>
                    <a:gd name="T51" fmla="*/ 425 h 429"/>
                    <a:gd name="T52" fmla="*/ 1925 w 2999"/>
                    <a:gd name="T53" fmla="*/ 401 h 429"/>
                    <a:gd name="T54" fmla="*/ 1762 w 2999"/>
                    <a:gd name="T55" fmla="*/ 362 h 429"/>
                    <a:gd name="T56" fmla="*/ 1671 w 2999"/>
                    <a:gd name="T57" fmla="*/ 318 h 429"/>
                    <a:gd name="T58" fmla="*/ 1627 w 2999"/>
                    <a:gd name="T59" fmla="*/ 286 h 429"/>
                    <a:gd name="T60" fmla="*/ 1611 w 2999"/>
                    <a:gd name="T61" fmla="*/ 266 h 429"/>
                    <a:gd name="T62" fmla="*/ 1579 w 2999"/>
                    <a:gd name="T63" fmla="*/ 242 h 429"/>
                    <a:gd name="T64" fmla="*/ 1543 w 2999"/>
                    <a:gd name="T65" fmla="*/ 238 h 429"/>
                    <a:gd name="T66" fmla="*/ 4 w 2999"/>
                    <a:gd name="T67" fmla="*/ 195 h 42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99"/>
                    <a:gd name="T103" fmla="*/ 0 h 429"/>
                    <a:gd name="T104" fmla="*/ 2999 w 2999"/>
                    <a:gd name="T105" fmla="*/ 429 h 42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99" h="429">
                      <a:moveTo>
                        <a:pt x="4" y="195"/>
                      </a:moveTo>
                      <a:lnTo>
                        <a:pt x="1543" y="195"/>
                      </a:lnTo>
                      <a:lnTo>
                        <a:pt x="1559" y="195"/>
                      </a:lnTo>
                      <a:lnTo>
                        <a:pt x="1579" y="191"/>
                      </a:lnTo>
                      <a:lnTo>
                        <a:pt x="1595" y="183"/>
                      </a:lnTo>
                      <a:lnTo>
                        <a:pt x="1611" y="163"/>
                      </a:lnTo>
                      <a:lnTo>
                        <a:pt x="1627" y="147"/>
                      </a:lnTo>
                      <a:lnTo>
                        <a:pt x="1647" y="131"/>
                      </a:lnTo>
                      <a:lnTo>
                        <a:pt x="1671" y="115"/>
                      </a:lnTo>
                      <a:lnTo>
                        <a:pt x="1698" y="99"/>
                      </a:lnTo>
                      <a:lnTo>
                        <a:pt x="1762" y="71"/>
                      </a:lnTo>
                      <a:lnTo>
                        <a:pt x="1838" y="47"/>
                      </a:lnTo>
                      <a:lnTo>
                        <a:pt x="1925" y="28"/>
                      </a:lnTo>
                      <a:lnTo>
                        <a:pt x="2025" y="12"/>
                      </a:lnTo>
                      <a:lnTo>
                        <a:pt x="2128" y="4"/>
                      </a:lnTo>
                      <a:lnTo>
                        <a:pt x="2239" y="0"/>
                      </a:lnTo>
                      <a:lnTo>
                        <a:pt x="2351" y="4"/>
                      </a:lnTo>
                      <a:lnTo>
                        <a:pt x="2454" y="12"/>
                      </a:lnTo>
                      <a:lnTo>
                        <a:pt x="2554" y="28"/>
                      </a:lnTo>
                      <a:lnTo>
                        <a:pt x="2641" y="47"/>
                      </a:lnTo>
                      <a:lnTo>
                        <a:pt x="2717" y="71"/>
                      </a:lnTo>
                      <a:lnTo>
                        <a:pt x="2780" y="99"/>
                      </a:lnTo>
                      <a:lnTo>
                        <a:pt x="2808" y="115"/>
                      </a:lnTo>
                      <a:lnTo>
                        <a:pt x="2832" y="131"/>
                      </a:lnTo>
                      <a:lnTo>
                        <a:pt x="2852" y="147"/>
                      </a:lnTo>
                      <a:lnTo>
                        <a:pt x="2868" y="163"/>
                      </a:lnTo>
                      <a:lnTo>
                        <a:pt x="2888" y="183"/>
                      </a:lnTo>
                      <a:lnTo>
                        <a:pt x="2916" y="199"/>
                      </a:lnTo>
                      <a:lnTo>
                        <a:pt x="2951" y="211"/>
                      </a:lnTo>
                      <a:lnTo>
                        <a:pt x="2999" y="214"/>
                      </a:lnTo>
                      <a:lnTo>
                        <a:pt x="2951" y="218"/>
                      </a:lnTo>
                      <a:lnTo>
                        <a:pt x="2916" y="230"/>
                      </a:lnTo>
                      <a:lnTo>
                        <a:pt x="2888" y="246"/>
                      </a:lnTo>
                      <a:lnTo>
                        <a:pt x="2868" y="266"/>
                      </a:lnTo>
                      <a:lnTo>
                        <a:pt x="2852" y="286"/>
                      </a:lnTo>
                      <a:lnTo>
                        <a:pt x="2832" y="302"/>
                      </a:lnTo>
                      <a:lnTo>
                        <a:pt x="2808" y="318"/>
                      </a:lnTo>
                      <a:lnTo>
                        <a:pt x="2780" y="334"/>
                      </a:lnTo>
                      <a:lnTo>
                        <a:pt x="2717" y="362"/>
                      </a:lnTo>
                      <a:lnTo>
                        <a:pt x="2641" y="386"/>
                      </a:lnTo>
                      <a:lnTo>
                        <a:pt x="2554" y="401"/>
                      </a:lnTo>
                      <a:lnTo>
                        <a:pt x="2454" y="417"/>
                      </a:lnTo>
                      <a:lnTo>
                        <a:pt x="2351" y="425"/>
                      </a:lnTo>
                      <a:lnTo>
                        <a:pt x="2239" y="429"/>
                      </a:lnTo>
                      <a:lnTo>
                        <a:pt x="2128" y="425"/>
                      </a:lnTo>
                      <a:lnTo>
                        <a:pt x="2025" y="417"/>
                      </a:lnTo>
                      <a:lnTo>
                        <a:pt x="1925" y="401"/>
                      </a:lnTo>
                      <a:lnTo>
                        <a:pt x="1838" y="386"/>
                      </a:lnTo>
                      <a:lnTo>
                        <a:pt x="1762" y="362"/>
                      </a:lnTo>
                      <a:lnTo>
                        <a:pt x="1698" y="334"/>
                      </a:lnTo>
                      <a:lnTo>
                        <a:pt x="1671" y="318"/>
                      </a:lnTo>
                      <a:lnTo>
                        <a:pt x="1647" y="302"/>
                      </a:lnTo>
                      <a:lnTo>
                        <a:pt x="1627" y="286"/>
                      </a:lnTo>
                      <a:lnTo>
                        <a:pt x="1611" y="266"/>
                      </a:lnTo>
                      <a:lnTo>
                        <a:pt x="1595" y="250"/>
                      </a:lnTo>
                      <a:lnTo>
                        <a:pt x="1579" y="242"/>
                      </a:lnTo>
                      <a:lnTo>
                        <a:pt x="1559" y="238"/>
                      </a:lnTo>
                      <a:lnTo>
                        <a:pt x="1543" y="238"/>
                      </a:lnTo>
                      <a:lnTo>
                        <a:pt x="0" y="238"/>
                      </a:lnTo>
                      <a:lnTo>
                        <a:pt x="4" y="195"/>
                      </a:lnTo>
                      <a:close/>
                    </a:path>
                  </a:pathLst>
                </a:custGeom>
                <a:noFill/>
                <a:ln w="12700">
                  <a:solidFill>
                    <a:srgbClr val="000000"/>
                  </a:solidFill>
                  <a:round/>
                  <a:headEnd/>
                  <a:tailEnd/>
                </a:ln>
              </p:spPr>
              <p:txBody>
                <a:bodyPr/>
                <a:lstStyle/>
                <a:p>
                  <a:endParaRPr lang="ru-RU"/>
                </a:p>
              </p:txBody>
            </p:sp>
            <p:sp>
              <p:nvSpPr>
                <p:cNvPr id="181299" name="Freeform 9"/>
                <p:cNvSpPr>
                  <a:spLocks/>
                </p:cNvSpPr>
                <p:nvPr/>
              </p:nvSpPr>
              <p:spPr bwMode="auto">
                <a:xfrm>
                  <a:off x="4348" y="448"/>
                  <a:ext cx="358" cy="422"/>
                </a:xfrm>
                <a:custGeom>
                  <a:avLst/>
                  <a:gdLst>
                    <a:gd name="T0" fmla="*/ 358 w 358"/>
                    <a:gd name="T1" fmla="*/ 211 h 422"/>
                    <a:gd name="T2" fmla="*/ 358 w 358"/>
                    <a:gd name="T3" fmla="*/ 211 h 422"/>
                    <a:gd name="T4" fmla="*/ 0 w 358"/>
                    <a:gd name="T5" fmla="*/ 0 h 422"/>
                    <a:gd name="T6" fmla="*/ 0 w 358"/>
                    <a:gd name="T7" fmla="*/ 422 h 422"/>
                    <a:gd name="T8" fmla="*/ 358 w 358"/>
                    <a:gd name="T9" fmla="*/ 211 h 422"/>
                    <a:gd name="T10" fmla="*/ 0 60000 65536"/>
                    <a:gd name="T11" fmla="*/ 0 60000 65536"/>
                    <a:gd name="T12" fmla="*/ 0 60000 65536"/>
                    <a:gd name="T13" fmla="*/ 0 60000 65536"/>
                    <a:gd name="T14" fmla="*/ 0 60000 65536"/>
                    <a:gd name="T15" fmla="*/ 0 w 358"/>
                    <a:gd name="T16" fmla="*/ 0 h 422"/>
                    <a:gd name="T17" fmla="*/ 358 w 358"/>
                    <a:gd name="T18" fmla="*/ 422 h 422"/>
                  </a:gdLst>
                  <a:ahLst/>
                  <a:cxnLst>
                    <a:cxn ang="T10">
                      <a:pos x="T0" y="T1"/>
                    </a:cxn>
                    <a:cxn ang="T11">
                      <a:pos x="T2" y="T3"/>
                    </a:cxn>
                    <a:cxn ang="T12">
                      <a:pos x="T4" y="T5"/>
                    </a:cxn>
                    <a:cxn ang="T13">
                      <a:pos x="T6" y="T7"/>
                    </a:cxn>
                    <a:cxn ang="T14">
                      <a:pos x="T8" y="T9"/>
                    </a:cxn>
                  </a:cxnLst>
                  <a:rect l="T15" t="T16" r="T17" b="T18"/>
                  <a:pathLst>
                    <a:path w="358" h="422">
                      <a:moveTo>
                        <a:pt x="358" y="211"/>
                      </a:moveTo>
                      <a:lnTo>
                        <a:pt x="358" y="211"/>
                      </a:lnTo>
                      <a:lnTo>
                        <a:pt x="0" y="0"/>
                      </a:lnTo>
                      <a:lnTo>
                        <a:pt x="0" y="422"/>
                      </a:lnTo>
                      <a:lnTo>
                        <a:pt x="358" y="211"/>
                      </a:lnTo>
                      <a:close/>
                    </a:path>
                  </a:pathLst>
                </a:custGeom>
                <a:noFill/>
                <a:ln w="25400">
                  <a:solidFill>
                    <a:srgbClr val="000000"/>
                  </a:solidFill>
                  <a:round/>
                  <a:headEnd/>
                  <a:tailEnd/>
                </a:ln>
              </p:spPr>
              <p:txBody>
                <a:bodyPr/>
                <a:lstStyle/>
                <a:p>
                  <a:endParaRPr lang="ru-RU"/>
                </a:p>
              </p:txBody>
            </p:sp>
            <p:sp>
              <p:nvSpPr>
                <p:cNvPr id="181300" name="Freeform 10"/>
                <p:cNvSpPr>
                  <a:spLocks/>
                </p:cNvSpPr>
                <p:nvPr/>
              </p:nvSpPr>
              <p:spPr bwMode="auto">
                <a:xfrm>
                  <a:off x="3441" y="587"/>
                  <a:ext cx="907" cy="338"/>
                </a:xfrm>
                <a:custGeom>
                  <a:avLst/>
                  <a:gdLst>
                    <a:gd name="T0" fmla="*/ 907 w 907"/>
                    <a:gd name="T1" fmla="*/ 0 h 338"/>
                    <a:gd name="T2" fmla="*/ 0 w 907"/>
                    <a:gd name="T3" fmla="*/ 0 h 338"/>
                    <a:gd name="T4" fmla="*/ 0 w 907"/>
                    <a:gd name="T5" fmla="*/ 338 h 338"/>
                    <a:gd name="T6" fmla="*/ 0 60000 65536"/>
                    <a:gd name="T7" fmla="*/ 0 60000 65536"/>
                    <a:gd name="T8" fmla="*/ 0 60000 65536"/>
                    <a:gd name="T9" fmla="*/ 0 w 907"/>
                    <a:gd name="T10" fmla="*/ 0 h 338"/>
                    <a:gd name="T11" fmla="*/ 907 w 907"/>
                    <a:gd name="T12" fmla="*/ 338 h 338"/>
                  </a:gdLst>
                  <a:ahLst/>
                  <a:cxnLst>
                    <a:cxn ang="T6">
                      <a:pos x="T0" y="T1"/>
                    </a:cxn>
                    <a:cxn ang="T7">
                      <a:pos x="T2" y="T3"/>
                    </a:cxn>
                    <a:cxn ang="T8">
                      <a:pos x="T4" y="T5"/>
                    </a:cxn>
                  </a:cxnLst>
                  <a:rect l="T9" t="T10" r="T11" b="T12"/>
                  <a:pathLst>
                    <a:path w="907" h="338">
                      <a:moveTo>
                        <a:pt x="907" y="0"/>
                      </a:moveTo>
                      <a:lnTo>
                        <a:pt x="0" y="0"/>
                      </a:lnTo>
                      <a:lnTo>
                        <a:pt x="0" y="338"/>
                      </a:lnTo>
                    </a:path>
                  </a:pathLst>
                </a:custGeom>
                <a:noFill/>
                <a:ln w="12700">
                  <a:solidFill>
                    <a:srgbClr val="000000"/>
                  </a:solidFill>
                  <a:round/>
                  <a:headEnd/>
                  <a:tailEnd/>
                </a:ln>
              </p:spPr>
              <p:txBody>
                <a:bodyPr/>
                <a:lstStyle/>
                <a:p>
                  <a:endParaRPr lang="ru-RU"/>
                </a:p>
              </p:txBody>
            </p:sp>
            <p:sp>
              <p:nvSpPr>
                <p:cNvPr id="181301" name="Freeform 11"/>
                <p:cNvSpPr>
                  <a:spLocks/>
                </p:cNvSpPr>
                <p:nvPr/>
              </p:nvSpPr>
              <p:spPr bwMode="auto">
                <a:xfrm>
                  <a:off x="3998" y="730"/>
                  <a:ext cx="350" cy="326"/>
                </a:xfrm>
                <a:custGeom>
                  <a:avLst/>
                  <a:gdLst>
                    <a:gd name="T0" fmla="*/ 350 w 350"/>
                    <a:gd name="T1" fmla="*/ 0 h 326"/>
                    <a:gd name="T2" fmla="*/ 0 w 350"/>
                    <a:gd name="T3" fmla="*/ 0 h 326"/>
                    <a:gd name="T4" fmla="*/ 0 w 350"/>
                    <a:gd name="T5" fmla="*/ 326 h 326"/>
                    <a:gd name="T6" fmla="*/ 0 60000 65536"/>
                    <a:gd name="T7" fmla="*/ 0 60000 65536"/>
                    <a:gd name="T8" fmla="*/ 0 60000 65536"/>
                    <a:gd name="T9" fmla="*/ 0 w 350"/>
                    <a:gd name="T10" fmla="*/ 0 h 326"/>
                    <a:gd name="T11" fmla="*/ 350 w 350"/>
                    <a:gd name="T12" fmla="*/ 326 h 326"/>
                  </a:gdLst>
                  <a:ahLst/>
                  <a:cxnLst>
                    <a:cxn ang="T6">
                      <a:pos x="T0" y="T1"/>
                    </a:cxn>
                    <a:cxn ang="T7">
                      <a:pos x="T2" y="T3"/>
                    </a:cxn>
                    <a:cxn ang="T8">
                      <a:pos x="T4" y="T5"/>
                    </a:cxn>
                  </a:cxnLst>
                  <a:rect l="T9" t="T10" r="T11" b="T12"/>
                  <a:pathLst>
                    <a:path w="350" h="326">
                      <a:moveTo>
                        <a:pt x="350" y="0"/>
                      </a:moveTo>
                      <a:lnTo>
                        <a:pt x="0" y="0"/>
                      </a:lnTo>
                      <a:lnTo>
                        <a:pt x="0" y="326"/>
                      </a:lnTo>
                    </a:path>
                  </a:pathLst>
                </a:custGeom>
                <a:noFill/>
                <a:ln w="12700">
                  <a:solidFill>
                    <a:srgbClr val="000000"/>
                  </a:solidFill>
                  <a:round/>
                  <a:headEnd/>
                  <a:tailEnd/>
                </a:ln>
              </p:spPr>
              <p:txBody>
                <a:bodyPr/>
                <a:lstStyle/>
                <a:p>
                  <a:endParaRPr lang="ru-RU"/>
                </a:p>
              </p:txBody>
            </p:sp>
            <p:sp>
              <p:nvSpPr>
                <p:cNvPr id="181302" name="Freeform 12"/>
                <p:cNvSpPr>
                  <a:spLocks/>
                </p:cNvSpPr>
                <p:nvPr/>
              </p:nvSpPr>
              <p:spPr bwMode="auto">
                <a:xfrm>
                  <a:off x="3414" y="897"/>
                  <a:ext cx="55" cy="56"/>
                </a:xfrm>
                <a:custGeom>
                  <a:avLst/>
                  <a:gdLst>
                    <a:gd name="T0" fmla="*/ 27 w 55"/>
                    <a:gd name="T1" fmla="*/ 56 h 56"/>
                    <a:gd name="T2" fmla="*/ 27 w 55"/>
                    <a:gd name="T3" fmla="*/ 56 h 56"/>
                    <a:gd name="T4" fmla="*/ 39 w 55"/>
                    <a:gd name="T5" fmla="*/ 52 h 56"/>
                    <a:gd name="T6" fmla="*/ 47 w 55"/>
                    <a:gd name="T7" fmla="*/ 48 h 56"/>
                    <a:gd name="T8" fmla="*/ 51 w 55"/>
                    <a:gd name="T9" fmla="*/ 40 h 56"/>
                    <a:gd name="T10" fmla="*/ 55 w 55"/>
                    <a:gd name="T11" fmla="*/ 28 h 56"/>
                    <a:gd name="T12" fmla="*/ 55 w 55"/>
                    <a:gd name="T13" fmla="*/ 28 h 56"/>
                    <a:gd name="T14" fmla="*/ 51 w 55"/>
                    <a:gd name="T15" fmla="*/ 16 h 56"/>
                    <a:gd name="T16" fmla="*/ 47 w 55"/>
                    <a:gd name="T17" fmla="*/ 8 h 56"/>
                    <a:gd name="T18" fmla="*/ 39 w 55"/>
                    <a:gd name="T19" fmla="*/ 4 h 56"/>
                    <a:gd name="T20" fmla="*/ 27 w 55"/>
                    <a:gd name="T21" fmla="*/ 0 h 56"/>
                    <a:gd name="T22" fmla="*/ 27 w 55"/>
                    <a:gd name="T23" fmla="*/ 0 h 56"/>
                    <a:gd name="T24" fmla="*/ 15 w 55"/>
                    <a:gd name="T25" fmla="*/ 4 h 56"/>
                    <a:gd name="T26" fmla="*/ 7 w 55"/>
                    <a:gd name="T27" fmla="*/ 8 h 56"/>
                    <a:gd name="T28" fmla="*/ 4 w 55"/>
                    <a:gd name="T29" fmla="*/ 16 h 56"/>
                    <a:gd name="T30" fmla="*/ 0 w 55"/>
                    <a:gd name="T31" fmla="*/ 28 h 56"/>
                    <a:gd name="T32" fmla="*/ 0 w 55"/>
                    <a:gd name="T33" fmla="*/ 28 h 56"/>
                    <a:gd name="T34" fmla="*/ 4 w 55"/>
                    <a:gd name="T35" fmla="*/ 40 h 56"/>
                    <a:gd name="T36" fmla="*/ 7 w 55"/>
                    <a:gd name="T37" fmla="*/ 48 h 56"/>
                    <a:gd name="T38" fmla="*/ 15 w 55"/>
                    <a:gd name="T39" fmla="*/ 52 h 56"/>
                    <a:gd name="T40" fmla="*/ 27 w 55"/>
                    <a:gd name="T41" fmla="*/ 56 h 56"/>
                    <a:gd name="T42" fmla="*/ 27 w 55"/>
                    <a:gd name="T43" fmla="*/ 56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5"/>
                    <a:gd name="T67" fmla="*/ 0 h 56"/>
                    <a:gd name="T68" fmla="*/ 55 w 55"/>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5" h="56">
                      <a:moveTo>
                        <a:pt x="27" y="56"/>
                      </a:moveTo>
                      <a:lnTo>
                        <a:pt x="27" y="56"/>
                      </a:lnTo>
                      <a:lnTo>
                        <a:pt x="39" y="52"/>
                      </a:lnTo>
                      <a:lnTo>
                        <a:pt x="47" y="48"/>
                      </a:lnTo>
                      <a:lnTo>
                        <a:pt x="51" y="40"/>
                      </a:lnTo>
                      <a:lnTo>
                        <a:pt x="55" y="28"/>
                      </a:lnTo>
                      <a:lnTo>
                        <a:pt x="51" y="16"/>
                      </a:lnTo>
                      <a:lnTo>
                        <a:pt x="47" y="8"/>
                      </a:lnTo>
                      <a:lnTo>
                        <a:pt x="39" y="4"/>
                      </a:lnTo>
                      <a:lnTo>
                        <a:pt x="27" y="0"/>
                      </a:lnTo>
                      <a:lnTo>
                        <a:pt x="15" y="4"/>
                      </a:lnTo>
                      <a:lnTo>
                        <a:pt x="7" y="8"/>
                      </a:lnTo>
                      <a:lnTo>
                        <a:pt x="4" y="16"/>
                      </a:lnTo>
                      <a:lnTo>
                        <a:pt x="0" y="28"/>
                      </a:lnTo>
                      <a:lnTo>
                        <a:pt x="4" y="40"/>
                      </a:lnTo>
                      <a:lnTo>
                        <a:pt x="7" y="48"/>
                      </a:lnTo>
                      <a:lnTo>
                        <a:pt x="15" y="52"/>
                      </a:lnTo>
                      <a:lnTo>
                        <a:pt x="27" y="56"/>
                      </a:lnTo>
                      <a:close/>
                    </a:path>
                  </a:pathLst>
                </a:custGeom>
                <a:solidFill>
                  <a:srgbClr val="000000"/>
                </a:solidFill>
                <a:ln w="6350">
                  <a:solidFill>
                    <a:srgbClr val="000000"/>
                  </a:solidFill>
                  <a:round/>
                  <a:headEnd/>
                  <a:tailEnd/>
                </a:ln>
              </p:spPr>
              <p:txBody>
                <a:bodyPr/>
                <a:lstStyle/>
                <a:p>
                  <a:endParaRPr lang="ru-RU"/>
                </a:p>
              </p:txBody>
            </p:sp>
            <p:sp>
              <p:nvSpPr>
                <p:cNvPr id="181303" name="Line 13"/>
                <p:cNvSpPr>
                  <a:spLocks noChangeShapeType="1"/>
                </p:cNvSpPr>
                <p:nvPr/>
              </p:nvSpPr>
              <p:spPr bwMode="auto">
                <a:xfrm>
                  <a:off x="3441" y="925"/>
                  <a:ext cx="1" cy="1"/>
                </a:xfrm>
                <a:prstGeom prst="line">
                  <a:avLst/>
                </a:prstGeom>
                <a:noFill/>
                <a:ln w="6350">
                  <a:solidFill>
                    <a:srgbClr val="000000"/>
                  </a:solidFill>
                  <a:round/>
                  <a:headEnd/>
                  <a:tailEnd/>
                </a:ln>
              </p:spPr>
              <p:txBody>
                <a:bodyPr/>
                <a:lstStyle/>
                <a:p>
                  <a:endParaRPr lang="ru-RU"/>
                </a:p>
              </p:txBody>
            </p:sp>
            <p:sp>
              <p:nvSpPr>
                <p:cNvPr id="181304" name="Freeform 14"/>
                <p:cNvSpPr>
                  <a:spLocks/>
                </p:cNvSpPr>
                <p:nvPr/>
              </p:nvSpPr>
              <p:spPr bwMode="auto">
                <a:xfrm>
                  <a:off x="3970" y="1029"/>
                  <a:ext cx="56" cy="55"/>
                </a:xfrm>
                <a:custGeom>
                  <a:avLst/>
                  <a:gdLst>
                    <a:gd name="T0" fmla="*/ 28 w 56"/>
                    <a:gd name="T1" fmla="*/ 55 h 55"/>
                    <a:gd name="T2" fmla="*/ 28 w 56"/>
                    <a:gd name="T3" fmla="*/ 55 h 55"/>
                    <a:gd name="T4" fmla="*/ 40 w 56"/>
                    <a:gd name="T5" fmla="*/ 55 h 55"/>
                    <a:gd name="T6" fmla="*/ 48 w 56"/>
                    <a:gd name="T7" fmla="*/ 47 h 55"/>
                    <a:gd name="T8" fmla="*/ 56 w 56"/>
                    <a:gd name="T9" fmla="*/ 39 h 55"/>
                    <a:gd name="T10" fmla="*/ 56 w 56"/>
                    <a:gd name="T11" fmla="*/ 27 h 55"/>
                    <a:gd name="T12" fmla="*/ 56 w 56"/>
                    <a:gd name="T13" fmla="*/ 27 h 55"/>
                    <a:gd name="T14" fmla="*/ 56 w 56"/>
                    <a:gd name="T15" fmla="*/ 20 h 55"/>
                    <a:gd name="T16" fmla="*/ 48 w 56"/>
                    <a:gd name="T17" fmla="*/ 8 h 55"/>
                    <a:gd name="T18" fmla="*/ 40 w 56"/>
                    <a:gd name="T19" fmla="*/ 4 h 55"/>
                    <a:gd name="T20" fmla="*/ 28 w 56"/>
                    <a:gd name="T21" fmla="*/ 0 h 55"/>
                    <a:gd name="T22" fmla="*/ 28 w 56"/>
                    <a:gd name="T23" fmla="*/ 0 h 55"/>
                    <a:gd name="T24" fmla="*/ 20 w 56"/>
                    <a:gd name="T25" fmla="*/ 4 h 55"/>
                    <a:gd name="T26" fmla="*/ 8 w 56"/>
                    <a:gd name="T27" fmla="*/ 8 h 55"/>
                    <a:gd name="T28" fmla="*/ 4 w 56"/>
                    <a:gd name="T29" fmla="*/ 20 h 55"/>
                    <a:gd name="T30" fmla="*/ 0 w 56"/>
                    <a:gd name="T31" fmla="*/ 27 h 55"/>
                    <a:gd name="T32" fmla="*/ 0 w 56"/>
                    <a:gd name="T33" fmla="*/ 27 h 55"/>
                    <a:gd name="T34" fmla="*/ 4 w 56"/>
                    <a:gd name="T35" fmla="*/ 39 h 55"/>
                    <a:gd name="T36" fmla="*/ 8 w 56"/>
                    <a:gd name="T37" fmla="*/ 47 h 55"/>
                    <a:gd name="T38" fmla="*/ 20 w 56"/>
                    <a:gd name="T39" fmla="*/ 55 h 55"/>
                    <a:gd name="T40" fmla="*/ 28 w 56"/>
                    <a:gd name="T41" fmla="*/ 55 h 55"/>
                    <a:gd name="T42" fmla="*/ 28 w 56"/>
                    <a:gd name="T43" fmla="*/ 5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6"/>
                    <a:gd name="T67" fmla="*/ 0 h 55"/>
                    <a:gd name="T68" fmla="*/ 56 w 56"/>
                    <a:gd name="T69" fmla="*/ 55 h 5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6" h="55">
                      <a:moveTo>
                        <a:pt x="28" y="55"/>
                      </a:moveTo>
                      <a:lnTo>
                        <a:pt x="28" y="55"/>
                      </a:lnTo>
                      <a:lnTo>
                        <a:pt x="40" y="55"/>
                      </a:lnTo>
                      <a:lnTo>
                        <a:pt x="48" y="47"/>
                      </a:lnTo>
                      <a:lnTo>
                        <a:pt x="56" y="39"/>
                      </a:lnTo>
                      <a:lnTo>
                        <a:pt x="56" y="27"/>
                      </a:lnTo>
                      <a:lnTo>
                        <a:pt x="56" y="20"/>
                      </a:lnTo>
                      <a:lnTo>
                        <a:pt x="48" y="8"/>
                      </a:lnTo>
                      <a:lnTo>
                        <a:pt x="40" y="4"/>
                      </a:lnTo>
                      <a:lnTo>
                        <a:pt x="28" y="0"/>
                      </a:lnTo>
                      <a:lnTo>
                        <a:pt x="20" y="4"/>
                      </a:lnTo>
                      <a:lnTo>
                        <a:pt x="8" y="8"/>
                      </a:lnTo>
                      <a:lnTo>
                        <a:pt x="4" y="20"/>
                      </a:lnTo>
                      <a:lnTo>
                        <a:pt x="0" y="27"/>
                      </a:lnTo>
                      <a:lnTo>
                        <a:pt x="4" y="39"/>
                      </a:lnTo>
                      <a:lnTo>
                        <a:pt x="8" y="47"/>
                      </a:lnTo>
                      <a:lnTo>
                        <a:pt x="20" y="55"/>
                      </a:lnTo>
                      <a:lnTo>
                        <a:pt x="28" y="55"/>
                      </a:lnTo>
                      <a:close/>
                    </a:path>
                  </a:pathLst>
                </a:custGeom>
                <a:solidFill>
                  <a:srgbClr val="000000"/>
                </a:solidFill>
                <a:ln w="6350">
                  <a:solidFill>
                    <a:srgbClr val="000000"/>
                  </a:solidFill>
                  <a:round/>
                  <a:headEnd/>
                  <a:tailEnd/>
                </a:ln>
              </p:spPr>
              <p:txBody>
                <a:bodyPr/>
                <a:lstStyle/>
                <a:p>
                  <a:endParaRPr lang="ru-RU"/>
                </a:p>
              </p:txBody>
            </p:sp>
            <p:sp>
              <p:nvSpPr>
                <p:cNvPr id="181305" name="Line 15"/>
                <p:cNvSpPr>
                  <a:spLocks noChangeShapeType="1"/>
                </p:cNvSpPr>
                <p:nvPr/>
              </p:nvSpPr>
              <p:spPr bwMode="auto">
                <a:xfrm>
                  <a:off x="3998" y="1056"/>
                  <a:ext cx="1" cy="1"/>
                </a:xfrm>
                <a:prstGeom prst="line">
                  <a:avLst/>
                </a:prstGeom>
                <a:noFill/>
                <a:ln w="6350">
                  <a:solidFill>
                    <a:srgbClr val="000000"/>
                  </a:solidFill>
                  <a:round/>
                  <a:headEnd/>
                  <a:tailEnd/>
                </a:ln>
              </p:spPr>
              <p:txBody>
                <a:bodyPr/>
                <a:lstStyle/>
                <a:p>
                  <a:endParaRPr lang="ru-RU"/>
                </a:p>
              </p:txBody>
            </p:sp>
            <p:sp>
              <p:nvSpPr>
                <p:cNvPr id="181306" name="Line 16"/>
                <p:cNvSpPr>
                  <a:spLocks noChangeShapeType="1"/>
                </p:cNvSpPr>
                <p:nvPr/>
              </p:nvSpPr>
              <p:spPr bwMode="auto">
                <a:xfrm>
                  <a:off x="4706" y="659"/>
                  <a:ext cx="378" cy="1"/>
                </a:xfrm>
                <a:prstGeom prst="line">
                  <a:avLst/>
                </a:prstGeom>
                <a:noFill/>
                <a:ln w="12700">
                  <a:solidFill>
                    <a:srgbClr val="000000"/>
                  </a:solidFill>
                  <a:round/>
                  <a:headEnd/>
                  <a:tailEnd/>
                </a:ln>
              </p:spPr>
              <p:txBody>
                <a:bodyPr/>
                <a:lstStyle/>
                <a:p>
                  <a:endParaRPr lang="ru-RU"/>
                </a:p>
              </p:txBody>
            </p:sp>
            <p:sp>
              <p:nvSpPr>
                <p:cNvPr id="181307" name="Freeform 17"/>
                <p:cNvSpPr>
                  <a:spLocks/>
                </p:cNvSpPr>
                <p:nvPr/>
              </p:nvSpPr>
              <p:spPr bwMode="auto">
                <a:xfrm>
                  <a:off x="1369" y="977"/>
                  <a:ext cx="56" cy="56"/>
                </a:xfrm>
                <a:custGeom>
                  <a:avLst/>
                  <a:gdLst>
                    <a:gd name="T0" fmla="*/ 28 w 56"/>
                    <a:gd name="T1" fmla="*/ 56 h 56"/>
                    <a:gd name="T2" fmla="*/ 28 w 56"/>
                    <a:gd name="T3" fmla="*/ 56 h 56"/>
                    <a:gd name="T4" fmla="*/ 36 w 56"/>
                    <a:gd name="T5" fmla="*/ 56 h 56"/>
                    <a:gd name="T6" fmla="*/ 48 w 56"/>
                    <a:gd name="T7" fmla="*/ 48 h 56"/>
                    <a:gd name="T8" fmla="*/ 52 w 56"/>
                    <a:gd name="T9" fmla="*/ 40 h 56"/>
                    <a:gd name="T10" fmla="*/ 56 w 56"/>
                    <a:gd name="T11" fmla="*/ 28 h 56"/>
                    <a:gd name="T12" fmla="*/ 56 w 56"/>
                    <a:gd name="T13" fmla="*/ 28 h 56"/>
                    <a:gd name="T14" fmla="*/ 52 w 56"/>
                    <a:gd name="T15" fmla="*/ 20 h 56"/>
                    <a:gd name="T16" fmla="*/ 48 w 56"/>
                    <a:gd name="T17" fmla="*/ 12 h 56"/>
                    <a:gd name="T18" fmla="*/ 36 w 56"/>
                    <a:gd name="T19" fmla="*/ 4 h 56"/>
                    <a:gd name="T20" fmla="*/ 28 w 56"/>
                    <a:gd name="T21" fmla="*/ 0 h 56"/>
                    <a:gd name="T22" fmla="*/ 28 w 56"/>
                    <a:gd name="T23" fmla="*/ 0 h 56"/>
                    <a:gd name="T24" fmla="*/ 16 w 56"/>
                    <a:gd name="T25" fmla="*/ 4 h 56"/>
                    <a:gd name="T26" fmla="*/ 8 w 56"/>
                    <a:gd name="T27" fmla="*/ 12 h 56"/>
                    <a:gd name="T28" fmla="*/ 0 w 56"/>
                    <a:gd name="T29" fmla="*/ 20 h 56"/>
                    <a:gd name="T30" fmla="*/ 0 w 56"/>
                    <a:gd name="T31" fmla="*/ 28 h 56"/>
                    <a:gd name="T32" fmla="*/ 0 w 56"/>
                    <a:gd name="T33" fmla="*/ 28 h 56"/>
                    <a:gd name="T34" fmla="*/ 0 w 56"/>
                    <a:gd name="T35" fmla="*/ 40 h 56"/>
                    <a:gd name="T36" fmla="*/ 8 w 56"/>
                    <a:gd name="T37" fmla="*/ 48 h 56"/>
                    <a:gd name="T38" fmla="*/ 16 w 56"/>
                    <a:gd name="T39" fmla="*/ 56 h 56"/>
                    <a:gd name="T40" fmla="*/ 28 w 56"/>
                    <a:gd name="T41" fmla="*/ 56 h 56"/>
                    <a:gd name="T42" fmla="*/ 28 w 56"/>
                    <a:gd name="T43" fmla="*/ 56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6"/>
                    <a:gd name="T67" fmla="*/ 0 h 56"/>
                    <a:gd name="T68" fmla="*/ 56 w 56"/>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6" h="56">
                      <a:moveTo>
                        <a:pt x="28" y="56"/>
                      </a:moveTo>
                      <a:lnTo>
                        <a:pt x="28" y="56"/>
                      </a:lnTo>
                      <a:lnTo>
                        <a:pt x="36" y="56"/>
                      </a:lnTo>
                      <a:lnTo>
                        <a:pt x="48" y="48"/>
                      </a:lnTo>
                      <a:lnTo>
                        <a:pt x="52" y="40"/>
                      </a:lnTo>
                      <a:lnTo>
                        <a:pt x="56" y="28"/>
                      </a:lnTo>
                      <a:lnTo>
                        <a:pt x="52" y="20"/>
                      </a:lnTo>
                      <a:lnTo>
                        <a:pt x="48" y="12"/>
                      </a:lnTo>
                      <a:lnTo>
                        <a:pt x="36" y="4"/>
                      </a:lnTo>
                      <a:lnTo>
                        <a:pt x="28" y="0"/>
                      </a:lnTo>
                      <a:lnTo>
                        <a:pt x="16" y="4"/>
                      </a:lnTo>
                      <a:lnTo>
                        <a:pt x="8" y="12"/>
                      </a:lnTo>
                      <a:lnTo>
                        <a:pt x="0" y="20"/>
                      </a:lnTo>
                      <a:lnTo>
                        <a:pt x="0" y="28"/>
                      </a:lnTo>
                      <a:lnTo>
                        <a:pt x="0" y="40"/>
                      </a:lnTo>
                      <a:lnTo>
                        <a:pt x="8" y="48"/>
                      </a:lnTo>
                      <a:lnTo>
                        <a:pt x="16" y="56"/>
                      </a:lnTo>
                      <a:lnTo>
                        <a:pt x="28" y="56"/>
                      </a:lnTo>
                      <a:close/>
                    </a:path>
                  </a:pathLst>
                </a:custGeom>
                <a:solidFill>
                  <a:srgbClr val="000000"/>
                </a:solidFill>
                <a:ln w="6350">
                  <a:solidFill>
                    <a:srgbClr val="000000"/>
                  </a:solidFill>
                  <a:round/>
                  <a:headEnd/>
                  <a:tailEnd/>
                </a:ln>
              </p:spPr>
              <p:txBody>
                <a:bodyPr/>
                <a:lstStyle/>
                <a:p>
                  <a:endParaRPr lang="ru-RU"/>
                </a:p>
              </p:txBody>
            </p:sp>
            <p:sp>
              <p:nvSpPr>
                <p:cNvPr id="181308" name="Line 18"/>
                <p:cNvSpPr>
                  <a:spLocks noChangeShapeType="1"/>
                </p:cNvSpPr>
                <p:nvPr/>
              </p:nvSpPr>
              <p:spPr bwMode="auto">
                <a:xfrm>
                  <a:off x="1397" y="1005"/>
                  <a:ext cx="1" cy="1"/>
                </a:xfrm>
                <a:prstGeom prst="line">
                  <a:avLst/>
                </a:prstGeom>
                <a:noFill/>
                <a:ln w="6350">
                  <a:solidFill>
                    <a:srgbClr val="000000"/>
                  </a:solidFill>
                  <a:round/>
                  <a:headEnd/>
                  <a:tailEnd/>
                </a:ln>
              </p:spPr>
              <p:txBody>
                <a:bodyPr/>
                <a:lstStyle/>
                <a:p>
                  <a:endParaRPr lang="ru-RU"/>
                </a:p>
              </p:txBody>
            </p:sp>
            <p:sp>
              <p:nvSpPr>
                <p:cNvPr id="181309" name="Freeform 19"/>
                <p:cNvSpPr>
                  <a:spLocks/>
                </p:cNvSpPr>
                <p:nvPr/>
              </p:nvSpPr>
              <p:spPr bwMode="auto">
                <a:xfrm>
                  <a:off x="1457" y="977"/>
                  <a:ext cx="55" cy="56"/>
                </a:xfrm>
                <a:custGeom>
                  <a:avLst/>
                  <a:gdLst>
                    <a:gd name="T0" fmla="*/ 27 w 55"/>
                    <a:gd name="T1" fmla="*/ 56 h 56"/>
                    <a:gd name="T2" fmla="*/ 27 w 55"/>
                    <a:gd name="T3" fmla="*/ 56 h 56"/>
                    <a:gd name="T4" fmla="*/ 35 w 55"/>
                    <a:gd name="T5" fmla="*/ 56 h 56"/>
                    <a:gd name="T6" fmla="*/ 47 w 55"/>
                    <a:gd name="T7" fmla="*/ 48 h 56"/>
                    <a:gd name="T8" fmla="*/ 51 w 55"/>
                    <a:gd name="T9" fmla="*/ 40 h 56"/>
                    <a:gd name="T10" fmla="*/ 55 w 55"/>
                    <a:gd name="T11" fmla="*/ 28 h 56"/>
                    <a:gd name="T12" fmla="*/ 55 w 55"/>
                    <a:gd name="T13" fmla="*/ 28 h 56"/>
                    <a:gd name="T14" fmla="*/ 51 w 55"/>
                    <a:gd name="T15" fmla="*/ 20 h 56"/>
                    <a:gd name="T16" fmla="*/ 47 w 55"/>
                    <a:gd name="T17" fmla="*/ 12 h 56"/>
                    <a:gd name="T18" fmla="*/ 35 w 55"/>
                    <a:gd name="T19" fmla="*/ 4 h 56"/>
                    <a:gd name="T20" fmla="*/ 27 w 55"/>
                    <a:gd name="T21" fmla="*/ 0 h 56"/>
                    <a:gd name="T22" fmla="*/ 27 w 55"/>
                    <a:gd name="T23" fmla="*/ 0 h 56"/>
                    <a:gd name="T24" fmla="*/ 16 w 55"/>
                    <a:gd name="T25" fmla="*/ 4 h 56"/>
                    <a:gd name="T26" fmla="*/ 8 w 55"/>
                    <a:gd name="T27" fmla="*/ 12 h 56"/>
                    <a:gd name="T28" fmla="*/ 0 w 55"/>
                    <a:gd name="T29" fmla="*/ 20 h 56"/>
                    <a:gd name="T30" fmla="*/ 0 w 55"/>
                    <a:gd name="T31" fmla="*/ 28 h 56"/>
                    <a:gd name="T32" fmla="*/ 0 w 55"/>
                    <a:gd name="T33" fmla="*/ 28 h 56"/>
                    <a:gd name="T34" fmla="*/ 0 w 55"/>
                    <a:gd name="T35" fmla="*/ 40 h 56"/>
                    <a:gd name="T36" fmla="*/ 8 w 55"/>
                    <a:gd name="T37" fmla="*/ 48 h 56"/>
                    <a:gd name="T38" fmla="*/ 16 w 55"/>
                    <a:gd name="T39" fmla="*/ 56 h 56"/>
                    <a:gd name="T40" fmla="*/ 27 w 55"/>
                    <a:gd name="T41" fmla="*/ 56 h 56"/>
                    <a:gd name="T42" fmla="*/ 27 w 55"/>
                    <a:gd name="T43" fmla="*/ 56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5"/>
                    <a:gd name="T67" fmla="*/ 0 h 56"/>
                    <a:gd name="T68" fmla="*/ 55 w 55"/>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5" h="56">
                      <a:moveTo>
                        <a:pt x="27" y="56"/>
                      </a:moveTo>
                      <a:lnTo>
                        <a:pt x="27" y="56"/>
                      </a:lnTo>
                      <a:lnTo>
                        <a:pt x="35" y="56"/>
                      </a:lnTo>
                      <a:lnTo>
                        <a:pt x="47" y="48"/>
                      </a:lnTo>
                      <a:lnTo>
                        <a:pt x="51" y="40"/>
                      </a:lnTo>
                      <a:lnTo>
                        <a:pt x="55" y="28"/>
                      </a:lnTo>
                      <a:lnTo>
                        <a:pt x="51" y="20"/>
                      </a:lnTo>
                      <a:lnTo>
                        <a:pt x="47" y="12"/>
                      </a:lnTo>
                      <a:lnTo>
                        <a:pt x="35" y="4"/>
                      </a:lnTo>
                      <a:lnTo>
                        <a:pt x="27" y="0"/>
                      </a:lnTo>
                      <a:lnTo>
                        <a:pt x="16" y="4"/>
                      </a:lnTo>
                      <a:lnTo>
                        <a:pt x="8" y="12"/>
                      </a:lnTo>
                      <a:lnTo>
                        <a:pt x="0" y="20"/>
                      </a:lnTo>
                      <a:lnTo>
                        <a:pt x="0" y="28"/>
                      </a:lnTo>
                      <a:lnTo>
                        <a:pt x="0" y="40"/>
                      </a:lnTo>
                      <a:lnTo>
                        <a:pt x="8" y="48"/>
                      </a:lnTo>
                      <a:lnTo>
                        <a:pt x="16" y="56"/>
                      </a:lnTo>
                      <a:lnTo>
                        <a:pt x="27" y="56"/>
                      </a:lnTo>
                      <a:close/>
                    </a:path>
                  </a:pathLst>
                </a:custGeom>
                <a:solidFill>
                  <a:srgbClr val="000000"/>
                </a:solidFill>
                <a:ln w="6350">
                  <a:solidFill>
                    <a:srgbClr val="000000"/>
                  </a:solidFill>
                  <a:round/>
                  <a:headEnd/>
                  <a:tailEnd/>
                </a:ln>
              </p:spPr>
              <p:txBody>
                <a:bodyPr/>
                <a:lstStyle/>
                <a:p>
                  <a:endParaRPr lang="ru-RU"/>
                </a:p>
              </p:txBody>
            </p:sp>
            <p:sp>
              <p:nvSpPr>
                <p:cNvPr id="181310" name="Line 20"/>
                <p:cNvSpPr>
                  <a:spLocks noChangeShapeType="1"/>
                </p:cNvSpPr>
                <p:nvPr/>
              </p:nvSpPr>
              <p:spPr bwMode="auto">
                <a:xfrm>
                  <a:off x="1484" y="1005"/>
                  <a:ext cx="1" cy="1"/>
                </a:xfrm>
                <a:prstGeom prst="line">
                  <a:avLst/>
                </a:prstGeom>
                <a:noFill/>
                <a:ln w="6350">
                  <a:solidFill>
                    <a:srgbClr val="000000"/>
                  </a:solidFill>
                  <a:round/>
                  <a:headEnd/>
                  <a:tailEnd/>
                </a:ln>
              </p:spPr>
              <p:txBody>
                <a:bodyPr/>
                <a:lstStyle/>
                <a:p>
                  <a:endParaRPr lang="ru-RU"/>
                </a:p>
              </p:txBody>
            </p:sp>
            <p:sp>
              <p:nvSpPr>
                <p:cNvPr id="181311" name="Freeform 21"/>
                <p:cNvSpPr>
                  <a:spLocks/>
                </p:cNvSpPr>
                <p:nvPr/>
              </p:nvSpPr>
              <p:spPr bwMode="auto">
                <a:xfrm>
                  <a:off x="1934" y="977"/>
                  <a:ext cx="56" cy="56"/>
                </a:xfrm>
                <a:custGeom>
                  <a:avLst/>
                  <a:gdLst>
                    <a:gd name="T0" fmla="*/ 28 w 56"/>
                    <a:gd name="T1" fmla="*/ 56 h 56"/>
                    <a:gd name="T2" fmla="*/ 28 w 56"/>
                    <a:gd name="T3" fmla="*/ 56 h 56"/>
                    <a:gd name="T4" fmla="*/ 40 w 56"/>
                    <a:gd name="T5" fmla="*/ 56 h 56"/>
                    <a:gd name="T6" fmla="*/ 48 w 56"/>
                    <a:gd name="T7" fmla="*/ 48 h 56"/>
                    <a:gd name="T8" fmla="*/ 56 w 56"/>
                    <a:gd name="T9" fmla="*/ 40 h 56"/>
                    <a:gd name="T10" fmla="*/ 56 w 56"/>
                    <a:gd name="T11" fmla="*/ 28 h 56"/>
                    <a:gd name="T12" fmla="*/ 56 w 56"/>
                    <a:gd name="T13" fmla="*/ 28 h 56"/>
                    <a:gd name="T14" fmla="*/ 56 w 56"/>
                    <a:gd name="T15" fmla="*/ 20 h 56"/>
                    <a:gd name="T16" fmla="*/ 48 w 56"/>
                    <a:gd name="T17" fmla="*/ 12 h 56"/>
                    <a:gd name="T18" fmla="*/ 40 w 56"/>
                    <a:gd name="T19" fmla="*/ 4 h 56"/>
                    <a:gd name="T20" fmla="*/ 28 w 56"/>
                    <a:gd name="T21" fmla="*/ 0 h 56"/>
                    <a:gd name="T22" fmla="*/ 28 w 56"/>
                    <a:gd name="T23" fmla="*/ 0 h 56"/>
                    <a:gd name="T24" fmla="*/ 20 w 56"/>
                    <a:gd name="T25" fmla="*/ 4 h 56"/>
                    <a:gd name="T26" fmla="*/ 8 w 56"/>
                    <a:gd name="T27" fmla="*/ 12 h 56"/>
                    <a:gd name="T28" fmla="*/ 4 w 56"/>
                    <a:gd name="T29" fmla="*/ 20 h 56"/>
                    <a:gd name="T30" fmla="*/ 0 w 56"/>
                    <a:gd name="T31" fmla="*/ 28 h 56"/>
                    <a:gd name="T32" fmla="*/ 0 w 56"/>
                    <a:gd name="T33" fmla="*/ 28 h 56"/>
                    <a:gd name="T34" fmla="*/ 4 w 56"/>
                    <a:gd name="T35" fmla="*/ 40 h 56"/>
                    <a:gd name="T36" fmla="*/ 8 w 56"/>
                    <a:gd name="T37" fmla="*/ 48 h 56"/>
                    <a:gd name="T38" fmla="*/ 20 w 56"/>
                    <a:gd name="T39" fmla="*/ 56 h 56"/>
                    <a:gd name="T40" fmla="*/ 28 w 56"/>
                    <a:gd name="T41" fmla="*/ 56 h 56"/>
                    <a:gd name="T42" fmla="*/ 28 w 56"/>
                    <a:gd name="T43" fmla="*/ 56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6"/>
                    <a:gd name="T67" fmla="*/ 0 h 56"/>
                    <a:gd name="T68" fmla="*/ 56 w 56"/>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6" h="56">
                      <a:moveTo>
                        <a:pt x="28" y="56"/>
                      </a:moveTo>
                      <a:lnTo>
                        <a:pt x="28" y="56"/>
                      </a:lnTo>
                      <a:lnTo>
                        <a:pt x="40" y="56"/>
                      </a:lnTo>
                      <a:lnTo>
                        <a:pt x="48" y="48"/>
                      </a:lnTo>
                      <a:lnTo>
                        <a:pt x="56" y="40"/>
                      </a:lnTo>
                      <a:lnTo>
                        <a:pt x="56" y="28"/>
                      </a:lnTo>
                      <a:lnTo>
                        <a:pt x="56" y="20"/>
                      </a:lnTo>
                      <a:lnTo>
                        <a:pt x="48" y="12"/>
                      </a:lnTo>
                      <a:lnTo>
                        <a:pt x="40" y="4"/>
                      </a:lnTo>
                      <a:lnTo>
                        <a:pt x="28" y="0"/>
                      </a:lnTo>
                      <a:lnTo>
                        <a:pt x="20" y="4"/>
                      </a:lnTo>
                      <a:lnTo>
                        <a:pt x="8" y="12"/>
                      </a:lnTo>
                      <a:lnTo>
                        <a:pt x="4" y="20"/>
                      </a:lnTo>
                      <a:lnTo>
                        <a:pt x="0" y="28"/>
                      </a:lnTo>
                      <a:lnTo>
                        <a:pt x="4" y="40"/>
                      </a:lnTo>
                      <a:lnTo>
                        <a:pt x="8" y="48"/>
                      </a:lnTo>
                      <a:lnTo>
                        <a:pt x="20" y="56"/>
                      </a:lnTo>
                      <a:lnTo>
                        <a:pt x="28" y="56"/>
                      </a:lnTo>
                      <a:close/>
                    </a:path>
                  </a:pathLst>
                </a:custGeom>
                <a:solidFill>
                  <a:srgbClr val="000000"/>
                </a:solidFill>
                <a:ln w="6350">
                  <a:solidFill>
                    <a:srgbClr val="000000"/>
                  </a:solidFill>
                  <a:round/>
                  <a:headEnd/>
                  <a:tailEnd/>
                </a:ln>
              </p:spPr>
              <p:txBody>
                <a:bodyPr/>
                <a:lstStyle/>
                <a:p>
                  <a:endParaRPr lang="ru-RU"/>
                </a:p>
              </p:txBody>
            </p:sp>
            <p:sp>
              <p:nvSpPr>
                <p:cNvPr id="181312" name="Line 22"/>
                <p:cNvSpPr>
                  <a:spLocks noChangeShapeType="1"/>
                </p:cNvSpPr>
                <p:nvPr/>
              </p:nvSpPr>
              <p:spPr bwMode="auto">
                <a:xfrm>
                  <a:off x="1962" y="1005"/>
                  <a:ext cx="1" cy="1"/>
                </a:xfrm>
                <a:prstGeom prst="line">
                  <a:avLst/>
                </a:prstGeom>
                <a:noFill/>
                <a:ln w="6350">
                  <a:solidFill>
                    <a:srgbClr val="000000"/>
                  </a:solidFill>
                  <a:round/>
                  <a:headEnd/>
                  <a:tailEnd/>
                </a:ln>
              </p:spPr>
              <p:txBody>
                <a:bodyPr/>
                <a:lstStyle/>
                <a:p>
                  <a:endParaRPr lang="ru-RU"/>
                </a:p>
              </p:txBody>
            </p:sp>
            <p:sp>
              <p:nvSpPr>
                <p:cNvPr id="181313" name="Freeform 23"/>
                <p:cNvSpPr>
                  <a:spLocks/>
                </p:cNvSpPr>
                <p:nvPr/>
              </p:nvSpPr>
              <p:spPr bwMode="auto">
                <a:xfrm>
                  <a:off x="2021" y="977"/>
                  <a:ext cx="56" cy="56"/>
                </a:xfrm>
                <a:custGeom>
                  <a:avLst/>
                  <a:gdLst>
                    <a:gd name="T0" fmla="*/ 28 w 56"/>
                    <a:gd name="T1" fmla="*/ 56 h 56"/>
                    <a:gd name="T2" fmla="*/ 28 w 56"/>
                    <a:gd name="T3" fmla="*/ 56 h 56"/>
                    <a:gd name="T4" fmla="*/ 40 w 56"/>
                    <a:gd name="T5" fmla="*/ 56 h 56"/>
                    <a:gd name="T6" fmla="*/ 48 w 56"/>
                    <a:gd name="T7" fmla="*/ 48 h 56"/>
                    <a:gd name="T8" fmla="*/ 56 w 56"/>
                    <a:gd name="T9" fmla="*/ 40 h 56"/>
                    <a:gd name="T10" fmla="*/ 56 w 56"/>
                    <a:gd name="T11" fmla="*/ 28 h 56"/>
                    <a:gd name="T12" fmla="*/ 56 w 56"/>
                    <a:gd name="T13" fmla="*/ 28 h 56"/>
                    <a:gd name="T14" fmla="*/ 56 w 56"/>
                    <a:gd name="T15" fmla="*/ 20 h 56"/>
                    <a:gd name="T16" fmla="*/ 48 w 56"/>
                    <a:gd name="T17" fmla="*/ 12 h 56"/>
                    <a:gd name="T18" fmla="*/ 40 w 56"/>
                    <a:gd name="T19" fmla="*/ 4 h 56"/>
                    <a:gd name="T20" fmla="*/ 28 w 56"/>
                    <a:gd name="T21" fmla="*/ 0 h 56"/>
                    <a:gd name="T22" fmla="*/ 28 w 56"/>
                    <a:gd name="T23" fmla="*/ 0 h 56"/>
                    <a:gd name="T24" fmla="*/ 20 w 56"/>
                    <a:gd name="T25" fmla="*/ 4 h 56"/>
                    <a:gd name="T26" fmla="*/ 8 w 56"/>
                    <a:gd name="T27" fmla="*/ 12 h 56"/>
                    <a:gd name="T28" fmla="*/ 4 w 56"/>
                    <a:gd name="T29" fmla="*/ 20 h 56"/>
                    <a:gd name="T30" fmla="*/ 0 w 56"/>
                    <a:gd name="T31" fmla="*/ 28 h 56"/>
                    <a:gd name="T32" fmla="*/ 0 w 56"/>
                    <a:gd name="T33" fmla="*/ 28 h 56"/>
                    <a:gd name="T34" fmla="*/ 4 w 56"/>
                    <a:gd name="T35" fmla="*/ 40 h 56"/>
                    <a:gd name="T36" fmla="*/ 8 w 56"/>
                    <a:gd name="T37" fmla="*/ 48 h 56"/>
                    <a:gd name="T38" fmla="*/ 20 w 56"/>
                    <a:gd name="T39" fmla="*/ 56 h 56"/>
                    <a:gd name="T40" fmla="*/ 28 w 56"/>
                    <a:gd name="T41" fmla="*/ 56 h 56"/>
                    <a:gd name="T42" fmla="*/ 28 w 56"/>
                    <a:gd name="T43" fmla="*/ 56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6"/>
                    <a:gd name="T67" fmla="*/ 0 h 56"/>
                    <a:gd name="T68" fmla="*/ 56 w 56"/>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6" h="56">
                      <a:moveTo>
                        <a:pt x="28" y="56"/>
                      </a:moveTo>
                      <a:lnTo>
                        <a:pt x="28" y="56"/>
                      </a:lnTo>
                      <a:lnTo>
                        <a:pt x="40" y="56"/>
                      </a:lnTo>
                      <a:lnTo>
                        <a:pt x="48" y="48"/>
                      </a:lnTo>
                      <a:lnTo>
                        <a:pt x="56" y="40"/>
                      </a:lnTo>
                      <a:lnTo>
                        <a:pt x="56" y="28"/>
                      </a:lnTo>
                      <a:lnTo>
                        <a:pt x="56" y="20"/>
                      </a:lnTo>
                      <a:lnTo>
                        <a:pt x="48" y="12"/>
                      </a:lnTo>
                      <a:lnTo>
                        <a:pt x="40" y="4"/>
                      </a:lnTo>
                      <a:lnTo>
                        <a:pt x="28" y="0"/>
                      </a:lnTo>
                      <a:lnTo>
                        <a:pt x="20" y="4"/>
                      </a:lnTo>
                      <a:lnTo>
                        <a:pt x="8" y="12"/>
                      </a:lnTo>
                      <a:lnTo>
                        <a:pt x="4" y="20"/>
                      </a:lnTo>
                      <a:lnTo>
                        <a:pt x="0" y="28"/>
                      </a:lnTo>
                      <a:lnTo>
                        <a:pt x="4" y="40"/>
                      </a:lnTo>
                      <a:lnTo>
                        <a:pt x="8" y="48"/>
                      </a:lnTo>
                      <a:lnTo>
                        <a:pt x="20" y="56"/>
                      </a:lnTo>
                      <a:lnTo>
                        <a:pt x="28" y="56"/>
                      </a:lnTo>
                      <a:close/>
                    </a:path>
                  </a:pathLst>
                </a:custGeom>
                <a:solidFill>
                  <a:srgbClr val="000000"/>
                </a:solidFill>
                <a:ln w="6350">
                  <a:solidFill>
                    <a:srgbClr val="000000"/>
                  </a:solidFill>
                  <a:round/>
                  <a:headEnd/>
                  <a:tailEnd/>
                </a:ln>
              </p:spPr>
              <p:txBody>
                <a:bodyPr/>
                <a:lstStyle/>
                <a:p>
                  <a:endParaRPr lang="ru-RU"/>
                </a:p>
              </p:txBody>
            </p:sp>
            <p:sp>
              <p:nvSpPr>
                <p:cNvPr id="181314" name="Line 24"/>
                <p:cNvSpPr>
                  <a:spLocks noChangeShapeType="1"/>
                </p:cNvSpPr>
                <p:nvPr/>
              </p:nvSpPr>
              <p:spPr bwMode="auto">
                <a:xfrm>
                  <a:off x="2049" y="1005"/>
                  <a:ext cx="1" cy="1"/>
                </a:xfrm>
                <a:prstGeom prst="line">
                  <a:avLst/>
                </a:prstGeom>
                <a:noFill/>
                <a:ln w="6350">
                  <a:solidFill>
                    <a:srgbClr val="000000"/>
                  </a:solidFill>
                  <a:round/>
                  <a:headEnd/>
                  <a:tailEnd/>
                </a:ln>
              </p:spPr>
              <p:txBody>
                <a:bodyPr/>
                <a:lstStyle/>
                <a:p>
                  <a:endParaRPr lang="ru-RU"/>
                </a:p>
              </p:txBody>
            </p:sp>
            <p:sp>
              <p:nvSpPr>
                <p:cNvPr id="181315" name="Line 25"/>
                <p:cNvSpPr>
                  <a:spLocks noChangeShapeType="1"/>
                </p:cNvSpPr>
                <p:nvPr/>
              </p:nvSpPr>
              <p:spPr bwMode="auto">
                <a:xfrm>
                  <a:off x="1397" y="810"/>
                  <a:ext cx="1" cy="203"/>
                </a:xfrm>
                <a:prstGeom prst="line">
                  <a:avLst/>
                </a:prstGeom>
                <a:noFill/>
                <a:ln w="12700">
                  <a:solidFill>
                    <a:srgbClr val="000000"/>
                  </a:solidFill>
                  <a:round/>
                  <a:headEnd/>
                  <a:tailEnd/>
                </a:ln>
              </p:spPr>
              <p:txBody>
                <a:bodyPr/>
                <a:lstStyle/>
                <a:p>
                  <a:endParaRPr lang="ru-RU"/>
                </a:p>
              </p:txBody>
            </p:sp>
            <p:sp>
              <p:nvSpPr>
                <p:cNvPr id="181316" name="Line 26"/>
                <p:cNvSpPr>
                  <a:spLocks noChangeShapeType="1"/>
                </p:cNvSpPr>
                <p:nvPr/>
              </p:nvSpPr>
              <p:spPr bwMode="auto">
                <a:xfrm>
                  <a:off x="1484" y="810"/>
                  <a:ext cx="1" cy="203"/>
                </a:xfrm>
                <a:prstGeom prst="line">
                  <a:avLst/>
                </a:prstGeom>
                <a:noFill/>
                <a:ln w="12700">
                  <a:solidFill>
                    <a:srgbClr val="000000"/>
                  </a:solidFill>
                  <a:round/>
                  <a:headEnd/>
                  <a:tailEnd/>
                </a:ln>
              </p:spPr>
              <p:txBody>
                <a:bodyPr/>
                <a:lstStyle/>
                <a:p>
                  <a:endParaRPr lang="ru-RU"/>
                </a:p>
              </p:txBody>
            </p:sp>
            <p:sp>
              <p:nvSpPr>
                <p:cNvPr id="181317" name="Line 27"/>
                <p:cNvSpPr>
                  <a:spLocks noChangeShapeType="1"/>
                </p:cNvSpPr>
                <p:nvPr/>
              </p:nvSpPr>
              <p:spPr bwMode="auto">
                <a:xfrm>
                  <a:off x="1962" y="810"/>
                  <a:ext cx="1" cy="203"/>
                </a:xfrm>
                <a:prstGeom prst="line">
                  <a:avLst/>
                </a:prstGeom>
                <a:noFill/>
                <a:ln w="12700">
                  <a:solidFill>
                    <a:srgbClr val="000000"/>
                  </a:solidFill>
                  <a:round/>
                  <a:headEnd/>
                  <a:tailEnd/>
                </a:ln>
              </p:spPr>
              <p:txBody>
                <a:bodyPr/>
                <a:lstStyle/>
                <a:p>
                  <a:endParaRPr lang="ru-RU"/>
                </a:p>
              </p:txBody>
            </p:sp>
            <p:sp>
              <p:nvSpPr>
                <p:cNvPr id="181318" name="Line 28"/>
                <p:cNvSpPr>
                  <a:spLocks noChangeShapeType="1"/>
                </p:cNvSpPr>
                <p:nvPr/>
              </p:nvSpPr>
              <p:spPr bwMode="auto">
                <a:xfrm>
                  <a:off x="2049" y="810"/>
                  <a:ext cx="1" cy="203"/>
                </a:xfrm>
                <a:prstGeom prst="line">
                  <a:avLst/>
                </a:prstGeom>
                <a:noFill/>
                <a:ln w="12700">
                  <a:solidFill>
                    <a:srgbClr val="000000"/>
                  </a:solidFill>
                  <a:round/>
                  <a:headEnd/>
                  <a:tailEnd/>
                </a:ln>
              </p:spPr>
              <p:txBody>
                <a:bodyPr/>
                <a:lstStyle/>
                <a:p>
                  <a:endParaRPr lang="ru-RU"/>
                </a:p>
              </p:txBody>
            </p:sp>
            <p:sp>
              <p:nvSpPr>
                <p:cNvPr id="181319" name="Line 29"/>
                <p:cNvSpPr>
                  <a:spLocks noChangeShapeType="1"/>
                </p:cNvSpPr>
                <p:nvPr/>
              </p:nvSpPr>
              <p:spPr bwMode="auto">
                <a:xfrm>
                  <a:off x="1397" y="1092"/>
                  <a:ext cx="1" cy="96"/>
                </a:xfrm>
                <a:prstGeom prst="line">
                  <a:avLst/>
                </a:prstGeom>
                <a:noFill/>
                <a:ln w="6350">
                  <a:solidFill>
                    <a:srgbClr val="000000"/>
                  </a:solidFill>
                  <a:round/>
                  <a:headEnd/>
                  <a:tailEnd/>
                </a:ln>
              </p:spPr>
              <p:txBody>
                <a:bodyPr/>
                <a:lstStyle/>
                <a:p>
                  <a:endParaRPr lang="ru-RU"/>
                </a:p>
              </p:txBody>
            </p:sp>
            <p:sp>
              <p:nvSpPr>
                <p:cNvPr id="181320" name="Line 30"/>
                <p:cNvSpPr>
                  <a:spLocks noChangeShapeType="1"/>
                </p:cNvSpPr>
                <p:nvPr/>
              </p:nvSpPr>
              <p:spPr bwMode="auto">
                <a:xfrm>
                  <a:off x="2049" y="1092"/>
                  <a:ext cx="1" cy="96"/>
                </a:xfrm>
                <a:prstGeom prst="line">
                  <a:avLst/>
                </a:prstGeom>
                <a:noFill/>
                <a:ln w="6350">
                  <a:solidFill>
                    <a:srgbClr val="000000"/>
                  </a:solidFill>
                  <a:round/>
                  <a:headEnd/>
                  <a:tailEnd/>
                </a:ln>
              </p:spPr>
              <p:txBody>
                <a:bodyPr/>
                <a:lstStyle/>
                <a:p>
                  <a:endParaRPr lang="ru-RU"/>
                </a:p>
              </p:txBody>
            </p:sp>
            <p:sp>
              <p:nvSpPr>
                <p:cNvPr id="181321" name="Line 31"/>
                <p:cNvSpPr>
                  <a:spLocks noChangeShapeType="1"/>
                </p:cNvSpPr>
                <p:nvPr/>
              </p:nvSpPr>
              <p:spPr bwMode="auto">
                <a:xfrm>
                  <a:off x="1457" y="1140"/>
                  <a:ext cx="537" cy="1"/>
                </a:xfrm>
                <a:prstGeom prst="line">
                  <a:avLst/>
                </a:prstGeom>
                <a:noFill/>
                <a:ln w="6350">
                  <a:solidFill>
                    <a:srgbClr val="000000"/>
                  </a:solidFill>
                  <a:round/>
                  <a:headEnd/>
                  <a:tailEnd/>
                </a:ln>
              </p:spPr>
              <p:txBody>
                <a:bodyPr/>
                <a:lstStyle/>
                <a:p>
                  <a:endParaRPr lang="ru-RU"/>
                </a:p>
              </p:txBody>
            </p:sp>
            <p:sp>
              <p:nvSpPr>
                <p:cNvPr id="181322" name="Freeform 32"/>
                <p:cNvSpPr>
                  <a:spLocks/>
                </p:cNvSpPr>
                <p:nvPr/>
              </p:nvSpPr>
              <p:spPr bwMode="auto">
                <a:xfrm>
                  <a:off x="1401" y="1120"/>
                  <a:ext cx="68" cy="44"/>
                </a:xfrm>
                <a:custGeom>
                  <a:avLst/>
                  <a:gdLst>
                    <a:gd name="T0" fmla="*/ 64 w 68"/>
                    <a:gd name="T1" fmla="*/ 20 h 44"/>
                    <a:gd name="T2" fmla="*/ 64 w 68"/>
                    <a:gd name="T3" fmla="*/ 20 h 44"/>
                    <a:gd name="T4" fmla="*/ 64 w 68"/>
                    <a:gd name="T5" fmla="*/ 12 h 44"/>
                    <a:gd name="T6" fmla="*/ 68 w 68"/>
                    <a:gd name="T7" fmla="*/ 0 h 44"/>
                    <a:gd name="T8" fmla="*/ 68 w 68"/>
                    <a:gd name="T9" fmla="*/ 0 h 44"/>
                    <a:gd name="T10" fmla="*/ 36 w 68"/>
                    <a:gd name="T11" fmla="*/ 12 h 44"/>
                    <a:gd name="T12" fmla="*/ 0 w 68"/>
                    <a:gd name="T13" fmla="*/ 20 h 44"/>
                    <a:gd name="T14" fmla="*/ 0 w 68"/>
                    <a:gd name="T15" fmla="*/ 20 h 44"/>
                    <a:gd name="T16" fmla="*/ 36 w 68"/>
                    <a:gd name="T17" fmla="*/ 32 h 44"/>
                    <a:gd name="T18" fmla="*/ 68 w 68"/>
                    <a:gd name="T19" fmla="*/ 44 h 44"/>
                    <a:gd name="T20" fmla="*/ 68 w 68"/>
                    <a:gd name="T21" fmla="*/ 44 h 44"/>
                    <a:gd name="T22" fmla="*/ 64 w 68"/>
                    <a:gd name="T23" fmla="*/ 28 h 44"/>
                    <a:gd name="T24" fmla="*/ 64 w 68"/>
                    <a:gd name="T25" fmla="*/ 20 h 44"/>
                    <a:gd name="T26" fmla="*/ 64 w 68"/>
                    <a:gd name="T27" fmla="*/ 20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44"/>
                    <a:gd name="T44" fmla="*/ 68 w 68"/>
                    <a:gd name="T45" fmla="*/ 44 h 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44">
                      <a:moveTo>
                        <a:pt x="64" y="20"/>
                      </a:moveTo>
                      <a:lnTo>
                        <a:pt x="64" y="20"/>
                      </a:lnTo>
                      <a:lnTo>
                        <a:pt x="64" y="12"/>
                      </a:lnTo>
                      <a:lnTo>
                        <a:pt x="68" y="0"/>
                      </a:lnTo>
                      <a:lnTo>
                        <a:pt x="36" y="12"/>
                      </a:lnTo>
                      <a:lnTo>
                        <a:pt x="0" y="20"/>
                      </a:lnTo>
                      <a:lnTo>
                        <a:pt x="36" y="32"/>
                      </a:lnTo>
                      <a:lnTo>
                        <a:pt x="68" y="44"/>
                      </a:lnTo>
                      <a:lnTo>
                        <a:pt x="64" y="28"/>
                      </a:lnTo>
                      <a:lnTo>
                        <a:pt x="64" y="20"/>
                      </a:lnTo>
                      <a:close/>
                    </a:path>
                  </a:pathLst>
                </a:custGeom>
                <a:solidFill>
                  <a:srgbClr val="000000"/>
                </a:solidFill>
                <a:ln w="12700">
                  <a:solidFill>
                    <a:srgbClr val="000000"/>
                  </a:solidFill>
                  <a:round/>
                  <a:headEnd/>
                  <a:tailEnd/>
                </a:ln>
              </p:spPr>
              <p:txBody>
                <a:bodyPr/>
                <a:lstStyle/>
                <a:p>
                  <a:endParaRPr lang="ru-RU"/>
                </a:p>
              </p:txBody>
            </p:sp>
            <p:sp>
              <p:nvSpPr>
                <p:cNvPr id="181323" name="Freeform 33"/>
                <p:cNvSpPr>
                  <a:spLocks/>
                </p:cNvSpPr>
                <p:nvPr/>
              </p:nvSpPr>
              <p:spPr bwMode="auto">
                <a:xfrm>
                  <a:off x="1978" y="1120"/>
                  <a:ext cx="71" cy="44"/>
                </a:xfrm>
                <a:custGeom>
                  <a:avLst/>
                  <a:gdLst>
                    <a:gd name="T0" fmla="*/ 4 w 71"/>
                    <a:gd name="T1" fmla="*/ 20 h 44"/>
                    <a:gd name="T2" fmla="*/ 4 w 71"/>
                    <a:gd name="T3" fmla="*/ 20 h 44"/>
                    <a:gd name="T4" fmla="*/ 4 w 71"/>
                    <a:gd name="T5" fmla="*/ 12 h 44"/>
                    <a:gd name="T6" fmla="*/ 0 w 71"/>
                    <a:gd name="T7" fmla="*/ 0 h 44"/>
                    <a:gd name="T8" fmla="*/ 0 w 71"/>
                    <a:gd name="T9" fmla="*/ 0 h 44"/>
                    <a:gd name="T10" fmla="*/ 35 w 71"/>
                    <a:gd name="T11" fmla="*/ 12 h 44"/>
                    <a:gd name="T12" fmla="*/ 71 w 71"/>
                    <a:gd name="T13" fmla="*/ 20 h 44"/>
                    <a:gd name="T14" fmla="*/ 71 w 71"/>
                    <a:gd name="T15" fmla="*/ 20 h 44"/>
                    <a:gd name="T16" fmla="*/ 35 w 71"/>
                    <a:gd name="T17" fmla="*/ 32 h 44"/>
                    <a:gd name="T18" fmla="*/ 0 w 71"/>
                    <a:gd name="T19" fmla="*/ 44 h 44"/>
                    <a:gd name="T20" fmla="*/ 0 w 71"/>
                    <a:gd name="T21" fmla="*/ 44 h 44"/>
                    <a:gd name="T22" fmla="*/ 4 w 71"/>
                    <a:gd name="T23" fmla="*/ 28 h 44"/>
                    <a:gd name="T24" fmla="*/ 4 w 71"/>
                    <a:gd name="T25" fmla="*/ 20 h 44"/>
                    <a:gd name="T26" fmla="*/ 4 w 71"/>
                    <a:gd name="T27" fmla="*/ 20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1"/>
                    <a:gd name="T43" fmla="*/ 0 h 44"/>
                    <a:gd name="T44" fmla="*/ 71 w 71"/>
                    <a:gd name="T45" fmla="*/ 44 h 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1" h="44">
                      <a:moveTo>
                        <a:pt x="4" y="20"/>
                      </a:moveTo>
                      <a:lnTo>
                        <a:pt x="4" y="20"/>
                      </a:lnTo>
                      <a:lnTo>
                        <a:pt x="4" y="12"/>
                      </a:lnTo>
                      <a:lnTo>
                        <a:pt x="0" y="0"/>
                      </a:lnTo>
                      <a:lnTo>
                        <a:pt x="35" y="12"/>
                      </a:lnTo>
                      <a:lnTo>
                        <a:pt x="71" y="20"/>
                      </a:lnTo>
                      <a:lnTo>
                        <a:pt x="35" y="32"/>
                      </a:lnTo>
                      <a:lnTo>
                        <a:pt x="0" y="44"/>
                      </a:lnTo>
                      <a:lnTo>
                        <a:pt x="4" y="28"/>
                      </a:lnTo>
                      <a:lnTo>
                        <a:pt x="4" y="20"/>
                      </a:lnTo>
                      <a:close/>
                    </a:path>
                  </a:pathLst>
                </a:custGeom>
                <a:solidFill>
                  <a:srgbClr val="000000"/>
                </a:solidFill>
                <a:ln w="12700">
                  <a:solidFill>
                    <a:srgbClr val="000000"/>
                  </a:solidFill>
                  <a:round/>
                  <a:headEnd/>
                  <a:tailEnd/>
                </a:ln>
              </p:spPr>
              <p:txBody>
                <a:bodyPr/>
                <a:lstStyle/>
                <a:p>
                  <a:endParaRPr lang="ru-RU"/>
                </a:p>
              </p:txBody>
            </p:sp>
            <p:sp>
              <p:nvSpPr>
                <p:cNvPr id="181324" name="Rectangle 34"/>
                <p:cNvSpPr>
                  <a:spLocks noChangeArrowheads="1"/>
                </p:cNvSpPr>
                <p:nvPr/>
              </p:nvSpPr>
              <p:spPr bwMode="auto">
                <a:xfrm>
                  <a:off x="4332" y="902"/>
                  <a:ext cx="455"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Reference</a:t>
                  </a:r>
                  <a:endParaRPr lang="en-US" altLang="zh-TW" sz="2400">
                    <a:latin typeface="Times New Roman" pitchFamily="18" charset="0"/>
                    <a:ea typeface="PMingLiU" pitchFamily="18" charset="-120"/>
                  </a:endParaRPr>
                </a:p>
              </p:txBody>
            </p:sp>
            <p:sp>
              <p:nvSpPr>
                <p:cNvPr id="181325" name="Rectangle 35"/>
                <p:cNvSpPr>
                  <a:spLocks noChangeArrowheads="1"/>
                </p:cNvSpPr>
                <p:nvPr/>
              </p:nvSpPr>
              <p:spPr bwMode="auto">
                <a:xfrm>
                  <a:off x="4849" y="504"/>
                  <a:ext cx="234" cy="154"/>
                </a:xfrm>
                <a:prstGeom prst="rect">
                  <a:avLst/>
                </a:prstGeom>
                <a:noFill/>
                <a:ln w="9525">
                  <a:noFill/>
                  <a:miter lim="800000"/>
                  <a:headEnd/>
                  <a:tailEnd/>
                </a:ln>
              </p:spPr>
              <p:txBody>
                <a:bodyPr wrap="none" lIns="0" tIns="0" rIns="0" bIns="0">
                  <a:spAutoFit/>
                </a:bodyPr>
                <a:lstStyle/>
                <a:p>
                  <a:pPr eaLnBrk="1" hangingPunct="1"/>
                  <a:r>
                    <a:rPr lang="en-US" altLang="zh-TW" sz="1600" i="1">
                      <a:solidFill>
                        <a:srgbClr val="000000"/>
                      </a:solidFill>
                      <a:latin typeface="Times New Roman" pitchFamily="18" charset="0"/>
                      <a:ea typeface="PMingLiU" pitchFamily="18" charset="-120"/>
                    </a:rPr>
                    <a:t>V</a:t>
                  </a:r>
                  <a:r>
                    <a:rPr lang="en-US" altLang="zh-TW" sz="1600">
                      <a:solidFill>
                        <a:srgbClr val="000000"/>
                      </a:solidFill>
                      <a:latin typeface="Symbol" pitchFamily="18" charset="2"/>
                      <a:ea typeface="PMingLiU" pitchFamily="18" charset="-120"/>
                    </a:rPr>
                    <a:t>°</a:t>
                  </a:r>
                  <a:r>
                    <a:rPr lang="en-US" altLang="zh-TW" sz="1600">
                      <a:solidFill>
                        <a:srgbClr val="000000"/>
                      </a:solidFill>
                      <a:latin typeface="Times" pitchFamily="18" charset="0"/>
                      <a:ea typeface="PMingLiU" pitchFamily="18" charset="-120"/>
                    </a:rPr>
                    <a:t>(</a:t>
                  </a:r>
                  <a:r>
                    <a:rPr lang="en-US" altLang="zh-TW" sz="1600" i="1">
                      <a:solidFill>
                        <a:srgbClr val="000000"/>
                      </a:solidFill>
                      <a:latin typeface="Times New Roman" pitchFamily="18" charset="0"/>
                      <a:ea typeface="PMingLiU" pitchFamily="18" charset="-120"/>
                    </a:rPr>
                    <a:t>t</a:t>
                  </a:r>
                  <a:r>
                    <a:rPr lang="en-US" altLang="zh-TW" sz="1600">
                      <a:solidFill>
                        <a:srgbClr val="000000"/>
                      </a:solidFill>
                      <a:latin typeface="Times New Roman" pitchFamily="18" charset="0"/>
                      <a:ea typeface="PMingLiU" pitchFamily="18" charset="-120"/>
                    </a:rPr>
                    <a:t>)</a:t>
                  </a:r>
                  <a:endParaRPr lang="en-US" altLang="zh-TW" sz="1600">
                    <a:latin typeface="Times New Roman" pitchFamily="18" charset="0"/>
                    <a:ea typeface="PMingLiU" pitchFamily="18" charset="-120"/>
                  </a:endParaRPr>
                </a:p>
              </p:txBody>
            </p:sp>
            <p:sp>
              <p:nvSpPr>
                <p:cNvPr id="181326" name="Rectangle 36"/>
                <p:cNvSpPr>
                  <a:spLocks noChangeArrowheads="1"/>
                </p:cNvSpPr>
                <p:nvPr/>
              </p:nvSpPr>
              <p:spPr bwMode="auto">
                <a:xfrm>
                  <a:off x="1954" y="635"/>
                  <a:ext cx="84"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S</a:t>
                  </a:r>
                  <a:r>
                    <a:rPr lang="en-US" altLang="zh-TW" sz="1000" baseline="-25000">
                      <a:solidFill>
                        <a:srgbClr val="000000"/>
                      </a:solidFill>
                      <a:latin typeface="Times New Roman" pitchFamily="18" charset="0"/>
                      <a:ea typeface="PMingLiU" pitchFamily="18" charset="-120"/>
                    </a:rPr>
                    <a:t>2</a:t>
                  </a:r>
                </a:p>
              </p:txBody>
            </p:sp>
            <p:sp>
              <p:nvSpPr>
                <p:cNvPr id="181327" name="Rectangle 37"/>
                <p:cNvSpPr>
                  <a:spLocks noChangeArrowheads="1"/>
                </p:cNvSpPr>
                <p:nvPr/>
              </p:nvSpPr>
              <p:spPr bwMode="auto">
                <a:xfrm>
                  <a:off x="1389" y="635"/>
                  <a:ext cx="84"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S</a:t>
                  </a:r>
                  <a:r>
                    <a:rPr lang="en-US" altLang="zh-TW" sz="1000" baseline="-25000">
                      <a:solidFill>
                        <a:srgbClr val="000000"/>
                      </a:solidFill>
                      <a:latin typeface="Times New Roman" pitchFamily="18" charset="0"/>
                      <a:ea typeface="PMingLiU" pitchFamily="18" charset="-120"/>
                    </a:rPr>
                    <a:t>1</a:t>
                  </a:r>
                </a:p>
              </p:txBody>
            </p:sp>
            <p:sp>
              <p:nvSpPr>
                <p:cNvPr id="181328" name="Rectangle 38"/>
                <p:cNvSpPr>
                  <a:spLocks noChangeArrowheads="1"/>
                </p:cNvSpPr>
                <p:nvPr/>
              </p:nvSpPr>
              <p:spPr bwMode="auto">
                <a:xfrm>
                  <a:off x="3278" y="1049"/>
                  <a:ext cx="331"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Muscle</a:t>
                  </a:r>
                  <a:endParaRPr lang="en-US" altLang="zh-TW" sz="2400">
                    <a:latin typeface="Times New Roman" pitchFamily="18" charset="0"/>
                    <a:ea typeface="PMingLiU" pitchFamily="18" charset="-120"/>
                  </a:endParaRPr>
                </a:p>
              </p:txBody>
            </p:sp>
            <p:sp>
              <p:nvSpPr>
                <p:cNvPr id="181329" name="Rectangle 39"/>
                <p:cNvSpPr>
                  <a:spLocks noChangeArrowheads="1"/>
                </p:cNvSpPr>
                <p:nvPr/>
              </p:nvSpPr>
              <p:spPr bwMode="auto">
                <a:xfrm>
                  <a:off x="1298" y="874"/>
                  <a:ext cx="63"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a:t>
                  </a:r>
                  <a:endParaRPr lang="en-US" altLang="zh-TW" sz="2400">
                    <a:latin typeface="Times New Roman" pitchFamily="18" charset="0"/>
                    <a:ea typeface="PMingLiU" pitchFamily="18" charset="-120"/>
                  </a:endParaRPr>
                </a:p>
              </p:txBody>
            </p:sp>
            <p:sp>
              <p:nvSpPr>
                <p:cNvPr id="181330" name="Rectangle 40"/>
                <p:cNvSpPr>
                  <a:spLocks noChangeArrowheads="1"/>
                </p:cNvSpPr>
                <p:nvPr/>
              </p:nvSpPr>
              <p:spPr bwMode="auto">
                <a:xfrm>
                  <a:off x="1520" y="874"/>
                  <a:ext cx="61"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Symbol" pitchFamily="18" charset="2"/>
                      <a:ea typeface="PMingLiU" pitchFamily="18" charset="-120"/>
                    </a:rPr>
                    <a:t>-</a:t>
                  </a:r>
                </a:p>
              </p:txBody>
            </p:sp>
            <p:sp>
              <p:nvSpPr>
                <p:cNvPr id="181331" name="Rectangle 41"/>
                <p:cNvSpPr>
                  <a:spLocks noChangeArrowheads="1"/>
                </p:cNvSpPr>
                <p:nvPr/>
              </p:nvSpPr>
              <p:spPr bwMode="auto">
                <a:xfrm>
                  <a:off x="1866" y="874"/>
                  <a:ext cx="63"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a:t>
                  </a:r>
                  <a:endParaRPr lang="en-US" altLang="zh-TW" sz="2400">
                    <a:latin typeface="Times New Roman" pitchFamily="18" charset="0"/>
                    <a:ea typeface="PMingLiU" pitchFamily="18" charset="-120"/>
                  </a:endParaRPr>
                </a:p>
              </p:txBody>
            </p:sp>
            <p:sp>
              <p:nvSpPr>
                <p:cNvPr id="181332" name="Rectangle 42"/>
                <p:cNvSpPr>
                  <a:spLocks noChangeArrowheads="1"/>
                </p:cNvSpPr>
                <p:nvPr/>
              </p:nvSpPr>
              <p:spPr bwMode="auto">
                <a:xfrm>
                  <a:off x="2085" y="874"/>
                  <a:ext cx="61"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Symbol" pitchFamily="18" charset="2"/>
                      <a:ea typeface="PMingLiU" pitchFamily="18" charset="-120"/>
                    </a:rPr>
                    <a:t>-</a:t>
                  </a:r>
                </a:p>
              </p:txBody>
            </p:sp>
            <p:sp>
              <p:nvSpPr>
                <p:cNvPr id="181333" name="Rectangle 43"/>
                <p:cNvSpPr>
                  <a:spLocks noChangeArrowheads="1"/>
                </p:cNvSpPr>
                <p:nvPr/>
              </p:nvSpPr>
              <p:spPr bwMode="auto">
                <a:xfrm>
                  <a:off x="1659" y="1104"/>
                  <a:ext cx="128" cy="76"/>
                </a:xfrm>
                <a:prstGeom prst="rect">
                  <a:avLst/>
                </a:prstGeom>
                <a:solidFill>
                  <a:srgbClr val="FFFFFF"/>
                </a:solidFill>
                <a:ln w="9525">
                  <a:noFill/>
                  <a:miter lim="800000"/>
                  <a:headEnd/>
                  <a:tailEnd/>
                </a:ln>
              </p:spPr>
              <p:txBody>
                <a:bodyPr/>
                <a:lstStyle/>
                <a:p>
                  <a:pPr eaLnBrk="1" hangingPunct="1"/>
                  <a:endParaRPr lang="ru-RU" altLang="ru-RU"/>
                </a:p>
              </p:txBody>
            </p:sp>
            <p:sp>
              <p:nvSpPr>
                <p:cNvPr id="181334" name="Rectangle 44"/>
                <p:cNvSpPr>
                  <a:spLocks noChangeArrowheads="1"/>
                </p:cNvSpPr>
                <p:nvPr/>
              </p:nvSpPr>
              <p:spPr bwMode="auto">
                <a:xfrm>
                  <a:off x="1679" y="1077"/>
                  <a:ext cx="81"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D</a:t>
                  </a:r>
                  <a:endParaRPr lang="en-US" altLang="zh-TW" sz="2400">
                    <a:latin typeface="Times New Roman" pitchFamily="18" charset="0"/>
                    <a:ea typeface="PMingLiU" pitchFamily="18" charset="-120"/>
                  </a:endParaRPr>
                </a:p>
              </p:txBody>
            </p:sp>
            <p:sp>
              <p:nvSpPr>
                <p:cNvPr id="181335" name="Rectangle 45"/>
                <p:cNvSpPr>
                  <a:spLocks noChangeArrowheads="1"/>
                </p:cNvSpPr>
                <p:nvPr/>
              </p:nvSpPr>
              <p:spPr bwMode="auto">
                <a:xfrm>
                  <a:off x="3489" y="862"/>
                  <a:ext cx="68"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R</a:t>
                  </a:r>
                  <a:endParaRPr lang="en-US" altLang="zh-TW" sz="2400">
                    <a:latin typeface="Times New Roman" pitchFamily="18" charset="0"/>
                    <a:ea typeface="PMingLiU" pitchFamily="18" charset="-120"/>
                  </a:endParaRPr>
                </a:p>
              </p:txBody>
            </p:sp>
          </p:grpSp>
          <p:grpSp>
            <p:nvGrpSpPr>
              <p:cNvPr id="181256" name="Group 46"/>
              <p:cNvGrpSpPr>
                <a:grpSpLocks/>
              </p:cNvGrpSpPr>
              <p:nvPr/>
            </p:nvGrpSpPr>
            <p:grpSpPr bwMode="auto">
              <a:xfrm>
                <a:off x="907" y="2199"/>
                <a:ext cx="3668" cy="1065"/>
                <a:chOff x="907" y="1836"/>
                <a:chExt cx="3668" cy="1065"/>
              </a:xfrm>
            </p:grpSpPr>
            <p:sp>
              <p:nvSpPr>
                <p:cNvPr id="181265" name="Freeform 47"/>
                <p:cNvSpPr>
                  <a:spLocks/>
                </p:cNvSpPr>
                <p:nvPr/>
              </p:nvSpPr>
              <p:spPr bwMode="auto">
                <a:xfrm>
                  <a:off x="1158" y="1836"/>
                  <a:ext cx="1106" cy="306"/>
                </a:xfrm>
                <a:custGeom>
                  <a:avLst/>
                  <a:gdLst>
                    <a:gd name="T0" fmla="*/ 0 w 1106"/>
                    <a:gd name="T1" fmla="*/ 231 h 306"/>
                    <a:gd name="T2" fmla="*/ 96 w 1106"/>
                    <a:gd name="T3" fmla="*/ 231 h 306"/>
                    <a:gd name="T4" fmla="*/ 108 w 1106"/>
                    <a:gd name="T5" fmla="*/ 139 h 306"/>
                    <a:gd name="T6" fmla="*/ 120 w 1106"/>
                    <a:gd name="T7" fmla="*/ 306 h 306"/>
                    <a:gd name="T8" fmla="*/ 132 w 1106"/>
                    <a:gd name="T9" fmla="*/ 231 h 306"/>
                    <a:gd name="T10" fmla="*/ 498 w 1106"/>
                    <a:gd name="T11" fmla="*/ 231 h 306"/>
                    <a:gd name="T12" fmla="*/ 498 w 1106"/>
                    <a:gd name="T13" fmla="*/ 231 h 306"/>
                    <a:gd name="T14" fmla="*/ 517 w 1106"/>
                    <a:gd name="T15" fmla="*/ 227 h 306"/>
                    <a:gd name="T16" fmla="*/ 529 w 1106"/>
                    <a:gd name="T17" fmla="*/ 215 h 306"/>
                    <a:gd name="T18" fmla="*/ 541 w 1106"/>
                    <a:gd name="T19" fmla="*/ 199 h 306"/>
                    <a:gd name="T20" fmla="*/ 549 w 1106"/>
                    <a:gd name="T21" fmla="*/ 179 h 306"/>
                    <a:gd name="T22" fmla="*/ 565 w 1106"/>
                    <a:gd name="T23" fmla="*/ 119 h 306"/>
                    <a:gd name="T24" fmla="*/ 585 w 1106"/>
                    <a:gd name="T25" fmla="*/ 36 h 306"/>
                    <a:gd name="T26" fmla="*/ 585 w 1106"/>
                    <a:gd name="T27" fmla="*/ 36 h 306"/>
                    <a:gd name="T28" fmla="*/ 589 w 1106"/>
                    <a:gd name="T29" fmla="*/ 20 h 306"/>
                    <a:gd name="T30" fmla="*/ 593 w 1106"/>
                    <a:gd name="T31" fmla="*/ 8 h 306"/>
                    <a:gd name="T32" fmla="*/ 601 w 1106"/>
                    <a:gd name="T33" fmla="*/ 0 h 306"/>
                    <a:gd name="T34" fmla="*/ 609 w 1106"/>
                    <a:gd name="T35" fmla="*/ 0 h 306"/>
                    <a:gd name="T36" fmla="*/ 617 w 1106"/>
                    <a:gd name="T37" fmla="*/ 0 h 306"/>
                    <a:gd name="T38" fmla="*/ 621 w 1106"/>
                    <a:gd name="T39" fmla="*/ 8 h 306"/>
                    <a:gd name="T40" fmla="*/ 625 w 1106"/>
                    <a:gd name="T41" fmla="*/ 20 h 306"/>
                    <a:gd name="T42" fmla="*/ 629 w 1106"/>
                    <a:gd name="T43" fmla="*/ 36 h 306"/>
                    <a:gd name="T44" fmla="*/ 653 w 1106"/>
                    <a:gd name="T45" fmla="*/ 259 h 306"/>
                    <a:gd name="T46" fmla="*/ 653 w 1106"/>
                    <a:gd name="T47" fmla="*/ 259 h 306"/>
                    <a:gd name="T48" fmla="*/ 653 w 1106"/>
                    <a:gd name="T49" fmla="*/ 271 h 306"/>
                    <a:gd name="T50" fmla="*/ 661 w 1106"/>
                    <a:gd name="T51" fmla="*/ 279 h 306"/>
                    <a:gd name="T52" fmla="*/ 669 w 1106"/>
                    <a:gd name="T53" fmla="*/ 286 h 306"/>
                    <a:gd name="T54" fmla="*/ 676 w 1106"/>
                    <a:gd name="T55" fmla="*/ 286 h 306"/>
                    <a:gd name="T56" fmla="*/ 684 w 1106"/>
                    <a:gd name="T57" fmla="*/ 282 h 306"/>
                    <a:gd name="T58" fmla="*/ 696 w 1106"/>
                    <a:gd name="T59" fmla="*/ 275 h 306"/>
                    <a:gd name="T60" fmla="*/ 700 w 1106"/>
                    <a:gd name="T61" fmla="*/ 263 h 306"/>
                    <a:gd name="T62" fmla="*/ 708 w 1106"/>
                    <a:gd name="T63" fmla="*/ 247 h 306"/>
                    <a:gd name="T64" fmla="*/ 708 w 1106"/>
                    <a:gd name="T65" fmla="*/ 247 h 306"/>
                    <a:gd name="T66" fmla="*/ 712 w 1106"/>
                    <a:gd name="T67" fmla="*/ 239 h 306"/>
                    <a:gd name="T68" fmla="*/ 716 w 1106"/>
                    <a:gd name="T69" fmla="*/ 235 h 306"/>
                    <a:gd name="T70" fmla="*/ 732 w 1106"/>
                    <a:gd name="T71" fmla="*/ 231 h 306"/>
                    <a:gd name="T72" fmla="*/ 1106 w 1106"/>
                    <a:gd name="T73" fmla="*/ 231 h 3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06"/>
                    <a:gd name="T112" fmla="*/ 0 h 306"/>
                    <a:gd name="T113" fmla="*/ 1106 w 1106"/>
                    <a:gd name="T114" fmla="*/ 306 h 3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06" h="306">
                      <a:moveTo>
                        <a:pt x="0" y="231"/>
                      </a:moveTo>
                      <a:lnTo>
                        <a:pt x="96" y="231"/>
                      </a:lnTo>
                      <a:lnTo>
                        <a:pt x="108" y="139"/>
                      </a:lnTo>
                      <a:lnTo>
                        <a:pt x="120" y="306"/>
                      </a:lnTo>
                      <a:lnTo>
                        <a:pt x="132" y="231"/>
                      </a:lnTo>
                      <a:lnTo>
                        <a:pt x="498" y="231"/>
                      </a:lnTo>
                      <a:lnTo>
                        <a:pt x="517" y="227"/>
                      </a:lnTo>
                      <a:lnTo>
                        <a:pt x="529" y="215"/>
                      </a:lnTo>
                      <a:lnTo>
                        <a:pt x="541" y="199"/>
                      </a:lnTo>
                      <a:lnTo>
                        <a:pt x="549" y="179"/>
                      </a:lnTo>
                      <a:lnTo>
                        <a:pt x="565" y="119"/>
                      </a:lnTo>
                      <a:lnTo>
                        <a:pt x="585" y="36"/>
                      </a:lnTo>
                      <a:lnTo>
                        <a:pt x="589" y="20"/>
                      </a:lnTo>
                      <a:lnTo>
                        <a:pt x="593" y="8"/>
                      </a:lnTo>
                      <a:lnTo>
                        <a:pt x="601" y="0"/>
                      </a:lnTo>
                      <a:lnTo>
                        <a:pt x="609" y="0"/>
                      </a:lnTo>
                      <a:lnTo>
                        <a:pt x="617" y="0"/>
                      </a:lnTo>
                      <a:lnTo>
                        <a:pt x="621" y="8"/>
                      </a:lnTo>
                      <a:lnTo>
                        <a:pt x="625" y="20"/>
                      </a:lnTo>
                      <a:lnTo>
                        <a:pt x="629" y="36"/>
                      </a:lnTo>
                      <a:lnTo>
                        <a:pt x="653" y="259"/>
                      </a:lnTo>
                      <a:lnTo>
                        <a:pt x="653" y="271"/>
                      </a:lnTo>
                      <a:lnTo>
                        <a:pt x="661" y="279"/>
                      </a:lnTo>
                      <a:lnTo>
                        <a:pt x="669" y="286"/>
                      </a:lnTo>
                      <a:lnTo>
                        <a:pt x="676" y="286"/>
                      </a:lnTo>
                      <a:lnTo>
                        <a:pt x="684" y="282"/>
                      </a:lnTo>
                      <a:lnTo>
                        <a:pt x="696" y="275"/>
                      </a:lnTo>
                      <a:lnTo>
                        <a:pt x="700" y="263"/>
                      </a:lnTo>
                      <a:lnTo>
                        <a:pt x="708" y="247"/>
                      </a:lnTo>
                      <a:lnTo>
                        <a:pt x="712" y="239"/>
                      </a:lnTo>
                      <a:lnTo>
                        <a:pt x="716" y="235"/>
                      </a:lnTo>
                      <a:lnTo>
                        <a:pt x="732" y="231"/>
                      </a:lnTo>
                      <a:lnTo>
                        <a:pt x="1106" y="231"/>
                      </a:lnTo>
                    </a:path>
                  </a:pathLst>
                </a:custGeom>
                <a:noFill/>
                <a:ln w="25400">
                  <a:solidFill>
                    <a:srgbClr val="000000"/>
                  </a:solidFill>
                  <a:round/>
                  <a:headEnd/>
                  <a:tailEnd/>
                </a:ln>
              </p:spPr>
              <p:txBody>
                <a:bodyPr/>
                <a:lstStyle/>
                <a:p>
                  <a:endParaRPr lang="ru-RU"/>
                </a:p>
              </p:txBody>
            </p:sp>
            <p:sp>
              <p:nvSpPr>
                <p:cNvPr id="181266" name="Line 48"/>
                <p:cNvSpPr>
                  <a:spLocks noChangeShapeType="1"/>
                </p:cNvSpPr>
                <p:nvPr/>
              </p:nvSpPr>
              <p:spPr bwMode="auto">
                <a:xfrm>
                  <a:off x="1254" y="2166"/>
                  <a:ext cx="1" cy="96"/>
                </a:xfrm>
                <a:prstGeom prst="line">
                  <a:avLst/>
                </a:prstGeom>
                <a:noFill/>
                <a:ln w="6350">
                  <a:solidFill>
                    <a:srgbClr val="000000"/>
                  </a:solidFill>
                  <a:round/>
                  <a:headEnd/>
                  <a:tailEnd/>
                </a:ln>
              </p:spPr>
              <p:txBody>
                <a:bodyPr/>
                <a:lstStyle/>
                <a:p>
                  <a:endParaRPr lang="ru-RU"/>
                </a:p>
              </p:txBody>
            </p:sp>
            <p:sp>
              <p:nvSpPr>
                <p:cNvPr id="181267" name="Line 49"/>
                <p:cNvSpPr>
                  <a:spLocks noChangeShapeType="1"/>
                </p:cNvSpPr>
                <p:nvPr/>
              </p:nvSpPr>
              <p:spPr bwMode="auto">
                <a:xfrm>
                  <a:off x="1683" y="2099"/>
                  <a:ext cx="1" cy="163"/>
                </a:xfrm>
                <a:prstGeom prst="line">
                  <a:avLst/>
                </a:prstGeom>
                <a:noFill/>
                <a:ln w="6350">
                  <a:solidFill>
                    <a:srgbClr val="000000"/>
                  </a:solidFill>
                  <a:round/>
                  <a:headEnd/>
                  <a:tailEnd/>
                </a:ln>
              </p:spPr>
              <p:txBody>
                <a:bodyPr/>
                <a:lstStyle/>
                <a:p>
                  <a:endParaRPr lang="ru-RU"/>
                </a:p>
              </p:txBody>
            </p:sp>
            <p:sp>
              <p:nvSpPr>
                <p:cNvPr id="181268" name="Line 50"/>
                <p:cNvSpPr>
                  <a:spLocks noChangeShapeType="1"/>
                </p:cNvSpPr>
                <p:nvPr/>
              </p:nvSpPr>
              <p:spPr bwMode="auto">
                <a:xfrm>
                  <a:off x="1313" y="2214"/>
                  <a:ext cx="311" cy="1"/>
                </a:xfrm>
                <a:prstGeom prst="line">
                  <a:avLst/>
                </a:prstGeom>
                <a:noFill/>
                <a:ln w="6350">
                  <a:solidFill>
                    <a:srgbClr val="000000"/>
                  </a:solidFill>
                  <a:round/>
                  <a:headEnd/>
                  <a:tailEnd/>
                </a:ln>
              </p:spPr>
              <p:txBody>
                <a:bodyPr/>
                <a:lstStyle/>
                <a:p>
                  <a:endParaRPr lang="ru-RU"/>
                </a:p>
              </p:txBody>
            </p:sp>
            <p:sp>
              <p:nvSpPr>
                <p:cNvPr id="181269" name="Freeform 51"/>
                <p:cNvSpPr>
                  <a:spLocks/>
                </p:cNvSpPr>
                <p:nvPr/>
              </p:nvSpPr>
              <p:spPr bwMode="auto">
                <a:xfrm>
                  <a:off x="1258" y="2194"/>
                  <a:ext cx="67" cy="44"/>
                </a:xfrm>
                <a:custGeom>
                  <a:avLst/>
                  <a:gdLst>
                    <a:gd name="T0" fmla="*/ 63 w 67"/>
                    <a:gd name="T1" fmla="*/ 20 h 44"/>
                    <a:gd name="T2" fmla="*/ 63 w 67"/>
                    <a:gd name="T3" fmla="*/ 20 h 44"/>
                    <a:gd name="T4" fmla="*/ 63 w 67"/>
                    <a:gd name="T5" fmla="*/ 12 h 44"/>
                    <a:gd name="T6" fmla="*/ 67 w 67"/>
                    <a:gd name="T7" fmla="*/ 0 h 44"/>
                    <a:gd name="T8" fmla="*/ 67 w 67"/>
                    <a:gd name="T9" fmla="*/ 0 h 44"/>
                    <a:gd name="T10" fmla="*/ 36 w 67"/>
                    <a:gd name="T11" fmla="*/ 12 h 44"/>
                    <a:gd name="T12" fmla="*/ 0 w 67"/>
                    <a:gd name="T13" fmla="*/ 20 h 44"/>
                    <a:gd name="T14" fmla="*/ 0 w 67"/>
                    <a:gd name="T15" fmla="*/ 20 h 44"/>
                    <a:gd name="T16" fmla="*/ 36 w 67"/>
                    <a:gd name="T17" fmla="*/ 32 h 44"/>
                    <a:gd name="T18" fmla="*/ 67 w 67"/>
                    <a:gd name="T19" fmla="*/ 44 h 44"/>
                    <a:gd name="T20" fmla="*/ 67 w 67"/>
                    <a:gd name="T21" fmla="*/ 44 h 44"/>
                    <a:gd name="T22" fmla="*/ 63 w 67"/>
                    <a:gd name="T23" fmla="*/ 28 h 44"/>
                    <a:gd name="T24" fmla="*/ 63 w 67"/>
                    <a:gd name="T25" fmla="*/ 20 h 44"/>
                    <a:gd name="T26" fmla="*/ 63 w 67"/>
                    <a:gd name="T27" fmla="*/ 20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7"/>
                    <a:gd name="T43" fmla="*/ 0 h 44"/>
                    <a:gd name="T44" fmla="*/ 67 w 67"/>
                    <a:gd name="T45" fmla="*/ 44 h 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7" h="44">
                      <a:moveTo>
                        <a:pt x="63" y="20"/>
                      </a:moveTo>
                      <a:lnTo>
                        <a:pt x="63" y="20"/>
                      </a:lnTo>
                      <a:lnTo>
                        <a:pt x="63" y="12"/>
                      </a:lnTo>
                      <a:lnTo>
                        <a:pt x="67" y="0"/>
                      </a:lnTo>
                      <a:lnTo>
                        <a:pt x="36" y="12"/>
                      </a:lnTo>
                      <a:lnTo>
                        <a:pt x="0" y="20"/>
                      </a:lnTo>
                      <a:lnTo>
                        <a:pt x="36" y="32"/>
                      </a:lnTo>
                      <a:lnTo>
                        <a:pt x="67" y="44"/>
                      </a:lnTo>
                      <a:lnTo>
                        <a:pt x="63" y="28"/>
                      </a:lnTo>
                      <a:lnTo>
                        <a:pt x="63" y="20"/>
                      </a:lnTo>
                      <a:close/>
                    </a:path>
                  </a:pathLst>
                </a:custGeom>
                <a:solidFill>
                  <a:srgbClr val="000000"/>
                </a:solidFill>
                <a:ln w="12700">
                  <a:solidFill>
                    <a:srgbClr val="000000"/>
                  </a:solidFill>
                  <a:round/>
                  <a:headEnd/>
                  <a:tailEnd/>
                </a:ln>
              </p:spPr>
              <p:txBody>
                <a:bodyPr/>
                <a:lstStyle/>
                <a:p>
                  <a:endParaRPr lang="ru-RU"/>
                </a:p>
              </p:txBody>
            </p:sp>
            <p:sp>
              <p:nvSpPr>
                <p:cNvPr id="181270" name="Freeform 52"/>
                <p:cNvSpPr>
                  <a:spLocks/>
                </p:cNvSpPr>
                <p:nvPr/>
              </p:nvSpPr>
              <p:spPr bwMode="auto">
                <a:xfrm>
                  <a:off x="1608" y="2194"/>
                  <a:ext cx="71" cy="44"/>
                </a:xfrm>
                <a:custGeom>
                  <a:avLst/>
                  <a:gdLst>
                    <a:gd name="T0" fmla="*/ 8 w 71"/>
                    <a:gd name="T1" fmla="*/ 20 h 44"/>
                    <a:gd name="T2" fmla="*/ 8 w 71"/>
                    <a:gd name="T3" fmla="*/ 20 h 44"/>
                    <a:gd name="T4" fmla="*/ 8 w 71"/>
                    <a:gd name="T5" fmla="*/ 12 h 44"/>
                    <a:gd name="T6" fmla="*/ 0 w 71"/>
                    <a:gd name="T7" fmla="*/ 0 h 44"/>
                    <a:gd name="T8" fmla="*/ 0 w 71"/>
                    <a:gd name="T9" fmla="*/ 0 h 44"/>
                    <a:gd name="T10" fmla="*/ 36 w 71"/>
                    <a:gd name="T11" fmla="*/ 12 h 44"/>
                    <a:gd name="T12" fmla="*/ 71 w 71"/>
                    <a:gd name="T13" fmla="*/ 20 h 44"/>
                    <a:gd name="T14" fmla="*/ 71 w 71"/>
                    <a:gd name="T15" fmla="*/ 20 h 44"/>
                    <a:gd name="T16" fmla="*/ 36 w 71"/>
                    <a:gd name="T17" fmla="*/ 32 h 44"/>
                    <a:gd name="T18" fmla="*/ 4 w 71"/>
                    <a:gd name="T19" fmla="*/ 44 h 44"/>
                    <a:gd name="T20" fmla="*/ 4 w 71"/>
                    <a:gd name="T21" fmla="*/ 44 h 44"/>
                    <a:gd name="T22" fmla="*/ 8 w 71"/>
                    <a:gd name="T23" fmla="*/ 28 h 44"/>
                    <a:gd name="T24" fmla="*/ 8 w 71"/>
                    <a:gd name="T25" fmla="*/ 20 h 44"/>
                    <a:gd name="T26" fmla="*/ 8 w 71"/>
                    <a:gd name="T27" fmla="*/ 20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1"/>
                    <a:gd name="T43" fmla="*/ 0 h 44"/>
                    <a:gd name="T44" fmla="*/ 71 w 71"/>
                    <a:gd name="T45" fmla="*/ 44 h 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1" h="44">
                      <a:moveTo>
                        <a:pt x="8" y="20"/>
                      </a:moveTo>
                      <a:lnTo>
                        <a:pt x="8" y="20"/>
                      </a:lnTo>
                      <a:lnTo>
                        <a:pt x="8" y="12"/>
                      </a:lnTo>
                      <a:lnTo>
                        <a:pt x="0" y="0"/>
                      </a:lnTo>
                      <a:lnTo>
                        <a:pt x="36" y="12"/>
                      </a:lnTo>
                      <a:lnTo>
                        <a:pt x="71" y="20"/>
                      </a:lnTo>
                      <a:lnTo>
                        <a:pt x="36" y="32"/>
                      </a:lnTo>
                      <a:lnTo>
                        <a:pt x="4" y="44"/>
                      </a:lnTo>
                      <a:lnTo>
                        <a:pt x="8" y="28"/>
                      </a:lnTo>
                      <a:lnTo>
                        <a:pt x="8" y="20"/>
                      </a:lnTo>
                      <a:close/>
                    </a:path>
                  </a:pathLst>
                </a:custGeom>
                <a:solidFill>
                  <a:srgbClr val="000000"/>
                </a:solidFill>
                <a:ln w="12700">
                  <a:solidFill>
                    <a:srgbClr val="000000"/>
                  </a:solidFill>
                  <a:round/>
                  <a:headEnd/>
                  <a:tailEnd/>
                </a:ln>
              </p:spPr>
              <p:txBody>
                <a:bodyPr/>
                <a:lstStyle/>
                <a:p>
                  <a:endParaRPr lang="ru-RU"/>
                </a:p>
              </p:txBody>
            </p:sp>
            <p:sp>
              <p:nvSpPr>
                <p:cNvPr id="181271" name="Freeform 53"/>
                <p:cNvSpPr>
                  <a:spLocks/>
                </p:cNvSpPr>
                <p:nvPr/>
              </p:nvSpPr>
              <p:spPr bwMode="auto">
                <a:xfrm>
                  <a:off x="1158" y="2297"/>
                  <a:ext cx="1106" cy="307"/>
                </a:xfrm>
                <a:custGeom>
                  <a:avLst/>
                  <a:gdLst>
                    <a:gd name="T0" fmla="*/ 0 w 1106"/>
                    <a:gd name="T1" fmla="*/ 231 h 307"/>
                    <a:gd name="T2" fmla="*/ 96 w 1106"/>
                    <a:gd name="T3" fmla="*/ 231 h 307"/>
                    <a:gd name="T4" fmla="*/ 108 w 1106"/>
                    <a:gd name="T5" fmla="*/ 140 h 307"/>
                    <a:gd name="T6" fmla="*/ 120 w 1106"/>
                    <a:gd name="T7" fmla="*/ 307 h 307"/>
                    <a:gd name="T8" fmla="*/ 132 w 1106"/>
                    <a:gd name="T9" fmla="*/ 231 h 307"/>
                    <a:gd name="T10" fmla="*/ 657 w 1106"/>
                    <a:gd name="T11" fmla="*/ 231 h 307"/>
                    <a:gd name="T12" fmla="*/ 657 w 1106"/>
                    <a:gd name="T13" fmla="*/ 231 h 307"/>
                    <a:gd name="T14" fmla="*/ 676 w 1106"/>
                    <a:gd name="T15" fmla="*/ 227 h 307"/>
                    <a:gd name="T16" fmla="*/ 688 w 1106"/>
                    <a:gd name="T17" fmla="*/ 215 h 307"/>
                    <a:gd name="T18" fmla="*/ 700 w 1106"/>
                    <a:gd name="T19" fmla="*/ 199 h 307"/>
                    <a:gd name="T20" fmla="*/ 708 w 1106"/>
                    <a:gd name="T21" fmla="*/ 179 h 307"/>
                    <a:gd name="T22" fmla="*/ 724 w 1106"/>
                    <a:gd name="T23" fmla="*/ 120 h 307"/>
                    <a:gd name="T24" fmla="*/ 744 w 1106"/>
                    <a:gd name="T25" fmla="*/ 36 h 307"/>
                    <a:gd name="T26" fmla="*/ 744 w 1106"/>
                    <a:gd name="T27" fmla="*/ 36 h 307"/>
                    <a:gd name="T28" fmla="*/ 748 w 1106"/>
                    <a:gd name="T29" fmla="*/ 20 h 307"/>
                    <a:gd name="T30" fmla="*/ 752 w 1106"/>
                    <a:gd name="T31" fmla="*/ 8 h 307"/>
                    <a:gd name="T32" fmla="*/ 760 w 1106"/>
                    <a:gd name="T33" fmla="*/ 0 h 307"/>
                    <a:gd name="T34" fmla="*/ 768 w 1106"/>
                    <a:gd name="T35" fmla="*/ 0 h 307"/>
                    <a:gd name="T36" fmla="*/ 776 w 1106"/>
                    <a:gd name="T37" fmla="*/ 0 h 307"/>
                    <a:gd name="T38" fmla="*/ 780 w 1106"/>
                    <a:gd name="T39" fmla="*/ 8 h 307"/>
                    <a:gd name="T40" fmla="*/ 784 w 1106"/>
                    <a:gd name="T41" fmla="*/ 20 h 307"/>
                    <a:gd name="T42" fmla="*/ 788 w 1106"/>
                    <a:gd name="T43" fmla="*/ 36 h 307"/>
                    <a:gd name="T44" fmla="*/ 812 w 1106"/>
                    <a:gd name="T45" fmla="*/ 259 h 307"/>
                    <a:gd name="T46" fmla="*/ 812 w 1106"/>
                    <a:gd name="T47" fmla="*/ 259 h 307"/>
                    <a:gd name="T48" fmla="*/ 812 w 1106"/>
                    <a:gd name="T49" fmla="*/ 271 h 307"/>
                    <a:gd name="T50" fmla="*/ 820 w 1106"/>
                    <a:gd name="T51" fmla="*/ 279 h 307"/>
                    <a:gd name="T52" fmla="*/ 824 w 1106"/>
                    <a:gd name="T53" fmla="*/ 287 h 307"/>
                    <a:gd name="T54" fmla="*/ 836 w 1106"/>
                    <a:gd name="T55" fmla="*/ 287 h 307"/>
                    <a:gd name="T56" fmla="*/ 844 w 1106"/>
                    <a:gd name="T57" fmla="*/ 283 h 307"/>
                    <a:gd name="T58" fmla="*/ 852 w 1106"/>
                    <a:gd name="T59" fmla="*/ 275 h 307"/>
                    <a:gd name="T60" fmla="*/ 859 w 1106"/>
                    <a:gd name="T61" fmla="*/ 263 h 307"/>
                    <a:gd name="T62" fmla="*/ 867 w 1106"/>
                    <a:gd name="T63" fmla="*/ 247 h 307"/>
                    <a:gd name="T64" fmla="*/ 867 w 1106"/>
                    <a:gd name="T65" fmla="*/ 247 h 307"/>
                    <a:gd name="T66" fmla="*/ 871 w 1106"/>
                    <a:gd name="T67" fmla="*/ 239 h 307"/>
                    <a:gd name="T68" fmla="*/ 875 w 1106"/>
                    <a:gd name="T69" fmla="*/ 235 h 307"/>
                    <a:gd name="T70" fmla="*/ 891 w 1106"/>
                    <a:gd name="T71" fmla="*/ 231 h 307"/>
                    <a:gd name="T72" fmla="*/ 1106 w 1106"/>
                    <a:gd name="T73" fmla="*/ 231 h 3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06"/>
                    <a:gd name="T112" fmla="*/ 0 h 307"/>
                    <a:gd name="T113" fmla="*/ 1106 w 1106"/>
                    <a:gd name="T114" fmla="*/ 307 h 3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06" h="307">
                      <a:moveTo>
                        <a:pt x="0" y="231"/>
                      </a:moveTo>
                      <a:lnTo>
                        <a:pt x="96" y="231"/>
                      </a:lnTo>
                      <a:lnTo>
                        <a:pt x="108" y="140"/>
                      </a:lnTo>
                      <a:lnTo>
                        <a:pt x="120" y="307"/>
                      </a:lnTo>
                      <a:lnTo>
                        <a:pt x="132" y="231"/>
                      </a:lnTo>
                      <a:lnTo>
                        <a:pt x="657" y="231"/>
                      </a:lnTo>
                      <a:lnTo>
                        <a:pt x="676" y="227"/>
                      </a:lnTo>
                      <a:lnTo>
                        <a:pt x="688" y="215"/>
                      </a:lnTo>
                      <a:lnTo>
                        <a:pt x="700" y="199"/>
                      </a:lnTo>
                      <a:lnTo>
                        <a:pt x="708" y="179"/>
                      </a:lnTo>
                      <a:lnTo>
                        <a:pt x="724" y="120"/>
                      </a:lnTo>
                      <a:lnTo>
                        <a:pt x="744" y="36"/>
                      </a:lnTo>
                      <a:lnTo>
                        <a:pt x="748" y="20"/>
                      </a:lnTo>
                      <a:lnTo>
                        <a:pt x="752" y="8"/>
                      </a:lnTo>
                      <a:lnTo>
                        <a:pt x="760" y="0"/>
                      </a:lnTo>
                      <a:lnTo>
                        <a:pt x="768" y="0"/>
                      </a:lnTo>
                      <a:lnTo>
                        <a:pt x="776" y="0"/>
                      </a:lnTo>
                      <a:lnTo>
                        <a:pt x="780" y="8"/>
                      </a:lnTo>
                      <a:lnTo>
                        <a:pt x="784" y="20"/>
                      </a:lnTo>
                      <a:lnTo>
                        <a:pt x="788" y="36"/>
                      </a:lnTo>
                      <a:lnTo>
                        <a:pt x="812" y="259"/>
                      </a:lnTo>
                      <a:lnTo>
                        <a:pt x="812" y="271"/>
                      </a:lnTo>
                      <a:lnTo>
                        <a:pt x="820" y="279"/>
                      </a:lnTo>
                      <a:lnTo>
                        <a:pt x="824" y="287"/>
                      </a:lnTo>
                      <a:lnTo>
                        <a:pt x="836" y="287"/>
                      </a:lnTo>
                      <a:lnTo>
                        <a:pt x="844" y="283"/>
                      </a:lnTo>
                      <a:lnTo>
                        <a:pt x="852" y="275"/>
                      </a:lnTo>
                      <a:lnTo>
                        <a:pt x="859" y="263"/>
                      </a:lnTo>
                      <a:lnTo>
                        <a:pt x="867" y="247"/>
                      </a:lnTo>
                      <a:lnTo>
                        <a:pt x="871" y="239"/>
                      </a:lnTo>
                      <a:lnTo>
                        <a:pt x="875" y="235"/>
                      </a:lnTo>
                      <a:lnTo>
                        <a:pt x="891" y="231"/>
                      </a:lnTo>
                      <a:lnTo>
                        <a:pt x="1106" y="231"/>
                      </a:lnTo>
                    </a:path>
                  </a:pathLst>
                </a:custGeom>
                <a:noFill/>
                <a:ln w="25400">
                  <a:solidFill>
                    <a:srgbClr val="000000"/>
                  </a:solidFill>
                  <a:round/>
                  <a:headEnd/>
                  <a:tailEnd/>
                </a:ln>
              </p:spPr>
              <p:txBody>
                <a:bodyPr/>
                <a:lstStyle/>
                <a:p>
                  <a:endParaRPr lang="ru-RU"/>
                </a:p>
              </p:txBody>
            </p:sp>
            <p:sp>
              <p:nvSpPr>
                <p:cNvPr id="181272" name="Line 54"/>
                <p:cNvSpPr>
                  <a:spLocks noChangeShapeType="1"/>
                </p:cNvSpPr>
                <p:nvPr/>
              </p:nvSpPr>
              <p:spPr bwMode="auto">
                <a:xfrm>
                  <a:off x="1254" y="2628"/>
                  <a:ext cx="1" cy="95"/>
                </a:xfrm>
                <a:prstGeom prst="line">
                  <a:avLst/>
                </a:prstGeom>
                <a:noFill/>
                <a:ln w="6350">
                  <a:solidFill>
                    <a:srgbClr val="000000"/>
                  </a:solidFill>
                  <a:round/>
                  <a:headEnd/>
                  <a:tailEnd/>
                </a:ln>
              </p:spPr>
              <p:txBody>
                <a:bodyPr/>
                <a:lstStyle/>
                <a:p>
                  <a:endParaRPr lang="ru-RU"/>
                </a:p>
              </p:txBody>
            </p:sp>
            <p:sp>
              <p:nvSpPr>
                <p:cNvPr id="181273" name="Line 55"/>
                <p:cNvSpPr>
                  <a:spLocks noChangeShapeType="1"/>
                </p:cNvSpPr>
                <p:nvPr/>
              </p:nvSpPr>
              <p:spPr bwMode="auto">
                <a:xfrm>
                  <a:off x="1842" y="2560"/>
                  <a:ext cx="1" cy="163"/>
                </a:xfrm>
                <a:prstGeom prst="line">
                  <a:avLst/>
                </a:prstGeom>
                <a:noFill/>
                <a:ln w="6350">
                  <a:solidFill>
                    <a:srgbClr val="000000"/>
                  </a:solidFill>
                  <a:round/>
                  <a:headEnd/>
                  <a:tailEnd/>
                </a:ln>
              </p:spPr>
              <p:txBody>
                <a:bodyPr/>
                <a:lstStyle/>
                <a:p>
                  <a:endParaRPr lang="ru-RU"/>
                </a:p>
              </p:txBody>
            </p:sp>
            <p:sp>
              <p:nvSpPr>
                <p:cNvPr id="181274" name="Line 56"/>
                <p:cNvSpPr>
                  <a:spLocks noChangeShapeType="1"/>
                </p:cNvSpPr>
                <p:nvPr/>
              </p:nvSpPr>
              <p:spPr bwMode="auto">
                <a:xfrm>
                  <a:off x="1313" y="2675"/>
                  <a:ext cx="470" cy="1"/>
                </a:xfrm>
                <a:prstGeom prst="line">
                  <a:avLst/>
                </a:prstGeom>
                <a:noFill/>
                <a:ln w="6350">
                  <a:solidFill>
                    <a:srgbClr val="000000"/>
                  </a:solidFill>
                  <a:round/>
                  <a:headEnd/>
                  <a:tailEnd/>
                </a:ln>
              </p:spPr>
              <p:txBody>
                <a:bodyPr/>
                <a:lstStyle/>
                <a:p>
                  <a:endParaRPr lang="ru-RU"/>
                </a:p>
              </p:txBody>
            </p:sp>
            <p:sp>
              <p:nvSpPr>
                <p:cNvPr id="181275" name="Freeform 57"/>
                <p:cNvSpPr>
                  <a:spLocks/>
                </p:cNvSpPr>
                <p:nvPr/>
              </p:nvSpPr>
              <p:spPr bwMode="auto">
                <a:xfrm>
                  <a:off x="1258" y="2655"/>
                  <a:ext cx="67" cy="44"/>
                </a:xfrm>
                <a:custGeom>
                  <a:avLst/>
                  <a:gdLst>
                    <a:gd name="T0" fmla="*/ 63 w 67"/>
                    <a:gd name="T1" fmla="*/ 20 h 44"/>
                    <a:gd name="T2" fmla="*/ 63 w 67"/>
                    <a:gd name="T3" fmla="*/ 20 h 44"/>
                    <a:gd name="T4" fmla="*/ 63 w 67"/>
                    <a:gd name="T5" fmla="*/ 12 h 44"/>
                    <a:gd name="T6" fmla="*/ 67 w 67"/>
                    <a:gd name="T7" fmla="*/ 0 h 44"/>
                    <a:gd name="T8" fmla="*/ 67 w 67"/>
                    <a:gd name="T9" fmla="*/ 0 h 44"/>
                    <a:gd name="T10" fmla="*/ 36 w 67"/>
                    <a:gd name="T11" fmla="*/ 12 h 44"/>
                    <a:gd name="T12" fmla="*/ 0 w 67"/>
                    <a:gd name="T13" fmla="*/ 20 h 44"/>
                    <a:gd name="T14" fmla="*/ 0 w 67"/>
                    <a:gd name="T15" fmla="*/ 20 h 44"/>
                    <a:gd name="T16" fmla="*/ 36 w 67"/>
                    <a:gd name="T17" fmla="*/ 32 h 44"/>
                    <a:gd name="T18" fmla="*/ 67 w 67"/>
                    <a:gd name="T19" fmla="*/ 44 h 44"/>
                    <a:gd name="T20" fmla="*/ 67 w 67"/>
                    <a:gd name="T21" fmla="*/ 44 h 44"/>
                    <a:gd name="T22" fmla="*/ 63 w 67"/>
                    <a:gd name="T23" fmla="*/ 28 h 44"/>
                    <a:gd name="T24" fmla="*/ 63 w 67"/>
                    <a:gd name="T25" fmla="*/ 20 h 44"/>
                    <a:gd name="T26" fmla="*/ 63 w 67"/>
                    <a:gd name="T27" fmla="*/ 20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7"/>
                    <a:gd name="T43" fmla="*/ 0 h 44"/>
                    <a:gd name="T44" fmla="*/ 67 w 67"/>
                    <a:gd name="T45" fmla="*/ 44 h 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7" h="44">
                      <a:moveTo>
                        <a:pt x="63" y="20"/>
                      </a:moveTo>
                      <a:lnTo>
                        <a:pt x="63" y="20"/>
                      </a:lnTo>
                      <a:lnTo>
                        <a:pt x="63" y="12"/>
                      </a:lnTo>
                      <a:lnTo>
                        <a:pt x="67" y="0"/>
                      </a:lnTo>
                      <a:lnTo>
                        <a:pt x="36" y="12"/>
                      </a:lnTo>
                      <a:lnTo>
                        <a:pt x="0" y="20"/>
                      </a:lnTo>
                      <a:lnTo>
                        <a:pt x="36" y="32"/>
                      </a:lnTo>
                      <a:lnTo>
                        <a:pt x="67" y="44"/>
                      </a:lnTo>
                      <a:lnTo>
                        <a:pt x="63" y="28"/>
                      </a:lnTo>
                      <a:lnTo>
                        <a:pt x="63" y="20"/>
                      </a:lnTo>
                      <a:close/>
                    </a:path>
                  </a:pathLst>
                </a:custGeom>
                <a:solidFill>
                  <a:srgbClr val="000000"/>
                </a:solidFill>
                <a:ln w="12700">
                  <a:solidFill>
                    <a:srgbClr val="000000"/>
                  </a:solidFill>
                  <a:round/>
                  <a:headEnd/>
                  <a:tailEnd/>
                </a:ln>
              </p:spPr>
              <p:txBody>
                <a:bodyPr/>
                <a:lstStyle/>
                <a:p>
                  <a:endParaRPr lang="ru-RU"/>
                </a:p>
              </p:txBody>
            </p:sp>
            <p:sp>
              <p:nvSpPr>
                <p:cNvPr id="181276" name="Freeform 58"/>
                <p:cNvSpPr>
                  <a:spLocks/>
                </p:cNvSpPr>
                <p:nvPr/>
              </p:nvSpPr>
              <p:spPr bwMode="auto">
                <a:xfrm>
                  <a:off x="1767" y="2655"/>
                  <a:ext cx="71" cy="44"/>
                </a:xfrm>
                <a:custGeom>
                  <a:avLst/>
                  <a:gdLst>
                    <a:gd name="T0" fmla="*/ 8 w 71"/>
                    <a:gd name="T1" fmla="*/ 20 h 44"/>
                    <a:gd name="T2" fmla="*/ 8 w 71"/>
                    <a:gd name="T3" fmla="*/ 20 h 44"/>
                    <a:gd name="T4" fmla="*/ 8 w 71"/>
                    <a:gd name="T5" fmla="*/ 12 h 44"/>
                    <a:gd name="T6" fmla="*/ 0 w 71"/>
                    <a:gd name="T7" fmla="*/ 0 h 44"/>
                    <a:gd name="T8" fmla="*/ 0 w 71"/>
                    <a:gd name="T9" fmla="*/ 0 h 44"/>
                    <a:gd name="T10" fmla="*/ 36 w 71"/>
                    <a:gd name="T11" fmla="*/ 12 h 44"/>
                    <a:gd name="T12" fmla="*/ 71 w 71"/>
                    <a:gd name="T13" fmla="*/ 20 h 44"/>
                    <a:gd name="T14" fmla="*/ 71 w 71"/>
                    <a:gd name="T15" fmla="*/ 20 h 44"/>
                    <a:gd name="T16" fmla="*/ 36 w 71"/>
                    <a:gd name="T17" fmla="*/ 32 h 44"/>
                    <a:gd name="T18" fmla="*/ 4 w 71"/>
                    <a:gd name="T19" fmla="*/ 44 h 44"/>
                    <a:gd name="T20" fmla="*/ 4 w 71"/>
                    <a:gd name="T21" fmla="*/ 44 h 44"/>
                    <a:gd name="T22" fmla="*/ 8 w 71"/>
                    <a:gd name="T23" fmla="*/ 28 h 44"/>
                    <a:gd name="T24" fmla="*/ 8 w 71"/>
                    <a:gd name="T25" fmla="*/ 20 h 44"/>
                    <a:gd name="T26" fmla="*/ 8 w 71"/>
                    <a:gd name="T27" fmla="*/ 20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1"/>
                    <a:gd name="T43" fmla="*/ 0 h 44"/>
                    <a:gd name="T44" fmla="*/ 71 w 71"/>
                    <a:gd name="T45" fmla="*/ 44 h 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1" h="44">
                      <a:moveTo>
                        <a:pt x="8" y="20"/>
                      </a:moveTo>
                      <a:lnTo>
                        <a:pt x="8" y="20"/>
                      </a:lnTo>
                      <a:lnTo>
                        <a:pt x="8" y="12"/>
                      </a:lnTo>
                      <a:lnTo>
                        <a:pt x="0" y="0"/>
                      </a:lnTo>
                      <a:lnTo>
                        <a:pt x="36" y="12"/>
                      </a:lnTo>
                      <a:lnTo>
                        <a:pt x="71" y="20"/>
                      </a:lnTo>
                      <a:lnTo>
                        <a:pt x="36" y="32"/>
                      </a:lnTo>
                      <a:lnTo>
                        <a:pt x="4" y="44"/>
                      </a:lnTo>
                      <a:lnTo>
                        <a:pt x="8" y="28"/>
                      </a:lnTo>
                      <a:lnTo>
                        <a:pt x="8" y="20"/>
                      </a:lnTo>
                      <a:close/>
                    </a:path>
                  </a:pathLst>
                </a:custGeom>
                <a:solidFill>
                  <a:srgbClr val="000000"/>
                </a:solidFill>
                <a:ln w="12700">
                  <a:solidFill>
                    <a:srgbClr val="000000"/>
                  </a:solidFill>
                  <a:round/>
                  <a:headEnd/>
                  <a:tailEnd/>
                </a:ln>
              </p:spPr>
              <p:txBody>
                <a:bodyPr/>
                <a:lstStyle/>
                <a:p>
                  <a:endParaRPr lang="ru-RU"/>
                </a:p>
              </p:txBody>
            </p:sp>
            <p:sp>
              <p:nvSpPr>
                <p:cNvPr id="181277" name="Rectangle 59"/>
                <p:cNvSpPr>
                  <a:spLocks noChangeArrowheads="1"/>
                </p:cNvSpPr>
                <p:nvPr/>
              </p:nvSpPr>
              <p:spPr bwMode="auto">
                <a:xfrm>
                  <a:off x="3437" y="2214"/>
                  <a:ext cx="477"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Velocity =</a:t>
                  </a:r>
                  <a:endParaRPr lang="en-US" altLang="zh-TW" sz="2400">
                    <a:latin typeface="Times New Roman" pitchFamily="18" charset="0"/>
                    <a:ea typeface="PMingLiU" pitchFamily="18" charset="-120"/>
                  </a:endParaRPr>
                </a:p>
              </p:txBody>
            </p:sp>
            <p:sp>
              <p:nvSpPr>
                <p:cNvPr id="181278" name="Rectangle 60"/>
                <p:cNvSpPr>
                  <a:spLocks noChangeArrowheads="1"/>
                </p:cNvSpPr>
                <p:nvPr/>
              </p:nvSpPr>
              <p:spPr bwMode="auto">
                <a:xfrm>
                  <a:off x="3958" y="2214"/>
                  <a:ext cx="56"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u</a:t>
                  </a:r>
                  <a:endParaRPr lang="en-US" altLang="zh-TW" sz="2400">
                    <a:latin typeface="Times New Roman" pitchFamily="18" charset="0"/>
                    <a:ea typeface="PMingLiU" pitchFamily="18" charset="-120"/>
                  </a:endParaRPr>
                </a:p>
              </p:txBody>
            </p:sp>
            <p:sp>
              <p:nvSpPr>
                <p:cNvPr id="181279" name="Rectangle 61"/>
                <p:cNvSpPr>
                  <a:spLocks noChangeArrowheads="1"/>
                </p:cNvSpPr>
                <p:nvPr/>
              </p:nvSpPr>
              <p:spPr bwMode="auto">
                <a:xfrm>
                  <a:off x="4014" y="2214"/>
                  <a:ext cx="91"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pitchFamily="18" charset="0"/>
                      <a:ea typeface="PMingLiU" pitchFamily="18" charset="-120"/>
                    </a:rPr>
                    <a:t> =</a:t>
                  </a:r>
                  <a:endParaRPr lang="en-US" altLang="zh-TW" sz="2400">
                    <a:latin typeface="Times New Roman" pitchFamily="18" charset="0"/>
                    <a:ea typeface="PMingLiU" pitchFamily="18" charset="-120"/>
                  </a:endParaRPr>
                </a:p>
              </p:txBody>
            </p:sp>
            <p:sp>
              <p:nvSpPr>
                <p:cNvPr id="181280" name="Rectangle 62"/>
                <p:cNvSpPr>
                  <a:spLocks noChangeArrowheads="1"/>
                </p:cNvSpPr>
                <p:nvPr/>
              </p:nvSpPr>
              <p:spPr bwMode="auto">
                <a:xfrm>
                  <a:off x="2539" y="2767"/>
                  <a:ext cx="215"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2 ms</a:t>
                  </a:r>
                  <a:endParaRPr lang="en-US" altLang="zh-TW" sz="2400">
                    <a:latin typeface="Times New Roman" pitchFamily="18" charset="0"/>
                    <a:ea typeface="PMingLiU" pitchFamily="18" charset="-120"/>
                  </a:endParaRPr>
                </a:p>
              </p:txBody>
            </p:sp>
            <p:sp>
              <p:nvSpPr>
                <p:cNvPr id="181281" name="Rectangle 63"/>
                <p:cNvSpPr>
                  <a:spLocks noChangeArrowheads="1"/>
                </p:cNvSpPr>
                <p:nvPr/>
              </p:nvSpPr>
              <p:spPr bwMode="auto">
                <a:xfrm>
                  <a:off x="1230" y="1836"/>
                  <a:ext cx="84"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S</a:t>
                  </a:r>
                  <a:r>
                    <a:rPr lang="en-US" altLang="zh-TW" sz="1000" baseline="-25000">
                      <a:solidFill>
                        <a:srgbClr val="000000"/>
                      </a:solidFill>
                      <a:latin typeface="Times New Roman" pitchFamily="18" charset="0"/>
                      <a:ea typeface="PMingLiU" pitchFamily="18" charset="-120"/>
                    </a:rPr>
                    <a:t>2</a:t>
                  </a:r>
                </a:p>
              </p:txBody>
            </p:sp>
            <p:sp>
              <p:nvSpPr>
                <p:cNvPr id="181282" name="Rectangle 64"/>
                <p:cNvSpPr>
                  <a:spLocks noChangeArrowheads="1"/>
                </p:cNvSpPr>
                <p:nvPr/>
              </p:nvSpPr>
              <p:spPr bwMode="auto">
                <a:xfrm>
                  <a:off x="1230" y="2302"/>
                  <a:ext cx="84"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S</a:t>
                  </a:r>
                  <a:r>
                    <a:rPr lang="en-US" altLang="zh-TW" sz="1000" baseline="-25000">
                      <a:solidFill>
                        <a:srgbClr val="000000"/>
                      </a:solidFill>
                      <a:latin typeface="Times New Roman" pitchFamily="18" charset="0"/>
                      <a:ea typeface="PMingLiU" pitchFamily="18" charset="-120"/>
                    </a:rPr>
                    <a:t>1</a:t>
                  </a:r>
                </a:p>
              </p:txBody>
            </p:sp>
            <p:sp>
              <p:nvSpPr>
                <p:cNvPr id="181283" name="Rectangle 65"/>
                <p:cNvSpPr>
                  <a:spLocks noChangeArrowheads="1"/>
                </p:cNvSpPr>
                <p:nvPr/>
              </p:nvSpPr>
              <p:spPr bwMode="auto">
                <a:xfrm>
                  <a:off x="1393" y="2158"/>
                  <a:ext cx="151" cy="116"/>
                </a:xfrm>
                <a:prstGeom prst="rect">
                  <a:avLst/>
                </a:prstGeom>
                <a:solidFill>
                  <a:srgbClr val="FFFFFF"/>
                </a:solidFill>
                <a:ln w="9525">
                  <a:noFill/>
                  <a:miter lim="800000"/>
                  <a:headEnd/>
                  <a:tailEnd/>
                </a:ln>
              </p:spPr>
              <p:txBody>
                <a:bodyPr/>
                <a:lstStyle/>
                <a:p>
                  <a:pPr eaLnBrk="1" hangingPunct="1"/>
                  <a:endParaRPr lang="ru-RU" altLang="ru-RU"/>
                </a:p>
              </p:txBody>
            </p:sp>
            <p:sp>
              <p:nvSpPr>
                <p:cNvPr id="181284" name="Rectangle 66"/>
                <p:cNvSpPr>
                  <a:spLocks noChangeArrowheads="1"/>
                </p:cNvSpPr>
                <p:nvPr/>
              </p:nvSpPr>
              <p:spPr bwMode="auto">
                <a:xfrm>
                  <a:off x="1469" y="2616"/>
                  <a:ext cx="151" cy="115"/>
                </a:xfrm>
                <a:prstGeom prst="rect">
                  <a:avLst/>
                </a:prstGeom>
                <a:solidFill>
                  <a:srgbClr val="FFFFFF"/>
                </a:solidFill>
                <a:ln w="9525">
                  <a:noFill/>
                  <a:miter lim="800000"/>
                  <a:headEnd/>
                  <a:tailEnd/>
                </a:ln>
              </p:spPr>
              <p:txBody>
                <a:bodyPr/>
                <a:lstStyle/>
                <a:p>
                  <a:pPr eaLnBrk="1" hangingPunct="1"/>
                  <a:endParaRPr lang="ru-RU" altLang="ru-RU"/>
                </a:p>
              </p:txBody>
            </p:sp>
            <p:sp>
              <p:nvSpPr>
                <p:cNvPr id="181285" name="Rectangle 67"/>
                <p:cNvSpPr>
                  <a:spLocks noChangeArrowheads="1"/>
                </p:cNvSpPr>
                <p:nvPr/>
              </p:nvSpPr>
              <p:spPr bwMode="auto">
                <a:xfrm>
                  <a:off x="1413" y="2131"/>
                  <a:ext cx="90"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L</a:t>
                  </a:r>
                  <a:r>
                    <a:rPr lang="en-US" altLang="zh-TW" sz="1000" baseline="-25000">
                      <a:solidFill>
                        <a:srgbClr val="000000"/>
                      </a:solidFill>
                      <a:latin typeface="Times New Roman" pitchFamily="18" charset="0"/>
                      <a:ea typeface="PMingLiU" pitchFamily="18" charset="-120"/>
                    </a:rPr>
                    <a:t>2</a:t>
                  </a:r>
                </a:p>
              </p:txBody>
            </p:sp>
            <p:sp>
              <p:nvSpPr>
                <p:cNvPr id="181286" name="Rectangle 68"/>
                <p:cNvSpPr>
                  <a:spLocks noChangeArrowheads="1"/>
                </p:cNvSpPr>
                <p:nvPr/>
              </p:nvSpPr>
              <p:spPr bwMode="auto">
                <a:xfrm>
                  <a:off x="4213" y="2298"/>
                  <a:ext cx="297"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L</a:t>
                  </a:r>
                  <a:r>
                    <a:rPr lang="en-US" altLang="zh-TW" sz="1000" baseline="-25000">
                      <a:solidFill>
                        <a:srgbClr val="000000"/>
                      </a:solidFill>
                      <a:latin typeface="Times New Roman" pitchFamily="18" charset="0"/>
                      <a:ea typeface="PMingLiU" pitchFamily="18" charset="-120"/>
                    </a:rPr>
                    <a:t>1</a:t>
                  </a:r>
                  <a:r>
                    <a:rPr lang="en-US" altLang="zh-TW" sz="1400" i="1">
                      <a:solidFill>
                        <a:srgbClr val="000000"/>
                      </a:solidFill>
                      <a:latin typeface="Symbol" pitchFamily="18" charset="2"/>
                      <a:ea typeface="PMingLiU" pitchFamily="18" charset="-120"/>
                    </a:rPr>
                    <a:t>-  </a:t>
                  </a:r>
                  <a:r>
                    <a:rPr lang="en-US" altLang="zh-TW" sz="1400" i="1">
                      <a:solidFill>
                        <a:srgbClr val="000000"/>
                      </a:solidFill>
                      <a:latin typeface="Times New Roman" pitchFamily="18" charset="0"/>
                      <a:ea typeface="PMingLiU" pitchFamily="18" charset="-120"/>
                    </a:rPr>
                    <a:t>L</a:t>
                  </a:r>
                  <a:r>
                    <a:rPr lang="en-US" altLang="zh-TW" sz="1000" baseline="-25000">
                      <a:solidFill>
                        <a:srgbClr val="000000"/>
                      </a:solidFill>
                      <a:latin typeface="Times New Roman" pitchFamily="18" charset="0"/>
                      <a:ea typeface="PMingLiU" pitchFamily="18" charset="-120"/>
                    </a:rPr>
                    <a:t>2</a:t>
                  </a:r>
                </a:p>
              </p:txBody>
            </p:sp>
            <p:sp>
              <p:nvSpPr>
                <p:cNvPr id="181287" name="Rectangle 69"/>
                <p:cNvSpPr>
                  <a:spLocks noChangeArrowheads="1"/>
                </p:cNvSpPr>
                <p:nvPr/>
              </p:nvSpPr>
              <p:spPr bwMode="auto">
                <a:xfrm>
                  <a:off x="4400" y="2298"/>
                  <a:ext cx="28"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pitchFamily="18" charset="0"/>
                      <a:ea typeface="PMingLiU" pitchFamily="18" charset="-120"/>
                    </a:rPr>
                    <a:t> </a:t>
                  </a:r>
                  <a:endParaRPr lang="en-US" altLang="zh-TW" sz="1000" baseline="-25000">
                    <a:solidFill>
                      <a:srgbClr val="000000"/>
                    </a:solidFill>
                    <a:latin typeface="Times New Roman" pitchFamily="18" charset="0"/>
                    <a:ea typeface="PMingLiU" pitchFamily="18" charset="-120"/>
                  </a:endParaRPr>
                </a:p>
              </p:txBody>
            </p:sp>
            <p:sp>
              <p:nvSpPr>
                <p:cNvPr id="181288" name="Rectangle 70"/>
                <p:cNvSpPr>
                  <a:spLocks noChangeArrowheads="1"/>
                </p:cNvSpPr>
                <p:nvPr/>
              </p:nvSpPr>
              <p:spPr bwMode="auto">
                <a:xfrm>
                  <a:off x="1492" y="2600"/>
                  <a:ext cx="90"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L</a:t>
                  </a:r>
                  <a:r>
                    <a:rPr lang="en-US" altLang="zh-TW" sz="1000" baseline="-25000">
                      <a:solidFill>
                        <a:srgbClr val="000000"/>
                      </a:solidFill>
                      <a:latin typeface="Times New Roman" pitchFamily="18" charset="0"/>
                      <a:ea typeface="PMingLiU" pitchFamily="18" charset="-120"/>
                    </a:rPr>
                    <a:t>1</a:t>
                  </a:r>
                </a:p>
              </p:txBody>
            </p:sp>
            <p:sp>
              <p:nvSpPr>
                <p:cNvPr id="181289" name="Line 71"/>
                <p:cNvSpPr>
                  <a:spLocks noChangeShapeType="1"/>
                </p:cNvSpPr>
                <p:nvPr/>
              </p:nvSpPr>
              <p:spPr bwMode="auto">
                <a:xfrm>
                  <a:off x="2308" y="2214"/>
                  <a:ext cx="231" cy="1"/>
                </a:xfrm>
                <a:prstGeom prst="line">
                  <a:avLst/>
                </a:prstGeom>
                <a:noFill/>
                <a:ln w="6350">
                  <a:solidFill>
                    <a:srgbClr val="000000"/>
                  </a:solidFill>
                  <a:round/>
                  <a:headEnd/>
                  <a:tailEnd/>
                </a:ln>
              </p:spPr>
              <p:txBody>
                <a:bodyPr/>
                <a:lstStyle/>
                <a:p>
                  <a:endParaRPr lang="ru-RU"/>
                </a:p>
              </p:txBody>
            </p:sp>
            <p:sp>
              <p:nvSpPr>
                <p:cNvPr id="181290" name="Freeform 72"/>
                <p:cNvSpPr>
                  <a:spLocks/>
                </p:cNvSpPr>
                <p:nvPr/>
              </p:nvSpPr>
              <p:spPr bwMode="auto">
                <a:xfrm>
                  <a:off x="2523" y="2194"/>
                  <a:ext cx="71" cy="44"/>
                </a:xfrm>
                <a:custGeom>
                  <a:avLst/>
                  <a:gdLst>
                    <a:gd name="T0" fmla="*/ 8 w 71"/>
                    <a:gd name="T1" fmla="*/ 20 h 44"/>
                    <a:gd name="T2" fmla="*/ 8 w 71"/>
                    <a:gd name="T3" fmla="*/ 20 h 44"/>
                    <a:gd name="T4" fmla="*/ 8 w 71"/>
                    <a:gd name="T5" fmla="*/ 12 h 44"/>
                    <a:gd name="T6" fmla="*/ 0 w 71"/>
                    <a:gd name="T7" fmla="*/ 0 h 44"/>
                    <a:gd name="T8" fmla="*/ 0 w 71"/>
                    <a:gd name="T9" fmla="*/ 0 h 44"/>
                    <a:gd name="T10" fmla="*/ 35 w 71"/>
                    <a:gd name="T11" fmla="*/ 12 h 44"/>
                    <a:gd name="T12" fmla="*/ 71 w 71"/>
                    <a:gd name="T13" fmla="*/ 20 h 44"/>
                    <a:gd name="T14" fmla="*/ 71 w 71"/>
                    <a:gd name="T15" fmla="*/ 20 h 44"/>
                    <a:gd name="T16" fmla="*/ 35 w 71"/>
                    <a:gd name="T17" fmla="*/ 32 h 44"/>
                    <a:gd name="T18" fmla="*/ 4 w 71"/>
                    <a:gd name="T19" fmla="*/ 44 h 44"/>
                    <a:gd name="T20" fmla="*/ 4 w 71"/>
                    <a:gd name="T21" fmla="*/ 44 h 44"/>
                    <a:gd name="T22" fmla="*/ 8 w 71"/>
                    <a:gd name="T23" fmla="*/ 28 h 44"/>
                    <a:gd name="T24" fmla="*/ 8 w 71"/>
                    <a:gd name="T25" fmla="*/ 20 h 44"/>
                    <a:gd name="T26" fmla="*/ 8 w 71"/>
                    <a:gd name="T27" fmla="*/ 20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1"/>
                    <a:gd name="T43" fmla="*/ 0 h 44"/>
                    <a:gd name="T44" fmla="*/ 71 w 71"/>
                    <a:gd name="T45" fmla="*/ 44 h 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1" h="44">
                      <a:moveTo>
                        <a:pt x="8" y="20"/>
                      </a:moveTo>
                      <a:lnTo>
                        <a:pt x="8" y="20"/>
                      </a:lnTo>
                      <a:lnTo>
                        <a:pt x="8" y="12"/>
                      </a:lnTo>
                      <a:lnTo>
                        <a:pt x="0" y="0"/>
                      </a:lnTo>
                      <a:lnTo>
                        <a:pt x="35" y="12"/>
                      </a:lnTo>
                      <a:lnTo>
                        <a:pt x="71" y="20"/>
                      </a:lnTo>
                      <a:lnTo>
                        <a:pt x="35" y="32"/>
                      </a:lnTo>
                      <a:lnTo>
                        <a:pt x="4" y="44"/>
                      </a:lnTo>
                      <a:lnTo>
                        <a:pt x="8" y="28"/>
                      </a:lnTo>
                      <a:lnTo>
                        <a:pt x="8" y="20"/>
                      </a:lnTo>
                      <a:close/>
                    </a:path>
                  </a:pathLst>
                </a:custGeom>
                <a:solidFill>
                  <a:srgbClr val="000000"/>
                </a:solidFill>
                <a:ln w="12700">
                  <a:solidFill>
                    <a:srgbClr val="000000"/>
                  </a:solidFill>
                  <a:round/>
                  <a:headEnd/>
                  <a:tailEnd/>
                </a:ln>
              </p:spPr>
              <p:txBody>
                <a:bodyPr/>
                <a:lstStyle/>
                <a:p>
                  <a:endParaRPr lang="ru-RU"/>
                </a:p>
              </p:txBody>
            </p:sp>
            <p:sp>
              <p:nvSpPr>
                <p:cNvPr id="181291" name="Rectangle 73"/>
                <p:cNvSpPr>
                  <a:spLocks noChangeArrowheads="1"/>
                </p:cNvSpPr>
                <p:nvPr/>
              </p:nvSpPr>
              <p:spPr bwMode="auto">
                <a:xfrm>
                  <a:off x="2244" y="2143"/>
                  <a:ext cx="31"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pitchFamily="18" charset="0"/>
                      <a:ea typeface="PMingLiU" pitchFamily="18" charset="-120"/>
                    </a:rPr>
                    <a:t>t</a:t>
                  </a:r>
                  <a:endParaRPr lang="en-US" altLang="zh-TW" sz="2400">
                    <a:latin typeface="Times New Roman" pitchFamily="18" charset="0"/>
                    <a:ea typeface="PMingLiU" pitchFamily="18" charset="-120"/>
                  </a:endParaRPr>
                </a:p>
              </p:txBody>
            </p:sp>
            <p:sp>
              <p:nvSpPr>
                <p:cNvPr id="181292" name="Rectangle 74"/>
                <p:cNvSpPr>
                  <a:spLocks noChangeArrowheads="1"/>
                </p:cNvSpPr>
                <p:nvPr/>
              </p:nvSpPr>
              <p:spPr bwMode="auto">
                <a:xfrm>
                  <a:off x="4316" y="2155"/>
                  <a:ext cx="81"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D</a:t>
                  </a:r>
                  <a:endParaRPr lang="en-US" altLang="zh-TW" sz="2400">
                    <a:latin typeface="Times New Roman" pitchFamily="18" charset="0"/>
                    <a:ea typeface="PMingLiU" pitchFamily="18" charset="-120"/>
                  </a:endParaRPr>
                </a:p>
              </p:txBody>
            </p:sp>
            <p:sp>
              <p:nvSpPr>
                <p:cNvPr id="181293" name="Freeform 75"/>
                <p:cNvSpPr>
                  <a:spLocks/>
                </p:cNvSpPr>
                <p:nvPr/>
              </p:nvSpPr>
              <p:spPr bwMode="auto">
                <a:xfrm>
                  <a:off x="2535" y="2512"/>
                  <a:ext cx="226" cy="231"/>
                </a:xfrm>
                <a:custGeom>
                  <a:avLst/>
                  <a:gdLst>
                    <a:gd name="T0" fmla="*/ 0 w 226"/>
                    <a:gd name="T1" fmla="*/ 231 h 231"/>
                    <a:gd name="T2" fmla="*/ 226 w 226"/>
                    <a:gd name="T3" fmla="*/ 231 h 231"/>
                    <a:gd name="T4" fmla="*/ 226 w 226"/>
                    <a:gd name="T5" fmla="*/ 0 h 231"/>
                    <a:gd name="T6" fmla="*/ 0 60000 65536"/>
                    <a:gd name="T7" fmla="*/ 0 60000 65536"/>
                    <a:gd name="T8" fmla="*/ 0 60000 65536"/>
                    <a:gd name="T9" fmla="*/ 0 w 226"/>
                    <a:gd name="T10" fmla="*/ 0 h 231"/>
                    <a:gd name="T11" fmla="*/ 226 w 226"/>
                    <a:gd name="T12" fmla="*/ 231 h 231"/>
                  </a:gdLst>
                  <a:ahLst/>
                  <a:cxnLst>
                    <a:cxn ang="T6">
                      <a:pos x="T0" y="T1"/>
                    </a:cxn>
                    <a:cxn ang="T7">
                      <a:pos x="T2" y="T3"/>
                    </a:cxn>
                    <a:cxn ang="T8">
                      <a:pos x="T4" y="T5"/>
                    </a:cxn>
                  </a:cxnLst>
                  <a:rect l="T9" t="T10" r="T11" b="T12"/>
                  <a:pathLst>
                    <a:path w="226" h="231">
                      <a:moveTo>
                        <a:pt x="0" y="231"/>
                      </a:moveTo>
                      <a:lnTo>
                        <a:pt x="226" y="231"/>
                      </a:lnTo>
                      <a:lnTo>
                        <a:pt x="226" y="0"/>
                      </a:lnTo>
                    </a:path>
                  </a:pathLst>
                </a:custGeom>
                <a:noFill/>
                <a:ln w="12700">
                  <a:solidFill>
                    <a:srgbClr val="000000"/>
                  </a:solidFill>
                  <a:round/>
                  <a:headEnd/>
                  <a:tailEnd/>
                </a:ln>
              </p:spPr>
              <p:txBody>
                <a:bodyPr/>
                <a:lstStyle/>
                <a:p>
                  <a:endParaRPr lang="ru-RU"/>
                </a:p>
              </p:txBody>
            </p:sp>
            <p:sp>
              <p:nvSpPr>
                <p:cNvPr id="181294" name="Line 76"/>
                <p:cNvSpPr>
                  <a:spLocks noChangeShapeType="1"/>
                </p:cNvSpPr>
                <p:nvPr/>
              </p:nvSpPr>
              <p:spPr bwMode="auto">
                <a:xfrm>
                  <a:off x="4165" y="2286"/>
                  <a:ext cx="410" cy="1"/>
                </a:xfrm>
                <a:prstGeom prst="line">
                  <a:avLst/>
                </a:prstGeom>
                <a:noFill/>
                <a:ln w="6350">
                  <a:solidFill>
                    <a:srgbClr val="000000"/>
                  </a:solidFill>
                  <a:round/>
                  <a:headEnd/>
                  <a:tailEnd/>
                </a:ln>
              </p:spPr>
              <p:txBody>
                <a:bodyPr/>
                <a:lstStyle/>
                <a:p>
                  <a:endParaRPr lang="ru-RU"/>
                </a:p>
              </p:txBody>
            </p:sp>
            <p:sp>
              <p:nvSpPr>
                <p:cNvPr id="181295" name="Rectangle 77"/>
                <p:cNvSpPr>
                  <a:spLocks noChangeArrowheads="1"/>
                </p:cNvSpPr>
                <p:nvPr/>
              </p:nvSpPr>
              <p:spPr bwMode="auto">
                <a:xfrm>
                  <a:off x="919" y="2004"/>
                  <a:ext cx="202"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V</a:t>
                  </a:r>
                  <a:r>
                    <a:rPr lang="en-US" altLang="zh-TW" sz="1400">
                      <a:solidFill>
                        <a:srgbClr val="000000"/>
                      </a:solidFill>
                      <a:latin typeface="Symbol" pitchFamily="18" charset="2"/>
                      <a:ea typeface="PMingLiU" pitchFamily="18" charset="-120"/>
                    </a:rPr>
                    <a:t>°</a:t>
                  </a:r>
                  <a:r>
                    <a:rPr lang="en-US" altLang="zh-TW" sz="1400">
                      <a:solidFill>
                        <a:srgbClr val="000000"/>
                      </a:solidFill>
                      <a:latin typeface="Times" pitchFamily="18" charset="0"/>
                      <a:ea typeface="PMingLiU" pitchFamily="18" charset="-120"/>
                    </a:rPr>
                    <a:t>(</a:t>
                  </a:r>
                  <a:r>
                    <a:rPr lang="en-US" altLang="zh-TW" sz="1400" i="1">
                      <a:solidFill>
                        <a:srgbClr val="000000"/>
                      </a:solidFill>
                      <a:latin typeface="Times New Roman" pitchFamily="18" charset="0"/>
                      <a:ea typeface="PMingLiU" pitchFamily="18" charset="-120"/>
                    </a:rPr>
                    <a:t>t</a:t>
                  </a:r>
                  <a:r>
                    <a:rPr lang="en-US" altLang="zh-TW" sz="1400">
                      <a:solidFill>
                        <a:srgbClr val="000000"/>
                      </a:solidFill>
                      <a:latin typeface="Times New Roman" pitchFamily="18" charset="0"/>
                      <a:ea typeface="PMingLiU" pitchFamily="18" charset="-120"/>
                    </a:rPr>
                    <a:t>)</a:t>
                  </a:r>
                  <a:endParaRPr lang="en-US" altLang="zh-TW" sz="2400">
                    <a:latin typeface="Times New Roman" pitchFamily="18" charset="0"/>
                    <a:ea typeface="PMingLiU" pitchFamily="18" charset="-120"/>
                  </a:endParaRPr>
                </a:p>
              </p:txBody>
            </p:sp>
            <p:sp>
              <p:nvSpPr>
                <p:cNvPr id="181296" name="Rectangle 78"/>
                <p:cNvSpPr>
                  <a:spLocks noChangeArrowheads="1"/>
                </p:cNvSpPr>
                <p:nvPr/>
              </p:nvSpPr>
              <p:spPr bwMode="auto">
                <a:xfrm>
                  <a:off x="907" y="2460"/>
                  <a:ext cx="202" cy="134"/>
                </a:xfrm>
                <a:prstGeom prst="rect">
                  <a:avLst/>
                </a:prstGeom>
                <a:noFill/>
                <a:ln w="9525">
                  <a:noFill/>
                  <a:miter lim="800000"/>
                  <a:headEnd/>
                  <a:tailEnd/>
                </a:ln>
              </p:spPr>
              <p:txBody>
                <a:bodyPr wrap="none" lIns="0" tIns="0" rIns="0" bIns="0">
                  <a:spAutoFit/>
                </a:bodyPr>
                <a:lstStyle/>
                <a:p>
                  <a:pPr eaLnBrk="1" hangingPunct="1"/>
                  <a:r>
                    <a:rPr lang="en-US" altLang="zh-TW" sz="1400" i="1">
                      <a:solidFill>
                        <a:srgbClr val="000000"/>
                      </a:solidFill>
                      <a:latin typeface="Times New Roman" pitchFamily="18" charset="0"/>
                      <a:ea typeface="PMingLiU" pitchFamily="18" charset="-120"/>
                    </a:rPr>
                    <a:t>V</a:t>
                  </a:r>
                  <a:r>
                    <a:rPr lang="en-US" altLang="zh-TW" sz="1400">
                      <a:solidFill>
                        <a:srgbClr val="000000"/>
                      </a:solidFill>
                      <a:latin typeface="Symbol" pitchFamily="18" charset="2"/>
                      <a:ea typeface="PMingLiU" pitchFamily="18" charset="-120"/>
                    </a:rPr>
                    <a:t>°</a:t>
                  </a:r>
                  <a:r>
                    <a:rPr lang="en-US" altLang="zh-TW" sz="1400">
                      <a:solidFill>
                        <a:srgbClr val="000000"/>
                      </a:solidFill>
                      <a:latin typeface="Times" pitchFamily="18" charset="0"/>
                      <a:ea typeface="PMingLiU" pitchFamily="18" charset="-120"/>
                    </a:rPr>
                    <a:t>(</a:t>
                  </a:r>
                  <a:r>
                    <a:rPr lang="en-US" altLang="zh-TW" sz="1400" i="1">
                      <a:solidFill>
                        <a:srgbClr val="000000"/>
                      </a:solidFill>
                      <a:latin typeface="Times New Roman" pitchFamily="18" charset="0"/>
                      <a:ea typeface="PMingLiU" pitchFamily="18" charset="-120"/>
                    </a:rPr>
                    <a:t>t</a:t>
                  </a:r>
                  <a:r>
                    <a:rPr lang="en-US" altLang="zh-TW" sz="1400">
                      <a:solidFill>
                        <a:srgbClr val="000000"/>
                      </a:solidFill>
                      <a:latin typeface="Times New Roman" pitchFamily="18" charset="0"/>
                      <a:ea typeface="PMingLiU" pitchFamily="18" charset="-120"/>
                    </a:rPr>
                    <a:t>)</a:t>
                  </a:r>
                  <a:endParaRPr lang="en-US" altLang="zh-TW" sz="2400">
                    <a:latin typeface="Times New Roman" pitchFamily="18" charset="0"/>
                    <a:ea typeface="PMingLiU" pitchFamily="18" charset="-120"/>
                  </a:endParaRPr>
                </a:p>
              </p:txBody>
            </p:sp>
            <p:sp>
              <p:nvSpPr>
                <p:cNvPr id="181297" name="Rectangle 79"/>
                <p:cNvSpPr>
                  <a:spLocks noChangeArrowheads="1"/>
                </p:cNvSpPr>
                <p:nvPr/>
              </p:nvSpPr>
              <p:spPr bwMode="auto">
                <a:xfrm rot="-5400000">
                  <a:off x="2724" y="2538"/>
                  <a:ext cx="252"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1 mV</a:t>
                  </a:r>
                  <a:endParaRPr lang="en-US" altLang="zh-TW" sz="2400">
                    <a:latin typeface="Times New Roman" pitchFamily="18" charset="0"/>
                    <a:ea typeface="PMingLiU" pitchFamily="18" charset="-120"/>
                  </a:endParaRPr>
                </a:p>
              </p:txBody>
            </p:sp>
          </p:grpSp>
          <p:sp>
            <p:nvSpPr>
              <p:cNvPr id="181257" name="Line 80"/>
              <p:cNvSpPr>
                <a:spLocks noChangeShapeType="1"/>
              </p:cNvSpPr>
              <p:nvPr/>
            </p:nvSpPr>
            <p:spPr bwMode="auto">
              <a:xfrm flipV="1">
                <a:off x="624" y="1200"/>
                <a:ext cx="0" cy="1248"/>
              </a:xfrm>
              <a:prstGeom prst="line">
                <a:avLst/>
              </a:prstGeom>
              <a:noFill/>
              <a:ln w="9525">
                <a:solidFill>
                  <a:schemeClr val="tx1"/>
                </a:solidFill>
                <a:round/>
                <a:headEnd/>
                <a:tailEnd/>
              </a:ln>
            </p:spPr>
            <p:txBody>
              <a:bodyPr wrap="none"/>
              <a:lstStyle/>
              <a:p>
                <a:endParaRPr lang="ru-RU"/>
              </a:p>
            </p:txBody>
          </p:sp>
          <p:sp>
            <p:nvSpPr>
              <p:cNvPr id="181258" name="Line 81"/>
              <p:cNvSpPr>
                <a:spLocks noChangeShapeType="1"/>
              </p:cNvSpPr>
              <p:nvPr/>
            </p:nvSpPr>
            <p:spPr bwMode="auto">
              <a:xfrm>
                <a:off x="624" y="1200"/>
                <a:ext cx="1104" cy="0"/>
              </a:xfrm>
              <a:prstGeom prst="line">
                <a:avLst/>
              </a:prstGeom>
              <a:noFill/>
              <a:ln w="9525">
                <a:solidFill>
                  <a:schemeClr val="tx1"/>
                </a:solidFill>
                <a:round/>
                <a:headEnd/>
                <a:tailEnd/>
              </a:ln>
            </p:spPr>
            <p:txBody>
              <a:bodyPr wrap="none"/>
              <a:lstStyle/>
              <a:p>
                <a:endParaRPr lang="ru-RU"/>
              </a:p>
            </p:txBody>
          </p:sp>
          <p:sp>
            <p:nvSpPr>
              <p:cNvPr id="181259" name="Line 82"/>
              <p:cNvSpPr>
                <a:spLocks noChangeShapeType="1"/>
              </p:cNvSpPr>
              <p:nvPr/>
            </p:nvSpPr>
            <p:spPr bwMode="auto">
              <a:xfrm>
                <a:off x="1728" y="1200"/>
                <a:ext cx="0" cy="240"/>
              </a:xfrm>
              <a:prstGeom prst="line">
                <a:avLst/>
              </a:prstGeom>
              <a:noFill/>
              <a:ln w="9525">
                <a:solidFill>
                  <a:schemeClr val="tx1"/>
                </a:solidFill>
                <a:round/>
                <a:headEnd/>
                <a:tailEnd type="triangle" w="med" len="med"/>
              </a:ln>
            </p:spPr>
            <p:txBody>
              <a:bodyPr wrap="none"/>
              <a:lstStyle/>
              <a:p>
                <a:endParaRPr lang="ru-RU"/>
              </a:p>
            </p:txBody>
          </p:sp>
          <p:sp>
            <p:nvSpPr>
              <p:cNvPr id="181260" name="Line 83"/>
              <p:cNvSpPr>
                <a:spLocks noChangeShapeType="1"/>
              </p:cNvSpPr>
              <p:nvPr/>
            </p:nvSpPr>
            <p:spPr bwMode="auto">
              <a:xfrm>
                <a:off x="624" y="2448"/>
                <a:ext cx="240" cy="0"/>
              </a:xfrm>
              <a:prstGeom prst="line">
                <a:avLst/>
              </a:prstGeom>
              <a:noFill/>
              <a:ln w="9525">
                <a:solidFill>
                  <a:schemeClr val="tx1"/>
                </a:solidFill>
                <a:round/>
                <a:headEnd/>
                <a:tailEnd type="triangle" w="med" len="med"/>
              </a:ln>
            </p:spPr>
            <p:txBody>
              <a:bodyPr wrap="none"/>
              <a:lstStyle/>
              <a:p>
                <a:endParaRPr lang="ru-RU"/>
              </a:p>
            </p:txBody>
          </p:sp>
          <p:sp>
            <p:nvSpPr>
              <p:cNvPr id="181261" name="Line 84"/>
              <p:cNvSpPr>
                <a:spLocks noChangeShapeType="1"/>
              </p:cNvSpPr>
              <p:nvPr/>
            </p:nvSpPr>
            <p:spPr bwMode="auto">
              <a:xfrm flipV="1">
                <a:off x="528" y="1248"/>
                <a:ext cx="0" cy="1632"/>
              </a:xfrm>
              <a:prstGeom prst="line">
                <a:avLst/>
              </a:prstGeom>
              <a:noFill/>
              <a:ln w="9525">
                <a:solidFill>
                  <a:schemeClr val="tx1"/>
                </a:solidFill>
                <a:round/>
                <a:headEnd/>
                <a:tailEnd/>
              </a:ln>
            </p:spPr>
            <p:txBody>
              <a:bodyPr wrap="none"/>
              <a:lstStyle/>
              <a:p>
                <a:endParaRPr lang="ru-RU"/>
              </a:p>
            </p:txBody>
          </p:sp>
          <p:sp>
            <p:nvSpPr>
              <p:cNvPr id="181262" name="Line 85"/>
              <p:cNvSpPr>
                <a:spLocks noChangeShapeType="1"/>
              </p:cNvSpPr>
              <p:nvPr/>
            </p:nvSpPr>
            <p:spPr bwMode="auto">
              <a:xfrm>
                <a:off x="528" y="1248"/>
                <a:ext cx="624" cy="0"/>
              </a:xfrm>
              <a:prstGeom prst="line">
                <a:avLst/>
              </a:prstGeom>
              <a:noFill/>
              <a:ln w="9525">
                <a:solidFill>
                  <a:schemeClr val="tx1"/>
                </a:solidFill>
                <a:round/>
                <a:headEnd/>
                <a:tailEnd/>
              </a:ln>
            </p:spPr>
            <p:txBody>
              <a:bodyPr wrap="none"/>
              <a:lstStyle/>
              <a:p>
                <a:endParaRPr lang="ru-RU"/>
              </a:p>
            </p:txBody>
          </p:sp>
          <p:sp>
            <p:nvSpPr>
              <p:cNvPr id="181263" name="Line 86"/>
              <p:cNvSpPr>
                <a:spLocks noChangeShapeType="1"/>
              </p:cNvSpPr>
              <p:nvPr/>
            </p:nvSpPr>
            <p:spPr bwMode="auto">
              <a:xfrm>
                <a:off x="1152" y="1248"/>
                <a:ext cx="0" cy="240"/>
              </a:xfrm>
              <a:prstGeom prst="line">
                <a:avLst/>
              </a:prstGeom>
              <a:noFill/>
              <a:ln w="9525">
                <a:solidFill>
                  <a:schemeClr val="tx1"/>
                </a:solidFill>
                <a:round/>
                <a:headEnd/>
                <a:tailEnd type="triangle" w="med" len="med"/>
              </a:ln>
            </p:spPr>
            <p:txBody>
              <a:bodyPr wrap="none"/>
              <a:lstStyle/>
              <a:p>
                <a:endParaRPr lang="ru-RU"/>
              </a:p>
            </p:txBody>
          </p:sp>
          <p:sp>
            <p:nvSpPr>
              <p:cNvPr id="181264" name="Line 87"/>
              <p:cNvSpPr>
                <a:spLocks noChangeShapeType="1"/>
              </p:cNvSpPr>
              <p:nvPr/>
            </p:nvSpPr>
            <p:spPr bwMode="auto">
              <a:xfrm>
                <a:off x="528" y="2880"/>
                <a:ext cx="336" cy="0"/>
              </a:xfrm>
              <a:prstGeom prst="line">
                <a:avLst/>
              </a:prstGeom>
              <a:noFill/>
              <a:ln w="9525">
                <a:solidFill>
                  <a:schemeClr val="tx1"/>
                </a:solidFill>
                <a:round/>
                <a:headEnd/>
                <a:tailEnd type="triangle" w="med" len="med"/>
              </a:ln>
            </p:spPr>
            <p:txBody>
              <a:bodyPr wrap="none"/>
              <a:lstStyle/>
              <a:p>
                <a:endParaRPr lang="ru-RU"/>
              </a:p>
            </p:txBody>
          </p:sp>
        </p:grpSp>
        <p:sp>
          <p:nvSpPr>
            <p:cNvPr id="181254" name="Oval 88"/>
            <p:cNvSpPr>
              <a:spLocks noChangeArrowheads="1"/>
            </p:cNvSpPr>
            <p:nvPr/>
          </p:nvSpPr>
          <p:spPr bwMode="auto">
            <a:xfrm>
              <a:off x="3360" y="2352"/>
              <a:ext cx="1344" cy="576"/>
            </a:xfrm>
            <a:prstGeom prst="ellipse">
              <a:avLst/>
            </a:prstGeom>
            <a:noFill/>
            <a:ln w="9525">
              <a:solidFill>
                <a:srgbClr val="3366FF"/>
              </a:solidFill>
              <a:round/>
              <a:headEnd/>
              <a:tailEnd/>
            </a:ln>
          </p:spPr>
          <p:txBody>
            <a:bodyPr wrap="none" anchor="ctr"/>
            <a:lstStyle/>
            <a:p>
              <a:pPr eaLnBrk="1" hangingPunct="1"/>
              <a:endParaRPr lang="ru-RU" altLang="ru-RU"/>
            </a:p>
          </p:txBody>
        </p:sp>
      </p:grpSp>
      <p:sp>
        <p:nvSpPr>
          <p:cNvPr id="181252" name="Прямоугольник 86"/>
          <p:cNvSpPr>
            <a:spLocks noChangeArrowheads="1"/>
          </p:cNvSpPr>
          <p:nvPr/>
        </p:nvSpPr>
        <p:spPr bwMode="auto">
          <a:xfrm>
            <a:off x="714375" y="5286375"/>
            <a:ext cx="8072438" cy="923925"/>
          </a:xfrm>
          <a:prstGeom prst="rect">
            <a:avLst/>
          </a:prstGeom>
          <a:noFill/>
          <a:ln w="9525">
            <a:noFill/>
            <a:miter lim="800000"/>
            <a:headEnd/>
            <a:tailEnd/>
          </a:ln>
        </p:spPr>
        <p:txBody>
          <a:bodyPr>
            <a:spAutoFit/>
          </a:bodyPr>
          <a:lstStyle/>
          <a:p>
            <a:pPr eaLnBrk="1" hangingPunct="1"/>
            <a:r>
              <a:rPr lang="ru-RU" altLang="ru-RU" i="1"/>
              <a:t>Нормальная скорость проведения возбуждения: для локтевого нерва — 60 мс, для. срединного нерва — 58—60 мс, для малоберцового — 50 мс, для большеберцового — 50 мс.</a:t>
            </a:r>
            <a:endParaRPr lang="ru-RU" altLang="ru-RU"/>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Заголовок 1"/>
          <p:cNvSpPr>
            <a:spLocks noGrp="1"/>
          </p:cNvSpPr>
          <p:nvPr>
            <p:ph type="title"/>
          </p:nvPr>
        </p:nvSpPr>
        <p:spPr/>
        <p:txBody>
          <a:bodyPr/>
          <a:lstStyle/>
          <a:p>
            <a:endParaRPr lang="ru-RU" altLang="ru-RU" smtClean="0"/>
          </a:p>
        </p:txBody>
      </p:sp>
      <p:sp>
        <p:nvSpPr>
          <p:cNvPr id="182275" name="Содержимое 2"/>
          <p:cNvSpPr>
            <a:spLocks noGrp="1"/>
          </p:cNvSpPr>
          <p:nvPr>
            <p:ph idx="1"/>
          </p:nvPr>
        </p:nvSpPr>
        <p:spPr/>
        <p:txBody>
          <a:bodyPr/>
          <a:lstStyle/>
          <a:p>
            <a:r>
              <a:rPr lang="ru-RU" altLang="ru-RU" sz="1800" smtClean="0"/>
              <a:t>Мышцу можно раздражать не только через нерв непрямое раздражение, но и непосредственно — прямое раздражение. Возбуждение нерва и мышцы происходит лишь в момент замыкания и размыкания электрической цепи, причем при замыкании — под отрицательным полюсом (катодом), а при размыкании — под положительным (анодом). Эта закономерность носит название </a:t>
            </a:r>
            <a:r>
              <a:rPr lang="ru-RU" altLang="ru-RU" sz="1800" b="1" smtClean="0"/>
              <a:t>закона полярного раздражения.</a:t>
            </a:r>
            <a:endParaRPr lang="ru-RU" altLang="ru-RU" sz="1800" smtClean="0"/>
          </a:p>
          <a:p>
            <a:r>
              <a:rPr lang="ru-RU" altLang="ru-RU" sz="1800" smtClean="0"/>
              <a:t>При гибели нерва происходит отклонение от закона полярного раздражения, а именно: при замыкании цепи возбуждение возникает не под катодом, а под анодом.</a:t>
            </a:r>
          </a:p>
          <a:p>
            <a:endParaRPr lang="ru-RU" altLang="ru-RU"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Заголовок 1"/>
          <p:cNvSpPr>
            <a:spLocks noGrp="1"/>
          </p:cNvSpPr>
          <p:nvPr>
            <p:ph type="title"/>
          </p:nvPr>
        </p:nvSpPr>
        <p:spPr/>
        <p:txBody>
          <a:bodyPr/>
          <a:lstStyle/>
          <a:p>
            <a:endParaRPr lang="ru-RU" altLang="ru-RU" smtClean="0"/>
          </a:p>
        </p:txBody>
      </p:sp>
      <p:pic>
        <p:nvPicPr>
          <p:cNvPr id="183299" name="Picture 2" descr="Рис. 2а). Электромиограмма в норме"/>
          <p:cNvPicPr>
            <a:picLocks noChangeAspect="1" noChangeArrowheads="1"/>
          </p:cNvPicPr>
          <p:nvPr/>
        </p:nvPicPr>
        <p:blipFill>
          <a:blip r:embed="rId3"/>
          <a:srcRect/>
          <a:stretch>
            <a:fillRect/>
          </a:stretch>
        </p:blipFill>
        <p:spPr bwMode="auto">
          <a:xfrm>
            <a:off x="1571625" y="1214438"/>
            <a:ext cx="6667500" cy="1781175"/>
          </a:xfrm>
          <a:prstGeom prst="rect">
            <a:avLst/>
          </a:prstGeom>
          <a:noFill/>
          <a:ln w="9525">
            <a:noFill/>
            <a:miter lim="800000"/>
            <a:headEnd/>
            <a:tailEnd/>
          </a:ln>
        </p:spPr>
      </p:pic>
      <p:sp>
        <p:nvSpPr>
          <p:cNvPr id="183300" name="Прямоугольник 5"/>
          <p:cNvSpPr>
            <a:spLocks noChangeArrowheads="1"/>
          </p:cNvSpPr>
          <p:nvPr/>
        </p:nvSpPr>
        <p:spPr bwMode="auto">
          <a:xfrm>
            <a:off x="2524125" y="3244850"/>
            <a:ext cx="3262313" cy="369888"/>
          </a:xfrm>
          <a:prstGeom prst="rect">
            <a:avLst/>
          </a:prstGeom>
          <a:noFill/>
          <a:ln w="9525">
            <a:noFill/>
            <a:miter lim="800000"/>
            <a:headEnd/>
            <a:tailEnd/>
          </a:ln>
        </p:spPr>
        <p:txBody>
          <a:bodyPr wrap="none">
            <a:spAutoFit/>
          </a:bodyPr>
          <a:lstStyle/>
          <a:p>
            <a:pPr eaLnBrk="1" hangingPunct="1"/>
            <a:r>
              <a:rPr lang="ru-RU" altLang="ru-RU"/>
              <a:t>Электромиограмма в норме.</a:t>
            </a:r>
          </a:p>
        </p:txBody>
      </p:sp>
      <p:pic>
        <p:nvPicPr>
          <p:cNvPr id="183301" name="Picture 4" descr="Рис. 2б). Электромиограмма при невропатии"/>
          <p:cNvPicPr>
            <a:picLocks noChangeAspect="1" noChangeArrowheads="1"/>
          </p:cNvPicPr>
          <p:nvPr/>
        </p:nvPicPr>
        <p:blipFill>
          <a:blip r:embed="rId4"/>
          <a:srcRect/>
          <a:stretch>
            <a:fillRect/>
          </a:stretch>
        </p:blipFill>
        <p:spPr bwMode="auto">
          <a:xfrm>
            <a:off x="1285875" y="3571875"/>
            <a:ext cx="6667500" cy="1724025"/>
          </a:xfrm>
          <a:prstGeom prst="rect">
            <a:avLst/>
          </a:prstGeom>
          <a:noFill/>
          <a:ln w="9525">
            <a:noFill/>
            <a:miter lim="800000"/>
            <a:headEnd/>
            <a:tailEnd/>
          </a:ln>
        </p:spPr>
      </p:pic>
      <p:sp>
        <p:nvSpPr>
          <p:cNvPr id="183302" name="Прямоугольник 7"/>
          <p:cNvSpPr>
            <a:spLocks noChangeArrowheads="1"/>
          </p:cNvSpPr>
          <p:nvPr/>
        </p:nvSpPr>
        <p:spPr bwMode="auto">
          <a:xfrm>
            <a:off x="2286000" y="5286375"/>
            <a:ext cx="4572000" cy="369888"/>
          </a:xfrm>
          <a:prstGeom prst="rect">
            <a:avLst/>
          </a:prstGeom>
          <a:noFill/>
          <a:ln w="9525">
            <a:noFill/>
            <a:miter lim="800000"/>
            <a:headEnd/>
            <a:tailEnd/>
          </a:ln>
        </p:spPr>
        <p:txBody>
          <a:bodyPr>
            <a:spAutoFit/>
          </a:bodyPr>
          <a:lstStyle/>
          <a:p>
            <a:pPr eaLnBrk="1" hangingPunct="1"/>
            <a:r>
              <a:rPr lang="ru-RU" altLang="ru-RU"/>
              <a:t>Электромиограмма при невропатии.</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Рис. 1. Схема формирования локальных электромиограмм при первичном мышечном (а), невральном (б), спинальном (в) поражении двигательных единиц. А, Б, В — мотонейроны спинного мозга; 1—7 — мышечные волокна, относящиеся к иннервации мотонейронов"/>
          <p:cNvPicPr>
            <a:picLocks noChangeAspect="1" noChangeArrowheads="1"/>
          </p:cNvPicPr>
          <p:nvPr/>
        </p:nvPicPr>
        <p:blipFill>
          <a:blip r:embed="rId2"/>
          <a:srcRect/>
          <a:stretch>
            <a:fillRect/>
          </a:stretch>
        </p:blipFill>
        <p:spPr bwMode="auto">
          <a:xfrm>
            <a:off x="2143125" y="214313"/>
            <a:ext cx="5072063" cy="6110287"/>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Содержимое 2"/>
          <p:cNvSpPr>
            <a:spLocks noGrp="1"/>
          </p:cNvSpPr>
          <p:nvPr>
            <p:ph idx="1"/>
          </p:nvPr>
        </p:nvSpPr>
        <p:spPr>
          <a:xfrm>
            <a:off x="428625" y="571500"/>
            <a:ext cx="8229600" cy="4525963"/>
          </a:xfrm>
        </p:spPr>
        <p:txBody>
          <a:bodyPr/>
          <a:lstStyle/>
          <a:p>
            <a:r>
              <a:rPr lang="ru-RU" altLang="ru-RU" sz="2000" smtClean="0"/>
              <a:t>На основании данных ЭМГ можно судить только об уровне поражения двигательных единиц, об определенном синдроме, а не о нозологической форме заболевания.</a:t>
            </a:r>
          </a:p>
          <a:p>
            <a:r>
              <a:rPr lang="ru-RU" altLang="ru-RU" sz="2000" smtClean="0"/>
              <a:t>В зависимости от уровня поражения нервной и нервно-мышечной систем при ЭМГ выявляются дифференцированные изменения. При первичном мышечном поражении (прогрессирующие мышечные дистрофии, миозиты и др.) отмечается снижение амплитуды осцилляций, соответствующее тяжести атрофии мышц и снижению их силы (до 20—150 </a:t>
            </a:r>
            <a:r>
              <a:rPr lang="ru-RU" altLang="ru-RU" sz="2000" i="1" smtClean="0"/>
              <a:t>мкВ</a:t>
            </a:r>
            <a:r>
              <a:rPr lang="ru-RU" altLang="ru-RU" sz="2000" smtClean="0"/>
              <a:t> при максимальном усилии). В начальных стадиях заболевания и при медленно прогрессирующем процессе максимальная амплитуда осцилляций может длительное время сохраняться субнормальной (до 500 </a:t>
            </a:r>
            <a:r>
              <a:rPr lang="ru-RU" altLang="ru-RU" sz="2000" i="1" smtClean="0"/>
              <a:t>мкВ</a:t>
            </a:r>
            <a:r>
              <a:rPr lang="ru-RU" altLang="ru-RU" sz="2000" smtClean="0"/>
              <a:t>). На локальной электромиограмме обнаруживается нормальное общее число потенциалов действия, но уменьшенных по амплитуде и длительности, что обусловлено уменьшением количества мышечных волокон, способных к активации. </a:t>
            </a:r>
          </a:p>
          <a:p>
            <a:endParaRPr lang="ru-RU" altLang="ru-RU" sz="2400" smtClean="0"/>
          </a:p>
          <a:p>
            <a:endParaRPr lang="ru-RU" altLang="ru-RU"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4" descr="emg5_dahme"/>
          <p:cNvPicPr>
            <a:picLocks noGrp="1" noChangeAspect="1" noChangeArrowheads="1"/>
          </p:cNvPicPr>
          <p:nvPr>
            <p:ph type="body" idx="1"/>
          </p:nvPr>
        </p:nvPicPr>
        <p:blipFill>
          <a:blip r:embed="rId2"/>
          <a:srcRect/>
          <a:stretch>
            <a:fillRect/>
          </a:stretch>
        </p:blipFill>
        <p:spPr>
          <a:xfrm>
            <a:off x="1403350" y="549275"/>
            <a:ext cx="6350000" cy="3937000"/>
          </a:xfrm>
          <a:noFill/>
          <a:ln>
            <a:solidFill>
              <a:srgbClr val="000000"/>
            </a:solidFill>
          </a:ln>
        </p:spPr>
      </p:pic>
      <p:sp>
        <p:nvSpPr>
          <p:cNvPr id="186371" name="Text Box 5"/>
          <p:cNvSpPr txBox="1">
            <a:spLocks noChangeArrowheads="1"/>
          </p:cNvSpPr>
          <p:nvPr/>
        </p:nvSpPr>
        <p:spPr bwMode="auto">
          <a:xfrm>
            <a:off x="1476375" y="5013325"/>
            <a:ext cx="6551613" cy="488950"/>
          </a:xfrm>
          <a:prstGeom prst="rect">
            <a:avLst/>
          </a:prstGeom>
          <a:noFill/>
          <a:ln w="9525">
            <a:noFill/>
            <a:miter lim="800000"/>
            <a:headEnd/>
            <a:tailEnd/>
          </a:ln>
        </p:spPr>
        <p:txBody>
          <a:bodyPr lIns="90000" tIns="46800" rIns="90000" bIns="46800">
            <a:spAutoFit/>
          </a:bodyPr>
          <a:lstStyle/>
          <a:p>
            <a:pPr eaLnBrk="1" hangingPunct="1">
              <a:lnSpc>
                <a:spcPct val="93000"/>
              </a:lnSpc>
              <a:buClr>
                <a:srgbClr val="CC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2800" b="1">
                <a:solidFill>
                  <a:schemeClr val="accent2"/>
                </a:solidFill>
              </a:rPr>
              <a:t>Recording locations for facial EMG</a:t>
            </a:r>
            <a:endParaRPr lang="en-GB" altLang="ru-RU">
              <a:solidFill>
                <a:schemeClr val="accent2"/>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http://intranet.tdmu.edu.ua/data/kafedra/internal/biofiz/classes_stud/ru/stomat/ptn/%D0%BC%D0%B5%D0%B4%D0%B8%D1%86%D0%B8%D0%BD%D1%81%D0%BA%D0%B0%D1%8F%20%D1%84%D0%B8%D0%B7%D0%B8%D0%BA%D0%B0%20%D0%B4%D0%B8%D0%B0%D0%B3%D0%BD%D0%BE%D1%81%D1%82%D0%B8%D1%87%D0%B5%D1%81%D0%BA%D0%BE%D0%B3%D0%BE%20%D0%B8%20%D0%BB%D0%B5%D1%87%D0%B5%D0%B1%D0%BD%D0%BE%D0%B3%D0%BE%20%D0%BE%D0%B1%D0%BE%D1%80%D1%83%D0%B4%D0%BE%D0%B2%D0%B0%D0%BD%D0%B8%D1%8F/1%20%D0%BA%D1%83%D1%80%D1%81/03_%D0%AD%D0%BB%D0%B5%D0%BA%D1%82%D1%80%D0%BE%D0%B3%D1%80%D0%B0%D1%84%D0%B8%D1%87%D0%B5%D1%81%D0%BA%D0%B8%D0%B5%20%D0%BC%D0%B5%D1%82%D0%BE%D0%B4%D1%8B%20%D0%B2%20%D0%B4%D0%B8%D0%B0%D0%B3%D0%BD%D0%BE%D1%81%D1%82%D0%B8%D0%BA%D0%B5%20%D0%B7%D0%B0%D0%B1%D0%BE%D0%BB%D0%B5%D0%B2%D0%B0%D0%BD%D0%B8%D0%B9.files/image092.gif"/>
          <p:cNvPicPr>
            <a:picLocks noChangeAspect="1" noChangeArrowheads="1"/>
          </p:cNvPicPr>
          <p:nvPr/>
        </p:nvPicPr>
        <p:blipFill>
          <a:blip r:embed="rId3"/>
          <a:srcRect/>
          <a:stretch>
            <a:fillRect/>
          </a:stretch>
        </p:blipFill>
        <p:spPr bwMode="auto">
          <a:xfrm>
            <a:off x="1928813" y="1928813"/>
            <a:ext cx="4572000" cy="4344987"/>
          </a:xfrm>
          <a:prstGeom prst="rect">
            <a:avLst/>
          </a:prstGeom>
          <a:noFill/>
          <a:ln w="9525">
            <a:noFill/>
            <a:miter lim="800000"/>
            <a:headEnd/>
            <a:tailEnd/>
          </a:ln>
        </p:spPr>
      </p:pic>
      <p:sp>
        <p:nvSpPr>
          <p:cNvPr id="187395" name="Прямоугольник 4"/>
          <p:cNvSpPr>
            <a:spLocks noChangeArrowheads="1"/>
          </p:cNvSpPr>
          <p:nvPr/>
        </p:nvSpPr>
        <p:spPr bwMode="auto">
          <a:xfrm>
            <a:off x="1571625" y="357188"/>
            <a:ext cx="5967413" cy="584200"/>
          </a:xfrm>
          <a:prstGeom prst="rect">
            <a:avLst/>
          </a:prstGeom>
          <a:noFill/>
          <a:ln w="9525">
            <a:noFill/>
            <a:miter lim="800000"/>
            <a:headEnd/>
            <a:tailEnd/>
          </a:ln>
        </p:spPr>
        <p:txBody>
          <a:bodyPr wrap="none">
            <a:spAutoFit/>
          </a:bodyPr>
          <a:lstStyle/>
          <a:p>
            <a:pPr eaLnBrk="1" hangingPunct="1"/>
            <a:r>
              <a:rPr lang="ru-RU" altLang="ru-RU" sz="3200"/>
              <a:t>Локальная электромиография</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3"/>
          <p:cNvPicPr>
            <a:picLocks noGrp="1" noChangeAspect="1" noChangeArrowheads="1"/>
          </p:cNvPicPr>
          <p:nvPr>
            <p:ph type="body" idx="1"/>
          </p:nvPr>
        </p:nvPicPr>
        <p:blipFill>
          <a:blip r:embed="rId3"/>
          <a:srcRect/>
          <a:stretch>
            <a:fillRect/>
          </a:stretch>
        </p:blipFill>
        <p:spPr>
          <a:xfrm>
            <a:off x="539750" y="260350"/>
            <a:ext cx="8229600" cy="3273425"/>
          </a:xfrm>
        </p:spPr>
      </p:pic>
      <p:pic>
        <p:nvPicPr>
          <p:cNvPr id="188419" name="Picture 4"/>
          <p:cNvPicPr>
            <a:picLocks noChangeAspect="1" noChangeArrowheads="1"/>
          </p:cNvPicPr>
          <p:nvPr/>
        </p:nvPicPr>
        <p:blipFill>
          <a:blip r:embed="rId4"/>
          <a:srcRect/>
          <a:stretch>
            <a:fillRect/>
          </a:stretch>
        </p:blipFill>
        <p:spPr bwMode="auto">
          <a:xfrm>
            <a:off x="827088" y="3429000"/>
            <a:ext cx="4953000" cy="2813050"/>
          </a:xfrm>
          <a:prstGeom prst="rect">
            <a:avLst/>
          </a:prstGeom>
          <a:noFill/>
          <a:ln w="9525">
            <a:noFill/>
            <a:miter lim="800000"/>
            <a:headEnd/>
            <a:tailEnd/>
          </a:ln>
        </p:spPr>
      </p:pic>
      <p:pic>
        <p:nvPicPr>
          <p:cNvPr id="188420" name="Picture 7"/>
          <p:cNvPicPr>
            <a:picLocks noChangeAspect="1" noChangeArrowheads="1"/>
          </p:cNvPicPr>
          <p:nvPr/>
        </p:nvPicPr>
        <p:blipFill>
          <a:blip r:embed="rId5"/>
          <a:srcRect/>
          <a:stretch>
            <a:fillRect/>
          </a:stretch>
        </p:blipFill>
        <p:spPr bwMode="auto">
          <a:xfrm>
            <a:off x="6156325" y="3716338"/>
            <a:ext cx="2497138" cy="2481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3"/>
          <p:cNvPicPr>
            <a:picLocks noGrp="1" noChangeAspect="1" noChangeArrowheads="1"/>
          </p:cNvPicPr>
          <p:nvPr>
            <p:ph type="body" idx="1"/>
          </p:nvPr>
        </p:nvPicPr>
        <p:blipFill>
          <a:blip r:embed="rId3"/>
          <a:srcRect/>
          <a:stretch>
            <a:fillRect/>
          </a:stretch>
        </p:blipFill>
        <p:spPr>
          <a:xfrm>
            <a:off x="1763713" y="1341438"/>
            <a:ext cx="6192837" cy="4525962"/>
          </a:xfrm>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3"/>
          <p:cNvPicPr>
            <a:picLocks noGrp="1" noChangeAspect="1" noChangeArrowheads="1"/>
          </p:cNvPicPr>
          <p:nvPr>
            <p:ph type="body" idx="1"/>
          </p:nvPr>
        </p:nvPicPr>
        <p:blipFill>
          <a:blip r:embed="rId3"/>
          <a:srcRect/>
          <a:stretch>
            <a:fillRect/>
          </a:stretch>
        </p:blipFill>
        <p:spPr>
          <a:xfrm>
            <a:off x="468313" y="1125538"/>
            <a:ext cx="8229600" cy="4525962"/>
          </a:xfr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3"/>
          <p:cNvPicPr>
            <a:picLocks noGrp="1" noChangeAspect="1" noChangeArrowheads="1"/>
          </p:cNvPicPr>
          <p:nvPr>
            <p:ph type="body" idx="1"/>
          </p:nvPr>
        </p:nvPicPr>
        <p:blipFill>
          <a:blip r:embed="rId2"/>
          <a:srcRect/>
          <a:stretch>
            <a:fillRect/>
          </a:stretch>
        </p:blipFill>
        <p:spPr>
          <a:xfrm>
            <a:off x="468313" y="1196975"/>
            <a:ext cx="8229600" cy="4525963"/>
          </a:xfr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3"/>
          <p:cNvPicPr>
            <a:picLocks noGrp="1" noChangeAspect="1" noChangeArrowheads="1"/>
          </p:cNvPicPr>
          <p:nvPr>
            <p:ph type="body" idx="1"/>
          </p:nvPr>
        </p:nvPicPr>
        <p:blipFill>
          <a:blip r:embed="rId2"/>
          <a:srcRect/>
          <a:stretch>
            <a:fillRect/>
          </a:stretch>
        </p:blipFill>
        <p:spPr>
          <a:xfrm>
            <a:off x="468313" y="1052513"/>
            <a:ext cx="8229600" cy="4525962"/>
          </a:xfrm>
        </p:spPr>
      </p:pic>
      <p:sp>
        <p:nvSpPr>
          <p:cNvPr id="192515" name="Rectangle 4"/>
          <p:cNvSpPr>
            <a:spLocks noChangeArrowheads="1"/>
          </p:cNvSpPr>
          <p:nvPr/>
        </p:nvSpPr>
        <p:spPr bwMode="auto">
          <a:xfrm>
            <a:off x="3492500" y="333375"/>
            <a:ext cx="2254250" cy="366713"/>
          </a:xfrm>
          <a:prstGeom prst="rect">
            <a:avLst/>
          </a:prstGeom>
          <a:noFill/>
          <a:ln w="9525">
            <a:noFill/>
            <a:miter lim="800000"/>
            <a:headEnd/>
            <a:tailEnd/>
          </a:ln>
        </p:spPr>
        <p:txBody>
          <a:bodyPr wrap="none">
            <a:spAutoFit/>
          </a:bodyPr>
          <a:lstStyle/>
          <a:p>
            <a:pPr eaLnBrk="1" hangingPunct="1"/>
            <a:r>
              <a:rPr lang="en-US" altLang="ru-RU"/>
              <a:t>T</a:t>
            </a:r>
            <a:r>
              <a:rPr lang="ru-RU" altLang="ru-RU"/>
              <a:t>opographical maps</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ext Box 1"/>
          <p:cNvSpPr txBox="1">
            <a:spLocks noChangeArrowheads="1"/>
          </p:cNvSpPr>
          <p:nvPr/>
        </p:nvSpPr>
        <p:spPr bwMode="auto">
          <a:xfrm>
            <a:off x="1214438" y="785813"/>
            <a:ext cx="7050087" cy="5160962"/>
          </a:xfrm>
          <a:prstGeom prst="rect">
            <a:avLst/>
          </a:prstGeom>
          <a:noFill/>
          <a:ln w="9525">
            <a:noFill/>
            <a:round/>
            <a:headEnd/>
            <a:tailEnd/>
          </a:ln>
        </p:spPr>
        <p:txBody>
          <a:bodyPr lIns="81639" tIns="66421" rIns="81639" bIns="40820"/>
          <a:lstStyle/>
          <a:p>
            <a:pPr eaLnBrk="1" hangingPunct="1">
              <a:tabLst>
                <a:tab pos="655638" algn="l"/>
                <a:tab pos="1312863" algn="l"/>
                <a:tab pos="1968500" algn="l"/>
                <a:tab pos="2625725" algn="l"/>
                <a:tab pos="3282950" algn="l"/>
                <a:tab pos="3938588" algn="l"/>
                <a:tab pos="4595813" algn="l"/>
                <a:tab pos="5253038" algn="l"/>
                <a:tab pos="5908675" algn="l"/>
                <a:tab pos="6565900" algn="l"/>
              </a:tabLst>
            </a:pPr>
            <a:r>
              <a:rPr lang="en-US" altLang="ru-RU" sz="2900" b="1">
                <a:solidFill>
                  <a:srgbClr val="0000FF"/>
                </a:solidFill>
              </a:rPr>
              <a:t>Электрическая активность кожи</a:t>
            </a:r>
          </a:p>
          <a:p>
            <a:pPr eaLnBrk="1" hangingPunct="1">
              <a:tabLst>
                <a:tab pos="655638" algn="l"/>
                <a:tab pos="1312863" algn="l"/>
                <a:tab pos="1968500" algn="l"/>
                <a:tab pos="2625725" algn="l"/>
                <a:tab pos="3282950" algn="l"/>
                <a:tab pos="3938588" algn="l"/>
                <a:tab pos="4595813" algn="l"/>
                <a:tab pos="5253038" algn="l"/>
                <a:tab pos="5908675" algn="l"/>
                <a:tab pos="6565900" algn="l"/>
              </a:tabLst>
            </a:pPr>
            <a:endParaRPr lang="en-US" altLang="ru-RU" sz="2900">
              <a:solidFill>
                <a:srgbClr val="000000"/>
              </a:solidFill>
            </a:endParaRPr>
          </a:p>
          <a:p>
            <a:pPr eaLnBrk="1" hangingPunct="1">
              <a:tabLst>
                <a:tab pos="655638" algn="l"/>
                <a:tab pos="1312863" algn="l"/>
                <a:tab pos="1968500" algn="l"/>
                <a:tab pos="2625725" algn="l"/>
                <a:tab pos="3282950" algn="l"/>
                <a:tab pos="3938588" algn="l"/>
                <a:tab pos="4595813" algn="l"/>
                <a:tab pos="5253038" algn="l"/>
                <a:tab pos="5908675" algn="l"/>
                <a:tab pos="6565900" algn="l"/>
              </a:tabLst>
            </a:pPr>
            <a:r>
              <a:rPr lang="en-US" altLang="ru-RU" sz="2000">
                <a:solidFill>
                  <a:srgbClr val="000000"/>
                </a:solidFill>
              </a:rPr>
              <a:t>Электродермальная активность (ЭДА)</a:t>
            </a:r>
          </a:p>
          <a:p>
            <a:pPr eaLnBrk="1" hangingPunct="1">
              <a:tabLst>
                <a:tab pos="655638" algn="l"/>
                <a:tab pos="1312863" algn="l"/>
                <a:tab pos="1968500" algn="l"/>
                <a:tab pos="2625725" algn="l"/>
                <a:tab pos="3282950" algn="l"/>
                <a:tab pos="3938588" algn="l"/>
                <a:tab pos="4595813" algn="l"/>
                <a:tab pos="5253038" algn="l"/>
                <a:tab pos="5908675" algn="l"/>
                <a:tab pos="6565900" algn="l"/>
              </a:tabLst>
            </a:pPr>
            <a:r>
              <a:rPr lang="en-US" altLang="ru-RU" sz="2000">
                <a:solidFill>
                  <a:srgbClr val="000000"/>
                </a:solidFill>
              </a:rPr>
              <a:t>electrodermal activity</a:t>
            </a:r>
          </a:p>
          <a:p>
            <a:pPr eaLnBrk="1" hangingPunct="1">
              <a:tabLst>
                <a:tab pos="655638" algn="l"/>
                <a:tab pos="1312863" algn="l"/>
                <a:tab pos="1968500" algn="l"/>
                <a:tab pos="2625725" algn="l"/>
                <a:tab pos="3282950" algn="l"/>
                <a:tab pos="3938588" algn="l"/>
                <a:tab pos="4595813" algn="l"/>
                <a:tab pos="5253038" algn="l"/>
                <a:tab pos="5908675" algn="l"/>
                <a:tab pos="6565900" algn="l"/>
              </a:tabLst>
            </a:pPr>
            <a:endParaRPr lang="en-US" altLang="ru-RU" sz="2000">
              <a:solidFill>
                <a:srgbClr val="000000"/>
              </a:solidFill>
            </a:endParaRPr>
          </a:p>
          <a:p>
            <a:pPr eaLnBrk="1" hangingPunct="1">
              <a:tabLst>
                <a:tab pos="655638" algn="l"/>
                <a:tab pos="1312863" algn="l"/>
                <a:tab pos="1968500" algn="l"/>
                <a:tab pos="2625725" algn="l"/>
                <a:tab pos="3282950" algn="l"/>
                <a:tab pos="3938588" algn="l"/>
                <a:tab pos="4595813" algn="l"/>
                <a:tab pos="5253038" algn="l"/>
                <a:tab pos="5908675" algn="l"/>
                <a:tab pos="6565900" algn="l"/>
              </a:tabLst>
            </a:pPr>
            <a:r>
              <a:rPr lang="en-US" altLang="ru-RU" sz="2000">
                <a:solidFill>
                  <a:srgbClr val="000000"/>
                </a:solidFill>
              </a:rPr>
              <a:t>Кожно-гальванический рефлекс (КГР)</a:t>
            </a:r>
          </a:p>
          <a:p>
            <a:pPr eaLnBrk="1" hangingPunct="1">
              <a:tabLst>
                <a:tab pos="655638" algn="l"/>
                <a:tab pos="1312863" algn="l"/>
                <a:tab pos="1968500" algn="l"/>
                <a:tab pos="2625725" algn="l"/>
                <a:tab pos="3282950" algn="l"/>
                <a:tab pos="3938588" algn="l"/>
                <a:tab pos="4595813" algn="l"/>
                <a:tab pos="5253038" algn="l"/>
                <a:tab pos="5908675" algn="l"/>
                <a:tab pos="6565900" algn="l"/>
              </a:tabLst>
            </a:pPr>
            <a:r>
              <a:rPr lang="en-US" altLang="ru-RU" sz="2000">
                <a:solidFill>
                  <a:srgbClr val="000000"/>
                </a:solidFill>
              </a:rPr>
              <a:t>galvanic skin response</a:t>
            </a:r>
          </a:p>
          <a:p>
            <a:pPr eaLnBrk="1" hangingPunct="1">
              <a:tabLst>
                <a:tab pos="655638" algn="l"/>
                <a:tab pos="1312863" algn="l"/>
                <a:tab pos="1968500" algn="l"/>
                <a:tab pos="2625725" algn="l"/>
                <a:tab pos="3282950" algn="l"/>
                <a:tab pos="3938588" algn="l"/>
                <a:tab pos="4595813" algn="l"/>
                <a:tab pos="5253038" algn="l"/>
                <a:tab pos="5908675" algn="l"/>
                <a:tab pos="6565900" algn="l"/>
              </a:tabLst>
            </a:pPr>
            <a:endParaRPr lang="en-US" altLang="ru-RU" sz="2000">
              <a:solidFill>
                <a:srgbClr val="000000"/>
              </a:solidFill>
            </a:endParaRPr>
          </a:p>
          <a:p>
            <a:pPr eaLnBrk="1" hangingPunct="1">
              <a:tabLst>
                <a:tab pos="655638" algn="l"/>
                <a:tab pos="1312863" algn="l"/>
                <a:tab pos="1968500" algn="l"/>
                <a:tab pos="2625725" algn="l"/>
                <a:tab pos="3282950" algn="l"/>
                <a:tab pos="3938588" algn="l"/>
                <a:tab pos="4595813" algn="l"/>
                <a:tab pos="5253038" algn="l"/>
                <a:tab pos="5908675" algn="l"/>
                <a:tab pos="6565900" algn="l"/>
              </a:tabLst>
            </a:pPr>
            <a:r>
              <a:rPr lang="en-US" altLang="ru-RU" sz="2000">
                <a:solidFill>
                  <a:srgbClr val="000000"/>
                </a:solidFill>
              </a:rPr>
              <a:t>ЭДА потовых желез -</a:t>
            </a:r>
            <a:r>
              <a:rPr lang="ru-RU" altLang="ru-RU" sz="2000">
                <a:solidFill>
                  <a:srgbClr val="000000"/>
                </a:solidFill>
              </a:rPr>
              <a:t> </a:t>
            </a:r>
            <a:r>
              <a:rPr lang="en-US" altLang="ru-RU" sz="2000">
                <a:solidFill>
                  <a:srgbClr val="000000"/>
                </a:solidFill>
              </a:rPr>
              <a:t>судомоторная</a:t>
            </a:r>
          </a:p>
          <a:p>
            <a:pPr eaLnBrk="1" hangingPunct="1">
              <a:tabLst>
                <a:tab pos="655638" algn="l"/>
                <a:tab pos="1312863" algn="l"/>
                <a:tab pos="1968500" algn="l"/>
                <a:tab pos="2625725" algn="l"/>
                <a:tab pos="3282950" algn="l"/>
                <a:tab pos="3938588" algn="l"/>
                <a:tab pos="4595813" algn="l"/>
                <a:tab pos="5253038" algn="l"/>
                <a:tab pos="5908675" algn="l"/>
                <a:tab pos="6565900" algn="l"/>
              </a:tabLst>
            </a:pPr>
            <a:r>
              <a:rPr lang="en-US" altLang="ru-RU" sz="2000">
                <a:solidFill>
                  <a:srgbClr val="000000"/>
                </a:solidFill>
              </a:rPr>
              <a:t>ЭДА эпидермиса и дермы - несудомоторная</a:t>
            </a:r>
          </a:p>
          <a:p>
            <a:pPr eaLnBrk="1" hangingPunct="1">
              <a:tabLst>
                <a:tab pos="655638" algn="l"/>
                <a:tab pos="1312863" algn="l"/>
                <a:tab pos="1968500" algn="l"/>
                <a:tab pos="2625725" algn="l"/>
                <a:tab pos="3282950" algn="l"/>
                <a:tab pos="3938588" algn="l"/>
                <a:tab pos="4595813" algn="l"/>
                <a:tab pos="5253038" algn="l"/>
                <a:tab pos="5908675" algn="l"/>
                <a:tab pos="6565900" algn="l"/>
              </a:tabLst>
            </a:pPr>
            <a:endParaRPr lang="en-US" altLang="ru-RU" sz="2000">
              <a:solidFill>
                <a:srgbClr val="000000"/>
              </a:solidFill>
            </a:endParaRPr>
          </a:p>
          <a:p>
            <a:pPr eaLnBrk="1" hangingPunct="1">
              <a:tabLst>
                <a:tab pos="655638" algn="l"/>
                <a:tab pos="1312863" algn="l"/>
                <a:tab pos="1968500" algn="l"/>
                <a:tab pos="2625725" algn="l"/>
                <a:tab pos="3282950" algn="l"/>
                <a:tab pos="3938588" algn="l"/>
                <a:tab pos="4595813" algn="l"/>
                <a:tab pos="5253038" algn="l"/>
                <a:tab pos="5908675" algn="l"/>
                <a:tab pos="6565900" algn="l"/>
              </a:tabLst>
            </a:pPr>
            <a:r>
              <a:rPr lang="en-US" altLang="ru-RU" sz="2000">
                <a:solidFill>
                  <a:srgbClr val="000000"/>
                </a:solidFill>
              </a:rPr>
              <a:t>Вызванный кожный вегетативный потенциал (ВКВП)</a:t>
            </a:r>
          </a:p>
          <a:p>
            <a:pPr eaLnBrk="1" hangingPunct="1">
              <a:tabLst>
                <a:tab pos="655638" algn="l"/>
                <a:tab pos="1312863" algn="l"/>
                <a:tab pos="1968500" algn="l"/>
                <a:tab pos="2625725" algn="l"/>
                <a:tab pos="3282950" algn="l"/>
                <a:tab pos="3938588" algn="l"/>
                <a:tab pos="4595813" algn="l"/>
                <a:tab pos="5253038" algn="l"/>
                <a:tab pos="5908675" algn="l"/>
                <a:tab pos="6565900" algn="l"/>
              </a:tabLst>
            </a:pPr>
            <a:r>
              <a:rPr lang="en-US" altLang="ru-RU" sz="2000">
                <a:solidFill>
                  <a:srgbClr val="000000"/>
                </a:solidFill>
              </a:rPr>
              <a:t>sympathetic skin response</a:t>
            </a:r>
          </a:p>
          <a:p>
            <a:pPr eaLnBrk="1" hangingPunct="1">
              <a:tabLst>
                <a:tab pos="655638" algn="l"/>
                <a:tab pos="1312863" algn="l"/>
                <a:tab pos="1968500" algn="l"/>
                <a:tab pos="2625725" algn="l"/>
                <a:tab pos="3282950" algn="l"/>
                <a:tab pos="3938588" algn="l"/>
                <a:tab pos="4595813" algn="l"/>
                <a:tab pos="5253038" algn="l"/>
                <a:tab pos="5908675" algn="l"/>
                <a:tab pos="6565900" algn="l"/>
              </a:tabLst>
            </a:pPr>
            <a:r>
              <a:rPr lang="en-US" altLang="ru-RU" sz="2000">
                <a:solidFill>
                  <a:srgbClr val="000000"/>
                </a:solidFill>
              </a:rPr>
              <a:t>peripherial autonomic surphase potential</a:t>
            </a:r>
          </a:p>
          <a:p>
            <a:pPr eaLnBrk="1" hangingPunct="1">
              <a:tabLst>
                <a:tab pos="655638" algn="l"/>
                <a:tab pos="1312863" algn="l"/>
                <a:tab pos="1968500" algn="l"/>
                <a:tab pos="2625725" algn="l"/>
                <a:tab pos="3282950" algn="l"/>
                <a:tab pos="3938588" algn="l"/>
                <a:tab pos="4595813" algn="l"/>
                <a:tab pos="5253038" algn="l"/>
                <a:tab pos="5908675" algn="l"/>
                <a:tab pos="6565900" algn="l"/>
              </a:tabLst>
            </a:pPr>
            <a:endParaRPr lang="en-US" altLang="ru-RU" sz="2000">
              <a:solidFill>
                <a:srgbClr val="000000"/>
              </a:solidFill>
            </a:endParaRPr>
          </a:p>
          <a:p>
            <a:pPr eaLnBrk="1" hangingPunct="1">
              <a:tabLst>
                <a:tab pos="655638" algn="l"/>
                <a:tab pos="1312863" algn="l"/>
                <a:tab pos="1968500" algn="l"/>
                <a:tab pos="2625725" algn="l"/>
                <a:tab pos="3282950" algn="l"/>
                <a:tab pos="3938588" algn="l"/>
                <a:tab pos="4595813" algn="l"/>
                <a:tab pos="5253038" algn="l"/>
                <a:tab pos="5908675" algn="l"/>
                <a:tab pos="6565900" algn="l"/>
              </a:tabLst>
            </a:pPr>
            <a:endParaRPr lang="en-US" altLang="ru-RU" sz="2000">
              <a:solidFill>
                <a:srgbClr val="000000"/>
              </a:solidFill>
            </a:endParaRPr>
          </a:p>
          <a:p>
            <a:pPr eaLnBrk="1" hangingPunct="1">
              <a:tabLst>
                <a:tab pos="655638" algn="l"/>
                <a:tab pos="1312863" algn="l"/>
                <a:tab pos="1968500" algn="l"/>
                <a:tab pos="2625725" algn="l"/>
                <a:tab pos="3282950" algn="l"/>
                <a:tab pos="3938588" algn="l"/>
                <a:tab pos="4595813" algn="l"/>
                <a:tab pos="5253038" algn="l"/>
                <a:tab pos="5908675" algn="l"/>
                <a:tab pos="6565900" algn="l"/>
              </a:tabLst>
            </a:pPr>
            <a:endParaRPr lang="en-US" altLang="ru-RU" sz="2000">
              <a:solidFill>
                <a:srgbClr val="0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1"/>
          <p:cNvSpPr>
            <a:spLocks noChangeArrowheads="1"/>
          </p:cNvSpPr>
          <p:nvPr/>
        </p:nvSpPr>
        <p:spPr bwMode="auto">
          <a:xfrm>
            <a:off x="428625" y="142875"/>
            <a:ext cx="8215313" cy="587375"/>
          </a:xfrm>
          <a:prstGeom prst="rect">
            <a:avLst/>
          </a:prstGeom>
          <a:noFill/>
          <a:ln w="9525">
            <a:noFill/>
            <a:round/>
            <a:headEnd/>
            <a:tailEnd/>
          </a:ln>
        </p:spPr>
        <p:txBody>
          <a:bodyPr lIns="90000" tIns="46800" rIns="90000" bIns="46800">
            <a:spAutoFit/>
          </a:bodyPr>
          <a:lstStyle/>
          <a:p>
            <a:pPr algn="ctr" eaLnBrk="1" hangingPunct="1">
              <a:buClr>
                <a:srgbClr val="333333"/>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3200">
                <a:solidFill>
                  <a:srgbClr val="333333"/>
                </a:solidFill>
                <a:latin typeface="Times New Roman" pitchFamily="18" charset="0"/>
                <a:cs typeface="Times New Roman" pitchFamily="18" charset="0"/>
              </a:rPr>
              <a:t>Электрическая активность</a:t>
            </a:r>
            <a:r>
              <a:rPr lang="ru-RU" altLang="ru-RU" sz="3200">
                <a:solidFill>
                  <a:srgbClr val="333333"/>
                </a:solidFill>
                <a:latin typeface="Times New Roman" pitchFamily="18" charset="0"/>
                <a:cs typeface="Times New Roman" pitchFamily="18" charset="0"/>
              </a:rPr>
              <a:t> кожи</a:t>
            </a:r>
            <a:endParaRPr lang="en-GB" altLang="ru-RU" sz="3200">
              <a:solidFill>
                <a:srgbClr val="333333"/>
              </a:solidFill>
              <a:latin typeface="Times New Roman" pitchFamily="18" charset="0"/>
              <a:cs typeface="Times New Roman" pitchFamily="18" charset="0"/>
            </a:endParaRPr>
          </a:p>
        </p:txBody>
      </p:sp>
      <p:sp>
        <p:nvSpPr>
          <p:cNvPr id="194563" name="Rectangle 2"/>
          <p:cNvSpPr>
            <a:spLocks noChangeArrowheads="1"/>
          </p:cNvSpPr>
          <p:nvPr/>
        </p:nvSpPr>
        <p:spPr bwMode="auto">
          <a:xfrm>
            <a:off x="500063" y="4214813"/>
            <a:ext cx="5715000" cy="1201737"/>
          </a:xfrm>
          <a:prstGeom prst="rect">
            <a:avLst/>
          </a:prstGeom>
          <a:noFill/>
          <a:ln w="9525">
            <a:noFill/>
            <a:round/>
            <a:headEnd/>
            <a:tailEnd/>
          </a:ln>
        </p:spPr>
        <p:txBody>
          <a:bodyPr lIns="90000" tIns="46800" rIns="90000" bIns="46800">
            <a:spAutoFit/>
          </a:bodyPr>
          <a:lstStyle/>
          <a:p>
            <a:pPr algn="just" eaLnBrk="1" hangingPunct="1">
              <a:spcBef>
                <a:spcPts val="1250"/>
              </a:spcBef>
              <a:buSzPct val="8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t>Существуют два показателя - проводимость кожи (измеряется по Фере</a:t>
            </a:r>
            <a:r>
              <a:rPr lang="ru-RU" altLang="ru-RU"/>
              <a:t> 1888г</a:t>
            </a:r>
            <a:r>
              <a:rPr lang="en-GB" altLang="ru-RU"/>
              <a:t>) и кожно-гальваническая реакция (измеряется по Тарханову</a:t>
            </a:r>
            <a:r>
              <a:rPr lang="ru-RU" altLang="ru-RU"/>
              <a:t> 1889</a:t>
            </a:r>
            <a:r>
              <a:rPr lang="en-GB" altLang="ru-RU"/>
              <a:t>).</a:t>
            </a:r>
          </a:p>
        </p:txBody>
      </p:sp>
      <p:pic>
        <p:nvPicPr>
          <p:cNvPr id="194564" name="Picture 4"/>
          <p:cNvPicPr>
            <a:picLocks noChangeAspect="1" noChangeArrowheads="1"/>
          </p:cNvPicPr>
          <p:nvPr/>
        </p:nvPicPr>
        <p:blipFill>
          <a:blip r:embed="rId3"/>
          <a:srcRect/>
          <a:stretch>
            <a:fillRect/>
          </a:stretch>
        </p:blipFill>
        <p:spPr bwMode="auto">
          <a:xfrm>
            <a:off x="6477000" y="3200400"/>
            <a:ext cx="2462213" cy="2524125"/>
          </a:xfrm>
          <a:prstGeom prst="rect">
            <a:avLst/>
          </a:prstGeom>
          <a:noFill/>
          <a:ln w="9525">
            <a:noFill/>
            <a:round/>
            <a:headEnd/>
            <a:tailEnd/>
          </a:ln>
        </p:spPr>
      </p:pic>
      <p:sp>
        <p:nvSpPr>
          <p:cNvPr id="194565" name="Прямоугольник 5"/>
          <p:cNvSpPr>
            <a:spLocks noChangeArrowheads="1"/>
          </p:cNvSpPr>
          <p:nvPr/>
        </p:nvSpPr>
        <p:spPr bwMode="auto">
          <a:xfrm>
            <a:off x="285750" y="1071563"/>
            <a:ext cx="7929563" cy="646112"/>
          </a:xfrm>
          <a:prstGeom prst="rect">
            <a:avLst/>
          </a:prstGeom>
          <a:noFill/>
          <a:ln w="9525">
            <a:noFill/>
            <a:miter lim="800000"/>
            <a:headEnd/>
            <a:tailEnd/>
          </a:ln>
        </p:spPr>
        <p:txBody>
          <a:bodyPr>
            <a:spAutoFit/>
          </a:bodyPr>
          <a:lstStyle/>
          <a:p>
            <a:pPr eaLnBrk="1" hangingPunct="1"/>
            <a:r>
              <a:rPr lang="ru-RU" altLang="ru-RU" b="1"/>
              <a:t>Кожно — гальваническая реакция</a:t>
            </a:r>
            <a:r>
              <a:rPr lang="ru-RU" altLang="ru-RU"/>
              <a:t> (КГР) — биоэлектрическая реакция, регистрируемая с поверхности кожи.</a:t>
            </a:r>
          </a:p>
        </p:txBody>
      </p:sp>
      <p:sp>
        <p:nvSpPr>
          <p:cNvPr id="194566" name="Прямоугольник 6"/>
          <p:cNvSpPr>
            <a:spLocks noChangeArrowheads="1"/>
          </p:cNvSpPr>
          <p:nvPr/>
        </p:nvSpPr>
        <p:spPr bwMode="auto">
          <a:xfrm>
            <a:off x="357188" y="1785938"/>
            <a:ext cx="8501062" cy="1200150"/>
          </a:xfrm>
          <a:prstGeom prst="rect">
            <a:avLst/>
          </a:prstGeom>
          <a:noFill/>
          <a:ln w="9525">
            <a:noFill/>
            <a:miter lim="800000"/>
            <a:headEnd/>
            <a:tailEnd/>
          </a:ln>
        </p:spPr>
        <p:txBody>
          <a:bodyPr>
            <a:spAutoFit/>
          </a:bodyPr>
          <a:lstStyle/>
          <a:p>
            <a:pPr eaLnBrk="1" hangingPunct="1"/>
            <a:r>
              <a:rPr lang="ru-RU" altLang="ru-RU"/>
              <a:t>КГР рассматривается как компонент ориентировочного рефлекса, оборонительных, эмоциональных и др. реакций организма, связанных с симпатической иннервацией, мобилизацией адаптационнотрофических ресурсов и т.д., и представляет собой результат активности потовых желез.</a:t>
            </a:r>
          </a:p>
        </p:txBody>
      </p:sp>
      <p:sp>
        <p:nvSpPr>
          <p:cNvPr id="194567" name="Прямоугольник 7"/>
          <p:cNvSpPr>
            <a:spLocks noChangeArrowheads="1"/>
          </p:cNvSpPr>
          <p:nvPr/>
        </p:nvSpPr>
        <p:spPr bwMode="auto">
          <a:xfrm>
            <a:off x="428625" y="3214688"/>
            <a:ext cx="5715000" cy="923925"/>
          </a:xfrm>
          <a:prstGeom prst="rect">
            <a:avLst/>
          </a:prstGeom>
          <a:noFill/>
          <a:ln w="9525">
            <a:noFill/>
            <a:miter lim="800000"/>
            <a:headEnd/>
            <a:tailEnd/>
          </a:ln>
        </p:spPr>
        <p:txBody>
          <a:bodyPr>
            <a:spAutoFit/>
          </a:bodyPr>
          <a:lstStyle/>
          <a:p>
            <a:pPr algn="just" eaLnBrk="1" hangingPunct="1">
              <a:spcBef>
                <a:spcPts val="1250"/>
              </a:spcBef>
              <a:buSzPct val="8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a:solidFill>
                  <a:srgbClr val="000000"/>
                </a:solidFill>
              </a:rPr>
              <a:t>Используется как показатель эмоционального напряжения, ориентировочной реакции. Применяется в «детекторе лжи».</a:t>
            </a:r>
          </a:p>
        </p:txBody>
      </p:sp>
      <p:sp>
        <p:nvSpPr>
          <p:cNvPr id="194568" name="Прямоугольник 8"/>
          <p:cNvSpPr>
            <a:spLocks noChangeArrowheads="1"/>
          </p:cNvSpPr>
          <p:nvPr/>
        </p:nvSpPr>
        <p:spPr bwMode="auto">
          <a:xfrm>
            <a:off x="571500" y="5429250"/>
            <a:ext cx="5357813" cy="646113"/>
          </a:xfrm>
          <a:prstGeom prst="rect">
            <a:avLst/>
          </a:prstGeom>
          <a:noFill/>
          <a:ln w="9525">
            <a:noFill/>
            <a:miter lim="800000"/>
            <a:headEnd/>
            <a:tailEnd/>
          </a:ln>
        </p:spPr>
        <p:txBody>
          <a:bodyPr>
            <a:spAutoFit/>
          </a:bodyPr>
          <a:lstStyle/>
          <a:p>
            <a:pPr eaLnBrk="1" hangingPunct="1"/>
            <a:r>
              <a:rPr lang="ru-RU" altLang="ru-RU"/>
              <a:t>методы Фере и Тарханова дают неодинаковые результаты.</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Прямоугольник 4"/>
          <p:cNvSpPr>
            <a:spLocks noChangeArrowheads="1"/>
          </p:cNvSpPr>
          <p:nvPr/>
        </p:nvSpPr>
        <p:spPr bwMode="auto">
          <a:xfrm>
            <a:off x="500063" y="642938"/>
            <a:ext cx="8215312" cy="5078412"/>
          </a:xfrm>
          <a:prstGeom prst="rect">
            <a:avLst/>
          </a:prstGeom>
          <a:noFill/>
          <a:ln w="9525">
            <a:noFill/>
            <a:miter lim="800000"/>
            <a:headEnd/>
            <a:tailEnd/>
          </a:ln>
        </p:spPr>
        <p:txBody>
          <a:bodyPr>
            <a:spAutoFit/>
          </a:bodyPr>
          <a:lstStyle/>
          <a:p>
            <a:pPr eaLnBrk="1" hangingPunct="1"/>
            <a:r>
              <a:rPr lang="ru-RU" altLang="ru-RU" b="1"/>
              <a:t>электрическая активность кожи</a:t>
            </a:r>
            <a:r>
              <a:rPr lang="ru-RU" altLang="ru-RU"/>
              <a:t> объединяет целый ряд показателей.</a:t>
            </a:r>
          </a:p>
          <a:p>
            <a:pPr eaLnBrk="1" hangingPunct="1"/>
            <a:endParaRPr lang="ru-RU" altLang="ru-RU"/>
          </a:p>
          <a:p>
            <a:pPr eaLnBrk="1" hangingPunct="1"/>
            <a:r>
              <a:rPr lang="ru-RU" altLang="ru-RU"/>
              <a:t>К показателям ЭАК относятся </a:t>
            </a:r>
            <a:r>
              <a:rPr lang="ru-RU" altLang="ru-RU" b="1"/>
              <a:t>уровень потенциала кожи </a:t>
            </a:r>
            <a:r>
              <a:rPr lang="ru-RU" altLang="ru-RU"/>
              <a:t>(УПК, или SPL), </a:t>
            </a:r>
            <a:r>
              <a:rPr lang="ru-RU" altLang="ru-RU" b="1"/>
              <a:t>реакция потенциала кожи </a:t>
            </a:r>
            <a:r>
              <a:rPr lang="ru-RU" altLang="ru-RU"/>
              <a:t>(РПК, или SPR), </a:t>
            </a:r>
            <a:r>
              <a:rPr lang="ru-RU" altLang="ru-RU" b="1"/>
              <a:t>спонтанная реакция потенциала кожи</a:t>
            </a:r>
            <a:r>
              <a:rPr lang="ru-RU" altLang="ru-RU"/>
              <a:t> (СРПК, или SSPR), </a:t>
            </a:r>
            <a:r>
              <a:rPr lang="ru-RU" altLang="ru-RU" b="1"/>
              <a:t>уровень сопротивления кожи </a:t>
            </a:r>
            <a:r>
              <a:rPr lang="ru-RU" altLang="ru-RU"/>
              <a:t>(УСК, или SRL), </a:t>
            </a:r>
            <a:r>
              <a:rPr lang="ru-RU" altLang="ru-RU" b="1"/>
              <a:t>реакция сопротивления кожи </a:t>
            </a:r>
            <a:r>
              <a:rPr lang="ru-RU" altLang="ru-RU"/>
              <a:t>(РСК, или SRR), </a:t>
            </a:r>
            <a:r>
              <a:rPr lang="ru-RU" altLang="ru-RU" b="1"/>
              <a:t>уровень проводимости кожи</a:t>
            </a:r>
            <a:r>
              <a:rPr lang="ru-RU" altLang="ru-RU"/>
              <a:t> (УПрК, или SCL) и пр. </a:t>
            </a:r>
          </a:p>
          <a:p>
            <a:pPr eaLnBrk="1" hangingPunct="1"/>
            <a:r>
              <a:rPr lang="ru-RU" altLang="ru-RU"/>
              <a:t>При этом «уровень» означает </a:t>
            </a:r>
            <a:r>
              <a:rPr lang="ru-RU" altLang="ru-RU" b="1"/>
              <a:t>тоническую активность </a:t>
            </a:r>
            <a:r>
              <a:rPr lang="ru-RU" altLang="ru-RU"/>
              <a:t>(относительно длительные состояния), «реакция» — </a:t>
            </a:r>
            <a:r>
              <a:rPr lang="ru-RU" altLang="ru-RU" b="1"/>
              <a:t>фазическую активность </a:t>
            </a:r>
            <a:r>
              <a:rPr lang="ru-RU" altLang="ru-RU"/>
              <a:t>(короткие, в течение нескольких секунд, ответы на раздражители) и «спонтанная» — реакции, трудно связываемые с каким-либо раздражителем.</a:t>
            </a:r>
          </a:p>
          <a:p>
            <a:pPr eaLnBrk="1" hangingPunct="1"/>
            <a:endParaRPr lang="ru-RU" altLang="ru-RU"/>
          </a:p>
          <a:p>
            <a:pPr eaLnBrk="1" hangingPunct="1"/>
            <a:r>
              <a:rPr lang="ru-RU" altLang="ru-RU"/>
              <a:t>Уровень </a:t>
            </a:r>
            <a:r>
              <a:rPr lang="ru-RU" altLang="ru-RU" b="1"/>
              <a:t>тонического</a:t>
            </a:r>
            <a:r>
              <a:rPr lang="ru-RU" altLang="ru-RU"/>
              <a:t> электрокожного сопротивления используется как показатель функционального состояния Ц. н. с. В расслабленном состоянии, напр. во сне, сопротивление кожи повышается, а при высоком уровне активации понижается. </a:t>
            </a:r>
          </a:p>
          <a:p>
            <a:pPr eaLnBrk="1" hangingPunct="1"/>
            <a:r>
              <a:rPr lang="ru-RU" altLang="ru-RU" b="1"/>
              <a:t>Фазические</a:t>
            </a:r>
            <a:r>
              <a:rPr lang="ru-RU" altLang="ru-RU"/>
              <a:t> показатели остро реагируют на состояние напряжения, тревоги, усиление мыслительной деятельности.</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Text Box 1"/>
          <p:cNvSpPr txBox="1">
            <a:spLocks noChangeArrowheads="1"/>
          </p:cNvSpPr>
          <p:nvPr/>
        </p:nvSpPr>
        <p:spPr bwMode="auto">
          <a:xfrm>
            <a:off x="414338" y="382588"/>
            <a:ext cx="7408862" cy="442912"/>
          </a:xfrm>
          <a:prstGeom prst="rect">
            <a:avLst/>
          </a:prstGeom>
          <a:noFill/>
          <a:ln w="9525">
            <a:noFill/>
            <a:round/>
            <a:headEnd/>
            <a:tailEnd/>
          </a:ln>
        </p:spPr>
        <p:txBody>
          <a:bodyPr wrap="none" lIns="81639" tIns="63220" rIns="81639" bIns="40820"/>
          <a:lstStyle/>
          <a:p>
            <a:pPr eaLnBrk="1" hangingPunct="1">
              <a:tabLst>
                <a:tab pos="655638" algn="l"/>
                <a:tab pos="1312863" algn="l"/>
                <a:tab pos="1968500" algn="l"/>
                <a:tab pos="2625725" algn="l"/>
                <a:tab pos="3282950" algn="l"/>
                <a:tab pos="3938588" algn="l"/>
                <a:tab pos="4595813" algn="l"/>
                <a:tab pos="5253038" algn="l"/>
                <a:tab pos="5908675" algn="l"/>
                <a:tab pos="6565900" algn="l"/>
                <a:tab pos="7223125" algn="l"/>
              </a:tabLst>
            </a:pPr>
            <a:r>
              <a:rPr lang="en-US" altLang="ru-RU" sz="2500" b="1">
                <a:solidFill>
                  <a:srgbClr val="0000FF"/>
                </a:solidFill>
                <a:ea typeface="DejaVu Sans"/>
                <a:cs typeface="DejaVu Sans"/>
              </a:rPr>
              <a:t>Физиология электрической активности кожи</a:t>
            </a:r>
            <a:r>
              <a:rPr lang="en-US" altLang="ru-RU">
                <a:solidFill>
                  <a:srgbClr val="000000"/>
                </a:solidFill>
                <a:ea typeface="DejaVu Sans"/>
                <a:cs typeface="DejaVu Sans"/>
              </a:rPr>
              <a:t> </a:t>
            </a:r>
          </a:p>
        </p:txBody>
      </p:sp>
      <p:pic>
        <p:nvPicPr>
          <p:cNvPr id="196611" name="Picture 2"/>
          <p:cNvPicPr>
            <a:picLocks noChangeAspect="1" noChangeArrowheads="1"/>
          </p:cNvPicPr>
          <p:nvPr/>
        </p:nvPicPr>
        <p:blipFill>
          <a:blip r:embed="rId3"/>
          <a:srcRect/>
          <a:stretch>
            <a:fillRect/>
          </a:stretch>
        </p:blipFill>
        <p:spPr bwMode="auto">
          <a:xfrm>
            <a:off x="1928813" y="1285875"/>
            <a:ext cx="3983037" cy="4978400"/>
          </a:xfrm>
          <a:prstGeom prst="rect">
            <a:avLst/>
          </a:prstGeom>
          <a:noFill/>
          <a:ln w="9525">
            <a:noFill/>
            <a:round/>
            <a:headEnd/>
            <a:tailEnd/>
          </a:ln>
        </p:spPr>
      </p:pic>
      <p:sp>
        <p:nvSpPr>
          <p:cNvPr id="196612" name="AutoShape 3"/>
          <p:cNvSpPr>
            <a:spLocks noChangeArrowheads="1"/>
          </p:cNvSpPr>
          <p:nvPr/>
        </p:nvSpPr>
        <p:spPr bwMode="auto">
          <a:xfrm>
            <a:off x="3732213" y="3940175"/>
            <a:ext cx="622300" cy="414338"/>
          </a:xfrm>
          <a:prstGeom prst="leftArrow">
            <a:avLst>
              <a:gd name="adj1" fmla="val 50000"/>
              <a:gd name="adj2" fmla="val 37555"/>
            </a:avLst>
          </a:prstGeom>
          <a:solidFill>
            <a:srgbClr val="FF3366"/>
          </a:solidFill>
          <a:ln w="9525">
            <a:solidFill>
              <a:srgbClr val="000000"/>
            </a:solidFill>
            <a:round/>
            <a:headEnd/>
            <a:tailEnd/>
          </a:ln>
        </p:spPr>
        <p:txBody>
          <a:bodyPr wrap="none" lIns="82945" tIns="41473" rIns="82945" bIns="41473" anchor="ctr"/>
          <a:lstStyle/>
          <a:p>
            <a:pPr eaLnBrk="1" hangingPunct="1"/>
            <a:endParaRPr lang="ru-RU" altLang="ru-RU"/>
          </a:p>
        </p:txBody>
      </p:sp>
      <p:sp>
        <p:nvSpPr>
          <p:cNvPr id="196613" name="AutoShape 4"/>
          <p:cNvSpPr>
            <a:spLocks noChangeArrowheads="1"/>
          </p:cNvSpPr>
          <p:nvPr/>
        </p:nvSpPr>
        <p:spPr bwMode="auto">
          <a:xfrm>
            <a:off x="2281238" y="3111500"/>
            <a:ext cx="622300" cy="414338"/>
          </a:xfrm>
          <a:prstGeom prst="leftArrow">
            <a:avLst>
              <a:gd name="adj1" fmla="val 50000"/>
              <a:gd name="adj2" fmla="val 37555"/>
            </a:avLst>
          </a:prstGeom>
          <a:solidFill>
            <a:srgbClr val="FF3366"/>
          </a:solidFill>
          <a:ln w="9525">
            <a:solidFill>
              <a:srgbClr val="000000"/>
            </a:solidFill>
            <a:round/>
            <a:headEnd/>
            <a:tailEnd/>
          </a:ln>
        </p:spPr>
        <p:txBody>
          <a:bodyPr wrap="none" lIns="82945" tIns="41473" rIns="82945" bIns="41473" anchor="ctr"/>
          <a:lstStyle/>
          <a:p>
            <a:pPr eaLnBrk="1" hangingPunct="1"/>
            <a:endParaRPr lang="ru-RU" altLang="ru-RU"/>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ext Box 1"/>
          <p:cNvSpPr txBox="1">
            <a:spLocks noChangeArrowheads="1"/>
          </p:cNvSpPr>
          <p:nvPr/>
        </p:nvSpPr>
        <p:spPr bwMode="auto">
          <a:xfrm>
            <a:off x="622300" y="947738"/>
            <a:ext cx="5197475" cy="4029075"/>
          </a:xfrm>
          <a:prstGeom prst="rect">
            <a:avLst/>
          </a:prstGeom>
          <a:noFill/>
          <a:ln w="9525">
            <a:noFill/>
            <a:round/>
            <a:headEnd/>
            <a:tailEnd/>
          </a:ln>
        </p:spPr>
        <p:txBody>
          <a:bodyPr wrap="none" lIns="81639" tIns="55221" rIns="81639" bIns="40820"/>
          <a:lstStyle/>
          <a:p>
            <a:pPr eaLnBrk="1" hangingPunct="1">
              <a:tabLst>
                <a:tab pos="655638" algn="l"/>
                <a:tab pos="1312863" algn="l"/>
                <a:tab pos="1968500" algn="l"/>
                <a:tab pos="2625725" algn="l"/>
                <a:tab pos="3282950" algn="l"/>
                <a:tab pos="3938588" algn="l"/>
                <a:tab pos="4595813" algn="l"/>
              </a:tabLst>
            </a:pPr>
            <a:r>
              <a:rPr lang="en-US" altLang="ru-RU">
                <a:solidFill>
                  <a:srgbClr val="000000"/>
                </a:solidFill>
                <a:ea typeface="DejaVu Sans"/>
                <a:cs typeface="DejaVu Sans"/>
              </a:rPr>
              <a:t>Электрическое сопротивление кожи (ЭСК)  в норме:</a:t>
            </a:r>
          </a:p>
          <a:p>
            <a:pPr eaLnBrk="1" hangingPunct="1">
              <a:tabLst>
                <a:tab pos="655638" algn="l"/>
                <a:tab pos="1312863" algn="l"/>
                <a:tab pos="1968500" algn="l"/>
                <a:tab pos="2625725" algn="l"/>
                <a:tab pos="3282950" algn="l"/>
                <a:tab pos="3938588" algn="l"/>
                <a:tab pos="4595813" algn="l"/>
              </a:tabLst>
            </a:pPr>
            <a:endParaRPr lang="en-US" altLang="ru-RU">
              <a:solidFill>
                <a:srgbClr val="000000"/>
              </a:solidFill>
              <a:ea typeface="DejaVu Sans"/>
              <a:cs typeface="DejaVu Sans"/>
            </a:endParaRPr>
          </a:p>
          <a:p>
            <a:pPr eaLnBrk="1" hangingPunct="1">
              <a:tabLst>
                <a:tab pos="655638" algn="l"/>
                <a:tab pos="1312863" algn="l"/>
                <a:tab pos="1968500" algn="l"/>
                <a:tab pos="2625725" algn="l"/>
                <a:tab pos="3282950" algn="l"/>
                <a:tab pos="3938588" algn="l"/>
                <a:tab pos="4595813" algn="l"/>
              </a:tabLst>
            </a:pPr>
            <a:r>
              <a:rPr lang="en-US" altLang="ru-RU">
                <a:solidFill>
                  <a:srgbClr val="000000"/>
                </a:solidFill>
                <a:ea typeface="DejaVu Sans"/>
                <a:cs typeface="DejaVu Sans"/>
              </a:rPr>
              <a:t>лицо, тыл кисти - 10-20 кОм</a:t>
            </a:r>
          </a:p>
          <a:p>
            <a:pPr eaLnBrk="1" hangingPunct="1">
              <a:tabLst>
                <a:tab pos="655638" algn="l"/>
                <a:tab pos="1312863" algn="l"/>
                <a:tab pos="1968500" algn="l"/>
                <a:tab pos="2625725" algn="l"/>
                <a:tab pos="3282950" algn="l"/>
                <a:tab pos="3938588" algn="l"/>
                <a:tab pos="4595813" algn="l"/>
              </a:tabLst>
            </a:pPr>
            <a:endParaRPr lang="en-US" altLang="ru-RU">
              <a:solidFill>
                <a:srgbClr val="000000"/>
              </a:solidFill>
              <a:ea typeface="DejaVu Sans"/>
              <a:cs typeface="DejaVu Sans"/>
            </a:endParaRPr>
          </a:p>
          <a:p>
            <a:pPr eaLnBrk="1" hangingPunct="1">
              <a:tabLst>
                <a:tab pos="655638" algn="l"/>
                <a:tab pos="1312863" algn="l"/>
                <a:tab pos="1968500" algn="l"/>
                <a:tab pos="2625725" algn="l"/>
                <a:tab pos="3282950" algn="l"/>
                <a:tab pos="3938588" algn="l"/>
                <a:tab pos="4595813" algn="l"/>
              </a:tabLst>
            </a:pPr>
            <a:r>
              <a:rPr lang="en-US" altLang="ru-RU">
                <a:solidFill>
                  <a:srgbClr val="000000"/>
                </a:solidFill>
                <a:ea typeface="DejaVu Sans"/>
                <a:cs typeface="DejaVu Sans"/>
              </a:rPr>
              <a:t>кожа бедра - 2мОм</a:t>
            </a:r>
          </a:p>
          <a:p>
            <a:pPr eaLnBrk="1" hangingPunct="1">
              <a:tabLst>
                <a:tab pos="655638" algn="l"/>
                <a:tab pos="1312863" algn="l"/>
                <a:tab pos="1968500" algn="l"/>
                <a:tab pos="2625725" algn="l"/>
                <a:tab pos="3282950" algn="l"/>
                <a:tab pos="3938588" algn="l"/>
                <a:tab pos="4595813" algn="l"/>
              </a:tabLst>
            </a:pPr>
            <a:endParaRPr lang="en-US" altLang="ru-RU">
              <a:solidFill>
                <a:srgbClr val="000000"/>
              </a:solidFill>
              <a:ea typeface="DejaVu Sans"/>
              <a:cs typeface="DejaVu Sans"/>
            </a:endParaRPr>
          </a:p>
          <a:p>
            <a:pPr eaLnBrk="1" hangingPunct="1">
              <a:tabLst>
                <a:tab pos="655638" algn="l"/>
                <a:tab pos="1312863" algn="l"/>
                <a:tab pos="1968500" algn="l"/>
                <a:tab pos="2625725" algn="l"/>
                <a:tab pos="3282950" algn="l"/>
                <a:tab pos="3938588" algn="l"/>
                <a:tab pos="4595813" algn="l"/>
              </a:tabLst>
            </a:pPr>
            <a:r>
              <a:rPr lang="en-US" altLang="ru-RU">
                <a:solidFill>
                  <a:srgbClr val="000000"/>
                </a:solidFill>
                <a:ea typeface="DejaVu Sans"/>
                <a:cs typeface="DejaVu Sans"/>
              </a:rPr>
              <a:t>ладони и подошвы - 200 кОм-2мОм</a:t>
            </a:r>
          </a:p>
          <a:p>
            <a:pPr eaLnBrk="1" hangingPunct="1">
              <a:tabLst>
                <a:tab pos="655638" algn="l"/>
                <a:tab pos="1312863" algn="l"/>
                <a:tab pos="1968500" algn="l"/>
                <a:tab pos="2625725" algn="l"/>
                <a:tab pos="3282950" algn="l"/>
                <a:tab pos="3938588" algn="l"/>
                <a:tab pos="4595813" algn="l"/>
              </a:tabLst>
            </a:pPr>
            <a:endParaRPr lang="en-US" altLang="ru-RU">
              <a:solidFill>
                <a:srgbClr val="000000"/>
              </a:solidFill>
              <a:ea typeface="DejaVu Sans"/>
              <a:cs typeface="DejaVu Sans"/>
            </a:endParaRPr>
          </a:p>
          <a:p>
            <a:pPr eaLnBrk="1" hangingPunct="1">
              <a:tabLst>
                <a:tab pos="655638" algn="l"/>
                <a:tab pos="1312863" algn="l"/>
                <a:tab pos="1968500" algn="l"/>
                <a:tab pos="2625725" algn="l"/>
                <a:tab pos="3282950" algn="l"/>
                <a:tab pos="3938588" algn="l"/>
                <a:tab pos="4595813" algn="l"/>
              </a:tabLst>
            </a:pPr>
            <a:r>
              <a:rPr lang="en-US" altLang="ru-RU">
                <a:solidFill>
                  <a:srgbClr val="000000"/>
                </a:solidFill>
                <a:ea typeface="DejaVu Sans"/>
                <a:cs typeface="DejaVu Sans"/>
              </a:rPr>
              <a:t>лоб - 10 кОм</a:t>
            </a:r>
          </a:p>
          <a:p>
            <a:pPr eaLnBrk="1" hangingPunct="1">
              <a:tabLst>
                <a:tab pos="655638" algn="l"/>
                <a:tab pos="1312863" algn="l"/>
                <a:tab pos="1968500" algn="l"/>
                <a:tab pos="2625725" algn="l"/>
                <a:tab pos="3282950" algn="l"/>
                <a:tab pos="3938588" algn="l"/>
                <a:tab pos="4595813" algn="l"/>
              </a:tabLst>
            </a:pPr>
            <a:endParaRPr lang="en-US" altLang="ru-RU">
              <a:solidFill>
                <a:srgbClr val="000000"/>
              </a:solidFill>
              <a:ea typeface="DejaVu Sans"/>
              <a:cs typeface="DejaVu Sans"/>
            </a:endParaRPr>
          </a:p>
          <a:p>
            <a:pPr eaLnBrk="1" hangingPunct="1">
              <a:tabLst>
                <a:tab pos="655638" algn="l"/>
                <a:tab pos="1312863" algn="l"/>
                <a:tab pos="1968500" algn="l"/>
                <a:tab pos="2625725" algn="l"/>
                <a:tab pos="3282950" algn="l"/>
                <a:tab pos="3938588" algn="l"/>
                <a:tab pos="4595813" algn="l"/>
              </a:tabLst>
            </a:pPr>
            <a:r>
              <a:rPr lang="en-US" altLang="ru-RU">
                <a:solidFill>
                  <a:srgbClr val="000000"/>
                </a:solidFill>
                <a:ea typeface="DejaVu Sans"/>
                <a:cs typeface="DejaVu Sans"/>
              </a:rPr>
              <a:t>живот - 525 кОм</a:t>
            </a:r>
          </a:p>
          <a:p>
            <a:pPr eaLnBrk="1" hangingPunct="1">
              <a:tabLst>
                <a:tab pos="655638" algn="l"/>
                <a:tab pos="1312863" algn="l"/>
                <a:tab pos="1968500" algn="l"/>
                <a:tab pos="2625725" algn="l"/>
                <a:tab pos="3282950" algn="l"/>
                <a:tab pos="3938588" algn="l"/>
                <a:tab pos="4595813" algn="l"/>
              </a:tabLst>
            </a:pPr>
            <a:endParaRPr lang="en-US" altLang="ru-RU">
              <a:solidFill>
                <a:srgbClr val="000000"/>
              </a:solidFill>
              <a:ea typeface="DejaVu Sans"/>
              <a:cs typeface="DejaVu Sans"/>
            </a:endParaRPr>
          </a:p>
          <a:p>
            <a:pPr eaLnBrk="1" hangingPunct="1">
              <a:tabLst>
                <a:tab pos="655638" algn="l"/>
                <a:tab pos="1312863" algn="l"/>
                <a:tab pos="1968500" algn="l"/>
                <a:tab pos="2625725" algn="l"/>
                <a:tab pos="3282950" algn="l"/>
                <a:tab pos="3938588" algn="l"/>
                <a:tab pos="4595813" algn="l"/>
              </a:tabLst>
            </a:pPr>
            <a:r>
              <a:rPr lang="en-US" altLang="ru-RU">
                <a:solidFill>
                  <a:srgbClr val="000000"/>
                </a:solidFill>
                <a:ea typeface="DejaVu Sans"/>
                <a:cs typeface="DejaVu Sans"/>
              </a:rPr>
              <a:t>колени - 400 кОм</a:t>
            </a:r>
          </a:p>
          <a:p>
            <a:pPr eaLnBrk="1" hangingPunct="1">
              <a:tabLst>
                <a:tab pos="655638" algn="l"/>
                <a:tab pos="1312863" algn="l"/>
                <a:tab pos="1968500" algn="l"/>
                <a:tab pos="2625725" algn="l"/>
                <a:tab pos="3282950" algn="l"/>
                <a:tab pos="3938588" algn="l"/>
                <a:tab pos="4595813" algn="l"/>
              </a:tabLst>
            </a:pPr>
            <a:endParaRPr lang="en-US" altLang="ru-RU">
              <a:solidFill>
                <a:srgbClr val="000000"/>
              </a:solidFill>
              <a:ea typeface="DejaVu Sans"/>
              <a:cs typeface="DejaVu Sans"/>
            </a:endParaRPr>
          </a:p>
          <a:p>
            <a:pPr eaLnBrk="1" hangingPunct="1">
              <a:tabLst>
                <a:tab pos="655638" algn="l"/>
                <a:tab pos="1312863" algn="l"/>
                <a:tab pos="1968500" algn="l"/>
                <a:tab pos="2625725" algn="l"/>
                <a:tab pos="3282950" algn="l"/>
                <a:tab pos="3938588" algn="l"/>
                <a:tab pos="4595813" algn="l"/>
              </a:tabLst>
            </a:pPr>
            <a:endParaRPr lang="en-US" altLang="ru-RU">
              <a:solidFill>
                <a:srgbClr val="000000"/>
              </a:solidFill>
              <a:ea typeface="DejaVu Sans"/>
              <a:cs typeface="DejaVu Sans"/>
            </a:endParaRPr>
          </a:p>
          <a:p>
            <a:pPr eaLnBrk="1" hangingPunct="1">
              <a:tabLst>
                <a:tab pos="655638" algn="l"/>
                <a:tab pos="1312863" algn="l"/>
                <a:tab pos="1968500" algn="l"/>
                <a:tab pos="2625725" algn="l"/>
                <a:tab pos="3282950" algn="l"/>
                <a:tab pos="3938588" algn="l"/>
                <a:tab pos="4595813" algn="l"/>
              </a:tabLst>
            </a:pPr>
            <a:endParaRPr lang="en-US" altLang="ru-RU">
              <a:solidFill>
                <a:srgbClr val="000000"/>
              </a:solidFill>
              <a:ea typeface="DejaVu Sans"/>
              <a:cs typeface="DejaVu Sans"/>
            </a:endParaRPr>
          </a:p>
        </p:txBody>
      </p:sp>
      <p:sp>
        <p:nvSpPr>
          <p:cNvPr id="197635" name="Text Box 2"/>
          <p:cNvSpPr txBox="1">
            <a:spLocks noChangeArrowheads="1"/>
          </p:cNvSpPr>
          <p:nvPr/>
        </p:nvSpPr>
        <p:spPr bwMode="auto">
          <a:xfrm>
            <a:off x="1628775" y="207963"/>
            <a:ext cx="5386388" cy="441325"/>
          </a:xfrm>
          <a:prstGeom prst="rect">
            <a:avLst/>
          </a:prstGeom>
          <a:noFill/>
          <a:ln w="9525">
            <a:noFill/>
            <a:round/>
            <a:headEnd/>
            <a:tailEnd/>
          </a:ln>
        </p:spPr>
        <p:txBody>
          <a:bodyPr wrap="none" lIns="81639" tIns="63220" rIns="81639" bIns="40820"/>
          <a:lstStyle/>
          <a:p>
            <a:pPr eaLnBrk="1" hangingPunct="1">
              <a:tabLst>
                <a:tab pos="655638" algn="l"/>
                <a:tab pos="1312863" algn="l"/>
                <a:tab pos="1968500" algn="l"/>
                <a:tab pos="2625725" algn="l"/>
                <a:tab pos="3282950" algn="l"/>
                <a:tab pos="3938588" algn="l"/>
                <a:tab pos="4595813" algn="l"/>
                <a:tab pos="5253038" algn="l"/>
              </a:tabLst>
            </a:pPr>
            <a:r>
              <a:rPr lang="en-US" altLang="ru-RU" sz="2500" b="1">
                <a:solidFill>
                  <a:srgbClr val="0000FF"/>
                </a:solidFill>
                <a:ea typeface="DejaVu Sans"/>
                <a:cs typeface="DejaVu Sans"/>
              </a:rPr>
              <a:t>Электрические параметры кожи</a:t>
            </a:r>
            <a:r>
              <a:rPr lang="en-US" altLang="ru-RU">
                <a:solidFill>
                  <a:srgbClr val="000000"/>
                </a:solidFill>
                <a:ea typeface="DejaVu Sans"/>
                <a:cs typeface="DejaVu Sans"/>
              </a:rPr>
              <a:t> </a:t>
            </a:r>
          </a:p>
        </p:txBody>
      </p:sp>
      <p:sp>
        <p:nvSpPr>
          <p:cNvPr id="197636" name="Text Box 3"/>
          <p:cNvSpPr txBox="1">
            <a:spLocks noChangeArrowheads="1"/>
          </p:cNvSpPr>
          <p:nvPr/>
        </p:nvSpPr>
        <p:spPr bwMode="auto">
          <a:xfrm>
            <a:off x="622300" y="5162550"/>
            <a:ext cx="5651500" cy="546100"/>
          </a:xfrm>
          <a:prstGeom prst="rect">
            <a:avLst/>
          </a:prstGeom>
          <a:noFill/>
          <a:ln w="9525">
            <a:noFill/>
            <a:round/>
            <a:headEnd/>
            <a:tailEnd/>
          </a:ln>
        </p:spPr>
        <p:txBody>
          <a:bodyPr wrap="none" lIns="81639" tIns="55221" rIns="81639" bIns="40820"/>
          <a:lstStyle/>
          <a:p>
            <a:pPr eaLnBrk="1" hangingPunct="1">
              <a:tabLst>
                <a:tab pos="655638" algn="l"/>
                <a:tab pos="1312863" algn="l"/>
                <a:tab pos="1968500" algn="l"/>
                <a:tab pos="2625725" algn="l"/>
                <a:tab pos="3282950" algn="l"/>
                <a:tab pos="3938588" algn="l"/>
                <a:tab pos="4595813" algn="l"/>
                <a:tab pos="5253038" algn="l"/>
              </a:tabLst>
            </a:pPr>
            <a:r>
              <a:rPr lang="en-US" altLang="ru-RU">
                <a:solidFill>
                  <a:srgbClr val="000000"/>
                </a:solidFill>
                <a:ea typeface="DejaVu Sans"/>
                <a:cs typeface="DejaVu Sans"/>
              </a:rPr>
              <a:t>Стационарная разность потенциалов -  10-20 мВ на 1 см</a:t>
            </a:r>
          </a:p>
          <a:p>
            <a:pPr eaLnBrk="1" hangingPunct="1">
              <a:tabLst>
                <a:tab pos="655638" algn="l"/>
                <a:tab pos="1312863" algn="l"/>
                <a:tab pos="1968500" algn="l"/>
                <a:tab pos="2625725" algn="l"/>
                <a:tab pos="3282950" algn="l"/>
                <a:tab pos="3938588" algn="l"/>
                <a:tab pos="4595813" algn="l"/>
                <a:tab pos="5253038" algn="l"/>
              </a:tabLst>
            </a:pPr>
            <a:r>
              <a:rPr lang="en-US" altLang="ru-RU">
                <a:solidFill>
                  <a:srgbClr val="000000"/>
                </a:solidFill>
                <a:ea typeface="DejaVu Sans"/>
                <a:cs typeface="DejaVu Sans"/>
              </a:rPr>
              <a:t>При раздражении - колебания до 100 мВ</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pPr eaLnBrk="1" hangingPunct="1"/>
            <a:r>
              <a:rPr lang="ru-RU" altLang="ru-RU" sz="3200" smtClean="0"/>
              <a:t>Потенциалы кожи</a:t>
            </a:r>
          </a:p>
        </p:txBody>
      </p:sp>
      <p:pic>
        <p:nvPicPr>
          <p:cNvPr id="198659" name="Picture 3"/>
          <p:cNvPicPr>
            <a:picLocks noGrp="1" noChangeAspect="1" noChangeArrowheads="1"/>
          </p:cNvPicPr>
          <p:nvPr>
            <p:ph type="body" idx="1"/>
          </p:nvPr>
        </p:nvPicPr>
        <p:blipFill>
          <a:blip r:embed="rId2"/>
          <a:srcRect/>
          <a:stretch>
            <a:fillRect/>
          </a:stretch>
        </p:blipFill>
        <p:spPr>
          <a:xfrm>
            <a:off x="4967288" y="1785938"/>
            <a:ext cx="3565525" cy="3884612"/>
          </a:xfrm>
        </p:spPr>
      </p:pic>
      <p:pic>
        <p:nvPicPr>
          <p:cNvPr id="198660" name="Picture 4"/>
          <p:cNvPicPr>
            <a:picLocks noChangeAspect="1" noChangeArrowheads="1"/>
          </p:cNvPicPr>
          <p:nvPr/>
        </p:nvPicPr>
        <p:blipFill>
          <a:blip r:embed="rId3"/>
          <a:srcRect/>
          <a:stretch>
            <a:fillRect/>
          </a:stretch>
        </p:blipFill>
        <p:spPr bwMode="auto">
          <a:xfrm>
            <a:off x="250825" y="1844675"/>
            <a:ext cx="4749800" cy="3608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1"/>
          <p:cNvPicPr>
            <a:picLocks noChangeAspect="1" noChangeArrowheads="1"/>
          </p:cNvPicPr>
          <p:nvPr/>
        </p:nvPicPr>
        <p:blipFill>
          <a:blip r:embed="rId3"/>
          <a:srcRect/>
          <a:stretch>
            <a:fillRect/>
          </a:stretch>
        </p:blipFill>
        <p:spPr bwMode="auto">
          <a:xfrm>
            <a:off x="6477000" y="1828800"/>
            <a:ext cx="2209800" cy="2590800"/>
          </a:xfrm>
          <a:prstGeom prst="rect">
            <a:avLst/>
          </a:prstGeom>
          <a:noFill/>
          <a:ln w="9525">
            <a:noFill/>
            <a:round/>
            <a:headEnd/>
            <a:tailEnd/>
          </a:ln>
        </p:spPr>
      </p:pic>
      <p:sp>
        <p:nvSpPr>
          <p:cNvPr id="199683" name="Text Box 2"/>
          <p:cNvSpPr txBox="1">
            <a:spLocks noChangeArrowheads="1"/>
          </p:cNvSpPr>
          <p:nvPr/>
        </p:nvSpPr>
        <p:spPr bwMode="auto">
          <a:xfrm>
            <a:off x="457200" y="1066800"/>
            <a:ext cx="5334000" cy="4079875"/>
          </a:xfrm>
          <a:prstGeom prst="rect">
            <a:avLst/>
          </a:prstGeom>
          <a:noFill/>
          <a:ln w="9525">
            <a:noFill/>
            <a:round/>
            <a:headEnd/>
            <a:tailEnd/>
          </a:ln>
        </p:spPr>
        <p:txBody>
          <a:bodyPr lIns="90000" tIns="46800" rIns="90000" bIns="46800">
            <a:spAutoFit/>
          </a:bodyPr>
          <a:lstStyle/>
          <a:p>
            <a:pPr marL="457200" indent="-457200" algn="ctr" eaLnBrk="1" hangingPunct="1">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r>
              <a:rPr lang="en-GB" altLang="ru-RU">
                <a:solidFill>
                  <a:srgbClr val="00264C"/>
                </a:solidFill>
              </a:rPr>
              <a:t>    Два главных положения, лежащих в основе интерпретации КГР:</a:t>
            </a:r>
          </a:p>
          <a:p>
            <a:pPr marL="457200" indent="-457200" algn="ctr" eaLnBrk="1" hangingPunct="1">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endParaRPr lang="en-GB" altLang="ru-RU">
              <a:solidFill>
                <a:srgbClr val="00264C"/>
              </a:solidFill>
            </a:endParaRPr>
          </a:p>
          <a:p>
            <a:pPr marL="457200" indent="-457200" algn="just" eaLnBrk="1" hangingPunct="1">
              <a:lnSpc>
                <a:spcPct val="130000"/>
              </a:lnSpc>
              <a:buFont typeface="Times New Roman" pitchFamily="18" charset="0"/>
              <a:buAutoNum type="arabicPeriod"/>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r>
              <a:rPr lang="en-GB" altLang="ru-RU">
                <a:solidFill>
                  <a:srgbClr val="00264C"/>
                </a:solidFill>
              </a:rPr>
              <a:t>Активность потовых желез отражает определенные события, происходящие в головном мозге.</a:t>
            </a:r>
          </a:p>
          <a:p>
            <a:pPr marL="457200" indent="-457200" algn="just" eaLnBrk="1" hangingPunct="1">
              <a:buFont typeface="Times New Roman" pitchFamily="18" charset="0"/>
              <a:buAutoNum type="arabicPeriod"/>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r>
              <a:rPr lang="en-GB" altLang="ru-RU">
                <a:solidFill>
                  <a:srgbClr val="00264C"/>
                </a:solidFill>
              </a:rPr>
              <a:t>Величина реакции потовых желез закономерным образом связана с интенсивностью осознаваемых переживаний.</a:t>
            </a:r>
          </a:p>
        </p:txBody>
      </p:sp>
      <p:sp>
        <p:nvSpPr>
          <p:cNvPr id="199684" name="Прямоугольник 3"/>
          <p:cNvSpPr>
            <a:spLocks noChangeArrowheads="1"/>
          </p:cNvSpPr>
          <p:nvPr/>
        </p:nvSpPr>
        <p:spPr bwMode="auto">
          <a:xfrm>
            <a:off x="500063" y="4286250"/>
            <a:ext cx="7572375" cy="923925"/>
          </a:xfrm>
          <a:prstGeom prst="rect">
            <a:avLst/>
          </a:prstGeom>
          <a:noFill/>
          <a:ln w="9525">
            <a:noFill/>
            <a:miter lim="800000"/>
            <a:headEnd/>
            <a:tailEnd/>
          </a:ln>
        </p:spPr>
        <p:txBody>
          <a:bodyPr>
            <a:spAutoFit/>
          </a:bodyPr>
          <a:lstStyle/>
          <a:p>
            <a:pPr eaLnBrk="1" hangingPunct="1"/>
            <a:r>
              <a:rPr lang="ru-RU" altLang="ru-RU"/>
              <a:t>При активации человека под воздействием импульсации в нервных окончаниях верхних слоев кожи происходит усиление интенсивности потовыделений в потовых железах.</a:t>
            </a:r>
          </a:p>
        </p:txBody>
      </p:sp>
      <p:sp>
        <p:nvSpPr>
          <p:cNvPr id="199685" name="Прямоугольник 4"/>
          <p:cNvSpPr>
            <a:spLocks noChangeArrowheads="1"/>
          </p:cNvSpPr>
          <p:nvPr/>
        </p:nvSpPr>
        <p:spPr bwMode="auto">
          <a:xfrm>
            <a:off x="500063" y="5214938"/>
            <a:ext cx="7572375" cy="1200150"/>
          </a:xfrm>
          <a:prstGeom prst="rect">
            <a:avLst/>
          </a:prstGeom>
          <a:noFill/>
          <a:ln w="9525">
            <a:noFill/>
            <a:miter lim="800000"/>
            <a:headEnd/>
            <a:tailEnd/>
          </a:ln>
        </p:spPr>
        <p:txBody>
          <a:bodyPr>
            <a:spAutoFit/>
          </a:bodyPr>
          <a:lstStyle/>
          <a:p>
            <a:pPr eaLnBrk="1" hangingPunct="1"/>
            <a:r>
              <a:rPr lang="ru-RU" altLang="ru-RU"/>
              <a:t>Это приводит либо к расширению сечений потовых проток, либо к уменьшению расстояний от поверхности потовых выделений до поверхности кожи.</a:t>
            </a:r>
          </a:p>
          <a:p>
            <a:pPr eaLnBrk="1" hangingPunct="1"/>
            <a:r>
              <a:rPr lang="ru-RU" altLang="ru-RU"/>
              <a:t>(</a:t>
            </a:r>
            <a:r>
              <a:rPr lang="ru-RU" altLang="ru-RU" b="1"/>
              <a:t>возникает концентрационный потенциал</a:t>
            </a:r>
            <a:r>
              <a:rPr lang="ru-RU" altLang="ru-RU"/>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1"/>
          <p:cNvPicPr>
            <a:picLocks noChangeAspect="1" noChangeArrowheads="1"/>
          </p:cNvPicPr>
          <p:nvPr/>
        </p:nvPicPr>
        <p:blipFill>
          <a:blip r:embed="rId3"/>
          <a:srcRect b="9988"/>
          <a:stretch>
            <a:fillRect/>
          </a:stretch>
        </p:blipFill>
        <p:spPr bwMode="auto">
          <a:xfrm>
            <a:off x="3525838" y="622300"/>
            <a:ext cx="5618162" cy="6221413"/>
          </a:xfrm>
          <a:prstGeom prst="rect">
            <a:avLst/>
          </a:prstGeom>
          <a:noFill/>
          <a:ln w="9525">
            <a:noFill/>
            <a:round/>
            <a:headEnd/>
            <a:tailEnd/>
          </a:ln>
        </p:spPr>
      </p:pic>
      <p:sp>
        <p:nvSpPr>
          <p:cNvPr id="200707" name="Text Box 2"/>
          <p:cNvSpPr txBox="1">
            <a:spLocks noChangeArrowheads="1"/>
          </p:cNvSpPr>
          <p:nvPr/>
        </p:nvSpPr>
        <p:spPr bwMode="auto">
          <a:xfrm>
            <a:off x="414338" y="207963"/>
            <a:ext cx="5748337" cy="441325"/>
          </a:xfrm>
          <a:prstGeom prst="rect">
            <a:avLst/>
          </a:prstGeom>
          <a:noFill/>
          <a:ln w="9525">
            <a:noFill/>
            <a:round/>
            <a:headEnd/>
            <a:tailEnd/>
          </a:ln>
        </p:spPr>
        <p:txBody>
          <a:bodyPr wrap="none" lIns="81639" tIns="63220" rIns="81639" bIns="40820"/>
          <a:lstStyle/>
          <a:p>
            <a:pPr eaLnBrk="1" hangingPunct="1">
              <a:tabLst>
                <a:tab pos="655638" algn="l"/>
                <a:tab pos="1312863" algn="l"/>
                <a:tab pos="1968500" algn="l"/>
                <a:tab pos="2625725" algn="l"/>
                <a:tab pos="3282950" algn="l"/>
                <a:tab pos="3938588" algn="l"/>
                <a:tab pos="4595813" algn="l"/>
                <a:tab pos="5253038" algn="l"/>
              </a:tabLst>
            </a:pPr>
            <a:r>
              <a:rPr lang="en-US" altLang="ru-RU" sz="2500" b="1">
                <a:solidFill>
                  <a:srgbClr val="0000FF"/>
                </a:solidFill>
                <a:ea typeface="DejaVu Sans"/>
                <a:cs typeface="DejaVu Sans"/>
              </a:rPr>
              <a:t>ЭДА  во многом управляется ЦНС!</a:t>
            </a:r>
          </a:p>
        </p:txBody>
      </p:sp>
      <p:sp>
        <p:nvSpPr>
          <p:cNvPr id="200708" name="Text Box 3"/>
          <p:cNvSpPr txBox="1">
            <a:spLocks noChangeArrowheads="1"/>
          </p:cNvSpPr>
          <p:nvPr/>
        </p:nvSpPr>
        <p:spPr bwMode="auto">
          <a:xfrm>
            <a:off x="828675" y="1344613"/>
            <a:ext cx="1558925" cy="314325"/>
          </a:xfrm>
          <a:prstGeom prst="rect">
            <a:avLst/>
          </a:prstGeom>
          <a:noFill/>
          <a:ln w="9525">
            <a:noFill/>
            <a:round/>
            <a:headEnd/>
            <a:tailEnd/>
          </a:ln>
        </p:spPr>
        <p:txBody>
          <a:bodyPr wrap="none" lIns="81639" tIns="55221" rIns="81639" bIns="40820"/>
          <a:lstStyle/>
          <a:p>
            <a:pPr eaLnBrk="1" hangingPunct="1">
              <a:tabLst>
                <a:tab pos="655638" algn="l"/>
                <a:tab pos="1312863" algn="l"/>
              </a:tabLst>
            </a:pPr>
            <a:r>
              <a:rPr lang="en-US" altLang="ru-RU">
                <a:solidFill>
                  <a:srgbClr val="000000"/>
                </a:solidFill>
                <a:ea typeface="DejaVu Sans"/>
                <a:cs typeface="DejaVu Sans"/>
              </a:rPr>
              <a:t>Раздражитель</a:t>
            </a:r>
          </a:p>
        </p:txBody>
      </p:sp>
      <p:sp>
        <p:nvSpPr>
          <p:cNvPr id="200709" name="Text Box 4"/>
          <p:cNvSpPr txBox="1">
            <a:spLocks noChangeArrowheads="1"/>
          </p:cNvSpPr>
          <p:nvPr/>
        </p:nvSpPr>
        <p:spPr bwMode="auto">
          <a:xfrm>
            <a:off x="622300" y="2281238"/>
            <a:ext cx="1946275" cy="314325"/>
          </a:xfrm>
          <a:prstGeom prst="rect">
            <a:avLst/>
          </a:prstGeom>
          <a:noFill/>
          <a:ln w="9525">
            <a:noFill/>
            <a:round/>
            <a:headEnd/>
            <a:tailEnd/>
          </a:ln>
        </p:spPr>
        <p:txBody>
          <a:bodyPr wrap="none" lIns="81639" tIns="55221" rIns="81639" bIns="40820"/>
          <a:lstStyle/>
          <a:p>
            <a:pPr eaLnBrk="1" hangingPunct="1">
              <a:tabLst>
                <a:tab pos="655638" algn="l"/>
                <a:tab pos="1312863" algn="l"/>
              </a:tabLst>
            </a:pPr>
            <a:r>
              <a:rPr lang="en-US" altLang="ru-RU">
                <a:solidFill>
                  <a:srgbClr val="000000"/>
                </a:solidFill>
                <a:ea typeface="DejaVu Sans"/>
                <a:cs typeface="DejaVu Sans"/>
              </a:rPr>
              <a:t>Обработка мозгом</a:t>
            </a:r>
          </a:p>
        </p:txBody>
      </p:sp>
      <p:sp>
        <p:nvSpPr>
          <p:cNvPr id="200710" name="Text Box 5"/>
          <p:cNvSpPr txBox="1">
            <a:spLocks noChangeArrowheads="1"/>
          </p:cNvSpPr>
          <p:nvPr/>
        </p:nvSpPr>
        <p:spPr bwMode="auto">
          <a:xfrm>
            <a:off x="414338" y="3317875"/>
            <a:ext cx="2730500" cy="546100"/>
          </a:xfrm>
          <a:prstGeom prst="rect">
            <a:avLst/>
          </a:prstGeom>
          <a:noFill/>
          <a:ln w="9525">
            <a:noFill/>
            <a:round/>
            <a:headEnd/>
            <a:tailEnd/>
          </a:ln>
        </p:spPr>
        <p:txBody>
          <a:bodyPr wrap="none" lIns="81639" tIns="55221" rIns="81639" bIns="40820"/>
          <a:lstStyle/>
          <a:p>
            <a:pPr eaLnBrk="1" hangingPunct="1">
              <a:tabLst>
                <a:tab pos="655638" algn="l"/>
                <a:tab pos="1312863" algn="l"/>
                <a:tab pos="1968500" algn="l"/>
                <a:tab pos="2625725" algn="l"/>
              </a:tabLst>
            </a:pPr>
            <a:r>
              <a:rPr lang="en-US" altLang="ru-RU">
                <a:solidFill>
                  <a:srgbClr val="000000"/>
                </a:solidFill>
                <a:ea typeface="DejaVu Sans"/>
                <a:cs typeface="DejaVu Sans"/>
              </a:rPr>
              <a:t>Активация симпатической </a:t>
            </a:r>
          </a:p>
          <a:p>
            <a:pPr eaLnBrk="1" hangingPunct="1">
              <a:tabLst>
                <a:tab pos="655638" algn="l"/>
                <a:tab pos="1312863" algn="l"/>
                <a:tab pos="1968500" algn="l"/>
                <a:tab pos="2625725" algn="l"/>
              </a:tabLst>
            </a:pPr>
            <a:r>
              <a:rPr lang="en-US" altLang="ru-RU">
                <a:solidFill>
                  <a:srgbClr val="000000"/>
                </a:solidFill>
                <a:ea typeface="DejaVu Sans"/>
                <a:cs typeface="DejaVu Sans"/>
              </a:rPr>
              <a:t>системы</a:t>
            </a:r>
          </a:p>
        </p:txBody>
      </p:sp>
      <p:sp>
        <p:nvSpPr>
          <p:cNvPr id="200711" name="Text Box 6"/>
          <p:cNvSpPr txBox="1">
            <a:spLocks noChangeArrowheads="1"/>
          </p:cNvSpPr>
          <p:nvPr/>
        </p:nvSpPr>
        <p:spPr bwMode="auto">
          <a:xfrm>
            <a:off x="571500" y="4613275"/>
            <a:ext cx="2124075" cy="777875"/>
          </a:xfrm>
          <a:prstGeom prst="rect">
            <a:avLst/>
          </a:prstGeom>
          <a:noFill/>
          <a:ln w="9525">
            <a:noFill/>
            <a:round/>
            <a:headEnd/>
            <a:tailEnd/>
          </a:ln>
        </p:spPr>
        <p:txBody>
          <a:bodyPr wrap="none" lIns="81639" tIns="55221" rIns="81639" bIns="40820"/>
          <a:lstStyle/>
          <a:p>
            <a:pPr eaLnBrk="1" hangingPunct="1">
              <a:tabLst>
                <a:tab pos="655638" algn="l"/>
                <a:tab pos="1312863" algn="l"/>
                <a:tab pos="1968500" algn="l"/>
              </a:tabLst>
            </a:pPr>
            <a:r>
              <a:rPr lang="en-US" altLang="ru-RU">
                <a:solidFill>
                  <a:srgbClr val="000000"/>
                </a:solidFill>
                <a:ea typeface="DejaVu Sans"/>
                <a:cs typeface="DejaVu Sans"/>
              </a:rPr>
              <a:t>Неспецифический </a:t>
            </a:r>
          </a:p>
          <a:p>
            <a:pPr eaLnBrk="1" hangingPunct="1">
              <a:tabLst>
                <a:tab pos="655638" algn="l"/>
                <a:tab pos="1312863" algn="l"/>
                <a:tab pos="1968500" algn="l"/>
              </a:tabLst>
            </a:pPr>
            <a:r>
              <a:rPr lang="en-US" altLang="ru-RU">
                <a:solidFill>
                  <a:srgbClr val="000000"/>
                </a:solidFill>
                <a:ea typeface="DejaVu Sans"/>
                <a:cs typeface="DejaVu Sans"/>
              </a:rPr>
              <a:t>(однотипный)</a:t>
            </a:r>
          </a:p>
          <a:p>
            <a:pPr eaLnBrk="1" hangingPunct="1">
              <a:tabLst>
                <a:tab pos="655638" algn="l"/>
                <a:tab pos="1312863" algn="l"/>
                <a:tab pos="1968500" algn="l"/>
              </a:tabLst>
            </a:pPr>
            <a:r>
              <a:rPr lang="en-US" altLang="ru-RU">
                <a:solidFill>
                  <a:srgbClr val="000000"/>
                </a:solidFill>
                <a:ea typeface="DejaVu Sans"/>
                <a:cs typeface="DejaVu Sans"/>
              </a:rPr>
              <a:t>ответ на периферии</a:t>
            </a:r>
          </a:p>
        </p:txBody>
      </p:sp>
      <p:sp>
        <p:nvSpPr>
          <p:cNvPr id="200712" name="AutoShape 7"/>
          <p:cNvSpPr>
            <a:spLocks noChangeArrowheads="1"/>
          </p:cNvSpPr>
          <p:nvPr/>
        </p:nvSpPr>
        <p:spPr bwMode="auto">
          <a:xfrm>
            <a:off x="1450975" y="1658938"/>
            <a:ext cx="415925" cy="622300"/>
          </a:xfrm>
          <a:prstGeom prst="downArrow">
            <a:avLst>
              <a:gd name="adj1" fmla="val 50000"/>
              <a:gd name="adj2" fmla="val 37398"/>
            </a:avLst>
          </a:prstGeom>
          <a:solidFill>
            <a:srgbClr val="99CCFF"/>
          </a:solidFill>
          <a:ln w="9525">
            <a:solidFill>
              <a:srgbClr val="000000"/>
            </a:solidFill>
            <a:round/>
            <a:headEnd/>
            <a:tailEnd/>
          </a:ln>
        </p:spPr>
        <p:txBody>
          <a:bodyPr wrap="none" lIns="82945" tIns="41473" rIns="82945" bIns="41473" anchor="ctr"/>
          <a:lstStyle/>
          <a:p>
            <a:pPr eaLnBrk="1" hangingPunct="1"/>
            <a:endParaRPr lang="ru-RU" altLang="ru-RU"/>
          </a:p>
        </p:txBody>
      </p:sp>
      <p:sp>
        <p:nvSpPr>
          <p:cNvPr id="200713" name="AutoShape 8"/>
          <p:cNvSpPr>
            <a:spLocks noChangeArrowheads="1"/>
          </p:cNvSpPr>
          <p:nvPr/>
        </p:nvSpPr>
        <p:spPr bwMode="auto">
          <a:xfrm>
            <a:off x="1450975" y="2695575"/>
            <a:ext cx="415925" cy="622300"/>
          </a:xfrm>
          <a:prstGeom prst="downArrow">
            <a:avLst>
              <a:gd name="adj1" fmla="val 50000"/>
              <a:gd name="adj2" fmla="val 37398"/>
            </a:avLst>
          </a:prstGeom>
          <a:solidFill>
            <a:srgbClr val="99CCFF"/>
          </a:solidFill>
          <a:ln w="9525">
            <a:solidFill>
              <a:srgbClr val="000000"/>
            </a:solidFill>
            <a:round/>
            <a:headEnd/>
            <a:tailEnd/>
          </a:ln>
        </p:spPr>
        <p:txBody>
          <a:bodyPr wrap="none" lIns="82945" tIns="41473" rIns="82945" bIns="41473" anchor="ctr"/>
          <a:lstStyle/>
          <a:p>
            <a:pPr eaLnBrk="1" hangingPunct="1"/>
            <a:endParaRPr lang="ru-RU" altLang="ru-RU"/>
          </a:p>
        </p:txBody>
      </p:sp>
      <p:sp>
        <p:nvSpPr>
          <p:cNvPr id="200714" name="AutoShape 9"/>
          <p:cNvSpPr>
            <a:spLocks noChangeArrowheads="1"/>
          </p:cNvSpPr>
          <p:nvPr/>
        </p:nvSpPr>
        <p:spPr bwMode="auto">
          <a:xfrm>
            <a:off x="1450975" y="3732213"/>
            <a:ext cx="415925" cy="622300"/>
          </a:xfrm>
          <a:prstGeom prst="downArrow">
            <a:avLst>
              <a:gd name="adj1" fmla="val 50000"/>
              <a:gd name="adj2" fmla="val 37398"/>
            </a:avLst>
          </a:prstGeom>
          <a:solidFill>
            <a:srgbClr val="99CCFF"/>
          </a:solidFill>
          <a:ln w="9525">
            <a:solidFill>
              <a:srgbClr val="000000"/>
            </a:solidFill>
            <a:round/>
            <a:headEnd/>
            <a:tailEnd/>
          </a:ln>
        </p:spPr>
        <p:txBody>
          <a:bodyPr wrap="none" lIns="82945" tIns="41473" rIns="82945" bIns="41473" anchor="ctr"/>
          <a:lstStyle/>
          <a:p>
            <a:pPr eaLnBrk="1" hangingPunct="1"/>
            <a:endParaRPr lang="ru-RU" altLang="ru-RU"/>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1"/>
          <p:cNvPicPr>
            <a:picLocks noChangeAspect="1" noChangeArrowheads="1"/>
          </p:cNvPicPr>
          <p:nvPr/>
        </p:nvPicPr>
        <p:blipFill>
          <a:blip r:embed="rId3"/>
          <a:srcRect/>
          <a:stretch>
            <a:fillRect/>
          </a:stretch>
        </p:blipFill>
        <p:spPr bwMode="auto">
          <a:xfrm>
            <a:off x="4768850" y="622300"/>
            <a:ext cx="4375150" cy="5391150"/>
          </a:xfrm>
          <a:prstGeom prst="rect">
            <a:avLst/>
          </a:prstGeom>
          <a:noFill/>
          <a:ln w="9525">
            <a:noFill/>
            <a:round/>
            <a:headEnd/>
            <a:tailEnd/>
          </a:ln>
        </p:spPr>
      </p:pic>
      <p:sp>
        <p:nvSpPr>
          <p:cNvPr id="201731" name="Text Box 2"/>
          <p:cNvSpPr txBox="1">
            <a:spLocks noChangeArrowheads="1"/>
          </p:cNvSpPr>
          <p:nvPr/>
        </p:nvSpPr>
        <p:spPr bwMode="auto">
          <a:xfrm>
            <a:off x="357188" y="214313"/>
            <a:ext cx="4092575" cy="1625600"/>
          </a:xfrm>
          <a:prstGeom prst="rect">
            <a:avLst/>
          </a:prstGeom>
          <a:noFill/>
          <a:ln w="9525">
            <a:noFill/>
            <a:round/>
            <a:headEnd/>
            <a:tailEnd/>
          </a:ln>
        </p:spPr>
        <p:txBody>
          <a:bodyPr wrap="none" lIns="81639" tIns="63220" rIns="81639" bIns="40820"/>
          <a:lstStyle/>
          <a:p>
            <a:pPr eaLnBrk="1" hangingPunct="1">
              <a:tabLst>
                <a:tab pos="655638" algn="l"/>
                <a:tab pos="1312863" algn="l"/>
                <a:tab pos="1968500" algn="l"/>
                <a:tab pos="2625725" algn="l"/>
                <a:tab pos="3282950" algn="l"/>
                <a:tab pos="3938588" algn="l"/>
              </a:tabLst>
            </a:pPr>
            <a:r>
              <a:rPr lang="en-US" altLang="ru-RU" sz="2500" b="1">
                <a:solidFill>
                  <a:srgbClr val="0000FF"/>
                </a:solidFill>
                <a:ea typeface="DejaVu Sans"/>
                <a:cs typeface="DejaVu Sans"/>
              </a:rPr>
              <a:t>Методика исследования</a:t>
            </a:r>
          </a:p>
          <a:p>
            <a:pPr eaLnBrk="1" hangingPunct="1">
              <a:tabLst>
                <a:tab pos="655638" algn="l"/>
                <a:tab pos="1312863" algn="l"/>
                <a:tab pos="1968500" algn="l"/>
                <a:tab pos="2625725" algn="l"/>
                <a:tab pos="3282950" algn="l"/>
                <a:tab pos="3938588" algn="l"/>
              </a:tabLst>
            </a:pPr>
            <a:endParaRPr lang="en-US" altLang="ru-RU" sz="2500" b="1">
              <a:solidFill>
                <a:srgbClr val="0000FF"/>
              </a:solidFill>
              <a:ea typeface="DejaVu Sans"/>
              <a:cs typeface="DejaVu Sans"/>
            </a:endParaRPr>
          </a:p>
          <a:p>
            <a:pPr eaLnBrk="1" hangingPunct="1">
              <a:tabLst>
                <a:tab pos="655638" algn="l"/>
                <a:tab pos="1312863" algn="l"/>
                <a:tab pos="1968500" algn="l"/>
                <a:tab pos="2625725" algn="l"/>
                <a:tab pos="3282950" algn="l"/>
                <a:tab pos="3938588" algn="l"/>
              </a:tabLst>
            </a:pPr>
            <a:r>
              <a:rPr lang="en-US" altLang="ru-RU">
                <a:solidFill>
                  <a:srgbClr val="000000"/>
                </a:solidFill>
                <a:ea typeface="DejaVu Sans"/>
                <a:cs typeface="DejaVu Sans"/>
              </a:rPr>
              <a:t> </a:t>
            </a:r>
          </a:p>
          <a:p>
            <a:pPr eaLnBrk="1" hangingPunct="1">
              <a:tabLst>
                <a:tab pos="655638" algn="l"/>
                <a:tab pos="1312863" algn="l"/>
                <a:tab pos="1968500" algn="l"/>
                <a:tab pos="2625725" algn="l"/>
                <a:tab pos="3282950" algn="l"/>
                <a:tab pos="3938588" algn="l"/>
              </a:tabLst>
            </a:pPr>
            <a:r>
              <a:rPr lang="en-US" altLang="ru-RU" sz="2000">
                <a:solidFill>
                  <a:srgbClr val="000000"/>
                </a:solidFill>
                <a:ea typeface="DejaVu Sans"/>
                <a:cs typeface="DejaVu Sans"/>
              </a:rPr>
              <a:t>Наложение электродов</a:t>
            </a:r>
          </a:p>
        </p:txBody>
      </p:sp>
      <p:pic>
        <p:nvPicPr>
          <p:cNvPr id="201732" name="Picture 3"/>
          <p:cNvPicPr>
            <a:picLocks noChangeAspect="1" noChangeArrowheads="1"/>
          </p:cNvPicPr>
          <p:nvPr/>
        </p:nvPicPr>
        <p:blipFill>
          <a:blip r:embed="rId4"/>
          <a:srcRect/>
          <a:stretch>
            <a:fillRect/>
          </a:stretch>
        </p:blipFill>
        <p:spPr bwMode="auto">
          <a:xfrm>
            <a:off x="0" y="3940175"/>
            <a:ext cx="4976813" cy="2281238"/>
          </a:xfrm>
          <a:prstGeom prst="rect">
            <a:avLst/>
          </a:prstGeom>
          <a:noFill/>
          <a:ln w="9525">
            <a:noFill/>
            <a:round/>
            <a:headEnd/>
            <a:tailEnd/>
          </a:ln>
        </p:spPr>
      </p:pic>
      <p:sp>
        <p:nvSpPr>
          <p:cNvPr id="201733" name="Прямоугольник 4"/>
          <p:cNvSpPr>
            <a:spLocks noChangeArrowheads="1"/>
          </p:cNvSpPr>
          <p:nvPr/>
        </p:nvSpPr>
        <p:spPr bwMode="auto">
          <a:xfrm>
            <a:off x="428625" y="2000250"/>
            <a:ext cx="4572000" cy="923925"/>
          </a:xfrm>
          <a:prstGeom prst="rect">
            <a:avLst/>
          </a:prstGeom>
          <a:noFill/>
          <a:ln w="9525">
            <a:noFill/>
            <a:miter lim="800000"/>
            <a:headEnd/>
            <a:tailEnd/>
          </a:ln>
        </p:spPr>
        <p:txBody>
          <a:bodyPr>
            <a:spAutoFit/>
          </a:bodyPr>
          <a:lstStyle/>
          <a:p>
            <a:pPr eaLnBrk="1" hangingPunct="1"/>
            <a:r>
              <a:rPr lang="ru-RU" altLang="ru-RU"/>
              <a:t>КГР можно регистрировать с любого участка кожи, но лучше всего — с пальцев и кистей рук, подошв ног.</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icture 5"/>
          <p:cNvPicPr>
            <a:picLocks noChangeAspect="1" noChangeArrowheads="1"/>
          </p:cNvPicPr>
          <p:nvPr/>
        </p:nvPicPr>
        <p:blipFill>
          <a:blip r:embed="rId2"/>
          <a:srcRect/>
          <a:stretch>
            <a:fillRect/>
          </a:stretch>
        </p:blipFill>
        <p:spPr bwMode="auto">
          <a:xfrm>
            <a:off x="755650" y="1196975"/>
            <a:ext cx="3257550" cy="4914900"/>
          </a:xfrm>
          <a:prstGeom prst="rect">
            <a:avLst/>
          </a:prstGeom>
          <a:noFill/>
          <a:ln w="9525">
            <a:noFill/>
            <a:miter lim="800000"/>
            <a:headEnd/>
            <a:tailEnd/>
          </a:ln>
        </p:spPr>
      </p:pic>
      <p:pic>
        <p:nvPicPr>
          <p:cNvPr id="202755" name="Picture 6"/>
          <p:cNvPicPr>
            <a:picLocks noChangeAspect="1" noChangeArrowheads="1"/>
          </p:cNvPicPr>
          <p:nvPr/>
        </p:nvPicPr>
        <p:blipFill>
          <a:blip r:embed="rId3"/>
          <a:srcRect/>
          <a:stretch>
            <a:fillRect/>
          </a:stretch>
        </p:blipFill>
        <p:spPr bwMode="auto">
          <a:xfrm>
            <a:off x="4067175" y="1700213"/>
            <a:ext cx="4464050" cy="2592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Содержимое 2"/>
          <p:cNvSpPr>
            <a:spLocks noGrp="1"/>
          </p:cNvSpPr>
          <p:nvPr>
            <p:ph idx="1"/>
          </p:nvPr>
        </p:nvSpPr>
        <p:spPr>
          <a:xfrm>
            <a:off x="500063" y="4214813"/>
            <a:ext cx="8086725" cy="2357437"/>
          </a:xfrm>
        </p:spPr>
        <p:txBody>
          <a:bodyPr/>
          <a:lstStyle/>
          <a:p>
            <a:pPr>
              <a:spcBef>
                <a:spcPct val="0"/>
              </a:spcBef>
            </a:pPr>
            <a:r>
              <a:rPr lang="ru-RU" altLang="ru-RU" sz="1600" smtClean="0"/>
              <a:t>Отрицательная фаза связана, как полагают, с выделением адреналина </a:t>
            </a:r>
            <a:r>
              <a:rPr lang="ru-RU" altLang="ru-RU" sz="1600" i="1" smtClean="0"/>
              <a:t>симпатическими </a:t>
            </a:r>
            <a:r>
              <a:rPr lang="ru-RU" altLang="ru-RU" sz="1600" smtClean="0"/>
              <a:t>окончаниями в коже, а положительная - с активностью потовых желез. </a:t>
            </a:r>
          </a:p>
          <a:p>
            <a:pPr>
              <a:spcBef>
                <a:spcPct val="0"/>
              </a:spcBef>
            </a:pPr>
            <a:endParaRPr lang="ru-RU" altLang="ru-RU" sz="1600" smtClean="0"/>
          </a:p>
          <a:p>
            <a:pPr>
              <a:spcBef>
                <a:spcPct val="0"/>
              </a:spcBef>
            </a:pPr>
            <a:r>
              <a:rPr lang="ru-RU" altLang="ru-RU" sz="1600" smtClean="0"/>
              <a:t>Количество выделенного пота зависит от разных причин: внешней температуры, водно-солевого обмена, от состояния просвета кровеносных сосудов (гиперемия, анемия) и, прежде всего, от функционального состояния центральной нервной системы (ЦНС), которое определяется эмоциональным состоянием человека. </a:t>
            </a:r>
          </a:p>
        </p:txBody>
      </p:sp>
      <p:sp>
        <p:nvSpPr>
          <p:cNvPr id="203779" name="Прямоугольник 3"/>
          <p:cNvSpPr>
            <a:spLocks noChangeArrowheads="1"/>
          </p:cNvSpPr>
          <p:nvPr/>
        </p:nvSpPr>
        <p:spPr bwMode="auto">
          <a:xfrm>
            <a:off x="857250" y="357188"/>
            <a:ext cx="3922713" cy="461962"/>
          </a:xfrm>
          <a:prstGeom prst="rect">
            <a:avLst/>
          </a:prstGeom>
          <a:noFill/>
          <a:ln w="9525">
            <a:noFill/>
            <a:miter lim="800000"/>
            <a:headEnd/>
            <a:tailEnd/>
          </a:ln>
        </p:spPr>
        <p:txBody>
          <a:bodyPr wrap="none">
            <a:spAutoFit/>
          </a:bodyPr>
          <a:lstStyle/>
          <a:p>
            <a:pPr eaLnBrk="1" hangingPunct="1"/>
            <a:r>
              <a:rPr lang="en-US" altLang="ru-RU" sz="2400" b="1">
                <a:solidFill>
                  <a:srgbClr val="0000FF"/>
                </a:solidFill>
                <a:ea typeface="DejaVu Sans"/>
                <a:cs typeface="DejaVu Sans"/>
              </a:rPr>
              <a:t>Методика исследования</a:t>
            </a:r>
            <a:endParaRPr lang="ru-RU" altLang="ru-RU" sz="2400"/>
          </a:p>
        </p:txBody>
      </p:sp>
      <p:sp>
        <p:nvSpPr>
          <p:cNvPr id="203780" name="Прямоугольник 4"/>
          <p:cNvSpPr>
            <a:spLocks noChangeArrowheads="1"/>
          </p:cNvSpPr>
          <p:nvPr/>
        </p:nvSpPr>
        <p:spPr bwMode="auto">
          <a:xfrm>
            <a:off x="428625" y="857250"/>
            <a:ext cx="8429625" cy="830263"/>
          </a:xfrm>
          <a:prstGeom prst="rect">
            <a:avLst/>
          </a:prstGeom>
          <a:noFill/>
          <a:ln w="9525">
            <a:noFill/>
            <a:miter lim="800000"/>
            <a:headEnd/>
            <a:tailEnd/>
          </a:ln>
        </p:spPr>
        <p:txBody>
          <a:bodyPr>
            <a:spAutoFit/>
          </a:bodyPr>
          <a:lstStyle/>
          <a:p>
            <a:pPr eaLnBrk="1" hangingPunct="1"/>
            <a:r>
              <a:rPr lang="ru-RU" altLang="ru-RU" sz="1600"/>
              <a:t>Кожные потенциалы зависят от неодинаковой поляризации слоев кожи, зарегистрированные реакции кожных потенциалов имеют форму одно- или двухфазных колебаний. </a:t>
            </a:r>
          </a:p>
        </p:txBody>
      </p:sp>
      <p:pic>
        <p:nvPicPr>
          <p:cNvPr id="203781" name="Picture 1"/>
          <p:cNvPicPr>
            <a:picLocks noChangeAspect="1" noChangeArrowheads="1"/>
          </p:cNvPicPr>
          <p:nvPr/>
        </p:nvPicPr>
        <p:blipFill>
          <a:blip r:embed="rId2"/>
          <a:srcRect/>
          <a:stretch>
            <a:fillRect/>
          </a:stretch>
        </p:blipFill>
        <p:spPr bwMode="auto">
          <a:xfrm>
            <a:off x="1643063" y="1714500"/>
            <a:ext cx="4643437" cy="2579688"/>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1"/>
          <p:cNvSpPr>
            <a:spLocks noChangeArrowheads="1"/>
          </p:cNvSpPr>
          <p:nvPr/>
        </p:nvSpPr>
        <p:spPr bwMode="auto">
          <a:xfrm>
            <a:off x="571500" y="954088"/>
            <a:ext cx="8080375" cy="5903912"/>
          </a:xfrm>
          <a:prstGeom prst="rect">
            <a:avLst/>
          </a:prstGeom>
          <a:blipFill dpi="0" rotWithShape="0">
            <a:blip r:embed="rId3"/>
            <a:srcRect/>
            <a:stretch>
              <a:fillRect/>
            </a:stretch>
          </a:blipFill>
          <a:ln w="9525">
            <a:noFill/>
            <a:round/>
            <a:headEnd/>
            <a:tailEnd/>
          </a:ln>
        </p:spPr>
        <p:txBody>
          <a:bodyPr lIns="81639" tIns="55221" rIns="81639" bIns="40820" anchor="ctr" anchorCtr="1"/>
          <a:lstStyle/>
          <a:p>
            <a:pPr algn="ctr" eaLnBrk="1" hangingPunct="1">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altLang="ru-RU">
                <a:solidFill>
                  <a:srgbClr val="000000"/>
                </a:solidFill>
              </a:rPr>
              <a:t>     </a:t>
            </a:r>
          </a:p>
        </p:txBody>
      </p:sp>
      <p:sp>
        <p:nvSpPr>
          <p:cNvPr id="204803" name="Text Box 2"/>
          <p:cNvSpPr txBox="1">
            <a:spLocks noChangeArrowheads="1"/>
          </p:cNvSpPr>
          <p:nvPr/>
        </p:nvSpPr>
        <p:spPr bwMode="auto">
          <a:xfrm>
            <a:off x="379413" y="207963"/>
            <a:ext cx="7785100" cy="642937"/>
          </a:xfrm>
          <a:prstGeom prst="rect">
            <a:avLst/>
          </a:prstGeom>
          <a:noFill/>
          <a:ln w="9525">
            <a:noFill/>
            <a:round/>
            <a:headEnd/>
            <a:tailEnd/>
          </a:ln>
        </p:spPr>
        <p:txBody>
          <a:bodyPr wrap="none" lIns="81639" tIns="60020" rIns="81639" bIns="40820"/>
          <a:lstStyle/>
          <a:p>
            <a:pPr eaLnBrk="1" hangingPunct="1">
              <a:tabLst>
                <a:tab pos="655638" algn="l"/>
                <a:tab pos="1312863" algn="l"/>
                <a:tab pos="1968500" algn="l"/>
                <a:tab pos="2625725" algn="l"/>
                <a:tab pos="3282950" algn="l"/>
                <a:tab pos="3938588" algn="l"/>
                <a:tab pos="4595813" algn="l"/>
                <a:tab pos="5253038" algn="l"/>
                <a:tab pos="5908675" algn="l"/>
                <a:tab pos="6565900" algn="l"/>
                <a:tab pos="7223125" algn="l"/>
              </a:tabLst>
            </a:pPr>
            <a:r>
              <a:rPr lang="en-US" altLang="ru-RU" sz="2200" b="1">
                <a:solidFill>
                  <a:srgbClr val="0000FF"/>
                </a:solidFill>
              </a:rPr>
              <a:t>Эмоциональная и терморегуляторная </a:t>
            </a:r>
            <a:r>
              <a:rPr lang="en-US" altLang="ru-RU" sz="2200" b="1">
                <a:solidFill>
                  <a:srgbClr val="FF0000"/>
                </a:solidFill>
              </a:rPr>
              <a:t>спонтанная</a:t>
            </a:r>
            <a:r>
              <a:rPr lang="en-US" altLang="ru-RU" sz="2200" b="1">
                <a:solidFill>
                  <a:srgbClr val="0000FF"/>
                </a:solidFill>
              </a:rPr>
              <a:t> ЭДА</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1"/>
          <p:cNvPicPr>
            <a:picLocks noChangeAspect="1" noChangeArrowheads="1"/>
          </p:cNvPicPr>
          <p:nvPr/>
        </p:nvPicPr>
        <p:blipFill>
          <a:blip r:embed="rId3"/>
          <a:srcRect/>
          <a:stretch>
            <a:fillRect/>
          </a:stretch>
        </p:blipFill>
        <p:spPr bwMode="auto">
          <a:xfrm>
            <a:off x="214313" y="1928813"/>
            <a:ext cx="8226425" cy="4341812"/>
          </a:xfrm>
          <a:prstGeom prst="rect">
            <a:avLst/>
          </a:prstGeom>
          <a:noFill/>
          <a:ln w="9525">
            <a:noFill/>
            <a:round/>
            <a:headEnd/>
            <a:tailEnd/>
          </a:ln>
        </p:spPr>
      </p:pic>
      <p:sp>
        <p:nvSpPr>
          <p:cNvPr id="205827" name="Text Box 2"/>
          <p:cNvSpPr txBox="1">
            <a:spLocks noChangeArrowheads="1"/>
          </p:cNvSpPr>
          <p:nvPr/>
        </p:nvSpPr>
        <p:spPr bwMode="auto">
          <a:xfrm>
            <a:off x="414338" y="414338"/>
            <a:ext cx="8502650" cy="830262"/>
          </a:xfrm>
          <a:prstGeom prst="rect">
            <a:avLst/>
          </a:prstGeom>
          <a:noFill/>
          <a:ln w="9525">
            <a:noFill/>
            <a:round/>
            <a:headEnd/>
            <a:tailEnd/>
          </a:ln>
        </p:spPr>
        <p:txBody>
          <a:bodyPr lIns="81639" tIns="63220" rIns="81639" bIns="40820"/>
          <a:lstStyle/>
          <a:p>
            <a:pPr eaLnBrk="1" hangingPunct="1">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altLang="ru-RU" sz="2500" b="1">
                <a:solidFill>
                  <a:srgbClr val="0000FF"/>
                </a:solidFill>
                <a:ea typeface="DejaVu Sans"/>
                <a:cs typeface="DejaVu Sans"/>
              </a:rPr>
              <a:t>Методика исследования</a:t>
            </a:r>
          </a:p>
          <a:p>
            <a:pPr eaLnBrk="1" hangingPunct="1">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altLang="ru-RU" sz="2200" b="1">
                <a:solidFill>
                  <a:srgbClr val="000000"/>
                </a:solidFill>
                <a:ea typeface="DejaVu Sans"/>
                <a:cs typeface="DejaVu Sans"/>
              </a:rPr>
              <a:t>Обработка результатов</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1"/>
          <p:cNvPicPr>
            <a:picLocks noChangeAspect="1" noChangeArrowheads="1"/>
          </p:cNvPicPr>
          <p:nvPr/>
        </p:nvPicPr>
        <p:blipFill>
          <a:blip r:embed="rId3"/>
          <a:srcRect/>
          <a:stretch>
            <a:fillRect/>
          </a:stretch>
        </p:blipFill>
        <p:spPr bwMode="auto">
          <a:xfrm>
            <a:off x="6350" y="215900"/>
            <a:ext cx="9142413" cy="6430963"/>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Прямоугольник 1"/>
          <p:cNvSpPr>
            <a:spLocks noChangeArrowheads="1"/>
          </p:cNvSpPr>
          <p:nvPr/>
        </p:nvSpPr>
        <p:spPr bwMode="auto">
          <a:xfrm>
            <a:off x="857250" y="1143000"/>
            <a:ext cx="7572375" cy="2586038"/>
          </a:xfrm>
          <a:prstGeom prst="rect">
            <a:avLst/>
          </a:prstGeom>
          <a:noFill/>
          <a:ln w="9525">
            <a:noFill/>
            <a:miter lim="800000"/>
            <a:headEnd/>
            <a:tailEnd/>
          </a:ln>
        </p:spPr>
        <p:txBody>
          <a:bodyPr>
            <a:spAutoFit/>
          </a:bodyPr>
          <a:lstStyle/>
          <a:p>
            <a:pPr eaLnBrk="1" hangingPunct="1"/>
            <a:r>
              <a:rPr lang="ru-RU" altLang="ru-RU" sz="2400">
                <a:latin typeface="Times New Roman" pitchFamily="18" charset="0"/>
                <a:cs typeface="Times New Roman" pitchFamily="18" charset="0"/>
              </a:rPr>
              <a:t>Являясь коррелятором психоэмоционального со</a:t>
            </a:r>
            <a:r>
              <a:rPr lang="en-US" altLang="ru-RU" sz="2400">
                <a:latin typeface="Times New Roman" pitchFamily="18" charset="0"/>
                <a:cs typeface="Times New Roman" pitchFamily="18" charset="0"/>
              </a:rPr>
              <a:t>c</a:t>
            </a:r>
            <a:r>
              <a:rPr lang="ru-RU" altLang="ru-RU" sz="2400">
                <a:latin typeface="Times New Roman" pitchFamily="18" charset="0"/>
                <a:cs typeface="Times New Roman" pitchFamily="18" charset="0"/>
              </a:rPr>
              <a:t>тояния, КГР широко используется в контуре БОС при лечении заболеваний ЦНС, неврозов, фобий, депрессивных состояний, различных эмоциональных расстройств, повышения психической устойчивости в стрессогенных условиях. </a:t>
            </a:r>
          </a:p>
          <a:p>
            <a:pPr eaLnBrk="1" hangingPunct="1"/>
            <a:endParaRPr lang="ru-RU" altLang="ru-RU">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1"/>
          <p:cNvSpPr>
            <a:spLocks noGrp="1" noChangeArrowheads="1"/>
          </p:cNvSpPr>
          <p:nvPr>
            <p:ph type="title"/>
          </p:nvPr>
        </p:nvSpPr>
        <p:spPr>
          <a:xfrm>
            <a:off x="1093788" y="-7938"/>
            <a:ext cx="7770812" cy="1435101"/>
          </a:xfrm>
        </p:spPr>
        <p:txBody>
          <a:bodyPr lIns="0" tIns="0" rIns="0" bIns="0"/>
          <a:lstStyle/>
          <a:p>
            <a:pPr>
              <a:lnSpc>
                <a:spcPct val="9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3200" smtClean="0"/>
              <a:t>Полиграф - инструментальный метод детекции лжи</a:t>
            </a:r>
          </a:p>
        </p:txBody>
      </p:sp>
      <p:pic>
        <p:nvPicPr>
          <p:cNvPr id="208899" name="Picture 2"/>
          <p:cNvPicPr>
            <a:picLocks noChangeAspect="1" noChangeArrowheads="1"/>
          </p:cNvPicPr>
          <p:nvPr/>
        </p:nvPicPr>
        <p:blipFill>
          <a:blip r:embed="rId3"/>
          <a:srcRect/>
          <a:stretch>
            <a:fillRect/>
          </a:stretch>
        </p:blipFill>
        <p:spPr bwMode="auto">
          <a:xfrm>
            <a:off x="954088" y="1619250"/>
            <a:ext cx="2286000" cy="2857500"/>
          </a:xfrm>
          <a:prstGeom prst="rect">
            <a:avLst/>
          </a:prstGeom>
          <a:noFill/>
          <a:ln w="9525">
            <a:noFill/>
            <a:round/>
            <a:headEnd/>
            <a:tailEnd/>
          </a:ln>
        </p:spPr>
      </p:pic>
      <p:pic>
        <p:nvPicPr>
          <p:cNvPr id="208900" name="Picture 3"/>
          <p:cNvPicPr>
            <a:picLocks noChangeAspect="1" noChangeArrowheads="1"/>
          </p:cNvPicPr>
          <p:nvPr/>
        </p:nvPicPr>
        <p:blipFill>
          <a:blip r:embed="rId4"/>
          <a:srcRect/>
          <a:stretch>
            <a:fillRect/>
          </a:stretch>
        </p:blipFill>
        <p:spPr bwMode="auto">
          <a:xfrm>
            <a:off x="4419600" y="1714500"/>
            <a:ext cx="3817938" cy="2857500"/>
          </a:xfrm>
          <a:prstGeom prst="rect">
            <a:avLst/>
          </a:prstGeom>
          <a:noFill/>
          <a:ln w="9525">
            <a:noFill/>
            <a:round/>
            <a:headEnd/>
            <a:tailEnd/>
          </a:ln>
        </p:spPr>
      </p:pic>
      <p:pic>
        <p:nvPicPr>
          <p:cNvPr id="208901" name="Picture 4"/>
          <p:cNvPicPr>
            <a:picLocks noChangeAspect="1" noChangeArrowheads="1"/>
          </p:cNvPicPr>
          <p:nvPr/>
        </p:nvPicPr>
        <p:blipFill>
          <a:blip r:embed="rId5"/>
          <a:srcRect/>
          <a:stretch>
            <a:fillRect/>
          </a:stretch>
        </p:blipFill>
        <p:spPr bwMode="auto">
          <a:xfrm>
            <a:off x="838200" y="4876800"/>
            <a:ext cx="2286000" cy="1714500"/>
          </a:xfrm>
          <a:prstGeom prst="rect">
            <a:avLst/>
          </a:prstGeom>
          <a:noFill/>
          <a:ln w="9525">
            <a:noFill/>
            <a:round/>
            <a:headEnd/>
            <a:tailEnd/>
          </a:ln>
        </p:spPr>
      </p:pic>
      <p:pic>
        <p:nvPicPr>
          <p:cNvPr id="208902" name="Picture 5"/>
          <p:cNvPicPr>
            <a:picLocks noChangeAspect="1" noChangeArrowheads="1"/>
          </p:cNvPicPr>
          <p:nvPr/>
        </p:nvPicPr>
        <p:blipFill>
          <a:blip r:embed="rId6"/>
          <a:srcRect/>
          <a:stretch>
            <a:fillRect/>
          </a:stretch>
        </p:blipFill>
        <p:spPr bwMode="auto">
          <a:xfrm>
            <a:off x="3733800" y="4876800"/>
            <a:ext cx="2286000" cy="1714500"/>
          </a:xfrm>
          <a:prstGeom prst="rect">
            <a:avLst/>
          </a:prstGeom>
          <a:noFill/>
          <a:ln w="9525">
            <a:noFill/>
            <a:round/>
            <a:headEnd/>
            <a:tailEnd/>
          </a:ln>
        </p:spPr>
      </p:pic>
      <p:pic>
        <p:nvPicPr>
          <p:cNvPr id="208903" name="Picture 6"/>
          <p:cNvPicPr>
            <a:picLocks noChangeAspect="1" noChangeArrowheads="1"/>
          </p:cNvPicPr>
          <p:nvPr/>
        </p:nvPicPr>
        <p:blipFill>
          <a:blip r:embed="rId7"/>
          <a:srcRect/>
          <a:stretch>
            <a:fillRect/>
          </a:stretch>
        </p:blipFill>
        <p:spPr bwMode="auto">
          <a:xfrm>
            <a:off x="6553200" y="4876800"/>
            <a:ext cx="2286000" cy="17145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Text Box 2"/>
          <p:cNvSpPr txBox="1">
            <a:spLocks noChangeArrowheads="1"/>
          </p:cNvSpPr>
          <p:nvPr/>
        </p:nvSpPr>
        <p:spPr bwMode="auto">
          <a:xfrm>
            <a:off x="228600" y="990600"/>
            <a:ext cx="8686800" cy="4054475"/>
          </a:xfrm>
          <a:prstGeom prst="rect">
            <a:avLst/>
          </a:prstGeom>
          <a:solidFill>
            <a:schemeClr val="bg1"/>
          </a:solidFill>
          <a:ln w="9525">
            <a:noFill/>
            <a:miter lim="800000"/>
            <a:headEnd/>
            <a:tailEnd/>
          </a:ln>
        </p:spPr>
        <p:txBody>
          <a:bodyPr>
            <a:spAutoFit/>
          </a:bodyPr>
          <a:lstStyle/>
          <a:p>
            <a:r>
              <a:rPr lang="ru-RU" altLang="ru-RU" sz="2000" b="1">
                <a:solidFill>
                  <a:srgbClr val="0000FF"/>
                </a:solidFill>
              </a:rPr>
              <a:t>Полиграфия</a:t>
            </a:r>
            <a:r>
              <a:rPr lang="ru-RU" altLang="ru-RU" sz="2000" b="1"/>
              <a:t> </a:t>
            </a:r>
            <a:r>
              <a:rPr lang="ru-RU" altLang="ru-RU" sz="2000"/>
              <a:t>включает в себя одновременную регистрацию от испытуемого нескольких физиологических параметров, в том числе:</a:t>
            </a:r>
          </a:p>
          <a:p>
            <a:endParaRPr lang="ru-RU" altLang="ru-RU" sz="2000"/>
          </a:p>
          <a:p>
            <a:r>
              <a:rPr lang="ru-RU" altLang="ru-RU" sz="2000">
                <a:solidFill>
                  <a:srgbClr val="FF0000"/>
                </a:solidFill>
                <a:cs typeface="Arial" pitchFamily="34" charset="0"/>
              </a:rPr>
              <a:t>● </a:t>
            </a:r>
            <a:r>
              <a:rPr lang="ru-RU" altLang="ru-RU" sz="2000"/>
              <a:t>ЭЭГ – электроэнцефалограмма  (возможно использование фЯМР – функционального ядерно-магнитного резонанса)</a:t>
            </a:r>
          </a:p>
          <a:p>
            <a:r>
              <a:rPr lang="ru-RU" altLang="ru-RU" sz="2000">
                <a:solidFill>
                  <a:srgbClr val="FF0000"/>
                </a:solidFill>
                <a:cs typeface="Arial" pitchFamily="34" charset="0"/>
              </a:rPr>
              <a:t>● </a:t>
            </a:r>
            <a:r>
              <a:rPr lang="ru-RU" altLang="ru-RU" sz="2000"/>
              <a:t>КГР – кожно-гальваническая реакция (проводимость кожи, зависящая от ее влажности – очень чувствительный параметр, демонстрирующий эмоциональное напряжение)</a:t>
            </a:r>
          </a:p>
          <a:p>
            <a:r>
              <a:rPr lang="ru-RU" altLang="ru-RU" sz="2000">
                <a:solidFill>
                  <a:srgbClr val="FF0000"/>
                </a:solidFill>
                <a:cs typeface="Arial" pitchFamily="34" charset="0"/>
              </a:rPr>
              <a:t>● </a:t>
            </a:r>
            <a:r>
              <a:rPr lang="ru-RU" altLang="ru-RU" sz="2000"/>
              <a:t>ЭКГ – электрокардиограмма (электрическая активность сердца)</a:t>
            </a:r>
          </a:p>
          <a:p>
            <a:r>
              <a:rPr lang="ru-RU" altLang="ru-RU" sz="2000">
                <a:solidFill>
                  <a:srgbClr val="FF0000"/>
                </a:solidFill>
                <a:cs typeface="Arial" pitchFamily="34" charset="0"/>
              </a:rPr>
              <a:t>● </a:t>
            </a:r>
            <a:r>
              <a:rPr lang="ru-RU" altLang="ru-RU" sz="2000"/>
              <a:t>ЭМГ – электромиограмма (электрическая активность мышц)</a:t>
            </a:r>
          </a:p>
          <a:p>
            <a:r>
              <a:rPr lang="ru-RU" altLang="ru-RU" sz="2000">
                <a:solidFill>
                  <a:srgbClr val="FF0000"/>
                </a:solidFill>
                <a:cs typeface="Arial" pitchFamily="34" charset="0"/>
              </a:rPr>
              <a:t>● </a:t>
            </a:r>
            <a:r>
              <a:rPr lang="ru-RU" altLang="ru-RU" sz="2000"/>
              <a:t>Окулограмма (движения глаз)</a:t>
            </a:r>
          </a:p>
          <a:p>
            <a:r>
              <a:rPr lang="ru-RU" altLang="ru-RU" sz="2000">
                <a:solidFill>
                  <a:srgbClr val="FF0000"/>
                </a:solidFill>
                <a:cs typeface="Arial" pitchFamily="34" charset="0"/>
              </a:rPr>
              <a:t>● </a:t>
            </a:r>
            <a:r>
              <a:rPr lang="ru-RU" altLang="ru-RU" sz="2000"/>
              <a:t>Пневмограмма (дыхание)</a:t>
            </a:r>
          </a:p>
          <a:p>
            <a:endParaRPr lang="ru-RU" altLang="ru-RU" sz="200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Заголовок 1"/>
          <p:cNvSpPr>
            <a:spLocks noGrp="1"/>
          </p:cNvSpPr>
          <p:nvPr>
            <p:ph type="title"/>
          </p:nvPr>
        </p:nvSpPr>
        <p:spPr>
          <a:xfrm>
            <a:off x="500063" y="285750"/>
            <a:ext cx="8229600" cy="1143000"/>
          </a:xfrm>
        </p:spPr>
        <p:txBody>
          <a:bodyPr/>
          <a:lstStyle/>
          <a:p>
            <a:r>
              <a:rPr lang="ru-RU" altLang="ru-RU" sz="2800" smtClean="0"/>
              <a:t>Точки акупунктуры</a:t>
            </a:r>
          </a:p>
        </p:txBody>
      </p:sp>
      <p:pic>
        <p:nvPicPr>
          <p:cNvPr id="210947" name="Picture 2" descr="http://www.ryodoraku.ru/content/images/article_104_1b.jpg"/>
          <p:cNvPicPr>
            <a:picLocks noChangeAspect="1" noChangeArrowheads="1"/>
          </p:cNvPicPr>
          <p:nvPr/>
        </p:nvPicPr>
        <p:blipFill>
          <a:blip r:embed="rId2"/>
          <a:srcRect/>
          <a:stretch>
            <a:fillRect/>
          </a:stretch>
        </p:blipFill>
        <p:spPr bwMode="auto">
          <a:xfrm>
            <a:off x="2286000" y="1214438"/>
            <a:ext cx="4286250" cy="2759075"/>
          </a:xfrm>
          <a:prstGeom prst="rect">
            <a:avLst/>
          </a:prstGeom>
          <a:noFill/>
          <a:ln w="9525">
            <a:noFill/>
            <a:miter lim="800000"/>
            <a:headEnd/>
            <a:tailEnd/>
          </a:ln>
        </p:spPr>
      </p:pic>
      <p:sp>
        <p:nvSpPr>
          <p:cNvPr id="210948" name="Прямоугольник 4"/>
          <p:cNvSpPr>
            <a:spLocks noChangeArrowheads="1"/>
          </p:cNvSpPr>
          <p:nvPr/>
        </p:nvSpPr>
        <p:spPr bwMode="auto">
          <a:xfrm>
            <a:off x="2071688" y="4572000"/>
            <a:ext cx="6143625" cy="1477963"/>
          </a:xfrm>
          <a:prstGeom prst="rect">
            <a:avLst/>
          </a:prstGeom>
          <a:noFill/>
          <a:ln w="9525">
            <a:noFill/>
            <a:miter lim="800000"/>
            <a:headEnd/>
            <a:tailEnd/>
          </a:ln>
        </p:spPr>
        <p:txBody>
          <a:bodyPr>
            <a:spAutoFit/>
          </a:bodyPr>
          <a:lstStyle/>
          <a:p>
            <a:pPr eaLnBrk="1" hangingPunct="1"/>
            <a:r>
              <a:rPr lang="ru-RU" altLang="ru-RU"/>
              <a:t>1. Поверхность кожи, &lt;вход - выход&gt; канала точки, </a:t>
            </a:r>
          </a:p>
          <a:p>
            <a:pPr eaLnBrk="1" hangingPunct="1"/>
            <a:r>
              <a:rPr lang="ru-RU" altLang="ru-RU"/>
              <a:t>2. &lt;Канал&gt; точки, </a:t>
            </a:r>
          </a:p>
          <a:p>
            <a:pPr eaLnBrk="1" hangingPunct="1"/>
            <a:r>
              <a:rPr lang="ru-RU" altLang="ru-RU"/>
              <a:t>3. Различные элементы зоны точки, </a:t>
            </a:r>
          </a:p>
          <a:p>
            <a:pPr eaLnBrk="1" hangingPunct="1"/>
            <a:r>
              <a:rPr lang="ru-RU" altLang="ru-RU"/>
              <a:t>4. Клеточные элементы кожи и межклеточные промежутки. </a:t>
            </a:r>
          </a:p>
        </p:txBody>
      </p:sp>
      <p:sp>
        <p:nvSpPr>
          <p:cNvPr id="210949" name="Прямоугольник 5"/>
          <p:cNvSpPr>
            <a:spLocks noChangeArrowheads="1"/>
          </p:cNvSpPr>
          <p:nvPr/>
        </p:nvSpPr>
        <p:spPr bwMode="auto">
          <a:xfrm>
            <a:off x="1143000" y="4143375"/>
            <a:ext cx="7429500" cy="369888"/>
          </a:xfrm>
          <a:prstGeom prst="rect">
            <a:avLst/>
          </a:prstGeom>
          <a:noFill/>
          <a:ln w="9525">
            <a:noFill/>
            <a:miter lim="800000"/>
            <a:headEnd/>
            <a:tailEnd/>
          </a:ln>
        </p:spPr>
        <p:txBody>
          <a:bodyPr>
            <a:spAutoFit/>
          </a:bodyPr>
          <a:lstStyle/>
          <a:p>
            <a:pPr eaLnBrk="1" hangingPunct="1"/>
            <a:r>
              <a:rPr lang="ru-RU" altLang="ru-RU"/>
              <a:t>Схема строения и расположения точки акупунктуры в коже</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1970" name="Group 200"/>
          <p:cNvGrpSpPr>
            <a:grpSpLocks/>
          </p:cNvGrpSpPr>
          <p:nvPr/>
        </p:nvGrpSpPr>
        <p:grpSpPr bwMode="auto">
          <a:xfrm>
            <a:off x="1000125" y="857250"/>
            <a:ext cx="6858000" cy="4953000"/>
            <a:chOff x="1256" y="150"/>
            <a:chExt cx="3381" cy="2866"/>
          </a:xfrm>
        </p:grpSpPr>
        <p:sp>
          <p:nvSpPr>
            <p:cNvPr id="211972" name="Freeform 5"/>
            <p:cNvSpPr>
              <a:spLocks/>
            </p:cNvSpPr>
            <p:nvPr/>
          </p:nvSpPr>
          <p:spPr bwMode="auto">
            <a:xfrm>
              <a:off x="1271" y="2088"/>
              <a:ext cx="1458" cy="804"/>
            </a:xfrm>
            <a:custGeom>
              <a:avLst/>
              <a:gdLst>
                <a:gd name="T0" fmla="*/ 1424 w 1458"/>
                <a:gd name="T1" fmla="*/ 804 h 804"/>
                <a:gd name="T2" fmla="*/ 1314 w 1458"/>
                <a:gd name="T3" fmla="*/ 790 h 804"/>
                <a:gd name="T4" fmla="*/ 1204 w 1458"/>
                <a:gd name="T5" fmla="*/ 736 h 804"/>
                <a:gd name="T6" fmla="*/ 1117 w 1458"/>
                <a:gd name="T7" fmla="*/ 683 h 804"/>
                <a:gd name="T8" fmla="*/ 1018 w 1458"/>
                <a:gd name="T9" fmla="*/ 655 h 804"/>
                <a:gd name="T10" fmla="*/ 905 w 1458"/>
                <a:gd name="T11" fmla="*/ 663 h 804"/>
                <a:gd name="T12" fmla="*/ 792 w 1458"/>
                <a:gd name="T13" fmla="*/ 694 h 804"/>
                <a:gd name="T14" fmla="*/ 620 w 1458"/>
                <a:gd name="T15" fmla="*/ 717 h 804"/>
                <a:gd name="T16" fmla="*/ 524 w 1458"/>
                <a:gd name="T17" fmla="*/ 708 h 804"/>
                <a:gd name="T18" fmla="*/ 437 w 1458"/>
                <a:gd name="T19" fmla="*/ 686 h 804"/>
                <a:gd name="T20" fmla="*/ 358 w 1458"/>
                <a:gd name="T21" fmla="*/ 646 h 804"/>
                <a:gd name="T22" fmla="*/ 316 w 1458"/>
                <a:gd name="T23" fmla="*/ 626 h 804"/>
                <a:gd name="T24" fmla="*/ 254 w 1458"/>
                <a:gd name="T25" fmla="*/ 624 h 804"/>
                <a:gd name="T26" fmla="*/ 152 w 1458"/>
                <a:gd name="T27" fmla="*/ 657 h 804"/>
                <a:gd name="T28" fmla="*/ 59 w 1458"/>
                <a:gd name="T29" fmla="*/ 689 h 804"/>
                <a:gd name="T30" fmla="*/ 8 w 1458"/>
                <a:gd name="T31" fmla="*/ 691 h 804"/>
                <a:gd name="T32" fmla="*/ 0 w 1458"/>
                <a:gd name="T33" fmla="*/ 449 h 804"/>
                <a:gd name="T34" fmla="*/ 8 w 1458"/>
                <a:gd name="T35" fmla="*/ 169 h 804"/>
                <a:gd name="T36" fmla="*/ 14 w 1458"/>
                <a:gd name="T37" fmla="*/ 119 h 804"/>
                <a:gd name="T38" fmla="*/ 48 w 1458"/>
                <a:gd name="T39" fmla="*/ 135 h 804"/>
                <a:gd name="T40" fmla="*/ 96 w 1458"/>
                <a:gd name="T41" fmla="*/ 130 h 804"/>
                <a:gd name="T42" fmla="*/ 158 w 1458"/>
                <a:gd name="T43" fmla="*/ 88 h 804"/>
                <a:gd name="T44" fmla="*/ 200 w 1458"/>
                <a:gd name="T45" fmla="*/ 37 h 804"/>
                <a:gd name="T46" fmla="*/ 245 w 1458"/>
                <a:gd name="T47" fmla="*/ 3 h 804"/>
                <a:gd name="T48" fmla="*/ 276 w 1458"/>
                <a:gd name="T49" fmla="*/ 3 h 804"/>
                <a:gd name="T50" fmla="*/ 310 w 1458"/>
                <a:gd name="T51" fmla="*/ 34 h 804"/>
                <a:gd name="T52" fmla="*/ 366 w 1458"/>
                <a:gd name="T53" fmla="*/ 124 h 804"/>
                <a:gd name="T54" fmla="*/ 414 w 1458"/>
                <a:gd name="T55" fmla="*/ 209 h 804"/>
                <a:gd name="T56" fmla="*/ 448 w 1458"/>
                <a:gd name="T57" fmla="*/ 234 h 804"/>
                <a:gd name="T58" fmla="*/ 485 w 1458"/>
                <a:gd name="T59" fmla="*/ 229 h 804"/>
                <a:gd name="T60" fmla="*/ 536 w 1458"/>
                <a:gd name="T61" fmla="*/ 175 h 804"/>
                <a:gd name="T62" fmla="*/ 589 w 1458"/>
                <a:gd name="T63" fmla="*/ 85 h 804"/>
                <a:gd name="T64" fmla="*/ 629 w 1458"/>
                <a:gd name="T65" fmla="*/ 42 h 804"/>
                <a:gd name="T66" fmla="*/ 671 w 1458"/>
                <a:gd name="T67" fmla="*/ 28 h 804"/>
                <a:gd name="T68" fmla="*/ 711 w 1458"/>
                <a:gd name="T69" fmla="*/ 42 h 804"/>
                <a:gd name="T70" fmla="*/ 753 w 1458"/>
                <a:gd name="T71" fmla="*/ 85 h 804"/>
                <a:gd name="T72" fmla="*/ 778 w 1458"/>
                <a:gd name="T73" fmla="*/ 130 h 804"/>
                <a:gd name="T74" fmla="*/ 849 w 1458"/>
                <a:gd name="T75" fmla="*/ 234 h 804"/>
                <a:gd name="T76" fmla="*/ 877 w 1458"/>
                <a:gd name="T77" fmla="*/ 251 h 804"/>
                <a:gd name="T78" fmla="*/ 900 w 1458"/>
                <a:gd name="T79" fmla="*/ 246 h 804"/>
                <a:gd name="T80" fmla="*/ 931 w 1458"/>
                <a:gd name="T81" fmla="*/ 203 h 804"/>
                <a:gd name="T82" fmla="*/ 953 w 1458"/>
                <a:gd name="T83" fmla="*/ 161 h 804"/>
                <a:gd name="T84" fmla="*/ 979 w 1458"/>
                <a:gd name="T85" fmla="*/ 144 h 804"/>
                <a:gd name="T86" fmla="*/ 998 w 1458"/>
                <a:gd name="T87" fmla="*/ 164 h 804"/>
                <a:gd name="T88" fmla="*/ 1015 w 1458"/>
                <a:gd name="T89" fmla="*/ 186 h 804"/>
                <a:gd name="T90" fmla="*/ 1044 w 1458"/>
                <a:gd name="T91" fmla="*/ 167 h 804"/>
                <a:gd name="T92" fmla="*/ 1089 w 1458"/>
                <a:gd name="T93" fmla="*/ 102 h 804"/>
                <a:gd name="T94" fmla="*/ 1123 w 1458"/>
                <a:gd name="T95" fmla="*/ 68 h 804"/>
                <a:gd name="T96" fmla="*/ 1145 w 1458"/>
                <a:gd name="T97" fmla="*/ 68 h 804"/>
                <a:gd name="T98" fmla="*/ 1185 w 1458"/>
                <a:gd name="T99" fmla="*/ 104 h 804"/>
                <a:gd name="T100" fmla="*/ 1216 w 1458"/>
                <a:gd name="T101" fmla="*/ 152 h 804"/>
                <a:gd name="T102" fmla="*/ 1272 w 1458"/>
                <a:gd name="T103" fmla="*/ 220 h 804"/>
                <a:gd name="T104" fmla="*/ 1312 w 1458"/>
                <a:gd name="T105" fmla="*/ 237 h 804"/>
                <a:gd name="T106" fmla="*/ 1354 w 1458"/>
                <a:gd name="T107" fmla="*/ 229 h 804"/>
                <a:gd name="T108" fmla="*/ 1407 w 1458"/>
                <a:gd name="T109" fmla="*/ 183 h 804"/>
                <a:gd name="T110" fmla="*/ 1450 w 1458"/>
                <a:gd name="T111" fmla="*/ 130 h 804"/>
                <a:gd name="T112" fmla="*/ 1455 w 1458"/>
                <a:gd name="T113" fmla="*/ 322 h 804"/>
                <a:gd name="T114" fmla="*/ 1453 w 1458"/>
                <a:gd name="T115" fmla="*/ 491 h 804"/>
                <a:gd name="T116" fmla="*/ 1436 w 1458"/>
                <a:gd name="T117" fmla="*/ 629 h 804"/>
                <a:gd name="T118" fmla="*/ 1439 w 1458"/>
                <a:gd name="T119" fmla="*/ 751 h 804"/>
                <a:gd name="T120" fmla="*/ 1450 w 1458"/>
                <a:gd name="T121" fmla="*/ 804 h 80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58"/>
                <a:gd name="T184" fmla="*/ 0 h 804"/>
                <a:gd name="T185" fmla="*/ 1458 w 1458"/>
                <a:gd name="T186" fmla="*/ 804 h 80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58" h="804">
                  <a:moveTo>
                    <a:pt x="1450" y="804"/>
                  </a:moveTo>
                  <a:lnTo>
                    <a:pt x="1450" y="804"/>
                  </a:lnTo>
                  <a:lnTo>
                    <a:pt x="1424" y="804"/>
                  </a:lnTo>
                  <a:lnTo>
                    <a:pt x="1402" y="804"/>
                  </a:lnTo>
                  <a:lnTo>
                    <a:pt x="1357" y="799"/>
                  </a:lnTo>
                  <a:lnTo>
                    <a:pt x="1314" y="790"/>
                  </a:lnTo>
                  <a:lnTo>
                    <a:pt x="1275" y="773"/>
                  </a:lnTo>
                  <a:lnTo>
                    <a:pt x="1238" y="756"/>
                  </a:lnTo>
                  <a:lnTo>
                    <a:pt x="1204" y="736"/>
                  </a:lnTo>
                  <a:lnTo>
                    <a:pt x="1145" y="700"/>
                  </a:lnTo>
                  <a:lnTo>
                    <a:pt x="1117" y="683"/>
                  </a:lnTo>
                  <a:lnTo>
                    <a:pt x="1086" y="672"/>
                  </a:lnTo>
                  <a:lnTo>
                    <a:pt x="1052" y="663"/>
                  </a:lnTo>
                  <a:lnTo>
                    <a:pt x="1018" y="655"/>
                  </a:lnTo>
                  <a:lnTo>
                    <a:pt x="981" y="655"/>
                  </a:lnTo>
                  <a:lnTo>
                    <a:pt x="942" y="655"/>
                  </a:lnTo>
                  <a:lnTo>
                    <a:pt x="905" y="663"/>
                  </a:lnTo>
                  <a:lnTo>
                    <a:pt x="866" y="672"/>
                  </a:lnTo>
                  <a:lnTo>
                    <a:pt x="792" y="694"/>
                  </a:lnTo>
                  <a:lnTo>
                    <a:pt x="722" y="708"/>
                  </a:lnTo>
                  <a:lnTo>
                    <a:pt x="654" y="714"/>
                  </a:lnTo>
                  <a:lnTo>
                    <a:pt x="620" y="717"/>
                  </a:lnTo>
                  <a:lnTo>
                    <a:pt x="589" y="717"/>
                  </a:lnTo>
                  <a:lnTo>
                    <a:pt x="555" y="714"/>
                  </a:lnTo>
                  <a:lnTo>
                    <a:pt x="524" y="708"/>
                  </a:lnTo>
                  <a:lnTo>
                    <a:pt x="496" y="703"/>
                  </a:lnTo>
                  <a:lnTo>
                    <a:pt x="465" y="697"/>
                  </a:lnTo>
                  <a:lnTo>
                    <a:pt x="437" y="686"/>
                  </a:lnTo>
                  <a:lnTo>
                    <a:pt x="412" y="674"/>
                  </a:lnTo>
                  <a:lnTo>
                    <a:pt x="383" y="660"/>
                  </a:lnTo>
                  <a:lnTo>
                    <a:pt x="358" y="646"/>
                  </a:lnTo>
                  <a:lnTo>
                    <a:pt x="335" y="635"/>
                  </a:lnTo>
                  <a:lnTo>
                    <a:pt x="316" y="626"/>
                  </a:lnTo>
                  <a:lnTo>
                    <a:pt x="296" y="624"/>
                  </a:lnTo>
                  <a:lnTo>
                    <a:pt x="273" y="621"/>
                  </a:lnTo>
                  <a:lnTo>
                    <a:pt x="254" y="624"/>
                  </a:lnTo>
                  <a:lnTo>
                    <a:pt x="234" y="629"/>
                  </a:lnTo>
                  <a:lnTo>
                    <a:pt x="191" y="643"/>
                  </a:lnTo>
                  <a:lnTo>
                    <a:pt x="152" y="657"/>
                  </a:lnTo>
                  <a:lnTo>
                    <a:pt x="107" y="674"/>
                  </a:lnTo>
                  <a:lnTo>
                    <a:pt x="84" y="683"/>
                  </a:lnTo>
                  <a:lnTo>
                    <a:pt x="59" y="689"/>
                  </a:lnTo>
                  <a:lnTo>
                    <a:pt x="33" y="691"/>
                  </a:lnTo>
                  <a:lnTo>
                    <a:pt x="8" y="691"/>
                  </a:lnTo>
                  <a:lnTo>
                    <a:pt x="2" y="607"/>
                  </a:lnTo>
                  <a:lnTo>
                    <a:pt x="0" y="525"/>
                  </a:lnTo>
                  <a:lnTo>
                    <a:pt x="0" y="449"/>
                  </a:lnTo>
                  <a:lnTo>
                    <a:pt x="2" y="373"/>
                  </a:lnTo>
                  <a:lnTo>
                    <a:pt x="8" y="234"/>
                  </a:lnTo>
                  <a:lnTo>
                    <a:pt x="8" y="169"/>
                  </a:lnTo>
                  <a:lnTo>
                    <a:pt x="5" y="107"/>
                  </a:lnTo>
                  <a:lnTo>
                    <a:pt x="14" y="119"/>
                  </a:lnTo>
                  <a:lnTo>
                    <a:pt x="25" y="127"/>
                  </a:lnTo>
                  <a:lnTo>
                    <a:pt x="36" y="133"/>
                  </a:lnTo>
                  <a:lnTo>
                    <a:pt x="48" y="135"/>
                  </a:lnTo>
                  <a:lnTo>
                    <a:pt x="59" y="135"/>
                  </a:lnTo>
                  <a:lnTo>
                    <a:pt x="73" y="135"/>
                  </a:lnTo>
                  <a:lnTo>
                    <a:pt x="96" y="130"/>
                  </a:lnTo>
                  <a:lnTo>
                    <a:pt x="118" y="121"/>
                  </a:lnTo>
                  <a:lnTo>
                    <a:pt x="141" y="104"/>
                  </a:lnTo>
                  <a:lnTo>
                    <a:pt x="158" y="88"/>
                  </a:lnTo>
                  <a:lnTo>
                    <a:pt x="175" y="68"/>
                  </a:lnTo>
                  <a:lnTo>
                    <a:pt x="200" y="37"/>
                  </a:lnTo>
                  <a:lnTo>
                    <a:pt x="222" y="14"/>
                  </a:lnTo>
                  <a:lnTo>
                    <a:pt x="234" y="9"/>
                  </a:lnTo>
                  <a:lnTo>
                    <a:pt x="245" y="3"/>
                  </a:lnTo>
                  <a:lnTo>
                    <a:pt x="256" y="0"/>
                  </a:lnTo>
                  <a:lnTo>
                    <a:pt x="268" y="0"/>
                  </a:lnTo>
                  <a:lnTo>
                    <a:pt x="276" y="3"/>
                  </a:lnTo>
                  <a:lnTo>
                    <a:pt x="287" y="11"/>
                  </a:lnTo>
                  <a:lnTo>
                    <a:pt x="299" y="20"/>
                  </a:lnTo>
                  <a:lnTo>
                    <a:pt x="310" y="34"/>
                  </a:lnTo>
                  <a:lnTo>
                    <a:pt x="335" y="71"/>
                  </a:lnTo>
                  <a:lnTo>
                    <a:pt x="366" y="124"/>
                  </a:lnTo>
                  <a:lnTo>
                    <a:pt x="392" y="172"/>
                  </a:lnTo>
                  <a:lnTo>
                    <a:pt x="403" y="192"/>
                  </a:lnTo>
                  <a:lnTo>
                    <a:pt x="414" y="209"/>
                  </a:lnTo>
                  <a:lnTo>
                    <a:pt x="426" y="220"/>
                  </a:lnTo>
                  <a:lnTo>
                    <a:pt x="437" y="229"/>
                  </a:lnTo>
                  <a:lnTo>
                    <a:pt x="448" y="234"/>
                  </a:lnTo>
                  <a:lnTo>
                    <a:pt x="462" y="237"/>
                  </a:lnTo>
                  <a:lnTo>
                    <a:pt x="474" y="234"/>
                  </a:lnTo>
                  <a:lnTo>
                    <a:pt x="485" y="229"/>
                  </a:lnTo>
                  <a:lnTo>
                    <a:pt x="496" y="220"/>
                  </a:lnTo>
                  <a:lnTo>
                    <a:pt x="507" y="209"/>
                  </a:lnTo>
                  <a:lnTo>
                    <a:pt x="536" y="175"/>
                  </a:lnTo>
                  <a:lnTo>
                    <a:pt x="564" y="127"/>
                  </a:lnTo>
                  <a:lnTo>
                    <a:pt x="589" y="85"/>
                  </a:lnTo>
                  <a:lnTo>
                    <a:pt x="603" y="68"/>
                  </a:lnTo>
                  <a:lnTo>
                    <a:pt x="617" y="54"/>
                  </a:lnTo>
                  <a:lnTo>
                    <a:pt x="629" y="42"/>
                  </a:lnTo>
                  <a:lnTo>
                    <a:pt x="643" y="34"/>
                  </a:lnTo>
                  <a:lnTo>
                    <a:pt x="657" y="28"/>
                  </a:lnTo>
                  <a:lnTo>
                    <a:pt x="671" y="28"/>
                  </a:lnTo>
                  <a:lnTo>
                    <a:pt x="685" y="28"/>
                  </a:lnTo>
                  <a:lnTo>
                    <a:pt x="696" y="34"/>
                  </a:lnTo>
                  <a:lnTo>
                    <a:pt x="711" y="42"/>
                  </a:lnTo>
                  <a:lnTo>
                    <a:pt x="725" y="54"/>
                  </a:lnTo>
                  <a:lnTo>
                    <a:pt x="739" y="68"/>
                  </a:lnTo>
                  <a:lnTo>
                    <a:pt x="753" y="85"/>
                  </a:lnTo>
                  <a:lnTo>
                    <a:pt x="767" y="107"/>
                  </a:lnTo>
                  <a:lnTo>
                    <a:pt x="778" y="130"/>
                  </a:lnTo>
                  <a:lnTo>
                    <a:pt x="804" y="175"/>
                  </a:lnTo>
                  <a:lnTo>
                    <a:pt x="829" y="212"/>
                  </a:lnTo>
                  <a:lnTo>
                    <a:pt x="849" y="234"/>
                  </a:lnTo>
                  <a:lnTo>
                    <a:pt x="857" y="243"/>
                  </a:lnTo>
                  <a:lnTo>
                    <a:pt x="869" y="248"/>
                  </a:lnTo>
                  <a:lnTo>
                    <a:pt x="877" y="251"/>
                  </a:lnTo>
                  <a:lnTo>
                    <a:pt x="886" y="254"/>
                  </a:lnTo>
                  <a:lnTo>
                    <a:pt x="894" y="251"/>
                  </a:lnTo>
                  <a:lnTo>
                    <a:pt x="900" y="246"/>
                  </a:lnTo>
                  <a:lnTo>
                    <a:pt x="908" y="240"/>
                  </a:lnTo>
                  <a:lnTo>
                    <a:pt x="917" y="229"/>
                  </a:lnTo>
                  <a:lnTo>
                    <a:pt x="931" y="203"/>
                  </a:lnTo>
                  <a:lnTo>
                    <a:pt x="942" y="178"/>
                  </a:lnTo>
                  <a:lnTo>
                    <a:pt x="953" y="161"/>
                  </a:lnTo>
                  <a:lnTo>
                    <a:pt x="965" y="150"/>
                  </a:lnTo>
                  <a:lnTo>
                    <a:pt x="973" y="144"/>
                  </a:lnTo>
                  <a:lnTo>
                    <a:pt x="979" y="144"/>
                  </a:lnTo>
                  <a:lnTo>
                    <a:pt x="987" y="150"/>
                  </a:lnTo>
                  <a:lnTo>
                    <a:pt x="993" y="155"/>
                  </a:lnTo>
                  <a:lnTo>
                    <a:pt x="998" y="164"/>
                  </a:lnTo>
                  <a:lnTo>
                    <a:pt x="1007" y="178"/>
                  </a:lnTo>
                  <a:lnTo>
                    <a:pt x="1015" y="186"/>
                  </a:lnTo>
                  <a:lnTo>
                    <a:pt x="1024" y="186"/>
                  </a:lnTo>
                  <a:lnTo>
                    <a:pt x="1032" y="178"/>
                  </a:lnTo>
                  <a:lnTo>
                    <a:pt x="1044" y="167"/>
                  </a:lnTo>
                  <a:lnTo>
                    <a:pt x="1055" y="150"/>
                  </a:lnTo>
                  <a:lnTo>
                    <a:pt x="1089" y="102"/>
                  </a:lnTo>
                  <a:lnTo>
                    <a:pt x="1106" y="79"/>
                  </a:lnTo>
                  <a:lnTo>
                    <a:pt x="1114" y="73"/>
                  </a:lnTo>
                  <a:lnTo>
                    <a:pt x="1123" y="68"/>
                  </a:lnTo>
                  <a:lnTo>
                    <a:pt x="1131" y="68"/>
                  </a:lnTo>
                  <a:lnTo>
                    <a:pt x="1139" y="68"/>
                  </a:lnTo>
                  <a:lnTo>
                    <a:pt x="1145" y="68"/>
                  </a:lnTo>
                  <a:lnTo>
                    <a:pt x="1154" y="73"/>
                  </a:lnTo>
                  <a:lnTo>
                    <a:pt x="1170" y="85"/>
                  </a:lnTo>
                  <a:lnTo>
                    <a:pt x="1185" y="104"/>
                  </a:lnTo>
                  <a:lnTo>
                    <a:pt x="1202" y="127"/>
                  </a:lnTo>
                  <a:lnTo>
                    <a:pt x="1216" y="152"/>
                  </a:lnTo>
                  <a:lnTo>
                    <a:pt x="1238" y="183"/>
                  </a:lnTo>
                  <a:lnTo>
                    <a:pt x="1261" y="209"/>
                  </a:lnTo>
                  <a:lnTo>
                    <a:pt x="1272" y="220"/>
                  </a:lnTo>
                  <a:lnTo>
                    <a:pt x="1286" y="229"/>
                  </a:lnTo>
                  <a:lnTo>
                    <a:pt x="1297" y="234"/>
                  </a:lnTo>
                  <a:lnTo>
                    <a:pt x="1312" y="237"/>
                  </a:lnTo>
                  <a:lnTo>
                    <a:pt x="1326" y="240"/>
                  </a:lnTo>
                  <a:lnTo>
                    <a:pt x="1340" y="237"/>
                  </a:lnTo>
                  <a:lnTo>
                    <a:pt x="1354" y="229"/>
                  </a:lnTo>
                  <a:lnTo>
                    <a:pt x="1371" y="220"/>
                  </a:lnTo>
                  <a:lnTo>
                    <a:pt x="1391" y="203"/>
                  </a:lnTo>
                  <a:lnTo>
                    <a:pt x="1407" y="183"/>
                  </a:lnTo>
                  <a:lnTo>
                    <a:pt x="1427" y="161"/>
                  </a:lnTo>
                  <a:lnTo>
                    <a:pt x="1450" y="130"/>
                  </a:lnTo>
                  <a:lnTo>
                    <a:pt x="1447" y="178"/>
                  </a:lnTo>
                  <a:lnTo>
                    <a:pt x="1450" y="223"/>
                  </a:lnTo>
                  <a:lnTo>
                    <a:pt x="1455" y="322"/>
                  </a:lnTo>
                  <a:lnTo>
                    <a:pt x="1458" y="375"/>
                  </a:lnTo>
                  <a:lnTo>
                    <a:pt x="1458" y="432"/>
                  </a:lnTo>
                  <a:lnTo>
                    <a:pt x="1453" y="491"/>
                  </a:lnTo>
                  <a:lnTo>
                    <a:pt x="1444" y="559"/>
                  </a:lnTo>
                  <a:lnTo>
                    <a:pt x="1436" y="629"/>
                  </a:lnTo>
                  <a:lnTo>
                    <a:pt x="1436" y="691"/>
                  </a:lnTo>
                  <a:lnTo>
                    <a:pt x="1436" y="722"/>
                  </a:lnTo>
                  <a:lnTo>
                    <a:pt x="1439" y="751"/>
                  </a:lnTo>
                  <a:lnTo>
                    <a:pt x="1441" y="776"/>
                  </a:lnTo>
                  <a:lnTo>
                    <a:pt x="1450" y="804"/>
                  </a:lnTo>
                  <a:close/>
                </a:path>
              </a:pathLst>
            </a:custGeom>
            <a:solidFill>
              <a:srgbClr val="D9D9D9"/>
            </a:solidFill>
            <a:ln w="9525">
              <a:noFill/>
              <a:round/>
              <a:headEnd/>
              <a:tailEnd/>
            </a:ln>
          </p:spPr>
          <p:txBody>
            <a:bodyPr/>
            <a:lstStyle/>
            <a:p>
              <a:endParaRPr lang="ru-RU"/>
            </a:p>
          </p:txBody>
        </p:sp>
        <p:sp>
          <p:nvSpPr>
            <p:cNvPr id="211973" name="Freeform 6"/>
            <p:cNvSpPr>
              <a:spLocks/>
            </p:cNvSpPr>
            <p:nvPr/>
          </p:nvSpPr>
          <p:spPr bwMode="auto">
            <a:xfrm>
              <a:off x="1256" y="1575"/>
              <a:ext cx="1533" cy="767"/>
            </a:xfrm>
            <a:custGeom>
              <a:avLst/>
              <a:gdLst>
                <a:gd name="T0" fmla="*/ 1422 w 1533"/>
                <a:gd name="T1" fmla="*/ 696 h 767"/>
                <a:gd name="T2" fmla="*/ 1355 w 1533"/>
                <a:gd name="T3" fmla="*/ 750 h 767"/>
                <a:gd name="T4" fmla="*/ 1301 w 1533"/>
                <a:gd name="T5" fmla="*/ 742 h 767"/>
                <a:gd name="T6" fmla="*/ 1231 w 1533"/>
                <a:gd name="T7" fmla="*/ 665 h 767"/>
                <a:gd name="T8" fmla="*/ 1185 w 1533"/>
                <a:gd name="T9" fmla="*/ 598 h 767"/>
                <a:gd name="T10" fmla="*/ 1146 w 1533"/>
                <a:gd name="T11" fmla="*/ 581 h 767"/>
                <a:gd name="T12" fmla="*/ 1104 w 1533"/>
                <a:gd name="T13" fmla="*/ 615 h 767"/>
                <a:gd name="T14" fmla="*/ 1047 w 1533"/>
                <a:gd name="T15" fmla="*/ 691 h 767"/>
                <a:gd name="T16" fmla="*/ 1013 w 1533"/>
                <a:gd name="T17" fmla="*/ 677 h 767"/>
                <a:gd name="T18" fmla="*/ 994 w 1533"/>
                <a:gd name="T19" fmla="*/ 657 h 767"/>
                <a:gd name="T20" fmla="*/ 957 w 1533"/>
                <a:gd name="T21" fmla="*/ 691 h 767"/>
                <a:gd name="T22" fmla="*/ 923 w 1533"/>
                <a:gd name="T23" fmla="*/ 753 h 767"/>
                <a:gd name="T24" fmla="*/ 892 w 1533"/>
                <a:gd name="T25" fmla="*/ 764 h 767"/>
                <a:gd name="T26" fmla="*/ 844 w 1533"/>
                <a:gd name="T27" fmla="*/ 725 h 767"/>
                <a:gd name="T28" fmla="*/ 782 w 1533"/>
                <a:gd name="T29" fmla="*/ 620 h 767"/>
                <a:gd name="T30" fmla="*/ 726 w 1533"/>
                <a:gd name="T31" fmla="*/ 555 h 767"/>
                <a:gd name="T32" fmla="*/ 672 w 1533"/>
                <a:gd name="T33" fmla="*/ 541 h 767"/>
                <a:gd name="T34" fmla="*/ 618 w 1533"/>
                <a:gd name="T35" fmla="*/ 581 h 767"/>
                <a:gd name="T36" fmla="*/ 551 w 1533"/>
                <a:gd name="T37" fmla="*/ 688 h 767"/>
                <a:gd name="T38" fmla="*/ 489 w 1533"/>
                <a:gd name="T39" fmla="*/ 747 h 767"/>
                <a:gd name="T40" fmla="*/ 441 w 1533"/>
                <a:gd name="T41" fmla="*/ 733 h 767"/>
                <a:gd name="T42" fmla="*/ 381 w 1533"/>
                <a:gd name="T43" fmla="*/ 637 h 767"/>
                <a:gd name="T44" fmla="*/ 314 w 1533"/>
                <a:gd name="T45" fmla="*/ 533 h 767"/>
                <a:gd name="T46" fmla="*/ 271 w 1533"/>
                <a:gd name="T47" fmla="*/ 513 h 767"/>
                <a:gd name="T48" fmla="*/ 215 w 1533"/>
                <a:gd name="T49" fmla="*/ 550 h 767"/>
                <a:gd name="T50" fmla="*/ 156 w 1533"/>
                <a:gd name="T51" fmla="*/ 617 h 767"/>
                <a:gd name="T52" fmla="*/ 74 w 1533"/>
                <a:gd name="T53" fmla="*/ 648 h 767"/>
                <a:gd name="T54" fmla="*/ 29 w 1533"/>
                <a:gd name="T55" fmla="*/ 632 h 767"/>
                <a:gd name="T56" fmla="*/ 26 w 1533"/>
                <a:gd name="T57" fmla="*/ 499 h 767"/>
                <a:gd name="T58" fmla="*/ 6 w 1533"/>
                <a:gd name="T59" fmla="*/ 332 h 767"/>
                <a:gd name="T60" fmla="*/ 23 w 1533"/>
                <a:gd name="T61" fmla="*/ 222 h 767"/>
                <a:gd name="T62" fmla="*/ 6 w 1533"/>
                <a:gd name="T63" fmla="*/ 76 h 767"/>
                <a:gd name="T64" fmla="*/ 12 w 1533"/>
                <a:gd name="T65" fmla="*/ 11 h 767"/>
                <a:gd name="T66" fmla="*/ 116 w 1533"/>
                <a:gd name="T67" fmla="*/ 5 h 767"/>
                <a:gd name="T68" fmla="*/ 229 w 1533"/>
                <a:gd name="T69" fmla="*/ 11 h 767"/>
                <a:gd name="T70" fmla="*/ 314 w 1533"/>
                <a:gd name="T71" fmla="*/ 14 h 767"/>
                <a:gd name="T72" fmla="*/ 412 w 1533"/>
                <a:gd name="T73" fmla="*/ 2 h 767"/>
                <a:gd name="T74" fmla="*/ 503 w 1533"/>
                <a:gd name="T75" fmla="*/ 16 h 767"/>
                <a:gd name="T76" fmla="*/ 596 w 1533"/>
                <a:gd name="T77" fmla="*/ 2 h 767"/>
                <a:gd name="T78" fmla="*/ 689 w 1533"/>
                <a:gd name="T79" fmla="*/ 19 h 767"/>
                <a:gd name="T80" fmla="*/ 779 w 1533"/>
                <a:gd name="T81" fmla="*/ 8 h 767"/>
                <a:gd name="T82" fmla="*/ 872 w 1533"/>
                <a:gd name="T83" fmla="*/ 19 h 767"/>
                <a:gd name="T84" fmla="*/ 963 w 1533"/>
                <a:gd name="T85" fmla="*/ 19 h 767"/>
                <a:gd name="T86" fmla="*/ 1064 w 1533"/>
                <a:gd name="T87" fmla="*/ 5 h 767"/>
                <a:gd name="T88" fmla="*/ 1123 w 1533"/>
                <a:gd name="T89" fmla="*/ 19 h 767"/>
                <a:gd name="T90" fmla="*/ 1222 w 1533"/>
                <a:gd name="T91" fmla="*/ 5 h 767"/>
                <a:gd name="T92" fmla="*/ 1321 w 1533"/>
                <a:gd name="T93" fmla="*/ 16 h 767"/>
                <a:gd name="T94" fmla="*/ 1420 w 1533"/>
                <a:gd name="T95" fmla="*/ 11 h 767"/>
                <a:gd name="T96" fmla="*/ 1533 w 1533"/>
                <a:gd name="T97" fmla="*/ 14 h 767"/>
                <a:gd name="T98" fmla="*/ 1482 w 1533"/>
                <a:gd name="T99" fmla="*/ 163 h 767"/>
                <a:gd name="T100" fmla="*/ 1470 w 1533"/>
                <a:gd name="T101" fmla="*/ 369 h 767"/>
                <a:gd name="T102" fmla="*/ 1487 w 1533"/>
                <a:gd name="T103" fmla="*/ 493 h 767"/>
                <a:gd name="T104" fmla="*/ 1465 w 1533"/>
                <a:gd name="T105" fmla="*/ 592 h 7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33"/>
                <a:gd name="T160" fmla="*/ 0 h 767"/>
                <a:gd name="T161" fmla="*/ 1533 w 1533"/>
                <a:gd name="T162" fmla="*/ 767 h 7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33" h="767">
                  <a:moveTo>
                    <a:pt x="1465" y="643"/>
                  </a:moveTo>
                  <a:lnTo>
                    <a:pt x="1465" y="643"/>
                  </a:lnTo>
                  <a:lnTo>
                    <a:pt x="1442" y="674"/>
                  </a:lnTo>
                  <a:lnTo>
                    <a:pt x="1422" y="696"/>
                  </a:lnTo>
                  <a:lnTo>
                    <a:pt x="1406" y="716"/>
                  </a:lnTo>
                  <a:lnTo>
                    <a:pt x="1386" y="733"/>
                  </a:lnTo>
                  <a:lnTo>
                    <a:pt x="1369" y="742"/>
                  </a:lnTo>
                  <a:lnTo>
                    <a:pt x="1355" y="750"/>
                  </a:lnTo>
                  <a:lnTo>
                    <a:pt x="1341" y="753"/>
                  </a:lnTo>
                  <a:lnTo>
                    <a:pt x="1327" y="750"/>
                  </a:lnTo>
                  <a:lnTo>
                    <a:pt x="1312" y="747"/>
                  </a:lnTo>
                  <a:lnTo>
                    <a:pt x="1301" y="742"/>
                  </a:lnTo>
                  <a:lnTo>
                    <a:pt x="1287" y="733"/>
                  </a:lnTo>
                  <a:lnTo>
                    <a:pt x="1276" y="722"/>
                  </a:lnTo>
                  <a:lnTo>
                    <a:pt x="1253" y="696"/>
                  </a:lnTo>
                  <a:lnTo>
                    <a:pt x="1231" y="665"/>
                  </a:lnTo>
                  <a:lnTo>
                    <a:pt x="1217" y="640"/>
                  </a:lnTo>
                  <a:lnTo>
                    <a:pt x="1200" y="617"/>
                  </a:lnTo>
                  <a:lnTo>
                    <a:pt x="1185" y="598"/>
                  </a:lnTo>
                  <a:lnTo>
                    <a:pt x="1169" y="586"/>
                  </a:lnTo>
                  <a:lnTo>
                    <a:pt x="1160" y="581"/>
                  </a:lnTo>
                  <a:lnTo>
                    <a:pt x="1154" y="581"/>
                  </a:lnTo>
                  <a:lnTo>
                    <a:pt x="1146" y="581"/>
                  </a:lnTo>
                  <a:lnTo>
                    <a:pt x="1138" y="581"/>
                  </a:lnTo>
                  <a:lnTo>
                    <a:pt x="1129" y="586"/>
                  </a:lnTo>
                  <a:lnTo>
                    <a:pt x="1121" y="592"/>
                  </a:lnTo>
                  <a:lnTo>
                    <a:pt x="1104" y="615"/>
                  </a:lnTo>
                  <a:lnTo>
                    <a:pt x="1070" y="663"/>
                  </a:lnTo>
                  <a:lnTo>
                    <a:pt x="1059" y="680"/>
                  </a:lnTo>
                  <a:lnTo>
                    <a:pt x="1047" y="691"/>
                  </a:lnTo>
                  <a:lnTo>
                    <a:pt x="1039" y="699"/>
                  </a:lnTo>
                  <a:lnTo>
                    <a:pt x="1030" y="699"/>
                  </a:lnTo>
                  <a:lnTo>
                    <a:pt x="1022" y="691"/>
                  </a:lnTo>
                  <a:lnTo>
                    <a:pt x="1013" y="677"/>
                  </a:lnTo>
                  <a:lnTo>
                    <a:pt x="1008" y="668"/>
                  </a:lnTo>
                  <a:lnTo>
                    <a:pt x="1002" y="663"/>
                  </a:lnTo>
                  <a:lnTo>
                    <a:pt x="994" y="657"/>
                  </a:lnTo>
                  <a:lnTo>
                    <a:pt x="988" y="657"/>
                  </a:lnTo>
                  <a:lnTo>
                    <a:pt x="980" y="663"/>
                  </a:lnTo>
                  <a:lnTo>
                    <a:pt x="968" y="674"/>
                  </a:lnTo>
                  <a:lnTo>
                    <a:pt x="957" y="691"/>
                  </a:lnTo>
                  <a:lnTo>
                    <a:pt x="946" y="716"/>
                  </a:lnTo>
                  <a:lnTo>
                    <a:pt x="932" y="742"/>
                  </a:lnTo>
                  <a:lnTo>
                    <a:pt x="923" y="753"/>
                  </a:lnTo>
                  <a:lnTo>
                    <a:pt x="915" y="759"/>
                  </a:lnTo>
                  <a:lnTo>
                    <a:pt x="909" y="764"/>
                  </a:lnTo>
                  <a:lnTo>
                    <a:pt x="901" y="767"/>
                  </a:lnTo>
                  <a:lnTo>
                    <a:pt x="892" y="764"/>
                  </a:lnTo>
                  <a:lnTo>
                    <a:pt x="884" y="761"/>
                  </a:lnTo>
                  <a:lnTo>
                    <a:pt x="872" y="756"/>
                  </a:lnTo>
                  <a:lnTo>
                    <a:pt x="864" y="747"/>
                  </a:lnTo>
                  <a:lnTo>
                    <a:pt x="844" y="725"/>
                  </a:lnTo>
                  <a:lnTo>
                    <a:pt x="819" y="688"/>
                  </a:lnTo>
                  <a:lnTo>
                    <a:pt x="793" y="643"/>
                  </a:lnTo>
                  <a:lnTo>
                    <a:pt x="782" y="620"/>
                  </a:lnTo>
                  <a:lnTo>
                    <a:pt x="768" y="598"/>
                  </a:lnTo>
                  <a:lnTo>
                    <a:pt x="754" y="581"/>
                  </a:lnTo>
                  <a:lnTo>
                    <a:pt x="740" y="567"/>
                  </a:lnTo>
                  <a:lnTo>
                    <a:pt x="726" y="555"/>
                  </a:lnTo>
                  <a:lnTo>
                    <a:pt x="711" y="547"/>
                  </a:lnTo>
                  <a:lnTo>
                    <a:pt x="700" y="541"/>
                  </a:lnTo>
                  <a:lnTo>
                    <a:pt x="686" y="541"/>
                  </a:lnTo>
                  <a:lnTo>
                    <a:pt x="672" y="541"/>
                  </a:lnTo>
                  <a:lnTo>
                    <a:pt x="658" y="547"/>
                  </a:lnTo>
                  <a:lnTo>
                    <a:pt x="644" y="555"/>
                  </a:lnTo>
                  <a:lnTo>
                    <a:pt x="632" y="567"/>
                  </a:lnTo>
                  <a:lnTo>
                    <a:pt x="618" y="581"/>
                  </a:lnTo>
                  <a:lnTo>
                    <a:pt x="604" y="598"/>
                  </a:lnTo>
                  <a:lnTo>
                    <a:pt x="579" y="640"/>
                  </a:lnTo>
                  <a:lnTo>
                    <a:pt x="551" y="688"/>
                  </a:lnTo>
                  <a:lnTo>
                    <a:pt x="522" y="722"/>
                  </a:lnTo>
                  <a:lnTo>
                    <a:pt x="511" y="733"/>
                  </a:lnTo>
                  <a:lnTo>
                    <a:pt x="500" y="742"/>
                  </a:lnTo>
                  <a:lnTo>
                    <a:pt x="489" y="747"/>
                  </a:lnTo>
                  <a:lnTo>
                    <a:pt x="477" y="750"/>
                  </a:lnTo>
                  <a:lnTo>
                    <a:pt x="463" y="747"/>
                  </a:lnTo>
                  <a:lnTo>
                    <a:pt x="452" y="742"/>
                  </a:lnTo>
                  <a:lnTo>
                    <a:pt x="441" y="733"/>
                  </a:lnTo>
                  <a:lnTo>
                    <a:pt x="429" y="722"/>
                  </a:lnTo>
                  <a:lnTo>
                    <a:pt x="418" y="705"/>
                  </a:lnTo>
                  <a:lnTo>
                    <a:pt x="407" y="685"/>
                  </a:lnTo>
                  <a:lnTo>
                    <a:pt x="381" y="637"/>
                  </a:lnTo>
                  <a:lnTo>
                    <a:pt x="350" y="584"/>
                  </a:lnTo>
                  <a:lnTo>
                    <a:pt x="325" y="547"/>
                  </a:lnTo>
                  <a:lnTo>
                    <a:pt x="314" y="533"/>
                  </a:lnTo>
                  <a:lnTo>
                    <a:pt x="302" y="524"/>
                  </a:lnTo>
                  <a:lnTo>
                    <a:pt x="291" y="516"/>
                  </a:lnTo>
                  <a:lnTo>
                    <a:pt x="283" y="513"/>
                  </a:lnTo>
                  <a:lnTo>
                    <a:pt x="271" y="513"/>
                  </a:lnTo>
                  <a:lnTo>
                    <a:pt x="260" y="516"/>
                  </a:lnTo>
                  <a:lnTo>
                    <a:pt x="249" y="522"/>
                  </a:lnTo>
                  <a:lnTo>
                    <a:pt x="237" y="527"/>
                  </a:lnTo>
                  <a:lnTo>
                    <a:pt x="215" y="550"/>
                  </a:lnTo>
                  <a:lnTo>
                    <a:pt x="190" y="581"/>
                  </a:lnTo>
                  <a:lnTo>
                    <a:pt x="173" y="601"/>
                  </a:lnTo>
                  <a:lnTo>
                    <a:pt x="156" y="617"/>
                  </a:lnTo>
                  <a:lnTo>
                    <a:pt x="133" y="634"/>
                  </a:lnTo>
                  <a:lnTo>
                    <a:pt x="111" y="643"/>
                  </a:lnTo>
                  <a:lnTo>
                    <a:pt x="88" y="648"/>
                  </a:lnTo>
                  <a:lnTo>
                    <a:pt x="74" y="648"/>
                  </a:lnTo>
                  <a:lnTo>
                    <a:pt x="63" y="648"/>
                  </a:lnTo>
                  <a:lnTo>
                    <a:pt x="51" y="646"/>
                  </a:lnTo>
                  <a:lnTo>
                    <a:pt x="40" y="640"/>
                  </a:lnTo>
                  <a:lnTo>
                    <a:pt x="29" y="632"/>
                  </a:lnTo>
                  <a:lnTo>
                    <a:pt x="20" y="620"/>
                  </a:lnTo>
                  <a:lnTo>
                    <a:pt x="26" y="555"/>
                  </a:lnTo>
                  <a:lnTo>
                    <a:pt x="26" y="499"/>
                  </a:lnTo>
                  <a:lnTo>
                    <a:pt x="23" y="448"/>
                  </a:lnTo>
                  <a:lnTo>
                    <a:pt x="17" y="406"/>
                  </a:lnTo>
                  <a:lnTo>
                    <a:pt x="12" y="366"/>
                  </a:lnTo>
                  <a:lnTo>
                    <a:pt x="6" y="332"/>
                  </a:lnTo>
                  <a:lnTo>
                    <a:pt x="6" y="299"/>
                  </a:lnTo>
                  <a:lnTo>
                    <a:pt x="12" y="268"/>
                  </a:lnTo>
                  <a:lnTo>
                    <a:pt x="23" y="222"/>
                  </a:lnTo>
                  <a:lnTo>
                    <a:pt x="26" y="186"/>
                  </a:lnTo>
                  <a:lnTo>
                    <a:pt x="26" y="155"/>
                  </a:lnTo>
                  <a:lnTo>
                    <a:pt x="20" y="129"/>
                  </a:lnTo>
                  <a:lnTo>
                    <a:pt x="6" y="76"/>
                  </a:lnTo>
                  <a:lnTo>
                    <a:pt x="0" y="45"/>
                  </a:lnTo>
                  <a:lnTo>
                    <a:pt x="0" y="8"/>
                  </a:lnTo>
                  <a:lnTo>
                    <a:pt x="12" y="11"/>
                  </a:lnTo>
                  <a:lnTo>
                    <a:pt x="46" y="14"/>
                  </a:lnTo>
                  <a:lnTo>
                    <a:pt x="74" y="14"/>
                  </a:lnTo>
                  <a:lnTo>
                    <a:pt x="96" y="11"/>
                  </a:lnTo>
                  <a:lnTo>
                    <a:pt x="116" y="5"/>
                  </a:lnTo>
                  <a:lnTo>
                    <a:pt x="139" y="2"/>
                  </a:lnTo>
                  <a:lnTo>
                    <a:pt x="161" y="0"/>
                  </a:lnTo>
                  <a:lnTo>
                    <a:pt x="192" y="2"/>
                  </a:lnTo>
                  <a:lnTo>
                    <a:pt x="229" y="11"/>
                  </a:lnTo>
                  <a:lnTo>
                    <a:pt x="260" y="16"/>
                  </a:lnTo>
                  <a:lnTo>
                    <a:pt x="288" y="16"/>
                  </a:lnTo>
                  <a:lnTo>
                    <a:pt x="314" y="14"/>
                  </a:lnTo>
                  <a:lnTo>
                    <a:pt x="336" y="8"/>
                  </a:lnTo>
                  <a:lnTo>
                    <a:pt x="362" y="2"/>
                  </a:lnTo>
                  <a:lnTo>
                    <a:pt x="384" y="0"/>
                  </a:lnTo>
                  <a:lnTo>
                    <a:pt x="412" y="2"/>
                  </a:lnTo>
                  <a:lnTo>
                    <a:pt x="443" y="11"/>
                  </a:lnTo>
                  <a:lnTo>
                    <a:pt x="477" y="16"/>
                  </a:lnTo>
                  <a:lnTo>
                    <a:pt x="503" y="16"/>
                  </a:lnTo>
                  <a:lnTo>
                    <a:pt x="528" y="14"/>
                  </a:lnTo>
                  <a:lnTo>
                    <a:pt x="548" y="11"/>
                  </a:lnTo>
                  <a:lnTo>
                    <a:pt x="570" y="5"/>
                  </a:lnTo>
                  <a:lnTo>
                    <a:pt x="596" y="2"/>
                  </a:lnTo>
                  <a:lnTo>
                    <a:pt x="621" y="5"/>
                  </a:lnTo>
                  <a:lnTo>
                    <a:pt x="655" y="11"/>
                  </a:lnTo>
                  <a:lnTo>
                    <a:pt x="689" y="19"/>
                  </a:lnTo>
                  <a:lnTo>
                    <a:pt x="714" y="19"/>
                  </a:lnTo>
                  <a:lnTo>
                    <a:pt x="737" y="16"/>
                  </a:lnTo>
                  <a:lnTo>
                    <a:pt x="757" y="14"/>
                  </a:lnTo>
                  <a:lnTo>
                    <a:pt x="779" y="8"/>
                  </a:lnTo>
                  <a:lnTo>
                    <a:pt x="805" y="8"/>
                  </a:lnTo>
                  <a:lnTo>
                    <a:pt x="836" y="11"/>
                  </a:lnTo>
                  <a:lnTo>
                    <a:pt x="872" y="19"/>
                  </a:lnTo>
                  <a:lnTo>
                    <a:pt x="889" y="22"/>
                  </a:lnTo>
                  <a:lnTo>
                    <a:pt x="906" y="25"/>
                  </a:lnTo>
                  <a:lnTo>
                    <a:pt x="937" y="25"/>
                  </a:lnTo>
                  <a:lnTo>
                    <a:pt x="963" y="19"/>
                  </a:lnTo>
                  <a:lnTo>
                    <a:pt x="988" y="14"/>
                  </a:lnTo>
                  <a:lnTo>
                    <a:pt x="1013" y="8"/>
                  </a:lnTo>
                  <a:lnTo>
                    <a:pt x="1039" y="2"/>
                  </a:lnTo>
                  <a:lnTo>
                    <a:pt x="1064" y="5"/>
                  </a:lnTo>
                  <a:lnTo>
                    <a:pt x="1081" y="8"/>
                  </a:lnTo>
                  <a:lnTo>
                    <a:pt x="1095" y="11"/>
                  </a:lnTo>
                  <a:lnTo>
                    <a:pt x="1123" y="19"/>
                  </a:lnTo>
                  <a:lnTo>
                    <a:pt x="1149" y="19"/>
                  </a:lnTo>
                  <a:lnTo>
                    <a:pt x="1174" y="16"/>
                  </a:lnTo>
                  <a:lnTo>
                    <a:pt x="1197" y="11"/>
                  </a:lnTo>
                  <a:lnTo>
                    <a:pt x="1222" y="5"/>
                  </a:lnTo>
                  <a:lnTo>
                    <a:pt x="1250" y="5"/>
                  </a:lnTo>
                  <a:lnTo>
                    <a:pt x="1281" y="5"/>
                  </a:lnTo>
                  <a:lnTo>
                    <a:pt x="1321" y="16"/>
                  </a:lnTo>
                  <a:lnTo>
                    <a:pt x="1352" y="22"/>
                  </a:lnTo>
                  <a:lnTo>
                    <a:pt x="1380" y="22"/>
                  </a:lnTo>
                  <a:lnTo>
                    <a:pt x="1400" y="16"/>
                  </a:lnTo>
                  <a:lnTo>
                    <a:pt x="1420" y="11"/>
                  </a:lnTo>
                  <a:lnTo>
                    <a:pt x="1439" y="2"/>
                  </a:lnTo>
                  <a:lnTo>
                    <a:pt x="1465" y="0"/>
                  </a:lnTo>
                  <a:lnTo>
                    <a:pt x="1493" y="2"/>
                  </a:lnTo>
                  <a:lnTo>
                    <a:pt x="1533" y="14"/>
                  </a:lnTo>
                  <a:lnTo>
                    <a:pt x="1513" y="62"/>
                  </a:lnTo>
                  <a:lnTo>
                    <a:pt x="1496" y="112"/>
                  </a:lnTo>
                  <a:lnTo>
                    <a:pt x="1482" y="163"/>
                  </a:lnTo>
                  <a:lnTo>
                    <a:pt x="1470" y="211"/>
                  </a:lnTo>
                  <a:lnTo>
                    <a:pt x="1465" y="262"/>
                  </a:lnTo>
                  <a:lnTo>
                    <a:pt x="1465" y="316"/>
                  </a:lnTo>
                  <a:lnTo>
                    <a:pt x="1470" y="369"/>
                  </a:lnTo>
                  <a:lnTo>
                    <a:pt x="1482" y="423"/>
                  </a:lnTo>
                  <a:lnTo>
                    <a:pt x="1487" y="459"/>
                  </a:lnTo>
                  <a:lnTo>
                    <a:pt x="1487" y="493"/>
                  </a:lnTo>
                  <a:lnTo>
                    <a:pt x="1482" y="522"/>
                  </a:lnTo>
                  <a:lnTo>
                    <a:pt x="1476" y="544"/>
                  </a:lnTo>
                  <a:lnTo>
                    <a:pt x="1470" y="569"/>
                  </a:lnTo>
                  <a:lnTo>
                    <a:pt x="1465" y="592"/>
                  </a:lnTo>
                  <a:lnTo>
                    <a:pt x="1462" y="617"/>
                  </a:lnTo>
                  <a:lnTo>
                    <a:pt x="1465" y="643"/>
                  </a:lnTo>
                  <a:close/>
                </a:path>
              </a:pathLst>
            </a:custGeom>
            <a:solidFill>
              <a:srgbClr val="999999"/>
            </a:solidFill>
            <a:ln w="9525">
              <a:noFill/>
              <a:round/>
              <a:headEnd/>
              <a:tailEnd/>
            </a:ln>
          </p:spPr>
          <p:txBody>
            <a:bodyPr/>
            <a:lstStyle/>
            <a:p>
              <a:endParaRPr lang="ru-RU"/>
            </a:p>
          </p:txBody>
        </p:sp>
        <p:sp>
          <p:nvSpPr>
            <p:cNvPr id="211974" name="Rectangle 7"/>
            <p:cNvSpPr>
              <a:spLocks noChangeArrowheads="1"/>
            </p:cNvSpPr>
            <p:nvPr/>
          </p:nvSpPr>
          <p:spPr bwMode="auto">
            <a:xfrm>
              <a:off x="1369" y="612"/>
              <a:ext cx="1273" cy="319"/>
            </a:xfrm>
            <a:prstGeom prst="rect">
              <a:avLst/>
            </a:prstGeom>
            <a:noFill/>
            <a:ln w="9525">
              <a:solidFill>
                <a:srgbClr val="000000"/>
              </a:solidFill>
              <a:miter lim="800000"/>
              <a:headEnd/>
              <a:tailEnd/>
            </a:ln>
          </p:spPr>
          <p:txBody>
            <a:bodyPr/>
            <a:lstStyle/>
            <a:p>
              <a:endParaRPr lang="ru-RU"/>
            </a:p>
          </p:txBody>
        </p:sp>
        <p:sp>
          <p:nvSpPr>
            <p:cNvPr id="211975" name="Freeform 8"/>
            <p:cNvSpPr>
              <a:spLocks/>
            </p:cNvSpPr>
            <p:nvPr/>
          </p:nvSpPr>
          <p:spPr bwMode="auto">
            <a:xfrm>
              <a:off x="1271" y="909"/>
              <a:ext cx="98" cy="677"/>
            </a:xfrm>
            <a:custGeom>
              <a:avLst/>
              <a:gdLst>
                <a:gd name="T0" fmla="*/ 0 w 98"/>
                <a:gd name="T1" fmla="*/ 677 h 677"/>
                <a:gd name="T2" fmla="*/ 84 w 98"/>
                <a:gd name="T3" fmla="*/ 22 h 677"/>
                <a:gd name="T4" fmla="*/ 98 w 98"/>
                <a:gd name="T5" fmla="*/ 0 h 677"/>
                <a:gd name="T6" fmla="*/ 0 60000 65536"/>
                <a:gd name="T7" fmla="*/ 0 60000 65536"/>
                <a:gd name="T8" fmla="*/ 0 60000 65536"/>
                <a:gd name="T9" fmla="*/ 0 w 98"/>
                <a:gd name="T10" fmla="*/ 0 h 677"/>
                <a:gd name="T11" fmla="*/ 98 w 98"/>
                <a:gd name="T12" fmla="*/ 677 h 677"/>
              </a:gdLst>
              <a:ahLst/>
              <a:cxnLst>
                <a:cxn ang="T6">
                  <a:pos x="T0" y="T1"/>
                </a:cxn>
                <a:cxn ang="T7">
                  <a:pos x="T2" y="T3"/>
                </a:cxn>
                <a:cxn ang="T8">
                  <a:pos x="T4" y="T5"/>
                </a:cxn>
              </a:cxnLst>
              <a:rect l="T9" t="T10" r="T11" b="T12"/>
              <a:pathLst>
                <a:path w="98" h="677">
                  <a:moveTo>
                    <a:pt x="0" y="677"/>
                  </a:moveTo>
                  <a:lnTo>
                    <a:pt x="84" y="22"/>
                  </a:lnTo>
                  <a:lnTo>
                    <a:pt x="98" y="0"/>
                  </a:lnTo>
                </a:path>
              </a:pathLst>
            </a:custGeom>
            <a:noFill/>
            <a:ln w="9525">
              <a:solidFill>
                <a:srgbClr val="000000"/>
              </a:solidFill>
              <a:round/>
              <a:headEnd/>
              <a:tailEnd/>
            </a:ln>
          </p:spPr>
          <p:txBody>
            <a:bodyPr/>
            <a:lstStyle/>
            <a:p>
              <a:endParaRPr lang="ru-RU"/>
            </a:p>
          </p:txBody>
        </p:sp>
        <p:sp>
          <p:nvSpPr>
            <p:cNvPr id="211976" name="Freeform 9"/>
            <p:cNvSpPr>
              <a:spLocks/>
            </p:cNvSpPr>
            <p:nvPr/>
          </p:nvSpPr>
          <p:spPr bwMode="auto">
            <a:xfrm>
              <a:off x="2642" y="909"/>
              <a:ext cx="132" cy="674"/>
            </a:xfrm>
            <a:custGeom>
              <a:avLst/>
              <a:gdLst>
                <a:gd name="T0" fmla="*/ 132 w 132"/>
                <a:gd name="T1" fmla="*/ 674 h 674"/>
                <a:gd name="T2" fmla="*/ 14 w 132"/>
                <a:gd name="T3" fmla="*/ 22 h 674"/>
                <a:gd name="T4" fmla="*/ 0 w 132"/>
                <a:gd name="T5" fmla="*/ 0 h 674"/>
                <a:gd name="T6" fmla="*/ 0 60000 65536"/>
                <a:gd name="T7" fmla="*/ 0 60000 65536"/>
                <a:gd name="T8" fmla="*/ 0 60000 65536"/>
                <a:gd name="T9" fmla="*/ 0 w 132"/>
                <a:gd name="T10" fmla="*/ 0 h 674"/>
                <a:gd name="T11" fmla="*/ 132 w 132"/>
                <a:gd name="T12" fmla="*/ 674 h 674"/>
              </a:gdLst>
              <a:ahLst/>
              <a:cxnLst>
                <a:cxn ang="T6">
                  <a:pos x="T0" y="T1"/>
                </a:cxn>
                <a:cxn ang="T7">
                  <a:pos x="T2" y="T3"/>
                </a:cxn>
                <a:cxn ang="T8">
                  <a:pos x="T4" y="T5"/>
                </a:cxn>
              </a:cxnLst>
              <a:rect l="T9" t="T10" r="T11" b="T12"/>
              <a:pathLst>
                <a:path w="132" h="674">
                  <a:moveTo>
                    <a:pt x="132" y="674"/>
                  </a:moveTo>
                  <a:lnTo>
                    <a:pt x="14" y="22"/>
                  </a:lnTo>
                  <a:lnTo>
                    <a:pt x="0" y="0"/>
                  </a:lnTo>
                </a:path>
              </a:pathLst>
            </a:custGeom>
            <a:noFill/>
            <a:ln w="9525">
              <a:solidFill>
                <a:srgbClr val="000000"/>
              </a:solidFill>
              <a:round/>
              <a:headEnd/>
              <a:tailEnd/>
            </a:ln>
          </p:spPr>
          <p:txBody>
            <a:bodyPr/>
            <a:lstStyle/>
            <a:p>
              <a:endParaRPr lang="ru-RU"/>
            </a:p>
          </p:txBody>
        </p:sp>
        <p:sp>
          <p:nvSpPr>
            <p:cNvPr id="211977" name="Freeform 10"/>
            <p:cNvSpPr>
              <a:spLocks/>
            </p:cNvSpPr>
            <p:nvPr/>
          </p:nvSpPr>
          <p:spPr bwMode="auto">
            <a:xfrm>
              <a:off x="3308" y="1769"/>
              <a:ext cx="39" cy="40"/>
            </a:xfrm>
            <a:custGeom>
              <a:avLst/>
              <a:gdLst>
                <a:gd name="T0" fmla="*/ 19 w 39"/>
                <a:gd name="T1" fmla="*/ 40 h 40"/>
                <a:gd name="T2" fmla="*/ 19 w 39"/>
                <a:gd name="T3" fmla="*/ 40 h 40"/>
                <a:gd name="T4" fmla="*/ 28 w 39"/>
                <a:gd name="T5" fmla="*/ 40 h 40"/>
                <a:gd name="T6" fmla="*/ 34 w 39"/>
                <a:gd name="T7" fmla="*/ 34 h 40"/>
                <a:gd name="T8" fmla="*/ 39 w 39"/>
                <a:gd name="T9" fmla="*/ 28 h 40"/>
                <a:gd name="T10" fmla="*/ 39 w 39"/>
                <a:gd name="T11" fmla="*/ 20 h 40"/>
                <a:gd name="T12" fmla="*/ 39 w 39"/>
                <a:gd name="T13" fmla="*/ 20 h 40"/>
                <a:gd name="T14" fmla="*/ 39 w 39"/>
                <a:gd name="T15" fmla="*/ 14 h 40"/>
                <a:gd name="T16" fmla="*/ 34 w 39"/>
                <a:gd name="T17" fmla="*/ 6 h 40"/>
                <a:gd name="T18" fmla="*/ 28 w 39"/>
                <a:gd name="T19" fmla="*/ 3 h 40"/>
                <a:gd name="T20" fmla="*/ 19 w 39"/>
                <a:gd name="T21" fmla="*/ 0 h 40"/>
                <a:gd name="T22" fmla="*/ 19 w 39"/>
                <a:gd name="T23" fmla="*/ 0 h 40"/>
                <a:gd name="T24" fmla="*/ 14 w 39"/>
                <a:gd name="T25" fmla="*/ 3 h 40"/>
                <a:gd name="T26" fmla="*/ 5 w 39"/>
                <a:gd name="T27" fmla="*/ 6 h 40"/>
                <a:gd name="T28" fmla="*/ 2 w 39"/>
                <a:gd name="T29" fmla="*/ 14 h 40"/>
                <a:gd name="T30" fmla="*/ 0 w 39"/>
                <a:gd name="T31" fmla="*/ 20 h 40"/>
                <a:gd name="T32" fmla="*/ 0 w 39"/>
                <a:gd name="T33" fmla="*/ 20 h 40"/>
                <a:gd name="T34" fmla="*/ 2 w 39"/>
                <a:gd name="T35" fmla="*/ 28 h 40"/>
                <a:gd name="T36" fmla="*/ 5 w 39"/>
                <a:gd name="T37" fmla="*/ 34 h 40"/>
                <a:gd name="T38" fmla="*/ 14 w 39"/>
                <a:gd name="T39" fmla="*/ 40 h 40"/>
                <a:gd name="T40" fmla="*/ 19 w 39"/>
                <a:gd name="T41" fmla="*/ 40 h 40"/>
                <a:gd name="T42" fmla="*/ 19 w 39"/>
                <a:gd name="T43" fmla="*/ 4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9"/>
                <a:gd name="T67" fmla="*/ 0 h 40"/>
                <a:gd name="T68" fmla="*/ 39 w 39"/>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9" h="40">
                  <a:moveTo>
                    <a:pt x="19" y="40"/>
                  </a:moveTo>
                  <a:lnTo>
                    <a:pt x="19" y="40"/>
                  </a:lnTo>
                  <a:lnTo>
                    <a:pt x="28" y="40"/>
                  </a:lnTo>
                  <a:lnTo>
                    <a:pt x="34" y="34"/>
                  </a:lnTo>
                  <a:lnTo>
                    <a:pt x="39" y="28"/>
                  </a:lnTo>
                  <a:lnTo>
                    <a:pt x="39" y="20"/>
                  </a:lnTo>
                  <a:lnTo>
                    <a:pt x="39" y="14"/>
                  </a:lnTo>
                  <a:lnTo>
                    <a:pt x="34" y="6"/>
                  </a:lnTo>
                  <a:lnTo>
                    <a:pt x="28" y="3"/>
                  </a:lnTo>
                  <a:lnTo>
                    <a:pt x="19" y="0"/>
                  </a:lnTo>
                  <a:lnTo>
                    <a:pt x="14" y="3"/>
                  </a:lnTo>
                  <a:lnTo>
                    <a:pt x="5" y="6"/>
                  </a:lnTo>
                  <a:lnTo>
                    <a:pt x="2" y="14"/>
                  </a:lnTo>
                  <a:lnTo>
                    <a:pt x="0" y="20"/>
                  </a:lnTo>
                  <a:lnTo>
                    <a:pt x="2" y="28"/>
                  </a:lnTo>
                  <a:lnTo>
                    <a:pt x="5" y="34"/>
                  </a:lnTo>
                  <a:lnTo>
                    <a:pt x="14" y="40"/>
                  </a:lnTo>
                  <a:lnTo>
                    <a:pt x="19" y="40"/>
                  </a:lnTo>
                  <a:close/>
                </a:path>
              </a:pathLst>
            </a:custGeom>
            <a:solidFill>
              <a:srgbClr val="000000"/>
            </a:solidFill>
            <a:ln w="4763">
              <a:solidFill>
                <a:srgbClr val="000000"/>
              </a:solidFill>
              <a:round/>
              <a:headEnd/>
              <a:tailEnd/>
            </a:ln>
          </p:spPr>
          <p:txBody>
            <a:bodyPr/>
            <a:lstStyle/>
            <a:p>
              <a:endParaRPr lang="ru-RU"/>
            </a:p>
          </p:txBody>
        </p:sp>
        <p:sp>
          <p:nvSpPr>
            <p:cNvPr id="211978" name="Line 12"/>
            <p:cNvSpPr>
              <a:spLocks noChangeShapeType="1"/>
            </p:cNvSpPr>
            <p:nvPr/>
          </p:nvSpPr>
          <p:spPr bwMode="auto">
            <a:xfrm>
              <a:off x="3327" y="1789"/>
              <a:ext cx="1" cy="1"/>
            </a:xfrm>
            <a:prstGeom prst="line">
              <a:avLst/>
            </a:prstGeom>
            <a:noFill/>
            <a:ln w="4763">
              <a:solidFill>
                <a:srgbClr val="000000"/>
              </a:solidFill>
              <a:round/>
              <a:headEnd/>
              <a:tailEnd/>
            </a:ln>
          </p:spPr>
          <p:txBody>
            <a:bodyPr/>
            <a:lstStyle/>
            <a:p>
              <a:endParaRPr lang="ru-RU"/>
            </a:p>
          </p:txBody>
        </p:sp>
        <p:sp>
          <p:nvSpPr>
            <p:cNvPr id="211979" name="Freeform 13"/>
            <p:cNvSpPr>
              <a:spLocks/>
            </p:cNvSpPr>
            <p:nvPr/>
          </p:nvSpPr>
          <p:spPr bwMode="auto">
            <a:xfrm>
              <a:off x="3308" y="1417"/>
              <a:ext cx="39" cy="39"/>
            </a:xfrm>
            <a:custGeom>
              <a:avLst/>
              <a:gdLst>
                <a:gd name="T0" fmla="*/ 19 w 39"/>
                <a:gd name="T1" fmla="*/ 39 h 39"/>
                <a:gd name="T2" fmla="*/ 19 w 39"/>
                <a:gd name="T3" fmla="*/ 39 h 39"/>
                <a:gd name="T4" fmla="*/ 28 w 39"/>
                <a:gd name="T5" fmla="*/ 36 h 39"/>
                <a:gd name="T6" fmla="*/ 34 w 39"/>
                <a:gd name="T7" fmla="*/ 33 h 39"/>
                <a:gd name="T8" fmla="*/ 39 w 39"/>
                <a:gd name="T9" fmla="*/ 25 h 39"/>
                <a:gd name="T10" fmla="*/ 39 w 39"/>
                <a:gd name="T11" fmla="*/ 19 h 39"/>
                <a:gd name="T12" fmla="*/ 39 w 39"/>
                <a:gd name="T13" fmla="*/ 19 h 39"/>
                <a:gd name="T14" fmla="*/ 39 w 39"/>
                <a:gd name="T15" fmla="*/ 11 h 39"/>
                <a:gd name="T16" fmla="*/ 34 w 39"/>
                <a:gd name="T17" fmla="*/ 5 h 39"/>
                <a:gd name="T18" fmla="*/ 28 w 39"/>
                <a:gd name="T19" fmla="*/ 0 h 39"/>
                <a:gd name="T20" fmla="*/ 19 w 39"/>
                <a:gd name="T21" fmla="*/ 0 h 39"/>
                <a:gd name="T22" fmla="*/ 19 w 39"/>
                <a:gd name="T23" fmla="*/ 0 h 39"/>
                <a:gd name="T24" fmla="*/ 14 w 39"/>
                <a:gd name="T25" fmla="*/ 0 h 39"/>
                <a:gd name="T26" fmla="*/ 5 w 39"/>
                <a:gd name="T27" fmla="*/ 5 h 39"/>
                <a:gd name="T28" fmla="*/ 2 w 39"/>
                <a:gd name="T29" fmla="*/ 11 h 39"/>
                <a:gd name="T30" fmla="*/ 0 w 39"/>
                <a:gd name="T31" fmla="*/ 19 h 39"/>
                <a:gd name="T32" fmla="*/ 0 w 39"/>
                <a:gd name="T33" fmla="*/ 19 h 39"/>
                <a:gd name="T34" fmla="*/ 2 w 39"/>
                <a:gd name="T35" fmla="*/ 25 h 39"/>
                <a:gd name="T36" fmla="*/ 5 w 39"/>
                <a:gd name="T37" fmla="*/ 33 h 39"/>
                <a:gd name="T38" fmla="*/ 14 w 39"/>
                <a:gd name="T39" fmla="*/ 36 h 39"/>
                <a:gd name="T40" fmla="*/ 19 w 39"/>
                <a:gd name="T41" fmla="*/ 39 h 39"/>
                <a:gd name="T42" fmla="*/ 19 w 39"/>
                <a:gd name="T43" fmla="*/ 39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9"/>
                <a:gd name="T67" fmla="*/ 0 h 39"/>
                <a:gd name="T68" fmla="*/ 39 w 39"/>
                <a:gd name="T69" fmla="*/ 39 h 3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9" h="39">
                  <a:moveTo>
                    <a:pt x="19" y="39"/>
                  </a:moveTo>
                  <a:lnTo>
                    <a:pt x="19" y="39"/>
                  </a:lnTo>
                  <a:lnTo>
                    <a:pt x="28" y="36"/>
                  </a:lnTo>
                  <a:lnTo>
                    <a:pt x="34" y="33"/>
                  </a:lnTo>
                  <a:lnTo>
                    <a:pt x="39" y="25"/>
                  </a:lnTo>
                  <a:lnTo>
                    <a:pt x="39" y="19"/>
                  </a:lnTo>
                  <a:lnTo>
                    <a:pt x="39" y="11"/>
                  </a:lnTo>
                  <a:lnTo>
                    <a:pt x="34" y="5"/>
                  </a:lnTo>
                  <a:lnTo>
                    <a:pt x="28" y="0"/>
                  </a:lnTo>
                  <a:lnTo>
                    <a:pt x="19" y="0"/>
                  </a:lnTo>
                  <a:lnTo>
                    <a:pt x="14" y="0"/>
                  </a:lnTo>
                  <a:lnTo>
                    <a:pt x="5" y="5"/>
                  </a:lnTo>
                  <a:lnTo>
                    <a:pt x="2" y="11"/>
                  </a:lnTo>
                  <a:lnTo>
                    <a:pt x="0" y="19"/>
                  </a:lnTo>
                  <a:lnTo>
                    <a:pt x="2" y="25"/>
                  </a:lnTo>
                  <a:lnTo>
                    <a:pt x="5" y="33"/>
                  </a:lnTo>
                  <a:lnTo>
                    <a:pt x="14" y="36"/>
                  </a:lnTo>
                  <a:lnTo>
                    <a:pt x="19" y="39"/>
                  </a:lnTo>
                  <a:close/>
                </a:path>
              </a:pathLst>
            </a:custGeom>
            <a:solidFill>
              <a:srgbClr val="000000"/>
            </a:solidFill>
            <a:ln w="4763">
              <a:solidFill>
                <a:srgbClr val="000000"/>
              </a:solidFill>
              <a:round/>
              <a:headEnd/>
              <a:tailEnd/>
            </a:ln>
          </p:spPr>
          <p:txBody>
            <a:bodyPr/>
            <a:lstStyle/>
            <a:p>
              <a:endParaRPr lang="ru-RU"/>
            </a:p>
          </p:txBody>
        </p:sp>
        <p:sp>
          <p:nvSpPr>
            <p:cNvPr id="211980" name="Line 15"/>
            <p:cNvSpPr>
              <a:spLocks noChangeShapeType="1"/>
            </p:cNvSpPr>
            <p:nvPr/>
          </p:nvSpPr>
          <p:spPr bwMode="auto">
            <a:xfrm>
              <a:off x="3327" y="1436"/>
              <a:ext cx="1" cy="1"/>
            </a:xfrm>
            <a:prstGeom prst="line">
              <a:avLst/>
            </a:prstGeom>
            <a:noFill/>
            <a:ln w="4763">
              <a:solidFill>
                <a:srgbClr val="000000"/>
              </a:solidFill>
              <a:round/>
              <a:headEnd/>
              <a:tailEnd/>
            </a:ln>
          </p:spPr>
          <p:txBody>
            <a:bodyPr/>
            <a:lstStyle/>
            <a:p>
              <a:endParaRPr lang="ru-RU"/>
            </a:p>
          </p:txBody>
        </p:sp>
        <p:sp>
          <p:nvSpPr>
            <p:cNvPr id="211981" name="Freeform 16"/>
            <p:cNvSpPr>
              <a:spLocks/>
            </p:cNvSpPr>
            <p:nvPr/>
          </p:nvSpPr>
          <p:spPr bwMode="auto">
            <a:xfrm>
              <a:off x="3308" y="2207"/>
              <a:ext cx="39" cy="39"/>
            </a:xfrm>
            <a:custGeom>
              <a:avLst/>
              <a:gdLst>
                <a:gd name="T0" fmla="*/ 19 w 39"/>
                <a:gd name="T1" fmla="*/ 39 h 39"/>
                <a:gd name="T2" fmla="*/ 19 w 39"/>
                <a:gd name="T3" fmla="*/ 39 h 39"/>
                <a:gd name="T4" fmla="*/ 28 w 39"/>
                <a:gd name="T5" fmla="*/ 39 h 39"/>
                <a:gd name="T6" fmla="*/ 34 w 39"/>
                <a:gd name="T7" fmla="*/ 33 h 39"/>
                <a:gd name="T8" fmla="*/ 39 w 39"/>
                <a:gd name="T9" fmla="*/ 28 h 39"/>
                <a:gd name="T10" fmla="*/ 39 w 39"/>
                <a:gd name="T11" fmla="*/ 19 h 39"/>
                <a:gd name="T12" fmla="*/ 39 w 39"/>
                <a:gd name="T13" fmla="*/ 19 h 39"/>
                <a:gd name="T14" fmla="*/ 39 w 39"/>
                <a:gd name="T15" fmla="*/ 11 h 39"/>
                <a:gd name="T16" fmla="*/ 34 w 39"/>
                <a:gd name="T17" fmla="*/ 5 h 39"/>
                <a:gd name="T18" fmla="*/ 28 w 39"/>
                <a:gd name="T19" fmla="*/ 2 h 39"/>
                <a:gd name="T20" fmla="*/ 19 w 39"/>
                <a:gd name="T21" fmla="*/ 0 h 39"/>
                <a:gd name="T22" fmla="*/ 19 w 39"/>
                <a:gd name="T23" fmla="*/ 0 h 39"/>
                <a:gd name="T24" fmla="*/ 14 w 39"/>
                <a:gd name="T25" fmla="*/ 2 h 39"/>
                <a:gd name="T26" fmla="*/ 5 w 39"/>
                <a:gd name="T27" fmla="*/ 5 h 39"/>
                <a:gd name="T28" fmla="*/ 2 w 39"/>
                <a:gd name="T29" fmla="*/ 11 h 39"/>
                <a:gd name="T30" fmla="*/ 0 w 39"/>
                <a:gd name="T31" fmla="*/ 19 h 39"/>
                <a:gd name="T32" fmla="*/ 0 w 39"/>
                <a:gd name="T33" fmla="*/ 19 h 39"/>
                <a:gd name="T34" fmla="*/ 2 w 39"/>
                <a:gd name="T35" fmla="*/ 28 h 39"/>
                <a:gd name="T36" fmla="*/ 5 w 39"/>
                <a:gd name="T37" fmla="*/ 33 h 39"/>
                <a:gd name="T38" fmla="*/ 14 w 39"/>
                <a:gd name="T39" fmla="*/ 39 h 39"/>
                <a:gd name="T40" fmla="*/ 19 w 39"/>
                <a:gd name="T41" fmla="*/ 39 h 39"/>
                <a:gd name="T42" fmla="*/ 19 w 39"/>
                <a:gd name="T43" fmla="*/ 39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9"/>
                <a:gd name="T67" fmla="*/ 0 h 39"/>
                <a:gd name="T68" fmla="*/ 39 w 39"/>
                <a:gd name="T69" fmla="*/ 39 h 3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9" h="39">
                  <a:moveTo>
                    <a:pt x="19" y="39"/>
                  </a:moveTo>
                  <a:lnTo>
                    <a:pt x="19" y="39"/>
                  </a:lnTo>
                  <a:lnTo>
                    <a:pt x="28" y="39"/>
                  </a:lnTo>
                  <a:lnTo>
                    <a:pt x="34" y="33"/>
                  </a:lnTo>
                  <a:lnTo>
                    <a:pt x="39" y="28"/>
                  </a:lnTo>
                  <a:lnTo>
                    <a:pt x="39" y="19"/>
                  </a:lnTo>
                  <a:lnTo>
                    <a:pt x="39" y="11"/>
                  </a:lnTo>
                  <a:lnTo>
                    <a:pt x="34" y="5"/>
                  </a:lnTo>
                  <a:lnTo>
                    <a:pt x="28" y="2"/>
                  </a:lnTo>
                  <a:lnTo>
                    <a:pt x="19" y="0"/>
                  </a:lnTo>
                  <a:lnTo>
                    <a:pt x="14" y="2"/>
                  </a:lnTo>
                  <a:lnTo>
                    <a:pt x="5" y="5"/>
                  </a:lnTo>
                  <a:lnTo>
                    <a:pt x="2" y="11"/>
                  </a:lnTo>
                  <a:lnTo>
                    <a:pt x="0" y="19"/>
                  </a:lnTo>
                  <a:lnTo>
                    <a:pt x="2" y="28"/>
                  </a:lnTo>
                  <a:lnTo>
                    <a:pt x="5" y="33"/>
                  </a:lnTo>
                  <a:lnTo>
                    <a:pt x="14" y="39"/>
                  </a:lnTo>
                  <a:lnTo>
                    <a:pt x="19" y="39"/>
                  </a:lnTo>
                  <a:close/>
                </a:path>
              </a:pathLst>
            </a:custGeom>
            <a:solidFill>
              <a:srgbClr val="000000"/>
            </a:solidFill>
            <a:ln w="4763">
              <a:solidFill>
                <a:srgbClr val="000000"/>
              </a:solidFill>
              <a:round/>
              <a:headEnd/>
              <a:tailEnd/>
            </a:ln>
          </p:spPr>
          <p:txBody>
            <a:bodyPr/>
            <a:lstStyle/>
            <a:p>
              <a:endParaRPr lang="ru-RU"/>
            </a:p>
          </p:txBody>
        </p:sp>
        <p:sp>
          <p:nvSpPr>
            <p:cNvPr id="211982" name="Line 18"/>
            <p:cNvSpPr>
              <a:spLocks noChangeShapeType="1"/>
            </p:cNvSpPr>
            <p:nvPr/>
          </p:nvSpPr>
          <p:spPr bwMode="auto">
            <a:xfrm>
              <a:off x="3327" y="2226"/>
              <a:ext cx="1" cy="1"/>
            </a:xfrm>
            <a:prstGeom prst="line">
              <a:avLst/>
            </a:prstGeom>
            <a:noFill/>
            <a:ln w="4763">
              <a:solidFill>
                <a:srgbClr val="000000"/>
              </a:solidFill>
              <a:round/>
              <a:headEnd/>
              <a:tailEnd/>
            </a:ln>
          </p:spPr>
          <p:txBody>
            <a:bodyPr/>
            <a:lstStyle/>
            <a:p>
              <a:endParaRPr lang="ru-RU"/>
            </a:p>
          </p:txBody>
        </p:sp>
        <p:sp>
          <p:nvSpPr>
            <p:cNvPr id="211983" name="Freeform 19"/>
            <p:cNvSpPr>
              <a:spLocks/>
            </p:cNvSpPr>
            <p:nvPr/>
          </p:nvSpPr>
          <p:spPr bwMode="auto">
            <a:xfrm>
              <a:off x="3308" y="2348"/>
              <a:ext cx="39" cy="39"/>
            </a:xfrm>
            <a:custGeom>
              <a:avLst/>
              <a:gdLst>
                <a:gd name="T0" fmla="*/ 19 w 39"/>
                <a:gd name="T1" fmla="*/ 39 h 39"/>
                <a:gd name="T2" fmla="*/ 19 w 39"/>
                <a:gd name="T3" fmla="*/ 39 h 39"/>
                <a:gd name="T4" fmla="*/ 28 w 39"/>
                <a:gd name="T5" fmla="*/ 36 h 39"/>
                <a:gd name="T6" fmla="*/ 34 w 39"/>
                <a:gd name="T7" fmla="*/ 34 h 39"/>
                <a:gd name="T8" fmla="*/ 39 w 39"/>
                <a:gd name="T9" fmla="*/ 28 h 39"/>
                <a:gd name="T10" fmla="*/ 39 w 39"/>
                <a:gd name="T11" fmla="*/ 19 h 39"/>
                <a:gd name="T12" fmla="*/ 39 w 39"/>
                <a:gd name="T13" fmla="*/ 19 h 39"/>
                <a:gd name="T14" fmla="*/ 39 w 39"/>
                <a:gd name="T15" fmla="*/ 11 h 39"/>
                <a:gd name="T16" fmla="*/ 34 w 39"/>
                <a:gd name="T17" fmla="*/ 5 h 39"/>
                <a:gd name="T18" fmla="*/ 28 w 39"/>
                <a:gd name="T19" fmla="*/ 0 h 39"/>
                <a:gd name="T20" fmla="*/ 19 w 39"/>
                <a:gd name="T21" fmla="*/ 0 h 39"/>
                <a:gd name="T22" fmla="*/ 19 w 39"/>
                <a:gd name="T23" fmla="*/ 0 h 39"/>
                <a:gd name="T24" fmla="*/ 14 w 39"/>
                <a:gd name="T25" fmla="*/ 0 h 39"/>
                <a:gd name="T26" fmla="*/ 5 w 39"/>
                <a:gd name="T27" fmla="*/ 5 h 39"/>
                <a:gd name="T28" fmla="*/ 2 w 39"/>
                <a:gd name="T29" fmla="*/ 11 h 39"/>
                <a:gd name="T30" fmla="*/ 0 w 39"/>
                <a:gd name="T31" fmla="*/ 19 h 39"/>
                <a:gd name="T32" fmla="*/ 0 w 39"/>
                <a:gd name="T33" fmla="*/ 19 h 39"/>
                <a:gd name="T34" fmla="*/ 2 w 39"/>
                <a:gd name="T35" fmla="*/ 28 h 39"/>
                <a:gd name="T36" fmla="*/ 5 w 39"/>
                <a:gd name="T37" fmla="*/ 34 h 39"/>
                <a:gd name="T38" fmla="*/ 14 w 39"/>
                <a:gd name="T39" fmla="*/ 36 h 39"/>
                <a:gd name="T40" fmla="*/ 19 w 39"/>
                <a:gd name="T41" fmla="*/ 39 h 39"/>
                <a:gd name="T42" fmla="*/ 19 w 39"/>
                <a:gd name="T43" fmla="*/ 39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9"/>
                <a:gd name="T67" fmla="*/ 0 h 39"/>
                <a:gd name="T68" fmla="*/ 39 w 39"/>
                <a:gd name="T69" fmla="*/ 39 h 3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9" h="39">
                  <a:moveTo>
                    <a:pt x="19" y="39"/>
                  </a:moveTo>
                  <a:lnTo>
                    <a:pt x="19" y="39"/>
                  </a:lnTo>
                  <a:lnTo>
                    <a:pt x="28" y="36"/>
                  </a:lnTo>
                  <a:lnTo>
                    <a:pt x="34" y="34"/>
                  </a:lnTo>
                  <a:lnTo>
                    <a:pt x="39" y="28"/>
                  </a:lnTo>
                  <a:lnTo>
                    <a:pt x="39" y="19"/>
                  </a:lnTo>
                  <a:lnTo>
                    <a:pt x="39" y="11"/>
                  </a:lnTo>
                  <a:lnTo>
                    <a:pt x="34" y="5"/>
                  </a:lnTo>
                  <a:lnTo>
                    <a:pt x="28" y="0"/>
                  </a:lnTo>
                  <a:lnTo>
                    <a:pt x="19" y="0"/>
                  </a:lnTo>
                  <a:lnTo>
                    <a:pt x="14" y="0"/>
                  </a:lnTo>
                  <a:lnTo>
                    <a:pt x="5" y="5"/>
                  </a:lnTo>
                  <a:lnTo>
                    <a:pt x="2" y="11"/>
                  </a:lnTo>
                  <a:lnTo>
                    <a:pt x="0" y="19"/>
                  </a:lnTo>
                  <a:lnTo>
                    <a:pt x="2" y="28"/>
                  </a:lnTo>
                  <a:lnTo>
                    <a:pt x="5" y="34"/>
                  </a:lnTo>
                  <a:lnTo>
                    <a:pt x="14" y="36"/>
                  </a:lnTo>
                  <a:lnTo>
                    <a:pt x="19" y="39"/>
                  </a:lnTo>
                  <a:close/>
                </a:path>
              </a:pathLst>
            </a:custGeom>
            <a:solidFill>
              <a:srgbClr val="000000"/>
            </a:solidFill>
            <a:ln w="4763">
              <a:solidFill>
                <a:srgbClr val="000000"/>
              </a:solidFill>
              <a:round/>
              <a:headEnd/>
              <a:tailEnd/>
            </a:ln>
          </p:spPr>
          <p:txBody>
            <a:bodyPr/>
            <a:lstStyle/>
            <a:p>
              <a:endParaRPr lang="ru-RU"/>
            </a:p>
          </p:txBody>
        </p:sp>
        <p:sp>
          <p:nvSpPr>
            <p:cNvPr id="211984" name="Line 21"/>
            <p:cNvSpPr>
              <a:spLocks noChangeShapeType="1"/>
            </p:cNvSpPr>
            <p:nvPr/>
          </p:nvSpPr>
          <p:spPr bwMode="auto">
            <a:xfrm>
              <a:off x="3327" y="2367"/>
              <a:ext cx="1" cy="1"/>
            </a:xfrm>
            <a:prstGeom prst="line">
              <a:avLst/>
            </a:prstGeom>
            <a:noFill/>
            <a:ln w="4763">
              <a:solidFill>
                <a:srgbClr val="000000"/>
              </a:solidFill>
              <a:round/>
              <a:headEnd/>
              <a:tailEnd/>
            </a:ln>
          </p:spPr>
          <p:txBody>
            <a:bodyPr/>
            <a:lstStyle/>
            <a:p>
              <a:endParaRPr lang="ru-RU"/>
            </a:p>
          </p:txBody>
        </p:sp>
        <p:sp>
          <p:nvSpPr>
            <p:cNvPr id="211985" name="Freeform 22"/>
            <p:cNvSpPr>
              <a:spLocks/>
            </p:cNvSpPr>
            <p:nvPr/>
          </p:nvSpPr>
          <p:spPr bwMode="auto">
            <a:xfrm>
              <a:off x="2907" y="2018"/>
              <a:ext cx="121" cy="14"/>
            </a:xfrm>
            <a:custGeom>
              <a:avLst/>
              <a:gdLst>
                <a:gd name="T0" fmla="*/ 121 w 121"/>
                <a:gd name="T1" fmla="*/ 14 h 14"/>
                <a:gd name="T2" fmla="*/ 121 w 121"/>
                <a:gd name="T3" fmla="*/ 14 h 14"/>
                <a:gd name="T4" fmla="*/ 110 w 121"/>
                <a:gd name="T5" fmla="*/ 8 h 14"/>
                <a:gd name="T6" fmla="*/ 96 w 121"/>
                <a:gd name="T7" fmla="*/ 2 h 14"/>
                <a:gd name="T8" fmla="*/ 79 w 121"/>
                <a:gd name="T9" fmla="*/ 0 h 14"/>
                <a:gd name="T10" fmla="*/ 62 w 121"/>
                <a:gd name="T11" fmla="*/ 0 h 14"/>
                <a:gd name="T12" fmla="*/ 62 w 121"/>
                <a:gd name="T13" fmla="*/ 0 h 14"/>
                <a:gd name="T14" fmla="*/ 45 w 121"/>
                <a:gd name="T15" fmla="*/ 0 h 14"/>
                <a:gd name="T16" fmla="*/ 28 w 121"/>
                <a:gd name="T17" fmla="*/ 2 h 14"/>
                <a:gd name="T18" fmla="*/ 14 w 121"/>
                <a:gd name="T19" fmla="*/ 8 h 14"/>
                <a:gd name="T20" fmla="*/ 0 w 121"/>
                <a:gd name="T21" fmla="*/ 14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
                <a:gd name="T34" fmla="*/ 0 h 14"/>
                <a:gd name="T35" fmla="*/ 121 w 121"/>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 h="14">
                  <a:moveTo>
                    <a:pt x="121" y="14"/>
                  </a:moveTo>
                  <a:lnTo>
                    <a:pt x="121" y="14"/>
                  </a:lnTo>
                  <a:lnTo>
                    <a:pt x="110" y="8"/>
                  </a:lnTo>
                  <a:lnTo>
                    <a:pt x="96" y="2"/>
                  </a:lnTo>
                  <a:lnTo>
                    <a:pt x="79" y="0"/>
                  </a:lnTo>
                  <a:lnTo>
                    <a:pt x="62" y="0"/>
                  </a:lnTo>
                  <a:lnTo>
                    <a:pt x="45" y="0"/>
                  </a:lnTo>
                  <a:lnTo>
                    <a:pt x="28" y="2"/>
                  </a:lnTo>
                  <a:lnTo>
                    <a:pt x="14" y="8"/>
                  </a:lnTo>
                  <a:lnTo>
                    <a:pt x="0" y="14"/>
                  </a:lnTo>
                </a:path>
              </a:pathLst>
            </a:custGeom>
            <a:noFill/>
            <a:ln w="9525">
              <a:solidFill>
                <a:srgbClr val="000000"/>
              </a:solidFill>
              <a:round/>
              <a:headEnd/>
              <a:tailEnd/>
            </a:ln>
          </p:spPr>
          <p:txBody>
            <a:bodyPr/>
            <a:lstStyle/>
            <a:p>
              <a:endParaRPr lang="ru-RU"/>
            </a:p>
          </p:txBody>
        </p:sp>
        <p:sp>
          <p:nvSpPr>
            <p:cNvPr id="211986" name="Line 23"/>
            <p:cNvSpPr>
              <a:spLocks noChangeShapeType="1"/>
            </p:cNvSpPr>
            <p:nvPr/>
          </p:nvSpPr>
          <p:spPr bwMode="auto">
            <a:xfrm flipH="1">
              <a:off x="2907" y="1986"/>
              <a:ext cx="121" cy="1"/>
            </a:xfrm>
            <a:prstGeom prst="line">
              <a:avLst/>
            </a:prstGeom>
            <a:noFill/>
            <a:ln w="9525">
              <a:solidFill>
                <a:srgbClr val="000000"/>
              </a:solidFill>
              <a:round/>
              <a:headEnd/>
              <a:tailEnd/>
            </a:ln>
          </p:spPr>
          <p:txBody>
            <a:bodyPr/>
            <a:lstStyle/>
            <a:p>
              <a:endParaRPr lang="ru-RU"/>
            </a:p>
          </p:txBody>
        </p:sp>
        <p:sp>
          <p:nvSpPr>
            <p:cNvPr id="211987" name="Freeform 24"/>
            <p:cNvSpPr>
              <a:spLocks/>
            </p:cNvSpPr>
            <p:nvPr/>
          </p:nvSpPr>
          <p:spPr bwMode="auto">
            <a:xfrm>
              <a:off x="2969" y="1789"/>
              <a:ext cx="720" cy="437"/>
            </a:xfrm>
            <a:custGeom>
              <a:avLst/>
              <a:gdLst>
                <a:gd name="T0" fmla="*/ 0 w 720"/>
                <a:gd name="T1" fmla="*/ 197 h 437"/>
                <a:gd name="T2" fmla="*/ 0 w 720"/>
                <a:gd name="T3" fmla="*/ 0 h 437"/>
                <a:gd name="T4" fmla="*/ 691 w 720"/>
                <a:gd name="T5" fmla="*/ 0 h 437"/>
                <a:gd name="T6" fmla="*/ 691 w 720"/>
                <a:gd name="T7" fmla="*/ 155 h 437"/>
                <a:gd name="T8" fmla="*/ 663 w 720"/>
                <a:gd name="T9" fmla="*/ 169 h 437"/>
                <a:gd name="T10" fmla="*/ 720 w 720"/>
                <a:gd name="T11" fmla="*/ 197 h 437"/>
                <a:gd name="T12" fmla="*/ 663 w 720"/>
                <a:gd name="T13" fmla="*/ 223 h 437"/>
                <a:gd name="T14" fmla="*/ 720 w 720"/>
                <a:gd name="T15" fmla="*/ 251 h 437"/>
                <a:gd name="T16" fmla="*/ 663 w 720"/>
                <a:gd name="T17" fmla="*/ 279 h 437"/>
                <a:gd name="T18" fmla="*/ 691 w 720"/>
                <a:gd name="T19" fmla="*/ 291 h 437"/>
                <a:gd name="T20" fmla="*/ 691 w 720"/>
                <a:gd name="T21" fmla="*/ 437 h 437"/>
                <a:gd name="T22" fmla="*/ 0 w 720"/>
                <a:gd name="T23" fmla="*/ 437 h 437"/>
                <a:gd name="T24" fmla="*/ 0 w 720"/>
                <a:gd name="T25" fmla="*/ 226 h 4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20"/>
                <a:gd name="T40" fmla="*/ 0 h 437"/>
                <a:gd name="T41" fmla="*/ 720 w 720"/>
                <a:gd name="T42" fmla="*/ 437 h 43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20" h="437">
                  <a:moveTo>
                    <a:pt x="0" y="197"/>
                  </a:moveTo>
                  <a:lnTo>
                    <a:pt x="0" y="0"/>
                  </a:lnTo>
                  <a:lnTo>
                    <a:pt x="691" y="0"/>
                  </a:lnTo>
                  <a:lnTo>
                    <a:pt x="691" y="155"/>
                  </a:lnTo>
                  <a:lnTo>
                    <a:pt x="663" y="169"/>
                  </a:lnTo>
                  <a:lnTo>
                    <a:pt x="720" y="197"/>
                  </a:lnTo>
                  <a:lnTo>
                    <a:pt x="663" y="223"/>
                  </a:lnTo>
                  <a:lnTo>
                    <a:pt x="720" y="251"/>
                  </a:lnTo>
                  <a:lnTo>
                    <a:pt x="663" y="279"/>
                  </a:lnTo>
                  <a:lnTo>
                    <a:pt x="691" y="291"/>
                  </a:lnTo>
                  <a:lnTo>
                    <a:pt x="691" y="437"/>
                  </a:lnTo>
                  <a:lnTo>
                    <a:pt x="0" y="437"/>
                  </a:lnTo>
                  <a:lnTo>
                    <a:pt x="0" y="226"/>
                  </a:lnTo>
                </a:path>
              </a:pathLst>
            </a:custGeom>
            <a:noFill/>
            <a:ln w="9525">
              <a:solidFill>
                <a:srgbClr val="000000"/>
              </a:solidFill>
              <a:round/>
              <a:headEnd/>
              <a:tailEnd/>
            </a:ln>
          </p:spPr>
          <p:txBody>
            <a:bodyPr/>
            <a:lstStyle/>
            <a:p>
              <a:endParaRPr lang="ru-RU"/>
            </a:p>
          </p:txBody>
        </p:sp>
        <p:sp>
          <p:nvSpPr>
            <p:cNvPr id="211988" name="Freeform 25"/>
            <p:cNvSpPr>
              <a:spLocks/>
            </p:cNvSpPr>
            <p:nvPr/>
          </p:nvSpPr>
          <p:spPr bwMode="auto">
            <a:xfrm>
              <a:off x="4580" y="1944"/>
              <a:ext cx="57" cy="136"/>
            </a:xfrm>
            <a:custGeom>
              <a:avLst/>
              <a:gdLst>
                <a:gd name="T0" fmla="*/ 28 w 57"/>
                <a:gd name="T1" fmla="*/ 0 h 136"/>
                <a:gd name="T2" fmla="*/ 0 w 57"/>
                <a:gd name="T3" fmla="*/ 14 h 136"/>
                <a:gd name="T4" fmla="*/ 57 w 57"/>
                <a:gd name="T5" fmla="*/ 42 h 136"/>
                <a:gd name="T6" fmla="*/ 0 w 57"/>
                <a:gd name="T7" fmla="*/ 68 h 136"/>
                <a:gd name="T8" fmla="*/ 57 w 57"/>
                <a:gd name="T9" fmla="*/ 96 h 136"/>
                <a:gd name="T10" fmla="*/ 0 w 57"/>
                <a:gd name="T11" fmla="*/ 124 h 136"/>
                <a:gd name="T12" fmla="*/ 28 w 57"/>
                <a:gd name="T13" fmla="*/ 136 h 136"/>
                <a:gd name="T14" fmla="*/ 0 60000 65536"/>
                <a:gd name="T15" fmla="*/ 0 60000 65536"/>
                <a:gd name="T16" fmla="*/ 0 60000 65536"/>
                <a:gd name="T17" fmla="*/ 0 60000 65536"/>
                <a:gd name="T18" fmla="*/ 0 60000 65536"/>
                <a:gd name="T19" fmla="*/ 0 60000 65536"/>
                <a:gd name="T20" fmla="*/ 0 60000 65536"/>
                <a:gd name="T21" fmla="*/ 0 w 57"/>
                <a:gd name="T22" fmla="*/ 0 h 136"/>
                <a:gd name="T23" fmla="*/ 57 w 57"/>
                <a:gd name="T24" fmla="*/ 136 h 1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 h="136">
                  <a:moveTo>
                    <a:pt x="28" y="0"/>
                  </a:moveTo>
                  <a:lnTo>
                    <a:pt x="0" y="14"/>
                  </a:lnTo>
                  <a:lnTo>
                    <a:pt x="57" y="42"/>
                  </a:lnTo>
                  <a:lnTo>
                    <a:pt x="0" y="68"/>
                  </a:lnTo>
                  <a:lnTo>
                    <a:pt x="57" y="96"/>
                  </a:lnTo>
                  <a:lnTo>
                    <a:pt x="0" y="124"/>
                  </a:lnTo>
                  <a:lnTo>
                    <a:pt x="28" y="136"/>
                  </a:lnTo>
                </a:path>
              </a:pathLst>
            </a:custGeom>
            <a:noFill/>
            <a:ln w="9525">
              <a:solidFill>
                <a:srgbClr val="000000"/>
              </a:solidFill>
              <a:round/>
              <a:headEnd/>
              <a:tailEnd/>
            </a:ln>
          </p:spPr>
          <p:txBody>
            <a:bodyPr/>
            <a:lstStyle/>
            <a:p>
              <a:endParaRPr lang="ru-RU"/>
            </a:p>
          </p:txBody>
        </p:sp>
        <p:sp>
          <p:nvSpPr>
            <p:cNvPr id="211989" name="Freeform 26"/>
            <p:cNvSpPr>
              <a:spLocks/>
            </p:cNvSpPr>
            <p:nvPr/>
          </p:nvSpPr>
          <p:spPr bwMode="auto">
            <a:xfrm>
              <a:off x="4256" y="1769"/>
              <a:ext cx="39" cy="40"/>
            </a:xfrm>
            <a:custGeom>
              <a:avLst/>
              <a:gdLst>
                <a:gd name="T0" fmla="*/ 19 w 39"/>
                <a:gd name="T1" fmla="*/ 40 h 40"/>
                <a:gd name="T2" fmla="*/ 19 w 39"/>
                <a:gd name="T3" fmla="*/ 40 h 40"/>
                <a:gd name="T4" fmla="*/ 28 w 39"/>
                <a:gd name="T5" fmla="*/ 40 h 40"/>
                <a:gd name="T6" fmla="*/ 34 w 39"/>
                <a:gd name="T7" fmla="*/ 34 h 40"/>
                <a:gd name="T8" fmla="*/ 39 w 39"/>
                <a:gd name="T9" fmla="*/ 28 h 40"/>
                <a:gd name="T10" fmla="*/ 39 w 39"/>
                <a:gd name="T11" fmla="*/ 20 h 40"/>
                <a:gd name="T12" fmla="*/ 39 w 39"/>
                <a:gd name="T13" fmla="*/ 20 h 40"/>
                <a:gd name="T14" fmla="*/ 39 w 39"/>
                <a:gd name="T15" fmla="*/ 14 h 40"/>
                <a:gd name="T16" fmla="*/ 34 w 39"/>
                <a:gd name="T17" fmla="*/ 6 h 40"/>
                <a:gd name="T18" fmla="*/ 28 w 39"/>
                <a:gd name="T19" fmla="*/ 3 h 40"/>
                <a:gd name="T20" fmla="*/ 19 w 39"/>
                <a:gd name="T21" fmla="*/ 0 h 40"/>
                <a:gd name="T22" fmla="*/ 19 w 39"/>
                <a:gd name="T23" fmla="*/ 0 h 40"/>
                <a:gd name="T24" fmla="*/ 14 w 39"/>
                <a:gd name="T25" fmla="*/ 3 h 40"/>
                <a:gd name="T26" fmla="*/ 5 w 39"/>
                <a:gd name="T27" fmla="*/ 6 h 40"/>
                <a:gd name="T28" fmla="*/ 2 w 39"/>
                <a:gd name="T29" fmla="*/ 14 h 40"/>
                <a:gd name="T30" fmla="*/ 0 w 39"/>
                <a:gd name="T31" fmla="*/ 20 h 40"/>
                <a:gd name="T32" fmla="*/ 0 w 39"/>
                <a:gd name="T33" fmla="*/ 20 h 40"/>
                <a:gd name="T34" fmla="*/ 2 w 39"/>
                <a:gd name="T35" fmla="*/ 28 h 40"/>
                <a:gd name="T36" fmla="*/ 5 w 39"/>
                <a:gd name="T37" fmla="*/ 34 h 40"/>
                <a:gd name="T38" fmla="*/ 14 w 39"/>
                <a:gd name="T39" fmla="*/ 40 h 40"/>
                <a:gd name="T40" fmla="*/ 19 w 39"/>
                <a:gd name="T41" fmla="*/ 40 h 40"/>
                <a:gd name="T42" fmla="*/ 19 w 39"/>
                <a:gd name="T43" fmla="*/ 4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9"/>
                <a:gd name="T67" fmla="*/ 0 h 40"/>
                <a:gd name="T68" fmla="*/ 39 w 39"/>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9" h="40">
                  <a:moveTo>
                    <a:pt x="19" y="40"/>
                  </a:moveTo>
                  <a:lnTo>
                    <a:pt x="19" y="40"/>
                  </a:lnTo>
                  <a:lnTo>
                    <a:pt x="28" y="40"/>
                  </a:lnTo>
                  <a:lnTo>
                    <a:pt x="34" y="34"/>
                  </a:lnTo>
                  <a:lnTo>
                    <a:pt x="39" y="28"/>
                  </a:lnTo>
                  <a:lnTo>
                    <a:pt x="39" y="20"/>
                  </a:lnTo>
                  <a:lnTo>
                    <a:pt x="39" y="14"/>
                  </a:lnTo>
                  <a:lnTo>
                    <a:pt x="34" y="6"/>
                  </a:lnTo>
                  <a:lnTo>
                    <a:pt x="28" y="3"/>
                  </a:lnTo>
                  <a:lnTo>
                    <a:pt x="19" y="0"/>
                  </a:lnTo>
                  <a:lnTo>
                    <a:pt x="14" y="3"/>
                  </a:lnTo>
                  <a:lnTo>
                    <a:pt x="5" y="6"/>
                  </a:lnTo>
                  <a:lnTo>
                    <a:pt x="2" y="14"/>
                  </a:lnTo>
                  <a:lnTo>
                    <a:pt x="0" y="20"/>
                  </a:lnTo>
                  <a:lnTo>
                    <a:pt x="2" y="28"/>
                  </a:lnTo>
                  <a:lnTo>
                    <a:pt x="5" y="34"/>
                  </a:lnTo>
                  <a:lnTo>
                    <a:pt x="14" y="40"/>
                  </a:lnTo>
                  <a:lnTo>
                    <a:pt x="19" y="40"/>
                  </a:lnTo>
                  <a:close/>
                </a:path>
              </a:pathLst>
            </a:custGeom>
            <a:solidFill>
              <a:srgbClr val="000000"/>
            </a:solidFill>
            <a:ln w="4763">
              <a:solidFill>
                <a:srgbClr val="000000"/>
              </a:solidFill>
              <a:round/>
              <a:headEnd/>
              <a:tailEnd/>
            </a:ln>
          </p:spPr>
          <p:txBody>
            <a:bodyPr/>
            <a:lstStyle/>
            <a:p>
              <a:endParaRPr lang="ru-RU"/>
            </a:p>
          </p:txBody>
        </p:sp>
        <p:sp>
          <p:nvSpPr>
            <p:cNvPr id="211990" name="Line 28"/>
            <p:cNvSpPr>
              <a:spLocks noChangeShapeType="1"/>
            </p:cNvSpPr>
            <p:nvPr/>
          </p:nvSpPr>
          <p:spPr bwMode="auto">
            <a:xfrm>
              <a:off x="4275" y="1789"/>
              <a:ext cx="1" cy="1"/>
            </a:xfrm>
            <a:prstGeom prst="line">
              <a:avLst/>
            </a:prstGeom>
            <a:noFill/>
            <a:ln w="4763">
              <a:solidFill>
                <a:srgbClr val="000000"/>
              </a:solidFill>
              <a:round/>
              <a:headEnd/>
              <a:tailEnd/>
            </a:ln>
          </p:spPr>
          <p:txBody>
            <a:bodyPr/>
            <a:lstStyle/>
            <a:p>
              <a:endParaRPr lang="ru-RU"/>
            </a:p>
          </p:txBody>
        </p:sp>
        <p:sp>
          <p:nvSpPr>
            <p:cNvPr id="211991" name="Freeform 29"/>
            <p:cNvSpPr>
              <a:spLocks/>
            </p:cNvSpPr>
            <p:nvPr/>
          </p:nvSpPr>
          <p:spPr bwMode="auto">
            <a:xfrm>
              <a:off x="4256" y="2207"/>
              <a:ext cx="39" cy="39"/>
            </a:xfrm>
            <a:custGeom>
              <a:avLst/>
              <a:gdLst>
                <a:gd name="T0" fmla="*/ 19 w 39"/>
                <a:gd name="T1" fmla="*/ 39 h 39"/>
                <a:gd name="T2" fmla="*/ 19 w 39"/>
                <a:gd name="T3" fmla="*/ 39 h 39"/>
                <a:gd name="T4" fmla="*/ 28 w 39"/>
                <a:gd name="T5" fmla="*/ 39 h 39"/>
                <a:gd name="T6" fmla="*/ 34 w 39"/>
                <a:gd name="T7" fmla="*/ 33 h 39"/>
                <a:gd name="T8" fmla="*/ 39 w 39"/>
                <a:gd name="T9" fmla="*/ 28 h 39"/>
                <a:gd name="T10" fmla="*/ 39 w 39"/>
                <a:gd name="T11" fmla="*/ 19 h 39"/>
                <a:gd name="T12" fmla="*/ 39 w 39"/>
                <a:gd name="T13" fmla="*/ 19 h 39"/>
                <a:gd name="T14" fmla="*/ 39 w 39"/>
                <a:gd name="T15" fmla="*/ 11 h 39"/>
                <a:gd name="T16" fmla="*/ 34 w 39"/>
                <a:gd name="T17" fmla="*/ 5 h 39"/>
                <a:gd name="T18" fmla="*/ 28 w 39"/>
                <a:gd name="T19" fmla="*/ 2 h 39"/>
                <a:gd name="T20" fmla="*/ 19 w 39"/>
                <a:gd name="T21" fmla="*/ 0 h 39"/>
                <a:gd name="T22" fmla="*/ 19 w 39"/>
                <a:gd name="T23" fmla="*/ 0 h 39"/>
                <a:gd name="T24" fmla="*/ 14 w 39"/>
                <a:gd name="T25" fmla="*/ 2 h 39"/>
                <a:gd name="T26" fmla="*/ 5 w 39"/>
                <a:gd name="T27" fmla="*/ 5 h 39"/>
                <a:gd name="T28" fmla="*/ 2 w 39"/>
                <a:gd name="T29" fmla="*/ 11 h 39"/>
                <a:gd name="T30" fmla="*/ 0 w 39"/>
                <a:gd name="T31" fmla="*/ 19 h 39"/>
                <a:gd name="T32" fmla="*/ 0 w 39"/>
                <a:gd name="T33" fmla="*/ 19 h 39"/>
                <a:gd name="T34" fmla="*/ 2 w 39"/>
                <a:gd name="T35" fmla="*/ 28 h 39"/>
                <a:gd name="T36" fmla="*/ 5 w 39"/>
                <a:gd name="T37" fmla="*/ 33 h 39"/>
                <a:gd name="T38" fmla="*/ 14 w 39"/>
                <a:gd name="T39" fmla="*/ 39 h 39"/>
                <a:gd name="T40" fmla="*/ 19 w 39"/>
                <a:gd name="T41" fmla="*/ 39 h 39"/>
                <a:gd name="T42" fmla="*/ 19 w 39"/>
                <a:gd name="T43" fmla="*/ 39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9"/>
                <a:gd name="T67" fmla="*/ 0 h 39"/>
                <a:gd name="T68" fmla="*/ 39 w 39"/>
                <a:gd name="T69" fmla="*/ 39 h 3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9" h="39">
                  <a:moveTo>
                    <a:pt x="19" y="39"/>
                  </a:moveTo>
                  <a:lnTo>
                    <a:pt x="19" y="39"/>
                  </a:lnTo>
                  <a:lnTo>
                    <a:pt x="28" y="39"/>
                  </a:lnTo>
                  <a:lnTo>
                    <a:pt x="34" y="33"/>
                  </a:lnTo>
                  <a:lnTo>
                    <a:pt x="39" y="28"/>
                  </a:lnTo>
                  <a:lnTo>
                    <a:pt x="39" y="19"/>
                  </a:lnTo>
                  <a:lnTo>
                    <a:pt x="39" y="11"/>
                  </a:lnTo>
                  <a:lnTo>
                    <a:pt x="34" y="5"/>
                  </a:lnTo>
                  <a:lnTo>
                    <a:pt x="28" y="2"/>
                  </a:lnTo>
                  <a:lnTo>
                    <a:pt x="19" y="0"/>
                  </a:lnTo>
                  <a:lnTo>
                    <a:pt x="14" y="2"/>
                  </a:lnTo>
                  <a:lnTo>
                    <a:pt x="5" y="5"/>
                  </a:lnTo>
                  <a:lnTo>
                    <a:pt x="2" y="11"/>
                  </a:lnTo>
                  <a:lnTo>
                    <a:pt x="0" y="19"/>
                  </a:lnTo>
                  <a:lnTo>
                    <a:pt x="2" y="28"/>
                  </a:lnTo>
                  <a:lnTo>
                    <a:pt x="5" y="33"/>
                  </a:lnTo>
                  <a:lnTo>
                    <a:pt x="14" y="39"/>
                  </a:lnTo>
                  <a:lnTo>
                    <a:pt x="19" y="39"/>
                  </a:lnTo>
                  <a:close/>
                </a:path>
              </a:pathLst>
            </a:custGeom>
            <a:solidFill>
              <a:srgbClr val="000000"/>
            </a:solidFill>
            <a:ln w="4763">
              <a:solidFill>
                <a:srgbClr val="000000"/>
              </a:solidFill>
              <a:round/>
              <a:headEnd/>
              <a:tailEnd/>
            </a:ln>
          </p:spPr>
          <p:txBody>
            <a:bodyPr/>
            <a:lstStyle/>
            <a:p>
              <a:endParaRPr lang="ru-RU"/>
            </a:p>
          </p:txBody>
        </p:sp>
        <p:sp>
          <p:nvSpPr>
            <p:cNvPr id="211992" name="Line 31"/>
            <p:cNvSpPr>
              <a:spLocks noChangeShapeType="1"/>
            </p:cNvSpPr>
            <p:nvPr/>
          </p:nvSpPr>
          <p:spPr bwMode="auto">
            <a:xfrm>
              <a:off x="4275" y="2226"/>
              <a:ext cx="1" cy="1"/>
            </a:xfrm>
            <a:prstGeom prst="line">
              <a:avLst/>
            </a:prstGeom>
            <a:noFill/>
            <a:ln w="4763">
              <a:solidFill>
                <a:srgbClr val="000000"/>
              </a:solidFill>
              <a:round/>
              <a:headEnd/>
              <a:tailEnd/>
            </a:ln>
          </p:spPr>
          <p:txBody>
            <a:bodyPr/>
            <a:lstStyle/>
            <a:p>
              <a:endParaRPr lang="ru-RU"/>
            </a:p>
          </p:txBody>
        </p:sp>
        <p:sp>
          <p:nvSpPr>
            <p:cNvPr id="211993" name="Freeform 32"/>
            <p:cNvSpPr>
              <a:spLocks/>
            </p:cNvSpPr>
            <p:nvPr/>
          </p:nvSpPr>
          <p:spPr bwMode="auto">
            <a:xfrm>
              <a:off x="3945" y="2020"/>
              <a:ext cx="31" cy="12"/>
            </a:xfrm>
            <a:custGeom>
              <a:avLst/>
              <a:gdLst>
                <a:gd name="T0" fmla="*/ 31 w 31"/>
                <a:gd name="T1" fmla="*/ 12 h 12"/>
                <a:gd name="T2" fmla="*/ 20 w 31"/>
                <a:gd name="T3" fmla="*/ 6 h 12"/>
                <a:gd name="T4" fmla="*/ 6 w 31"/>
                <a:gd name="T5" fmla="*/ 0 h 12"/>
                <a:gd name="T6" fmla="*/ 0 w 31"/>
                <a:gd name="T7" fmla="*/ 0 h 12"/>
                <a:gd name="T8" fmla="*/ 0 60000 65536"/>
                <a:gd name="T9" fmla="*/ 0 60000 65536"/>
                <a:gd name="T10" fmla="*/ 0 60000 65536"/>
                <a:gd name="T11" fmla="*/ 0 60000 65536"/>
                <a:gd name="T12" fmla="*/ 0 w 31"/>
                <a:gd name="T13" fmla="*/ 0 h 12"/>
                <a:gd name="T14" fmla="*/ 31 w 31"/>
                <a:gd name="T15" fmla="*/ 12 h 12"/>
              </a:gdLst>
              <a:ahLst/>
              <a:cxnLst>
                <a:cxn ang="T8">
                  <a:pos x="T0" y="T1"/>
                </a:cxn>
                <a:cxn ang="T9">
                  <a:pos x="T2" y="T3"/>
                </a:cxn>
                <a:cxn ang="T10">
                  <a:pos x="T4" y="T5"/>
                </a:cxn>
                <a:cxn ang="T11">
                  <a:pos x="T6" y="T7"/>
                </a:cxn>
              </a:cxnLst>
              <a:rect l="T12" t="T13" r="T14" b="T15"/>
              <a:pathLst>
                <a:path w="31" h="12">
                  <a:moveTo>
                    <a:pt x="31" y="12"/>
                  </a:moveTo>
                  <a:lnTo>
                    <a:pt x="20" y="6"/>
                  </a:lnTo>
                  <a:lnTo>
                    <a:pt x="6" y="0"/>
                  </a:lnTo>
                  <a:lnTo>
                    <a:pt x="0" y="0"/>
                  </a:lnTo>
                </a:path>
              </a:pathLst>
            </a:custGeom>
            <a:noFill/>
            <a:ln w="9525">
              <a:solidFill>
                <a:srgbClr val="000000"/>
              </a:solidFill>
              <a:round/>
              <a:headEnd/>
              <a:tailEnd/>
            </a:ln>
          </p:spPr>
          <p:txBody>
            <a:bodyPr/>
            <a:lstStyle/>
            <a:p>
              <a:endParaRPr lang="ru-RU"/>
            </a:p>
          </p:txBody>
        </p:sp>
        <p:sp>
          <p:nvSpPr>
            <p:cNvPr id="211994" name="Freeform 33"/>
            <p:cNvSpPr>
              <a:spLocks/>
            </p:cNvSpPr>
            <p:nvPr/>
          </p:nvSpPr>
          <p:spPr bwMode="auto">
            <a:xfrm>
              <a:off x="3889" y="2018"/>
              <a:ext cx="34" cy="2"/>
            </a:xfrm>
            <a:custGeom>
              <a:avLst/>
              <a:gdLst>
                <a:gd name="T0" fmla="*/ 34 w 34"/>
                <a:gd name="T1" fmla="*/ 0 h 2"/>
                <a:gd name="T2" fmla="*/ 28 w 34"/>
                <a:gd name="T3" fmla="*/ 0 h 2"/>
                <a:gd name="T4" fmla="*/ 11 w 34"/>
                <a:gd name="T5" fmla="*/ 0 h 2"/>
                <a:gd name="T6" fmla="*/ 0 w 34"/>
                <a:gd name="T7" fmla="*/ 2 h 2"/>
                <a:gd name="T8" fmla="*/ 0 60000 65536"/>
                <a:gd name="T9" fmla="*/ 0 60000 65536"/>
                <a:gd name="T10" fmla="*/ 0 60000 65536"/>
                <a:gd name="T11" fmla="*/ 0 60000 65536"/>
                <a:gd name="T12" fmla="*/ 0 w 34"/>
                <a:gd name="T13" fmla="*/ 0 h 2"/>
                <a:gd name="T14" fmla="*/ 34 w 34"/>
                <a:gd name="T15" fmla="*/ 2 h 2"/>
              </a:gdLst>
              <a:ahLst/>
              <a:cxnLst>
                <a:cxn ang="T8">
                  <a:pos x="T0" y="T1"/>
                </a:cxn>
                <a:cxn ang="T9">
                  <a:pos x="T2" y="T3"/>
                </a:cxn>
                <a:cxn ang="T10">
                  <a:pos x="T4" y="T5"/>
                </a:cxn>
                <a:cxn ang="T11">
                  <a:pos x="T6" y="T7"/>
                </a:cxn>
              </a:cxnLst>
              <a:rect l="T12" t="T13" r="T14" b="T15"/>
              <a:pathLst>
                <a:path w="34" h="2">
                  <a:moveTo>
                    <a:pt x="34" y="0"/>
                  </a:moveTo>
                  <a:lnTo>
                    <a:pt x="28" y="0"/>
                  </a:lnTo>
                  <a:lnTo>
                    <a:pt x="11" y="0"/>
                  </a:lnTo>
                  <a:lnTo>
                    <a:pt x="0" y="2"/>
                  </a:lnTo>
                </a:path>
              </a:pathLst>
            </a:custGeom>
            <a:noFill/>
            <a:ln w="9525">
              <a:solidFill>
                <a:srgbClr val="000000"/>
              </a:solidFill>
              <a:round/>
              <a:headEnd/>
              <a:tailEnd/>
            </a:ln>
          </p:spPr>
          <p:txBody>
            <a:bodyPr/>
            <a:lstStyle/>
            <a:p>
              <a:endParaRPr lang="ru-RU"/>
            </a:p>
          </p:txBody>
        </p:sp>
        <p:sp>
          <p:nvSpPr>
            <p:cNvPr id="211995" name="Freeform 34"/>
            <p:cNvSpPr>
              <a:spLocks/>
            </p:cNvSpPr>
            <p:nvPr/>
          </p:nvSpPr>
          <p:spPr bwMode="auto">
            <a:xfrm>
              <a:off x="3855" y="2026"/>
              <a:ext cx="14" cy="6"/>
            </a:xfrm>
            <a:custGeom>
              <a:avLst/>
              <a:gdLst>
                <a:gd name="T0" fmla="*/ 14 w 14"/>
                <a:gd name="T1" fmla="*/ 0 h 6"/>
                <a:gd name="T2" fmla="*/ 14 w 14"/>
                <a:gd name="T3" fmla="*/ 0 h 6"/>
                <a:gd name="T4" fmla="*/ 0 w 14"/>
                <a:gd name="T5" fmla="*/ 6 h 6"/>
                <a:gd name="T6" fmla="*/ 0 60000 65536"/>
                <a:gd name="T7" fmla="*/ 0 60000 65536"/>
                <a:gd name="T8" fmla="*/ 0 60000 65536"/>
                <a:gd name="T9" fmla="*/ 0 w 14"/>
                <a:gd name="T10" fmla="*/ 0 h 6"/>
                <a:gd name="T11" fmla="*/ 14 w 14"/>
                <a:gd name="T12" fmla="*/ 6 h 6"/>
              </a:gdLst>
              <a:ahLst/>
              <a:cxnLst>
                <a:cxn ang="T6">
                  <a:pos x="T0" y="T1"/>
                </a:cxn>
                <a:cxn ang="T7">
                  <a:pos x="T2" y="T3"/>
                </a:cxn>
                <a:cxn ang="T8">
                  <a:pos x="T4" y="T5"/>
                </a:cxn>
              </a:cxnLst>
              <a:rect l="T9" t="T10" r="T11" b="T12"/>
              <a:pathLst>
                <a:path w="14" h="6">
                  <a:moveTo>
                    <a:pt x="14" y="0"/>
                  </a:moveTo>
                  <a:lnTo>
                    <a:pt x="14" y="0"/>
                  </a:lnTo>
                  <a:lnTo>
                    <a:pt x="0" y="6"/>
                  </a:lnTo>
                </a:path>
              </a:pathLst>
            </a:custGeom>
            <a:noFill/>
            <a:ln w="9525">
              <a:solidFill>
                <a:srgbClr val="000000"/>
              </a:solidFill>
              <a:round/>
              <a:headEnd/>
              <a:tailEnd/>
            </a:ln>
          </p:spPr>
          <p:txBody>
            <a:bodyPr/>
            <a:lstStyle/>
            <a:p>
              <a:endParaRPr lang="ru-RU"/>
            </a:p>
          </p:txBody>
        </p:sp>
        <p:sp>
          <p:nvSpPr>
            <p:cNvPr id="211996" name="Line 35"/>
            <p:cNvSpPr>
              <a:spLocks noChangeShapeType="1"/>
            </p:cNvSpPr>
            <p:nvPr/>
          </p:nvSpPr>
          <p:spPr bwMode="auto">
            <a:xfrm flipH="1">
              <a:off x="3942" y="1986"/>
              <a:ext cx="34" cy="1"/>
            </a:xfrm>
            <a:prstGeom prst="line">
              <a:avLst/>
            </a:prstGeom>
            <a:noFill/>
            <a:ln w="9525">
              <a:solidFill>
                <a:srgbClr val="000000"/>
              </a:solidFill>
              <a:round/>
              <a:headEnd/>
              <a:tailEnd/>
            </a:ln>
          </p:spPr>
          <p:txBody>
            <a:bodyPr/>
            <a:lstStyle/>
            <a:p>
              <a:endParaRPr lang="ru-RU"/>
            </a:p>
          </p:txBody>
        </p:sp>
        <p:sp>
          <p:nvSpPr>
            <p:cNvPr id="211997" name="Line 36"/>
            <p:cNvSpPr>
              <a:spLocks noChangeShapeType="1"/>
            </p:cNvSpPr>
            <p:nvPr/>
          </p:nvSpPr>
          <p:spPr bwMode="auto">
            <a:xfrm flipH="1">
              <a:off x="3886" y="1986"/>
              <a:ext cx="34" cy="1"/>
            </a:xfrm>
            <a:prstGeom prst="line">
              <a:avLst/>
            </a:prstGeom>
            <a:noFill/>
            <a:ln w="9525">
              <a:solidFill>
                <a:srgbClr val="000000"/>
              </a:solidFill>
              <a:round/>
              <a:headEnd/>
              <a:tailEnd/>
            </a:ln>
          </p:spPr>
          <p:txBody>
            <a:bodyPr/>
            <a:lstStyle/>
            <a:p>
              <a:endParaRPr lang="ru-RU"/>
            </a:p>
          </p:txBody>
        </p:sp>
        <p:sp>
          <p:nvSpPr>
            <p:cNvPr id="211998" name="Line 37"/>
            <p:cNvSpPr>
              <a:spLocks noChangeShapeType="1"/>
            </p:cNvSpPr>
            <p:nvPr/>
          </p:nvSpPr>
          <p:spPr bwMode="auto">
            <a:xfrm flipH="1">
              <a:off x="3855" y="1986"/>
              <a:ext cx="8" cy="1"/>
            </a:xfrm>
            <a:prstGeom prst="line">
              <a:avLst/>
            </a:prstGeom>
            <a:noFill/>
            <a:ln w="9525">
              <a:solidFill>
                <a:srgbClr val="000000"/>
              </a:solidFill>
              <a:round/>
              <a:headEnd/>
              <a:tailEnd/>
            </a:ln>
          </p:spPr>
          <p:txBody>
            <a:bodyPr/>
            <a:lstStyle/>
            <a:p>
              <a:endParaRPr lang="ru-RU"/>
            </a:p>
          </p:txBody>
        </p:sp>
        <p:sp>
          <p:nvSpPr>
            <p:cNvPr id="211999" name="Line 38"/>
            <p:cNvSpPr>
              <a:spLocks noChangeShapeType="1"/>
            </p:cNvSpPr>
            <p:nvPr/>
          </p:nvSpPr>
          <p:spPr bwMode="auto">
            <a:xfrm>
              <a:off x="4608" y="2080"/>
              <a:ext cx="1" cy="45"/>
            </a:xfrm>
            <a:prstGeom prst="line">
              <a:avLst/>
            </a:prstGeom>
            <a:noFill/>
            <a:ln w="9525">
              <a:solidFill>
                <a:srgbClr val="000000"/>
              </a:solidFill>
              <a:round/>
              <a:headEnd/>
              <a:tailEnd/>
            </a:ln>
          </p:spPr>
          <p:txBody>
            <a:bodyPr/>
            <a:lstStyle/>
            <a:p>
              <a:endParaRPr lang="ru-RU"/>
            </a:p>
          </p:txBody>
        </p:sp>
        <p:sp>
          <p:nvSpPr>
            <p:cNvPr id="212000" name="Line 39"/>
            <p:cNvSpPr>
              <a:spLocks noChangeShapeType="1"/>
            </p:cNvSpPr>
            <p:nvPr/>
          </p:nvSpPr>
          <p:spPr bwMode="auto">
            <a:xfrm>
              <a:off x="4608" y="2147"/>
              <a:ext cx="1" cy="45"/>
            </a:xfrm>
            <a:prstGeom prst="line">
              <a:avLst/>
            </a:prstGeom>
            <a:noFill/>
            <a:ln w="9525">
              <a:solidFill>
                <a:srgbClr val="000000"/>
              </a:solidFill>
              <a:round/>
              <a:headEnd/>
              <a:tailEnd/>
            </a:ln>
          </p:spPr>
          <p:txBody>
            <a:bodyPr/>
            <a:lstStyle/>
            <a:p>
              <a:endParaRPr lang="ru-RU"/>
            </a:p>
          </p:txBody>
        </p:sp>
        <p:sp>
          <p:nvSpPr>
            <p:cNvPr id="212001" name="Freeform 40"/>
            <p:cNvSpPr>
              <a:spLocks/>
            </p:cNvSpPr>
            <p:nvPr/>
          </p:nvSpPr>
          <p:spPr bwMode="auto">
            <a:xfrm>
              <a:off x="4574" y="2215"/>
              <a:ext cx="34" cy="11"/>
            </a:xfrm>
            <a:custGeom>
              <a:avLst/>
              <a:gdLst>
                <a:gd name="T0" fmla="*/ 34 w 34"/>
                <a:gd name="T1" fmla="*/ 0 h 11"/>
                <a:gd name="T2" fmla="*/ 34 w 34"/>
                <a:gd name="T3" fmla="*/ 11 h 11"/>
                <a:gd name="T4" fmla="*/ 0 w 34"/>
                <a:gd name="T5" fmla="*/ 11 h 11"/>
                <a:gd name="T6" fmla="*/ 0 60000 65536"/>
                <a:gd name="T7" fmla="*/ 0 60000 65536"/>
                <a:gd name="T8" fmla="*/ 0 60000 65536"/>
                <a:gd name="T9" fmla="*/ 0 w 34"/>
                <a:gd name="T10" fmla="*/ 0 h 11"/>
                <a:gd name="T11" fmla="*/ 34 w 34"/>
                <a:gd name="T12" fmla="*/ 11 h 11"/>
              </a:gdLst>
              <a:ahLst/>
              <a:cxnLst>
                <a:cxn ang="T6">
                  <a:pos x="T0" y="T1"/>
                </a:cxn>
                <a:cxn ang="T7">
                  <a:pos x="T2" y="T3"/>
                </a:cxn>
                <a:cxn ang="T8">
                  <a:pos x="T4" y="T5"/>
                </a:cxn>
              </a:cxnLst>
              <a:rect l="T9" t="T10" r="T11" b="T12"/>
              <a:pathLst>
                <a:path w="34" h="11">
                  <a:moveTo>
                    <a:pt x="34" y="0"/>
                  </a:moveTo>
                  <a:lnTo>
                    <a:pt x="34" y="11"/>
                  </a:lnTo>
                  <a:lnTo>
                    <a:pt x="0" y="11"/>
                  </a:lnTo>
                </a:path>
              </a:pathLst>
            </a:custGeom>
            <a:noFill/>
            <a:ln w="9525">
              <a:solidFill>
                <a:srgbClr val="000000"/>
              </a:solidFill>
              <a:round/>
              <a:headEnd/>
              <a:tailEnd/>
            </a:ln>
          </p:spPr>
          <p:txBody>
            <a:bodyPr/>
            <a:lstStyle/>
            <a:p>
              <a:endParaRPr lang="ru-RU"/>
            </a:p>
          </p:txBody>
        </p:sp>
        <p:sp>
          <p:nvSpPr>
            <p:cNvPr id="212002" name="Line 41"/>
            <p:cNvSpPr>
              <a:spLocks noChangeShapeType="1"/>
            </p:cNvSpPr>
            <p:nvPr/>
          </p:nvSpPr>
          <p:spPr bwMode="auto">
            <a:xfrm flipH="1">
              <a:off x="4507" y="2226"/>
              <a:ext cx="45" cy="1"/>
            </a:xfrm>
            <a:prstGeom prst="line">
              <a:avLst/>
            </a:prstGeom>
            <a:noFill/>
            <a:ln w="9525">
              <a:solidFill>
                <a:srgbClr val="000000"/>
              </a:solidFill>
              <a:round/>
              <a:headEnd/>
              <a:tailEnd/>
            </a:ln>
          </p:spPr>
          <p:txBody>
            <a:bodyPr/>
            <a:lstStyle/>
            <a:p>
              <a:endParaRPr lang="ru-RU"/>
            </a:p>
          </p:txBody>
        </p:sp>
        <p:sp>
          <p:nvSpPr>
            <p:cNvPr id="212003" name="Line 42"/>
            <p:cNvSpPr>
              <a:spLocks noChangeShapeType="1"/>
            </p:cNvSpPr>
            <p:nvPr/>
          </p:nvSpPr>
          <p:spPr bwMode="auto">
            <a:xfrm flipH="1">
              <a:off x="4439" y="2226"/>
              <a:ext cx="45" cy="1"/>
            </a:xfrm>
            <a:prstGeom prst="line">
              <a:avLst/>
            </a:prstGeom>
            <a:noFill/>
            <a:ln w="9525">
              <a:solidFill>
                <a:srgbClr val="000000"/>
              </a:solidFill>
              <a:round/>
              <a:headEnd/>
              <a:tailEnd/>
            </a:ln>
          </p:spPr>
          <p:txBody>
            <a:bodyPr/>
            <a:lstStyle/>
            <a:p>
              <a:endParaRPr lang="ru-RU"/>
            </a:p>
          </p:txBody>
        </p:sp>
        <p:sp>
          <p:nvSpPr>
            <p:cNvPr id="212004" name="Line 43"/>
            <p:cNvSpPr>
              <a:spLocks noChangeShapeType="1"/>
            </p:cNvSpPr>
            <p:nvPr/>
          </p:nvSpPr>
          <p:spPr bwMode="auto">
            <a:xfrm flipH="1">
              <a:off x="4371" y="2226"/>
              <a:ext cx="45" cy="1"/>
            </a:xfrm>
            <a:prstGeom prst="line">
              <a:avLst/>
            </a:prstGeom>
            <a:noFill/>
            <a:ln w="9525">
              <a:solidFill>
                <a:srgbClr val="000000"/>
              </a:solidFill>
              <a:round/>
              <a:headEnd/>
              <a:tailEnd/>
            </a:ln>
          </p:spPr>
          <p:txBody>
            <a:bodyPr/>
            <a:lstStyle/>
            <a:p>
              <a:endParaRPr lang="ru-RU"/>
            </a:p>
          </p:txBody>
        </p:sp>
        <p:sp>
          <p:nvSpPr>
            <p:cNvPr id="212005" name="Line 44"/>
            <p:cNvSpPr>
              <a:spLocks noChangeShapeType="1"/>
            </p:cNvSpPr>
            <p:nvPr/>
          </p:nvSpPr>
          <p:spPr bwMode="auto">
            <a:xfrm flipH="1">
              <a:off x="4304" y="2226"/>
              <a:ext cx="45" cy="1"/>
            </a:xfrm>
            <a:prstGeom prst="line">
              <a:avLst/>
            </a:prstGeom>
            <a:noFill/>
            <a:ln w="9525">
              <a:solidFill>
                <a:srgbClr val="000000"/>
              </a:solidFill>
              <a:round/>
              <a:headEnd/>
              <a:tailEnd/>
            </a:ln>
          </p:spPr>
          <p:txBody>
            <a:bodyPr/>
            <a:lstStyle/>
            <a:p>
              <a:endParaRPr lang="ru-RU"/>
            </a:p>
          </p:txBody>
        </p:sp>
        <p:sp>
          <p:nvSpPr>
            <p:cNvPr id="212006" name="Line 45"/>
            <p:cNvSpPr>
              <a:spLocks noChangeShapeType="1"/>
            </p:cNvSpPr>
            <p:nvPr/>
          </p:nvSpPr>
          <p:spPr bwMode="auto">
            <a:xfrm flipH="1">
              <a:off x="4236" y="2226"/>
              <a:ext cx="45" cy="1"/>
            </a:xfrm>
            <a:prstGeom prst="line">
              <a:avLst/>
            </a:prstGeom>
            <a:noFill/>
            <a:ln w="9525">
              <a:solidFill>
                <a:srgbClr val="000000"/>
              </a:solidFill>
              <a:round/>
              <a:headEnd/>
              <a:tailEnd/>
            </a:ln>
          </p:spPr>
          <p:txBody>
            <a:bodyPr/>
            <a:lstStyle/>
            <a:p>
              <a:endParaRPr lang="ru-RU"/>
            </a:p>
          </p:txBody>
        </p:sp>
        <p:sp>
          <p:nvSpPr>
            <p:cNvPr id="212007" name="Line 46"/>
            <p:cNvSpPr>
              <a:spLocks noChangeShapeType="1"/>
            </p:cNvSpPr>
            <p:nvPr/>
          </p:nvSpPr>
          <p:spPr bwMode="auto">
            <a:xfrm flipH="1">
              <a:off x="4168" y="2226"/>
              <a:ext cx="45" cy="1"/>
            </a:xfrm>
            <a:prstGeom prst="line">
              <a:avLst/>
            </a:prstGeom>
            <a:noFill/>
            <a:ln w="9525">
              <a:solidFill>
                <a:srgbClr val="000000"/>
              </a:solidFill>
              <a:round/>
              <a:headEnd/>
              <a:tailEnd/>
            </a:ln>
          </p:spPr>
          <p:txBody>
            <a:bodyPr/>
            <a:lstStyle/>
            <a:p>
              <a:endParaRPr lang="ru-RU"/>
            </a:p>
          </p:txBody>
        </p:sp>
        <p:sp>
          <p:nvSpPr>
            <p:cNvPr id="212008" name="Line 47"/>
            <p:cNvSpPr>
              <a:spLocks noChangeShapeType="1"/>
            </p:cNvSpPr>
            <p:nvPr/>
          </p:nvSpPr>
          <p:spPr bwMode="auto">
            <a:xfrm flipH="1">
              <a:off x="4100" y="2226"/>
              <a:ext cx="46" cy="1"/>
            </a:xfrm>
            <a:prstGeom prst="line">
              <a:avLst/>
            </a:prstGeom>
            <a:noFill/>
            <a:ln w="9525">
              <a:solidFill>
                <a:srgbClr val="000000"/>
              </a:solidFill>
              <a:round/>
              <a:headEnd/>
              <a:tailEnd/>
            </a:ln>
          </p:spPr>
          <p:txBody>
            <a:bodyPr/>
            <a:lstStyle/>
            <a:p>
              <a:endParaRPr lang="ru-RU"/>
            </a:p>
          </p:txBody>
        </p:sp>
        <p:sp>
          <p:nvSpPr>
            <p:cNvPr id="212009" name="Line 48"/>
            <p:cNvSpPr>
              <a:spLocks noChangeShapeType="1"/>
            </p:cNvSpPr>
            <p:nvPr/>
          </p:nvSpPr>
          <p:spPr bwMode="auto">
            <a:xfrm flipH="1">
              <a:off x="4033" y="2226"/>
              <a:ext cx="45" cy="1"/>
            </a:xfrm>
            <a:prstGeom prst="line">
              <a:avLst/>
            </a:prstGeom>
            <a:noFill/>
            <a:ln w="9525">
              <a:solidFill>
                <a:srgbClr val="000000"/>
              </a:solidFill>
              <a:round/>
              <a:headEnd/>
              <a:tailEnd/>
            </a:ln>
          </p:spPr>
          <p:txBody>
            <a:bodyPr/>
            <a:lstStyle/>
            <a:p>
              <a:endParaRPr lang="ru-RU"/>
            </a:p>
          </p:txBody>
        </p:sp>
        <p:sp>
          <p:nvSpPr>
            <p:cNvPr id="212010" name="Line 49"/>
            <p:cNvSpPr>
              <a:spLocks noChangeShapeType="1"/>
            </p:cNvSpPr>
            <p:nvPr/>
          </p:nvSpPr>
          <p:spPr bwMode="auto">
            <a:xfrm flipH="1">
              <a:off x="3965" y="2226"/>
              <a:ext cx="45" cy="1"/>
            </a:xfrm>
            <a:prstGeom prst="line">
              <a:avLst/>
            </a:prstGeom>
            <a:noFill/>
            <a:ln w="9525">
              <a:solidFill>
                <a:srgbClr val="000000"/>
              </a:solidFill>
              <a:round/>
              <a:headEnd/>
              <a:tailEnd/>
            </a:ln>
          </p:spPr>
          <p:txBody>
            <a:bodyPr/>
            <a:lstStyle/>
            <a:p>
              <a:endParaRPr lang="ru-RU"/>
            </a:p>
          </p:txBody>
        </p:sp>
        <p:sp>
          <p:nvSpPr>
            <p:cNvPr id="212011" name="Freeform 50"/>
            <p:cNvSpPr>
              <a:spLocks/>
            </p:cNvSpPr>
            <p:nvPr/>
          </p:nvSpPr>
          <p:spPr bwMode="auto">
            <a:xfrm>
              <a:off x="3917" y="2207"/>
              <a:ext cx="25" cy="19"/>
            </a:xfrm>
            <a:custGeom>
              <a:avLst/>
              <a:gdLst>
                <a:gd name="T0" fmla="*/ 25 w 25"/>
                <a:gd name="T1" fmla="*/ 19 h 19"/>
                <a:gd name="T2" fmla="*/ 0 w 25"/>
                <a:gd name="T3" fmla="*/ 19 h 19"/>
                <a:gd name="T4" fmla="*/ 0 w 25"/>
                <a:gd name="T5" fmla="*/ 0 h 19"/>
                <a:gd name="T6" fmla="*/ 0 60000 65536"/>
                <a:gd name="T7" fmla="*/ 0 60000 65536"/>
                <a:gd name="T8" fmla="*/ 0 60000 65536"/>
                <a:gd name="T9" fmla="*/ 0 w 25"/>
                <a:gd name="T10" fmla="*/ 0 h 19"/>
                <a:gd name="T11" fmla="*/ 25 w 25"/>
                <a:gd name="T12" fmla="*/ 19 h 19"/>
              </a:gdLst>
              <a:ahLst/>
              <a:cxnLst>
                <a:cxn ang="T6">
                  <a:pos x="T0" y="T1"/>
                </a:cxn>
                <a:cxn ang="T7">
                  <a:pos x="T2" y="T3"/>
                </a:cxn>
                <a:cxn ang="T8">
                  <a:pos x="T4" y="T5"/>
                </a:cxn>
              </a:cxnLst>
              <a:rect l="T9" t="T10" r="T11" b="T12"/>
              <a:pathLst>
                <a:path w="25" h="19">
                  <a:moveTo>
                    <a:pt x="25" y="19"/>
                  </a:moveTo>
                  <a:lnTo>
                    <a:pt x="0" y="19"/>
                  </a:lnTo>
                  <a:lnTo>
                    <a:pt x="0" y="0"/>
                  </a:lnTo>
                </a:path>
              </a:pathLst>
            </a:custGeom>
            <a:noFill/>
            <a:ln w="9525">
              <a:solidFill>
                <a:srgbClr val="000000"/>
              </a:solidFill>
              <a:round/>
              <a:headEnd/>
              <a:tailEnd/>
            </a:ln>
          </p:spPr>
          <p:txBody>
            <a:bodyPr/>
            <a:lstStyle/>
            <a:p>
              <a:endParaRPr lang="ru-RU"/>
            </a:p>
          </p:txBody>
        </p:sp>
        <p:sp>
          <p:nvSpPr>
            <p:cNvPr id="212012" name="Line 51"/>
            <p:cNvSpPr>
              <a:spLocks noChangeShapeType="1"/>
            </p:cNvSpPr>
            <p:nvPr/>
          </p:nvSpPr>
          <p:spPr bwMode="auto">
            <a:xfrm flipV="1">
              <a:off x="3917" y="2139"/>
              <a:ext cx="1" cy="45"/>
            </a:xfrm>
            <a:prstGeom prst="line">
              <a:avLst/>
            </a:prstGeom>
            <a:noFill/>
            <a:ln w="9525">
              <a:solidFill>
                <a:srgbClr val="000000"/>
              </a:solidFill>
              <a:round/>
              <a:headEnd/>
              <a:tailEnd/>
            </a:ln>
          </p:spPr>
          <p:txBody>
            <a:bodyPr/>
            <a:lstStyle/>
            <a:p>
              <a:endParaRPr lang="ru-RU"/>
            </a:p>
          </p:txBody>
        </p:sp>
        <p:sp>
          <p:nvSpPr>
            <p:cNvPr id="212013" name="Line 52"/>
            <p:cNvSpPr>
              <a:spLocks noChangeShapeType="1"/>
            </p:cNvSpPr>
            <p:nvPr/>
          </p:nvSpPr>
          <p:spPr bwMode="auto">
            <a:xfrm flipV="1">
              <a:off x="3917" y="2071"/>
              <a:ext cx="1" cy="45"/>
            </a:xfrm>
            <a:prstGeom prst="line">
              <a:avLst/>
            </a:prstGeom>
            <a:noFill/>
            <a:ln w="9525">
              <a:solidFill>
                <a:srgbClr val="000000"/>
              </a:solidFill>
              <a:round/>
              <a:headEnd/>
              <a:tailEnd/>
            </a:ln>
          </p:spPr>
          <p:txBody>
            <a:bodyPr/>
            <a:lstStyle/>
            <a:p>
              <a:endParaRPr lang="ru-RU"/>
            </a:p>
          </p:txBody>
        </p:sp>
        <p:sp>
          <p:nvSpPr>
            <p:cNvPr id="212014" name="Line 53"/>
            <p:cNvSpPr>
              <a:spLocks noChangeShapeType="1"/>
            </p:cNvSpPr>
            <p:nvPr/>
          </p:nvSpPr>
          <p:spPr bwMode="auto">
            <a:xfrm flipV="1">
              <a:off x="3917" y="2015"/>
              <a:ext cx="1" cy="34"/>
            </a:xfrm>
            <a:prstGeom prst="line">
              <a:avLst/>
            </a:prstGeom>
            <a:noFill/>
            <a:ln w="9525">
              <a:solidFill>
                <a:srgbClr val="000000"/>
              </a:solidFill>
              <a:round/>
              <a:headEnd/>
              <a:tailEnd/>
            </a:ln>
          </p:spPr>
          <p:txBody>
            <a:bodyPr/>
            <a:lstStyle/>
            <a:p>
              <a:endParaRPr lang="ru-RU"/>
            </a:p>
          </p:txBody>
        </p:sp>
        <p:sp>
          <p:nvSpPr>
            <p:cNvPr id="212015" name="Line 54"/>
            <p:cNvSpPr>
              <a:spLocks noChangeShapeType="1"/>
            </p:cNvSpPr>
            <p:nvPr/>
          </p:nvSpPr>
          <p:spPr bwMode="auto">
            <a:xfrm flipV="1">
              <a:off x="3917" y="1941"/>
              <a:ext cx="1" cy="45"/>
            </a:xfrm>
            <a:prstGeom prst="line">
              <a:avLst/>
            </a:prstGeom>
            <a:noFill/>
            <a:ln w="9525">
              <a:solidFill>
                <a:srgbClr val="000000"/>
              </a:solidFill>
              <a:round/>
              <a:headEnd/>
              <a:tailEnd/>
            </a:ln>
          </p:spPr>
          <p:txBody>
            <a:bodyPr/>
            <a:lstStyle/>
            <a:p>
              <a:endParaRPr lang="ru-RU"/>
            </a:p>
          </p:txBody>
        </p:sp>
        <p:sp>
          <p:nvSpPr>
            <p:cNvPr id="212016" name="Line 55"/>
            <p:cNvSpPr>
              <a:spLocks noChangeShapeType="1"/>
            </p:cNvSpPr>
            <p:nvPr/>
          </p:nvSpPr>
          <p:spPr bwMode="auto">
            <a:xfrm flipV="1">
              <a:off x="3917" y="1874"/>
              <a:ext cx="1" cy="45"/>
            </a:xfrm>
            <a:prstGeom prst="line">
              <a:avLst/>
            </a:prstGeom>
            <a:noFill/>
            <a:ln w="9525">
              <a:solidFill>
                <a:srgbClr val="000000"/>
              </a:solidFill>
              <a:round/>
              <a:headEnd/>
              <a:tailEnd/>
            </a:ln>
          </p:spPr>
          <p:txBody>
            <a:bodyPr/>
            <a:lstStyle/>
            <a:p>
              <a:endParaRPr lang="ru-RU"/>
            </a:p>
          </p:txBody>
        </p:sp>
        <p:sp>
          <p:nvSpPr>
            <p:cNvPr id="212017" name="Line 56"/>
            <p:cNvSpPr>
              <a:spLocks noChangeShapeType="1"/>
            </p:cNvSpPr>
            <p:nvPr/>
          </p:nvSpPr>
          <p:spPr bwMode="auto">
            <a:xfrm flipV="1">
              <a:off x="3917" y="1806"/>
              <a:ext cx="1" cy="45"/>
            </a:xfrm>
            <a:prstGeom prst="line">
              <a:avLst/>
            </a:prstGeom>
            <a:noFill/>
            <a:ln w="9525">
              <a:solidFill>
                <a:srgbClr val="000000"/>
              </a:solidFill>
              <a:round/>
              <a:headEnd/>
              <a:tailEnd/>
            </a:ln>
          </p:spPr>
          <p:txBody>
            <a:bodyPr/>
            <a:lstStyle/>
            <a:p>
              <a:endParaRPr lang="ru-RU"/>
            </a:p>
          </p:txBody>
        </p:sp>
        <p:sp>
          <p:nvSpPr>
            <p:cNvPr id="212018" name="Line 57"/>
            <p:cNvSpPr>
              <a:spLocks noChangeShapeType="1"/>
            </p:cNvSpPr>
            <p:nvPr/>
          </p:nvSpPr>
          <p:spPr bwMode="auto">
            <a:xfrm>
              <a:off x="3923" y="1789"/>
              <a:ext cx="45" cy="1"/>
            </a:xfrm>
            <a:prstGeom prst="line">
              <a:avLst/>
            </a:prstGeom>
            <a:noFill/>
            <a:ln w="9525">
              <a:solidFill>
                <a:srgbClr val="000000"/>
              </a:solidFill>
              <a:round/>
              <a:headEnd/>
              <a:tailEnd/>
            </a:ln>
          </p:spPr>
          <p:txBody>
            <a:bodyPr/>
            <a:lstStyle/>
            <a:p>
              <a:endParaRPr lang="ru-RU"/>
            </a:p>
          </p:txBody>
        </p:sp>
        <p:sp>
          <p:nvSpPr>
            <p:cNvPr id="212019" name="Line 58"/>
            <p:cNvSpPr>
              <a:spLocks noChangeShapeType="1"/>
            </p:cNvSpPr>
            <p:nvPr/>
          </p:nvSpPr>
          <p:spPr bwMode="auto">
            <a:xfrm>
              <a:off x="3990" y="1789"/>
              <a:ext cx="46" cy="1"/>
            </a:xfrm>
            <a:prstGeom prst="line">
              <a:avLst/>
            </a:prstGeom>
            <a:noFill/>
            <a:ln w="9525">
              <a:solidFill>
                <a:srgbClr val="000000"/>
              </a:solidFill>
              <a:round/>
              <a:headEnd/>
              <a:tailEnd/>
            </a:ln>
          </p:spPr>
          <p:txBody>
            <a:bodyPr/>
            <a:lstStyle/>
            <a:p>
              <a:endParaRPr lang="ru-RU"/>
            </a:p>
          </p:txBody>
        </p:sp>
        <p:sp>
          <p:nvSpPr>
            <p:cNvPr id="212020" name="Line 59"/>
            <p:cNvSpPr>
              <a:spLocks noChangeShapeType="1"/>
            </p:cNvSpPr>
            <p:nvPr/>
          </p:nvSpPr>
          <p:spPr bwMode="auto">
            <a:xfrm>
              <a:off x="4058" y="1789"/>
              <a:ext cx="45" cy="1"/>
            </a:xfrm>
            <a:prstGeom prst="line">
              <a:avLst/>
            </a:prstGeom>
            <a:noFill/>
            <a:ln w="9525">
              <a:solidFill>
                <a:srgbClr val="000000"/>
              </a:solidFill>
              <a:round/>
              <a:headEnd/>
              <a:tailEnd/>
            </a:ln>
          </p:spPr>
          <p:txBody>
            <a:bodyPr/>
            <a:lstStyle/>
            <a:p>
              <a:endParaRPr lang="ru-RU"/>
            </a:p>
          </p:txBody>
        </p:sp>
        <p:sp>
          <p:nvSpPr>
            <p:cNvPr id="212021" name="Line 60"/>
            <p:cNvSpPr>
              <a:spLocks noChangeShapeType="1"/>
            </p:cNvSpPr>
            <p:nvPr/>
          </p:nvSpPr>
          <p:spPr bwMode="auto">
            <a:xfrm>
              <a:off x="4126" y="1789"/>
              <a:ext cx="45" cy="1"/>
            </a:xfrm>
            <a:prstGeom prst="line">
              <a:avLst/>
            </a:prstGeom>
            <a:noFill/>
            <a:ln w="9525">
              <a:solidFill>
                <a:srgbClr val="000000"/>
              </a:solidFill>
              <a:round/>
              <a:headEnd/>
              <a:tailEnd/>
            </a:ln>
          </p:spPr>
          <p:txBody>
            <a:bodyPr/>
            <a:lstStyle/>
            <a:p>
              <a:endParaRPr lang="ru-RU"/>
            </a:p>
          </p:txBody>
        </p:sp>
        <p:sp>
          <p:nvSpPr>
            <p:cNvPr id="212022" name="Line 61"/>
            <p:cNvSpPr>
              <a:spLocks noChangeShapeType="1"/>
            </p:cNvSpPr>
            <p:nvPr/>
          </p:nvSpPr>
          <p:spPr bwMode="auto">
            <a:xfrm>
              <a:off x="4194" y="1789"/>
              <a:ext cx="45" cy="1"/>
            </a:xfrm>
            <a:prstGeom prst="line">
              <a:avLst/>
            </a:prstGeom>
            <a:noFill/>
            <a:ln w="9525">
              <a:solidFill>
                <a:srgbClr val="000000"/>
              </a:solidFill>
              <a:round/>
              <a:headEnd/>
              <a:tailEnd/>
            </a:ln>
          </p:spPr>
          <p:txBody>
            <a:bodyPr/>
            <a:lstStyle/>
            <a:p>
              <a:endParaRPr lang="ru-RU"/>
            </a:p>
          </p:txBody>
        </p:sp>
        <p:sp>
          <p:nvSpPr>
            <p:cNvPr id="212023" name="Line 62"/>
            <p:cNvSpPr>
              <a:spLocks noChangeShapeType="1"/>
            </p:cNvSpPr>
            <p:nvPr/>
          </p:nvSpPr>
          <p:spPr bwMode="auto">
            <a:xfrm>
              <a:off x="4261" y="1789"/>
              <a:ext cx="45" cy="1"/>
            </a:xfrm>
            <a:prstGeom prst="line">
              <a:avLst/>
            </a:prstGeom>
            <a:noFill/>
            <a:ln w="9525">
              <a:solidFill>
                <a:srgbClr val="000000"/>
              </a:solidFill>
              <a:round/>
              <a:headEnd/>
              <a:tailEnd/>
            </a:ln>
          </p:spPr>
          <p:txBody>
            <a:bodyPr/>
            <a:lstStyle/>
            <a:p>
              <a:endParaRPr lang="ru-RU"/>
            </a:p>
          </p:txBody>
        </p:sp>
        <p:sp>
          <p:nvSpPr>
            <p:cNvPr id="212024" name="Line 63"/>
            <p:cNvSpPr>
              <a:spLocks noChangeShapeType="1"/>
            </p:cNvSpPr>
            <p:nvPr/>
          </p:nvSpPr>
          <p:spPr bwMode="auto">
            <a:xfrm>
              <a:off x="4329" y="1789"/>
              <a:ext cx="45" cy="1"/>
            </a:xfrm>
            <a:prstGeom prst="line">
              <a:avLst/>
            </a:prstGeom>
            <a:noFill/>
            <a:ln w="9525">
              <a:solidFill>
                <a:srgbClr val="000000"/>
              </a:solidFill>
              <a:round/>
              <a:headEnd/>
              <a:tailEnd/>
            </a:ln>
          </p:spPr>
          <p:txBody>
            <a:bodyPr/>
            <a:lstStyle/>
            <a:p>
              <a:endParaRPr lang="ru-RU"/>
            </a:p>
          </p:txBody>
        </p:sp>
        <p:sp>
          <p:nvSpPr>
            <p:cNvPr id="212025" name="Line 64"/>
            <p:cNvSpPr>
              <a:spLocks noChangeShapeType="1"/>
            </p:cNvSpPr>
            <p:nvPr/>
          </p:nvSpPr>
          <p:spPr bwMode="auto">
            <a:xfrm>
              <a:off x="4397" y="1789"/>
              <a:ext cx="45" cy="1"/>
            </a:xfrm>
            <a:prstGeom prst="line">
              <a:avLst/>
            </a:prstGeom>
            <a:noFill/>
            <a:ln w="9525">
              <a:solidFill>
                <a:srgbClr val="000000"/>
              </a:solidFill>
              <a:round/>
              <a:headEnd/>
              <a:tailEnd/>
            </a:ln>
          </p:spPr>
          <p:txBody>
            <a:bodyPr/>
            <a:lstStyle/>
            <a:p>
              <a:endParaRPr lang="ru-RU"/>
            </a:p>
          </p:txBody>
        </p:sp>
        <p:sp>
          <p:nvSpPr>
            <p:cNvPr id="212026" name="Line 65"/>
            <p:cNvSpPr>
              <a:spLocks noChangeShapeType="1"/>
            </p:cNvSpPr>
            <p:nvPr/>
          </p:nvSpPr>
          <p:spPr bwMode="auto">
            <a:xfrm>
              <a:off x="4464" y="1789"/>
              <a:ext cx="46" cy="1"/>
            </a:xfrm>
            <a:prstGeom prst="line">
              <a:avLst/>
            </a:prstGeom>
            <a:noFill/>
            <a:ln w="9525">
              <a:solidFill>
                <a:srgbClr val="000000"/>
              </a:solidFill>
              <a:round/>
              <a:headEnd/>
              <a:tailEnd/>
            </a:ln>
          </p:spPr>
          <p:txBody>
            <a:bodyPr/>
            <a:lstStyle/>
            <a:p>
              <a:endParaRPr lang="ru-RU"/>
            </a:p>
          </p:txBody>
        </p:sp>
        <p:sp>
          <p:nvSpPr>
            <p:cNvPr id="212027" name="Line 66"/>
            <p:cNvSpPr>
              <a:spLocks noChangeShapeType="1"/>
            </p:cNvSpPr>
            <p:nvPr/>
          </p:nvSpPr>
          <p:spPr bwMode="auto">
            <a:xfrm>
              <a:off x="4532" y="1789"/>
              <a:ext cx="45" cy="1"/>
            </a:xfrm>
            <a:prstGeom prst="line">
              <a:avLst/>
            </a:prstGeom>
            <a:noFill/>
            <a:ln w="9525">
              <a:solidFill>
                <a:srgbClr val="000000"/>
              </a:solidFill>
              <a:round/>
              <a:headEnd/>
              <a:tailEnd/>
            </a:ln>
          </p:spPr>
          <p:txBody>
            <a:bodyPr/>
            <a:lstStyle/>
            <a:p>
              <a:endParaRPr lang="ru-RU"/>
            </a:p>
          </p:txBody>
        </p:sp>
        <p:sp>
          <p:nvSpPr>
            <p:cNvPr id="212028" name="Freeform 67"/>
            <p:cNvSpPr>
              <a:spLocks/>
            </p:cNvSpPr>
            <p:nvPr/>
          </p:nvSpPr>
          <p:spPr bwMode="auto">
            <a:xfrm>
              <a:off x="4600" y="1789"/>
              <a:ext cx="8" cy="39"/>
            </a:xfrm>
            <a:custGeom>
              <a:avLst/>
              <a:gdLst>
                <a:gd name="T0" fmla="*/ 0 w 8"/>
                <a:gd name="T1" fmla="*/ 0 h 39"/>
                <a:gd name="T2" fmla="*/ 8 w 8"/>
                <a:gd name="T3" fmla="*/ 0 h 39"/>
                <a:gd name="T4" fmla="*/ 8 w 8"/>
                <a:gd name="T5" fmla="*/ 39 h 39"/>
                <a:gd name="T6" fmla="*/ 0 60000 65536"/>
                <a:gd name="T7" fmla="*/ 0 60000 65536"/>
                <a:gd name="T8" fmla="*/ 0 60000 65536"/>
                <a:gd name="T9" fmla="*/ 0 w 8"/>
                <a:gd name="T10" fmla="*/ 0 h 39"/>
                <a:gd name="T11" fmla="*/ 8 w 8"/>
                <a:gd name="T12" fmla="*/ 39 h 39"/>
              </a:gdLst>
              <a:ahLst/>
              <a:cxnLst>
                <a:cxn ang="T6">
                  <a:pos x="T0" y="T1"/>
                </a:cxn>
                <a:cxn ang="T7">
                  <a:pos x="T2" y="T3"/>
                </a:cxn>
                <a:cxn ang="T8">
                  <a:pos x="T4" y="T5"/>
                </a:cxn>
              </a:cxnLst>
              <a:rect l="T9" t="T10" r="T11" b="T12"/>
              <a:pathLst>
                <a:path w="8" h="39">
                  <a:moveTo>
                    <a:pt x="0" y="0"/>
                  </a:moveTo>
                  <a:lnTo>
                    <a:pt x="8" y="0"/>
                  </a:lnTo>
                  <a:lnTo>
                    <a:pt x="8" y="39"/>
                  </a:lnTo>
                </a:path>
              </a:pathLst>
            </a:custGeom>
            <a:noFill/>
            <a:ln w="9525">
              <a:solidFill>
                <a:srgbClr val="000000"/>
              </a:solidFill>
              <a:round/>
              <a:headEnd/>
              <a:tailEnd/>
            </a:ln>
          </p:spPr>
          <p:txBody>
            <a:bodyPr/>
            <a:lstStyle/>
            <a:p>
              <a:endParaRPr lang="ru-RU"/>
            </a:p>
          </p:txBody>
        </p:sp>
        <p:sp>
          <p:nvSpPr>
            <p:cNvPr id="212029" name="Line 68"/>
            <p:cNvSpPr>
              <a:spLocks noChangeShapeType="1"/>
            </p:cNvSpPr>
            <p:nvPr/>
          </p:nvSpPr>
          <p:spPr bwMode="auto">
            <a:xfrm>
              <a:off x="4608" y="1851"/>
              <a:ext cx="1" cy="45"/>
            </a:xfrm>
            <a:prstGeom prst="line">
              <a:avLst/>
            </a:prstGeom>
            <a:noFill/>
            <a:ln w="9525">
              <a:solidFill>
                <a:srgbClr val="000000"/>
              </a:solidFill>
              <a:round/>
              <a:headEnd/>
              <a:tailEnd/>
            </a:ln>
          </p:spPr>
          <p:txBody>
            <a:bodyPr/>
            <a:lstStyle/>
            <a:p>
              <a:endParaRPr lang="ru-RU"/>
            </a:p>
          </p:txBody>
        </p:sp>
        <p:sp>
          <p:nvSpPr>
            <p:cNvPr id="212030" name="Line 69"/>
            <p:cNvSpPr>
              <a:spLocks noChangeShapeType="1"/>
            </p:cNvSpPr>
            <p:nvPr/>
          </p:nvSpPr>
          <p:spPr bwMode="auto">
            <a:xfrm>
              <a:off x="4608" y="1919"/>
              <a:ext cx="1" cy="25"/>
            </a:xfrm>
            <a:prstGeom prst="line">
              <a:avLst/>
            </a:prstGeom>
            <a:noFill/>
            <a:ln w="9525">
              <a:solidFill>
                <a:srgbClr val="000000"/>
              </a:solidFill>
              <a:round/>
              <a:headEnd/>
              <a:tailEnd/>
            </a:ln>
          </p:spPr>
          <p:txBody>
            <a:bodyPr/>
            <a:lstStyle/>
            <a:p>
              <a:endParaRPr lang="ru-RU"/>
            </a:p>
          </p:txBody>
        </p:sp>
        <p:sp>
          <p:nvSpPr>
            <p:cNvPr id="212031" name="Freeform 70"/>
            <p:cNvSpPr>
              <a:spLocks/>
            </p:cNvSpPr>
            <p:nvPr/>
          </p:nvSpPr>
          <p:spPr bwMode="auto">
            <a:xfrm>
              <a:off x="3299" y="999"/>
              <a:ext cx="57" cy="564"/>
            </a:xfrm>
            <a:custGeom>
              <a:avLst/>
              <a:gdLst>
                <a:gd name="T0" fmla="*/ 28 w 57"/>
                <a:gd name="T1" fmla="*/ 0 h 564"/>
                <a:gd name="T2" fmla="*/ 28 w 57"/>
                <a:gd name="T3" fmla="*/ 181 h 564"/>
                <a:gd name="T4" fmla="*/ 0 w 57"/>
                <a:gd name="T5" fmla="*/ 195 h 564"/>
                <a:gd name="T6" fmla="*/ 57 w 57"/>
                <a:gd name="T7" fmla="*/ 220 h 564"/>
                <a:gd name="T8" fmla="*/ 0 w 57"/>
                <a:gd name="T9" fmla="*/ 248 h 564"/>
                <a:gd name="T10" fmla="*/ 57 w 57"/>
                <a:gd name="T11" fmla="*/ 274 h 564"/>
                <a:gd name="T12" fmla="*/ 0 w 57"/>
                <a:gd name="T13" fmla="*/ 302 h 564"/>
                <a:gd name="T14" fmla="*/ 28 w 57"/>
                <a:gd name="T15" fmla="*/ 316 h 564"/>
                <a:gd name="T16" fmla="*/ 28 w 57"/>
                <a:gd name="T17" fmla="*/ 564 h 5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64"/>
                <a:gd name="T29" fmla="*/ 57 w 57"/>
                <a:gd name="T30" fmla="*/ 564 h 5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64">
                  <a:moveTo>
                    <a:pt x="28" y="0"/>
                  </a:moveTo>
                  <a:lnTo>
                    <a:pt x="28" y="181"/>
                  </a:lnTo>
                  <a:lnTo>
                    <a:pt x="0" y="195"/>
                  </a:lnTo>
                  <a:lnTo>
                    <a:pt x="57" y="220"/>
                  </a:lnTo>
                  <a:lnTo>
                    <a:pt x="0" y="248"/>
                  </a:lnTo>
                  <a:lnTo>
                    <a:pt x="57" y="274"/>
                  </a:lnTo>
                  <a:lnTo>
                    <a:pt x="0" y="302"/>
                  </a:lnTo>
                  <a:lnTo>
                    <a:pt x="28" y="316"/>
                  </a:lnTo>
                  <a:lnTo>
                    <a:pt x="28" y="564"/>
                  </a:lnTo>
                </a:path>
              </a:pathLst>
            </a:custGeom>
            <a:noFill/>
            <a:ln w="9525">
              <a:solidFill>
                <a:srgbClr val="000000"/>
              </a:solidFill>
              <a:round/>
              <a:headEnd/>
              <a:tailEnd/>
            </a:ln>
          </p:spPr>
          <p:txBody>
            <a:bodyPr/>
            <a:lstStyle/>
            <a:p>
              <a:endParaRPr lang="ru-RU"/>
            </a:p>
          </p:txBody>
        </p:sp>
        <p:sp>
          <p:nvSpPr>
            <p:cNvPr id="212032" name="Line 71"/>
            <p:cNvSpPr>
              <a:spLocks noChangeShapeType="1"/>
            </p:cNvSpPr>
            <p:nvPr/>
          </p:nvSpPr>
          <p:spPr bwMode="auto">
            <a:xfrm flipV="1">
              <a:off x="4275" y="1529"/>
              <a:ext cx="1" cy="34"/>
            </a:xfrm>
            <a:prstGeom prst="line">
              <a:avLst/>
            </a:prstGeom>
            <a:noFill/>
            <a:ln w="9525">
              <a:solidFill>
                <a:srgbClr val="000000"/>
              </a:solidFill>
              <a:round/>
              <a:headEnd/>
              <a:tailEnd/>
            </a:ln>
          </p:spPr>
          <p:txBody>
            <a:bodyPr/>
            <a:lstStyle/>
            <a:p>
              <a:endParaRPr lang="ru-RU"/>
            </a:p>
          </p:txBody>
        </p:sp>
        <p:sp>
          <p:nvSpPr>
            <p:cNvPr id="212033" name="Line 72"/>
            <p:cNvSpPr>
              <a:spLocks noChangeShapeType="1"/>
            </p:cNvSpPr>
            <p:nvPr/>
          </p:nvSpPr>
          <p:spPr bwMode="auto">
            <a:xfrm flipV="1">
              <a:off x="4275" y="1473"/>
              <a:ext cx="1" cy="34"/>
            </a:xfrm>
            <a:prstGeom prst="line">
              <a:avLst/>
            </a:prstGeom>
            <a:noFill/>
            <a:ln w="9525">
              <a:solidFill>
                <a:srgbClr val="000000"/>
              </a:solidFill>
              <a:round/>
              <a:headEnd/>
              <a:tailEnd/>
            </a:ln>
          </p:spPr>
          <p:txBody>
            <a:bodyPr/>
            <a:lstStyle/>
            <a:p>
              <a:endParaRPr lang="ru-RU"/>
            </a:p>
          </p:txBody>
        </p:sp>
        <p:sp>
          <p:nvSpPr>
            <p:cNvPr id="212034" name="Freeform 73"/>
            <p:cNvSpPr>
              <a:spLocks/>
            </p:cNvSpPr>
            <p:nvPr/>
          </p:nvSpPr>
          <p:spPr bwMode="auto">
            <a:xfrm>
              <a:off x="4258" y="1433"/>
              <a:ext cx="17" cy="17"/>
            </a:xfrm>
            <a:custGeom>
              <a:avLst/>
              <a:gdLst>
                <a:gd name="T0" fmla="*/ 17 w 17"/>
                <a:gd name="T1" fmla="*/ 17 h 17"/>
                <a:gd name="T2" fmla="*/ 17 w 17"/>
                <a:gd name="T3" fmla="*/ 0 h 17"/>
                <a:gd name="T4" fmla="*/ 0 w 17"/>
                <a:gd name="T5" fmla="*/ 0 h 17"/>
                <a:gd name="T6" fmla="*/ 0 60000 65536"/>
                <a:gd name="T7" fmla="*/ 0 60000 65536"/>
                <a:gd name="T8" fmla="*/ 0 60000 65536"/>
                <a:gd name="T9" fmla="*/ 0 w 17"/>
                <a:gd name="T10" fmla="*/ 0 h 17"/>
                <a:gd name="T11" fmla="*/ 17 w 17"/>
                <a:gd name="T12" fmla="*/ 17 h 17"/>
              </a:gdLst>
              <a:ahLst/>
              <a:cxnLst>
                <a:cxn ang="T6">
                  <a:pos x="T0" y="T1"/>
                </a:cxn>
                <a:cxn ang="T7">
                  <a:pos x="T2" y="T3"/>
                </a:cxn>
                <a:cxn ang="T8">
                  <a:pos x="T4" y="T5"/>
                </a:cxn>
              </a:cxnLst>
              <a:rect l="T9" t="T10" r="T11" b="T12"/>
              <a:pathLst>
                <a:path w="17" h="17">
                  <a:moveTo>
                    <a:pt x="17" y="17"/>
                  </a:moveTo>
                  <a:lnTo>
                    <a:pt x="17" y="0"/>
                  </a:lnTo>
                  <a:lnTo>
                    <a:pt x="0" y="0"/>
                  </a:lnTo>
                </a:path>
              </a:pathLst>
            </a:custGeom>
            <a:noFill/>
            <a:ln w="9525">
              <a:solidFill>
                <a:srgbClr val="000000"/>
              </a:solidFill>
              <a:round/>
              <a:headEnd/>
              <a:tailEnd/>
            </a:ln>
          </p:spPr>
          <p:txBody>
            <a:bodyPr/>
            <a:lstStyle/>
            <a:p>
              <a:endParaRPr lang="ru-RU"/>
            </a:p>
          </p:txBody>
        </p:sp>
        <p:sp>
          <p:nvSpPr>
            <p:cNvPr id="212035" name="Line 74"/>
            <p:cNvSpPr>
              <a:spLocks noChangeShapeType="1"/>
            </p:cNvSpPr>
            <p:nvPr/>
          </p:nvSpPr>
          <p:spPr bwMode="auto">
            <a:xfrm flipH="1">
              <a:off x="4202" y="1433"/>
              <a:ext cx="34" cy="1"/>
            </a:xfrm>
            <a:prstGeom prst="line">
              <a:avLst/>
            </a:prstGeom>
            <a:noFill/>
            <a:ln w="9525">
              <a:solidFill>
                <a:srgbClr val="000000"/>
              </a:solidFill>
              <a:round/>
              <a:headEnd/>
              <a:tailEnd/>
            </a:ln>
          </p:spPr>
          <p:txBody>
            <a:bodyPr/>
            <a:lstStyle/>
            <a:p>
              <a:endParaRPr lang="ru-RU"/>
            </a:p>
          </p:txBody>
        </p:sp>
        <p:sp>
          <p:nvSpPr>
            <p:cNvPr id="212036" name="Line 75"/>
            <p:cNvSpPr>
              <a:spLocks noChangeShapeType="1"/>
            </p:cNvSpPr>
            <p:nvPr/>
          </p:nvSpPr>
          <p:spPr bwMode="auto">
            <a:xfrm flipH="1">
              <a:off x="4146" y="1433"/>
              <a:ext cx="33" cy="1"/>
            </a:xfrm>
            <a:prstGeom prst="line">
              <a:avLst/>
            </a:prstGeom>
            <a:noFill/>
            <a:ln w="9525">
              <a:solidFill>
                <a:srgbClr val="000000"/>
              </a:solidFill>
              <a:round/>
              <a:headEnd/>
              <a:tailEnd/>
            </a:ln>
          </p:spPr>
          <p:txBody>
            <a:bodyPr/>
            <a:lstStyle/>
            <a:p>
              <a:endParaRPr lang="ru-RU"/>
            </a:p>
          </p:txBody>
        </p:sp>
        <p:sp>
          <p:nvSpPr>
            <p:cNvPr id="212037" name="Line 76"/>
            <p:cNvSpPr>
              <a:spLocks noChangeShapeType="1"/>
            </p:cNvSpPr>
            <p:nvPr/>
          </p:nvSpPr>
          <p:spPr bwMode="auto">
            <a:xfrm flipH="1">
              <a:off x="4089" y="1433"/>
              <a:ext cx="34" cy="1"/>
            </a:xfrm>
            <a:prstGeom prst="line">
              <a:avLst/>
            </a:prstGeom>
            <a:noFill/>
            <a:ln w="9525">
              <a:solidFill>
                <a:srgbClr val="000000"/>
              </a:solidFill>
              <a:round/>
              <a:headEnd/>
              <a:tailEnd/>
            </a:ln>
          </p:spPr>
          <p:txBody>
            <a:bodyPr/>
            <a:lstStyle/>
            <a:p>
              <a:endParaRPr lang="ru-RU"/>
            </a:p>
          </p:txBody>
        </p:sp>
        <p:sp>
          <p:nvSpPr>
            <p:cNvPr id="212038" name="Line 77"/>
            <p:cNvSpPr>
              <a:spLocks noChangeShapeType="1"/>
            </p:cNvSpPr>
            <p:nvPr/>
          </p:nvSpPr>
          <p:spPr bwMode="auto">
            <a:xfrm flipH="1">
              <a:off x="4033" y="1433"/>
              <a:ext cx="34" cy="1"/>
            </a:xfrm>
            <a:prstGeom prst="line">
              <a:avLst/>
            </a:prstGeom>
            <a:noFill/>
            <a:ln w="9525">
              <a:solidFill>
                <a:srgbClr val="000000"/>
              </a:solidFill>
              <a:round/>
              <a:headEnd/>
              <a:tailEnd/>
            </a:ln>
          </p:spPr>
          <p:txBody>
            <a:bodyPr/>
            <a:lstStyle/>
            <a:p>
              <a:endParaRPr lang="ru-RU"/>
            </a:p>
          </p:txBody>
        </p:sp>
        <p:sp>
          <p:nvSpPr>
            <p:cNvPr id="212039" name="Line 78"/>
            <p:cNvSpPr>
              <a:spLocks noChangeShapeType="1"/>
            </p:cNvSpPr>
            <p:nvPr/>
          </p:nvSpPr>
          <p:spPr bwMode="auto">
            <a:xfrm flipH="1">
              <a:off x="3976" y="1433"/>
              <a:ext cx="34" cy="1"/>
            </a:xfrm>
            <a:prstGeom prst="line">
              <a:avLst/>
            </a:prstGeom>
            <a:noFill/>
            <a:ln w="9525">
              <a:solidFill>
                <a:srgbClr val="000000"/>
              </a:solidFill>
              <a:round/>
              <a:headEnd/>
              <a:tailEnd/>
            </a:ln>
          </p:spPr>
          <p:txBody>
            <a:bodyPr/>
            <a:lstStyle/>
            <a:p>
              <a:endParaRPr lang="ru-RU"/>
            </a:p>
          </p:txBody>
        </p:sp>
        <p:sp>
          <p:nvSpPr>
            <p:cNvPr id="212040" name="Line 79"/>
            <p:cNvSpPr>
              <a:spLocks noChangeShapeType="1"/>
            </p:cNvSpPr>
            <p:nvPr/>
          </p:nvSpPr>
          <p:spPr bwMode="auto">
            <a:xfrm flipH="1">
              <a:off x="3920" y="1433"/>
              <a:ext cx="34" cy="1"/>
            </a:xfrm>
            <a:prstGeom prst="line">
              <a:avLst/>
            </a:prstGeom>
            <a:noFill/>
            <a:ln w="9525">
              <a:solidFill>
                <a:srgbClr val="000000"/>
              </a:solidFill>
              <a:round/>
              <a:headEnd/>
              <a:tailEnd/>
            </a:ln>
          </p:spPr>
          <p:txBody>
            <a:bodyPr/>
            <a:lstStyle/>
            <a:p>
              <a:endParaRPr lang="ru-RU"/>
            </a:p>
          </p:txBody>
        </p:sp>
        <p:sp>
          <p:nvSpPr>
            <p:cNvPr id="212041" name="Line 80"/>
            <p:cNvSpPr>
              <a:spLocks noChangeShapeType="1"/>
            </p:cNvSpPr>
            <p:nvPr/>
          </p:nvSpPr>
          <p:spPr bwMode="auto">
            <a:xfrm flipH="1">
              <a:off x="3863" y="1433"/>
              <a:ext cx="34" cy="1"/>
            </a:xfrm>
            <a:prstGeom prst="line">
              <a:avLst/>
            </a:prstGeom>
            <a:noFill/>
            <a:ln w="9525">
              <a:solidFill>
                <a:srgbClr val="000000"/>
              </a:solidFill>
              <a:round/>
              <a:headEnd/>
              <a:tailEnd/>
            </a:ln>
          </p:spPr>
          <p:txBody>
            <a:bodyPr/>
            <a:lstStyle/>
            <a:p>
              <a:endParaRPr lang="ru-RU"/>
            </a:p>
          </p:txBody>
        </p:sp>
        <p:sp>
          <p:nvSpPr>
            <p:cNvPr id="212042" name="Line 81"/>
            <p:cNvSpPr>
              <a:spLocks noChangeShapeType="1"/>
            </p:cNvSpPr>
            <p:nvPr/>
          </p:nvSpPr>
          <p:spPr bwMode="auto">
            <a:xfrm flipH="1">
              <a:off x="3807" y="1433"/>
              <a:ext cx="34" cy="1"/>
            </a:xfrm>
            <a:prstGeom prst="line">
              <a:avLst/>
            </a:prstGeom>
            <a:noFill/>
            <a:ln w="9525">
              <a:solidFill>
                <a:srgbClr val="000000"/>
              </a:solidFill>
              <a:round/>
              <a:headEnd/>
              <a:tailEnd/>
            </a:ln>
          </p:spPr>
          <p:txBody>
            <a:bodyPr/>
            <a:lstStyle/>
            <a:p>
              <a:endParaRPr lang="ru-RU"/>
            </a:p>
          </p:txBody>
        </p:sp>
        <p:sp>
          <p:nvSpPr>
            <p:cNvPr id="212043" name="Line 82"/>
            <p:cNvSpPr>
              <a:spLocks noChangeShapeType="1"/>
            </p:cNvSpPr>
            <p:nvPr/>
          </p:nvSpPr>
          <p:spPr bwMode="auto">
            <a:xfrm flipH="1">
              <a:off x="3751" y="1433"/>
              <a:ext cx="33" cy="1"/>
            </a:xfrm>
            <a:prstGeom prst="line">
              <a:avLst/>
            </a:prstGeom>
            <a:noFill/>
            <a:ln w="9525">
              <a:solidFill>
                <a:srgbClr val="000000"/>
              </a:solidFill>
              <a:round/>
              <a:headEnd/>
              <a:tailEnd/>
            </a:ln>
          </p:spPr>
          <p:txBody>
            <a:bodyPr/>
            <a:lstStyle/>
            <a:p>
              <a:endParaRPr lang="ru-RU"/>
            </a:p>
          </p:txBody>
        </p:sp>
        <p:sp>
          <p:nvSpPr>
            <p:cNvPr id="212044" name="Line 83"/>
            <p:cNvSpPr>
              <a:spLocks noChangeShapeType="1"/>
            </p:cNvSpPr>
            <p:nvPr/>
          </p:nvSpPr>
          <p:spPr bwMode="auto">
            <a:xfrm flipH="1">
              <a:off x="3694" y="1433"/>
              <a:ext cx="34" cy="1"/>
            </a:xfrm>
            <a:prstGeom prst="line">
              <a:avLst/>
            </a:prstGeom>
            <a:noFill/>
            <a:ln w="9525">
              <a:solidFill>
                <a:srgbClr val="000000"/>
              </a:solidFill>
              <a:round/>
              <a:headEnd/>
              <a:tailEnd/>
            </a:ln>
          </p:spPr>
          <p:txBody>
            <a:bodyPr/>
            <a:lstStyle/>
            <a:p>
              <a:endParaRPr lang="ru-RU"/>
            </a:p>
          </p:txBody>
        </p:sp>
        <p:sp>
          <p:nvSpPr>
            <p:cNvPr id="212045" name="Line 84"/>
            <p:cNvSpPr>
              <a:spLocks noChangeShapeType="1"/>
            </p:cNvSpPr>
            <p:nvPr/>
          </p:nvSpPr>
          <p:spPr bwMode="auto">
            <a:xfrm flipH="1">
              <a:off x="3638" y="1433"/>
              <a:ext cx="34" cy="1"/>
            </a:xfrm>
            <a:prstGeom prst="line">
              <a:avLst/>
            </a:prstGeom>
            <a:noFill/>
            <a:ln w="9525">
              <a:solidFill>
                <a:srgbClr val="000000"/>
              </a:solidFill>
              <a:round/>
              <a:headEnd/>
              <a:tailEnd/>
            </a:ln>
          </p:spPr>
          <p:txBody>
            <a:bodyPr/>
            <a:lstStyle/>
            <a:p>
              <a:endParaRPr lang="ru-RU"/>
            </a:p>
          </p:txBody>
        </p:sp>
        <p:sp>
          <p:nvSpPr>
            <p:cNvPr id="212046" name="Line 85"/>
            <p:cNvSpPr>
              <a:spLocks noChangeShapeType="1"/>
            </p:cNvSpPr>
            <p:nvPr/>
          </p:nvSpPr>
          <p:spPr bwMode="auto">
            <a:xfrm flipH="1">
              <a:off x="3581" y="1433"/>
              <a:ext cx="34" cy="1"/>
            </a:xfrm>
            <a:prstGeom prst="line">
              <a:avLst/>
            </a:prstGeom>
            <a:noFill/>
            <a:ln w="9525">
              <a:solidFill>
                <a:srgbClr val="000000"/>
              </a:solidFill>
              <a:round/>
              <a:headEnd/>
              <a:tailEnd/>
            </a:ln>
          </p:spPr>
          <p:txBody>
            <a:bodyPr/>
            <a:lstStyle/>
            <a:p>
              <a:endParaRPr lang="ru-RU"/>
            </a:p>
          </p:txBody>
        </p:sp>
        <p:sp>
          <p:nvSpPr>
            <p:cNvPr id="212047" name="Line 86"/>
            <p:cNvSpPr>
              <a:spLocks noChangeShapeType="1"/>
            </p:cNvSpPr>
            <p:nvPr/>
          </p:nvSpPr>
          <p:spPr bwMode="auto">
            <a:xfrm flipH="1">
              <a:off x="3525" y="1433"/>
              <a:ext cx="34" cy="1"/>
            </a:xfrm>
            <a:prstGeom prst="line">
              <a:avLst/>
            </a:prstGeom>
            <a:noFill/>
            <a:ln w="9525">
              <a:solidFill>
                <a:srgbClr val="000000"/>
              </a:solidFill>
              <a:round/>
              <a:headEnd/>
              <a:tailEnd/>
            </a:ln>
          </p:spPr>
          <p:txBody>
            <a:bodyPr/>
            <a:lstStyle/>
            <a:p>
              <a:endParaRPr lang="ru-RU"/>
            </a:p>
          </p:txBody>
        </p:sp>
        <p:sp>
          <p:nvSpPr>
            <p:cNvPr id="212048" name="Line 87"/>
            <p:cNvSpPr>
              <a:spLocks noChangeShapeType="1"/>
            </p:cNvSpPr>
            <p:nvPr/>
          </p:nvSpPr>
          <p:spPr bwMode="auto">
            <a:xfrm flipH="1">
              <a:off x="3468" y="1433"/>
              <a:ext cx="34" cy="1"/>
            </a:xfrm>
            <a:prstGeom prst="line">
              <a:avLst/>
            </a:prstGeom>
            <a:noFill/>
            <a:ln w="9525">
              <a:solidFill>
                <a:srgbClr val="000000"/>
              </a:solidFill>
              <a:round/>
              <a:headEnd/>
              <a:tailEnd/>
            </a:ln>
          </p:spPr>
          <p:txBody>
            <a:bodyPr/>
            <a:lstStyle/>
            <a:p>
              <a:endParaRPr lang="ru-RU"/>
            </a:p>
          </p:txBody>
        </p:sp>
        <p:sp>
          <p:nvSpPr>
            <p:cNvPr id="212049" name="Line 88"/>
            <p:cNvSpPr>
              <a:spLocks noChangeShapeType="1"/>
            </p:cNvSpPr>
            <p:nvPr/>
          </p:nvSpPr>
          <p:spPr bwMode="auto">
            <a:xfrm flipH="1">
              <a:off x="3412" y="1433"/>
              <a:ext cx="34" cy="1"/>
            </a:xfrm>
            <a:prstGeom prst="line">
              <a:avLst/>
            </a:prstGeom>
            <a:noFill/>
            <a:ln w="9525">
              <a:solidFill>
                <a:srgbClr val="000000"/>
              </a:solidFill>
              <a:round/>
              <a:headEnd/>
              <a:tailEnd/>
            </a:ln>
          </p:spPr>
          <p:txBody>
            <a:bodyPr/>
            <a:lstStyle/>
            <a:p>
              <a:endParaRPr lang="ru-RU"/>
            </a:p>
          </p:txBody>
        </p:sp>
        <p:sp>
          <p:nvSpPr>
            <p:cNvPr id="212050" name="Line 89"/>
            <p:cNvSpPr>
              <a:spLocks noChangeShapeType="1"/>
            </p:cNvSpPr>
            <p:nvPr/>
          </p:nvSpPr>
          <p:spPr bwMode="auto">
            <a:xfrm flipH="1">
              <a:off x="3356" y="1433"/>
              <a:ext cx="33" cy="1"/>
            </a:xfrm>
            <a:prstGeom prst="line">
              <a:avLst/>
            </a:prstGeom>
            <a:noFill/>
            <a:ln w="9525">
              <a:solidFill>
                <a:srgbClr val="000000"/>
              </a:solidFill>
              <a:round/>
              <a:headEnd/>
              <a:tailEnd/>
            </a:ln>
          </p:spPr>
          <p:txBody>
            <a:bodyPr/>
            <a:lstStyle/>
            <a:p>
              <a:endParaRPr lang="ru-RU"/>
            </a:p>
          </p:txBody>
        </p:sp>
        <p:sp>
          <p:nvSpPr>
            <p:cNvPr id="212051" name="Line 90"/>
            <p:cNvSpPr>
              <a:spLocks noChangeShapeType="1"/>
            </p:cNvSpPr>
            <p:nvPr/>
          </p:nvSpPr>
          <p:spPr bwMode="auto">
            <a:xfrm flipH="1">
              <a:off x="3330" y="1433"/>
              <a:ext cx="3" cy="1"/>
            </a:xfrm>
            <a:prstGeom prst="line">
              <a:avLst/>
            </a:prstGeom>
            <a:noFill/>
            <a:ln w="9525">
              <a:solidFill>
                <a:srgbClr val="000000"/>
              </a:solidFill>
              <a:round/>
              <a:headEnd/>
              <a:tailEnd/>
            </a:ln>
          </p:spPr>
          <p:txBody>
            <a:bodyPr/>
            <a:lstStyle/>
            <a:p>
              <a:endParaRPr lang="ru-RU"/>
            </a:p>
          </p:txBody>
        </p:sp>
        <p:sp>
          <p:nvSpPr>
            <p:cNvPr id="212052" name="Line 91"/>
            <p:cNvSpPr>
              <a:spLocks noChangeShapeType="1"/>
            </p:cNvSpPr>
            <p:nvPr/>
          </p:nvSpPr>
          <p:spPr bwMode="auto">
            <a:xfrm>
              <a:off x="4275" y="1789"/>
              <a:ext cx="1" cy="1"/>
            </a:xfrm>
            <a:prstGeom prst="line">
              <a:avLst/>
            </a:prstGeom>
            <a:noFill/>
            <a:ln w="9525">
              <a:solidFill>
                <a:srgbClr val="000000"/>
              </a:solidFill>
              <a:round/>
              <a:headEnd/>
              <a:tailEnd/>
            </a:ln>
          </p:spPr>
          <p:txBody>
            <a:bodyPr/>
            <a:lstStyle/>
            <a:p>
              <a:endParaRPr lang="ru-RU"/>
            </a:p>
          </p:txBody>
        </p:sp>
        <p:sp>
          <p:nvSpPr>
            <p:cNvPr id="212053" name="Line 92"/>
            <p:cNvSpPr>
              <a:spLocks noChangeShapeType="1"/>
            </p:cNvSpPr>
            <p:nvPr/>
          </p:nvSpPr>
          <p:spPr bwMode="auto">
            <a:xfrm>
              <a:off x="4275" y="2226"/>
              <a:ext cx="1" cy="45"/>
            </a:xfrm>
            <a:prstGeom prst="line">
              <a:avLst/>
            </a:prstGeom>
            <a:noFill/>
            <a:ln w="9525">
              <a:solidFill>
                <a:srgbClr val="000000"/>
              </a:solidFill>
              <a:round/>
              <a:headEnd/>
              <a:tailEnd/>
            </a:ln>
          </p:spPr>
          <p:txBody>
            <a:bodyPr/>
            <a:lstStyle/>
            <a:p>
              <a:endParaRPr lang="ru-RU"/>
            </a:p>
          </p:txBody>
        </p:sp>
        <p:sp>
          <p:nvSpPr>
            <p:cNvPr id="212054" name="Line 93"/>
            <p:cNvSpPr>
              <a:spLocks noChangeShapeType="1"/>
            </p:cNvSpPr>
            <p:nvPr/>
          </p:nvSpPr>
          <p:spPr bwMode="auto">
            <a:xfrm>
              <a:off x="4275" y="2294"/>
              <a:ext cx="1" cy="45"/>
            </a:xfrm>
            <a:prstGeom prst="line">
              <a:avLst/>
            </a:prstGeom>
            <a:noFill/>
            <a:ln w="9525">
              <a:solidFill>
                <a:srgbClr val="000000"/>
              </a:solidFill>
              <a:round/>
              <a:headEnd/>
              <a:tailEnd/>
            </a:ln>
          </p:spPr>
          <p:txBody>
            <a:bodyPr/>
            <a:lstStyle/>
            <a:p>
              <a:endParaRPr lang="ru-RU"/>
            </a:p>
          </p:txBody>
        </p:sp>
        <p:sp>
          <p:nvSpPr>
            <p:cNvPr id="212055" name="Freeform 94"/>
            <p:cNvSpPr>
              <a:spLocks/>
            </p:cNvSpPr>
            <p:nvPr/>
          </p:nvSpPr>
          <p:spPr bwMode="auto">
            <a:xfrm>
              <a:off x="4236" y="2362"/>
              <a:ext cx="39" cy="5"/>
            </a:xfrm>
            <a:custGeom>
              <a:avLst/>
              <a:gdLst>
                <a:gd name="T0" fmla="*/ 39 w 39"/>
                <a:gd name="T1" fmla="*/ 0 h 5"/>
                <a:gd name="T2" fmla="*/ 39 w 39"/>
                <a:gd name="T3" fmla="*/ 5 h 5"/>
                <a:gd name="T4" fmla="*/ 0 w 39"/>
                <a:gd name="T5" fmla="*/ 5 h 5"/>
                <a:gd name="T6" fmla="*/ 0 60000 65536"/>
                <a:gd name="T7" fmla="*/ 0 60000 65536"/>
                <a:gd name="T8" fmla="*/ 0 60000 65536"/>
                <a:gd name="T9" fmla="*/ 0 w 39"/>
                <a:gd name="T10" fmla="*/ 0 h 5"/>
                <a:gd name="T11" fmla="*/ 39 w 39"/>
                <a:gd name="T12" fmla="*/ 5 h 5"/>
              </a:gdLst>
              <a:ahLst/>
              <a:cxnLst>
                <a:cxn ang="T6">
                  <a:pos x="T0" y="T1"/>
                </a:cxn>
                <a:cxn ang="T7">
                  <a:pos x="T2" y="T3"/>
                </a:cxn>
                <a:cxn ang="T8">
                  <a:pos x="T4" y="T5"/>
                </a:cxn>
              </a:cxnLst>
              <a:rect l="T9" t="T10" r="T11" b="T12"/>
              <a:pathLst>
                <a:path w="39" h="5">
                  <a:moveTo>
                    <a:pt x="39" y="0"/>
                  </a:moveTo>
                  <a:lnTo>
                    <a:pt x="39" y="5"/>
                  </a:lnTo>
                  <a:lnTo>
                    <a:pt x="0" y="5"/>
                  </a:lnTo>
                </a:path>
              </a:pathLst>
            </a:custGeom>
            <a:noFill/>
            <a:ln w="9525">
              <a:solidFill>
                <a:srgbClr val="000000"/>
              </a:solidFill>
              <a:round/>
              <a:headEnd/>
              <a:tailEnd/>
            </a:ln>
          </p:spPr>
          <p:txBody>
            <a:bodyPr/>
            <a:lstStyle/>
            <a:p>
              <a:endParaRPr lang="ru-RU"/>
            </a:p>
          </p:txBody>
        </p:sp>
        <p:sp>
          <p:nvSpPr>
            <p:cNvPr id="212056" name="Line 95"/>
            <p:cNvSpPr>
              <a:spLocks noChangeShapeType="1"/>
            </p:cNvSpPr>
            <p:nvPr/>
          </p:nvSpPr>
          <p:spPr bwMode="auto">
            <a:xfrm flipH="1">
              <a:off x="4168" y="2367"/>
              <a:ext cx="45" cy="1"/>
            </a:xfrm>
            <a:prstGeom prst="line">
              <a:avLst/>
            </a:prstGeom>
            <a:noFill/>
            <a:ln w="9525">
              <a:solidFill>
                <a:srgbClr val="000000"/>
              </a:solidFill>
              <a:round/>
              <a:headEnd/>
              <a:tailEnd/>
            </a:ln>
          </p:spPr>
          <p:txBody>
            <a:bodyPr/>
            <a:lstStyle/>
            <a:p>
              <a:endParaRPr lang="ru-RU"/>
            </a:p>
          </p:txBody>
        </p:sp>
        <p:sp>
          <p:nvSpPr>
            <p:cNvPr id="212057" name="Line 96"/>
            <p:cNvSpPr>
              <a:spLocks noChangeShapeType="1"/>
            </p:cNvSpPr>
            <p:nvPr/>
          </p:nvSpPr>
          <p:spPr bwMode="auto">
            <a:xfrm flipH="1">
              <a:off x="4100" y="2367"/>
              <a:ext cx="46" cy="1"/>
            </a:xfrm>
            <a:prstGeom prst="line">
              <a:avLst/>
            </a:prstGeom>
            <a:noFill/>
            <a:ln w="9525">
              <a:solidFill>
                <a:srgbClr val="000000"/>
              </a:solidFill>
              <a:round/>
              <a:headEnd/>
              <a:tailEnd/>
            </a:ln>
          </p:spPr>
          <p:txBody>
            <a:bodyPr/>
            <a:lstStyle/>
            <a:p>
              <a:endParaRPr lang="ru-RU"/>
            </a:p>
          </p:txBody>
        </p:sp>
        <p:sp>
          <p:nvSpPr>
            <p:cNvPr id="212058" name="Line 97"/>
            <p:cNvSpPr>
              <a:spLocks noChangeShapeType="1"/>
            </p:cNvSpPr>
            <p:nvPr/>
          </p:nvSpPr>
          <p:spPr bwMode="auto">
            <a:xfrm flipH="1">
              <a:off x="4033" y="2367"/>
              <a:ext cx="45" cy="1"/>
            </a:xfrm>
            <a:prstGeom prst="line">
              <a:avLst/>
            </a:prstGeom>
            <a:noFill/>
            <a:ln w="9525">
              <a:solidFill>
                <a:srgbClr val="000000"/>
              </a:solidFill>
              <a:round/>
              <a:headEnd/>
              <a:tailEnd/>
            </a:ln>
          </p:spPr>
          <p:txBody>
            <a:bodyPr/>
            <a:lstStyle/>
            <a:p>
              <a:endParaRPr lang="ru-RU"/>
            </a:p>
          </p:txBody>
        </p:sp>
        <p:sp>
          <p:nvSpPr>
            <p:cNvPr id="212059" name="Line 98"/>
            <p:cNvSpPr>
              <a:spLocks noChangeShapeType="1"/>
            </p:cNvSpPr>
            <p:nvPr/>
          </p:nvSpPr>
          <p:spPr bwMode="auto">
            <a:xfrm flipH="1">
              <a:off x="3965" y="2367"/>
              <a:ext cx="45" cy="1"/>
            </a:xfrm>
            <a:prstGeom prst="line">
              <a:avLst/>
            </a:prstGeom>
            <a:noFill/>
            <a:ln w="9525">
              <a:solidFill>
                <a:srgbClr val="000000"/>
              </a:solidFill>
              <a:round/>
              <a:headEnd/>
              <a:tailEnd/>
            </a:ln>
          </p:spPr>
          <p:txBody>
            <a:bodyPr/>
            <a:lstStyle/>
            <a:p>
              <a:endParaRPr lang="ru-RU"/>
            </a:p>
          </p:txBody>
        </p:sp>
        <p:sp>
          <p:nvSpPr>
            <p:cNvPr id="212060" name="Line 99"/>
            <p:cNvSpPr>
              <a:spLocks noChangeShapeType="1"/>
            </p:cNvSpPr>
            <p:nvPr/>
          </p:nvSpPr>
          <p:spPr bwMode="auto">
            <a:xfrm flipH="1">
              <a:off x="3897" y="2367"/>
              <a:ext cx="45" cy="1"/>
            </a:xfrm>
            <a:prstGeom prst="line">
              <a:avLst/>
            </a:prstGeom>
            <a:noFill/>
            <a:ln w="9525">
              <a:solidFill>
                <a:srgbClr val="000000"/>
              </a:solidFill>
              <a:round/>
              <a:headEnd/>
              <a:tailEnd/>
            </a:ln>
          </p:spPr>
          <p:txBody>
            <a:bodyPr/>
            <a:lstStyle/>
            <a:p>
              <a:endParaRPr lang="ru-RU"/>
            </a:p>
          </p:txBody>
        </p:sp>
        <p:sp>
          <p:nvSpPr>
            <p:cNvPr id="212061" name="Line 100"/>
            <p:cNvSpPr>
              <a:spLocks noChangeShapeType="1"/>
            </p:cNvSpPr>
            <p:nvPr/>
          </p:nvSpPr>
          <p:spPr bwMode="auto">
            <a:xfrm flipH="1">
              <a:off x="3830" y="2367"/>
              <a:ext cx="45" cy="1"/>
            </a:xfrm>
            <a:prstGeom prst="line">
              <a:avLst/>
            </a:prstGeom>
            <a:noFill/>
            <a:ln w="9525">
              <a:solidFill>
                <a:srgbClr val="000000"/>
              </a:solidFill>
              <a:round/>
              <a:headEnd/>
              <a:tailEnd/>
            </a:ln>
          </p:spPr>
          <p:txBody>
            <a:bodyPr/>
            <a:lstStyle/>
            <a:p>
              <a:endParaRPr lang="ru-RU"/>
            </a:p>
          </p:txBody>
        </p:sp>
        <p:sp>
          <p:nvSpPr>
            <p:cNvPr id="212062" name="Line 101"/>
            <p:cNvSpPr>
              <a:spLocks noChangeShapeType="1"/>
            </p:cNvSpPr>
            <p:nvPr/>
          </p:nvSpPr>
          <p:spPr bwMode="auto">
            <a:xfrm flipH="1">
              <a:off x="3762" y="2367"/>
              <a:ext cx="45" cy="1"/>
            </a:xfrm>
            <a:prstGeom prst="line">
              <a:avLst/>
            </a:prstGeom>
            <a:noFill/>
            <a:ln w="9525">
              <a:solidFill>
                <a:srgbClr val="000000"/>
              </a:solidFill>
              <a:round/>
              <a:headEnd/>
              <a:tailEnd/>
            </a:ln>
          </p:spPr>
          <p:txBody>
            <a:bodyPr/>
            <a:lstStyle/>
            <a:p>
              <a:endParaRPr lang="ru-RU"/>
            </a:p>
          </p:txBody>
        </p:sp>
        <p:sp>
          <p:nvSpPr>
            <p:cNvPr id="212063" name="Line 102"/>
            <p:cNvSpPr>
              <a:spLocks noChangeShapeType="1"/>
            </p:cNvSpPr>
            <p:nvPr/>
          </p:nvSpPr>
          <p:spPr bwMode="auto">
            <a:xfrm flipH="1">
              <a:off x="3694" y="2367"/>
              <a:ext cx="45" cy="1"/>
            </a:xfrm>
            <a:prstGeom prst="line">
              <a:avLst/>
            </a:prstGeom>
            <a:noFill/>
            <a:ln w="9525">
              <a:solidFill>
                <a:srgbClr val="000000"/>
              </a:solidFill>
              <a:round/>
              <a:headEnd/>
              <a:tailEnd/>
            </a:ln>
          </p:spPr>
          <p:txBody>
            <a:bodyPr/>
            <a:lstStyle/>
            <a:p>
              <a:endParaRPr lang="ru-RU"/>
            </a:p>
          </p:txBody>
        </p:sp>
        <p:sp>
          <p:nvSpPr>
            <p:cNvPr id="212064" name="Line 103"/>
            <p:cNvSpPr>
              <a:spLocks noChangeShapeType="1"/>
            </p:cNvSpPr>
            <p:nvPr/>
          </p:nvSpPr>
          <p:spPr bwMode="auto">
            <a:xfrm flipH="1">
              <a:off x="3626" y="2367"/>
              <a:ext cx="46" cy="1"/>
            </a:xfrm>
            <a:prstGeom prst="line">
              <a:avLst/>
            </a:prstGeom>
            <a:noFill/>
            <a:ln w="9525">
              <a:solidFill>
                <a:srgbClr val="000000"/>
              </a:solidFill>
              <a:round/>
              <a:headEnd/>
              <a:tailEnd/>
            </a:ln>
          </p:spPr>
          <p:txBody>
            <a:bodyPr/>
            <a:lstStyle/>
            <a:p>
              <a:endParaRPr lang="ru-RU"/>
            </a:p>
          </p:txBody>
        </p:sp>
        <p:sp>
          <p:nvSpPr>
            <p:cNvPr id="212065" name="Line 104"/>
            <p:cNvSpPr>
              <a:spLocks noChangeShapeType="1"/>
            </p:cNvSpPr>
            <p:nvPr/>
          </p:nvSpPr>
          <p:spPr bwMode="auto">
            <a:xfrm flipH="1">
              <a:off x="3559" y="2367"/>
              <a:ext cx="45" cy="1"/>
            </a:xfrm>
            <a:prstGeom prst="line">
              <a:avLst/>
            </a:prstGeom>
            <a:noFill/>
            <a:ln w="9525">
              <a:solidFill>
                <a:srgbClr val="000000"/>
              </a:solidFill>
              <a:round/>
              <a:headEnd/>
              <a:tailEnd/>
            </a:ln>
          </p:spPr>
          <p:txBody>
            <a:bodyPr/>
            <a:lstStyle/>
            <a:p>
              <a:endParaRPr lang="ru-RU"/>
            </a:p>
          </p:txBody>
        </p:sp>
        <p:sp>
          <p:nvSpPr>
            <p:cNvPr id="212066" name="Line 105"/>
            <p:cNvSpPr>
              <a:spLocks noChangeShapeType="1"/>
            </p:cNvSpPr>
            <p:nvPr/>
          </p:nvSpPr>
          <p:spPr bwMode="auto">
            <a:xfrm flipH="1">
              <a:off x="3491" y="2367"/>
              <a:ext cx="45" cy="1"/>
            </a:xfrm>
            <a:prstGeom prst="line">
              <a:avLst/>
            </a:prstGeom>
            <a:noFill/>
            <a:ln w="9525">
              <a:solidFill>
                <a:srgbClr val="000000"/>
              </a:solidFill>
              <a:round/>
              <a:headEnd/>
              <a:tailEnd/>
            </a:ln>
          </p:spPr>
          <p:txBody>
            <a:bodyPr/>
            <a:lstStyle/>
            <a:p>
              <a:endParaRPr lang="ru-RU"/>
            </a:p>
          </p:txBody>
        </p:sp>
        <p:sp>
          <p:nvSpPr>
            <p:cNvPr id="212067" name="Line 106"/>
            <p:cNvSpPr>
              <a:spLocks noChangeShapeType="1"/>
            </p:cNvSpPr>
            <p:nvPr/>
          </p:nvSpPr>
          <p:spPr bwMode="auto">
            <a:xfrm flipH="1">
              <a:off x="3423" y="2367"/>
              <a:ext cx="45" cy="1"/>
            </a:xfrm>
            <a:prstGeom prst="line">
              <a:avLst/>
            </a:prstGeom>
            <a:noFill/>
            <a:ln w="9525">
              <a:solidFill>
                <a:srgbClr val="000000"/>
              </a:solidFill>
              <a:round/>
              <a:headEnd/>
              <a:tailEnd/>
            </a:ln>
          </p:spPr>
          <p:txBody>
            <a:bodyPr/>
            <a:lstStyle/>
            <a:p>
              <a:endParaRPr lang="ru-RU"/>
            </a:p>
          </p:txBody>
        </p:sp>
        <p:sp>
          <p:nvSpPr>
            <p:cNvPr id="212068" name="Line 107"/>
            <p:cNvSpPr>
              <a:spLocks noChangeShapeType="1"/>
            </p:cNvSpPr>
            <p:nvPr/>
          </p:nvSpPr>
          <p:spPr bwMode="auto">
            <a:xfrm flipH="1">
              <a:off x="3356" y="2367"/>
              <a:ext cx="45" cy="1"/>
            </a:xfrm>
            <a:prstGeom prst="line">
              <a:avLst/>
            </a:prstGeom>
            <a:noFill/>
            <a:ln w="9525">
              <a:solidFill>
                <a:srgbClr val="000000"/>
              </a:solidFill>
              <a:round/>
              <a:headEnd/>
              <a:tailEnd/>
            </a:ln>
          </p:spPr>
          <p:txBody>
            <a:bodyPr/>
            <a:lstStyle/>
            <a:p>
              <a:endParaRPr lang="ru-RU"/>
            </a:p>
          </p:txBody>
        </p:sp>
        <p:sp>
          <p:nvSpPr>
            <p:cNvPr id="212069" name="Line 108"/>
            <p:cNvSpPr>
              <a:spLocks noChangeShapeType="1"/>
            </p:cNvSpPr>
            <p:nvPr/>
          </p:nvSpPr>
          <p:spPr bwMode="auto">
            <a:xfrm flipH="1">
              <a:off x="3325" y="2367"/>
              <a:ext cx="8" cy="1"/>
            </a:xfrm>
            <a:prstGeom prst="line">
              <a:avLst/>
            </a:prstGeom>
            <a:noFill/>
            <a:ln w="9525">
              <a:solidFill>
                <a:srgbClr val="000000"/>
              </a:solidFill>
              <a:round/>
              <a:headEnd/>
              <a:tailEnd/>
            </a:ln>
          </p:spPr>
          <p:txBody>
            <a:bodyPr/>
            <a:lstStyle/>
            <a:p>
              <a:endParaRPr lang="ru-RU"/>
            </a:p>
          </p:txBody>
        </p:sp>
        <p:sp>
          <p:nvSpPr>
            <p:cNvPr id="212070" name="Freeform 109"/>
            <p:cNvSpPr>
              <a:spLocks/>
            </p:cNvSpPr>
            <p:nvPr/>
          </p:nvSpPr>
          <p:spPr bwMode="auto">
            <a:xfrm>
              <a:off x="3308" y="539"/>
              <a:ext cx="39" cy="40"/>
            </a:xfrm>
            <a:custGeom>
              <a:avLst/>
              <a:gdLst>
                <a:gd name="T0" fmla="*/ 19 w 39"/>
                <a:gd name="T1" fmla="*/ 40 h 40"/>
                <a:gd name="T2" fmla="*/ 19 w 39"/>
                <a:gd name="T3" fmla="*/ 40 h 40"/>
                <a:gd name="T4" fmla="*/ 28 w 39"/>
                <a:gd name="T5" fmla="*/ 40 h 40"/>
                <a:gd name="T6" fmla="*/ 34 w 39"/>
                <a:gd name="T7" fmla="*/ 34 h 40"/>
                <a:gd name="T8" fmla="*/ 39 w 39"/>
                <a:gd name="T9" fmla="*/ 28 h 40"/>
                <a:gd name="T10" fmla="*/ 39 w 39"/>
                <a:gd name="T11" fmla="*/ 20 h 40"/>
                <a:gd name="T12" fmla="*/ 39 w 39"/>
                <a:gd name="T13" fmla="*/ 20 h 40"/>
                <a:gd name="T14" fmla="*/ 39 w 39"/>
                <a:gd name="T15" fmla="*/ 14 h 40"/>
                <a:gd name="T16" fmla="*/ 34 w 39"/>
                <a:gd name="T17" fmla="*/ 6 h 40"/>
                <a:gd name="T18" fmla="*/ 28 w 39"/>
                <a:gd name="T19" fmla="*/ 3 h 40"/>
                <a:gd name="T20" fmla="*/ 19 w 39"/>
                <a:gd name="T21" fmla="*/ 0 h 40"/>
                <a:gd name="T22" fmla="*/ 19 w 39"/>
                <a:gd name="T23" fmla="*/ 0 h 40"/>
                <a:gd name="T24" fmla="*/ 14 w 39"/>
                <a:gd name="T25" fmla="*/ 3 h 40"/>
                <a:gd name="T26" fmla="*/ 5 w 39"/>
                <a:gd name="T27" fmla="*/ 6 h 40"/>
                <a:gd name="T28" fmla="*/ 2 w 39"/>
                <a:gd name="T29" fmla="*/ 14 h 40"/>
                <a:gd name="T30" fmla="*/ 0 w 39"/>
                <a:gd name="T31" fmla="*/ 20 h 40"/>
                <a:gd name="T32" fmla="*/ 0 w 39"/>
                <a:gd name="T33" fmla="*/ 20 h 40"/>
                <a:gd name="T34" fmla="*/ 2 w 39"/>
                <a:gd name="T35" fmla="*/ 28 h 40"/>
                <a:gd name="T36" fmla="*/ 5 w 39"/>
                <a:gd name="T37" fmla="*/ 34 h 40"/>
                <a:gd name="T38" fmla="*/ 14 w 39"/>
                <a:gd name="T39" fmla="*/ 40 h 40"/>
                <a:gd name="T40" fmla="*/ 19 w 39"/>
                <a:gd name="T41" fmla="*/ 40 h 40"/>
                <a:gd name="T42" fmla="*/ 19 w 39"/>
                <a:gd name="T43" fmla="*/ 4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9"/>
                <a:gd name="T67" fmla="*/ 0 h 40"/>
                <a:gd name="T68" fmla="*/ 39 w 39"/>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9" h="40">
                  <a:moveTo>
                    <a:pt x="19" y="40"/>
                  </a:moveTo>
                  <a:lnTo>
                    <a:pt x="19" y="40"/>
                  </a:lnTo>
                  <a:lnTo>
                    <a:pt x="28" y="40"/>
                  </a:lnTo>
                  <a:lnTo>
                    <a:pt x="34" y="34"/>
                  </a:lnTo>
                  <a:lnTo>
                    <a:pt x="39" y="28"/>
                  </a:lnTo>
                  <a:lnTo>
                    <a:pt x="39" y="20"/>
                  </a:lnTo>
                  <a:lnTo>
                    <a:pt x="39" y="14"/>
                  </a:lnTo>
                  <a:lnTo>
                    <a:pt x="34" y="6"/>
                  </a:lnTo>
                  <a:lnTo>
                    <a:pt x="28" y="3"/>
                  </a:lnTo>
                  <a:lnTo>
                    <a:pt x="19" y="0"/>
                  </a:lnTo>
                  <a:lnTo>
                    <a:pt x="14" y="3"/>
                  </a:lnTo>
                  <a:lnTo>
                    <a:pt x="5" y="6"/>
                  </a:lnTo>
                  <a:lnTo>
                    <a:pt x="2" y="14"/>
                  </a:lnTo>
                  <a:lnTo>
                    <a:pt x="0" y="20"/>
                  </a:lnTo>
                  <a:lnTo>
                    <a:pt x="2" y="28"/>
                  </a:lnTo>
                  <a:lnTo>
                    <a:pt x="5" y="34"/>
                  </a:lnTo>
                  <a:lnTo>
                    <a:pt x="14" y="40"/>
                  </a:lnTo>
                  <a:lnTo>
                    <a:pt x="19" y="40"/>
                  </a:lnTo>
                  <a:close/>
                </a:path>
              </a:pathLst>
            </a:custGeom>
            <a:solidFill>
              <a:srgbClr val="000000"/>
            </a:solidFill>
            <a:ln w="4763">
              <a:solidFill>
                <a:srgbClr val="000000"/>
              </a:solidFill>
              <a:round/>
              <a:headEnd/>
              <a:tailEnd/>
            </a:ln>
          </p:spPr>
          <p:txBody>
            <a:bodyPr/>
            <a:lstStyle/>
            <a:p>
              <a:endParaRPr lang="ru-RU"/>
            </a:p>
          </p:txBody>
        </p:sp>
        <p:sp>
          <p:nvSpPr>
            <p:cNvPr id="212071" name="Line 111"/>
            <p:cNvSpPr>
              <a:spLocks noChangeShapeType="1"/>
            </p:cNvSpPr>
            <p:nvPr/>
          </p:nvSpPr>
          <p:spPr bwMode="auto">
            <a:xfrm>
              <a:off x="3327" y="559"/>
              <a:ext cx="1" cy="1"/>
            </a:xfrm>
            <a:prstGeom prst="line">
              <a:avLst/>
            </a:prstGeom>
            <a:noFill/>
            <a:ln w="4763">
              <a:solidFill>
                <a:srgbClr val="000000"/>
              </a:solidFill>
              <a:round/>
              <a:headEnd/>
              <a:tailEnd/>
            </a:ln>
          </p:spPr>
          <p:txBody>
            <a:bodyPr/>
            <a:lstStyle/>
            <a:p>
              <a:endParaRPr lang="ru-RU"/>
            </a:p>
          </p:txBody>
        </p:sp>
        <p:sp>
          <p:nvSpPr>
            <p:cNvPr id="212072" name="Freeform 112"/>
            <p:cNvSpPr>
              <a:spLocks/>
            </p:cNvSpPr>
            <p:nvPr/>
          </p:nvSpPr>
          <p:spPr bwMode="auto">
            <a:xfrm>
              <a:off x="3308" y="976"/>
              <a:ext cx="39" cy="40"/>
            </a:xfrm>
            <a:custGeom>
              <a:avLst/>
              <a:gdLst>
                <a:gd name="T0" fmla="*/ 19 w 39"/>
                <a:gd name="T1" fmla="*/ 40 h 40"/>
                <a:gd name="T2" fmla="*/ 19 w 39"/>
                <a:gd name="T3" fmla="*/ 40 h 40"/>
                <a:gd name="T4" fmla="*/ 28 w 39"/>
                <a:gd name="T5" fmla="*/ 40 h 40"/>
                <a:gd name="T6" fmla="*/ 34 w 39"/>
                <a:gd name="T7" fmla="*/ 34 h 40"/>
                <a:gd name="T8" fmla="*/ 39 w 39"/>
                <a:gd name="T9" fmla="*/ 29 h 40"/>
                <a:gd name="T10" fmla="*/ 39 w 39"/>
                <a:gd name="T11" fmla="*/ 20 h 40"/>
                <a:gd name="T12" fmla="*/ 39 w 39"/>
                <a:gd name="T13" fmla="*/ 20 h 40"/>
                <a:gd name="T14" fmla="*/ 39 w 39"/>
                <a:gd name="T15" fmla="*/ 12 h 40"/>
                <a:gd name="T16" fmla="*/ 34 w 39"/>
                <a:gd name="T17" fmla="*/ 6 h 40"/>
                <a:gd name="T18" fmla="*/ 28 w 39"/>
                <a:gd name="T19" fmla="*/ 3 h 40"/>
                <a:gd name="T20" fmla="*/ 19 w 39"/>
                <a:gd name="T21" fmla="*/ 0 h 40"/>
                <a:gd name="T22" fmla="*/ 19 w 39"/>
                <a:gd name="T23" fmla="*/ 0 h 40"/>
                <a:gd name="T24" fmla="*/ 14 w 39"/>
                <a:gd name="T25" fmla="*/ 3 h 40"/>
                <a:gd name="T26" fmla="*/ 5 w 39"/>
                <a:gd name="T27" fmla="*/ 6 h 40"/>
                <a:gd name="T28" fmla="*/ 2 w 39"/>
                <a:gd name="T29" fmla="*/ 12 h 40"/>
                <a:gd name="T30" fmla="*/ 0 w 39"/>
                <a:gd name="T31" fmla="*/ 20 h 40"/>
                <a:gd name="T32" fmla="*/ 0 w 39"/>
                <a:gd name="T33" fmla="*/ 20 h 40"/>
                <a:gd name="T34" fmla="*/ 2 w 39"/>
                <a:gd name="T35" fmla="*/ 29 h 40"/>
                <a:gd name="T36" fmla="*/ 5 w 39"/>
                <a:gd name="T37" fmla="*/ 34 h 40"/>
                <a:gd name="T38" fmla="*/ 14 w 39"/>
                <a:gd name="T39" fmla="*/ 40 h 40"/>
                <a:gd name="T40" fmla="*/ 19 w 39"/>
                <a:gd name="T41" fmla="*/ 40 h 40"/>
                <a:gd name="T42" fmla="*/ 19 w 39"/>
                <a:gd name="T43" fmla="*/ 4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9"/>
                <a:gd name="T67" fmla="*/ 0 h 40"/>
                <a:gd name="T68" fmla="*/ 39 w 39"/>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9" h="40">
                  <a:moveTo>
                    <a:pt x="19" y="40"/>
                  </a:moveTo>
                  <a:lnTo>
                    <a:pt x="19" y="40"/>
                  </a:lnTo>
                  <a:lnTo>
                    <a:pt x="28" y="40"/>
                  </a:lnTo>
                  <a:lnTo>
                    <a:pt x="34" y="34"/>
                  </a:lnTo>
                  <a:lnTo>
                    <a:pt x="39" y="29"/>
                  </a:lnTo>
                  <a:lnTo>
                    <a:pt x="39" y="20"/>
                  </a:lnTo>
                  <a:lnTo>
                    <a:pt x="39" y="12"/>
                  </a:lnTo>
                  <a:lnTo>
                    <a:pt x="34" y="6"/>
                  </a:lnTo>
                  <a:lnTo>
                    <a:pt x="28" y="3"/>
                  </a:lnTo>
                  <a:lnTo>
                    <a:pt x="19" y="0"/>
                  </a:lnTo>
                  <a:lnTo>
                    <a:pt x="14" y="3"/>
                  </a:lnTo>
                  <a:lnTo>
                    <a:pt x="5" y="6"/>
                  </a:lnTo>
                  <a:lnTo>
                    <a:pt x="2" y="12"/>
                  </a:lnTo>
                  <a:lnTo>
                    <a:pt x="0" y="20"/>
                  </a:lnTo>
                  <a:lnTo>
                    <a:pt x="2" y="29"/>
                  </a:lnTo>
                  <a:lnTo>
                    <a:pt x="5" y="34"/>
                  </a:lnTo>
                  <a:lnTo>
                    <a:pt x="14" y="40"/>
                  </a:lnTo>
                  <a:lnTo>
                    <a:pt x="19" y="40"/>
                  </a:lnTo>
                  <a:close/>
                </a:path>
              </a:pathLst>
            </a:custGeom>
            <a:solidFill>
              <a:srgbClr val="000000"/>
            </a:solidFill>
            <a:ln w="4763">
              <a:solidFill>
                <a:srgbClr val="000000"/>
              </a:solidFill>
              <a:round/>
              <a:headEnd/>
              <a:tailEnd/>
            </a:ln>
          </p:spPr>
          <p:txBody>
            <a:bodyPr/>
            <a:lstStyle/>
            <a:p>
              <a:endParaRPr lang="ru-RU"/>
            </a:p>
          </p:txBody>
        </p:sp>
        <p:sp>
          <p:nvSpPr>
            <p:cNvPr id="212073" name="Line 114"/>
            <p:cNvSpPr>
              <a:spLocks noChangeShapeType="1"/>
            </p:cNvSpPr>
            <p:nvPr/>
          </p:nvSpPr>
          <p:spPr bwMode="auto">
            <a:xfrm>
              <a:off x="3327" y="996"/>
              <a:ext cx="1" cy="1"/>
            </a:xfrm>
            <a:prstGeom prst="line">
              <a:avLst/>
            </a:prstGeom>
            <a:noFill/>
            <a:ln w="4763">
              <a:solidFill>
                <a:srgbClr val="000000"/>
              </a:solidFill>
              <a:round/>
              <a:headEnd/>
              <a:tailEnd/>
            </a:ln>
          </p:spPr>
          <p:txBody>
            <a:bodyPr/>
            <a:lstStyle/>
            <a:p>
              <a:endParaRPr lang="ru-RU"/>
            </a:p>
          </p:txBody>
        </p:sp>
        <p:sp>
          <p:nvSpPr>
            <p:cNvPr id="212074" name="Freeform 115"/>
            <p:cNvSpPr>
              <a:spLocks/>
            </p:cNvSpPr>
            <p:nvPr/>
          </p:nvSpPr>
          <p:spPr bwMode="auto">
            <a:xfrm>
              <a:off x="2907" y="787"/>
              <a:ext cx="121" cy="14"/>
            </a:xfrm>
            <a:custGeom>
              <a:avLst/>
              <a:gdLst>
                <a:gd name="T0" fmla="*/ 121 w 121"/>
                <a:gd name="T1" fmla="*/ 14 h 14"/>
                <a:gd name="T2" fmla="*/ 121 w 121"/>
                <a:gd name="T3" fmla="*/ 14 h 14"/>
                <a:gd name="T4" fmla="*/ 110 w 121"/>
                <a:gd name="T5" fmla="*/ 9 h 14"/>
                <a:gd name="T6" fmla="*/ 96 w 121"/>
                <a:gd name="T7" fmla="*/ 3 h 14"/>
                <a:gd name="T8" fmla="*/ 79 w 121"/>
                <a:gd name="T9" fmla="*/ 0 h 14"/>
                <a:gd name="T10" fmla="*/ 62 w 121"/>
                <a:gd name="T11" fmla="*/ 0 h 14"/>
                <a:gd name="T12" fmla="*/ 62 w 121"/>
                <a:gd name="T13" fmla="*/ 0 h 14"/>
                <a:gd name="T14" fmla="*/ 45 w 121"/>
                <a:gd name="T15" fmla="*/ 0 h 14"/>
                <a:gd name="T16" fmla="*/ 28 w 121"/>
                <a:gd name="T17" fmla="*/ 3 h 14"/>
                <a:gd name="T18" fmla="*/ 14 w 121"/>
                <a:gd name="T19" fmla="*/ 9 h 14"/>
                <a:gd name="T20" fmla="*/ 0 w 121"/>
                <a:gd name="T21" fmla="*/ 14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
                <a:gd name="T34" fmla="*/ 0 h 14"/>
                <a:gd name="T35" fmla="*/ 121 w 121"/>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 h="14">
                  <a:moveTo>
                    <a:pt x="121" y="14"/>
                  </a:moveTo>
                  <a:lnTo>
                    <a:pt x="121" y="14"/>
                  </a:lnTo>
                  <a:lnTo>
                    <a:pt x="110" y="9"/>
                  </a:lnTo>
                  <a:lnTo>
                    <a:pt x="96" y="3"/>
                  </a:lnTo>
                  <a:lnTo>
                    <a:pt x="79" y="0"/>
                  </a:lnTo>
                  <a:lnTo>
                    <a:pt x="62" y="0"/>
                  </a:lnTo>
                  <a:lnTo>
                    <a:pt x="45" y="0"/>
                  </a:lnTo>
                  <a:lnTo>
                    <a:pt x="28" y="3"/>
                  </a:lnTo>
                  <a:lnTo>
                    <a:pt x="14" y="9"/>
                  </a:lnTo>
                  <a:lnTo>
                    <a:pt x="0" y="14"/>
                  </a:lnTo>
                </a:path>
              </a:pathLst>
            </a:custGeom>
            <a:noFill/>
            <a:ln w="9525">
              <a:solidFill>
                <a:srgbClr val="000000"/>
              </a:solidFill>
              <a:round/>
              <a:headEnd/>
              <a:tailEnd/>
            </a:ln>
          </p:spPr>
          <p:txBody>
            <a:bodyPr/>
            <a:lstStyle/>
            <a:p>
              <a:endParaRPr lang="ru-RU"/>
            </a:p>
          </p:txBody>
        </p:sp>
        <p:sp>
          <p:nvSpPr>
            <p:cNvPr id="212075" name="Line 116"/>
            <p:cNvSpPr>
              <a:spLocks noChangeShapeType="1"/>
            </p:cNvSpPr>
            <p:nvPr/>
          </p:nvSpPr>
          <p:spPr bwMode="auto">
            <a:xfrm flipH="1">
              <a:off x="2907" y="756"/>
              <a:ext cx="121" cy="1"/>
            </a:xfrm>
            <a:prstGeom prst="line">
              <a:avLst/>
            </a:prstGeom>
            <a:noFill/>
            <a:ln w="9525">
              <a:solidFill>
                <a:srgbClr val="000000"/>
              </a:solidFill>
              <a:round/>
              <a:headEnd/>
              <a:tailEnd/>
            </a:ln>
          </p:spPr>
          <p:txBody>
            <a:bodyPr/>
            <a:lstStyle/>
            <a:p>
              <a:endParaRPr lang="ru-RU"/>
            </a:p>
          </p:txBody>
        </p:sp>
        <p:sp>
          <p:nvSpPr>
            <p:cNvPr id="212076" name="Freeform 117"/>
            <p:cNvSpPr>
              <a:spLocks/>
            </p:cNvSpPr>
            <p:nvPr/>
          </p:nvSpPr>
          <p:spPr bwMode="auto">
            <a:xfrm>
              <a:off x="2969" y="559"/>
              <a:ext cx="720" cy="437"/>
            </a:xfrm>
            <a:custGeom>
              <a:avLst/>
              <a:gdLst>
                <a:gd name="T0" fmla="*/ 0 w 720"/>
                <a:gd name="T1" fmla="*/ 197 h 437"/>
                <a:gd name="T2" fmla="*/ 0 w 720"/>
                <a:gd name="T3" fmla="*/ 0 h 437"/>
                <a:gd name="T4" fmla="*/ 691 w 720"/>
                <a:gd name="T5" fmla="*/ 0 h 437"/>
                <a:gd name="T6" fmla="*/ 691 w 720"/>
                <a:gd name="T7" fmla="*/ 155 h 437"/>
                <a:gd name="T8" fmla="*/ 663 w 720"/>
                <a:gd name="T9" fmla="*/ 169 h 437"/>
                <a:gd name="T10" fmla="*/ 720 w 720"/>
                <a:gd name="T11" fmla="*/ 197 h 437"/>
                <a:gd name="T12" fmla="*/ 663 w 720"/>
                <a:gd name="T13" fmla="*/ 223 h 437"/>
                <a:gd name="T14" fmla="*/ 720 w 720"/>
                <a:gd name="T15" fmla="*/ 251 h 437"/>
                <a:gd name="T16" fmla="*/ 663 w 720"/>
                <a:gd name="T17" fmla="*/ 279 h 437"/>
                <a:gd name="T18" fmla="*/ 691 w 720"/>
                <a:gd name="T19" fmla="*/ 290 h 437"/>
                <a:gd name="T20" fmla="*/ 691 w 720"/>
                <a:gd name="T21" fmla="*/ 437 h 437"/>
                <a:gd name="T22" fmla="*/ 0 w 720"/>
                <a:gd name="T23" fmla="*/ 437 h 437"/>
                <a:gd name="T24" fmla="*/ 0 w 720"/>
                <a:gd name="T25" fmla="*/ 225 h 4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20"/>
                <a:gd name="T40" fmla="*/ 0 h 437"/>
                <a:gd name="T41" fmla="*/ 720 w 720"/>
                <a:gd name="T42" fmla="*/ 437 h 43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20" h="437">
                  <a:moveTo>
                    <a:pt x="0" y="197"/>
                  </a:moveTo>
                  <a:lnTo>
                    <a:pt x="0" y="0"/>
                  </a:lnTo>
                  <a:lnTo>
                    <a:pt x="691" y="0"/>
                  </a:lnTo>
                  <a:lnTo>
                    <a:pt x="691" y="155"/>
                  </a:lnTo>
                  <a:lnTo>
                    <a:pt x="663" y="169"/>
                  </a:lnTo>
                  <a:lnTo>
                    <a:pt x="720" y="197"/>
                  </a:lnTo>
                  <a:lnTo>
                    <a:pt x="663" y="223"/>
                  </a:lnTo>
                  <a:lnTo>
                    <a:pt x="720" y="251"/>
                  </a:lnTo>
                  <a:lnTo>
                    <a:pt x="663" y="279"/>
                  </a:lnTo>
                  <a:lnTo>
                    <a:pt x="691" y="290"/>
                  </a:lnTo>
                  <a:lnTo>
                    <a:pt x="691" y="437"/>
                  </a:lnTo>
                  <a:lnTo>
                    <a:pt x="0" y="437"/>
                  </a:lnTo>
                  <a:lnTo>
                    <a:pt x="0" y="225"/>
                  </a:lnTo>
                </a:path>
              </a:pathLst>
            </a:custGeom>
            <a:noFill/>
            <a:ln w="9525">
              <a:solidFill>
                <a:srgbClr val="000000"/>
              </a:solidFill>
              <a:round/>
              <a:headEnd/>
              <a:tailEnd/>
            </a:ln>
          </p:spPr>
          <p:txBody>
            <a:bodyPr/>
            <a:lstStyle/>
            <a:p>
              <a:endParaRPr lang="ru-RU"/>
            </a:p>
          </p:txBody>
        </p:sp>
        <p:sp>
          <p:nvSpPr>
            <p:cNvPr id="212077" name="Freeform 118"/>
            <p:cNvSpPr>
              <a:spLocks/>
            </p:cNvSpPr>
            <p:nvPr/>
          </p:nvSpPr>
          <p:spPr bwMode="auto">
            <a:xfrm>
              <a:off x="3299" y="2226"/>
              <a:ext cx="57" cy="771"/>
            </a:xfrm>
            <a:custGeom>
              <a:avLst/>
              <a:gdLst>
                <a:gd name="T0" fmla="*/ 28 w 57"/>
                <a:gd name="T1" fmla="*/ 0 h 771"/>
                <a:gd name="T2" fmla="*/ 28 w 57"/>
                <a:gd name="T3" fmla="*/ 333 h 771"/>
                <a:gd name="T4" fmla="*/ 0 w 57"/>
                <a:gd name="T5" fmla="*/ 347 h 771"/>
                <a:gd name="T6" fmla="*/ 57 w 57"/>
                <a:gd name="T7" fmla="*/ 376 h 771"/>
                <a:gd name="T8" fmla="*/ 0 w 57"/>
                <a:gd name="T9" fmla="*/ 401 h 771"/>
                <a:gd name="T10" fmla="*/ 57 w 57"/>
                <a:gd name="T11" fmla="*/ 429 h 771"/>
                <a:gd name="T12" fmla="*/ 0 w 57"/>
                <a:gd name="T13" fmla="*/ 457 h 771"/>
                <a:gd name="T14" fmla="*/ 28 w 57"/>
                <a:gd name="T15" fmla="*/ 469 h 771"/>
                <a:gd name="T16" fmla="*/ 28 w 57"/>
                <a:gd name="T17" fmla="*/ 771 h 7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771"/>
                <a:gd name="T29" fmla="*/ 57 w 57"/>
                <a:gd name="T30" fmla="*/ 771 h 7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771">
                  <a:moveTo>
                    <a:pt x="28" y="0"/>
                  </a:moveTo>
                  <a:lnTo>
                    <a:pt x="28" y="333"/>
                  </a:lnTo>
                  <a:lnTo>
                    <a:pt x="0" y="347"/>
                  </a:lnTo>
                  <a:lnTo>
                    <a:pt x="57" y="376"/>
                  </a:lnTo>
                  <a:lnTo>
                    <a:pt x="0" y="401"/>
                  </a:lnTo>
                  <a:lnTo>
                    <a:pt x="57" y="429"/>
                  </a:lnTo>
                  <a:lnTo>
                    <a:pt x="0" y="457"/>
                  </a:lnTo>
                  <a:lnTo>
                    <a:pt x="28" y="469"/>
                  </a:lnTo>
                  <a:lnTo>
                    <a:pt x="28" y="771"/>
                  </a:lnTo>
                </a:path>
              </a:pathLst>
            </a:custGeom>
            <a:noFill/>
            <a:ln w="9525">
              <a:solidFill>
                <a:srgbClr val="000000"/>
              </a:solidFill>
              <a:round/>
              <a:headEnd/>
              <a:tailEnd/>
            </a:ln>
          </p:spPr>
          <p:txBody>
            <a:bodyPr/>
            <a:lstStyle/>
            <a:p>
              <a:endParaRPr lang="ru-RU"/>
            </a:p>
          </p:txBody>
        </p:sp>
        <p:sp>
          <p:nvSpPr>
            <p:cNvPr id="212078" name="Line 119"/>
            <p:cNvSpPr>
              <a:spLocks noChangeShapeType="1"/>
            </p:cNvSpPr>
            <p:nvPr/>
          </p:nvSpPr>
          <p:spPr bwMode="auto">
            <a:xfrm>
              <a:off x="3327" y="381"/>
              <a:ext cx="1" cy="178"/>
            </a:xfrm>
            <a:prstGeom prst="line">
              <a:avLst/>
            </a:prstGeom>
            <a:noFill/>
            <a:ln w="9525">
              <a:solidFill>
                <a:srgbClr val="000000"/>
              </a:solidFill>
              <a:round/>
              <a:headEnd/>
              <a:tailEnd/>
            </a:ln>
          </p:spPr>
          <p:txBody>
            <a:bodyPr/>
            <a:lstStyle/>
            <a:p>
              <a:endParaRPr lang="ru-RU"/>
            </a:p>
          </p:txBody>
        </p:sp>
        <p:sp>
          <p:nvSpPr>
            <p:cNvPr id="212079" name="Line 120"/>
            <p:cNvSpPr>
              <a:spLocks noChangeShapeType="1"/>
            </p:cNvSpPr>
            <p:nvPr/>
          </p:nvSpPr>
          <p:spPr bwMode="auto">
            <a:xfrm>
              <a:off x="3327" y="169"/>
              <a:ext cx="1" cy="170"/>
            </a:xfrm>
            <a:prstGeom prst="line">
              <a:avLst/>
            </a:prstGeom>
            <a:noFill/>
            <a:ln w="9525">
              <a:solidFill>
                <a:srgbClr val="000000"/>
              </a:solidFill>
              <a:round/>
              <a:headEnd/>
              <a:tailEnd/>
            </a:ln>
          </p:spPr>
          <p:txBody>
            <a:bodyPr/>
            <a:lstStyle/>
            <a:p>
              <a:endParaRPr lang="ru-RU"/>
            </a:p>
          </p:txBody>
        </p:sp>
        <p:sp>
          <p:nvSpPr>
            <p:cNvPr id="212080" name="Line 121"/>
            <p:cNvSpPr>
              <a:spLocks noChangeShapeType="1"/>
            </p:cNvSpPr>
            <p:nvPr/>
          </p:nvSpPr>
          <p:spPr bwMode="auto">
            <a:xfrm>
              <a:off x="3327" y="1789"/>
              <a:ext cx="1" cy="1"/>
            </a:xfrm>
            <a:prstGeom prst="line">
              <a:avLst/>
            </a:prstGeom>
            <a:noFill/>
            <a:ln w="9525">
              <a:solidFill>
                <a:srgbClr val="000000"/>
              </a:solidFill>
              <a:round/>
              <a:headEnd/>
              <a:tailEnd/>
            </a:ln>
          </p:spPr>
          <p:txBody>
            <a:bodyPr/>
            <a:lstStyle/>
            <a:p>
              <a:endParaRPr lang="ru-RU"/>
            </a:p>
          </p:txBody>
        </p:sp>
        <p:sp>
          <p:nvSpPr>
            <p:cNvPr id="212081" name="Freeform 122"/>
            <p:cNvSpPr>
              <a:spLocks/>
            </p:cNvSpPr>
            <p:nvPr/>
          </p:nvSpPr>
          <p:spPr bwMode="auto">
            <a:xfrm>
              <a:off x="1256" y="1575"/>
              <a:ext cx="1533" cy="25"/>
            </a:xfrm>
            <a:custGeom>
              <a:avLst/>
              <a:gdLst>
                <a:gd name="T0" fmla="*/ 12 w 1533"/>
                <a:gd name="T1" fmla="*/ 11 h 25"/>
                <a:gd name="T2" fmla="*/ 46 w 1533"/>
                <a:gd name="T3" fmla="*/ 14 h 25"/>
                <a:gd name="T4" fmla="*/ 96 w 1533"/>
                <a:gd name="T5" fmla="*/ 11 h 25"/>
                <a:gd name="T6" fmla="*/ 139 w 1533"/>
                <a:gd name="T7" fmla="*/ 2 h 25"/>
                <a:gd name="T8" fmla="*/ 192 w 1533"/>
                <a:gd name="T9" fmla="*/ 2 h 25"/>
                <a:gd name="T10" fmla="*/ 229 w 1533"/>
                <a:gd name="T11" fmla="*/ 11 h 25"/>
                <a:gd name="T12" fmla="*/ 288 w 1533"/>
                <a:gd name="T13" fmla="*/ 16 h 25"/>
                <a:gd name="T14" fmla="*/ 336 w 1533"/>
                <a:gd name="T15" fmla="*/ 8 h 25"/>
                <a:gd name="T16" fmla="*/ 384 w 1533"/>
                <a:gd name="T17" fmla="*/ 0 h 25"/>
                <a:gd name="T18" fmla="*/ 443 w 1533"/>
                <a:gd name="T19" fmla="*/ 11 h 25"/>
                <a:gd name="T20" fmla="*/ 477 w 1533"/>
                <a:gd name="T21" fmla="*/ 16 h 25"/>
                <a:gd name="T22" fmla="*/ 528 w 1533"/>
                <a:gd name="T23" fmla="*/ 14 h 25"/>
                <a:gd name="T24" fmla="*/ 570 w 1533"/>
                <a:gd name="T25" fmla="*/ 5 h 25"/>
                <a:gd name="T26" fmla="*/ 621 w 1533"/>
                <a:gd name="T27" fmla="*/ 5 h 25"/>
                <a:gd name="T28" fmla="*/ 655 w 1533"/>
                <a:gd name="T29" fmla="*/ 11 h 25"/>
                <a:gd name="T30" fmla="*/ 714 w 1533"/>
                <a:gd name="T31" fmla="*/ 19 h 25"/>
                <a:gd name="T32" fmla="*/ 757 w 1533"/>
                <a:gd name="T33" fmla="*/ 14 h 25"/>
                <a:gd name="T34" fmla="*/ 805 w 1533"/>
                <a:gd name="T35" fmla="*/ 8 h 25"/>
                <a:gd name="T36" fmla="*/ 872 w 1533"/>
                <a:gd name="T37" fmla="*/ 19 h 25"/>
                <a:gd name="T38" fmla="*/ 889 w 1533"/>
                <a:gd name="T39" fmla="*/ 22 h 25"/>
                <a:gd name="T40" fmla="*/ 937 w 1533"/>
                <a:gd name="T41" fmla="*/ 25 h 25"/>
                <a:gd name="T42" fmla="*/ 988 w 1533"/>
                <a:gd name="T43" fmla="*/ 14 h 25"/>
                <a:gd name="T44" fmla="*/ 1039 w 1533"/>
                <a:gd name="T45" fmla="*/ 2 h 25"/>
                <a:gd name="T46" fmla="*/ 1081 w 1533"/>
                <a:gd name="T47" fmla="*/ 8 h 25"/>
                <a:gd name="T48" fmla="*/ 1095 w 1533"/>
                <a:gd name="T49" fmla="*/ 11 h 25"/>
                <a:gd name="T50" fmla="*/ 1149 w 1533"/>
                <a:gd name="T51" fmla="*/ 19 h 25"/>
                <a:gd name="T52" fmla="*/ 1197 w 1533"/>
                <a:gd name="T53" fmla="*/ 11 h 25"/>
                <a:gd name="T54" fmla="*/ 1250 w 1533"/>
                <a:gd name="T55" fmla="*/ 5 h 25"/>
                <a:gd name="T56" fmla="*/ 1321 w 1533"/>
                <a:gd name="T57" fmla="*/ 16 h 25"/>
                <a:gd name="T58" fmla="*/ 1352 w 1533"/>
                <a:gd name="T59" fmla="*/ 22 h 25"/>
                <a:gd name="T60" fmla="*/ 1400 w 1533"/>
                <a:gd name="T61" fmla="*/ 16 h 25"/>
                <a:gd name="T62" fmla="*/ 1439 w 1533"/>
                <a:gd name="T63" fmla="*/ 2 h 25"/>
                <a:gd name="T64" fmla="*/ 1493 w 1533"/>
                <a:gd name="T65" fmla="*/ 2 h 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33"/>
                <a:gd name="T100" fmla="*/ 0 h 25"/>
                <a:gd name="T101" fmla="*/ 1533 w 1533"/>
                <a:gd name="T102" fmla="*/ 25 h 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33" h="25">
                  <a:moveTo>
                    <a:pt x="0" y="8"/>
                  </a:moveTo>
                  <a:lnTo>
                    <a:pt x="12" y="11"/>
                  </a:lnTo>
                  <a:lnTo>
                    <a:pt x="46" y="14"/>
                  </a:lnTo>
                  <a:lnTo>
                    <a:pt x="74" y="14"/>
                  </a:lnTo>
                  <a:lnTo>
                    <a:pt x="96" y="11"/>
                  </a:lnTo>
                  <a:lnTo>
                    <a:pt x="116" y="5"/>
                  </a:lnTo>
                  <a:lnTo>
                    <a:pt x="139" y="2"/>
                  </a:lnTo>
                  <a:lnTo>
                    <a:pt x="161" y="0"/>
                  </a:lnTo>
                  <a:lnTo>
                    <a:pt x="192" y="2"/>
                  </a:lnTo>
                  <a:lnTo>
                    <a:pt x="229" y="11"/>
                  </a:lnTo>
                  <a:lnTo>
                    <a:pt x="260" y="16"/>
                  </a:lnTo>
                  <a:lnTo>
                    <a:pt x="288" y="16"/>
                  </a:lnTo>
                  <a:lnTo>
                    <a:pt x="314" y="14"/>
                  </a:lnTo>
                  <a:lnTo>
                    <a:pt x="336" y="8"/>
                  </a:lnTo>
                  <a:lnTo>
                    <a:pt x="362" y="2"/>
                  </a:lnTo>
                  <a:lnTo>
                    <a:pt x="384" y="0"/>
                  </a:lnTo>
                  <a:lnTo>
                    <a:pt x="412" y="2"/>
                  </a:lnTo>
                  <a:lnTo>
                    <a:pt x="443" y="11"/>
                  </a:lnTo>
                  <a:lnTo>
                    <a:pt x="477" y="16"/>
                  </a:lnTo>
                  <a:lnTo>
                    <a:pt x="503" y="16"/>
                  </a:lnTo>
                  <a:lnTo>
                    <a:pt x="528" y="14"/>
                  </a:lnTo>
                  <a:lnTo>
                    <a:pt x="548" y="11"/>
                  </a:lnTo>
                  <a:lnTo>
                    <a:pt x="570" y="5"/>
                  </a:lnTo>
                  <a:lnTo>
                    <a:pt x="596" y="2"/>
                  </a:lnTo>
                  <a:lnTo>
                    <a:pt x="621" y="5"/>
                  </a:lnTo>
                  <a:lnTo>
                    <a:pt x="655" y="11"/>
                  </a:lnTo>
                  <a:lnTo>
                    <a:pt x="689" y="19"/>
                  </a:lnTo>
                  <a:lnTo>
                    <a:pt x="714" y="19"/>
                  </a:lnTo>
                  <a:lnTo>
                    <a:pt x="737" y="16"/>
                  </a:lnTo>
                  <a:lnTo>
                    <a:pt x="757" y="14"/>
                  </a:lnTo>
                  <a:lnTo>
                    <a:pt x="779" y="8"/>
                  </a:lnTo>
                  <a:lnTo>
                    <a:pt x="805" y="8"/>
                  </a:lnTo>
                  <a:lnTo>
                    <a:pt x="836" y="11"/>
                  </a:lnTo>
                  <a:lnTo>
                    <a:pt x="872" y="19"/>
                  </a:lnTo>
                  <a:lnTo>
                    <a:pt x="889" y="22"/>
                  </a:lnTo>
                  <a:lnTo>
                    <a:pt x="906" y="25"/>
                  </a:lnTo>
                  <a:lnTo>
                    <a:pt x="937" y="25"/>
                  </a:lnTo>
                  <a:lnTo>
                    <a:pt x="963" y="19"/>
                  </a:lnTo>
                  <a:lnTo>
                    <a:pt x="988" y="14"/>
                  </a:lnTo>
                  <a:lnTo>
                    <a:pt x="1013" y="8"/>
                  </a:lnTo>
                  <a:lnTo>
                    <a:pt x="1039" y="2"/>
                  </a:lnTo>
                  <a:lnTo>
                    <a:pt x="1064" y="5"/>
                  </a:lnTo>
                  <a:lnTo>
                    <a:pt x="1081" y="8"/>
                  </a:lnTo>
                  <a:lnTo>
                    <a:pt x="1095" y="11"/>
                  </a:lnTo>
                  <a:lnTo>
                    <a:pt x="1123" y="19"/>
                  </a:lnTo>
                  <a:lnTo>
                    <a:pt x="1149" y="19"/>
                  </a:lnTo>
                  <a:lnTo>
                    <a:pt x="1174" y="16"/>
                  </a:lnTo>
                  <a:lnTo>
                    <a:pt x="1197" y="11"/>
                  </a:lnTo>
                  <a:lnTo>
                    <a:pt x="1222" y="5"/>
                  </a:lnTo>
                  <a:lnTo>
                    <a:pt x="1250" y="5"/>
                  </a:lnTo>
                  <a:lnTo>
                    <a:pt x="1281" y="5"/>
                  </a:lnTo>
                  <a:lnTo>
                    <a:pt x="1321" y="16"/>
                  </a:lnTo>
                  <a:lnTo>
                    <a:pt x="1352" y="22"/>
                  </a:lnTo>
                  <a:lnTo>
                    <a:pt x="1380" y="22"/>
                  </a:lnTo>
                  <a:lnTo>
                    <a:pt x="1400" y="16"/>
                  </a:lnTo>
                  <a:lnTo>
                    <a:pt x="1420" y="11"/>
                  </a:lnTo>
                  <a:lnTo>
                    <a:pt x="1439" y="2"/>
                  </a:lnTo>
                  <a:lnTo>
                    <a:pt x="1465" y="0"/>
                  </a:lnTo>
                  <a:lnTo>
                    <a:pt x="1493" y="2"/>
                  </a:lnTo>
                  <a:lnTo>
                    <a:pt x="1533" y="14"/>
                  </a:lnTo>
                </a:path>
              </a:pathLst>
            </a:custGeom>
            <a:noFill/>
            <a:ln w="9525">
              <a:solidFill>
                <a:srgbClr val="000000"/>
              </a:solidFill>
              <a:round/>
              <a:headEnd/>
              <a:tailEnd/>
            </a:ln>
          </p:spPr>
          <p:txBody>
            <a:bodyPr/>
            <a:lstStyle/>
            <a:p>
              <a:endParaRPr lang="ru-RU"/>
            </a:p>
          </p:txBody>
        </p:sp>
        <p:sp>
          <p:nvSpPr>
            <p:cNvPr id="212082" name="Freeform 123"/>
            <p:cNvSpPr>
              <a:spLocks/>
            </p:cNvSpPr>
            <p:nvPr/>
          </p:nvSpPr>
          <p:spPr bwMode="auto">
            <a:xfrm>
              <a:off x="1276" y="2088"/>
              <a:ext cx="1445" cy="254"/>
            </a:xfrm>
            <a:custGeom>
              <a:avLst/>
              <a:gdLst>
                <a:gd name="T0" fmla="*/ 1445 w 1445"/>
                <a:gd name="T1" fmla="*/ 130 h 254"/>
                <a:gd name="T2" fmla="*/ 1402 w 1445"/>
                <a:gd name="T3" fmla="*/ 183 h 254"/>
                <a:gd name="T4" fmla="*/ 1366 w 1445"/>
                <a:gd name="T5" fmla="*/ 220 h 254"/>
                <a:gd name="T6" fmla="*/ 1335 w 1445"/>
                <a:gd name="T7" fmla="*/ 237 h 254"/>
                <a:gd name="T8" fmla="*/ 1307 w 1445"/>
                <a:gd name="T9" fmla="*/ 237 h 254"/>
                <a:gd name="T10" fmla="*/ 1281 w 1445"/>
                <a:gd name="T11" fmla="*/ 229 h 254"/>
                <a:gd name="T12" fmla="*/ 1256 w 1445"/>
                <a:gd name="T13" fmla="*/ 209 h 254"/>
                <a:gd name="T14" fmla="*/ 1211 w 1445"/>
                <a:gd name="T15" fmla="*/ 152 h 254"/>
                <a:gd name="T16" fmla="*/ 1197 w 1445"/>
                <a:gd name="T17" fmla="*/ 127 h 254"/>
                <a:gd name="T18" fmla="*/ 1165 w 1445"/>
                <a:gd name="T19" fmla="*/ 85 h 254"/>
                <a:gd name="T20" fmla="*/ 1140 w 1445"/>
                <a:gd name="T21" fmla="*/ 68 h 254"/>
                <a:gd name="T22" fmla="*/ 1126 w 1445"/>
                <a:gd name="T23" fmla="*/ 68 h 254"/>
                <a:gd name="T24" fmla="*/ 1109 w 1445"/>
                <a:gd name="T25" fmla="*/ 73 h 254"/>
                <a:gd name="T26" fmla="*/ 1084 w 1445"/>
                <a:gd name="T27" fmla="*/ 102 h 254"/>
                <a:gd name="T28" fmla="*/ 1050 w 1445"/>
                <a:gd name="T29" fmla="*/ 150 h 254"/>
                <a:gd name="T30" fmla="*/ 1027 w 1445"/>
                <a:gd name="T31" fmla="*/ 178 h 254"/>
                <a:gd name="T32" fmla="*/ 1010 w 1445"/>
                <a:gd name="T33" fmla="*/ 186 h 254"/>
                <a:gd name="T34" fmla="*/ 993 w 1445"/>
                <a:gd name="T35" fmla="*/ 164 h 254"/>
                <a:gd name="T36" fmla="*/ 988 w 1445"/>
                <a:gd name="T37" fmla="*/ 155 h 254"/>
                <a:gd name="T38" fmla="*/ 974 w 1445"/>
                <a:gd name="T39" fmla="*/ 144 h 254"/>
                <a:gd name="T40" fmla="*/ 960 w 1445"/>
                <a:gd name="T41" fmla="*/ 150 h 254"/>
                <a:gd name="T42" fmla="*/ 937 w 1445"/>
                <a:gd name="T43" fmla="*/ 178 h 254"/>
                <a:gd name="T44" fmla="*/ 926 w 1445"/>
                <a:gd name="T45" fmla="*/ 203 h 254"/>
                <a:gd name="T46" fmla="*/ 903 w 1445"/>
                <a:gd name="T47" fmla="*/ 240 h 254"/>
                <a:gd name="T48" fmla="*/ 889 w 1445"/>
                <a:gd name="T49" fmla="*/ 251 h 254"/>
                <a:gd name="T50" fmla="*/ 872 w 1445"/>
                <a:gd name="T51" fmla="*/ 251 h 254"/>
                <a:gd name="T52" fmla="*/ 852 w 1445"/>
                <a:gd name="T53" fmla="*/ 243 h 254"/>
                <a:gd name="T54" fmla="*/ 824 w 1445"/>
                <a:gd name="T55" fmla="*/ 212 h 254"/>
                <a:gd name="T56" fmla="*/ 773 w 1445"/>
                <a:gd name="T57" fmla="*/ 130 h 254"/>
                <a:gd name="T58" fmla="*/ 762 w 1445"/>
                <a:gd name="T59" fmla="*/ 107 h 254"/>
                <a:gd name="T60" fmla="*/ 734 w 1445"/>
                <a:gd name="T61" fmla="*/ 68 h 254"/>
                <a:gd name="T62" fmla="*/ 706 w 1445"/>
                <a:gd name="T63" fmla="*/ 42 h 254"/>
                <a:gd name="T64" fmla="*/ 680 w 1445"/>
                <a:gd name="T65" fmla="*/ 28 h 254"/>
                <a:gd name="T66" fmla="*/ 652 w 1445"/>
                <a:gd name="T67" fmla="*/ 28 h 254"/>
                <a:gd name="T68" fmla="*/ 624 w 1445"/>
                <a:gd name="T69" fmla="*/ 42 h 254"/>
                <a:gd name="T70" fmla="*/ 598 w 1445"/>
                <a:gd name="T71" fmla="*/ 68 h 254"/>
                <a:gd name="T72" fmla="*/ 559 w 1445"/>
                <a:gd name="T73" fmla="*/ 127 h 254"/>
                <a:gd name="T74" fmla="*/ 531 w 1445"/>
                <a:gd name="T75" fmla="*/ 175 h 254"/>
                <a:gd name="T76" fmla="*/ 491 w 1445"/>
                <a:gd name="T77" fmla="*/ 220 h 254"/>
                <a:gd name="T78" fmla="*/ 469 w 1445"/>
                <a:gd name="T79" fmla="*/ 234 h 254"/>
                <a:gd name="T80" fmla="*/ 443 w 1445"/>
                <a:gd name="T81" fmla="*/ 234 h 254"/>
                <a:gd name="T82" fmla="*/ 421 w 1445"/>
                <a:gd name="T83" fmla="*/ 220 h 254"/>
                <a:gd name="T84" fmla="*/ 398 w 1445"/>
                <a:gd name="T85" fmla="*/ 192 h 254"/>
                <a:gd name="T86" fmla="*/ 361 w 1445"/>
                <a:gd name="T87" fmla="*/ 124 h 254"/>
                <a:gd name="T88" fmla="*/ 330 w 1445"/>
                <a:gd name="T89" fmla="*/ 71 h 254"/>
                <a:gd name="T90" fmla="*/ 294 w 1445"/>
                <a:gd name="T91" fmla="*/ 20 h 254"/>
                <a:gd name="T92" fmla="*/ 271 w 1445"/>
                <a:gd name="T93" fmla="*/ 3 h 254"/>
                <a:gd name="T94" fmla="*/ 251 w 1445"/>
                <a:gd name="T95" fmla="*/ 0 h 254"/>
                <a:gd name="T96" fmla="*/ 229 w 1445"/>
                <a:gd name="T97" fmla="*/ 9 h 254"/>
                <a:gd name="T98" fmla="*/ 195 w 1445"/>
                <a:gd name="T99" fmla="*/ 37 h 254"/>
                <a:gd name="T100" fmla="*/ 170 w 1445"/>
                <a:gd name="T101" fmla="*/ 68 h 254"/>
                <a:gd name="T102" fmla="*/ 136 w 1445"/>
                <a:gd name="T103" fmla="*/ 104 h 254"/>
                <a:gd name="T104" fmla="*/ 91 w 1445"/>
                <a:gd name="T105" fmla="*/ 130 h 254"/>
                <a:gd name="T106" fmla="*/ 54 w 1445"/>
                <a:gd name="T107" fmla="*/ 135 h 254"/>
                <a:gd name="T108" fmla="*/ 31 w 1445"/>
                <a:gd name="T109" fmla="*/ 133 h 254"/>
                <a:gd name="T110" fmla="*/ 9 w 1445"/>
                <a:gd name="T111" fmla="*/ 119 h 25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45"/>
                <a:gd name="T169" fmla="*/ 0 h 254"/>
                <a:gd name="T170" fmla="*/ 1445 w 1445"/>
                <a:gd name="T171" fmla="*/ 254 h 25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45" h="254">
                  <a:moveTo>
                    <a:pt x="1445" y="130"/>
                  </a:moveTo>
                  <a:lnTo>
                    <a:pt x="1445" y="130"/>
                  </a:lnTo>
                  <a:lnTo>
                    <a:pt x="1422" y="161"/>
                  </a:lnTo>
                  <a:lnTo>
                    <a:pt x="1402" y="183"/>
                  </a:lnTo>
                  <a:lnTo>
                    <a:pt x="1386" y="203"/>
                  </a:lnTo>
                  <a:lnTo>
                    <a:pt x="1366" y="220"/>
                  </a:lnTo>
                  <a:lnTo>
                    <a:pt x="1349" y="229"/>
                  </a:lnTo>
                  <a:lnTo>
                    <a:pt x="1335" y="237"/>
                  </a:lnTo>
                  <a:lnTo>
                    <a:pt x="1321" y="240"/>
                  </a:lnTo>
                  <a:lnTo>
                    <a:pt x="1307" y="237"/>
                  </a:lnTo>
                  <a:lnTo>
                    <a:pt x="1292" y="234"/>
                  </a:lnTo>
                  <a:lnTo>
                    <a:pt x="1281" y="229"/>
                  </a:lnTo>
                  <a:lnTo>
                    <a:pt x="1267" y="220"/>
                  </a:lnTo>
                  <a:lnTo>
                    <a:pt x="1256" y="209"/>
                  </a:lnTo>
                  <a:lnTo>
                    <a:pt x="1233" y="183"/>
                  </a:lnTo>
                  <a:lnTo>
                    <a:pt x="1211" y="152"/>
                  </a:lnTo>
                  <a:lnTo>
                    <a:pt x="1197" y="127"/>
                  </a:lnTo>
                  <a:lnTo>
                    <a:pt x="1180" y="104"/>
                  </a:lnTo>
                  <a:lnTo>
                    <a:pt x="1165" y="85"/>
                  </a:lnTo>
                  <a:lnTo>
                    <a:pt x="1149" y="73"/>
                  </a:lnTo>
                  <a:lnTo>
                    <a:pt x="1140" y="68"/>
                  </a:lnTo>
                  <a:lnTo>
                    <a:pt x="1134" y="68"/>
                  </a:lnTo>
                  <a:lnTo>
                    <a:pt x="1126" y="68"/>
                  </a:lnTo>
                  <a:lnTo>
                    <a:pt x="1118" y="68"/>
                  </a:lnTo>
                  <a:lnTo>
                    <a:pt x="1109" y="73"/>
                  </a:lnTo>
                  <a:lnTo>
                    <a:pt x="1101" y="79"/>
                  </a:lnTo>
                  <a:lnTo>
                    <a:pt x="1084" y="102"/>
                  </a:lnTo>
                  <a:lnTo>
                    <a:pt x="1050" y="150"/>
                  </a:lnTo>
                  <a:lnTo>
                    <a:pt x="1039" y="167"/>
                  </a:lnTo>
                  <a:lnTo>
                    <a:pt x="1027" y="178"/>
                  </a:lnTo>
                  <a:lnTo>
                    <a:pt x="1019" y="186"/>
                  </a:lnTo>
                  <a:lnTo>
                    <a:pt x="1010" y="186"/>
                  </a:lnTo>
                  <a:lnTo>
                    <a:pt x="1002" y="178"/>
                  </a:lnTo>
                  <a:lnTo>
                    <a:pt x="993" y="164"/>
                  </a:lnTo>
                  <a:lnTo>
                    <a:pt x="988" y="155"/>
                  </a:lnTo>
                  <a:lnTo>
                    <a:pt x="982" y="150"/>
                  </a:lnTo>
                  <a:lnTo>
                    <a:pt x="974" y="144"/>
                  </a:lnTo>
                  <a:lnTo>
                    <a:pt x="968" y="144"/>
                  </a:lnTo>
                  <a:lnTo>
                    <a:pt x="960" y="150"/>
                  </a:lnTo>
                  <a:lnTo>
                    <a:pt x="948" y="161"/>
                  </a:lnTo>
                  <a:lnTo>
                    <a:pt x="937" y="178"/>
                  </a:lnTo>
                  <a:lnTo>
                    <a:pt x="926" y="203"/>
                  </a:lnTo>
                  <a:lnTo>
                    <a:pt x="912" y="229"/>
                  </a:lnTo>
                  <a:lnTo>
                    <a:pt x="903" y="240"/>
                  </a:lnTo>
                  <a:lnTo>
                    <a:pt x="895" y="246"/>
                  </a:lnTo>
                  <a:lnTo>
                    <a:pt x="889" y="251"/>
                  </a:lnTo>
                  <a:lnTo>
                    <a:pt x="881" y="254"/>
                  </a:lnTo>
                  <a:lnTo>
                    <a:pt x="872" y="251"/>
                  </a:lnTo>
                  <a:lnTo>
                    <a:pt x="864" y="248"/>
                  </a:lnTo>
                  <a:lnTo>
                    <a:pt x="852" y="243"/>
                  </a:lnTo>
                  <a:lnTo>
                    <a:pt x="844" y="234"/>
                  </a:lnTo>
                  <a:lnTo>
                    <a:pt x="824" y="212"/>
                  </a:lnTo>
                  <a:lnTo>
                    <a:pt x="799" y="175"/>
                  </a:lnTo>
                  <a:lnTo>
                    <a:pt x="773" y="130"/>
                  </a:lnTo>
                  <a:lnTo>
                    <a:pt x="762" y="107"/>
                  </a:lnTo>
                  <a:lnTo>
                    <a:pt x="748" y="85"/>
                  </a:lnTo>
                  <a:lnTo>
                    <a:pt x="734" y="68"/>
                  </a:lnTo>
                  <a:lnTo>
                    <a:pt x="720" y="54"/>
                  </a:lnTo>
                  <a:lnTo>
                    <a:pt x="706" y="42"/>
                  </a:lnTo>
                  <a:lnTo>
                    <a:pt x="691" y="34"/>
                  </a:lnTo>
                  <a:lnTo>
                    <a:pt x="680" y="28"/>
                  </a:lnTo>
                  <a:lnTo>
                    <a:pt x="666" y="28"/>
                  </a:lnTo>
                  <a:lnTo>
                    <a:pt x="652" y="28"/>
                  </a:lnTo>
                  <a:lnTo>
                    <a:pt x="638" y="34"/>
                  </a:lnTo>
                  <a:lnTo>
                    <a:pt x="624" y="42"/>
                  </a:lnTo>
                  <a:lnTo>
                    <a:pt x="612" y="54"/>
                  </a:lnTo>
                  <a:lnTo>
                    <a:pt x="598" y="68"/>
                  </a:lnTo>
                  <a:lnTo>
                    <a:pt x="584" y="85"/>
                  </a:lnTo>
                  <a:lnTo>
                    <a:pt x="559" y="127"/>
                  </a:lnTo>
                  <a:lnTo>
                    <a:pt x="531" y="175"/>
                  </a:lnTo>
                  <a:lnTo>
                    <a:pt x="502" y="209"/>
                  </a:lnTo>
                  <a:lnTo>
                    <a:pt x="491" y="220"/>
                  </a:lnTo>
                  <a:lnTo>
                    <a:pt x="480" y="229"/>
                  </a:lnTo>
                  <a:lnTo>
                    <a:pt x="469" y="234"/>
                  </a:lnTo>
                  <a:lnTo>
                    <a:pt x="457" y="237"/>
                  </a:lnTo>
                  <a:lnTo>
                    <a:pt x="443" y="234"/>
                  </a:lnTo>
                  <a:lnTo>
                    <a:pt x="432" y="229"/>
                  </a:lnTo>
                  <a:lnTo>
                    <a:pt x="421" y="220"/>
                  </a:lnTo>
                  <a:lnTo>
                    <a:pt x="409" y="209"/>
                  </a:lnTo>
                  <a:lnTo>
                    <a:pt x="398" y="192"/>
                  </a:lnTo>
                  <a:lnTo>
                    <a:pt x="387" y="172"/>
                  </a:lnTo>
                  <a:lnTo>
                    <a:pt x="361" y="124"/>
                  </a:lnTo>
                  <a:lnTo>
                    <a:pt x="330" y="71"/>
                  </a:lnTo>
                  <a:lnTo>
                    <a:pt x="305" y="34"/>
                  </a:lnTo>
                  <a:lnTo>
                    <a:pt x="294" y="20"/>
                  </a:lnTo>
                  <a:lnTo>
                    <a:pt x="282" y="11"/>
                  </a:lnTo>
                  <a:lnTo>
                    <a:pt x="271" y="3"/>
                  </a:lnTo>
                  <a:lnTo>
                    <a:pt x="263" y="0"/>
                  </a:lnTo>
                  <a:lnTo>
                    <a:pt x="251" y="0"/>
                  </a:lnTo>
                  <a:lnTo>
                    <a:pt x="240" y="3"/>
                  </a:lnTo>
                  <a:lnTo>
                    <a:pt x="229" y="9"/>
                  </a:lnTo>
                  <a:lnTo>
                    <a:pt x="217" y="14"/>
                  </a:lnTo>
                  <a:lnTo>
                    <a:pt x="195" y="37"/>
                  </a:lnTo>
                  <a:lnTo>
                    <a:pt x="170" y="68"/>
                  </a:lnTo>
                  <a:lnTo>
                    <a:pt x="153" y="88"/>
                  </a:lnTo>
                  <a:lnTo>
                    <a:pt x="136" y="104"/>
                  </a:lnTo>
                  <a:lnTo>
                    <a:pt x="113" y="121"/>
                  </a:lnTo>
                  <a:lnTo>
                    <a:pt x="91" y="130"/>
                  </a:lnTo>
                  <a:lnTo>
                    <a:pt x="68" y="135"/>
                  </a:lnTo>
                  <a:lnTo>
                    <a:pt x="54" y="135"/>
                  </a:lnTo>
                  <a:lnTo>
                    <a:pt x="43" y="135"/>
                  </a:lnTo>
                  <a:lnTo>
                    <a:pt x="31" y="133"/>
                  </a:lnTo>
                  <a:lnTo>
                    <a:pt x="20" y="127"/>
                  </a:lnTo>
                  <a:lnTo>
                    <a:pt x="9" y="119"/>
                  </a:lnTo>
                  <a:lnTo>
                    <a:pt x="0" y="107"/>
                  </a:lnTo>
                </a:path>
              </a:pathLst>
            </a:custGeom>
            <a:noFill/>
            <a:ln w="22225">
              <a:solidFill>
                <a:srgbClr val="000000"/>
              </a:solidFill>
              <a:round/>
              <a:headEnd/>
              <a:tailEnd/>
            </a:ln>
          </p:spPr>
          <p:txBody>
            <a:bodyPr/>
            <a:lstStyle/>
            <a:p>
              <a:endParaRPr lang="ru-RU"/>
            </a:p>
          </p:txBody>
        </p:sp>
        <p:sp>
          <p:nvSpPr>
            <p:cNvPr id="212083" name="Line 124"/>
            <p:cNvSpPr>
              <a:spLocks noChangeShapeType="1"/>
            </p:cNvSpPr>
            <p:nvPr/>
          </p:nvSpPr>
          <p:spPr bwMode="auto">
            <a:xfrm>
              <a:off x="3327" y="1606"/>
              <a:ext cx="1" cy="183"/>
            </a:xfrm>
            <a:prstGeom prst="line">
              <a:avLst/>
            </a:prstGeom>
            <a:noFill/>
            <a:ln w="9525">
              <a:solidFill>
                <a:srgbClr val="000000"/>
              </a:solidFill>
              <a:round/>
              <a:headEnd/>
              <a:tailEnd/>
            </a:ln>
          </p:spPr>
          <p:txBody>
            <a:bodyPr/>
            <a:lstStyle/>
            <a:p>
              <a:endParaRPr lang="ru-RU"/>
            </a:p>
          </p:txBody>
        </p:sp>
        <p:sp>
          <p:nvSpPr>
            <p:cNvPr id="212084" name="Line 125"/>
            <p:cNvSpPr>
              <a:spLocks noChangeShapeType="1"/>
            </p:cNvSpPr>
            <p:nvPr/>
          </p:nvSpPr>
          <p:spPr bwMode="auto">
            <a:xfrm flipH="1">
              <a:off x="3260" y="1566"/>
              <a:ext cx="135" cy="1"/>
            </a:xfrm>
            <a:prstGeom prst="line">
              <a:avLst/>
            </a:prstGeom>
            <a:noFill/>
            <a:ln w="9525">
              <a:solidFill>
                <a:srgbClr val="000000"/>
              </a:solidFill>
              <a:round/>
              <a:headEnd/>
              <a:tailEnd/>
            </a:ln>
          </p:spPr>
          <p:txBody>
            <a:bodyPr/>
            <a:lstStyle/>
            <a:p>
              <a:endParaRPr lang="ru-RU"/>
            </a:p>
          </p:txBody>
        </p:sp>
        <p:sp>
          <p:nvSpPr>
            <p:cNvPr id="212085" name="Line 126"/>
            <p:cNvSpPr>
              <a:spLocks noChangeShapeType="1"/>
            </p:cNvSpPr>
            <p:nvPr/>
          </p:nvSpPr>
          <p:spPr bwMode="auto">
            <a:xfrm flipH="1">
              <a:off x="3288" y="1606"/>
              <a:ext cx="79" cy="1"/>
            </a:xfrm>
            <a:prstGeom prst="line">
              <a:avLst/>
            </a:prstGeom>
            <a:noFill/>
            <a:ln w="22225">
              <a:solidFill>
                <a:srgbClr val="000000"/>
              </a:solidFill>
              <a:round/>
              <a:headEnd/>
              <a:tailEnd/>
            </a:ln>
          </p:spPr>
          <p:txBody>
            <a:bodyPr/>
            <a:lstStyle/>
            <a:p>
              <a:endParaRPr lang="ru-RU"/>
            </a:p>
          </p:txBody>
        </p:sp>
        <p:sp>
          <p:nvSpPr>
            <p:cNvPr id="212086" name="Line 127"/>
            <p:cNvSpPr>
              <a:spLocks noChangeShapeType="1"/>
            </p:cNvSpPr>
            <p:nvPr/>
          </p:nvSpPr>
          <p:spPr bwMode="auto">
            <a:xfrm>
              <a:off x="4275" y="1606"/>
              <a:ext cx="1" cy="33"/>
            </a:xfrm>
            <a:prstGeom prst="line">
              <a:avLst/>
            </a:prstGeom>
            <a:noFill/>
            <a:ln w="9525">
              <a:solidFill>
                <a:srgbClr val="000000"/>
              </a:solidFill>
              <a:round/>
              <a:headEnd/>
              <a:tailEnd/>
            </a:ln>
          </p:spPr>
          <p:txBody>
            <a:bodyPr/>
            <a:lstStyle/>
            <a:p>
              <a:endParaRPr lang="ru-RU"/>
            </a:p>
          </p:txBody>
        </p:sp>
        <p:sp>
          <p:nvSpPr>
            <p:cNvPr id="212087" name="Line 128"/>
            <p:cNvSpPr>
              <a:spLocks noChangeShapeType="1"/>
            </p:cNvSpPr>
            <p:nvPr/>
          </p:nvSpPr>
          <p:spPr bwMode="auto">
            <a:xfrm>
              <a:off x="4275" y="1662"/>
              <a:ext cx="1" cy="34"/>
            </a:xfrm>
            <a:prstGeom prst="line">
              <a:avLst/>
            </a:prstGeom>
            <a:noFill/>
            <a:ln w="9525">
              <a:solidFill>
                <a:srgbClr val="000000"/>
              </a:solidFill>
              <a:round/>
              <a:headEnd/>
              <a:tailEnd/>
            </a:ln>
          </p:spPr>
          <p:txBody>
            <a:bodyPr/>
            <a:lstStyle/>
            <a:p>
              <a:endParaRPr lang="ru-RU"/>
            </a:p>
          </p:txBody>
        </p:sp>
        <p:sp>
          <p:nvSpPr>
            <p:cNvPr id="212088" name="Line 129"/>
            <p:cNvSpPr>
              <a:spLocks noChangeShapeType="1"/>
            </p:cNvSpPr>
            <p:nvPr/>
          </p:nvSpPr>
          <p:spPr bwMode="auto">
            <a:xfrm>
              <a:off x="4275" y="1718"/>
              <a:ext cx="1" cy="34"/>
            </a:xfrm>
            <a:prstGeom prst="line">
              <a:avLst/>
            </a:prstGeom>
            <a:noFill/>
            <a:ln w="9525">
              <a:solidFill>
                <a:srgbClr val="000000"/>
              </a:solidFill>
              <a:round/>
              <a:headEnd/>
              <a:tailEnd/>
            </a:ln>
          </p:spPr>
          <p:txBody>
            <a:bodyPr/>
            <a:lstStyle/>
            <a:p>
              <a:endParaRPr lang="ru-RU"/>
            </a:p>
          </p:txBody>
        </p:sp>
        <p:sp>
          <p:nvSpPr>
            <p:cNvPr id="212089" name="Line 130"/>
            <p:cNvSpPr>
              <a:spLocks noChangeShapeType="1"/>
            </p:cNvSpPr>
            <p:nvPr/>
          </p:nvSpPr>
          <p:spPr bwMode="auto">
            <a:xfrm>
              <a:off x="4275" y="1775"/>
              <a:ext cx="1" cy="14"/>
            </a:xfrm>
            <a:prstGeom prst="line">
              <a:avLst/>
            </a:prstGeom>
            <a:noFill/>
            <a:ln w="9525">
              <a:solidFill>
                <a:srgbClr val="000000"/>
              </a:solidFill>
              <a:round/>
              <a:headEnd/>
              <a:tailEnd/>
            </a:ln>
          </p:spPr>
          <p:txBody>
            <a:bodyPr/>
            <a:lstStyle/>
            <a:p>
              <a:endParaRPr lang="ru-RU"/>
            </a:p>
          </p:txBody>
        </p:sp>
        <p:sp>
          <p:nvSpPr>
            <p:cNvPr id="212090" name="Line 131"/>
            <p:cNvSpPr>
              <a:spLocks noChangeShapeType="1"/>
            </p:cNvSpPr>
            <p:nvPr/>
          </p:nvSpPr>
          <p:spPr bwMode="auto">
            <a:xfrm flipH="1">
              <a:off x="4309" y="1566"/>
              <a:ext cx="34" cy="1"/>
            </a:xfrm>
            <a:prstGeom prst="line">
              <a:avLst/>
            </a:prstGeom>
            <a:noFill/>
            <a:ln w="9525">
              <a:solidFill>
                <a:srgbClr val="000000"/>
              </a:solidFill>
              <a:round/>
              <a:headEnd/>
              <a:tailEnd/>
            </a:ln>
          </p:spPr>
          <p:txBody>
            <a:bodyPr/>
            <a:lstStyle/>
            <a:p>
              <a:endParaRPr lang="ru-RU"/>
            </a:p>
          </p:txBody>
        </p:sp>
        <p:sp>
          <p:nvSpPr>
            <p:cNvPr id="212091" name="Line 132"/>
            <p:cNvSpPr>
              <a:spLocks noChangeShapeType="1"/>
            </p:cNvSpPr>
            <p:nvPr/>
          </p:nvSpPr>
          <p:spPr bwMode="auto">
            <a:xfrm flipH="1">
              <a:off x="4253" y="1566"/>
              <a:ext cx="34" cy="1"/>
            </a:xfrm>
            <a:prstGeom prst="line">
              <a:avLst/>
            </a:prstGeom>
            <a:noFill/>
            <a:ln w="9525">
              <a:solidFill>
                <a:srgbClr val="000000"/>
              </a:solidFill>
              <a:round/>
              <a:headEnd/>
              <a:tailEnd/>
            </a:ln>
          </p:spPr>
          <p:txBody>
            <a:bodyPr/>
            <a:lstStyle/>
            <a:p>
              <a:endParaRPr lang="ru-RU"/>
            </a:p>
          </p:txBody>
        </p:sp>
        <p:sp>
          <p:nvSpPr>
            <p:cNvPr id="212092" name="Line 133"/>
            <p:cNvSpPr>
              <a:spLocks noChangeShapeType="1"/>
            </p:cNvSpPr>
            <p:nvPr/>
          </p:nvSpPr>
          <p:spPr bwMode="auto">
            <a:xfrm flipH="1">
              <a:off x="4208" y="1566"/>
              <a:ext cx="22" cy="1"/>
            </a:xfrm>
            <a:prstGeom prst="line">
              <a:avLst/>
            </a:prstGeom>
            <a:noFill/>
            <a:ln w="9525">
              <a:solidFill>
                <a:srgbClr val="000000"/>
              </a:solidFill>
              <a:round/>
              <a:headEnd/>
              <a:tailEnd/>
            </a:ln>
          </p:spPr>
          <p:txBody>
            <a:bodyPr/>
            <a:lstStyle/>
            <a:p>
              <a:endParaRPr lang="ru-RU"/>
            </a:p>
          </p:txBody>
        </p:sp>
        <p:sp>
          <p:nvSpPr>
            <p:cNvPr id="212093" name="Line 134"/>
            <p:cNvSpPr>
              <a:spLocks noChangeShapeType="1"/>
            </p:cNvSpPr>
            <p:nvPr/>
          </p:nvSpPr>
          <p:spPr bwMode="auto">
            <a:xfrm flipH="1">
              <a:off x="4281" y="1606"/>
              <a:ext cx="34" cy="1"/>
            </a:xfrm>
            <a:prstGeom prst="line">
              <a:avLst/>
            </a:prstGeom>
            <a:noFill/>
            <a:ln w="22225">
              <a:solidFill>
                <a:srgbClr val="000000"/>
              </a:solidFill>
              <a:round/>
              <a:headEnd/>
              <a:tailEnd/>
            </a:ln>
          </p:spPr>
          <p:txBody>
            <a:bodyPr/>
            <a:lstStyle/>
            <a:p>
              <a:endParaRPr lang="ru-RU"/>
            </a:p>
          </p:txBody>
        </p:sp>
        <p:sp>
          <p:nvSpPr>
            <p:cNvPr id="212094" name="Line 135"/>
            <p:cNvSpPr>
              <a:spLocks noChangeShapeType="1"/>
            </p:cNvSpPr>
            <p:nvPr/>
          </p:nvSpPr>
          <p:spPr bwMode="auto">
            <a:xfrm flipH="1">
              <a:off x="4236" y="1606"/>
              <a:ext cx="22" cy="1"/>
            </a:xfrm>
            <a:prstGeom prst="line">
              <a:avLst/>
            </a:prstGeom>
            <a:noFill/>
            <a:ln w="22225">
              <a:solidFill>
                <a:srgbClr val="000000"/>
              </a:solidFill>
              <a:round/>
              <a:headEnd/>
              <a:tailEnd/>
            </a:ln>
          </p:spPr>
          <p:txBody>
            <a:bodyPr/>
            <a:lstStyle/>
            <a:p>
              <a:endParaRPr lang="ru-RU"/>
            </a:p>
          </p:txBody>
        </p:sp>
        <p:sp>
          <p:nvSpPr>
            <p:cNvPr id="212095" name="Line 136"/>
            <p:cNvSpPr>
              <a:spLocks noChangeShapeType="1"/>
            </p:cNvSpPr>
            <p:nvPr/>
          </p:nvSpPr>
          <p:spPr bwMode="auto">
            <a:xfrm flipH="1">
              <a:off x="3260" y="339"/>
              <a:ext cx="135" cy="1"/>
            </a:xfrm>
            <a:prstGeom prst="line">
              <a:avLst/>
            </a:prstGeom>
            <a:noFill/>
            <a:ln w="9525">
              <a:solidFill>
                <a:srgbClr val="000000"/>
              </a:solidFill>
              <a:round/>
              <a:headEnd/>
              <a:tailEnd/>
            </a:ln>
          </p:spPr>
          <p:txBody>
            <a:bodyPr/>
            <a:lstStyle/>
            <a:p>
              <a:endParaRPr lang="ru-RU"/>
            </a:p>
          </p:txBody>
        </p:sp>
        <p:sp>
          <p:nvSpPr>
            <p:cNvPr id="212096" name="Line 137"/>
            <p:cNvSpPr>
              <a:spLocks noChangeShapeType="1"/>
            </p:cNvSpPr>
            <p:nvPr/>
          </p:nvSpPr>
          <p:spPr bwMode="auto">
            <a:xfrm flipH="1">
              <a:off x="3291" y="381"/>
              <a:ext cx="76" cy="1"/>
            </a:xfrm>
            <a:prstGeom prst="line">
              <a:avLst/>
            </a:prstGeom>
            <a:noFill/>
            <a:ln w="22225">
              <a:solidFill>
                <a:srgbClr val="000000"/>
              </a:solidFill>
              <a:round/>
              <a:headEnd/>
              <a:tailEnd/>
            </a:ln>
          </p:spPr>
          <p:txBody>
            <a:bodyPr/>
            <a:lstStyle/>
            <a:p>
              <a:endParaRPr lang="ru-RU"/>
            </a:p>
          </p:txBody>
        </p:sp>
        <p:sp>
          <p:nvSpPr>
            <p:cNvPr id="212097" name="Freeform 138"/>
            <p:cNvSpPr>
              <a:spLocks/>
            </p:cNvSpPr>
            <p:nvPr/>
          </p:nvSpPr>
          <p:spPr bwMode="auto">
            <a:xfrm>
              <a:off x="2752" y="779"/>
              <a:ext cx="42" cy="45"/>
            </a:xfrm>
            <a:custGeom>
              <a:avLst/>
              <a:gdLst>
                <a:gd name="T0" fmla="*/ 0 w 42"/>
                <a:gd name="T1" fmla="*/ 0 h 45"/>
                <a:gd name="T2" fmla="*/ 0 w 42"/>
                <a:gd name="T3" fmla="*/ 0 h 45"/>
                <a:gd name="T4" fmla="*/ 14 w 42"/>
                <a:gd name="T5" fmla="*/ 3 h 45"/>
                <a:gd name="T6" fmla="*/ 28 w 42"/>
                <a:gd name="T7" fmla="*/ 11 h 45"/>
                <a:gd name="T8" fmla="*/ 34 w 42"/>
                <a:gd name="T9" fmla="*/ 17 h 45"/>
                <a:gd name="T10" fmla="*/ 39 w 42"/>
                <a:gd name="T11" fmla="*/ 25 h 45"/>
                <a:gd name="T12" fmla="*/ 42 w 42"/>
                <a:gd name="T13" fmla="*/ 34 h 45"/>
                <a:gd name="T14" fmla="*/ 42 w 42"/>
                <a:gd name="T15" fmla="*/ 45 h 45"/>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5"/>
                <a:gd name="T26" fmla="*/ 42 w 42"/>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5">
                  <a:moveTo>
                    <a:pt x="0" y="0"/>
                  </a:moveTo>
                  <a:lnTo>
                    <a:pt x="0" y="0"/>
                  </a:lnTo>
                  <a:lnTo>
                    <a:pt x="14" y="3"/>
                  </a:lnTo>
                  <a:lnTo>
                    <a:pt x="28" y="11"/>
                  </a:lnTo>
                  <a:lnTo>
                    <a:pt x="34" y="17"/>
                  </a:lnTo>
                  <a:lnTo>
                    <a:pt x="39" y="25"/>
                  </a:lnTo>
                  <a:lnTo>
                    <a:pt x="42" y="34"/>
                  </a:lnTo>
                  <a:lnTo>
                    <a:pt x="42" y="45"/>
                  </a:lnTo>
                </a:path>
              </a:pathLst>
            </a:custGeom>
            <a:noFill/>
            <a:ln w="9525">
              <a:solidFill>
                <a:srgbClr val="000000"/>
              </a:solidFill>
              <a:round/>
              <a:headEnd/>
              <a:tailEnd/>
            </a:ln>
          </p:spPr>
          <p:txBody>
            <a:bodyPr/>
            <a:lstStyle/>
            <a:p>
              <a:endParaRPr lang="ru-RU"/>
            </a:p>
          </p:txBody>
        </p:sp>
        <p:sp>
          <p:nvSpPr>
            <p:cNvPr id="212098" name="Freeform 139"/>
            <p:cNvSpPr>
              <a:spLocks/>
            </p:cNvSpPr>
            <p:nvPr/>
          </p:nvSpPr>
          <p:spPr bwMode="auto">
            <a:xfrm>
              <a:off x="2794" y="824"/>
              <a:ext cx="48" cy="175"/>
            </a:xfrm>
            <a:custGeom>
              <a:avLst/>
              <a:gdLst>
                <a:gd name="T0" fmla="*/ 48 w 48"/>
                <a:gd name="T1" fmla="*/ 175 h 175"/>
                <a:gd name="T2" fmla="*/ 48 w 48"/>
                <a:gd name="T3" fmla="*/ 175 h 175"/>
                <a:gd name="T4" fmla="*/ 31 w 48"/>
                <a:gd name="T5" fmla="*/ 175 h 175"/>
                <a:gd name="T6" fmla="*/ 20 w 48"/>
                <a:gd name="T7" fmla="*/ 169 h 175"/>
                <a:gd name="T8" fmla="*/ 11 w 48"/>
                <a:gd name="T9" fmla="*/ 164 h 175"/>
                <a:gd name="T10" fmla="*/ 9 w 48"/>
                <a:gd name="T11" fmla="*/ 158 h 175"/>
                <a:gd name="T12" fmla="*/ 3 w 48"/>
                <a:gd name="T13" fmla="*/ 152 h 175"/>
                <a:gd name="T14" fmla="*/ 3 w 48"/>
                <a:gd name="T15" fmla="*/ 144 h 175"/>
                <a:gd name="T16" fmla="*/ 0 w 48"/>
                <a:gd name="T17" fmla="*/ 130 h 175"/>
                <a:gd name="T18" fmla="*/ 0 w 48"/>
                <a:gd name="T19" fmla="*/ 0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175"/>
                <a:gd name="T32" fmla="*/ 48 w 48"/>
                <a:gd name="T33" fmla="*/ 175 h 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175">
                  <a:moveTo>
                    <a:pt x="48" y="175"/>
                  </a:moveTo>
                  <a:lnTo>
                    <a:pt x="48" y="175"/>
                  </a:lnTo>
                  <a:lnTo>
                    <a:pt x="31" y="175"/>
                  </a:lnTo>
                  <a:lnTo>
                    <a:pt x="20" y="169"/>
                  </a:lnTo>
                  <a:lnTo>
                    <a:pt x="11" y="164"/>
                  </a:lnTo>
                  <a:lnTo>
                    <a:pt x="9" y="158"/>
                  </a:lnTo>
                  <a:lnTo>
                    <a:pt x="3" y="152"/>
                  </a:lnTo>
                  <a:lnTo>
                    <a:pt x="3" y="144"/>
                  </a:lnTo>
                  <a:lnTo>
                    <a:pt x="0" y="130"/>
                  </a:lnTo>
                  <a:lnTo>
                    <a:pt x="0" y="0"/>
                  </a:lnTo>
                </a:path>
              </a:pathLst>
            </a:custGeom>
            <a:noFill/>
            <a:ln w="9525">
              <a:solidFill>
                <a:srgbClr val="000000"/>
              </a:solidFill>
              <a:round/>
              <a:headEnd/>
              <a:tailEnd/>
            </a:ln>
          </p:spPr>
          <p:txBody>
            <a:bodyPr/>
            <a:lstStyle/>
            <a:p>
              <a:endParaRPr lang="ru-RU"/>
            </a:p>
          </p:txBody>
        </p:sp>
        <p:sp>
          <p:nvSpPr>
            <p:cNvPr id="212099" name="Freeform 140"/>
            <p:cNvSpPr>
              <a:spLocks/>
            </p:cNvSpPr>
            <p:nvPr/>
          </p:nvSpPr>
          <p:spPr bwMode="auto">
            <a:xfrm>
              <a:off x="2752" y="731"/>
              <a:ext cx="42" cy="48"/>
            </a:xfrm>
            <a:custGeom>
              <a:avLst/>
              <a:gdLst>
                <a:gd name="T0" fmla="*/ 0 w 42"/>
                <a:gd name="T1" fmla="*/ 48 h 48"/>
                <a:gd name="T2" fmla="*/ 0 w 42"/>
                <a:gd name="T3" fmla="*/ 48 h 48"/>
                <a:gd name="T4" fmla="*/ 14 w 42"/>
                <a:gd name="T5" fmla="*/ 45 h 48"/>
                <a:gd name="T6" fmla="*/ 28 w 42"/>
                <a:gd name="T7" fmla="*/ 37 h 48"/>
                <a:gd name="T8" fmla="*/ 34 w 42"/>
                <a:gd name="T9" fmla="*/ 28 h 48"/>
                <a:gd name="T10" fmla="*/ 39 w 42"/>
                <a:gd name="T11" fmla="*/ 22 h 48"/>
                <a:gd name="T12" fmla="*/ 42 w 42"/>
                <a:gd name="T13" fmla="*/ 11 h 48"/>
                <a:gd name="T14" fmla="*/ 42 w 42"/>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8"/>
                <a:gd name="T26" fmla="*/ 42 w 42"/>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8">
                  <a:moveTo>
                    <a:pt x="0" y="48"/>
                  </a:moveTo>
                  <a:lnTo>
                    <a:pt x="0" y="48"/>
                  </a:lnTo>
                  <a:lnTo>
                    <a:pt x="14" y="45"/>
                  </a:lnTo>
                  <a:lnTo>
                    <a:pt x="28" y="37"/>
                  </a:lnTo>
                  <a:lnTo>
                    <a:pt x="34" y="28"/>
                  </a:lnTo>
                  <a:lnTo>
                    <a:pt x="39" y="22"/>
                  </a:lnTo>
                  <a:lnTo>
                    <a:pt x="42" y="11"/>
                  </a:lnTo>
                  <a:lnTo>
                    <a:pt x="42" y="0"/>
                  </a:lnTo>
                </a:path>
              </a:pathLst>
            </a:custGeom>
            <a:noFill/>
            <a:ln w="9525">
              <a:solidFill>
                <a:srgbClr val="000000"/>
              </a:solidFill>
              <a:round/>
              <a:headEnd/>
              <a:tailEnd/>
            </a:ln>
          </p:spPr>
          <p:txBody>
            <a:bodyPr/>
            <a:lstStyle/>
            <a:p>
              <a:endParaRPr lang="ru-RU"/>
            </a:p>
          </p:txBody>
        </p:sp>
        <p:sp>
          <p:nvSpPr>
            <p:cNvPr id="212100" name="Freeform 141"/>
            <p:cNvSpPr>
              <a:spLocks/>
            </p:cNvSpPr>
            <p:nvPr/>
          </p:nvSpPr>
          <p:spPr bwMode="auto">
            <a:xfrm>
              <a:off x="2794" y="556"/>
              <a:ext cx="48" cy="175"/>
            </a:xfrm>
            <a:custGeom>
              <a:avLst/>
              <a:gdLst>
                <a:gd name="T0" fmla="*/ 48 w 48"/>
                <a:gd name="T1" fmla="*/ 0 h 175"/>
                <a:gd name="T2" fmla="*/ 48 w 48"/>
                <a:gd name="T3" fmla="*/ 0 h 175"/>
                <a:gd name="T4" fmla="*/ 31 w 48"/>
                <a:gd name="T5" fmla="*/ 3 h 175"/>
                <a:gd name="T6" fmla="*/ 20 w 48"/>
                <a:gd name="T7" fmla="*/ 6 h 175"/>
                <a:gd name="T8" fmla="*/ 11 w 48"/>
                <a:gd name="T9" fmla="*/ 11 h 175"/>
                <a:gd name="T10" fmla="*/ 9 w 48"/>
                <a:gd name="T11" fmla="*/ 17 h 175"/>
                <a:gd name="T12" fmla="*/ 3 w 48"/>
                <a:gd name="T13" fmla="*/ 25 h 175"/>
                <a:gd name="T14" fmla="*/ 3 w 48"/>
                <a:gd name="T15" fmla="*/ 31 h 175"/>
                <a:gd name="T16" fmla="*/ 0 w 48"/>
                <a:gd name="T17" fmla="*/ 45 h 175"/>
                <a:gd name="T18" fmla="*/ 0 w 48"/>
                <a:gd name="T19" fmla="*/ 175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175"/>
                <a:gd name="T32" fmla="*/ 48 w 48"/>
                <a:gd name="T33" fmla="*/ 175 h 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175">
                  <a:moveTo>
                    <a:pt x="48" y="0"/>
                  </a:moveTo>
                  <a:lnTo>
                    <a:pt x="48" y="0"/>
                  </a:lnTo>
                  <a:lnTo>
                    <a:pt x="31" y="3"/>
                  </a:lnTo>
                  <a:lnTo>
                    <a:pt x="20" y="6"/>
                  </a:lnTo>
                  <a:lnTo>
                    <a:pt x="11" y="11"/>
                  </a:lnTo>
                  <a:lnTo>
                    <a:pt x="9" y="17"/>
                  </a:lnTo>
                  <a:lnTo>
                    <a:pt x="3" y="25"/>
                  </a:lnTo>
                  <a:lnTo>
                    <a:pt x="3" y="31"/>
                  </a:lnTo>
                  <a:lnTo>
                    <a:pt x="0" y="45"/>
                  </a:lnTo>
                  <a:lnTo>
                    <a:pt x="0" y="175"/>
                  </a:lnTo>
                </a:path>
              </a:pathLst>
            </a:custGeom>
            <a:noFill/>
            <a:ln w="9525">
              <a:solidFill>
                <a:srgbClr val="000000"/>
              </a:solidFill>
              <a:round/>
              <a:headEnd/>
              <a:tailEnd/>
            </a:ln>
          </p:spPr>
          <p:txBody>
            <a:bodyPr/>
            <a:lstStyle/>
            <a:p>
              <a:endParaRPr lang="ru-RU"/>
            </a:p>
          </p:txBody>
        </p:sp>
        <p:sp>
          <p:nvSpPr>
            <p:cNvPr id="212101" name="Freeform 142"/>
            <p:cNvSpPr>
              <a:spLocks/>
            </p:cNvSpPr>
            <p:nvPr/>
          </p:nvSpPr>
          <p:spPr bwMode="auto">
            <a:xfrm>
              <a:off x="4230" y="1278"/>
              <a:ext cx="45" cy="45"/>
            </a:xfrm>
            <a:custGeom>
              <a:avLst/>
              <a:gdLst>
                <a:gd name="T0" fmla="*/ 45 w 45"/>
                <a:gd name="T1" fmla="*/ 0 h 45"/>
                <a:gd name="T2" fmla="*/ 45 w 45"/>
                <a:gd name="T3" fmla="*/ 0 h 45"/>
                <a:gd name="T4" fmla="*/ 43 w 45"/>
                <a:gd name="T5" fmla="*/ 17 h 45"/>
                <a:gd name="T6" fmla="*/ 34 w 45"/>
                <a:gd name="T7" fmla="*/ 28 h 45"/>
                <a:gd name="T8" fmla="*/ 28 w 45"/>
                <a:gd name="T9" fmla="*/ 34 h 45"/>
                <a:gd name="T10" fmla="*/ 20 w 45"/>
                <a:gd name="T11" fmla="*/ 40 h 45"/>
                <a:gd name="T12" fmla="*/ 12 w 45"/>
                <a:gd name="T13" fmla="*/ 43 h 45"/>
                <a:gd name="T14" fmla="*/ 0 w 45"/>
                <a:gd name="T15" fmla="*/ 45 h 45"/>
                <a:gd name="T16" fmla="*/ 0 60000 65536"/>
                <a:gd name="T17" fmla="*/ 0 60000 65536"/>
                <a:gd name="T18" fmla="*/ 0 60000 65536"/>
                <a:gd name="T19" fmla="*/ 0 60000 65536"/>
                <a:gd name="T20" fmla="*/ 0 60000 65536"/>
                <a:gd name="T21" fmla="*/ 0 60000 65536"/>
                <a:gd name="T22" fmla="*/ 0 60000 65536"/>
                <a:gd name="T23" fmla="*/ 0 60000 65536"/>
                <a:gd name="T24" fmla="*/ 0 w 45"/>
                <a:gd name="T25" fmla="*/ 0 h 45"/>
                <a:gd name="T26" fmla="*/ 45 w 45"/>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 h="45">
                  <a:moveTo>
                    <a:pt x="45" y="0"/>
                  </a:moveTo>
                  <a:lnTo>
                    <a:pt x="45" y="0"/>
                  </a:lnTo>
                  <a:lnTo>
                    <a:pt x="43" y="17"/>
                  </a:lnTo>
                  <a:lnTo>
                    <a:pt x="34" y="28"/>
                  </a:lnTo>
                  <a:lnTo>
                    <a:pt x="28" y="34"/>
                  </a:lnTo>
                  <a:lnTo>
                    <a:pt x="20" y="40"/>
                  </a:lnTo>
                  <a:lnTo>
                    <a:pt x="12" y="43"/>
                  </a:lnTo>
                  <a:lnTo>
                    <a:pt x="0" y="45"/>
                  </a:lnTo>
                </a:path>
              </a:pathLst>
            </a:custGeom>
            <a:noFill/>
            <a:ln w="9525">
              <a:solidFill>
                <a:srgbClr val="000000"/>
              </a:solidFill>
              <a:round/>
              <a:headEnd/>
              <a:tailEnd/>
            </a:ln>
          </p:spPr>
          <p:txBody>
            <a:bodyPr/>
            <a:lstStyle/>
            <a:p>
              <a:endParaRPr lang="ru-RU"/>
            </a:p>
          </p:txBody>
        </p:sp>
        <p:sp>
          <p:nvSpPr>
            <p:cNvPr id="212102" name="Freeform 143"/>
            <p:cNvSpPr>
              <a:spLocks/>
            </p:cNvSpPr>
            <p:nvPr/>
          </p:nvSpPr>
          <p:spPr bwMode="auto">
            <a:xfrm>
              <a:off x="3954" y="1323"/>
              <a:ext cx="276" cy="46"/>
            </a:xfrm>
            <a:custGeom>
              <a:avLst/>
              <a:gdLst>
                <a:gd name="T0" fmla="*/ 0 w 276"/>
                <a:gd name="T1" fmla="*/ 46 h 46"/>
                <a:gd name="T2" fmla="*/ 0 w 276"/>
                <a:gd name="T3" fmla="*/ 46 h 46"/>
                <a:gd name="T4" fmla="*/ 0 w 276"/>
                <a:gd name="T5" fmla="*/ 31 h 46"/>
                <a:gd name="T6" fmla="*/ 5 w 276"/>
                <a:gd name="T7" fmla="*/ 20 h 46"/>
                <a:gd name="T8" fmla="*/ 8 w 276"/>
                <a:gd name="T9" fmla="*/ 12 h 46"/>
                <a:gd name="T10" fmla="*/ 17 w 276"/>
                <a:gd name="T11" fmla="*/ 6 h 46"/>
                <a:gd name="T12" fmla="*/ 22 w 276"/>
                <a:gd name="T13" fmla="*/ 3 h 46"/>
                <a:gd name="T14" fmla="*/ 31 w 276"/>
                <a:gd name="T15" fmla="*/ 0 h 46"/>
                <a:gd name="T16" fmla="*/ 42 w 276"/>
                <a:gd name="T17" fmla="*/ 0 h 46"/>
                <a:gd name="T18" fmla="*/ 276 w 276"/>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6"/>
                <a:gd name="T31" fmla="*/ 0 h 46"/>
                <a:gd name="T32" fmla="*/ 276 w 276"/>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6" h="46">
                  <a:moveTo>
                    <a:pt x="0" y="46"/>
                  </a:moveTo>
                  <a:lnTo>
                    <a:pt x="0" y="46"/>
                  </a:lnTo>
                  <a:lnTo>
                    <a:pt x="0" y="31"/>
                  </a:lnTo>
                  <a:lnTo>
                    <a:pt x="5" y="20"/>
                  </a:lnTo>
                  <a:lnTo>
                    <a:pt x="8" y="12"/>
                  </a:lnTo>
                  <a:lnTo>
                    <a:pt x="17" y="6"/>
                  </a:lnTo>
                  <a:lnTo>
                    <a:pt x="22" y="3"/>
                  </a:lnTo>
                  <a:lnTo>
                    <a:pt x="31" y="0"/>
                  </a:lnTo>
                  <a:lnTo>
                    <a:pt x="42" y="0"/>
                  </a:lnTo>
                  <a:lnTo>
                    <a:pt x="276" y="0"/>
                  </a:lnTo>
                </a:path>
              </a:pathLst>
            </a:custGeom>
            <a:noFill/>
            <a:ln w="9525">
              <a:solidFill>
                <a:srgbClr val="000000"/>
              </a:solidFill>
              <a:round/>
              <a:headEnd/>
              <a:tailEnd/>
            </a:ln>
          </p:spPr>
          <p:txBody>
            <a:bodyPr/>
            <a:lstStyle/>
            <a:p>
              <a:endParaRPr lang="ru-RU"/>
            </a:p>
          </p:txBody>
        </p:sp>
        <p:sp>
          <p:nvSpPr>
            <p:cNvPr id="212103" name="Freeform 144"/>
            <p:cNvSpPr>
              <a:spLocks/>
            </p:cNvSpPr>
            <p:nvPr/>
          </p:nvSpPr>
          <p:spPr bwMode="auto">
            <a:xfrm>
              <a:off x="4275" y="1278"/>
              <a:ext cx="48" cy="45"/>
            </a:xfrm>
            <a:custGeom>
              <a:avLst/>
              <a:gdLst>
                <a:gd name="T0" fmla="*/ 0 w 48"/>
                <a:gd name="T1" fmla="*/ 0 h 45"/>
                <a:gd name="T2" fmla="*/ 0 w 48"/>
                <a:gd name="T3" fmla="*/ 0 h 45"/>
                <a:gd name="T4" fmla="*/ 3 w 48"/>
                <a:gd name="T5" fmla="*/ 17 h 45"/>
                <a:gd name="T6" fmla="*/ 12 w 48"/>
                <a:gd name="T7" fmla="*/ 28 h 45"/>
                <a:gd name="T8" fmla="*/ 17 w 48"/>
                <a:gd name="T9" fmla="*/ 34 h 45"/>
                <a:gd name="T10" fmla="*/ 26 w 48"/>
                <a:gd name="T11" fmla="*/ 40 h 45"/>
                <a:gd name="T12" fmla="*/ 37 w 48"/>
                <a:gd name="T13" fmla="*/ 43 h 45"/>
                <a:gd name="T14" fmla="*/ 48 w 48"/>
                <a:gd name="T15" fmla="*/ 45 h 45"/>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45"/>
                <a:gd name="T26" fmla="*/ 48 w 48"/>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45">
                  <a:moveTo>
                    <a:pt x="0" y="0"/>
                  </a:moveTo>
                  <a:lnTo>
                    <a:pt x="0" y="0"/>
                  </a:lnTo>
                  <a:lnTo>
                    <a:pt x="3" y="17"/>
                  </a:lnTo>
                  <a:lnTo>
                    <a:pt x="12" y="28"/>
                  </a:lnTo>
                  <a:lnTo>
                    <a:pt x="17" y="34"/>
                  </a:lnTo>
                  <a:lnTo>
                    <a:pt x="26" y="40"/>
                  </a:lnTo>
                  <a:lnTo>
                    <a:pt x="37" y="43"/>
                  </a:lnTo>
                  <a:lnTo>
                    <a:pt x="48" y="45"/>
                  </a:lnTo>
                </a:path>
              </a:pathLst>
            </a:custGeom>
            <a:noFill/>
            <a:ln w="9525">
              <a:solidFill>
                <a:srgbClr val="000000"/>
              </a:solidFill>
              <a:round/>
              <a:headEnd/>
              <a:tailEnd/>
            </a:ln>
          </p:spPr>
          <p:txBody>
            <a:bodyPr/>
            <a:lstStyle/>
            <a:p>
              <a:endParaRPr lang="ru-RU"/>
            </a:p>
          </p:txBody>
        </p:sp>
        <p:sp>
          <p:nvSpPr>
            <p:cNvPr id="212104" name="Freeform 145"/>
            <p:cNvSpPr>
              <a:spLocks/>
            </p:cNvSpPr>
            <p:nvPr/>
          </p:nvSpPr>
          <p:spPr bwMode="auto">
            <a:xfrm>
              <a:off x="4323" y="1323"/>
              <a:ext cx="277" cy="46"/>
            </a:xfrm>
            <a:custGeom>
              <a:avLst/>
              <a:gdLst>
                <a:gd name="T0" fmla="*/ 277 w 277"/>
                <a:gd name="T1" fmla="*/ 46 h 46"/>
                <a:gd name="T2" fmla="*/ 277 w 277"/>
                <a:gd name="T3" fmla="*/ 46 h 46"/>
                <a:gd name="T4" fmla="*/ 274 w 277"/>
                <a:gd name="T5" fmla="*/ 31 h 46"/>
                <a:gd name="T6" fmla="*/ 271 w 277"/>
                <a:gd name="T7" fmla="*/ 20 h 46"/>
                <a:gd name="T8" fmla="*/ 266 w 277"/>
                <a:gd name="T9" fmla="*/ 12 h 46"/>
                <a:gd name="T10" fmla="*/ 260 w 277"/>
                <a:gd name="T11" fmla="*/ 6 h 46"/>
                <a:gd name="T12" fmla="*/ 251 w 277"/>
                <a:gd name="T13" fmla="*/ 3 h 46"/>
                <a:gd name="T14" fmla="*/ 246 w 277"/>
                <a:gd name="T15" fmla="*/ 0 h 46"/>
                <a:gd name="T16" fmla="*/ 232 w 277"/>
                <a:gd name="T17" fmla="*/ 0 h 46"/>
                <a:gd name="T18" fmla="*/ 0 w 277"/>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7"/>
                <a:gd name="T31" fmla="*/ 0 h 46"/>
                <a:gd name="T32" fmla="*/ 277 w 277"/>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7" h="46">
                  <a:moveTo>
                    <a:pt x="277" y="46"/>
                  </a:moveTo>
                  <a:lnTo>
                    <a:pt x="277" y="46"/>
                  </a:lnTo>
                  <a:lnTo>
                    <a:pt x="274" y="31"/>
                  </a:lnTo>
                  <a:lnTo>
                    <a:pt x="271" y="20"/>
                  </a:lnTo>
                  <a:lnTo>
                    <a:pt x="266" y="12"/>
                  </a:lnTo>
                  <a:lnTo>
                    <a:pt x="260" y="6"/>
                  </a:lnTo>
                  <a:lnTo>
                    <a:pt x="251" y="3"/>
                  </a:lnTo>
                  <a:lnTo>
                    <a:pt x="246" y="0"/>
                  </a:lnTo>
                  <a:lnTo>
                    <a:pt x="232" y="0"/>
                  </a:lnTo>
                  <a:lnTo>
                    <a:pt x="0" y="0"/>
                  </a:lnTo>
                </a:path>
              </a:pathLst>
            </a:custGeom>
            <a:noFill/>
            <a:ln w="9525">
              <a:solidFill>
                <a:srgbClr val="000000"/>
              </a:solidFill>
              <a:round/>
              <a:headEnd/>
              <a:tailEnd/>
            </a:ln>
          </p:spPr>
          <p:txBody>
            <a:bodyPr/>
            <a:lstStyle/>
            <a:p>
              <a:endParaRPr lang="ru-RU"/>
            </a:p>
          </p:txBody>
        </p:sp>
        <p:sp>
          <p:nvSpPr>
            <p:cNvPr id="212105" name="Freeform 146"/>
            <p:cNvSpPr>
              <a:spLocks/>
            </p:cNvSpPr>
            <p:nvPr/>
          </p:nvSpPr>
          <p:spPr bwMode="auto">
            <a:xfrm>
              <a:off x="2820" y="2009"/>
              <a:ext cx="42" cy="45"/>
            </a:xfrm>
            <a:custGeom>
              <a:avLst/>
              <a:gdLst>
                <a:gd name="T0" fmla="*/ 0 w 42"/>
                <a:gd name="T1" fmla="*/ 0 h 45"/>
                <a:gd name="T2" fmla="*/ 0 w 42"/>
                <a:gd name="T3" fmla="*/ 0 h 45"/>
                <a:gd name="T4" fmla="*/ 14 w 42"/>
                <a:gd name="T5" fmla="*/ 3 h 45"/>
                <a:gd name="T6" fmla="*/ 28 w 42"/>
                <a:gd name="T7" fmla="*/ 11 h 45"/>
                <a:gd name="T8" fmla="*/ 33 w 42"/>
                <a:gd name="T9" fmla="*/ 17 h 45"/>
                <a:gd name="T10" fmla="*/ 39 w 42"/>
                <a:gd name="T11" fmla="*/ 25 h 45"/>
                <a:gd name="T12" fmla="*/ 42 w 42"/>
                <a:gd name="T13" fmla="*/ 34 h 45"/>
                <a:gd name="T14" fmla="*/ 42 w 42"/>
                <a:gd name="T15" fmla="*/ 45 h 45"/>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5"/>
                <a:gd name="T26" fmla="*/ 42 w 42"/>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5">
                  <a:moveTo>
                    <a:pt x="0" y="0"/>
                  </a:moveTo>
                  <a:lnTo>
                    <a:pt x="0" y="0"/>
                  </a:lnTo>
                  <a:lnTo>
                    <a:pt x="14" y="3"/>
                  </a:lnTo>
                  <a:lnTo>
                    <a:pt x="28" y="11"/>
                  </a:lnTo>
                  <a:lnTo>
                    <a:pt x="33" y="17"/>
                  </a:lnTo>
                  <a:lnTo>
                    <a:pt x="39" y="25"/>
                  </a:lnTo>
                  <a:lnTo>
                    <a:pt x="42" y="34"/>
                  </a:lnTo>
                  <a:lnTo>
                    <a:pt x="42" y="45"/>
                  </a:lnTo>
                </a:path>
              </a:pathLst>
            </a:custGeom>
            <a:noFill/>
            <a:ln w="9525">
              <a:solidFill>
                <a:srgbClr val="000000"/>
              </a:solidFill>
              <a:round/>
              <a:headEnd/>
              <a:tailEnd/>
            </a:ln>
          </p:spPr>
          <p:txBody>
            <a:bodyPr/>
            <a:lstStyle/>
            <a:p>
              <a:endParaRPr lang="ru-RU"/>
            </a:p>
          </p:txBody>
        </p:sp>
        <p:sp>
          <p:nvSpPr>
            <p:cNvPr id="212106" name="Freeform 147"/>
            <p:cNvSpPr>
              <a:spLocks/>
            </p:cNvSpPr>
            <p:nvPr/>
          </p:nvSpPr>
          <p:spPr bwMode="auto">
            <a:xfrm>
              <a:off x="2862" y="2054"/>
              <a:ext cx="48" cy="62"/>
            </a:xfrm>
            <a:custGeom>
              <a:avLst/>
              <a:gdLst>
                <a:gd name="T0" fmla="*/ 48 w 48"/>
                <a:gd name="T1" fmla="*/ 62 h 62"/>
                <a:gd name="T2" fmla="*/ 48 w 48"/>
                <a:gd name="T3" fmla="*/ 62 h 62"/>
                <a:gd name="T4" fmla="*/ 31 w 48"/>
                <a:gd name="T5" fmla="*/ 62 h 62"/>
                <a:gd name="T6" fmla="*/ 20 w 48"/>
                <a:gd name="T7" fmla="*/ 57 h 62"/>
                <a:gd name="T8" fmla="*/ 11 w 48"/>
                <a:gd name="T9" fmla="*/ 51 h 62"/>
                <a:gd name="T10" fmla="*/ 8 w 48"/>
                <a:gd name="T11" fmla="*/ 45 h 62"/>
                <a:gd name="T12" fmla="*/ 3 w 48"/>
                <a:gd name="T13" fmla="*/ 40 h 62"/>
                <a:gd name="T14" fmla="*/ 3 w 48"/>
                <a:gd name="T15" fmla="*/ 31 h 62"/>
                <a:gd name="T16" fmla="*/ 0 w 48"/>
                <a:gd name="T17" fmla="*/ 17 h 62"/>
                <a:gd name="T18" fmla="*/ 0 w 48"/>
                <a:gd name="T19" fmla="*/ 0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62"/>
                <a:gd name="T32" fmla="*/ 48 w 48"/>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62">
                  <a:moveTo>
                    <a:pt x="48" y="62"/>
                  </a:moveTo>
                  <a:lnTo>
                    <a:pt x="48" y="62"/>
                  </a:lnTo>
                  <a:lnTo>
                    <a:pt x="31" y="62"/>
                  </a:lnTo>
                  <a:lnTo>
                    <a:pt x="20" y="57"/>
                  </a:lnTo>
                  <a:lnTo>
                    <a:pt x="11" y="51"/>
                  </a:lnTo>
                  <a:lnTo>
                    <a:pt x="8" y="45"/>
                  </a:lnTo>
                  <a:lnTo>
                    <a:pt x="3" y="40"/>
                  </a:lnTo>
                  <a:lnTo>
                    <a:pt x="3" y="31"/>
                  </a:lnTo>
                  <a:lnTo>
                    <a:pt x="0" y="17"/>
                  </a:lnTo>
                  <a:lnTo>
                    <a:pt x="0" y="0"/>
                  </a:lnTo>
                </a:path>
              </a:pathLst>
            </a:custGeom>
            <a:noFill/>
            <a:ln w="9525">
              <a:solidFill>
                <a:srgbClr val="000000"/>
              </a:solidFill>
              <a:round/>
              <a:headEnd/>
              <a:tailEnd/>
            </a:ln>
          </p:spPr>
          <p:txBody>
            <a:bodyPr/>
            <a:lstStyle/>
            <a:p>
              <a:endParaRPr lang="ru-RU"/>
            </a:p>
          </p:txBody>
        </p:sp>
        <p:sp>
          <p:nvSpPr>
            <p:cNvPr id="212107" name="Freeform 148"/>
            <p:cNvSpPr>
              <a:spLocks/>
            </p:cNvSpPr>
            <p:nvPr/>
          </p:nvSpPr>
          <p:spPr bwMode="auto">
            <a:xfrm>
              <a:off x="2820" y="1961"/>
              <a:ext cx="42" cy="48"/>
            </a:xfrm>
            <a:custGeom>
              <a:avLst/>
              <a:gdLst>
                <a:gd name="T0" fmla="*/ 0 w 42"/>
                <a:gd name="T1" fmla="*/ 48 h 48"/>
                <a:gd name="T2" fmla="*/ 0 w 42"/>
                <a:gd name="T3" fmla="*/ 48 h 48"/>
                <a:gd name="T4" fmla="*/ 14 w 42"/>
                <a:gd name="T5" fmla="*/ 45 h 48"/>
                <a:gd name="T6" fmla="*/ 28 w 42"/>
                <a:gd name="T7" fmla="*/ 37 h 48"/>
                <a:gd name="T8" fmla="*/ 33 w 42"/>
                <a:gd name="T9" fmla="*/ 28 h 48"/>
                <a:gd name="T10" fmla="*/ 39 w 42"/>
                <a:gd name="T11" fmla="*/ 23 h 48"/>
                <a:gd name="T12" fmla="*/ 42 w 42"/>
                <a:gd name="T13" fmla="*/ 11 h 48"/>
                <a:gd name="T14" fmla="*/ 42 w 42"/>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8"/>
                <a:gd name="T26" fmla="*/ 42 w 42"/>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8">
                  <a:moveTo>
                    <a:pt x="0" y="48"/>
                  </a:moveTo>
                  <a:lnTo>
                    <a:pt x="0" y="48"/>
                  </a:lnTo>
                  <a:lnTo>
                    <a:pt x="14" y="45"/>
                  </a:lnTo>
                  <a:lnTo>
                    <a:pt x="28" y="37"/>
                  </a:lnTo>
                  <a:lnTo>
                    <a:pt x="33" y="28"/>
                  </a:lnTo>
                  <a:lnTo>
                    <a:pt x="39" y="23"/>
                  </a:lnTo>
                  <a:lnTo>
                    <a:pt x="42" y="11"/>
                  </a:lnTo>
                  <a:lnTo>
                    <a:pt x="42" y="0"/>
                  </a:lnTo>
                </a:path>
              </a:pathLst>
            </a:custGeom>
            <a:noFill/>
            <a:ln w="9525">
              <a:solidFill>
                <a:srgbClr val="000000"/>
              </a:solidFill>
              <a:round/>
              <a:headEnd/>
              <a:tailEnd/>
            </a:ln>
          </p:spPr>
          <p:txBody>
            <a:bodyPr/>
            <a:lstStyle/>
            <a:p>
              <a:endParaRPr lang="ru-RU"/>
            </a:p>
          </p:txBody>
        </p:sp>
        <p:sp>
          <p:nvSpPr>
            <p:cNvPr id="212108" name="Freeform 149"/>
            <p:cNvSpPr>
              <a:spLocks/>
            </p:cNvSpPr>
            <p:nvPr/>
          </p:nvSpPr>
          <p:spPr bwMode="auto">
            <a:xfrm>
              <a:off x="2862" y="1899"/>
              <a:ext cx="48" cy="62"/>
            </a:xfrm>
            <a:custGeom>
              <a:avLst/>
              <a:gdLst>
                <a:gd name="T0" fmla="*/ 48 w 48"/>
                <a:gd name="T1" fmla="*/ 0 h 62"/>
                <a:gd name="T2" fmla="*/ 48 w 48"/>
                <a:gd name="T3" fmla="*/ 0 h 62"/>
                <a:gd name="T4" fmla="*/ 31 w 48"/>
                <a:gd name="T5" fmla="*/ 3 h 62"/>
                <a:gd name="T6" fmla="*/ 20 w 48"/>
                <a:gd name="T7" fmla="*/ 6 h 62"/>
                <a:gd name="T8" fmla="*/ 11 w 48"/>
                <a:gd name="T9" fmla="*/ 11 h 62"/>
                <a:gd name="T10" fmla="*/ 8 w 48"/>
                <a:gd name="T11" fmla="*/ 17 h 62"/>
                <a:gd name="T12" fmla="*/ 3 w 48"/>
                <a:gd name="T13" fmla="*/ 25 h 62"/>
                <a:gd name="T14" fmla="*/ 3 w 48"/>
                <a:gd name="T15" fmla="*/ 31 h 62"/>
                <a:gd name="T16" fmla="*/ 0 w 48"/>
                <a:gd name="T17" fmla="*/ 45 h 62"/>
                <a:gd name="T18" fmla="*/ 0 w 48"/>
                <a:gd name="T19" fmla="*/ 62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62"/>
                <a:gd name="T32" fmla="*/ 48 w 48"/>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62">
                  <a:moveTo>
                    <a:pt x="48" y="0"/>
                  </a:moveTo>
                  <a:lnTo>
                    <a:pt x="48" y="0"/>
                  </a:lnTo>
                  <a:lnTo>
                    <a:pt x="31" y="3"/>
                  </a:lnTo>
                  <a:lnTo>
                    <a:pt x="20" y="6"/>
                  </a:lnTo>
                  <a:lnTo>
                    <a:pt x="11" y="11"/>
                  </a:lnTo>
                  <a:lnTo>
                    <a:pt x="8" y="17"/>
                  </a:lnTo>
                  <a:lnTo>
                    <a:pt x="3" y="25"/>
                  </a:lnTo>
                  <a:lnTo>
                    <a:pt x="3" y="31"/>
                  </a:lnTo>
                  <a:lnTo>
                    <a:pt x="0" y="45"/>
                  </a:lnTo>
                  <a:lnTo>
                    <a:pt x="0" y="62"/>
                  </a:lnTo>
                </a:path>
              </a:pathLst>
            </a:custGeom>
            <a:noFill/>
            <a:ln w="9525">
              <a:solidFill>
                <a:srgbClr val="000000"/>
              </a:solidFill>
              <a:round/>
              <a:headEnd/>
              <a:tailEnd/>
            </a:ln>
          </p:spPr>
          <p:txBody>
            <a:bodyPr/>
            <a:lstStyle/>
            <a:p>
              <a:endParaRPr lang="ru-RU"/>
            </a:p>
          </p:txBody>
        </p:sp>
        <p:sp>
          <p:nvSpPr>
            <p:cNvPr id="212109" name="Freeform 150"/>
            <p:cNvSpPr>
              <a:spLocks/>
            </p:cNvSpPr>
            <p:nvPr/>
          </p:nvSpPr>
          <p:spPr bwMode="auto">
            <a:xfrm>
              <a:off x="2820" y="2630"/>
              <a:ext cx="42" cy="45"/>
            </a:xfrm>
            <a:custGeom>
              <a:avLst/>
              <a:gdLst>
                <a:gd name="T0" fmla="*/ 0 w 42"/>
                <a:gd name="T1" fmla="*/ 0 h 45"/>
                <a:gd name="T2" fmla="*/ 0 w 42"/>
                <a:gd name="T3" fmla="*/ 0 h 45"/>
                <a:gd name="T4" fmla="*/ 14 w 42"/>
                <a:gd name="T5" fmla="*/ 3 h 45"/>
                <a:gd name="T6" fmla="*/ 28 w 42"/>
                <a:gd name="T7" fmla="*/ 11 h 45"/>
                <a:gd name="T8" fmla="*/ 33 w 42"/>
                <a:gd name="T9" fmla="*/ 17 h 45"/>
                <a:gd name="T10" fmla="*/ 39 w 42"/>
                <a:gd name="T11" fmla="*/ 25 h 45"/>
                <a:gd name="T12" fmla="*/ 42 w 42"/>
                <a:gd name="T13" fmla="*/ 34 h 45"/>
                <a:gd name="T14" fmla="*/ 42 w 42"/>
                <a:gd name="T15" fmla="*/ 45 h 45"/>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5"/>
                <a:gd name="T26" fmla="*/ 42 w 42"/>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5">
                  <a:moveTo>
                    <a:pt x="0" y="0"/>
                  </a:moveTo>
                  <a:lnTo>
                    <a:pt x="0" y="0"/>
                  </a:lnTo>
                  <a:lnTo>
                    <a:pt x="14" y="3"/>
                  </a:lnTo>
                  <a:lnTo>
                    <a:pt x="28" y="11"/>
                  </a:lnTo>
                  <a:lnTo>
                    <a:pt x="33" y="17"/>
                  </a:lnTo>
                  <a:lnTo>
                    <a:pt x="39" y="25"/>
                  </a:lnTo>
                  <a:lnTo>
                    <a:pt x="42" y="34"/>
                  </a:lnTo>
                  <a:lnTo>
                    <a:pt x="42" y="45"/>
                  </a:lnTo>
                </a:path>
              </a:pathLst>
            </a:custGeom>
            <a:noFill/>
            <a:ln w="9525">
              <a:solidFill>
                <a:srgbClr val="000000"/>
              </a:solidFill>
              <a:round/>
              <a:headEnd/>
              <a:tailEnd/>
            </a:ln>
          </p:spPr>
          <p:txBody>
            <a:bodyPr/>
            <a:lstStyle/>
            <a:p>
              <a:endParaRPr lang="ru-RU"/>
            </a:p>
          </p:txBody>
        </p:sp>
        <p:sp>
          <p:nvSpPr>
            <p:cNvPr id="212110" name="Freeform 151"/>
            <p:cNvSpPr>
              <a:spLocks/>
            </p:cNvSpPr>
            <p:nvPr/>
          </p:nvSpPr>
          <p:spPr bwMode="auto">
            <a:xfrm>
              <a:off x="2862" y="2675"/>
              <a:ext cx="48" cy="62"/>
            </a:xfrm>
            <a:custGeom>
              <a:avLst/>
              <a:gdLst>
                <a:gd name="T0" fmla="*/ 48 w 48"/>
                <a:gd name="T1" fmla="*/ 62 h 62"/>
                <a:gd name="T2" fmla="*/ 48 w 48"/>
                <a:gd name="T3" fmla="*/ 62 h 62"/>
                <a:gd name="T4" fmla="*/ 31 w 48"/>
                <a:gd name="T5" fmla="*/ 62 h 62"/>
                <a:gd name="T6" fmla="*/ 20 w 48"/>
                <a:gd name="T7" fmla="*/ 56 h 62"/>
                <a:gd name="T8" fmla="*/ 11 w 48"/>
                <a:gd name="T9" fmla="*/ 51 h 62"/>
                <a:gd name="T10" fmla="*/ 8 w 48"/>
                <a:gd name="T11" fmla="*/ 45 h 62"/>
                <a:gd name="T12" fmla="*/ 3 w 48"/>
                <a:gd name="T13" fmla="*/ 39 h 62"/>
                <a:gd name="T14" fmla="*/ 3 w 48"/>
                <a:gd name="T15" fmla="*/ 31 h 62"/>
                <a:gd name="T16" fmla="*/ 0 w 48"/>
                <a:gd name="T17" fmla="*/ 17 h 62"/>
                <a:gd name="T18" fmla="*/ 0 w 48"/>
                <a:gd name="T19" fmla="*/ 0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62"/>
                <a:gd name="T32" fmla="*/ 48 w 48"/>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62">
                  <a:moveTo>
                    <a:pt x="48" y="62"/>
                  </a:moveTo>
                  <a:lnTo>
                    <a:pt x="48" y="62"/>
                  </a:lnTo>
                  <a:lnTo>
                    <a:pt x="31" y="62"/>
                  </a:lnTo>
                  <a:lnTo>
                    <a:pt x="20" y="56"/>
                  </a:lnTo>
                  <a:lnTo>
                    <a:pt x="11" y="51"/>
                  </a:lnTo>
                  <a:lnTo>
                    <a:pt x="8" y="45"/>
                  </a:lnTo>
                  <a:lnTo>
                    <a:pt x="3" y="39"/>
                  </a:lnTo>
                  <a:lnTo>
                    <a:pt x="3" y="31"/>
                  </a:lnTo>
                  <a:lnTo>
                    <a:pt x="0" y="17"/>
                  </a:lnTo>
                  <a:lnTo>
                    <a:pt x="0" y="0"/>
                  </a:lnTo>
                </a:path>
              </a:pathLst>
            </a:custGeom>
            <a:noFill/>
            <a:ln w="9525">
              <a:solidFill>
                <a:srgbClr val="000000"/>
              </a:solidFill>
              <a:round/>
              <a:headEnd/>
              <a:tailEnd/>
            </a:ln>
          </p:spPr>
          <p:txBody>
            <a:bodyPr/>
            <a:lstStyle/>
            <a:p>
              <a:endParaRPr lang="ru-RU"/>
            </a:p>
          </p:txBody>
        </p:sp>
        <p:sp>
          <p:nvSpPr>
            <p:cNvPr id="212111" name="Freeform 152"/>
            <p:cNvSpPr>
              <a:spLocks/>
            </p:cNvSpPr>
            <p:nvPr/>
          </p:nvSpPr>
          <p:spPr bwMode="auto">
            <a:xfrm>
              <a:off x="2820" y="2582"/>
              <a:ext cx="42" cy="48"/>
            </a:xfrm>
            <a:custGeom>
              <a:avLst/>
              <a:gdLst>
                <a:gd name="T0" fmla="*/ 0 w 42"/>
                <a:gd name="T1" fmla="*/ 48 h 48"/>
                <a:gd name="T2" fmla="*/ 0 w 42"/>
                <a:gd name="T3" fmla="*/ 48 h 48"/>
                <a:gd name="T4" fmla="*/ 14 w 42"/>
                <a:gd name="T5" fmla="*/ 45 h 48"/>
                <a:gd name="T6" fmla="*/ 28 w 42"/>
                <a:gd name="T7" fmla="*/ 37 h 48"/>
                <a:gd name="T8" fmla="*/ 33 w 42"/>
                <a:gd name="T9" fmla="*/ 28 h 48"/>
                <a:gd name="T10" fmla="*/ 39 w 42"/>
                <a:gd name="T11" fmla="*/ 22 h 48"/>
                <a:gd name="T12" fmla="*/ 42 w 42"/>
                <a:gd name="T13" fmla="*/ 11 h 48"/>
                <a:gd name="T14" fmla="*/ 42 w 42"/>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48"/>
                <a:gd name="T26" fmla="*/ 42 w 42"/>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48">
                  <a:moveTo>
                    <a:pt x="0" y="48"/>
                  </a:moveTo>
                  <a:lnTo>
                    <a:pt x="0" y="48"/>
                  </a:lnTo>
                  <a:lnTo>
                    <a:pt x="14" y="45"/>
                  </a:lnTo>
                  <a:lnTo>
                    <a:pt x="28" y="37"/>
                  </a:lnTo>
                  <a:lnTo>
                    <a:pt x="33" y="28"/>
                  </a:lnTo>
                  <a:lnTo>
                    <a:pt x="39" y="22"/>
                  </a:lnTo>
                  <a:lnTo>
                    <a:pt x="42" y="11"/>
                  </a:lnTo>
                  <a:lnTo>
                    <a:pt x="42" y="0"/>
                  </a:lnTo>
                </a:path>
              </a:pathLst>
            </a:custGeom>
            <a:noFill/>
            <a:ln w="9525">
              <a:solidFill>
                <a:srgbClr val="000000"/>
              </a:solidFill>
              <a:round/>
              <a:headEnd/>
              <a:tailEnd/>
            </a:ln>
          </p:spPr>
          <p:txBody>
            <a:bodyPr/>
            <a:lstStyle/>
            <a:p>
              <a:endParaRPr lang="ru-RU"/>
            </a:p>
          </p:txBody>
        </p:sp>
        <p:sp>
          <p:nvSpPr>
            <p:cNvPr id="212112" name="Freeform 153"/>
            <p:cNvSpPr>
              <a:spLocks/>
            </p:cNvSpPr>
            <p:nvPr/>
          </p:nvSpPr>
          <p:spPr bwMode="auto">
            <a:xfrm>
              <a:off x="2862" y="2520"/>
              <a:ext cx="48" cy="62"/>
            </a:xfrm>
            <a:custGeom>
              <a:avLst/>
              <a:gdLst>
                <a:gd name="T0" fmla="*/ 48 w 48"/>
                <a:gd name="T1" fmla="*/ 0 h 62"/>
                <a:gd name="T2" fmla="*/ 48 w 48"/>
                <a:gd name="T3" fmla="*/ 0 h 62"/>
                <a:gd name="T4" fmla="*/ 31 w 48"/>
                <a:gd name="T5" fmla="*/ 3 h 62"/>
                <a:gd name="T6" fmla="*/ 20 w 48"/>
                <a:gd name="T7" fmla="*/ 5 h 62"/>
                <a:gd name="T8" fmla="*/ 11 w 48"/>
                <a:gd name="T9" fmla="*/ 11 h 62"/>
                <a:gd name="T10" fmla="*/ 8 w 48"/>
                <a:gd name="T11" fmla="*/ 17 h 62"/>
                <a:gd name="T12" fmla="*/ 3 w 48"/>
                <a:gd name="T13" fmla="*/ 25 h 62"/>
                <a:gd name="T14" fmla="*/ 3 w 48"/>
                <a:gd name="T15" fmla="*/ 31 h 62"/>
                <a:gd name="T16" fmla="*/ 0 w 48"/>
                <a:gd name="T17" fmla="*/ 45 h 62"/>
                <a:gd name="T18" fmla="*/ 0 w 48"/>
                <a:gd name="T19" fmla="*/ 62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62"/>
                <a:gd name="T32" fmla="*/ 48 w 48"/>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62">
                  <a:moveTo>
                    <a:pt x="48" y="0"/>
                  </a:moveTo>
                  <a:lnTo>
                    <a:pt x="48" y="0"/>
                  </a:lnTo>
                  <a:lnTo>
                    <a:pt x="31" y="3"/>
                  </a:lnTo>
                  <a:lnTo>
                    <a:pt x="20" y="5"/>
                  </a:lnTo>
                  <a:lnTo>
                    <a:pt x="11" y="11"/>
                  </a:lnTo>
                  <a:lnTo>
                    <a:pt x="8" y="17"/>
                  </a:lnTo>
                  <a:lnTo>
                    <a:pt x="3" y="25"/>
                  </a:lnTo>
                  <a:lnTo>
                    <a:pt x="3" y="31"/>
                  </a:lnTo>
                  <a:lnTo>
                    <a:pt x="0" y="45"/>
                  </a:lnTo>
                  <a:lnTo>
                    <a:pt x="0" y="62"/>
                  </a:lnTo>
                </a:path>
              </a:pathLst>
            </a:custGeom>
            <a:noFill/>
            <a:ln w="9525">
              <a:solidFill>
                <a:srgbClr val="000000"/>
              </a:solidFill>
              <a:round/>
              <a:headEnd/>
              <a:tailEnd/>
            </a:ln>
          </p:spPr>
          <p:txBody>
            <a:bodyPr/>
            <a:lstStyle/>
            <a:p>
              <a:endParaRPr lang="ru-RU"/>
            </a:p>
          </p:txBody>
        </p:sp>
        <p:sp>
          <p:nvSpPr>
            <p:cNvPr id="212113" name="Line 154"/>
            <p:cNvSpPr>
              <a:spLocks noChangeShapeType="1"/>
            </p:cNvSpPr>
            <p:nvPr/>
          </p:nvSpPr>
          <p:spPr bwMode="auto">
            <a:xfrm>
              <a:off x="2004" y="296"/>
              <a:ext cx="1" cy="316"/>
            </a:xfrm>
            <a:prstGeom prst="line">
              <a:avLst/>
            </a:prstGeom>
            <a:noFill/>
            <a:ln w="22225">
              <a:solidFill>
                <a:srgbClr val="000000"/>
              </a:solidFill>
              <a:round/>
              <a:headEnd/>
              <a:tailEnd/>
            </a:ln>
          </p:spPr>
          <p:txBody>
            <a:bodyPr/>
            <a:lstStyle/>
            <a:p>
              <a:endParaRPr lang="ru-RU"/>
            </a:p>
          </p:txBody>
        </p:sp>
        <p:sp>
          <p:nvSpPr>
            <p:cNvPr id="212114" name="Line 155"/>
            <p:cNvSpPr>
              <a:spLocks noChangeShapeType="1"/>
            </p:cNvSpPr>
            <p:nvPr/>
          </p:nvSpPr>
          <p:spPr bwMode="auto">
            <a:xfrm>
              <a:off x="2904" y="1586"/>
              <a:ext cx="305" cy="1"/>
            </a:xfrm>
            <a:prstGeom prst="line">
              <a:avLst/>
            </a:prstGeom>
            <a:noFill/>
            <a:ln w="9525">
              <a:solidFill>
                <a:srgbClr val="000000"/>
              </a:solidFill>
              <a:round/>
              <a:headEnd/>
              <a:tailEnd/>
            </a:ln>
          </p:spPr>
          <p:txBody>
            <a:bodyPr/>
            <a:lstStyle/>
            <a:p>
              <a:endParaRPr lang="ru-RU"/>
            </a:p>
          </p:txBody>
        </p:sp>
        <p:sp>
          <p:nvSpPr>
            <p:cNvPr id="212115" name="Line 156"/>
            <p:cNvSpPr>
              <a:spLocks noChangeShapeType="1"/>
            </p:cNvSpPr>
            <p:nvPr/>
          </p:nvSpPr>
          <p:spPr bwMode="auto">
            <a:xfrm>
              <a:off x="2904" y="1227"/>
              <a:ext cx="305" cy="1"/>
            </a:xfrm>
            <a:prstGeom prst="line">
              <a:avLst/>
            </a:prstGeom>
            <a:noFill/>
            <a:ln w="9525">
              <a:solidFill>
                <a:srgbClr val="000000"/>
              </a:solidFill>
              <a:round/>
              <a:headEnd/>
              <a:tailEnd/>
            </a:ln>
          </p:spPr>
          <p:txBody>
            <a:bodyPr/>
            <a:lstStyle/>
            <a:p>
              <a:endParaRPr lang="ru-RU"/>
            </a:p>
          </p:txBody>
        </p:sp>
        <p:sp>
          <p:nvSpPr>
            <p:cNvPr id="212116" name="Freeform 157"/>
            <p:cNvSpPr>
              <a:spLocks/>
            </p:cNvSpPr>
            <p:nvPr/>
          </p:nvSpPr>
          <p:spPr bwMode="auto">
            <a:xfrm>
              <a:off x="3308" y="150"/>
              <a:ext cx="39" cy="39"/>
            </a:xfrm>
            <a:custGeom>
              <a:avLst/>
              <a:gdLst>
                <a:gd name="T0" fmla="*/ 19 w 39"/>
                <a:gd name="T1" fmla="*/ 39 h 39"/>
                <a:gd name="T2" fmla="*/ 19 w 39"/>
                <a:gd name="T3" fmla="*/ 39 h 39"/>
                <a:gd name="T4" fmla="*/ 28 w 39"/>
                <a:gd name="T5" fmla="*/ 39 h 39"/>
                <a:gd name="T6" fmla="*/ 34 w 39"/>
                <a:gd name="T7" fmla="*/ 34 h 39"/>
                <a:gd name="T8" fmla="*/ 39 w 39"/>
                <a:gd name="T9" fmla="*/ 28 h 39"/>
                <a:gd name="T10" fmla="*/ 39 w 39"/>
                <a:gd name="T11" fmla="*/ 19 h 39"/>
                <a:gd name="T12" fmla="*/ 39 w 39"/>
                <a:gd name="T13" fmla="*/ 19 h 39"/>
                <a:gd name="T14" fmla="*/ 39 w 39"/>
                <a:gd name="T15" fmla="*/ 14 h 39"/>
                <a:gd name="T16" fmla="*/ 34 w 39"/>
                <a:gd name="T17" fmla="*/ 8 h 39"/>
                <a:gd name="T18" fmla="*/ 28 w 39"/>
                <a:gd name="T19" fmla="*/ 2 h 39"/>
                <a:gd name="T20" fmla="*/ 19 w 39"/>
                <a:gd name="T21" fmla="*/ 0 h 39"/>
                <a:gd name="T22" fmla="*/ 19 w 39"/>
                <a:gd name="T23" fmla="*/ 0 h 39"/>
                <a:gd name="T24" fmla="*/ 11 w 39"/>
                <a:gd name="T25" fmla="*/ 2 h 39"/>
                <a:gd name="T26" fmla="*/ 5 w 39"/>
                <a:gd name="T27" fmla="*/ 8 h 39"/>
                <a:gd name="T28" fmla="*/ 2 w 39"/>
                <a:gd name="T29" fmla="*/ 14 h 39"/>
                <a:gd name="T30" fmla="*/ 0 w 39"/>
                <a:gd name="T31" fmla="*/ 19 h 39"/>
                <a:gd name="T32" fmla="*/ 0 w 39"/>
                <a:gd name="T33" fmla="*/ 19 h 39"/>
                <a:gd name="T34" fmla="*/ 2 w 39"/>
                <a:gd name="T35" fmla="*/ 28 h 39"/>
                <a:gd name="T36" fmla="*/ 5 w 39"/>
                <a:gd name="T37" fmla="*/ 34 h 39"/>
                <a:gd name="T38" fmla="*/ 11 w 39"/>
                <a:gd name="T39" fmla="*/ 39 h 39"/>
                <a:gd name="T40" fmla="*/ 19 w 39"/>
                <a:gd name="T41" fmla="*/ 39 h 39"/>
                <a:gd name="T42" fmla="*/ 19 w 39"/>
                <a:gd name="T43" fmla="*/ 39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9"/>
                <a:gd name="T67" fmla="*/ 0 h 39"/>
                <a:gd name="T68" fmla="*/ 39 w 39"/>
                <a:gd name="T69" fmla="*/ 39 h 3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9" h="39">
                  <a:moveTo>
                    <a:pt x="19" y="39"/>
                  </a:moveTo>
                  <a:lnTo>
                    <a:pt x="19" y="39"/>
                  </a:lnTo>
                  <a:lnTo>
                    <a:pt x="28" y="39"/>
                  </a:lnTo>
                  <a:lnTo>
                    <a:pt x="34" y="34"/>
                  </a:lnTo>
                  <a:lnTo>
                    <a:pt x="39" y="28"/>
                  </a:lnTo>
                  <a:lnTo>
                    <a:pt x="39" y="19"/>
                  </a:lnTo>
                  <a:lnTo>
                    <a:pt x="39" y="14"/>
                  </a:lnTo>
                  <a:lnTo>
                    <a:pt x="34" y="8"/>
                  </a:lnTo>
                  <a:lnTo>
                    <a:pt x="28" y="2"/>
                  </a:lnTo>
                  <a:lnTo>
                    <a:pt x="19" y="0"/>
                  </a:lnTo>
                  <a:lnTo>
                    <a:pt x="11" y="2"/>
                  </a:lnTo>
                  <a:lnTo>
                    <a:pt x="5" y="8"/>
                  </a:lnTo>
                  <a:lnTo>
                    <a:pt x="2" y="14"/>
                  </a:lnTo>
                  <a:lnTo>
                    <a:pt x="0" y="19"/>
                  </a:lnTo>
                  <a:lnTo>
                    <a:pt x="2" y="28"/>
                  </a:lnTo>
                  <a:lnTo>
                    <a:pt x="5" y="34"/>
                  </a:lnTo>
                  <a:lnTo>
                    <a:pt x="11" y="39"/>
                  </a:lnTo>
                  <a:lnTo>
                    <a:pt x="19" y="39"/>
                  </a:lnTo>
                  <a:close/>
                </a:path>
              </a:pathLst>
            </a:custGeom>
            <a:solidFill>
              <a:srgbClr val="FFFFFF"/>
            </a:solidFill>
            <a:ln w="4763">
              <a:solidFill>
                <a:srgbClr val="000000"/>
              </a:solidFill>
              <a:round/>
              <a:headEnd/>
              <a:tailEnd/>
            </a:ln>
          </p:spPr>
          <p:txBody>
            <a:bodyPr/>
            <a:lstStyle/>
            <a:p>
              <a:endParaRPr lang="ru-RU"/>
            </a:p>
          </p:txBody>
        </p:sp>
        <p:sp>
          <p:nvSpPr>
            <p:cNvPr id="212117" name="Line 159"/>
            <p:cNvSpPr>
              <a:spLocks noChangeShapeType="1"/>
            </p:cNvSpPr>
            <p:nvPr/>
          </p:nvSpPr>
          <p:spPr bwMode="auto">
            <a:xfrm>
              <a:off x="3327" y="169"/>
              <a:ext cx="1" cy="1"/>
            </a:xfrm>
            <a:prstGeom prst="line">
              <a:avLst/>
            </a:prstGeom>
            <a:noFill/>
            <a:ln w="4763">
              <a:solidFill>
                <a:srgbClr val="000000"/>
              </a:solidFill>
              <a:round/>
              <a:headEnd/>
              <a:tailEnd/>
            </a:ln>
          </p:spPr>
          <p:txBody>
            <a:bodyPr/>
            <a:lstStyle/>
            <a:p>
              <a:endParaRPr lang="ru-RU"/>
            </a:p>
          </p:txBody>
        </p:sp>
        <p:sp>
          <p:nvSpPr>
            <p:cNvPr id="212118" name="Freeform 160"/>
            <p:cNvSpPr>
              <a:spLocks/>
            </p:cNvSpPr>
            <p:nvPr/>
          </p:nvSpPr>
          <p:spPr bwMode="auto">
            <a:xfrm>
              <a:off x="3308" y="2977"/>
              <a:ext cx="39" cy="39"/>
            </a:xfrm>
            <a:custGeom>
              <a:avLst/>
              <a:gdLst>
                <a:gd name="T0" fmla="*/ 19 w 39"/>
                <a:gd name="T1" fmla="*/ 39 h 39"/>
                <a:gd name="T2" fmla="*/ 19 w 39"/>
                <a:gd name="T3" fmla="*/ 39 h 39"/>
                <a:gd name="T4" fmla="*/ 28 w 39"/>
                <a:gd name="T5" fmla="*/ 39 h 39"/>
                <a:gd name="T6" fmla="*/ 34 w 39"/>
                <a:gd name="T7" fmla="*/ 34 h 39"/>
                <a:gd name="T8" fmla="*/ 39 w 39"/>
                <a:gd name="T9" fmla="*/ 28 h 39"/>
                <a:gd name="T10" fmla="*/ 39 w 39"/>
                <a:gd name="T11" fmla="*/ 20 h 39"/>
                <a:gd name="T12" fmla="*/ 39 w 39"/>
                <a:gd name="T13" fmla="*/ 20 h 39"/>
                <a:gd name="T14" fmla="*/ 39 w 39"/>
                <a:gd name="T15" fmla="*/ 14 h 39"/>
                <a:gd name="T16" fmla="*/ 34 w 39"/>
                <a:gd name="T17" fmla="*/ 8 h 39"/>
                <a:gd name="T18" fmla="*/ 28 w 39"/>
                <a:gd name="T19" fmla="*/ 3 h 39"/>
                <a:gd name="T20" fmla="*/ 19 w 39"/>
                <a:gd name="T21" fmla="*/ 0 h 39"/>
                <a:gd name="T22" fmla="*/ 19 w 39"/>
                <a:gd name="T23" fmla="*/ 0 h 39"/>
                <a:gd name="T24" fmla="*/ 11 w 39"/>
                <a:gd name="T25" fmla="*/ 3 h 39"/>
                <a:gd name="T26" fmla="*/ 5 w 39"/>
                <a:gd name="T27" fmla="*/ 8 h 39"/>
                <a:gd name="T28" fmla="*/ 2 w 39"/>
                <a:gd name="T29" fmla="*/ 14 h 39"/>
                <a:gd name="T30" fmla="*/ 0 w 39"/>
                <a:gd name="T31" fmla="*/ 20 h 39"/>
                <a:gd name="T32" fmla="*/ 0 w 39"/>
                <a:gd name="T33" fmla="*/ 20 h 39"/>
                <a:gd name="T34" fmla="*/ 2 w 39"/>
                <a:gd name="T35" fmla="*/ 28 h 39"/>
                <a:gd name="T36" fmla="*/ 5 w 39"/>
                <a:gd name="T37" fmla="*/ 34 h 39"/>
                <a:gd name="T38" fmla="*/ 11 w 39"/>
                <a:gd name="T39" fmla="*/ 39 h 39"/>
                <a:gd name="T40" fmla="*/ 19 w 39"/>
                <a:gd name="T41" fmla="*/ 39 h 39"/>
                <a:gd name="T42" fmla="*/ 19 w 39"/>
                <a:gd name="T43" fmla="*/ 39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9"/>
                <a:gd name="T67" fmla="*/ 0 h 39"/>
                <a:gd name="T68" fmla="*/ 39 w 39"/>
                <a:gd name="T69" fmla="*/ 39 h 3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9" h="39">
                  <a:moveTo>
                    <a:pt x="19" y="39"/>
                  </a:moveTo>
                  <a:lnTo>
                    <a:pt x="19" y="39"/>
                  </a:lnTo>
                  <a:lnTo>
                    <a:pt x="28" y="39"/>
                  </a:lnTo>
                  <a:lnTo>
                    <a:pt x="34" y="34"/>
                  </a:lnTo>
                  <a:lnTo>
                    <a:pt x="39" y="28"/>
                  </a:lnTo>
                  <a:lnTo>
                    <a:pt x="39" y="20"/>
                  </a:lnTo>
                  <a:lnTo>
                    <a:pt x="39" y="14"/>
                  </a:lnTo>
                  <a:lnTo>
                    <a:pt x="34" y="8"/>
                  </a:lnTo>
                  <a:lnTo>
                    <a:pt x="28" y="3"/>
                  </a:lnTo>
                  <a:lnTo>
                    <a:pt x="19" y="0"/>
                  </a:lnTo>
                  <a:lnTo>
                    <a:pt x="11" y="3"/>
                  </a:lnTo>
                  <a:lnTo>
                    <a:pt x="5" y="8"/>
                  </a:lnTo>
                  <a:lnTo>
                    <a:pt x="2" y="14"/>
                  </a:lnTo>
                  <a:lnTo>
                    <a:pt x="0" y="20"/>
                  </a:lnTo>
                  <a:lnTo>
                    <a:pt x="2" y="28"/>
                  </a:lnTo>
                  <a:lnTo>
                    <a:pt x="5" y="34"/>
                  </a:lnTo>
                  <a:lnTo>
                    <a:pt x="11" y="39"/>
                  </a:lnTo>
                  <a:lnTo>
                    <a:pt x="19" y="39"/>
                  </a:lnTo>
                  <a:close/>
                </a:path>
              </a:pathLst>
            </a:custGeom>
            <a:solidFill>
              <a:srgbClr val="FFFFFF"/>
            </a:solidFill>
            <a:ln w="4763">
              <a:solidFill>
                <a:srgbClr val="000000"/>
              </a:solidFill>
              <a:round/>
              <a:headEnd/>
              <a:tailEnd/>
            </a:ln>
          </p:spPr>
          <p:txBody>
            <a:bodyPr/>
            <a:lstStyle/>
            <a:p>
              <a:endParaRPr lang="ru-RU"/>
            </a:p>
          </p:txBody>
        </p:sp>
        <p:sp>
          <p:nvSpPr>
            <p:cNvPr id="212119" name="Line 162"/>
            <p:cNvSpPr>
              <a:spLocks noChangeShapeType="1"/>
            </p:cNvSpPr>
            <p:nvPr/>
          </p:nvSpPr>
          <p:spPr bwMode="auto">
            <a:xfrm>
              <a:off x="3327" y="2997"/>
              <a:ext cx="1" cy="1"/>
            </a:xfrm>
            <a:prstGeom prst="line">
              <a:avLst/>
            </a:prstGeom>
            <a:noFill/>
            <a:ln w="4763">
              <a:solidFill>
                <a:srgbClr val="000000"/>
              </a:solidFill>
              <a:round/>
              <a:headEnd/>
              <a:tailEnd/>
            </a:ln>
          </p:spPr>
          <p:txBody>
            <a:bodyPr/>
            <a:lstStyle/>
            <a:p>
              <a:endParaRPr lang="ru-RU"/>
            </a:p>
          </p:txBody>
        </p:sp>
        <p:sp>
          <p:nvSpPr>
            <p:cNvPr id="212120" name="Rectangle 163"/>
            <p:cNvSpPr>
              <a:spLocks noChangeArrowheads="1"/>
            </p:cNvSpPr>
            <p:nvPr/>
          </p:nvSpPr>
          <p:spPr bwMode="auto">
            <a:xfrm>
              <a:off x="4069" y="1087"/>
              <a:ext cx="399" cy="106"/>
            </a:xfrm>
            <a:prstGeom prst="rect">
              <a:avLst/>
            </a:prstGeom>
            <a:noFill/>
            <a:ln w="9525">
              <a:noFill/>
              <a:miter lim="800000"/>
              <a:headEnd/>
              <a:tailEnd/>
            </a:ln>
          </p:spPr>
          <p:txBody>
            <a:bodyPr wrap="none" lIns="0" tIns="0" rIns="0" bIns="0">
              <a:spAutoFit/>
            </a:bodyPr>
            <a:lstStyle/>
            <a:p>
              <a:r>
                <a:rPr lang="en-US" altLang="zh-TW" sz="1200">
                  <a:solidFill>
                    <a:srgbClr val="000000"/>
                  </a:solidFill>
                  <a:ea typeface="PMingLiU" pitchFamily="18" charset="-120"/>
                </a:rPr>
                <a:t>Sweat glands</a:t>
              </a:r>
              <a:endParaRPr lang="en-US" altLang="zh-TW" sz="1200">
                <a:ea typeface="PMingLiU" pitchFamily="18" charset="-120"/>
              </a:endParaRPr>
            </a:p>
          </p:txBody>
        </p:sp>
        <p:sp>
          <p:nvSpPr>
            <p:cNvPr id="212121" name="Rectangle 164"/>
            <p:cNvSpPr>
              <a:spLocks noChangeArrowheads="1"/>
            </p:cNvSpPr>
            <p:nvPr/>
          </p:nvSpPr>
          <p:spPr bwMode="auto">
            <a:xfrm>
              <a:off x="4069" y="1177"/>
              <a:ext cx="286" cy="106"/>
            </a:xfrm>
            <a:prstGeom prst="rect">
              <a:avLst/>
            </a:prstGeom>
            <a:noFill/>
            <a:ln w="9525">
              <a:noFill/>
              <a:miter lim="800000"/>
              <a:headEnd/>
              <a:tailEnd/>
            </a:ln>
          </p:spPr>
          <p:txBody>
            <a:bodyPr wrap="none" lIns="0" tIns="0" rIns="0" bIns="0">
              <a:spAutoFit/>
            </a:bodyPr>
            <a:lstStyle/>
            <a:p>
              <a:r>
                <a:rPr lang="en-US" altLang="zh-TW" sz="1200">
                  <a:solidFill>
                    <a:srgbClr val="000000"/>
                  </a:solidFill>
                  <a:ea typeface="PMingLiU" pitchFamily="18" charset="-120"/>
                </a:rPr>
                <a:t>and ducts</a:t>
              </a:r>
              <a:endParaRPr lang="en-US" altLang="zh-TW" sz="1200">
                <a:ea typeface="PMingLiU" pitchFamily="18" charset="-120"/>
              </a:endParaRPr>
            </a:p>
          </p:txBody>
        </p:sp>
        <p:sp>
          <p:nvSpPr>
            <p:cNvPr id="212122" name="Rectangle 165"/>
            <p:cNvSpPr>
              <a:spLocks noChangeArrowheads="1"/>
            </p:cNvSpPr>
            <p:nvPr/>
          </p:nvSpPr>
          <p:spPr bwMode="auto">
            <a:xfrm>
              <a:off x="1843" y="723"/>
              <a:ext cx="290" cy="107"/>
            </a:xfrm>
            <a:prstGeom prst="rect">
              <a:avLst/>
            </a:prstGeom>
            <a:noFill/>
            <a:ln w="9525">
              <a:noFill/>
              <a:miter lim="800000"/>
              <a:headEnd/>
              <a:tailEnd/>
            </a:ln>
          </p:spPr>
          <p:txBody>
            <a:bodyPr wrap="none" lIns="0" tIns="0" rIns="0" bIns="0">
              <a:spAutoFit/>
            </a:bodyPr>
            <a:lstStyle/>
            <a:p>
              <a:r>
                <a:rPr lang="en-US" altLang="zh-TW" sz="1200">
                  <a:solidFill>
                    <a:srgbClr val="000000"/>
                  </a:solidFill>
                  <a:ea typeface="PMingLiU" pitchFamily="18" charset="-120"/>
                </a:rPr>
                <a:t>Electrode</a:t>
              </a:r>
              <a:endParaRPr lang="en-US" altLang="zh-TW" sz="1200">
                <a:ea typeface="PMingLiU" pitchFamily="18" charset="-120"/>
              </a:endParaRPr>
            </a:p>
          </p:txBody>
        </p:sp>
        <p:sp>
          <p:nvSpPr>
            <p:cNvPr id="212123" name="Rectangle 166"/>
            <p:cNvSpPr>
              <a:spLocks noChangeArrowheads="1"/>
            </p:cNvSpPr>
            <p:nvPr/>
          </p:nvSpPr>
          <p:spPr bwMode="auto">
            <a:xfrm>
              <a:off x="1832" y="1812"/>
              <a:ext cx="310" cy="105"/>
            </a:xfrm>
            <a:prstGeom prst="rect">
              <a:avLst/>
            </a:prstGeom>
            <a:noFill/>
            <a:ln w="9525">
              <a:noFill/>
              <a:miter lim="800000"/>
              <a:headEnd/>
              <a:tailEnd/>
            </a:ln>
          </p:spPr>
          <p:txBody>
            <a:bodyPr wrap="none" lIns="0" tIns="0" rIns="0" bIns="0">
              <a:spAutoFit/>
            </a:bodyPr>
            <a:lstStyle/>
            <a:p>
              <a:r>
                <a:rPr lang="en-US" altLang="zh-TW" sz="1200">
                  <a:solidFill>
                    <a:srgbClr val="000000"/>
                  </a:solidFill>
                  <a:ea typeface="PMingLiU" pitchFamily="18" charset="-120"/>
                </a:rPr>
                <a:t>Epidermis</a:t>
              </a:r>
              <a:endParaRPr lang="en-US" altLang="zh-TW" sz="1200">
                <a:ea typeface="PMingLiU" pitchFamily="18" charset="-120"/>
              </a:endParaRPr>
            </a:p>
          </p:txBody>
        </p:sp>
        <p:sp>
          <p:nvSpPr>
            <p:cNvPr id="212124" name="Rectangle 167"/>
            <p:cNvSpPr>
              <a:spLocks noChangeArrowheads="1"/>
            </p:cNvSpPr>
            <p:nvPr/>
          </p:nvSpPr>
          <p:spPr bwMode="auto">
            <a:xfrm>
              <a:off x="1685" y="2433"/>
              <a:ext cx="349" cy="105"/>
            </a:xfrm>
            <a:prstGeom prst="rect">
              <a:avLst/>
            </a:prstGeom>
            <a:noFill/>
            <a:ln w="9525">
              <a:noFill/>
              <a:miter lim="800000"/>
              <a:headEnd/>
              <a:tailEnd/>
            </a:ln>
          </p:spPr>
          <p:txBody>
            <a:bodyPr wrap="none" lIns="0" tIns="0" rIns="0" bIns="0">
              <a:spAutoFit/>
            </a:bodyPr>
            <a:lstStyle/>
            <a:p>
              <a:r>
                <a:rPr lang="en-US" altLang="zh-TW" sz="1200">
                  <a:solidFill>
                    <a:srgbClr val="000000"/>
                  </a:solidFill>
                  <a:ea typeface="PMingLiU" pitchFamily="18" charset="-120"/>
                </a:rPr>
                <a:t>Dermis and</a:t>
              </a:r>
              <a:endParaRPr lang="en-US" altLang="zh-TW" sz="1200">
                <a:ea typeface="PMingLiU" pitchFamily="18" charset="-120"/>
              </a:endParaRPr>
            </a:p>
          </p:txBody>
        </p:sp>
        <p:sp>
          <p:nvSpPr>
            <p:cNvPr id="212125" name="Rectangle 168"/>
            <p:cNvSpPr>
              <a:spLocks noChangeArrowheads="1"/>
            </p:cNvSpPr>
            <p:nvPr/>
          </p:nvSpPr>
          <p:spPr bwMode="auto">
            <a:xfrm>
              <a:off x="1685" y="2523"/>
              <a:ext cx="575" cy="105"/>
            </a:xfrm>
            <a:prstGeom prst="rect">
              <a:avLst/>
            </a:prstGeom>
            <a:noFill/>
            <a:ln w="9525">
              <a:noFill/>
              <a:miter lim="800000"/>
              <a:headEnd/>
              <a:tailEnd/>
            </a:ln>
          </p:spPr>
          <p:txBody>
            <a:bodyPr wrap="none" lIns="0" tIns="0" rIns="0" bIns="0">
              <a:spAutoFit/>
            </a:bodyPr>
            <a:lstStyle/>
            <a:p>
              <a:r>
                <a:rPr lang="en-US" altLang="zh-TW" sz="1200">
                  <a:solidFill>
                    <a:srgbClr val="000000"/>
                  </a:solidFill>
                  <a:ea typeface="PMingLiU" pitchFamily="18" charset="-120"/>
                </a:rPr>
                <a:t>subcutaneous layer</a:t>
              </a:r>
              <a:endParaRPr lang="en-US" altLang="zh-TW" sz="1200">
                <a:ea typeface="PMingLiU" pitchFamily="18" charset="-120"/>
              </a:endParaRPr>
            </a:p>
          </p:txBody>
        </p:sp>
        <p:sp>
          <p:nvSpPr>
            <p:cNvPr id="212126" name="Rectangle 169"/>
            <p:cNvSpPr>
              <a:spLocks noChangeArrowheads="1"/>
            </p:cNvSpPr>
            <p:nvPr/>
          </p:nvSpPr>
          <p:spPr bwMode="auto">
            <a:xfrm>
              <a:off x="3384" y="2568"/>
              <a:ext cx="71" cy="105"/>
            </a:xfrm>
            <a:prstGeom prst="rect">
              <a:avLst/>
            </a:prstGeom>
            <a:noFill/>
            <a:ln w="9525">
              <a:noFill/>
              <a:miter lim="800000"/>
              <a:headEnd/>
              <a:tailEnd/>
            </a:ln>
          </p:spPr>
          <p:txBody>
            <a:bodyPr wrap="none" lIns="0" tIns="0" rIns="0" bIns="0">
              <a:spAutoFit/>
            </a:bodyPr>
            <a:lstStyle/>
            <a:p>
              <a:r>
                <a:rPr lang="en-US" altLang="zh-TW" sz="1200" i="1">
                  <a:solidFill>
                    <a:srgbClr val="000000"/>
                  </a:solidFill>
                  <a:ea typeface="PMingLiU" pitchFamily="18" charset="-120"/>
                </a:rPr>
                <a:t>R</a:t>
              </a:r>
              <a:r>
                <a:rPr lang="en-US" altLang="zh-TW" sz="1200" i="1" baseline="-25000">
                  <a:solidFill>
                    <a:srgbClr val="000000"/>
                  </a:solidFill>
                  <a:ea typeface="PMingLiU" pitchFamily="18" charset="-120"/>
                </a:rPr>
                <a:t>u</a:t>
              </a:r>
            </a:p>
          </p:txBody>
        </p:sp>
        <p:sp>
          <p:nvSpPr>
            <p:cNvPr id="212127" name="Rectangle 171"/>
            <p:cNvSpPr>
              <a:spLocks noChangeArrowheads="1"/>
            </p:cNvSpPr>
            <p:nvPr/>
          </p:nvSpPr>
          <p:spPr bwMode="auto">
            <a:xfrm>
              <a:off x="3519" y="1947"/>
              <a:ext cx="68" cy="105"/>
            </a:xfrm>
            <a:prstGeom prst="rect">
              <a:avLst/>
            </a:prstGeom>
            <a:noFill/>
            <a:ln w="9525">
              <a:noFill/>
              <a:miter lim="800000"/>
              <a:headEnd/>
              <a:tailEnd/>
            </a:ln>
          </p:spPr>
          <p:txBody>
            <a:bodyPr wrap="none" lIns="0" tIns="0" rIns="0" bIns="0">
              <a:spAutoFit/>
            </a:bodyPr>
            <a:lstStyle/>
            <a:p>
              <a:r>
                <a:rPr lang="en-US" altLang="zh-TW" sz="1200" i="1">
                  <a:solidFill>
                    <a:srgbClr val="000000"/>
                  </a:solidFill>
                  <a:ea typeface="PMingLiU" pitchFamily="18" charset="-120"/>
                </a:rPr>
                <a:t>R</a:t>
              </a:r>
              <a:r>
                <a:rPr lang="en-US" altLang="zh-TW" sz="1200" i="1" baseline="-25000">
                  <a:solidFill>
                    <a:srgbClr val="000000"/>
                  </a:solidFill>
                  <a:ea typeface="PMingLiU" pitchFamily="18" charset="-120"/>
                </a:rPr>
                <a:t>e</a:t>
              </a:r>
            </a:p>
          </p:txBody>
        </p:sp>
        <p:sp>
          <p:nvSpPr>
            <p:cNvPr id="212128" name="Rectangle 173"/>
            <p:cNvSpPr>
              <a:spLocks noChangeArrowheads="1"/>
            </p:cNvSpPr>
            <p:nvPr/>
          </p:nvSpPr>
          <p:spPr bwMode="auto">
            <a:xfrm>
              <a:off x="3423" y="1530"/>
              <a:ext cx="88" cy="105"/>
            </a:xfrm>
            <a:prstGeom prst="rect">
              <a:avLst/>
            </a:prstGeom>
            <a:noFill/>
            <a:ln w="9525">
              <a:noFill/>
              <a:miter lim="800000"/>
              <a:headEnd/>
              <a:tailEnd/>
            </a:ln>
          </p:spPr>
          <p:txBody>
            <a:bodyPr wrap="none" lIns="0" tIns="0" rIns="0" bIns="0">
              <a:spAutoFit/>
            </a:bodyPr>
            <a:lstStyle/>
            <a:p>
              <a:r>
                <a:rPr lang="en-US" altLang="zh-TW" sz="1200" i="1">
                  <a:solidFill>
                    <a:srgbClr val="000000"/>
                  </a:solidFill>
                  <a:ea typeface="PMingLiU" pitchFamily="18" charset="-120"/>
                </a:rPr>
                <a:t>E</a:t>
              </a:r>
              <a:r>
                <a:rPr lang="en-US" altLang="zh-TW" sz="1200" i="1" baseline="-25000">
                  <a:solidFill>
                    <a:srgbClr val="000000"/>
                  </a:solidFill>
                  <a:ea typeface="PMingLiU" pitchFamily="18" charset="-120"/>
                </a:rPr>
                <a:t>se</a:t>
              </a:r>
            </a:p>
          </p:txBody>
        </p:sp>
        <p:sp>
          <p:nvSpPr>
            <p:cNvPr id="212129" name="Rectangle 175"/>
            <p:cNvSpPr>
              <a:spLocks noChangeArrowheads="1"/>
            </p:cNvSpPr>
            <p:nvPr/>
          </p:nvSpPr>
          <p:spPr bwMode="auto">
            <a:xfrm>
              <a:off x="3423" y="311"/>
              <a:ext cx="93" cy="105"/>
            </a:xfrm>
            <a:prstGeom prst="rect">
              <a:avLst/>
            </a:prstGeom>
            <a:noFill/>
            <a:ln w="9525">
              <a:noFill/>
              <a:miter lim="800000"/>
              <a:headEnd/>
              <a:tailEnd/>
            </a:ln>
          </p:spPr>
          <p:txBody>
            <a:bodyPr wrap="none" lIns="0" tIns="0" rIns="0" bIns="0">
              <a:spAutoFit/>
            </a:bodyPr>
            <a:lstStyle/>
            <a:p>
              <a:r>
                <a:rPr lang="en-US" altLang="zh-TW" sz="1200" i="1">
                  <a:solidFill>
                    <a:srgbClr val="000000"/>
                  </a:solidFill>
                  <a:ea typeface="PMingLiU" pitchFamily="18" charset="-120"/>
                </a:rPr>
                <a:t>E</a:t>
              </a:r>
              <a:r>
                <a:rPr lang="en-US" altLang="zh-TW" sz="1200" i="1" baseline="-25000">
                  <a:solidFill>
                    <a:srgbClr val="000000"/>
                  </a:solidFill>
                  <a:ea typeface="PMingLiU" pitchFamily="18" charset="-120"/>
                </a:rPr>
                <a:t>he</a:t>
              </a:r>
            </a:p>
          </p:txBody>
        </p:sp>
        <p:sp>
          <p:nvSpPr>
            <p:cNvPr id="212130" name="Rectangle 177"/>
            <p:cNvSpPr>
              <a:spLocks noChangeArrowheads="1"/>
            </p:cNvSpPr>
            <p:nvPr/>
          </p:nvSpPr>
          <p:spPr bwMode="auto">
            <a:xfrm>
              <a:off x="3389" y="1202"/>
              <a:ext cx="65" cy="105"/>
            </a:xfrm>
            <a:prstGeom prst="rect">
              <a:avLst/>
            </a:prstGeom>
            <a:noFill/>
            <a:ln w="9525">
              <a:noFill/>
              <a:miter lim="800000"/>
              <a:headEnd/>
              <a:tailEnd/>
            </a:ln>
          </p:spPr>
          <p:txBody>
            <a:bodyPr wrap="none" lIns="0" tIns="0" rIns="0" bIns="0">
              <a:spAutoFit/>
            </a:bodyPr>
            <a:lstStyle/>
            <a:p>
              <a:r>
                <a:rPr lang="en-US" altLang="zh-TW" sz="1200" i="1">
                  <a:solidFill>
                    <a:srgbClr val="000000"/>
                  </a:solidFill>
                  <a:ea typeface="PMingLiU" pitchFamily="18" charset="-120"/>
                </a:rPr>
                <a:t>R</a:t>
              </a:r>
              <a:r>
                <a:rPr lang="en-US" altLang="zh-TW" sz="1200" i="1" baseline="-25000">
                  <a:solidFill>
                    <a:srgbClr val="000000"/>
                  </a:solidFill>
                  <a:ea typeface="PMingLiU" pitchFamily="18" charset="-120"/>
                </a:rPr>
                <a:t>s</a:t>
              </a:r>
            </a:p>
          </p:txBody>
        </p:sp>
        <p:sp>
          <p:nvSpPr>
            <p:cNvPr id="212131" name="Rectangle 179"/>
            <p:cNvSpPr>
              <a:spLocks noChangeArrowheads="1"/>
            </p:cNvSpPr>
            <p:nvPr/>
          </p:nvSpPr>
          <p:spPr bwMode="auto">
            <a:xfrm>
              <a:off x="3717" y="723"/>
              <a:ext cx="71" cy="107"/>
            </a:xfrm>
            <a:prstGeom prst="rect">
              <a:avLst/>
            </a:prstGeom>
            <a:noFill/>
            <a:ln w="9525">
              <a:noFill/>
              <a:miter lim="800000"/>
              <a:headEnd/>
              <a:tailEnd/>
            </a:ln>
          </p:spPr>
          <p:txBody>
            <a:bodyPr wrap="none" lIns="0" tIns="0" rIns="0" bIns="0">
              <a:spAutoFit/>
            </a:bodyPr>
            <a:lstStyle/>
            <a:p>
              <a:r>
                <a:rPr lang="en-US" altLang="zh-TW" sz="1200" i="1">
                  <a:solidFill>
                    <a:srgbClr val="000000"/>
                  </a:solidFill>
                  <a:ea typeface="PMingLiU" pitchFamily="18" charset="-120"/>
                </a:rPr>
                <a:t>R</a:t>
              </a:r>
              <a:r>
                <a:rPr lang="en-US" altLang="zh-TW" sz="1200" i="1" baseline="-25000">
                  <a:solidFill>
                    <a:srgbClr val="000000"/>
                  </a:solidFill>
                  <a:ea typeface="PMingLiU" pitchFamily="18" charset="-120"/>
                </a:rPr>
                <a:t>d</a:t>
              </a:r>
            </a:p>
          </p:txBody>
        </p:sp>
        <p:sp>
          <p:nvSpPr>
            <p:cNvPr id="212132" name="Rectangle 181"/>
            <p:cNvSpPr>
              <a:spLocks noChangeArrowheads="1"/>
            </p:cNvSpPr>
            <p:nvPr/>
          </p:nvSpPr>
          <p:spPr bwMode="auto">
            <a:xfrm>
              <a:off x="2797" y="723"/>
              <a:ext cx="75" cy="107"/>
            </a:xfrm>
            <a:prstGeom prst="rect">
              <a:avLst/>
            </a:prstGeom>
            <a:noFill/>
            <a:ln w="9525">
              <a:noFill/>
              <a:miter lim="800000"/>
              <a:headEnd/>
              <a:tailEnd/>
            </a:ln>
          </p:spPr>
          <p:txBody>
            <a:bodyPr wrap="none" lIns="0" tIns="0" rIns="0" bIns="0">
              <a:spAutoFit/>
            </a:bodyPr>
            <a:lstStyle/>
            <a:p>
              <a:r>
                <a:rPr lang="en-US" altLang="zh-TW" sz="1200" i="1">
                  <a:solidFill>
                    <a:srgbClr val="000000"/>
                  </a:solidFill>
                  <a:ea typeface="PMingLiU" pitchFamily="18" charset="-120"/>
                </a:rPr>
                <a:t>C</a:t>
              </a:r>
              <a:r>
                <a:rPr lang="en-US" altLang="zh-TW" sz="1200" i="1" baseline="-25000">
                  <a:solidFill>
                    <a:srgbClr val="000000"/>
                  </a:solidFill>
                  <a:ea typeface="PMingLiU" pitchFamily="18" charset="-120"/>
                </a:rPr>
                <a:t>d</a:t>
              </a:r>
            </a:p>
          </p:txBody>
        </p:sp>
        <p:sp>
          <p:nvSpPr>
            <p:cNvPr id="212133" name="Rectangle 183"/>
            <p:cNvSpPr>
              <a:spLocks noChangeArrowheads="1"/>
            </p:cNvSpPr>
            <p:nvPr/>
          </p:nvSpPr>
          <p:spPr bwMode="auto">
            <a:xfrm>
              <a:off x="4095" y="1530"/>
              <a:ext cx="76" cy="105"/>
            </a:xfrm>
            <a:prstGeom prst="rect">
              <a:avLst/>
            </a:prstGeom>
            <a:noFill/>
            <a:ln w="9525">
              <a:noFill/>
              <a:miter lim="800000"/>
              <a:headEnd/>
              <a:tailEnd/>
            </a:ln>
          </p:spPr>
          <p:txBody>
            <a:bodyPr wrap="none" lIns="0" tIns="0" rIns="0" bIns="0">
              <a:spAutoFit/>
            </a:bodyPr>
            <a:lstStyle/>
            <a:p>
              <a:r>
                <a:rPr lang="en-US" altLang="zh-TW" sz="1200" i="1">
                  <a:solidFill>
                    <a:srgbClr val="000000"/>
                  </a:solidFill>
                  <a:ea typeface="PMingLiU" pitchFamily="18" charset="-120"/>
                </a:rPr>
                <a:t>E</a:t>
              </a:r>
              <a:r>
                <a:rPr lang="en-US" altLang="zh-TW" sz="1200" i="1" baseline="-25000">
                  <a:solidFill>
                    <a:srgbClr val="000000"/>
                  </a:solidFill>
                  <a:ea typeface="PMingLiU" pitchFamily="18" charset="-120"/>
                </a:rPr>
                <a:t>P</a:t>
              </a:r>
            </a:p>
          </p:txBody>
        </p:sp>
        <p:sp>
          <p:nvSpPr>
            <p:cNvPr id="212134" name="Rectangle 185"/>
            <p:cNvSpPr>
              <a:spLocks noChangeArrowheads="1"/>
            </p:cNvSpPr>
            <p:nvPr/>
          </p:nvSpPr>
          <p:spPr bwMode="auto">
            <a:xfrm>
              <a:off x="4462" y="1947"/>
              <a:ext cx="76" cy="105"/>
            </a:xfrm>
            <a:prstGeom prst="rect">
              <a:avLst/>
            </a:prstGeom>
            <a:noFill/>
            <a:ln w="9525">
              <a:noFill/>
              <a:miter lim="800000"/>
              <a:headEnd/>
              <a:tailEnd/>
            </a:ln>
          </p:spPr>
          <p:txBody>
            <a:bodyPr wrap="none" lIns="0" tIns="0" rIns="0" bIns="0">
              <a:spAutoFit/>
            </a:bodyPr>
            <a:lstStyle/>
            <a:p>
              <a:r>
                <a:rPr lang="en-US" altLang="zh-TW" sz="1200" i="1">
                  <a:solidFill>
                    <a:srgbClr val="000000"/>
                  </a:solidFill>
                  <a:ea typeface="PMingLiU" pitchFamily="18" charset="-120"/>
                </a:rPr>
                <a:t>R</a:t>
              </a:r>
              <a:r>
                <a:rPr lang="en-US" altLang="zh-TW" sz="1200" i="1" baseline="-25000">
                  <a:solidFill>
                    <a:srgbClr val="000000"/>
                  </a:solidFill>
                  <a:ea typeface="PMingLiU" pitchFamily="18" charset="-120"/>
                </a:rPr>
                <a:t>P</a:t>
              </a:r>
            </a:p>
          </p:txBody>
        </p:sp>
        <p:sp>
          <p:nvSpPr>
            <p:cNvPr id="212135" name="Rectangle 187"/>
            <p:cNvSpPr>
              <a:spLocks noChangeArrowheads="1"/>
            </p:cNvSpPr>
            <p:nvPr/>
          </p:nvSpPr>
          <p:spPr bwMode="auto">
            <a:xfrm>
              <a:off x="4010" y="1947"/>
              <a:ext cx="81" cy="105"/>
            </a:xfrm>
            <a:prstGeom prst="rect">
              <a:avLst/>
            </a:prstGeom>
            <a:noFill/>
            <a:ln w="9525">
              <a:noFill/>
              <a:miter lim="800000"/>
              <a:headEnd/>
              <a:tailEnd/>
            </a:ln>
          </p:spPr>
          <p:txBody>
            <a:bodyPr wrap="none" lIns="0" tIns="0" rIns="0" bIns="0">
              <a:spAutoFit/>
            </a:bodyPr>
            <a:lstStyle/>
            <a:p>
              <a:r>
                <a:rPr lang="en-US" altLang="zh-TW" sz="1200" i="1">
                  <a:solidFill>
                    <a:srgbClr val="000000"/>
                  </a:solidFill>
                  <a:ea typeface="PMingLiU" pitchFamily="18" charset="-120"/>
                </a:rPr>
                <a:t>C</a:t>
              </a:r>
              <a:r>
                <a:rPr lang="en-US" altLang="zh-TW" sz="1200" i="1" baseline="-25000">
                  <a:solidFill>
                    <a:srgbClr val="000000"/>
                  </a:solidFill>
                  <a:ea typeface="PMingLiU" pitchFamily="18" charset="-120"/>
                </a:rPr>
                <a:t>P</a:t>
              </a:r>
            </a:p>
          </p:txBody>
        </p:sp>
        <p:sp>
          <p:nvSpPr>
            <p:cNvPr id="212136" name="Rectangle 189"/>
            <p:cNvSpPr>
              <a:spLocks noChangeArrowheads="1"/>
            </p:cNvSpPr>
            <p:nvPr/>
          </p:nvSpPr>
          <p:spPr bwMode="auto">
            <a:xfrm>
              <a:off x="3062" y="1947"/>
              <a:ext cx="72" cy="105"/>
            </a:xfrm>
            <a:prstGeom prst="rect">
              <a:avLst/>
            </a:prstGeom>
            <a:noFill/>
            <a:ln w="9525">
              <a:noFill/>
              <a:miter lim="800000"/>
              <a:headEnd/>
              <a:tailEnd/>
            </a:ln>
          </p:spPr>
          <p:txBody>
            <a:bodyPr wrap="none" lIns="0" tIns="0" rIns="0" bIns="0">
              <a:spAutoFit/>
            </a:bodyPr>
            <a:lstStyle/>
            <a:p>
              <a:r>
                <a:rPr lang="en-US" altLang="zh-TW" sz="1200" i="1">
                  <a:solidFill>
                    <a:srgbClr val="000000"/>
                  </a:solidFill>
                  <a:ea typeface="PMingLiU" pitchFamily="18" charset="-120"/>
                </a:rPr>
                <a:t>C</a:t>
              </a:r>
              <a:r>
                <a:rPr lang="en-US" altLang="zh-TW" sz="1200" i="1" baseline="-25000">
                  <a:solidFill>
                    <a:srgbClr val="000000"/>
                  </a:solidFill>
                  <a:ea typeface="PMingLiU" pitchFamily="18" charset="-120"/>
                </a:rPr>
                <a:t>e</a:t>
              </a:r>
            </a:p>
          </p:txBody>
        </p:sp>
        <p:sp>
          <p:nvSpPr>
            <p:cNvPr id="212137" name="Rectangle 191"/>
            <p:cNvSpPr>
              <a:spLocks noChangeArrowheads="1"/>
            </p:cNvSpPr>
            <p:nvPr/>
          </p:nvSpPr>
          <p:spPr bwMode="auto">
            <a:xfrm>
              <a:off x="1945" y="1197"/>
              <a:ext cx="109" cy="107"/>
            </a:xfrm>
            <a:prstGeom prst="rect">
              <a:avLst/>
            </a:prstGeom>
            <a:noFill/>
            <a:ln w="9525">
              <a:noFill/>
              <a:miter lim="800000"/>
              <a:headEnd/>
              <a:tailEnd/>
            </a:ln>
          </p:spPr>
          <p:txBody>
            <a:bodyPr wrap="none" lIns="0" tIns="0" rIns="0" bIns="0">
              <a:spAutoFit/>
            </a:bodyPr>
            <a:lstStyle/>
            <a:p>
              <a:r>
                <a:rPr lang="en-US" altLang="zh-TW" sz="1200">
                  <a:solidFill>
                    <a:srgbClr val="000000"/>
                  </a:solidFill>
                  <a:ea typeface="PMingLiU" pitchFamily="18" charset="-120"/>
                </a:rPr>
                <a:t>Gel</a:t>
              </a:r>
              <a:endParaRPr lang="en-US" altLang="zh-TW" sz="1200">
                <a:ea typeface="PMingLiU" pitchFamily="18" charset="-120"/>
              </a:endParaRPr>
            </a:p>
          </p:txBody>
        </p:sp>
        <p:sp>
          <p:nvSpPr>
            <p:cNvPr id="212138" name="Freeform 192"/>
            <p:cNvSpPr>
              <a:spLocks/>
            </p:cNvSpPr>
            <p:nvPr/>
          </p:nvSpPr>
          <p:spPr bwMode="auto">
            <a:xfrm>
              <a:off x="2664" y="762"/>
              <a:ext cx="51" cy="31"/>
            </a:xfrm>
            <a:custGeom>
              <a:avLst/>
              <a:gdLst>
                <a:gd name="T0" fmla="*/ 46 w 51"/>
                <a:gd name="T1" fmla="*/ 17 h 31"/>
                <a:gd name="T2" fmla="*/ 46 w 51"/>
                <a:gd name="T3" fmla="*/ 17 h 31"/>
                <a:gd name="T4" fmla="*/ 48 w 51"/>
                <a:gd name="T5" fmla="*/ 8 h 31"/>
                <a:gd name="T6" fmla="*/ 51 w 51"/>
                <a:gd name="T7" fmla="*/ 0 h 31"/>
                <a:gd name="T8" fmla="*/ 51 w 51"/>
                <a:gd name="T9" fmla="*/ 0 h 31"/>
                <a:gd name="T10" fmla="*/ 26 w 51"/>
                <a:gd name="T11" fmla="*/ 8 h 31"/>
                <a:gd name="T12" fmla="*/ 0 w 51"/>
                <a:gd name="T13" fmla="*/ 17 h 31"/>
                <a:gd name="T14" fmla="*/ 0 w 51"/>
                <a:gd name="T15" fmla="*/ 17 h 31"/>
                <a:gd name="T16" fmla="*/ 26 w 51"/>
                <a:gd name="T17" fmla="*/ 22 h 31"/>
                <a:gd name="T18" fmla="*/ 51 w 51"/>
                <a:gd name="T19" fmla="*/ 31 h 31"/>
                <a:gd name="T20" fmla="*/ 51 w 51"/>
                <a:gd name="T21" fmla="*/ 31 h 31"/>
                <a:gd name="T22" fmla="*/ 46 w 51"/>
                <a:gd name="T23" fmla="*/ 22 h 31"/>
                <a:gd name="T24" fmla="*/ 46 w 51"/>
                <a:gd name="T25" fmla="*/ 17 h 31"/>
                <a:gd name="T26" fmla="*/ 46 w 51"/>
                <a:gd name="T27" fmla="*/ 1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1"/>
                <a:gd name="T43" fmla="*/ 0 h 31"/>
                <a:gd name="T44" fmla="*/ 51 w 51"/>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1" h="31">
                  <a:moveTo>
                    <a:pt x="46" y="17"/>
                  </a:moveTo>
                  <a:lnTo>
                    <a:pt x="46" y="17"/>
                  </a:lnTo>
                  <a:lnTo>
                    <a:pt x="48" y="8"/>
                  </a:lnTo>
                  <a:lnTo>
                    <a:pt x="51" y="0"/>
                  </a:lnTo>
                  <a:lnTo>
                    <a:pt x="26" y="8"/>
                  </a:lnTo>
                  <a:lnTo>
                    <a:pt x="0" y="17"/>
                  </a:lnTo>
                  <a:lnTo>
                    <a:pt x="26" y="22"/>
                  </a:lnTo>
                  <a:lnTo>
                    <a:pt x="51" y="31"/>
                  </a:lnTo>
                  <a:lnTo>
                    <a:pt x="46" y="22"/>
                  </a:lnTo>
                  <a:lnTo>
                    <a:pt x="46" y="17"/>
                  </a:lnTo>
                  <a:close/>
                </a:path>
              </a:pathLst>
            </a:custGeom>
            <a:solidFill>
              <a:srgbClr val="000000"/>
            </a:solidFill>
            <a:ln w="9525">
              <a:solidFill>
                <a:srgbClr val="000000"/>
              </a:solidFill>
              <a:round/>
              <a:headEnd/>
              <a:tailEnd/>
            </a:ln>
          </p:spPr>
          <p:txBody>
            <a:bodyPr/>
            <a:lstStyle/>
            <a:p>
              <a:endParaRPr lang="ru-RU"/>
            </a:p>
          </p:txBody>
        </p:sp>
        <p:sp>
          <p:nvSpPr>
            <p:cNvPr id="212139" name="Freeform 193"/>
            <p:cNvSpPr>
              <a:spLocks/>
            </p:cNvSpPr>
            <p:nvPr/>
          </p:nvSpPr>
          <p:spPr bwMode="auto">
            <a:xfrm>
              <a:off x="2865" y="1213"/>
              <a:ext cx="50" cy="31"/>
            </a:xfrm>
            <a:custGeom>
              <a:avLst/>
              <a:gdLst>
                <a:gd name="T0" fmla="*/ 45 w 50"/>
                <a:gd name="T1" fmla="*/ 17 h 31"/>
                <a:gd name="T2" fmla="*/ 45 w 50"/>
                <a:gd name="T3" fmla="*/ 17 h 31"/>
                <a:gd name="T4" fmla="*/ 48 w 50"/>
                <a:gd name="T5" fmla="*/ 9 h 31"/>
                <a:gd name="T6" fmla="*/ 50 w 50"/>
                <a:gd name="T7" fmla="*/ 0 h 31"/>
                <a:gd name="T8" fmla="*/ 50 w 50"/>
                <a:gd name="T9" fmla="*/ 0 h 31"/>
                <a:gd name="T10" fmla="*/ 25 w 50"/>
                <a:gd name="T11" fmla="*/ 9 h 31"/>
                <a:gd name="T12" fmla="*/ 0 w 50"/>
                <a:gd name="T13" fmla="*/ 17 h 31"/>
                <a:gd name="T14" fmla="*/ 0 w 50"/>
                <a:gd name="T15" fmla="*/ 17 h 31"/>
                <a:gd name="T16" fmla="*/ 25 w 50"/>
                <a:gd name="T17" fmla="*/ 23 h 31"/>
                <a:gd name="T18" fmla="*/ 50 w 50"/>
                <a:gd name="T19" fmla="*/ 31 h 31"/>
                <a:gd name="T20" fmla="*/ 50 w 50"/>
                <a:gd name="T21" fmla="*/ 31 h 31"/>
                <a:gd name="T22" fmla="*/ 48 w 50"/>
                <a:gd name="T23" fmla="*/ 23 h 31"/>
                <a:gd name="T24" fmla="*/ 45 w 50"/>
                <a:gd name="T25" fmla="*/ 17 h 31"/>
                <a:gd name="T26" fmla="*/ 45 w 50"/>
                <a:gd name="T27" fmla="*/ 1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1"/>
                <a:gd name="T44" fmla="*/ 50 w 50"/>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1">
                  <a:moveTo>
                    <a:pt x="45" y="17"/>
                  </a:moveTo>
                  <a:lnTo>
                    <a:pt x="45" y="17"/>
                  </a:lnTo>
                  <a:lnTo>
                    <a:pt x="48" y="9"/>
                  </a:lnTo>
                  <a:lnTo>
                    <a:pt x="50" y="0"/>
                  </a:lnTo>
                  <a:lnTo>
                    <a:pt x="25" y="9"/>
                  </a:lnTo>
                  <a:lnTo>
                    <a:pt x="0" y="17"/>
                  </a:lnTo>
                  <a:lnTo>
                    <a:pt x="25" y="23"/>
                  </a:lnTo>
                  <a:lnTo>
                    <a:pt x="50" y="31"/>
                  </a:lnTo>
                  <a:lnTo>
                    <a:pt x="48" y="23"/>
                  </a:lnTo>
                  <a:lnTo>
                    <a:pt x="45" y="17"/>
                  </a:lnTo>
                  <a:close/>
                </a:path>
              </a:pathLst>
            </a:custGeom>
            <a:solidFill>
              <a:srgbClr val="000000"/>
            </a:solidFill>
            <a:ln w="9525">
              <a:solidFill>
                <a:srgbClr val="000000"/>
              </a:solidFill>
              <a:round/>
              <a:headEnd/>
              <a:tailEnd/>
            </a:ln>
          </p:spPr>
          <p:txBody>
            <a:bodyPr/>
            <a:lstStyle/>
            <a:p>
              <a:endParaRPr lang="ru-RU"/>
            </a:p>
          </p:txBody>
        </p:sp>
        <p:sp>
          <p:nvSpPr>
            <p:cNvPr id="212140" name="Freeform 194"/>
            <p:cNvSpPr>
              <a:spLocks/>
            </p:cNvSpPr>
            <p:nvPr/>
          </p:nvSpPr>
          <p:spPr bwMode="auto">
            <a:xfrm>
              <a:off x="2865" y="1572"/>
              <a:ext cx="50" cy="28"/>
            </a:xfrm>
            <a:custGeom>
              <a:avLst/>
              <a:gdLst>
                <a:gd name="T0" fmla="*/ 45 w 50"/>
                <a:gd name="T1" fmla="*/ 14 h 28"/>
                <a:gd name="T2" fmla="*/ 45 w 50"/>
                <a:gd name="T3" fmla="*/ 14 h 28"/>
                <a:gd name="T4" fmla="*/ 48 w 50"/>
                <a:gd name="T5" fmla="*/ 5 h 28"/>
                <a:gd name="T6" fmla="*/ 50 w 50"/>
                <a:gd name="T7" fmla="*/ 0 h 28"/>
                <a:gd name="T8" fmla="*/ 50 w 50"/>
                <a:gd name="T9" fmla="*/ 0 h 28"/>
                <a:gd name="T10" fmla="*/ 25 w 50"/>
                <a:gd name="T11" fmla="*/ 8 h 28"/>
                <a:gd name="T12" fmla="*/ 0 w 50"/>
                <a:gd name="T13" fmla="*/ 14 h 28"/>
                <a:gd name="T14" fmla="*/ 0 w 50"/>
                <a:gd name="T15" fmla="*/ 14 h 28"/>
                <a:gd name="T16" fmla="*/ 25 w 50"/>
                <a:gd name="T17" fmla="*/ 19 h 28"/>
                <a:gd name="T18" fmla="*/ 50 w 50"/>
                <a:gd name="T19" fmla="*/ 28 h 28"/>
                <a:gd name="T20" fmla="*/ 50 w 50"/>
                <a:gd name="T21" fmla="*/ 28 h 28"/>
                <a:gd name="T22" fmla="*/ 48 w 50"/>
                <a:gd name="T23" fmla="*/ 19 h 28"/>
                <a:gd name="T24" fmla="*/ 45 w 50"/>
                <a:gd name="T25" fmla="*/ 14 h 28"/>
                <a:gd name="T26" fmla="*/ 45 w 50"/>
                <a:gd name="T27" fmla="*/ 14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8"/>
                <a:gd name="T44" fmla="*/ 50 w 50"/>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8">
                  <a:moveTo>
                    <a:pt x="45" y="14"/>
                  </a:moveTo>
                  <a:lnTo>
                    <a:pt x="45" y="14"/>
                  </a:lnTo>
                  <a:lnTo>
                    <a:pt x="48" y="5"/>
                  </a:lnTo>
                  <a:lnTo>
                    <a:pt x="50" y="0"/>
                  </a:lnTo>
                  <a:lnTo>
                    <a:pt x="25" y="8"/>
                  </a:lnTo>
                  <a:lnTo>
                    <a:pt x="0" y="14"/>
                  </a:lnTo>
                  <a:lnTo>
                    <a:pt x="25" y="19"/>
                  </a:lnTo>
                  <a:lnTo>
                    <a:pt x="50" y="28"/>
                  </a:lnTo>
                  <a:lnTo>
                    <a:pt x="48" y="19"/>
                  </a:lnTo>
                  <a:lnTo>
                    <a:pt x="45" y="14"/>
                  </a:lnTo>
                  <a:close/>
                </a:path>
              </a:pathLst>
            </a:custGeom>
            <a:solidFill>
              <a:srgbClr val="000000"/>
            </a:solidFill>
            <a:ln w="9525">
              <a:solidFill>
                <a:srgbClr val="000000"/>
              </a:solidFill>
              <a:round/>
              <a:headEnd/>
              <a:tailEnd/>
            </a:ln>
          </p:spPr>
          <p:txBody>
            <a:bodyPr/>
            <a:lstStyle/>
            <a:p>
              <a:endParaRPr lang="ru-RU"/>
            </a:p>
          </p:txBody>
        </p:sp>
        <p:sp>
          <p:nvSpPr>
            <p:cNvPr id="212141" name="Line 195"/>
            <p:cNvSpPr>
              <a:spLocks noChangeShapeType="1"/>
            </p:cNvSpPr>
            <p:nvPr/>
          </p:nvSpPr>
          <p:spPr bwMode="auto">
            <a:xfrm>
              <a:off x="2707" y="776"/>
              <a:ext cx="48" cy="1"/>
            </a:xfrm>
            <a:prstGeom prst="line">
              <a:avLst/>
            </a:prstGeom>
            <a:noFill/>
            <a:ln w="9525">
              <a:solidFill>
                <a:srgbClr val="000000"/>
              </a:solidFill>
              <a:round/>
              <a:headEnd/>
              <a:tailEnd/>
            </a:ln>
          </p:spPr>
          <p:txBody>
            <a:bodyPr/>
            <a:lstStyle/>
            <a:p>
              <a:endParaRPr lang="ru-RU"/>
            </a:p>
          </p:txBody>
        </p:sp>
        <p:sp>
          <p:nvSpPr>
            <p:cNvPr id="212142" name="Freeform 196"/>
            <p:cNvSpPr>
              <a:spLocks/>
            </p:cNvSpPr>
            <p:nvPr/>
          </p:nvSpPr>
          <p:spPr bwMode="auto">
            <a:xfrm>
              <a:off x="2755" y="1992"/>
              <a:ext cx="50" cy="31"/>
            </a:xfrm>
            <a:custGeom>
              <a:avLst/>
              <a:gdLst>
                <a:gd name="T0" fmla="*/ 48 w 50"/>
                <a:gd name="T1" fmla="*/ 17 h 31"/>
                <a:gd name="T2" fmla="*/ 48 w 50"/>
                <a:gd name="T3" fmla="*/ 17 h 31"/>
                <a:gd name="T4" fmla="*/ 48 w 50"/>
                <a:gd name="T5" fmla="*/ 9 h 31"/>
                <a:gd name="T6" fmla="*/ 50 w 50"/>
                <a:gd name="T7" fmla="*/ 0 h 31"/>
                <a:gd name="T8" fmla="*/ 50 w 50"/>
                <a:gd name="T9" fmla="*/ 0 h 31"/>
                <a:gd name="T10" fmla="*/ 28 w 50"/>
                <a:gd name="T11" fmla="*/ 9 h 31"/>
                <a:gd name="T12" fmla="*/ 0 w 50"/>
                <a:gd name="T13" fmla="*/ 17 h 31"/>
                <a:gd name="T14" fmla="*/ 0 w 50"/>
                <a:gd name="T15" fmla="*/ 17 h 31"/>
                <a:gd name="T16" fmla="*/ 28 w 50"/>
                <a:gd name="T17" fmla="*/ 23 h 31"/>
                <a:gd name="T18" fmla="*/ 50 w 50"/>
                <a:gd name="T19" fmla="*/ 31 h 31"/>
                <a:gd name="T20" fmla="*/ 50 w 50"/>
                <a:gd name="T21" fmla="*/ 31 h 31"/>
                <a:gd name="T22" fmla="*/ 48 w 50"/>
                <a:gd name="T23" fmla="*/ 23 h 31"/>
                <a:gd name="T24" fmla="*/ 48 w 50"/>
                <a:gd name="T25" fmla="*/ 17 h 31"/>
                <a:gd name="T26" fmla="*/ 48 w 50"/>
                <a:gd name="T27" fmla="*/ 1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1"/>
                <a:gd name="T44" fmla="*/ 50 w 50"/>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1">
                  <a:moveTo>
                    <a:pt x="48" y="17"/>
                  </a:moveTo>
                  <a:lnTo>
                    <a:pt x="48" y="17"/>
                  </a:lnTo>
                  <a:lnTo>
                    <a:pt x="48" y="9"/>
                  </a:lnTo>
                  <a:lnTo>
                    <a:pt x="50" y="0"/>
                  </a:lnTo>
                  <a:lnTo>
                    <a:pt x="28" y="9"/>
                  </a:lnTo>
                  <a:lnTo>
                    <a:pt x="0" y="17"/>
                  </a:lnTo>
                  <a:lnTo>
                    <a:pt x="28" y="23"/>
                  </a:lnTo>
                  <a:lnTo>
                    <a:pt x="50" y="31"/>
                  </a:lnTo>
                  <a:lnTo>
                    <a:pt x="48" y="23"/>
                  </a:lnTo>
                  <a:lnTo>
                    <a:pt x="48" y="17"/>
                  </a:lnTo>
                  <a:close/>
                </a:path>
              </a:pathLst>
            </a:custGeom>
            <a:solidFill>
              <a:srgbClr val="000000"/>
            </a:solidFill>
            <a:ln w="9525">
              <a:solidFill>
                <a:srgbClr val="000000"/>
              </a:solidFill>
              <a:round/>
              <a:headEnd/>
              <a:tailEnd/>
            </a:ln>
          </p:spPr>
          <p:txBody>
            <a:bodyPr/>
            <a:lstStyle/>
            <a:p>
              <a:endParaRPr lang="ru-RU"/>
            </a:p>
          </p:txBody>
        </p:sp>
        <p:sp>
          <p:nvSpPr>
            <p:cNvPr id="212143" name="Line 197"/>
            <p:cNvSpPr>
              <a:spLocks noChangeShapeType="1"/>
            </p:cNvSpPr>
            <p:nvPr/>
          </p:nvSpPr>
          <p:spPr bwMode="auto">
            <a:xfrm>
              <a:off x="2797" y="2006"/>
              <a:ext cx="28" cy="1"/>
            </a:xfrm>
            <a:prstGeom prst="line">
              <a:avLst/>
            </a:prstGeom>
            <a:noFill/>
            <a:ln w="9525">
              <a:solidFill>
                <a:srgbClr val="000000"/>
              </a:solidFill>
              <a:round/>
              <a:headEnd/>
              <a:tailEnd/>
            </a:ln>
          </p:spPr>
          <p:txBody>
            <a:bodyPr/>
            <a:lstStyle/>
            <a:p>
              <a:endParaRPr lang="ru-RU"/>
            </a:p>
          </p:txBody>
        </p:sp>
        <p:sp>
          <p:nvSpPr>
            <p:cNvPr id="212144" name="Freeform 198"/>
            <p:cNvSpPr>
              <a:spLocks/>
            </p:cNvSpPr>
            <p:nvPr/>
          </p:nvSpPr>
          <p:spPr bwMode="auto">
            <a:xfrm>
              <a:off x="2755" y="2613"/>
              <a:ext cx="50" cy="31"/>
            </a:xfrm>
            <a:custGeom>
              <a:avLst/>
              <a:gdLst>
                <a:gd name="T0" fmla="*/ 48 w 50"/>
                <a:gd name="T1" fmla="*/ 17 h 31"/>
                <a:gd name="T2" fmla="*/ 48 w 50"/>
                <a:gd name="T3" fmla="*/ 17 h 31"/>
                <a:gd name="T4" fmla="*/ 48 w 50"/>
                <a:gd name="T5" fmla="*/ 8 h 31"/>
                <a:gd name="T6" fmla="*/ 50 w 50"/>
                <a:gd name="T7" fmla="*/ 0 h 31"/>
                <a:gd name="T8" fmla="*/ 50 w 50"/>
                <a:gd name="T9" fmla="*/ 0 h 31"/>
                <a:gd name="T10" fmla="*/ 28 w 50"/>
                <a:gd name="T11" fmla="*/ 8 h 31"/>
                <a:gd name="T12" fmla="*/ 0 w 50"/>
                <a:gd name="T13" fmla="*/ 17 h 31"/>
                <a:gd name="T14" fmla="*/ 0 w 50"/>
                <a:gd name="T15" fmla="*/ 17 h 31"/>
                <a:gd name="T16" fmla="*/ 28 w 50"/>
                <a:gd name="T17" fmla="*/ 22 h 31"/>
                <a:gd name="T18" fmla="*/ 50 w 50"/>
                <a:gd name="T19" fmla="*/ 31 h 31"/>
                <a:gd name="T20" fmla="*/ 50 w 50"/>
                <a:gd name="T21" fmla="*/ 31 h 31"/>
                <a:gd name="T22" fmla="*/ 48 w 50"/>
                <a:gd name="T23" fmla="*/ 22 h 31"/>
                <a:gd name="T24" fmla="*/ 48 w 50"/>
                <a:gd name="T25" fmla="*/ 17 h 31"/>
                <a:gd name="T26" fmla="*/ 48 w 50"/>
                <a:gd name="T27" fmla="*/ 1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1"/>
                <a:gd name="T44" fmla="*/ 50 w 50"/>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1">
                  <a:moveTo>
                    <a:pt x="48" y="17"/>
                  </a:moveTo>
                  <a:lnTo>
                    <a:pt x="48" y="17"/>
                  </a:lnTo>
                  <a:lnTo>
                    <a:pt x="48" y="8"/>
                  </a:lnTo>
                  <a:lnTo>
                    <a:pt x="50" y="0"/>
                  </a:lnTo>
                  <a:lnTo>
                    <a:pt x="28" y="8"/>
                  </a:lnTo>
                  <a:lnTo>
                    <a:pt x="0" y="17"/>
                  </a:lnTo>
                  <a:lnTo>
                    <a:pt x="28" y="22"/>
                  </a:lnTo>
                  <a:lnTo>
                    <a:pt x="50" y="31"/>
                  </a:lnTo>
                  <a:lnTo>
                    <a:pt x="48" y="22"/>
                  </a:lnTo>
                  <a:lnTo>
                    <a:pt x="48" y="17"/>
                  </a:lnTo>
                  <a:close/>
                </a:path>
              </a:pathLst>
            </a:custGeom>
            <a:solidFill>
              <a:srgbClr val="000000"/>
            </a:solidFill>
            <a:ln w="9525">
              <a:solidFill>
                <a:srgbClr val="000000"/>
              </a:solidFill>
              <a:round/>
              <a:headEnd/>
              <a:tailEnd/>
            </a:ln>
          </p:spPr>
          <p:txBody>
            <a:bodyPr/>
            <a:lstStyle/>
            <a:p>
              <a:endParaRPr lang="ru-RU"/>
            </a:p>
          </p:txBody>
        </p:sp>
        <p:sp>
          <p:nvSpPr>
            <p:cNvPr id="212145" name="Line 199"/>
            <p:cNvSpPr>
              <a:spLocks noChangeShapeType="1"/>
            </p:cNvSpPr>
            <p:nvPr/>
          </p:nvSpPr>
          <p:spPr bwMode="auto">
            <a:xfrm>
              <a:off x="2797" y="2627"/>
              <a:ext cx="28" cy="1"/>
            </a:xfrm>
            <a:prstGeom prst="line">
              <a:avLst/>
            </a:prstGeom>
            <a:noFill/>
            <a:ln w="9525">
              <a:solidFill>
                <a:srgbClr val="000000"/>
              </a:solidFill>
              <a:round/>
              <a:headEnd/>
              <a:tailEnd/>
            </a:ln>
          </p:spPr>
          <p:txBody>
            <a:bodyPr/>
            <a:lstStyle/>
            <a:p>
              <a:endParaRPr lang="ru-RU"/>
            </a:p>
          </p:txBody>
        </p:sp>
      </p:grpSp>
      <p:sp>
        <p:nvSpPr>
          <p:cNvPr id="177" name="Заголовок 1"/>
          <p:cNvSpPr txBox="1">
            <a:spLocks/>
          </p:cNvSpPr>
          <p:nvPr/>
        </p:nvSpPr>
        <p:spPr>
          <a:xfrm>
            <a:off x="500063" y="285750"/>
            <a:ext cx="8229600" cy="500063"/>
          </a:xfrm>
          <a:prstGeom prst="rect">
            <a:avLst/>
          </a:prstGeom>
        </p:spPr>
        <p:txBody>
          <a:bodyPr/>
          <a:lstStyle/>
          <a:p>
            <a:pPr algn="ctr">
              <a:defRPr/>
            </a:pPr>
            <a:r>
              <a:rPr lang="ru-RU" altLang="ru-RU" sz="2800" kern="0" dirty="0">
                <a:solidFill>
                  <a:schemeClr val="tx2"/>
                </a:solidFill>
                <a:latin typeface="+mj-lt"/>
                <a:ea typeface="+mj-ea"/>
                <a:cs typeface="+mj-cs"/>
              </a:rPr>
              <a:t>Схема замещения кожа-электрод</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p:cNvSpPr>
            <a:spLocks noGrp="1" noChangeArrowheads="1"/>
          </p:cNvSpPr>
          <p:nvPr>
            <p:ph type="title"/>
          </p:nvPr>
        </p:nvSpPr>
        <p:spPr>
          <a:xfrm>
            <a:off x="1093788" y="284163"/>
            <a:ext cx="7212012" cy="782637"/>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mtClean="0"/>
              <a:t>Электрокулография</a:t>
            </a:r>
          </a:p>
        </p:txBody>
      </p:sp>
      <p:sp>
        <p:nvSpPr>
          <p:cNvPr id="212995" name="Rectangle 2"/>
          <p:cNvSpPr>
            <a:spLocks noGrp="1" noChangeArrowheads="1"/>
          </p:cNvSpPr>
          <p:nvPr>
            <p:ph type="body" idx="1"/>
          </p:nvPr>
        </p:nvSpPr>
        <p:spPr>
          <a:xfrm>
            <a:off x="285750" y="1214438"/>
            <a:ext cx="4419600" cy="4610100"/>
          </a:xfrm>
        </p:spPr>
        <p:txBody>
          <a:bodyPr/>
          <a:lstStyle/>
          <a:p>
            <a:pPr marL="0" indent="0" algn="just">
              <a:lnSpc>
                <a:spcPct val="90000"/>
              </a:lnSpc>
              <a:spcBef>
                <a:spcPts val="500"/>
              </a:spcBef>
              <a:buFont typeface="Times New Roman" pitchFamily="18" charset="0"/>
              <a:buNone/>
              <a:tabLst>
                <a:tab pos="109538" algn="l"/>
                <a:tab pos="558800" algn="l"/>
                <a:tab pos="1008063" algn="l"/>
                <a:tab pos="1457325" algn="l"/>
                <a:tab pos="1906588" algn="l"/>
                <a:tab pos="2355850" algn="l"/>
                <a:tab pos="2805113" algn="l"/>
                <a:tab pos="3254375" algn="l"/>
                <a:tab pos="3703638" algn="l"/>
                <a:tab pos="4152900" algn="l"/>
                <a:tab pos="4602163" algn="l"/>
                <a:tab pos="5051425" algn="l"/>
                <a:tab pos="5500688" algn="l"/>
                <a:tab pos="5949950" algn="l"/>
                <a:tab pos="6400800" algn="l"/>
                <a:tab pos="6848475" algn="l"/>
                <a:tab pos="7297738" algn="l"/>
                <a:tab pos="7747000" algn="l"/>
                <a:tab pos="8196263" algn="l"/>
                <a:tab pos="8645525" algn="l"/>
              </a:tabLst>
            </a:pPr>
            <a:r>
              <a:rPr lang="en-GB" altLang="ru-RU" sz="2000" smtClean="0"/>
              <a:t>Движения глаз – важный показатель в психофизиологическом эксперименте. С одной стороны, данный показатель необходим для выявления артефактов на ЭЭГ, с другой стороны выступает как самостоятельный предмет исследования.</a:t>
            </a:r>
          </a:p>
          <a:p>
            <a:pPr marL="0" indent="0" algn="just">
              <a:lnSpc>
                <a:spcPct val="90000"/>
              </a:lnSpc>
              <a:spcBef>
                <a:spcPts val="500"/>
              </a:spcBef>
              <a:buFont typeface="Times New Roman" pitchFamily="18" charset="0"/>
              <a:buNone/>
              <a:tabLst>
                <a:tab pos="109538" algn="l"/>
                <a:tab pos="558800" algn="l"/>
                <a:tab pos="1008063" algn="l"/>
                <a:tab pos="1457325" algn="l"/>
                <a:tab pos="1906588" algn="l"/>
                <a:tab pos="2355850" algn="l"/>
                <a:tab pos="2805113" algn="l"/>
                <a:tab pos="3254375" algn="l"/>
                <a:tab pos="3703638" algn="l"/>
                <a:tab pos="4152900" algn="l"/>
                <a:tab pos="4602163" algn="l"/>
                <a:tab pos="5051425" algn="l"/>
                <a:tab pos="5500688" algn="l"/>
                <a:tab pos="5949950" algn="l"/>
                <a:tab pos="6400800" algn="l"/>
                <a:tab pos="6848475" algn="l"/>
                <a:tab pos="7297738" algn="l"/>
                <a:tab pos="7747000" algn="l"/>
                <a:tab pos="8196263" algn="l"/>
                <a:tab pos="8645525" algn="l"/>
              </a:tabLst>
            </a:pPr>
            <a:r>
              <a:rPr lang="en-GB" altLang="ru-RU" sz="2000" smtClean="0"/>
              <a:t>В основе лежит дипольное свойство глазного яблока – его роговица имеет положительный заряд относительно сетчатки. Электрическая и оптическая оси глазного яблока практически совпадают, поэтому считается что электроокулограмма может служить показателем направления взора.</a:t>
            </a:r>
          </a:p>
          <a:p>
            <a:pPr marL="0" indent="0" algn="just">
              <a:lnSpc>
                <a:spcPct val="90000"/>
              </a:lnSpc>
              <a:spcBef>
                <a:spcPts val="500"/>
              </a:spcBef>
              <a:buFont typeface="Times New Roman" pitchFamily="18" charset="0"/>
              <a:buNone/>
              <a:tabLst>
                <a:tab pos="109538" algn="l"/>
                <a:tab pos="558800" algn="l"/>
                <a:tab pos="1008063" algn="l"/>
                <a:tab pos="1457325" algn="l"/>
                <a:tab pos="1906588" algn="l"/>
                <a:tab pos="2355850" algn="l"/>
                <a:tab pos="2805113" algn="l"/>
                <a:tab pos="3254375" algn="l"/>
                <a:tab pos="3703638" algn="l"/>
                <a:tab pos="4152900" algn="l"/>
                <a:tab pos="4602163" algn="l"/>
                <a:tab pos="5051425" algn="l"/>
                <a:tab pos="5500688" algn="l"/>
                <a:tab pos="5949950" algn="l"/>
                <a:tab pos="6400800" algn="l"/>
                <a:tab pos="6848475" algn="l"/>
                <a:tab pos="7297738" algn="l"/>
                <a:tab pos="7747000" algn="l"/>
                <a:tab pos="8196263" algn="l"/>
                <a:tab pos="8645525" algn="l"/>
              </a:tabLst>
            </a:pPr>
            <a:endParaRPr lang="en-GB" altLang="ru-RU" sz="2000" smtClean="0"/>
          </a:p>
        </p:txBody>
      </p:sp>
      <p:pic>
        <p:nvPicPr>
          <p:cNvPr id="25603" name="Picture 3"/>
          <p:cNvPicPr>
            <a:picLocks noChangeAspect="1" noChangeArrowheads="1"/>
          </p:cNvPicPr>
          <p:nvPr/>
        </p:nvPicPr>
        <p:blipFill>
          <a:blip r:embed="rId3"/>
          <a:srcRect/>
          <a:stretch>
            <a:fillRect/>
          </a:stretch>
        </p:blipFill>
        <p:spPr bwMode="auto">
          <a:xfrm>
            <a:off x="4876800" y="2362200"/>
            <a:ext cx="4027488" cy="3309938"/>
          </a:xfrm>
          <a:prstGeom prst="rect">
            <a:avLst/>
          </a:prstGeom>
          <a:noFill/>
          <a:ln w="9525">
            <a:noFill/>
            <a:round/>
            <a:headEnd/>
            <a:tailEnd/>
          </a:ln>
        </p:spPr>
      </p:pic>
      <p:pic>
        <p:nvPicPr>
          <p:cNvPr id="25604" name="Picture 4"/>
          <p:cNvPicPr>
            <a:picLocks noChangeAspect="1" noChangeArrowheads="1"/>
          </p:cNvPicPr>
          <p:nvPr/>
        </p:nvPicPr>
        <p:blipFill>
          <a:blip r:embed="rId4"/>
          <a:srcRect/>
          <a:stretch>
            <a:fillRect/>
          </a:stretch>
        </p:blipFill>
        <p:spPr bwMode="auto">
          <a:xfrm>
            <a:off x="4876800" y="2362200"/>
            <a:ext cx="3962400" cy="33528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fill="hold" nodeType="after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dissolve">
                                      <p:cBhvr>
                                        <p:cTn id="7" dur="500"/>
                                        <p:tgtEl>
                                          <p:spTgt spid="25604"/>
                                        </p:tgtEl>
                                      </p:cBhvr>
                                    </p:animEffect>
                                  </p:childTnLst>
                                  <p:subTnLst>
                                    <p:set>
                                      <p:cBhvr override="childStyle">
                                        <p:cTn dur="1" fill="hold" display="0" masterRel="nextClick" afterEffect="1"/>
                                        <p:tgtEl>
                                          <p:spTgt spid="25604"/>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nodeType="clickEffect">
                                  <p:stCondLst>
                                    <p:cond delay="0"/>
                                  </p:stCondLst>
                                  <p:childTnLst>
                                    <p:set>
                                      <p:cBhvr>
                                        <p:cTn id="11" dur="1" fill="hold">
                                          <p:stCondLst>
                                            <p:cond delay="0"/>
                                          </p:stCondLst>
                                        </p:cTn>
                                        <p:tgtEl>
                                          <p:spTgt spid="25603"/>
                                        </p:tgtEl>
                                        <p:attrNameLst>
                                          <p:attrName>style.visibility</p:attrName>
                                        </p:attrNameLst>
                                      </p:cBhvr>
                                      <p:to>
                                        <p:strVal val="visible"/>
                                      </p:to>
                                    </p:set>
                                    <p:animEffect transition="in" filter="blinds(vertical)">
                                      <p:cBhvr>
                                        <p:cTn id="12" dur="500"/>
                                        <p:tgtEl>
                                          <p:spTgt spid="25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pPr eaLnBrk="1" hangingPunct="1"/>
            <a:r>
              <a:rPr lang="ru-RU" altLang="ru-RU" sz="3200" b="1" smtClean="0"/>
              <a:t>ELECTRO-OCULOGRAM</a:t>
            </a:r>
            <a:r>
              <a:rPr lang="ru-RU" altLang="ru-RU" smtClean="0"/>
              <a:t> </a:t>
            </a:r>
          </a:p>
        </p:txBody>
      </p:sp>
      <p:pic>
        <p:nvPicPr>
          <p:cNvPr id="214019" name="Picture 5" descr="2803"/>
          <p:cNvPicPr>
            <a:picLocks noChangeAspect="1" noChangeArrowheads="1"/>
          </p:cNvPicPr>
          <p:nvPr/>
        </p:nvPicPr>
        <p:blipFill>
          <a:blip r:embed="rId2"/>
          <a:srcRect/>
          <a:stretch>
            <a:fillRect/>
          </a:stretch>
        </p:blipFill>
        <p:spPr bwMode="auto">
          <a:xfrm>
            <a:off x="395288" y="1412875"/>
            <a:ext cx="5715000" cy="4371975"/>
          </a:xfrm>
          <a:prstGeom prst="rect">
            <a:avLst/>
          </a:prstGeom>
          <a:noFill/>
          <a:ln w="9525">
            <a:noFill/>
            <a:miter lim="800000"/>
            <a:headEnd/>
            <a:tailEnd/>
          </a:ln>
        </p:spPr>
      </p:pic>
      <p:pic>
        <p:nvPicPr>
          <p:cNvPr id="214020" name="Picture 6" descr="auge_greifswald"/>
          <p:cNvPicPr>
            <a:picLocks noChangeAspect="1" noChangeArrowheads="1"/>
          </p:cNvPicPr>
          <p:nvPr/>
        </p:nvPicPr>
        <p:blipFill>
          <a:blip r:embed="rId3"/>
          <a:srcRect/>
          <a:stretch>
            <a:fillRect/>
          </a:stretch>
        </p:blipFill>
        <p:spPr bwMode="auto">
          <a:xfrm>
            <a:off x="5508625" y="3141663"/>
            <a:ext cx="3203575" cy="1684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ext Box 4"/>
          <p:cNvSpPr txBox="1">
            <a:spLocks noChangeArrowheads="1"/>
          </p:cNvSpPr>
          <p:nvPr/>
        </p:nvSpPr>
        <p:spPr bwMode="auto">
          <a:xfrm>
            <a:off x="611188" y="5157788"/>
            <a:ext cx="7991475" cy="488950"/>
          </a:xfrm>
          <a:prstGeom prst="rect">
            <a:avLst/>
          </a:prstGeom>
          <a:noFill/>
          <a:ln w="9525">
            <a:noFill/>
            <a:miter lim="800000"/>
            <a:headEnd/>
            <a:tailEnd/>
          </a:ln>
        </p:spPr>
        <p:txBody>
          <a:bodyPr lIns="90000" tIns="46800" rIns="90000" bIns="46800">
            <a:spAutoFit/>
          </a:bodyPr>
          <a:lstStyle/>
          <a:p>
            <a:pPr eaLnBrk="1" hangingPunct="1">
              <a:lnSpc>
                <a:spcPct val="93000"/>
              </a:lnSpc>
              <a:buClr>
                <a:srgbClr val="CC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ru-RU" sz="2800" b="1">
                <a:solidFill>
                  <a:schemeClr val="accent2"/>
                </a:solidFill>
              </a:rPr>
              <a:t>Saccadic eye movements to the left and right</a:t>
            </a:r>
            <a:endParaRPr lang="en-GB" altLang="ru-RU">
              <a:solidFill>
                <a:schemeClr val="accent2"/>
              </a:solidFill>
            </a:endParaRPr>
          </a:p>
        </p:txBody>
      </p:sp>
      <p:pic>
        <p:nvPicPr>
          <p:cNvPr id="215043" name="Picture 5" descr="eog_duisburg"/>
          <p:cNvPicPr>
            <a:picLocks noChangeAspect="1" noChangeArrowheads="1"/>
          </p:cNvPicPr>
          <p:nvPr/>
        </p:nvPicPr>
        <p:blipFill>
          <a:blip r:embed="rId2"/>
          <a:srcRect r="-2126"/>
          <a:stretch>
            <a:fillRect/>
          </a:stretch>
        </p:blipFill>
        <p:spPr bwMode="auto">
          <a:xfrm>
            <a:off x="1619250" y="981075"/>
            <a:ext cx="5329238" cy="3608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457200" y="274638"/>
            <a:ext cx="8229600" cy="511175"/>
          </a:xfrm>
        </p:spPr>
        <p:txBody>
          <a:bodyPr/>
          <a:lstStyle/>
          <a:p>
            <a:pPr eaLnBrk="1" hangingPunct="1"/>
            <a:r>
              <a:rPr lang="ru-RU" altLang="ru-RU" sz="3200" b="1" smtClean="0"/>
              <a:t>Электроретинограмма</a:t>
            </a:r>
            <a:r>
              <a:rPr lang="ru-RU" altLang="ru-RU" sz="4000" smtClean="0"/>
              <a:t> </a:t>
            </a:r>
            <a:br>
              <a:rPr lang="ru-RU" altLang="ru-RU" sz="4000" smtClean="0"/>
            </a:br>
            <a:endParaRPr lang="ru-RU" altLang="ru-RU" sz="4000" smtClean="0"/>
          </a:p>
        </p:txBody>
      </p:sp>
      <p:pic>
        <p:nvPicPr>
          <p:cNvPr id="216067" name="Picture 6"/>
          <p:cNvPicPr>
            <a:picLocks noChangeAspect="1" noChangeArrowheads="1"/>
          </p:cNvPicPr>
          <p:nvPr/>
        </p:nvPicPr>
        <p:blipFill>
          <a:blip r:embed="rId2"/>
          <a:srcRect/>
          <a:stretch>
            <a:fillRect/>
          </a:stretch>
        </p:blipFill>
        <p:spPr bwMode="auto">
          <a:xfrm>
            <a:off x="4000500" y="1500188"/>
            <a:ext cx="4802188" cy="4410075"/>
          </a:xfrm>
          <a:prstGeom prst="rect">
            <a:avLst/>
          </a:prstGeom>
          <a:noFill/>
          <a:ln w="9525">
            <a:noFill/>
            <a:miter lim="800000"/>
            <a:headEnd/>
            <a:tailEnd/>
          </a:ln>
        </p:spPr>
      </p:pic>
      <p:sp>
        <p:nvSpPr>
          <p:cNvPr id="216068" name="Прямоугольник 3"/>
          <p:cNvSpPr>
            <a:spLocks noChangeArrowheads="1"/>
          </p:cNvSpPr>
          <p:nvPr/>
        </p:nvSpPr>
        <p:spPr bwMode="auto">
          <a:xfrm>
            <a:off x="428625" y="571500"/>
            <a:ext cx="8286750" cy="923925"/>
          </a:xfrm>
          <a:prstGeom prst="rect">
            <a:avLst/>
          </a:prstGeom>
          <a:noFill/>
          <a:ln w="9525">
            <a:noFill/>
            <a:miter lim="800000"/>
            <a:headEnd/>
            <a:tailEnd/>
          </a:ln>
        </p:spPr>
        <p:txBody>
          <a:bodyPr>
            <a:spAutoFit/>
          </a:bodyPr>
          <a:lstStyle/>
          <a:p>
            <a:r>
              <a:rPr lang="ru-RU" i="1"/>
              <a:t>Электроретинография</a:t>
            </a:r>
            <a:r>
              <a:rPr lang="ru-RU"/>
              <a:t> — электрофизиологический метод исследования сетчатки глаза, основанный на регистрации суммарной биоэлектрической активности всех нейронов сетчатки. </a:t>
            </a:r>
          </a:p>
        </p:txBody>
      </p:sp>
      <p:sp>
        <p:nvSpPr>
          <p:cNvPr id="216069" name="Прямоугольник 4"/>
          <p:cNvSpPr>
            <a:spLocks noChangeArrowheads="1"/>
          </p:cNvSpPr>
          <p:nvPr/>
        </p:nvSpPr>
        <p:spPr bwMode="auto">
          <a:xfrm>
            <a:off x="500063" y="2143125"/>
            <a:ext cx="3643312" cy="2586038"/>
          </a:xfrm>
          <a:prstGeom prst="rect">
            <a:avLst/>
          </a:prstGeom>
          <a:noFill/>
          <a:ln w="9525">
            <a:noFill/>
            <a:miter lim="800000"/>
            <a:headEnd/>
            <a:tailEnd/>
          </a:ln>
        </p:spPr>
        <p:txBody>
          <a:bodyPr>
            <a:spAutoFit/>
          </a:bodyPr>
          <a:lstStyle/>
          <a:p>
            <a:r>
              <a:rPr lang="ru-RU"/>
              <a:t>Электроретинограмма фиксируется при воздействии на сетчатку световыми стимулами различного размера, формы, длины волны, интенсивности, длительности, частоты следования в различных условиях световой и темновой адаптации.</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090" name="Group 8"/>
          <p:cNvGrpSpPr>
            <a:grpSpLocks/>
          </p:cNvGrpSpPr>
          <p:nvPr/>
        </p:nvGrpSpPr>
        <p:grpSpPr bwMode="auto">
          <a:xfrm>
            <a:off x="1428750" y="642938"/>
            <a:ext cx="6734175" cy="3929062"/>
            <a:chOff x="432" y="1008"/>
            <a:chExt cx="4656" cy="3221"/>
          </a:xfrm>
        </p:grpSpPr>
        <p:pic>
          <p:nvPicPr>
            <p:cNvPr id="217092" name="Picture 4" descr="Fig4-22L"/>
            <p:cNvPicPr>
              <a:picLocks noChangeAspect="1" noChangeArrowheads="1"/>
            </p:cNvPicPr>
            <p:nvPr/>
          </p:nvPicPr>
          <p:blipFill>
            <a:blip r:embed="rId2"/>
            <a:srcRect/>
            <a:stretch>
              <a:fillRect/>
            </a:stretch>
          </p:blipFill>
          <p:spPr bwMode="auto">
            <a:xfrm>
              <a:off x="432" y="1008"/>
              <a:ext cx="4656" cy="3221"/>
            </a:xfrm>
            <a:prstGeom prst="rect">
              <a:avLst/>
            </a:prstGeom>
            <a:noFill/>
            <a:ln w="9525">
              <a:noFill/>
              <a:miter lim="800000"/>
              <a:headEnd/>
              <a:tailEnd/>
            </a:ln>
          </p:spPr>
        </p:pic>
        <p:sp>
          <p:nvSpPr>
            <p:cNvPr id="217093" name="Oval 5"/>
            <p:cNvSpPr>
              <a:spLocks noChangeArrowheads="1"/>
            </p:cNvSpPr>
            <p:nvPr/>
          </p:nvSpPr>
          <p:spPr bwMode="auto">
            <a:xfrm>
              <a:off x="3072" y="2352"/>
              <a:ext cx="432" cy="336"/>
            </a:xfrm>
            <a:prstGeom prst="ellipse">
              <a:avLst/>
            </a:prstGeom>
            <a:noFill/>
            <a:ln w="28575">
              <a:solidFill>
                <a:srgbClr val="3366FF"/>
              </a:solidFill>
              <a:round/>
              <a:headEnd/>
              <a:tailEnd/>
            </a:ln>
          </p:spPr>
          <p:txBody>
            <a:bodyPr wrap="none" anchor="ctr"/>
            <a:lstStyle/>
            <a:p>
              <a:endParaRPr lang="ru-RU"/>
            </a:p>
          </p:txBody>
        </p:sp>
        <p:sp>
          <p:nvSpPr>
            <p:cNvPr id="217094" name="Oval 6"/>
            <p:cNvSpPr>
              <a:spLocks noChangeArrowheads="1"/>
            </p:cNvSpPr>
            <p:nvPr/>
          </p:nvSpPr>
          <p:spPr bwMode="auto">
            <a:xfrm>
              <a:off x="1680" y="3744"/>
              <a:ext cx="432" cy="240"/>
            </a:xfrm>
            <a:prstGeom prst="ellipse">
              <a:avLst/>
            </a:prstGeom>
            <a:noFill/>
            <a:ln w="28575">
              <a:solidFill>
                <a:srgbClr val="3366FF"/>
              </a:solidFill>
              <a:round/>
              <a:headEnd/>
              <a:tailEnd/>
            </a:ln>
          </p:spPr>
          <p:txBody>
            <a:bodyPr wrap="none" anchor="ctr"/>
            <a:lstStyle/>
            <a:p>
              <a:endParaRPr lang="ru-RU"/>
            </a:p>
          </p:txBody>
        </p:sp>
        <p:sp>
          <p:nvSpPr>
            <p:cNvPr id="217095" name="Oval 7"/>
            <p:cNvSpPr>
              <a:spLocks noChangeArrowheads="1"/>
            </p:cNvSpPr>
            <p:nvPr/>
          </p:nvSpPr>
          <p:spPr bwMode="auto">
            <a:xfrm>
              <a:off x="2160" y="3552"/>
              <a:ext cx="432" cy="288"/>
            </a:xfrm>
            <a:prstGeom prst="ellipse">
              <a:avLst/>
            </a:prstGeom>
            <a:noFill/>
            <a:ln w="28575">
              <a:solidFill>
                <a:srgbClr val="3366FF"/>
              </a:solidFill>
              <a:round/>
              <a:headEnd/>
              <a:tailEnd/>
            </a:ln>
          </p:spPr>
          <p:txBody>
            <a:bodyPr wrap="none" anchor="ctr"/>
            <a:lstStyle/>
            <a:p>
              <a:endParaRPr lang="ru-RU"/>
            </a:p>
          </p:txBody>
        </p:sp>
      </p:grpSp>
      <p:sp>
        <p:nvSpPr>
          <p:cNvPr id="217091" name="Прямоугольник 10"/>
          <p:cNvSpPr>
            <a:spLocks noChangeArrowheads="1"/>
          </p:cNvSpPr>
          <p:nvPr/>
        </p:nvSpPr>
        <p:spPr bwMode="auto">
          <a:xfrm>
            <a:off x="500063" y="4786313"/>
            <a:ext cx="7786687" cy="1754187"/>
          </a:xfrm>
          <a:prstGeom prst="rect">
            <a:avLst/>
          </a:prstGeom>
          <a:noFill/>
          <a:ln w="9525">
            <a:noFill/>
            <a:miter lim="800000"/>
            <a:headEnd/>
            <a:tailEnd/>
          </a:ln>
        </p:spPr>
        <p:txBody>
          <a:bodyPr>
            <a:spAutoFit/>
          </a:bodyPr>
          <a:lstStyle/>
          <a:p>
            <a:r>
              <a:rPr lang="ru-RU"/>
              <a:t>Электроретинограмма регистрирует потенциал действия сетчатки в ответ на световую стимуляцию соответствующей интенсивности, т. е. потенциал между активным роговичным электродом, вмонтированным в контактную линзу (или пленчатым золотым электродом, зафиксированным на нижнем веке), и референтным электродом на лбу пациента. </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Прямоугольник 3"/>
          <p:cNvSpPr>
            <a:spLocks noChangeArrowheads="1"/>
          </p:cNvSpPr>
          <p:nvPr/>
        </p:nvSpPr>
        <p:spPr bwMode="auto">
          <a:xfrm>
            <a:off x="714375" y="500063"/>
            <a:ext cx="7643813" cy="1200150"/>
          </a:xfrm>
          <a:prstGeom prst="rect">
            <a:avLst/>
          </a:prstGeom>
          <a:noFill/>
          <a:ln w="9525">
            <a:noFill/>
            <a:miter lim="800000"/>
            <a:headEnd/>
            <a:tailEnd/>
          </a:ln>
        </p:spPr>
        <p:txBody>
          <a:bodyPr>
            <a:spAutoFit/>
          </a:bodyPr>
          <a:lstStyle/>
          <a:p>
            <a:r>
              <a:rPr lang="ru-RU"/>
              <a:t>Электроретинограмма регистрируется в условиях световой адаптации и темновой адаптации</a:t>
            </a:r>
          </a:p>
          <a:p>
            <a:r>
              <a:rPr lang="ru-RU"/>
              <a:t/>
            </a:r>
            <a:br>
              <a:rPr lang="ru-RU"/>
            </a:br>
            <a:endParaRPr lang="ru-RU"/>
          </a:p>
        </p:txBody>
      </p:sp>
      <p:pic>
        <p:nvPicPr>
          <p:cNvPr id="218115" name="Picture 2" descr="http://coollib.com/i/38/266738/i_007.png"/>
          <p:cNvPicPr>
            <a:picLocks noChangeAspect="1" noChangeArrowheads="1"/>
          </p:cNvPicPr>
          <p:nvPr/>
        </p:nvPicPr>
        <p:blipFill>
          <a:blip r:embed="rId2"/>
          <a:srcRect/>
          <a:stretch>
            <a:fillRect/>
          </a:stretch>
        </p:blipFill>
        <p:spPr bwMode="auto">
          <a:xfrm>
            <a:off x="2000250" y="1143000"/>
            <a:ext cx="5448300" cy="2714625"/>
          </a:xfrm>
          <a:prstGeom prst="rect">
            <a:avLst/>
          </a:prstGeom>
          <a:noFill/>
          <a:ln w="9525">
            <a:noFill/>
            <a:miter lim="800000"/>
            <a:headEnd/>
            <a:tailEnd/>
          </a:ln>
        </p:spPr>
      </p:pic>
      <p:sp>
        <p:nvSpPr>
          <p:cNvPr id="218116" name="Прямоугольник 5"/>
          <p:cNvSpPr>
            <a:spLocks noChangeArrowheads="1"/>
          </p:cNvSpPr>
          <p:nvPr/>
        </p:nvSpPr>
        <p:spPr bwMode="auto">
          <a:xfrm>
            <a:off x="785813" y="4071938"/>
            <a:ext cx="8001000" cy="2308225"/>
          </a:xfrm>
          <a:prstGeom prst="rect">
            <a:avLst/>
          </a:prstGeom>
          <a:noFill/>
          <a:ln w="9525">
            <a:noFill/>
            <a:miter lim="800000"/>
            <a:headEnd/>
            <a:tailEnd/>
          </a:ln>
        </p:spPr>
        <p:txBody>
          <a:bodyPr>
            <a:spAutoFit/>
          </a:bodyPr>
          <a:lstStyle/>
          <a:p>
            <a:r>
              <a:rPr lang="ru-RU" sz="1600"/>
              <a:t>В норме электроретинограмма двухфазна:</a:t>
            </a:r>
          </a:p>
          <a:p>
            <a:r>
              <a:rPr lang="ru-RU" sz="1600"/>
              <a:t>• а-волна — первое негативное отклонение от изолинии, источником которого служат фоторецепторы;</a:t>
            </a:r>
          </a:p>
          <a:p>
            <a:r>
              <a:rPr lang="ru-RU" sz="1600"/>
              <a:t>• b-волна — положительное отклонение, которое генерируется клетками Мюллера и отражает биоэлектрическую активность биполярных клеток. Амплитуда b-волны измеряется от негативного пика а-волны до позитивного пика b-волны, увеличивается при темновой адаптации и при увеличении яркости светового стимула. b-волна состоит из субкомпонентов: b1 (отражает активность палочек и колбочек) и b2 (активность колбочек). </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ext Box 4"/>
          <p:cNvSpPr txBox="1">
            <a:spLocks noChangeArrowheads="1"/>
          </p:cNvSpPr>
          <p:nvPr/>
        </p:nvSpPr>
        <p:spPr bwMode="auto">
          <a:xfrm>
            <a:off x="323850" y="836613"/>
            <a:ext cx="8353425" cy="4232275"/>
          </a:xfrm>
          <a:prstGeom prst="rect">
            <a:avLst/>
          </a:prstGeom>
          <a:noFill/>
          <a:ln w="9525">
            <a:noFill/>
            <a:miter lim="800000"/>
            <a:headEnd/>
            <a:tailEnd/>
          </a:ln>
        </p:spPr>
        <p:txBody>
          <a:bodyPr>
            <a:spAutoFit/>
          </a:bodyPr>
          <a:lstStyle/>
          <a:p>
            <a:pPr eaLnBrk="1" hangingPunct="1"/>
            <a:r>
              <a:rPr lang="de-AT" altLang="ru-RU" sz="2800" b="1">
                <a:solidFill>
                  <a:schemeClr val="accent2"/>
                </a:solidFill>
              </a:rPr>
              <a:t>Summary bioelectric signals</a:t>
            </a:r>
          </a:p>
          <a:p>
            <a:pPr eaLnBrk="1" hangingPunct="1"/>
            <a:endParaRPr lang="de-AT" altLang="ru-RU" sz="2800" b="1">
              <a:solidFill>
                <a:schemeClr val="accent2"/>
              </a:solidFill>
            </a:endParaRPr>
          </a:p>
          <a:p>
            <a:pPr eaLnBrk="1" hangingPunct="1"/>
            <a:r>
              <a:rPr lang="de-AT" altLang="ru-RU" sz="2400">
                <a:solidFill>
                  <a:schemeClr val="accent2"/>
                </a:solidFill>
              </a:rPr>
              <a:t>			Frequency    		Amplitude (mV)</a:t>
            </a:r>
          </a:p>
          <a:p>
            <a:pPr eaLnBrk="1" hangingPunct="1"/>
            <a:endParaRPr lang="de-AT" altLang="ru-RU" sz="2400">
              <a:solidFill>
                <a:schemeClr val="accent2"/>
              </a:solidFill>
            </a:endParaRPr>
          </a:p>
          <a:p>
            <a:pPr eaLnBrk="1" hangingPunct="1"/>
            <a:r>
              <a:rPr lang="de-AT" altLang="ru-RU" sz="2400">
                <a:solidFill>
                  <a:schemeClr val="accent2"/>
                </a:solidFill>
              </a:rPr>
              <a:t>ECG   			 </a:t>
            </a:r>
            <a:r>
              <a:rPr lang="de-AT" altLang="ru-RU" sz="2400"/>
              <a:t>0,2 – 300		    0,1 - 3</a:t>
            </a:r>
          </a:p>
          <a:p>
            <a:pPr eaLnBrk="1" hangingPunct="1"/>
            <a:r>
              <a:rPr lang="de-AT" altLang="ru-RU" sz="2400">
                <a:solidFill>
                  <a:schemeClr val="accent2"/>
                </a:solidFill>
              </a:rPr>
              <a:t>EEG			 </a:t>
            </a:r>
            <a:r>
              <a:rPr lang="de-AT" altLang="ru-RU" sz="2400"/>
              <a:t>DC – 100		0,005 - 0,2	</a:t>
            </a:r>
          </a:p>
          <a:p>
            <a:pPr eaLnBrk="1" hangingPunct="1"/>
            <a:r>
              <a:rPr lang="de-AT" altLang="ru-RU" sz="2400">
                <a:solidFill>
                  <a:schemeClr val="accent2"/>
                </a:solidFill>
              </a:rPr>
              <a:t>EEG (cortical) 	  </a:t>
            </a:r>
            <a:r>
              <a:rPr lang="de-AT" altLang="ru-RU" sz="2400"/>
              <a:t>10 – 100		0,015 - 0,3	</a:t>
            </a:r>
          </a:p>
          <a:p>
            <a:pPr eaLnBrk="1" hangingPunct="1"/>
            <a:r>
              <a:rPr lang="de-AT" altLang="ru-RU" sz="2400">
                <a:solidFill>
                  <a:schemeClr val="accent2"/>
                </a:solidFill>
              </a:rPr>
              <a:t>EMG	</a:t>
            </a:r>
            <a:r>
              <a:rPr lang="de-AT" altLang="ru-RU" sz="2400"/>
              <a:t>		 10 – 1000		    0,1 - 5 </a:t>
            </a:r>
          </a:p>
          <a:p>
            <a:pPr eaLnBrk="1" hangingPunct="1"/>
            <a:r>
              <a:rPr lang="de-AT" altLang="ru-RU" sz="2400">
                <a:solidFill>
                  <a:schemeClr val="accent2"/>
                </a:solidFill>
              </a:rPr>
              <a:t>EOG			    </a:t>
            </a:r>
            <a:r>
              <a:rPr lang="de-AT" altLang="ru-RU" sz="2400"/>
              <a:t>0 – 30		    0,1 - 2</a:t>
            </a:r>
          </a:p>
          <a:p>
            <a:pPr eaLnBrk="1" hangingPunct="1"/>
            <a:endParaRPr lang="de-AT" altLang="ru-RU" sz="2400"/>
          </a:p>
          <a:p>
            <a:pPr eaLnBrk="1" hangingPunct="1"/>
            <a:r>
              <a:rPr lang="de-AT" altLang="ru-RU" sz="2400">
                <a:solidFill>
                  <a:schemeClr val="accent2"/>
                </a:solidFill>
              </a:rPr>
              <a:t>Intracell.</a:t>
            </a:r>
            <a:r>
              <a:rPr lang="de-AT" altLang="ru-RU" sz="2400"/>
              <a:t>		  0 – 10000		   50 .. 130</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ru-RU" altLang="ru-RU" b="1" smtClean="0">
                <a:latin typeface="Tahoma" pitchFamily="34" charset="0"/>
              </a:rPr>
              <a:t>Реография</a:t>
            </a:r>
          </a:p>
        </p:txBody>
      </p:sp>
      <p:sp>
        <p:nvSpPr>
          <p:cNvPr id="105475" name="Rectangle 3"/>
          <p:cNvSpPr>
            <a:spLocks noGrp="1" noChangeArrowheads="1"/>
          </p:cNvSpPr>
          <p:nvPr>
            <p:ph type="body" idx="1"/>
          </p:nvPr>
        </p:nvSpPr>
        <p:spPr/>
        <p:txBody>
          <a:bodyPr/>
          <a:lstStyle/>
          <a:p>
            <a:pPr algn="just" eaLnBrk="1" hangingPunct="1">
              <a:lnSpc>
                <a:spcPct val="80000"/>
              </a:lnSpc>
              <a:buFont typeface="Wingdings" pitchFamily="2" charset="2"/>
              <a:buNone/>
            </a:pPr>
            <a:r>
              <a:rPr lang="ru-RU" altLang="ru-RU" sz="2400" smtClean="0"/>
              <a:t>   </a:t>
            </a:r>
            <a:r>
              <a:rPr lang="ru-RU" altLang="ru-RU" sz="2400" b="1" smtClean="0">
                <a:latin typeface="Tahoma" pitchFamily="34" charset="0"/>
              </a:rPr>
              <a:t>Реография </a:t>
            </a:r>
            <a:r>
              <a:rPr lang="ru-RU" altLang="ru-RU" sz="2400" smtClean="0">
                <a:latin typeface="Tahoma" pitchFamily="34" charset="0"/>
              </a:rPr>
              <a:t>— неинвазивный метод исследования кровоснабжения органов, в основе которого лежит принцип регистрации изменений электрического сопротивления тканей в связи с меняющимся кровенаполнением. </a:t>
            </a:r>
          </a:p>
          <a:p>
            <a:pPr algn="just" eaLnBrk="1" hangingPunct="1">
              <a:lnSpc>
                <a:spcPct val="80000"/>
              </a:lnSpc>
              <a:buFont typeface="Wingdings" pitchFamily="2" charset="2"/>
              <a:buNone/>
            </a:pPr>
            <a:r>
              <a:rPr lang="ru-RU" altLang="ru-RU" sz="2400" smtClean="0">
                <a:latin typeface="Tahoma" pitchFamily="34" charset="0"/>
              </a:rPr>
              <a:t> </a:t>
            </a:r>
          </a:p>
          <a:p>
            <a:pPr algn="just" eaLnBrk="1" hangingPunct="1">
              <a:lnSpc>
                <a:spcPct val="80000"/>
              </a:lnSpc>
              <a:buFont typeface="Wingdings" pitchFamily="2" charset="2"/>
              <a:buNone/>
            </a:pPr>
            <a:r>
              <a:rPr lang="ru-RU" altLang="ru-RU" sz="2400" smtClean="0">
                <a:latin typeface="Tahoma" pitchFamily="34" charset="0"/>
              </a:rPr>
              <a:t>Чем </a:t>
            </a:r>
            <a:r>
              <a:rPr lang="ru-RU" altLang="ru-RU" sz="2400" b="1" smtClean="0">
                <a:latin typeface="Tahoma" pitchFamily="34" charset="0"/>
              </a:rPr>
              <a:t>больше</a:t>
            </a:r>
            <a:r>
              <a:rPr lang="ru-RU" altLang="ru-RU" sz="2400" smtClean="0">
                <a:latin typeface="Tahoma" pitchFamily="34" charset="0"/>
              </a:rPr>
              <a:t> приток крови к тканям, тем </a:t>
            </a:r>
            <a:r>
              <a:rPr lang="ru-RU" altLang="ru-RU" sz="2400" b="1" smtClean="0">
                <a:latin typeface="Tahoma" pitchFamily="34" charset="0"/>
              </a:rPr>
              <a:t>меньше</a:t>
            </a:r>
            <a:r>
              <a:rPr lang="ru-RU" altLang="ru-RU" sz="2400" smtClean="0">
                <a:latin typeface="Tahoma" pitchFamily="34" charset="0"/>
              </a:rPr>
              <a:t> их сопротивление. </a:t>
            </a:r>
          </a:p>
          <a:p>
            <a:pPr algn="just" eaLnBrk="1" hangingPunct="1">
              <a:lnSpc>
                <a:spcPct val="80000"/>
              </a:lnSpc>
              <a:buFont typeface="Wingdings" pitchFamily="2" charset="2"/>
              <a:buNone/>
            </a:pPr>
            <a:endParaRPr lang="ru-RU" altLang="ru-RU" sz="2400" smtClean="0">
              <a:latin typeface="Tahoma" pitchFamily="34" charset="0"/>
            </a:endParaRPr>
          </a:p>
          <a:p>
            <a:pPr algn="just" eaLnBrk="1" hangingPunct="1">
              <a:lnSpc>
                <a:spcPct val="80000"/>
              </a:lnSpc>
              <a:buFont typeface="Wingdings" pitchFamily="2" charset="2"/>
              <a:buNone/>
            </a:pPr>
            <a:r>
              <a:rPr lang="ru-RU" altLang="ru-RU" sz="2400" smtClean="0">
                <a:latin typeface="Tahoma" pitchFamily="34" charset="0"/>
              </a:rPr>
              <a:t>Для получения реограммы через тело пациента пропускают переменный ток частотой 50-100кГц, малой силы (не более 10 мкА</a:t>
            </a:r>
            <a:r>
              <a:rPr lang="en-US" altLang="ru-RU" sz="2400" smtClean="0">
                <a:latin typeface="Tahoma" pitchFamily="34" charset="0"/>
              </a:rPr>
              <a:t>/</a:t>
            </a:r>
            <a:r>
              <a:rPr lang="ru-RU" altLang="ru-RU" sz="2400" smtClean="0">
                <a:latin typeface="Tahoma" pitchFamily="34" charset="0"/>
              </a:rPr>
              <a:t>см</a:t>
            </a:r>
            <a:r>
              <a:rPr lang="ru-RU" altLang="ru-RU" sz="2400" baseline="30000" smtClean="0">
                <a:latin typeface="Tahoma" pitchFamily="34" charset="0"/>
              </a:rPr>
              <a:t>2</a:t>
            </a:r>
            <a:r>
              <a:rPr lang="ru-RU" altLang="ru-RU" sz="2400" smtClean="0">
                <a:latin typeface="Tahoma" pitchFamily="34" charset="0"/>
              </a:rPr>
              <a:t>), создаваемый специальным генератором.  </a:t>
            </a:r>
          </a:p>
        </p:txBody>
      </p:sp>
      <p:pic>
        <p:nvPicPr>
          <p:cNvPr id="220164" name="Picture 4" descr="Исследования кровотока (реография)"/>
          <p:cNvPicPr>
            <a:picLocks noChangeAspect="1" noChangeArrowheads="1"/>
          </p:cNvPicPr>
          <p:nvPr/>
        </p:nvPicPr>
        <p:blipFill>
          <a:blip r:embed="rId2"/>
          <a:srcRect/>
          <a:stretch>
            <a:fillRect/>
          </a:stretch>
        </p:blipFill>
        <p:spPr bwMode="auto">
          <a:xfrm>
            <a:off x="582613" y="314325"/>
            <a:ext cx="1619250" cy="1047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5474"/>
                                        </p:tgtEl>
                                        <p:attrNameLst>
                                          <p:attrName>style.visibility</p:attrName>
                                        </p:attrNameLst>
                                      </p:cBhvr>
                                      <p:to>
                                        <p:strVal val="visible"/>
                                      </p:to>
                                    </p:set>
                                    <p:animEffect transition="in" filter="blinds(horizontal)">
                                      <p:cBhvr>
                                        <p:cTn id="7" dur="1000"/>
                                        <p:tgtEl>
                                          <p:spTgt spid="1054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5475">
                                            <p:txEl>
                                              <p:pRg st="0" end="0"/>
                                            </p:txEl>
                                          </p:spTgt>
                                        </p:tgtEl>
                                        <p:attrNameLst>
                                          <p:attrName>style.visibility</p:attrName>
                                        </p:attrNameLst>
                                      </p:cBhvr>
                                      <p:to>
                                        <p:strVal val="visible"/>
                                      </p:to>
                                    </p:set>
                                    <p:animEffect transition="in" filter="dissolve">
                                      <p:cBhvr>
                                        <p:cTn id="12" dur="1000"/>
                                        <p:tgtEl>
                                          <p:spTgt spid="1054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05475">
                                            <p:txEl>
                                              <p:pRg st="2" end="2"/>
                                            </p:txEl>
                                          </p:spTgt>
                                        </p:tgtEl>
                                        <p:attrNameLst>
                                          <p:attrName>style.visibility</p:attrName>
                                        </p:attrNameLst>
                                      </p:cBhvr>
                                      <p:to>
                                        <p:strVal val="visible"/>
                                      </p:to>
                                    </p:set>
                                    <p:animEffect transition="in" filter="dissolve">
                                      <p:cBhvr>
                                        <p:cTn id="17" dur="1000"/>
                                        <p:tgtEl>
                                          <p:spTgt spid="1054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05475">
                                            <p:txEl>
                                              <p:pRg st="4" end="4"/>
                                            </p:txEl>
                                          </p:spTgt>
                                        </p:tgtEl>
                                        <p:attrNameLst>
                                          <p:attrName>style.visibility</p:attrName>
                                        </p:attrNameLst>
                                      </p:cBhvr>
                                      <p:to>
                                        <p:strVal val="visible"/>
                                      </p:to>
                                    </p:set>
                                    <p:animEffect transition="in" filter="dissolve">
                                      <p:cBhvr>
                                        <p:cTn id="22" dur="1000"/>
                                        <p:tgtEl>
                                          <p:spTgt spid="1054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pPr eaLnBrk="1" hangingPunct="1"/>
            <a:r>
              <a:rPr lang="ru-RU" altLang="ru-RU" sz="4000" b="1" smtClean="0">
                <a:latin typeface="Tahoma" pitchFamily="34" charset="0"/>
              </a:rPr>
              <a:t>Основоположники реографии</a:t>
            </a:r>
          </a:p>
        </p:txBody>
      </p:sp>
      <p:sp>
        <p:nvSpPr>
          <p:cNvPr id="221187" name="Rectangle 3"/>
          <p:cNvSpPr>
            <a:spLocks noGrp="1" noChangeArrowheads="1"/>
          </p:cNvSpPr>
          <p:nvPr>
            <p:ph type="body" idx="1"/>
          </p:nvPr>
        </p:nvSpPr>
        <p:spPr/>
        <p:txBody>
          <a:bodyPr/>
          <a:lstStyle/>
          <a:p>
            <a:pPr eaLnBrk="1" hangingPunct="1"/>
            <a:r>
              <a:rPr lang="ru-RU" altLang="ru-RU" smtClean="0"/>
              <a:t>Принципиальная разработка Н. Манн (1937) </a:t>
            </a:r>
          </a:p>
          <a:p>
            <a:pPr eaLnBrk="1" hangingPunct="1"/>
            <a:r>
              <a:rPr lang="ru-RU" altLang="ru-RU" smtClean="0"/>
              <a:t>А. А. Кедров и Т. Ю. Либерман (1941— 1949) </a:t>
            </a:r>
          </a:p>
          <a:p>
            <a:pPr eaLnBrk="1" hangingPunct="1"/>
            <a:r>
              <a:rPr lang="ru-RU" altLang="ru-RU" smtClean="0"/>
              <a:t>Клиническая практика -  </a:t>
            </a:r>
            <a:r>
              <a:rPr lang="en-US" altLang="ru-RU" smtClean="0"/>
              <a:t>W</a:t>
            </a:r>
            <a:r>
              <a:rPr lang="ru-RU" altLang="ru-RU" smtClean="0"/>
              <a:t>. </a:t>
            </a:r>
            <a:r>
              <a:rPr lang="en-US" altLang="ru-RU" smtClean="0"/>
              <a:t>Holzer</a:t>
            </a:r>
            <a:r>
              <a:rPr lang="ru-RU" altLang="ru-RU" smtClean="0"/>
              <a:t>, К. </a:t>
            </a:r>
            <a:r>
              <a:rPr lang="en-US" altLang="ru-RU" smtClean="0"/>
              <a:t>Polzer</a:t>
            </a:r>
            <a:r>
              <a:rPr lang="ru-RU" altLang="ru-RU" smtClean="0"/>
              <a:t> и </a:t>
            </a:r>
            <a:r>
              <a:rPr lang="en-US" altLang="ru-RU" smtClean="0"/>
              <a:t>A</a:t>
            </a:r>
            <a:r>
              <a:rPr lang="ru-RU" altLang="ru-RU" smtClean="0"/>
              <a:t>. </a:t>
            </a:r>
            <a:r>
              <a:rPr lang="en-US" altLang="ru-RU" smtClean="0"/>
              <a:t>Marko</a:t>
            </a:r>
            <a:r>
              <a:rPr lang="ru-RU" altLang="ru-RU" smtClean="0"/>
              <a:t> (Австрия 1946)</a:t>
            </a:r>
          </a:p>
          <a:p>
            <a:pPr eaLnBrk="1" hangingPunct="1"/>
            <a:r>
              <a:rPr lang="ru-RU" altLang="ru-RU" smtClean="0"/>
              <a:t>Ю.Т. Пушкарь – отечественный аппарат (прекардильная реокардиография)</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558800" y="350838"/>
            <a:ext cx="8229600" cy="877887"/>
          </a:xfrm>
        </p:spPr>
        <p:txBody>
          <a:bodyPr/>
          <a:lstStyle/>
          <a:p>
            <a:pPr eaLnBrk="1" hangingPunct="1"/>
            <a:r>
              <a:rPr lang="ru-RU" altLang="ru-RU" b="1" smtClean="0"/>
              <a:t>Физические основы реографии</a:t>
            </a:r>
          </a:p>
        </p:txBody>
      </p:sp>
      <p:sp>
        <p:nvSpPr>
          <p:cNvPr id="4100" name="Rectangle 5"/>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pPr eaLnBrk="1" hangingPunct="1"/>
            <a:endParaRPr lang="ru-RU" altLang="ru-RU"/>
          </a:p>
        </p:txBody>
      </p:sp>
      <p:sp>
        <p:nvSpPr>
          <p:cNvPr id="4101" name="Rectangle 7"/>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pPr eaLnBrk="1" hangingPunct="1"/>
            <a:endParaRPr lang="ru-RU" altLang="ru-RU"/>
          </a:p>
        </p:txBody>
      </p:sp>
      <p:sp>
        <p:nvSpPr>
          <p:cNvPr id="4102" name="Rectangle 9"/>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pPr eaLnBrk="1" hangingPunct="1"/>
            <a:endParaRPr lang="ru-RU" altLang="ru-RU"/>
          </a:p>
        </p:txBody>
      </p:sp>
      <p:sp>
        <p:nvSpPr>
          <p:cNvPr id="4103" name="Rectangle 11"/>
          <p:cNvSpPr>
            <a:spLocks noChangeArrowheads="1"/>
          </p:cNvSpPr>
          <p:nvPr/>
        </p:nvSpPr>
        <p:spPr bwMode="auto">
          <a:xfrm>
            <a:off x="0" y="3200400"/>
            <a:ext cx="9144000" cy="0"/>
          </a:xfrm>
          <a:prstGeom prst="rect">
            <a:avLst/>
          </a:prstGeom>
          <a:noFill/>
          <a:ln w="9525" algn="ctr">
            <a:noFill/>
            <a:miter lim="800000"/>
            <a:headEnd/>
            <a:tailEnd/>
          </a:ln>
        </p:spPr>
        <p:txBody>
          <a:bodyPr wrap="none" anchor="ctr">
            <a:spAutoFit/>
          </a:bodyPr>
          <a:lstStyle/>
          <a:p>
            <a:pPr eaLnBrk="1" hangingPunct="1"/>
            <a:endParaRPr lang="ru-RU" altLang="ru-RU"/>
          </a:p>
        </p:txBody>
      </p:sp>
      <p:graphicFrame>
        <p:nvGraphicFramePr>
          <p:cNvPr id="4098" name="Object 10"/>
          <p:cNvGraphicFramePr>
            <a:graphicFrameLocks noChangeAspect="1"/>
          </p:cNvGraphicFramePr>
          <p:nvPr/>
        </p:nvGraphicFramePr>
        <p:xfrm>
          <a:off x="785813" y="1554163"/>
          <a:ext cx="2190750" cy="1155700"/>
        </p:xfrm>
        <a:graphic>
          <a:graphicData uri="http://schemas.openxmlformats.org/presentationml/2006/ole">
            <p:oleObj spid="_x0000_s4098" name="Формула" r:id="rId3" imgW="714502" imgH="352350" progId="Equation.3">
              <p:embed/>
            </p:oleObj>
          </a:graphicData>
        </a:graphic>
      </p:graphicFrame>
      <p:sp>
        <p:nvSpPr>
          <p:cNvPr id="4104" name="Text Box 13"/>
          <p:cNvSpPr txBox="1">
            <a:spLocks noChangeArrowheads="1"/>
          </p:cNvSpPr>
          <p:nvPr/>
        </p:nvSpPr>
        <p:spPr bwMode="auto">
          <a:xfrm>
            <a:off x="3419475" y="1828800"/>
            <a:ext cx="3160713" cy="579438"/>
          </a:xfrm>
          <a:prstGeom prst="rect">
            <a:avLst/>
          </a:prstGeom>
          <a:noFill/>
          <a:ln w="9525" algn="ctr">
            <a:noFill/>
            <a:miter lim="800000"/>
            <a:headEnd/>
            <a:tailEnd/>
          </a:ln>
        </p:spPr>
        <p:txBody>
          <a:bodyPr wrap="none">
            <a:spAutoFit/>
          </a:bodyPr>
          <a:lstStyle/>
          <a:p>
            <a:pPr eaLnBrk="1" hangingPunct="1"/>
            <a:r>
              <a:rPr lang="ru-RU" altLang="ru-RU" sz="3200">
                <a:latin typeface="Garamond" pitchFamily="18" charset="0"/>
              </a:rPr>
              <a:t>Формула Кедрова</a:t>
            </a:r>
          </a:p>
        </p:txBody>
      </p:sp>
      <p:pic>
        <p:nvPicPr>
          <p:cNvPr id="4105" name="Picture 14" descr="13"/>
          <p:cNvPicPr>
            <a:picLocks noGrp="1" noChangeAspect="1" noChangeArrowheads="1"/>
          </p:cNvPicPr>
          <p:nvPr>
            <p:ph idx="1"/>
          </p:nvPr>
        </p:nvPicPr>
        <p:blipFill>
          <a:blip r:embed="rId4"/>
          <a:srcRect/>
          <a:stretch>
            <a:fillRect/>
          </a:stretch>
        </p:blipFill>
        <p:spPr>
          <a:xfrm>
            <a:off x="500063" y="2852738"/>
            <a:ext cx="4337050" cy="3184525"/>
          </a:xfrm>
          <a:noFill/>
        </p:spPr>
      </p:pic>
      <p:sp>
        <p:nvSpPr>
          <p:cNvPr id="4106" name="Text Box 17"/>
          <p:cNvSpPr txBox="1">
            <a:spLocks noChangeArrowheads="1"/>
          </p:cNvSpPr>
          <p:nvPr/>
        </p:nvSpPr>
        <p:spPr bwMode="auto">
          <a:xfrm>
            <a:off x="4911725" y="2532063"/>
            <a:ext cx="4232275" cy="3287712"/>
          </a:xfrm>
          <a:prstGeom prst="rect">
            <a:avLst/>
          </a:prstGeom>
          <a:noFill/>
          <a:ln w="9525" algn="ctr">
            <a:noFill/>
            <a:miter lim="800000"/>
            <a:headEnd/>
            <a:tailEnd/>
          </a:ln>
        </p:spPr>
        <p:txBody>
          <a:bodyPr wrap="none">
            <a:spAutoFit/>
          </a:bodyPr>
          <a:lstStyle/>
          <a:p>
            <a:pPr eaLnBrk="1" hangingPunct="1"/>
            <a:endParaRPr lang="ru-RU" altLang="ru-RU" b="1">
              <a:latin typeface="Garamond" pitchFamily="18" charset="0"/>
            </a:endParaRPr>
          </a:p>
          <a:p>
            <a:pPr eaLnBrk="1" hangingPunct="1"/>
            <a:r>
              <a:rPr lang="en-US" altLang="ru-RU" sz="2400" b="1">
                <a:latin typeface="Garamond" pitchFamily="18" charset="0"/>
              </a:rPr>
              <a:t>h</a:t>
            </a:r>
            <a:r>
              <a:rPr lang="ru-RU" altLang="ru-RU" sz="2400" b="1">
                <a:latin typeface="Garamond" pitchFamily="18" charset="0"/>
              </a:rPr>
              <a:t>–амплитуда реограммы;</a:t>
            </a:r>
          </a:p>
          <a:p>
            <a:pPr eaLnBrk="1" hangingPunct="1"/>
            <a:r>
              <a:rPr lang="en-US" altLang="ru-RU" sz="2400" b="1">
                <a:latin typeface="Garamond" pitchFamily="18" charset="0"/>
              </a:rPr>
              <a:t>h</a:t>
            </a:r>
            <a:r>
              <a:rPr lang="ru-RU" altLang="ru-RU" sz="2400" b="1" baseline="-25000">
                <a:latin typeface="Garamond" pitchFamily="18" charset="0"/>
              </a:rPr>
              <a:t>1 </a:t>
            </a:r>
            <a:r>
              <a:rPr lang="ru-RU" altLang="ru-RU" sz="2400" b="1">
                <a:latin typeface="Garamond" pitchFamily="18" charset="0"/>
              </a:rPr>
              <a:t>– амплитуда для расчета </a:t>
            </a:r>
          </a:p>
          <a:p>
            <a:pPr eaLnBrk="1" hangingPunct="1"/>
            <a:r>
              <a:rPr lang="ru-RU" altLang="ru-RU" sz="2400" b="1">
                <a:latin typeface="Garamond" pitchFamily="18" charset="0"/>
              </a:rPr>
              <a:t>ударного объема крови;</a:t>
            </a:r>
          </a:p>
          <a:p>
            <a:pPr eaLnBrk="1" hangingPunct="1"/>
            <a:r>
              <a:rPr lang="ru-RU" altLang="ru-RU" sz="2400" b="1">
                <a:latin typeface="Garamond" pitchFamily="18" charset="0"/>
              </a:rPr>
              <a:t>а – длительность восходящей </a:t>
            </a:r>
          </a:p>
          <a:p>
            <a:pPr eaLnBrk="1" hangingPunct="1"/>
            <a:r>
              <a:rPr lang="ru-RU" altLang="ru-RU" sz="2400" b="1">
                <a:latin typeface="Garamond" pitchFamily="18" charset="0"/>
              </a:rPr>
              <a:t>части реограммы;</a:t>
            </a:r>
          </a:p>
          <a:p>
            <a:pPr eaLnBrk="1" hangingPunct="1"/>
            <a:r>
              <a:rPr lang="ru-RU" altLang="ru-RU" sz="2400" b="1">
                <a:latin typeface="Garamond" pitchFamily="18" charset="0"/>
              </a:rPr>
              <a:t>Т–период реограммы;</a:t>
            </a:r>
          </a:p>
          <a:p>
            <a:pPr eaLnBrk="1" hangingPunct="1"/>
            <a:r>
              <a:rPr lang="en-US" altLang="ru-RU" sz="2400" b="1">
                <a:latin typeface="Garamond" pitchFamily="18" charset="0"/>
              </a:rPr>
              <a:t>h</a:t>
            </a:r>
            <a:r>
              <a:rPr lang="ru-RU" altLang="ru-RU" sz="2400" b="1">
                <a:latin typeface="Garamond" pitchFamily="18" charset="0"/>
              </a:rPr>
              <a:t>к–высота калибровочного </a:t>
            </a:r>
          </a:p>
          <a:p>
            <a:pPr eaLnBrk="1" hangingPunct="1"/>
            <a:r>
              <a:rPr lang="ru-RU" altLang="ru-RU" sz="2400" b="1">
                <a:latin typeface="Garamond" pitchFamily="18" charset="0"/>
              </a:rPr>
              <a:t>импульса.</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pPr eaLnBrk="1" hangingPunct="1"/>
            <a:r>
              <a:rPr lang="ru-RU" altLang="ru-RU" b="1" smtClean="0"/>
              <a:t>Показатели реограммы</a:t>
            </a:r>
          </a:p>
        </p:txBody>
      </p:sp>
      <p:sp>
        <p:nvSpPr>
          <p:cNvPr id="222211" name="Rectangle 3"/>
          <p:cNvSpPr>
            <a:spLocks noGrp="1" noChangeArrowheads="1"/>
          </p:cNvSpPr>
          <p:nvPr>
            <p:ph type="body" idx="1"/>
          </p:nvPr>
        </p:nvSpPr>
        <p:spPr>
          <a:xfrm>
            <a:off x="4286250" y="1481138"/>
            <a:ext cx="4433888" cy="3019425"/>
          </a:xfrm>
        </p:spPr>
        <p:txBody>
          <a:bodyPr/>
          <a:lstStyle/>
          <a:p>
            <a:pPr algn="just" eaLnBrk="1" hangingPunct="1"/>
            <a:r>
              <a:rPr lang="ru-RU" altLang="ru-RU" sz="2000" b="1" i="1" smtClean="0"/>
              <a:t>реографический индекс (РИ)</a:t>
            </a:r>
            <a:r>
              <a:rPr lang="ru-RU" altLang="ru-RU" sz="2000" i="1" smtClean="0"/>
              <a:t> </a:t>
            </a:r>
            <a:r>
              <a:rPr lang="ru-RU" altLang="ru-RU" sz="2000" smtClean="0"/>
              <a:t>– отношение амплитуды реограммы </a:t>
            </a:r>
            <a:r>
              <a:rPr lang="en-US" altLang="ru-RU" sz="2000" smtClean="0"/>
              <a:t>h</a:t>
            </a:r>
            <a:r>
              <a:rPr lang="ru-RU" altLang="ru-RU" sz="2000" smtClean="0"/>
              <a:t> к величине стандартного калибровочного импульса </a:t>
            </a:r>
            <a:r>
              <a:rPr lang="en-US" altLang="ru-RU" sz="2000" smtClean="0"/>
              <a:t>h</a:t>
            </a:r>
            <a:r>
              <a:rPr lang="ru-RU" altLang="ru-RU" sz="2000" smtClean="0"/>
              <a:t>к. РИ характеризует величину пульсового кровенаполнения. </a:t>
            </a:r>
            <a:endParaRPr lang="ru-RU" altLang="ru-RU" sz="2000" b="1" i="1" smtClean="0"/>
          </a:p>
        </p:txBody>
      </p:sp>
      <p:pic>
        <p:nvPicPr>
          <p:cNvPr id="222212" name="Picture 14" descr="13"/>
          <p:cNvPicPr>
            <a:picLocks noChangeAspect="1" noChangeArrowheads="1"/>
          </p:cNvPicPr>
          <p:nvPr/>
        </p:nvPicPr>
        <p:blipFill>
          <a:blip r:embed="rId2"/>
          <a:srcRect/>
          <a:stretch>
            <a:fillRect/>
          </a:stretch>
        </p:blipFill>
        <p:spPr bwMode="auto">
          <a:xfrm>
            <a:off x="571500" y="1071563"/>
            <a:ext cx="3500438" cy="2570162"/>
          </a:xfrm>
          <a:prstGeom prst="rect">
            <a:avLst/>
          </a:prstGeom>
          <a:noFill/>
          <a:ln w="9525">
            <a:noFill/>
            <a:miter lim="800000"/>
            <a:headEnd/>
            <a:tailEnd/>
          </a:ln>
        </p:spPr>
      </p:pic>
      <p:sp>
        <p:nvSpPr>
          <p:cNvPr id="222213" name="Прямоугольник 4"/>
          <p:cNvSpPr>
            <a:spLocks noChangeArrowheads="1"/>
          </p:cNvSpPr>
          <p:nvPr/>
        </p:nvSpPr>
        <p:spPr bwMode="auto">
          <a:xfrm>
            <a:off x="642938" y="4214813"/>
            <a:ext cx="8072437" cy="1477962"/>
          </a:xfrm>
          <a:prstGeom prst="rect">
            <a:avLst/>
          </a:prstGeom>
          <a:noFill/>
          <a:ln w="9525">
            <a:noFill/>
            <a:miter lim="800000"/>
            <a:headEnd/>
            <a:tailEnd/>
          </a:ln>
        </p:spPr>
        <p:txBody>
          <a:bodyPr>
            <a:spAutoFit/>
          </a:bodyPr>
          <a:lstStyle/>
          <a:p>
            <a:pPr algn="just" eaLnBrk="1" hangingPunct="1"/>
            <a:r>
              <a:rPr lang="ru-RU" altLang="ru-RU" b="1" i="1"/>
              <a:t>время восходящей части волны</a:t>
            </a:r>
            <a:r>
              <a:rPr lang="ru-RU" altLang="ru-RU" i="1"/>
              <a:t> </a:t>
            </a:r>
            <a:r>
              <a:rPr lang="ru-RU" altLang="ru-RU" b="1" i="1"/>
              <a:t>а</a:t>
            </a:r>
            <a:r>
              <a:rPr lang="ru-RU" altLang="ru-RU" i="1"/>
              <a:t>, </a:t>
            </a:r>
            <a:r>
              <a:rPr lang="ru-RU" altLang="ru-RU"/>
              <a:t>характеризующее </a:t>
            </a:r>
            <a:r>
              <a:rPr lang="ru-RU" altLang="ru-RU" b="1" i="1"/>
              <a:t>полное раскрытие сосуда.</a:t>
            </a:r>
          </a:p>
          <a:p>
            <a:pPr algn="just" eaLnBrk="1" hangingPunct="1"/>
            <a:r>
              <a:rPr lang="ru-RU" altLang="ru-RU" b="1" i="1"/>
              <a:t>период</a:t>
            </a:r>
            <a:r>
              <a:rPr lang="ru-RU" altLang="ru-RU" i="1"/>
              <a:t> </a:t>
            </a:r>
            <a:r>
              <a:rPr lang="ru-RU" altLang="ru-RU"/>
              <a:t>реограммы </a:t>
            </a:r>
            <a:r>
              <a:rPr lang="ru-RU" altLang="ru-RU" b="1"/>
              <a:t>Т</a:t>
            </a:r>
            <a:r>
              <a:rPr lang="ru-RU" altLang="ru-RU"/>
              <a:t>, соответствующий длительности сердечного цикла</a:t>
            </a:r>
          </a:p>
          <a:p>
            <a:pPr algn="just" eaLnBrk="1" hangingPunct="1"/>
            <a:r>
              <a:rPr lang="ru-RU" altLang="ru-RU" b="1"/>
              <a:t>реографический коэффициент </a:t>
            </a:r>
            <a:r>
              <a:rPr lang="ru-RU" altLang="ru-RU" b="1" i="1"/>
              <a:t>(РК)</a:t>
            </a:r>
            <a:r>
              <a:rPr lang="ru-RU" altLang="ru-RU" i="1"/>
              <a:t> </a:t>
            </a:r>
            <a:r>
              <a:rPr lang="ru-RU" altLang="ru-RU"/>
              <a:t>– отношение длительности восходящей части к периоду реограммы (норма – 10% – 15%)</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pPr eaLnBrk="1" hangingPunct="1"/>
            <a:r>
              <a:rPr lang="ru-RU" altLang="ru-RU" sz="3600" b="1" smtClean="0"/>
              <a:t>Вид стандартной реограммы</a:t>
            </a:r>
          </a:p>
        </p:txBody>
      </p:sp>
      <p:pic>
        <p:nvPicPr>
          <p:cNvPr id="223235" name="Picture 5" descr="reog1"/>
          <p:cNvPicPr>
            <a:picLocks noChangeAspect="1" noChangeArrowheads="1"/>
          </p:cNvPicPr>
          <p:nvPr/>
        </p:nvPicPr>
        <p:blipFill>
          <a:blip r:embed="rId2"/>
          <a:srcRect/>
          <a:stretch>
            <a:fillRect/>
          </a:stretch>
        </p:blipFill>
        <p:spPr bwMode="auto">
          <a:xfrm>
            <a:off x="1276350" y="1673225"/>
            <a:ext cx="6719888" cy="4456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1428750" y="214313"/>
            <a:ext cx="6778625" cy="561975"/>
          </a:xfrm>
        </p:spPr>
        <p:txBody>
          <a:bodyPr/>
          <a:lstStyle/>
          <a:p>
            <a:pPr eaLnBrk="1" hangingPunct="1"/>
            <a:r>
              <a:rPr lang="ru-RU" altLang="ru-RU" sz="2800" smtClean="0"/>
              <a:t>Способы регистрации реограммы</a:t>
            </a:r>
          </a:p>
        </p:txBody>
      </p:sp>
      <p:pic>
        <p:nvPicPr>
          <p:cNvPr id="224259" name="Picture 5" descr="bipolar"/>
          <p:cNvPicPr>
            <a:picLocks noChangeAspect="1" noChangeArrowheads="1"/>
          </p:cNvPicPr>
          <p:nvPr/>
        </p:nvPicPr>
        <p:blipFill>
          <a:blip r:embed="rId2"/>
          <a:srcRect/>
          <a:stretch>
            <a:fillRect/>
          </a:stretch>
        </p:blipFill>
        <p:spPr bwMode="auto">
          <a:xfrm>
            <a:off x="539750" y="1268413"/>
            <a:ext cx="5424488" cy="2232025"/>
          </a:xfrm>
          <a:prstGeom prst="rect">
            <a:avLst/>
          </a:prstGeom>
          <a:noFill/>
          <a:ln w="9525">
            <a:noFill/>
            <a:miter lim="800000"/>
            <a:headEnd/>
            <a:tailEnd/>
          </a:ln>
        </p:spPr>
      </p:pic>
      <p:pic>
        <p:nvPicPr>
          <p:cNvPr id="224260" name="Picture 7" descr="tetrapolar"/>
          <p:cNvPicPr>
            <a:picLocks noChangeAspect="1" noChangeArrowheads="1"/>
          </p:cNvPicPr>
          <p:nvPr/>
        </p:nvPicPr>
        <p:blipFill>
          <a:blip r:embed="rId3"/>
          <a:srcRect/>
          <a:stretch>
            <a:fillRect/>
          </a:stretch>
        </p:blipFill>
        <p:spPr bwMode="auto">
          <a:xfrm>
            <a:off x="3000375" y="3786188"/>
            <a:ext cx="5495925" cy="2357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descr="2503"/>
          <p:cNvPicPr>
            <a:picLocks noChangeAspect="1" noChangeArrowheads="1"/>
          </p:cNvPicPr>
          <p:nvPr/>
        </p:nvPicPr>
        <p:blipFill>
          <a:blip r:embed="rId2"/>
          <a:srcRect/>
          <a:stretch>
            <a:fillRect/>
          </a:stretch>
        </p:blipFill>
        <p:spPr bwMode="auto">
          <a:xfrm>
            <a:off x="500063" y="571500"/>
            <a:ext cx="4313237" cy="3170238"/>
          </a:xfrm>
          <a:prstGeom prst="rect">
            <a:avLst/>
          </a:prstGeom>
          <a:noFill/>
          <a:ln w="9525">
            <a:noFill/>
            <a:miter lim="800000"/>
            <a:headEnd/>
            <a:tailEnd/>
          </a:ln>
        </p:spPr>
      </p:pic>
      <p:pic>
        <p:nvPicPr>
          <p:cNvPr id="284675" name="Picture 5"/>
          <p:cNvPicPr>
            <a:picLocks noChangeAspect="1" noChangeArrowheads="1"/>
          </p:cNvPicPr>
          <p:nvPr/>
        </p:nvPicPr>
        <p:blipFill>
          <a:blip r:embed="rId3"/>
          <a:srcRect/>
          <a:stretch>
            <a:fillRect/>
          </a:stretch>
        </p:blipFill>
        <p:spPr bwMode="auto">
          <a:xfrm>
            <a:off x="5000625" y="2214563"/>
            <a:ext cx="3886200" cy="3252787"/>
          </a:xfrm>
          <a:prstGeom prst="rect">
            <a:avLst/>
          </a:prstGeom>
          <a:noFill/>
          <a:ln w="9525">
            <a:solidFill>
              <a:schemeClr val="tx1"/>
            </a:solidFill>
            <a:miter lim="800000"/>
            <a:headEnd/>
            <a:tailEnd/>
          </a:ln>
          <a:effectLst>
            <a:outerShdw dist="107763" dir="2700000" algn="ctr" rotWithShape="0">
              <a:schemeClr val="bg2">
                <a:alpha val="50000"/>
              </a:schemeClr>
            </a:outerShdw>
          </a:effectLst>
        </p:spPr>
      </p:pic>
      <p:pic>
        <p:nvPicPr>
          <p:cNvPr id="225284" name="Picture 11" descr="armpleth"/>
          <p:cNvPicPr>
            <a:picLocks noChangeAspect="1" noChangeArrowheads="1"/>
          </p:cNvPicPr>
          <p:nvPr/>
        </p:nvPicPr>
        <p:blipFill>
          <a:blip r:embed="rId4"/>
          <a:srcRect/>
          <a:stretch>
            <a:fillRect/>
          </a:stretch>
        </p:blipFill>
        <p:spPr bwMode="auto">
          <a:xfrm>
            <a:off x="214313" y="3857625"/>
            <a:ext cx="4581525" cy="2733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body" idx="1"/>
          </p:nvPr>
        </p:nvSpPr>
        <p:spPr>
          <a:xfrm>
            <a:off x="642938" y="5000625"/>
            <a:ext cx="7858125" cy="1425575"/>
          </a:xfrm>
        </p:spPr>
        <p:txBody>
          <a:bodyPr/>
          <a:lstStyle/>
          <a:p>
            <a:pPr eaLnBrk="1" hangingPunct="1">
              <a:lnSpc>
                <a:spcPct val="80000"/>
              </a:lnSpc>
            </a:pPr>
            <a:r>
              <a:rPr lang="ru-RU" altLang="ru-RU" sz="1800" smtClean="0"/>
              <a:t>Схематическое изображение различных типов реографической кривой: а — норма, б — уменьшение кровенапонения органа (гиповолемический тип кривой), в — повышение тонуса сосудов, г — понижение тонуса сосудов, д — увеличение кровенаполнения органа (гиперволемия).</a:t>
            </a:r>
          </a:p>
        </p:txBody>
      </p:sp>
      <p:pic>
        <p:nvPicPr>
          <p:cNvPr id="226307" name="Picture 3" descr="r3_270"/>
          <p:cNvPicPr>
            <a:picLocks noChangeAspect="1" noChangeArrowheads="1"/>
          </p:cNvPicPr>
          <p:nvPr/>
        </p:nvPicPr>
        <p:blipFill>
          <a:blip r:embed="rId2"/>
          <a:srcRect/>
          <a:stretch>
            <a:fillRect/>
          </a:stretch>
        </p:blipFill>
        <p:spPr bwMode="auto">
          <a:xfrm>
            <a:off x="3276600" y="549275"/>
            <a:ext cx="2005013" cy="4248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p:cNvPicPr>
            <a:picLocks noChangeAspect="1" noChangeArrowheads="1"/>
          </p:cNvPicPr>
          <p:nvPr/>
        </p:nvPicPr>
        <p:blipFill>
          <a:blip r:embed="rId2">
            <a:lum bright="-10000" contrast="10000"/>
            <a:grayscl/>
          </a:blip>
          <a:srcRect/>
          <a:stretch>
            <a:fillRect/>
          </a:stretch>
        </p:blipFill>
        <p:spPr bwMode="auto">
          <a:xfrm>
            <a:off x="1785938" y="928688"/>
            <a:ext cx="6429375" cy="4829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p:cNvPicPr>
            <a:picLocks noChangeAspect="1" noChangeArrowheads="1"/>
          </p:cNvPicPr>
          <p:nvPr/>
        </p:nvPicPr>
        <p:blipFill>
          <a:blip r:embed="rId2"/>
          <a:srcRect/>
          <a:stretch>
            <a:fillRect/>
          </a:stretch>
        </p:blipFill>
        <p:spPr bwMode="auto">
          <a:xfrm>
            <a:off x="1785938" y="1071563"/>
            <a:ext cx="6429375" cy="4826000"/>
          </a:xfrm>
          <a:prstGeom prst="rect">
            <a:avLst/>
          </a:prstGeom>
          <a:noFill/>
          <a:ln w="9525">
            <a:noFill/>
            <a:miter lim="800000"/>
            <a:headEnd/>
            <a:tailEnd/>
          </a:ln>
        </p:spPr>
      </p:pic>
      <p:sp>
        <p:nvSpPr>
          <p:cNvPr id="3" name="Rectangle 2"/>
          <p:cNvSpPr txBox="1">
            <a:spLocks noChangeArrowheads="1"/>
          </p:cNvSpPr>
          <p:nvPr/>
        </p:nvSpPr>
        <p:spPr bwMode="auto">
          <a:xfrm>
            <a:off x="428625" y="285750"/>
            <a:ext cx="8229600" cy="825500"/>
          </a:xfrm>
          <a:prstGeom prst="rect">
            <a:avLst/>
          </a:prstGeom>
          <a:noFill/>
          <a:ln w="9525">
            <a:noFill/>
            <a:miter lim="800000"/>
            <a:headEnd/>
            <a:tailEnd/>
          </a:ln>
        </p:spPr>
        <p:txBody>
          <a:bodyPr/>
          <a:lstStyle/>
          <a:p>
            <a:pPr marL="342900" indent="-342900" eaLnBrk="1" hangingPunct="1">
              <a:lnSpc>
                <a:spcPct val="80000"/>
              </a:lnSpc>
              <a:spcBef>
                <a:spcPct val="20000"/>
              </a:spcBef>
              <a:buFontTx/>
              <a:buChar char="•"/>
              <a:defRPr/>
            </a:pPr>
            <a:r>
              <a:rPr lang="ru-RU" kern="0" dirty="0">
                <a:latin typeface="+mn-lt"/>
              </a:rPr>
              <a:t>Пример сфигмограммы </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2643188" y="928688"/>
          <a:ext cx="4287837" cy="860425"/>
        </p:xfrm>
        <a:graphic>
          <a:graphicData uri="http://schemas.openxmlformats.org/presentationml/2006/ole">
            <p:oleObj spid="_x0000_s5122" name="Формула" r:id="rId4" imgW="2971800" imgH="596900" progId="Equation.3">
              <p:embed/>
            </p:oleObj>
          </a:graphicData>
        </a:graphic>
      </p:graphicFrame>
      <p:graphicFrame>
        <p:nvGraphicFramePr>
          <p:cNvPr id="5123" name="Object 1"/>
          <p:cNvGraphicFramePr>
            <a:graphicFrameLocks noChangeAspect="1"/>
          </p:cNvGraphicFramePr>
          <p:nvPr/>
        </p:nvGraphicFramePr>
        <p:xfrm>
          <a:off x="2643188" y="1695450"/>
          <a:ext cx="4397375" cy="876300"/>
        </p:xfrm>
        <a:graphic>
          <a:graphicData uri="http://schemas.openxmlformats.org/presentationml/2006/ole">
            <p:oleObj spid="_x0000_s5123" name="Формула" r:id="rId5" imgW="2984500" imgH="596900" progId="Equation.3">
              <p:embed/>
            </p:oleObj>
          </a:graphicData>
        </a:graphic>
      </p:graphicFrame>
      <p:sp>
        <p:nvSpPr>
          <p:cNvPr id="5125" name="Rectangle 3"/>
          <p:cNvSpPr>
            <a:spLocks noChangeArrowheads="1"/>
          </p:cNvSpPr>
          <p:nvPr/>
        </p:nvSpPr>
        <p:spPr bwMode="auto">
          <a:xfrm>
            <a:off x="2571750" y="285750"/>
            <a:ext cx="3357563" cy="677863"/>
          </a:xfrm>
          <a:prstGeom prst="rect">
            <a:avLst/>
          </a:prstGeom>
          <a:noFill/>
          <a:ln w="9525">
            <a:noFill/>
            <a:miter lim="800000"/>
            <a:headEnd/>
            <a:tailEnd/>
          </a:ln>
        </p:spPr>
        <p:txBody>
          <a:bodyPr anchor="ctr">
            <a:spAutoFit/>
          </a:bodyPr>
          <a:lstStyle/>
          <a:p>
            <a:r>
              <a:rPr lang="ru-RU" altLang="ru-RU" sz="2000">
                <a:cs typeface="Times New Roman" pitchFamily="18" charset="0"/>
              </a:rPr>
              <a:t>расчет ударного объема</a:t>
            </a:r>
            <a:endParaRPr lang="ru-RU" altLang="ru-RU" sz="2000"/>
          </a:p>
          <a:p>
            <a:endParaRPr lang="ru-RU" altLang="ru-RU"/>
          </a:p>
        </p:txBody>
      </p:sp>
      <p:sp>
        <p:nvSpPr>
          <p:cNvPr id="5126" name="Rectangle 5"/>
          <p:cNvSpPr>
            <a:spLocks noChangeArrowheads="1"/>
          </p:cNvSpPr>
          <p:nvPr/>
        </p:nvSpPr>
        <p:spPr bwMode="auto">
          <a:xfrm>
            <a:off x="0" y="1514475"/>
            <a:ext cx="9144000" cy="0"/>
          </a:xfrm>
          <a:prstGeom prst="rect">
            <a:avLst/>
          </a:prstGeom>
          <a:noFill/>
          <a:ln w="9525">
            <a:noFill/>
            <a:miter lim="800000"/>
            <a:headEnd/>
            <a:tailEnd/>
          </a:ln>
        </p:spPr>
        <p:txBody>
          <a:bodyPr wrap="none" anchor="ctr">
            <a:spAutoFit/>
          </a:bodyPr>
          <a:lstStyle/>
          <a:p>
            <a:pPr algn="ctr"/>
            <a:r>
              <a:rPr lang="ru-RU" altLang="ru-RU" sz="1400">
                <a:cs typeface="Times New Roman" pitchFamily="18" charset="0"/>
              </a:rPr>
              <a:t>.</a:t>
            </a:r>
            <a:endParaRPr lang="ru-RU" altLang="ru-RU"/>
          </a:p>
        </p:txBody>
      </p:sp>
      <p:sp>
        <p:nvSpPr>
          <p:cNvPr id="5127" name="Прямоугольник 8"/>
          <p:cNvSpPr>
            <a:spLocks noChangeArrowheads="1"/>
          </p:cNvSpPr>
          <p:nvPr/>
        </p:nvSpPr>
        <p:spPr bwMode="auto">
          <a:xfrm>
            <a:off x="1000125" y="2000250"/>
            <a:ext cx="1208088" cy="307975"/>
          </a:xfrm>
          <a:prstGeom prst="rect">
            <a:avLst/>
          </a:prstGeom>
          <a:noFill/>
          <a:ln w="9525">
            <a:noFill/>
            <a:miter lim="800000"/>
            <a:headEnd/>
            <a:tailEnd/>
          </a:ln>
        </p:spPr>
        <p:txBody>
          <a:bodyPr wrap="none">
            <a:spAutoFit/>
          </a:bodyPr>
          <a:lstStyle/>
          <a:p>
            <a:r>
              <a:rPr lang="ru-RU" altLang="ru-RU" sz="1400">
                <a:solidFill>
                  <a:srgbClr val="000000"/>
                </a:solidFill>
                <a:cs typeface="Times New Roman" pitchFamily="18" charset="0"/>
              </a:rPr>
              <a:t>для женщин</a:t>
            </a:r>
            <a:endParaRPr lang="ru-RU" altLang="ru-RU" sz="600">
              <a:solidFill>
                <a:srgbClr val="000000"/>
              </a:solidFill>
            </a:endParaRPr>
          </a:p>
        </p:txBody>
      </p:sp>
      <p:sp>
        <p:nvSpPr>
          <p:cNvPr id="5128" name="Прямоугольник 9"/>
          <p:cNvSpPr>
            <a:spLocks noChangeArrowheads="1"/>
          </p:cNvSpPr>
          <p:nvPr/>
        </p:nvSpPr>
        <p:spPr bwMode="auto">
          <a:xfrm>
            <a:off x="1000125" y="1214438"/>
            <a:ext cx="1169988" cy="307975"/>
          </a:xfrm>
          <a:prstGeom prst="rect">
            <a:avLst/>
          </a:prstGeom>
          <a:noFill/>
          <a:ln w="9525">
            <a:noFill/>
            <a:miter lim="800000"/>
            <a:headEnd/>
            <a:tailEnd/>
          </a:ln>
        </p:spPr>
        <p:txBody>
          <a:bodyPr wrap="none">
            <a:spAutoFit/>
          </a:bodyPr>
          <a:lstStyle/>
          <a:p>
            <a:r>
              <a:rPr lang="ru-RU" altLang="ru-RU" sz="1400">
                <a:solidFill>
                  <a:srgbClr val="000000"/>
                </a:solidFill>
                <a:cs typeface="Times New Roman" pitchFamily="18" charset="0"/>
              </a:rPr>
              <a:t>для мужчин</a:t>
            </a:r>
            <a:endParaRPr lang="ru-RU" altLang="ru-RU" sz="600">
              <a:solidFill>
                <a:srgbClr val="000000"/>
              </a:solidFill>
            </a:endParaRPr>
          </a:p>
        </p:txBody>
      </p:sp>
      <p:graphicFrame>
        <p:nvGraphicFramePr>
          <p:cNvPr id="5124" name="Object 3"/>
          <p:cNvGraphicFramePr>
            <a:graphicFrameLocks noChangeAspect="1"/>
          </p:cNvGraphicFramePr>
          <p:nvPr/>
        </p:nvGraphicFramePr>
        <p:xfrm>
          <a:off x="1143000" y="2643188"/>
          <a:ext cx="7397750" cy="3805237"/>
        </p:xfrm>
        <a:graphic>
          <a:graphicData uri="http://schemas.openxmlformats.org/presentationml/2006/ole">
            <p:oleObj spid="_x0000_s5124" name="Picture" r:id="rId6" imgW="5524500" imgH="2924556" progId="Word.Picture.8">
              <p:embed/>
            </p:oleObj>
          </a:graphicData>
        </a:graphic>
      </p:graphicFrame>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pPr eaLnBrk="1" hangingPunct="1"/>
            <a:endParaRPr lang="ru-RU" altLang="ru-RU" smtClean="0"/>
          </a:p>
        </p:txBody>
      </p:sp>
      <p:sp>
        <p:nvSpPr>
          <p:cNvPr id="229379" name="Rectangle 3"/>
          <p:cNvSpPr>
            <a:spLocks noGrp="1" noChangeArrowheads="1"/>
          </p:cNvSpPr>
          <p:nvPr>
            <p:ph type="body" idx="1"/>
          </p:nvPr>
        </p:nvSpPr>
        <p:spPr/>
        <p:txBody>
          <a:bodyPr/>
          <a:lstStyle/>
          <a:p>
            <a:pPr eaLnBrk="1" hangingPunct="1"/>
            <a:endParaRPr lang="ru-RU" altLang="ru-RU" smtClean="0"/>
          </a:p>
        </p:txBody>
      </p:sp>
      <p:pic>
        <p:nvPicPr>
          <p:cNvPr id="229380" name="Picture 4" descr="Image902"/>
          <p:cNvPicPr>
            <a:picLocks noChangeAspect="1" noChangeArrowheads="1"/>
          </p:cNvPicPr>
          <p:nvPr/>
        </p:nvPicPr>
        <p:blipFill>
          <a:blip r:embed="rId2"/>
          <a:srcRect/>
          <a:stretch>
            <a:fillRect/>
          </a:stretch>
        </p:blipFill>
        <p:spPr bwMode="auto">
          <a:xfrm>
            <a:off x="1547813" y="2565400"/>
            <a:ext cx="5689600" cy="3171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p:cNvPicPr>
            <a:picLocks noChangeAspect="1" noChangeArrowheads="1"/>
          </p:cNvPicPr>
          <p:nvPr/>
        </p:nvPicPr>
        <p:blipFill>
          <a:blip r:embed="rId2"/>
          <a:srcRect/>
          <a:stretch>
            <a:fillRect/>
          </a:stretch>
        </p:blipFill>
        <p:spPr bwMode="auto">
          <a:xfrm>
            <a:off x="714375" y="1071563"/>
            <a:ext cx="7894638" cy="3857625"/>
          </a:xfrm>
          <a:prstGeom prst="rect">
            <a:avLst/>
          </a:prstGeom>
          <a:noFill/>
          <a:ln w="9525">
            <a:noFill/>
            <a:miter lim="800000"/>
            <a:headEnd/>
            <a:tailEnd/>
          </a:ln>
        </p:spPr>
      </p:pic>
      <p:sp>
        <p:nvSpPr>
          <p:cNvPr id="230403" name="Прямоугольник 4"/>
          <p:cNvSpPr>
            <a:spLocks noChangeArrowheads="1"/>
          </p:cNvSpPr>
          <p:nvPr/>
        </p:nvSpPr>
        <p:spPr bwMode="auto">
          <a:xfrm>
            <a:off x="357188" y="4929188"/>
            <a:ext cx="8215312" cy="1200150"/>
          </a:xfrm>
          <a:prstGeom prst="rect">
            <a:avLst/>
          </a:prstGeom>
          <a:noFill/>
          <a:ln w="9525">
            <a:noFill/>
            <a:miter lim="800000"/>
            <a:headEnd/>
            <a:tailEnd/>
          </a:ln>
        </p:spPr>
        <p:txBody>
          <a:bodyPr>
            <a:spAutoFit/>
          </a:bodyPr>
          <a:lstStyle/>
          <a:p>
            <a:pPr eaLnBrk="1" hangingPunct="1"/>
            <a:r>
              <a:rPr lang="ru-RU" altLang="ru-RU" sz="1200"/>
              <a:t>Д    - первичные преобразователи (датчики); ИТ    - источник тока;</a:t>
            </a:r>
            <a:r>
              <a:rPr lang="en-US" altLang="ru-RU" sz="1200"/>
              <a:t> </a:t>
            </a:r>
            <a:r>
              <a:rPr lang="ru-RU" altLang="ru-RU" sz="1200"/>
              <a:t>ВК    - выходной коммутатор; </a:t>
            </a:r>
          </a:p>
          <a:p>
            <a:pPr eaLnBrk="1" hangingPunct="1"/>
            <a:r>
              <a:rPr lang="ru-RU" altLang="ru-RU" sz="1200"/>
              <a:t>УН    - усилитель напряжений многоканальный; К     - коммутатор; </a:t>
            </a:r>
            <a:endParaRPr lang="en-US" altLang="ru-RU" sz="1200"/>
          </a:p>
          <a:p>
            <a:pPr eaLnBrk="1" hangingPunct="1"/>
            <a:r>
              <a:rPr lang="ru-RU" altLang="ru-RU" sz="1200"/>
              <a:t>АЦП    - аналого-цифровой преобразователь;</a:t>
            </a:r>
            <a:r>
              <a:rPr lang="en-US" altLang="ru-RU" sz="1200"/>
              <a:t> </a:t>
            </a:r>
            <a:r>
              <a:rPr lang="ru-RU" altLang="ru-RU" sz="1200"/>
              <a:t>МК    - микроконтроллер; </a:t>
            </a:r>
            <a:endParaRPr lang="en-US" altLang="ru-RU" sz="1200"/>
          </a:p>
          <a:p>
            <a:pPr eaLnBrk="1" hangingPunct="1"/>
            <a:r>
              <a:rPr lang="ru-RU" altLang="ru-RU" sz="1200"/>
              <a:t>ГР    - узел гальванической развязки; </a:t>
            </a:r>
          </a:p>
          <a:p>
            <a:pPr eaLnBrk="1" hangingPunct="1"/>
            <a:r>
              <a:rPr lang="ru-RU" altLang="ru-RU" sz="1200"/>
              <a:t>ПУ    - преобразователь уровней; ИП    - источник питания; </a:t>
            </a:r>
          </a:p>
          <a:p>
            <a:pPr eaLnBrk="1" hangingPunct="1"/>
            <a:r>
              <a:rPr lang="ru-RU" altLang="ru-RU" sz="1200"/>
              <a:t>УИ    - усиленная изоляция; ПК    - персональный компьютер. </a:t>
            </a:r>
          </a:p>
        </p:txBody>
      </p:sp>
      <p:sp>
        <p:nvSpPr>
          <p:cNvPr id="230404" name="Прямоугольник 5"/>
          <p:cNvSpPr>
            <a:spLocks noChangeArrowheads="1"/>
          </p:cNvSpPr>
          <p:nvPr/>
        </p:nvSpPr>
        <p:spPr bwMode="auto">
          <a:xfrm>
            <a:off x="1143000" y="357188"/>
            <a:ext cx="6929438" cy="369887"/>
          </a:xfrm>
          <a:prstGeom prst="rect">
            <a:avLst/>
          </a:prstGeom>
          <a:noFill/>
          <a:ln w="9525">
            <a:noFill/>
            <a:miter lim="800000"/>
            <a:headEnd/>
            <a:tailEnd/>
          </a:ln>
        </p:spPr>
        <p:txBody>
          <a:bodyPr>
            <a:spAutoFit/>
          </a:bodyPr>
          <a:lstStyle/>
          <a:p>
            <a:pPr eaLnBrk="1" hangingPunct="1"/>
            <a:r>
              <a:rPr lang="ru-RU" altLang="ru-RU"/>
              <a:t>Функциональная схема комплекса</a:t>
            </a:r>
            <a:r>
              <a:rPr lang="en-US" altLang="ru-RU"/>
              <a:t> </a:t>
            </a:r>
            <a:r>
              <a:rPr lang="ru-RU" altLang="ru-RU"/>
              <a:t>“МИЦАР-РЕО” </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2"/>
          <p:cNvPicPr>
            <a:picLocks noChangeAspect="1" noChangeArrowheads="1"/>
          </p:cNvPicPr>
          <p:nvPr/>
        </p:nvPicPr>
        <p:blipFill>
          <a:blip r:embed="rId2">
            <a:lum bright="-24000" contrast="18000"/>
          </a:blip>
          <a:srcRect/>
          <a:stretch>
            <a:fillRect/>
          </a:stretch>
        </p:blipFill>
        <p:spPr bwMode="auto">
          <a:xfrm>
            <a:off x="785813" y="1071563"/>
            <a:ext cx="3203575" cy="4721225"/>
          </a:xfrm>
          <a:prstGeom prst="rect">
            <a:avLst/>
          </a:prstGeom>
          <a:noFill/>
          <a:ln w="9525">
            <a:noFill/>
            <a:miter lim="800000"/>
            <a:headEnd/>
            <a:tailEnd/>
          </a:ln>
        </p:spPr>
      </p:pic>
      <p:pic>
        <p:nvPicPr>
          <p:cNvPr id="231427" name="Picture 3"/>
          <p:cNvPicPr>
            <a:picLocks noChangeAspect="1" noChangeArrowheads="1"/>
          </p:cNvPicPr>
          <p:nvPr/>
        </p:nvPicPr>
        <p:blipFill>
          <a:blip r:embed="rId3">
            <a:lum bright="-26000" contrast="22000"/>
          </a:blip>
          <a:srcRect/>
          <a:stretch>
            <a:fillRect/>
          </a:stretch>
        </p:blipFill>
        <p:spPr bwMode="auto">
          <a:xfrm>
            <a:off x="4857750" y="928688"/>
            <a:ext cx="3479800" cy="5289550"/>
          </a:xfrm>
          <a:prstGeom prst="rect">
            <a:avLst/>
          </a:prstGeom>
          <a:noFill/>
          <a:ln w="9525">
            <a:noFill/>
            <a:miter lim="800000"/>
            <a:headEnd/>
            <a:tailEnd/>
          </a:ln>
        </p:spPr>
      </p:pic>
      <p:sp>
        <p:nvSpPr>
          <p:cNvPr id="231428" name="Прямоугольник 5"/>
          <p:cNvSpPr>
            <a:spLocks noChangeArrowheads="1"/>
          </p:cNvSpPr>
          <p:nvPr/>
        </p:nvSpPr>
        <p:spPr bwMode="auto">
          <a:xfrm>
            <a:off x="1000125" y="428625"/>
            <a:ext cx="6858000" cy="369888"/>
          </a:xfrm>
          <a:prstGeom prst="rect">
            <a:avLst/>
          </a:prstGeom>
          <a:noFill/>
          <a:ln w="9525">
            <a:noFill/>
            <a:miter lim="800000"/>
            <a:headEnd/>
            <a:tailEnd/>
          </a:ln>
        </p:spPr>
        <p:txBody>
          <a:bodyPr>
            <a:spAutoFit/>
          </a:bodyPr>
          <a:lstStyle/>
          <a:p>
            <a:pPr eaLnBrk="1" hangingPunct="1"/>
            <a:r>
              <a:rPr lang="ru-RU" altLang="ru-RU" i="1"/>
              <a:t>РВГ (биполярная схема – верхние и нижние конечности)</a:t>
            </a:r>
            <a:endParaRPr lang="ru-RU" altLang="ru-RU"/>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p:cNvPicPr>
            <a:picLocks noChangeAspect="1" noChangeArrowheads="1"/>
          </p:cNvPicPr>
          <p:nvPr/>
        </p:nvPicPr>
        <p:blipFill>
          <a:blip r:embed="rId2">
            <a:lum bright="-18000" contrast="20000"/>
          </a:blip>
          <a:srcRect/>
          <a:stretch>
            <a:fillRect/>
          </a:stretch>
        </p:blipFill>
        <p:spPr bwMode="auto">
          <a:xfrm>
            <a:off x="2714625" y="285750"/>
            <a:ext cx="4838700" cy="5435600"/>
          </a:xfrm>
          <a:prstGeom prst="rect">
            <a:avLst/>
          </a:prstGeom>
          <a:noFill/>
          <a:ln w="9525">
            <a:noFill/>
            <a:miter lim="800000"/>
            <a:headEnd/>
            <a:tailEnd/>
          </a:ln>
        </p:spPr>
      </p:pic>
      <p:sp>
        <p:nvSpPr>
          <p:cNvPr id="232451" name="Прямоугольник 4"/>
          <p:cNvSpPr>
            <a:spLocks noChangeArrowheads="1"/>
          </p:cNvSpPr>
          <p:nvPr/>
        </p:nvSpPr>
        <p:spPr bwMode="auto">
          <a:xfrm>
            <a:off x="785813" y="5929313"/>
            <a:ext cx="7643812" cy="369887"/>
          </a:xfrm>
          <a:prstGeom prst="rect">
            <a:avLst/>
          </a:prstGeom>
          <a:noFill/>
          <a:ln w="9525">
            <a:noFill/>
            <a:miter lim="800000"/>
            <a:headEnd/>
            <a:tailEnd/>
          </a:ln>
        </p:spPr>
        <p:txBody>
          <a:bodyPr>
            <a:spAutoFit/>
          </a:bodyPr>
          <a:lstStyle/>
          <a:p>
            <a:pPr eaLnBrk="1" hangingPunct="1"/>
            <a:r>
              <a:rPr lang="ru-RU" altLang="ru-RU" i="1"/>
              <a:t>ТГР (тетраполярная схема по Кубичеку в модификации Пушкаря)</a:t>
            </a:r>
            <a:endParaRPr lang="ru-RU" altLang="ru-RU"/>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2"/>
          <p:cNvPicPr>
            <a:picLocks noChangeAspect="1" noChangeArrowheads="1"/>
          </p:cNvPicPr>
          <p:nvPr/>
        </p:nvPicPr>
        <p:blipFill>
          <a:blip r:embed="rId2"/>
          <a:srcRect/>
          <a:stretch>
            <a:fillRect/>
          </a:stretch>
        </p:blipFill>
        <p:spPr bwMode="auto">
          <a:xfrm>
            <a:off x="2286000" y="714375"/>
            <a:ext cx="5359400" cy="3898900"/>
          </a:xfrm>
          <a:prstGeom prst="rect">
            <a:avLst/>
          </a:prstGeom>
          <a:noFill/>
          <a:ln w="9525">
            <a:noFill/>
            <a:miter lim="800000"/>
            <a:headEnd/>
            <a:tailEnd/>
          </a:ln>
        </p:spPr>
      </p:pic>
      <p:sp>
        <p:nvSpPr>
          <p:cNvPr id="233475" name="Прямоугольник 4"/>
          <p:cNvSpPr>
            <a:spLocks noChangeArrowheads="1"/>
          </p:cNvSpPr>
          <p:nvPr/>
        </p:nvSpPr>
        <p:spPr bwMode="auto">
          <a:xfrm>
            <a:off x="3143250" y="5072063"/>
            <a:ext cx="3111500" cy="369887"/>
          </a:xfrm>
          <a:prstGeom prst="rect">
            <a:avLst/>
          </a:prstGeom>
          <a:noFill/>
          <a:ln w="9525">
            <a:noFill/>
            <a:miter lim="800000"/>
            <a:headEnd/>
            <a:tailEnd/>
          </a:ln>
        </p:spPr>
        <p:txBody>
          <a:bodyPr wrap="none">
            <a:spAutoFit/>
          </a:bodyPr>
          <a:lstStyle/>
          <a:p>
            <a:pPr eaLnBrk="1" hangingPunct="1"/>
            <a:r>
              <a:rPr lang="ru-RU" altLang="ru-RU" i="1"/>
              <a:t>РЭГ (реоэнцефалография)</a:t>
            </a:r>
            <a:endParaRPr lang="ru-RU" altLang="ru-RU"/>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Заголовок 1"/>
          <p:cNvSpPr>
            <a:spLocks noGrp="1"/>
          </p:cNvSpPr>
          <p:nvPr>
            <p:ph type="title"/>
          </p:nvPr>
        </p:nvSpPr>
        <p:spPr>
          <a:xfrm>
            <a:off x="500063" y="0"/>
            <a:ext cx="8229600" cy="1143000"/>
          </a:xfrm>
        </p:spPr>
        <p:txBody>
          <a:bodyPr/>
          <a:lstStyle/>
          <a:p>
            <a:r>
              <a:rPr lang="ru-RU" sz="2000" smtClean="0"/>
              <a:t>Схема взаимного соответствия фаз работы сердца (ЭКГ), элементов сфигмограммы (СФГ), флебограммы (ФБГ), фонокардиограммы (ФКГ) и реограммы (РГ).</a:t>
            </a:r>
          </a:p>
        </p:txBody>
      </p:sp>
      <p:pic>
        <p:nvPicPr>
          <p:cNvPr id="234499" name="Picture 2" descr="007dea05-6852-4c45-9dfb-a36100028cab"/>
          <p:cNvPicPr>
            <a:picLocks noChangeAspect="1" noChangeArrowheads="1"/>
          </p:cNvPicPr>
          <p:nvPr/>
        </p:nvPicPr>
        <p:blipFill>
          <a:blip r:embed="rId2"/>
          <a:srcRect/>
          <a:stretch>
            <a:fillRect/>
          </a:stretch>
        </p:blipFill>
        <p:spPr bwMode="auto">
          <a:xfrm>
            <a:off x="1928813" y="1258888"/>
            <a:ext cx="6072187" cy="5111750"/>
          </a:xfrm>
          <a:prstGeom prst="rect">
            <a:avLst/>
          </a:prstGeom>
          <a:noFill/>
          <a:ln w="9525">
            <a:noFill/>
            <a:miter lim="800000"/>
            <a:headEnd/>
            <a:tailEnd/>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Заголовок 1"/>
          <p:cNvSpPr>
            <a:spLocks noGrp="1"/>
          </p:cNvSpPr>
          <p:nvPr>
            <p:ph type="title"/>
          </p:nvPr>
        </p:nvSpPr>
        <p:spPr>
          <a:xfrm>
            <a:off x="457200" y="274638"/>
            <a:ext cx="8229600" cy="368300"/>
          </a:xfrm>
        </p:spPr>
        <p:txBody>
          <a:bodyPr/>
          <a:lstStyle/>
          <a:p>
            <a:r>
              <a:rPr lang="ru-RU" sz="2800" smtClean="0"/>
              <a:t>Применение имедансометрии</a:t>
            </a:r>
          </a:p>
        </p:txBody>
      </p:sp>
      <p:sp>
        <p:nvSpPr>
          <p:cNvPr id="235523"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r>
              <a:rPr lang="ru-RU" sz="1200" b="1">
                <a:solidFill>
                  <a:srgbClr val="4F2700"/>
                </a:solidFill>
                <a:cs typeface="Arial" pitchFamily="34" charset="0"/>
              </a:rPr>
              <a:t>ИМПЕДАНСОМЕТРИЯ - ДИАГНОСТИКА СОСТАВА ТЕЛА</a:t>
            </a:r>
            <a:endParaRPr lang="ru-RU" sz="600"/>
          </a:p>
          <a:p>
            <a:r>
              <a:rPr lang="ru-RU"/>
              <a:t>  </a:t>
            </a:r>
            <a:r>
              <a:rPr lang="ru-RU" sz="9300"/>
              <a:t/>
            </a:r>
            <a:br>
              <a:rPr lang="ru-RU" sz="9300"/>
            </a:br>
            <a:endParaRPr lang="ru-RU"/>
          </a:p>
        </p:txBody>
      </p:sp>
      <p:pic>
        <p:nvPicPr>
          <p:cNvPr id="235524" name="Picture 2" descr="http://www.rybaege.ru/news/images/IMG_4661.JPG"/>
          <p:cNvPicPr>
            <a:picLocks noChangeAspect="1" noChangeArrowheads="1"/>
          </p:cNvPicPr>
          <p:nvPr/>
        </p:nvPicPr>
        <p:blipFill>
          <a:blip r:embed="rId2"/>
          <a:srcRect/>
          <a:stretch>
            <a:fillRect/>
          </a:stretch>
        </p:blipFill>
        <p:spPr bwMode="auto">
          <a:xfrm>
            <a:off x="642938" y="1143000"/>
            <a:ext cx="4000500" cy="2600325"/>
          </a:xfrm>
          <a:prstGeom prst="rect">
            <a:avLst/>
          </a:prstGeom>
          <a:noFill/>
          <a:ln w="9525">
            <a:noFill/>
            <a:miter lim="800000"/>
            <a:headEnd/>
            <a:tailEnd/>
          </a:ln>
        </p:spPr>
      </p:pic>
      <p:sp>
        <p:nvSpPr>
          <p:cNvPr id="235525" name="Прямоугольник 5"/>
          <p:cNvSpPr>
            <a:spLocks noChangeArrowheads="1"/>
          </p:cNvSpPr>
          <p:nvPr/>
        </p:nvSpPr>
        <p:spPr bwMode="auto">
          <a:xfrm>
            <a:off x="3071813" y="785813"/>
            <a:ext cx="2571750" cy="276225"/>
          </a:xfrm>
          <a:prstGeom prst="rect">
            <a:avLst/>
          </a:prstGeom>
          <a:noFill/>
          <a:ln w="9525">
            <a:noFill/>
            <a:miter lim="800000"/>
            <a:headEnd/>
            <a:tailEnd/>
          </a:ln>
        </p:spPr>
        <p:txBody>
          <a:bodyPr>
            <a:spAutoFit/>
          </a:bodyPr>
          <a:lstStyle/>
          <a:p>
            <a:r>
              <a:rPr lang="ru-RU" sz="1200" b="1">
                <a:solidFill>
                  <a:srgbClr val="4F2700"/>
                </a:solidFill>
                <a:cs typeface="Arial" pitchFamily="34" charset="0"/>
              </a:rPr>
              <a:t>ДИАГНОСТИКА СОСТАВА ТЕЛА</a:t>
            </a:r>
            <a:endParaRPr lang="ru-RU" sz="600">
              <a:solidFill>
                <a:srgbClr val="000000"/>
              </a:solidFill>
            </a:endParaRPr>
          </a:p>
        </p:txBody>
      </p:sp>
      <p:pic>
        <p:nvPicPr>
          <p:cNvPr id="235526" name="Picture 4" descr="Курс коррекции веса и школа правильного питания"/>
          <p:cNvPicPr>
            <a:picLocks noChangeAspect="1" noChangeArrowheads="1"/>
          </p:cNvPicPr>
          <p:nvPr/>
        </p:nvPicPr>
        <p:blipFill>
          <a:blip r:embed="rId3"/>
          <a:srcRect/>
          <a:stretch>
            <a:fillRect/>
          </a:stretch>
        </p:blipFill>
        <p:spPr bwMode="auto">
          <a:xfrm>
            <a:off x="428625" y="3929063"/>
            <a:ext cx="3810000" cy="2524125"/>
          </a:xfrm>
          <a:prstGeom prst="rect">
            <a:avLst/>
          </a:prstGeom>
          <a:noFill/>
          <a:ln w="9525">
            <a:noFill/>
            <a:miter lim="800000"/>
            <a:headEnd/>
            <a:tailEnd/>
          </a:ln>
        </p:spPr>
      </p:pic>
      <p:pic>
        <p:nvPicPr>
          <p:cNvPr id="235527" name="Picture 6" descr="http://images.ua.prom.st/34279445_w640_h2048_25361.jpg?PIMAGE_ID=34279445"/>
          <p:cNvPicPr>
            <a:picLocks noChangeAspect="1" noChangeArrowheads="1"/>
          </p:cNvPicPr>
          <p:nvPr/>
        </p:nvPicPr>
        <p:blipFill>
          <a:blip r:embed="rId4"/>
          <a:srcRect t="12500" b="12498"/>
          <a:stretch>
            <a:fillRect/>
          </a:stretch>
        </p:blipFill>
        <p:spPr bwMode="auto">
          <a:xfrm>
            <a:off x="5214938" y="4500563"/>
            <a:ext cx="2857500" cy="2143125"/>
          </a:xfrm>
          <a:prstGeom prst="rect">
            <a:avLst/>
          </a:prstGeom>
          <a:noFill/>
          <a:ln w="9525">
            <a:noFill/>
            <a:miter lim="800000"/>
            <a:headEnd/>
            <a:tailEnd/>
          </a:ln>
        </p:spPr>
      </p:pic>
      <p:sp>
        <p:nvSpPr>
          <p:cNvPr id="235528" name="Прямоугольник 8"/>
          <p:cNvSpPr>
            <a:spLocks noChangeArrowheads="1"/>
          </p:cNvSpPr>
          <p:nvPr/>
        </p:nvSpPr>
        <p:spPr bwMode="auto">
          <a:xfrm>
            <a:off x="5000625" y="1214438"/>
            <a:ext cx="4357688" cy="3140075"/>
          </a:xfrm>
          <a:prstGeom prst="rect">
            <a:avLst/>
          </a:prstGeom>
          <a:noFill/>
          <a:ln w="9525">
            <a:noFill/>
            <a:miter lim="800000"/>
            <a:headEnd/>
            <a:tailEnd/>
          </a:ln>
        </p:spPr>
        <p:txBody>
          <a:bodyPr>
            <a:spAutoFit/>
          </a:bodyPr>
          <a:lstStyle/>
          <a:p>
            <a:r>
              <a:rPr lang="ru-RU"/>
              <a:t>• жировая масса тела;</a:t>
            </a:r>
            <a:br>
              <a:rPr lang="ru-RU"/>
            </a:br>
            <a:r>
              <a:rPr lang="ru-RU"/>
              <a:t>• безжировая (костно-мышечная) масса тела;</a:t>
            </a:r>
            <a:br>
              <a:rPr lang="ru-RU"/>
            </a:br>
            <a:r>
              <a:rPr lang="ru-RU"/>
              <a:t>• активная клеточная масса;</a:t>
            </a:r>
            <a:br>
              <a:rPr lang="ru-RU"/>
            </a:br>
            <a:r>
              <a:rPr lang="ru-RU"/>
              <a:t>• процентное содержание жира в организме; </a:t>
            </a:r>
            <a:br>
              <a:rPr lang="ru-RU"/>
            </a:br>
            <a:r>
              <a:rPr lang="ru-RU"/>
              <a:t>• количество внеклеточной, внутриклеточной и общей жидкости; </a:t>
            </a:r>
            <a:br>
              <a:rPr lang="ru-RU"/>
            </a:br>
            <a:r>
              <a:rPr lang="ru-RU"/>
              <a:t>• индекс массы тела;</a:t>
            </a:r>
            <a:br>
              <a:rPr lang="ru-RU"/>
            </a:br>
            <a:r>
              <a:rPr lang="ru-RU"/>
              <a:t>• уровень основного обмена;</a:t>
            </a:r>
            <a:br>
              <a:rPr lang="ru-RU"/>
            </a:br>
            <a:endParaRPr lang="ru-RU"/>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2" descr="http://freeref.ru/files/7/freeref_ru_38639_fbc5d94b7fb969bfddcfc3feaa6f42d5.html_files/10.png"/>
          <p:cNvPicPr>
            <a:picLocks noChangeAspect="1" noChangeArrowheads="1"/>
          </p:cNvPicPr>
          <p:nvPr/>
        </p:nvPicPr>
        <p:blipFill>
          <a:blip r:embed="rId3"/>
          <a:srcRect/>
          <a:stretch>
            <a:fillRect/>
          </a:stretch>
        </p:blipFill>
        <p:spPr bwMode="auto">
          <a:xfrm>
            <a:off x="500063" y="1000125"/>
            <a:ext cx="4791075" cy="2705100"/>
          </a:xfrm>
          <a:prstGeom prst="rect">
            <a:avLst/>
          </a:prstGeom>
          <a:noFill/>
          <a:ln w="9525">
            <a:noFill/>
            <a:miter lim="800000"/>
            <a:headEnd/>
            <a:tailEnd/>
          </a:ln>
        </p:spPr>
      </p:pic>
      <p:sp>
        <p:nvSpPr>
          <p:cNvPr id="236547" name="Заголовок 1"/>
          <p:cNvSpPr>
            <a:spLocks noGrp="1"/>
          </p:cNvSpPr>
          <p:nvPr>
            <p:ph type="title"/>
          </p:nvPr>
        </p:nvSpPr>
        <p:spPr>
          <a:xfrm>
            <a:off x="457200" y="274638"/>
            <a:ext cx="8229600" cy="368300"/>
          </a:xfrm>
        </p:spPr>
        <p:txBody>
          <a:bodyPr/>
          <a:lstStyle/>
          <a:p>
            <a:r>
              <a:rPr lang="ru-RU" sz="2800" smtClean="0"/>
              <a:t>Применение имедансометрии</a:t>
            </a:r>
          </a:p>
        </p:txBody>
      </p:sp>
      <p:sp>
        <p:nvSpPr>
          <p:cNvPr id="236548" name="Прямоугольник 5"/>
          <p:cNvSpPr>
            <a:spLocks noChangeArrowheads="1"/>
          </p:cNvSpPr>
          <p:nvPr/>
        </p:nvSpPr>
        <p:spPr bwMode="auto">
          <a:xfrm>
            <a:off x="2214563" y="642938"/>
            <a:ext cx="5214937" cy="276225"/>
          </a:xfrm>
          <a:prstGeom prst="rect">
            <a:avLst/>
          </a:prstGeom>
          <a:noFill/>
          <a:ln w="9525">
            <a:noFill/>
            <a:miter lim="800000"/>
            <a:headEnd/>
            <a:tailEnd/>
          </a:ln>
        </p:spPr>
        <p:txBody>
          <a:bodyPr>
            <a:spAutoFit/>
          </a:bodyPr>
          <a:lstStyle/>
          <a:p>
            <a:r>
              <a:rPr lang="ru-RU" sz="1200" b="1">
                <a:solidFill>
                  <a:srgbClr val="4F2700"/>
                </a:solidFill>
                <a:cs typeface="Arial" pitchFamily="34" charset="0"/>
              </a:rPr>
              <a:t>ДИАГНОСТИКА     КЛЕТОЧНОЙ </a:t>
            </a:r>
            <a:r>
              <a:rPr lang="en-US" sz="1200" b="1">
                <a:solidFill>
                  <a:srgbClr val="4F2700"/>
                </a:solidFill>
                <a:cs typeface="Arial" pitchFamily="34" charset="0"/>
              </a:rPr>
              <a:t>/</a:t>
            </a:r>
            <a:r>
              <a:rPr lang="ru-RU" sz="1200" b="1">
                <a:solidFill>
                  <a:srgbClr val="4F2700"/>
                </a:solidFill>
                <a:cs typeface="Arial" pitchFamily="34" charset="0"/>
              </a:rPr>
              <a:t> ВНЕКЛЕТОЧНОЙ ЖИДКОСТИ</a:t>
            </a:r>
          </a:p>
        </p:txBody>
      </p:sp>
      <p:sp>
        <p:nvSpPr>
          <p:cNvPr id="236549" name="Прямоугольник 6"/>
          <p:cNvSpPr>
            <a:spLocks noChangeArrowheads="1"/>
          </p:cNvSpPr>
          <p:nvPr/>
        </p:nvSpPr>
        <p:spPr bwMode="auto">
          <a:xfrm>
            <a:off x="5572125" y="1357313"/>
            <a:ext cx="3357563" cy="1384300"/>
          </a:xfrm>
          <a:prstGeom prst="rect">
            <a:avLst/>
          </a:prstGeom>
          <a:noFill/>
          <a:ln w="9525">
            <a:noFill/>
            <a:miter lim="800000"/>
            <a:headEnd/>
            <a:tailEnd/>
          </a:ln>
        </p:spPr>
        <p:txBody>
          <a:bodyPr>
            <a:spAutoFit/>
          </a:bodyPr>
          <a:lstStyle/>
          <a:p>
            <a:r>
              <a:rPr lang="ru-RU" sz="1600"/>
              <a:t>Сопротивление R</a:t>
            </a:r>
            <a:r>
              <a:rPr lang="ru-RU" sz="1600" baseline="-25000"/>
              <a:t>0</a:t>
            </a:r>
            <a:r>
              <a:rPr lang="ru-RU" sz="1600"/>
              <a:t> на постоянном токе равно сопротивлению внеклеточной жидкости </a:t>
            </a:r>
            <a:r>
              <a:rPr lang="ru-RU" i="1"/>
              <a:t>                                      R</a:t>
            </a:r>
            <a:r>
              <a:rPr lang="ru-RU" i="1" baseline="-25000"/>
              <a:t>0</a:t>
            </a:r>
            <a:r>
              <a:rPr lang="ru-RU" i="1"/>
              <a:t>=R</a:t>
            </a:r>
            <a:r>
              <a:rPr lang="ru-RU" i="1" baseline="-25000"/>
              <a:t>ВКЖ   </a:t>
            </a:r>
            <a:endParaRPr lang="ru-RU"/>
          </a:p>
        </p:txBody>
      </p:sp>
      <p:sp>
        <p:nvSpPr>
          <p:cNvPr id="236550" name="Прямоугольник 7"/>
          <p:cNvSpPr>
            <a:spLocks noChangeArrowheads="1"/>
          </p:cNvSpPr>
          <p:nvPr/>
        </p:nvSpPr>
        <p:spPr bwMode="auto">
          <a:xfrm>
            <a:off x="428625" y="3714750"/>
            <a:ext cx="8286750" cy="1323975"/>
          </a:xfrm>
          <a:prstGeom prst="rect">
            <a:avLst/>
          </a:prstGeom>
          <a:noFill/>
          <a:ln w="9525">
            <a:noFill/>
            <a:miter lim="800000"/>
            <a:headEnd/>
            <a:tailEnd/>
          </a:ln>
        </p:spPr>
        <p:txBody>
          <a:bodyPr>
            <a:spAutoFit/>
          </a:bodyPr>
          <a:lstStyle/>
          <a:p>
            <a:r>
              <a:rPr lang="ru-RU" sz="1600"/>
              <a:t>С ростом частоты реактивное сопротивление емкости </a:t>
            </a:r>
            <a:r>
              <a:rPr lang="ru-RU" sz="1600" i="1"/>
              <a:t>С</a:t>
            </a:r>
            <a:r>
              <a:rPr lang="ru-RU" sz="1600" i="1" baseline="-25000"/>
              <a:t>М</a:t>
            </a:r>
            <a:r>
              <a:rPr lang="ru-RU" sz="1600" i="1"/>
              <a:t> </a:t>
            </a:r>
            <a:r>
              <a:rPr lang="ru-RU" sz="1600"/>
              <a:t>уменьшается, и всё большая часть тока проникает внутрь клеток, так что в результате измерения всё больший вклад вносит внутриклеточная жидкость. На бесконечно большой частоте реактивное сопротивление емкости становится равным нулю, так что измеренное сопротивление </a:t>
            </a:r>
            <a:r>
              <a:rPr lang="en-US" sz="1600" i="1"/>
              <a:t>R</a:t>
            </a:r>
            <a:r>
              <a:rPr lang="ru-RU" sz="1600" i="1" baseline="-25000"/>
              <a:t>∞</a:t>
            </a:r>
            <a:r>
              <a:rPr lang="ru-RU" sz="1600" i="1"/>
              <a:t> </a:t>
            </a:r>
            <a:r>
              <a:rPr lang="ru-RU" sz="1600"/>
              <a:t>определяется параллельным соединением </a:t>
            </a:r>
            <a:r>
              <a:rPr lang="en-US" sz="1600" i="1"/>
              <a:t>R</a:t>
            </a:r>
            <a:r>
              <a:rPr lang="ru-RU" sz="1600" i="1" baseline="-25000"/>
              <a:t>ВКЖ</a:t>
            </a:r>
            <a:r>
              <a:rPr lang="ru-RU" sz="1600"/>
              <a:t> и </a:t>
            </a:r>
            <a:r>
              <a:rPr lang="en-US" sz="1600" i="1"/>
              <a:t>R</a:t>
            </a:r>
            <a:r>
              <a:rPr lang="ru-RU" sz="1600" i="1" baseline="-25000"/>
              <a:t>КЖ</a:t>
            </a:r>
            <a:endParaRPr lang="ru-RU" sz="1600"/>
          </a:p>
        </p:txBody>
      </p:sp>
      <p:pic>
        <p:nvPicPr>
          <p:cNvPr id="236551" name="Picture 4" descr="http://freeref.ru/files/7/freeref_ru_38639_fbc5d94b7fb969bfddcfc3feaa6f42d5.html_files/11.png"/>
          <p:cNvPicPr>
            <a:picLocks noChangeAspect="1" noChangeArrowheads="1"/>
          </p:cNvPicPr>
          <p:nvPr/>
        </p:nvPicPr>
        <p:blipFill>
          <a:blip r:embed="rId4"/>
          <a:srcRect/>
          <a:stretch>
            <a:fillRect/>
          </a:stretch>
        </p:blipFill>
        <p:spPr bwMode="auto">
          <a:xfrm>
            <a:off x="3214688" y="5143500"/>
            <a:ext cx="2214562" cy="811213"/>
          </a:xfrm>
          <a:prstGeom prst="rect">
            <a:avLst/>
          </a:prstGeom>
          <a:noFill/>
          <a:ln w="9525">
            <a:noFill/>
            <a:miter lim="800000"/>
            <a:headEnd/>
            <a:tailEnd/>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1"/>
          <p:cNvSpPr>
            <a:spLocks noChangeArrowheads="1"/>
          </p:cNvSpPr>
          <p:nvPr/>
        </p:nvSpPr>
        <p:spPr bwMode="auto">
          <a:xfrm>
            <a:off x="571500" y="285750"/>
            <a:ext cx="7643813" cy="527050"/>
          </a:xfrm>
          <a:prstGeom prst="rect">
            <a:avLst/>
          </a:prstGeom>
          <a:noFill/>
          <a:ln w="9525">
            <a:noFill/>
            <a:miter lim="800000"/>
            <a:headEnd/>
            <a:tailEnd/>
          </a:ln>
          <a:effectLst/>
        </p:spPr>
        <p:txBody>
          <a:bodyPr lIns="109503" tIns="65067" rIns="0" bIns="0" anchor="ctr">
            <a:spAutoFit/>
          </a:bodyPr>
          <a:lstStyle/>
          <a:p>
            <a:pPr algn="just">
              <a:defRPr/>
            </a:pPr>
            <a:r>
              <a:rPr lang="ru-RU" sz="2400" dirty="0">
                <a:latin typeface="Times New Roman" pitchFamily="18" charset="0"/>
                <a:cs typeface="Times New Roman" pitchFamily="18" charset="0"/>
              </a:rPr>
              <a:t>Распределение воды в жидкостных секторах организма</a:t>
            </a:r>
            <a:endParaRPr lang="ru-RU" sz="1200" dirty="0">
              <a:latin typeface="Times New Roman" pitchFamily="18" charset="0"/>
              <a:cs typeface="Times New Roman" pitchFamily="18" charset="0"/>
            </a:endParaRPr>
          </a:p>
          <a:p>
            <a:pPr indent="539750" algn="just">
              <a:defRPr/>
            </a:pPr>
            <a:endParaRPr lang="ru-RU" sz="600" dirty="0"/>
          </a:p>
        </p:txBody>
      </p:sp>
      <p:pic>
        <p:nvPicPr>
          <p:cNvPr id="237571" name="Picture 2" descr="http://freeref.ru/files/7/freeref_ru_38639_fbc5d94b7fb969bfddcfc3feaa6f42d5.html_files/12.png"/>
          <p:cNvPicPr>
            <a:picLocks noChangeAspect="1" noChangeArrowheads="1"/>
          </p:cNvPicPr>
          <p:nvPr/>
        </p:nvPicPr>
        <p:blipFill>
          <a:blip r:embed="rId2"/>
          <a:srcRect/>
          <a:stretch>
            <a:fillRect/>
          </a:stretch>
        </p:blipFill>
        <p:spPr bwMode="auto">
          <a:xfrm>
            <a:off x="214313" y="857250"/>
            <a:ext cx="5200650" cy="4071938"/>
          </a:xfrm>
          <a:prstGeom prst="rect">
            <a:avLst/>
          </a:prstGeom>
          <a:noFill/>
          <a:ln w="9525">
            <a:noFill/>
            <a:miter lim="800000"/>
            <a:headEnd/>
            <a:tailEnd/>
          </a:ln>
        </p:spPr>
      </p:pic>
      <p:sp>
        <p:nvSpPr>
          <p:cNvPr id="237572" name="Прямоугольник 5"/>
          <p:cNvSpPr>
            <a:spLocks noChangeArrowheads="1"/>
          </p:cNvSpPr>
          <p:nvPr/>
        </p:nvSpPr>
        <p:spPr bwMode="auto">
          <a:xfrm>
            <a:off x="5572125" y="928688"/>
            <a:ext cx="3286125" cy="3140075"/>
          </a:xfrm>
          <a:prstGeom prst="rect">
            <a:avLst/>
          </a:prstGeom>
          <a:noFill/>
          <a:ln w="9525">
            <a:noFill/>
            <a:miter lim="800000"/>
            <a:headEnd/>
            <a:tailEnd/>
          </a:ln>
        </p:spPr>
        <p:txBody>
          <a:bodyPr>
            <a:spAutoFit/>
          </a:bodyPr>
          <a:lstStyle/>
          <a:p>
            <a:pPr algn="just"/>
            <a:r>
              <a:rPr lang="ru-RU">
                <a:solidFill>
                  <a:srgbClr val="000000"/>
                </a:solidFill>
                <a:latin typeface="Times New Roman" pitchFamily="18" charset="0"/>
                <a:cs typeface="Times New Roman" pitchFamily="18" charset="0"/>
              </a:rPr>
              <a:t>ВОВ – общая вода организма, </a:t>
            </a:r>
          </a:p>
          <a:p>
            <a:pPr algn="just"/>
            <a:r>
              <a:rPr lang="ru-RU">
                <a:solidFill>
                  <a:srgbClr val="000000"/>
                </a:solidFill>
                <a:latin typeface="Times New Roman" pitchFamily="18" charset="0"/>
                <a:cs typeface="Times New Roman" pitchFamily="18" charset="0"/>
              </a:rPr>
              <a:t>КЖ – клеточная жидкость, </a:t>
            </a:r>
          </a:p>
          <a:p>
            <a:pPr algn="just"/>
            <a:r>
              <a:rPr lang="ru-RU">
                <a:solidFill>
                  <a:srgbClr val="000000"/>
                </a:solidFill>
                <a:latin typeface="Times New Roman" pitchFamily="18" charset="0"/>
                <a:cs typeface="Times New Roman" pitchFamily="18" charset="0"/>
              </a:rPr>
              <a:t>ВКЖ – внеклеточная жидкость, </a:t>
            </a:r>
          </a:p>
          <a:p>
            <a:pPr algn="just"/>
            <a:r>
              <a:rPr lang="ru-RU">
                <a:solidFill>
                  <a:srgbClr val="000000"/>
                </a:solidFill>
                <a:latin typeface="Times New Roman" pitchFamily="18" charset="0"/>
                <a:cs typeface="Times New Roman" pitchFamily="18" charset="0"/>
              </a:rPr>
              <a:t>ИЖ </a:t>
            </a:r>
            <a:r>
              <a:rPr lang="ru-RU">
                <a:solidFill>
                  <a:srgbClr val="000000"/>
                </a:solidFill>
                <a:cs typeface="Times New Roman" pitchFamily="18" charset="0"/>
              </a:rPr>
              <a:t>–</a:t>
            </a:r>
            <a:r>
              <a:rPr lang="ru-RU">
                <a:solidFill>
                  <a:srgbClr val="000000"/>
                </a:solidFill>
                <a:latin typeface="Times New Roman" pitchFamily="18" charset="0"/>
                <a:cs typeface="Times New Roman" pitchFamily="18" charset="0"/>
              </a:rPr>
              <a:t> интерстициальная жидкость,</a:t>
            </a:r>
          </a:p>
          <a:p>
            <a:pPr algn="just"/>
            <a:r>
              <a:rPr lang="ru-RU">
                <a:solidFill>
                  <a:srgbClr val="000000"/>
                </a:solidFill>
                <a:latin typeface="Times New Roman" pitchFamily="18" charset="0"/>
                <a:cs typeface="Times New Roman" pitchFamily="18" charset="0"/>
              </a:rPr>
              <a:t>КЖЭ </a:t>
            </a:r>
            <a:r>
              <a:rPr lang="ru-RU">
                <a:solidFill>
                  <a:srgbClr val="000000"/>
                </a:solidFill>
                <a:cs typeface="Times New Roman" pitchFamily="18" charset="0"/>
              </a:rPr>
              <a:t>–</a:t>
            </a:r>
            <a:r>
              <a:rPr lang="ru-RU">
                <a:solidFill>
                  <a:srgbClr val="000000"/>
                </a:solidFill>
                <a:latin typeface="Times New Roman" pitchFamily="18" charset="0"/>
                <a:cs typeface="Times New Roman" pitchFamily="18" charset="0"/>
              </a:rPr>
              <a:t> клеточная жидкость эритроцитов, </a:t>
            </a:r>
          </a:p>
          <a:p>
            <a:pPr algn="just"/>
            <a:r>
              <a:rPr lang="ru-RU">
                <a:solidFill>
                  <a:srgbClr val="000000"/>
                </a:solidFill>
                <a:latin typeface="Times New Roman" pitchFamily="18" charset="0"/>
                <a:cs typeface="Times New Roman" pitchFamily="18" charset="0"/>
              </a:rPr>
              <a:t>ОЦК </a:t>
            </a:r>
            <a:r>
              <a:rPr lang="ru-RU">
                <a:solidFill>
                  <a:srgbClr val="000000"/>
                </a:solidFill>
                <a:cs typeface="Times New Roman" pitchFamily="18" charset="0"/>
              </a:rPr>
              <a:t>–</a:t>
            </a:r>
            <a:r>
              <a:rPr lang="ru-RU">
                <a:solidFill>
                  <a:srgbClr val="000000"/>
                </a:solidFill>
                <a:latin typeface="Times New Roman" pitchFamily="18" charset="0"/>
                <a:cs typeface="Times New Roman" pitchFamily="18" charset="0"/>
              </a:rPr>
              <a:t> объём циркулирующей крови,</a:t>
            </a:r>
          </a:p>
          <a:p>
            <a:pPr algn="just"/>
            <a:r>
              <a:rPr lang="ru-RU">
                <a:solidFill>
                  <a:srgbClr val="000000"/>
                </a:solidFill>
                <a:latin typeface="Times New Roman" pitchFamily="18" charset="0"/>
                <a:cs typeface="Times New Roman" pitchFamily="18" charset="0"/>
              </a:rPr>
              <a:t>ОЦП </a:t>
            </a:r>
            <a:r>
              <a:rPr lang="ru-RU">
                <a:solidFill>
                  <a:srgbClr val="000000"/>
                </a:solidFill>
                <a:cs typeface="Times New Roman" pitchFamily="18" charset="0"/>
              </a:rPr>
              <a:t>–</a:t>
            </a:r>
            <a:r>
              <a:rPr lang="ru-RU">
                <a:solidFill>
                  <a:srgbClr val="000000"/>
                </a:solidFill>
                <a:latin typeface="Times New Roman" pitchFamily="18" charset="0"/>
                <a:cs typeface="Times New Roman" pitchFamily="18" charset="0"/>
              </a:rPr>
              <a:t> объём циркулирующей плазмы</a:t>
            </a:r>
            <a:endParaRPr lang="ru-RU">
              <a:solidFill>
                <a:srgbClr val="000000"/>
              </a:solidFill>
            </a:endParaRPr>
          </a:p>
        </p:txBody>
      </p:sp>
      <p:sp>
        <p:nvSpPr>
          <p:cNvPr id="237573" name="Прямоугольник 6"/>
          <p:cNvSpPr>
            <a:spLocks noChangeArrowheads="1"/>
          </p:cNvSpPr>
          <p:nvPr/>
        </p:nvSpPr>
        <p:spPr bwMode="auto">
          <a:xfrm>
            <a:off x="428625" y="5000625"/>
            <a:ext cx="8143875" cy="1200150"/>
          </a:xfrm>
          <a:prstGeom prst="rect">
            <a:avLst/>
          </a:prstGeom>
          <a:noFill/>
          <a:ln w="9525">
            <a:noFill/>
            <a:miter lim="800000"/>
            <a:headEnd/>
            <a:tailEnd/>
          </a:ln>
        </p:spPr>
        <p:txBody>
          <a:bodyPr>
            <a:spAutoFit/>
          </a:bodyPr>
          <a:lstStyle/>
          <a:p>
            <a:r>
              <a:rPr lang="ru-RU"/>
              <a:t>Для расчёта параметров состава тела используют формулы с коэффициентами, значения которых определяются и уточняются путём сопоставления результатов биоимпедансного анализа с результатами оценки параметров состава тела эталонными методиками.</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4" name="Picture 2" descr="See as an animation">
            <a:hlinkClick r:id="rId2" action="ppaction://hlinkfile"/>
          </p:cNvPr>
          <p:cNvPicPr>
            <a:picLocks noChangeAspect="1" noChangeArrowheads="1"/>
          </p:cNvPicPr>
          <p:nvPr/>
        </p:nvPicPr>
        <p:blipFill>
          <a:blip r:embed="rId3"/>
          <a:srcRect/>
          <a:stretch>
            <a:fillRect/>
          </a:stretch>
        </p:blipFill>
        <p:spPr bwMode="auto">
          <a:xfrm>
            <a:off x="1692275" y="1412875"/>
            <a:ext cx="5715000" cy="3762375"/>
          </a:xfrm>
          <a:prstGeom prst="rect">
            <a:avLst/>
          </a:prstGeom>
          <a:noFill/>
          <a:ln w="9525">
            <a:noFill/>
            <a:miter lim="800000"/>
            <a:headEnd/>
            <a:tailEnd/>
          </a:ln>
        </p:spPr>
      </p:pic>
      <p:sp>
        <p:nvSpPr>
          <p:cNvPr id="238595" name="Rectangle 3"/>
          <p:cNvSpPr>
            <a:spLocks noChangeArrowheads="1"/>
          </p:cNvSpPr>
          <p:nvPr/>
        </p:nvSpPr>
        <p:spPr bwMode="auto">
          <a:xfrm>
            <a:off x="2987675" y="692150"/>
            <a:ext cx="3013075" cy="369888"/>
          </a:xfrm>
          <a:prstGeom prst="rect">
            <a:avLst/>
          </a:prstGeom>
          <a:noFill/>
          <a:ln w="9525">
            <a:noFill/>
            <a:miter lim="800000"/>
            <a:headEnd/>
            <a:tailEnd/>
          </a:ln>
        </p:spPr>
        <p:txBody>
          <a:bodyPr wrap="none" anchor="ctr">
            <a:spAutoFit/>
          </a:bodyPr>
          <a:lstStyle/>
          <a:p>
            <a:pPr eaLnBrk="1" hangingPunct="1"/>
            <a:r>
              <a:rPr lang="ru-RU" altLang="ru-RU"/>
              <a:t>Импедансная томография</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8" name="Picture 2"/>
          <p:cNvPicPr>
            <a:picLocks noChangeAspect="1" noChangeArrowheads="1"/>
          </p:cNvPicPr>
          <p:nvPr/>
        </p:nvPicPr>
        <p:blipFill>
          <a:blip r:embed="rId2"/>
          <a:srcRect/>
          <a:stretch>
            <a:fillRect/>
          </a:stretch>
        </p:blipFill>
        <p:spPr bwMode="auto">
          <a:xfrm>
            <a:off x="1714500" y="590550"/>
            <a:ext cx="5715000" cy="5676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Picture 2"/>
          <p:cNvPicPr>
            <a:picLocks noChangeAspect="1" noChangeArrowheads="1"/>
          </p:cNvPicPr>
          <p:nvPr/>
        </p:nvPicPr>
        <p:blipFill>
          <a:blip r:embed="rId2"/>
          <a:srcRect/>
          <a:stretch>
            <a:fillRect/>
          </a:stretch>
        </p:blipFill>
        <p:spPr bwMode="auto">
          <a:xfrm>
            <a:off x="2051050" y="476250"/>
            <a:ext cx="5516563" cy="568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p:cNvPicPr>
            <a:picLocks noChangeAspect="1" noChangeArrowheads="1"/>
          </p:cNvPicPr>
          <p:nvPr/>
        </p:nvPicPr>
        <p:blipFill>
          <a:blip r:embed="rId2"/>
          <a:srcRect t="15350"/>
          <a:stretch>
            <a:fillRect/>
          </a:stretch>
        </p:blipFill>
        <p:spPr bwMode="auto">
          <a:xfrm>
            <a:off x="2195513" y="1989138"/>
            <a:ext cx="5248275" cy="3571875"/>
          </a:xfrm>
          <a:prstGeom prst="rect">
            <a:avLst/>
          </a:prstGeom>
          <a:noFill/>
          <a:ln w="9525">
            <a:noFill/>
            <a:miter lim="800000"/>
            <a:headEnd/>
            <a:tailEnd/>
          </a:ln>
        </p:spPr>
      </p:pic>
      <p:sp>
        <p:nvSpPr>
          <p:cNvPr id="241667" name="Rectangle 3"/>
          <p:cNvSpPr>
            <a:spLocks noGrp="1" noChangeArrowheads="1"/>
          </p:cNvSpPr>
          <p:nvPr>
            <p:ph type="title"/>
          </p:nvPr>
        </p:nvSpPr>
        <p:spPr>
          <a:noFill/>
        </p:spPr>
        <p:txBody>
          <a:bodyPr/>
          <a:lstStyle/>
          <a:p>
            <a:pPr eaLnBrk="1" hangingPunct="1"/>
            <a:r>
              <a:rPr lang="ru-RU" altLang="ru-RU" smtClean="0"/>
              <a:t>Измерение давления крови</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914400" y="44450"/>
            <a:ext cx="7315200" cy="1143000"/>
          </a:xfrm>
        </p:spPr>
        <p:txBody>
          <a:bodyPr/>
          <a:lstStyle/>
          <a:p>
            <a:r>
              <a:rPr lang="ru-RU" altLang="ru-RU" b="1" smtClean="0"/>
              <a:t>Измерение АД</a:t>
            </a:r>
            <a:endParaRPr lang="ru-RU" altLang="ru-RU" smtClean="0"/>
          </a:p>
        </p:txBody>
      </p:sp>
      <p:graphicFrame>
        <p:nvGraphicFramePr>
          <p:cNvPr id="6146" name="Object 2"/>
          <p:cNvGraphicFramePr>
            <a:graphicFrameLocks noChangeAspect="1"/>
          </p:cNvGraphicFramePr>
          <p:nvPr>
            <p:ph idx="1"/>
          </p:nvPr>
        </p:nvGraphicFramePr>
        <p:xfrm>
          <a:off x="250825" y="1144588"/>
          <a:ext cx="6985000" cy="5602287"/>
        </p:xfrm>
        <a:graphic>
          <a:graphicData uri="http://schemas.openxmlformats.org/presentationml/2006/ole">
            <p:oleObj spid="_x0000_s6146" name="Точечный рисунок" r:id="rId3" imgW="5238095" imgH="4200000" progId="PBrush">
              <p:embed/>
            </p:oleObj>
          </a:graphicData>
        </a:graphic>
      </p:graphicFrame>
      <p:sp>
        <p:nvSpPr>
          <p:cNvPr id="414731" name="Rectangle 11"/>
          <p:cNvSpPr>
            <a:spLocks noChangeArrowheads="1"/>
          </p:cNvSpPr>
          <p:nvPr/>
        </p:nvSpPr>
        <p:spPr bwMode="auto">
          <a:xfrm rot="-5400000">
            <a:off x="5009356" y="2929732"/>
            <a:ext cx="6335713" cy="1143000"/>
          </a:xfrm>
          <a:prstGeom prst="rect">
            <a:avLst/>
          </a:prstGeom>
          <a:noFill/>
          <a:ln w="9525">
            <a:noFill/>
            <a:miter lim="800000"/>
            <a:headEnd/>
            <a:tailEnd/>
          </a:ln>
        </p:spPr>
        <p:txBody>
          <a:bodyPr anchor="ctr"/>
          <a:lstStyle/>
          <a:p>
            <a:pPr eaLnBrk="1" hangingPunct="1">
              <a:lnSpc>
                <a:spcPct val="130000"/>
              </a:lnSpc>
              <a:defRPr/>
            </a:pPr>
            <a:r>
              <a:rPr lang="ru-RU" sz="3800" b="1">
                <a:effectLst>
                  <a:outerShdw blurRad="38100" dist="38100" dir="2700000" algn="tl">
                    <a:srgbClr val="000000"/>
                  </a:outerShdw>
                </a:effectLst>
              </a:rPr>
              <a:t>Как определить</a:t>
            </a:r>
            <a:br>
              <a:rPr lang="ru-RU" sz="3800" b="1">
                <a:effectLst>
                  <a:outerShdw blurRad="38100" dist="38100" dir="2700000" algn="tl">
                    <a:srgbClr val="000000"/>
                  </a:outerShdw>
                </a:effectLst>
              </a:rPr>
            </a:br>
            <a:r>
              <a:rPr lang="ru-RU" sz="3800" b="1">
                <a:effectLst>
                  <a:outerShdw blurRad="38100" dist="38100" dir="2700000" algn="tl">
                    <a:srgbClr val="000000"/>
                  </a:outerShdw>
                </a:effectLst>
              </a:rPr>
              <a:t>  диастолическое АД?</a:t>
            </a:r>
          </a:p>
        </p:txBody>
      </p:sp>
    </p:spTree>
  </p:cSld>
  <p:clrMapOvr>
    <a:masterClrMapping/>
  </p:clrMapOvr>
  <p:transition spd="slow">
    <p:wipe dir="d"/>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p:cNvPicPr>
            <a:picLocks noChangeAspect="1" noChangeArrowheads="1"/>
          </p:cNvPicPr>
          <p:nvPr/>
        </p:nvPicPr>
        <p:blipFill>
          <a:blip r:embed="rId2"/>
          <a:srcRect/>
          <a:stretch>
            <a:fillRect/>
          </a:stretch>
        </p:blipFill>
        <p:spPr bwMode="auto">
          <a:xfrm>
            <a:off x="1258888" y="1125538"/>
            <a:ext cx="6172200" cy="4524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p:cNvPicPr>
            <a:picLocks noChangeAspect="1" noChangeArrowheads="1"/>
          </p:cNvPicPr>
          <p:nvPr/>
        </p:nvPicPr>
        <p:blipFill>
          <a:blip r:embed="rId2"/>
          <a:srcRect/>
          <a:stretch>
            <a:fillRect/>
          </a:stretch>
        </p:blipFill>
        <p:spPr bwMode="auto">
          <a:xfrm>
            <a:off x="1258888" y="1196975"/>
            <a:ext cx="6010275" cy="4410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8" name="Picture 2"/>
          <p:cNvPicPr>
            <a:picLocks noChangeAspect="1" noChangeArrowheads="1"/>
          </p:cNvPicPr>
          <p:nvPr/>
        </p:nvPicPr>
        <p:blipFill>
          <a:blip r:embed="rId2"/>
          <a:srcRect/>
          <a:stretch>
            <a:fillRect/>
          </a:stretch>
        </p:blipFill>
        <p:spPr bwMode="auto">
          <a:xfrm>
            <a:off x="1692275" y="1196975"/>
            <a:ext cx="5857875" cy="418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pPr eaLnBrk="1" hangingPunct="1"/>
            <a:r>
              <a:rPr lang="ru-RU" altLang="ru-RU" smtClean="0"/>
              <a:t>Измерение давления крови</a:t>
            </a:r>
          </a:p>
        </p:txBody>
      </p:sp>
      <p:pic>
        <p:nvPicPr>
          <p:cNvPr id="305155" name="Picture 4" descr="image075"/>
          <p:cNvPicPr>
            <a:picLocks noChangeAspect="1" noChangeArrowheads="1"/>
          </p:cNvPicPr>
          <p:nvPr/>
        </p:nvPicPr>
        <p:blipFill>
          <a:blip r:embed="rId2"/>
          <a:srcRect/>
          <a:stretch>
            <a:fillRect/>
          </a:stretch>
        </p:blipFill>
        <p:spPr bwMode="auto">
          <a:xfrm>
            <a:off x="1116013" y="1557338"/>
            <a:ext cx="6480175" cy="4953000"/>
          </a:xfrm>
          <a:prstGeom prst="rect">
            <a:avLst/>
          </a:prstGeom>
          <a:noFill/>
          <a:ln w="9525">
            <a:solidFill>
              <a:schemeClr val="tx1"/>
            </a:solidFill>
            <a:miter lim="800000"/>
            <a:headEnd/>
            <a:tailEnd/>
          </a:ln>
          <a:effectLst>
            <a:outerShdw dist="107763" dir="8100000" algn="ctr" rotWithShape="0">
              <a:srgbClr val="808080">
                <a:alpha val="50000"/>
              </a:srgbClr>
            </a:outerShdw>
          </a:effectLst>
        </p:spPr>
      </p:pic>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Picture 2"/>
          <p:cNvPicPr>
            <a:picLocks noChangeAspect="1" noChangeArrowheads="1"/>
          </p:cNvPicPr>
          <p:nvPr/>
        </p:nvPicPr>
        <p:blipFill>
          <a:blip r:embed="rId2"/>
          <a:srcRect/>
          <a:stretch>
            <a:fillRect/>
          </a:stretch>
        </p:blipFill>
        <p:spPr bwMode="auto">
          <a:xfrm>
            <a:off x="1116013" y="260350"/>
            <a:ext cx="6562725" cy="4333875"/>
          </a:xfrm>
          <a:prstGeom prst="rect">
            <a:avLst/>
          </a:prstGeom>
          <a:noFill/>
          <a:ln w="9525">
            <a:noFill/>
            <a:miter lim="800000"/>
            <a:headEnd/>
            <a:tailEnd/>
          </a:ln>
        </p:spPr>
      </p:pic>
      <p:pic>
        <p:nvPicPr>
          <p:cNvPr id="306179" name="Picture 3" descr="catheter2"/>
          <p:cNvPicPr>
            <a:picLocks noChangeAspect="1" noChangeArrowheads="1"/>
          </p:cNvPicPr>
          <p:nvPr/>
        </p:nvPicPr>
        <p:blipFill>
          <a:blip r:embed="rId3"/>
          <a:srcRect/>
          <a:stretch>
            <a:fillRect/>
          </a:stretch>
        </p:blipFill>
        <p:spPr bwMode="auto">
          <a:xfrm>
            <a:off x="6372225" y="4797425"/>
            <a:ext cx="2143125" cy="1552575"/>
          </a:xfrm>
          <a:prstGeom prst="rect">
            <a:avLst/>
          </a:prstGeom>
          <a:noFill/>
          <a:ln w="9525">
            <a:noFill/>
            <a:miter lim="800000"/>
            <a:headEnd/>
            <a:tailEnd/>
          </a:ln>
          <a:effectLst>
            <a:outerShdw dist="107763" dir="8100000" algn="ctr" rotWithShape="0">
              <a:srgbClr val="808080">
                <a:alpha val="50000"/>
              </a:srgbClr>
            </a:outerShdw>
          </a:effectLst>
        </p:spPr>
      </p:pic>
      <p:pic>
        <p:nvPicPr>
          <p:cNvPr id="306180" name="Picture 4" descr="F61MBIO"/>
          <p:cNvPicPr>
            <a:picLocks noChangeAspect="1" noChangeArrowheads="1"/>
          </p:cNvPicPr>
          <p:nvPr/>
        </p:nvPicPr>
        <p:blipFill>
          <a:blip r:embed="rId4"/>
          <a:srcRect/>
          <a:stretch>
            <a:fillRect/>
          </a:stretch>
        </p:blipFill>
        <p:spPr bwMode="auto">
          <a:xfrm>
            <a:off x="755650" y="4508500"/>
            <a:ext cx="4573588" cy="2197100"/>
          </a:xfrm>
          <a:prstGeom prst="rect">
            <a:avLst/>
          </a:prstGeom>
          <a:noFill/>
          <a:ln w="9525">
            <a:solidFill>
              <a:schemeClr val="tx1"/>
            </a:solidFill>
            <a:miter lim="800000"/>
            <a:headEnd/>
            <a:tailEnd/>
          </a:ln>
          <a:effectLst>
            <a:outerShdw dist="107763" dir="2700000" algn="ctr" rotWithShape="0">
              <a:schemeClr val="bg2">
                <a:alpha val="50000"/>
              </a:schemeClr>
            </a:outerShdw>
          </a:effectLst>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0" name="Picture 2"/>
          <p:cNvPicPr>
            <a:picLocks noChangeAspect="1" noChangeArrowheads="1"/>
          </p:cNvPicPr>
          <p:nvPr/>
        </p:nvPicPr>
        <p:blipFill>
          <a:blip r:embed="rId2"/>
          <a:srcRect/>
          <a:stretch>
            <a:fillRect/>
          </a:stretch>
        </p:blipFill>
        <p:spPr bwMode="auto">
          <a:xfrm>
            <a:off x="0" y="188913"/>
            <a:ext cx="5219700" cy="3825875"/>
          </a:xfrm>
          <a:prstGeom prst="rect">
            <a:avLst/>
          </a:prstGeom>
          <a:noFill/>
          <a:ln w="9525">
            <a:noFill/>
            <a:miter lim="800000"/>
            <a:headEnd/>
            <a:tailEnd/>
          </a:ln>
        </p:spPr>
      </p:pic>
      <p:pic>
        <p:nvPicPr>
          <p:cNvPr id="307203" name="Picture 3" descr="fiber"/>
          <p:cNvPicPr>
            <a:picLocks noChangeAspect="1" noChangeArrowheads="1"/>
          </p:cNvPicPr>
          <p:nvPr/>
        </p:nvPicPr>
        <p:blipFill>
          <a:blip r:embed="rId3"/>
          <a:srcRect/>
          <a:stretch>
            <a:fillRect/>
          </a:stretch>
        </p:blipFill>
        <p:spPr bwMode="auto">
          <a:xfrm>
            <a:off x="4857750" y="2497138"/>
            <a:ext cx="4286250" cy="4229100"/>
          </a:xfrm>
          <a:prstGeom prst="rect">
            <a:avLst/>
          </a:prstGeom>
          <a:noFill/>
          <a:ln w="9525">
            <a:noFill/>
            <a:miter lim="800000"/>
            <a:headEnd/>
            <a:tailEnd/>
          </a:ln>
          <a:effectLst>
            <a:outerShdw dist="107763" dir="8100000" algn="ctr" rotWithShape="0">
              <a:srgbClr val="808080">
                <a:alpha val="50000"/>
              </a:srgbClr>
            </a:outerShdw>
          </a:effectLst>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Picture 2"/>
          <p:cNvPicPr>
            <a:picLocks noChangeAspect="1" noChangeArrowheads="1"/>
          </p:cNvPicPr>
          <p:nvPr/>
        </p:nvPicPr>
        <p:blipFill>
          <a:blip r:embed="rId2"/>
          <a:srcRect/>
          <a:stretch>
            <a:fillRect/>
          </a:stretch>
        </p:blipFill>
        <p:spPr bwMode="auto">
          <a:xfrm>
            <a:off x="1471613" y="957263"/>
            <a:ext cx="6200775" cy="4943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250" name="Picture 3" descr="tonometry1"/>
          <p:cNvPicPr>
            <a:picLocks noChangeAspect="1" noChangeArrowheads="1"/>
          </p:cNvPicPr>
          <p:nvPr/>
        </p:nvPicPr>
        <p:blipFill>
          <a:blip r:embed="rId2"/>
          <a:srcRect/>
          <a:stretch>
            <a:fillRect/>
          </a:stretch>
        </p:blipFill>
        <p:spPr bwMode="auto">
          <a:xfrm>
            <a:off x="4716463" y="1844675"/>
            <a:ext cx="3810000" cy="1771650"/>
          </a:xfrm>
          <a:prstGeom prst="rect">
            <a:avLst/>
          </a:prstGeom>
          <a:noFill/>
          <a:ln w="9525">
            <a:noFill/>
            <a:miter lim="800000"/>
            <a:headEnd/>
            <a:tailEnd/>
          </a:ln>
          <a:effectLst>
            <a:outerShdw dist="107763" dir="2700000" algn="ctr" rotWithShape="0">
              <a:srgbClr val="808080">
                <a:alpha val="50000"/>
              </a:srgbClr>
            </a:outerShdw>
          </a:effectLst>
        </p:spPr>
      </p:pic>
      <p:pic>
        <p:nvPicPr>
          <p:cNvPr id="249859" name="Picture 5" descr="tonometry2"/>
          <p:cNvPicPr>
            <a:picLocks noChangeAspect="1" noChangeArrowheads="1"/>
          </p:cNvPicPr>
          <p:nvPr/>
        </p:nvPicPr>
        <p:blipFill>
          <a:blip r:embed="rId3"/>
          <a:srcRect/>
          <a:stretch>
            <a:fillRect/>
          </a:stretch>
        </p:blipFill>
        <p:spPr bwMode="auto">
          <a:xfrm>
            <a:off x="1979613" y="3716338"/>
            <a:ext cx="3810000" cy="2781300"/>
          </a:xfrm>
          <a:prstGeom prst="rect">
            <a:avLst/>
          </a:prstGeom>
          <a:noFill/>
          <a:ln w="9525">
            <a:noFill/>
            <a:miter lim="800000"/>
            <a:headEnd/>
            <a:tailEnd/>
          </a:ln>
        </p:spPr>
      </p:pic>
      <p:sp>
        <p:nvSpPr>
          <p:cNvPr id="309252" name="Oval 6"/>
          <p:cNvSpPr>
            <a:spLocks noChangeArrowheads="1"/>
          </p:cNvSpPr>
          <p:nvPr/>
        </p:nvSpPr>
        <p:spPr bwMode="auto">
          <a:xfrm>
            <a:off x="3419475" y="4221163"/>
            <a:ext cx="720725" cy="2159000"/>
          </a:xfrm>
          <a:prstGeom prst="ellipse">
            <a:avLst/>
          </a:prstGeom>
          <a:noFill/>
          <a:ln w="25400">
            <a:solidFill>
              <a:srgbClr val="00FF00"/>
            </a:solidFill>
            <a:round/>
            <a:headEnd/>
            <a:tailEnd/>
          </a:ln>
          <a:effectLst>
            <a:outerShdw dist="35921" dir="2700000" algn="ctr" rotWithShape="0">
              <a:schemeClr val="bg2"/>
            </a:outerShdw>
          </a:effectLst>
        </p:spPr>
        <p:txBody>
          <a:bodyPr wrap="none" anchor="ctr"/>
          <a:lstStyle/>
          <a:p>
            <a:pPr eaLnBrk="1" hangingPunct="1">
              <a:defRPr/>
            </a:pPr>
            <a:endParaRPr lang="ru-RU"/>
          </a:p>
        </p:txBody>
      </p:sp>
      <p:pic>
        <p:nvPicPr>
          <p:cNvPr id="249861" name="Picture 7" descr="bracelet"/>
          <p:cNvPicPr>
            <a:picLocks noChangeAspect="1" noChangeArrowheads="1"/>
          </p:cNvPicPr>
          <p:nvPr/>
        </p:nvPicPr>
        <p:blipFill>
          <a:blip r:embed="rId4"/>
          <a:srcRect/>
          <a:stretch>
            <a:fillRect/>
          </a:stretch>
        </p:blipFill>
        <p:spPr bwMode="auto">
          <a:xfrm>
            <a:off x="611188" y="1125538"/>
            <a:ext cx="4176712" cy="2609850"/>
          </a:xfrm>
          <a:prstGeom prst="rect">
            <a:avLst/>
          </a:prstGeom>
          <a:noFill/>
          <a:ln w="9525">
            <a:noFill/>
            <a:miter lim="800000"/>
            <a:headEnd/>
            <a:tailEnd/>
          </a:ln>
        </p:spPr>
      </p:pic>
      <p:sp>
        <p:nvSpPr>
          <p:cNvPr id="249862" name="Rectangle 8"/>
          <p:cNvSpPr>
            <a:spLocks noGrp="1" noChangeArrowheads="1"/>
          </p:cNvSpPr>
          <p:nvPr>
            <p:ph type="title"/>
          </p:nvPr>
        </p:nvSpPr>
        <p:spPr>
          <a:noFill/>
        </p:spPr>
        <p:txBody>
          <a:bodyPr/>
          <a:lstStyle/>
          <a:p>
            <a:pPr eaLnBrk="1" hangingPunct="1"/>
            <a:r>
              <a:rPr lang="fi-FI" altLang="ru-RU" smtClean="0"/>
              <a:t>Tonometry (cont.)</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2" name="Picture 2"/>
          <p:cNvPicPr>
            <a:picLocks noChangeAspect="1" noChangeArrowheads="1"/>
          </p:cNvPicPr>
          <p:nvPr/>
        </p:nvPicPr>
        <p:blipFill>
          <a:blip r:embed="rId2"/>
          <a:srcRect/>
          <a:stretch>
            <a:fillRect/>
          </a:stretch>
        </p:blipFill>
        <p:spPr bwMode="auto">
          <a:xfrm>
            <a:off x="539750" y="620713"/>
            <a:ext cx="7942263" cy="5643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a:lstStyle/>
          <a:p>
            <a:pPr eaLnBrk="1" hangingPunct="1"/>
            <a:r>
              <a:rPr lang="ru-RU" altLang="ru-RU" sz="2800" smtClean="0"/>
              <a:t>Осциллометрический метод</a:t>
            </a:r>
          </a:p>
        </p:txBody>
      </p:sp>
      <p:grpSp>
        <p:nvGrpSpPr>
          <p:cNvPr id="251907" name="Group 3"/>
          <p:cNvGrpSpPr>
            <a:grpSpLocks/>
          </p:cNvGrpSpPr>
          <p:nvPr/>
        </p:nvGrpSpPr>
        <p:grpSpPr bwMode="auto">
          <a:xfrm>
            <a:off x="611188" y="1125538"/>
            <a:ext cx="8139112" cy="4391025"/>
            <a:chOff x="400" y="185"/>
            <a:chExt cx="5127" cy="2766"/>
          </a:xfrm>
        </p:grpSpPr>
        <p:sp>
          <p:nvSpPr>
            <p:cNvPr id="251908" name="Line 4"/>
            <p:cNvSpPr>
              <a:spLocks noChangeShapeType="1"/>
            </p:cNvSpPr>
            <p:nvPr/>
          </p:nvSpPr>
          <p:spPr bwMode="auto">
            <a:xfrm>
              <a:off x="2860" y="852"/>
              <a:ext cx="1" cy="1"/>
            </a:xfrm>
            <a:prstGeom prst="line">
              <a:avLst/>
            </a:prstGeom>
            <a:noFill/>
            <a:ln w="9525">
              <a:noFill/>
              <a:round/>
              <a:headEnd/>
              <a:tailEnd/>
            </a:ln>
          </p:spPr>
          <p:txBody>
            <a:bodyPr/>
            <a:lstStyle/>
            <a:p>
              <a:endParaRPr lang="ru-RU"/>
            </a:p>
          </p:txBody>
        </p:sp>
        <p:sp>
          <p:nvSpPr>
            <p:cNvPr id="251909" name="Line 5"/>
            <p:cNvSpPr>
              <a:spLocks noChangeShapeType="1"/>
            </p:cNvSpPr>
            <p:nvPr/>
          </p:nvSpPr>
          <p:spPr bwMode="auto">
            <a:xfrm>
              <a:off x="3728" y="1623"/>
              <a:ext cx="1" cy="1"/>
            </a:xfrm>
            <a:prstGeom prst="line">
              <a:avLst/>
            </a:prstGeom>
            <a:noFill/>
            <a:ln w="9525">
              <a:noFill/>
              <a:round/>
              <a:headEnd/>
              <a:tailEnd/>
            </a:ln>
          </p:spPr>
          <p:txBody>
            <a:bodyPr/>
            <a:lstStyle/>
            <a:p>
              <a:endParaRPr lang="ru-RU"/>
            </a:p>
          </p:txBody>
        </p:sp>
        <p:sp>
          <p:nvSpPr>
            <p:cNvPr id="251910" name="Line 6"/>
            <p:cNvSpPr>
              <a:spLocks noChangeShapeType="1"/>
            </p:cNvSpPr>
            <p:nvPr/>
          </p:nvSpPr>
          <p:spPr bwMode="auto">
            <a:xfrm>
              <a:off x="4240" y="1623"/>
              <a:ext cx="1" cy="1"/>
            </a:xfrm>
            <a:prstGeom prst="line">
              <a:avLst/>
            </a:prstGeom>
            <a:noFill/>
            <a:ln w="9525">
              <a:noFill/>
              <a:round/>
              <a:headEnd/>
              <a:tailEnd/>
            </a:ln>
          </p:spPr>
          <p:txBody>
            <a:bodyPr/>
            <a:lstStyle/>
            <a:p>
              <a:endParaRPr lang="ru-RU"/>
            </a:p>
          </p:txBody>
        </p:sp>
        <p:sp>
          <p:nvSpPr>
            <p:cNvPr id="251911" name="Line 7"/>
            <p:cNvSpPr>
              <a:spLocks noChangeShapeType="1"/>
            </p:cNvSpPr>
            <p:nvPr/>
          </p:nvSpPr>
          <p:spPr bwMode="auto">
            <a:xfrm>
              <a:off x="3046" y="1214"/>
              <a:ext cx="1" cy="1"/>
            </a:xfrm>
            <a:prstGeom prst="line">
              <a:avLst/>
            </a:prstGeom>
            <a:noFill/>
            <a:ln w="9525">
              <a:noFill/>
              <a:round/>
              <a:headEnd/>
              <a:tailEnd/>
            </a:ln>
          </p:spPr>
          <p:txBody>
            <a:bodyPr/>
            <a:lstStyle/>
            <a:p>
              <a:endParaRPr lang="ru-RU"/>
            </a:p>
          </p:txBody>
        </p:sp>
        <p:sp>
          <p:nvSpPr>
            <p:cNvPr id="251912" name="Line 8"/>
            <p:cNvSpPr>
              <a:spLocks noChangeShapeType="1"/>
            </p:cNvSpPr>
            <p:nvPr/>
          </p:nvSpPr>
          <p:spPr bwMode="auto">
            <a:xfrm>
              <a:off x="3046" y="1587"/>
              <a:ext cx="1" cy="1"/>
            </a:xfrm>
            <a:prstGeom prst="line">
              <a:avLst/>
            </a:prstGeom>
            <a:noFill/>
            <a:ln w="9525">
              <a:noFill/>
              <a:round/>
              <a:headEnd/>
              <a:tailEnd/>
            </a:ln>
          </p:spPr>
          <p:txBody>
            <a:bodyPr/>
            <a:lstStyle/>
            <a:p>
              <a:endParaRPr lang="ru-RU"/>
            </a:p>
          </p:txBody>
        </p:sp>
        <p:sp>
          <p:nvSpPr>
            <p:cNvPr id="251913" name="Line 9"/>
            <p:cNvSpPr>
              <a:spLocks noChangeShapeType="1"/>
            </p:cNvSpPr>
            <p:nvPr/>
          </p:nvSpPr>
          <p:spPr bwMode="auto">
            <a:xfrm>
              <a:off x="3046" y="1938"/>
              <a:ext cx="1" cy="1"/>
            </a:xfrm>
            <a:prstGeom prst="line">
              <a:avLst/>
            </a:prstGeom>
            <a:noFill/>
            <a:ln w="9525">
              <a:noFill/>
              <a:round/>
              <a:headEnd/>
              <a:tailEnd/>
            </a:ln>
          </p:spPr>
          <p:txBody>
            <a:bodyPr/>
            <a:lstStyle/>
            <a:p>
              <a:endParaRPr lang="ru-RU"/>
            </a:p>
          </p:txBody>
        </p:sp>
        <p:sp>
          <p:nvSpPr>
            <p:cNvPr id="251914" name="Line 10"/>
            <p:cNvSpPr>
              <a:spLocks noChangeShapeType="1"/>
            </p:cNvSpPr>
            <p:nvPr/>
          </p:nvSpPr>
          <p:spPr bwMode="auto">
            <a:xfrm>
              <a:off x="3559" y="1727"/>
              <a:ext cx="1" cy="1"/>
            </a:xfrm>
            <a:prstGeom prst="line">
              <a:avLst/>
            </a:prstGeom>
            <a:noFill/>
            <a:ln w="9525">
              <a:noFill/>
              <a:round/>
              <a:headEnd/>
              <a:tailEnd/>
            </a:ln>
          </p:spPr>
          <p:txBody>
            <a:bodyPr/>
            <a:lstStyle/>
            <a:p>
              <a:endParaRPr lang="ru-RU"/>
            </a:p>
          </p:txBody>
        </p:sp>
        <p:sp>
          <p:nvSpPr>
            <p:cNvPr id="251915" name="Line 11"/>
            <p:cNvSpPr>
              <a:spLocks noChangeShapeType="1"/>
            </p:cNvSpPr>
            <p:nvPr/>
          </p:nvSpPr>
          <p:spPr bwMode="auto">
            <a:xfrm>
              <a:off x="3559" y="1938"/>
              <a:ext cx="1" cy="1"/>
            </a:xfrm>
            <a:prstGeom prst="line">
              <a:avLst/>
            </a:prstGeom>
            <a:noFill/>
            <a:ln w="9525">
              <a:noFill/>
              <a:round/>
              <a:headEnd/>
              <a:tailEnd/>
            </a:ln>
          </p:spPr>
          <p:txBody>
            <a:bodyPr/>
            <a:lstStyle/>
            <a:p>
              <a:endParaRPr lang="ru-RU"/>
            </a:p>
          </p:txBody>
        </p:sp>
        <p:sp>
          <p:nvSpPr>
            <p:cNvPr id="251916" name="Line 12"/>
            <p:cNvSpPr>
              <a:spLocks noChangeShapeType="1"/>
            </p:cNvSpPr>
            <p:nvPr/>
          </p:nvSpPr>
          <p:spPr bwMode="auto">
            <a:xfrm>
              <a:off x="3900" y="2046"/>
              <a:ext cx="1" cy="1"/>
            </a:xfrm>
            <a:prstGeom prst="line">
              <a:avLst/>
            </a:prstGeom>
            <a:noFill/>
            <a:ln w="9525">
              <a:noFill/>
              <a:round/>
              <a:headEnd/>
              <a:tailEnd/>
            </a:ln>
          </p:spPr>
          <p:txBody>
            <a:bodyPr/>
            <a:lstStyle/>
            <a:p>
              <a:endParaRPr lang="ru-RU"/>
            </a:p>
          </p:txBody>
        </p:sp>
        <p:sp>
          <p:nvSpPr>
            <p:cNvPr id="251917" name="Line 13"/>
            <p:cNvSpPr>
              <a:spLocks noChangeShapeType="1"/>
            </p:cNvSpPr>
            <p:nvPr/>
          </p:nvSpPr>
          <p:spPr bwMode="auto">
            <a:xfrm>
              <a:off x="4068" y="2046"/>
              <a:ext cx="1" cy="1"/>
            </a:xfrm>
            <a:prstGeom prst="line">
              <a:avLst/>
            </a:prstGeom>
            <a:noFill/>
            <a:ln w="9525">
              <a:noFill/>
              <a:round/>
              <a:headEnd/>
              <a:tailEnd/>
            </a:ln>
          </p:spPr>
          <p:txBody>
            <a:bodyPr/>
            <a:lstStyle/>
            <a:p>
              <a:endParaRPr lang="ru-RU"/>
            </a:p>
          </p:txBody>
        </p:sp>
        <p:sp>
          <p:nvSpPr>
            <p:cNvPr id="251918" name="Line 14"/>
            <p:cNvSpPr>
              <a:spLocks noChangeShapeType="1"/>
            </p:cNvSpPr>
            <p:nvPr/>
          </p:nvSpPr>
          <p:spPr bwMode="auto">
            <a:xfrm>
              <a:off x="3900" y="2232"/>
              <a:ext cx="1" cy="1"/>
            </a:xfrm>
            <a:prstGeom prst="line">
              <a:avLst/>
            </a:prstGeom>
            <a:noFill/>
            <a:ln w="9525">
              <a:noFill/>
              <a:round/>
              <a:headEnd/>
              <a:tailEnd/>
            </a:ln>
          </p:spPr>
          <p:txBody>
            <a:bodyPr/>
            <a:lstStyle/>
            <a:p>
              <a:endParaRPr lang="ru-RU"/>
            </a:p>
          </p:txBody>
        </p:sp>
        <p:sp>
          <p:nvSpPr>
            <p:cNvPr id="251919" name="Line 15"/>
            <p:cNvSpPr>
              <a:spLocks noChangeShapeType="1"/>
            </p:cNvSpPr>
            <p:nvPr/>
          </p:nvSpPr>
          <p:spPr bwMode="auto">
            <a:xfrm>
              <a:off x="4068" y="2232"/>
              <a:ext cx="1" cy="1"/>
            </a:xfrm>
            <a:prstGeom prst="line">
              <a:avLst/>
            </a:prstGeom>
            <a:noFill/>
            <a:ln w="9525">
              <a:noFill/>
              <a:round/>
              <a:headEnd/>
              <a:tailEnd/>
            </a:ln>
          </p:spPr>
          <p:txBody>
            <a:bodyPr/>
            <a:lstStyle/>
            <a:p>
              <a:endParaRPr lang="ru-RU"/>
            </a:p>
          </p:txBody>
        </p:sp>
        <p:sp>
          <p:nvSpPr>
            <p:cNvPr id="251920" name="Line 16"/>
            <p:cNvSpPr>
              <a:spLocks noChangeShapeType="1"/>
            </p:cNvSpPr>
            <p:nvPr/>
          </p:nvSpPr>
          <p:spPr bwMode="auto">
            <a:xfrm>
              <a:off x="4409" y="1834"/>
              <a:ext cx="1" cy="1"/>
            </a:xfrm>
            <a:prstGeom prst="line">
              <a:avLst/>
            </a:prstGeom>
            <a:noFill/>
            <a:ln w="9525">
              <a:noFill/>
              <a:round/>
              <a:headEnd/>
              <a:tailEnd/>
            </a:ln>
          </p:spPr>
          <p:txBody>
            <a:bodyPr/>
            <a:lstStyle/>
            <a:p>
              <a:endParaRPr lang="ru-RU"/>
            </a:p>
          </p:txBody>
        </p:sp>
        <p:sp>
          <p:nvSpPr>
            <p:cNvPr id="251921" name="Line 17"/>
            <p:cNvSpPr>
              <a:spLocks noChangeShapeType="1"/>
            </p:cNvSpPr>
            <p:nvPr/>
          </p:nvSpPr>
          <p:spPr bwMode="auto">
            <a:xfrm>
              <a:off x="5058" y="1590"/>
              <a:ext cx="1" cy="1"/>
            </a:xfrm>
            <a:prstGeom prst="line">
              <a:avLst/>
            </a:prstGeom>
            <a:noFill/>
            <a:ln w="9525">
              <a:noFill/>
              <a:round/>
              <a:headEnd/>
              <a:tailEnd/>
            </a:ln>
          </p:spPr>
          <p:txBody>
            <a:bodyPr/>
            <a:lstStyle/>
            <a:p>
              <a:endParaRPr lang="ru-RU"/>
            </a:p>
          </p:txBody>
        </p:sp>
        <p:sp>
          <p:nvSpPr>
            <p:cNvPr id="251922" name="Line 18"/>
            <p:cNvSpPr>
              <a:spLocks noChangeShapeType="1"/>
            </p:cNvSpPr>
            <p:nvPr/>
          </p:nvSpPr>
          <p:spPr bwMode="auto">
            <a:xfrm>
              <a:off x="4742" y="1235"/>
              <a:ext cx="1" cy="1"/>
            </a:xfrm>
            <a:prstGeom prst="line">
              <a:avLst/>
            </a:prstGeom>
            <a:noFill/>
            <a:ln w="9525">
              <a:noFill/>
              <a:round/>
              <a:headEnd/>
              <a:tailEnd/>
            </a:ln>
          </p:spPr>
          <p:txBody>
            <a:bodyPr/>
            <a:lstStyle/>
            <a:p>
              <a:endParaRPr lang="ru-RU"/>
            </a:p>
          </p:txBody>
        </p:sp>
        <p:sp>
          <p:nvSpPr>
            <p:cNvPr id="251923" name="Line 19"/>
            <p:cNvSpPr>
              <a:spLocks noChangeShapeType="1"/>
            </p:cNvSpPr>
            <p:nvPr/>
          </p:nvSpPr>
          <p:spPr bwMode="auto">
            <a:xfrm>
              <a:off x="4624" y="1235"/>
              <a:ext cx="1" cy="1"/>
            </a:xfrm>
            <a:prstGeom prst="line">
              <a:avLst/>
            </a:prstGeom>
            <a:noFill/>
            <a:ln w="9525">
              <a:noFill/>
              <a:round/>
              <a:headEnd/>
              <a:tailEnd/>
            </a:ln>
          </p:spPr>
          <p:txBody>
            <a:bodyPr/>
            <a:lstStyle/>
            <a:p>
              <a:endParaRPr lang="ru-RU"/>
            </a:p>
          </p:txBody>
        </p:sp>
        <p:sp>
          <p:nvSpPr>
            <p:cNvPr id="251924" name="Line 20"/>
            <p:cNvSpPr>
              <a:spLocks noChangeShapeType="1"/>
            </p:cNvSpPr>
            <p:nvPr/>
          </p:nvSpPr>
          <p:spPr bwMode="auto">
            <a:xfrm>
              <a:off x="4136" y="1235"/>
              <a:ext cx="1" cy="1"/>
            </a:xfrm>
            <a:prstGeom prst="line">
              <a:avLst/>
            </a:prstGeom>
            <a:noFill/>
            <a:ln w="9525">
              <a:noFill/>
              <a:round/>
              <a:headEnd/>
              <a:tailEnd/>
            </a:ln>
          </p:spPr>
          <p:txBody>
            <a:bodyPr/>
            <a:lstStyle/>
            <a:p>
              <a:endParaRPr lang="ru-RU"/>
            </a:p>
          </p:txBody>
        </p:sp>
        <p:sp>
          <p:nvSpPr>
            <p:cNvPr id="251925" name="Line 21"/>
            <p:cNvSpPr>
              <a:spLocks noChangeShapeType="1"/>
            </p:cNvSpPr>
            <p:nvPr/>
          </p:nvSpPr>
          <p:spPr bwMode="auto">
            <a:xfrm>
              <a:off x="4742" y="472"/>
              <a:ext cx="1" cy="1"/>
            </a:xfrm>
            <a:prstGeom prst="line">
              <a:avLst/>
            </a:prstGeom>
            <a:noFill/>
            <a:ln w="9525">
              <a:noFill/>
              <a:round/>
              <a:headEnd/>
              <a:tailEnd/>
            </a:ln>
          </p:spPr>
          <p:txBody>
            <a:bodyPr/>
            <a:lstStyle/>
            <a:p>
              <a:endParaRPr lang="ru-RU"/>
            </a:p>
          </p:txBody>
        </p:sp>
        <p:sp>
          <p:nvSpPr>
            <p:cNvPr id="251926" name="Line 22"/>
            <p:cNvSpPr>
              <a:spLocks noChangeShapeType="1"/>
            </p:cNvSpPr>
            <p:nvPr/>
          </p:nvSpPr>
          <p:spPr bwMode="auto">
            <a:xfrm>
              <a:off x="2082" y="895"/>
              <a:ext cx="1" cy="1"/>
            </a:xfrm>
            <a:prstGeom prst="line">
              <a:avLst/>
            </a:prstGeom>
            <a:noFill/>
            <a:ln w="9525">
              <a:noFill/>
              <a:round/>
              <a:headEnd/>
              <a:tailEnd/>
            </a:ln>
          </p:spPr>
          <p:txBody>
            <a:bodyPr/>
            <a:lstStyle/>
            <a:p>
              <a:endParaRPr lang="ru-RU"/>
            </a:p>
          </p:txBody>
        </p:sp>
        <p:sp>
          <p:nvSpPr>
            <p:cNvPr id="251927" name="Line 23"/>
            <p:cNvSpPr>
              <a:spLocks noChangeShapeType="1"/>
            </p:cNvSpPr>
            <p:nvPr/>
          </p:nvSpPr>
          <p:spPr bwMode="auto">
            <a:xfrm>
              <a:off x="3559" y="852"/>
              <a:ext cx="1" cy="1"/>
            </a:xfrm>
            <a:prstGeom prst="line">
              <a:avLst/>
            </a:prstGeom>
            <a:noFill/>
            <a:ln w="9525">
              <a:noFill/>
              <a:round/>
              <a:headEnd/>
              <a:tailEnd/>
            </a:ln>
          </p:spPr>
          <p:txBody>
            <a:bodyPr/>
            <a:lstStyle/>
            <a:p>
              <a:endParaRPr lang="ru-RU"/>
            </a:p>
          </p:txBody>
        </p:sp>
        <p:sp>
          <p:nvSpPr>
            <p:cNvPr id="251928" name="Freeform 24"/>
            <p:cNvSpPr>
              <a:spLocks/>
            </p:cNvSpPr>
            <p:nvPr/>
          </p:nvSpPr>
          <p:spPr bwMode="auto">
            <a:xfrm>
              <a:off x="400" y="1665"/>
              <a:ext cx="5127" cy="1238"/>
            </a:xfrm>
            <a:custGeom>
              <a:avLst/>
              <a:gdLst>
                <a:gd name="T0" fmla="*/ 143 w 5127"/>
                <a:gd name="T1" fmla="*/ 653 h 1238"/>
                <a:gd name="T2" fmla="*/ 744 w 5127"/>
                <a:gd name="T3" fmla="*/ 736 h 1238"/>
                <a:gd name="T4" fmla="*/ 856 w 5127"/>
                <a:gd name="T5" fmla="*/ 748 h 1238"/>
                <a:gd name="T6" fmla="*/ 967 w 5127"/>
                <a:gd name="T7" fmla="*/ 792 h 1238"/>
                <a:gd name="T8" fmla="*/ 1079 w 5127"/>
                <a:gd name="T9" fmla="*/ 744 h 1238"/>
                <a:gd name="T10" fmla="*/ 1154 w 5127"/>
                <a:gd name="T11" fmla="*/ 724 h 1238"/>
                <a:gd name="T12" fmla="*/ 1242 w 5127"/>
                <a:gd name="T13" fmla="*/ 864 h 1238"/>
                <a:gd name="T14" fmla="*/ 1314 w 5127"/>
                <a:gd name="T15" fmla="*/ 840 h 1238"/>
                <a:gd name="T16" fmla="*/ 1385 w 5127"/>
                <a:gd name="T17" fmla="*/ 856 h 1238"/>
                <a:gd name="T18" fmla="*/ 1457 w 5127"/>
                <a:gd name="T19" fmla="*/ 856 h 1238"/>
                <a:gd name="T20" fmla="*/ 1532 w 5127"/>
                <a:gd name="T21" fmla="*/ 860 h 1238"/>
                <a:gd name="T22" fmla="*/ 1608 w 5127"/>
                <a:gd name="T23" fmla="*/ 868 h 1238"/>
                <a:gd name="T24" fmla="*/ 1688 w 5127"/>
                <a:gd name="T25" fmla="*/ 911 h 1238"/>
                <a:gd name="T26" fmla="*/ 1755 w 5127"/>
                <a:gd name="T27" fmla="*/ 903 h 1238"/>
                <a:gd name="T28" fmla="*/ 1831 w 5127"/>
                <a:gd name="T29" fmla="*/ 903 h 1238"/>
                <a:gd name="T30" fmla="*/ 1903 w 5127"/>
                <a:gd name="T31" fmla="*/ 919 h 1238"/>
                <a:gd name="T32" fmla="*/ 1962 w 5127"/>
                <a:gd name="T33" fmla="*/ 1035 h 1238"/>
                <a:gd name="T34" fmla="*/ 2034 w 5127"/>
                <a:gd name="T35" fmla="*/ 1019 h 1238"/>
                <a:gd name="T36" fmla="*/ 2114 w 5127"/>
                <a:gd name="T37" fmla="*/ 999 h 1238"/>
                <a:gd name="T38" fmla="*/ 2177 w 5127"/>
                <a:gd name="T39" fmla="*/ 1003 h 1238"/>
                <a:gd name="T40" fmla="*/ 2253 w 5127"/>
                <a:gd name="T41" fmla="*/ 979 h 1238"/>
                <a:gd name="T42" fmla="*/ 2321 w 5127"/>
                <a:gd name="T43" fmla="*/ 947 h 1238"/>
                <a:gd name="T44" fmla="*/ 2376 w 5127"/>
                <a:gd name="T45" fmla="*/ 951 h 1238"/>
                <a:gd name="T46" fmla="*/ 2444 w 5127"/>
                <a:gd name="T47" fmla="*/ 943 h 1238"/>
                <a:gd name="T48" fmla="*/ 2516 w 5127"/>
                <a:gd name="T49" fmla="*/ 919 h 1238"/>
                <a:gd name="T50" fmla="*/ 2579 w 5127"/>
                <a:gd name="T51" fmla="*/ 895 h 1238"/>
                <a:gd name="T52" fmla="*/ 2639 w 5127"/>
                <a:gd name="T53" fmla="*/ 907 h 1238"/>
                <a:gd name="T54" fmla="*/ 2711 w 5127"/>
                <a:gd name="T55" fmla="*/ 872 h 1238"/>
                <a:gd name="T56" fmla="*/ 2770 w 5127"/>
                <a:gd name="T57" fmla="*/ 876 h 1238"/>
                <a:gd name="T58" fmla="*/ 2834 w 5127"/>
                <a:gd name="T59" fmla="*/ 848 h 1238"/>
                <a:gd name="T60" fmla="*/ 2894 w 5127"/>
                <a:gd name="T61" fmla="*/ 860 h 1238"/>
                <a:gd name="T62" fmla="*/ 2970 w 5127"/>
                <a:gd name="T63" fmla="*/ 836 h 1238"/>
                <a:gd name="T64" fmla="*/ 3029 w 5127"/>
                <a:gd name="T65" fmla="*/ 824 h 1238"/>
                <a:gd name="T66" fmla="*/ 3081 w 5127"/>
                <a:gd name="T67" fmla="*/ 828 h 1238"/>
                <a:gd name="T68" fmla="*/ 3157 w 5127"/>
                <a:gd name="T69" fmla="*/ 824 h 1238"/>
                <a:gd name="T70" fmla="*/ 3216 w 5127"/>
                <a:gd name="T71" fmla="*/ 824 h 1238"/>
                <a:gd name="T72" fmla="*/ 3284 w 5127"/>
                <a:gd name="T73" fmla="*/ 800 h 1238"/>
                <a:gd name="T74" fmla="*/ 3360 w 5127"/>
                <a:gd name="T75" fmla="*/ 788 h 1238"/>
                <a:gd name="T76" fmla="*/ 3423 w 5127"/>
                <a:gd name="T77" fmla="*/ 784 h 1238"/>
                <a:gd name="T78" fmla="*/ 3483 w 5127"/>
                <a:gd name="T79" fmla="*/ 784 h 1238"/>
                <a:gd name="T80" fmla="*/ 3555 w 5127"/>
                <a:gd name="T81" fmla="*/ 788 h 1238"/>
                <a:gd name="T82" fmla="*/ 3614 w 5127"/>
                <a:gd name="T83" fmla="*/ 776 h 1238"/>
                <a:gd name="T84" fmla="*/ 3682 w 5127"/>
                <a:gd name="T85" fmla="*/ 780 h 1238"/>
                <a:gd name="T86" fmla="*/ 3762 w 5127"/>
                <a:gd name="T87" fmla="*/ 760 h 1238"/>
                <a:gd name="T88" fmla="*/ 3825 w 5127"/>
                <a:gd name="T89" fmla="*/ 716 h 1238"/>
                <a:gd name="T90" fmla="*/ 3893 w 5127"/>
                <a:gd name="T91" fmla="*/ 724 h 1238"/>
                <a:gd name="T92" fmla="*/ 3981 w 5127"/>
                <a:gd name="T93" fmla="*/ 768 h 1238"/>
                <a:gd name="T94" fmla="*/ 4068 w 5127"/>
                <a:gd name="T95" fmla="*/ 708 h 1238"/>
                <a:gd name="T96" fmla="*/ 4208 w 5127"/>
                <a:gd name="T97" fmla="*/ 692 h 1238"/>
                <a:gd name="T98" fmla="*/ 4598 w 5127"/>
                <a:gd name="T99" fmla="*/ 657 h 123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127"/>
                <a:gd name="T151" fmla="*/ 0 h 1238"/>
                <a:gd name="T152" fmla="*/ 5127 w 5127"/>
                <a:gd name="T153" fmla="*/ 1238 h 123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127" h="1238">
                  <a:moveTo>
                    <a:pt x="0" y="649"/>
                  </a:moveTo>
                  <a:lnTo>
                    <a:pt x="40" y="649"/>
                  </a:lnTo>
                  <a:lnTo>
                    <a:pt x="56" y="641"/>
                  </a:lnTo>
                  <a:lnTo>
                    <a:pt x="143" y="653"/>
                  </a:lnTo>
                  <a:lnTo>
                    <a:pt x="167" y="637"/>
                  </a:lnTo>
                  <a:lnTo>
                    <a:pt x="509" y="653"/>
                  </a:lnTo>
                  <a:lnTo>
                    <a:pt x="673" y="677"/>
                  </a:lnTo>
                  <a:lnTo>
                    <a:pt x="744" y="736"/>
                  </a:lnTo>
                  <a:lnTo>
                    <a:pt x="780" y="720"/>
                  </a:lnTo>
                  <a:lnTo>
                    <a:pt x="828" y="724"/>
                  </a:lnTo>
                  <a:lnTo>
                    <a:pt x="840" y="704"/>
                  </a:lnTo>
                  <a:lnTo>
                    <a:pt x="856" y="748"/>
                  </a:lnTo>
                  <a:lnTo>
                    <a:pt x="900" y="764"/>
                  </a:lnTo>
                  <a:lnTo>
                    <a:pt x="915" y="736"/>
                  </a:lnTo>
                  <a:lnTo>
                    <a:pt x="923" y="772"/>
                  </a:lnTo>
                  <a:lnTo>
                    <a:pt x="967" y="792"/>
                  </a:lnTo>
                  <a:lnTo>
                    <a:pt x="995" y="720"/>
                  </a:lnTo>
                  <a:lnTo>
                    <a:pt x="1019" y="804"/>
                  </a:lnTo>
                  <a:lnTo>
                    <a:pt x="1055" y="820"/>
                  </a:lnTo>
                  <a:lnTo>
                    <a:pt x="1079" y="744"/>
                  </a:lnTo>
                  <a:lnTo>
                    <a:pt x="1099" y="864"/>
                  </a:lnTo>
                  <a:lnTo>
                    <a:pt x="1115" y="816"/>
                  </a:lnTo>
                  <a:lnTo>
                    <a:pt x="1138" y="816"/>
                  </a:lnTo>
                  <a:lnTo>
                    <a:pt x="1154" y="724"/>
                  </a:lnTo>
                  <a:lnTo>
                    <a:pt x="1166" y="824"/>
                  </a:lnTo>
                  <a:lnTo>
                    <a:pt x="1202" y="836"/>
                  </a:lnTo>
                  <a:lnTo>
                    <a:pt x="1218" y="704"/>
                  </a:lnTo>
                  <a:lnTo>
                    <a:pt x="1242" y="864"/>
                  </a:lnTo>
                  <a:lnTo>
                    <a:pt x="1266" y="852"/>
                  </a:lnTo>
                  <a:lnTo>
                    <a:pt x="1278" y="665"/>
                  </a:lnTo>
                  <a:lnTo>
                    <a:pt x="1294" y="959"/>
                  </a:lnTo>
                  <a:lnTo>
                    <a:pt x="1314" y="840"/>
                  </a:lnTo>
                  <a:lnTo>
                    <a:pt x="1345" y="832"/>
                  </a:lnTo>
                  <a:lnTo>
                    <a:pt x="1357" y="597"/>
                  </a:lnTo>
                  <a:lnTo>
                    <a:pt x="1369" y="1031"/>
                  </a:lnTo>
                  <a:lnTo>
                    <a:pt x="1385" y="856"/>
                  </a:lnTo>
                  <a:lnTo>
                    <a:pt x="1417" y="824"/>
                  </a:lnTo>
                  <a:lnTo>
                    <a:pt x="1429" y="569"/>
                  </a:lnTo>
                  <a:lnTo>
                    <a:pt x="1449" y="1083"/>
                  </a:lnTo>
                  <a:lnTo>
                    <a:pt x="1457" y="856"/>
                  </a:lnTo>
                  <a:lnTo>
                    <a:pt x="1497" y="820"/>
                  </a:lnTo>
                  <a:lnTo>
                    <a:pt x="1505" y="489"/>
                  </a:lnTo>
                  <a:lnTo>
                    <a:pt x="1521" y="1087"/>
                  </a:lnTo>
                  <a:lnTo>
                    <a:pt x="1532" y="860"/>
                  </a:lnTo>
                  <a:lnTo>
                    <a:pt x="1568" y="840"/>
                  </a:lnTo>
                  <a:lnTo>
                    <a:pt x="1568" y="406"/>
                  </a:lnTo>
                  <a:lnTo>
                    <a:pt x="1592" y="1095"/>
                  </a:lnTo>
                  <a:lnTo>
                    <a:pt x="1608" y="868"/>
                  </a:lnTo>
                  <a:lnTo>
                    <a:pt x="1640" y="832"/>
                  </a:lnTo>
                  <a:lnTo>
                    <a:pt x="1648" y="342"/>
                  </a:lnTo>
                  <a:lnTo>
                    <a:pt x="1672" y="1110"/>
                  </a:lnTo>
                  <a:lnTo>
                    <a:pt x="1688" y="911"/>
                  </a:lnTo>
                  <a:lnTo>
                    <a:pt x="1720" y="840"/>
                  </a:lnTo>
                  <a:lnTo>
                    <a:pt x="1728" y="338"/>
                  </a:lnTo>
                  <a:lnTo>
                    <a:pt x="1743" y="1190"/>
                  </a:lnTo>
                  <a:lnTo>
                    <a:pt x="1755" y="903"/>
                  </a:lnTo>
                  <a:lnTo>
                    <a:pt x="1799" y="796"/>
                  </a:lnTo>
                  <a:lnTo>
                    <a:pt x="1803" y="271"/>
                  </a:lnTo>
                  <a:lnTo>
                    <a:pt x="1815" y="1222"/>
                  </a:lnTo>
                  <a:lnTo>
                    <a:pt x="1831" y="903"/>
                  </a:lnTo>
                  <a:lnTo>
                    <a:pt x="1863" y="800"/>
                  </a:lnTo>
                  <a:lnTo>
                    <a:pt x="1871" y="243"/>
                  </a:lnTo>
                  <a:lnTo>
                    <a:pt x="1887" y="1238"/>
                  </a:lnTo>
                  <a:lnTo>
                    <a:pt x="1903" y="919"/>
                  </a:lnTo>
                  <a:lnTo>
                    <a:pt x="1931" y="876"/>
                  </a:lnTo>
                  <a:lnTo>
                    <a:pt x="1939" y="143"/>
                  </a:lnTo>
                  <a:lnTo>
                    <a:pt x="1954" y="1214"/>
                  </a:lnTo>
                  <a:lnTo>
                    <a:pt x="1962" y="1035"/>
                  </a:lnTo>
                  <a:lnTo>
                    <a:pt x="2006" y="844"/>
                  </a:lnTo>
                  <a:lnTo>
                    <a:pt x="2010" y="79"/>
                  </a:lnTo>
                  <a:lnTo>
                    <a:pt x="2018" y="1206"/>
                  </a:lnTo>
                  <a:lnTo>
                    <a:pt x="2034" y="1019"/>
                  </a:lnTo>
                  <a:lnTo>
                    <a:pt x="2070" y="868"/>
                  </a:lnTo>
                  <a:lnTo>
                    <a:pt x="2074" y="52"/>
                  </a:lnTo>
                  <a:lnTo>
                    <a:pt x="2098" y="1194"/>
                  </a:lnTo>
                  <a:lnTo>
                    <a:pt x="2114" y="999"/>
                  </a:lnTo>
                  <a:lnTo>
                    <a:pt x="2142" y="935"/>
                  </a:lnTo>
                  <a:lnTo>
                    <a:pt x="2146" y="0"/>
                  </a:lnTo>
                  <a:lnTo>
                    <a:pt x="2169" y="1162"/>
                  </a:lnTo>
                  <a:lnTo>
                    <a:pt x="2177" y="1003"/>
                  </a:lnTo>
                  <a:lnTo>
                    <a:pt x="2213" y="947"/>
                  </a:lnTo>
                  <a:lnTo>
                    <a:pt x="2221" y="4"/>
                  </a:lnTo>
                  <a:lnTo>
                    <a:pt x="2233" y="1130"/>
                  </a:lnTo>
                  <a:lnTo>
                    <a:pt x="2253" y="979"/>
                  </a:lnTo>
                  <a:lnTo>
                    <a:pt x="2285" y="955"/>
                  </a:lnTo>
                  <a:lnTo>
                    <a:pt x="2289" y="87"/>
                  </a:lnTo>
                  <a:lnTo>
                    <a:pt x="2309" y="1122"/>
                  </a:lnTo>
                  <a:lnTo>
                    <a:pt x="2321" y="947"/>
                  </a:lnTo>
                  <a:lnTo>
                    <a:pt x="2345" y="911"/>
                  </a:lnTo>
                  <a:lnTo>
                    <a:pt x="2349" y="111"/>
                  </a:lnTo>
                  <a:lnTo>
                    <a:pt x="2368" y="1102"/>
                  </a:lnTo>
                  <a:lnTo>
                    <a:pt x="2376" y="951"/>
                  </a:lnTo>
                  <a:lnTo>
                    <a:pt x="2404" y="907"/>
                  </a:lnTo>
                  <a:lnTo>
                    <a:pt x="2408" y="175"/>
                  </a:lnTo>
                  <a:lnTo>
                    <a:pt x="2432" y="1095"/>
                  </a:lnTo>
                  <a:lnTo>
                    <a:pt x="2444" y="943"/>
                  </a:lnTo>
                  <a:lnTo>
                    <a:pt x="2484" y="884"/>
                  </a:lnTo>
                  <a:lnTo>
                    <a:pt x="2484" y="203"/>
                  </a:lnTo>
                  <a:lnTo>
                    <a:pt x="2500" y="1039"/>
                  </a:lnTo>
                  <a:lnTo>
                    <a:pt x="2516" y="919"/>
                  </a:lnTo>
                  <a:lnTo>
                    <a:pt x="2548" y="876"/>
                  </a:lnTo>
                  <a:lnTo>
                    <a:pt x="2552" y="247"/>
                  </a:lnTo>
                  <a:lnTo>
                    <a:pt x="2567" y="1015"/>
                  </a:lnTo>
                  <a:lnTo>
                    <a:pt x="2579" y="895"/>
                  </a:lnTo>
                  <a:lnTo>
                    <a:pt x="2603" y="852"/>
                  </a:lnTo>
                  <a:lnTo>
                    <a:pt x="2603" y="271"/>
                  </a:lnTo>
                  <a:lnTo>
                    <a:pt x="2623" y="1023"/>
                  </a:lnTo>
                  <a:lnTo>
                    <a:pt x="2639" y="907"/>
                  </a:lnTo>
                  <a:lnTo>
                    <a:pt x="2675" y="868"/>
                  </a:lnTo>
                  <a:lnTo>
                    <a:pt x="2675" y="314"/>
                  </a:lnTo>
                  <a:lnTo>
                    <a:pt x="2695" y="979"/>
                  </a:lnTo>
                  <a:lnTo>
                    <a:pt x="2711" y="872"/>
                  </a:lnTo>
                  <a:lnTo>
                    <a:pt x="2743" y="848"/>
                  </a:lnTo>
                  <a:lnTo>
                    <a:pt x="2747" y="358"/>
                  </a:lnTo>
                  <a:lnTo>
                    <a:pt x="2755" y="967"/>
                  </a:lnTo>
                  <a:lnTo>
                    <a:pt x="2770" y="876"/>
                  </a:lnTo>
                  <a:lnTo>
                    <a:pt x="2802" y="852"/>
                  </a:lnTo>
                  <a:lnTo>
                    <a:pt x="2806" y="410"/>
                  </a:lnTo>
                  <a:lnTo>
                    <a:pt x="2822" y="951"/>
                  </a:lnTo>
                  <a:lnTo>
                    <a:pt x="2834" y="848"/>
                  </a:lnTo>
                  <a:lnTo>
                    <a:pt x="2866" y="812"/>
                  </a:lnTo>
                  <a:lnTo>
                    <a:pt x="2870" y="458"/>
                  </a:lnTo>
                  <a:lnTo>
                    <a:pt x="2886" y="935"/>
                  </a:lnTo>
                  <a:lnTo>
                    <a:pt x="2894" y="860"/>
                  </a:lnTo>
                  <a:lnTo>
                    <a:pt x="2934" y="832"/>
                  </a:lnTo>
                  <a:lnTo>
                    <a:pt x="2938" y="485"/>
                  </a:lnTo>
                  <a:lnTo>
                    <a:pt x="2954" y="923"/>
                  </a:lnTo>
                  <a:lnTo>
                    <a:pt x="2970" y="836"/>
                  </a:lnTo>
                  <a:lnTo>
                    <a:pt x="2993" y="808"/>
                  </a:lnTo>
                  <a:lnTo>
                    <a:pt x="3001" y="521"/>
                  </a:lnTo>
                  <a:lnTo>
                    <a:pt x="3013" y="899"/>
                  </a:lnTo>
                  <a:lnTo>
                    <a:pt x="3029" y="824"/>
                  </a:lnTo>
                  <a:lnTo>
                    <a:pt x="3053" y="804"/>
                  </a:lnTo>
                  <a:lnTo>
                    <a:pt x="3061" y="553"/>
                  </a:lnTo>
                  <a:lnTo>
                    <a:pt x="3069" y="876"/>
                  </a:lnTo>
                  <a:lnTo>
                    <a:pt x="3081" y="828"/>
                  </a:lnTo>
                  <a:lnTo>
                    <a:pt x="3113" y="808"/>
                  </a:lnTo>
                  <a:lnTo>
                    <a:pt x="3125" y="569"/>
                  </a:lnTo>
                  <a:lnTo>
                    <a:pt x="3133" y="876"/>
                  </a:lnTo>
                  <a:lnTo>
                    <a:pt x="3157" y="824"/>
                  </a:lnTo>
                  <a:lnTo>
                    <a:pt x="3181" y="804"/>
                  </a:lnTo>
                  <a:lnTo>
                    <a:pt x="3192" y="601"/>
                  </a:lnTo>
                  <a:lnTo>
                    <a:pt x="3200" y="864"/>
                  </a:lnTo>
                  <a:lnTo>
                    <a:pt x="3216" y="824"/>
                  </a:lnTo>
                  <a:lnTo>
                    <a:pt x="3244" y="800"/>
                  </a:lnTo>
                  <a:lnTo>
                    <a:pt x="3256" y="601"/>
                  </a:lnTo>
                  <a:lnTo>
                    <a:pt x="3268" y="856"/>
                  </a:lnTo>
                  <a:lnTo>
                    <a:pt x="3284" y="800"/>
                  </a:lnTo>
                  <a:lnTo>
                    <a:pt x="3328" y="772"/>
                  </a:lnTo>
                  <a:lnTo>
                    <a:pt x="3336" y="613"/>
                  </a:lnTo>
                  <a:lnTo>
                    <a:pt x="3344" y="836"/>
                  </a:lnTo>
                  <a:lnTo>
                    <a:pt x="3360" y="788"/>
                  </a:lnTo>
                  <a:lnTo>
                    <a:pt x="3384" y="772"/>
                  </a:lnTo>
                  <a:lnTo>
                    <a:pt x="3395" y="621"/>
                  </a:lnTo>
                  <a:lnTo>
                    <a:pt x="3411" y="840"/>
                  </a:lnTo>
                  <a:lnTo>
                    <a:pt x="3423" y="784"/>
                  </a:lnTo>
                  <a:lnTo>
                    <a:pt x="3451" y="764"/>
                  </a:lnTo>
                  <a:lnTo>
                    <a:pt x="3459" y="629"/>
                  </a:lnTo>
                  <a:lnTo>
                    <a:pt x="3475" y="832"/>
                  </a:lnTo>
                  <a:lnTo>
                    <a:pt x="3483" y="784"/>
                  </a:lnTo>
                  <a:lnTo>
                    <a:pt x="3511" y="768"/>
                  </a:lnTo>
                  <a:lnTo>
                    <a:pt x="3527" y="649"/>
                  </a:lnTo>
                  <a:lnTo>
                    <a:pt x="3539" y="852"/>
                  </a:lnTo>
                  <a:lnTo>
                    <a:pt x="3555" y="788"/>
                  </a:lnTo>
                  <a:lnTo>
                    <a:pt x="3575" y="768"/>
                  </a:lnTo>
                  <a:lnTo>
                    <a:pt x="3587" y="665"/>
                  </a:lnTo>
                  <a:lnTo>
                    <a:pt x="3602" y="816"/>
                  </a:lnTo>
                  <a:lnTo>
                    <a:pt x="3614" y="776"/>
                  </a:lnTo>
                  <a:lnTo>
                    <a:pt x="3638" y="768"/>
                  </a:lnTo>
                  <a:lnTo>
                    <a:pt x="3646" y="677"/>
                  </a:lnTo>
                  <a:lnTo>
                    <a:pt x="3666" y="836"/>
                  </a:lnTo>
                  <a:lnTo>
                    <a:pt x="3682" y="780"/>
                  </a:lnTo>
                  <a:lnTo>
                    <a:pt x="3710" y="800"/>
                  </a:lnTo>
                  <a:lnTo>
                    <a:pt x="3714" y="708"/>
                  </a:lnTo>
                  <a:lnTo>
                    <a:pt x="3738" y="792"/>
                  </a:lnTo>
                  <a:lnTo>
                    <a:pt x="3762" y="760"/>
                  </a:lnTo>
                  <a:lnTo>
                    <a:pt x="3766" y="712"/>
                  </a:lnTo>
                  <a:lnTo>
                    <a:pt x="3790" y="792"/>
                  </a:lnTo>
                  <a:lnTo>
                    <a:pt x="3809" y="772"/>
                  </a:lnTo>
                  <a:lnTo>
                    <a:pt x="3825" y="716"/>
                  </a:lnTo>
                  <a:lnTo>
                    <a:pt x="3837" y="788"/>
                  </a:lnTo>
                  <a:lnTo>
                    <a:pt x="3857" y="748"/>
                  </a:lnTo>
                  <a:lnTo>
                    <a:pt x="3873" y="780"/>
                  </a:lnTo>
                  <a:lnTo>
                    <a:pt x="3893" y="724"/>
                  </a:lnTo>
                  <a:lnTo>
                    <a:pt x="3913" y="772"/>
                  </a:lnTo>
                  <a:lnTo>
                    <a:pt x="3933" y="756"/>
                  </a:lnTo>
                  <a:lnTo>
                    <a:pt x="3949" y="708"/>
                  </a:lnTo>
                  <a:lnTo>
                    <a:pt x="3981" y="768"/>
                  </a:lnTo>
                  <a:lnTo>
                    <a:pt x="3997" y="744"/>
                  </a:lnTo>
                  <a:lnTo>
                    <a:pt x="4012" y="708"/>
                  </a:lnTo>
                  <a:lnTo>
                    <a:pt x="4036" y="748"/>
                  </a:lnTo>
                  <a:lnTo>
                    <a:pt x="4068" y="708"/>
                  </a:lnTo>
                  <a:lnTo>
                    <a:pt x="4104" y="728"/>
                  </a:lnTo>
                  <a:lnTo>
                    <a:pt x="4136" y="696"/>
                  </a:lnTo>
                  <a:lnTo>
                    <a:pt x="4180" y="720"/>
                  </a:lnTo>
                  <a:lnTo>
                    <a:pt x="4208" y="692"/>
                  </a:lnTo>
                  <a:lnTo>
                    <a:pt x="4243" y="704"/>
                  </a:lnTo>
                  <a:lnTo>
                    <a:pt x="4279" y="681"/>
                  </a:lnTo>
                  <a:lnTo>
                    <a:pt x="4355" y="685"/>
                  </a:lnTo>
                  <a:lnTo>
                    <a:pt x="4598" y="657"/>
                  </a:lnTo>
                  <a:lnTo>
                    <a:pt x="5127" y="645"/>
                  </a:lnTo>
                </a:path>
              </a:pathLst>
            </a:custGeom>
            <a:noFill/>
            <a:ln w="31750">
              <a:solidFill>
                <a:srgbClr val="000000"/>
              </a:solidFill>
              <a:round/>
              <a:headEnd/>
              <a:tailEnd/>
            </a:ln>
          </p:spPr>
          <p:txBody>
            <a:bodyPr/>
            <a:lstStyle/>
            <a:p>
              <a:endParaRPr lang="ru-RU"/>
            </a:p>
          </p:txBody>
        </p:sp>
        <p:sp>
          <p:nvSpPr>
            <p:cNvPr id="251929" name="Freeform 25"/>
            <p:cNvSpPr>
              <a:spLocks/>
            </p:cNvSpPr>
            <p:nvPr/>
          </p:nvSpPr>
          <p:spPr bwMode="auto">
            <a:xfrm>
              <a:off x="408" y="443"/>
              <a:ext cx="5107" cy="1481"/>
            </a:xfrm>
            <a:custGeom>
              <a:avLst/>
              <a:gdLst>
                <a:gd name="T0" fmla="*/ 0 w 5107"/>
                <a:gd name="T1" fmla="*/ 0 h 1481"/>
                <a:gd name="T2" fmla="*/ 581 w 5107"/>
                <a:gd name="T3" fmla="*/ 0 h 1481"/>
                <a:gd name="T4" fmla="*/ 581 w 5107"/>
                <a:gd name="T5" fmla="*/ 0 h 1481"/>
                <a:gd name="T6" fmla="*/ 653 w 5107"/>
                <a:gd name="T7" fmla="*/ 0 h 1481"/>
                <a:gd name="T8" fmla="*/ 720 w 5107"/>
                <a:gd name="T9" fmla="*/ 8 h 1481"/>
                <a:gd name="T10" fmla="*/ 780 w 5107"/>
                <a:gd name="T11" fmla="*/ 16 h 1481"/>
                <a:gd name="T12" fmla="*/ 832 w 5107"/>
                <a:gd name="T13" fmla="*/ 32 h 1481"/>
                <a:gd name="T14" fmla="*/ 884 w 5107"/>
                <a:gd name="T15" fmla="*/ 48 h 1481"/>
                <a:gd name="T16" fmla="*/ 927 w 5107"/>
                <a:gd name="T17" fmla="*/ 63 h 1481"/>
                <a:gd name="T18" fmla="*/ 1015 w 5107"/>
                <a:gd name="T19" fmla="*/ 103 h 1481"/>
                <a:gd name="T20" fmla="*/ 1015 w 5107"/>
                <a:gd name="T21" fmla="*/ 103 h 1481"/>
                <a:gd name="T22" fmla="*/ 1234 w 5107"/>
                <a:gd name="T23" fmla="*/ 219 h 1481"/>
                <a:gd name="T24" fmla="*/ 1521 w 5107"/>
                <a:gd name="T25" fmla="*/ 362 h 1481"/>
                <a:gd name="T26" fmla="*/ 1863 w 5107"/>
                <a:gd name="T27" fmla="*/ 525 h 1481"/>
                <a:gd name="T28" fmla="*/ 2245 w 5107"/>
                <a:gd name="T29" fmla="*/ 704 h 1481"/>
                <a:gd name="T30" fmla="*/ 2663 w 5107"/>
                <a:gd name="T31" fmla="*/ 887 h 1481"/>
                <a:gd name="T32" fmla="*/ 3097 w 5107"/>
                <a:gd name="T33" fmla="*/ 1071 h 1481"/>
                <a:gd name="T34" fmla="*/ 3320 w 5107"/>
                <a:gd name="T35" fmla="*/ 1158 h 1481"/>
                <a:gd name="T36" fmla="*/ 3543 w 5107"/>
                <a:gd name="T37" fmla="*/ 1246 h 1481"/>
                <a:gd name="T38" fmla="*/ 3762 w 5107"/>
                <a:gd name="T39" fmla="*/ 1325 h 1481"/>
                <a:gd name="T40" fmla="*/ 3981 w 5107"/>
                <a:gd name="T41" fmla="*/ 1405 h 1481"/>
                <a:gd name="T42" fmla="*/ 3981 w 5107"/>
                <a:gd name="T43" fmla="*/ 1405 h 1481"/>
                <a:gd name="T44" fmla="*/ 4044 w 5107"/>
                <a:gd name="T45" fmla="*/ 1429 h 1481"/>
                <a:gd name="T46" fmla="*/ 4104 w 5107"/>
                <a:gd name="T47" fmla="*/ 1445 h 1481"/>
                <a:gd name="T48" fmla="*/ 4156 w 5107"/>
                <a:gd name="T49" fmla="*/ 1461 h 1481"/>
                <a:gd name="T50" fmla="*/ 4207 w 5107"/>
                <a:gd name="T51" fmla="*/ 1469 h 1481"/>
                <a:gd name="T52" fmla="*/ 4287 w 5107"/>
                <a:gd name="T53" fmla="*/ 1477 h 1481"/>
                <a:gd name="T54" fmla="*/ 4347 w 5107"/>
                <a:gd name="T55" fmla="*/ 1481 h 1481"/>
                <a:gd name="T56" fmla="*/ 5107 w 5107"/>
                <a:gd name="T57" fmla="*/ 1481 h 14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07"/>
                <a:gd name="T88" fmla="*/ 0 h 1481"/>
                <a:gd name="T89" fmla="*/ 5107 w 5107"/>
                <a:gd name="T90" fmla="*/ 1481 h 148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07" h="1481">
                  <a:moveTo>
                    <a:pt x="0" y="0"/>
                  </a:moveTo>
                  <a:lnTo>
                    <a:pt x="581" y="0"/>
                  </a:lnTo>
                  <a:lnTo>
                    <a:pt x="653" y="0"/>
                  </a:lnTo>
                  <a:lnTo>
                    <a:pt x="720" y="8"/>
                  </a:lnTo>
                  <a:lnTo>
                    <a:pt x="780" y="16"/>
                  </a:lnTo>
                  <a:lnTo>
                    <a:pt x="832" y="32"/>
                  </a:lnTo>
                  <a:lnTo>
                    <a:pt x="884" y="48"/>
                  </a:lnTo>
                  <a:lnTo>
                    <a:pt x="927" y="63"/>
                  </a:lnTo>
                  <a:lnTo>
                    <a:pt x="1015" y="103"/>
                  </a:lnTo>
                  <a:lnTo>
                    <a:pt x="1234" y="219"/>
                  </a:lnTo>
                  <a:lnTo>
                    <a:pt x="1521" y="362"/>
                  </a:lnTo>
                  <a:lnTo>
                    <a:pt x="1863" y="525"/>
                  </a:lnTo>
                  <a:lnTo>
                    <a:pt x="2245" y="704"/>
                  </a:lnTo>
                  <a:lnTo>
                    <a:pt x="2663" y="887"/>
                  </a:lnTo>
                  <a:lnTo>
                    <a:pt x="3097" y="1071"/>
                  </a:lnTo>
                  <a:lnTo>
                    <a:pt x="3320" y="1158"/>
                  </a:lnTo>
                  <a:lnTo>
                    <a:pt x="3543" y="1246"/>
                  </a:lnTo>
                  <a:lnTo>
                    <a:pt x="3762" y="1325"/>
                  </a:lnTo>
                  <a:lnTo>
                    <a:pt x="3981" y="1405"/>
                  </a:lnTo>
                  <a:lnTo>
                    <a:pt x="4044" y="1429"/>
                  </a:lnTo>
                  <a:lnTo>
                    <a:pt x="4104" y="1445"/>
                  </a:lnTo>
                  <a:lnTo>
                    <a:pt x="4156" y="1461"/>
                  </a:lnTo>
                  <a:lnTo>
                    <a:pt x="4207" y="1469"/>
                  </a:lnTo>
                  <a:lnTo>
                    <a:pt x="4287" y="1477"/>
                  </a:lnTo>
                  <a:lnTo>
                    <a:pt x="4347" y="1481"/>
                  </a:lnTo>
                  <a:lnTo>
                    <a:pt x="5107" y="1481"/>
                  </a:lnTo>
                </a:path>
              </a:pathLst>
            </a:custGeom>
            <a:noFill/>
            <a:ln w="12700">
              <a:solidFill>
                <a:srgbClr val="000000"/>
              </a:solidFill>
              <a:round/>
              <a:headEnd/>
              <a:tailEnd/>
            </a:ln>
          </p:spPr>
          <p:txBody>
            <a:bodyPr/>
            <a:lstStyle/>
            <a:p>
              <a:endParaRPr lang="ru-RU"/>
            </a:p>
          </p:txBody>
        </p:sp>
        <p:sp>
          <p:nvSpPr>
            <p:cNvPr id="251930" name="Line 26"/>
            <p:cNvSpPr>
              <a:spLocks noChangeShapeType="1"/>
            </p:cNvSpPr>
            <p:nvPr/>
          </p:nvSpPr>
          <p:spPr bwMode="auto">
            <a:xfrm>
              <a:off x="1212" y="383"/>
              <a:ext cx="1" cy="1576"/>
            </a:xfrm>
            <a:prstGeom prst="line">
              <a:avLst/>
            </a:prstGeom>
            <a:noFill/>
            <a:ln w="19050">
              <a:solidFill>
                <a:srgbClr val="000000"/>
              </a:solidFill>
              <a:round/>
              <a:headEnd/>
              <a:tailEnd/>
            </a:ln>
          </p:spPr>
          <p:txBody>
            <a:bodyPr/>
            <a:lstStyle/>
            <a:p>
              <a:endParaRPr lang="ru-RU"/>
            </a:p>
          </p:txBody>
        </p:sp>
        <p:sp>
          <p:nvSpPr>
            <p:cNvPr id="251931" name="Line 27"/>
            <p:cNvSpPr>
              <a:spLocks noChangeShapeType="1"/>
            </p:cNvSpPr>
            <p:nvPr/>
          </p:nvSpPr>
          <p:spPr bwMode="auto">
            <a:xfrm>
              <a:off x="1550" y="614"/>
              <a:ext cx="1" cy="1739"/>
            </a:xfrm>
            <a:prstGeom prst="line">
              <a:avLst/>
            </a:prstGeom>
            <a:noFill/>
            <a:ln w="12700">
              <a:solidFill>
                <a:srgbClr val="000000"/>
              </a:solidFill>
              <a:round/>
              <a:headEnd/>
              <a:tailEnd/>
            </a:ln>
          </p:spPr>
          <p:txBody>
            <a:bodyPr/>
            <a:lstStyle/>
            <a:p>
              <a:endParaRPr lang="ru-RU"/>
            </a:p>
          </p:txBody>
        </p:sp>
        <p:sp>
          <p:nvSpPr>
            <p:cNvPr id="251932" name="Line 28"/>
            <p:cNvSpPr>
              <a:spLocks noChangeShapeType="1"/>
            </p:cNvSpPr>
            <p:nvPr/>
          </p:nvSpPr>
          <p:spPr bwMode="auto">
            <a:xfrm>
              <a:off x="1550" y="399"/>
              <a:ext cx="1" cy="155"/>
            </a:xfrm>
            <a:prstGeom prst="line">
              <a:avLst/>
            </a:prstGeom>
            <a:noFill/>
            <a:ln w="6350">
              <a:solidFill>
                <a:srgbClr val="000000"/>
              </a:solidFill>
              <a:round/>
              <a:headEnd/>
              <a:tailEnd/>
            </a:ln>
          </p:spPr>
          <p:txBody>
            <a:bodyPr/>
            <a:lstStyle/>
            <a:p>
              <a:endParaRPr lang="ru-RU"/>
            </a:p>
          </p:txBody>
        </p:sp>
        <p:sp>
          <p:nvSpPr>
            <p:cNvPr id="251933" name="Line 29"/>
            <p:cNvSpPr>
              <a:spLocks noChangeShapeType="1"/>
            </p:cNvSpPr>
            <p:nvPr/>
          </p:nvSpPr>
          <p:spPr bwMode="auto">
            <a:xfrm>
              <a:off x="2538" y="1096"/>
              <a:ext cx="1" cy="525"/>
            </a:xfrm>
            <a:prstGeom prst="line">
              <a:avLst/>
            </a:prstGeom>
            <a:noFill/>
            <a:ln w="12700">
              <a:solidFill>
                <a:srgbClr val="000000"/>
              </a:solidFill>
              <a:round/>
              <a:headEnd/>
              <a:tailEnd/>
            </a:ln>
          </p:spPr>
          <p:txBody>
            <a:bodyPr/>
            <a:lstStyle/>
            <a:p>
              <a:endParaRPr lang="ru-RU"/>
            </a:p>
          </p:txBody>
        </p:sp>
        <p:sp>
          <p:nvSpPr>
            <p:cNvPr id="251934" name="Line 30"/>
            <p:cNvSpPr>
              <a:spLocks noChangeShapeType="1"/>
            </p:cNvSpPr>
            <p:nvPr/>
          </p:nvSpPr>
          <p:spPr bwMode="auto">
            <a:xfrm>
              <a:off x="2538" y="877"/>
              <a:ext cx="1" cy="159"/>
            </a:xfrm>
            <a:prstGeom prst="line">
              <a:avLst/>
            </a:prstGeom>
            <a:noFill/>
            <a:ln w="6350">
              <a:solidFill>
                <a:srgbClr val="000000"/>
              </a:solidFill>
              <a:round/>
              <a:headEnd/>
              <a:tailEnd/>
            </a:ln>
          </p:spPr>
          <p:txBody>
            <a:bodyPr/>
            <a:lstStyle/>
            <a:p>
              <a:endParaRPr lang="ru-RU"/>
            </a:p>
          </p:txBody>
        </p:sp>
        <p:sp>
          <p:nvSpPr>
            <p:cNvPr id="251935" name="Line 31"/>
            <p:cNvSpPr>
              <a:spLocks noChangeShapeType="1"/>
            </p:cNvSpPr>
            <p:nvPr/>
          </p:nvSpPr>
          <p:spPr bwMode="auto">
            <a:xfrm>
              <a:off x="1212" y="383"/>
              <a:ext cx="64" cy="1"/>
            </a:xfrm>
            <a:prstGeom prst="line">
              <a:avLst/>
            </a:prstGeom>
            <a:noFill/>
            <a:ln w="12700">
              <a:solidFill>
                <a:srgbClr val="000000"/>
              </a:solidFill>
              <a:round/>
              <a:headEnd/>
              <a:tailEnd/>
            </a:ln>
          </p:spPr>
          <p:txBody>
            <a:bodyPr/>
            <a:lstStyle/>
            <a:p>
              <a:endParaRPr lang="ru-RU"/>
            </a:p>
          </p:txBody>
        </p:sp>
        <p:sp>
          <p:nvSpPr>
            <p:cNvPr id="251936" name="Line 32"/>
            <p:cNvSpPr>
              <a:spLocks noChangeShapeType="1"/>
            </p:cNvSpPr>
            <p:nvPr/>
          </p:nvSpPr>
          <p:spPr bwMode="auto">
            <a:xfrm>
              <a:off x="1212" y="698"/>
              <a:ext cx="64" cy="1"/>
            </a:xfrm>
            <a:prstGeom prst="line">
              <a:avLst/>
            </a:prstGeom>
            <a:noFill/>
            <a:ln w="12700">
              <a:solidFill>
                <a:srgbClr val="000000"/>
              </a:solidFill>
              <a:round/>
              <a:headEnd/>
              <a:tailEnd/>
            </a:ln>
          </p:spPr>
          <p:txBody>
            <a:bodyPr/>
            <a:lstStyle/>
            <a:p>
              <a:endParaRPr lang="ru-RU"/>
            </a:p>
          </p:txBody>
        </p:sp>
        <p:sp>
          <p:nvSpPr>
            <p:cNvPr id="251937" name="Line 33"/>
            <p:cNvSpPr>
              <a:spLocks noChangeShapeType="1"/>
            </p:cNvSpPr>
            <p:nvPr/>
          </p:nvSpPr>
          <p:spPr bwMode="auto">
            <a:xfrm>
              <a:off x="1212" y="1012"/>
              <a:ext cx="64" cy="1"/>
            </a:xfrm>
            <a:prstGeom prst="line">
              <a:avLst/>
            </a:prstGeom>
            <a:noFill/>
            <a:ln w="12700">
              <a:solidFill>
                <a:srgbClr val="000000"/>
              </a:solidFill>
              <a:round/>
              <a:headEnd/>
              <a:tailEnd/>
            </a:ln>
          </p:spPr>
          <p:txBody>
            <a:bodyPr/>
            <a:lstStyle/>
            <a:p>
              <a:endParaRPr lang="ru-RU"/>
            </a:p>
          </p:txBody>
        </p:sp>
        <p:sp>
          <p:nvSpPr>
            <p:cNvPr id="251938" name="Line 34"/>
            <p:cNvSpPr>
              <a:spLocks noChangeShapeType="1"/>
            </p:cNvSpPr>
            <p:nvPr/>
          </p:nvSpPr>
          <p:spPr bwMode="auto">
            <a:xfrm>
              <a:off x="1212" y="1330"/>
              <a:ext cx="64" cy="1"/>
            </a:xfrm>
            <a:prstGeom prst="line">
              <a:avLst/>
            </a:prstGeom>
            <a:noFill/>
            <a:ln w="12700">
              <a:solidFill>
                <a:srgbClr val="000000"/>
              </a:solidFill>
              <a:round/>
              <a:headEnd/>
              <a:tailEnd/>
            </a:ln>
          </p:spPr>
          <p:txBody>
            <a:bodyPr/>
            <a:lstStyle/>
            <a:p>
              <a:endParaRPr lang="ru-RU"/>
            </a:p>
          </p:txBody>
        </p:sp>
        <p:sp>
          <p:nvSpPr>
            <p:cNvPr id="251939" name="Line 35"/>
            <p:cNvSpPr>
              <a:spLocks noChangeShapeType="1"/>
            </p:cNvSpPr>
            <p:nvPr/>
          </p:nvSpPr>
          <p:spPr bwMode="auto">
            <a:xfrm>
              <a:off x="1212" y="1645"/>
              <a:ext cx="64" cy="1"/>
            </a:xfrm>
            <a:prstGeom prst="line">
              <a:avLst/>
            </a:prstGeom>
            <a:noFill/>
            <a:ln w="12700">
              <a:solidFill>
                <a:srgbClr val="000000"/>
              </a:solidFill>
              <a:round/>
              <a:headEnd/>
              <a:tailEnd/>
            </a:ln>
          </p:spPr>
          <p:txBody>
            <a:bodyPr/>
            <a:lstStyle/>
            <a:p>
              <a:endParaRPr lang="ru-RU"/>
            </a:p>
          </p:txBody>
        </p:sp>
        <p:sp>
          <p:nvSpPr>
            <p:cNvPr id="251940" name="Line 36"/>
            <p:cNvSpPr>
              <a:spLocks noChangeShapeType="1"/>
            </p:cNvSpPr>
            <p:nvPr/>
          </p:nvSpPr>
          <p:spPr bwMode="auto">
            <a:xfrm>
              <a:off x="1212" y="1959"/>
              <a:ext cx="64" cy="1"/>
            </a:xfrm>
            <a:prstGeom prst="line">
              <a:avLst/>
            </a:prstGeom>
            <a:noFill/>
            <a:ln w="12700">
              <a:solidFill>
                <a:srgbClr val="000000"/>
              </a:solidFill>
              <a:round/>
              <a:headEnd/>
              <a:tailEnd/>
            </a:ln>
          </p:spPr>
          <p:txBody>
            <a:bodyPr/>
            <a:lstStyle/>
            <a:p>
              <a:endParaRPr lang="ru-RU"/>
            </a:p>
          </p:txBody>
        </p:sp>
        <p:sp>
          <p:nvSpPr>
            <p:cNvPr id="251941" name="Rectangle 37"/>
            <p:cNvSpPr>
              <a:spLocks noChangeArrowheads="1"/>
            </p:cNvSpPr>
            <p:nvPr/>
          </p:nvSpPr>
          <p:spPr bwMode="auto">
            <a:xfrm>
              <a:off x="1005" y="288"/>
              <a:ext cx="192" cy="154"/>
            </a:xfrm>
            <a:prstGeom prst="rect">
              <a:avLst/>
            </a:prstGeom>
            <a:noFill/>
            <a:ln w="9525">
              <a:noFill/>
              <a:miter lim="800000"/>
              <a:headEnd/>
              <a:tailEnd/>
            </a:ln>
          </p:spPr>
          <p:txBody>
            <a:bodyPr wrap="none" lIns="0" tIns="0" rIns="0" bIns="0">
              <a:spAutoFit/>
            </a:bodyPr>
            <a:lstStyle/>
            <a:p>
              <a:pPr eaLnBrk="1" hangingPunct="1"/>
              <a:r>
                <a:rPr lang="zh-TW" altLang="en-US" sz="1600">
                  <a:solidFill>
                    <a:srgbClr val="000000"/>
                  </a:solidFill>
                  <a:latin typeface="Times New Roman" pitchFamily="18" charset="0"/>
                  <a:ea typeface="PMingLiU" pitchFamily="18" charset="-120"/>
                </a:rPr>
                <a:t>200</a:t>
              </a:r>
              <a:endParaRPr lang="zh-TW" altLang="en-US" sz="1600">
                <a:latin typeface="Times New Roman" pitchFamily="18" charset="0"/>
                <a:ea typeface="PMingLiU" pitchFamily="18" charset="-120"/>
              </a:endParaRPr>
            </a:p>
          </p:txBody>
        </p:sp>
        <p:sp>
          <p:nvSpPr>
            <p:cNvPr id="251942" name="Rectangle 38"/>
            <p:cNvSpPr>
              <a:spLocks noChangeArrowheads="1"/>
            </p:cNvSpPr>
            <p:nvPr/>
          </p:nvSpPr>
          <p:spPr bwMode="auto">
            <a:xfrm>
              <a:off x="1005" y="634"/>
              <a:ext cx="192" cy="154"/>
            </a:xfrm>
            <a:prstGeom prst="rect">
              <a:avLst/>
            </a:prstGeom>
            <a:noFill/>
            <a:ln w="9525">
              <a:noFill/>
              <a:miter lim="800000"/>
              <a:headEnd/>
              <a:tailEnd/>
            </a:ln>
          </p:spPr>
          <p:txBody>
            <a:bodyPr wrap="none" lIns="0" tIns="0" rIns="0" bIns="0">
              <a:spAutoFit/>
            </a:bodyPr>
            <a:lstStyle/>
            <a:p>
              <a:pPr eaLnBrk="1" hangingPunct="1"/>
              <a:r>
                <a:rPr lang="zh-TW" altLang="en-US" sz="1600">
                  <a:solidFill>
                    <a:srgbClr val="000000"/>
                  </a:solidFill>
                  <a:latin typeface="Times New Roman" pitchFamily="18" charset="0"/>
                  <a:ea typeface="PMingLiU" pitchFamily="18" charset="-120"/>
                </a:rPr>
                <a:t>160</a:t>
              </a:r>
              <a:endParaRPr lang="zh-TW" altLang="en-US" sz="1600">
                <a:latin typeface="Times New Roman" pitchFamily="18" charset="0"/>
                <a:ea typeface="PMingLiU" pitchFamily="18" charset="-120"/>
              </a:endParaRPr>
            </a:p>
          </p:txBody>
        </p:sp>
        <p:sp>
          <p:nvSpPr>
            <p:cNvPr id="251943" name="Rectangle 39"/>
            <p:cNvSpPr>
              <a:spLocks noChangeArrowheads="1"/>
            </p:cNvSpPr>
            <p:nvPr/>
          </p:nvSpPr>
          <p:spPr bwMode="auto">
            <a:xfrm>
              <a:off x="1522" y="185"/>
              <a:ext cx="64" cy="154"/>
            </a:xfrm>
            <a:prstGeom prst="rect">
              <a:avLst/>
            </a:prstGeom>
            <a:noFill/>
            <a:ln w="9525">
              <a:noFill/>
              <a:miter lim="800000"/>
              <a:headEnd/>
              <a:tailEnd/>
            </a:ln>
          </p:spPr>
          <p:txBody>
            <a:bodyPr wrap="none" lIns="0" tIns="0" rIns="0" bIns="0">
              <a:spAutoFit/>
            </a:bodyPr>
            <a:lstStyle/>
            <a:p>
              <a:pPr eaLnBrk="1" hangingPunct="1"/>
              <a:r>
                <a:rPr lang="zh-TW" altLang="en-US" sz="1600">
                  <a:solidFill>
                    <a:srgbClr val="000000"/>
                  </a:solidFill>
                  <a:latin typeface="Times New Roman" pitchFamily="18" charset="0"/>
                  <a:ea typeface="PMingLiU" pitchFamily="18" charset="-120"/>
                </a:rPr>
                <a:t>1</a:t>
              </a:r>
              <a:endParaRPr lang="zh-TW" altLang="en-US" sz="1600">
                <a:latin typeface="Times New Roman" pitchFamily="18" charset="0"/>
                <a:ea typeface="PMingLiU" pitchFamily="18" charset="-120"/>
              </a:endParaRPr>
            </a:p>
          </p:txBody>
        </p:sp>
        <p:sp>
          <p:nvSpPr>
            <p:cNvPr id="251944" name="Rectangle 40"/>
            <p:cNvSpPr>
              <a:spLocks noChangeArrowheads="1"/>
            </p:cNvSpPr>
            <p:nvPr/>
          </p:nvSpPr>
          <p:spPr bwMode="auto">
            <a:xfrm>
              <a:off x="2510" y="678"/>
              <a:ext cx="64" cy="154"/>
            </a:xfrm>
            <a:prstGeom prst="rect">
              <a:avLst/>
            </a:prstGeom>
            <a:noFill/>
            <a:ln w="9525">
              <a:noFill/>
              <a:miter lim="800000"/>
              <a:headEnd/>
              <a:tailEnd/>
            </a:ln>
          </p:spPr>
          <p:txBody>
            <a:bodyPr wrap="none" lIns="0" tIns="0" rIns="0" bIns="0">
              <a:spAutoFit/>
            </a:bodyPr>
            <a:lstStyle/>
            <a:p>
              <a:pPr eaLnBrk="1" hangingPunct="1"/>
              <a:r>
                <a:rPr lang="zh-TW" altLang="en-US" sz="1600">
                  <a:solidFill>
                    <a:srgbClr val="000000"/>
                  </a:solidFill>
                  <a:latin typeface="Times New Roman" pitchFamily="18" charset="0"/>
                  <a:ea typeface="PMingLiU" pitchFamily="18" charset="-120"/>
                </a:rPr>
                <a:t>2</a:t>
              </a:r>
              <a:endParaRPr lang="zh-TW" altLang="en-US" sz="1600">
                <a:latin typeface="Times New Roman" pitchFamily="18" charset="0"/>
                <a:ea typeface="PMingLiU" pitchFamily="18" charset="-120"/>
              </a:endParaRPr>
            </a:p>
          </p:txBody>
        </p:sp>
        <p:sp>
          <p:nvSpPr>
            <p:cNvPr id="251945" name="Rectangle 41"/>
            <p:cNvSpPr>
              <a:spLocks noChangeArrowheads="1"/>
            </p:cNvSpPr>
            <p:nvPr/>
          </p:nvSpPr>
          <p:spPr bwMode="auto">
            <a:xfrm>
              <a:off x="1005" y="949"/>
              <a:ext cx="192" cy="154"/>
            </a:xfrm>
            <a:prstGeom prst="rect">
              <a:avLst/>
            </a:prstGeom>
            <a:noFill/>
            <a:ln w="9525">
              <a:noFill/>
              <a:miter lim="800000"/>
              <a:headEnd/>
              <a:tailEnd/>
            </a:ln>
          </p:spPr>
          <p:txBody>
            <a:bodyPr wrap="none" lIns="0" tIns="0" rIns="0" bIns="0">
              <a:spAutoFit/>
            </a:bodyPr>
            <a:lstStyle/>
            <a:p>
              <a:pPr eaLnBrk="1" hangingPunct="1"/>
              <a:r>
                <a:rPr lang="zh-TW" altLang="en-US" sz="1600">
                  <a:solidFill>
                    <a:srgbClr val="000000"/>
                  </a:solidFill>
                  <a:latin typeface="Times New Roman" pitchFamily="18" charset="0"/>
                  <a:ea typeface="PMingLiU" pitchFamily="18" charset="-120"/>
                </a:rPr>
                <a:t>120</a:t>
              </a:r>
              <a:endParaRPr lang="zh-TW" altLang="en-US" sz="1600">
                <a:latin typeface="Times New Roman" pitchFamily="18" charset="0"/>
                <a:ea typeface="PMingLiU" pitchFamily="18" charset="-120"/>
              </a:endParaRPr>
            </a:p>
          </p:txBody>
        </p:sp>
        <p:sp>
          <p:nvSpPr>
            <p:cNvPr id="251946" name="Rectangle 42"/>
            <p:cNvSpPr>
              <a:spLocks noChangeArrowheads="1"/>
            </p:cNvSpPr>
            <p:nvPr/>
          </p:nvSpPr>
          <p:spPr bwMode="auto">
            <a:xfrm>
              <a:off x="1065" y="1263"/>
              <a:ext cx="128" cy="154"/>
            </a:xfrm>
            <a:prstGeom prst="rect">
              <a:avLst/>
            </a:prstGeom>
            <a:noFill/>
            <a:ln w="9525">
              <a:noFill/>
              <a:miter lim="800000"/>
              <a:headEnd/>
              <a:tailEnd/>
            </a:ln>
          </p:spPr>
          <p:txBody>
            <a:bodyPr wrap="none" lIns="0" tIns="0" rIns="0" bIns="0">
              <a:spAutoFit/>
            </a:bodyPr>
            <a:lstStyle/>
            <a:p>
              <a:pPr eaLnBrk="1" hangingPunct="1"/>
              <a:r>
                <a:rPr lang="zh-TW" altLang="en-US" sz="1600">
                  <a:solidFill>
                    <a:srgbClr val="000000"/>
                  </a:solidFill>
                  <a:latin typeface="Times New Roman" pitchFamily="18" charset="0"/>
                  <a:ea typeface="PMingLiU" pitchFamily="18" charset="-120"/>
                </a:rPr>
                <a:t>80</a:t>
              </a:r>
              <a:endParaRPr lang="zh-TW" altLang="en-US" sz="1600">
                <a:latin typeface="Times New Roman" pitchFamily="18" charset="0"/>
                <a:ea typeface="PMingLiU" pitchFamily="18" charset="-120"/>
              </a:endParaRPr>
            </a:p>
          </p:txBody>
        </p:sp>
        <p:sp>
          <p:nvSpPr>
            <p:cNvPr id="251947" name="Rectangle 43"/>
            <p:cNvSpPr>
              <a:spLocks noChangeArrowheads="1"/>
            </p:cNvSpPr>
            <p:nvPr/>
          </p:nvSpPr>
          <p:spPr bwMode="auto">
            <a:xfrm>
              <a:off x="1065" y="1582"/>
              <a:ext cx="128" cy="154"/>
            </a:xfrm>
            <a:prstGeom prst="rect">
              <a:avLst/>
            </a:prstGeom>
            <a:noFill/>
            <a:ln w="9525">
              <a:noFill/>
              <a:miter lim="800000"/>
              <a:headEnd/>
              <a:tailEnd/>
            </a:ln>
          </p:spPr>
          <p:txBody>
            <a:bodyPr wrap="none" lIns="0" tIns="0" rIns="0" bIns="0">
              <a:spAutoFit/>
            </a:bodyPr>
            <a:lstStyle/>
            <a:p>
              <a:pPr eaLnBrk="1" hangingPunct="1"/>
              <a:r>
                <a:rPr lang="zh-TW" altLang="en-US" sz="1600">
                  <a:solidFill>
                    <a:srgbClr val="000000"/>
                  </a:solidFill>
                  <a:latin typeface="Times New Roman" pitchFamily="18" charset="0"/>
                  <a:ea typeface="PMingLiU" pitchFamily="18" charset="-120"/>
                </a:rPr>
                <a:t>40</a:t>
              </a:r>
              <a:endParaRPr lang="zh-TW" altLang="en-US" sz="1600">
                <a:latin typeface="Times New Roman" pitchFamily="18" charset="0"/>
                <a:ea typeface="PMingLiU" pitchFamily="18" charset="-120"/>
              </a:endParaRPr>
            </a:p>
          </p:txBody>
        </p:sp>
        <p:sp>
          <p:nvSpPr>
            <p:cNvPr id="251948" name="Rectangle 44"/>
            <p:cNvSpPr>
              <a:spLocks noChangeArrowheads="1"/>
            </p:cNvSpPr>
            <p:nvPr/>
          </p:nvSpPr>
          <p:spPr bwMode="auto">
            <a:xfrm>
              <a:off x="1124" y="1896"/>
              <a:ext cx="64" cy="154"/>
            </a:xfrm>
            <a:prstGeom prst="rect">
              <a:avLst/>
            </a:prstGeom>
            <a:noFill/>
            <a:ln w="9525">
              <a:noFill/>
              <a:miter lim="800000"/>
              <a:headEnd/>
              <a:tailEnd/>
            </a:ln>
          </p:spPr>
          <p:txBody>
            <a:bodyPr wrap="none" lIns="0" tIns="0" rIns="0" bIns="0">
              <a:spAutoFit/>
            </a:bodyPr>
            <a:lstStyle/>
            <a:p>
              <a:pPr eaLnBrk="1" hangingPunct="1"/>
              <a:r>
                <a:rPr lang="zh-TW" altLang="en-US" sz="1600">
                  <a:solidFill>
                    <a:srgbClr val="000000"/>
                  </a:solidFill>
                  <a:latin typeface="Times New Roman" pitchFamily="18" charset="0"/>
                  <a:ea typeface="PMingLiU" pitchFamily="18" charset="-120"/>
                </a:rPr>
                <a:t>0</a:t>
              </a:r>
              <a:endParaRPr lang="zh-TW" altLang="en-US" sz="1600">
                <a:latin typeface="Times New Roman" pitchFamily="18" charset="0"/>
                <a:ea typeface="PMingLiU" pitchFamily="18" charset="-120"/>
              </a:endParaRPr>
            </a:p>
          </p:txBody>
        </p:sp>
        <p:sp>
          <p:nvSpPr>
            <p:cNvPr id="251949" name="Freeform 45"/>
            <p:cNvSpPr>
              <a:spLocks/>
            </p:cNvSpPr>
            <p:nvPr/>
          </p:nvSpPr>
          <p:spPr bwMode="auto">
            <a:xfrm>
              <a:off x="1530" y="542"/>
              <a:ext cx="40" cy="72"/>
            </a:xfrm>
            <a:custGeom>
              <a:avLst/>
              <a:gdLst>
                <a:gd name="T0" fmla="*/ 20 w 40"/>
                <a:gd name="T1" fmla="*/ 8 h 72"/>
                <a:gd name="T2" fmla="*/ 20 w 40"/>
                <a:gd name="T3" fmla="*/ 8 h 72"/>
                <a:gd name="T4" fmla="*/ 32 w 40"/>
                <a:gd name="T5" fmla="*/ 4 h 72"/>
                <a:gd name="T6" fmla="*/ 40 w 40"/>
                <a:gd name="T7" fmla="*/ 0 h 72"/>
                <a:gd name="T8" fmla="*/ 40 w 40"/>
                <a:gd name="T9" fmla="*/ 0 h 72"/>
                <a:gd name="T10" fmla="*/ 28 w 40"/>
                <a:gd name="T11" fmla="*/ 36 h 72"/>
                <a:gd name="T12" fmla="*/ 20 w 40"/>
                <a:gd name="T13" fmla="*/ 72 h 72"/>
                <a:gd name="T14" fmla="*/ 20 w 40"/>
                <a:gd name="T15" fmla="*/ 72 h 72"/>
                <a:gd name="T16" fmla="*/ 12 w 40"/>
                <a:gd name="T17" fmla="*/ 36 h 72"/>
                <a:gd name="T18" fmla="*/ 0 w 40"/>
                <a:gd name="T19" fmla="*/ 0 h 72"/>
                <a:gd name="T20" fmla="*/ 0 w 40"/>
                <a:gd name="T21" fmla="*/ 0 h 72"/>
                <a:gd name="T22" fmla="*/ 12 w 40"/>
                <a:gd name="T23" fmla="*/ 8 h 72"/>
                <a:gd name="T24" fmla="*/ 20 w 40"/>
                <a:gd name="T25" fmla="*/ 8 h 72"/>
                <a:gd name="T26" fmla="*/ 20 w 40"/>
                <a:gd name="T27" fmla="*/ 8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0"/>
                <a:gd name="T43" fmla="*/ 0 h 72"/>
                <a:gd name="T44" fmla="*/ 40 w 40"/>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0" h="72">
                  <a:moveTo>
                    <a:pt x="20" y="8"/>
                  </a:moveTo>
                  <a:lnTo>
                    <a:pt x="20" y="8"/>
                  </a:lnTo>
                  <a:lnTo>
                    <a:pt x="32" y="4"/>
                  </a:lnTo>
                  <a:lnTo>
                    <a:pt x="40" y="0"/>
                  </a:lnTo>
                  <a:lnTo>
                    <a:pt x="28" y="36"/>
                  </a:lnTo>
                  <a:lnTo>
                    <a:pt x="20" y="72"/>
                  </a:lnTo>
                  <a:lnTo>
                    <a:pt x="12" y="36"/>
                  </a:lnTo>
                  <a:lnTo>
                    <a:pt x="0" y="0"/>
                  </a:lnTo>
                  <a:lnTo>
                    <a:pt x="12" y="8"/>
                  </a:lnTo>
                  <a:lnTo>
                    <a:pt x="20" y="8"/>
                  </a:lnTo>
                  <a:close/>
                </a:path>
              </a:pathLst>
            </a:custGeom>
            <a:solidFill>
              <a:srgbClr val="000000"/>
            </a:solidFill>
            <a:ln w="12700">
              <a:solidFill>
                <a:srgbClr val="000000"/>
              </a:solidFill>
              <a:round/>
              <a:headEnd/>
              <a:tailEnd/>
            </a:ln>
          </p:spPr>
          <p:txBody>
            <a:bodyPr/>
            <a:lstStyle/>
            <a:p>
              <a:endParaRPr lang="ru-RU"/>
            </a:p>
          </p:txBody>
        </p:sp>
        <p:sp>
          <p:nvSpPr>
            <p:cNvPr id="251950" name="Freeform 46"/>
            <p:cNvSpPr>
              <a:spLocks/>
            </p:cNvSpPr>
            <p:nvPr/>
          </p:nvSpPr>
          <p:spPr bwMode="auto">
            <a:xfrm>
              <a:off x="2518" y="1020"/>
              <a:ext cx="39" cy="72"/>
            </a:xfrm>
            <a:custGeom>
              <a:avLst/>
              <a:gdLst>
                <a:gd name="T0" fmla="*/ 20 w 39"/>
                <a:gd name="T1" fmla="*/ 8 h 72"/>
                <a:gd name="T2" fmla="*/ 20 w 39"/>
                <a:gd name="T3" fmla="*/ 8 h 72"/>
                <a:gd name="T4" fmla="*/ 32 w 39"/>
                <a:gd name="T5" fmla="*/ 4 h 72"/>
                <a:gd name="T6" fmla="*/ 39 w 39"/>
                <a:gd name="T7" fmla="*/ 0 h 72"/>
                <a:gd name="T8" fmla="*/ 39 w 39"/>
                <a:gd name="T9" fmla="*/ 0 h 72"/>
                <a:gd name="T10" fmla="*/ 28 w 39"/>
                <a:gd name="T11" fmla="*/ 36 h 72"/>
                <a:gd name="T12" fmla="*/ 20 w 39"/>
                <a:gd name="T13" fmla="*/ 72 h 72"/>
                <a:gd name="T14" fmla="*/ 20 w 39"/>
                <a:gd name="T15" fmla="*/ 72 h 72"/>
                <a:gd name="T16" fmla="*/ 12 w 39"/>
                <a:gd name="T17" fmla="*/ 36 h 72"/>
                <a:gd name="T18" fmla="*/ 0 w 39"/>
                <a:gd name="T19" fmla="*/ 0 h 72"/>
                <a:gd name="T20" fmla="*/ 0 w 39"/>
                <a:gd name="T21" fmla="*/ 0 h 72"/>
                <a:gd name="T22" fmla="*/ 12 w 39"/>
                <a:gd name="T23" fmla="*/ 8 h 72"/>
                <a:gd name="T24" fmla="*/ 20 w 39"/>
                <a:gd name="T25" fmla="*/ 8 h 72"/>
                <a:gd name="T26" fmla="*/ 20 w 39"/>
                <a:gd name="T27" fmla="*/ 8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
                <a:gd name="T43" fmla="*/ 0 h 72"/>
                <a:gd name="T44" fmla="*/ 39 w 39"/>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 h="72">
                  <a:moveTo>
                    <a:pt x="20" y="8"/>
                  </a:moveTo>
                  <a:lnTo>
                    <a:pt x="20" y="8"/>
                  </a:lnTo>
                  <a:lnTo>
                    <a:pt x="32" y="4"/>
                  </a:lnTo>
                  <a:lnTo>
                    <a:pt x="39" y="0"/>
                  </a:lnTo>
                  <a:lnTo>
                    <a:pt x="28" y="36"/>
                  </a:lnTo>
                  <a:lnTo>
                    <a:pt x="20" y="72"/>
                  </a:lnTo>
                  <a:lnTo>
                    <a:pt x="12" y="36"/>
                  </a:lnTo>
                  <a:lnTo>
                    <a:pt x="0" y="0"/>
                  </a:lnTo>
                  <a:lnTo>
                    <a:pt x="12" y="8"/>
                  </a:lnTo>
                  <a:lnTo>
                    <a:pt x="20" y="8"/>
                  </a:lnTo>
                  <a:close/>
                </a:path>
              </a:pathLst>
            </a:custGeom>
            <a:solidFill>
              <a:srgbClr val="000000"/>
            </a:solidFill>
            <a:ln w="12700">
              <a:solidFill>
                <a:srgbClr val="000000"/>
              </a:solidFill>
              <a:round/>
              <a:headEnd/>
              <a:tailEnd/>
            </a:ln>
          </p:spPr>
          <p:txBody>
            <a:bodyPr/>
            <a:lstStyle/>
            <a:p>
              <a:endParaRPr lang="ru-RU"/>
            </a:p>
          </p:txBody>
        </p:sp>
        <p:sp>
          <p:nvSpPr>
            <p:cNvPr id="251951" name="Line 47"/>
            <p:cNvSpPr>
              <a:spLocks noChangeShapeType="1"/>
            </p:cNvSpPr>
            <p:nvPr/>
          </p:nvSpPr>
          <p:spPr bwMode="auto">
            <a:xfrm flipH="1" flipV="1">
              <a:off x="3210" y="2676"/>
              <a:ext cx="271" cy="275"/>
            </a:xfrm>
            <a:prstGeom prst="line">
              <a:avLst/>
            </a:prstGeom>
            <a:noFill/>
            <a:ln w="6350">
              <a:solidFill>
                <a:srgbClr val="000000"/>
              </a:solidFill>
              <a:round/>
              <a:headEnd/>
              <a:tailEnd/>
            </a:ln>
          </p:spPr>
          <p:txBody>
            <a:bodyPr/>
            <a:lstStyle/>
            <a:p>
              <a:endParaRPr lang="ru-RU"/>
            </a:p>
          </p:txBody>
        </p:sp>
        <p:sp>
          <p:nvSpPr>
            <p:cNvPr id="251952" name="Freeform 48"/>
            <p:cNvSpPr>
              <a:spLocks/>
            </p:cNvSpPr>
            <p:nvPr/>
          </p:nvSpPr>
          <p:spPr bwMode="auto">
            <a:xfrm>
              <a:off x="3167" y="2636"/>
              <a:ext cx="63" cy="64"/>
            </a:xfrm>
            <a:custGeom>
              <a:avLst/>
              <a:gdLst>
                <a:gd name="T0" fmla="*/ 47 w 63"/>
                <a:gd name="T1" fmla="*/ 44 h 64"/>
                <a:gd name="T2" fmla="*/ 47 w 63"/>
                <a:gd name="T3" fmla="*/ 44 h 64"/>
                <a:gd name="T4" fmla="*/ 39 w 63"/>
                <a:gd name="T5" fmla="*/ 52 h 64"/>
                <a:gd name="T6" fmla="*/ 35 w 63"/>
                <a:gd name="T7" fmla="*/ 64 h 64"/>
                <a:gd name="T8" fmla="*/ 35 w 63"/>
                <a:gd name="T9" fmla="*/ 64 h 64"/>
                <a:gd name="T10" fmla="*/ 19 w 63"/>
                <a:gd name="T11" fmla="*/ 32 h 64"/>
                <a:gd name="T12" fmla="*/ 0 w 63"/>
                <a:gd name="T13" fmla="*/ 0 h 64"/>
                <a:gd name="T14" fmla="*/ 0 w 63"/>
                <a:gd name="T15" fmla="*/ 0 h 64"/>
                <a:gd name="T16" fmla="*/ 31 w 63"/>
                <a:gd name="T17" fmla="*/ 16 h 64"/>
                <a:gd name="T18" fmla="*/ 63 w 63"/>
                <a:gd name="T19" fmla="*/ 32 h 64"/>
                <a:gd name="T20" fmla="*/ 63 w 63"/>
                <a:gd name="T21" fmla="*/ 32 h 64"/>
                <a:gd name="T22" fmla="*/ 51 w 63"/>
                <a:gd name="T23" fmla="*/ 40 h 64"/>
                <a:gd name="T24" fmla="*/ 47 w 63"/>
                <a:gd name="T25" fmla="*/ 44 h 64"/>
                <a:gd name="T26" fmla="*/ 47 w 63"/>
                <a:gd name="T27" fmla="*/ 44 h 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3"/>
                <a:gd name="T43" fmla="*/ 0 h 64"/>
                <a:gd name="T44" fmla="*/ 63 w 63"/>
                <a:gd name="T45" fmla="*/ 64 h 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3" h="64">
                  <a:moveTo>
                    <a:pt x="47" y="44"/>
                  </a:moveTo>
                  <a:lnTo>
                    <a:pt x="47" y="44"/>
                  </a:lnTo>
                  <a:lnTo>
                    <a:pt x="39" y="52"/>
                  </a:lnTo>
                  <a:lnTo>
                    <a:pt x="35" y="64"/>
                  </a:lnTo>
                  <a:lnTo>
                    <a:pt x="19" y="32"/>
                  </a:lnTo>
                  <a:lnTo>
                    <a:pt x="0" y="0"/>
                  </a:lnTo>
                  <a:lnTo>
                    <a:pt x="31" y="16"/>
                  </a:lnTo>
                  <a:lnTo>
                    <a:pt x="63" y="32"/>
                  </a:lnTo>
                  <a:lnTo>
                    <a:pt x="51" y="40"/>
                  </a:lnTo>
                  <a:lnTo>
                    <a:pt x="47" y="44"/>
                  </a:lnTo>
                  <a:close/>
                </a:path>
              </a:pathLst>
            </a:custGeom>
            <a:solidFill>
              <a:srgbClr val="000000"/>
            </a:solidFill>
            <a:ln w="12700">
              <a:solidFill>
                <a:srgbClr val="000000"/>
              </a:solidFill>
              <a:round/>
              <a:headEnd/>
              <a:tailEnd/>
            </a:ln>
          </p:spPr>
          <p:txBody>
            <a:bodyPr/>
            <a:lstStyle/>
            <a:p>
              <a:endParaRPr lang="ru-RU"/>
            </a:p>
          </p:txBody>
        </p:sp>
        <p:sp>
          <p:nvSpPr>
            <p:cNvPr id="251953" name="Freeform 49"/>
            <p:cNvSpPr>
              <a:spLocks/>
            </p:cNvSpPr>
            <p:nvPr/>
          </p:nvSpPr>
          <p:spPr bwMode="auto">
            <a:xfrm>
              <a:off x="2060" y="865"/>
              <a:ext cx="939" cy="422"/>
            </a:xfrm>
            <a:custGeom>
              <a:avLst/>
              <a:gdLst>
                <a:gd name="T0" fmla="*/ 8 w 939"/>
                <a:gd name="T1" fmla="*/ 0 h 422"/>
                <a:gd name="T2" fmla="*/ 28 w 939"/>
                <a:gd name="T3" fmla="*/ 12 h 422"/>
                <a:gd name="T4" fmla="*/ 40 w 939"/>
                <a:gd name="T5" fmla="*/ 28 h 422"/>
                <a:gd name="T6" fmla="*/ 56 w 939"/>
                <a:gd name="T7" fmla="*/ 16 h 422"/>
                <a:gd name="T8" fmla="*/ 68 w 939"/>
                <a:gd name="T9" fmla="*/ 40 h 422"/>
                <a:gd name="T10" fmla="*/ 83 w 939"/>
                <a:gd name="T11" fmla="*/ 63 h 422"/>
                <a:gd name="T12" fmla="*/ 95 w 939"/>
                <a:gd name="T13" fmla="*/ 51 h 422"/>
                <a:gd name="T14" fmla="*/ 111 w 939"/>
                <a:gd name="T15" fmla="*/ 44 h 422"/>
                <a:gd name="T16" fmla="*/ 127 w 939"/>
                <a:gd name="T17" fmla="*/ 79 h 422"/>
                <a:gd name="T18" fmla="*/ 139 w 939"/>
                <a:gd name="T19" fmla="*/ 87 h 422"/>
                <a:gd name="T20" fmla="*/ 159 w 939"/>
                <a:gd name="T21" fmla="*/ 63 h 422"/>
                <a:gd name="T22" fmla="*/ 179 w 939"/>
                <a:gd name="T23" fmla="*/ 55 h 422"/>
                <a:gd name="T24" fmla="*/ 199 w 939"/>
                <a:gd name="T25" fmla="*/ 107 h 422"/>
                <a:gd name="T26" fmla="*/ 223 w 939"/>
                <a:gd name="T27" fmla="*/ 131 h 422"/>
                <a:gd name="T28" fmla="*/ 239 w 939"/>
                <a:gd name="T29" fmla="*/ 119 h 422"/>
                <a:gd name="T30" fmla="*/ 255 w 939"/>
                <a:gd name="T31" fmla="*/ 103 h 422"/>
                <a:gd name="T32" fmla="*/ 279 w 939"/>
                <a:gd name="T33" fmla="*/ 139 h 422"/>
                <a:gd name="T34" fmla="*/ 302 w 939"/>
                <a:gd name="T35" fmla="*/ 175 h 422"/>
                <a:gd name="T36" fmla="*/ 322 w 939"/>
                <a:gd name="T37" fmla="*/ 155 h 422"/>
                <a:gd name="T38" fmla="*/ 330 w 939"/>
                <a:gd name="T39" fmla="*/ 139 h 422"/>
                <a:gd name="T40" fmla="*/ 350 w 939"/>
                <a:gd name="T41" fmla="*/ 159 h 422"/>
                <a:gd name="T42" fmla="*/ 378 w 939"/>
                <a:gd name="T43" fmla="*/ 207 h 422"/>
                <a:gd name="T44" fmla="*/ 394 w 939"/>
                <a:gd name="T45" fmla="*/ 203 h 422"/>
                <a:gd name="T46" fmla="*/ 406 w 939"/>
                <a:gd name="T47" fmla="*/ 183 h 422"/>
                <a:gd name="T48" fmla="*/ 426 w 939"/>
                <a:gd name="T49" fmla="*/ 175 h 422"/>
                <a:gd name="T50" fmla="*/ 458 w 939"/>
                <a:gd name="T51" fmla="*/ 231 h 422"/>
                <a:gd name="T52" fmla="*/ 482 w 939"/>
                <a:gd name="T53" fmla="*/ 251 h 422"/>
                <a:gd name="T54" fmla="*/ 493 w 939"/>
                <a:gd name="T55" fmla="*/ 239 h 422"/>
                <a:gd name="T56" fmla="*/ 521 w 939"/>
                <a:gd name="T57" fmla="*/ 219 h 422"/>
                <a:gd name="T58" fmla="*/ 545 w 939"/>
                <a:gd name="T59" fmla="*/ 239 h 422"/>
                <a:gd name="T60" fmla="*/ 569 w 939"/>
                <a:gd name="T61" fmla="*/ 278 h 422"/>
                <a:gd name="T62" fmla="*/ 605 w 939"/>
                <a:gd name="T63" fmla="*/ 306 h 422"/>
                <a:gd name="T64" fmla="*/ 637 w 939"/>
                <a:gd name="T65" fmla="*/ 310 h 422"/>
                <a:gd name="T66" fmla="*/ 665 w 939"/>
                <a:gd name="T67" fmla="*/ 298 h 422"/>
                <a:gd name="T68" fmla="*/ 697 w 939"/>
                <a:gd name="T69" fmla="*/ 314 h 422"/>
                <a:gd name="T70" fmla="*/ 724 w 939"/>
                <a:gd name="T71" fmla="*/ 342 h 422"/>
                <a:gd name="T72" fmla="*/ 756 w 939"/>
                <a:gd name="T73" fmla="*/ 350 h 422"/>
                <a:gd name="T74" fmla="*/ 780 w 939"/>
                <a:gd name="T75" fmla="*/ 342 h 422"/>
                <a:gd name="T76" fmla="*/ 808 w 939"/>
                <a:gd name="T77" fmla="*/ 358 h 422"/>
                <a:gd name="T78" fmla="*/ 828 w 939"/>
                <a:gd name="T79" fmla="*/ 362 h 422"/>
                <a:gd name="T80" fmla="*/ 848 w 939"/>
                <a:gd name="T81" fmla="*/ 354 h 422"/>
                <a:gd name="T82" fmla="*/ 864 w 939"/>
                <a:gd name="T83" fmla="*/ 378 h 422"/>
                <a:gd name="T84" fmla="*/ 915 w 939"/>
                <a:gd name="T85" fmla="*/ 422 h 42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39"/>
                <a:gd name="T130" fmla="*/ 0 h 422"/>
                <a:gd name="T131" fmla="*/ 939 w 939"/>
                <a:gd name="T132" fmla="*/ 422 h 42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39" h="422">
                  <a:moveTo>
                    <a:pt x="0" y="8"/>
                  </a:moveTo>
                  <a:lnTo>
                    <a:pt x="0" y="8"/>
                  </a:lnTo>
                  <a:lnTo>
                    <a:pt x="8" y="0"/>
                  </a:lnTo>
                  <a:lnTo>
                    <a:pt x="16" y="0"/>
                  </a:lnTo>
                  <a:lnTo>
                    <a:pt x="20" y="4"/>
                  </a:lnTo>
                  <a:lnTo>
                    <a:pt x="28" y="12"/>
                  </a:lnTo>
                  <a:lnTo>
                    <a:pt x="32" y="28"/>
                  </a:lnTo>
                  <a:lnTo>
                    <a:pt x="36" y="32"/>
                  </a:lnTo>
                  <a:lnTo>
                    <a:pt x="40" y="28"/>
                  </a:lnTo>
                  <a:lnTo>
                    <a:pt x="52" y="16"/>
                  </a:lnTo>
                  <a:lnTo>
                    <a:pt x="56" y="16"/>
                  </a:lnTo>
                  <a:lnTo>
                    <a:pt x="60" y="20"/>
                  </a:lnTo>
                  <a:lnTo>
                    <a:pt x="64" y="28"/>
                  </a:lnTo>
                  <a:lnTo>
                    <a:pt x="68" y="40"/>
                  </a:lnTo>
                  <a:lnTo>
                    <a:pt x="72" y="51"/>
                  </a:lnTo>
                  <a:lnTo>
                    <a:pt x="79" y="63"/>
                  </a:lnTo>
                  <a:lnTo>
                    <a:pt x="83" y="63"/>
                  </a:lnTo>
                  <a:lnTo>
                    <a:pt x="87" y="63"/>
                  </a:lnTo>
                  <a:lnTo>
                    <a:pt x="95" y="51"/>
                  </a:lnTo>
                  <a:lnTo>
                    <a:pt x="103" y="44"/>
                  </a:lnTo>
                  <a:lnTo>
                    <a:pt x="107" y="44"/>
                  </a:lnTo>
                  <a:lnTo>
                    <a:pt x="111" y="44"/>
                  </a:lnTo>
                  <a:lnTo>
                    <a:pt x="115" y="55"/>
                  </a:lnTo>
                  <a:lnTo>
                    <a:pt x="119" y="67"/>
                  </a:lnTo>
                  <a:lnTo>
                    <a:pt x="127" y="79"/>
                  </a:lnTo>
                  <a:lnTo>
                    <a:pt x="131" y="87"/>
                  </a:lnTo>
                  <a:lnTo>
                    <a:pt x="135" y="91"/>
                  </a:lnTo>
                  <a:lnTo>
                    <a:pt x="139" y="87"/>
                  </a:lnTo>
                  <a:lnTo>
                    <a:pt x="151" y="79"/>
                  </a:lnTo>
                  <a:lnTo>
                    <a:pt x="159" y="63"/>
                  </a:lnTo>
                  <a:lnTo>
                    <a:pt x="167" y="55"/>
                  </a:lnTo>
                  <a:lnTo>
                    <a:pt x="171" y="55"/>
                  </a:lnTo>
                  <a:lnTo>
                    <a:pt x="179" y="55"/>
                  </a:lnTo>
                  <a:lnTo>
                    <a:pt x="187" y="67"/>
                  </a:lnTo>
                  <a:lnTo>
                    <a:pt x="191" y="87"/>
                  </a:lnTo>
                  <a:lnTo>
                    <a:pt x="199" y="107"/>
                  </a:lnTo>
                  <a:lnTo>
                    <a:pt x="211" y="123"/>
                  </a:lnTo>
                  <a:lnTo>
                    <a:pt x="215" y="127"/>
                  </a:lnTo>
                  <a:lnTo>
                    <a:pt x="223" y="131"/>
                  </a:lnTo>
                  <a:lnTo>
                    <a:pt x="227" y="127"/>
                  </a:lnTo>
                  <a:lnTo>
                    <a:pt x="239" y="119"/>
                  </a:lnTo>
                  <a:lnTo>
                    <a:pt x="243" y="107"/>
                  </a:lnTo>
                  <a:lnTo>
                    <a:pt x="251" y="103"/>
                  </a:lnTo>
                  <a:lnTo>
                    <a:pt x="255" y="103"/>
                  </a:lnTo>
                  <a:lnTo>
                    <a:pt x="263" y="107"/>
                  </a:lnTo>
                  <a:lnTo>
                    <a:pt x="271" y="119"/>
                  </a:lnTo>
                  <a:lnTo>
                    <a:pt x="279" y="139"/>
                  </a:lnTo>
                  <a:lnTo>
                    <a:pt x="290" y="159"/>
                  </a:lnTo>
                  <a:lnTo>
                    <a:pt x="298" y="171"/>
                  </a:lnTo>
                  <a:lnTo>
                    <a:pt x="302" y="175"/>
                  </a:lnTo>
                  <a:lnTo>
                    <a:pt x="310" y="171"/>
                  </a:lnTo>
                  <a:lnTo>
                    <a:pt x="314" y="167"/>
                  </a:lnTo>
                  <a:lnTo>
                    <a:pt x="322" y="155"/>
                  </a:lnTo>
                  <a:lnTo>
                    <a:pt x="326" y="143"/>
                  </a:lnTo>
                  <a:lnTo>
                    <a:pt x="330" y="139"/>
                  </a:lnTo>
                  <a:lnTo>
                    <a:pt x="338" y="139"/>
                  </a:lnTo>
                  <a:lnTo>
                    <a:pt x="342" y="143"/>
                  </a:lnTo>
                  <a:lnTo>
                    <a:pt x="350" y="159"/>
                  </a:lnTo>
                  <a:lnTo>
                    <a:pt x="358" y="179"/>
                  </a:lnTo>
                  <a:lnTo>
                    <a:pt x="366" y="195"/>
                  </a:lnTo>
                  <a:lnTo>
                    <a:pt x="378" y="207"/>
                  </a:lnTo>
                  <a:lnTo>
                    <a:pt x="382" y="211"/>
                  </a:lnTo>
                  <a:lnTo>
                    <a:pt x="390" y="211"/>
                  </a:lnTo>
                  <a:lnTo>
                    <a:pt x="394" y="203"/>
                  </a:lnTo>
                  <a:lnTo>
                    <a:pt x="402" y="195"/>
                  </a:lnTo>
                  <a:lnTo>
                    <a:pt x="406" y="183"/>
                  </a:lnTo>
                  <a:lnTo>
                    <a:pt x="414" y="175"/>
                  </a:lnTo>
                  <a:lnTo>
                    <a:pt x="418" y="175"/>
                  </a:lnTo>
                  <a:lnTo>
                    <a:pt x="426" y="175"/>
                  </a:lnTo>
                  <a:lnTo>
                    <a:pt x="434" y="191"/>
                  </a:lnTo>
                  <a:lnTo>
                    <a:pt x="446" y="211"/>
                  </a:lnTo>
                  <a:lnTo>
                    <a:pt x="458" y="231"/>
                  </a:lnTo>
                  <a:lnTo>
                    <a:pt x="470" y="247"/>
                  </a:lnTo>
                  <a:lnTo>
                    <a:pt x="474" y="251"/>
                  </a:lnTo>
                  <a:lnTo>
                    <a:pt x="482" y="251"/>
                  </a:lnTo>
                  <a:lnTo>
                    <a:pt x="490" y="247"/>
                  </a:lnTo>
                  <a:lnTo>
                    <a:pt x="493" y="239"/>
                  </a:lnTo>
                  <a:lnTo>
                    <a:pt x="505" y="227"/>
                  </a:lnTo>
                  <a:lnTo>
                    <a:pt x="513" y="219"/>
                  </a:lnTo>
                  <a:lnTo>
                    <a:pt x="521" y="219"/>
                  </a:lnTo>
                  <a:lnTo>
                    <a:pt x="529" y="219"/>
                  </a:lnTo>
                  <a:lnTo>
                    <a:pt x="537" y="227"/>
                  </a:lnTo>
                  <a:lnTo>
                    <a:pt x="545" y="239"/>
                  </a:lnTo>
                  <a:lnTo>
                    <a:pt x="561" y="266"/>
                  </a:lnTo>
                  <a:lnTo>
                    <a:pt x="569" y="278"/>
                  </a:lnTo>
                  <a:lnTo>
                    <a:pt x="581" y="290"/>
                  </a:lnTo>
                  <a:lnTo>
                    <a:pt x="593" y="298"/>
                  </a:lnTo>
                  <a:lnTo>
                    <a:pt x="605" y="306"/>
                  </a:lnTo>
                  <a:lnTo>
                    <a:pt x="617" y="310"/>
                  </a:lnTo>
                  <a:lnTo>
                    <a:pt x="625" y="310"/>
                  </a:lnTo>
                  <a:lnTo>
                    <a:pt x="637" y="310"/>
                  </a:lnTo>
                  <a:lnTo>
                    <a:pt x="645" y="302"/>
                  </a:lnTo>
                  <a:lnTo>
                    <a:pt x="665" y="298"/>
                  </a:lnTo>
                  <a:lnTo>
                    <a:pt x="681" y="298"/>
                  </a:lnTo>
                  <a:lnTo>
                    <a:pt x="689" y="302"/>
                  </a:lnTo>
                  <a:lnTo>
                    <a:pt x="697" y="314"/>
                  </a:lnTo>
                  <a:lnTo>
                    <a:pt x="704" y="330"/>
                  </a:lnTo>
                  <a:lnTo>
                    <a:pt x="724" y="342"/>
                  </a:lnTo>
                  <a:lnTo>
                    <a:pt x="732" y="350"/>
                  </a:lnTo>
                  <a:lnTo>
                    <a:pt x="744" y="350"/>
                  </a:lnTo>
                  <a:lnTo>
                    <a:pt x="756" y="350"/>
                  </a:lnTo>
                  <a:lnTo>
                    <a:pt x="764" y="346"/>
                  </a:lnTo>
                  <a:lnTo>
                    <a:pt x="780" y="342"/>
                  </a:lnTo>
                  <a:lnTo>
                    <a:pt x="788" y="342"/>
                  </a:lnTo>
                  <a:lnTo>
                    <a:pt x="796" y="346"/>
                  </a:lnTo>
                  <a:lnTo>
                    <a:pt x="808" y="358"/>
                  </a:lnTo>
                  <a:lnTo>
                    <a:pt x="816" y="382"/>
                  </a:lnTo>
                  <a:lnTo>
                    <a:pt x="828" y="362"/>
                  </a:lnTo>
                  <a:lnTo>
                    <a:pt x="836" y="358"/>
                  </a:lnTo>
                  <a:lnTo>
                    <a:pt x="844" y="354"/>
                  </a:lnTo>
                  <a:lnTo>
                    <a:pt x="848" y="354"/>
                  </a:lnTo>
                  <a:lnTo>
                    <a:pt x="852" y="362"/>
                  </a:lnTo>
                  <a:lnTo>
                    <a:pt x="864" y="378"/>
                  </a:lnTo>
                  <a:lnTo>
                    <a:pt x="876" y="398"/>
                  </a:lnTo>
                  <a:lnTo>
                    <a:pt x="896" y="414"/>
                  </a:lnTo>
                  <a:lnTo>
                    <a:pt x="915" y="422"/>
                  </a:lnTo>
                  <a:lnTo>
                    <a:pt x="939" y="422"/>
                  </a:lnTo>
                </a:path>
              </a:pathLst>
            </a:custGeom>
            <a:noFill/>
            <a:ln w="31750">
              <a:solidFill>
                <a:srgbClr val="000000"/>
              </a:solidFill>
              <a:round/>
              <a:headEnd/>
              <a:tailEnd/>
            </a:ln>
          </p:spPr>
          <p:txBody>
            <a:bodyPr/>
            <a:lstStyle/>
            <a:p>
              <a:endParaRPr lang="ru-RU"/>
            </a:p>
          </p:txBody>
        </p:sp>
        <p:sp>
          <p:nvSpPr>
            <p:cNvPr id="251954" name="Line 50"/>
            <p:cNvSpPr>
              <a:spLocks noChangeShapeType="1"/>
            </p:cNvSpPr>
            <p:nvPr/>
          </p:nvSpPr>
          <p:spPr bwMode="auto">
            <a:xfrm>
              <a:off x="2987" y="1223"/>
              <a:ext cx="1" cy="1"/>
            </a:xfrm>
            <a:prstGeom prst="line">
              <a:avLst/>
            </a:prstGeom>
            <a:noFill/>
            <a:ln w="25400">
              <a:solidFill>
                <a:srgbClr val="000000"/>
              </a:solidFill>
              <a:round/>
              <a:headEnd/>
              <a:tailEnd/>
            </a:ln>
          </p:spPr>
          <p:txBody>
            <a:bodyPr/>
            <a:lstStyle/>
            <a:p>
              <a:endParaRPr lang="ru-RU"/>
            </a:p>
          </p:txBody>
        </p:sp>
        <p:sp>
          <p:nvSpPr>
            <p:cNvPr id="251955" name="Rectangle 51"/>
            <p:cNvSpPr>
              <a:spLocks noChangeArrowheads="1"/>
            </p:cNvSpPr>
            <p:nvPr/>
          </p:nvSpPr>
          <p:spPr bwMode="auto">
            <a:xfrm rot="-5400000">
              <a:off x="287" y="1057"/>
              <a:ext cx="1115" cy="154"/>
            </a:xfrm>
            <a:prstGeom prst="rect">
              <a:avLst/>
            </a:prstGeom>
            <a:noFill/>
            <a:ln w="9525">
              <a:noFill/>
              <a:miter lim="800000"/>
              <a:headEnd/>
              <a:tailEnd/>
            </a:ln>
          </p:spPr>
          <p:txBody>
            <a:bodyPr wrap="none" lIns="0" tIns="0" rIns="0" bIns="0">
              <a:spAutoFit/>
            </a:bodyPr>
            <a:lstStyle/>
            <a:p>
              <a:pPr eaLnBrk="1" hangingPunct="1"/>
              <a:r>
                <a:rPr lang="en-US" altLang="zh-TW" sz="1600">
                  <a:solidFill>
                    <a:srgbClr val="000000"/>
                  </a:solidFill>
                  <a:latin typeface="Times New Roman" pitchFamily="18" charset="0"/>
                  <a:ea typeface="PMingLiU" pitchFamily="18" charset="-120"/>
                </a:rPr>
                <a:t>Cuff pressure mm Hg</a:t>
              </a:r>
              <a:endParaRPr lang="en-US" altLang="zh-TW" sz="1600">
                <a:latin typeface="Times New Roman" pitchFamily="18" charset="0"/>
                <a:ea typeface="PMingLiU" pitchFamily="18" charset="-120"/>
              </a:endParaRPr>
            </a:p>
          </p:txBody>
        </p:sp>
      </p:gr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457200" y="274638"/>
            <a:ext cx="8229600" cy="850900"/>
          </a:xfrm>
        </p:spPr>
        <p:txBody>
          <a:bodyPr/>
          <a:lstStyle/>
          <a:p>
            <a:pPr eaLnBrk="1" hangingPunct="1"/>
            <a:r>
              <a:rPr lang="ru-RU" altLang="ru-RU" sz="3200" smtClean="0"/>
              <a:t>Анализ осциллограммы</a:t>
            </a:r>
          </a:p>
        </p:txBody>
      </p:sp>
      <p:pic>
        <p:nvPicPr>
          <p:cNvPr id="252931" name="Picture 3"/>
          <p:cNvPicPr>
            <a:picLocks noGrp="1" noChangeAspect="1" noChangeArrowheads="1"/>
          </p:cNvPicPr>
          <p:nvPr>
            <p:ph type="body" idx="1"/>
          </p:nvPr>
        </p:nvPicPr>
        <p:blipFill>
          <a:blip r:embed="rId2"/>
          <a:srcRect/>
          <a:stretch>
            <a:fillRect/>
          </a:stretch>
        </p:blipFill>
        <p:spPr>
          <a:xfrm>
            <a:off x="395288" y="1052513"/>
            <a:ext cx="8229600" cy="4525962"/>
          </a:xfrm>
        </p:spPr>
      </p:pic>
      <p:pic>
        <p:nvPicPr>
          <p:cNvPr id="252932" name="Picture 4"/>
          <p:cNvPicPr>
            <a:picLocks noChangeAspect="1" noChangeArrowheads="1"/>
          </p:cNvPicPr>
          <p:nvPr/>
        </p:nvPicPr>
        <p:blipFill>
          <a:blip r:embed="rId3"/>
          <a:srcRect/>
          <a:stretch>
            <a:fillRect/>
          </a:stretch>
        </p:blipFill>
        <p:spPr bwMode="auto">
          <a:xfrm>
            <a:off x="2195513" y="5661025"/>
            <a:ext cx="4638675" cy="781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3954" name="Group 2"/>
          <p:cNvGrpSpPr>
            <a:grpSpLocks/>
          </p:cNvGrpSpPr>
          <p:nvPr/>
        </p:nvGrpSpPr>
        <p:grpSpPr bwMode="auto">
          <a:xfrm>
            <a:off x="827088" y="1268413"/>
            <a:ext cx="7597775" cy="4575175"/>
            <a:chOff x="587" y="178"/>
            <a:chExt cx="4786" cy="2882"/>
          </a:xfrm>
        </p:grpSpPr>
        <p:sp>
          <p:nvSpPr>
            <p:cNvPr id="253955" name="Rectangle 3"/>
            <p:cNvSpPr>
              <a:spLocks noChangeArrowheads="1"/>
            </p:cNvSpPr>
            <p:nvPr/>
          </p:nvSpPr>
          <p:spPr bwMode="auto">
            <a:xfrm>
              <a:off x="1877" y="2017"/>
              <a:ext cx="520" cy="398"/>
            </a:xfrm>
            <a:prstGeom prst="rect">
              <a:avLst/>
            </a:prstGeom>
            <a:noFill/>
            <a:ln w="11113">
              <a:solidFill>
                <a:srgbClr val="000000"/>
              </a:solidFill>
              <a:miter lim="800000"/>
              <a:headEnd/>
              <a:tailEnd/>
            </a:ln>
          </p:spPr>
          <p:txBody>
            <a:bodyPr/>
            <a:lstStyle/>
            <a:p>
              <a:pPr eaLnBrk="1" hangingPunct="1"/>
              <a:endParaRPr lang="ru-RU" altLang="ru-RU"/>
            </a:p>
          </p:txBody>
        </p:sp>
        <p:sp>
          <p:nvSpPr>
            <p:cNvPr id="253956" name="Rectangle 4"/>
            <p:cNvSpPr>
              <a:spLocks noChangeArrowheads="1"/>
            </p:cNvSpPr>
            <p:nvPr/>
          </p:nvSpPr>
          <p:spPr bwMode="auto">
            <a:xfrm>
              <a:off x="2293" y="1074"/>
              <a:ext cx="753" cy="280"/>
            </a:xfrm>
            <a:prstGeom prst="rect">
              <a:avLst/>
            </a:prstGeom>
            <a:noFill/>
            <a:ln w="11113">
              <a:solidFill>
                <a:srgbClr val="000000"/>
              </a:solidFill>
              <a:miter lim="800000"/>
              <a:headEnd/>
              <a:tailEnd/>
            </a:ln>
          </p:spPr>
          <p:txBody>
            <a:bodyPr/>
            <a:lstStyle/>
            <a:p>
              <a:pPr eaLnBrk="1" hangingPunct="1"/>
              <a:endParaRPr lang="ru-RU" altLang="ru-RU"/>
            </a:p>
          </p:txBody>
        </p:sp>
        <p:sp>
          <p:nvSpPr>
            <p:cNvPr id="253957" name="Rectangle 5"/>
            <p:cNvSpPr>
              <a:spLocks noChangeArrowheads="1"/>
            </p:cNvSpPr>
            <p:nvPr/>
          </p:nvSpPr>
          <p:spPr bwMode="auto">
            <a:xfrm>
              <a:off x="2379" y="1486"/>
              <a:ext cx="667" cy="201"/>
            </a:xfrm>
            <a:prstGeom prst="rect">
              <a:avLst/>
            </a:prstGeom>
            <a:noFill/>
            <a:ln w="11113">
              <a:solidFill>
                <a:srgbClr val="000000"/>
              </a:solidFill>
              <a:miter lim="800000"/>
              <a:headEnd/>
              <a:tailEnd/>
            </a:ln>
          </p:spPr>
          <p:txBody>
            <a:bodyPr/>
            <a:lstStyle/>
            <a:p>
              <a:pPr eaLnBrk="1" hangingPunct="1"/>
              <a:endParaRPr lang="ru-RU" altLang="ru-RU"/>
            </a:p>
          </p:txBody>
        </p:sp>
        <p:sp>
          <p:nvSpPr>
            <p:cNvPr id="253958" name="Rectangle 6"/>
            <p:cNvSpPr>
              <a:spLocks noChangeArrowheads="1"/>
            </p:cNvSpPr>
            <p:nvPr/>
          </p:nvSpPr>
          <p:spPr bwMode="auto">
            <a:xfrm>
              <a:off x="2630" y="1784"/>
              <a:ext cx="416" cy="312"/>
            </a:xfrm>
            <a:prstGeom prst="rect">
              <a:avLst/>
            </a:prstGeom>
            <a:noFill/>
            <a:ln w="11113">
              <a:solidFill>
                <a:srgbClr val="000000"/>
              </a:solidFill>
              <a:miter lim="800000"/>
              <a:headEnd/>
              <a:tailEnd/>
            </a:ln>
          </p:spPr>
          <p:txBody>
            <a:bodyPr/>
            <a:lstStyle/>
            <a:p>
              <a:pPr eaLnBrk="1" hangingPunct="1"/>
              <a:endParaRPr lang="ru-RU" altLang="ru-RU"/>
            </a:p>
          </p:txBody>
        </p:sp>
        <p:sp>
          <p:nvSpPr>
            <p:cNvPr id="253959" name="Rectangle 7"/>
            <p:cNvSpPr>
              <a:spLocks noChangeArrowheads="1"/>
            </p:cNvSpPr>
            <p:nvPr/>
          </p:nvSpPr>
          <p:spPr bwMode="auto">
            <a:xfrm>
              <a:off x="4742" y="317"/>
              <a:ext cx="631" cy="1273"/>
            </a:xfrm>
            <a:prstGeom prst="rect">
              <a:avLst/>
            </a:prstGeom>
            <a:noFill/>
            <a:ln w="11113">
              <a:solidFill>
                <a:srgbClr val="000000"/>
              </a:solidFill>
              <a:miter lim="800000"/>
              <a:headEnd/>
              <a:tailEnd/>
            </a:ln>
          </p:spPr>
          <p:txBody>
            <a:bodyPr/>
            <a:lstStyle/>
            <a:p>
              <a:pPr eaLnBrk="1" hangingPunct="1"/>
              <a:endParaRPr lang="ru-RU" altLang="ru-RU"/>
            </a:p>
          </p:txBody>
        </p:sp>
        <p:sp>
          <p:nvSpPr>
            <p:cNvPr id="253960" name="Rectangle 8"/>
            <p:cNvSpPr>
              <a:spLocks noChangeArrowheads="1"/>
            </p:cNvSpPr>
            <p:nvPr/>
          </p:nvSpPr>
          <p:spPr bwMode="auto">
            <a:xfrm>
              <a:off x="3559" y="1623"/>
              <a:ext cx="850" cy="423"/>
            </a:xfrm>
            <a:prstGeom prst="rect">
              <a:avLst/>
            </a:prstGeom>
            <a:noFill/>
            <a:ln w="11113">
              <a:solidFill>
                <a:srgbClr val="000000"/>
              </a:solidFill>
              <a:miter lim="800000"/>
              <a:headEnd/>
              <a:tailEnd/>
            </a:ln>
          </p:spPr>
          <p:txBody>
            <a:bodyPr/>
            <a:lstStyle/>
            <a:p>
              <a:pPr eaLnBrk="1" hangingPunct="1"/>
              <a:endParaRPr lang="ru-RU" altLang="ru-RU"/>
            </a:p>
          </p:txBody>
        </p:sp>
        <p:sp>
          <p:nvSpPr>
            <p:cNvPr id="253961" name="Freeform 9"/>
            <p:cNvSpPr>
              <a:spLocks/>
            </p:cNvSpPr>
            <p:nvPr/>
          </p:nvSpPr>
          <p:spPr bwMode="auto">
            <a:xfrm>
              <a:off x="3018" y="2232"/>
              <a:ext cx="2119" cy="828"/>
            </a:xfrm>
            <a:custGeom>
              <a:avLst/>
              <a:gdLst>
                <a:gd name="T0" fmla="*/ 2029 w 2119"/>
                <a:gd name="T1" fmla="*/ 828 h 828"/>
                <a:gd name="T2" fmla="*/ 2029 w 2119"/>
                <a:gd name="T3" fmla="*/ 828 h 828"/>
                <a:gd name="T4" fmla="*/ 2047 w 2119"/>
                <a:gd name="T5" fmla="*/ 825 h 828"/>
                <a:gd name="T6" fmla="*/ 2065 w 2119"/>
                <a:gd name="T7" fmla="*/ 821 h 828"/>
                <a:gd name="T8" fmla="*/ 2079 w 2119"/>
                <a:gd name="T9" fmla="*/ 810 h 828"/>
                <a:gd name="T10" fmla="*/ 2094 w 2119"/>
                <a:gd name="T11" fmla="*/ 803 h 828"/>
                <a:gd name="T12" fmla="*/ 2104 w 2119"/>
                <a:gd name="T13" fmla="*/ 789 h 828"/>
                <a:gd name="T14" fmla="*/ 2111 w 2119"/>
                <a:gd name="T15" fmla="*/ 774 h 828"/>
                <a:gd name="T16" fmla="*/ 2115 w 2119"/>
                <a:gd name="T17" fmla="*/ 757 h 828"/>
                <a:gd name="T18" fmla="*/ 2119 w 2119"/>
                <a:gd name="T19" fmla="*/ 739 h 828"/>
                <a:gd name="T20" fmla="*/ 2119 w 2119"/>
                <a:gd name="T21" fmla="*/ 86 h 828"/>
                <a:gd name="T22" fmla="*/ 2119 w 2119"/>
                <a:gd name="T23" fmla="*/ 86 h 828"/>
                <a:gd name="T24" fmla="*/ 2115 w 2119"/>
                <a:gd name="T25" fmla="*/ 68 h 828"/>
                <a:gd name="T26" fmla="*/ 2111 w 2119"/>
                <a:gd name="T27" fmla="*/ 54 h 828"/>
                <a:gd name="T28" fmla="*/ 2104 w 2119"/>
                <a:gd name="T29" fmla="*/ 39 h 828"/>
                <a:gd name="T30" fmla="*/ 2094 w 2119"/>
                <a:gd name="T31" fmla="*/ 25 h 828"/>
                <a:gd name="T32" fmla="*/ 2079 w 2119"/>
                <a:gd name="T33" fmla="*/ 14 h 828"/>
                <a:gd name="T34" fmla="*/ 2065 w 2119"/>
                <a:gd name="T35" fmla="*/ 7 h 828"/>
                <a:gd name="T36" fmla="*/ 2047 w 2119"/>
                <a:gd name="T37" fmla="*/ 0 h 828"/>
                <a:gd name="T38" fmla="*/ 2029 w 2119"/>
                <a:gd name="T39" fmla="*/ 0 h 828"/>
                <a:gd name="T40" fmla="*/ 86 w 2119"/>
                <a:gd name="T41" fmla="*/ 0 h 828"/>
                <a:gd name="T42" fmla="*/ 86 w 2119"/>
                <a:gd name="T43" fmla="*/ 0 h 828"/>
                <a:gd name="T44" fmla="*/ 68 w 2119"/>
                <a:gd name="T45" fmla="*/ 0 h 828"/>
                <a:gd name="T46" fmla="*/ 50 w 2119"/>
                <a:gd name="T47" fmla="*/ 7 h 828"/>
                <a:gd name="T48" fmla="*/ 36 w 2119"/>
                <a:gd name="T49" fmla="*/ 14 h 828"/>
                <a:gd name="T50" fmla="*/ 25 w 2119"/>
                <a:gd name="T51" fmla="*/ 25 h 828"/>
                <a:gd name="T52" fmla="*/ 14 w 2119"/>
                <a:gd name="T53" fmla="*/ 39 h 828"/>
                <a:gd name="T54" fmla="*/ 3 w 2119"/>
                <a:gd name="T55" fmla="*/ 54 h 828"/>
                <a:gd name="T56" fmla="*/ 0 w 2119"/>
                <a:gd name="T57" fmla="*/ 68 h 828"/>
                <a:gd name="T58" fmla="*/ 0 w 2119"/>
                <a:gd name="T59" fmla="*/ 86 h 828"/>
                <a:gd name="T60" fmla="*/ 0 w 2119"/>
                <a:gd name="T61" fmla="*/ 739 h 828"/>
                <a:gd name="T62" fmla="*/ 0 w 2119"/>
                <a:gd name="T63" fmla="*/ 739 h 828"/>
                <a:gd name="T64" fmla="*/ 0 w 2119"/>
                <a:gd name="T65" fmla="*/ 757 h 828"/>
                <a:gd name="T66" fmla="*/ 3 w 2119"/>
                <a:gd name="T67" fmla="*/ 774 h 828"/>
                <a:gd name="T68" fmla="*/ 14 w 2119"/>
                <a:gd name="T69" fmla="*/ 789 h 828"/>
                <a:gd name="T70" fmla="*/ 25 w 2119"/>
                <a:gd name="T71" fmla="*/ 803 h 828"/>
                <a:gd name="T72" fmla="*/ 36 w 2119"/>
                <a:gd name="T73" fmla="*/ 810 h 828"/>
                <a:gd name="T74" fmla="*/ 50 w 2119"/>
                <a:gd name="T75" fmla="*/ 821 h 828"/>
                <a:gd name="T76" fmla="*/ 68 w 2119"/>
                <a:gd name="T77" fmla="*/ 825 h 828"/>
                <a:gd name="T78" fmla="*/ 86 w 2119"/>
                <a:gd name="T79" fmla="*/ 828 h 828"/>
                <a:gd name="T80" fmla="*/ 2029 w 2119"/>
                <a:gd name="T81" fmla="*/ 828 h 8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19"/>
                <a:gd name="T124" fmla="*/ 0 h 828"/>
                <a:gd name="T125" fmla="*/ 2119 w 2119"/>
                <a:gd name="T126" fmla="*/ 828 h 82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19" h="828">
                  <a:moveTo>
                    <a:pt x="2029" y="828"/>
                  </a:moveTo>
                  <a:lnTo>
                    <a:pt x="2029" y="828"/>
                  </a:lnTo>
                  <a:lnTo>
                    <a:pt x="2047" y="825"/>
                  </a:lnTo>
                  <a:lnTo>
                    <a:pt x="2065" y="821"/>
                  </a:lnTo>
                  <a:lnTo>
                    <a:pt x="2079" y="810"/>
                  </a:lnTo>
                  <a:lnTo>
                    <a:pt x="2094" y="803"/>
                  </a:lnTo>
                  <a:lnTo>
                    <a:pt x="2104" y="789"/>
                  </a:lnTo>
                  <a:lnTo>
                    <a:pt x="2111" y="774"/>
                  </a:lnTo>
                  <a:lnTo>
                    <a:pt x="2115" y="757"/>
                  </a:lnTo>
                  <a:lnTo>
                    <a:pt x="2119" y="739"/>
                  </a:lnTo>
                  <a:lnTo>
                    <a:pt x="2119" y="86"/>
                  </a:lnTo>
                  <a:lnTo>
                    <a:pt x="2115" y="68"/>
                  </a:lnTo>
                  <a:lnTo>
                    <a:pt x="2111" y="54"/>
                  </a:lnTo>
                  <a:lnTo>
                    <a:pt x="2104" y="39"/>
                  </a:lnTo>
                  <a:lnTo>
                    <a:pt x="2094" y="25"/>
                  </a:lnTo>
                  <a:lnTo>
                    <a:pt x="2079" y="14"/>
                  </a:lnTo>
                  <a:lnTo>
                    <a:pt x="2065" y="7"/>
                  </a:lnTo>
                  <a:lnTo>
                    <a:pt x="2047" y="0"/>
                  </a:lnTo>
                  <a:lnTo>
                    <a:pt x="2029" y="0"/>
                  </a:lnTo>
                  <a:lnTo>
                    <a:pt x="86" y="0"/>
                  </a:lnTo>
                  <a:lnTo>
                    <a:pt x="68" y="0"/>
                  </a:lnTo>
                  <a:lnTo>
                    <a:pt x="50" y="7"/>
                  </a:lnTo>
                  <a:lnTo>
                    <a:pt x="36" y="14"/>
                  </a:lnTo>
                  <a:lnTo>
                    <a:pt x="25" y="25"/>
                  </a:lnTo>
                  <a:lnTo>
                    <a:pt x="14" y="39"/>
                  </a:lnTo>
                  <a:lnTo>
                    <a:pt x="3" y="54"/>
                  </a:lnTo>
                  <a:lnTo>
                    <a:pt x="0" y="68"/>
                  </a:lnTo>
                  <a:lnTo>
                    <a:pt x="0" y="86"/>
                  </a:lnTo>
                  <a:lnTo>
                    <a:pt x="0" y="739"/>
                  </a:lnTo>
                  <a:lnTo>
                    <a:pt x="0" y="757"/>
                  </a:lnTo>
                  <a:lnTo>
                    <a:pt x="3" y="774"/>
                  </a:lnTo>
                  <a:lnTo>
                    <a:pt x="14" y="789"/>
                  </a:lnTo>
                  <a:lnTo>
                    <a:pt x="25" y="803"/>
                  </a:lnTo>
                  <a:lnTo>
                    <a:pt x="36" y="810"/>
                  </a:lnTo>
                  <a:lnTo>
                    <a:pt x="50" y="821"/>
                  </a:lnTo>
                  <a:lnTo>
                    <a:pt x="68" y="825"/>
                  </a:lnTo>
                  <a:lnTo>
                    <a:pt x="86" y="828"/>
                  </a:lnTo>
                  <a:lnTo>
                    <a:pt x="2029" y="828"/>
                  </a:lnTo>
                  <a:close/>
                </a:path>
              </a:pathLst>
            </a:custGeom>
            <a:noFill/>
            <a:ln w="11113">
              <a:solidFill>
                <a:srgbClr val="000000"/>
              </a:solidFill>
              <a:round/>
              <a:headEnd/>
              <a:tailEnd/>
            </a:ln>
          </p:spPr>
          <p:txBody>
            <a:bodyPr/>
            <a:lstStyle/>
            <a:p>
              <a:endParaRPr lang="ru-RU"/>
            </a:p>
          </p:txBody>
        </p:sp>
        <p:sp>
          <p:nvSpPr>
            <p:cNvPr id="253962" name="Freeform 10"/>
            <p:cNvSpPr>
              <a:spLocks/>
            </p:cNvSpPr>
            <p:nvPr/>
          </p:nvSpPr>
          <p:spPr bwMode="auto">
            <a:xfrm>
              <a:off x="4506" y="2279"/>
              <a:ext cx="580" cy="254"/>
            </a:xfrm>
            <a:custGeom>
              <a:avLst/>
              <a:gdLst>
                <a:gd name="T0" fmla="*/ 534 w 580"/>
                <a:gd name="T1" fmla="*/ 254 h 254"/>
                <a:gd name="T2" fmla="*/ 534 w 580"/>
                <a:gd name="T3" fmla="*/ 254 h 254"/>
                <a:gd name="T4" fmla="*/ 552 w 580"/>
                <a:gd name="T5" fmla="*/ 251 h 254"/>
                <a:gd name="T6" fmla="*/ 570 w 580"/>
                <a:gd name="T7" fmla="*/ 240 h 254"/>
                <a:gd name="T8" fmla="*/ 577 w 580"/>
                <a:gd name="T9" fmla="*/ 226 h 254"/>
                <a:gd name="T10" fmla="*/ 580 w 580"/>
                <a:gd name="T11" fmla="*/ 208 h 254"/>
                <a:gd name="T12" fmla="*/ 580 w 580"/>
                <a:gd name="T13" fmla="*/ 46 h 254"/>
                <a:gd name="T14" fmla="*/ 580 w 580"/>
                <a:gd name="T15" fmla="*/ 46 h 254"/>
                <a:gd name="T16" fmla="*/ 577 w 580"/>
                <a:gd name="T17" fmla="*/ 28 h 254"/>
                <a:gd name="T18" fmla="*/ 570 w 580"/>
                <a:gd name="T19" fmla="*/ 14 h 254"/>
                <a:gd name="T20" fmla="*/ 552 w 580"/>
                <a:gd name="T21" fmla="*/ 7 h 254"/>
                <a:gd name="T22" fmla="*/ 534 w 580"/>
                <a:gd name="T23" fmla="*/ 0 h 254"/>
                <a:gd name="T24" fmla="*/ 46 w 580"/>
                <a:gd name="T25" fmla="*/ 0 h 254"/>
                <a:gd name="T26" fmla="*/ 46 w 580"/>
                <a:gd name="T27" fmla="*/ 0 h 254"/>
                <a:gd name="T28" fmla="*/ 28 w 580"/>
                <a:gd name="T29" fmla="*/ 7 h 254"/>
                <a:gd name="T30" fmla="*/ 14 w 580"/>
                <a:gd name="T31" fmla="*/ 14 h 254"/>
                <a:gd name="T32" fmla="*/ 3 w 580"/>
                <a:gd name="T33" fmla="*/ 28 h 254"/>
                <a:gd name="T34" fmla="*/ 0 w 580"/>
                <a:gd name="T35" fmla="*/ 46 h 254"/>
                <a:gd name="T36" fmla="*/ 0 w 580"/>
                <a:gd name="T37" fmla="*/ 208 h 254"/>
                <a:gd name="T38" fmla="*/ 0 w 580"/>
                <a:gd name="T39" fmla="*/ 208 h 254"/>
                <a:gd name="T40" fmla="*/ 3 w 580"/>
                <a:gd name="T41" fmla="*/ 226 h 254"/>
                <a:gd name="T42" fmla="*/ 14 w 580"/>
                <a:gd name="T43" fmla="*/ 240 h 254"/>
                <a:gd name="T44" fmla="*/ 28 w 580"/>
                <a:gd name="T45" fmla="*/ 251 h 254"/>
                <a:gd name="T46" fmla="*/ 46 w 580"/>
                <a:gd name="T47" fmla="*/ 254 h 254"/>
                <a:gd name="T48" fmla="*/ 534 w 580"/>
                <a:gd name="T49" fmla="*/ 254 h 2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0"/>
                <a:gd name="T76" fmla="*/ 0 h 254"/>
                <a:gd name="T77" fmla="*/ 580 w 580"/>
                <a:gd name="T78" fmla="*/ 254 h 2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0" h="254">
                  <a:moveTo>
                    <a:pt x="534" y="254"/>
                  </a:moveTo>
                  <a:lnTo>
                    <a:pt x="534" y="254"/>
                  </a:lnTo>
                  <a:lnTo>
                    <a:pt x="552" y="251"/>
                  </a:lnTo>
                  <a:lnTo>
                    <a:pt x="570" y="240"/>
                  </a:lnTo>
                  <a:lnTo>
                    <a:pt x="577" y="226"/>
                  </a:lnTo>
                  <a:lnTo>
                    <a:pt x="580" y="208"/>
                  </a:lnTo>
                  <a:lnTo>
                    <a:pt x="580" y="46"/>
                  </a:lnTo>
                  <a:lnTo>
                    <a:pt x="577" y="28"/>
                  </a:lnTo>
                  <a:lnTo>
                    <a:pt x="570" y="14"/>
                  </a:lnTo>
                  <a:lnTo>
                    <a:pt x="552" y="7"/>
                  </a:lnTo>
                  <a:lnTo>
                    <a:pt x="534" y="0"/>
                  </a:lnTo>
                  <a:lnTo>
                    <a:pt x="46" y="0"/>
                  </a:lnTo>
                  <a:lnTo>
                    <a:pt x="28" y="7"/>
                  </a:lnTo>
                  <a:lnTo>
                    <a:pt x="14" y="14"/>
                  </a:lnTo>
                  <a:lnTo>
                    <a:pt x="3" y="28"/>
                  </a:lnTo>
                  <a:lnTo>
                    <a:pt x="0" y="46"/>
                  </a:lnTo>
                  <a:lnTo>
                    <a:pt x="0" y="208"/>
                  </a:lnTo>
                  <a:lnTo>
                    <a:pt x="3" y="226"/>
                  </a:lnTo>
                  <a:lnTo>
                    <a:pt x="14" y="240"/>
                  </a:lnTo>
                  <a:lnTo>
                    <a:pt x="28" y="251"/>
                  </a:lnTo>
                  <a:lnTo>
                    <a:pt x="46" y="254"/>
                  </a:lnTo>
                  <a:lnTo>
                    <a:pt x="534" y="254"/>
                  </a:lnTo>
                  <a:close/>
                </a:path>
              </a:pathLst>
            </a:custGeom>
            <a:noFill/>
            <a:ln w="11113">
              <a:solidFill>
                <a:srgbClr val="000000"/>
              </a:solidFill>
              <a:round/>
              <a:headEnd/>
              <a:tailEnd/>
            </a:ln>
          </p:spPr>
          <p:txBody>
            <a:bodyPr/>
            <a:lstStyle/>
            <a:p>
              <a:endParaRPr lang="ru-RU"/>
            </a:p>
          </p:txBody>
        </p:sp>
        <p:sp>
          <p:nvSpPr>
            <p:cNvPr id="253963" name="Freeform 11"/>
            <p:cNvSpPr>
              <a:spLocks/>
            </p:cNvSpPr>
            <p:nvPr/>
          </p:nvSpPr>
          <p:spPr bwMode="auto">
            <a:xfrm>
              <a:off x="4506" y="2583"/>
              <a:ext cx="580" cy="251"/>
            </a:xfrm>
            <a:custGeom>
              <a:avLst/>
              <a:gdLst>
                <a:gd name="T0" fmla="*/ 534 w 580"/>
                <a:gd name="T1" fmla="*/ 251 h 251"/>
                <a:gd name="T2" fmla="*/ 534 w 580"/>
                <a:gd name="T3" fmla="*/ 251 h 251"/>
                <a:gd name="T4" fmla="*/ 552 w 580"/>
                <a:gd name="T5" fmla="*/ 248 h 251"/>
                <a:gd name="T6" fmla="*/ 570 w 580"/>
                <a:gd name="T7" fmla="*/ 241 h 251"/>
                <a:gd name="T8" fmla="*/ 577 w 580"/>
                <a:gd name="T9" fmla="*/ 223 h 251"/>
                <a:gd name="T10" fmla="*/ 580 w 580"/>
                <a:gd name="T11" fmla="*/ 205 h 251"/>
                <a:gd name="T12" fmla="*/ 580 w 580"/>
                <a:gd name="T13" fmla="*/ 47 h 251"/>
                <a:gd name="T14" fmla="*/ 580 w 580"/>
                <a:gd name="T15" fmla="*/ 47 h 251"/>
                <a:gd name="T16" fmla="*/ 577 w 580"/>
                <a:gd name="T17" fmla="*/ 29 h 251"/>
                <a:gd name="T18" fmla="*/ 570 w 580"/>
                <a:gd name="T19" fmla="*/ 15 h 251"/>
                <a:gd name="T20" fmla="*/ 552 w 580"/>
                <a:gd name="T21" fmla="*/ 4 h 251"/>
                <a:gd name="T22" fmla="*/ 534 w 580"/>
                <a:gd name="T23" fmla="*/ 0 h 251"/>
                <a:gd name="T24" fmla="*/ 46 w 580"/>
                <a:gd name="T25" fmla="*/ 0 h 251"/>
                <a:gd name="T26" fmla="*/ 46 w 580"/>
                <a:gd name="T27" fmla="*/ 0 h 251"/>
                <a:gd name="T28" fmla="*/ 28 w 580"/>
                <a:gd name="T29" fmla="*/ 4 h 251"/>
                <a:gd name="T30" fmla="*/ 14 w 580"/>
                <a:gd name="T31" fmla="*/ 15 h 251"/>
                <a:gd name="T32" fmla="*/ 3 w 580"/>
                <a:gd name="T33" fmla="*/ 29 h 251"/>
                <a:gd name="T34" fmla="*/ 0 w 580"/>
                <a:gd name="T35" fmla="*/ 47 h 251"/>
                <a:gd name="T36" fmla="*/ 0 w 580"/>
                <a:gd name="T37" fmla="*/ 205 h 251"/>
                <a:gd name="T38" fmla="*/ 0 w 580"/>
                <a:gd name="T39" fmla="*/ 205 h 251"/>
                <a:gd name="T40" fmla="*/ 3 w 580"/>
                <a:gd name="T41" fmla="*/ 223 h 251"/>
                <a:gd name="T42" fmla="*/ 14 w 580"/>
                <a:gd name="T43" fmla="*/ 241 h 251"/>
                <a:gd name="T44" fmla="*/ 28 w 580"/>
                <a:gd name="T45" fmla="*/ 248 h 251"/>
                <a:gd name="T46" fmla="*/ 46 w 580"/>
                <a:gd name="T47" fmla="*/ 251 h 251"/>
                <a:gd name="T48" fmla="*/ 534 w 580"/>
                <a:gd name="T49" fmla="*/ 251 h 2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0"/>
                <a:gd name="T76" fmla="*/ 0 h 251"/>
                <a:gd name="T77" fmla="*/ 580 w 580"/>
                <a:gd name="T78" fmla="*/ 251 h 2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0" h="251">
                  <a:moveTo>
                    <a:pt x="534" y="251"/>
                  </a:moveTo>
                  <a:lnTo>
                    <a:pt x="534" y="251"/>
                  </a:lnTo>
                  <a:lnTo>
                    <a:pt x="552" y="248"/>
                  </a:lnTo>
                  <a:lnTo>
                    <a:pt x="570" y="241"/>
                  </a:lnTo>
                  <a:lnTo>
                    <a:pt x="577" y="223"/>
                  </a:lnTo>
                  <a:lnTo>
                    <a:pt x="580" y="205"/>
                  </a:lnTo>
                  <a:lnTo>
                    <a:pt x="580" y="47"/>
                  </a:lnTo>
                  <a:lnTo>
                    <a:pt x="577" y="29"/>
                  </a:lnTo>
                  <a:lnTo>
                    <a:pt x="570" y="15"/>
                  </a:lnTo>
                  <a:lnTo>
                    <a:pt x="552" y="4"/>
                  </a:lnTo>
                  <a:lnTo>
                    <a:pt x="534" y="0"/>
                  </a:lnTo>
                  <a:lnTo>
                    <a:pt x="46" y="0"/>
                  </a:lnTo>
                  <a:lnTo>
                    <a:pt x="28" y="4"/>
                  </a:lnTo>
                  <a:lnTo>
                    <a:pt x="14" y="15"/>
                  </a:lnTo>
                  <a:lnTo>
                    <a:pt x="3" y="29"/>
                  </a:lnTo>
                  <a:lnTo>
                    <a:pt x="0" y="47"/>
                  </a:lnTo>
                  <a:lnTo>
                    <a:pt x="0" y="205"/>
                  </a:lnTo>
                  <a:lnTo>
                    <a:pt x="3" y="223"/>
                  </a:lnTo>
                  <a:lnTo>
                    <a:pt x="14" y="241"/>
                  </a:lnTo>
                  <a:lnTo>
                    <a:pt x="28" y="248"/>
                  </a:lnTo>
                  <a:lnTo>
                    <a:pt x="46" y="251"/>
                  </a:lnTo>
                  <a:lnTo>
                    <a:pt x="534" y="251"/>
                  </a:lnTo>
                  <a:close/>
                </a:path>
              </a:pathLst>
            </a:custGeom>
            <a:noFill/>
            <a:ln w="11113">
              <a:solidFill>
                <a:srgbClr val="000000"/>
              </a:solidFill>
              <a:round/>
              <a:headEnd/>
              <a:tailEnd/>
            </a:ln>
          </p:spPr>
          <p:txBody>
            <a:bodyPr/>
            <a:lstStyle/>
            <a:p>
              <a:endParaRPr lang="ru-RU"/>
            </a:p>
          </p:txBody>
        </p:sp>
        <p:sp>
          <p:nvSpPr>
            <p:cNvPr id="253964" name="Freeform 12"/>
            <p:cNvSpPr>
              <a:spLocks/>
            </p:cNvSpPr>
            <p:nvPr/>
          </p:nvSpPr>
          <p:spPr bwMode="auto">
            <a:xfrm>
              <a:off x="4506" y="2885"/>
              <a:ext cx="580" cy="125"/>
            </a:xfrm>
            <a:custGeom>
              <a:avLst/>
              <a:gdLst>
                <a:gd name="T0" fmla="*/ 534 w 580"/>
                <a:gd name="T1" fmla="*/ 125 h 125"/>
                <a:gd name="T2" fmla="*/ 534 w 580"/>
                <a:gd name="T3" fmla="*/ 125 h 125"/>
                <a:gd name="T4" fmla="*/ 552 w 580"/>
                <a:gd name="T5" fmla="*/ 121 h 125"/>
                <a:gd name="T6" fmla="*/ 570 w 580"/>
                <a:gd name="T7" fmla="*/ 111 h 125"/>
                <a:gd name="T8" fmla="*/ 577 w 580"/>
                <a:gd name="T9" fmla="*/ 96 h 125"/>
                <a:gd name="T10" fmla="*/ 580 w 580"/>
                <a:gd name="T11" fmla="*/ 78 h 125"/>
                <a:gd name="T12" fmla="*/ 580 w 580"/>
                <a:gd name="T13" fmla="*/ 46 h 125"/>
                <a:gd name="T14" fmla="*/ 580 w 580"/>
                <a:gd name="T15" fmla="*/ 46 h 125"/>
                <a:gd name="T16" fmla="*/ 577 w 580"/>
                <a:gd name="T17" fmla="*/ 28 h 125"/>
                <a:gd name="T18" fmla="*/ 570 w 580"/>
                <a:gd name="T19" fmla="*/ 14 h 125"/>
                <a:gd name="T20" fmla="*/ 552 w 580"/>
                <a:gd name="T21" fmla="*/ 3 h 125"/>
                <a:gd name="T22" fmla="*/ 534 w 580"/>
                <a:gd name="T23" fmla="*/ 0 h 125"/>
                <a:gd name="T24" fmla="*/ 46 w 580"/>
                <a:gd name="T25" fmla="*/ 0 h 125"/>
                <a:gd name="T26" fmla="*/ 46 w 580"/>
                <a:gd name="T27" fmla="*/ 0 h 125"/>
                <a:gd name="T28" fmla="*/ 28 w 580"/>
                <a:gd name="T29" fmla="*/ 3 h 125"/>
                <a:gd name="T30" fmla="*/ 14 w 580"/>
                <a:gd name="T31" fmla="*/ 14 h 125"/>
                <a:gd name="T32" fmla="*/ 3 w 580"/>
                <a:gd name="T33" fmla="*/ 28 h 125"/>
                <a:gd name="T34" fmla="*/ 0 w 580"/>
                <a:gd name="T35" fmla="*/ 46 h 125"/>
                <a:gd name="T36" fmla="*/ 0 w 580"/>
                <a:gd name="T37" fmla="*/ 78 h 125"/>
                <a:gd name="T38" fmla="*/ 0 w 580"/>
                <a:gd name="T39" fmla="*/ 78 h 125"/>
                <a:gd name="T40" fmla="*/ 3 w 580"/>
                <a:gd name="T41" fmla="*/ 96 h 125"/>
                <a:gd name="T42" fmla="*/ 14 w 580"/>
                <a:gd name="T43" fmla="*/ 111 h 125"/>
                <a:gd name="T44" fmla="*/ 28 w 580"/>
                <a:gd name="T45" fmla="*/ 121 h 125"/>
                <a:gd name="T46" fmla="*/ 46 w 580"/>
                <a:gd name="T47" fmla="*/ 125 h 125"/>
                <a:gd name="T48" fmla="*/ 534 w 580"/>
                <a:gd name="T49" fmla="*/ 125 h 1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0"/>
                <a:gd name="T76" fmla="*/ 0 h 125"/>
                <a:gd name="T77" fmla="*/ 580 w 580"/>
                <a:gd name="T78" fmla="*/ 125 h 1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0" h="125">
                  <a:moveTo>
                    <a:pt x="534" y="125"/>
                  </a:moveTo>
                  <a:lnTo>
                    <a:pt x="534" y="125"/>
                  </a:lnTo>
                  <a:lnTo>
                    <a:pt x="552" y="121"/>
                  </a:lnTo>
                  <a:lnTo>
                    <a:pt x="570" y="111"/>
                  </a:lnTo>
                  <a:lnTo>
                    <a:pt x="577" y="96"/>
                  </a:lnTo>
                  <a:lnTo>
                    <a:pt x="580" y="78"/>
                  </a:lnTo>
                  <a:lnTo>
                    <a:pt x="580" y="46"/>
                  </a:lnTo>
                  <a:lnTo>
                    <a:pt x="577" y="28"/>
                  </a:lnTo>
                  <a:lnTo>
                    <a:pt x="570" y="14"/>
                  </a:lnTo>
                  <a:lnTo>
                    <a:pt x="552" y="3"/>
                  </a:lnTo>
                  <a:lnTo>
                    <a:pt x="534" y="0"/>
                  </a:lnTo>
                  <a:lnTo>
                    <a:pt x="46" y="0"/>
                  </a:lnTo>
                  <a:lnTo>
                    <a:pt x="28" y="3"/>
                  </a:lnTo>
                  <a:lnTo>
                    <a:pt x="14" y="14"/>
                  </a:lnTo>
                  <a:lnTo>
                    <a:pt x="3" y="28"/>
                  </a:lnTo>
                  <a:lnTo>
                    <a:pt x="0" y="46"/>
                  </a:lnTo>
                  <a:lnTo>
                    <a:pt x="0" y="78"/>
                  </a:lnTo>
                  <a:lnTo>
                    <a:pt x="3" y="96"/>
                  </a:lnTo>
                  <a:lnTo>
                    <a:pt x="14" y="111"/>
                  </a:lnTo>
                  <a:lnTo>
                    <a:pt x="28" y="121"/>
                  </a:lnTo>
                  <a:lnTo>
                    <a:pt x="46" y="125"/>
                  </a:lnTo>
                  <a:lnTo>
                    <a:pt x="534" y="125"/>
                  </a:lnTo>
                  <a:close/>
                </a:path>
              </a:pathLst>
            </a:custGeom>
            <a:noFill/>
            <a:ln w="11113">
              <a:solidFill>
                <a:srgbClr val="000000"/>
              </a:solidFill>
              <a:round/>
              <a:headEnd/>
              <a:tailEnd/>
            </a:ln>
          </p:spPr>
          <p:txBody>
            <a:bodyPr/>
            <a:lstStyle/>
            <a:p>
              <a:endParaRPr lang="ru-RU"/>
            </a:p>
          </p:txBody>
        </p:sp>
        <p:sp>
          <p:nvSpPr>
            <p:cNvPr id="253965" name="Freeform 13"/>
            <p:cNvSpPr>
              <a:spLocks/>
            </p:cNvSpPr>
            <p:nvPr/>
          </p:nvSpPr>
          <p:spPr bwMode="auto">
            <a:xfrm>
              <a:off x="3064" y="2279"/>
              <a:ext cx="581" cy="254"/>
            </a:xfrm>
            <a:custGeom>
              <a:avLst/>
              <a:gdLst>
                <a:gd name="T0" fmla="*/ 534 w 581"/>
                <a:gd name="T1" fmla="*/ 254 h 254"/>
                <a:gd name="T2" fmla="*/ 534 w 581"/>
                <a:gd name="T3" fmla="*/ 254 h 254"/>
                <a:gd name="T4" fmla="*/ 556 w 581"/>
                <a:gd name="T5" fmla="*/ 251 h 254"/>
                <a:gd name="T6" fmla="*/ 570 w 581"/>
                <a:gd name="T7" fmla="*/ 240 h 254"/>
                <a:gd name="T8" fmla="*/ 578 w 581"/>
                <a:gd name="T9" fmla="*/ 226 h 254"/>
                <a:gd name="T10" fmla="*/ 581 w 581"/>
                <a:gd name="T11" fmla="*/ 208 h 254"/>
                <a:gd name="T12" fmla="*/ 581 w 581"/>
                <a:gd name="T13" fmla="*/ 46 h 254"/>
                <a:gd name="T14" fmla="*/ 581 w 581"/>
                <a:gd name="T15" fmla="*/ 46 h 254"/>
                <a:gd name="T16" fmla="*/ 578 w 581"/>
                <a:gd name="T17" fmla="*/ 28 h 254"/>
                <a:gd name="T18" fmla="*/ 570 w 581"/>
                <a:gd name="T19" fmla="*/ 14 h 254"/>
                <a:gd name="T20" fmla="*/ 556 w 581"/>
                <a:gd name="T21" fmla="*/ 7 h 254"/>
                <a:gd name="T22" fmla="*/ 534 w 581"/>
                <a:gd name="T23" fmla="*/ 0 h 254"/>
                <a:gd name="T24" fmla="*/ 47 w 581"/>
                <a:gd name="T25" fmla="*/ 0 h 254"/>
                <a:gd name="T26" fmla="*/ 47 w 581"/>
                <a:gd name="T27" fmla="*/ 0 h 254"/>
                <a:gd name="T28" fmla="*/ 29 w 581"/>
                <a:gd name="T29" fmla="*/ 7 h 254"/>
                <a:gd name="T30" fmla="*/ 15 w 581"/>
                <a:gd name="T31" fmla="*/ 14 h 254"/>
                <a:gd name="T32" fmla="*/ 4 w 581"/>
                <a:gd name="T33" fmla="*/ 28 h 254"/>
                <a:gd name="T34" fmla="*/ 0 w 581"/>
                <a:gd name="T35" fmla="*/ 46 h 254"/>
                <a:gd name="T36" fmla="*/ 0 w 581"/>
                <a:gd name="T37" fmla="*/ 208 h 254"/>
                <a:gd name="T38" fmla="*/ 0 w 581"/>
                <a:gd name="T39" fmla="*/ 208 h 254"/>
                <a:gd name="T40" fmla="*/ 4 w 581"/>
                <a:gd name="T41" fmla="*/ 226 h 254"/>
                <a:gd name="T42" fmla="*/ 15 w 581"/>
                <a:gd name="T43" fmla="*/ 240 h 254"/>
                <a:gd name="T44" fmla="*/ 29 w 581"/>
                <a:gd name="T45" fmla="*/ 251 h 254"/>
                <a:gd name="T46" fmla="*/ 47 w 581"/>
                <a:gd name="T47" fmla="*/ 254 h 254"/>
                <a:gd name="T48" fmla="*/ 534 w 581"/>
                <a:gd name="T49" fmla="*/ 254 h 2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1"/>
                <a:gd name="T76" fmla="*/ 0 h 254"/>
                <a:gd name="T77" fmla="*/ 581 w 581"/>
                <a:gd name="T78" fmla="*/ 254 h 2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1" h="254">
                  <a:moveTo>
                    <a:pt x="534" y="254"/>
                  </a:moveTo>
                  <a:lnTo>
                    <a:pt x="534" y="254"/>
                  </a:lnTo>
                  <a:lnTo>
                    <a:pt x="556" y="251"/>
                  </a:lnTo>
                  <a:lnTo>
                    <a:pt x="570" y="240"/>
                  </a:lnTo>
                  <a:lnTo>
                    <a:pt x="578" y="226"/>
                  </a:lnTo>
                  <a:lnTo>
                    <a:pt x="581" y="208"/>
                  </a:lnTo>
                  <a:lnTo>
                    <a:pt x="581" y="46"/>
                  </a:lnTo>
                  <a:lnTo>
                    <a:pt x="578" y="28"/>
                  </a:lnTo>
                  <a:lnTo>
                    <a:pt x="570" y="14"/>
                  </a:lnTo>
                  <a:lnTo>
                    <a:pt x="556" y="7"/>
                  </a:lnTo>
                  <a:lnTo>
                    <a:pt x="534" y="0"/>
                  </a:lnTo>
                  <a:lnTo>
                    <a:pt x="47" y="0"/>
                  </a:lnTo>
                  <a:lnTo>
                    <a:pt x="29" y="7"/>
                  </a:lnTo>
                  <a:lnTo>
                    <a:pt x="15" y="14"/>
                  </a:lnTo>
                  <a:lnTo>
                    <a:pt x="4" y="28"/>
                  </a:lnTo>
                  <a:lnTo>
                    <a:pt x="0" y="46"/>
                  </a:lnTo>
                  <a:lnTo>
                    <a:pt x="0" y="208"/>
                  </a:lnTo>
                  <a:lnTo>
                    <a:pt x="4" y="226"/>
                  </a:lnTo>
                  <a:lnTo>
                    <a:pt x="15" y="240"/>
                  </a:lnTo>
                  <a:lnTo>
                    <a:pt x="29" y="251"/>
                  </a:lnTo>
                  <a:lnTo>
                    <a:pt x="47" y="254"/>
                  </a:lnTo>
                  <a:lnTo>
                    <a:pt x="534" y="254"/>
                  </a:lnTo>
                  <a:close/>
                </a:path>
              </a:pathLst>
            </a:custGeom>
            <a:noFill/>
            <a:ln w="11113">
              <a:solidFill>
                <a:srgbClr val="000000"/>
              </a:solidFill>
              <a:round/>
              <a:headEnd/>
              <a:tailEnd/>
            </a:ln>
          </p:spPr>
          <p:txBody>
            <a:bodyPr/>
            <a:lstStyle/>
            <a:p>
              <a:endParaRPr lang="ru-RU"/>
            </a:p>
          </p:txBody>
        </p:sp>
        <p:sp>
          <p:nvSpPr>
            <p:cNvPr id="253966" name="Freeform 14"/>
            <p:cNvSpPr>
              <a:spLocks/>
            </p:cNvSpPr>
            <p:nvPr/>
          </p:nvSpPr>
          <p:spPr bwMode="auto">
            <a:xfrm>
              <a:off x="3064" y="2583"/>
              <a:ext cx="581" cy="251"/>
            </a:xfrm>
            <a:custGeom>
              <a:avLst/>
              <a:gdLst>
                <a:gd name="T0" fmla="*/ 534 w 581"/>
                <a:gd name="T1" fmla="*/ 251 h 251"/>
                <a:gd name="T2" fmla="*/ 534 w 581"/>
                <a:gd name="T3" fmla="*/ 251 h 251"/>
                <a:gd name="T4" fmla="*/ 556 w 581"/>
                <a:gd name="T5" fmla="*/ 248 h 251"/>
                <a:gd name="T6" fmla="*/ 570 w 581"/>
                <a:gd name="T7" fmla="*/ 241 h 251"/>
                <a:gd name="T8" fmla="*/ 578 w 581"/>
                <a:gd name="T9" fmla="*/ 223 h 251"/>
                <a:gd name="T10" fmla="*/ 581 w 581"/>
                <a:gd name="T11" fmla="*/ 205 h 251"/>
                <a:gd name="T12" fmla="*/ 581 w 581"/>
                <a:gd name="T13" fmla="*/ 47 h 251"/>
                <a:gd name="T14" fmla="*/ 581 w 581"/>
                <a:gd name="T15" fmla="*/ 47 h 251"/>
                <a:gd name="T16" fmla="*/ 578 w 581"/>
                <a:gd name="T17" fmla="*/ 29 h 251"/>
                <a:gd name="T18" fmla="*/ 570 w 581"/>
                <a:gd name="T19" fmla="*/ 15 h 251"/>
                <a:gd name="T20" fmla="*/ 556 w 581"/>
                <a:gd name="T21" fmla="*/ 4 h 251"/>
                <a:gd name="T22" fmla="*/ 534 w 581"/>
                <a:gd name="T23" fmla="*/ 0 h 251"/>
                <a:gd name="T24" fmla="*/ 47 w 581"/>
                <a:gd name="T25" fmla="*/ 0 h 251"/>
                <a:gd name="T26" fmla="*/ 47 w 581"/>
                <a:gd name="T27" fmla="*/ 0 h 251"/>
                <a:gd name="T28" fmla="*/ 29 w 581"/>
                <a:gd name="T29" fmla="*/ 4 h 251"/>
                <a:gd name="T30" fmla="*/ 15 w 581"/>
                <a:gd name="T31" fmla="*/ 15 h 251"/>
                <a:gd name="T32" fmla="*/ 4 w 581"/>
                <a:gd name="T33" fmla="*/ 29 h 251"/>
                <a:gd name="T34" fmla="*/ 0 w 581"/>
                <a:gd name="T35" fmla="*/ 47 h 251"/>
                <a:gd name="T36" fmla="*/ 0 w 581"/>
                <a:gd name="T37" fmla="*/ 205 h 251"/>
                <a:gd name="T38" fmla="*/ 0 w 581"/>
                <a:gd name="T39" fmla="*/ 205 h 251"/>
                <a:gd name="T40" fmla="*/ 4 w 581"/>
                <a:gd name="T41" fmla="*/ 223 h 251"/>
                <a:gd name="T42" fmla="*/ 15 w 581"/>
                <a:gd name="T43" fmla="*/ 241 h 251"/>
                <a:gd name="T44" fmla="*/ 29 w 581"/>
                <a:gd name="T45" fmla="*/ 248 h 251"/>
                <a:gd name="T46" fmla="*/ 47 w 581"/>
                <a:gd name="T47" fmla="*/ 251 h 251"/>
                <a:gd name="T48" fmla="*/ 534 w 581"/>
                <a:gd name="T49" fmla="*/ 251 h 2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1"/>
                <a:gd name="T76" fmla="*/ 0 h 251"/>
                <a:gd name="T77" fmla="*/ 581 w 581"/>
                <a:gd name="T78" fmla="*/ 251 h 2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1" h="251">
                  <a:moveTo>
                    <a:pt x="534" y="251"/>
                  </a:moveTo>
                  <a:lnTo>
                    <a:pt x="534" y="251"/>
                  </a:lnTo>
                  <a:lnTo>
                    <a:pt x="556" y="248"/>
                  </a:lnTo>
                  <a:lnTo>
                    <a:pt x="570" y="241"/>
                  </a:lnTo>
                  <a:lnTo>
                    <a:pt x="578" y="223"/>
                  </a:lnTo>
                  <a:lnTo>
                    <a:pt x="581" y="205"/>
                  </a:lnTo>
                  <a:lnTo>
                    <a:pt x="581" y="47"/>
                  </a:lnTo>
                  <a:lnTo>
                    <a:pt x="578" y="29"/>
                  </a:lnTo>
                  <a:lnTo>
                    <a:pt x="570" y="15"/>
                  </a:lnTo>
                  <a:lnTo>
                    <a:pt x="556" y="4"/>
                  </a:lnTo>
                  <a:lnTo>
                    <a:pt x="534" y="0"/>
                  </a:lnTo>
                  <a:lnTo>
                    <a:pt x="47" y="0"/>
                  </a:lnTo>
                  <a:lnTo>
                    <a:pt x="29" y="4"/>
                  </a:lnTo>
                  <a:lnTo>
                    <a:pt x="15" y="15"/>
                  </a:lnTo>
                  <a:lnTo>
                    <a:pt x="4" y="29"/>
                  </a:lnTo>
                  <a:lnTo>
                    <a:pt x="0" y="47"/>
                  </a:lnTo>
                  <a:lnTo>
                    <a:pt x="0" y="205"/>
                  </a:lnTo>
                  <a:lnTo>
                    <a:pt x="4" y="223"/>
                  </a:lnTo>
                  <a:lnTo>
                    <a:pt x="15" y="241"/>
                  </a:lnTo>
                  <a:lnTo>
                    <a:pt x="29" y="248"/>
                  </a:lnTo>
                  <a:lnTo>
                    <a:pt x="47" y="251"/>
                  </a:lnTo>
                  <a:lnTo>
                    <a:pt x="534" y="251"/>
                  </a:lnTo>
                  <a:close/>
                </a:path>
              </a:pathLst>
            </a:custGeom>
            <a:noFill/>
            <a:ln w="11113">
              <a:solidFill>
                <a:srgbClr val="000000"/>
              </a:solidFill>
              <a:round/>
              <a:headEnd/>
              <a:tailEnd/>
            </a:ln>
          </p:spPr>
          <p:txBody>
            <a:bodyPr/>
            <a:lstStyle/>
            <a:p>
              <a:endParaRPr lang="ru-RU"/>
            </a:p>
          </p:txBody>
        </p:sp>
        <p:sp>
          <p:nvSpPr>
            <p:cNvPr id="253967" name="Freeform 15"/>
            <p:cNvSpPr>
              <a:spLocks/>
            </p:cNvSpPr>
            <p:nvPr/>
          </p:nvSpPr>
          <p:spPr bwMode="auto">
            <a:xfrm>
              <a:off x="3064" y="2885"/>
              <a:ext cx="581" cy="125"/>
            </a:xfrm>
            <a:custGeom>
              <a:avLst/>
              <a:gdLst>
                <a:gd name="T0" fmla="*/ 534 w 581"/>
                <a:gd name="T1" fmla="*/ 125 h 125"/>
                <a:gd name="T2" fmla="*/ 534 w 581"/>
                <a:gd name="T3" fmla="*/ 125 h 125"/>
                <a:gd name="T4" fmla="*/ 556 w 581"/>
                <a:gd name="T5" fmla="*/ 121 h 125"/>
                <a:gd name="T6" fmla="*/ 570 w 581"/>
                <a:gd name="T7" fmla="*/ 111 h 125"/>
                <a:gd name="T8" fmla="*/ 578 w 581"/>
                <a:gd name="T9" fmla="*/ 96 h 125"/>
                <a:gd name="T10" fmla="*/ 581 w 581"/>
                <a:gd name="T11" fmla="*/ 78 h 125"/>
                <a:gd name="T12" fmla="*/ 581 w 581"/>
                <a:gd name="T13" fmla="*/ 46 h 125"/>
                <a:gd name="T14" fmla="*/ 581 w 581"/>
                <a:gd name="T15" fmla="*/ 46 h 125"/>
                <a:gd name="T16" fmla="*/ 578 w 581"/>
                <a:gd name="T17" fmla="*/ 28 h 125"/>
                <a:gd name="T18" fmla="*/ 570 w 581"/>
                <a:gd name="T19" fmla="*/ 14 h 125"/>
                <a:gd name="T20" fmla="*/ 556 w 581"/>
                <a:gd name="T21" fmla="*/ 3 h 125"/>
                <a:gd name="T22" fmla="*/ 534 w 581"/>
                <a:gd name="T23" fmla="*/ 0 h 125"/>
                <a:gd name="T24" fmla="*/ 47 w 581"/>
                <a:gd name="T25" fmla="*/ 0 h 125"/>
                <a:gd name="T26" fmla="*/ 47 w 581"/>
                <a:gd name="T27" fmla="*/ 0 h 125"/>
                <a:gd name="T28" fmla="*/ 29 w 581"/>
                <a:gd name="T29" fmla="*/ 3 h 125"/>
                <a:gd name="T30" fmla="*/ 15 w 581"/>
                <a:gd name="T31" fmla="*/ 14 h 125"/>
                <a:gd name="T32" fmla="*/ 4 w 581"/>
                <a:gd name="T33" fmla="*/ 28 h 125"/>
                <a:gd name="T34" fmla="*/ 0 w 581"/>
                <a:gd name="T35" fmla="*/ 46 h 125"/>
                <a:gd name="T36" fmla="*/ 0 w 581"/>
                <a:gd name="T37" fmla="*/ 78 h 125"/>
                <a:gd name="T38" fmla="*/ 0 w 581"/>
                <a:gd name="T39" fmla="*/ 78 h 125"/>
                <a:gd name="T40" fmla="*/ 4 w 581"/>
                <a:gd name="T41" fmla="*/ 96 h 125"/>
                <a:gd name="T42" fmla="*/ 15 w 581"/>
                <a:gd name="T43" fmla="*/ 111 h 125"/>
                <a:gd name="T44" fmla="*/ 29 w 581"/>
                <a:gd name="T45" fmla="*/ 121 h 125"/>
                <a:gd name="T46" fmla="*/ 47 w 581"/>
                <a:gd name="T47" fmla="*/ 125 h 125"/>
                <a:gd name="T48" fmla="*/ 534 w 581"/>
                <a:gd name="T49" fmla="*/ 125 h 1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81"/>
                <a:gd name="T76" fmla="*/ 0 h 125"/>
                <a:gd name="T77" fmla="*/ 581 w 581"/>
                <a:gd name="T78" fmla="*/ 125 h 1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81" h="125">
                  <a:moveTo>
                    <a:pt x="534" y="125"/>
                  </a:moveTo>
                  <a:lnTo>
                    <a:pt x="534" y="125"/>
                  </a:lnTo>
                  <a:lnTo>
                    <a:pt x="556" y="121"/>
                  </a:lnTo>
                  <a:lnTo>
                    <a:pt x="570" y="111"/>
                  </a:lnTo>
                  <a:lnTo>
                    <a:pt x="578" y="96"/>
                  </a:lnTo>
                  <a:lnTo>
                    <a:pt x="581" y="78"/>
                  </a:lnTo>
                  <a:lnTo>
                    <a:pt x="581" y="46"/>
                  </a:lnTo>
                  <a:lnTo>
                    <a:pt x="578" y="28"/>
                  </a:lnTo>
                  <a:lnTo>
                    <a:pt x="570" y="14"/>
                  </a:lnTo>
                  <a:lnTo>
                    <a:pt x="556" y="3"/>
                  </a:lnTo>
                  <a:lnTo>
                    <a:pt x="534" y="0"/>
                  </a:lnTo>
                  <a:lnTo>
                    <a:pt x="47" y="0"/>
                  </a:lnTo>
                  <a:lnTo>
                    <a:pt x="29" y="3"/>
                  </a:lnTo>
                  <a:lnTo>
                    <a:pt x="15" y="14"/>
                  </a:lnTo>
                  <a:lnTo>
                    <a:pt x="4" y="28"/>
                  </a:lnTo>
                  <a:lnTo>
                    <a:pt x="0" y="46"/>
                  </a:lnTo>
                  <a:lnTo>
                    <a:pt x="0" y="78"/>
                  </a:lnTo>
                  <a:lnTo>
                    <a:pt x="4" y="96"/>
                  </a:lnTo>
                  <a:lnTo>
                    <a:pt x="15" y="111"/>
                  </a:lnTo>
                  <a:lnTo>
                    <a:pt x="29" y="121"/>
                  </a:lnTo>
                  <a:lnTo>
                    <a:pt x="47" y="125"/>
                  </a:lnTo>
                  <a:lnTo>
                    <a:pt x="534" y="125"/>
                  </a:lnTo>
                  <a:close/>
                </a:path>
              </a:pathLst>
            </a:custGeom>
            <a:noFill/>
            <a:ln w="11113">
              <a:solidFill>
                <a:srgbClr val="000000"/>
              </a:solidFill>
              <a:round/>
              <a:headEnd/>
              <a:tailEnd/>
            </a:ln>
          </p:spPr>
          <p:txBody>
            <a:bodyPr/>
            <a:lstStyle/>
            <a:p>
              <a:endParaRPr lang="ru-RU"/>
            </a:p>
          </p:txBody>
        </p:sp>
        <p:sp>
          <p:nvSpPr>
            <p:cNvPr id="253968" name="Freeform 16"/>
            <p:cNvSpPr>
              <a:spLocks/>
            </p:cNvSpPr>
            <p:nvPr/>
          </p:nvSpPr>
          <p:spPr bwMode="auto">
            <a:xfrm>
              <a:off x="3720" y="2576"/>
              <a:ext cx="423" cy="266"/>
            </a:xfrm>
            <a:custGeom>
              <a:avLst/>
              <a:gdLst>
                <a:gd name="T0" fmla="*/ 377 w 423"/>
                <a:gd name="T1" fmla="*/ 266 h 266"/>
                <a:gd name="T2" fmla="*/ 377 w 423"/>
                <a:gd name="T3" fmla="*/ 266 h 266"/>
                <a:gd name="T4" fmla="*/ 395 w 423"/>
                <a:gd name="T5" fmla="*/ 262 h 266"/>
                <a:gd name="T6" fmla="*/ 409 w 423"/>
                <a:gd name="T7" fmla="*/ 251 h 266"/>
                <a:gd name="T8" fmla="*/ 420 w 423"/>
                <a:gd name="T9" fmla="*/ 237 h 266"/>
                <a:gd name="T10" fmla="*/ 423 w 423"/>
                <a:gd name="T11" fmla="*/ 219 h 266"/>
                <a:gd name="T12" fmla="*/ 423 w 423"/>
                <a:gd name="T13" fmla="*/ 47 h 266"/>
                <a:gd name="T14" fmla="*/ 423 w 423"/>
                <a:gd name="T15" fmla="*/ 47 h 266"/>
                <a:gd name="T16" fmla="*/ 420 w 423"/>
                <a:gd name="T17" fmla="*/ 29 h 266"/>
                <a:gd name="T18" fmla="*/ 409 w 423"/>
                <a:gd name="T19" fmla="*/ 15 h 266"/>
                <a:gd name="T20" fmla="*/ 395 w 423"/>
                <a:gd name="T21" fmla="*/ 4 h 266"/>
                <a:gd name="T22" fmla="*/ 377 w 423"/>
                <a:gd name="T23" fmla="*/ 0 h 266"/>
                <a:gd name="T24" fmla="*/ 47 w 423"/>
                <a:gd name="T25" fmla="*/ 0 h 266"/>
                <a:gd name="T26" fmla="*/ 47 w 423"/>
                <a:gd name="T27" fmla="*/ 0 h 266"/>
                <a:gd name="T28" fmla="*/ 29 w 423"/>
                <a:gd name="T29" fmla="*/ 4 h 266"/>
                <a:gd name="T30" fmla="*/ 15 w 423"/>
                <a:gd name="T31" fmla="*/ 15 h 266"/>
                <a:gd name="T32" fmla="*/ 4 w 423"/>
                <a:gd name="T33" fmla="*/ 29 h 266"/>
                <a:gd name="T34" fmla="*/ 0 w 423"/>
                <a:gd name="T35" fmla="*/ 47 h 266"/>
                <a:gd name="T36" fmla="*/ 0 w 423"/>
                <a:gd name="T37" fmla="*/ 219 h 266"/>
                <a:gd name="T38" fmla="*/ 0 w 423"/>
                <a:gd name="T39" fmla="*/ 219 h 266"/>
                <a:gd name="T40" fmla="*/ 4 w 423"/>
                <a:gd name="T41" fmla="*/ 237 h 266"/>
                <a:gd name="T42" fmla="*/ 15 w 423"/>
                <a:gd name="T43" fmla="*/ 251 h 266"/>
                <a:gd name="T44" fmla="*/ 29 w 423"/>
                <a:gd name="T45" fmla="*/ 262 h 266"/>
                <a:gd name="T46" fmla="*/ 47 w 423"/>
                <a:gd name="T47" fmla="*/ 266 h 266"/>
                <a:gd name="T48" fmla="*/ 377 w 423"/>
                <a:gd name="T49" fmla="*/ 266 h 26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23"/>
                <a:gd name="T76" fmla="*/ 0 h 266"/>
                <a:gd name="T77" fmla="*/ 423 w 423"/>
                <a:gd name="T78" fmla="*/ 266 h 26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23" h="266">
                  <a:moveTo>
                    <a:pt x="377" y="266"/>
                  </a:moveTo>
                  <a:lnTo>
                    <a:pt x="377" y="266"/>
                  </a:lnTo>
                  <a:lnTo>
                    <a:pt x="395" y="262"/>
                  </a:lnTo>
                  <a:lnTo>
                    <a:pt x="409" y="251"/>
                  </a:lnTo>
                  <a:lnTo>
                    <a:pt x="420" y="237"/>
                  </a:lnTo>
                  <a:lnTo>
                    <a:pt x="423" y="219"/>
                  </a:lnTo>
                  <a:lnTo>
                    <a:pt x="423" y="47"/>
                  </a:lnTo>
                  <a:lnTo>
                    <a:pt x="420" y="29"/>
                  </a:lnTo>
                  <a:lnTo>
                    <a:pt x="409" y="15"/>
                  </a:lnTo>
                  <a:lnTo>
                    <a:pt x="395" y="4"/>
                  </a:lnTo>
                  <a:lnTo>
                    <a:pt x="377" y="0"/>
                  </a:lnTo>
                  <a:lnTo>
                    <a:pt x="47" y="0"/>
                  </a:lnTo>
                  <a:lnTo>
                    <a:pt x="29" y="4"/>
                  </a:lnTo>
                  <a:lnTo>
                    <a:pt x="15" y="15"/>
                  </a:lnTo>
                  <a:lnTo>
                    <a:pt x="4" y="29"/>
                  </a:lnTo>
                  <a:lnTo>
                    <a:pt x="0" y="47"/>
                  </a:lnTo>
                  <a:lnTo>
                    <a:pt x="0" y="219"/>
                  </a:lnTo>
                  <a:lnTo>
                    <a:pt x="4" y="237"/>
                  </a:lnTo>
                  <a:lnTo>
                    <a:pt x="15" y="251"/>
                  </a:lnTo>
                  <a:lnTo>
                    <a:pt x="29" y="262"/>
                  </a:lnTo>
                  <a:lnTo>
                    <a:pt x="47" y="266"/>
                  </a:lnTo>
                  <a:lnTo>
                    <a:pt x="377" y="266"/>
                  </a:lnTo>
                  <a:close/>
                </a:path>
              </a:pathLst>
            </a:custGeom>
            <a:noFill/>
            <a:ln w="11113">
              <a:solidFill>
                <a:srgbClr val="000000"/>
              </a:solidFill>
              <a:round/>
              <a:headEnd/>
              <a:tailEnd/>
            </a:ln>
          </p:spPr>
          <p:txBody>
            <a:bodyPr/>
            <a:lstStyle/>
            <a:p>
              <a:endParaRPr lang="ru-RU"/>
            </a:p>
          </p:txBody>
        </p:sp>
        <p:sp>
          <p:nvSpPr>
            <p:cNvPr id="253969" name="Freeform 17"/>
            <p:cNvSpPr>
              <a:spLocks/>
            </p:cNvSpPr>
            <p:nvPr/>
          </p:nvSpPr>
          <p:spPr bwMode="auto">
            <a:xfrm>
              <a:off x="3720" y="2354"/>
              <a:ext cx="678" cy="122"/>
            </a:xfrm>
            <a:custGeom>
              <a:avLst/>
              <a:gdLst>
                <a:gd name="T0" fmla="*/ 631 w 678"/>
                <a:gd name="T1" fmla="*/ 122 h 122"/>
                <a:gd name="T2" fmla="*/ 631 w 678"/>
                <a:gd name="T3" fmla="*/ 122 h 122"/>
                <a:gd name="T4" fmla="*/ 649 w 678"/>
                <a:gd name="T5" fmla="*/ 118 h 122"/>
                <a:gd name="T6" fmla="*/ 667 w 678"/>
                <a:gd name="T7" fmla="*/ 107 h 122"/>
                <a:gd name="T8" fmla="*/ 674 w 678"/>
                <a:gd name="T9" fmla="*/ 93 h 122"/>
                <a:gd name="T10" fmla="*/ 678 w 678"/>
                <a:gd name="T11" fmla="*/ 75 h 122"/>
                <a:gd name="T12" fmla="*/ 678 w 678"/>
                <a:gd name="T13" fmla="*/ 47 h 122"/>
                <a:gd name="T14" fmla="*/ 678 w 678"/>
                <a:gd name="T15" fmla="*/ 47 h 122"/>
                <a:gd name="T16" fmla="*/ 674 w 678"/>
                <a:gd name="T17" fmla="*/ 25 h 122"/>
                <a:gd name="T18" fmla="*/ 667 w 678"/>
                <a:gd name="T19" fmla="*/ 11 h 122"/>
                <a:gd name="T20" fmla="*/ 649 w 678"/>
                <a:gd name="T21" fmla="*/ 4 h 122"/>
                <a:gd name="T22" fmla="*/ 631 w 678"/>
                <a:gd name="T23" fmla="*/ 0 h 122"/>
                <a:gd name="T24" fmla="*/ 47 w 678"/>
                <a:gd name="T25" fmla="*/ 0 h 122"/>
                <a:gd name="T26" fmla="*/ 47 w 678"/>
                <a:gd name="T27" fmla="*/ 0 h 122"/>
                <a:gd name="T28" fmla="*/ 29 w 678"/>
                <a:gd name="T29" fmla="*/ 4 h 122"/>
                <a:gd name="T30" fmla="*/ 15 w 678"/>
                <a:gd name="T31" fmla="*/ 11 h 122"/>
                <a:gd name="T32" fmla="*/ 4 w 678"/>
                <a:gd name="T33" fmla="*/ 25 h 122"/>
                <a:gd name="T34" fmla="*/ 0 w 678"/>
                <a:gd name="T35" fmla="*/ 47 h 122"/>
                <a:gd name="T36" fmla="*/ 0 w 678"/>
                <a:gd name="T37" fmla="*/ 75 h 122"/>
                <a:gd name="T38" fmla="*/ 0 w 678"/>
                <a:gd name="T39" fmla="*/ 75 h 122"/>
                <a:gd name="T40" fmla="*/ 4 w 678"/>
                <a:gd name="T41" fmla="*/ 93 h 122"/>
                <a:gd name="T42" fmla="*/ 15 w 678"/>
                <a:gd name="T43" fmla="*/ 107 h 122"/>
                <a:gd name="T44" fmla="*/ 29 w 678"/>
                <a:gd name="T45" fmla="*/ 118 h 122"/>
                <a:gd name="T46" fmla="*/ 47 w 678"/>
                <a:gd name="T47" fmla="*/ 122 h 122"/>
                <a:gd name="T48" fmla="*/ 631 w 678"/>
                <a:gd name="T49" fmla="*/ 122 h 1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8"/>
                <a:gd name="T76" fmla="*/ 0 h 122"/>
                <a:gd name="T77" fmla="*/ 678 w 678"/>
                <a:gd name="T78" fmla="*/ 122 h 1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8" h="122">
                  <a:moveTo>
                    <a:pt x="631" y="122"/>
                  </a:moveTo>
                  <a:lnTo>
                    <a:pt x="631" y="122"/>
                  </a:lnTo>
                  <a:lnTo>
                    <a:pt x="649" y="118"/>
                  </a:lnTo>
                  <a:lnTo>
                    <a:pt x="667" y="107"/>
                  </a:lnTo>
                  <a:lnTo>
                    <a:pt x="674" y="93"/>
                  </a:lnTo>
                  <a:lnTo>
                    <a:pt x="678" y="75"/>
                  </a:lnTo>
                  <a:lnTo>
                    <a:pt x="678" y="47"/>
                  </a:lnTo>
                  <a:lnTo>
                    <a:pt x="674" y="25"/>
                  </a:lnTo>
                  <a:lnTo>
                    <a:pt x="667" y="11"/>
                  </a:lnTo>
                  <a:lnTo>
                    <a:pt x="649" y="4"/>
                  </a:lnTo>
                  <a:lnTo>
                    <a:pt x="631" y="0"/>
                  </a:lnTo>
                  <a:lnTo>
                    <a:pt x="47" y="0"/>
                  </a:lnTo>
                  <a:lnTo>
                    <a:pt x="29" y="4"/>
                  </a:lnTo>
                  <a:lnTo>
                    <a:pt x="15" y="11"/>
                  </a:lnTo>
                  <a:lnTo>
                    <a:pt x="4" y="25"/>
                  </a:lnTo>
                  <a:lnTo>
                    <a:pt x="0" y="47"/>
                  </a:lnTo>
                  <a:lnTo>
                    <a:pt x="0" y="75"/>
                  </a:lnTo>
                  <a:lnTo>
                    <a:pt x="4" y="93"/>
                  </a:lnTo>
                  <a:lnTo>
                    <a:pt x="15" y="107"/>
                  </a:lnTo>
                  <a:lnTo>
                    <a:pt x="29" y="118"/>
                  </a:lnTo>
                  <a:lnTo>
                    <a:pt x="47" y="122"/>
                  </a:lnTo>
                  <a:lnTo>
                    <a:pt x="631" y="122"/>
                  </a:lnTo>
                  <a:close/>
                </a:path>
              </a:pathLst>
            </a:custGeom>
            <a:noFill/>
            <a:ln w="11113">
              <a:solidFill>
                <a:srgbClr val="000000"/>
              </a:solidFill>
              <a:round/>
              <a:headEnd/>
              <a:tailEnd/>
            </a:ln>
          </p:spPr>
          <p:txBody>
            <a:bodyPr/>
            <a:lstStyle/>
            <a:p>
              <a:endParaRPr lang="ru-RU"/>
            </a:p>
          </p:txBody>
        </p:sp>
        <p:sp>
          <p:nvSpPr>
            <p:cNvPr id="253970" name="Freeform 18"/>
            <p:cNvSpPr>
              <a:spLocks/>
            </p:cNvSpPr>
            <p:nvPr/>
          </p:nvSpPr>
          <p:spPr bwMode="auto">
            <a:xfrm>
              <a:off x="4219" y="2576"/>
              <a:ext cx="215" cy="266"/>
            </a:xfrm>
            <a:custGeom>
              <a:avLst/>
              <a:gdLst>
                <a:gd name="T0" fmla="*/ 168 w 215"/>
                <a:gd name="T1" fmla="*/ 266 h 266"/>
                <a:gd name="T2" fmla="*/ 168 w 215"/>
                <a:gd name="T3" fmla="*/ 266 h 266"/>
                <a:gd name="T4" fmla="*/ 186 w 215"/>
                <a:gd name="T5" fmla="*/ 262 h 266"/>
                <a:gd name="T6" fmla="*/ 201 w 215"/>
                <a:gd name="T7" fmla="*/ 251 h 266"/>
                <a:gd name="T8" fmla="*/ 211 w 215"/>
                <a:gd name="T9" fmla="*/ 237 h 266"/>
                <a:gd name="T10" fmla="*/ 215 w 215"/>
                <a:gd name="T11" fmla="*/ 219 h 266"/>
                <a:gd name="T12" fmla="*/ 215 w 215"/>
                <a:gd name="T13" fmla="*/ 47 h 266"/>
                <a:gd name="T14" fmla="*/ 215 w 215"/>
                <a:gd name="T15" fmla="*/ 47 h 266"/>
                <a:gd name="T16" fmla="*/ 211 w 215"/>
                <a:gd name="T17" fmla="*/ 29 h 266"/>
                <a:gd name="T18" fmla="*/ 201 w 215"/>
                <a:gd name="T19" fmla="*/ 15 h 266"/>
                <a:gd name="T20" fmla="*/ 186 w 215"/>
                <a:gd name="T21" fmla="*/ 4 h 266"/>
                <a:gd name="T22" fmla="*/ 168 w 215"/>
                <a:gd name="T23" fmla="*/ 0 h 266"/>
                <a:gd name="T24" fmla="*/ 46 w 215"/>
                <a:gd name="T25" fmla="*/ 0 h 266"/>
                <a:gd name="T26" fmla="*/ 46 w 215"/>
                <a:gd name="T27" fmla="*/ 0 h 266"/>
                <a:gd name="T28" fmla="*/ 28 w 215"/>
                <a:gd name="T29" fmla="*/ 4 h 266"/>
                <a:gd name="T30" fmla="*/ 14 w 215"/>
                <a:gd name="T31" fmla="*/ 15 h 266"/>
                <a:gd name="T32" fmla="*/ 3 w 215"/>
                <a:gd name="T33" fmla="*/ 29 h 266"/>
                <a:gd name="T34" fmla="*/ 0 w 215"/>
                <a:gd name="T35" fmla="*/ 47 h 266"/>
                <a:gd name="T36" fmla="*/ 0 w 215"/>
                <a:gd name="T37" fmla="*/ 219 h 266"/>
                <a:gd name="T38" fmla="*/ 0 w 215"/>
                <a:gd name="T39" fmla="*/ 219 h 266"/>
                <a:gd name="T40" fmla="*/ 3 w 215"/>
                <a:gd name="T41" fmla="*/ 237 h 266"/>
                <a:gd name="T42" fmla="*/ 14 w 215"/>
                <a:gd name="T43" fmla="*/ 251 h 266"/>
                <a:gd name="T44" fmla="*/ 28 w 215"/>
                <a:gd name="T45" fmla="*/ 262 h 266"/>
                <a:gd name="T46" fmla="*/ 46 w 215"/>
                <a:gd name="T47" fmla="*/ 266 h 266"/>
                <a:gd name="T48" fmla="*/ 168 w 215"/>
                <a:gd name="T49" fmla="*/ 266 h 26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5"/>
                <a:gd name="T76" fmla="*/ 0 h 266"/>
                <a:gd name="T77" fmla="*/ 215 w 215"/>
                <a:gd name="T78" fmla="*/ 266 h 26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5" h="266">
                  <a:moveTo>
                    <a:pt x="168" y="266"/>
                  </a:moveTo>
                  <a:lnTo>
                    <a:pt x="168" y="266"/>
                  </a:lnTo>
                  <a:lnTo>
                    <a:pt x="186" y="262"/>
                  </a:lnTo>
                  <a:lnTo>
                    <a:pt x="201" y="251"/>
                  </a:lnTo>
                  <a:lnTo>
                    <a:pt x="211" y="237"/>
                  </a:lnTo>
                  <a:lnTo>
                    <a:pt x="215" y="219"/>
                  </a:lnTo>
                  <a:lnTo>
                    <a:pt x="215" y="47"/>
                  </a:lnTo>
                  <a:lnTo>
                    <a:pt x="211" y="29"/>
                  </a:lnTo>
                  <a:lnTo>
                    <a:pt x="201" y="15"/>
                  </a:lnTo>
                  <a:lnTo>
                    <a:pt x="186" y="4"/>
                  </a:lnTo>
                  <a:lnTo>
                    <a:pt x="168" y="0"/>
                  </a:lnTo>
                  <a:lnTo>
                    <a:pt x="46" y="0"/>
                  </a:lnTo>
                  <a:lnTo>
                    <a:pt x="28" y="4"/>
                  </a:lnTo>
                  <a:lnTo>
                    <a:pt x="14" y="15"/>
                  </a:lnTo>
                  <a:lnTo>
                    <a:pt x="3" y="29"/>
                  </a:lnTo>
                  <a:lnTo>
                    <a:pt x="0" y="47"/>
                  </a:lnTo>
                  <a:lnTo>
                    <a:pt x="0" y="219"/>
                  </a:lnTo>
                  <a:lnTo>
                    <a:pt x="3" y="237"/>
                  </a:lnTo>
                  <a:lnTo>
                    <a:pt x="14" y="251"/>
                  </a:lnTo>
                  <a:lnTo>
                    <a:pt x="28" y="262"/>
                  </a:lnTo>
                  <a:lnTo>
                    <a:pt x="46" y="266"/>
                  </a:lnTo>
                  <a:lnTo>
                    <a:pt x="168" y="266"/>
                  </a:lnTo>
                  <a:close/>
                </a:path>
              </a:pathLst>
            </a:custGeom>
            <a:noFill/>
            <a:ln w="11113">
              <a:solidFill>
                <a:srgbClr val="000000"/>
              </a:solidFill>
              <a:round/>
              <a:headEnd/>
              <a:tailEnd/>
            </a:ln>
          </p:spPr>
          <p:txBody>
            <a:bodyPr/>
            <a:lstStyle/>
            <a:p>
              <a:endParaRPr lang="ru-RU"/>
            </a:p>
          </p:txBody>
        </p:sp>
        <p:sp>
          <p:nvSpPr>
            <p:cNvPr id="253971" name="Rectangle 19"/>
            <p:cNvSpPr>
              <a:spLocks noChangeArrowheads="1"/>
            </p:cNvSpPr>
            <p:nvPr/>
          </p:nvSpPr>
          <p:spPr bwMode="auto">
            <a:xfrm>
              <a:off x="3771" y="2379"/>
              <a:ext cx="118" cy="72"/>
            </a:xfrm>
            <a:prstGeom prst="rect">
              <a:avLst/>
            </a:prstGeom>
            <a:solidFill>
              <a:srgbClr val="666666"/>
            </a:solidFill>
            <a:ln w="11113">
              <a:solidFill>
                <a:srgbClr val="000000"/>
              </a:solidFill>
              <a:miter lim="800000"/>
              <a:headEnd/>
              <a:tailEnd/>
            </a:ln>
          </p:spPr>
          <p:txBody>
            <a:bodyPr/>
            <a:lstStyle/>
            <a:p>
              <a:pPr eaLnBrk="1" hangingPunct="1"/>
              <a:endParaRPr lang="ru-RU" altLang="ru-RU"/>
            </a:p>
          </p:txBody>
        </p:sp>
        <p:sp>
          <p:nvSpPr>
            <p:cNvPr id="253972" name="Rectangle 20"/>
            <p:cNvSpPr>
              <a:spLocks noChangeArrowheads="1"/>
            </p:cNvSpPr>
            <p:nvPr/>
          </p:nvSpPr>
          <p:spPr bwMode="auto">
            <a:xfrm>
              <a:off x="3925" y="2379"/>
              <a:ext cx="122" cy="72"/>
            </a:xfrm>
            <a:prstGeom prst="rect">
              <a:avLst/>
            </a:prstGeom>
            <a:solidFill>
              <a:srgbClr val="666666"/>
            </a:solidFill>
            <a:ln w="11113">
              <a:solidFill>
                <a:srgbClr val="000000"/>
              </a:solidFill>
              <a:miter lim="800000"/>
              <a:headEnd/>
              <a:tailEnd/>
            </a:ln>
          </p:spPr>
          <p:txBody>
            <a:bodyPr/>
            <a:lstStyle/>
            <a:p>
              <a:pPr eaLnBrk="1" hangingPunct="1"/>
              <a:endParaRPr lang="ru-RU" altLang="ru-RU"/>
            </a:p>
          </p:txBody>
        </p:sp>
        <p:sp>
          <p:nvSpPr>
            <p:cNvPr id="253973" name="Rectangle 21"/>
            <p:cNvSpPr>
              <a:spLocks noChangeArrowheads="1"/>
            </p:cNvSpPr>
            <p:nvPr/>
          </p:nvSpPr>
          <p:spPr bwMode="auto">
            <a:xfrm>
              <a:off x="3771" y="2608"/>
              <a:ext cx="121" cy="69"/>
            </a:xfrm>
            <a:prstGeom prst="rect">
              <a:avLst/>
            </a:prstGeom>
            <a:solidFill>
              <a:srgbClr val="666666"/>
            </a:solidFill>
            <a:ln w="11113">
              <a:solidFill>
                <a:srgbClr val="000000"/>
              </a:solidFill>
              <a:miter lim="800000"/>
              <a:headEnd/>
              <a:tailEnd/>
            </a:ln>
          </p:spPr>
          <p:txBody>
            <a:bodyPr/>
            <a:lstStyle/>
            <a:p>
              <a:pPr eaLnBrk="1" hangingPunct="1"/>
              <a:endParaRPr lang="ru-RU" altLang="ru-RU"/>
            </a:p>
          </p:txBody>
        </p:sp>
        <p:sp>
          <p:nvSpPr>
            <p:cNvPr id="253974" name="Rectangle 22"/>
            <p:cNvSpPr>
              <a:spLocks noChangeArrowheads="1"/>
            </p:cNvSpPr>
            <p:nvPr/>
          </p:nvSpPr>
          <p:spPr bwMode="auto">
            <a:xfrm>
              <a:off x="3971" y="2608"/>
              <a:ext cx="122" cy="69"/>
            </a:xfrm>
            <a:prstGeom prst="rect">
              <a:avLst/>
            </a:prstGeom>
            <a:solidFill>
              <a:srgbClr val="666666"/>
            </a:solidFill>
            <a:ln w="11113">
              <a:solidFill>
                <a:srgbClr val="000000"/>
              </a:solidFill>
              <a:miter lim="800000"/>
              <a:headEnd/>
              <a:tailEnd/>
            </a:ln>
          </p:spPr>
          <p:txBody>
            <a:bodyPr/>
            <a:lstStyle/>
            <a:p>
              <a:pPr eaLnBrk="1" hangingPunct="1"/>
              <a:endParaRPr lang="ru-RU" altLang="ru-RU"/>
            </a:p>
          </p:txBody>
        </p:sp>
        <p:sp>
          <p:nvSpPr>
            <p:cNvPr id="253975" name="Rectangle 23"/>
            <p:cNvSpPr>
              <a:spLocks noChangeArrowheads="1"/>
            </p:cNvSpPr>
            <p:nvPr/>
          </p:nvSpPr>
          <p:spPr bwMode="auto">
            <a:xfrm>
              <a:off x="3771" y="2734"/>
              <a:ext cx="121" cy="68"/>
            </a:xfrm>
            <a:prstGeom prst="rect">
              <a:avLst/>
            </a:prstGeom>
            <a:solidFill>
              <a:srgbClr val="666666"/>
            </a:solidFill>
            <a:ln w="11113">
              <a:solidFill>
                <a:srgbClr val="000000"/>
              </a:solidFill>
              <a:miter lim="800000"/>
              <a:headEnd/>
              <a:tailEnd/>
            </a:ln>
          </p:spPr>
          <p:txBody>
            <a:bodyPr/>
            <a:lstStyle/>
            <a:p>
              <a:pPr eaLnBrk="1" hangingPunct="1"/>
              <a:endParaRPr lang="ru-RU" altLang="ru-RU"/>
            </a:p>
          </p:txBody>
        </p:sp>
        <p:sp>
          <p:nvSpPr>
            <p:cNvPr id="253976" name="Rectangle 24"/>
            <p:cNvSpPr>
              <a:spLocks noChangeArrowheads="1"/>
            </p:cNvSpPr>
            <p:nvPr/>
          </p:nvSpPr>
          <p:spPr bwMode="auto">
            <a:xfrm>
              <a:off x="3971" y="2734"/>
              <a:ext cx="122" cy="68"/>
            </a:xfrm>
            <a:prstGeom prst="rect">
              <a:avLst/>
            </a:prstGeom>
            <a:solidFill>
              <a:srgbClr val="666666"/>
            </a:solidFill>
            <a:ln w="11113">
              <a:solidFill>
                <a:srgbClr val="000000"/>
              </a:solidFill>
              <a:miter lim="800000"/>
              <a:headEnd/>
              <a:tailEnd/>
            </a:ln>
          </p:spPr>
          <p:txBody>
            <a:bodyPr/>
            <a:lstStyle/>
            <a:p>
              <a:pPr eaLnBrk="1" hangingPunct="1"/>
              <a:endParaRPr lang="ru-RU" altLang="ru-RU"/>
            </a:p>
          </p:txBody>
        </p:sp>
        <p:sp>
          <p:nvSpPr>
            <p:cNvPr id="253977" name="Rectangle 25"/>
            <p:cNvSpPr>
              <a:spLocks noChangeArrowheads="1"/>
            </p:cNvSpPr>
            <p:nvPr/>
          </p:nvSpPr>
          <p:spPr bwMode="auto">
            <a:xfrm>
              <a:off x="4262" y="2734"/>
              <a:ext cx="122" cy="68"/>
            </a:xfrm>
            <a:prstGeom prst="rect">
              <a:avLst/>
            </a:prstGeom>
            <a:solidFill>
              <a:srgbClr val="666666"/>
            </a:solidFill>
            <a:ln w="11113">
              <a:solidFill>
                <a:srgbClr val="000000"/>
              </a:solidFill>
              <a:miter lim="800000"/>
              <a:headEnd/>
              <a:tailEnd/>
            </a:ln>
          </p:spPr>
          <p:txBody>
            <a:bodyPr/>
            <a:lstStyle/>
            <a:p>
              <a:pPr eaLnBrk="1" hangingPunct="1"/>
              <a:endParaRPr lang="ru-RU" altLang="ru-RU"/>
            </a:p>
          </p:txBody>
        </p:sp>
        <p:sp>
          <p:nvSpPr>
            <p:cNvPr id="253978" name="Rectangle 26"/>
            <p:cNvSpPr>
              <a:spLocks noChangeArrowheads="1"/>
            </p:cNvSpPr>
            <p:nvPr/>
          </p:nvSpPr>
          <p:spPr bwMode="auto">
            <a:xfrm>
              <a:off x="4083" y="2379"/>
              <a:ext cx="118" cy="72"/>
            </a:xfrm>
            <a:prstGeom prst="rect">
              <a:avLst/>
            </a:prstGeom>
            <a:solidFill>
              <a:srgbClr val="666666"/>
            </a:solidFill>
            <a:ln w="11113">
              <a:solidFill>
                <a:srgbClr val="000000"/>
              </a:solidFill>
              <a:miter lim="800000"/>
              <a:headEnd/>
              <a:tailEnd/>
            </a:ln>
          </p:spPr>
          <p:txBody>
            <a:bodyPr/>
            <a:lstStyle/>
            <a:p>
              <a:pPr eaLnBrk="1" hangingPunct="1"/>
              <a:endParaRPr lang="ru-RU" altLang="ru-RU"/>
            </a:p>
          </p:txBody>
        </p:sp>
        <p:sp>
          <p:nvSpPr>
            <p:cNvPr id="253979" name="Rectangle 27"/>
            <p:cNvSpPr>
              <a:spLocks noChangeArrowheads="1"/>
            </p:cNvSpPr>
            <p:nvPr/>
          </p:nvSpPr>
          <p:spPr bwMode="auto">
            <a:xfrm>
              <a:off x="4237" y="2379"/>
              <a:ext cx="118" cy="72"/>
            </a:xfrm>
            <a:prstGeom prst="rect">
              <a:avLst/>
            </a:prstGeom>
            <a:solidFill>
              <a:srgbClr val="666666"/>
            </a:solidFill>
            <a:ln w="11113">
              <a:solidFill>
                <a:srgbClr val="000000"/>
              </a:solidFill>
              <a:miter lim="800000"/>
              <a:headEnd/>
              <a:tailEnd/>
            </a:ln>
          </p:spPr>
          <p:txBody>
            <a:bodyPr/>
            <a:lstStyle/>
            <a:p>
              <a:pPr eaLnBrk="1" hangingPunct="1"/>
              <a:endParaRPr lang="ru-RU" altLang="ru-RU"/>
            </a:p>
          </p:txBody>
        </p:sp>
        <p:sp>
          <p:nvSpPr>
            <p:cNvPr id="253980" name="Rectangle 28"/>
            <p:cNvSpPr>
              <a:spLocks noChangeArrowheads="1"/>
            </p:cNvSpPr>
            <p:nvPr/>
          </p:nvSpPr>
          <p:spPr bwMode="auto">
            <a:xfrm>
              <a:off x="1555" y="1526"/>
              <a:ext cx="72" cy="1523"/>
            </a:xfrm>
            <a:prstGeom prst="rect">
              <a:avLst/>
            </a:prstGeom>
            <a:solidFill>
              <a:srgbClr val="666666"/>
            </a:solidFill>
            <a:ln w="9525">
              <a:noFill/>
              <a:miter lim="800000"/>
              <a:headEnd/>
              <a:tailEnd/>
            </a:ln>
          </p:spPr>
          <p:txBody>
            <a:bodyPr/>
            <a:lstStyle/>
            <a:p>
              <a:pPr eaLnBrk="1" hangingPunct="1"/>
              <a:endParaRPr lang="ru-RU" altLang="ru-RU"/>
            </a:p>
          </p:txBody>
        </p:sp>
        <p:sp>
          <p:nvSpPr>
            <p:cNvPr id="253981" name="Rectangle 29"/>
            <p:cNvSpPr>
              <a:spLocks noChangeArrowheads="1"/>
            </p:cNvSpPr>
            <p:nvPr/>
          </p:nvSpPr>
          <p:spPr bwMode="auto">
            <a:xfrm>
              <a:off x="1555" y="1526"/>
              <a:ext cx="72" cy="1523"/>
            </a:xfrm>
            <a:prstGeom prst="rect">
              <a:avLst/>
            </a:prstGeom>
            <a:noFill/>
            <a:ln w="11113">
              <a:solidFill>
                <a:srgbClr val="000000"/>
              </a:solidFill>
              <a:miter lim="800000"/>
              <a:headEnd/>
              <a:tailEnd/>
            </a:ln>
          </p:spPr>
          <p:txBody>
            <a:bodyPr/>
            <a:lstStyle/>
            <a:p>
              <a:pPr eaLnBrk="1" hangingPunct="1"/>
              <a:endParaRPr lang="ru-RU" altLang="ru-RU"/>
            </a:p>
          </p:txBody>
        </p:sp>
        <p:sp>
          <p:nvSpPr>
            <p:cNvPr id="253982" name="Rectangle 30"/>
            <p:cNvSpPr>
              <a:spLocks noChangeArrowheads="1"/>
            </p:cNvSpPr>
            <p:nvPr/>
          </p:nvSpPr>
          <p:spPr bwMode="auto">
            <a:xfrm>
              <a:off x="1555" y="203"/>
              <a:ext cx="72" cy="1176"/>
            </a:xfrm>
            <a:prstGeom prst="rect">
              <a:avLst/>
            </a:prstGeom>
            <a:solidFill>
              <a:srgbClr val="666666"/>
            </a:solidFill>
            <a:ln w="9525">
              <a:noFill/>
              <a:miter lim="800000"/>
              <a:headEnd/>
              <a:tailEnd/>
            </a:ln>
          </p:spPr>
          <p:txBody>
            <a:bodyPr/>
            <a:lstStyle/>
            <a:p>
              <a:pPr eaLnBrk="1" hangingPunct="1"/>
              <a:endParaRPr lang="ru-RU" altLang="ru-RU"/>
            </a:p>
          </p:txBody>
        </p:sp>
        <p:sp>
          <p:nvSpPr>
            <p:cNvPr id="253983" name="Rectangle 31"/>
            <p:cNvSpPr>
              <a:spLocks noChangeArrowheads="1"/>
            </p:cNvSpPr>
            <p:nvPr/>
          </p:nvSpPr>
          <p:spPr bwMode="auto">
            <a:xfrm>
              <a:off x="1555" y="203"/>
              <a:ext cx="72" cy="1176"/>
            </a:xfrm>
            <a:prstGeom prst="rect">
              <a:avLst/>
            </a:prstGeom>
            <a:noFill/>
            <a:ln w="11113">
              <a:solidFill>
                <a:srgbClr val="000000"/>
              </a:solidFill>
              <a:miter lim="800000"/>
              <a:headEnd/>
              <a:tailEnd/>
            </a:ln>
          </p:spPr>
          <p:txBody>
            <a:bodyPr/>
            <a:lstStyle/>
            <a:p>
              <a:pPr eaLnBrk="1" hangingPunct="1"/>
              <a:endParaRPr lang="ru-RU" altLang="ru-RU"/>
            </a:p>
          </p:txBody>
        </p:sp>
        <p:sp>
          <p:nvSpPr>
            <p:cNvPr id="253984" name="Freeform 32"/>
            <p:cNvSpPr>
              <a:spLocks/>
            </p:cNvSpPr>
            <p:nvPr/>
          </p:nvSpPr>
          <p:spPr bwMode="auto">
            <a:xfrm>
              <a:off x="1250" y="1282"/>
              <a:ext cx="265" cy="97"/>
            </a:xfrm>
            <a:custGeom>
              <a:avLst/>
              <a:gdLst>
                <a:gd name="T0" fmla="*/ 0 w 265"/>
                <a:gd name="T1" fmla="*/ 0 h 97"/>
                <a:gd name="T2" fmla="*/ 0 w 265"/>
                <a:gd name="T3" fmla="*/ 0 h 97"/>
                <a:gd name="T4" fmla="*/ 14 w 265"/>
                <a:gd name="T5" fmla="*/ 7 h 97"/>
                <a:gd name="T6" fmla="*/ 32 w 265"/>
                <a:gd name="T7" fmla="*/ 7 h 97"/>
                <a:gd name="T8" fmla="*/ 68 w 265"/>
                <a:gd name="T9" fmla="*/ 7 h 97"/>
                <a:gd name="T10" fmla="*/ 68 w 265"/>
                <a:gd name="T11" fmla="*/ 7 h 97"/>
                <a:gd name="T12" fmla="*/ 97 w 265"/>
                <a:gd name="T13" fmla="*/ 7 h 97"/>
                <a:gd name="T14" fmla="*/ 126 w 265"/>
                <a:gd name="T15" fmla="*/ 14 h 97"/>
                <a:gd name="T16" fmla="*/ 140 w 265"/>
                <a:gd name="T17" fmla="*/ 25 h 97"/>
                <a:gd name="T18" fmla="*/ 154 w 265"/>
                <a:gd name="T19" fmla="*/ 32 h 97"/>
                <a:gd name="T20" fmla="*/ 169 w 265"/>
                <a:gd name="T21" fmla="*/ 47 h 97"/>
                <a:gd name="T22" fmla="*/ 183 w 265"/>
                <a:gd name="T23" fmla="*/ 61 h 97"/>
                <a:gd name="T24" fmla="*/ 183 w 265"/>
                <a:gd name="T25" fmla="*/ 61 h 97"/>
                <a:gd name="T26" fmla="*/ 201 w 265"/>
                <a:gd name="T27" fmla="*/ 79 h 97"/>
                <a:gd name="T28" fmla="*/ 222 w 265"/>
                <a:gd name="T29" fmla="*/ 90 h 97"/>
                <a:gd name="T30" fmla="*/ 244 w 265"/>
                <a:gd name="T31" fmla="*/ 93 h 97"/>
                <a:gd name="T32" fmla="*/ 265 w 265"/>
                <a:gd name="T33" fmla="*/ 97 h 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5"/>
                <a:gd name="T52" fmla="*/ 0 h 97"/>
                <a:gd name="T53" fmla="*/ 265 w 265"/>
                <a:gd name="T54" fmla="*/ 97 h 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5" h="97">
                  <a:moveTo>
                    <a:pt x="0" y="0"/>
                  </a:moveTo>
                  <a:lnTo>
                    <a:pt x="0" y="0"/>
                  </a:lnTo>
                  <a:lnTo>
                    <a:pt x="14" y="7"/>
                  </a:lnTo>
                  <a:lnTo>
                    <a:pt x="32" y="7"/>
                  </a:lnTo>
                  <a:lnTo>
                    <a:pt x="68" y="7"/>
                  </a:lnTo>
                  <a:lnTo>
                    <a:pt x="97" y="7"/>
                  </a:lnTo>
                  <a:lnTo>
                    <a:pt x="126" y="14"/>
                  </a:lnTo>
                  <a:lnTo>
                    <a:pt x="140" y="25"/>
                  </a:lnTo>
                  <a:lnTo>
                    <a:pt x="154" y="32"/>
                  </a:lnTo>
                  <a:lnTo>
                    <a:pt x="169" y="47"/>
                  </a:lnTo>
                  <a:lnTo>
                    <a:pt x="183" y="61"/>
                  </a:lnTo>
                  <a:lnTo>
                    <a:pt x="201" y="79"/>
                  </a:lnTo>
                  <a:lnTo>
                    <a:pt x="222" y="90"/>
                  </a:lnTo>
                  <a:lnTo>
                    <a:pt x="244" y="93"/>
                  </a:lnTo>
                  <a:lnTo>
                    <a:pt x="265" y="97"/>
                  </a:lnTo>
                </a:path>
              </a:pathLst>
            </a:custGeom>
            <a:noFill/>
            <a:ln w="28575">
              <a:solidFill>
                <a:srgbClr val="000000"/>
              </a:solidFill>
              <a:round/>
              <a:headEnd/>
              <a:tailEnd/>
            </a:ln>
          </p:spPr>
          <p:txBody>
            <a:bodyPr/>
            <a:lstStyle/>
            <a:p>
              <a:endParaRPr lang="ru-RU"/>
            </a:p>
          </p:txBody>
        </p:sp>
        <p:sp>
          <p:nvSpPr>
            <p:cNvPr id="253985" name="Freeform 33"/>
            <p:cNvSpPr>
              <a:spLocks/>
            </p:cNvSpPr>
            <p:nvPr/>
          </p:nvSpPr>
          <p:spPr bwMode="auto">
            <a:xfrm>
              <a:off x="1211" y="1407"/>
              <a:ext cx="304" cy="115"/>
            </a:xfrm>
            <a:custGeom>
              <a:avLst/>
              <a:gdLst>
                <a:gd name="T0" fmla="*/ 304 w 304"/>
                <a:gd name="T1" fmla="*/ 115 h 115"/>
                <a:gd name="T2" fmla="*/ 304 w 304"/>
                <a:gd name="T3" fmla="*/ 115 h 115"/>
                <a:gd name="T4" fmla="*/ 283 w 304"/>
                <a:gd name="T5" fmla="*/ 112 h 115"/>
                <a:gd name="T6" fmla="*/ 261 w 304"/>
                <a:gd name="T7" fmla="*/ 108 h 115"/>
                <a:gd name="T8" fmla="*/ 240 w 304"/>
                <a:gd name="T9" fmla="*/ 97 h 115"/>
                <a:gd name="T10" fmla="*/ 222 w 304"/>
                <a:gd name="T11" fmla="*/ 83 h 115"/>
                <a:gd name="T12" fmla="*/ 222 w 304"/>
                <a:gd name="T13" fmla="*/ 83 h 115"/>
                <a:gd name="T14" fmla="*/ 208 w 304"/>
                <a:gd name="T15" fmla="*/ 65 h 115"/>
                <a:gd name="T16" fmla="*/ 193 w 304"/>
                <a:gd name="T17" fmla="*/ 51 h 115"/>
                <a:gd name="T18" fmla="*/ 179 w 304"/>
                <a:gd name="T19" fmla="*/ 43 h 115"/>
                <a:gd name="T20" fmla="*/ 165 w 304"/>
                <a:gd name="T21" fmla="*/ 36 h 115"/>
                <a:gd name="T22" fmla="*/ 136 w 304"/>
                <a:gd name="T23" fmla="*/ 26 h 115"/>
                <a:gd name="T24" fmla="*/ 107 w 304"/>
                <a:gd name="T25" fmla="*/ 26 h 115"/>
                <a:gd name="T26" fmla="*/ 107 w 304"/>
                <a:gd name="T27" fmla="*/ 26 h 115"/>
                <a:gd name="T28" fmla="*/ 71 w 304"/>
                <a:gd name="T29" fmla="*/ 26 h 115"/>
                <a:gd name="T30" fmla="*/ 53 w 304"/>
                <a:gd name="T31" fmla="*/ 26 h 115"/>
                <a:gd name="T32" fmla="*/ 39 w 304"/>
                <a:gd name="T33" fmla="*/ 18 h 115"/>
                <a:gd name="T34" fmla="*/ 0 w 304"/>
                <a:gd name="T35" fmla="*/ 0 h 1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4"/>
                <a:gd name="T55" fmla="*/ 0 h 115"/>
                <a:gd name="T56" fmla="*/ 304 w 304"/>
                <a:gd name="T57" fmla="*/ 115 h 11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4" h="115">
                  <a:moveTo>
                    <a:pt x="304" y="115"/>
                  </a:moveTo>
                  <a:lnTo>
                    <a:pt x="304" y="115"/>
                  </a:lnTo>
                  <a:lnTo>
                    <a:pt x="283" y="112"/>
                  </a:lnTo>
                  <a:lnTo>
                    <a:pt x="261" y="108"/>
                  </a:lnTo>
                  <a:lnTo>
                    <a:pt x="240" y="97"/>
                  </a:lnTo>
                  <a:lnTo>
                    <a:pt x="222" y="83"/>
                  </a:lnTo>
                  <a:lnTo>
                    <a:pt x="208" y="65"/>
                  </a:lnTo>
                  <a:lnTo>
                    <a:pt x="193" y="51"/>
                  </a:lnTo>
                  <a:lnTo>
                    <a:pt x="179" y="43"/>
                  </a:lnTo>
                  <a:lnTo>
                    <a:pt x="165" y="36"/>
                  </a:lnTo>
                  <a:lnTo>
                    <a:pt x="136" y="26"/>
                  </a:lnTo>
                  <a:lnTo>
                    <a:pt x="107" y="26"/>
                  </a:lnTo>
                  <a:lnTo>
                    <a:pt x="71" y="26"/>
                  </a:lnTo>
                  <a:lnTo>
                    <a:pt x="53" y="26"/>
                  </a:lnTo>
                  <a:lnTo>
                    <a:pt x="39" y="18"/>
                  </a:lnTo>
                  <a:lnTo>
                    <a:pt x="0" y="0"/>
                  </a:lnTo>
                </a:path>
              </a:pathLst>
            </a:custGeom>
            <a:noFill/>
            <a:ln w="28575">
              <a:solidFill>
                <a:srgbClr val="000000"/>
              </a:solidFill>
              <a:round/>
              <a:headEnd/>
              <a:tailEnd/>
            </a:ln>
          </p:spPr>
          <p:txBody>
            <a:bodyPr/>
            <a:lstStyle/>
            <a:p>
              <a:endParaRPr lang="ru-RU"/>
            </a:p>
          </p:txBody>
        </p:sp>
        <p:sp>
          <p:nvSpPr>
            <p:cNvPr id="253986" name="Freeform 34"/>
            <p:cNvSpPr>
              <a:spLocks/>
            </p:cNvSpPr>
            <p:nvPr/>
          </p:nvSpPr>
          <p:spPr bwMode="auto">
            <a:xfrm>
              <a:off x="4409" y="1590"/>
              <a:ext cx="649" cy="244"/>
            </a:xfrm>
            <a:custGeom>
              <a:avLst/>
              <a:gdLst>
                <a:gd name="T0" fmla="*/ 0 w 649"/>
                <a:gd name="T1" fmla="*/ 244 h 244"/>
                <a:gd name="T2" fmla="*/ 649 w 649"/>
                <a:gd name="T3" fmla="*/ 244 h 244"/>
                <a:gd name="T4" fmla="*/ 649 w 649"/>
                <a:gd name="T5" fmla="*/ 0 h 244"/>
                <a:gd name="T6" fmla="*/ 0 60000 65536"/>
                <a:gd name="T7" fmla="*/ 0 60000 65536"/>
                <a:gd name="T8" fmla="*/ 0 60000 65536"/>
                <a:gd name="T9" fmla="*/ 0 w 649"/>
                <a:gd name="T10" fmla="*/ 0 h 244"/>
                <a:gd name="T11" fmla="*/ 649 w 649"/>
                <a:gd name="T12" fmla="*/ 244 h 244"/>
              </a:gdLst>
              <a:ahLst/>
              <a:cxnLst>
                <a:cxn ang="T6">
                  <a:pos x="T0" y="T1"/>
                </a:cxn>
                <a:cxn ang="T7">
                  <a:pos x="T2" y="T3"/>
                </a:cxn>
                <a:cxn ang="T8">
                  <a:pos x="T4" y="T5"/>
                </a:cxn>
              </a:cxnLst>
              <a:rect l="T9" t="T10" r="T11" b="T12"/>
              <a:pathLst>
                <a:path w="649" h="244">
                  <a:moveTo>
                    <a:pt x="0" y="244"/>
                  </a:moveTo>
                  <a:lnTo>
                    <a:pt x="649" y="244"/>
                  </a:lnTo>
                  <a:lnTo>
                    <a:pt x="649" y="0"/>
                  </a:lnTo>
                </a:path>
              </a:pathLst>
            </a:custGeom>
            <a:noFill/>
            <a:ln w="11113">
              <a:solidFill>
                <a:srgbClr val="000000"/>
              </a:solidFill>
              <a:round/>
              <a:headEnd/>
              <a:tailEnd/>
            </a:ln>
          </p:spPr>
          <p:txBody>
            <a:bodyPr/>
            <a:lstStyle/>
            <a:p>
              <a:endParaRPr lang="ru-RU"/>
            </a:p>
          </p:txBody>
        </p:sp>
        <p:sp>
          <p:nvSpPr>
            <p:cNvPr id="253987" name="Freeform 35"/>
            <p:cNvSpPr>
              <a:spLocks/>
            </p:cNvSpPr>
            <p:nvPr/>
          </p:nvSpPr>
          <p:spPr bwMode="auto">
            <a:xfrm>
              <a:off x="3046" y="1587"/>
              <a:ext cx="513" cy="140"/>
            </a:xfrm>
            <a:custGeom>
              <a:avLst/>
              <a:gdLst>
                <a:gd name="T0" fmla="*/ 513 w 513"/>
                <a:gd name="T1" fmla="*/ 140 h 140"/>
                <a:gd name="T2" fmla="*/ 341 w 513"/>
                <a:gd name="T3" fmla="*/ 140 h 140"/>
                <a:gd name="T4" fmla="*/ 341 w 513"/>
                <a:gd name="T5" fmla="*/ 0 h 140"/>
                <a:gd name="T6" fmla="*/ 0 w 513"/>
                <a:gd name="T7" fmla="*/ 0 h 140"/>
                <a:gd name="T8" fmla="*/ 0 60000 65536"/>
                <a:gd name="T9" fmla="*/ 0 60000 65536"/>
                <a:gd name="T10" fmla="*/ 0 60000 65536"/>
                <a:gd name="T11" fmla="*/ 0 60000 65536"/>
                <a:gd name="T12" fmla="*/ 0 w 513"/>
                <a:gd name="T13" fmla="*/ 0 h 140"/>
                <a:gd name="T14" fmla="*/ 513 w 513"/>
                <a:gd name="T15" fmla="*/ 140 h 140"/>
              </a:gdLst>
              <a:ahLst/>
              <a:cxnLst>
                <a:cxn ang="T8">
                  <a:pos x="T0" y="T1"/>
                </a:cxn>
                <a:cxn ang="T9">
                  <a:pos x="T2" y="T3"/>
                </a:cxn>
                <a:cxn ang="T10">
                  <a:pos x="T4" y="T5"/>
                </a:cxn>
                <a:cxn ang="T11">
                  <a:pos x="T6" y="T7"/>
                </a:cxn>
              </a:cxnLst>
              <a:rect l="T12" t="T13" r="T14" b="T15"/>
              <a:pathLst>
                <a:path w="513" h="140">
                  <a:moveTo>
                    <a:pt x="513" y="140"/>
                  </a:moveTo>
                  <a:lnTo>
                    <a:pt x="341" y="140"/>
                  </a:lnTo>
                  <a:lnTo>
                    <a:pt x="341" y="0"/>
                  </a:lnTo>
                  <a:lnTo>
                    <a:pt x="0" y="0"/>
                  </a:lnTo>
                </a:path>
              </a:pathLst>
            </a:custGeom>
            <a:noFill/>
            <a:ln w="11113">
              <a:solidFill>
                <a:srgbClr val="000000"/>
              </a:solidFill>
              <a:round/>
              <a:headEnd/>
              <a:tailEnd/>
            </a:ln>
          </p:spPr>
          <p:txBody>
            <a:bodyPr/>
            <a:lstStyle/>
            <a:p>
              <a:endParaRPr lang="ru-RU"/>
            </a:p>
          </p:txBody>
        </p:sp>
        <p:sp>
          <p:nvSpPr>
            <p:cNvPr id="253988" name="Line 36"/>
            <p:cNvSpPr>
              <a:spLocks noChangeShapeType="1"/>
            </p:cNvSpPr>
            <p:nvPr/>
          </p:nvSpPr>
          <p:spPr bwMode="auto">
            <a:xfrm>
              <a:off x="3046" y="1938"/>
              <a:ext cx="513" cy="1"/>
            </a:xfrm>
            <a:prstGeom prst="line">
              <a:avLst/>
            </a:prstGeom>
            <a:noFill/>
            <a:ln w="11113">
              <a:solidFill>
                <a:srgbClr val="000000"/>
              </a:solidFill>
              <a:round/>
              <a:headEnd/>
              <a:tailEnd/>
            </a:ln>
          </p:spPr>
          <p:txBody>
            <a:bodyPr/>
            <a:lstStyle/>
            <a:p>
              <a:endParaRPr lang="ru-RU"/>
            </a:p>
          </p:txBody>
        </p:sp>
        <p:sp>
          <p:nvSpPr>
            <p:cNvPr id="253989" name="Freeform 37"/>
            <p:cNvSpPr>
              <a:spLocks/>
            </p:cNvSpPr>
            <p:nvPr/>
          </p:nvSpPr>
          <p:spPr bwMode="auto">
            <a:xfrm>
              <a:off x="2229" y="1587"/>
              <a:ext cx="401" cy="351"/>
            </a:xfrm>
            <a:custGeom>
              <a:avLst/>
              <a:gdLst>
                <a:gd name="T0" fmla="*/ 401 w 401"/>
                <a:gd name="T1" fmla="*/ 351 h 351"/>
                <a:gd name="T2" fmla="*/ 0 w 401"/>
                <a:gd name="T3" fmla="*/ 351 h 351"/>
                <a:gd name="T4" fmla="*/ 0 w 401"/>
                <a:gd name="T5" fmla="*/ 0 h 351"/>
                <a:gd name="T6" fmla="*/ 150 w 401"/>
                <a:gd name="T7" fmla="*/ 0 h 351"/>
                <a:gd name="T8" fmla="*/ 0 60000 65536"/>
                <a:gd name="T9" fmla="*/ 0 60000 65536"/>
                <a:gd name="T10" fmla="*/ 0 60000 65536"/>
                <a:gd name="T11" fmla="*/ 0 60000 65536"/>
                <a:gd name="T12" fmla="*/ 0 w 401"/>
                <a:gd name="T13" fmla="*/ 0 h 351"/>
                <a:gd name="T14" fmla="*/ 401 w 401"/>
                <a:gd name="T15" fmla="*/ 351 h 351"/>
              </a:gdLst>
              <a:ahLst/>
              <a:cxnLst>
                <a:cxn ang="T8">
                  <a:pos x="T0" y="T1"/>
                </a:cxn>
                <a:cxn ang="T9">
                  <a:pos x="T2" y="T3"/>
                </a:cxn>
                <a:cxn ang="T10">
                  <a:pos x="T4" y="T5"/>
                </a:cxn>
                <a:cxn ang="T11">
                  <a:pos x="T6" y="T7"/>
                </a:cxn>
              </a:cxnLst>
              <a:rect l="T12" t="T13" r="T14" b="T15"/>
              <a:pathLst>
                <a:path w="401" h="351">
                  <a:moveTo>
                    <a:pt x="401" y="351"/>
                  </a:moveTo>
                  <a:lnTo>
                    <a:pt x="0" y="351"/>
                  </a:lnTo>
                  <a:lnTo>
                    <a:pt x="0" y="0"/>
                  </a:lnTo>
                  <a:lnTo>
                    <a:pt x="150" y="0"/>
                  </a:lnTo>
                </a:path>
              </a:pathLst>
            </a:custGeom>
            <a:noFill/>
            <a:ln w="103188">
              <a:solidFill>
                <a:srgbClr val="000000"/>
              </a:solidFill>
              <a:round/>
              <a:headEnd/>
              <a:tailEnd/>
            </a:ln>
          </p:spPr>
          <p:txBody>
            <a:bodyPr/>
            <a:lstStyle/>
            <a:p>
              <a:endParaRPr lang="ru-RU"/>
            </a:p>
          </p:txBody>
        </p:sp>
        <p:sp>
          <p:nvSpPr>
            <p:cNvPr id="253990" name="Freeform 38"/>
            <p:cNvSpPr>
              <a:spLocks/>
            </p:cNvSpPr>
            <p:nvPr/>
          </p:nvSpPr>
          <p:spPr bwMode="auto">
            <a:xfrm>
              <a:off x="3559" y="472"/>
              <a:ext cx="1183" cy="763"/>
            </a:xfrm>
            <a:custGeom>
              <a:avLst/>
              <a:gdLst>
                <a:gd name="T0" fmla="*/ 111 w 1183"/>
                <a:gd name="T1" fmla="*/ 763 h 763"/>
                <a:gd name="T2" fmla="*/ 0 w 1183"/>
                <a:gd name="T3" fmla="*/ 763 h 763"/>
                <a:gd name="T4" fmla="*/ 0 w 1183"/>
                <a:gd name="T5" fmla="*/ 0 h 763"/>
                <a:gd name="T6" fmla="*/ 1183 w 1183"/>
                <a:gd name="T7" fmla="*/ 0 h 763"/>
                <a:gd name="T8" fmla="*/ 0 60000 65536"/>
                <a:gd name="T9" fmla="*/ 0 60000 65536"/>
                <a:gd name="T10" fmla="*/ 0 60000 65536"/>
                <a:gd name="T11" fmla="*/ 0 60000 65536"/>
                <a:gd name="T12" fmla="*/ 0 w 1183"/>
                <a:gd name="T13" fmla="*/ 0 h 763"/>
                <a:gd name="T14" fmla="*/ 1183 w 1183"/>
                <a:gd name="T15" fmla="*/ 763 h 763"/>
              </a:gdLst>
              <a:ahLst/>
              <a:cxnLst>
                <a:cxn ang="T8">
                  <a:pos x="T0" y="T1"/>
                </a:cxn>
                <a:cxn ang="T9">
                  <a:pos x="T2" y="T3"/>
                </a:cxn>
                <a:cxn ang="T10">
                  <a:pos x="T4" y="T5"/>
                </a:cxn>
                <a:cxn ang="T11">
                  <a:pos x="T6" y="T7"/>
                </a:cxn>
              </a:cxnLst>
              <a:rect l="T12" t="T13" r="T14" b="T15"/>
              <a:pathLst>
                <a:path w="1183" h="763">
                  <a:moveTo>
                    <a:pt x="111" y="763"/>
                  </a:moveTo>
                  <a:lnTo>
                    <a:pt x="0" y="763"/>
                  </a:lnTo>
                  <a:lnTo>
                    <a:pt x="0" y="0"/>
                  </a:lnTo>
                  <a:lnTo>
                    <a:pt x="1183" y="0"/>
                  </a:lnTo>
                </a:path>
              </a:pathLst>
            </a:custGeom>
            <a:noFill/>
            <a:ln w="11113">
              <a:solidFill>
                <a:srgbClr val="000000"/>
              </a:solidFill>
              <a:round/>
              <a:headEnd/>
              <a:tailEnd/>
            </a:ln>
          </p:spPr>
          <p:txBody>
            <a:bodyPr/>
            <a:lstStyle/>
            <a:p>
              <a:endParaRPr lang="ru-RU"/>
            </a:p>
          </p:txBody>
        </p:sp>
        <p:sp>
          <p:nvSpPr>
            <p:cNvPr id="253991" name="Line 39"/>
            <p:cNvSpPr>
              <a:spLocks noChangeShapeType="1"/>
            </p:cNvSpPr>
            <p:nvPr/>
          </p:nvSpPr>
          <p:spPr bwMode="auto">
            <a:xfrm flipH="1">
              <a:off x="3699" y="1235"/>
              <a:ext cx="1043" cy="1"/>
            </a:xfrm>
            <a:prstGeom prst="line">
              <a:avLst/>
            </a:prstGeom>
            <a:noFill/>
            <a:ln w="11113">
              <a:solidFill>
                <a:srgbClr val="000000"/>
              </a:solidFill>
              <a:round/>
              <a:headEnd/>
              <a:tailEnd/>
            </a:ln>
          </p:spPr>
          <p:txBody>
            <a:bodyPr/>
            <a:lstStyle/>
            <a:p>
              <a:endParaRPr lang="ru-RU"/>
            </a:p>
          </p:txBody>
        </p:sp>
        <p:sp>
          <p:nvSpPr>
            <p:cNvPr id="253992" name="Freeform 40"/>
            <p:cNvSpPr>
              <a:spLocks/>
            </p:cNvSpPr>
            <p:nvPr/>
          </p:nvSpPr>
          <p:spPr bwMode="auto">
            <a:xfrm>
              <a:off x="1788" y="852"/>
              <a:ext cx="814" cy="527"/>
            </a:xfrm>
            <a:custGeom>
              <a:avLst/>
              <a:gdLst>
                <a:gd name="T0" fmla="*/ 814 w 814"/>
                <a:gd name="T1" fmla="*/ 0 h 527"/>
                <a:gd name="T2" fmla="*/ 147 w 814"/>
                <a:gd name="T3" fmla="*/ 0 h 527"/>
                <a:gd name="T4" fmla="*/ 147 w 814"/>
                <a:gd name="T5" fmla="*/ 527 h 527"/>
                <a:gd name="T6" fmla="*/ 0 w 814"/>
                <a:gd name="T7" fmla="*/ 527 h 527"/>
                <a:gd name="T8" fmla="*/ 0 60000 65536"/>
                <a:gd name="T9" fmla="*/ 0 60000 65536"/>
                <a:gd name="T10" fmla="*/ 0 60000 65536"/>
                <a:gd name="T11" fmla="*/ 0 60000 65536"/>
                <a:gd name="T12" fmla="*/ 0 w 814"/>
                <a:gd name="T13" fmla="*/ 0 h 527"/>
                <a:gd name="T14" fmla="*/ 814 w 814"/>
                <a:gd name="T15" fmla="*/ 527 h 527"/>
              </a:gdLst>
              <a:ahLst/>
              <a:cxnLst>
                <a:cxn ang="T8">
                  <a:pos x="T0" y="T1"/>
                </a:cxn>
                <a:cxn ang="T9">
                  <a:pos x="T2" y="T3"/>
                </a:cxn>
                <a:cxn ang="T10">
                  <a:pos x="T4" y="T5"/>
                </a:cxn>
                <a:cxn ang="T11">
                  <a:pos x="T6" y="T7"/>
                </a:cxn>
              </a:cxnLst>
              <a:rect l="T12" t="T13" r="T14" b="T15"/>
              <a:pathLst>
                <a:path w="814" h="527">
                  <a:moveTo>
                    <a:pt x="814" y="0"/>
                  </a:moveTo>
                  <a:lnTo>
                    <a:pt x="147" y="0"/>
                  </a:lnTo>
                  <a:lnTo>
                    <a:pt x="147" y="527"/>
                  </a:lnTo>
                  <a:lnTo>
                    <a:pt x="0" y="527"/>
                  </a:lnTo>
                </a:path>
              </a:pathLst>
            </a:custGeom>
            <a:noFill/>
            <a:ln w="57150">
              <a:solidFill>
                <a:srgbClr val="000000"/>
              </a:solidFill>
              <a:round/>
              <a:headEnd/>
              <a:tailEnd/>
            </a:ln>
          </p:spPr>
          <p:txBody>
            <a:bodyPr/>
            <a:lstStyle/>
            <a:p>
              <a:endParaRPr lang="ru-RU"/>
            </a:p>
          </p:txBody>
        </p:sp>
        <p:sp>
          <p:nvSpPr>
            <p:cNvPr id="253993" name="Line 41"/>
            <p:cNvSpPr>
              <a:spLocks noChangeShapeType="1"/>
            </p:cNvSpPr>
            <p:nvPr/>
          </p:nvSpPr>
          <p:spPr bwMode="auto">
            <a:xfrm flipH="1">
              <a:off x="2860" y="852"/>
              <a:ext cx="699" cy="1"/>
            </a:xfrm>
            <a:prstGeom prst="line">
              <a:avLst/>
            </a:prstGeom>
            <a:noFill/>
            <a:ln w="11113">
              <a:solidFill>
                <a:srgbClr val="000000"/>
              </a:solidFill>
              <a:round/>
              <a:headEnd/>
              <a:tailEnd/>
            </a:ln>
          </p:spPr>
          <p:txBody>
            <a:bodyPr/>
            <a:lstStyle/>
            <a:p>
              <a:endParaRPr lang="ru-RU"/>
            </a:p>
          </p:txBody>
        </p:sp>
        <p:sp>
          <p:nvSpPr>
            <p:cNvPr id="253994" name="Freeform 42"/>
            <p:cNvSpPr>
              <a:spLocks/>
            </p:cNvSpPr>
            <p:nvPr/>
          </p:nvSpPr>
          <p:spPr bwMode="auto">
            <a:xfrm>
              <a:off x="1788" y="1214"/>
              <a:ext cx="505" cy="308"/>
            </a:xfrm>
            <a:custGeom>
              <a:avLst/>
              <a:gdLst>
                <a:gd name="T0" fmla="*/ 505 w 505"/>
                <a:gd name="T1" fmla="*/ 0 h 308"/>
                <a:gd name="T2" fmla="*/ 294 w 505"/>
                <a:gd name="T3" fmla="*/ 0 h 308"/>
                <a:gd name="T4" fmla="*/ 294 w 505"/>
                <a:gd name="T5" fmla="*/ 308 h 308"/>
                <a:gd name="T6" fmla="*/ 0 w 505"/>
                <a:gd name="T7" fmla="*/ 308 h 308"/>
                <a:gd name="T8" fmla="*/ 0 60000 65536"/>
                <a:gd name="T9" fmla="*/ 0 60000 65536"/>
                <a:gd name="T10" fmla="*/ 0 60000 65536"/>
                <a:gd name="T11" fmla="*/ 0 60000 65536"/>
                <a:gd name="T12" fmla="*/ 0 w 505"/>
                <a:gd name="T13" fmla="*/ 0 h 308"/>
                <a:gd name="T14" fmla="*/ 505 w 505"/>
                <a:gd name="T15" fmla="*/ 308 h 308"/>
              </a:gdLst>
              <a:ahLst/>
              <a:cxnLst>
                <a:cxn ang="T8">
                  <a:pos x="T0" y="T1"/>
                </a:cxn>
                <a:cxn ang="T9">
                  <a:pos x="T2" y="T3"/>
                </a:cxn>
                <a:cxn ang="T10">
                  <a:pos x="T4" y="T5"/>
                </a:cxn>
                <a:cxn ang="T11">
                  <a:pos x="T6" y="T7"/>
                </a:cxn>
              </a:cxnLst>
              <a:rect l="T12" t="T13" r="T14" b="T15"/>
              <a:pathLst>
                <a:path w="505" h="308">
                  <a:moveTo>
                    <a:pt x="505" y="0"/>
                  </a:moveTo>
                  <a:lnTo>
                    <a:pt x="294" y="0"/>
                  </a:lnTo>
                  <a:lnTo>
                    <a:pt x="294" y="308"/>
                  </a:lnTo>
                  <a:lnTo>
                    <a:pt x="0" y="308"/>
                  </a:lnTo>
                </a:path>
              </a:pathLst>
            </a:custGeom>
            <a:noFill/>
            <a:ln w="79375">
              <a:solidFill>
                <a:srgbClr val="000000"/>
              </a:solidFill>
              <a:round/>
              <a:headEnd/>
              <a:tailEnd/>
            </a:ln>
          </p:spPr>
          <p:txBody>
            <a:bodyPr/>
            <a:lstStyle/>
            <a:p>
              <a:endParaRPr lang="ru-RU"/>
            </a:p>
          </p:txBody>
        </p:sp>
        <p:sp>
          <p:nvSpPr>
            <p:cNvPr id="253995" name="Freeform 43"/>
            <p:cNvSpPr>
              <a:spLocks/>
            </p:cNvSpPr>
            <p:nvPr/>
          </p:nvSpPr>
          <p:spPr bwMode="auto">
            <a:xfrm>
              <a:off x="3046" y="1214"/>
              <a:ext cx="682" cy="409"/>
            </a:xfrm>
            <a:custGeom>
              <a:avLst/>
              <a:gdLst>
                <a:gd name="T0" fmla="*/ 0 w 682"/>
                <a:gd name="T1" fmla="*/ 0 h 409"/>
                <a:gd name="T2" fmla="*/ 172 w 682"/>
                <a:gd name="T3" fmla="*/ 0 h 409"/>
                <a:gd name="T4" fmla="*/ 172 w 682"/>
                <a:gd name="T5" fmla="*/ 301 h 409"/>
                <a:gd name="T6" fmla="*/ 682 w 682"/>
                <a:gd name="T7" fmla="*/ 301 h 409"/>
                <a:gd name="T8" fmla="*/ 682 w 682"/>
                <a:gd name="T9" fmla="*/ 409 h 409"/>
                <a:gd name="T10" fmla="*/ 0 60000 65536"/>
                <a:gd name="T11" fmla="*/ 0 60000 65536"/>
                <a:gd name="T12" fmla="*/ 0 60000 65536"/>
                <a:gd name="T13" fmla="*/ 0 60000 65536"/>
                <a:gd name="T14" fmla="*/ 0 60000 65536"/>
                <a:gd name="T15" fmla="*/ 0 w 682"/>
                <a:gd name="T16" fmla="*/ 0 h 409"/>
                <a:gd name="T17" fmla="*/ 682 w 682"/>
                <a:gd name="T18" fmla="*/ 409 h 409"/>
              </a:gdLst>
              <a:ahLst/>
              <a:cxnLst>
                <a:cxn ang="T10">
                  <a:pos x="T0" y="T1"/>
                </a:cxn>
                <a:cxn ang="T11">
                  <a:pos x="T2" y="T3"/>
                </a:cxn>
                <a:cxn ang="T12">
                  <a:pos x="T4" y="T5"/>
                </a:cxn>
                <a:cxn ang="T13">
                  <a:pos x="T6" y="T7"/>
                </a:cxn>
                <a:cxn ang="T14">
                  <a:pos x="T8" y="T9"/>
                </a:cxn>
              </a:cxnLst>
              <a:rect l="T15" t="T16" r="T17" b="T18"/>
              <a:pathLst>
                <a:path w="682" h="409">
                  <a:moveTo>
                    <a:pt x="0" y="0"/>
                  </a:moveTo>
                  <a:lnTo>
                    <a:pt x="172" y="0"/>
                  </a:lnTo>
                  <a:lnTo>
                    <a:pt x="172" y="301"/>
                  </a:lnTo>
                  <a:lnTo>
                    <a:pt x="682" y="301"/>
                  </a:lnTo>
                  <a:lnTo>
                    <a:pt x="682" y="409"/>
                  </a:lnTo>
                </a:path>
              </a:pathLst>
            </a:custGeom>
            <a:noFill/>
            <a:ln w="11113">
              <a:solidFill>
                <a:srgbClr val="000000"/>
              </a:solidFill>
              <a:round/>
              <a:headEnd/>
              <a:tailEnd/>
            </a:ln>
          </p:spPr>
          <p:txBody>
            <a:bodyPr/>
            <a:lstStyle/>
            <a:p>
              <a:endParaRPr lang="ru-RU"/>
            </a:p>
          </p:txBody>
        </p:sp>
        <p:sp>
          <p:nvSpPr>
            <p:cNvPr id="253996" name="Line 44"/>
            <p:cNvSpPr>
              <a:spLocks noChangeShapeType="1"/>
            </p:cNvSpPr>
            <p:nvPr/>
          </p:nvSpPr>
          <p:spPr bwMode="auto">
            <a:xfrm>
              <a:off x="3900" y="2046"/>
              <a:ext cx="1" cy="186"/>
            </a:xfrm>
            <a:prstGeom prst="line">
              <a:avLst/>
            </a:prstGeom>
            <a:noFill/>
            <a:ln w="11113">
              <a:solidFill>
                <a:srgbClr val="000000"/>
              </a:solidFill>
              <a:round/>
              <a:headEnd/>
              <a:tailEnd/>
            </a:ln>
          </p:spPr>
          <p:txBody>
            <a:bodyPr/>
            <a:lstStyle/>
            <a:p>
              <a:endParaRPr lang="ru-RU"/>
            </a:p>
          </p:txBody>
        </p:sp>
        <p:sp>
          <p:nvSpPr>
            <p:cNvPr id="253997" name="Line 45"/>
            <p:cNvSpPr>
              <a:spLocks noChangeShapeType="1"/>
            </p:cNvSpPr>
            <p:nvPr/>
          </p:nvSpPr>
          <p:spPr bwMode="auto">
            <a:xfrm>
              <a:off x="4068" y="2046"/>
              <a:ext cx="1" cy="186"/>
            </a:xfrm>
            <a:prstGeom prst="line">
              <a:avLst/>
            </a:prstGeom>
            <a:noFill/>
            <a:ln w="11113">
              <a:solidFill>
                <a:srgbClr val="000000"/>
              </a:solidFill>
              <a:round/>
              <a:headEnd/>
              <a:tailEnd/>
            </a:ln>
          </p:spPr>
          <p:txBody>
            <a:bodyPr/>
            <a:lstStyle/>
            <a:p>
              <a:endParaRPr lang="ru-RU"/>
            </a:p>
          </p:txBody>
        </p:sp>
        <p:sp>
          <p:nvSpPr>
            <p:cNvPr id="253998" name="Freeform 46"/>
            <p:cNvSpPr>
              <a:spLocks/>
            </p:cNvSpPr>
            <p:nvPr/>
          </p:nvSpPr>
          <p:spPr bwMode="auto">
            <a:xfrm>
              <a:off x="2082" y="895"/>
              <a:ext cx="2158" cy="728"/>
            </a:xfrm>
            <a:custGeom>
              <a:avLst/>
              <a:gdLst>
                <a:gd name="T0" fmla="*/ 2158 w 2158"/>
                <a:gd name="T1" fmla="*/ 728 h 728"/>
                <a:gd name="T2" fmla="*/ 2158 w 2158"/>
                <a:gd name="T3" fmla="*/ 548 h 728"/>
                <a:gd name="T4" fmla="*/ 1305 w 2158"/>
                <a:gd name="T5" fmla="*/ 548 h 728"/>
                <a:gd name="T6" fmla="*/ 1305 w 2158"/>
                <a:gd name="T7" fmla="*/ 132 h 728"/>
                <a:gd name="T8" fmla="*/ 0 w 2158"/>
                <a:gd name="T9" fmla="*/ 132 h 728"/>
                <a:gd name="T10" fmla="*/ 0 w 2158"/>
                <a:gd name="T11" fmla="*/ 0 h 728"/>
                <a:gd name="T12" fmla="*/ 0 60000 65536"/>
                <a:gd name="T13" fmla="*/ 0 60000 65536"/>
                <a:gd name="T14" fmla="*/ 0 60000 65536"/>
                <a:gd name="T15" fmla="*/ 0 60000 65536"/>
                <a:gd name="T16" fmla="*/ 0 60000 65536"/>
                <a:gd name="T17" fmla="*/ 0 60000 65536"/>
                <a:gd name="T18" fmla="*/ 0 w 2158"/>
                <a:gd name="T19" fmla="*/ 0 h 728"/>
                <a:gd name="T20" fmla="*/ 2158 w 2158"/>
                <a:gd name="T21" fmla="*/ 728 h 728"/>
              </a:gdLst>
              <a:ahLst/>
              <a:cxnLst>
                <a:cxn ang="T12">
                  <a:pos x="T0" y="T1"/>
                </a:cxn>
                <a:cxn ang="T13">
                  <a:pos x="T2" y="T3"/>
                </a:cxn>
                <a:cxn ang="T14">
                  <a:pos x="T4" y="T5"/>
                </a:cxn>
                <a:cxn ang="T15">
                  <a:pos x="T6" y="T7"/>
                </a:cxn>
                <a:cxn ang="T16">
                  <a:pos x="T8" y="T9"/>
                </a:cxn>
                <a:cxn ang="T17">
                  <a:pos x="T10" y="T11"/>
                </a:cxn>
              </a:cxnLst>
              <a:rect l="T18" t="T19" r="T20" b="T21"/>
              <a:pathLst>
                <a:path w="2158" h="728">
                  <a:moveTo>
                    <a:pt x="2158" y="728"/>
                  </a:moveTo>
                  <a:lnTo>
                    <a:pt x="2158" y="548"/>
                  </a:lnTo>
                  <a:lnTo>
                    <a:pt x="1305" y="548"/>
                  </a:lnTo>
                  <a:lnTo>
                    <a:pt x="1305" y="132"/>
                  </a:lnTo>
                  <a:lnTo>
                    <a:pt x="0" y="132"/>
                  </a:lnTo>
                  <a:lnTo>
                    <a:pt x="0" y="0"/>
                  </a:lnTo>
                </a:path>
              </a:pathLst>
            </a:custGeom>
            <a:noFill/>
            <a:ln w="11113">
              <a:solidFill>
                <a:srgbClr val="000000"/>
              </a:solidFill>
              <a:round/>
              <a:headEnd/>
              <a:tailEnd/>
            </a:ln>
          </p:spPr>
          <p:txBody>
            <a:bodyPr/>
            <a:lstStyle/>
            <a:p>
              <a:endParaRPr lang="ru-RU"/>
            </a:p>
          </p:txBody>
        </p:sp>
        <p:sp>
          <p:nvSpPr>
            <p:cNvPr id="253999" name="Line 47"/>
            <p:cNvSpPr>
              <a:spLocks noChangeShapeType="1"/>
            </p:cNvSpPr>
            <p:nvPr/>
          </p:nvSpPr>
          <p:spPr bwMode="auto">
            <a:xfrm>
              <a:off x="1788" y="1762"/>
              <a:ext cx="441" cy="1"/>
            </a:xfrm>
            <a:prstGeom prst="line">
              <a:avLst/>
            </a:prstGeom>
            <a:noFill/>
            <a:ln w="79375">
              <a:solidFill>
                <a:srgbClr val="000000"/>
              </a:solidFill>
              <a:round/>
              <a:headEnd/>
              <a:tailEnd/>
            </a:ln>
          </p:spPr>
          <p:txBody>
            <a:bodyPr/>
            <a:lstStyle/>
            <a:p>
              <a:endParaRPr lang="ru-RU"/>
            </a:p>
          </p:txBody>
        </p:sp>
        <p:sp>
          <p:nvSpPr>
            <p:cNvPr id="254000" name="Freeform 48"/>
            <p:cNvSpPr>
              <a:spLocks/>
            </p:cNvSpPr>
            <p:nvPr/>
          </p:nvSpPr>
          <p:spPr bwMode="auto">
            <a:xfrm>
              <a:off x="1734" y="1813"/>
              <a:ext cx="143" cy="401"/>
            </a:xfrm>
            <a:custGeom>
              <a:avLst/>
              <a:gdLst>
                <a:gd name="T0" fmla="*/ 143 w 143"/>
                <a:gd name="T1" fmla="*/ 401 h 401"/>
                <a:gd name="T2" fmla="*/ 0 w 143"/>
                <a:gd name="T3" fmla="*/ 401 h 401"/>
                <a:gd name="T4" fmla="*/ 0 w 143"/>
                <a:gd name="T5" fmla="*/ 0 h 401"/>
                <a:gd name="T6" fmla="*/ 0 60000 65536"/>
                <a:gd name="T7" fmla="*/ 0 60000 65536"/>
                <a:gd name="T8" fmla="*/ 0 60000 65536"/>
                <a:gd name="T9" fmla="*/ 0 w 143"/>
                <a:gd name="T10" fmla="*/ 0 h 401"/>
                <a:gd name="T11" fmla="*/ 143 w 143"/>
                <a:gd name="T12" fmla="*/ 401 h 401"/>
              </a:gdLst>
              <a:ahLst/>
              <a:cxnLst>
                <a:cxn ang="T6">
                  <a:pos x="T0" y="T1"/>
                </a:cxn>
                <a:cxn ang="T7">
                  <a:pos x="T2" y="T3"/>
                </a:cxn>
                <a:cxn ang="T8">
                  <a:pos x="T4" y="T5"/>
                </a:cxn>
              </a:cxnLst>
              <a:rect l="T9" t="T10" r="T11" b="T12"/>
              <a:pathLst>
                <a:path w="143" h="401">
                  <a:moveTo>
                    <a:pt x="143" y="401"/>
                  </a:moveTo>
                  <a:lnTo>
                    <a:pt x="0" y="401"/>
                  </a:lnTo>
                  <a:lnTo>
                    <a:pt x="0" y="0"/>
                  </a:lnTo>
                </a:path>
              </a:pathLst>
            </a:custGeom>
            <a:noFill/>
            <a:ln w="79375">
              <a:solidFill>
                <a:srgbClr val="000000"/>
              </a:solidFill>
              <a:round/>
              <a:headEnd/>
              <a:tailEnd/>
            </a:ln>
          </p:spPr>
          <p:txBody>
            <a:bodyPr/>
            <a:lstStyle/>
            <a:p>
              <a:endParaRPr lang="ru-RU"/>
            </a:p>
          </p:txBody>
        </p:sp>
        <p:sp>
          <p:nvSpPr>
            <p:cNvPr id="254001" name="Freeform 49"/>
            <p:cNvSpPr>
              <a:spLocks/>
            </p:cNvSpPr>
            <p:nvPr/>
          </p:nvSpPr>
          <p:spPr bwMode="auto">
            <a:xfrm>
              <a:off x="4136" y="1020"/>
              <a:ext cx="230" cy="215"/>
            </a:xfrm>
            <a:custGeom>
              <a:avLst/>
              <a:gdLst>
                <a:gd name="T0" fmla="*/ 230 w 230"/>
                <a:gd name="T1" fmla="*/ 0 h 215"/>
                <a:gd name="T2" fmla="*/ 0 w 230"/>
                <a:gd name="T3" fmla="*/ 0 h 215"/>
                <a:gd name="T4" fmla="*/ 0 w 230"/>
                <a:gd name="T5" fmla="*/ 215 h 215"/>
                <a:gd name="T6" fmla="*/ 0 60000 65536"/>
                <a:gd name="T7" fmla="*/ 0 60000 65536"/>
                <a:gd name="T8" fmla="*/ 0 60000 65536"/>
                <a:gd name="T9" fmla="*/ 0 w 230"/>
                <a:gd name="T10" fmla="*/ 0 h 215"/>
                <a:gd name="T11" fmla="*/ 230 w 230"/>
                <a:gd name="T12" fmla="*/ 215 h 215"/>
              </a:gdLst>
              <a:ahLst/>
              <a:cxnLst>
                <a:cxn ang="T6">
                  <a:pos x="T0" y="T1"/>
                </a:cxn>
                <a:cxn ang="T7">
                  <a:pos x="T2" y="T3"/>
                </a:cxn>
                <a:cxn ang="T8">
                  <a:pos x="T4" y="T5"/>
                </a:cxn>
              </a:cxnLst>
              <a:rect l="T9" t="T10" r="T11" b="T12"/>
              <a:pathLst>
                <a:path w="230" h="215">
                  <a:moveTo>
                    <a:pt x="230" y="0"/>
                  </a:moveTo>
                  <a:lnTo>
                    <a:pt x="0" y="0"/>
                  </a:lnTo>
                  <a:lnTo>
                    <a:pt x="0" y="215"/>
                  </a:lnTo>
                </a:path>
              </a:pathLst>
            </a:custGeom>
            <a:noFill/>
            <a:ln w="11113">
              <a:solidFill>
                <a:srgbClr val="000000"/>
              </a:solidFill>
              <a:round/>
              <a:headEnd/>
              <a:tailEnd/>
            </a:ln>
          </p:spPr>
          <p:txBody>
            <a:bodyPr/>
            <a:lstStyle/>
            <a:p>
              <a:endParaRPr lang="ru-RU"/>
            </a:p>
          </p:txBody>
        </p:sp>
        <p:sp>
          <p:nvSpPr>
            <p:cNvPr id="254002" name="Freeform 50"/>
            <p:cNvSpPr>
              <a:spLocks/>
            </p:cNvSpPr>
            <p:nvPr/>
          </p:nvSpPr>
          <p:spPr bwMode="auto">
            <a:xfrm>
              <a:off x="4394" y="1020"/>
              <a:ext cx="230" cy="215"/>
            </a:xfrm>
            <a:custGeom>
              <a:avLst/>
              <a:gdLst>
                <a:gd name="T0" fmla="*/ 230 w 230"/>
                <a:gd name="T1" fmla="*/ 215 h 215"/>
                <a:gd name="T2" fmla="*/ 230 w 230"/>
                <a:gd name="T3" fmla="*/ 0 h 215"/>
                <a:gd name="T4" fmla="*/ 0 w 230"/>
                <a:gd name="T5" fmla="*/ 0 h 215"/>
                <a:gd name="T6" fmla="*/ 0 60000 65536"/>
                <a:gd name="T7" fmla="*/ 0 60000 65536"/>
                <a:gd name="T8" fmla="*/ 0 60000 65536"/>
                <a:gd name="T9" fmla="*/ 0 w 230"/>
                <a:gd name="T10" fmla="*/ 0 h 215"/>
                <a:gd name="T11" fmla="*/ 230 w 230"/>
                <a:gd name="T12" fmla="*/ 215 h 215"/>
              </a:gdLst>
              <a:ahLst/>
              <a:cxnLst>
                <a:cxn ang="T6">
                  <a:pos x="T0" y="T1"/>
                </a:cxn>
                <a:cxn ang="T7">
                  <a:pos x="T2" y="T3"/>
                </a:cxn>
                <a:cxn ang="T8">
                  <a:pos x="T4" y="T5"/>
                </a:cxn>
              </a:cxnLst>
              <a:rect l="T9" t="T10" r="T11" b="T12"/>
              <a:pathLst>
                <a:path w="230" h="215">
                  <a:moveTo>
                    <a:pt x="230" y="215"/>
                  </a:moveTo>
                  <a:lnTo>
                    <a:pt x="230" y="0"/>
                  </a:lnTo>
                  <a:lnTo>
                    <a:pt x="0" y="0"/>
                  </a:lnTo>
                </a:path>
              </a:pathLst>
            </a:custGeom>
            <a:noFill/>
            <a:ln w="11113">
              <a:solidFill>
                <a:srgbClr val="000000"/>
              </a:solidFill>
              <a:round/>
              <a:headEnd/>
              <a:tailEnd/>
            </a:ln>
          </p:spPr>
          <p:txBody>
            <a:bodyPr/>
            <a:lstStyle/>
            <a:p>
              <a:endParaRPr lang="ru-RU"/>
            </a:p>
          </p:txBody>
        </p:sp>
        <p:sp>
          <p:nvSpPr>
            <p:cNvPr id="254003" name="Rectangle 51"/>
            <p:cNvSpPr>
              <a:spLocks noChangeArrowheads="1"/>
            </p:cNvSpPr>
            <p:nvPr/>
          </p:nvSpPr>
          <p:spPr bwMode="auto">
            <a:xfrm>
              <a:off x="3244" y="2347"/>
              <a:ext cx="243"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MAP</a:t>
              </a:r>
              <a:endParaRPr lang="en-US" altLang="zh-TW" sz="1400">
                <a:latin typeface="Times New Roman" pitchFamily="18" charset="0"/>
                <a:ea typeface="PMingLiU" pitchFamily="18" charset="-120"/>
              </a:endParaRPr>
            </a:p>
          </p:txBody>
        </p:sp>
        <p:sp>
          <p:nvSpPr>
            <p:cNvPr id="254004" name="Rectangle 52"/>
            <p:cNvSpPr>
              <a:spLocks noChangeArrowheads="1"/>
            </p:cNvSpPr>
            <p:nvPr/>
          </p:nvSpPr>
          <p:spPr bwMode="auto">
            <a:xfrm>
              <a:off x="3283" y="2648"/>
              <a:ext cx="156"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HR</a:t>
              </a:r>
              <a:endParaRPr lang="en-US" altLang="zh-TW" sz="1400">
                <a:latin typeface="Times New Roman" pitchFamily="18" charset="0"/>
                <a:ea typeface="PMingLiU" pitchFamily="18" charset="-120"/>
              </a:endParaRPr>
            </a:p>
          </p:txBody>
        </p:sp>
        <p:sp>
          <p:nvSpPr>
            <p:cNvPr id="254005" name="Rectangle 53"/>
            <p:cNvSpPr>
              <a:spLocks noChangeArrowheads="1"/>
            </p:cNvSpPr>
            <p:nvPr/>
          </p:nvSpPr>
          <p:spPr bwMode="auto">
            <a:xfrm>
              <a:off x="4699" y="2347"/>
              <a:ext cx="205"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SYS</a:t>
              </a:r>
              <a:endParaRPr lang="en-US" altLang="zh-TW" sz="1400">
                <a:latin typeface="Times New Roman" pitchFamily="18" charset="0"/>
                <a:ea typeface="PMingLiU" pitchFamily="18" charset="-120"/>
              </a:endParaRPr>
            </a:p>
          </p:txBody>
        </p:sp>
        <p:sp>
          <p:nvSpPr>
            <p:cNvPr id="254006" name="Rectangle 54"/>
            <p:cNvSpPr>
              <a:spLocks noChangeArrowheads="1"/>
            </p:cNvSpPr>
            <p:nvPr/>
          </p:nvSpPr>
          <p:spPr bwMode="auto">
            <a:xfrm>
              <a:off x="3652" y="1666"/>
              <a:ext cx="697" cy="321"/>
            </a:xfrm>
            <a:prstGeom prst="rect">
              <a:avLst/>
            </a:prstGeom>
            <a:noFill/>
            <a:ln w="9525">
              <a:noFill/>
              <a:miter lim="800000"/>
              <a:headEnd/>
              <a:tailEnd/>
            </a:ln>
          </p:spPr>
          <p:txBody>
            <a:bodyPr wrap="none" lIns="0" tIns="0" rIns="0" bIns="0">
              <a:spAutoFit/>
            </a:bodyPr>
            <a:lstStyle/>
            <a:p>
              <a:pPr eaLnBrk="1" hangingPunct="1">
                <a:lnSpc>
                  <a:spcPct val="80000"/>
                </a:lnSpc>
              </a:pPr>
              <a:r>
                <a:rPr lang="en-US" altLang="zh-TW" sz="1400">
                  <a:solidFill>
                    <a:srgbClr val="000000"/>
                  </a:solidFill>
                  <a:latin typeface="Times New Roman" pitchFamily="18" charset="0"/>
                  <a:ea typeface="PMingLiU" pitchFamily="18" charset="-120"/>
                </a:rPr>
                <a:t>Microcomputer</a:t>
              </a:r>
            </a:p>
            <a:p>
              <a:pPr eaLnBrk="1" hangingPunct="1">
                <a:lnSpc>
                  <a:spcPct val="80000"/>
                </a:lnSpc>
              </a:pPr>
              <a:r>
                <a:rPr lang="en-US" altLang="zh-TW" sz="1400">
                  <a:solidFill>
                    <a:srgbClr val="000000"/>
                  </a:solidFill>
                  <a:latin typeface="Times New Roman" pitchFamily="18" charset="0"/>
                  <a:ea typeface="PMingLiU" pitchFamily="18" charset="-120"/>
                </a:rPr>
                <a:t>with memory</a:t>
              </a:r>
            </a:p>
            <a:p>
              <a:pPr eaLnBrk="1" hangingPunct="1">
                <a:lnSpc>
                  <a:spcPct val="80000"/>
                </a:lnSpc>
              </a:pPr>
              <a:r>
                <a:rPr lang="en-US" altLang="zh-TW" sz="1400">
                  <a:solidFill>
                    <a:srgbClr val="000000"/>
                  </a:solidFill>
                  <a:latin typeface="Times New Roman" pitchFamily="18" charset="0"/>
                  <a:ea typeface="PMingLiU" pitchFamily="18" charset="-120"/>
                </a:rPr>
                <a:t>and I/O</a:t>
              </a:r>
            </a:p>
          </p:txBody>
        </p:sp>
        <p:sp>
          <p:nvSpPr>
            <p:cNvPr id="254007" name="Rectangle 55"/>
            <p:cNvSpPr>
              <a:spLocks noChangeArrowheads="1"/>
            </p:cNvSpPr>
            <p:nvPr/>
          </p:nvSpPr>
          <p:spPr bwMode="auto">
            <a:xfrm>
              <a:off x="4814" y="633"/>
              <a:ext cx="529" cy="428"/>
            </a:xfrm>
            <a:prstGeom prst="rect">
              <a:avLst/>
            </a:prstGeom>
            <a:noFill/>
            <a:ln w="9525">
              <a:noFill/>
              <a:miter lim="800000"/>
              <a:headEnd/>
              <a:tailEnd/>
            </a:ln>
          </p:spPr>
          <p:txBody>
            <a:bodyPr wrap="none" lIns="0" tIns="0" rIns="0" bIns="0">
              <a:spAutoFit/>
            </a:bodyPr>
            <a:lstStyle/>
            <a:p>
              <a:pPr eaLnBrk="1" hangingPunct="1">
                <a:lnSpc>
                  <a:spcPct val="80000"/>
                </a:lnSpc>
              </a:pPr>
              <a:r>
                <a:rPr lang="en-US" altLang="zh-TW" sz="1400">
                  <a:solidFill>
                    <a:srgbClr val="000000"/>
                  </a:solidFill>
                  <a:latin typeface="Times New Roman" pitchFamily="18" charset="0"/>
                  <a:ea typeface="PMingLiU" pitchFamily="18" charset="-120"/>
                </a:rPr>
                <a:t>Multiplexer</a:t>
              </a:r>
            </a:p>
            <a:p>
              <a:pPr eaLnBrk="1" hangingPunct="1">
                <a:lnSpc>
                  <a:spcPct val="80000"/>
                </a:lnSpc>
              </a:pPr>
              <a:r>
                <a:rPr lang="en-US" altLang="zh-TW" sz="1400">
                  <a:solidFill>
                    <a:srgbClr val="000000"/>
                  </a:solidFill>
                  <a:latin typeface="Times New Roman" pitchFamily="18" charset="0"/>
                  <a:ea typeface="PMingLiU" pitchFamily="18" charset="-120"/>
                </a:rPr>
                <a:t>and analog</a:t>
              </a:r>
            </a:p>
            <a:p>
              <a:pPr eaLnBrk="1" hangingPunct="1">
                <a:lnSpc>
                  <a:spcPct val="80000"/>
                </a:lnSpc>
              </a:pPr>
              <a:r>
                <a:rPr lang="en-US" altLang="zh-TW" sz="1400">
                  <a:solidFill>
                    <a:srgbClr val="000000"/>
                  </a:solidFill>
                  <a:latin typeface="Times New Roman" pitchFamily="18" charset="0"/>
                  <a:ea typeface="PMingLiU" pitchFamily="18" charset="-120"/>
                </a:rPr>
                <a:t>to digital</a:t>
              </a:r>
            </a:p>
            <a:p>
              <a:pPr eaLnBrk="1" hangingPunct="1">
                <a:lnSpc>
                  <a:spcPct val="80000"/>
                </a:lnSpc>
              </a:pPr>
              <a:r>
                <a:rPr lang="en-US" altLang="zh-TW" sz="1400">
                  <a:solidFill>
                    <a:srgbClr val="000000"/>
                  </a:solidFill>
                  <a:latin typeface="Times New Roman" pitchFamily="18" charset="0"/>
                  <a:ea typeface="PMingLiU" pitchFamily="18" charset="-120"/>
                </a:rPr>
                <a:t>converter</a:t>
              </a:r>
            </a:p>
          </p:txBody>
        </p:sp>
        <p:sp>
          <p:nvSpPr>
            <p:cNvPr id="254008" name="Rectangle 56"/>
            <p:cNvSpPr>
              <a:spLocks noChangeArrowheads="1"/>
            </p:cNvSpPr>
            <p:nvPr/>
          </p:nvSpPr>
          <p:spPr bwMode="auto">
            <a:xfrm>
              <a:off x="2426" y="1526"/>
              <a:ext cx="601"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Deflate valve</a:t>
              </a:r>
              <a:endParaRPr lang="en-US" altLang="zh-TW" sz="1400">
                <a:latin typeface="Times New Roman" pitchFamily="18" charset="0"/>
                <a:ea typeface="PMingLiU" pitchFamily="18" charset="-120"/>
              </a:endParaRPr>
            </a:p>
          </p:txBody>
        </p:sp>
        <p:sp>
          <p:nvSpPr>
            <p:cNvPr id="254009" name="Rectangle 57"/>
            <p:cNvSpPr>
              <a:spLocks noChangeArrowheads="1"/>
            </p:cNvSpPr>
            <p:nvPr/>
          </p:nvSpPr>
          <p:spPr bwMode="auto">
            <a:xfrm>
              <a:off x="2709" y="1820"/>
              <a:ext cx="280" cy="214"/>
            </a:xfrm>
            <a:prstGeom prst="rect">
              <a:avLst/>
            </a:prstGeom>
            <a:noFill/>
            <a:ln w="9525">
              <a:noFill/>
              <a:miter lim="800000"/>
              <a:headEnd/>
              <a:tailEnd/>
            </a:ln>
          </p:spPr>
          <p:txBody>
            <a:bodyPr wrap="none" lIns="0" tIns="0" rIns="0" bIns="0">
              <a:spAutoFit/>
            </a:bodyPr>
            <a:lstStyle/>
            <a:p>
              <a:pPr eaLnBrk="1" hangingPunct="1">
                <a:lnSpc>
                  <a:spcPct val="80000"/>
                </a:lnSpc>
              </a:pPr>
              <a:r>
                <a:rPr lang="en-US" altLang="zh-TW" sz="1400">
                  <a:solidFill>
                    <a:srgbClr val="000000"/>
                  </a:solidFill>
                  <a:latin typeface="Times New Roman" pitchFamily="18" charset="0"/>
                  <a:ea typeface="PMingLiU" pitchFamily="18" charset="-120"/>
                </a:rPr>
                <a:t>Dump</a:t>
              </a:r>
            </a:p>
            <a:p>
              <a:pPr eaLnBrk="1" hangingPunct="1">
                <a:lnSpc>
                  <a:spcPct val="80000"/>
                </a:lnSpc>
              </a:pPr>
              <a:r>
                <a:rPr lang="en-US" altLang="zh-TW" sz="1400">
                  <a:solidFill>
                    <a:srgbClr val="000000"/>
                  </a:solidFill>
                  <a:latin typeface="Times New Roman" pitchFamily="18" charset="0"/>
                  <a:ea typeface="PMingLiU" pitchFamily="18" charset="-120"/>
                </a:rPr>
                <a:t>valve</a:t>
              </a:r>
            </a:p>
          </p:txBody>
        </p:sp>
        <p:sp>
          <p:nvSpPr>
            <p:cNvPr id="254010" name="Rectangle 58"/>
            <p:cNvSpPr>
              <a:spLocks noChangeArrowheads="1"/>
            </p:cNvSpPr>
            <p:nvPr/>
          </p:nvSpPr>
          <p:spPr bwMode="auto">
            <a:xfrm>
              <a:off x="1964" y="2042"/>
              <a:ext cx="380" cy="321"/>
            </a:xfrm>
            <a:prstGeom prst="rect">
              <a:avLst/>
            </a:prstGeom>
            <a:noFill/>
            <a:ln w="9525">
              <a:noFill/>
              <a:miter lim="800000"/>
              <a:headEnd/>
              <a:tailEnd/>
            </a:ln>
          </p:spPr>
          <p:txBody>
            <a:bodyPr wrap="none" lIns="0" tIns="0" rIns="0" bIns="0">
              <a:spAutoFit/>
            </a:bodyPr>
            <a:lstStyle/>
            <a:p>
              <a:pPr eaLnBrk="1" hangingPunct="1">
                <a:lnSpc>
                  <a:spcPct val="80000"/>
                </a:lnSpc>
              </a:pPr>
              <a:r>
                <a:rPr lang="en-US" altLang="zh-TW" sz="1400">
                  <a:solidFill>
                    <a:srgbClr val="000000"/>
                  </a:solidFill>
                  <a:latin typeface="Times New Roman" pitchFamily="18" charset="0"/>
                  <a:ea typeface="PMingLiU" pitchFamily="18" charset="-120"/>
                </a:rPr>
                <a:t>Over-</a:t>
              </a:r>
            </a:p>
            <a:p>
              <a:pPr eaLnBrk="1" hangingPunct="1">
                <a:lnSpc>
                  <a:spcPct val="80000"/>
                </a:lnSpc>
              </a:pPr>
              <a:r>
                <a:rPr lang="en-US" altLang="zh-TW" sz="1400">
                  <a:solidFill>
                    <a:srgbClr val="000000"/>
                  </a:solidFill>
                  <a:latin typeface="Times New Roman" pitchFamily="18" charset="0"/>
                  <a:ea typeface="PMingLiU" pitchFamily="18" charset="-120"/>
                </a:rPr>
                <a:t>Pressure</a:t>
              </a:r>
            </a:p>
            <a:p>
              <a:pPr eaLnBrk="1" hangingPunct="1">
                <a:lnSpc>
                  <a:spcPct val="80000"/>
                </a:lnSpc>
              </a:pPr>
              <a:r>
                <a:rPr lang="en-US" altLang="zh-TW" sz="1400">
                  <a:solidFill>
                    <a:srgbClr val="000000"/>
                  </a:solidFill>
                  <a:latin typeface="Times New Roman" pitchFamily="18" charset="0"/>
                  <a:ea typeface="PMingLiU" pitchFamily="18" charset="-120"/>
                </a:rPr>
                <a:t>switch</a:t>
              </a:r>
            </a:p>
          </p:txBody>
        </p:sp>
        <p:sp>
          <p:nvSpPr>
            <p:cNvPr id="254011" name="Rectangle 59"/>
            <p:cNvSpPr>
              <a:spLocks noChangeArrowheads="1"/>
            </p:cNvSpPr>
            <p:nvPr/>
          </p:nvSpPr>
          <p:spPr bwMode="auto">
            <a:xfrm>
              <a:off x="1924" y="540"/>
              <a:ext cx="454" cy="214"/>
            </a:xfrm>
            <a:prstGeom prst="rect">
              <a:avLst/>
            </a:prstGeom>
            <a:noFill/>
            <a:ln w="9525">
              <a:noFill/>
              <a:miter lim="800000"/>
              <a:headEnd/>
              <a:tailEnd/>
            </a:ln>
          </p:spPr>
          <p:txBody>
            <a:bodyPr wrap="none" lIns="0" tIns="0" rIns="0" bIns="0">
              <a:spAutoFit/>
            </a:bodyPr>
            <a:lstStyle/>
            <a:p>
              <a:pPr eaLnBrk="1" hangingPunct="1">
                <a:lnSpc>
                  <a:spcPct val="80000"/>
                </a:lnSpc>
              </a:pPr>
              <a:r>
                <a:rPr lang="en-US" altLang="zh-TW" sz="1400">
                  <a:solidFill>
                    <a:srgbClr val="000000"/>
                  </a:solidFill>
                  <a:latin typeface="Times New Roman" pitchFamily="18" charset="0"/>
                  <a:ea typeface="PMingLiU" pitchFamily="18" charset="-120"/>
                </a:rPr>
                <a:t>Auto-zero</a:t>
              </a:r>
            </a:p>
            <a:p>
              <a:pPr eaLnBrk="1" hangingPunct="1">
                <a:lnSpc>
                  <a:spcPct val="80000"/>
                </a:lnSpc>
              </a:pPr>
              <a:r>
                <a:rPr lang="en-US" altLang="zh-TW" sz="1400">
                  <a:solidFill>
                    <a:srgbClr val="000000"/>
                  </a:solidFill>
                  <a:latin typeface="Times New Roman" pitchFamily="18" charset="0"/>
                  <a:ea typeface="PMingLiU" pitchFamily="18" charset="-120"/>
                </a:rPr>
                <a:t>valve</a:t>
              </a:r>
            </a:p>
          </p:txBody>
        </p:sp>
        <p:sp>
          <p:nvSpPr>
            <p:cNvPr id="254012" name="Rectangle 60"/>
            <p:cNvSpPr>
              <a:spLocks noChangeArrowheads="1"/>
            </p:cNvSpPr>
            <p:nvPr/>
          </p:nvSpPr>
          <p:spPr bwMode="auto">
            <a:xfrm>
              <a:off x="2602" y="475"/>
              <a:ext cx="380" cy="214"/>
            </a:xfrm>
            <a:prstGeom prst="rect">
              <a:avLst/>
            </a:prstGeom>
            <a:noFill/>
            <a:ln w="9525">
              <a:noFill/>
              <a:miter lim="800000"/>
              <a:headEnd/>
              <a:tailEnd/>
            </a:ln>
          </p:spPr>
          <p:txBody>
            <a:bodyPr wrap="none" lIns="0" tIns="0" rIns="0" bIns="0">
              <a:spAutoFit/>
            </a:bodyPr>
            <a:lstStyle/>
            <a:p>
              <a:pPr eaLnBrk="1" hangingPunct="1">
                <a:lnSpc>
                  <a:spcPct val="80000"/>
                </a:lnSpc>
              </a:pPr>
              <a:r>
                <a:rPr lang="en-US" altLang="zh-TW" sz="1400">
                  <a:solidFill>
                    <a:srgbClr val="000000"/>
                  </a:solidFill>
                  <a:latin typeface="Times New Roman" pitchFamily="18" charset="0"/>
                  <a:ea typeface="PMingLiU" pitchFamily="18" charset="-120"/>
                </a:rPr>
                <a:t>Pressure</a:t>
              </a:r>
            </a:p>
            <a:p>
              <a:pPr eaLnBrk="1" hangingPunct="1">
                <a:lnSpc>
                  <a:spcPct val="80000"/>
                </a:lnSpc>
              </a:pPr>
              <a:r>
                <a:rPr lang="en-US" altLang="zh-TW" sz="1400">
                  <a:solidFill>
                    <a:srgbClr val="000000"/>
                  </a:solidFill>
                  <a:latin typeface="Times New Roman" pitchFamily="18" charset="0"/>
                  <a:ea typeface="PMingLiU" pitchFamily="18" charset="-120"/>
                </a:rPr>
                <a:t>sensor</a:t>
              </a:r>
              <a:endParaRPr lang="en-US" altLang="zh-TW" sz="1400">
                <a:latin typeface="Times New Roman" pitchFamily="18" charset="0"/>
                <a:ea typeface="PMingLiU" pitchFamily="18" charset="-120"/>
              </a:endParaRPr>
            </a:p>
          </p:txBody>
        </p:sp>
        <p:sp>
          <p:nvSpPr>
            <p:cNvPr id="254013" name="Rectangle 61"/>
            <p:cNvSpPr>
              <a:spLocks noChangeArrowheads="1"/>
            </p:cNvSpPr>
            <p:nvPr/>
          </p:nvSpPr>
          <p:spPr bwMode="auto">
            <a:xfrm>
              <a:off x="3584" y="178"/>
              <a:ext cx="607"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Cuff pressure</a:t>
              </a:r>
              <a:endParaRPr lang="en-US" altLang="zh-TW" sz="1400">
                <a:latin typeface="Times New Roman" pitchFamily="18" charset="0"/>
                <a:ea typeface="PMingLiU" pitchFamily="18" charset="-120"/>
              </a:endParaRPr>
            </a:p>
          </p:txBody>
        </p:sp>
        <p:sp>
          <p:nvSpPr>
            <p:cNvPr id="254014" name="Rectangle 62"/>
            <p:cNvSpPr>
              <a:spLocks noChangeArrowheads="1"/>
            </p:cNvSpPr>
            <p:nvPr/>
          </p:nvSpPr>
          <p:spPr bwMode="auto">
            <a:xfrm>
              <a:off x="4104" y="712"/>
              <a:ext cx="607" cy="214"/>
            </a:xfrm>
            <a:prstGeom prst="rect">
              <a:avLst/>
            </a:prstGeom>
            <a:noFill/>
            <a:ln w="9525">
              <a:noFill/>
              <a:miter lim="800000"/>
              <a:headEnd/>
              <a:tailEnd/>
            </a:ln>
          </p:spPr>
          <p:txBody>
            <a:bodyPr wrap="none" lIns="0" tIns="0" rIns="0" bIns="0">
              <a:spAutoFit/>
            </a:bodyPr>
            <a:lstStyle/>
            <a:p>
              <a:pPr eaLnBrk="1" hangingPunct="1">
                <a:lnSpc>
                  <a:spcPct val="80000"/>
                </a:lnSpc>
              </a:pPr>
              <a:r>
                <a:rPr lang="en-US" altLang="zh-TW" sz="1400">
                  <a:solidFill>
                    <a:srgbClr val="000000"/>
                  </a:solidFill>
                  <a:latin typeface="Times New Roman" pitchFamily="18" charset="0"/>
                  <a:ea typeface="PMingLiU" pitchFamily="18" charset="-120"/>
                </a:rPr>
                <a:t>Cuff pressure</a:t>
              </a:r>
            </a:p>
            <a:p>
              <a:pPr eaLnBrk="1" hangingPunct="1">
                <a:lnSpc>
                  <a:spcPct val="80000"/>
                </a:lnSpc>
              </a:pPr>
              <a:r>
                <a:rPr lang="en-US" altLang="zh-TW" sz="1400">
                  <a:solidFill>
                    <a:srgbClr val="000000"/>
                  </a:solidFill>
                  <a:latin typeface="Times New Roman" pitchFamily="18" charset="0"/>
                  <a:ea typeface="PMingLiU" pitchFamily="18" charset="-120"/>
                </a:rPr>
                <a:t>oscillations</a:t>
              </a:r>
              <a:endParaRPr lang="en-US" altLang="zh-TW" sz="1400">
                <a:latin typeface="Times New Roman" pitchFamily="18" charset="0"/>
                <a:ea typeface="PMingLiU" pitchFamily="18" charset="-120"/>
              </a:endParaRPr>
            </a:p>
          </p:txBody>
        </p:sp>
        <p:sp>
          <p:nvSpPr>
            <p:cNvPr id="254015" name="Rectangle 63"/>
            <p:cNvSpPr>
              <a:spLocks noChangeArrowheads="1"/>
            </p:cNvSpPr>
            <p:nvPr/>
          </p:nvSpPr>
          <p:spPr bwMode="auto">
            <a:xfrm>
              <a:off x="1666" y="178"/>
              <a:ext cx="348"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Internal</a:t>
              </a:r>
              <a:endParaRPr lang="en-US" altLang="zh-TW" sz="1400">
                <a:latin typeface="Times New Roman" pitchFamily="18" charset="0"/>
                <a:ea typeface="PMingLiU" pitchFamily="18" charset="-120"/>
              </a:endParaRPr>
            </a:p>
          </p:txBody>
        </p:sp>
        <p:sp>
          <p:nvSpPr>
            <p:cNvPr id="254016" name="Rectangle 64"/>
            <p:cNvSpPr>
              <a:spLocks noChangeArrowheads="1"/>
            </p:cNvSpPr>
            <p:nvPr/>
          </p:nvSpPr>
          <p:spPr bwMode="auto">
            <a:xfrm>
              <a:off x="1153" y="178"/>
              <a:ext cx="379"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External</a:t>
              </a:r>
              <a:endParaRPr lang="en-US" altLang="zh-TW" sz="1400">
                <a:latin typeface="Times New Roman" pitchFamily="18" charset="0"/>
                <a:ea typeface="PMingLiU" pitchFamily="18" charset="-120"/>
              </a:endParaRPr>
            </a:p>
          </p:txBody>
        </p:sp>
        <p:sp>
          <p:nvSpPr>
            <p:cNvPr id="254017" name="Rectangle 65"/>
            <p:cNvSpPr>
              <a:spLocks noChangeArrowheads="1"/>
            </p:cNvSpPr>
            <p:nvPr/>
          </p:nvSpPr>
          <p:spPr bwMode="auto">
            <a:xfrm>
              <a:off x="648" y="805"/>
              <a:ext cx="345"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BP cuff</a:t>
              </a:r>
              <a:endParaRPr lang="en-US" altLang="zh-TW" sz="1400">
                <a:latin typeface="Times New Roman" pitchFamily="18" charset="0"/>
                <a:ea typeface="PMingLiU" pitchFamily="18" charset="-120"/>
              </a:endParaRPr>
            </a:p>
          </p:txBody>
        </p:sp>
        <p:sp>
          <p:nvSpPr>
            <p:cNvPr id="254018" name="Rectangle 66"/>
            <p:cNvSpPr>
              <a:spLocks noChangeArrowheads="1"/>
            </p:cNvSpPr>
            <p:nvPr/>
          </p:nvSpPr>
          <p:spPr bwMode="auto">
            <a:xfrm>
              <a:off x="2498" y="1089"/>
              <a:ext cx="385" cy="214"/>
            </a:xfrm>
            <a:prstGeom prst="rect">
              <a:avLst/>
            </a:prstGeom>
            <a:noFill/>
            <a:ln w="9525">
              <a:noFill/>
              <a:miter lim="800000"/>
              <a:headEnd/>
              <a:tailEnd/>
            </a:ln>
          </p:spPr>
          <p:txBody>
            <a:bodyPr wrap="none" lIns="0" tIns="0" rIns="0" bIns="0">
              <a:spAutoFit/>
            </a:bodyPr>
            <a:lstStyle/>
            <a:p>
              <a:pPr eaLnBrk="1" hangingPunct="1">
                <a:lnSpc>
                  <a:spcPct val="80000"/>
                </a:lnSpc>
              </a:pPr>
              <a:r>
                <a:rPr lang="en-US" altLang="zh-TW" sz="1400">
                  <a:solidFill>
                    <a:srgbClr val="000000"/>
                  </a:solidFill>
                  <a:latin typeface="Times New Roman" pitchFamily="18" charset="0"/>
                  <a:ea typeface="PMingLiU" pitchFamily="18" charset="-120"/>
                </a:rPr>
                <a:t>Inflation</a:t>
              </a:r>
            </a:p>
            <a:p>
              <a:pPr eaLnBrk="1" hangingPunct="1">
                <a:lnSpc>
                  <a:spcPct val="80000"/>
                </a:lnSpc>
              </a:pPr>
              <a:r>
                <a:rPr lang="en-US" altLang="zh-TW" sz="1400">
                  <a:solidFill>
                    <a:srgbClr val="000000"/>
                  </a:solidFill>
                  <a:latin typeface="Times New Roman" pitchFamily="18" charset="0"/>
                  <a:ea typeface="PMingLiU" pitchFamily="18" charset="-120"/>
                </a:rPr>
                <a:t>system</a:t>
              </a:r>
            </a:p>
          </p:txBody>
        </p:sp>
        <p:sp>
          <p:nvSpPr>
            <p:cNvPr id="254019" name="Rectangle 67"/>
            <p:cNvSpPr>
              <a:spLocks noChangeArrowheads="1"/>
            </p:cNvSpPr>
            <p:nvPr/>
          </p:nvSpPr>
          <p:spPr bwMode="auto">
            <a:xfrm>
              <a:off x="4692" y="2648"/>
              <a:ext cx="224" cy="134"/>
            </a:xfrm>
            <a:prstGeom prst="rect">
              <a:avLst/>
            </a:prstGeom>
            <a:noFill/>
            <a:ln w="9525">
              <a:noFill/>
              <a:miter lim="800000"/>
              <a:headEnd/>
              <a:tailEnd/>
            </a:ln>
          </p:spPr>
          <p:txBody>
            <a:bodyPr wrap="none" lIns="0" tIns="0" rIns="0" bIns="0">
              <a:spAutoFit/>
            </a:bodyPr>
            <a:lstStyle/>
            <a:p>
              <a:pPr eaLnBrk="1" hangingPunct="1"/>
              <a:r>
                <a:rPr lang="en-US" altLang="zh-TW" sz="1400">
                  <a:solidFill>
                    <a:srgbClr val="000000"/>
                  </a:solidFill>
                  <a:latin typeface="Times New Roman" pitchFamily="18" charset="0"/>
                  <a:ea typeface="PMingLiU" pitchFamily="18" charset="-120"/>
                </a:rPr>
                <a:t>DYS</a:t>
              </a:r>
              <a:endParaRPr lang="en-US" altLang="zh-TW" sz="1400">
                <a:latin typeface="Times New Roman" pitchFamily="18" charset="0"/>
                <a:ea typeface="PMingLiU" pitchFamily="18" charset="-120"/>
              </a:endParaRPr>
            </a:p>
          </p:txBody>
        </p:sp>
        <p:sp>
          <p:nvSpPr>
            <p:cNvPr id="254020" name="Freeform 68"/>
            <p:cNvSpPr>
              <a:spLocks/>
            </p:cNvSpPr>
            <p:nvPr/>
          </p:nvSpPr>
          <p:spPr bwMode="auto">
            <a:xfrm>
              <a:off x="2835" y="827"/>
              <a:ext cx="50" cy="50"/>
            </a:xfrm>
            <a:custGeom>
              <a:avLst/>
              <a:gdLst>
                <a:gd name="T0" fmla="*/ 25 w 50"/>
                <a:gd name="T1" fmla="*/ 50 h 50"/>
                <a:gd name="T2" fmla="*/ 25 w 50"/>
                <a:gd name="T3" fmla="*/ 50 h 50"/>
                <a:gd name="T4" fmla="*/ 36 w 50"/>
                <a:gd name="T5" fmla="*/ 50 h 50"/>
                <a:gd name="T6" fmla="*/ 43 w 50"/>
                <a:gd name="T7" fmla="*/ 43 h 50"/>
                <a:gd name="T8" fmla="*/ 50 w 50"/>
                <a:gd name="T9" fmla="*/ 35 h 50"/>
                <a:gd name="T10" fmla="*/ 50 w 50"/>
                <a:gd name="T11" fmla="*/ 25 h 50"/>
                <a:gd name="T12" fmla="*/ 50 w 50"/>
                <a:gd name="T13" fmla="*/ 25 h 50"/>
                <a:gd name="T14" fmla="*/ 50 w 50"/>
                <a:gd name="T15" fmla="*/ 18 h 50"/>
                <a:gd name="T16" fmla="*/ 43 w 50"/>
                <a:gd name="T17" fmla="*/ 7 h 50"/>
                <a:gd name="T18" fmla="*/ 36 w 50"/>
                <a:gd name="T19" fmla="*/ 3 h 50"/>
                <a:gd name="T20" fmla="*/ 25 w 50"/>
                <a:gd name="T21" fmla="*/ 0 h 50"/>
                <a:gd name="T22" fmla="*/ 25 w 50"/>
                <a:gd name="T23" fmla="*/ 0 h 50"/>
                <a:gd name="T24" fmla="*/ 18 w 50"/>
                <a:gd name="T25" fmla="*/ 3 h 50"/>
                <a:gd name="T26" fmla="*/ 7 w 50"/>
                <a:gd name="T27" fmla="*/ 7 h 50"/>
                <a:gd name="T28" fmla="*/ 3 w 50"/>
                <a:gd name="T29" fmla="*/ 18 h 50"/>
                <a:gd name="T30" fmla="*/ 0 w 50"/>
                <a:gd name="T31" fmla="*/ 25 h 50"/>
                <a:gd name="T32" fmla="*/ 0 w 50"/>
                <a:gd name="T33" fmla="*/ 25 h 50"/>
                <a:gd name="T34" fmla="*/ 3 w 50"/>
                <a:gd name="T35" fmla="*/ 35 h 50"/>
                <a:gd name="T36" fmla="*/ 7 w 50"/>
                <a:gd name="T37" fmla="*/ 43 h 50"/>
                <a:gd name="T38" fmla="*/ 18 w 50"/>
                <a:gd name="T39" fmla="*/ 50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50"/>
                  </a:lnTo>
                  <a:lnTo>
                    <a:pt x="43" y="43"/>
                  </a:lnTo>
                  <a:lnTo>
                    <a:pt x="50" y="35"/>
                  </a:lnTo>
                  <a:lnTo>
                    <a:pt x="50" y="25"/>
                  </a:lnTo>
                  <a:lnTo>
                    <a:pt x="50" y="18"/>
                  </a:lnTo>
                  <a:lnTo>
                    <a:pt x="43" y="7"/>
                  </a:lnTo>
                  <a:lnTo>
                    <a:pt x="36" y="3"/>
                  </a:lnTo>
                  <a:lnTo>
                    <a:pt x="25" y="0"/>
                  </a:lnTo>
                  <a:lnTo>
                    <a:pt x="18" y="3"/>
                  </a:lnTo>
                  <a:lnTo>
                    <a:pt x="7" y="7"/>
                  </a:lnTo>
                  <a:lnTo>
                    <a:pt x="3" y="18"/>
                  </a:lnTo>
                  <a:lnTo>
                    <a:pt x="0" y="25"/>
                  </a:lnTo>
                  <a:lnTo>
                    <a:pt x="3" y="35"/>
                  </a:lnTo>
                  <a:lnTo>
                    <a:pt x="7" y="43"/>
                  </a:lnTo>
                  <a:lnTo>
                    <a:pt x="18" y="50"/>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21" name="Line 69"/>
            <p:cNvSpPr>
              <a:spLocks noChangeShapeType="1"/>
            </p:cNvSpPr>
            <p:nvPr/>
          </p:nvSpPr>
          <p:spPr bwMode="auto">
            <a:xfrm>
              <a:off x="2860" y="852"/>
              <a:ext cx="1" cy="1"/>
            </a:xfrm>
            <a:prstGeom prst="line">
              <a:avLst/>
            </a:prstGeom>
            <a:noFill/>
            <a:ln w="6350">
              <a:solidFill>
                <a:srgbClr val="000000"/>
              </a:solidFill>
              <a:round/>
              <a:headEnd/>
              <a:tailEnd/>
            </a:ln>
          </p:spPr>
          <p:txBody>
            <a:bodyPr/>
            <a:lstStyle/>
            <a:p>
              <a:endParaRPr lang="ru-RU"/>
            </a:p>
          </p:txBody>
        </p:sp>
        <p:sp>
          <p:nvSpPr>
            <p:cNvPr id="254022" name="Freeform 70"/>
            <p:cNvSpPr>
              <a:spLocks/>
            </p:cNvSpPr>
            <p:nvPr/>
          </p:nvSpPr>
          <p:spPr bwMode="auto">
            <a:xfrm>
              <a:off x="3702" y="1597"/>
              <a:ext cx="51" cy="51"/>
            </a:xfrm>
            <a:custGeom>
              <a:avLst/>
              <a:gdLst>
                <a:gd name="T0" fmla="*/ 26 w 51"/>
                <a:gd name="T1" fmla="*/ 51 h 51"/>
                <a:gd name="T2" fmla="*/ 26 w 51"/>
                <a:gd name="T3" fmla="*/ 51 h 51"/>
                <a:gd name="T4" fmla="*/ 36 w 51"/>
                <a:gd name="T5" fmla="*/ 47 h 51"/>
                <a:gd name="T6" fmla="*/ 43 w 51"/>
                <a:gd name="T7" fmla="*/ 43 h 51"/>
                <a:gd name="T8" fmla="*/ 51 w 51"/>
                <a:gd name="T9" fmla="*/ 33 h 51"/>
                <a:gd name="T10" fmla="*/ 51 w 51"/>
                <a:gd name="T11" fmla="*/ 26 h 51"/>
                <a:gd name="T12" fmla="*/ 51 w 51"/>
                <a:gd name="T13" fmla="*/ 26 h 51"/>
                <a:gd name="T14" fmla="*/ 51 w 51"/>
                <a:gd name="T15" fmla="*/ 15 h 51"/>
                <a:gd name="T16" fmla="*/ 43 w 51"/>
                <a:gd name="T17" fmla="*/ 8 h 51"/>
                <a:gd name="T18" fmla="*/ 36 w 51"/>
                <a:gd name="T19" fmla="*/ 0 h 51"/>
                <a:gd name="T20" fmla="*/ 26 w 51"/>
                <a:gd name="T21" fmla="*/ 0 h 51"/>
                <a:gd name="T22" fmla="*/ 26 w 51"/>
                <a:gd name="T23" fmla="*/ 0 h 51"/>
                <a:gd name="T24" fmla="*/ 18 w 51"/>
                <a:gd name="T25" fmla="*/ 0 h 51"/>
                <a:gd name="T26" fmla="*/ 8 w 51"/>
                <a:gd name="T27" fmla="*/ 8 h 51"/>
                <a:gd name="T28" fmla="*/ 4 w 51"/>
                <a:gd name="T29" fmla="*/ 15 h 51"/>
                <a:gd name="T30" fmla="*/ 0 w 51"/>
                <a:gd name="T31" fmla="*/ 26 h 51"/>
                <a:gd name="T32" fmla="*/ 0 w 51"/>
                <a:gd name="T33" fmla="*/ 26 h 51"/>
                <a:gd name="T34" fmla="*/ 4 w 51"/>
                <a:gd name="T35" fmla="*/ 33 h 51"/>
                <a:gd name="T36" fmla="*/ 8 w 51"/>
                <a:gd name="T37" fmla="*/ 43 h 51"/>
                <a:gd name="T38" fmla="*/ 18 w 51"/>
                <a:gd name="T39" fmla="*/ 47 h 51"/>
                <a:gd name="T40" fmla="*/ 26 w 51"/>
                <a:gd name="T41" fmla="*/ 51 h 51"/>
                <a:gd name="T42" fmla="*/ 26 w 51"/>
                <a:gd name="T43" fmla="*/ 51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1"/>
                <a:gd name="T67" fmla="*/ 0 h 51"/>
                <a:gd name="T68" fmla="*/ 51 w 51"/>
                <a:gd name="T69" fmla="*/ 51 h 5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1" h="51">
                  <a:moveTo>
                    <a:pt x="26" y="51"/>
                  </a:moveTo>
                  <a:lnTo>
                    <a:pt x="26" y="51"/>
                  </a:lnTo>
                  <a:lnTo>
                    <a:pt x="36" y="47"/>
                  </a:lnTo>
                  <a:lnTo>
                    <a:pt x="43" y="43"/>
                  </a:lnTo>
                  <a:lnTo>
                    <a:pt x="51" y="33"/>
                  </a:lnTo>
                  <a:lnTo>
                    <a:pt x="51" y="26"/>
                  </a:lnTo>
                  <a:lnTo>
                    <a:pt x="51" y="15"/>
                  </a:lnTo>
                  <a:lnTo>
                    <a:pt x="43" y="8"/>
                  </a:lnTo>
                  <a:lnTo>
                    <a:pt x="36" y="0"/>
                  </a:lnTo>
                  <a:lnTo>
                    <a:pt x="26" y="0"/>
                  </a:lnTo>
                  <a:lnTo>
                    <a:pt x="18" y="0"/>
                  </a:lnTo>
                  <a:lnTo>
                    <a:pt x="8" y="8"/>
                  </a:lnTo>
                  <a:lnTo>
                    <a:pt x="4" y="15"/>
                  </a:lnTo>
                  <a:lnTo>
                    <a:pt x="0" y="26"/>
                  </a:lnTo>
                  <a:lnTo>
                    <a:pt x="4" y="33"/>
                  </a:lnTo>
                  <a:lnTo>
                    <a:pt x="8" y="43"/>
                  </a:lnTo>
                  <a:lnTo>
                    <a:pt x="18" y="47"/>
                  </a:lnTo>
                  <a:lnTo>
                    <a:pt x="26" y="51"/>
                  </a:lnTo>
                  <a:close/>
                </a:path>
              </a:pathLst>
            </a:custGeom>
            <a:solidFill>
              <a:srgbClr val="000000"/>
            </a:solidFill>
            <a:ln w="6350">
              <a:solidFill>
                <a:srgbClr val="000000"/>
              </a:solidFill>
              <a:round/>
              <a:headEnd/>
              <a:tailEnd/>
            </a:ln>
          </p:spPr>
          <p:txBody>
            <a:bodyPr/>
            <a:lstStyle/>
            <a:p>
              <a:endParaRPr lang="ru-RU"/>
            </a:p>
          </p:txBody>
        </p:sp>
        <p:sp>
          <p:nvSpPr>
            <p:cNvPr id="254023" name="Line 71"/>
            <p:cNvSpPr>
              <a:spLocks noChangeShapeType="1"/>
            </p:cNvSpPr>
            <p:nvPr/>
          </p:nvSpPr>
          <p:spPr bwMode="auto">
            <a:xfrm>
              <a:off x="3728" y="1623"/>
              <a:ext cx="1" cy="1"/>
            </a:xfrm>
            <a:prstGeom prst="line">
              <a:avLst/>
            </a:prstGeom>
            <a:noFill/>
            <a:ln w="6350">
              <a:solidFill>
                <a:srgbClr val="000000"/>
              </a:solidFill>
              <a:round/>
              <a:headEnd/>
              <a:tailEnd/>
            </a:ln>
          </p:spPr>
          <p:txBody>
            <a:bodyPr/>
            <a:lstStyle/>
            <a:p>
              <a:endParaRPr lang="ru-RU"/>
            </a:p>
          </p:txBody>
        </p:sp>
        <p:sp>
          <p:nvSpPr>
            <p:cNvPr id="254024" name="Freeform 72"/>
            <p:cNvSpPr>
              <a:spLocks/>
            </p:cNvSpPr>
            <p:nvPr/>
          </p:nvSpPr>
          <p:spPr bwMode="auto">
            <a:xfrm>
              <a:off x="4215" y="1597"/>
              <a:ext cx="50" cy="51"/>
            </a:xfrm>
            <a:custGeom>
              <a:avLst/>
              <a:gdLst>
                <a:gd name="T0" fmla="*/ 25 w 50"/>
                <a:gd name="T1" fmla="*/ 51 h 51"/>
                <a:gd name="T2" fmla="*/ 25 w 50"/>
                <a:gd name="T3" fmla="*/ 51 h 51"/>
                <a:gd name="T4" fmla="*/ 36 w 50"/>
                <a:gd name="T5" fmla="*/ 47 h 51"/>
                <a:gd name="T6" fmla="*/ 43 w 50"/>
                <a:gd name="T7" fmla="*/ 43 h 51"/>
                <a:gd name="T8" fmla="*/ 47 w 50"/>
                <a:gd name="T9" fmla="*/ 33 h 51"/>
                <a:gd name="T10" fmla="*/ 50 w 50"/>
                <a:gd name="T11" fmla="*/ 26 h 51"/>
                <a:gd name="T12" fmla="*/ 50 w 50"/>
                <a:gd name="T13" fmla="*/ 26 h 51"/>
                <a:gd name="T14" fmla="*/ 47 w 50"/>
                <a:gd name="T15" fmla="*/ 15 h 51"/>
                <a:gd name="T16" fmla="*/ 43 w 50"/>
                <a:gd name="T17" fmla="*/ 8 h 51"/>
                <a:gd name="T18" fmla="*/ 36 w 50"/>
                <a:gd name="T19" fmla="*/ 0 h 51"/>
                <a:gd name="T20" fmla="*/ 25 w 50"/>
                <a:gd name="T21" fmla="*/ 0 h 51"/>
                <a:gd name="T22" fmla="*/ 25 w 50"/>
                <a:gd name="T23" fmla="*/ 0 h 51"/>
                <a:gd name="T24" fmla="*/ 15 w 50"/>
                <a:gd name="T25" fmla="*/ 0 h 51"/>
                <a:gd name="T26" fmla="*/ 7 w 50"/>
                <a:gd name="T27" fmla="*/ 8 h 51"/>
                <a:gd name="T28" fmla="*/ 0 w 50"/>
                <a:gd name="T29" fmla="*/ 15 h 51"/>
                <a:gd name="T30" fmla="*/ 0 w 50"/>
                <a:gd name="T31" fmla="*/ 26 h 51"/>
                <a:gd name="T32" fmla="*/ 0 w 50"/>
                <a:gd name="T33" fmla="*/ 26 h 51"/>
                <a:gd name="T34" fmla="*/ 0 w 50"/>
                <a:gd name="T35" fmla="*/ 33 h 51"/>
                <a:gd name="T36" fmla="*/ 7 w 50"/>
                <a:gd name="T37" fmla="*/ 43 h 51"/>
                <a:gd name="T38" fmla="*/ 15 w 50"/>
                <a:gd name="T39" fmla="*/ 47 h 51"/>
                <a:gd name="T40" fmla="*/ 25 w 50"/>
                <a:gd name="T41" fmla="*/ 51 h 51"/>
                <a:gd name="T42" fmla="*/ 25 w 50"/>
                <a:gd name="T43" fmla="*/ 51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1"/>
                <a:gd name="T68" fmla="*/ 50 w 50"/>
                <a:gd name="T69" fmla="*/ 51 h 5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1">
                  <a:moveTo>
                    <a:pt x="25" y="51"/>
                  </a:moveTo>
                  <a:lnTo>
                    <a:pt x="25" y="51"/>
                  </a:lnTo>
                  <a:lnTo>
                    <a:pt x="36" y="47"/>
                  </a:lnTo>
                  <a:lnTo>
                    <a:pt x="43" y="43"/>
                  </a:lnTo>
                  <a:lnTo>
                    <a:pt x="47" y="33"/>
                  </a:lnTo>
                  <a:lnTo>
                    <a:pt x="50" y="26"/>
                  </a:lnTo>
                  <a:lnTo>
                    <a:pt x="47" y="15"/>
                  </a:lnTo>
                  <a:lnTo>
                    <a:pt x="43" y="8"/>
                  </a:lnTo>
                  <a:lnTo>
                    <a:pt x="36" y="0"/>
                  </a:lnTo>
                  <a:lnTo>
                    <a:pt x="25" y="0"/>
                  </a:lnTo>
                  <a:lnTo>
                    <a:pt x="15" y="0"/>
                  </a:lnTo>
                  <a:lnTo>
                    <a:pt x="7" y="8"/>
                  </a:lnTo>
                  <a:lnTo>
                    <a:pt x="0" y="15"/>
                  </a:lnTo>
                  <a:lnTo>
                    <a:pt x="0" y="26"/>
                  </a:lnTo>
                  <a:lnTo>
                    <a:pt x="0" y="33"/>
                  </a:lnTo>
                  <a:lnTo>
                    <a:pt x="7" y="43"/>
                  </a:lnTo>
                  <a:lnTo>
                    <a:pt x="15" y="47"/>
                  </a:lnTo>
                  <a:lnTo>
                    <a:pt x="25" y="51"/>
                  </a:lnTo>
                  <a:close/>
                </a:path>
              </a:pathLst>
            </a:custGeom>
            <a:solidFill>
              <a:srgbClr val="000000"/>
            </a:solidFill>
            <a:ln w="6350">
              <a:solidFill>
                <a:srgbClr val="000000"/>
              </a:solidFill>
              <a:round/>
              <a:headEnd/>
              <a:tailEnd/>
            </a:ln>
          </p:spPr>
          <p:txBody>
            <a:bodyPr/>
            <a:lstStyle/>
            <a:p>
              <a:endParaRPr lang="ru-RU"/>
            </a:p>
          </p:txBody>
        </p:sp>
        <p:sp>
          <p:nvSpPr>
            <p:cNvPr id="254025" name="Line 73"/>
            <p:cNvSpPr>
              <a:spLocks noChangeShapeType="1"/>
            </p:cNvSpPr>
            <p:nvPr/>
          </p:nvSpPr>
          <p:spPr bwMode="auto">
            <a:xfrm>
              <a:off x="4240" y="1623"/>
              <a:ext cx="1" cy="1"/>
            </a:xfrm>
            <a:prstGeom prst="line">
              <a:avLst/>
            </a:prstGeom>
            <a:noFill/>
            <a:ln w="6350">
              <a:solidFill>
                <a:srgbClr val="000000"/>
              </a:solidFill>
              <a:round/>
              <a:headEnd/>
              <a:tailEnd/>
            </a:ln>
          </p:spPr>
          <p:txBody>
            <a:bodyPr/>
            <a:lstStyle/>
            <a:p>
              <a:endParaRPr lang="ru-RU"/>
            </a:p>
          </p:txBody>
        </p:sp>
        <p:sp>
          <p:nvSpPr>
            <p:cNvPr id="254026" name="Freeform 74"/>
            <p:cNvSpPr>
              <a:spLocks/>
            </p:cNvSpPr>
            <p:nvPr/>
          </p:nvSpPr>
          <p:spPr bwMode="auto">
            <a:xfrm>
              <a:off x="3021" y="1189"/>
              <a:ext cx="50" cy="50"/>
            </a:xfrm>
            <a:custGeom>
              <a:avLst/>
              <a:gdLst>
                <a:gd name="T0" fmla="*/ 25 w 50"/>
                <a:gd name="T1" fmla="*/ 50 h 50"/>
                <a:gd name="T2" fmla="*/ 25 w 50"/>
                <a:gd name="T3" fmla="*/ 50 h 50"/>
                <a:gd name="T4" fmla="*/ 36 w 50"/>
                <a:gd name="T5" fmla="*/ 46 h 50"/>
                <a:gd name="T6" fmla="*/ 43 w 50"/>
                <a:gd name="T7" fmla="*/ 43 h 50"/>
                <a:gd name="T8" fmla="*/ 50 w 50"/>
                <a:gd name="T9" fmla="*/ 36 h 50"/>
                <a:gd name="T10" fmla="*/ 50 w 50"/>
                <a:gd name="T11" fmla="*/ 25 h 50"/>
                <a:gd name="T12" fmla="*/ 50 w 50"/>
                <a:gd name="T13" fmla="*/ 25 h 50"/>
                <a:gd name="T14" fmla="*/ 50 w 50"/>
                <a:gd name="T15" fmla="*/ 14 h 50"/>
                <a:gd name="T16" fmla="*/ 43 w 50"/>
                <a:gd name="T17" fmla="*/ 7 h 50"/>
                <a:gd name="T18" fmla="*/ 36 w 50"/>
                <a:gd name="T19" fmla="*/ 3 h 50"/>
                <a:gd name="T20" fmla="*/ 25 w 50"/>
                <a:gd name="T21" fmla="*/ 0 h 50"/>
                <a:gd name="T22" fmla="*/ 25 w 50"/>
                <a:gd name="T23" fmla="*/ 0 h 50"/>
                <a:gd name="T24" fmla="*/ 15 w 50"/>
                <a:gd name="T25" fmla="*/ 3 h 50"/>
                <a:gd name="T26" fmla="*/ 7 w 50"/>
                <a:gd name="T27" fmla="*/ 7 h 50"/>
                <a:gd name="T28" fmla="*/ 4 w 50"/>
                <a:gd name="T29" fmla="*/ 14 h 50"/>
                <a:gd name="T30" fmla="*/ 0 w 50"/>
                <a:gd name="T31" fmla="*/ 25 h 50"/>
                <a:gd name="T32" fmla="*/ 0 w 50"/>
                <a:gd name="T33" fmla="*/ 25 h 50"/>
                <a:gd name="T34" fmla="*/ 4 w 50"/>
                <a:gd name="T35" fmla="*/ 36 h 50"/>
                <a:gd name="T36" fmla="*/ 7 w 50"/>
                <a:gd name="T37" fmla="*/ 43 h 50"/>
                <a:gd name="T38" fmla="*/ 15 w 50"/>
                <a:gd name="T39" fmla="*/ 46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46"/>
                  </a:lnTo>
                  <a:lnTo>
                    <a:pt x="43" y="43"/>
                  </a:lnTo>
                  <a:lnTo>
                    <a:pt x="50" y="36"/>
                  </a:lnTo>
                  <a:lnTo>
                    <a:pt x="50" y="25"/>
                  </a:lnTo>
                  <a:lnTo>
                    <a:pt x="50" y="14"/>
                  </a:lnTo>
                  <a:lnTo>
                    <a:pt x="43" y="7"/>
                  </a:lnTo>
                  <a:lnTo>
                    <a:pt x="36" y="3"/>
                  </a:lnTo>
                  <a:lnTo>
                    <a:pt x="25" y="0"/>
                  </a:lnTo>
                  <a:lnTo>
                    <a:pt x="15" y="3"/>
                  </a:lnTo>
                  <a:lnTo>
                    <a:pt x="7" y="7"/>
                  </a:lnTo>
                  <a:lnTo>
                    <a:pt x="4" y="14"/>
                  </a:lnTo>
                  <a:lnTo>
                    <a:pt x="0" y="25"/>
                  </a:lnTo>
                  <a:lnTo>
                    <a:pt x="4" y="36"/>
                  </a:lnTo>
                  <a:lnTo>
                    <a:pt x="7" y="43"/>
                  </a:lnTo>
                  <a:lnTo>
                    <a:pt x="15" y="46"/>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27" name="Line 75"/>
            <p:cNvSpPr>
              <a:spLocks noChangeShapeType="1"/>
            </p:cNvSpPr>
            <p:nvPr/>
          </p:nvSpPr>
          <p:spPr bwMode="auto">
            <a:xfrm>
              <a:off x="3046" y="1214"/>
              <a:ext cx="1" cy="1"/>
            </a:xfrm>
            <a:prstGeom prst="line">
              <a:avLst/>
            </a:prstGeom>
            <a:noFill/>
            <a:ln w="6350">
              <a:solidFill>
                <a:srgbClr val="000000"/>
              </a:solidFill>
              <a:round/>
              <a:headEnd/>
              <a:tailEnd/>
            </a:ln>
          </p:spPr>
          <p:txBody>
            <a:bodyPr/>
            <a:lstStyle/>
            <a:p>
              <a:endParaRPr lang="ru-RU"/>
            </a:p>
          </p:txBody>
        </p:sp>
        <p:sp>
          <p:nvSpPr>
            <p:cNvPr id="254028" name="Freeform 76"/>
            <p:cNvSpPr>
              <a:spLocks/>
            </p:cNvSpPr>
            <p:nvPr/>
          </p:nvSpPr>
          <p:spPr bwMode="auto">
            <a:xfrm>
              <a:off x="3021" y="1562"/>
              <a:ext cx="50" cy="50"/>
            </a:xfrm>
            <a:custGeom>
              <a:avLst/>
              <a:gdLst>
                <a:gd name="T0" fmla="*/ 25 w 50"/>
                <a:gd name="T1" fmla="*/ 50 h 50"/>
                <a:gd name="T2" fmla="*/ 25 w 50"/>
                <a:gd name="T3" fmla="*/ 50 h 50"/>
                <a:gd name="T4" fmla="*/ 36 w 50"/>
                <a:gd name="T5" fmla="*/ 46 h 50"/>
                <a:gd name="T6" fmla="*/ 43 w 50"/>
                <a:gd name="T7" fmla="*/ 43 h 50"/>
                <a:gd name="T8" fmla="*/ 50 w 50"/>
                <a:gd name="T9" fmla="*/ 35 h 50"/>
                <a:gd name="T10" fmla="*/ 50 w 50"/>
                <a:gd name="T11" fmla="*/ 25 h 50"/>
                <a:gd name="T12" fmla="*/ 50 w 50"/>
                <a:gd name="T13" fmla="*/ 25 h 50"/>
                <a:gd name="T14" fmla="*/ 50 w 50"/>
                <a:gd name="T15" fmla="*/ 14 h 50"/>
                <a:gd name="T16" fmla="*/ 43 w 50"/>
                <a:gd name="T17" fmla="*/ 7 h 50"/>
                <a:gd name="T18" fmla="*/ 36 w 50"/>
                <a:gd name="T19" fmla="*/ 3 h 50"/>
                <a:gd name="T20" fmla="*/ 25 w 50"/>
                <a:gd name="T21" fmla="*/ 0 h 50"/>
                <a:gd name="T22" fmla="*/ 25 w 50"/>
                <a:gd name="T23" fmla="*/ 0 h 50"/>
                <a:gd name="T24" fmla="*/ 15 w 50"/>
                <a:gd name="T25" fmla="*/ 3 h 50"/>
                <a:gd name="T26" fmla="*/ 7 w 50"/>
                <a:gd name="T27" fmla="*/ 7 h 50"/>
                <a:gd name="T28" fmla="*/ 4 w 50"/>
                <a:gd name="T29" fmla="*/ 14 h 50"/>
                <a:gd name="T30" fmla="*/ 0 w 50"/>
                <a:gd name="T31" fmla="*/ 25 h 50"/>
                <a:gd name="T32" fmla="*/ 0 w 50"/>
                <a:gd name="T33" fmla="*/ 25 h 50"/>
                <a:gd name="T34" fmla="*/ 4 w 50"/>
                <a:gd name="T35" fmla="*/ 35 h 50"/>
                <a:gd name="T36" fmla="*/ 7 w 50"/>
                <a:gd name="T37" fmla="*/ 43 h 50"/>
                <a:gd name="T38" fmla="*/ 15 w 50"/>
                <a:gd name="T39" fmla="*/ 46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46"/>
                  </a:lnTo>
                  <a:lnTo>
                    <a:pt x="43" y="43"/>
                  </a:lnTo>
                  <a:lnTo>
                    <a:pt x="50" y="35"/>
                  </a:lnTo>
                  <a:lnTo>
                    <a:pt x="50" y="25"/>
                  </a:lnTo>
                  <a:lnTo>
                    <a:pt x="50" y="14"/>
                  </a:lnTo>
                  <a:lnTo>
                    <a:pt x="43" y="7"/>
                  </a:lnTo>
                  <a:lnTo>
                    <a:pt x="36" y="3"/>
                  </a:lnTo>
                  <a:lnTo>
                    <a:pt x="25" y="0"/>
                  </a:lnTo>
                  <a:lnTo>
                    <a:pt x="15" y="3"/>
                  </a:lnTo>
                  <a:lnTo>
                    <a:pt x="7" y="7"/>
                  </a:lnTo>
                  <a:lnTo>
                    <a:pt x="4" y="14"/>
                  </a:lnTo>
                  <a:lnTo>
                    <a:pt x="0" y="25"/>
                  </a:lnTo>
                  <a:lnTo>
                    <a:pt x="4" y="35"/>
                  </a:lnTo>
                  <a:lnTo>
                    <a:pt x="7" y="43"/>
                  </a:lnTo>
                  <a:lnTo>
                    <a:pt x="15" y="46"/>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29" name="Line 77"/>
            <p:cNvSpPr>
              <a:spLocks noChangeShapeType="1"/>
            </p:cNvSpPr>
            <p:nvPr/>
          </p:nvSpPr>
          <p:spPr bwMode="auto">
            <a:xfrm>
              <a:off x="3046" y="1587"/>
              <a:ext cx="1" cy="1"/>
            </a:xfrm>
            <a:prstGeom prst="line">
              <a:avLst/>
            </a:prstGeom>
            <a:noFill/>
            <a:ln w="6350">
              <a:solidFill>
                <a:srgbClr val="000000"/>
              </a:solidFill>
              <a:round/>
              <a:headEnd/>
              <a:tailEnd/>
            </a:ln>
          </p:spPr>
          <p:txBody>
            <a:bodyPr/>
            <a:lstStyle/>
            <a:p>
              <a:endParaRPr lang="ru-RU"/>
            </a:p>
          </p:txBody>
        </p:sp>
        <p:sp>
          <p:nvSpPr>
            <p:cNvPr id="254030" name="Freeform 78"/>
            <p:cNvSpPr>
              <a:spLocks/>
            </p:cNvSpPr>
            <p:nvPr/>
          </p:nvSpPr>
          <p:spPr bwMode="auto">
            <a:xfrm>
              <a:off x="3021" y="1913"/>
              <a:ext cx="50" cy="50"/>
            </a:xfrm>
            <a:custGeom>
              <a:avLst/>
              <a:gdLst>
                <a:gd name="T0" fmla="*/ 25 w 50"/>
                <a:gd name="T1" fmla="*/ 50 h 50"/>
                <a:gd name="T2" fmla="*/ 25 w 50"/>
                <a:gd name="T3" fmla="*/ 50 h 50"/>
                <a:gd name="T4" fmla="*/ 36 w 50"/>
                <a:gd name="T5" fmla="*/ 50 h 50"/>
                <a:gd name="T6" fmla="*/ 43 w 50"/>
                <a:gd name="T7" fmla="*/ 43 h 50"/>
                <a:gd name="T8" fmla="*/ 50 w 50"/>
                <a:gd name="T9" fmla="*/ 36 h 50"/>
                <a:gd name="T10" fmla="*/ 50 w 50"/>
                <a:gd name="T11" fmla="*/ 25 h 50"/>
                <a:gd name="T12" fmla="*/ 50 w 50"/>
                <a:gd name="T13" fmla="*/ 25 h 50"/>
                <a:gd name="T14" fmla="*/ 50 w 50"/>
                <a:gd name="T15" fmla="*/ 18 h 50"/>
                <a:gd name="T16" fmla="*/ 43 w 50"/>
                <a:gd name="T17" fmla="*/ 7 h 50"/>
                <a:gd name="T18" fmla="*/ 36 w 50"/>
                <a:gd name="T19" fmla="*/ 4 h 50"/>
                <a:gd name="T20" fmla="*/ 25 w 50"/>
                <a:gd name="T21" fmla="*/ 0 h 50"/>
                <a:gd name="T22" fmla="*/ 25 w 50"/>
                <a:gd name="T23" fmla="*/ 0 h 50"/>
                <a:gd name="T24" fmla="*/ 18 w 50"/>
                <a:gd name="T25" fmla="*/ 4 h 50"/>
                <a:gd name="T26" fmla="*/ 7 w 50"/>
                <a:gd name="T27" fmla="*/ 7 h 50"/>
                <a:gd name="T28" fmla="*/ 4 w 50"/>
                <a:gd name="T29" fmla="*/ 18 h 50"/>
                <a:gd name="T30" fmla="*/ 0 w 50"/>
                <a:gd name="T31" fmla="*/ 25 h 50"/>
                <a:gd name="T32" fmla="*/ 0 w 50"/>
                <a:gd name="T33" fmla="*/ 25 h 50"/>
                <a:gd name="T34" fmla="*/ 4 w 50"/>
                <a:gd name="T35" fmla="*/ 36 h 50"/>
                <a:gd name="T36" fmla="*/ 7 w 50"/>
                <a:gd name="T37" fmla="*/ 43 h 50"/>
                <a:gd name="T38" fmla="*/ 18 w 50"/>
                <a:gd name="T39" fmla="*/ 50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50"/>
                  </a:lnTo>
                  <a:lnTo>
                    <a:pt x="43" y="43"/>
                  </a:lnTo>
                  <a:lnTo>
                    <a:pt x="50" y="36"/>
                  </a:lnTo>
                  <a:lnTo>
                    <a:pt x="50" y="25"/>
                  </a:lnTo>
                  <a:lnTo>
                    <a:pt x="50" y="18"/>
                  </a:lnTo>
                  <a:lnTo>
                    <a:pt x="43" y="7"/>
                  </a:lnTo>
                  <a:lnTo>
                    <a:pt x="36" y="4"/>
                  </a:lnTo>
                  <a:lnTo>
                    <a:pt x="25" y="0"/>
                  </a:lnTo>
                  <a:lnTo>
                    <a:pt x="18" y="4"/>
                  </a:lnTo>
                  <a:lnTo>
                    <a:pt x="7" y="7"/>
                  </a:lnTo>
                  <a:lnTo>
                    <a:pt x="4" y="18"/>
                  </a:lnTo>
                  <a:lnTo>
                    <a:pt x="0" y="25"/>
                  </a:lnTo>
                  <a:lnTo>
                    <a:pt x="4" y="36"/>
                  </a:lnTo>
                  <a:lnTo>
                    <a:pt x="7" y="43"/>
                  </a:lnTo>
                  <a:lnTo>
                    <a:pt x="18" y="50"/>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31" name="Line 79"/>
            <p:cNvSpPr>
              <a:spLocks noChangeShapeType="1"/>
            </p:cNvSpPr>
            <p:nvPr/>
          </p:nvSpPr>
          <p:spPr bwMode="auto">
            <a:xfrm>
              <a:off x="3046" y="1938"/>
              <a:ext cx="1" cy="1"/>
            </a:xfrm>
            <a:prstGeom prst="line">
              <a:avLst/>
            </a:prstGeom>
            <a:noFill/>
            <a:ln w="6350">
              <a:solidFill>
                <a:srgbClr val="000000"/>
              </a:solidFill>
              <a:round/>
              <a:headEnd/>
              <a:tailEnd/>
            </a:ln>
          </p:spPr>
          <p:txBody>
            <a:bodyPr/>
            <a:lstStyle/>
            <a:p>
              <a:endParaRPr lang="ru-RU"/>
            </a:p>
          </p:txBody>
        </p:sp>
        <p:sp>
          <p:nvSpPr>
            <p:cNvPr id="254032" name="Freeform 80"/>
            <p:cNvSpPr>
              <a:spLocks/>
            </p:cNvSpPr>
            <p:nvPr/>
          </p:nvSpPr>
          <p:spPr bwMode="auto">
            <a:xfrm>
              <a:off x="3534" y="1701"/>
              <a:ext cx="50" cy="51"/>
            </a:xfrm>
            <a:custGeom>
              <a:avLst/>
              <a:gdLst>
                <a:gd name="T0" fmla="*/ 25 w 50"/>
                <a:gd name="T1" fmla="*/ 51 h 51"/>
                <a:gd name="T2" fmla="*/ 25 w 50"/>
                <a:gd name="T3" fmla="*/ 51 h 51"/>
                <a:gd name="T4" fmla="*/ 36 w 50"/>
                <a:gd name="T5" fmla="*/ 51 h 51"/>
                <a:gd name="T6" fmla="*/ 43 w 50"/>
                <a:gd name="T7" fmla="*/ 43 h 51"/>
                <a:gd name="T8" fmla="*/ 50 w 50"/>
                <a:gd name="T9" fmla="*/ 36 h 51"/>
                <a:gd name="T10" fmla="*/ 50 w 50"/>
                <a:gd name="T11" fmla="*/ 26 h 51"/>
                <a:gd name="T12" fmla="*/ 50 w 50"/>
                <a:gd name="T13" fmla="*/ 26 h 51"/>
                <a:gd name="T14" fmla="*/ 50 w 50"/>
                <a:gd name="T15" fmla="*/ 18 h 51"/>
                <a:gd name="T16" fmla="*/ 43 w 50"/>
                <a:gd name="T17" fmla="*/ 8 h 51"/>
                <a:gd name="T18" fmla="*/ 36 w 50"/>
                <a:gd name="T19" fmla="*/ 4 h 51"/>
                <a:gd name="T20" fmla="*/ 25 w 50"/>
                <a:gd name="T21" fmla="*/ 0 h 51"/>
                <a:gd name="T22" fmla="*/ 25 w 50"/>
                <a:gd name="T23" fmla="*/ 0 h 51"/>
                <a:gd name="T24" fmla="*/ 14 w 50"/>
                <a:gd name="T25" fmla="*/ 4 h 51"/>
                <a:gd name="T26" fmla="*/ 7 w 50"/>
                <a:gd name="T27" fmla="*/ 8 h 51"/>
                <a:gd name="T28" fmla="*/ 4 w 50"/>
                <a:gd name="T29" fmla="*/ 18 h 51"/>
                <a:gd name="T30" fmla="*/ 0 w 50"/>
                <a:gd name="T31" fmla="*/ 26 h 51"/>
                <a:gd name="T32" fmla="*/ 0 w 50"/>
                <a:gd name="T33" fmla="*/ 26 h 51"/>
                <a:gd name="T34" fmla="*/ 4 w 50"/>
                <a:gd name="T35" fmla="*/ 36 h 51"/>
                <a:gd name="T36" fmla="*/ 7 w 50"/>
                <a:gd name="T37" fmla="*/ 43 h 51"/>
                <a:gd name="T38" fmla="*/ 14 w 50"/>
                <a:gd name="T39" fmla="*/ 51 h 51"/>
                <a:gd name="T40" fmla="*/ 25 w 50"/>
                <a:gd name="T41" fmla="*/ 51 h 51"/>
                <a:gd name="T42" fmla="*/ 25 w 50"/>
                <a:gd name="T43" fmla="*/ 51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1"/>
                <a:gd name="T68" fmla="*/ 50 w 50"/>
                <a:gd name="T69" fmla="*/ 51 h 5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1">
                  <a:moveTo>
                    <a:pt x="25" y="51"/>
                  </a:moveTo>
                  <a:lnTo>
                    <a:pt x="25" y="51"/>
                  </a:lnTo>
                  <a:lnTo>
                    <a:pt x="36" y="51"/>
                  </a:lnTo>
                  <a:lnTo>
                    <a:pt x="43" y="43"/>
                  </a:lnTo>
                  <a:lnTo>
                    <a:pt x="50" y="36"/>
                  </a:lnTo>
                  <a:lnTo>
                    <a:pt x="50" y="26"/>
                  </a:lnTo>
                  <a:lnTo>
                    <a:pt x="50" y="18"/>
                  </a:lnTo>
                  <a:lnTo>
                    <a:pt x="43" y="8"/>
                  </a:lnTo>
                  <a:lnTo>
                    <a:pt x="36" y="4"/>
                  </a:lnTo>
                  <a:lnTo>
                    <a:pt x="25" y="0"/>
                  </a:lnTo>
                  <a:lnTo>
                    <a:pt x="14" y="4"/>
                  </a:lnTo>
                  <a:lnTo>
                    <a:pt x="7" y="8"/>
                  </a:lnTo>
                  <a:lnTo>
                    <a:pt x="4" y="18"/>
                  </a:lnTo>
                  <a:lnTo>
                    <a:pt x="0" y="26"/>
                  </a:lnTo>
                  <a:lnTo>
                    <a:pt x="4" y="36"/>
                  </a:lnTo>
                  <a:lnTo>
                    <a:pt x="7" y="43"/>
                  </a:lnTo>
                  <a:lnTo>
                    <a:pt x="14" y="51"/>
                  </a:lnTo>
                  <a:lnTo>
                    <a:pt x="25" y="51"/>
                  </a:lnTo>
                  <a:close/>
                </a:path>
              </a:pathLst>
            </a:custGeom>
            <a:solidFill>
              <a:srgbClr val="000000"/>
            </a:solidFill>
            <a:ln w="6350">
              <a:solidFill>
                <a:srgbClr val="000000"/>
              </a:solidFill>
              <a:round/>
              <a:headEnd/>
              <a:tailEnd/>
            </a:ln>
          </p:spPr>
          <p:txBody>
            <a:bodyPr/>
            <a:lstStyle/>
            <a:p>
              <a:endParaRPr lang="ru-RU"/>
            </a:p>
          </p:txBody>
        </p:sp>
        <p:sp>
          <p:nvSpPr>
            <p:cNvPr id="254033" name="Line 81"/>
            <p:cNvSpPr>
              <a:spLocks noChangeShapeType="1"/>
            </p:cNvSpPr>
            <p:nvPr/>
          </p:nvSpPr>
          <p:spPr bwMode="auto">
            <a:xfrm>
              <a:off x="3559" y="1727"/>
              <a:ext cx="1" cy="1"/>
            </a:xfrm>
            <a:prstGeom prst="line">
              <a:avLst/>
            </a:prstGeom>
            <a:noFill/>
            <a:ln w="6350">
              <a:solidFill>
                <a:srgbClr val="000000"/>
              </a:solidFill>
              <a:round/>
              <a:headEnd/>
              <a:tailEnd/>
            </a:ln>
          </p:spPr>
          <p:txBody>
            <a:bodyPr/>
            <a:lstStyle/>
            <a:p>
              <a:endParaRPr lang="ru-RU"/>
            </a:p>
          </p:txBody>
        </p:sp>
        <p:sp>
          <p:nvSpPr>
            <p:cNvPr id="254034" name="Freeform 82"/>
            <p:cNvSpPr>
              <a:spLocks/>
            </p:cNvSpPr>
            <p:nvPr/>
          </p:nvSpPr>
          <p:spPr bwMode="auto">
            <a:xfrm>
              <a:off x="3534" y="1913"/>
              <a:ext cx="50" cy="50"/>
            </a:xfrm>
            <a:custGeom>
              <a:avLst/>
              <a:gdLst>
                <a:gd name="T0" fmla="*/ 25 w 50"/>
                <a:gd name="T1" fmla="*/ 50 h 50"/>
                <a:gd name="T2" fmla="*/ 25 w 50"/>
                <a:gd name="T3" fmla="*/ 50 h 50"/>
                <a:gd name="T4" fmla="*/ 36 w 50"/>
                <a:gd name="T5" fmla="*/ 50 h 50"/>
                <a:gd name="T6" fmla="*/ 43 w 50"/>
                <a:gd name="T7" fmla="*/ 43 h 50"/>
                <a:gd name="T8" fmla="*/ 50 w 50"/>
                <a:gd name="T9" fmla="*/ 36 h 50"/>
                <a:gd name="T10" fmla="*/ 50 w 50"/>
                <a:gd name="T11" fmla="*/ 25 h 50"/>
                <a:gd name="T12" fmla="*/ 50 w 50"/>
                <a:gd name="T13" fmla="*/ 25 h 50"/>
                <a:gd name="T14" fmla="*/ 50 w 50"/>
                <a:gd name="T15" fmla="*/ 18 h 50"/>
                <a:gd name="T16" fmla="*/ 43 w 50"/>
                <a:gd name="T17" fmla="*/ 7 h 50"/>
                <a:gd name="T18" fmla="*/ 36 w 50"/>
                <a:gd name="T19" fmla="*/ 4 h 50"/>
                <a:gd name="T20" fmla="*/ 25 w 50"/>
                <a:gd name="T21" fmla="*/ 0 h 50"/>
                <a:gd name="T22" fmla="*/ 25 w 50"/>
                <a:gd name="T23" fmla="*/ 0 h 50"/>
                <a:gd name="T24" fmla="*/ 14 w 50"/>
                <a:gd name="T25" fmla="*/ 4 h 50"/>
                <a:gd name="T26" fmla="*/ 7 w 50"/>
                <a:gd name="T27" fmla="*/ 7 h 50"/>
                <a:gd name="T28" fmla="*/ 4 w 50"/>
                <a:gd name="T29" fmla="*/ 18 h 50"/>
                <a:gd name="T30" fmla="*/ 0 w 50"/>
                <a:gd name="T31" fmla="*/ 25 h 50"/>
                <a:gd name="T32" fmla="*/ 0 w 50"/>
                <a:gd name="T33" fmla="*/ 25 h 50"/>
                <a:gd name="T34" fmla="*/ 4 w 50"/>
                <a:gd name="T35" fmla="*/ 36 h 50"/>
                <a:gd name="T36" fmla="*/ 7 w 50"/>
                <a:gd name="T37" fmla="*/ 43 h 50"/>
                <a:gd name="T38" fmla="*/ 14 w 50"/>
                <a:gd name="T39" fmla="*/ 50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50"/>
                  </a:lnTo>
                  <a:lnTo>
                    <a:pt x="43" y="43"/>
                  </a:lnTo>
                  <a:lnTo>
                    <a:pt x="50" y="36"/>
                  </a:lnTo>
                  <a:lnTo>
                    <a:pt x="50" y="25"/>
                  </a:lnTo>
                  <a:lnTo>
                    <a:pt x="50" y="18"/>
                  </a:lnTo>
                  <a:lnTo>
                    <a:pt x="43" y="7"/>
                  </a:lnTo>
                  <a:lnTo>
                    <a:pt x="36" y="4"/>
                  </a:lnTo>
                  <a:lnTo>
                    <a:pt x="25" y="0"/>
                  </a:lnTo>
                  <a:lnTo>
                    <a:pt x="14" y="4"/>
                  </a:lnTo>
                  <a:lnTo>
                    <a:pt x="7" y="7"/>
                  </a:lnTo>
                  <a:lnTo>
                    <a:pt x="4" y="18"/>
                  </a:lnTo>
                  <a:lnTo>
                    <a:pt x="0" y="25"/>
                  </a:lnTo>
                  <a:lnTo>
                    <a:pt x="4" y="36"/>
                  </a:lnTo>
                  <a:lnTo>
                    <a:pt x="7" y="43"/>
                  </a:lnTo>
                  <a:lnTo>
                    <a:pt x="14" y="50"/>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35" name="Line 83"/>
            <p:cNvSpPr>
              <a:spLocks noChangeShapeType="1"/>
            </p:cNvSpPr>
            <p:nvPr/>
          </p:nvSpPr>
          <p:spPr bwMode="auto">
            <a:xfrm>
              <a:off x="3559" y="1938"/>
              <a:ext cx="1" cy="1"/>
            </a:xfrm>
            <a:prstGeom prst="line">
              <a:avLst/>
            </a:prstGeom>
            <a:noFill/>
            <a:ln w="6350">
              <a:solidFill>
                <a:srgbClr val="000000"/>
              </a:solidFill>
              <a:round/>
              <a:headEnd/>
              <a:tailEnd/>
            </a:ln>
          </p:spPr>
          <p:txBody>
            <a:bodyPr/>
            <a:lstStyle/>
            <a:p>
              <a:endParaRPr lang="ru-RU"/>
            </a:p>
          </p:txBody>
        </p:sp>
        <p:sp>
          <p:nvSpPr>
            <p:cNvPr id="254036" name="Freeform 84"/>
            <p:cNvSpPr>
              <a:spLocks/>
            </p:cNvSpPr>
            <p:nvPr/>
          </p:nvSpPr>
          <p:spPr bwMode="auto">
            <a:xfrm>
              <a:off x="3875" y="2021"/>
              <a:ext cx="50" cy="50"/>
            </a:xfrm>
            <a:custGeom>
              <a:avLst/>
              <a:gdLst>
                <a:gd name="T0" fmla="*/ 25 w 50"/>
                <a:gd name="T1" fmla="*/ 50 h 50"/>
                <a:gd name="T2" fmla="*/ 25 w 50"/>
                <a:gd name="T3" fmla="*/ 50 h 50"/>
                <a:gd name="T4" fmla="*/ 35 w 50"/>
                <a:gd name="T5" fmla="*/ 46 h 50"/>
                <a:gd name="T6" fmla="*/ 43 w 50"/>
                <a:gd name="T7" fmla="*/ 43 h 50"/>
                <a:gd name="T8" fmla="*/ 46 w 50"/>
                <a:gd name="T9" fmla="*/ 32 h 50"/>
                <a:gd name="T10" fmla="*/ 50 w 50"/>
                <a:gd name="T11" fmla="*/ 25 h 50"/>
                <a:gd name="T12" fmla="*/ 50 w 50"/>
                <a:gd name="T13" fmla="*/ 25 h 50"/>
                <a:gd name="T14" fmla="*/ 46 w 50"/>
                <a:gd name="T15" fmla="*/ 14 h 50"/>
                <a:gd name="T16" fmla="*/ 43 w 50"/>
                <a:gd name="T17" fmla="*/ 7 h 50"/>
                <a:gd name="T18" fmla="*/ 35 w 50"/>
                <a:gd name="T19" fmla="*/ 0 h 50"/>
                <a:gd name="T20" fmla="*/ 25 w 50"/>
                <a:gd name="T21" fmla="*/ 0 h 50"/>
                <a:gd name="T22" fmla="*/ 25 w 50"/>
                <a:gd name="T23" fmla="*/ 0 h 50"/>
                <a:gd name="T24" fmla="*/ 14 w 50"/>
                <a:gd name="T25" fmla="*/ 0 h 50"/>
                <a:gd name="T26" fmla="*/ 7 w 50"/>
                <a:gd name="T27" fmla="*/ 7 h 50"/>
                <a:gd name="T28" fmla="*/ 0 w 50"/>
                <a:gd name="T29" fmla="*/ 14 h 50"/>
                <a:gd name="T30" fmla="*/ 0 w 50"/>
                <a:gd name="T31" fmla="*/ 25 h 50"/>
                <a:gd name="T32" fmla="*/ 0 w 50"/>
                <a:gd name="T33" fmla="*/ 25 h 50"/>
                <a:gd name="T34" fmla="*/ 0 w 50"/>
                <a:gd name="T35" fmla="*/ 32 h 50"/>
                <a:gd name="T36" fmla="*/ 7 w 50"/>
                <a:gd name="T37" fmla="*/ 43 h 50"/>
                <a:gd name="T38" fmla="*/ 14 w 50"/>
                <a:gd name="T39" fmla="*/ 46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5" y="46"/>
                  </a:lnTo>
                  <a:lnTo>
                    <a:pt x="43" y="43"/>
                  </a:lnTo>
                  <a:lnTo>
                    <a:pt x="46" y="32"/>
                  </a:lnTo>
                  <a:lnTo>
                    <a:pt x="50" y="25"/>
                  </a:lnTo>
                  <a:lnTo>
                    <a:pt x="46" y="14"/>
                  </a:lnTo>
                  <a:lnTo>
                    <a:pt x="43" y="7"/>
                  </a:lnTo>
                  <a:lnTo>
                    <a:pt x="35" y="0"/>
                  </a:lnTo>
                  <a:lnTo>
                    <a:pt x="25" y="0"/>
                  </a:lnTo>
                  <a:lnTo>
                    <a:pt x="14" y="0"/>
                  </a:lnTo>
                  <a:lnTo>
                    <a:pt x="7" y="7"/>
                  </a:lnTo>
                  <a:lnTo>
                    <a:pt x="0" y="14"/>
                  </a:lnTo>
                  <a:lnTo>
                    <a:pt x="0" y="25"/>
                  </a:lnTo>
                  <a:lnTo>
                    <a:pt x="0" y="32"/>
                  </a:lnTo>
                  <a:lnTo>
                    <a:pt x="7" y="43"/>
                  </a:lnTo>
                  <a:lnTo>
                    <a:pt x="14" y="46"/>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37" name="Line 85"/>
            <p:cNvSpPr>
              <a:spLocks noChangeShapeType="1"/>
            </p:cNvSpPr>
            <p:nvPr/>
          </p:nvSpPr>
          <p:spPr bwMode="auto">
            <a:xfrm>
              <a:off x="3900" y="2046"/>
              <a:ext cx="1" cy="1"/>
            </a:xfrm>
            <a:prstGeom prst="line">
              <a:avLst/>
            </a:prstGeom>
            <a:noFill/>
            <a:ln w="6350">
              <a:solidFill>
                <a:srgbClr val="000000"/>
              </a:solidFill>
              <a:round/>
              <a:headEnd/>
              <a:tailEnd/>
            </a:ln>
          </p:spPr>
          <p:txBody>
            <a:bodyPr/>
            <a:lstStyle/>
            <a:p>
              <a:endParaRPr lang="ru-RU"/>
            </a:p>
          </p:txBody>
        </p:sp>
        <p:sp>
          <p:nvSpPr>
            <p:cNvPr id="254038" name="Freeform 86"/>
            <p:cNvSpPr>
              <a:spLocks/>
            </p:cNvSpPr>
            <p:nvPr/>
          </p:nvSpPr>
          <p:spPr bwMode="auto">
            <a:xfrm>
              <a:off x="4043" y="2021"/>
              <a:ext cx="50" cy="50"/>
            </a:xfrm>
            <a:custGeom>
              <a:avLst/>
              <a:gdLst>
                <a:gd name="T0" fmla="*/ 25 w 50"/>
                <a:gd name="T1" fmla="*/ 50 h 50"/>
                <a:gd name="T2" fmla="*/ 25 w 50"/>
                <a:gd name="T3" fmla="*/ 50 h 50"/>
                <a:gd name="T4" fmla="*/ 36 w 50"/>
                <a:gd name="T5" fmla="*/ 46 h 50"/>
                <a:gd name="T6" fmla="*/ 43 w 50"/>
                <a:gd name="T7" fmla="*/ 43 h 50"/>
                <a:gd name="T8" fmla="*/ 50 w 50"/>
                <a:gd name="T9" fmla="*/ 32 h 50"/>
                <a:gd name="T10" fmla="*/ 50 w 50"/>
                <a:gd name="T11" fmla="*/ 25 h 50"/>
                <a:gd name="T12" fmla="*/ 50 w 50"/>
                <a:gd name="T13" fmla="*/ 25 h 50"/>
                <a:gd name="T14" fmla="*/ 50 w 50"/>
                <a:gd name="T15" fmla="*/ 14 h 50"/>
                <a:gd name="T16" fmla="*/ 43 w 50"/>
                <a:gd name="T17" fmla="*/ 7 h 50"/>
                <a:gd name="T18" fmla="*/ 36 w 50"/>
                <a:gd name="T19" fmla="*/ 0 h 50"/>
                <a:gd name="T20" fmla="*/ 25 w 50"/>
                <a:gd name="T21" fmla="*/ 0 h 50"/>
                <a:gd name="T22" fmla="*/ 25 w 50"/>
                <a:gd name="T23" fmla="*/ 0 h 50"/>
                <a:gd name="T24" fmla="*/ 18 w 50"/>
                <a:gd name="T25" fmla="*/ 0 h 50"/>
                <a:gd name="T26" fmla="*/ 7 w 50"/>
                <a:gd name="T27" fmla="*/ 7 h 50"/>
                <a:gd name="T28" fmla="*/ 4 w 50"/>
                <a:gd name="T29" fmla="*/ 14 h 50"/>
                <a:gd name="T30" fmla="*/ 0 w 50"/>
                <a:gd name="T31" fmla="*/ 25 h 50"/>
                <a:gd name="T32" fmla="*/ 0 w 50"/>
                <a:gd name="T33" fmla="*/ 25 h 50"/>
                <a:gd name="T34" fmla="*/ 4 w 50"/>
                <a:gd name="T35" fmla="*/ 32 h 50"/>
                <a:gd name="T36" fmla="*/ 7 w 50"/>
                <a:gd name="T37" fmla="*/ 43 h 50"/>
                <a:gd name="T38" fmla="*/ 18 w 50"/>
                <a:gd name="T39" fmla="*/ 46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46"/>
                  </a:lnTo>
                  <a:lnTo>
                    <a:pt x="43" y="43"/>
                  </a:lnTo>
                  <a:lnTo>
                    <a:pt x="50" y="32"/>
                  </a:lnTo>
                  <a:lnTo>
                    <a:pt x="50" y="25"/>
                  </a:lnTo>
                  <a:lnTo>
                    <a:pt x="50" y="14"/>
                  </a:lnTo>
                  <a:lnTo>
                    <a:pt x="43" y="7"/>
                  </a:lnTo>
                  <a:lnTo>
                    <a:pt x="36" y="0"/>
                  </a:lnTo>
                  <a:lnTo>
                    <a:pt x="25" y="0"/>
                  </a:lnTo>
                  <a:lnTo>
                    <a:pt x="18" y="0"/>
                  </a:lnTo>
                  <a:lnTo>
                    <a:pt x="7" y="7"/>
                  </a:lnTo>
                  <a:lnTo>
                    <a:pt x="4" y="14"/>
                  </a:lnTo>
                  <a:lnTo>
                    <a:pt x="0" y="25"/>
                  </a:lnTo>
                  <a:lnTo>
                    <a:pt x="4" y="32"/>
                  </a:lnTo>
                  <a:lnTo>
                    <a:pt x="7" y="43"/>
                  </a:lnTo>
                  <a:lnTo>
                    <a:pt x="18" y="46"/>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39" name="Line 87"/>
            <p:cNvSpPr>
              <a:spLocks noChangeShapeType="1"/>
            </p:cNvSpPr>
            <p:nvPr/>
          </p:nvSpPr>
          <p:spPr bwMode="auto">
            <a:xfrm>
              <a:off x="4068" y="2046"/>
              <a:ext cx="1" cy="1"/>
            </a:xfrm>
            <a:prstGeom prst="line">
              <a:avLst/>
            </a:prstGeom>
            <a:noFill/>
            <a:ln w="6350">
              <a:solidFill>
                <a:srgbClr val="000000"/>
              </a:solidFill>
              <a:round/>
              <a:headEnd/>
              <a:tailEnd/>
            </a:ln>
          </p:spPr>
          <p:txBody>
            <a:bodyPr/>
            <a:lstStyle/>
            <a:p>
              <a:endParaRPr lang="ru-RU"/>
            </a:p>
          </p:txBody>
        </p:sp>
        <p:sp>
          <p:nvSpPr>
            <p:cNvPr id="254040" name="Freeform 88"/>
            <p:cNvSpPr>
              <a:spLocks/>
            </p:cNvSpPr>
            <p:nvPr/>
          </p:nvSpPr>
          <p:spPr bwMode="auto">
            <a:xfrm>
              <a:off x="3875" y="2207"/>
              <a:ext cx="50" cy="50"/>
            </a:xfrm>
            <a:custGeom>
              <a:avLst/>
              <a:gdLst>
                <a:gd name="T0" fmla="*/ 25 w 50"/>
                <a:gd name="T1" fmla="*/ 50 h 50"/>
                <a:gd name="T2" fmla="*/ 25 w 50"/>
                <a:gd name="T3" fmla="*/ 50 h 50"/>
                <a:gd name="T4" fmla="*/ 35 w 50"/>
                <a:gd name="T5" fmla="*/ 47 h 50"/>
                <a:gd name="T6" fmla="*/ 43 w 50"/>
                <a:gd name="T7" fmla="*/ 43 h 50"/>
                <a:gd name="T8" fmla="*/ 46 w 50"/>
                <a:gd name="T9" fmla="*/ 32 h 50"/>
                <a:gd name="T10" fmla="*/ 50 w 50"/>
                <a:gd name="T11" fmla="*/ 25 h 50"/>
                <a:gd name="T12" fmla="*/ 50 w 50"/>
                <a:gd name="T13" fmla="*/ 25 h 50"/>
                <a:gd name="T14" fmla="*/ 46 w 50"/>
                <a:gd name="T15" fmla="*/ 14 h 50"/>
                <a:gd name="T16" fmla="*/ 43 w 50"/>
                <a:gd name="T17" fmla="*/ 7 h 50"/>
                <a:gd name="T18" fmla="*/ 35 w 50"/>
                <a:gd name="T19" fmla="*/ 0 h 50"/>
                <a:gd name="T20" fmla="*/ 25 w 50"/>
                <a:gd name="T21" fmla="*/ 0 h 50"/>
                <a:gd name="T22" fmla="*/ 25 w 50"/>
                <a:gd name="T23" fmla="*/ 0 h 50"/>
                <a:gd name="T24" fmla="*/ 14 w 50"/>
                <a:gd name="T25" fmla="*/ 0 h 50"/>
                <a:gd name="T26" fmla="*/ 7 w 50"/>
                <a:gd name="T27" fmla="*/ 7 h 50"/>
                <a:gd name="T28" fmla="*/ 0 w 50"/>
                <a:gd name="T29" fmla="*/ 14 h 50"/>
                <a:gd name="T30" fmla="*/ 0 w 50"/>
                <a:gd name="T31" fmla="*/ 25 h 50"/>
                <a:gd name="T32" fmla="*/ 0 w 50"/>
                <a:gd name="T33" fmla="*/ 25 h 50"/>
                <a:gd name="T34" fmla="*/ 0 w 50"/>
                <a:gd name="T35" fmla="*/ 32 h 50"/>
                <a:gd name="T36" fmla="*/ 7 w 50"/>
                <a:gd name="T37" fmla="*/ 43 h 50"/>
                <a:gd name="T38" fmla="*/ 14 w 50"/>
                <a:gd name="T39" fmla="*/ 47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5" y="47"/>
                  </a:lnTo>
                  <a:lnTo>
                    <a:pt x="43" y="43"/>
                  </a:lnTo>
                  <a:lnTo>
                    <a:pt x="46" y="32"/>
                  </a:lnTo>
                  <a:lnTo>
                    <a:pt x="50" y="25"/>
                  </a:lnTo>
                  <a:lnTo>
                    <a:pt x="46" y="14"/>
                  </a:lnTo>
                  <a:lnTo>
                    <a:pt x="43" y="7"/>
                  </a:lnTo>
                  <a:lnTo>
                    <a:pt x="35" y="0"/>
                  </a:lnTo>
                  <a:lnTo>
                    <a:pt x="25" y="0"/>
                  </a:lnTo>
                  <a:lnTo>
                    <a:pt x="14" y="0"/>
                  </a:lnTo>
                  <a:lnTo>
                    <a:pt x="7" y="7"/>
                  </a:lnTo>
                  <a:lnTo>
                    <a:pt x="0" y="14"/>
                  </a:lnTo>
                  <a:lnTo>
                    <a:pt x="0" y="25"/>
                  </a:lnTo>
                  <a:lnTo>
                    <a:pt x="0" y="32"/>
                  </a:lnTo>
                  <a:lnTo>
                    <a:pt x="7" y="43"/>
                  </a:lnTo>
                  <a:lnTo>
                    <a:pt x="14" y="47"/>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41" name="Line 89"/>
            <p:cNvSpPr>
              <a:spLocks noChangeShapeType="1"/>
            </p:cNvSpPr>
            <p:nvPr/>
          </p:nvSpPr>
          <p:spPr bwMode="auto">
            <a:xfrm>
              <a:off x="3900" y="2232"/>
              <a:ext cx="1" cy="1"/>
            </a:xfrm>
            <a:prstGeom prst="line">
              <a:avLst/>
            </a:prstGeom>
            <a:noFill/>
            <a:ln w="6350">
              <a:solidFill>
                <a:srgbClr val="000000"/>
              </a:solidFill>
              <a:round/>
              <a:headEnd/>
              <a:tailEnd/>
            </a:ln>
          </p:spPr>
          <p:txBody>
            <a:bodyPr/>
            <a:lstStyle/>
            <a:p>
              <a:endParaRPr lang="ru-RU"/>
            </a:p>
          </p:txBody>
        </p:sp>
        <p:sp>
          <p:nvSpPr>
            <p:cNvPr id="254042" name="Freeform 90"/>
            <p:cNvSpPr>
              <a:spLocks/>
            </p:cNvSpPr>
            <p:nvPr/>
          </p:nvSpPr>
          <p:spPr bwMode="auto">
            <a:xfrm>
              <a:off x="4043" y="2207"/>
              <a:ext cx="50" cy="50"/>
            </a:xfrm>
            <a:custGeom>
              <a:avLst/>
              <a:gdLst>
                <a:gd name="T0" fmla="*/ 25 w 50"/>
                <a:gd name="T1" fmla="*/ 50 h 50"/>
                <a:gd name="T2" fmla="*/ 25 w 50"/>
                <a:gd name="T3" fmla="*/ 50 h 50"/>
                <a:gd name="T4" fmla="*/ 36 w 50"/>
                <a:gd name="T5" fmla="*/ 47 h 50"/>
                <a:gd name="T6" fmla="*/ 43 w 50"/>
                <a:gd name="T7" fmla="*/ 43 h 50"/>
                <a:gd name="T8" fmla="*/ 50 w 50"/>
                <a:gd name="T9" fmla="*/ 32 h 50"/>
                <a:gd name="T10" fmla="*/ 50 w 50"/>
                <a:gd name="T11" fmla="*/ 25 h 50"/>
                <a:gd name="T12" fmla="*/ 50 w 50"/>
                <a:gd name="T13" fmla="*/ 25 h 50"/>
                <a:gd name="T14" fmla="*/ 50 w 50"/>
                <a:gd name="T15" fmla="*/ 14 h 50"/>
                <a:gd name="T16" fmla="*/ 43 w 50"/>
                <a:gd name="T17" fmla="*/ 7 h 50"/>
                <a:gd name="T18" fmla="*/ 36 w 50"/>
                <a:gd name="T19" fmla="*/ 0 h 50"/>
                <a:gd name="T20" fmla="*/ 25 w 50"/>
                <a:gd name="T21" fmla="*/ 0 h 50"/>
                <a:gd name="T22" fmla="*/ 25 w 50"/>
                <a:gd name="T23" fmla="*/ 0 h 50"/>
                <a:gd name="T24" fmla="*/ 18 w 50"/>
                <a:gd name="T25" fmla="*/ 0 h 50"/>
                <a:gd name="T26" fmla="*/ 7 w 50"/>
                <a:gd name="T27" fmla="*/ 7 h 50"/>
                <a:gd name="T28" fmla="*/ 4 w 50"/>
                <a:gd name="T29" fmla="*/ 14 h 50"/>
                <a:gd name="T30" fmla="*/ 0 w 50"/>
                <a:gd name="T31" fmla="*/ 25 h 50"/>
                <a:gd name="T32" fmla="*/ 0 w 50"/>
                <a:gd name="T33" fmla="*/ 25 h 50"/>
                <a:gd name="T34" fmla="*/ 4 w 50"/>
                <a:gd name="T35" fmla="*/ 32 h 50"/>
                <a:gd name="T36" fmla="*/ 7 w 50"/>
                <a:gd name="T37" fmla="*/ 43 h 50"/>
                <a:gd name="T38" fmla="*/ 18 w 50"/>
                <a:gd name="T39" fmla="*/ 47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47"/>
                  </a:lnTo>
                  <a:lnTo>
                    <a:pt x="43" y="43"/>
                  </a:lnTo>
                  <a:lnTo>
                    <a:pt x="50" y="32"/>
                  </a:lnTo>
                  <a:lnTo>
                    <a:pt x="50" y="25"/>
                  </a:lnTo>
                  <a:lnTo>
                    <a:pt x="50" y="14"/>
                  </a:lnTo>
                  <a:lnTo>
                    <a:pt x="43" y="7"/>
                  </a:lnTo>
                  <a:lnTo>
                    <a:pt x="36" y="0"/>
                  </a:lnTo>
                  <a:lnTo>
                    <a:pt x="25" y="0"/>
                  </a:lnTo>
                  <a:lnTo>
                    <a:pt x="18" y="0"/>
                  </a:lnTo>
                  <a:lnTo>
                    <a:pt x="7" y="7"/>
                  </a:lnTo>
                  <a:lnTo>
                    <a:pt x="4" y="14"/>
                  </a:lnTo>
                  <a:lnTo>
                    <a:pt x="0" y="25"/>
                  </a:lnTo>
                  <a:lnTo>
                    <a:pt x="4" y="32"/>
                  </a:lnTo>
                  <a:lnTo>
                    <a:pt x="7" y="43"/>
                  </a:lnTo>
                  <a:lnTo>
                    <a:pt x="18" y="47"/>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43" name="Line 91"/>
            <p:cNvSpPr>
              <a:spLocks noChangeShapeType="1"/>
            </p:cNvSpPr>
            <p:nvPr/>
          </p:nvSpPr>
          <p:spPr bwMode="auto">
            <a:xfrm>
              <a:off x="4068" y="2232"/>
              <a:ext cx="1" cy="1"/>
            </a:xfrm>
            <a:prstGeom prst="line">
              <a:avLst/>
            </a:prstGeom>
            <a:noFill/>
            <a:ln w="6350">
              <a:solidFill>
                <a:srgbClr val="000000"/>
              </a:solidFill>
              <a:round/>
              <a:headEnd/>
              <a:tailEnd/>
            </a:ln>
          </p:spPr>
          <p:txBody>
            <a:bodyPr/>
            <a:lstStyle/>
            <a:p>
              <a:endParaRPr lang="ru-RU"/>
            </a:p>
          </p:txBody>
        </p:sp>
        <p:sp>
          <p:nvSpPr>
            <p:cNvPr id="254044" name="Freeform 92"/>
            <p:cNvSpPr>
              <a:spLocks/>
            </p:cNvSpPr>
            <p:nvPr/>
          </p:nvSpPr>
          <p:spPr bwMode="auto">
            <a:xfrm>
              <a:off x="4384" y="1809"/>
              <a:ext cx="50" cy="50"/>
            </a:xfrm>
            <a:custGeom>
              <a:avLst/>
              <a:gdLst>
                <a:gd name="T0" fmla="*/ 25 w 50"/>
                <a:gd name="T1" fmla="*/ 50 h 50"/>
                <a:gd name="T2" fmla="*/ 25 w 50"/>
                <a:gd name="T3" fmla="*/ 50 h 50"/>
                <a:gd name="T4" fmla="*/ 36 w 50"/>
                <a:gd name="T5" fmla="*/ 47 h 50"/>
                <a:gd name="T6" fmla="*/ 43 w 50"/>
                <a:gd name="T7" fmla="*/ 43 h 50"/>
                <a:gd name="T8" fmla="*/ 50 w 50"/>
                <a:gd name="T9" fmla="*/ 32 h 50"/>
                <a:gd name="T10" fmla="*/ 50 w 50"/>
                <a:gd name="T11" fmla="*/ 25 h 50"/>
                <a:gd name="T12" fmla="*/ 50 w 50"/>
                <a:gd name="T13" fmla="*/ 25 h 50"/>
                <a:gd name="T14" fmla="*/ 50 w 50"/>
                <a:gd name="T15" fmla="*/ 14 h 50"/>
                <a:gd name="T16" fmla="*/ 43 w 50"/>
                <a:gd name="T17" fmla="*/ 7 h 50"/>
                <a:gd name="T18" fmla="*/ 36 w 50"/>
                <a:gd name="T19" fmla="*/ 0 h 50"/>
                <a:gd name="T20" fmla="*/ 25 w 50"/>
                <a:gd name="T21" fmla="*/ 0 h 50"/>
                <a:gd name="T22" fmla="*/ 25 w 50"/>
                <a:gd name="T23" fmla="*/ 0 h 50"/>
                <a:gd name="T24" fmla="*/ 18 w 50"/>
                <a:gd name="T25" fmla="*/ 0 h 50"/>
                <a:gd name="T26" fmla="*/ 7 w 50"/>
                <a:gd name="T27" fmla="*/ 7 h 50"/>
                <a:gd name="T28" fmla="*/ 3 w 50"/>
                <a:gd name="T29" fmla="*/ 14 h 50"/>
                <a:gd name="T30" fmla="*/ 0 w 50"/>
                <a:gd name="T31" fmla="*/ 25 h 50"/>
                <a:gd name="T32" fmla="*/ 0 w 50"/>
                <a:gd name="T33" fmla="*/ 25 h 50"/>
                <a:gd name="T34" fmla="*/ 3 w 50"/>
                <a:gd name="T35" fmla="*/ 32 h 50"/>
                <a:gd name="T36" fmla="*/ 7 w 50"/>
                <a:gd name="T37" fmla="*/ 43 h 50"/>
                <a:gd name="T38" fmla="*/ 18 w 50"/>
                <a:gd name="T39" fmla="*/ 47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47"/>
                  </a:lnTo>
                  <a:lnTo>
                    <a:pt x="43" y="43"/>
                  </a:lnTo>
                  <a:lnTo>
                    <a:pt x="50" y="32"/>
                  </a:lnTo>
                  <a:lnTo>
                    <a:pt x="50" y="25"/>
                  </a:lnTo>
                  <a:lnTo>
                    <a:pt x="50" y="14"/>
                  </a:lnTo>
                  <a:lnTo>
                    <a:pt x="43" y="7"/>
                  </a:lnTo>
                  <a:lnTo>
                    <a:pt x="36" y="0"/>
                  </a:lnTo>
                  <a:lnTo>
                    <a:pt x="25" y="0"/>
                  </a:lnTo>
                  <a:lnTo>
                    <a:pt x="18" y="0"/>
                  </a:lnTo>
                  <a:lnTo>
                    <a:pt x="7" y="7"/>
                  </a:lnTo>
                  <a:lnTo>
                    <a:pt x="3" y="14"/>
                  </a:lnTo>
                  <a:lnTo>
                    <a:pt x="0" y="25"/>
                  </a:lnTo>
                  <a:lnTo>
                    <a:pt x="3" y="32"/>
                  </a:lnTo>
                  <a:lnTo>
                    <a:pt x="7" y="43"/>
                  </a:lnTo>
                  <a:lnTo>
                    <a:pt x="18" y="47"/>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45" name="Line 93"/>
            <p:cNvSpPr>
              <a:spLocks noChangeShapeType="1"/>
            </p:cNvSpPr>
            <p:nvPr/>
          </p:nvSpPr>
          <p:spPr bwMode="auto">
            <a:xfrm>
              <a:off x="4409" y="1834"/>
              <a:ext cx="1" cy="1"/>
            </a:xfrm>
            <a:prstGeom prst="line">
              <a:avLst/>
            </a:prstGeom>
            <a:noFill/>
            <a:ln w="6350">
              <a:solidFill>
                <a:srgbClr val="000000"/>
              </a:solidFill>
              <a:round/>
              <a:headEnd/>
              <a:tailEnd/>
            </a:ln>
          </p:spPr>
          <p:txBody>
            <a:bodyPr/>
            <a:lstStyle/>
            <a:p>
              <a:endParaRPr lang="ru-RU"/>
            </a:p>
          </p:txBody>
        </p:sp>
        <p:sp>
          <p:nvSpPr>
            <p:cNvPr id="254046" name="Freeform 94"/>
            <p:cNvSpPr>
              <a:spLocks/>
            </p:cNvSpPr>
            <p:nvPr/>
          </p:nvSpPr>
          <p:spPr bwMode="auto">
            <a:xfrm>
              <a:off x="5033" y="1565"/>
              <a:ext cx="50" cy="50"/>
            </a:xfrm>
            <a:custGeom>
              <a:avLst/>
              <a:gdLst>
                <a:gd name="T0" fmla="*/ 25 w 50"/>
                <a:gd name="T1" fmla="*/ 50 h 50"/>
                <a:gd name="T2" fmla="*/ 25 w 50"/>
                <a:gd name="T3" fmla="*/ 50 h 50"/>
                <a:gd name="T4" fmla="*/ 35 w 50"/>
                <a:gd name="T5" fmla="*/ 50 h 50"/>
                <a:gd name="T6" fmla="*/ 43 w 50"/>
                <a:gd name="T7" fmla="*/ 43 h 50"/>
                <a:gd name="T8" fmla="*/ 50 w 50"/>
                <a:gd name="T9" fmla="*/ 36 h 50"/>
                <a:gd name="T10" fmla="*/ 50 w 50"/>
                <a:gd name="T11" fmla="*/ 25 h 50"/>
                <a:gd name="T12" fmla="*/ 50 w 50"/>
                <a:gd name="T13" fmla="*/ 25 h 50"/>
                <a:gd name="T14" fmla="*/ 50 w 50"/>
                <a:gd name="T15" fmla="*/ 18 h 50"/>
                <a:gd name="T16" fmla="*/ 43 w 50"/>
                <a:gd name="T17" fmla="*/ 7 h 50"/>
                <a:gd name="T18" fmla="*/ 35 w 50"/>
                <a:gd name="T19" fmla="*/ 4 h 50"/>
                <a:gd name="T20" fmla="*/ 25 w 50"/>
                <a:gd name="T21" fmla="*/ 0 h 50"/>
                <a:gd name="T22" fmla="*/ 25 w 50"/>
                <a:gd name="T23" fmla="*/ 0 h 50"/>
                <a:gd name="T24" fmla="*/ 14 w 50"/>
                <a:gd name="T25" fmla="*/ 4 h 50"/>
                <a:gd name="T26" fmla="*/ 7 w 50"/>
                <a:gd name="T27" fmla="*/ 7 h 50"/>
                <a:gd name="T28" fmla="*/ 3 w 50"/>
                <a:gd name="T29" fmla="*/ 18 h 50"/>
                <a:gd name="T30" fmla="*/ 0 w 50"/>
                <a:gd name="T31" fmla="*/ 25 h 50"/>
                <a:gd name="T32" fmla="*/ 0 w 50"/>
                <a:gd name="T33" fmla="*/ 25 h 50"/>
                <a:gd name="T34" fmla="*/ 3 w 50"/>
                <a:gd name="T35" fmla="*/ 36 h 50"/>
                <a:gd name="T36" fmla="*/ 7 w 50"/>
                <a:gd name="T37" fmla="*/ 43 h 50"/>
                <a:gd name="T38" fmla="*/ 14 w 50"/>
                <a:gd name="T39" fmla="*/ 50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5" y="50"/>
                  </a:lnTo>
                  <a:lnTo>
                    <a:pt x="43" y="43"/>
                  </a:lnTo>
                  <a:lnTo>
                    <a:pt x="50" y="36"/>
                  </a:lnTo>
                  <a:lnTo>
                    <a:pt x="50" y="25"/>
                  </a:lnTo>
                  <a:lnTo>
                    <a:pt x="50" y="18"/>
                  </a:lnTo>
                  <a:lnTo>
                    <a:pt x="43" y="7"/>
                  </a:lnTo>
                  <a:lnTo>
                    <a:pt x="35" y="4"/>
                  </a:lnTo>
                  <a:lnTo>
                    <a:pt x="25" y="0"/>
                  </a:lnTo>
                  <a:lnTo>
                    <a:pt x="14" y="4"/>
                  </a:lnTo>
                  <a:lnTo>
                    <a:pt x="7" y="7"/>
                  </a:lnTo>
                  <a:lnTo>
                    <a:pt x="3" y="18"/>
                  </a:lnTo>
                  <a:lnTo>
                    <a:pt x="0" y="25"/>
                  </a:lnTo>
                  <a:lnTo>
                    <a:pt x="3" y="36"/>
                  </a:lnTo>
                  <a:lnTo>
                    <a:pt x="7" y="43"/>
                  </a:lnTo>
                  <a:lnTo>
                    <a:pt x="14" y="50"/>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47" name="Line 95"/>
            <p:cNvSpPr>
              <a:spLocks noChangeShapeType="1"/>
            </p:cNvSpPr>
            <p:nvPr/>
          </p:nvSpPr>
          <p:spPr bwMode="auto">
            <a:xfrm>
              <a:off x="5058" y="1590"/>
              <a:ext cx="1" cy="1"/>
            </a:xfrm>
            <a:prstGeom prst="line">
              <a:avLst/>
            </a:prstGeom>
            <a:noFill/>
            <a:ln w="6350">
              <a:solidFill>
                <a:srgbClr val="000000"/>
              </a:solidFill>
              <a:round/>
              <a:headEnd/>
              <a:tailEnd/>
            </a:ln>
          </p:spPr>
          <p:txBody>
            <a:bodyPr/>
            <a:lstStyle/>
            <a:p>
              <a:endParaRPr lang="ru-RU"/>
            </a:p>
          </p:txBody>
        </p:sp>
        <p:sp>
          <p:nvSpPr>
            <p:cNvPr id="254048" name="Freeform 96"/>
            <p:cNvSpPr>
              <a:spLocks/>
            </p:cNvSpPr>
            <p:nvPr/>
          </p:nvSpPr>
          <p:spPr bwMode="auto">
            <a:xfrm>
              <a:off x="4717" y="1210"/>
              <a:ext cx="50" cy="50"/>
            </a:xfrm>
            <a:custGeom>
              <a:avLst/>
              <a:gdLst>
                <a:gd name="T0" fmla="*/ 25 w 50"/>
                <a:gd name="T1" fmla="*/ 50 h 50"/>
                <a:gd name="T2" fmla="*/ 25 w 50"/>
                <a:gd name="T3" fmla="*/ 50 h 50"/>
                <a:gd name="T4" fmla="*/ 36 w 50"/>
                <a:gd name="T5" fmla="*/ 47 h 50"/>
                <a:gd name="T6" fmla="*/ 43 w 50"/>
                <a:gd name="T7" fmla="*/ 43 h 50"/>
                <a:gd name="T8" fmla="*/ 50 w 50"/>
                <a:gd name="T9" fmla="*/ 36 h 50"/>
                <a:gd name="T10" fmla="*/ 50 w 50"/>
                <a:gd name="T11" fmla="*/ 25 h 50"/>
                <a:gd name="T12" fmla="*/ 50 w 50"/>
                <a:gd name="T13" fmla="*/ 25 h 50"/>
                <a:gd name="T14" fmla="*/ 50 w 50"/>
                <a:gd name="T15" fmla="*/ 15 h 50"/>
                <a:gd name="T16" fmla="*/ 43 w 50"/>
                <a:gd name="T17" fmla="*/ 7 h 50"/>
                <a:gd name="T18" fmla="*/ 36 w 50"/>
                <a:gd name="T19" fmla="*/ 4 h 50"/>
                <a:gd name="T20" fmla="*/ 25 w 50"/>
                <a:gd name="T21" fmla="*/ 0 h 50"/>
                <a:gd name="T22" fmla="*/ 25 w 50"/>
                <a:gd name="T23" fmla="*/ 0 h 50"/>
                <a:gd name="T24" fmla="*/ 18 w 50"/>
                <a:gd name="T25" fmla="*/ 4 h 50"/>
                <a:gd name="T26" fmla="*/ 7 w 50"/>
                <a:gd name="T27" fmla="*/ 7 h 50"/>
                <a:gd name="T28" fmla="*/ 4 w 50"/>
                <a:gd name="T29" fmla="*/ 15 h 50"/>
                <a:gd name="T30" fmla="*/ 0 w 50"/>
                <a:gd name="T31" fmla="*/ 25 h 50"/>
                <a:gd name="T32" fmla="*/ 0 w 50"/>
                <a:gd name="T33" fmla="*/ 25 h 50"/>
                <a:gd name="T34" fmla="*/ 4 w 50"/>
                <a:gd name="T35" fmla="*/ 36 h 50"/>
                <a:gd name="T36" fmla="*/ 7 w 50"/>
                <a:gd name="T37" fmla="*/ 43 h 50"/>
                <a:gd name="T38" fmla="*/ 18 w 50"/>
                <a:gd name="T39" fmla="*/ 47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47"/>
                  </a:lnTo>
                  <a:lnTo>
                    <a:pt x="43" y="43"/>
                  </a:lnTo>
                  <a:lnTo>
                    <a:pt x="50" y="36"/>
                  </a:lnTo>
                  <a:lnTo>
                    <a:pt x="50" y="25"/>
                  </a:lnTo>
                  <a:lnTo>
                    <a:pt x="50" y="15"/>
                  </a:lnTo>
                  <a:lnTo>
                    <a:pt x="43" y="7"/>
                  </a:lnTo>
                  <a:lnTo>
                    <a:pt x="36" y="4"/>
                  </a:lnTo>
                  <a:lnTo>
                    <a:pt x="25" y="0"/>
                  </a:lnTo>
                  <a:lnTo>
                    <a:pt x="18" y="4"/>
                  </a:lnTo>
                  <a:lnTo>
                    <a:pt x="7" y="7"/>
                  </a:lnTo>
                  <a:lnTo>
                    <a:pt x="4" y="15"/>
                  </a:lnTo>
                  <a:lnTo>
                    <a:pt x="0" y="25"/>
                  </a:lnTo>
                  <a:lnTo>
                    <a:pt x="4" y="36"/>
                  </a:lnTo>
                  <a:lnTo>
                    <a:pt x="7" y="43"/>
                  </a:lnTo>
                  <a:lnTo>
                    <a:pt x="18" y="47"/>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49" name="Line 97"/>
            <p:cNvSpPr>
              <a:spLocks noChangeShapeType="1"/>
            </p:cNvSpPr>
            <p:nvPr/>
          </p:nvSpPr>
          <p:spPr bwMode="auto">
            <a:xfrm>
              <a:off x="4742" y="1235"/>
              <a:ext cx="1" cy="1"/>
            </a:xfrm>
            <a:prstGeom prst="line">
              <a:avLst/>
            </a:prstGeom>
            <a:noFill/>
            <a:ln w="6350">
              <a:solidFill>
                <a:srgbClr val="000000"/>
              </a:solidFill>
              <a:round/>
              <a:headEnd/>
              <a:tailEnd/>
            </a:ln>
          </p:spPr>
          <p:txBody>
            <a:bodyPr/>
            <a:lstStyle/>
            <a:p>
              <a:endParaRPr lang="ru-RU"/>
            </a:p>
          </p:txBody>
        </p:sp>
        <p:sp>
          <p:nvSpPr>
            <p:cNvPr id="254050" name="Freeform 98"/>
            <p:cNvSpPr>
              <a:spLocks/>
            </p:cNvSpPr>
            <p:nvPr/>
          </p:nvSpPr>
          <p:spPr bwMode="auto">
            <a:xfrm>
              <a:off x="4599" y="1210"/>
              <a:ext cx="50" cy="50"/>
            </a:xfrm>
            <a:custGeom>
              <a:avLst/>
              <a:gdLst>
                <a:gd name="T0" fmla="*/ 25 w 50"/>
                <a:gd name="T1" fmla="*/ 50 h 50"/>
                <a:gd name="T2" fmla="*/ 25 w 50"/>
                <a:gd name="T3" fmla="*/ 50 h 50"/>
                <a:gd name="T4" fmla="*/ 32 w 50"/>
                <a:gd name="T5" fmla="*/ 47 h 50"/>
                <a:gd name="T6" fmla="*/ 43 w 50"/>
                <a:gd name="T7" fmla="*/ 43 h 50"/>
                <a:gd name="T8" fmla="*/ 46 w 50"/>
                <a:gd name="T9" fmla="*/ 36 h 50"/>
                <a:gd name="T10" fmla="*/ 50 w 50"/>
                <a:gd name="T11" fmla="*/ 25 h 50"/>
                <a:gd name="T12" fmla="*/ 50 w 50"/>
                <a:gd name="T13" fmla="*/ 25 h 50"/>
                <a:gd name="T14" fmla="*/ 46 w 50"/>
                <a:gd name="T15" fmla="*/ 15 h 50"/>
                <a:gd name="T16" fmla="*/ 43 w 50"/>
                <a:gd name="T17" fmla="*/ 7 h 50"/>
                <a:gd name="T18" fmla="*/ 32 w 50"/>
                <a:gd name="T19" fmla="*/ 4 h 50"/>
                <a:gd name="T20" fmla="*/ 25 w 50"/>
                <a:gd name="T21" fmla="*/ 0 h 50"/>
                <a:gd name="T22" fmla="*/ 25 w 50"/>
                <a:gd name="T23" fmla="*/ 0 h 50"/>
                <a:gd name="T24" fmla="*/ 14 w 50"/>
                <a:gd name="T25" fmla="*/ 4 h 50"/>
                <a:gd name="T26" fmla="*/ 7 w 50"/>
                <a:gd name="T27" fmla="*/ 7 h 50"/>
                <a:gd name="T28" fmla="*/ 0 w 50"/>
                <a:gd name="T29" fmla="*/ 15 h 50"/>
                <a:gd name="T30" fmla="*/ 0 w 50"/>
                <a:gd name="T31" fmla="*/ 25 h 50"/>
                <a:gd name="T32" fmla="*/ 0 w 50"/>
                <a:gd name="T33" fmla="*/ 25 h 50"/>
                <a:gd name="T34" fmla="*/ 0 w 50"/>
                <a:gd name="T35" fmla="*/ 36 h 50"/>
                <a:gd name="T36" fmla="*/ 7 w 50"/>
                <a:gd name="T37" fmla="*/ 43 h 50"/>
                <a:gd name="T38" fmla="*/ 14 w 50"/>
                <a:gd name="T39" fmla="*/ 47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2" y="47"/>
                  </a:lnTo>
                  <a:lnTo>
                    <a:pt x="43" y="43"/>
                  </a:lnTo>
                  <a:lnTo>
                    <a:pt x="46" y="36"/>
                  </a:lnTo>
                  <a:lnTo>
                    <a:pt x="50" y="25"/>
                  </a:lnTo>
                  <a:lnTo>
                    <a:pt x="46" y="15"/>
                  </a:lnTo>
                  <a:lnTo>
                    <a:pt x="43" y="7"/>
                  </a:lnTo>
                  <a:lnTo>
                    <a:pt x="32" y="4"/>
                  </a:lnTo>
                  <a:lnTo>
                    <a:pt x="25" y="0"/>
                  </a:lnTo>
                  <a:lnTo>
                    <a:pt x="14" y="4"/>
                  </a:lnTo>
                  <a:lnTo>
                    <a:pt x="7" y="7"/>
                  </a:lnTo>
                  <a:lnTo>
                    <a:pt x="0" y="15"/>
                  </a:lnTo>
                  <a:lnTo>
                    <a:pt x="0" y="25"/>
                  </a:lnTo>
                  <a:lnTo>
                    <a:pt x="0" y="36"/>
                  </a:lnTo>
                  <a:lnTo>
                    <a:pt x="7" y="43"/>
                  </a:lnTo>
                  <a:lnTo>
                    <a:pt x="14" y="47"/>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51" name="Line 99"/>
            <p:cNvSpPr>
              <a:spLocks noChangeShapeType="1"/>
            </p:cNvSpPr>
            <p:nvPr/>
          </p:nvSpPr>
          <p:spPr bwMode="auto">
            <a:xfrm>
              <a:off x="4624" y="1235"/>
              <a:ext cx="1" cy="1"/>
            </a:xfrm>
            <a:prstGeom prst="line">
              <a:avLst/>
            </a:prstGeom>
            <a:noFill/>
            <a:ln w="6350">
              <a:solidFill>
                <a:srgbClr val="000000"/>
              </a:solidFill>
              <a:round/>
              <a:headEnd/>
              <a:tailEnd/>
            </a:ln>
          </p:spPr>
          <p:txBody>
            <a:bodyPr/>
            <a:lstStyle/>
            <a:p>
              <a:endParaRPr lang="ru-RU"/>
            </a:p>
          </p:txBody>
        </p:sp>
        <p:sp>
          <p:nvSpPr>
            <p:cNvPr id="254052" name="Freeform 100"/>
            <p:cNvSpPr>
              <a:spLocks/>
            </p:cNvSpPr>
            <p:nvPr/>
          </p:nvSpPr>
          <p:spPr bwMode="auto">
            <a:xfrm>
              <a:off x="4111" y="1210"/>
              <a:ext cx="50" cy="50"/>
            </a:xfrm>
            <a:custGeom>
              <a:avLst/>
              <a:gdLst>
                <a:gd name="T0" fmla="*/ 25 w 50"/>
                <a:gd name="T1" fmla="*/ 50 h 50"/>
                <a:gd name="T2" fmla="*/ 25 w 50"/>
                <a:gd name="T3" fmla="*/ 50 h 50"/>
                <a:gd name="T4" fmla="*/ 36 w 50"/>
                <a:gd name="T5" fmla="*/ 47 h 50"/>
                <a:gd name="T6" fmla="*/ 43 w 50"/>
                <a:gd name="T7" fmla="*/ 43 h 50"/>
                <a:gd name="T8" fmla="*/ 50 w 50"/>
                <a:gd name="T9" fmla="*/ 36 h 50"/>
                <a:gd name="T10" fmla="*/ 50 w 50"/>
                <a:gd name="T11" fmla="*/ 25 h 50"/>
                <a:gd name="T12" fmla="*/ 50 w 50"/>
                <a:gd name="T13" fmla="*/ 25 h 50"/>
                <a:gd name="T14" fmla="*/ 50 w 50"/>
                <a:gd name="T15" fmla="*/ 15 h 50"/>
                <a:gd name="T16" fmla="*/ 43 w 50"/>
                <a:gd name="T17" fmla="*/ 7 h 50"/>
                <a:gd name="T18" fmla="*/ 36 w 50"/>
                <a:gd name="T19" fmla="*/ 4 h 50"/>
                <a:gd name="T20" fmla="*/ 25 w 50"/>
                <a:gd name="T21" fmla="*/ 0 h 50"/>
                <a:gd name="T22" fmla="*/ 25 w 50"/>
                <a:gd name="T23" fmla="*/ 0 h 50"/>
                <a:gd name="T24" fmla="*/ 18 w 50"/>
                <a:gd name="T25" fmla="*/ 4 h 50"/>
                <a:gd name="T26" fmla="*/ 7 w 50"/>
                <a:gd name="T27" fmla="*/ 7 h 50"/>
                <a:gd name="T28" fmla="*/ 4 w 50"/>
                <a:gd name="T29" fmla="*/ 15 h 50"/>
                <a:gd name="T30" fmla="*/ 0 w 50"/>
                <a:gd name="T31" fmla="*/ 25 h 50"/>
                <a:gd name="T32" fmla="*/ 0 w 50"/>
                <a:gd name="T33" fmla="*/ 25 h 50"/>
                <a:gd name="T34" fmla="*/ 4 w 50"/>
                <a:gd name="T35" fmla="*/ 36 h 50"/>
                <a:gd name="T36" fmla="*/ 7 w 50"/>
                <a:gd name="T37" fmla="*/ 43 h 50"/>
                <a:gd name="T38" fmla="*/ 18 w 50"/>
                <a:gd name="T39" fmla="*/ 47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47"/>
                  </a:lnTo>
                  <a:lnTo>
                    <a:pt x="43" y="43"/>
                  </a:lnTo>
                  <a:lnTo>
                    <a:pt x="50" y="36"/>
                  </a:lnTo>
                  <a:lnTo>
                    <a:pt x="50" y="25"/>
                  </a:lnTo>
                  <a:lnTo>
                    <a:pt x="50" y="15"/>
                  </a:lnTo>
                  <a:lnTo>
                    <a:pt x="43" y="7"/>
                  </a:lnTo>
                  <a:lnTo>
                    <a:pt x="36" y="4"/>
                  </a:lnTo>
                  <a:lnTo>
                    <a:pt x="25" y="0"/>
                  </a:lnTo>
                  <a:lnTo>
                    <a:pt x="18" y="4"/>
                  </a:lnTo>
                  <a:lnTo>
                    <a:pt x="7" y="7"/>
                  </a:lnTo>
                  <a:lnTo>
                    <a:pt x="4" y="15"/>
                  </a:lnTo>
                  <a:lnTo>
                    <a:pt x="0" y="25"/>
                  </a:lnTo>
                  <a:lnTo>
                    <a:pt x="4" y="36"/>
                  </a:lnTo>
                  <a:lnTo>
                    <a:pt x="7" y="43"/>
                  </a:lnTo>
                  <a:lnTo>
                    <a:pt x="18" y="47"/>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53" name="Line 101"/>
            <p:cNvSpPr>
              <a:spLocks noChangeShapeType="1"/>
            </p:cNvSpPr>
            <p:nvPr/>
          </p:nvSpPr>
          <p:spPr bwMode="auto">
            <a:xfrm>
              <a:off x="4136" y="1235"/>
              <a:ext cx="1" cy="1"/>
            </a:xfrm>
            <a:prstGeom prst="line">
              <a:avLst/>
            </a:prstGeom>
            <a:noFill/>
            <a:ln w="6350">
              <a:solidFill>
                <a:srgbClr val="000000"/>
              </a:solidFill>
              <a:round/>
              <a:headEnd/>
              <a:tailEnd/>
            </a:ln>
          </p:spPr>
          <p:txBody>
            <a:bodyPr/>
            <a:lstStyle/>
            <a:p>
              <a:endParaRPr lang="ru-RU"/>
            </a:p>
          </p:txBody>
        </p:sp>
        <p:sp>
          <p:nvSpPr>
            <p:cNvPr id="254054" name="Freeform 102"/>
            <p:cNvSpPr>
              <a:spLocks/>
            </p:cNvSpPr>
            <p:nvPr/>
          </p:nvSpPr>
          <p:spPr bwMode="auto">
            <a:xfrm>
              <a:off x="4717" y="447"/>
              <a:ext cx="50" cy="50"/>
            </a:xfrm>
            <a:custGeom>
              <a:avLst/>
              <a:gdLst>
                <a:gd name="T0" fmla="*/ 25 w 50"/>
                <a:gd name="T1" fmla="*/ 50 h 50"/>
                <a:gd name="T2" fmla="*/ 25 w 50"/>
                <a:gd name="T3" fmla="*/ 50 h 50"/>
                <a:gd name="T4" fmla="*/ 36 w 50"/>
                <a:gd name="T5" fmla="*/ 46 h 50"/>
                <a:gd name="T6" fmla="*/ 43 w 50"/>
                <a:gd name="T7" fmla="*/ 43 h 50"/>
                <a:gd name="T8" fmla="*/ 50 w 50"/>
                <a:gd name="T9" fmla="*/ 32 h 50"/>
                <a:gd name="T10" fmla="*/ 50 w 50"/>
                <a:gd name="T11" fmla="*/ 25 h 50"/>
                <a:gd name="T12" fmla="*/ 50 w 50"/>
                <a:gd name="T13" fmla="*/ 25 h 50"/>
                <a:gd name="T14" fmla="*/ 50 w 50"/>
                <a:gd name="T15" fmla="*/ 14 h 50"/>
                <a:gd name="T16" fmla="*/ 43 w 50"/>
                <a:gd name="T17" fmla="*/ 7 h 50"/>
                <a:gd name="T18" fmla="*/ 36 w 50"/>
                <a:gd name="T19" fmla="*/ 0 h 50"/>
                <a:gd name="T20" fmla="*/ 25 w 50"/>
                <a:gd name="T21" fmla="*/ 0 h 50"/>
                <a:gd name="T22" fmla="*/ 25 w 50"/>
                <a:gd name="T23" fmla="*/ 0 h 50"/>
                <a:gd name="T24" fmla="*/ 18 w 50"/>
                <a:gd name="T25" fmla="*/ 0 h 50"/>
                <a:gd name="T26" fmla="*/ 7 w 50"/>
                <a:gd name="T27" fmla="*/ 7 h 50"/>
                <a:gd name="T28" fmla="*/ 4 w 50"/>
                <a:gd name="T29" fmla="*/ 14 h 50"/>
                <a:gd name="T30" fmla="*/ 0 w 50"/>
                <a:gd name="T31" fmla="*/ 25 h 50"/>
                <a:gd name="T32" fmla="*/ 0 w 50"/>
                <a:gd name="T33" fmla="*/ 25 h 50"/>
                <a:gd name="T34" fmla="*/ 4 w 50"/>
                <a:gd name="T35" fmla="*/ 32 h 50"/>
                <a:gd name="T36" fmla="*/ 7 w 50"/>
                <a:gd name="T37" fmla="*/ 43 h 50"/>
                <a:gd name="T38" fmla="*/ 18 w 50"/>
                <a:gd name="T39" fmla="*/ 46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46"/>
                  </a:lnTo>
                  <a:lnTo>
                    <a:pt x="43" y="43"/>
                  </a:lnTo>
                  <a:lnTo>
                    <a:pt x="50" y="32"/>
                  </a:lnTo>
                  <a:lnTo>
                    <a:pt x="50" y="25"/>
                  </a:lnTo>
                  <a:lnTo>
                    <a:pt x="50" y="14"/>
                  </a:lnTo>
                  <a:lnTo>
                    <a:pt x="43" y="7"/>
                  </a:lnTo>
                  <a:lnTo>
                    <a:pt x="36" y="0"/>
                  </a:lnTo>
                  <a:lnTo>
                    <a:pt x="25" y="0"/>
                  </a:lnTo>
                  <a:lnTo>
                    <a:pt x="18" y="0"/>
                  </a:lnTo>
                  <a:lnTo>
                    <a:pt x="7" y="7"/>
                  </a:lnTo>
                  <a:lnTo>
                    <a:pt x="4" y="14"/>
                  </a:lnTo>
                  <a:lnTo>
                    <a:pt x="0" y="25"/>
                  </a:lnTo>
                  <a:lnTo>
                    <a:pt x="4" y="32"/>
                  </a:lnTo>
                  <a:lnTo>
                    <a:pt x="7" y="43"/>
                  </a:lnTo>
                  <a:lnTo>
                    <a:pt x="18" y="46"/>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55" name="Line 103"/>
            <p:cNvSpPr>
              <a:spLocks noChangeShapeType="1"/>
            </p:cNvSpPr>
            <p:nvPr/>
          </p:nvSpPr>
          <p:spPr bwMode="auto">
            <a:xfrm>
              <a:off x="4742" y="472"/>
              <a:ext cx="1" cy="1"/>
            </a:xfrm>
            <a:prstGeom prst="line">
              <a:avLst/>
            </a:prstGeom>
            <a:noFill/>
            <a:ln w="6350">
              <a:solidFill>
                <a:srgbClr val="000000"/>
              </a:solidFill>
              <a:round/>
              <a:headEnd/>
              <a:tailEnd/>
            </a:ln>
          </p:spPr>
          <p:txBody>
            <a:bodyPr/>
            <a:lstStyle/>
            <a:p>
              <a:endParaRPr lang="ru-RU"/>
            </a:p>
          </p:txBody>
        </p:sp>
        <p:sp>
          <p:nvSpPr>
            <p:cNvPr id="254056" name="Freeform 104"/>
            <p:cNvSpPr>
              <a:spLocks/>
            </p:cNvSpPr>
            <p:nvPr/>
          </p:nvSpPr>
          <p:spPr bwMode="auto">
            <a:xfrm>
              <a:off x="615" y="938"/>
              <a:ext cx="388" cy="391"/>
            </a:xfrm>
            <a:custGeom>
              <a:avLst/>
              <a:gdLst>
                <a:gd name="T0" fmla="*/ 294 w 388"/>
                <a:gd name="T1" fmla="*/ 297 h 391"/>
                <a:gd name="T2" fmla="*/ 294 w 388"/>
                <a:gd name="T3" fmla="*/ 297 h 391"/>
                <a:gd name="T4" fmla="*/ 327 w 388"/>
                <a:gd name="T5" fmla="*/ 261 h 391"/>
                <a:gd name="T6" fmla="*/ 352 w 388"/>
                <a:gd name="T7" fmla="*/ 222 h 391"/>
                <a:gd name="T8" fmla="*/ 370 w 388"/>
                <a:gd name="T9" fmla="*/ 186 h 391"/>
                <a:gd name="T10" fmla="*/ 384 w 388"/>
                <a:gd name="T11" fmla="*/ 147 h 391"/>
                <a:gd name="T12" fmla="*/ 388 w 388"/>
                <a:gd name="T13" fmla="*/ 114 h 391"/>
                <a:gd name="T14" fmla="*/ 388 w 388"/>
                <a:gd name="T15" fmla="*/ 82 h 391"/>
                <a:gd name="T16" fmla="*/ 384 w 388"/>
                <a:gd name="T17" fmla="*/ 64 h 391"/>
                <a:gd name="T18" fmla="*/ 377 w 388"/>
                <a:gd name="T19" fmla="*/ 54 h 391"/>
                <a:gd name="T20" fmla="*/ 370 w 388"/>
                <a:gd name="T21" fmla="*/ 39 h 391"/>
                <a:gd name="T22" fmla="*/ 363 w 388"/>
                <a:gd name="T23" fmla="*/ 28 h 391"/>
                <a:gd name="T24" fmla="*/ 363 w 388"/>
                <a:gd name="T25" fmla="*/ 28 h 391"/>
                <a:gd name="T26" fmla="*/ 352 w 388"/>
                <a:gd name="T27" fmla="*/ 18 h 391"/>
                <a:gd name="T28" fmla="*/ 337 w 388"/>
                <a:gd name="T29" fmla="*/ 10 h 391"/>
                <a:gd name="T30" fmla="*/ 323 w 388"/>
                <a:gd name="T31" fmla="*/ 7 h 391"/>
                <a:gd name="T32" fmla="*/ 309 w 388"/>
                <a:gd name="T33" fmla="*/ 3 h 391"/>
                <a:gd name="T34" fmla="*/ 277 w 388"/>
                <a:gd name="T35" fmla="*/ 0 h 391"/>
                <a:gd name="T36" fmla="*/ 241 w 388"/>
                <a:gd name="T37" fmla="*/ 7 h 391"/>
                <a:gd name="T38" fmla="*/ 205 w 388"/>
                <a:gd name="T39" fmla="*/ 18 h 391"/>
                <a:gd name="T40" fmla="*/ 169 w 388"/>
                <a:gd name="T41" fmla="*/ 39 h 391"/>
                <a:gd name="T42" fmla="*/ 130 w 388"/>
                <a:gd name="T43" fmla="*/ 64 h 391"/>
                <a:gd name="T44" fmla="*/ 94 w 388"/>
                <a:gd name="T45" fmla="*/ 97 h 391"/>
                <a:gd name="T46" fmla="*/ 94 w 388"/>
                <a:gd name="T47" fmla="*/ 97 h 391"/>
                <a:gd name="T48" fmla="*/ 61 w 388"/>
                <a:gd name="T49" fmla="*/ 132 h 391"/>
                <a:gd name="T50" fmla="*/ 36 w 388"/>
                <a:gd name="T51" fmla="*/ 168 h 391"/>
                <a:gd name="T52" fmla="*/ 18 w 388"/>
                <a:gd name="T53" fmla="*/ 208 h 391"/>
                <a:gd name="T54" fmla="*/ 8 w 388"/>
                <a:gd name="T55" fmla="*/ 244 h 391"/>
                <a:gd name="T56" fmla="*/ 0 w 388"/>
                <a:gd name="T57" fmla="*/ 279 h 391"/>
                <a:gd name="T58" fmla="*/ 0 w 388"/>
                <a:gd name="T59" fmla="*/ 312 h 391"/>
                <a:gd name="T60" fmla="*/ 4 w 388"/>
                <a:gd name="T61" fmla="*/ 326 h 391"/>
                <a:gd name="T62" fmla="*/ 11 w 388"/>
                <a:gd name="T63" fmla="*/ 340 h 391"/>
                <a:gd name="T64" fmla="*/ 18 w 388"/>
                <a:gd name="T65" fmla="*/ 351 h 391"/>
                <a:gd name="T66" fmla="*/ 29 w 388"/>
                <a:gd name="T67" fmla="*/ 362 h 391"/>
                <a:gd name="T68" fmla="*/ 29 w 388"/>
                <a:gd name="T69" fmla="*/ 362 h 391"/>
                <a:gd name="T70" fmla="*/ 40 w 388"/>
                <a:gd name="T71" fmla="*/ 373 h 391"/>
                <a:gd name="T72" fmla="*/ 51 w 388"/>
                <a:gd name="T73" fmla="*/ 380 h 391"/>
                <a:gd name="T74" fmla="*/ 65 w 388"/>
                <a:gd name="T75" fmla="*/ 383 h 391"/>
                <a:gd name="T76" fmla="*/ 79 w 388"/>
                <a:gd name="T77" fmla="*/ 387 h 391"/>
                <a:gd name="T78" fmla="*/ 112 w 388"/>
                <a:gd name="T79" fmla="*/ 391 h 391"/>
                <a:gd name="T80" fmla="*/ 147 w 388"/>
                <a:gd name="T81" fmla="*/ 383 h 391"/>
                <a:gd name="T82" fmla="*/ 183 w 388"/>
                <a:gd name="T83" fmla="*/ 373 h 391"/>
                <a:gd name="T84" fmla="*/ 223 w 388"/>
                <a:gd name="T85" fmla="*/ 351 h 391"/>
                <a:gd name="T86" fmla="*/ 259 w 388"/>
                <a:gd name="T87" fmla="*/ 326 h 391"/>
                <a:gd name="T88" fmla="*/ 294 w 388"/>
                <a:gd name="T89" fmla="*/ 297 h 391"/>
                <a:gd name="T90" fmla="*/ 294 w 388"/>
                <a:gd name="T91" fmla="*/ 297 h 3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8"/>
                <a:gd name="T139" fmla="*/ 0 h 391"/>
                <a:gd name="T140" fmla="*/ 388 w 388"/>
                <a:gd name="T141" fmla="*/ 391 h 39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8" h="391">
                  <a:moveTo>
                    <a:pt x="294" y="297"/>
                  </a:moveTo>
                  <a:lnTo>
                    <a:pt x="294" y="297"/>
                  </a:lnTo>
                  <a:lnTo>
                    <a:pt x="327" y="261"/>
                  </a:lnTo>
                  <a:lnTo>
                    <a:pt x="352" y="222"/>
                  </a:lnTo>
                  <a:lnTo>
                    <a:pt x="370" y="186"/>
                  </a:lnTo>
                  <a:lnTo>
                    <a:pt x="384" y="147"/>
                  </a:lnTo>
                  <a:lnTo>
                    <a:pt x="388" y="114"/>
                  </a:lnTo>
                  <a:lnTo>
                    <a:pt x="388" y="82"/>
                  </a:lnTo>
                  <a:lnTo>
                    <a:pt x="384" y="64"/>
                  </a:lnTo>
                  <a:lnTo>
                    <a:pt x="377" y="54"/>
                  </a:lnTo>
                  <a:lnTo>
                    <a:pt x="370" y="39"/>
                  </a:lnTo>
                  <a:lnTo>
                    <a:pt x="363" y="28"/>
                  </a:lnTo>
                  <a:lnTo>
                    <a:pt x="352" y="18"/>
                  </a:lnTo>
                  <a:lnTo>
                    <a:pt x="337" y="10"/>
                  </a:lnTo>
                  <a:lnTo>
                    <a:pt x="323" y="7"/>
                  </a:lnTo>
                  <a:lnTo>
                    <a:pt x="309" y="3"/>
                  </a:lnTo>
                  <a:lnTo>
                    <a:pt x="277" y="0"/>
                  </a:lnTo>
                  <a:lnTo>
                    <a:pt x="241" y="7"/>
                  </a:lnTo>
                  <a:lnTo>
                    <a:pt x="205" y="18"/>
                  </a:lnTo>
                  <a:lnTo>
                    <a:pt x="169" y="39"/>
                  </a:lnTo>
                  <a:lnTo>
                    <a:pt x="130" y="64"/>
                  </a:lnTo>
                  <a:lnTo>
                    <a:pt x="94" y="97"/>
                  </a:lnTo>
                  <a:lnTo>
                    <a:pt x="61" y="132"/>
                  </a:lnTo>
                  <a:lnTo>
                    <a:pt x="36" y="168"/>
                  </a:lnTo>
                  <a:lnTo>
                    <a:pt x="18" y="208"/>
                  </a:lnTo>
                  <a:lnTo>
                    <a:pt x="8" y="244"/>
                  </a:lnTo>
                  <a:lnTo>
                    <a:pt x="0" y="279"/>
                  </a:lnTo>
                  <a:lnTo>
                    <a:pt x="0" y="312"/>
                  </a:lnTo>
                  <a:lnTo>
                    <a:pt x="4" y="326"/>
                  </a:lnTo>
                  <a:lnTo>
                    <a:pt x="11" y="340"/>
                  </a:lnTo>
                  <a:lnTo>
                    <a:pt x="18" y="351"/>
                  </a:lnTo>
                  <a:lnTo>
                    <a:pt x="29" y="362"/>
                  </a:lnTo>
                  <a:lnTo>
                    <a:pt x="40" y="373"/>
                  </a:lnTo>
                  <a:lnTo>
                    <a:pt x="51" y="380"/>
                  </a:lnTo>
                  <a:lnTo>
                    <a:pt x="65" y="383"/>
                  </a:lnTo>
                  <a:lnTo>
                    <a:pt x="79" y="387"/>
                  </a:lnTo>
                  <a:lnTo>
                    <a:pt x="112" y="391"/>
                  </a:lnTo>
                  <a:lnTo>
                    <a:pt x="147" y="383"/>
                  </a:lnTo>
                  <a:lnTo>
                    <a:pt x="183" y="373"/>
                  </a:lnTo>
                  <a:lnTo>
                    <a:pt x="223" y="351"/>
                  </a:lnTo>
                  <a:lnTo>
                    <a:pt x="259" y="326"/>
                  </a:lnTo>
                  <a:lnTo>
                    <a:pt x="294" y="297"/>
                  </a:lnTo>
                  <a:close/>
                </a:path>
              </a:pathLst>
            </a:custGeom>
            <a:solidFill>
              <a:srgbClr val="FFFFFF"/>
            </a:solidFill>
            <a:ln w="11113">
              <a:solidFill>
                <a:srgbClr val="000000"/>
              </a:solidFill>
              <a:round/>
              <a:headEnd/>
              <a:tailEnd/>
            </a:ln>
          </p:spPr>
          <p:txBody>
            <a:bodyPr/>
            <a:lstStyle/>
            <a:p>
              <a:endParaRPr lang="ru-RU"/>
            </a:p>
          </p:txBody>
        </p:sp>
        <p:sp>
          <p:nvSpPr>
            <p:cNvPr id="254057" name="Line 105"/>
            <p:cNvSpPr>
              <a:spLocks noChangeShapeType="1"/>
            </p:cNvSpPr>
            <p:nvPr/>
          </p:nvSpPr>
          <p:spPr bwMode="auto">
            <a:xfrm>
              <a:off x="587" y="913"/>
              <a:ext cx="61" cy="61"/>
            </a:xfrm>
            <a:prstGeom prst="line">
              <a:avLst/>
            </a:prstGeom>
            <a:noFill/>
            <a:ln w="11113">
              <a:solidFill>
                <a:srgbClr val="000000"/>
              </a:solidFill>
              <a:round/>
              <a:headEnd/>
              <a:tailEnd/>
            </a:ln>
          </p:spPr>
          <p:txBody>
            <a:bodyPr/>
            <a:lstStyle/>
            <a:p>
              <a:endParaRPr lang="ru-RU"/>
            </a:p>
          </p:txBody>
        </p:sp>
        <p:sp>
          <p:nvSpPr>
            <p:cNvPr id="254058" name="Line 106"/>
            <p:cNvSpPr>
              <a:spLocks noChangeShapeType="1"/>
            </p:cNvSpPr>
            <p:nvPr/>
          </p:nvSpPr>
          <p:spPr bwMode="auto">
            <a:xfrm>
              <a:off x="680" y="1002"/>
              <a:ext cx="61" cy="61"/>
            </a:xfrm>
            <a:prstGeom prst="line">
              <a:avLst/>
            </a:prstGeom>
            <a:noFill/>
            <a:ln w="11113">
              <a:solidFill>
                <a:srgbClr val="000000"/>
              </a:solidFill>
              <a:round/>
              <a:headEnd/>
              <a:tailEnd/>
            </a:ln>
          </p:spPr>
          <p:txBody>
            <a:bodyPr/>
            <a:lstStyle/>
            <a:p>
              <a:endParaRPr lang="ru-RU"/>
            </a:p>
          </p:txBody>
        </p:sp>
        <p:sp>
          <p:nvSpPr>
            <p:cNvPr id="254059" name="Line 107"/>
            <p:cNvSpPr>
              <a:spLocks noChangeShapeType="1"/>
            </p:cNvSpPr>
            <p:nvPr/>
          </p:nvSpPr>
          <p:spPr bwMode="auto">
            <a:xfrm>
              <a:off x="770" y="1095"/>
              <a:ext cx="61" cy="61"/>
            </a:xfrm>
            <a:prstGeom prst="line">
              <a:avLst/>
            </a:prstGeom>
            <a:noFill/>
            <a:ln w="11113">
              <a:solidFill>
                <a:srgbClr val="000000"/>
              </a:solidFill>
              <a:round/>
              <a:headEnd/>
              <a:tailEnd/>
            </a:ln>
          </p:spPr>
          <p:txBody>
            <a:bodyPr/>
            <a:lstStyle/>
            <a:p>
              <a:endParaRPr lang="ru-RU"/>
            </a:p>
          </p:txBody>
        </p:sp>
        <p:sp>
          <p:nvSpPr>
            <p:cNvPr id="254060" name="Line 108"/>
            <p:cNvSpPr>
              <a:spLocks noChangeShapeType="1"/>
            </p:cNvSpPr>
            <p:nvPr/>
          </p:nvSpPr>
          <p:spPr bwMode="auto">
            <a:xfrm>
              <a:off x="859" y="1185"/>
              <a:ext cx="61" cy="61"/>
            </a:xfrm>
            <a:prstGeom prst="line">
              <a:avLst/>
            </a:prstGeom>
            <a:noFill/>
            <a:ln w="11113">
              <a:solidFill>
                <a:srgbClr val="000000"/>
              </a:solidFill>
              <a:round/>
              <a:headEnd/>
              <a:tailEnd/>
            </a:ln>
          </p:spPr>
          <p:txBody>
            <a:bodyPr/>
            <a:lstStyle/>
            <a:p>
              <a:endParaRPr lang="ru-RU"/>
            </a:p>
          </p:txBody>
        </p:sp>
        <p:sp>
          <p:nvSpPr>
            <p:cNvPr id="254061" name="Line 109"/>
            <p:cNvSpPr>
              <a:spLocks noChangeShapeType="1"/>
            </p:cNvSpPr>
            <p:nvPr/>
          </p:nvSpPr>
          <p:spPr bwMode="auto">
            <a:xfrm>
              <a:off x="952" y="1278"/>
              <a:ext cx="61" cy="58"/>
            </a:xfrm>
            <a:prstGeom prst="line">
              <a:avLst/>
            </a:prstGeom>
            <a:noFill/>
            <a:ln w="11113">
              <a:solidFill>
                <a:srgbClr val="000000"/>
              </a:solidFill>
              <a:round/>
              <a:headEnd/>
              <a:tailEnd/>
            </a:ln>
          </p:spPr>
          <p:txBody>
            <a:bodyPr/>
            <a:lstStyle/>
            <a:p>
              <a:endParaRPr lang="ru-RU"/>
            </a:p>
          </p:txBody>
        </p:sp>
        <p:sp>
          <p:nvSpPr>
            <p:cNvPr id="254062" name="Line 110"/>
            <p:cNvSpPr>
              <a:spLocks noChangeShapeType="1"/>
            </p:cNvSpPr>
            <p:nvPr/>
          </p:nvSpPr>
          <p:spPr bwMode="auto">
            <a:xfrm>
              <a:off x="1042" y="1368"/>
              <a:ext cx="61" cy="61"/>
            </a:xfrm>
            <a:prstGeom prst="line">
              <a:avLst/>
            </a:prstGeom>
            <a:noFill/>
            <a:ln w="11113">
              <a:solidFill>
                <a:srgbClr val="000000"/>
              </a:solidFill>
              <a:round/>
              <a:headEnd/>
              <a:tailEnd/>
            </a:ln>
          </p:spPr>
          <p:txBody>
            <a:bodyPr/>
            <a:lstStyle/>
            <a:p>
              <a:endParaRPr lang="ru-RU"/>
            </a:p>
          </p:txBody>
        </p:sp>
        <p:sp>
          <p:nvSpPr>
            <p:cNvPr id="254063" name="Line 111"/>
            <p:cNvSpPr>
              <a:spLocks noChangeShapeType="1"/>
            </p:cNvSpPr>
            <p:nvPr/>
          </p:nvSpPr>
          <p:spPr bwMode="auto">
            <a:xfrm>
              <a:off x="1135" y="1458"/>
              <a:ext cx="61" cy="61"/>
            </a:xfrm>
            <a:prstGeom prst="line">
              <a:avLst/>
            </a:prstGeom>
            <a:noFill/>
            <a:ln w="11113">
              <a:solidFill>
                <a:srgbClr val="000000"/>
              </a:solidFill>
              <a:round/>
              <a:headEnd/>
              <a:tailEnd/>
            </a:ln>
          </p:spPr>
          <p:txBody>
            <a:bodyPr/>
            <a:lstStyle/>
            <a:p>
              <a:endParaRPr lang="ru-RU"/>
            </a:p>
          </p:txBody>
        </p:sp>
        <p:sp>
          <p:nvSpPr>
            <p:cNvPr id="254064" name="Freeform 112"/>
            <p:cNvSpPr>
              <a:spLocks/>
            </p:cNvSpPr>
            <p:nvPr/>
          </p:nvSpPr>
          <p:spPr bwMode="auto">
            <a:xfrm>
              <a:off x="1168" y="1551"/>
              <a:ext cx="61" cy="61"/>
            </a:xfrm>
            <a:custGeom>
              <a:avLst/>
              <a:gdLst>
                <a:gd name="T0" fmla="*/ 57 w 61"/>
                <a:gd name="T1" fmla="*/ 0 h 61"/>
                <a:gd name="T2" fmla="*/ 61 w 61"/>
                <a:gd name="T3" fmla="*/ 0 h 61"/>
                <a:gd name="T4" fmla="*/ 0 w 61"/>
                <a:gd name="T5" fmla="*/ 61 h 61"/>
                <a:gd name="T6" fmla="*/ 0 60000 65536"/>
                <a:gd name="T7" fmla="*/ 0 60000 65536"/>
                <a:gd name="T8" fmla="*/ 0 60000 65536"/>
                <a:gd name="T9" fmla="*/ 0 w 61"/>
                <a:gd name="T10" fmla="*/ 0 h 61"/>
                <a:gd name="T11" fmla="*/ 61 w 61"/>
                <a:gd name="T12" fmla="*/ 61 h 61"/>
              </a:gdLst>
              <a:ahLst/>
              <a:cxnLst>
                <a:cxn ang="T6">
                  <a:pos x="T0" y="T1"/>
                </a:cxn>
                <a:cxn ang="T7">
                  <a:pos x="T2" y="T3"/>
                </a:cxn>
                <a:cxn ang="T8">
                  <a:pos x="T4" y="T5"/>
                </a:cxn>
              </a:cxnLst>
              <a:rect l="T9" t="T10" r="T11" b="T12"/>
              <a:pathLst>
                <a:path w="61" h="61">
                  <a:moveTo>
                    <a:pt x="57" y="0"/>
                  </a:moveTo>
                  <a:lnTo>
                    <a:pt x="61" y="0"/>
                  </a:lnTo>
                  <a:lnTo>
                    <a:pt x="0" y="61"/>
                  </a:lnTo>
                </a:path>
              </a:pathLst>
            </a:custGeom>
            <a:noFill/>
            <a:ln w="11113">
              <a:solidFill>
                <a:srgbClr val="000000"/>
              </a:solidFill>
              <a:round/>
              <a:headEnd/>
              <a:tailEnd/>
            </a:ln>
          </p:spPr>
          <p:txBody>
            <a:bodyPr/>
            <a:lstStyle/>
            <a:p>
              <a:endParaRPr lang="ru-RU"/>
            </a:p>
          </p:txBody>
        </p:sp>
        <p:sp>
          <p:nvSpPr>
            <p:cNvPr id="254065" name="Line 113"/>
            <p:cNvSpPr>
              <a:spLocks noChangeShapeType="1"/>
            </p:cNvSpPr>
            <p:nvPr/>
          </p:nvSpPr>
          <p:spPr bwMode="auto">
            <a:xfrm flipH="1">
              <a:off x="1078" y="1640"/>
              <a:ext cx="61" cy="61"/>
            </a:xfrm>
            <a:prstGeom prst="line">
              <a:avLst/>
            </a:prstGeom>
            <a:noFill/>
            <a:ln w="11113">
              <a:solidFill>
                <a:srgbClr val="000000"/>
              </a:solidFill>
              <a:round/>
              <a:headEnd/>
              <a:tailEnd/>
            </a:ln>
          </p:spPr>
          <p:txBody>
            <a:bodyPr/>
            <a:lstStyle/>
            <a:p>
              <a:endParaRPr lang="ru-RU"/>
            </a:p>
          </p:txBody>
        </p:sp>
        <p:sp>
          <p:nvSpPr>
            <p:cNvPr id="254066" name="Freeform 114"/>
            <p:cNvSpPr>
              <a:spLocks/>
            </p:cNvSpPr>
            <p:nvPr/>
          </p:nvSpPr>
          <p:spPr bwMode="auto">
            <a:xfrm>
              <a:off x="644" y="966"/>
              <a:ext cx="606" cy="606"/>
            </a:xfrm>
            <a:custGeom>
              <a:avLst/>
              <a:gdLst>
                <a:gd name="T0" fmla="*/ 244 w 606"/>
                <a:gd name="T1" fmla="*/ 578 h 606"/>
                <a:gd name="T2" fmla="*/ 244 w 606"/>
                <a:gd name="T3" fmla="*/ 578 h 606"/>
                <a:gd name="T4" fmla="*/ 255 w 606"/>
                <a:gd name="T5" fmla="*/ 588 h 606"/>
                <a:gd name="T6" fmla="*/ 265 w 606"/>
                <a:gd name="T7" fmla="*/ 596 h 606"/>
                <a:gd name="T8" fmla="*/ 280 w 606"/>
                <a:gd name="T9" fmla="*/ 603 h 606"/>
                <a:gd name="T10" fmla="*/ 294 w 606"/>
                <a:gd name="T11" fmla="*/ 606 h 606"/>
                <a:gd name="T12" fmla="*/ 326 w 606"/>
                <a:gd name="T13" fmla="*/ 606 h 606"/>
                <a:gd name="T14" fmla="*/ 362 w 606"/>
                <a:gd name="T15" fmla="*/ 603 h 606"/>
                <a:gd name="T16" fmla="*/ 398 w 606"/>
                <a:gd name="T17" fmla="*/ 588 h 606"/>
                <a:gd name="T18" fmla="*/ 438 w 606"/>
                <a:gd name="T19" fmla="*/ 570 h 606"/>
                <a:gd name="T20" fmla="*/ 473 w 606"/>
                <a:gd name="T21" fmla="*/ 545 h 606"/>
                <a:gd name="T22" fmla="*/ 509 w 606"/>
                <a:gd name="T23" fmla="*/ 513 h 606"/>
                <a:gd name="T24" fmla="*/ 509 w 606"/>
                <a:gd name="T25" fmla="*/ 513 h 606"/>
                <a:gd name="T26" fmla="*/ 542 w 606"/>
                <a:gd name="T27" fmla="*/ 477 h 606"/>
                <a:gd name="T28" fmla="*/ 567 w 606"/>
                <a:gd name="T29" fmla="*/ 438 h 606"/>
                <a:gd name="T30" fmla="*/ 588 w 606"/>
                <a:gd name="T31" fmla="*/ 402 h 606"/>
                <a:gd name="T32" fmla="*/ 599 w 606"/>
                <a:gd name="T33" fmla="*/ 366 h 606"/>
                <a:gd name="T34" fmla="*/ 606 w 606"/>
                <a:gd name="T35" fmla="*/ 330 h 606"/>
                <a:gd name="T36" fmla="*/ 602 w 606"/>
                <a:gd name="T37" fmla="*/ 298 h 606"/>
                <a:gd name="T38" fmla="*/ 599 w 606"/>
                <a:gd name="T39" fmla="*/ 284 h 606"/>
                <a:gd name="T40" fmla="*/ 595 w 606"/>
                <a:gd name="T41" fmla="*/ 269 h 606"/>
                <a:gd name="T42" fmla="*/ 588 w 606"/>
                <a:gd name="T43" fmla="*/ 255 h 606"/>
                <a:gd name="T44" fmla="*/ 577 w 606"/>
                <a:gd name="T45" fmla="*/ 244 h 606"/>
                <a:gd name="T46" fmla="*/ 334 w 606"/>
                <a:gd name="T47" fmla="*/ 0 h 606"/>
                <a:gd name="T48" fmla="*/ 334 w 606"/>
                <a:gd name="T49" fmla="*/ 0 h 606"/>
                <a:gd name="T50" fmla="*/ 341 w 606"/>
                <a:gd name="T51" fmla="*/ 11 h 606"/>
                <a:gd name="T52" fmla="*/ 348 w 606"/>
                <a:gd name="T53" fmla="*/ 26 h 606"/>
                <a:gd name="T54" fmla="*/ 355 w 606"/>
                <a:gd name="T55" fmla="*/ 36 h 606"/>
                <a:gd name="T56" fmla="*/ 359 w 606"/>
                <a:gd name="T57" fmla="*/ 54 h 606"/>
                <a:gd name="T58" fmla="*/ 359 w 606"/>
                <a:gd name="T59" fmla="*/ 86 h 606"/>
                <a:gd name="T60" fmla="*/ 355 w 606"/>
                <a:gd name="T61" fmla="*/ 119 h 606"/>
                <a:gd name="T62" fmla="*/ 341 w 606"/>
                <a:gd name="T63" fmla="*/ 158 h 606"/>
                <a:gd name="T64" fmla="*/ 323 w 606"/>
                <a:gd name="T65" fmla="*/ 194 h 606"/>
                <a:gd name="T66" fmla="*/ 298 w 606"/>
                <a:gd name="T67" fmla="*/ 233 h 606"/>
                <a:gd name="T68" fmla="*/ 265 w 606"/>
                <a:gd name="T69" fmla="*/ 269 h 606"/>
                <a:gd name="T70" fmla="*/ 265 w 606"/>
                <a:gd name="T71" fmla="*/ 269 h 606"/>
                <a:gd name="T72" fmla="*/ 230 w 606"/>
                <a:gd name="T73" fmla="*/ 298 h 606"/>
                <a:gd name="T74" fmla="*/ 194 w 606"/>
                <a:gd name="T75" fmla="*/ 323 h 606"/>
                <a:gd name="T76" fmla="*/ 154 w 606"/>
                <a:gd name="T77" fmla="*/ 345 h 606"/>
                <a:gd name="T78" fmla="*/ 118 w 606"/>
                <a:gd name="T79" fmla="*/ 355 h 606"/>
                <a:gd name="T80" fmla="*/ 83 w 606"/>
                <a:gd name="T81" fmla="*/ 363 h 606"/>
                <a:gd name="T82" fmla="*/ 50 w 606"/>
                <a:gd name="T83" fmla="*/ 359 h 606"/>
                <a:gd name="T84" fmla="*/ 36 w 606"/>
                <a:gd name="T85" fmla="*/ 355 h 606"/>
                <a:gd name="T86" fmla="*/ 22 w 606"/>
                <a:gd name="T87" fmla="*/ 352 h 606"/>
                <a:gd name="T88" fmla="*/ 11 w 606"/>
                <a:gd name="T89" fmla="*/ 345 h 606"/>
                <a:gd name="T90" fmla="*/ 0 w 606"/>
                <a:gd name="T91" fmla="*/ 334 h 606"/>
                <a:gd name="T92" fmla="*/ 244 w 606"/>
                <a:gd name="T93" fmla="*/ 578 h 60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06"/>
                <a:gd name="T142" fmla="*/ 0 h 606"/>
                <a:gd name="T143" fmla="*/ 606 w 606"/>
                <a:gd name="T144" fmla="*/ 606 h 60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06" h="606">
                  <a:moveTo>
                    <a:pt x="244" y="578"/>
                  </a:moveTo>
                  <a:lnTo>
                    <a:pt x="244" y="578"/>
                  </a:lnTo>
                  <a:lnTo>
                    <a:pt x="255" y="588"/>
                  </a:lnTo>
                  <a:lnTo>
                    <a:pt x="265" y="596"/>
                  </a:lnTo>
                  <a:lnTo>
                    <a:pt x="280" y="603"/>
                  </a:lnTo>
                  <a:lnTo>
                    <a:pt x="294" y="606"/>
                  </a:lnTo>
                  <a:lnTo>
                    <a:pt x="326" y="606"/>
                  </a:lnTo>
                  <a:lnTo>
                    <a:pt x="362" y="603"/>
                  </a:lnTo>
                  <a:lnTo>
                    <a:pt x="398" y="588"/>
                  </a:lnTo>
                  <a:lnTo>
                    <a:pt x="438" y="570"/>
                  </a:lnTo>
                  <a:lnTo>
                    <a:pt x="473" y="545"/>
                  </a:lnTo>
                  <a:lnTo>
                    <a:pt x="509" y="513"/>
                  </a:lnTo>
                  <a:lnTo>
                    <a:pt x="542" y="477"/>
                  </a:lnTo>
                  <a:lnTo>
                    <a:pt x="567" y="438"/>
                  </a:lnTo>
                  <a:lnTo>
                    <a:pt x="588" y="402"/>
                  </a:lnTo>
                  <a:lnTo>
                    <a:pt x="599" y="366"/>
                  </a:lnTo>
                  <a:lnTo>
                    <a:pt x="606" y="330"/>
                  </a:lnTo>
                  <a:lnTo>
                    <a:pt x="602" y="298"/>
                  </a:lnTo>
                  <a:lnTo>
                    <a:pt x="599" y="284"/>
                  </a:lnTo>
                  <a:lnTo>
                    <a:pt x="595" y="269"/>
                  </a:lnTo>
                  <a:lnTo>
                    <a:pt x="588" y="255"/>
                  </a:lnTo>
                  <a:lnTo>
                    <a:pt x="577" y="244"/>
                  </a:lnTo>
                  <a:lnTo>
                    <a:pt x="334" y="0"/>
                  </a:lnTo>
                  <a:lnTo>
                    <a:pt x="341" y="11"/>
                  </a:lnTo>
                  <a:lnTo>
                    <a:pt x="348" y="26"/>
                  </a:lnTo>
                  <a:lnTo>
                    <a:pt x="355" y="36"/>
                  </a:lnTo>
                  <a:lnTo>
                    <a:pt x="359" y="54"/>
                  </a:lnTo>
                  <a:lnTo>
                    <a:pt x="359" y="86"/>
                  </a:lnTo>
                  <a:lnTo>
                    <a:pt x="355" y="119"/>
                  </a:lnTo>
                  <a:lnTo>
                    <a:pt x="341" y="158"/>
                  </a:lnTo>
                  <a:lnTo>
                    <a:pt x="323" y="194"/>
                  </a:lnTo>
                  <a:lnTo>
                    <a:pt x="298" y="233"/>
                  </a:lnTo>
                  <a:lnTo>
                    <a:pt x="265" y="269"/>
                  </a:lnTo>
                  <a:lnTo>
                    <a:pt x="230" y="298"/>
                  </a:lnTo>
                  <a:lnTo>
                    <a:pt x="194" y="323"/>
                  </a:lnTo>
                  <a:lnTo>
                    <a:pt x="154" y="345"/>
                  </a:lnTo>
                  <a:lnTo>
                    <a:pt x="118" y="355"/>
                  </a:lnTo>
                  <a:lnTo>
                    <a:pt x="83" y="363"/>
                  </a:lnTo>
                  <a:lnTo>
                    <a:pt x="50" y="359"/>
                  </a:lnTo>
                  <a:lnTo>
                    <a:pt x="36" y="355"/>
                  </a:lnTo>
                  <a:lnTo>
                    <a:pt x="22" y="352"/>
                  </a:lnTo>
                  <a:lnTo>
                    <a:pt x="11" y="345"/>
                  </a:lnTo>
                  <a:lnTo>
                    <a:pt x="0" y="334"/>
                  </a:lnTo>
                  <a:lnTo>
                    <a:pt x="244" y="578"/>
                  </a:lnTo>
                  <a:close/>
                </a:path>
              </a:pathLst>
            </a:custGeom>
            <a:solidFill>
              <a:srgbClr val="FFFFFF"/>
            </a:solidFill>
            <a:ln w="11113">
              <a:solidFill>
                <a:srgbClr val="000000"/>
              </a:solidFill>
              <a:round/>
              <a:headEnd/>
              <a:tailEnd/>
            </a:ln>
          </p:spPr>
          <p:txBody>
            <a:bodyPr/>
            <a:lstStyle/>
            <a:p>
              <a:endParaRPr lang="ru-RU"/>
            </a:p>
          </p:txBody>
        </p:sp>
        <p:sp>
          <p:nvSpPr>
            <p:cNvPr id="254067" name="Freeform 115"/>
            <p:cNvSpPr>
              <a:spLocks/>
            </p:cNvSpPr>
            <p:nvPr/>
          </p:nvSpPr>
          <p:spPr bwMode="auto">
            <a:xfrm>
              <a:off x="684" y="1006"/>
              <a:ext cx="362" cy="362"/>
            </a:xfrm>
            <a:custGeom>
              <a:avLst/>
              <a:gdLst>
                <a:gd name="T0" fmla="*/ 0 w 362"/>
                <a:gd name="T1" fmla="*/ 337 h 362"/>
                <a:gd name="T2" fmla="*/ 0 w 362"/>
                <a:gd name="T3" fmla="*/ 337 h 362"/>
                <a:gd name="T4" fmla="*/ 10 w 362"/>
                <a:gd name="T5" fmla="*/ 344 h 362"/>
                <a:gd name="T6" fmla="*/ 25 w 362"/>
                <a:gd name="T7" fmla="*/ 351 h 362"/>
                <a:gd name="T8" fmla="*/ 35 w 362"/>
                <a:gd name="T9" fmla="*/ 358 h 362"/>
                <a:gd name="T10" fmla="*/ 50 w 362"/>
                <a:gd name="T11" fmla="*/ 362 h 362"/>
                <a:gd name="T12" fmla="*/ 86 w 362"/>
                <a:gd name="T13" fmla="*/ 362 h 362"/>
                <a:gd name="T14" fmla="*/ 118 w 362"/>
                <a:gd name="T15" fmla="*/ 358 h 362"/>
                <a:gd name="T16" fmla="*/ 157 w 362"/>
                <a:gd name="T17" fmla="*/ 344 h 362"/>
                <a:gd name="T18" fmla="*/ 193 w 362"/>
                <a:gd name="T19" fmla="*/ 326 h 362"/>
                <a:gd name="T20" fmla="*/ 229 w 362"/>
                <a:gd name="T21" fmla="*/ 301 h 362"/>
                <a:gd name="T22" fmla="*/ 265 w 362"/>
                <a:gd name="T23" fmla="*/ 269 h 362"/>
                <a:gd name="T24" fmla="*/ 265 w 362"/>
                <a:gd name="T25" fmla="*/ 269 h 362"/>
                <a:gd name="T26" fmla="*/ 297 w 362"/>
                <a:gd name="T27" fmla="*/ 233 h 362"/>
                <a:gd name="T28" fmla="*/ 322 w 362"/>
                <a:gd name="T29" fmla="*/ 197 h 362"/>
                <a:gd name="T30" fmla="*/ 344 w 362"/>
                <a:gd name="T31" fmla="*/ 158 h 362"/>
                <a:gd name="T32" fmla="*/ 355 w 362"/>
                <a:gd name="T33" fmla="*/ 122 h 362"/>
                <a:gd name="T34" fmla="*/ 362 w 362"/>
                <a:gd name="T35" fmla="*/ 86 h 362"/>
                <a:gd name="T36" fmla="*/ 358 w 362"/>
                <a:gd name="T37" fmla="*/ 54 h 362"/>
                <a:gd name="T38" fmla="*/ 355 w 362"/>
                <a:gd name="T39" fmla="*/ 39 h 362"/>
                <a:gd name="T40" fmla="*/ 351 w 362"/>
                <a:gd name="T41" fmla="*/ 25 h 362"/>
                <a:gd name="T42" fmla="*/ 344 w 362"/>
                <a:gd name="T43" fmla="*/ 14 h 362"/>
                <a:gd name="T44" fmla="*/ 333 w 362"/>
                <a:gd name="T45" fmla="*/ 0 h 3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2"/>
                <a:gd name="T70" fmla="*/ 0 h 362"/>
                <a:gd name="T71" fmla="*/ 362 w 362"/>
                <a:gd name="T72" fmla="*/ 362 h 3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2" h="362">
                  <a:moveTo>
                    <a:pt x="0" y="337"/>
                  </a:moveTo>
                  <a:lnTo>
                    <a:pt x="0" y="337"/>
                  </a:lnTo>
                  <a:lnTo>
                    <a:pt x="10" y="344"/>
                  </a:lnTo>
                  <a:lnTo>
                    <a:pt x="25" y="351"/>
                  </a:lnTo>
                  <a:lnTo>
                    <a:pt x="35" y="358"/>
                  </a:lnTo>
                  <a:lnTo>
                    <a:pt x="50" y="362"/>
                  </a:lnTo>
                  <a:lnTo>
                    <a:pt x="86" y="362"/>
                  </a:lnTo>
                  <a:lnTo>
                    <a:pt x="118" y="358"/>
                  </a:lnTo>
                  <a:lnTo>
                    <a:pt x="157" y="344"/>
                  </a:lnTo>
                  <a:lnTo>
                    <a:pt x="193" y="326"/>
                  </a:lnTo>
                  <a:lnTo>
                    <a:pt x="229" y="301"/>
                  </a:lnTo>
                  <a:lnTo>
                    <a:pt x="265" y="269"/>
                  </a:lnTo>
                  <a:lnTo>
                    <a:pt x="297" y="233"/>
                  </a:lnTo>
                  <a:lnTo>
                    <a:pt x="322" y="197"/>
                  </a:lnTo>
                  <a:lnTo>
                    <a:pt x="344" y="158"/>
                  </a:lnTo>
                  <a:lnTo>
                    <a:pt x="355" y="122"/>
                  </a:lnTo>
                  <a:lnTo>
                    <a:pt x="362" y="86"/>
                  </a:lnTo>
                  <a:lnTo>
                    <a:pt x="358" y="54"/>
                  </a:lnTo>
                  <a:lnTo>
                    <a:pt x="355" y="39"/>
                  </a:lnTo>
                  <a:lnTo>
                    <a:pt x="351" y="25"/>
                  </a:lnTo>
                  <a:lnTo>
                    <a:pt x="344" y="14"/>
                  </a:lnTo>
                  <a:lnTo>
                    <a:pt x="333" y="0"/>
                  </a:lnTo>
                </a:path>
              </a:pathLst>
            </a:custGeom>
            <a:noFill/>
            <a:ln w="11113">
              <a:solidFill>
                <a:srgbClr val="000000"/>
              </a:solidFill>
              <a:round/>
              <a:headEnd/>
              <a:tailEnd/>
            </a:ln>
          </p:spPr>
          <p:txBody>
            <a:bodyPr/>
            <a:lstStyle/>
            <a:p>
              <a:endParaRPr lang="ru-RU"/>
            </a:p>
          </p:txBody>
        </p:sp>
        <p:sp>
          <p:nvSpPr>
            <p:cNvPr id="254068" name="Freeform 116"/>
            <p:cNvSpPr>
              <a:spLocks/>
            </p:cNvSpPr>
            <p:nvPr/>
          </p:nvSpPr>
          <p:spPr bwMode="auto">
            <a:xfrm>
              <a:off x="723" y="1049"/>
              <a:ext cx="362" cy="362"/>
            </a:xfrm>
            <a:custGeom>
              <a:avLst/>
              <a:gdLst>
                <a:gd name="T0" fmla="*/ 0 w 362"/>
                <a:gd name="T1" fmla="*/ 333 h 362"/>
                <a:gd name="T2" fmla="*/ 0 w 362"/>
                <a:gd name="T3" fmla="*/ 333 h 362"/>
                <a:gd name="T4" fmla="*/ 11 w 362"/>
                <a:gd name="T5" fmla="*/ 344 h 362"/>
                <a:gd name="T6" fmla="*/ 25 w 362"/>
                <a:gd name="T7" fmla="*/ 351 h 362"/>
                <a:gd name="T8" fmla="*/ 39 w 362"/>
                <a:gd name="T9" fmla="*/ 355 h 362"/>
                <a:gd name="T10" fmla="*/ 54 w 362"/>
                <a:gd name="T11" fmla="*/ 358 h 362"/>
                <a:gd name="T12" fmla="*/ 86 w 362"/>
                <a:gd name="T13" fmla="*/ 362 h 362"/>
                <a:gd name="T14" fmla="*/ 122 w 362"/>
                <a:gd name="T15" fmla="*/ 355 h 362"/>
                <a:gd name="T16" fmla="*/ 158 w 362"/>
                <a:gd name="T17" fmla="*/ 344 h 362"/>
                <a:gd name="T18" fmla="*/ 194 w 362"/>
                <a:gd name="T19" fmla="*/ 323 h 362"/>
                <a:gd name="T20" fmla="*/ 233 w 362"/>
                <a:gd name="T21" fmla="*/ 297 h 362"/>
                <a:gd name="T22" fmla="*/ 269 w 362"/>
                <a:gd name="T23" fmla="*/ 265 h 362"/>
                <a:gd name="T24" fmla="*/ 269 w 362"/>
                <a:gd name="T25" fmla="*/ 265 h 362"/>
                <a:gd name="T26" fmla="*/ 301 w 362"/>
                <a:gd name="T27" fmla="*/ 229 h 362"/>
                <a:gd name="T28" fmla="*/ 326 w 362"/>
                <a:gd name="T29" fmla="*/ 193 h 362"/>
                <a:gd name="T30" fmla="*/ 344 w 362"/>
                <a:gd name="T31" fmla="*/ 154 h 362"/>
                <a:gd name="T32" fmla="*/ 359 w 362"/>
                <a:gd name="T33" fmla="*/ 118 h 362"/>
                <a:gd name="T34" fmla="*/ 362 w 362"/>
                <a:gd name="T35" fmla="*/ 82 h 362"/>
                <a:gd name="T36" fmla="*/ 362 w 362"/>
                <a:gd name="T37" fmla="*/ 50 h 362"/>
                <a:gd name="T38" fmla="*/ 359 w 362"/>
                <a:gd name="T39" fmla="*/ 36 h 362"/>
                <a:gd name="T40" fmla="*/ 351 w 362"/>
                <a:gd name="T41" fmla="*/ 21 h 362"/>
                <a:gd name="T42" fmla="*/ 344 w 362"/>
                <a:gd name="T43" fmla="*/ 11 h 362"/>
                <a:gd name="T44" fmla="*/ 333 w 362"/>
                <a:gd name="T45" fmla="*/ 0 h 3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2"/>
                <a:gd name="T70" fmla="*/ 0 h 362"/>
                <a:gd name="T71" fmla="*/ 362 w 362"/>
                <a:gd name="T72" fmla="*/ 362 h 3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2" h="362">
                  <a:moveTo>
                    <a:pt x="0" y="333"/>
                  </a:moveTo>
                  <a:lnTo>
                    <a:pt x="0" y="333"/>
                  </a:lnTo>
                  <a:lnTo>
                    <a:pt x="11" y="344"/>
                  </a:lnTo>
                  <a:lnTo>
                    <a:pt x="25" y="351"/>
                  </a:lnTo>
                  <a:lnTo>
                    <a:pt x="39" y="355"/>
                  </a:lnTo>
                  <a:lnTo>
                    <a:pt x="54" y="358"/>
                  </a:lnTo>
                  <a:lnTo>
                    <a:pt x="86" y="362"/>
                  </a:lnTo>
                  <a:lnTo>
                    <a:pt x="122" y="355"/>
                  </a:lnTo>
                  <a:lnTo>
                    <a:pt x="158" y="344"/>
                  </a:lnTo>
                  <a:lnTo>
                    <a:pt x="194" y="323"/>
                  </a:lnTo>
                  <a:lnTo>
                    <a:pt x="233" y="297"/>
                  </a:lnTo>
                  <a:lnTo>
                    <a:pt x="269" y="265"/>
                  </a:lnTo>
                  <a:lnTo>
                    <a:pt x="301" y="229"/>
                  </a:lnTo>
                  <a:lnTo>
                    <a:pt x="326" y="193"/>
                  </a:lnTo>
                  <a:lnTo>
                    <a:pt x="344" y="154"/>
                  </a:lnTo>
                  <a:lnTo>
                    <a:pt x="359" y="118"/>
                  </a:lnTo>
                  <a:lnTo>
                    <a:pt x="362" y="82"/>
                  </a:lnTo>
                  <a:lnTo>
                    <a:pt x="362" y="50"/>
                  </a:lnTo>
                  <a:lnTo>
                    <a:pt x="359" y="36"/>
                  </a:lnTo>
                  <a:lnTo>
                    <a:pt x="351" y="21"/>
                  </a:lnTo>
                  <a:lnTo>
                    <a:pt x="344" y="11"/>
                  </a:lnTo>
                  <a:lnTo>
                    <a:pt x="333" y="0"/>
                  </a:lnTo>
                </a:path>
              </a:pathLst>
            </a:custGeom>
            <a:noFill/>
            <a:ln w="11113">
              <a:solidFill>
                <a:srgbClr val="000000"/>
              </a:solidFill>
              <a:round/>
              <a:headEnd/>
              <a:tailEnd/>
            </a:ln>
          </p:spPr>
          <p:txBody>
            <a:bodyPr/>
            <a:lstStyle/>
            <a:p>
              <a:endParaRPr lang="ru-RU"/>
            </a:p>
          </p:txBody>
        </p:sp>
        <p:sp>
          <p:nvSpPr>
            <p:cNvPr id="254069" name="Freeform 117"/>
            <p:cNvSpPr>
              <a:spLocks/>
            </p:cNvSpPr>
            <p:nvPr/>
          </p:nvSpPr>
          <p:spPr bwMode="auto">
            <a:xfrm>
              <a:off x="766" y="1088"/>
              <a:ext cx="359" cy="362"/>
            </a:xfrm>
            <a:custGeom>
              <a:avLst/>
              <a:gdLst>
                <a:gd name="T0" fmla="*/ 0 w 359"/>
                <a:gd name="T1" fmla="*/ 334 h 362"/>
                <a:gd name="T2" fmla="*/ 0 w 359"/>
                <a:gd name="T3" fmla="*/ 334 h 362"/>
                <a:gd name="T4" fmla="*/ 11 w 359"/>
                <a:gd name="T5" fmla="*/ 345 h 362"/>
                <a:gd name="T6" fmla="*/ 22 w 359"/>
                <a:gd name="T7" fmla="*/ 352 h 362"/>
                <a:gd name="T8" fmla="*/ 36 w 359"/>
                <a:gd name="T9" fmla="*/ 359 h 362"/>
                <a:gd name="T10" fmla="*/ 50 w 359"/>
                <a:gd name="T11" fmla="*/ 362 h 362"/>
                <a:gd name="T12" fmla="*/ 82 w 359"/>
                <a:gd name="T13" fmla="*/ 362 h 362"/>
                <a:gd name="T14" fmla="*/ 118 w 359"/>
                <a:gd name="T15" fmla="*/ 355 h 362"/>
                <a:gd name="T16" fmla="*/ 154 w 359"/>
                <a:gd name="T17" fmla="*/ 345 h 362"/>
                <a:gd name="T18" fmla="*/ 194 w 359"/>
                <a:gd name="T19" fmla="*/ 327 h 362"/>
                <a:gd name="T20" fmla="*/ 229 w 359"/>
                <a:gd name="T21" fmla="*/ 298 h 362"/>
                <a:gd name="T22" fmla="*/ 265 w 359"/>
                <a:gd name="T23" fmla="*/ 269 h 362"/>
                <a:gd name="T24" fmla="*/ 265 w 359"/>
                <a:gd name="T25" fmla="*/ 269 h 362"/>
                <a:gd name="T26" fmla="*/ 298 w 359"/>
                <a:gd name="T27" fmla="*/ 233 h 362"/>
                <a:gd name="T28" fmla="*/ 323 w 359"/>
                <a:gd name="T29" fmla="*/ 194 h 362"/>
                <a:gd name="T30" fmla="*/ 341 w 359"/>
                <a:gd name="T31" fmla="*/ 158 h 362"/>
                <a:gd name="T32" fmla="*/ 355 w 359"/>
                <a:gd name="T33" fmla="*/ 122 h 362"/>
                <a:gd name="T34" fmla="*/ 359 w 359"/>
                <a:gd name="T35" fmla="*/ 86 h 362"/>
                <a:gd name="T36" fmla="*/ 359 w 359"/>
                <a:gd name="T37" fmla="*/ 54 h 362"/>
                <a:gd name="T38" fmla="*/ 355 w 359"/>
                <a:gd name="T39" fmla="*/ 40 h 362"/>
                <a:gd name="T40" fmla="*/ 351 w 359"/>
                <a:gd name="T41" fmla="*/ 25 h 362"/>
                <a:gd name="T42" fmla="*/ 341 w 359"/>
                <a:gd name="T43" fmla="*/ 11 h 362"/>
                <a:gd name="T44" fmla="*/ 333 w 359"/>
                <a:gd name="T45" fmla="*/ 0 h 3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59"/>
                <a:gd name="T70" fmla="*/ 0 h 362"/>
                <a:gd name="T71" fmla="*/ 359 w 359"/>
                <a:gd name="T72" fmla="*/ 362 h 3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59" h="362">
                  <a:moveTo>
                    <a:pt x="0" y="334"/>
                  </a:moveTo>
                  <a:lnTo>
                    <a:pt x="0" y="334"/>
                  </a:lnTo>
                  <a:lnTo>
                    <a:pt x="11" y="345"/>
                  </a:lnTo>
                  <a:lnTo>
                    <a:pt x="22" y="352"/>
                  </a:lnTo>
                  <a:lnTo>
                    <a:pt x="36" y="359"/>
                  </a:lnTo>
                  <a:lnTo>
                    <a:pt x="50" y="362"/>
                  </a:lnTo>
                  <a:lnTo>
                    <a:pt x="82" y="362"/>
                  </a:lnTo>
                  <a:lnTo>
                    <a:pt x="118" y="355"/>
                  </a:lnTo>
                  <a:lnTo>
                    <a:pt x="154" y="345"/>
                  </a:lnTo>
                  <a:lnTo>
                    <a:pt x="194" y="327"/>
                  </a:lnTo>
                  <a:lnTo>
                    <a:pt x="229" y="298"/>
                  </a:lnTo>
                  <a:lnTo>
                    <a:pt x="265" y="269"/>
                  </a:lnTo>
                  <a:lnTo>
                    <a:pt x="298" y="233"/>
                  </a:lnTo>
                  <a:lnTo>
                    <a:pt x="323" y="194"/>
                  </a:lnTo>
                  <a:lnTo>
                    <a:pt x="341" y="158"/>
                  </a:lnTo>
                  <a:lnTo>
                    <a:pt x="355" y="122"/>
                  </a:lnTo>
                  <a:lnTo>
                    <a:pt x="359" y="86"/>
                  </a:lnTo>
                  <a:lnTo>
                    <a:pt x="359" y="54"/>
                  </a:lnTo>
                  <a:lnTo>
                    <a:pt x="355" y="40"/>
                  </a:lnTo>
                  <a:lnTo>
                    <a:pt x="351" y="25"/>
                  </a:lnTo>
                  <a:lnTo>
                    <a:pt x="341" y="11"/>
                  </a:lnTo>
                  <a:lnTo>
                    <a:pt x="333" y="0"/>
                  </a:lnTo>
                </a:path>
              </a:pathLst>
            </a:custGeom>
            <a:noFill/>
            <a:ln w="11113">
              <a:solidFill>
                <a:srgbClr val="000000"/>
              </a:solidFill>
              <a:round/>
              <a:headEnd/>
              <a:tailEnd/>
            </a:ln>
          </p:spPr>
          <p:txBody>
            <a:bodyPr/>
            <a:lstStyle/>
            <a:p>
              <a:endParaRPr lang="ru-RU"/>
            </a:p>
          </p:txBody>
        </p:sp>
        <p:sp>
          <p:nvSpPr>
            <p:cNvPr id="254070" name="Freeform 118"/>
            <p:cNvSpPr>
              <a:spLocks/>
            </p:cNvSpPr>
            <p:nvPr/>
          </p:nvSpPr>
          <p:spPr bwMode="auto">
            <a:xfrm>
              <a:off x="805" y="1131"/>
              <a:ext cx="363" cy="359"/>
            </a:xfrm>
            <a:custGeom>
              <a:avLst/>
              <a:gdLst>
                <a:gd name="T0" fmla="*/ 0 w 363"/>
                <a:gd name="T1" fmla="*/ 334 h 359"/>
                <a:gd name="T2" fmla="*/ 0 w 363"/>
                <a:gd name="T3" fmla="*/ 334 h 359"/>
                <a:gd name="T4" fmla="*/ 11 w 363"/>
                <a:gd name="T5" fmla="*/ 341 h 359"/>
                <a:gd name="T6" fmla="*/ 26 w 363"/>
                <a:gd name="T7" fmla="*/ 348 h 359"/>
                <a:gd name="T8" fmla="*/ 36 w 363"/>
                <a:gd name="T9" fmla="*/ 355 h 359"/>
                <a:gd name="T10" fmla="*/ 54 w 363"/>
                <a:gd name="T11" fmla="*/ 359 h 359"/>
                <a:gd name="T12" fmla="*/ 87 w 363"/>
                <a:gd name="T13" fmla="*/ 359 h 359"/>
                <a:gd name="T14" fmla="*/ 119 w 363"/>
                <a:gd name="T15" fmla="*/ 355 h 359"/>
                <a:gd name="T16" fmla="*/ 158 w 363"/>
                <a:gd name="T17" fmla="*/ 341 h 359"/>
                <a:gd name="T18" fmla="*/ 194 w 363"/>
                <a:gd name="T19" fmla="*/ 323 h 359"/>
                <a:gd name="T20" fmla="*/ 234 w 363"/>
                <a:gd name="T21" fmla="*/ 298 h 359"/>
                <a:gd name="T22" fmla="*/ 269 w 363"/>
                <a:gd name="T23" fmla="*/ 266 h 359"/>
                <a:gd name="T24" fmla="*/ 269 w 363"/>
                <a:gd name="T25" fmla="*/ 266 h 359"/>
                <a:gd name="T26" fmla="*/ 298 w 363"/>
                <a:gd name="T27" fmla="*/ 230 h 359"/>
                <a:gd name="T28" fmla="*/ 323 w 363"/>
                <a:gd name="T29" fmla="*/ 194 h 359"/>
                <a:gd name="T30" fmla="*/ 345 w 363"/>
                <a:gd name="T31" fmla="*/ 155 h 359"/>
                <a:gd name="T32" fmla="*/ 355 w 363"/>
                <a:gd name="T33" fmla="*/ 119 h 359"/>
                <a:gd name="T34" fmla="*/ 363 w 363"/>
                <a:gd name="T35" fmla="*/ 83 h 359"/>
                <a:gd name="T36" fmla="*/ 359 w 363"/>
                <a:gd name="T37" fmla="*/ 51 h 359"/>
                <a:gd name="T38" fmla="*/ 355 w 363"/>
                <a:gd name="T39" fmla="*/ 36 h 359"/>
                <a:gd name="T40" fmla="*/ 352 w 363"/>
                <a:gd name="T41" fmla="*/ 22 h 359"/>
                <a:gd name="T42" fmla="*/ 345 w 363"/>
                <a:gd name="T43" fmla="*/ 11 h 359"/>
                <a:gd name="T44" fmla="*/ 334 w 363"/>
                <a:gd name="T45" fmla="*/ 0 h 3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3"/>
                <a:gd name="T70" fmla="*/ 0 h 359"/>
                <a:gd name="T71" fmla="*/ 363 w 363"/>
                <a:gd name="T72" fmla="*/ 359 h 35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3" h="359">
                  <a:moveTo>
                    <a:pt x="0" y="334"/>
                  </a:moveTo>
                  <a:lnTo>
                    <a:pt x="0" y="334"/>
                  </a:lnTo>
                  <a:lnTo>
                    <a:pt x="11" y="341"/>
                  </a:lnTo>
                  <a:lnTo>
                    <a:pt x="26" y="348"/>
                  </a:lnTo>
                  <a:lnTo>
                    <a:pt x="36" y="355"/>
                  </a:lnTo>
                  <a:lnTo>
                    <a:pt x="54" y="359"/>
                  </a:lnTo>
                  <a:lnTo>
                    <a:pt x="87" y="359"/>
                  </a:lnTo>
                  <a:lnTo>
                    <a:pt x="119" y="355"/>
                  </a:lnTo>
                  <a:lnTo>
                    <a:pt x="158" y="341"/>
                  </a:lnTo>
                  <a:lnTo>
                    <a:pt x="194" y="323"/>
                  </a:lnTo>
                  <a:lnTo>
                    <a:pt x="234" y="298"/>
                  </a:lnTo>
                  <a:lnTo>
                    <a:pt x="269" y="266"/>
                  </a:lnTo>
                  <a:lnTo>
                    <a:pt x="298" y="230"/>
                  </a:lnTo>
                  <a:lnTo>
                    <a:pt x="323" y="194"/>
                  </a:lnTo>
                  <a:lnTo>
                    <a:pt x="345" y="155"/>
                  </a:lnTo>
                  <a:lnTo>
                    <a:pt x="355" y="119"/>
                  </a:lnTo>
                  <a:lnTo>
                    <a:pt x="363" y="83"/>
                  </a:lnTo>
                  <a:lnTo>
                    <a:pt x="359" y="51"/>
                  </a:lnTo>
                  <a:lnTo>
                    <a:pt x="355" y="36"/>
                  </a:lnTo>
                  <a:lnTo>
                    <a:pt x="352" y="22"/>
                  </a:lnTo>
                  <a:lnTo>
                    <a:pt x="345" y="11"/>
                  </a:lnTo>
                  <a:lnTo>
                    <a:pt x="334" y="0"/>
                  </a:lnTo>
                </a:path>
              </a:pathLst>
            </a:custGeom>
            <a:noFill/>
            <a:ln w="11113">
              <a:solidFill>
                <a:srgbClr val="000000"/>
              </a:solidFill>
              <a:round/>
              <a:headEnd/>
              <a:tailEnd/>
            </a:ln>
          </p:spPr>
          <p:txBody>
            <a:bodyPr/>
            <a:lstStyle/>
            <a:p>
              <a:endParaRPr lang="ru-RU"/>
            </a:p>
          </p:txBody>
        </p:sp>
        <p:sp>
          <p:nvSpPr>
            <p:cNvPr id="254071" name="Freeform 119"/>
            <p:cNvSpPr>
              <a:spLocks/>
            </p:cNvSpPr>
            <p:nvPr/>
          </p:nvSpPr>
          <p:spPr bwMode="auto">
            <a:xfrm>
              <a:off x="845" y="1171"/>
              <a:ext cx="362" cy="362"/>
            </a:xfrm>
            <a:custGeom>
              <a:avLst/>
              <a:gdLst>
                <a:gd name="T0" fmla="*/ 0 w 362"/>
                <a:gd name="T1" fmla="*/ 333 h 362"/>
                <a:gd name="T2" fmla="*/ 0 w 362"/>
                <a:gd name="T3" fmla="*/ 333 h 362"/>
                <a:gd name="T4" fmla="*/ 14 w 362"/>
                <a:gd name="T5" fmla="*/ 344 h 362"/>
                <a:gd name="T6" fmla="*/ 25 w 362"/>
                <a:gd name="T7" fmla="*/ 351 h 362"/>
                <a:gd name="T8" fmla="*/ 39 w 362"/>
                <a:gd name="T9" fmla="*/ 355 h 362"/>
                <a:gd name="T10" fmla="*/ 54 w 362"/>
                <a:gd name="T11" fmla="*/ 358 h 362"/>
                <a:gd name="T12" fmla="*/ 86 w 362"/>
                <a:gd name="T13" fmla="*/ 362 h 362"/>
                <a:gd name="T14" fmla="*/ 122 w 362"/>
                <a:gd name="T15" fmla="*/ 355 h 362"/>
                <a:gd name="T16" fmla="*/ 158 w 362"/>
                <a:gd name="T17" fmla="*/ 344 h 362"/>
                <a:gd name="T18" fmla="*/ 197 w 362"/>
                <a:gd name="T19" fmla="*/ 322 h 362"/>
                <a:gd name="T20" fmla="*/ 233 w 362"/>
                <a:gd name="T21" fmla="*/ 297 h 362"/>
                <a:gd name="T22" fmla="*/ 269 w 362"/>
                <a:gd name="T23" fmla="*/ 265 h 362"/>
                <a:gd name="T24" fmla="*/ 269 w 362"/>
                <a:gd name="T25" fmla="*/ 265 h 362"/>
                <a:gd name="T26" fmla="*/ 301 w 362"/>
                <a:gd name="T27" fmla="*/ 229 h 362"/>
                <a:gd name="T28" fmla="*/ 326 w 362"/>
                <a:gd name="T29" fmla="*/ 193 h 362"/>
                <a:gd name="T30" fmla="*/ 344 w 362"/>
                <a:gd name="T31" fmla="*/ 158 h 362"/>
                <a:gd name="T32" fmla="*/ 358 w 362"/>
                <a:gd name="T33" fmla="*/ 118 h 362"/>
                <a:gd name="T34" fmla="*/ 362 w 362"/>
                <a:gd name="T35" fmla="*/ 82 h 362"/>
                <a:gd name="T36" fmla="*/ 362 w 362"/>
                <a:gd name="T37" fmla="*/ 50 h 362"/>
                <a:gd name="T38" fmla="*/ 358 w 362"/>
                <a:gd name="T39" fmla="*/ 36 h 362"/>
                <a:gd name="T40" fmla="*/ 351 w 362"/>
                <a:gd name="T41" fmla="*/ 21 h 362"/>
                <a:gd name="T42" fmla="*/ 344 w 362"/>
                <a:gd name="T43" fmla="*/ 11 h 362"/>
                <a:gd name="T44" fmla="*/ 337 w 362"/>
                <a:gd name="T45" fmla="*/ 0 h 3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2"/>
                <a:gd name="T70" fmla="*/ 0 h 362"/>
                <a:gd name="T71" fmla="*/ 362 w 362"/>
                <a:gd name="T72" fmla="*/ 362 h 3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2" h="362">
                  <a:moveTo>
                    <a:pt x="0" y="333"/>
                  </a:moveTo>
                  <a:lnTo>
                    <a:pt x="0" y="333"/>
                  </a:lnTo>
                  <a:lnTo>
                    <a:pt x="14" y="344"/>
                  </a:lnTo>
                  <a:lnTo>
                    <a:pt x="25" y="351"/>
                  </a:lnTo>
                  <a:lnTo>
                    <a:pt x="39" y="355"/>
                  </a:lnTo>
                  <a:lnTo>
                    <a:pt x="54" y="358"/>
                  </a:lnTo>
                  <a:lnTo>
                    <a:pt x="86" y="362"/>
                  </a:lnTo>
                  <a:lnTo>
                    <a:pt x="122" y="355"/>
                  </a:lnTo>
                  <a:lnTo>
                    <a:pt x="158" y="344"/>
                  </a:lnTo>
                  <a:lnTo>
                    <a:pt x="197" y="322"/>
                  </a:lnTo>
                  <a:lnTo>
                    <a:pt x="233" y="297"/>
                  </a:lnTo>
                  <a:lnTo>
                    <a:pt x="269" y="265"/>
                  </a:lnTo>
                  <a:lnTo>
                    <a:pt x="301" y="229"/>
                  </a:lnTo>
                  <a:lnTo>
                    <a:pt x="326" y="193"/>
                  </a:lnTo>
                  <a:lnTo>
                    <a:pt x="344" y="158"/>
                  </a:lnTo>
                  <a:lnTo>
                    <a:pt x="358" y="118"/>
                  </a:lnTo>
                  <a:lnTo>
                    <a:pt x="362" y="82"/>
                  </a:lnTo>
                  <a:lnTo>
                    <a:pt x="362" y="50"/>
                  </a:lnTo>
                  <a:lnTo>
                    <a:pt x="358" y="36"/>
                  </a:lnTo>
                  <a:lnTo>
                    <a:pt x="351" y="21"/>
                  </a:lnTo>
                  <a:lnTo>
                    <a:pt x="344" y="11"/>
                  </a:lnTo>
                  <a:lnTo>
                    <a:pt x="337" y="0"/>
                  </a:lnTo>
                </a:path>
              </a:pathLst>
            </a:custGeom>
            <a:noFill/>
            <a:ln w="11113">
              <a:solidFill>
                <a:srgbClr val="000000"/>
              </a:solidFill>
              <a:round/>
              <a:headEnd/>
              <a:tailEnd/>
            </a:ln>
          </p:spPr>
          <p:txBody>
            <a:bodyPr/>
            <a:lstStyle/>
            <a:p>
              <a:endParaRPr lang="ru-RU"/>
            </a:p>
          </p:txBody>
        </p:sp>
        <p:sp>
          <p:nvSpPr>
            <p:cNvPr id="254072" name="Freeform 120"/>
            <p:cNvSpPr>
              <a:spLocks/>
            </p:cNvSpPr>
            <p:nvPr/>
          </p:nvSpPr>
          <p:spPr bwMode="auto">
            <a:xfrm>
              <a:off x="2229" y="1587"/>
              <a:ext cx="412" cy="351"/>
            </a:xfrm>
            <a:custGeom>
              <a:avLst/>
              <a:gdLst>
                <a:gd name="T0" fmla="*/ 412 w 412"/>
                <a:gd name="T1" fmla="*/ 351 h 351"/>
                <a:gd name="T2" fmla="*/ 0 w 412"/>
                <a:gd name="T3" fmla="*/ 351 h 351"/>
                <a:gd name="T4" fmla="*/ 0 w 412"/>
                <a:gd name="T5" fmla="*/ 0 h 351"/>
                <a:gd name="T6" fmla="*/ 165 w 412"/>
                <a:gd name="T7" fmla="*/ 0 h 351"/>
                <a:gd name="T8" fmla="*/ 0 60000 65536"/>
                <a:gd name="T9" fmla="*/ 0 60000 65536"/>
                <a:gd name="T10" fmla="*/ 0 60000 65536"/>
                <a:gd name="T11" fmla="*/ 0 60000 65536"/>
                <a:gd name="T12" fmla="*/ 0 w 412"/>
                <a:gd name="T13" fmla="*/ 0 h 351"/>
                <a:gd name="T14" fmla="*/ 412 w 412"/>
                <a:gd name="T15" fmla="*/ 351 h 351"/>
              </a:gdLst>
              <a:ahLst/>
              <a:cxnLst>
                <a:cxn ang="T8">
                  <a:pos x="T0" y="T1"/>
                </a:cxn>
                <a:cxn ang="T9">
                  <a:pos x="T2" y="T3"/>
                </a:cxn>
                <a:cxn ang="T10">
                  <a:pos x="T4" y="T5"/>
                </a:cxn>
                <a:cxn ang="T11">
                  <a:pos x="T6" y="T7"/>
                </a:cxn>
              </a:cxnLst>
              <a:rect l="T12" t="T13" r="T14" b="T15"/>
              <a:pathLst>
                <a:path w="412" h="351">
                  <a:moveTo>
                    <a:pt x="412" y="351"/>
                  </a:moveTo>
                  <a:lnTo>
                    <a:pt x="0" y="351"/>
                  </a:lnTo>
                  <a:lnTo>
                    <a:pt x="0" y="0"/>
                  </a:lnTo>
                  <a:lnTo>
                    <a:pt x="165" y="0"/>
                  </a:lnTo>
                </a:path>
              </a:pathLst>
            </a:custGeom>
            <a:noFill/>
            <a:ln w="79375">
              <a:solidFill>
                <a:srgbClr val="FFFFFF"/>
              </a:solidFill>
              <a:round/>
              <a:headEnd/>
              <a:tailEnd/>
            </a:ln>
          </p:spPr>
          <p:txBody>
            <a:bodyPr/>
            <a:lstStyle/>
            <a:p>
              <a:endParaRPr lang="ru-RU"/>
            </a:p>
          </p:txBody>
        </p:sp>
        <p:sp>
          <p:nvSpPr>
            <p:cNvPr id="254073" name="Freeform 121"/>
            <p:cNvSpPr>
              <a:spLocks/>
            </p:cNvSpPr>
            <p:nvPr/>
          </p:nvSpPr>
          <p:spPr bwMode="auto">
            <a:xfrm>
              <a:off x="1788" y="1214"/>
              <a:ext cx="523" cy="308"/>
            </a:xfrm>
            <a:custGeom>
              <a:avLst/>
              <a:gdLst>
                <a:gd name="T0" fmla="*/ 523 w 523"/>
                <a:gd name="T1" fmla="*/ 0 h 308"/>
                <a:gd name="T2" fmla="*/ 294 w 523"/>
                <a:gd name="T3" fmla="*/ 0 h 308"/>
                <a:gd name="T4" fmla="*/ 294 w 523"/>
                <a:gd name="T5" fmla="*/ 308 h 308"/>
                <a:gd name="T6" fmla="*/ 0 w 523"/>
                <a:gd name="T7" fmla="*/ 308 h 308"/>
                <a:gd name="T8" fmla="*/ 0 60000 65536"/>
                <a:gd name="T9" fmla="*/ 0 60000 65536"/>
                <a:gd name="T10" fmla="*/ 0 60000 65536"/>
                <a:gd name="T11" fmla="*/ 0 60000 65536"/>
                <a:gd name="T12" fmla="*/ 0 w 523"/>
                <a:gd name="T13" fmla="*/ 0 h 308"/>
                <a:gd name="T14" fmla="*/ 523 w 523"/>
                <a:gd name="T15" fmla="*/ 308 h 308"/>
              </a:gdLst>
              <a:ahLst/>
              <a:cxnLst>
                <a:cxn ang="T8">
                  <a:pos x="T0" y="T1"/>
                </a:cxn>
                <a:cxn ang="T9">
                  <a:pos x="T2" y="T3"/>
                </a:cxn>
                <a:cxn ang="T10">
                  <a:pos x="T4" y="T5"/>
                </a:cxn>
                <a:cxn ang="T11">
                  <a:pos x="T6" y="T7"/>
                </a:cxn>
              </a:cxnLst>
              <a:rect l="T12" t="T13" r="T14" b="T15"/>
              <a:pathLst>
                <a:path w="523" h="308">
                  <a:moveTo>
                    <a:pt x="523" y="0"/>
                  </a:moveTo>
                  <a:lnTo>
                    <a:pt x="294" y="0"/>
                  </a:lnTo>
                  <a:lnTo>
                    <a:pt x="294" y="308"/>
                  </a:lnTo>
                  <a:lnTo>
                    <a:pt x="0" y="308"/>
                  </a:lnTo>
                </a:path>
              </a:pathLst>
            </a:custGeom>
            <a:noFill/>
            <a:ln w="57150">
              <a:solidFill>
                <a:srgbClr val="FFFFFF"/>
              </a:solidFill>
              <a:round/>
              <a:headEnd/>
              <a:tailEnd/>
            </a:ln>
          </p:spPr>
          <p:txBody>
            <a:bodyPr/>
            <a:lstStyle/>
            <a:p>
              <a:endParaRPr lang="ru-RU"/>
            </a:p>
          </p:txBody>
        </p:sp>
        <p:sp>
          <p:nvSpPr>
            <p:cNvPr id="254074" name="Line 122"/>
            <p:cNvSpPr>
              <a:spLocks noChangeShapeType="1"/>
            </p:cNvSpPr>
            <p:nvPr/>
          </p:nvSpPr>
          <p:spPr bwMode="auto">
            <a:xfrm>
              <a:off x="1788" y="1762"/>
              <a:ext cx="441" cy="1"/>
            </a:xfrm>
            <a:prstGeom prst="line">
              <a:avLst/>
            </a:prstGeom>
            <a:noFill/>
            <a:ln w="57150">
              <a:solidFill>
                <a:srgbClr val="FFFFFF"/>
              </a:solidFill>
              <a:round/>
              <a:headEnd/>
              <a:tailEnd/>
            </a:ln>
          </p:spPr>
          <p:txBody>
            <a:bodyPr/>
            <a:lstStyle/>
            <a:p>
              <a:endParaRPr lang="ru-RU"/>
            </a:p>
          </p:txBody>
        </p:sp>
        <p:sp>
          <p:nvSpPr>
            <p:cNvPr id="254075" name="Freeform 123"/>
            <p:cNvSpPr>
              <a:spLocks/>
            </p:cNvSpPr>
            <p:nvPr/>
          </p:nvSpPr>
          <p:spPr bwMode="auto">
            <a:xfrm>
              <a:off x="1734" y="1813"/>
              <a:ext cx="158" cy="401"/>
            </a:xfrm>
            <a:custGeom>
              <a:avLst/>
              <a:gdLst>
                <a:gd name="T0" fmla="*/ 158 w 158"/>
                <a:gd name="T1" fmla="*/ 401 h 401"/>
                <a:gd name="T2" fmla="*/ 0 w 158"/>
                <a:gd name="T3" fmla="*/ 401 h 401"/>
                <a:gd name="T4" fmla="*/ 0 w 158"/>
                <a:gd name="T5" fmla="*/ 0 h 401"/>
                <a:gd name="T6" fmla="*/ 0 60000 65536"/>
                <a:gd name="T7" fmla="*/ 0 60000 65536"/>
                <a:gd name="T8" fmla="*/ 0 60000 65536"/>
                <a:gd name="T9" fmla="*/ 0 w 158"/>
                <a:gd name="T10" fmla="*/ 0 h 401"/>
                <a:gd name="T11" fmla="*/ 158 w 158"/>
                <a:gd name="T12" fmla="*/ 401 h 401"/>
              </a:gdLst>
              <a:ahLst/>
              <a:cxnLst>
                <a:cxn ang="T6">
                  <a:pos x="T0" y="T1"/>
                </a:cxn>
                <a:cxn ang="T7">
                  <a:pos x="T2" y="T3"/>
                </a:cxn>
                <a:cxn ang="T8">
                  <a:pos x="T4" y="T5"/>
                </a:cxn>
              </a:cxnLst>
              <a:rect l="T9" t="T10" r="T11" b="T12"/>
              <a:pathLst>
                <a:path w="158" h="401">
                  <a:moveTo>
                    <a:pt x="158" y="401"/>
                  </a:moveTo>
                  <a:lnTo>
                    <a:pt x="0" y="401"/>
                  </a:lnTo>
                  <a:lnTo>
                    <a:pt x="0" y="0"/>
                  </a:lnTo>
                </a:path>
              </a:pathLst>
            </a:custGeom>
            <a:noFill/>
            <a:ln w="57150">
              <a:solidFill>
                <a:srgbClr val="FFFFFF"/>
              </a:solidFill>
              <a:round/>
              <a:headEnd/>
              <a:tailEnd/>
            </a:ln>
          </p:spPr>
          <p:txBody>
            <a:bodyPr/>
            <a:lstStyle/>
            <a:p>
              <a:endParaRPr lang="ru-RU"/>
            </a:p>
          </p:txBody>
        </p:sp>
        <p:sp>
          <p:nvSpPr>
            <p:cNvPr id="254076" name="Freeform 124"/>
            <p:cNvSpPr>
              <a:spLocks/>
            </p:cNvSpPr>
            <p:nvPr/>
          </p:nvSpPr>
          <p:spPr bwMode="auto">
            <a:xfrm>
              <a:off x="1788" y="852"/>
              <a:ext cx="814" cy="527"/>
            </a:xfrm>
            <a:custGeom>
              <a:avLst/>
              <a:gdLst>
                <a:gd name="T0" fmla="*/ 814 w 814"/>
                <a:gd name="T1" fmla="*/ 0 h 527"/>
                <a:gd name="T2" fmla="*/ 147 w 814"/>
                <a:gd name="T3" fmla="*/ 0 h 527"/>
                <a:gd name="T4" fmla="*/ 147 w 814"/>
                <a:gd name="T5" fmla="*/ 527 h 527"/>
                <a:gd name="T6" fmla="*/ 0 w 814"/>
                <a:gd name="T7" fmla="*/ 527 h 527"/>
                <a:gd name="T8" fmla="*/ 0 60000 65536"/>
                <a:gd name="T9" fmla="*/ 0 60000 65536"/>
                <a:gd name="T10" fmla="*/ 0 60000 65536"/>
                <a:gd name="T11" fmla="*/ 0 60000 65536"/>
                <a:gd name="T12" fmla="*/ 0 w 814"/>
                <a:gd name="T13" fmla="*/ 0 h 527"/>
                <a:gd name="T14" fmla="*/ 814 w 814"/>
                <a:gd name="T15" fmla="*/ 527 h 527"/>
              </a:gdLst>
              <a:ahLst/>
              <a:cxnLst>
                <a:cxn ang="T8">
                  <a:pos x="T0" y="T1"/>
                </a:cxn>
                <a:cxn ang="T9">
                  <a:pos x="T2" y="T3"/>
                </a:cxn>
                <a:cxn ang="T10">
                  <a:pos x="T4" y="T5"/>
                </a:cxn>
                <a:cxn ang="T11">
                  <a:pos x="T6" y="T7"/>
                </a:cxn>
              </a:cxnLst>
              <a:rect l="T12" t="T13" r="T14" b="T15"/>
              <a:pathLst>
                <a:path w="814" h="527">
                  <a:moveTo>
                    <a:pt x="814" y="0"/>
                  </a:moveTo>
                  <a:lnTo>
                    <a:pt x="147" y="0"/>
                  </a:lnTo>
                  <a:lnTo>
                    <a:pt x="147" y="527"/>
                  </a:lnTo>
                  <a:lnTo>
                    <a:pt x="0" y="527"/>
                  </a:lnTo>
                </a:path>
              </a:pathLst>
            </a:custGeom>
            <a:noFill/>
            <a:ln w="34925">
              <a:solidFill>
                <a:srgbClr val="FFFFFF"/>
              </a:solidFill>
              <a:round/>
              <a:headEnd/>
              <a:tailEnd/>
            </a:ln>
          </p:spPr>
          <p:txBody>
            <a:bodyPr/>
            <a:lstStyle/>
            <a:p>
              <a:endParaRPr lang="ru-RU"/>
            </a:p>
          </p:txBody>
        </p:sp>
        <p:sp>
          <p:nvSpPr>
            <p:cNvPr id="254077" name="Freeform 125"/>
            <p:cNvSpPr>
              <a:spLocks/>
            </p:cNvSpPr>
            <p:nvPr/>
          </p:nvSpPr>
          <p:spPr bwMode="auto">
            <a:xfrm>
              <a:off x="2602" y="726"/>
              <a:ext cx="258" cy="255"/>
            </a:xfrm>
            <a:custGeom>
              <a:avLst/>
              <a:gdLst>
                <a:gd name="T0" fmla="*/ 129 w 258"/>
                <a:gd name="T1" fmla="*/ 255 h 255"/>
                <a:gd name="T2" fmla="*/ 129 w 258"/>
                <a:gd name="T3" fmla="*/ 255 h 255"/>
                <a:gd name="T4" fmla="*/ 157 w 258"/>
                <a:gd name="T5" fmla="*/ 255 h 255"/>
                <a:gd name="T6" fmla="*/ 179 w 258"/>
                <a:gd name="T7" fmla="*/ 248 h 255"/>
                <a:gd name="T8" fmla="*/ 204 w 258"/>
                <a:gd name="T9" fmla="*/ 233 h 255"/>
                <a:gd name="T10" fmla="*/ 222 w 258"/>
                <a:gd name="T11" fmla="*/ 219 h 255"/>
                <a:gd name="T12" fmla="*/ 236 w 258"/>
                <a:gd name="T13" fmla="*/ 201 h 255"/>
                <a:gd name="T14" fmla="*/ 251 w 258"/>
                <a:gd name="T15" fmla="*/ 179 h 255"/>
                <a:gd name="T16" fmla="*/ 258 w 258"/>
                <a:gd name="T17" fmla="*/ 154 h 255"/>
                <a:gd name="T18" fmla="*/ 258 w 258"/>
                <a:gd name="T19" fmla="*/ 129 h 255"/>
                <a:gd name="T20" fmla="*/ 258 w 258"/>
                <a:gd name="T21" fmla="*/ 129 h 255"/>
                <a:gd name="T22" fmla="*/ 258 w 258"/>
                <a:gd name="T23" fmla="*/ 101 h 255"/>
                <a:gd name="T24" fmla="*/ 251 w 258"/>
                <a:gd name="T25" fmla="*/ 76 h 255"/>
                <a:gd name="T26" fmla="*/ 236 w 258"/>
                <a:gd name="T27" fmla="*/ 54 h 255"/>
                <a:gd name="T28" fmla="*/ 222 w 258"/>
                <a:gd name="T29" fmla="*/ 36 h 255"/>
                <a:gd name="T30" fmla="*/ 204 w 258"/>
                <a:gd name="T31" fmla="*/ 22 h 255"/>
                <a:gd name="T32" fmla="*/ 179 w 258"/>
                <a:gd name="T33" fmla="*/ 7 h 255"/>
                <a:gd name="T34" fmla="*/ 157 w 258"/>
                <a:gd name="T35" fmla="*/ 0 h 255"/>
                <a:gd name="T36" fmla="*/ 129 w 258"/>
                <a:gd name="T37" fmla="*/ 0 h 255"/>
                <a:gd name="T38" fmla="*/ 129 w 258"/>
                <a:gd name="T39" fmla="*/ 0 h 255"/>
                <a:gd name="T40" fmla="*/ 104 w 258"/>
                <a:gd name="T41" fmla="*/ 0 h 255"/>
                <a:gd name="T42" fmla="*/ 79 w 258"/>
                <a:gd name="T43" fmla="*/ 7 h 255"/>
                <a:gd name="T44" fmla="*/ 57 w 258"/>
                <a:gd name="T45" fmla="*/ 22 h 255"/>
                <a:gd name="T46" fmla="*/ 39 w 258"/>
                <a:gd name="T47" fmla="*/ 36 h 255"/>
                <a:gd name="T48" fmla="*/ 25 w 258"/>
                <a:gd name="T49" fmla="*/ 54 h 255"/>
                <a:gd name="T50" fmla="*/ 10 w 258"/>
                <a:gd name="T51" fmla="*/ 76 h 255"/>
                <a:gd name="T52" fmla="*/ 3 w 258"/>
                <a:gd name="T53" fmla="*/ 101 h 255"/>
                <a:gd name="T54" fmla="*/ 0 w 258"/>
                <a:gd name="T55" fmla="*/ 129 h 255"/>
                <a:gd name="T56" fmla="*/ 0 w 258"/>
                <a:gd name="T57" fmla="*/ 129 h 255"/>
                <a:gd name="T58" fmla="*/ 3 w 258"/>
                <a:gd name="T59" fmla="*/ 154 h 255"/>
                <a:gd name="T60" fmla="*/ 10 w 258"/>
                <a:gd name="T61" fmla="*/ 179 h 255"/>
                <a:gd name="T62" fmla="*/ 25 w 258"/>
                <a:gd name="T63" fmla="*/ 201 h 255"/>
                <a:gd name="T64" fmla="*/ 39 w 258"/>
                <a:gd name="T65" fmla="*/ 219 h 255"/>
                <a:gd name="T66" fmla="*/ 57 w 258"/>
                <a:gd name="T67" fmla="*/ 233 h 255"/>
                <a:gd name="T68" fmla="*/ 79 w 258"/>
                <a:gd name="T69" fmla="*/ 248 h 255"/>
                <a:gd name="T70" fmla="*/ 104 w 258"/>
                <a:gd name="T71" fmla="*/ 255 h 255"/>
                <a:gd name="T72" fmla="*/ 129 w 258"/>
                <a:gd name="T73" fmla="*/ 255 h 255"/>
                <a:gd name="T74" fmla="*/ 129 w 258"/>
                <a:gd name="T75" fmla="*/ 255 h 25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58"/>
                <a:gd name="T115" fmla="*/ 0 h 255"/>
                <a:gd name="T116" fmla="*/ 258 w 258"/>
                <a:gd name="T117" fmla="*/ 255 h 25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58" h="255">
                  <a:moveTo>
                    <a:pt x="129" y="255"/>
                  </a:moveTo>
                  <a:lnTo>
                    <a:pt x="129" y="255"/>
                  </a:lnTo>
                  <a:lnTo>
                    <a:pt x="157" y="255"/>
                  </a:lnTo>
                  <a:lnTo>
                    <a:pt x="179" y="248"/>
                  </a:lnTo>
                  <a:lnTo>
                    <a:pt x="204" y="233"/>
                  </a:lnTo>
                  <a:lnTo>
                    <a:pt x="222" y="219"/>
                  </a:lnTo>
                  <a:lnTo>
                    <a:pt x="236" y="201"/>
                  </a:lnTo>
                  <a:lnTo>
                    <a:pt x="251" y="179"/>
                  </a:lnTo>
                  <a:lnTo>
                    <a:pt x="258" y="154"/>
                  </a:lnTo>
                  <a:lnTo>
                    <a:pt x="258" y="129"/>
                  </a:lnTo>
                  <a:lnTo>
                    <a:pt x="258" y="101"/>
                  </a:lnTo>
                  <a:lnTo>
                    <a:pt x="251" y="76"/>
                  </a:lnTo>
                  <a:lnTo>
                    <a:pt x="236" y="54"/>
                  </a:lnTo>
                  <a:lnTo>
                    <a:pt x="222" y="36"/>
                  </a:lnTo>
                  <a:lnTo>
                    <a:pt x="204" y="22"/>
                  </a:lnTo>
                  <a:lnTo>
                    <a:pt x="179" y="7"/>
                  </a:lnTo>
                  <a:lnTo>
                    <a:pt x="157" y="0"/>
                  </a:lnTo>
                  <a:lnTo>
                    <a:pt x="129" y="0"/>
                  </a:lnTo>
                  <a:lnTo>
                    <a:pt x="104" y="0"/>
                  </a:lnTo>
                  <a:lnTo>
                    <a:pt x="79" y="7"/>
                  </a:lnTo>
                  <a:lnTo>
                    <a:pt x="57" y="22"/>
                  </a:lnTo>
                  <a:lnTo>
                    <a:pt x="39" y="36"/>
                  </a:lnTo>
                  <a:lnTo>
                    <a:pt x="25" y="54"/>
                  </a:lnTo>
                  <a:lnTo>
                    <a:pt x="10" y="76"/>
                  </a:lnTo>
                  <a:lnTo>
                    <a:pt x="3" y="101"/>
                  </a:lnTo>
                  <a:lnTo>
                    <a:pt x="0" y="129"/>
                  </a:lnTo>
                  <a:lnTo>
                    <a:pt x="3" y="154"/>
                  </a:lnTo>
                  <a:lnTo>
                    <a:pt x="10" y="179"/>
                  </a:lnTo>
                  <a:lnTo>
                    <a:pt x="25" y="201"/>
                  </a:lnTo>
                  <a:lnTo>
                    <a:pt x="39" y="219"/>
                  </a:lnTo>
                  <a:lnTo>
                    <a:pt x="57" y="233"/>
                  </a:lnTo>
                  <a:lnTo>
                    <a:pt x="79" y="248"/>
                  </a:lnTo>
                  <a:lnTo>
                    <a:pt x="104" y="255"/>
                  </a:lnTo>
                  <a:lnTo>
                    <a:pt x="129" y="255"/>
                  </a:lnTo>
                  <a:close/>
                </a:path>
              </a:pathLst>
            </a:custGeom>
            <a:noFill/>
            <a:ln w="11113">
              <a:solidFill>
                <a:srgbClr val="000000"/>
              </a:solidFill>
              <a:round/>
              <a:headEnd/>
              <a:tailEnd/>
            </a:ln>
          </p:spPr>
          <p:txBody>
            <a:bodyPr/>
            <a:lstStyle/>
            <a:p>
              <a:endParaRPr lang="ru-RU"/>
            </a:p>
          </p:txBody>
        </p:sp>
        <p:sp>
          <p:nvSpPr>
            <p:cNvPr id="254078" name="Freeform 126"/>
            <p:cNvSpPr>
              <a:spLocks/>
            </p:cNvSpPr>
            <p:nvPr/>
          </p:nvSpPr>
          <p:spPr bwMode="auto">
            <a:xfrm>
              <a:off x="2641" y="762"/>
              <a:ext cx="183" cy="183"/>
            </a:xfrm>
            <a:custGeom>
              <a:avLst/>
              <a:gdLst>
                <a:gd name="T0" fmla="*/ 90 w 183"/>
                <a:gd name="T1" fmla="*/ 183 h 183"/>
                <a:gd name="T2" fmla="*/ 90 w 183"/>
                <a:gd name="T3" fmla="*/ 183 h 183"/>
                <a:gd name="T4" fmla="*/ 111 w 183"/>
                <a:gd name="T5" fmla="*/ 183 h 183"/>
                <a:gd name="T6" fmla="*/ 129 w 183"/>
                <a:gd name="T7" fmla="*/ 176 h 183"/>
                <a:gd name="T8" fmla="*/ 144 w 183"/>
                <a:gd name="T9" fmla="*/ 169 h 183"/>
                <a:gd name="T10" fmla="*/ 158 w 183"/>
                <a:gd name="T11" fmla="*/ 158 h 183"/>
                <a:gd name="T12" fmla="*/ 169 w 183"/>
                <a:gd name="T13" fmla="*/ 143 h 183"/>
                <a:gd name="T14" fmla="*/ 176 w 183"/>
                <a:gd name="T15" fmla="*/ 129 h 183"/>
                <a:gd name="T16" fmla="*/ 183 w 183"/>
                <a:gd name="T17" fmla="*/ 111 h 183"/>
                <a:gd name="T18" fmla="*/ 183 w 183"/>
                <a:gd name="T19" fmla="*/ 93 h 183"/>
                <a:gd name="T20" fmla="*/ 183 w 183"/>
                <a:gd name="T21" fmla="*/ 93 h 183"/>
                <a:gd name="T22" fmla="*/ 183 w 183"/>
                <a:gd name="T23" fmla="*/ 72 h 183"/>
                <a:gd name="T24" fmla="*/ 176 w 183"/>
                <a:gd name="T25" fmla="*/ 54 h 183"/>
                <a:gd name="T26" fmla="*/ 169 w 183"/>
                <a:gd name="T27" fmla="*/ 40 h 183"/>
                <a:gd name="T28" fmla="*/ 158 w 183"/>
                <a:gd name="T29" fmla="*/ 25 h 183"/>
                <a:gd name="T30" fmla="*/ 144 w 183"/>
                <a:gd name="T31" fmla="*/ 14 h 183"/>
                <a:gd name="T32" fmla="*/ 129 w 183"/>
                <a:gd name="T33" fmla="*/ 7 h 183"/>
                <a:gd name="T34" fmla="*/ 111 w 183"/>
                <a:gd name="T35" fmla="*/ 0 h 183"/>
                <a:gd name="T36" fmla="*/ 90 w 183"/>
                <a:gd name="T37" fmla="*/ 0 h 183"/>
                <a:gd name="T38" fmla="*/ 90 w 183"/>
                <a:gd name="T39" fmla="*/ 0 h 183"/>
                <a:gd name="T40" fmla="*/ 72 w 183"/>
                <a:gd name="T41" fmla="*/ 0 h 183"/>
                <a:gd name="T42" fmla="*/ 54 w 183"/>
                <a:gd name="T43" fmla="*/ 7 h 183"/>
                <a:gd name="T44" fmla="*/ 40 w 183"/>
                <a:gd name="T45" fmla="*/ 14 h 183"/>
                <a:gd name="T46" fmla="*/ 25 w 183"/>
                <a:gd name="T47" fmla="*/ 25 h 183"/>
                <a:gd name="T48" fmla="*/ 15 w 183"/>
                <a:gd name="T49" fmla="*/ 40 h 183"/>
                <a:gd name="T50" fmla="*/ 7 w 183"/>
                <a:gd name="T51" fmla="*/ 54 h 183"/>
                <a:gd name="T52" fmla="*/ 0 w 183"/>
                <a:gd name="T53" fmla="*/ 72 h 183"/>
                <a:gd name="T54" fmla="*/ 0 w 183"/>
                <a:gd name="T55" fmla="*/ 93 h 183"/>
                <a:gd name="T56" fmla="*/ 0 w 183"/>
                <a:gd name="T57" fmla="*/ 93 h 183"/>
                <a:gd name="T58" fmla="*/ 0 w 183"/>
                <a:gd name="T59" fmla="*/ 111 h 183"/>
                <a:gd name="T60" fmla="*/ 7 w 183"/>
                <a:gd name="T61" fmla="*/ 129 h 183"/>
                <a:gd name="T62" fmla="*/ 15 w 183"/>
                <a:gd name="T63" fmla="*/ 143 h 183"/>
                <a:gd name="T64" fmla="*/ 25 w 183"/>
                <a:gd name="T65" fmla="*/ 158 h 183"/>
                <a:gd name="T66" fmla="*/ 40 w 183"/>
                <a:gd name="T67" fmla="*/ 169 h 183"/>
                <a:gd name="T68" fmla="*/ 54 w 183"/>
                <a:gd name="T69" fmla="*/ 176 h 183"/>
                <a:gd name="T70" fmla="*/ 72 w 183"/>
                <a:gd name="T71" fmla="*/ 183 h 183"/>
                <a:gd name="T72" fmla="*/ 90 w 183"/>
                <a:gd name="T73" fmla="*/ 183 h 183"/>
                <a:gd name="T74" fmla="*/ 90 w 183"/>
                <a:gd name="T75" fmla="*/ 183 h 1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3"/>
                <a:gd name="T115" fmla="*/ 0 h 183"/>
                <a:gd name="T116" fmla="*/ 183 w 183"/>
                <a:gd name="T117" fmla="*/ 183 h 18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3" h="183">
                  <a:moveTo>
                    <a:pt x="90" y="183"/>
                  </a:moveTo>
                  <a:lnTo>
                    <a:pt x="90" y="183"/>
                  </a:lnTo>
                  <a:lnTo>
                    <a:pt x="111" y="183"/>
                  </a:lnTo>
                  <a:lnTo>
                    <a:pt x="129" y="176"/>
                  </a:lnTo>
                  <a:lnTo>
                    <a:pt x="144" y="169"/>
                  </a:lnTo>
                  <a:lnTo>
                    <a:pt x="158" y="158"/>
                  </a:lnTo>
                  <a:lnTo>
                    <a:pt x="169" y="143"/>
                  </a:lnTo>
                  <a:lnTo>
                    <a:pt x="176" y="129"/>
                  </a:lnTo>
                  <a:lnTo>
                    <a:pt x="183" y="111"/>
                  </a:lnTo>
                  <a:lnTo>
                    <a:pt x="183" y="93"/>
                  </a:lnTo>
                  <a:lnTo>
                    <a:pt x="183" y="72"/>
                  </a:lnTo>
                  <a:lnTo>
                    <a:pt x="176" y="54"/>
                  </a:lnTo>
                  <a:lnTo>
                    <a:pt x="169" y="40"/>
                  </a:lnTo>
                  <a:lnTo>
                    <a:pt x="158" y="25"/>
                  </a:lnTo>
                  <a:lnTo>
                    <a:pt x="144" y="14"/>
                  </a:lnTo>
                  <a:lnTo>
                    <a:pt x="129" y="7"/>
                  </a:lnTo>
                  <a:lnTo>
                    <a:pt x="111" y="0"/>
                  </a:lnTo>
                  <a:lnTo>
                    <a:pt x="90" y="0"/>
                  </a:lnTo>
                  <a:lnTo>
                    <a:pt x="72" y="0"/>
                  </a:lnTo>
                  <a:lnTo>
                    <a:pt x="54" y="7"/>
                  </a:lnTo>
                  <a:lnTo>
                    <a:pt x="40" y="14"/>
                  </a:lnTo>
                  <a:lnTo>
                    <a:pt x="25" y="25"/>
                  </a:lnTo>
                  <a:lnTo>
                    <a:pt x="15" y="40"/>
                  </a:lnTo>
                  <a:lnTo>
                    <a:pt x="7" y="54"/>
                  </a:lnTo>
                  <a:lnTo>
                    <a:pt x="0" y="72"/>
                  </a:lnTo>
                  <a:lnTo>
                    <a:pt x="0" y="93"/>
                  </a:lnTo>
                  <a:lnTo>
                    <a:pt x="0" y="111"/>
                  </a:lnTo>
                  <a:lnTo>
                    <a:pt x="7" y="129"/>
                  </a:lnTo>
                  <a:lnTo>
                    <a:pt x="15" y="143"/>
                  </a:lnTo>
                  <a:lnTo>
                    <a:pt x="25" y="158"/>
                  </a:lnTo>
                  <a:lnTo>
                    <a:pt x="40" y="169"/>
                  </a:lnTo>
                  <a:lnTo>
                    <a:pt x="54" y="176"/>
                  </a:lnTo>
                  <a:lnTo>
                    <a:pt x="72" y="183"/>
                  </a:lnTo>
                  <a:lnTo>
                    <a:pt x="90" y="183"/>
                  </a:lnTo>
                  <a:close/>
                </a:path>
              </a:pathLst>
            </a:custGeom>
            <a:solidFill>
              <a:srgbClr val="CCCCCC"/>
            </a:solidFill>
            <a:ln w="11113">
              <a:solidFill>
                <a:srgbClr val="000000"/>
              </a:solidFill>
              <a:round/>
              <a:headEnd/>
              <a:tailEnd/>
            </a:ln>
          </p:spPr>
          <p:txBody>
            <a:bodyPr/>
            <a:lstStyle/>
            <a:p>
              <a:endParaRPr lang="ru-RU"/>
            </a:p>
          </p:txBody>
        </p:sp>
        <p:sp>
          <p:nvSpPr>
            <p:cNvPr id="254079" name="Rectangle 127"/>
            <p:cNvSpPr>
              <a:spLocks noChangeArrowheads="1"/>
            </p:cNvSpPr>
            <p:nvPr/>
          </p:nvSpPr>
          <p:spPr bwMode="auto">
            <a:xfrm>
              <a:off x="2014" y="809"/>
              <a:ext cx="140" cy="86"/>
            </a:xfrm>
            <a:prstGeom prst="rect">
              <a:avLst/>
            </a:prstGeom>
            <a:solidFill>
              <a:srgbClr val="FFFFFF"/>
            </a:solidFill>
            <a:ln w="11113">
              <a:solidFill>
                <a:srgbClr val="000000"/>
              </a:solidFill>
              <a:miter lim="800000"/>
              <a:headEnd/>
              <a:tailEnd/>
            </a:ln>
          </p:spPr>
          <p:txBody>
            <a:bodyPr/>
            <a:lstStyle/>
            <a:p>
              <a:pPr eaLnBrk="1" hangingPunct="1"/>
              <a:endParaRPr lang="ru-RU" altLang="ru-RU"/>
            </a:p>
          </p:txBody>
        </p:sp>
        <p:sp>
          <p:nvSpPr>
            <p:cNvPr id="254080" name="Freeform 128"/>
            <p:cNvSpPr>
              <a:spLocks/>
            </p:cNvSpPr>
            <p:nvPr/>
          </p:nvSpPr>
          <p:spPr bwMode="auto">
            <a:xfrm>
              <a:off x="2057" y="870"/>
              <a:ext cx="50" cy="50"/>
            </a:xfrm>
            <a:custGeom>
              <a:avLst/>
              <a:gdLst>
                <a:gd name="T0" fmla="*/ 25 w 50"/>
                <a:gd name="T1" fmla="*/ 50 h 50"/>
                <a:gd name="T2" fmla="*/ 25 w 50"/>
                <a:gd name="T3" fmla="*/ 50 h 50"/>
                <a:gd name="T4" fmla="*/ 36 w 50"/>
                <a:gd name="T5" fmla="*/ 50 h 50"/>
                <a:gd name="T6" fmla="*/ 43 w 50"/>
                <a:gd name="T7" fmla="*/ 43 h 50"/>
                <a:gd name="T8" fmla="*/ 50 w 50"/>
                <a:gd name="T9" fmla="*/ 35 h 50"/>
                <a:gd name="T10" fmla="*/ 50 w 50"/>
                <a:gd name="T11" fmla="*/ 25 h 50"/>
                <a:gd name="T12" fmla="*/ 50 w 50"/>
                <a:gd name="T13" fmla="*/ 25 h 50"/>
                <a:gd name="T14" fmla="*/ 50 w 50"/>
                <a:gd name="T15" fmla="*/ 18 h 50"/>
                <a:gd name="T16" fmla="*/ 43 w 50"/>
                <a:gd name="T17" fmla="*/ 7 h 50"/>
                <a:gd name="T18" fmla="*/ 36 w 50"/>
                <a:gd name="T19" fmla="*/ 3 h 50"/>
                <a:gd name="T20" fmla="*/ 25 w 50"/>
                <a:gd name="T21" fmla="*/ 0 h 50"/>
                <a:gd name="T22" fmla="*/ 25 w 50"/>
                <a:gd name="T23" fmla="*/ 0 h 50"/>
                <a:gd name="T24" fmla="*/ 14 w 50"/>
                <a:gd name="T25" fmla="*/ 3 h 50"/>
                <a:gd name="T26" fmla="*/ 7 w 50"/>
                <a:gd name="T27" fmla="*/ 7 h 50"/>
                <a:gd name="T28" fmla="*/ 3 w 50"/>
                <a:gd name="T29" fmla="*/ 18 h 50"/>
                <a:gd name="T30" fmla="*/ 0 w 50"/>
                <a:gd name="T31" fmla="*/ 25 h 50"/>
                <a:gd name="T32" fmla="*/ 0 w 50"/>
                <a:gd name="T33" fmla="*/ 25 h 50"/>
                <a:gd name="T34" fmla="*/ 3 w 50"/>
                <a:gd name="T35" fmla="*/ 35 h 50"/>
                <a:gd name="T36" fmla="*/ 7 w 50"/>
                <a:gd name="T37" fmla="*/ 43 h 50"/>
                <a:gd name="T38" fmla="*/ 14 w 50"/>
                <a:gd name="T39" fmla="*/ 50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50"/>
                  </a:lnTo>
                  <a:lnTo>
                    <a:pt x="43" y="43"/>
                  </a:lnTo>
                  <a:lnTo>
                    <a:pt x="50" y="35"/>
                  </a:lnTo>
                  <a:lnTo>
                    <a:pt x="50" y="25"/>
                  </a:lnTo>
                  <a:lnTo>
                    <a:pt x="50" y="18"/>
                  </a:lnTo>
                  <a:lnTo>
                    <a:pt x="43" y="7"/>
                  </a:lnTo>
                  <a:lnTo>
                    <a:pt x="36" y="3"/>
                  </a:lnTo>
                  <a:lnTo>
                    <a:pt x="25" y="0"/>
                  </a:lnTo>
                  <a:lnTo>
                    <a:pt x="14" y="3"/>
                  </a:lnTo>
                  <a:lnTo>
                    <a:pt x="7" y="7"/>
                  </a:lnTo>
                  <a:lnTo>
                    <a:pt x="3" y="18"/>
                  </a:lnTo>
                  <a:lnTo>
                    <a:pt x="0" y="25"/>
                  </a:lnTo>
                  <a:lnTo>
                    <a:pt x="3" y="35"/>
                  </a:lnTo>
                  <a:lnTo>
                    <a:pt x="7" y="43"/>
                  </a:lnTo>
                  <a:lnTo>
                    <a:pt x="14" y="50"/>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81" name="Line 129"/>
            <p:cNvSpPr>
              <a:spLocks noChangeShapeType="1"/>
            </p:cNvSpPr>
            <p:nvPr/>
          </p:nvSpPr>
          <p:spPr bwMode="auto">
            <a:xfrm>
              <a:off x="2082" y="895"/>
              <a:ext cx="1" cy="1"/>
            </a:xfrm>
            <a:prstGeom prst="line">
              <a:avLst/>
            </a:prstGeom>
            <a:noFill/>
            <a:ln w="6350">
              <a:solidFill>
                <a:srgbClr val="000000"/>
              </a:solidFill>
              <a:round/>
              <a:headEnd/>
              <a:tailEnd/>
            </a:ln>
          </p:spPr>
          <p:txBody>
            <a:bodyPr/>
            <a:lstStyle/>
            <a:p>
              <a:endParaRPr lang="ru-RU"/>
            </a:p>
          </p:txBody>
        </p:sp>
        <p:sp>
          <p:nvSpPr>
            <p:cNvPr id="254082" name="Freeform 130"/>
            <p:cNvSpPr>
              <a:spLocks/>
            </p:cNvSpPr>
            <p:nvPr/>
          </p:nvSpPr>
          <p:spPr bwMode="auto">
            <a:xfrm>
              <a:off x="3534" y="827"/>
              <a:ext cx="50" cy="50"/>
            </a:xfrm>
            <a:custGeom>
              <a:avLst/>
              <a:gdLst>
                <a:gd name="T0" fmla="*/ 25 w 50"/>
                <a:gd name="T1" fmla="*/ 50 h 50"/>
                <a:gd name="T2" fmla="*/ 25 w 50"/>
                <a:gd name="T3" fmla="*/ 50 h 50"/>
                <a:gd name="T4" fmla="*/ 36 w 50"/>
                <a:gd name="T5" fmla="*/ 50 h 50"/>
                <a:gd name="T6" fmla="*/ 43 w 50"/>
                <a:gd name="T7" fmla="*/ 43 h 50"/>
                <a:gd name="T8" fmla="*/ 50 w 50"/>
                <a:gd name="T9" fmla="*/ 35 h 50"/>
                <a:gd name="T10" fmla="*/ 50 w 50"/>
                <a:gd name="T11" fmla="*/ 25 h 50"/>
                <a:gd name="T12" fmla="*/ 50 w 50"/>
                <a:gd name="T13" fmla="*/ 25 h 50"/>
                <a:gd name="T14" fmla="*/ 50 w 50"/>
                <a:gd name="T15" fmla="*/ 18 h 50"/>
                <a:gd name="T16" fmla="*/ 43 w 50"/>
                <a:gd name="T17" fmla="*/ 7 h 50"/>
                <a:gd name="T18" fmla="*/ 36 w 50"/>
                <a:gd name="T19" fmla="*/ 3 h 50"/>
                <a:gd name="T20" fmla="*/ 25 w 50"/>
                <a:gd name="T21" fmla="*/ 0 h 50"/>
                <a:gd name="T22" fmla="*/ 25 w 50"/>
                <a:gd name="T23" fmla="*/ 0 h 50"/>
                <a:gd name="T24" fmla="*/ 14 w 50"/>
                <a:gd name="T25" fmla="*/ 3 h 50"/>
                <a:gd name="T26" fmla="*/ 7 w 50"/>
                <a:gd name="T27" fmla="*/ 7 h 50"/>
                <a:gd name="T28" fmla="*/ 4 w 50"/>
                <a:gd name="T29" fmla="*/ 18 h 50"/>
                <a:gd name="T30" fmla="*/ 0 w 50"/>
                <a:gd name="T31" fmla="*/ 25 h 50"/>
                <a:gd name="T32" fmla="*/ 0 w 50"/>
                <a:gd name="T33" fmla="*/ 25 h 50"/>
                <a:gd name="T34" fmla="*/ 4 w 50"/>
                <a:gd name="T35" fmla="*/ 35 h 50"/>
                <a:gd name="T36" fmla="*/ 7 w 50"/>
                <a:gd name="T37" fmla="*/ 43 h 50"/>
                <a:gd name="T38" fmla="*/ 14 w 50"/>
                <a:gd name="T39" fmla="*/ 50 h 50"/>
                <a:gd name="T40" fmla="*/ 25 w 50"/>
                <a:gd name="T41" fmla="*/ 50 h 50"/>
                <a:gd name="T42" fmla="*/ 25 w 50"/>
                <a:gd name="T43" fmla="*/ 5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0"/>
                <a:gd name="T67" fmla="*/ 0 h 50"/>
                <a:gd name="T68" fmla="*/ 50 w 50"/>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0" h="50">
                  <a:moveTo>
                    <a:pt x="25" y="50"/>
                  </a:moveTo>
                  <a:lnTo>
                    <a:pt x="25" y="50"/>
                  </a:lnTo>
                  <a:lnTo>
                    <a:pt x="36" y="50"/>
                  </a:lnTo>
                  <a:lnTo>
                    <a:pt x="43" y="43"/>
                  </a:lnTo>
                  <a:lnTo>
                    <a:pt x="50" y="35"/>
                  </a:lnTo>
                  <a:lnTo>
                    <a:pt x="50" y="25"/>
                  </a:lnTo>
                  <a:lnTo>
                    <a:pt x="50" y="18"/>
                  </a:lnTo>
                  <a:lnTo>
                    <a:pt x="43" y="7"/>
                  </a:lnTo>
                  <a:lnTo>
                    <a:pt x="36" y="3"/>
                  </a:lnTo>
                  <a:lnTo>
                    <a:pt x="25" y="0"/>
                  </a:lnTo>
                  <a:lnTo>
                    <a:pt x="14" y="3"/>
                  </a:lnTo>
                  <a:lnTo>
                    <a:pt x="7" y="7"/>
                  </a:lnTo>
                  <a:lnTo>
                    <a:pt x="4" y="18"/>
                  </a:lnTo>
                  <a:lnTo>
                    <a:pt x="0" y="25"/>
                  </a:lnTo>
                  <a:lnTo>
                    <a:pt x="4" y="35"/>
                  </a:lnTo>
                  <a:lnTo>
                    <a:pt x="7" y="43"/>
                  </a:lnTo>
                  <a:lnTo>
                    <a:pt x="14" y="50"/>
                  </a:lnTo>
                  <a:lnTo>
                    <a:pt x="25" y="50"/>
                  </a:lnTo>
                  <a:close/>
                </a:path>
              </a:pathLst>
            </a:custGeom>
            <a:solidFill>
              <a:srgbClr val="000000"/>
            </a:solidFill>
            <a:ln w="6350">
              <a:solidFill>
                <a:srgbClr val="000000"/>
              </a:solidFill>
              <a:round/>
              <a:headEnd/>
              <a:tailEnd/>
            </a:ln>
          </p:spPr>
          <p:txBody>
            <a:bodyPr/>
            <a:lstStyle/>
            <a:p>
              <a:endParaRPr lang="ru-RU"/>
            </a:p>
          </p:txBody>
        </p:sp>
        <p:sp>
          <p:nvSpPr>
            <p:cNvPr id="254083" name="Line 131"/>
            <p:cNvSpPr>
              <a:spLocks noChangeShapeType="1"/>
            </p:cNvSpPr>
            <p:nvPr/>
          </p:nvSpPr>
          <p:spPr bwMode="auto">
            <a:xfrm>
              <a:off x="3559" y="852"/>
              <a:ext cx="1" cy="1"/>
            </a:xfrm>
            <a:prstGeom prst="line">
              <a:avLst/>
            </a:prstGeom>
            <a:noFill/>
            <a:ln w="6350">
              <a:solidFill>
                <a:srgbClr val="000000"/>
              </a:solidFill>
              <a:round/>
              <a:headEnd/>
              <a:tailEnd/>
            </a:ln>
          </p:spPr>
          <p:txBody>
            <a:bodyPr/>
            <a:lstStyle/>
            <a:p>
              <a:endParaRPr lang="ru-RU"/>
            </a:p>
          </p:txBody>
        </p:sp>
        <p:sp>
          <p:nvSpPr>
            <p:cNvPr id="254084" name="Rectangle 132"/>
            <p:cNvSpPr>
              <a:spLocks noChangeArrowheads="1"/>
            </p:cNvSpPr>
            <p:nvPr/>
          </p:nvSpPr>
          <p:spPr bwMode="auto">
            <a:xfrm>
              <a:off x="1515" y="1329"/>
              <a:ext cx="273" cy="100"/>
            </a:xfrm>
            <a:prstGeom prst="rect">
              <a:avLst/>
            </a:prstGeom>
            <a:solidFill>
              <a:srgbClr val="CCCCCC"/>
            </a:solidFill>
            <a:ln w="11113">
              <a:solidFill>
                <a:srgbClr val="000000"/>
              </a:solidFill>
              <a:miter lim="800000"/>
              <a:headEnd/>
              <a:tailEnd/>
            </a:ln>
          </p:spPr>
          <p:txBody>
            <a:bodyPr/>
            <a:lstStyle/>
            <a:p>
              <a:pPr eaLnBrk="1" hangingPunct="1"/>
              <a:endParaRPr lang="ru-RU" altLang="ru-RU"/>
            </a:p>
          </p:txBody>
        </p:sp>
        <p:sp>
          <p:nvSpPr>
            <p:cNvPr id="254085" name="Freeform 133"/>
            <p:cNvSpPr>
              <a:spLocks/>
            </p:cNvSpPr>
            <p:nvPr/>
          </p:nvSpPr>
          <p:spPr bwMode="auto">
            <a:xfrm>
              <a:off x="1515" y="1472"/>
              <a:ext cx="273" cy="341"/>
            </a:xfrm>
            <a:custGeom>
              <a:avLst/>
              <a:gdLst>
                <a:gd name="T0" fmla="*/ 169 w 273"/>
                <a:gd name="T1" fmla="*/ 341 h 341"/>
                <a:gd name="T2" fmla="*/ 273 w 273"/>
                <a:gd name="T3" fmla="*/ 341 h 341"/>
                <a:gd name="T4" fmla="*/ 273 w 273"/>
                <a:gd name="T5" fmla="*/ 0 h 341"/>
                <a:gd name="T6" fmla="*/ 0 w 273"/>
                <a:gd name="T7" fmla="*/ 0 h 341"/>
                <a:gd name="T8" fmla="*/ 0 w 273"/>
                <a:gd name="T9" fmla="*/ 100 h 341"/>
                <a:gd name="T10" fmla="*/ 169 w 273"/>
                <a:gd name="T11" fmla="*/ 100 h 341"/>
                <a:gd name="T12" fmla="*/ 169 w 273"/>
                <a:gd name="T13" fmla="*/ 341 h 341"/>
                <a:gd name="T14" fmla="*/ 0 60000 65536"/>
                <a:gd name="T15" fmla="*/ 0 60000 65536"/>
                <a:gd name="T16" fmla="*/ 0 60000 65536"/>
                <a:gd name="T17" fmla="*/ 0 60000 65536"/>
                <a:gd name="T18" fmla="*/ 0 60000 65536"/>
                <a:gd name="T19" fmla="*/ 0 60000 65536"/>
                <a:gd name="T20" fmla="*/ 0 60000 65536"/>
                <a:gd name="T21" fmla="*/ 0 w 273"/>
                <a:gd name="T22" fmla="*/ 0 h 341"/>
                <a:gd name="T23" fmla="*/ 273 w 273"/>
                <a:gd name="T24" fmla="*/ 341 h 3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 h="341">
                  <a:moveTo>
                    <a:pt x="169" y="341"/>
                  </a:moveTo>
                  <a:lnTo>
                    <a:pt x="273" y="341"/>
                  </a:lnTo>
                  <a:lnTo>
                    <a:pt x="273" y="0"/>
                  </a:lnTo>
                  <a:lnTo>
                    <a:pt x="0" y="0"/>
                  </a:lnTo>
                  <a:lnTo>
                    <a:pt x="0" y="100"/>
                  </a:lnTo>
                  <a:lnTo>
                    <a:pt x="169" y="100"/>
                  </a:lnTo>
                  <a:lnTo>
                    <a:pt x="169" y="341"/>
                  </a:lnTo>
                  <a:close/>
                </a:path>
              </a:pathLst>
            </a:custGeom>
            <a:solidFill>
              <a:srgbClr val="CCCCCC"/>
            </a:solidFill>
            <a:ln w="11113">
              <a:solidFill>
                <a:srgbClr val="000000"/>
              </a:solidFill>
              <a:round/>
              <a:headEnd/>
              <a:tailEnd/>
            </a:ln>
          </p:spPr>
          <p:txBody>
            <a:bodyPr/>
            <a:lstStyle/>
            <a:p>
              <a:endParaRPr lang="ru-RU"/>
            </a:p>
          </p:txBody>
        </p:sp>
        <p:sp>
          <p:nvSpPr>
            <p:cNvPr id="254086" name="Freeform 134"/>
            <p:cNvSpPr>
              <a:spLocks/>
            </p:cNvSpPr>
            <p:nvPr/>
          </p:nvSpPr>
          <p:spPr bwMode="auto">
            <a:xfrm>
              <a:off x="3767" y="332"/>
              <a:ext cx="272" cy="276"/>
            </a:xfrm>
            <a:custGeom>
              <a:avLst/>
              <a:gdLst>
                <a:gd name="T0" fmla="*/ 272 w 272"/>
                <a:gd name="T1" fmla="*/ 140 h 276"/>
                <a:gd name="T2" fmla="*/ 272 w 272"/>
                <a:gd name="T3" fmla="*/ 140 h 276"/>
                <a:gd name="T4" fmla="*/ 0 w 272"/>
                <a:gd name="T5" fmla="*/ 0 h 276"/>
                <a:gd name="T6" fmla="*/ 0 w 272"/>
                <a:gd name="T7" fmla="*/ 276 h 276"/>
                <a:gd name="T8" fmla="*/ 272 w 272"/>
                <a:gd name="T9" fmla="*/ 140 h 276"/>
                <a:gd name="T10" fmla="*/ 0 60000 65536"/>
                <a:gd name="T11" fmla="*/ 0 60000 65536"/>
                <a:gd name="T12" fmla="*/ 0 60000 65536"/>
                <a:gd name="T13" fmla="*/ 0 60000 65536"/>
                <a:gd name="T14" fmla="*/ 0 60000 65536"/>
                <a:gd name="T15" fmla="*/ 0 w 272"/>
                <a:gd name="T16" fmla="*/ 0 h 276"/>
                <a:gd name="T17" fmla="*/ 272 w 272"/>
                <a:gd name="T18" fmla="*/ 276 h 276"/>
              </a:gdLst>
              <a:ahLst/>
              <a:cxnLst>
                <a:cxn ang="T10">
                  <a:pos x="T0" y="T1"/>
                </a:cxn>
                <a:cxn ang="T11">
                  <a:pos x="T2" y="T3"/>
                </a:cxn>
                <a:cxn ang="T12">
                  <a:pos x="T4" y="T5"/>
                </a:cxn>
                <a:cxn ang="T13">
                  <a:pos x="T6" y="T7"/>
                </a:cxn>
                <a:cxn ang="T14">
                  <a:pos x="T8" y="T9"/>
                </a:cxn>
              </a:cxnLst>
              <a:rect l="T15" t="T16" r="T17" b="T18"/>
              <a:pathLst>
                <a:path w="272" h="276">
                  <a:moveTo>
                    <a:pt x="272" y="140"/>
                  </a:moveTo>
                  <a:lnTo>
                    <a:pt x="272" y="140"/>
                  </a:lnTo>
                  <a:lnTo>
                    <a:pt x="0" y="0"/>
                  </a:lnTo>
                  <a:lnTo>
                    <a:pt x="0" y="276"/>
                  </a:lnTo>
                  <a:lnTo>
                    <a:pt x="272" y="140"/>
                  </a:lnTo>
                  <a:close/>
                </a:path>
              </a:pathLst>
            </a:custGeom>
            <a:solidFill>
              <a:srgbClr val="FFFFFF"/>
            </a:solidFill>
            <a:ln w="22225">
              <a:solidFill>
                <a:srgbClr val="000000"/>
              </a:solidFill>
              <a:round/>
              <a:headEnd/>
              <a:tailEnd/>
            </a:ln>
          </p:spPr>
          <p:txBody>
            <a:bodyPr/>
            <a:lstStyle/>
            <a:p>
              <a:endParaRPr lang="ru-RU"/>
            </a:p>
          </p:txBody>
        </p:sp>
        <p:sp>
          <p:nvSpPr>
            <p:cNvPr id="254087" name="Freeform 135"/>
            <p:cNvSpPr>
              <a:spLocks/>
            </p:cNvSpPr>
            <p:nvPr/>
          </p:nvSpPr>
          <p:spPr bwMode="auto">
            <a:xfrm>
              <a:off x="4226" y="1099"/>
              <a:ext cx="276" cy="276"/>
            </a:xfrm>
            <a:custGeom>
              <a:avLst/>
              <a:gdLst>
                <a:gd name="T0" fmla="*/ 276 w 276"/>
                <a:gd name="T1" fmla="*/ 136 h 276"/>
                <a:gd name="T2" fmla="*/ 276 w 276"/>
                <a:gd name="T3" fmla="*/ 136 h 276"/>
                <a:gd name="T4" fmla="*/ 0 w 276"/>
                <a:gd name="T5" fmla="*/ 0 h 276"/>
                <a:gd name="T6" fmla="*/ 0 w 276"/>
                <a:gd name="T7" fmla="*/ 276 h 276"/>
                <a:gd name="T8" fmla="*/ 276 w 276"/>
                <a:gd name="T9" fmla="*/ 136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276" y="136"/>
                  </a:moveTo>
                  <a:lnTo>
                    <a:pt x="276" y="136"/>
                  </a:lnTo>
                  <a:lnTo>
                    <a:pt x="0" y="0"/>
                  </a:lnTo>
                  <a:lnTo>
                    <a:pt x="0" y="276"/>
                  </a:lnTo>
                  <a:lnTo>
                    <a:pt x="276" y="136"/>
                  </a:lnTo>
                  <a:close/>
                </a:path>
              </a:pathLst>
            </a:custGeom>
            <a:solidFill>
              <a:srgbClr val="FFFFFF"/>
            </a:solidFill>
            <a:ln w="22225">
              <a:solidFill>
                <a:srgbClr val="000000"/>
              </a:solidFill>
              <a:round/>
              <a:headEnd/>
              <a:tailEnd/>
            </a:ln>
          </p:spPr>
          <p:txBody>
            <a:bodyPr/>
            <a:lstStyle/>
            <a:p>
              <a:endParaRPr lang="ru-RU"/>
            </a:p>
          </p:txBody>
        </p:sp>
        <p:sp>
          <p:nvSpPr>
            <p:cNvPr id="254088" name="Freeform 136"/>
            <p:cNvSpPr>
              <a:spLocks/>
            </p:cNvSpPr>
            <p:nvPr/>
          </p:nvSpPr>
          <p:spPr bwMode="auto">
            <a:xfrm>
              <a:off x="3774" y="1099"/>
              <a:ext cx="276" cy="276"/>
            </a:xfrm>
            <a:custGeom>
              <a:avLst/>
              <a:gdLst>
                <a:gd name="T0" fmla="*/ 276 w 276"/>
                <a:gd name="T1" fmla="*/ 136 h 276"/>
                <a:gd name="T2" fmla="*/ 276 w 276"/>
                <a:gd name="T3" fmla="*/ 136 h 276"/>
                <a:gd name="T4" fmla="*/ 0 w 276"/>
                <a:gd name="T5" fmla="*/ 0 h 276"/>
                <a:gd name="T6" fmla="*/ 0 w 276"/>
                <a:gd name="T7" fmla="*/ 276 h 276"/>
                <a:gd name="T8" fmla="*/ 276 w 276"/>
                <a:gd name="T9" fmla="*/ 136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276" y="136"/>
                  </a:moveTo>
                  <a:lnTo>
                    <a:pt x="276" y="136"/>
                  </a:lnTo>
                  <a:lnTo>
                    <a:pt x="0" y="0"/>
                  </a:lnTo>
                  <a:lnTo>
                    <a:pt x="0" y="276"/>
                  </a:lnTo>
                  <a:lnTo>
                    <a:pt x="276" y="136"/>
                  </a:lnTo>
                  <a:close/>
                </a:path>
              </a:pathLst>
            </a:custGeom>
            <a:solidFill>
              <a:srgbClr val="FFFFFF"/>
            </a:solidFill>
            <a:ln w="22225">
              <a:solidFill>
                <a:srgbClr val="000000"/>
              </a:solidFill>
              <a:round/>
              <a:headEnd/>
              <a:tailEnd/>
            </a:ln>
          </p:spPr>
          <p:txBody>
            <a:bodyPr/>
            <a:lstStyle/>
            <a:p>
              <a:endParaRPr lang="ru-RU"/>
            </a:p>
          </p:txBody>
        </p:sp>
        <p:sp>
          <p:nvSpPr>
            <p:cNvPr id="254089" name="Line 137"/>
            <p:cNvSpPr>
              <a:spLocks noChangeShapeType="1"/>
            </p:cNvSpPr>
            <p:nvPr/>
          </p:nvSpPr>
          <p:spPr bwMode="auto">
            <a:xfrm>
              <a:off x="4366" y="963"/>
              <a:ext cx="1" cy="115"/>
            </a:xfrm>
            <a:prstGeom prst="line">
              <a:avLst/>
            </a:prstGeom>
            <a:noFill/>
            <a:ln w="11113">
              <a:solidFill>
                <a:srgbClr val="000000"/>
              </a:solidFill>
              <a:round/>
              <a:headEnd/>
              <a:tailEnd/>
            </a:ln>
          </p:spPr>
          <p:txBody>
            <a:bodyPr/>
            <a:lstStyle/>
            <a:p>
              <a:endParaRPr lang="ru-RU"/>
            </a:p>
          </p:txBody>
        </p:sp>
        <p:sp>
          <p:nvSpPr>
            <p:cNvPr id="254090" name="Line 138"/>
            <p:cNvSpPr>
              <a:spLocks noChangeShapeType="1"/>
            </p:cNvSpPr>
            <p:nvPr/>
          </p:nvSpPr>
          <p:spPr bwMode="auto">
            <a:xfrm>
              <a:off x="4394" y="963"/>
              <a:ext cx="1" cy="115"/>
            </a:xfrm>
            <a:prstGeom prst="line">
              <a:avLst/>
            </a:prstGeom>
            <a:noFill/>
            <a:ln w="11113">
              <a:solidFill>
                <a:srgbClr val="000000"/>
              </a:solidFill>
              <a:round/>
              <a:headEnd/>
              <a:tailEnd/>
            </a:ln>
          </p:spPr>
          <p:txBody>
            <a:bodyPr/>
            <a:lstStyle/>
            <a:p>
              <a:endParaRPr lang="ru-RU"/>
            </a:p>
          </p:txBody>
        </p:sp>
        <p:sp>
          <p:nvSpPr>
            <p:cNvPr id="254091" name="Line 139"/>
            <p:cNvSpPr>
              <a:spLocks noChangeShapeType="1"/>
            </p:cNvSpPr>
            <p:nvPr/>
          </p:nvSpPr>
          <p:spPr bwMode="auto">
            <a:xfrm>
              <a:off x="3670" y="1178"/>
              <a:ext cx="1" cy="115"/>
            </a:xfrm>
            <a:prstGeom prst="line">
              <a:avLst/>
            </a:prstGeom>
            <a:noFill/>
            <a:ln w="11113">
              <a:solidFill>
                <a:srgbClr val="000000"/>
              </a:solidFill>
              <a:round/>
              <a:headEnd/>
              <a:tailEnd/>
            </a:ln>
          </p:spPr>
          <p:txBody>
            <a:bodyPr/>
            <a:lstStyle/>
            <a:p>
              <a:endParaRPr lang="ru-RU"/>
            </a:p>
          </p:txBody>
        </p:sp>
        <p:sp>
          <p:nvSpPr>
            <p:cNvPr id="254092" name="Line 140"/>
            <p:cNvSpPr>
              <a:spLocks noChangeShapeType="1"/>
            </p:cNvSpPr>
            <p:nvPr/>
          </p:nvSpPr>
          <p:spPr bwMode="auto">
            <a:xfrm>
              <a:off x="3699" y="1178"/>
              <a:ext cx="1" cy="115"/>
            </a:xfrm>
            <a:prstGeom prst="line">
              <a:avLst/>
            </a:prstGeom>
            <a:noFill/>
            <a:ln w="11113">
              <a:solidFill>
                <a:srgbClr val="000000"/>
              </a:solidFill>
              <a:round/>
              <a:headEnd/>
              <a:tailEnd/>
            </a:ln>
          </p:spPr>
          <p:txBody>
            <a:bodyPr/>
            <a:lstStyle/>
            <a:p>
              <a:endParaRPr lang="ru-RU"/>
            </a:p>
          </p:txBody>
        </p:sp>
      </p:gr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lstStyle/>
          <a:p>
            <a:pPr eaLnBrk="1" hangingPunct="1"/>
            <a:r>
              <a:rPr lang="ru-RU" altLang="ru-RU" smtClean="0"/>
              <a:t>Пульсоксиметрия</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2" name="Picture 5" descr="nonin9500onyx"/>
          <p:cNvPicPr>
            <a:picLocks noChangeAspect="1" noChangeArrowheads="1"/>
          </p:cNvPicPr>
          <p:nvPr/>
        </p:nvPicPr>
        <p:blipFill>
          <a:blip r:embed="rId2"/>
          <a:srcRect/>
          <a:stretch>
            <a:fillRect/>
          </a:stretch>
        </p:blipFill>
        <p:spPr bwMode="auto">
          <a:xfrm>
            <a:off x="1143000" y="4429125"/>
            <a:ext cx="1905000" cy="2028825"/>
          </a:xfrm>
          <a:prstGeom prst="rect">
            <a:avLst/>
          </a:prstGeom>
          <a:noFill/>
          <a:ln w="9525">
            <a:noFill/>
            <a:miter lim="800000"/>
            <a:headEnd/>
            <a:tailEnd/>
          </a:ln>
        </p:spPr>
      </p:pic>
      <p:pic>
        <p:nvPicPr>
          <p:cNvPr id="256003" name="Picture 7" descr="Мониторный пульсоксиметр модели NONIN 8600"/>
          <p:cNvPicPr>
            <a:picLocks noChangeAspect="1" noChangeArrowheads="1"/>
          </p:cNvPicPr>
          <p:nvPr/>
        </p:nvPicPr>
        <p:blipFill>
          <a:blip r:embed="rId3"/>
          <a:srcRect/>
          <a:stretch>
            <a:fillRect/>
          </a:stretch>
        </p:blipFill>
        <p:spPr bwMode="auto">
          <a:xfrm>
            <a:off x="1714500" y="2071688"/>
            <a:ext cx="3810000" cy="2038350"/>
          </a:xfrm>
          <a:prstGeom prst="rect">
            <a:avLst/>
          </a:prstGeom>
          <a:noFill/>
          <a:ln w="9525">
            <a:noFill/>
            <a:miter lim="800000"/>
            <a:headEnd/>
            <a:tailEnd/>
          </a:ln>
        </p:spPr>
      </p:pic>
      <p:pic>
        <p:nvPicPr>
          <p:cNvPr id="256004" name="Picture 12" descr="Датчик-клипс на палец 8000АА"/>
          <p:cNvPicPr>
            <a:picLocks noChangeAspect="1" noChangeArrowheads="1"/>
          </p:cNvPicPr>
          <p:nvPr/>
        </p:nvPicPr>
        <p:blipFill>
          <a:blip r:embed="rId4"/>
          <a:srcRect/>
          <a:stretch>
            <a:fillRect/>
          </a:stretch>
        </p:blipFill>
        <p:spPr bwMode="auto">
          <a:xfrm>
            <a:off x="4000500" y="4857750"/>
            <a:ext cx="1800225" cy="1181100"/>
          </a:xfrm>
          <a:prstGeom prst="rect">
            <a:avLst/>
          </a:prstGeom>
          <a:noFill/>
          <a:ln w="9525">
            <a:noFill/>
            <a:miter lim="800000"/>
            <a:headEnd/>
            <a:tailEnd/>
          </a:ln>
        </p:spPr>
      </p:pic>
      <p:pic>
        <p:nvPicPr>
          <p:cNvPr id="256005" name="Picture 14" descr="Датчик на ухо (клипс) 8000Q"/>
          <p:cNvPicPr>
            <a:picLocks noChangeAspect="1" noChangeArrowheads="1"/>
          </p:cNvPicPr>
          <p:nvPr/>
        </p:nvPicPr>
        <p:blipFill>
          <a:blip r:embed="rId5"/>
          <a:srcRect/>
          <a:stretch>
            <a:fillRect/>
          </a:stretch>
        </p:blipFill>
        <p:spPr bwMode="auto">
          <a:xfrm>
            <a:off x="6443663" y="2133600"/>
            <a:ext cx="1800225" cy="1181100"/>
          </a:xfrm>
          <a:prstGeom prst="rect">
            <a:avLst/>
          </a:prstGeom>
          <a:noFill/>
          <a:ln w="9525">
            <a:noFill/>
            <a:miter lim="800000"/>
            <a:headEnd/>
            <a:tailEnd/>
          </a:ln>
        </p:spPr>
      </p:pic>
      <p:pic>
        <p:nvPicPr>
          <p:cNvPr id="256006" name="Picture 16" descr="Гибкий датчик для новорожденных 8001J"/>
          <p:cNvPicPr>
            <a:picLocks noChangeAspect="1" noChangeArrowheads="1"/>
          </p:cNvPicPr>
          <p:nvPr/>
        </p:nvPicPr>
        <p:blipFill>
          <a:blip r:embed="rId6"/>
          <a:srcRect/>
          <a:stretch>
            <a:fillRect/>
          </a:stretch>
        </p:blipFill>
        <p:spPr bwMode="auto">
          <a:xfrm>
            <a:off x="6516688" y="5013325"/>
            <a:ext cx="1800225" cy="1181100"/>
          </a:xfrm>
          <a:prstGeom prst="rect">
            <a:avLst/>
          </a:prstGeom>
          <a:noFill/>
          <a:ln w="9525">
            <a:noFill/>
            <a:miter lim="800000"/>
            <a:headEnd/>
            <a:tailEnd/>
          </a:ln>
        </p:spPr>
      </p:pic>
      <p:pic>
        <p:nvPicPr>
          <p:cNvPr id="256007" name="Picture 18" descr="Гибкий датчик на палец 8000J"/>
          <p:cNvPicPr>
            <a:picLocks noChangeAspect="1" noChangeArrowheads="1"/>
          </p:cNvPicPr>
          <p:nvPr/>
        </p:nvPicPr>
        <p:blipFill>
          <a:blip r:embed="rId7"/>
          <a:srcRect/>
          <a:stretch>
            <a:fillRect/>
          </a:stretch>
        </p:blipFill>
        <p:spPr bwMode="auto">
          <a:xfrm>
            <a:off x="6516688" y="3644900"/>
            <a:ext cx="1800225" cy="1181100"/>
          </a:xfrm>
          <a:prstGeom prst="rect">
            <a:avLst/>
          </a:prstGeom>
          <a:noFill/>
          <a:ln w="9525">
            <a:noFill/>
            <a:miter lim="800000"/>
            <a:headEnd/>
            <a:tailEnd/>
          </a:ln>
        </p:spPr>
      </p:pic>
      <p:sp>
        <p:nvSpPr>
          <p:cNvPr id="256008" name="Прямоугольник 8"/>
          <p:cNvSpPr>
            <a:spLocks noChangeArrowheads="1"/>
          </p:cNvSpPr>
          <p:nvPr/>
        </p:nvSpPr>
        <p:spPr bwMode="auto">
          <a:xfrm>
            <a:off x="2357438" y="428625"/>
            <a:ext cx="3970337" cy="646113"/>
          </a:xfrm>
          <a:prstGeom prst="rect">
            <a:avLst/>
          </a:prstGeom>
          <a:noFill/>
          <a:ln w="9525">
            <a:noFill/>
            <a:miter lim="800000"/>
            <a:headEnd/>
            <a:tailEnd/>
          </a:ln>
        </p:spPr>
        <p:txBody>
          <a:bodyPr wrap="none">
            <a:spAutoFit/>
          </a:bodyPr>
          <a:lstStyle/>
          <a:p>
            <a:pPr eaLnBrk="1" hangingPunct="1"/>
            <a:r>
              <a:rPr lang="ru-RU" altLang="ru-RU" sz="3600"/>
              <a:t>Пульсоксиметрия</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457200" y="274638"/>
            <a:ext cx="8229600" cy="993775"/>
          </a:xfrm>
        </p:spPr>
        <p:txBody>
          <a:bodyPr/>
          <a:lstStyle/>
          <a:p>
            <a:pPr eaLnBrk="1" hangingPunct="1"/>
            <a:r>
              <a:rPr lang="ru-RU" altLang="ru-RU" sz="3600" smtClean="0"/>
              <a:t>Что измеряет пульсоксиметр?</a:t>
            </a:r>
            <a:r>
              <a:rPr lang="ru-RU" altLang="ru-RU" smtClean="0"/>
              <a:t> </a:t>
            </a:r>
          </a:p>
        </p:txBody>
      </p:sp>
      <p:sp>
        <p:nvSpPr>
          <p:cNvPr id="257027" name="Rectangle 3"/>
          <p:cNvSpPr>
            <a:spLocks noGrp="1" noChangeArrowheads="1"/>
          </p:cNvSpPr>
          <p:nvPr>
            <p:ph type="body" idx="1"/>
          </p:nvPr>
        </p:nvSpPr>
        <p:spPr>
          <a:xfrm>
            <a:off x="539750" y="1268413"/>
            <a:ext cx="8229600" cy="4525962"/>
          </a:xfrm>
        </p:spPr>
        <p:txBody>
          <a:bodyPr/>
          <a:lstStyle/>
          <a:p>
            <a:pPr eaLnBrk="1" hangingPunct="1">
              <a:lnSpc>
                <a:spcPct val="80000"/>
              </a:lnSpc>
            </a:pPr>
            <a:r>
              <a:rPr lang="ru-RU" altLang="ru-RU" sz="2400" smtClean="0"/>
              <a:t>1. Насыщение гемоглобина артериальной крови кислородом – среднее количество кислорода, связанное с каждой молекулой гемоглобина. Данные выдаются в виде процента насыщения </a:t>
            </a:r>
          </a:p>
          <a:p>
            <a:pPr eaLnBrk="1" hangingPunct="1">
              <a:lnSpc>
                <a:spcPct val="80000"/>
              </a:lnSpc>
            </a:pPr>
            <a:r>
              <a:rPr lang="ru-RU" altLang="ru-RU" sz="2400" smtClean="0"/>
              <a:t>2. Частота пульса – удары в минуту в среднем за 5-20 секунд. </a:t>
            </a:r>
          </a:p>
          <a:p>
            <a:pPr eaLnBrk="1" hangingPunct="1">
              <a:lnSpc>
                <a:spcPct val="80000"/>
              </a:lnSpc>
            </a:pPr>
            <a:r>
              <a:rPr lang="ru-RU" altLang="ru-RU" sz="2400" smtClean="0"/>
              <a:t>3. Фотоплетизмограмму – изменение объема крови в исследуемом участке</a:t>
            </a:r>
          </a:p>
          <a:p>
            <a:pPr eaLnBrk="1" hangingPunct="1">
              <a:lnSpc>
                <a:spcPct val="80000"/>
              </a:lnSpc>
              <a:buFontTx/>
              <a:buNone/>
            </a:pPr>
            <a:r>
              <a:rPr lang="ru-RU" altLang="ru-RU" sz="2400" b="1" smtClean="0"/>
              <a:t>Пульсоксиметр не дает информации о: </a:t>
            </a:r>
          </a:p>
          <a:p>
            <a:pPr eaLnBrk="1" hangingPunct="1">
              <a:lnSpc>
                <a:spcPct val="80000"/>
              </a:lnSpc>
            </a:pPr>
            <a:r>
              <a:rPr lang="ru-RU" altLang="ru-RU" sz="2400" smtClean="0"/>
              <a:t>содержании кислорода в крови; </a:t>
            </a:r>
          </a:p>
          <a:p>
            <a:pPr eaLnBrk="1" hangingPunct="1">
              <a:lnSpc>
                <a:spcPct val="80000"/>
              </a:lnSpc>
            </a:pPr>
            <a:r>
              <a:rPr lang="ru-RU" altLang="ru-RU" sz="2400" smtClean="0"/>
              <a:t>количестве растворенного в крови кислорода; </a:t>
            </a:r>
          </a:p>
          <a:p>
            <a:pPr eaLnBrk="1" hangingPunct="1">
              <a:lnSpc>
                <a:spcPct val="80000"/>
              </a:lnSpc>
            </a:pPr>
            <a:r>
              <a:rPr lang="ru-RU" altLang="ru-RU" sz="2400" smtClean="0"/>
              <a:t>дыхательном объеме, частоте дыхания; </a:t>
            </a:r>
          </a:p>
          <a:p>
            <a:pPr eaLnBrk="1" hangingPunct="1">
              <a:lnSpc>
                <a:spcPct val="80000"/>
              </a:lnSpc>
            </a:pPr>
            <a:r>
              <a:rPr lang="ru-RU" altLang="ru-RU" sz="2400" smtClean="0"/>
              <a:t>сердечном выбросе или артериальном давлении. </a:t>
            </a:r>
          </a:p>
          <a:p>
            <a:pPr eaLnBrk="1" hangingPunct="1">
              <a:lnSpc>
                <a:spcPct val="80000"/>
              </a:lnSpc>
            </a:pPr>
            <a:endParaRPr lang="ru-RU" altLang="ru-RU" sz="2400" smtClean="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4"/>
          <p:cNvSpPr>
            <a:spLocks noChangeArrowheads="1"/>
          </p:cNvSpPr>
          <p:nvPr/>
        </p:nvSpPr>
        <p:spPr bwMode="auto">
          <a:xfrm>
            <a:off x="1042988" y="493713"/>
            <a:ext cx="6934200" cy="6151562"/>
          </a:xfrm>
          <a:prstGeom prst="rect">
            <a:avLst/>
          </a:prstGeom>
          <a:noFill/>
          <a:ln w="9525">
            <a:noFill/>
            <a:miter lim="800000"/>
            <a:headEnd/>
            <a:tailEnd/>
          </a:ln>
        </p:spPr>
        <p:txBody>
          <a:bodyPr anchor="ctr">
            <a:spAutoFit/>
          </a:bodyPr>
          <a:lstStyle/>
          <a:p>
            <a:pPr marL="266700" indent="-266700" algn="ctr" eaLnBrk="1" hangingPunct="1"/>
            <a:r>
              <a:rPr lang="ru-RU" altLang="ru-RU" sz="3600"/>
              <a:t>Область применения:</a:t>
            </a:r>
          </a:p>
          <a:p>
            <a:pPr marL="266700" indent="-266700" eaLnBrk="1" hangingPunct="1">
              <a:buFontTx/>
              <a:buChar char="•"/>
            </a:pPr>
            <a:endParaRPr lang="ru-RU" altLang="ru-RU"/>
          </a:p>
          <a:p>
            <a:pPr marL="266700" indent="-266700" eaLnBrk="1" hangingPunct="1">
              <a:buFontTx/>
              <a:buChar char="•"/>
            </a:pPr>
            <a:r>
              <a:rPr lang="ru-RU" altLang="ru-RU" sz="2800"/>
              <a:t> </a:t>
            </a:r>
            <a:r>
              <a:rPr lang="ru-RU" altLang="ru-RU" sz="2400"/>
              <a:t>Длительное наблюдение за пациентом </a:t>
            </a:r>
          </a:p>
          <a:p>
            <a:pPr marL="266700" indent="-266700" eaLnBrk="1" hangingPunct="1">
              <a:buFontTx/>
              <a:buChar char="•"/>
            </a:pPr>
            <a:r>
              <a:rPr lang="ru-RU" altLang="ru-RU" sz="2400"/>
              <a:t> Мониторинг в операционной и в палатах интенсивной терапии </a:t>
            </a:r>
          </a:p>
          <a:p>
            <a:pPr marL="266700" indent="-266700" eaLnBrk="1" hangingPunct="1">
              <a:buFontTx/>
              <a:buChar char="•"/>
            </a:pPr>
            <a:r>
              <a:rPr lang="ru-RU" altLang="ru-RU" sz="2400"/>
              <a:t>Амбулаторный мониторинг </a:t>
            </a:r>
          </a:p>
          <a:p>
            <a:pPr marL="266700" indent="-266700" eaLnBrk="1" hangingPunct="1">
              <a:buFontTx/>
              <a:buChar char="•"/>
            </a:pPr>
            <a:r>
              <a:rPr lang="ru-RU" altLang="ru-RU" sz="2400"/>
              <a:t>Контроль во время нагрузочных проб </a:t>
            </a:r>
          </a:p>
          <a:p>
            <a:pPr marL="266700" indent="-266700" eaLnBrk="1" hangingPunct="1">
              <a:buFontTx/>
              <a:buChar char="•"/>
            </a:pPr>
            <a:r>
              <a:rPr lang="ru-RU" altLang="ru-RU" sz="2400"/>
              <a:t>Контроль при оксигенной терапии </a:t>
            </a:r>
          </a:p>
          <a:p>
            <a:pPr marL="266700" indent="-266700" eaLnBrk="1" hangingPunct="1">
              <a:buFontTx/>
              <a:buChar char="•"/>
            </a:pPr>
            <a:r>
              <a:rPr lang="ru-RU" altLang="ru-RU" sz="2400"/>
              <a:t>Диагностика ночного апноэ</a:t>
            </a:r>
          </a:p>
          <a:p>
            <a:pPr marL="266700" indent="-266700" eaLnBrk="1" hangingPunct="1">
              <a:buFontTx/>
              <a:buChar char="•"/>
            </a:pPr>
            <a:r>
              <a:rPr lang="ru-RU" altLang="ru-RU" sz="2400"/>
              <a:t> Кислородная терапия и респираторная поддержка</a:t>
            </a:r>
          </a:p>
          <a:p>
            <a:pPr marL="266700" indent="-266700" eaLnBrk="1" hangingPunct="1">
              <a:buFontTx/>
              <a:buChar char="•"/>
            </a:pPr>
            <a:r>
              <a:rPr lang="ru-RU" altLang="ru-RU" sz="2400"/>
              <a:t>Транспортировка больных машинами скорой и неотложной помощи</a:t>
            </a:r>
          </a:p>
          <a:p>
            <a:pPr marL="266700" indent="-266700" eaLnBrk="1" hangingPunct="1">
              <a:buFontTx/>
              <a:buChar char="•"/>
            </a:pPr>
            <a:r>
              <a:rPr lang="ru-RU" altLang="ru-RU" sz="2400"/>
              <a:t>Беременность поздних сроков и роды</a:t>
            </a:r>
          </a:p>
          <a:p>
            <a:pPr marL="266700" indent="-266700" eaLnBrk="1" hangingPunct="1">
              <a:buFontTx/>
              <a:buChar char="•"/>
            </a:pPr>
            <a:endParaRPr lang="ru-RU" altLang="ru-RU" sz="2400"/>
          </a:p>
          <a:p>
            <a:pPr marL="266700" indent="-266700" algn="ctr"/>
            <a:endParaRPr lang="ru-RU" altLang="ru-RU" sz="2800"/>
          </a:p>
        </p:txBody>
      </p:sp>
      <p:sp>
        <p:nvSpPr>
          <p:cNvPr id="258051" name="Rectangle 5"/>
          <p:cNvSpPr>
            <a:spLocks noChangeArrowheads="1"/>
          </p:cNvSpPr>
          <p:nvPr/>
        </p:nvSpPr>
        <p:spPr bwMode="auto">
          <a:xfrm>
            <a:off x="4851400" y="4762500"/>
            <a:ext cx="184150" cy="915988"/>
          </a:xfrm>
          <a:prstGeom prst="rect">
            <a:avLst/>
          </a:prstGeom>
          <a:noFill/>
          <a:ln w="9525">
            <a:noFill/>
            <a:miter lim="800000"/>
            <a:headEnd/>
            <a:tailEnd/>
          </a:ln>
        </p:spPr>
        <p:txBody>
          <a:bodyPr wrap="none" anchor="ctr">
            <a:spAutoFit/>
          </a:bodyPr>
          <a:lstStyle/>
          <a:p>
            <a:pPr algn="ctr" eaLnBrk="1" hangingPunct="1"/>
            <a:endParaRPr lang="ru-RU" altLang="ru-RU"/>
          </a:p>
          <a:p>
            <a:pPr algn="ctr" eaLnBrk="1" hangingPunct="1"/>
            <a:endParaRPr lang="ru-RU" altLang="ru-RU"/>
          </a:p>
          <a:p>
            <a:pPr algn="ctr"/>
            <a:endParaRPr lang="ru-RU" altLang="ru-RU"/>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13"/>
          <p:cNvSpPr>
            <a:spLocks noChangeArrowheads="1"/>
          </p:cNvSpPr>
          <p:nvPr/>
        </p:nvSpPr>
        <p:spPr bwMode="auto">
          <a:xfrm>
            <a:off x="900113" y="1268413"/>
            <a:ext cx="2611437" cy="763587"/>
          </a:xfrm>
          <a:prstGeom prst="rect">
            <a:avLst/>
          </a:prstGeom>
          <a:noFill/>
          <a:ln w="9525">
            <a:noFill/>
            <a:miter lim="800000"/>
            <a:headEnd/>
            <a:tailEnd/>
          </a:ln>
        </p:spPr>
        <p:txBody>
          <a:bodyPr wrap="none">
            <a:spAutoFit/>
          </a:bodyPr>
          <a:lstStyle/>
          <a:p>
            <a:pPr eaLnBrk="1" hangingPunct="1"/>
            <a:r>
              <a:rPr lang="ru-RU" altLang="ru-RU" sz="1300" b="1">
                <a:latin typeface="Times New Roman" pitchFamily="18" charset="0"/>
                <a:cs typeface="Times New Roman" pitchFamily="18" charset="0"/>
              </a:rPr>
              <a:t>Спектр поглощения различных </a:t>
            </a:r>
            <a:endParaRPr lang="ru-RU" altLang="ru-RU" sz="1000">
              <a:latin typeface="Times New Roman" pitchFamily="18" charset="0"/>
              <a:cs typeface="Times New Roman" pitchFamily="18" charset="0"/>
            </a:endParaRPr>
          </a:p>
          <a:p>
            <a:r>
              <a:rPr lang="ru-RU" altLang="ru-RU" sz="1300" b="1">
                <a:latin typeface="Times New Roman" pitchFamily="18" charset="0"/>
                <a:cs typeface="Times New Roman" pitchFamily="18" charset="0"/>
              </a:rPr>
              <a:t>форм гемоглобина:</a:t>
            </a:r>
            <a:endParaRPr lang="ru-RU" altLang="ru-RU" sz="1000">
              <a:latin typeface="Times New Roman" pitchFamily="18" charset="0"/>
              <a:cs typeface="Times New Roman" pitchFamily="18" charset="0"/>
            </a:endParaRPr>
          </a:p>
          <a:p>
            <a:endParaRPr lang="ru-RU" altLang="ru-RU"/>
          </a:p>
        </p:txBody>
      </p:sp>
      <p:sp>
        <p:nvSpPr>
          <p:cNvPr id="7173" name="Rectangle 15"/>
          <p:cNvSpPr>
            <a:spLocks noChangeArrowheads="1"/>
          </p:cNvSpPr>
          <p:nvPr/>
        </p:nvSpPr>
        <p:spPr bwMode="auto">
          <a:xfrm>
            <a:off x="1217613" y="1876425"/>
            <a:ext cx="3236912" cy="0"/>
          </a:xfrm>
          <a:prstGeom prst="rect">
            <a:avLst/>
          </a:prstGeom>
          <a:noFill/>
          <a:ln w="9525">
            <a:noFill/>
            <a:miter lim="800000"/>
            <a:headEnd/>
            <a:tailEnd/>
          </a:ln>
        </p:spPr>
        <p:txBody>
          <a:bodyPr wrap="none">
            <a:spAutoFit/>
          </a:bodyPr>
          <a:lstStyle/>
          <a:p>
            <a:pPr eaLnBrk="1" hangingPunct="1"/>
            <a:endParaRPr lang="ru-RU" altLang="ru-RU"/>
          </a:p>
        </p:txBody>
      </p:sp>
      <p:sp>
        <p:nvSpPr>
          <p:cNvPr id="7174" name="Rectangle 55"/>
          <p:cNvSpPr>
            <a:spLocks noChangeArrowheads="1"/>
          </p:cNvSpPr>
          <p:nvPr/>
        </p:nvSpPr>
        <p:spPr bwMode="auto">
          <a:xfrm>
            <a:off x="3059113" y="404813"/>
            <a:ext cx="4248150" cy="641350"/>
          </a:xfrm>
          <a:prstGeom prst="rect">
            <a:avLst/>
          </a:prstGeom>
          <a:noFill/>
          <a:ln w="9525">
            <a:noFill/>
            <a:miter lim="800000"/>
            <a:headEnd/>
            <a:tailEnd/>
          </a:ln>
        </p:spPr>
        <p:txBody>
          <a:bodyPr anchor="ctr">
            <a:spAutoFit/>
          </a:bodyPr>
          <a:lstStyle/>
          <a:p>
            <a:pPr eaLnBrk="1" hangingPunct="1"/>
            <a:r>
              <a:rPr lang="ru-RU" altLang="ru-RU" b="1"/>
              <a:t>Фотооксигемометрия</a:t>
            </a:r>
            <a:r>
              <a:rPr lang="ru-RU" altLang="ru-RU"/>
              <a:t> </a:t>
            </a:r>
            <a:endParaRPr lang="ru-RU" altLang="ru-RU" sz="600"/>
          </a:p>
          <a:p>
            <a:endParaRPr lang="ru-RU" altLang="ru-RU"/>
          </a:p>
        </p:txBody>
      </p:sp>
      <p:graphicFrame>
        <p:nvGraphicFramePr>
          <p:cNvPr id="7170" name="Object 61"/>
          <p:cNvGraphicFramePr>
            <a:graphicFrameLocks noChangeAspect="1"/>
          </p:cNvGraphicFramePr>
          <p:nvPr/>
        </p:nvGraphicFramePr>
        <p:xfrm>
          <a:off x="5148263" y="2492375"/>
          <a:ext cx="3311525" cy="717550"/>
        </p:xfrm>
        <a:graphic>
          <a:graphicData uri="http://schemas.openxmlformats.org/presentationml/2006/ole">
            <p:oleObj spid="_x0000_s7170" name="Формула" r:id="rId3" imgW="1981200" imgH="431800" progId="Equation.3">
              <p:embed/>
            </p:oleObj>
          </a:graphicData>
        </a:graphic>
      </p:graphicFrame>
      <p:graphicFrame>
        <p:nvGraphicFramePr>
          <p:cNvPr id="7171" name="Object 60"/>
          <p:cNvGraphicFramePr>
            <a:graphicFrameLocks noChangeAspect="1"/>
          </p:cNvGraphicFramePr>
          <p:nvPr/>
        </p:nvGraphicFramePr>
        <p:xfrm>
          <a:off x="5364163" y="4005263"/>
          <a:ext cx="3168650" cy="779462"/>
        </p:xfrm>
        <a:graphic>
          <a:graphicData uri="http://schemas.openxmlformats.org/presentationml/2006/ole">
            <p:oleObj spid="_x0000_s7171" name="Формула" r:id="rId4" imgW="1739900" imgH="431800" progId="Equation.3">
              <p:embed/>
            </p:oleObj>
          </a:graphicData>
        </a:graphic>
      </p:graphicFrame>
      <p:sp>
        <p:nvSpPr>
          <p:cNvPr id="7175" name="Rectangle 62"/>
          <p:cNvSpPr>
            <a:spLocks noChangeArrowheads="1"/>
          </p:cNvSpPr>
          <p:nvPr/>
        </p:nvSpPr>
        <p:spPr bwMode="auto">
          <a:xfrm>
            <a:off x="5076825" y="1412875"/>
            <a:ext cx="1984375" cy="763588"/>
          </a:xfrm>
          <a:prstGeom prst="rect">
            <a:avLst/>
          </a:prstGeom>
          <a:noFill/>
          <a:ln w="9525">
            <a:noFill/>
            <a:miter lim="800000"/>
            <a:headEnd/>
            <a:tailEnd/>
          </a:ln>
        </p:spPr>
        <p:txBody>
          <a:bodyPr wrap="none" anchor="ctr">
            <a:spAutoFit/>
          </a:bodyPr>
          <a:lstStyle/>
          <a:p>
            <a:pPr eaLnBrk="1" hangingPunct="1"/>
            <a:r>
              <a:rPr lang="ru-RU" altLang="ru-RU" sz="1300" b="1">
                <a:cs typeface="Times New Roman" pitchFamily="18" charset="0"/>
              </a:rPr>
              <a:t>Определение сатурации</a:t>
            </a:r>
            <a:endParaRPr lang="ru-RU" altLang="ru-RU" sz="600"/>
          </a:p>
          <a:p>
            <a:r>
              <a:rPr lang="ru-RU" altLang="ru-RU" sz="1300" b="1">
                <a:cs typeface="Times New Roman" pitchFamily="18" charset="0"/>
              </a:rPr>
              <a:t>крови кислородом</a:t>
            </a:r>
            <a:endParaRPr lang="ru-RU" altLang="ru-RU" sz="600"/>
          </a:p>
          <a:p>
            <a:endParaRPr lang="ru-RU" altLang="ru-RU"/>
          </a:p>
        </p:txBody>
      </p:sp>
      <p:sp>
        <p:nvSpPr>
          <p:cNvPr id="7176" name="Rectangle 63"/>
          <p:cNvSpPr>
            <a:spLocks noChangeArrowheads="1"/>
          </p:cNvSpPr>
          <p:nvPr/>
        </p:nvSpPr>
        <p:spPr bwMode="auto">
          <a:xfrm>
            <a:off x="4859338" y="3357563"/>
            <a:ext cx="490537" cy="777875"/>
          </a:xfrm>
          <a:prstGeom prst="rect">
            <a:avLst/>
          </a:prstGeom>
          <a:noFill/>
          <a:ln w="9525">
            <a:noFill/>
            <a:miter lim="800000"/>
            <a:headEnd/>
            <a:tailEnd/>
          </a:ln>
        </p:spPr>
        <p:txBody>
          <a:bodyPr wrap="none" anchor="ctr">
            <a:spAutoFit/>
          </a:bodyPr>
          <a:lstStyle/>
          <a:p>
            <a:pPr eaLnBrk="1" hangingPunct="1"/>
            <a:r>
              <a:rPr lang="ru-RU" altLang="ru-RU" sz="1400">
                <a:cs typeface="Times New Roman" pitchFamily="18" charset="0"/>
              </a:rPr>
              <a:t> </a:t>
            </a:r>
            <a:endParaRPr lang="ru-RU" altLang="ru-RU" sz="600"/>
          </a:p>
          <a:p>
            <a:r>
              <a:rPr lang="ru-RU" altLang="ru-RU" sz="1300">
                <a:cs typeface="Times New Roman" pitchFamily="18" charset="0"/>
              </a:rPr>
              <a:t>или </a:t>
            </a:r>
            <a:endParaRPr lang="ru-RU" altLang="ru-RU" sz="600"/>
          </a:p>
          <a:p>
            <a:endParaRPr lang="ru-RU" altLang="ru-RU"/>
          </a:p>
        </p:txBody>
      </p:sp>
      <p:pic>
        <p:nvPicPr>
          <p:cNvPr id="7177" name="Picture 66"/>
          <p:cNvPicPr>
            <a:picLocks noGrp="1" noChangeAspect="1" noChangeArrowheads="1"/>
          </p:cNvPicPr>
          <p:nvPr>
            <p:ph type="body" idx="1"/>
          </p:nvPr>
        </p:nvPicPr>
        <p:blipFill>
          <a:blip r:embed="rId5"/>
          <a:srcRect l="17188" t="10417" r="11719" b="27083"/>
          <a:stretch>
            <a:fillRect/>
          </a:stretch>
        </p:blipFill>
        <p:spPr>
          <a:xfrm>
            <a:off x="468313" y="1989138"/>
            <a:ext cx="4391025" cy="3294062"/>
          </a:xfrm>
          <a:noFill/>
        </p:spPr>
      </p:pic>
      <p:sp>
        <p:nvSpPr>
          <p:cNvPr id="7178" name="Прямоугольник 9"/>
          <p:cNvSpPr>
            <a:spLocks noChangeArrowheads="1"/>
          </p:cNvSpPr>
          <p:nvPr/>
        </p:nvSpPr>
        <p:spPr bwMode="auto">
          <a:xfrm>
            <a:off x="571500" y="5214938"/>
            <a:ext cx="4572000" cy="892175"/>
          </a:xfrm>
          <a:prstGeom prst="rect">
            <a:avLst/>
          </a:prstGeom>
          <a:noFill/>
          <a:ln w="9525">
            <a:noFill/>
            <a:miter lim="800000"/>
            <a:headEnd/>
            <a:tailEnd/>
          </a:ln>
        </p:spPr>
        <p:txBody>
          <a:bodyPr>
            <a:spAutoFit/>
          </a:bodyPr>
          <a:lstStyle/>
          <a:p>
            <a:pPr algn="just" eaLnBrk="1" hangingPunct="1"/>
            <a:r>
              <a:rPr lang="ru-RU" altLang="ru-RU" sz="1300" b="1">
                <a:latin typeface="Times New Roman" pitchFamily="18" charset="0"/>
                <a:cs typeface="Times New Roman" pitchFamily="18" charset="0"/>
              </a:rPr>
              <a:t>Оксигенированный гемоглобин (НbО2) больше абсорбирует инфракрасный свет. </a:t>
            </a:r>
          </a:p>
          <a:p>
            <a:pPr algn="just" eaLnBrk="1" hangingPunct="1"/>
            <a:r>
              <a:rPr lang="ru-RU" altLang="ru-RU" sz="1300" b="1">
                <a:latin typeface="Times New Roman" pitchFamily="18" charset="0"/>
                <a:cs typeface="Times New Roman" pitchFamily="18" charset="0"/>
              </a:rPr>
              <a:t>Деоксигенированный гемоглобин (Нb) больше абсорбирует красный свет. </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ChangeArrowheads="1"/>
          </p:cNvSpPr>
          <p:nvPr/>
        </p:nvSpPr>
        <p:spPr bwMode="auto">
          <a:xfrm>
            <a:off x="3167063" y="1924050"/>
            <a:ext cx="769937" cy="2743200"/>
          </a:xfrm>
          <a:prstGeom prst="rect">
            <a:avLst/>
          </a:prstGeom>
          <a:solidFill>
            <a:srgbClr val="FF6D6D"/>
          </a:solidFill>
          <a:ln w="12700">
            <a:solidFill>
              <a:schemeClr val="tx1"/>
            </a:solidFill>
            <a:miter lim="800000"/>
            <a:headEnd/>
            <a:tailEnd/>
          </a:ln>
        </p:spPr>
        <p:txBody>
          <a:bodyPr rot="10800000" vert="eaVert" wrap="none" anchor="ctr"/>
          <a:lstStyle/>
          <a:p>
            <a:pPr algn="ctr"/>
            <a:r>
              <a:rPr lang="en-US" altLang="ru-RU" sz="2000" b="1">
                <a:solidFill>
                  <a:schemeClr val="bg2"/>
                </a:solidFill>
                <a:latin typeface="Times New Roman" pitchFamily="18" charset="0"/>
              </a:rPr>
              <a:t>Blood Cuvette</a:t>
            </a:r>
          </a:p>
        </p:txBody>
      </p:sp>
      <p:grpSp>
        <p:nvGrpSpPr>
          <p:cNvPr id="8196" name="Group 4"/>
          <p:cNvGrpSpPr>
            <a:grpSpLocks/>
          </p:cNvGrpSpPr>
          <p:nvPr/>
        </p:nvGrpSpPr>
        <p:grpSpPr bwMode="auto">
          <a:xfrm>
            <a:off x="2100263" y="2092325"/>
            <a:ext cx="914400" cy="1044575"/>
            <a:chOff x="808" y="2162"/>
            <a:chExt cx="576" cy="658"/>
          </a:xfrm>
        </p:grpSpPr>
        <p:sp>
          <p:nvSpPr>
            <p:cNvPr id="8209" name="Line 5"/>
            <p:cNvSpPr>
              <a:spLocks noChangeShapeType="1"/>
            </p:cNvSpPr>
            <p:nvPr/>
          </p:nvSpPr>
          <p:spPr bwMode="auto">
            <a:xfrm flipV="1">
              <a:off x="1100" y="2162"/>
              <a:ext cx="0" cy="658"/>
            </a:xfrm>
            <a:prstGeom prst="line">
              <a:avLst/>
            </a:prstGeom>
            <a:noFill/>
            <a:ln w="12700">
              <a:solidFill>
                <a:schemeClr val="tx1"/>
              </a:solidFill>
              <a:round/>
              <a:headEnd/>
              <a:tailEnd/>
            </a:ln>
          </p:spPr>
          <p:txBody>
            <a:bodyPr/>
            <a:lstStyle/>
            <a:p>
              <a:endParaRPr lang="ru-RU"/>
            </a:p>
          </p:txBody>
        </p:sp>
        <p:sp>
          <p:nvSpPr>
            <p:cNvPr id="8210" name="Line 6"/>
            <p:cNvSpPr>
              <a:spLocks noChangeShapeType="1"/>
            </p:cNvSpPr>
            <p:nvPr/>
          </p:nvSpPr>
          <p:spPr bwMode="auto">
            <a:xfrm>
              <a:off x="808" y="2480"/>
              <a:ext cx="576" cy="0"/>
            </a:xfrm>
            <a:prstGeom prst="line">
              <a:avLst/>
            </a:prstGeom>
            <a:noFill/>
            <a:ln w="12700">
              <a:solidFill>
                <a:schemeClr val="tx1"/>
              </a:solidFill>
              <a:round/>
              <a:headEnd/>
              <a:tailEnd/>
            </a:ln>
          </p:spPr>
          <p:txBody>
            <a:bodyPr/>
            <a:lstStyle/>
            <a:p>
              <a:endParaRPr lang="ru-RU"/>
            </a:p>
          </p:txBody>
        </p:sp>
        <p:sp>
          <p:nvSpPr>
            <p:cNvPr id="8211" name="Line 7"/>
            <p:cNvSpPr>
              <a:spLocks noChangeShapeType="1"/>
            </p:cNvSpPr>
            <p:nvPr/>
          </p:nvSpPr>
          <p:spPr bwMode="auto">
            <a:xfrm flipV="1">
              <a:off x="894" y="2264"/>
              <a:ext cx="424" cy="424"/>
            </a:xfrm>
            <a:prstGeom prst="line">
              <a:avLst/>
            </a:prstGeom>
            <a:noFill/>
            <a:ln w="12700">
              <a:solidFill>
                <a:schemeClr val="tx1"/>
              </a:solidFill>
              <a:round/>
              <a:headEnd/>
              <a:tailEnd/>
            </a:ln>
          </p:spPr>
          <p:txBody>
            <a:bodyPr/>
            <a:lstStyle/>
            <a:p>
              <a:endParaRPr lang="ru-RU"/>
            </a:p>
          </p:txBody>
        </p:sp>
        <p:sp>
          <p:nvSpPr>
            <p:cNvPr id="8212" name="Line 8"/>
            <p:cNvSpPr>
              <a:spLocks noChangeShapeType="1"/>
            </p:cNvSpPr>
            <p:nvPr/>
          </p:nvSpPr>
          <p:spPr bwMode="auto">
            <a:xfrm>
              <a:off x="878" y="2252"/>
              <a:ext cx="438" cy="438"/>
            </a:xfrm>
            <a:prstGeom prst="line">
              <a:avLst/>
            </a:prstGeom>
            <a:noFill/>
            <a:ln w="12700">
              <a:solidFill>
                <a:schemeClr val="tx1"/>
              </a:solidFill>
              <a:round/>
              <a:headEnd/>
              <a:tailEnd/>
            </a:ln>
          </p:spPr>
          <p:txBody>
            <a:bodyPr/>
            <a:lstStyle/>
            <a:p>
              <a:endParaRPr lang="ru-RU"/>
            </a:p>
          </p:txBody>
        </p:sp>
        <p:sp>
          <p:nvSpPr>
            <p:cNvPr id="8213" name="Oval 9"/>
            <p:cNvSpPr>
              <a:spLocks noChangeArrowheads="1"/>
            </p:cNvSpPr>
            <p:nvPr/>
          </p:nvSpPr>
          <p:spPr bwMode="auto">
            <a:xfrm>
              <a:off x="940" y="2316"/>
              <a:ext cx="321" cy="321"/>
            </a:xfrm>
            <a:prstGeom prst="ellipse">
              <a:avLst/>
            </a:prstGeom>
            <a:solidFill>
              <a:srgbClr val="F40000"/>
            </a:solidFill>
            <a:ln w="12700">
              <a:solidFill>
                <a:schemeClr val="tx1"/>
              </a:solidFill>
              <a:round/>
              <a:headEnd/>
              <a:tailEnd/>
            </a:ln>
          </p:spPr>
          <p:txBody>
            <a:bodyPr wrap="none" anchor="ctr"/>
            <a:lstStyle/>
            <a:p>
              <a:pPr eaLnBrk="1" hangingPunct="1"/>
              <a:endParaRPr lang="ru-RU" altLang="ru-RU"/>
            </a:p>
          </p:txBody>
        </p:sp>
      </p:grpSp>
      <p:grpSp>
        <p:nvGrpSpPr>
          <p:cNvPr id="8197" name="Group 10"/>
          <p:cNvGrpSpPr>
            <a:grpSpLocks/>
          </p:cNvGrpSpPr>
          <p:nvPr/>
        </p:nvGrpSpPr>
        <p:grpSpPr bwMode="auto">
          <a:xfrm>
            <a:off x="2100263" y="3228975"/>
            <a:ext cx="914400" cy="1044575"/>
            <a:chOff x="808" y="2162"/>
            <a:chExt cx="576" cy="658"/>
          </a:xfrm>
        </p:grpSpPr>
        <p:sp>
          <p:nvSpPr>
            <p:cNvPr id="8204" name="Line 11"/>
            <p:cNvSpPr>
              <a:spLocks noChangeShapeType="1"/>
            </p:cNvSpPr>
            <p:nvPr/>
          </p:nvSpPr>
          <p:spPr bwMode="auto">
            <a:xfrm flipV="1">
              <a:off x="1100" y="2162"/>
              <a:ext cx="0" cy="658"/>
            </a:xfrm>
            <a:prstGeom prst="line">
              <a:avLst/>
            </a:prstGeom>
            <a:noFill/>
            <a:ln w="12700">
              <a:solidFill>
                <a:schemeClr val="tx1"/>
              </a:solidFill>
              <a:round/>
              <a:headEnd/>
              <a:tailEnd/>
            </a:ln>
          </p:spPr>
          <p:txBody>
            <a:bodyPr/>
            <a:lstStyle/>
            <a:p>
              <a:endParaRPr lang="ru-RU"/>
            </a:p>
          </p:txBody>
        </p:sp>
        <p:sp>
          <p:nvSpPr>
            <p:cNvPr id="8205" name="Line 12"/>
            <p:cNvSpPr>
              <a:spLocks noChangeShapeType="1"/>
            </p:cNvSpPr>
            <p:nvPr/>
          </p:nvSpPr>
          <p:spPr bwMode="auto">
            <a:xfrm>
              <a:off x="808" y="2480"/>
              <a:ext cx="576" cy="0"/>
            </a:xfrm>
            <a:prstGeom prst="line">
              <a:avLst/>
            </a:prstGeom>
            <a:noFill/>
            <a:ln w="12700">
              <a:solidFill>
                <a:schemeClr val="tx1"/>
              </a:solidFill>
              <a:round/>
              <a:headEnd/>
              <a:tailEnd/>
            </a:ln>
          </p:spPr>
          <p:txBody>
            <a:bodyPr/>
            <a:lstStyle/>
            <a:p>
              <a:endParaRPr lang="ru-RU"/>
            </a:p>
          </p:txBody>
        </p:sp>
        <p:sp>
          <p:nvSpPr>
            <p:cNvPr id="8206" name="Line 13"/>
            <p:cNvSpPr>
              <a:spLocks noChangeShapeType="1"/>
            </p:cNvSpPr>
            <p:nvPr/>
          </p:nvSpPr>
          <p:spPr bwMode="auto">
            <a:xfrm flipV="1">
              <a:off x="894" y="2264"/>
              <a:ext cx="424" cy="424"/>
            </a:xfrm>
            <a:prstGeom prst="line">
              <a:avLst/>
            </a:prstGeom>
            <a:noFill/>
            <a:ln w="12700">
              <a:solidFill>
                <a:schemeClr val="tx1"/>
              </a:solidFill>
              <a:round/>
              <a:headEnd/>
              <a:tailEnd/>
            </a:ln>
          </p:spPr>
          <p:txBody>
            <a:bodyPr/>
            <a:lstStyle/>
            <a:p>
              <a:endParaRPr lang="ru-RU"/>
            </a:p>
          </p:txBody>
        </p:sp>
        <p:sp>
          <p:nvSpPr>
            <p:cNvPr id="8207" name="Line 14"/>
            <p:cNvSpPr>
              <a:spLocks noChangeShapeType="1"/>
            </p:cNvSpPr>
            <p:nvPr/>
          </p:nvSpPr>
          <p:spPr bwMode="auto">
            <a:xfrm>
              <a:off x="878" y="2252"/>
              <a:ext cx="438" cy="438"/>
            </a:xfrm>
            <a:prstGeom prst="line">
              <a:avLst/>
            </a:prstGeom>
            <a:noFill/>
            <a:ln w="12700">
              <a:solidFill>
                <a:schemeClr val="tx1"/>
              </a:solidFill>
              <a:round/>
              <a:headEnd/>
              <a:tailEnd/>
            </a:ln>
          </p:spPr>
          <p:txBody>
            <a:bodyPr/>
            <a:lstStyle/>
            <a:p>
              <a:endParaRPr lang="ru-RU"/>
            </a:p>
          </p:txBody>
        </p:sp>
        <p:sp>
          <p:nvSpPr>
            <p:cNvPr id="8208" name="Oval 15"/>
            <p:cNvSpPr>
              <a:spLocks noChangeArrowheads="1"/>
            </p:cNvSpPr>
            <p:nvPr/>
          </p:nvSpPr>
          <p:spPr bwMode="auto">
            <a:xfrm>
              <a:off x="940" y="2316"/>
              <a:ext cx="321" cy="321"/>
            </a:xfrm>
            <a:prstGeom prst="ellipse">
              <a:avLst/>
            </a:prstGeom>
            <a:solidFill>
              <a:srgbClr val="A00000"/>
            </a:solidFill>
            <a:ln w="12700">
              <a:solidFill>
                <a:schemeClr val="tx1"/>
              </a:solidFill>
              <a:round/>
              <a:headEnd/>
              <a:tailEnd/>
            </a:ln>
          </p:spPr>
          <p:txBody>
            <a:bodyPr wrap="none" anchor="ctr"/>
            <a:lstStyle/>
            <a:p>
              <a:pPr eaLnBrk="1" hangingPunct="1"/>
              <a:endParaRPr lang="ru-RU" altLang="ru-RU"/>
            </a:p>
          </p:txBody>
        </p:sp>
      </p:grpSp>
      <p:sp>
        <p:nvSpPr>
          <p:cNvPr id="8198" name="AutoShape 16"/>
          <p:cNvSpPr>
            <a:spLocks noChangeArrowheads="1"/>
          </p:cNvSpPr>
          <p:nvPr/>
        </p:nvSpPr>
        <p:spPr bwMode="auto">
          <a:xfrm>
            <a:off x="4302125" y="2752725"/>
            <a:ext cx="520700" cy="876300"/>
          </a:xfrm>
          <a:prstGeom prst="flowChartDelay">
            <a:avLst/>
          </a:prstGeom>
          <a:solidFill>
            <a:schemeClr val="accent1"/>
          </a:solidFill>
          <a:ln w="12700">
            <a:solidFill>
              <a:schemeClr val="tx1"/>
            </a:solidFill>
            <a:miter lim="800000"/>
            <a:headEnd/>
            <a:tailEnd/>
          </a:ln>
        </p:spPr>
        <p:txBody>
          <a:bodyPr wrap="none" anchor="ctr"/>
          <a:lstStyle/>
          <a:p>
            <a:pPr eaLnBrk="1" hangingPunct="1"/>
            <a:endParaRPr lang="ru-RU" altLang="ru-RU"/>
          </a:p>
        </p:txBody>
      </p:sp>
      <p:sp>
        <p:nvSpPr>
          <p:cNvPr id="8199" name="Text Box 17"/>
          <p:cNvSpPr txBox="1">
            <a:spLocks noChangeArrowheads="1"/>
          </p:cNvSpPr>
          <p:nvPr/>
        </p:nvSpPr>
        <p:spPr bwMode="auto">
          <a:xfrm>
            <a:off x="601663" y="2339975"/>
            <a:ext cx="1631950" cy="641350"/>
          </a:xfrm>
          <a:prstGeom prst="rect">
            <a:avLst/>
          </a:prstGeom>
          <a:noFill/>
          <a:ln w="12700">
            <a:noFill/>
            <a:miter lim="800000"/>
            <a:headEnd/>
            <a:tailEnd/>
          </a:ln>
        </p:spPr>
        <p:txBody>
          <a:bodyPr wrap="none">
            <a:spAutoFit/>
          </a:bodyPr>
          <a:lstStyle/>
          <a:p>
            <a:r>
              <a:rPr lang="en-US" altLang="ru-RU" b="1">
                <a:latin typeface="Times New Roman" pitchFamily="18" charset="0"/>
              </a:rPr>
              <a:t>Red Light</a:t>
            </a:r>
          </a:p>
          <a:p>
            <a:r>
              <a:rPr lang="en-US" altLang="ru-RU" b="1">
                <a:latin typeface="Times New Roman" pitchFamily="18" charset="0"/>
              </a:rPr>
              <a:t>Source 660 nm</a:t>
            </a:r>
          </a:p>
        </p:txBody>
      </p:sp>
      <p:sp>
        <p:nvSpPr>
          <p:cNvPr id="8200" name="Text Box 18"/>
          <p:cNvSpPr txBox="1">
            <a:spLocks noChangeArrowheads="1"/>
          </p:cNvSpPr>
          <p:nvPr/>
        </p:nvSpPr>
        <p:spPr bwMode="auto">
          <a:xfrm>
            <a:off x="341313" y="3511550"/>
            <a:ext cx="1631950" cy="641350"/>
          </a:xfrm>
          <a:prstGeom prst="rect">
            <a:avLst/>
          </a:prstGeom>
          <a:noFill/>
          <a:ln w="12700">
            <a:noFill/>
            <a:miter lim="800000"/>
            <a:headEnd/>
            <a:tailEnd/>
          </a:ln>
        </p:spPr>
        <p:txBody>
          <a:bodyPr wrap="none">
            <a:spAutoFit/>
          </a:bodyPr>
          <a:lstStyle/>
          <a:p>
            <a:r>
              <a:rPr lang="en-US" altLang="ru-RU" b="1">
                <a:latin typeface="Times New Roman" pitchFamily="18" charset="0"/>
              </a:rPr>
              <a:t>Infrared Light</a:t>
            </a:r>
          </a:p>
          <a:p>
            <a:r>
              <a:rPr lang="en-US" altLang="ru-RU" b="1">
                <a:latin typeface="Times New Roman" pitchFamily="18" charset="0"/>
              </a:rPr>
              <a:t>Source </a:t>
            </a:r>
            <a:r>
              <a:rPr lang="ru-RU" altLang="ru-RU" b="1">
                <a:latin typeface="Times New Roman" pitchFamily="18" charset="0"/>
              </a:rPr>
              <a:t>810</a:t>
            </a:r>
            <a:r>
              <a:rPr lang="en-US" altLang="ru-RU" b="1">
                <a:latin typeface="Times New Roman" pitchFamily="18" charset="0"/>
              </a:rPr>
              <a:t> nm</a:t>
            </a:r>
          </a:p>
        </p:txBody>
      </p:sp>
      <p:sp>
        <p:nvSpPr>
          <p:cNvPr id="8201" name="Text Box 19"/>
          <p:cNvSpPr txBox="1">
            <a:spLocks noChangeArrowheads="1"/>
          </p:cNvSpPr>
          <p:nvPr/>
        </p:nvSpPr>
        <p:spPr bwMode="auto">
          <a:xfrm>
            <a:off x="5019675" y="3000375"/>
            <a:ext cx="1706563" cy="396875"/>
          </a:xfrm>
          <a:prstGeom prst="rect">
            <a:avLst/>
          </a:prstGeom>
          <a:noFill/>
          <a:ln w="12700">
            <a:noFill/>
            <a:miter lim="800000"/>
            <a:headEnd/>
            <a:tailEnd/>
          </a:ln>
        </p:spPr>
        <p:txBody>
          <a:bodyPr wrap="none">
            <a:spAutoFit/>
          </a:bodyPr>
          <a:lstStyle/>
          <a:p>
            <a:r>
              <a:rPr lang="en-US" altLang="ru-RU" sz="2000" b="1">
                <a:latin typeface="Times New Roman" pitchFamily="18" charset="0"/>
              </a:rPr>
              <a:t>Photodetector</a:t>
            </a:r>
          </a:p>
        </p:txBody>
      </p:sp>
      <p:sp>
        <p:nvSpPr>
          <p:cNvPr id="8202" name="Rectangle 22"/>
          <p:cNvSpPr>
            <a:spLocks noChangeArrowheads="1"/>
          </p:cNvSpPr>
          <p:nvPr/>
        </p:nvSpPr>
        <p:spPr bwMode="auto">
          <a:xfrm>
            <a:off x="395288" y="439738"/>
            <a:ext cx="8424862" cy="1373187"/>
          </a:xfrm>
          <a:prstGeom prst="rect">
            <a:avLst/>
          </a:prstGeom>
          <a:noFill/>
          <a:ln w="9525">
            <a:noFill/>
            <a:miter lim="800000"/>
            <a:headEnd/>
            <a:tailEnd/>
          </a:ln>
        </p:spPr>
        <p:txBody>
          <a:bodyPr anchor="ctr">
            <a:spAutoFit/>
          </a:bodyPr>
          <a:lstStyle/>
          <a:p>
            <a:pPr algn="ctr" eaLnBrk="1" hangingPunct="1"/>
            <a:r>
              <a:rPr lang="ru-RU" altLang="ru-RU" sz="2800">
                <a:latin typeface="a_AvanteBs"/>
                <a:cs typeface="Times New Roman" pitchFamily="18" charset="0"/>
              </a:rPr>
              <a:t>Практическое определение </a:t>
            </a:r>
            <a:r>
              <a:rPr lang="en-US" altLang="ru-RU" sz="2800" i="1">
                <a:latin typeface="a_AvanteBs"/>
                <a:cs typeface="Times New Roman" pitchFamily="18" charset="0"/>
              </a:rPr>
              <a:t>SpO</a:t>
            </a:r>
            <a:r>
              <a:rPr lang="ru-RU" altLang="ru-RU" sz="2800" baseline="-30000">
                <a:latin typeface="a_AvanteBs"/>
                <a:cs typeface="Times New Roman" pitchFamily="18" charset="0"/>
              </a:rPr>
              <a:t>2</a:t>
            </a:r>
            <a:r>
              <a:rPr lang="ru-RU" altLang="ru-RU" sz="2800">
                <a:latin typeface="a_AvanteBs"/>
                <a:cs typeface="Times New Roman" pitchFamily="18" charset="0"/>
              </a:rPr>
              <a:t> </a:t>
            </a:r>
            <a:endParaRPr lang="ru-RU" altLang="ru-RU" sz="2800">
              <a:latin typeface="a_AvanteBs"/>
            </a:endParaRPr>
          </a:p>
          <a:p>
            <a:pPr algn="ctr"/>
            <a:r>
              <a:rPr lang="ru-RU" altLang="ru-RU" sz="2800">
                <a:latin typeface="a_AvanteBs"/>
                <a:cs typeface="Times New Roman" pitchFamily="18" charset="0"/>
              </a:rPr>
              <a:t>при  фотооксигемометрии</a:t>
            </a:r>
            <a:endParaRPr lang="ru-RU" altLang="ru-RU" sz="2800">
              <a:latin typeface="a_AvanteBs"/>
            </a:endParaRPr>
          </a:p>
          <a:p>
            <a:endParaRPr lang="ru-RU" altLang="ru-RU" sz="2800"/>
          </a:p>
        </p:txBody>
      </p:sp>
      <p:graphicFrame>
        <p:nvGraphicFramePr>
          <p:cNvPr id="8194" name="Object 23"/>
          <p:cNvGraphicFramePr>
            <a:graphicFrameLocks noChangeAspect="1"/>
          </p:cNvGraphicFramePr>
          <p:nvPr/>
        </p:nvGraphicFramePr>
        <p:xfrm>
          <a:off x="4427538" y="4221163"/>
          <a:ext cx="4105275" cy="1081087"/>
        </p:xfrm>
        <a:graphic>
          <a:graphicData uri="http://schemas.openxmlformats.org/presentationml/2006/ole">
            <p:oleObj spid="_x0000_s8194" name="Формула" r:id="rId3" imgW="1625600" imgH="431800" progId="Equation.3">
              <p:embed/>
            </p:oleObj>
          </a:graphicData>
        </a:graphic>
      </p:graphicFrame>
      <p:sp>
        <p:nvSpPr>
          <p:cNvPr id="8203" name="Rectangle 24"/>
          <p:cNvSpPr>
            <a:spLocks noChangeArrowheads="1"/>
          </p:cNvSpPr>
          <p:nvPr/>
        </p:nvSpPr>
        <p:spPr bwMode="auto">
          <a:xfrm>
            <a:off x="971550" y="5453063"/>
            <a:ext cx="7704138" cy="730250"/>
          </a:xfrm>
          <a:prstGeom prst="rect">
            <a:avLst/>
          </a:prstGeom>
          <a:noFill/>
          <a:ln w="9525">
            <a:noFill/>
            <a:miter lim="800000"/>
            <a:headEnd/>
            <a:tailEnd/>
          </a:ln>
        </p:spPr>
        <p:txBody>
          <a:bodyPr anchor="ctr">
            <a:spAutoFit/>
          </a:bodyPr>
          <a:lstStyle/>
          <a:p>
            <a:pPr eaLnBrk="1" hangingPunct="1">
              <a:tabLst>
                <a:tab pos="2628900" algn="l"/>
              </a:tabLst>
            </a:pPr>
            <a:r>
              <a:rPr lang="en-US" altLang="ru-RU" sz="1400" b="1">
                <a:cs typeface="Times New Roman" pitchFamily="18" charset="0"/>
              </a:rPr>
              <a:t>D</a:t>
            </a:r>
            <a:r>
              <a:rPr lang="ru-RU" altLang="ru-RU" sz="1400" b="1">
                <a:cs typeface="Times New Roman" pitchFamily="18" charset="0"/>
              </a:rPr>
              <a:t>(660), </a:t>
            </a:r>
            <a:r>
              <a:rPr lang="en-US" altLang="ru-RU" sz="1400" b="1">
                <a:cs typeface="Times New Roman" pitchFamily="18" charset="0"/>
              </a:rPr>
              <a:t>D</a:t>
            </a:r>
            <a:r>
              <a:rPr lang="ru-RU" altLang="ru-RU" sz="1400" b="1">
                <a:cs typeface="Times New Roman" pitchFamily="18" charset="0"/>
              </a:rPr>
              <a:t>(810)</a:t>
            </a:r>
            <a:r>
              <a:rPr lang="ru-RU" altLang="ru-RU" sz="1400">
                <a:cs typeface="Times New Roman" pitchFamily="18" charset="0"/>
              </a:rPr>
              <a:t> – величины оптической плотности крови измеренная с использованием света  с λ 660 и 810 нм </a:t>
            </a:r>
            <a:endParaRPr lang="ru-RU" altLang="ru-RU" sz="1400" b="1">
              <a:cs typeface="Times New Roman" pitchFamily="18" charset="0"/>
            </a:endParaRPr>
          </a:p>
          <a:p>
            <a:pPr>
              <a:tabLst>
                <a:tab pos="2628900" algn="l"/>
              </a:tabLst>
            </a:pPr>
            <a:r>
              <a:rPr lang="ru-RU" altLang="ru-RU" sz="1400" b="1">
                <a:cs typeface="Times New Roman" pitchFamily="18" charset="0"/>
              </a:rPr>
              <a:t>А</a:t>
            </a:r>
            <a:r>
              <a:rPr lang="ru-RU" altLang="ru-RU" sz="1400">
                <a:cs typeface="Times New Roman" pitchFamily="18" charset="0"/>
              </a:rPr>
              <a:t> и </a:t>
            </a:r>
            <a:r>
              <a:rPr lang="ru-RU" altLang="ru-RU" sz="1400" b="1">
                <a:cs typeface="Times New Roman" pitchFamily="18" charset="0"/>
              </a:rPr>
              <a:t>В</a:t>
            </a:r>
            <a:r>
              <a:rPr lang="ru-RU" altLang="ru-RU" sz="1400">
                <a:cs typeface="Times New Roman" pitchFamily="18" charset="0"/>
              </a:rPr>
              <a:t> опытные константы.</a:t>
            </a:r>
            <a:r>
              <a:rPr lang="ru-RU" altLang="ru-RU" sz="1400"/>
              <a:t> </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1" hangingPunct="1"/>
            <a:endParaRPr lang="ru-RU" altLang="ru-RU"/>
          </a:p>
        </p:txBody>
      </p:sp>
      <p:graphicFrame>
        <p:nvGraphicFramePr>
          <p:cNvPr id="9218" name="Object 4"/>
          <p:cNvGraphicFramePr>
            <a:graphicFrameLocks noChangeAspect="1"/>
          </p:cNvGraphicFramePr>
          <p:nvPr/>
        </p:nvGraphicFramePr>
        <p:xfrm>
          <a:off x="468313" y="1412875"/>
          <a:ext cx="4572000" cy="2076450"/>
        </p:xfrm>
        <a:graphic>
          <a:graphicData uri="http://schemas.openxmlformats.org/presentationml/2006/ole">
            <p:oleObj spid="_x0000_s9218" name="Точечный рисунок" r:id="rId4" imgW="5238095" imgH="2381582" progId="PBrush">
              <p:embed/>
            </p:oleObj>
          </a:graphicData>
        </a:graphic>
      </p:graphicFrame>
      <p:sp>
        <p:nvSpPr>
          <p:cNvPr id="9220" name="Rectangle 6"/>
          <p:cNvSpPr>
            <a:spLocks noChangeArrowheads="1"/>
          </p:cNvSpPr>
          <p:nvPr/>
        </p:nvSpPr>
        <p:spPr bwMode="auto">
          <a:xfrm>
            <a:off x="5076825" y="1714500"/>
            <a:ext cx="3959225" cy="1190625"/>
          </a:xfrm>
          <a:prstGeom prst="rect">
            <a:avLst/>
          </a:prstGeom>
          <a:noFill/>
          <a:ln w="9525">
            <a:noFill/>
            <a:miter lim="800000"/>
            <a:headEnd/>
            <a:tailEnd/>
          </a:ln>
        </p:spPr>
        <p:txBody>
          <a:bodyPr anchor="ctr">
            <a:spAutoFit/>
          </a:bodyPr>
          <a:lstStyle/>
          <a:p>
            <a:pPr algn="ctr" eaLnBrk="1" hangingPunct="1"/>
            <a:r>
              <a:rPr lang="ru-RU" altLang="ru-RU"/>
              <a:t>Изменение величины поглощения при пропускании света</a:t>
            </a:r>
          </a:p>
          <a:p>
            <a:pPr algn="ctr" eaLnBrk="1" hangingPunct="1"/>
            <a:r>
              <a:rPr lang="ru-RU" altLang="ru-RU"/>
              <a:t>через биоткань с кровеносными сосудами </a:t>
            </a:r>
          </a:p>
        </p:txBody>
      </p:sp>
      <p:sp>
        <p:nvSpPr>
          <p:cNvPr id="9221" name="Rectangle 7"/>
          <p:cNvSpPr>
            <a:spLocks noChangeArrowheads="1"/>
          </p:cNvSpPr>
          <p:nvPr/>
        </p:nvSpPr>
        <p:spPr bwMode="auto">
          <a:xfrm>
            <a:off x="2843213" y="692150"/>
            <a:ext cx="2830512" cy="366713"/>
          </a:xfrm>
          <a:prstGeom prst="rect">
            <a:avLst/>
          </a:prstGeom>
          <a:noFill/>
          <a:ln w="9525">
            <a:noFill/>
            <a:miter lim="800000"/>
            <a:headEnd/>
            <a:tailEnd/>
          </a:ln>
        </p:spPr>
        <p:txBody>
          <a:bodyPr wrap="none" anchor="ctr">
            <a:spAutoFit/>
          </a:bodyPr>
          <a:lstStyle/>
          <a:p>
            <a:pPr eaLnBrk="1" hangingPunct="1"/>
            <a:r>
              <a:rPr lang="ru-RU" altLang="ru-RU" b="1"/>
              <a:t>Пульсоксигемометрия</a:t>
            </a:r>
            <a:r>
              <a:rPr lang="ru-RU" altLang="ru-RU"/>
              <a:t> </a:t>
            </a:r>
          </a:p>
        </p:txBody>
      </p:sp>
      <p:sp>
        <p:nvSpPr>
          <p:cNvPr id="9222" name="Rectangle 10"/>
          <p:cNvSpPr>
            <a:spLocks noChangeArrowheads="1"/>
          </p:cNvSpPr>
          <p:nvPr/>
        </p:nvSpPr>
        <p:spPr bwMode="auto">
          <a:xfrm>
            <a:off x="0" y="2781300"/>
            <a:ext cx="9144000" cy="0"/>
          </a:xfrm>
          <a:prstGeom prst="rect">
            <a:avLst/>
          </a:prstGeom>
          <a:noFill/>
          <a:ln w="9525">
            <a:noFill/>
            <a:miter lim="800000"/>
            <a:headEnd/>
            <a:tailEnd/>
          </a:ln>
        </p:spPr>
        <p:txBody>
          <a:bodyPr wrap="none" anchor="ctr">
            <a:spAutoFit/>
          </a:bodyPr>
          <a:lstStyle/>
          <a:p>
            <a:pPr eaLnBrk="1" hangingPunct="1"/>
            <a:endParaRPr lang="ru-RU" altLang="ru-RU"/>
          </a:p>
        </p:txBody>
      </p:sp>
      <p:pic>
        <p:nvPicPr>
          <p:cNvPr id="9223" name="Picture 12" descr="03"/>
          <p:cNvPicPr>
            <a:picLocks noChangeAspect="1" noChangeArrowheads="1"/>
          </p:cNvPicPr>
          <p:nvPr/>
        </p:nvPicPr>
        <p:blipFill>
          <a:blip r:embed="rId5">
            <a:lum bright="12000" contrast="30000"/>
          </a:blip>
          <a:srcRect b="5583"/>
          <a:stretch>
            <a:fillRect/>
          </a:stretch>
        </p:blipFill>
        <p:spPr bwMode="auto">
          <a:xfrm>
            <a:off x="4500563" y="3355975"/>
            <a:ext cx="4643437" cy="3130550"/>
          </a:xfrm>
          <a:prstGeom prst="rect">
            <a:avLst/>
          </a:prstGeom>
          <a:noFill/>
          <a:ln w="9525">
            <a:noFill/>
            <a:miter lim="800000"/>
            <a:headEnd/>
            <a:tailEnd/>
          </a:ln>
        </p:spPr>
      </p:pic>
      <p:sp>
        <p:nvSpPr>
          <p:cNvPr id="9224" name="Text Box 5"/>
          <p:cNvSpPr txBox="1">
            <a:spLocks noChangeArrowheads="1"/>
          </p:cNvSpPr>
          <p:nvPr/>
        </p:nvSpPr>
        <p:spPr bwMode="auto">
          <a:xfrm>
            <a:off x="285750" y="3714750"/>
            <a:ext cx="4178300" cy="2862263"/>
          </a:xfrm>
          <a:prstGeom prst="rect">
            <a:avLst/>
          </a:prstGeom>
          <a:noFill/>
          <a:ln w="9525">
            <a:noFill/>
            <a:miter lim="800000"/>
            <a:headEnd/>
            <a:tailEnd/>
          </a:ln>
        </p:spPr>
        <p:txBody>
          <a:bodyPr>
            <a:spAutoFit/>
          </a:bodyPr>
          <a:lstStyle/>
          <a:p>
            <a:pPr algn="just" eaLnBrk="1" hangingPunct="1">
              <a:spcBef>
                <a:spcPct val="50000"/>
              </a:spcBef>
            </a:pPr>
            <a:r>
              <a:rPr lang="ru-RU" altLang="ru-RU"/>
              <a:t>В пульсоксиметре установлены два светодиода, излучающих красный </a:t>
            </a:r>
            <a:r>
              <a:rPr lang="en-US" altLang="ru-RU"/>
              <a:t> (600-750 </a:t>
            </a:r>
            <a:r>
              <a:rPr lang="ru-RU" altLang="ru-RU"/>
              <a:t>нм) и инфракрасный свет (850-1000 нм). По изменению соотношения в поглощении красного и инфракрасного света во время систолы и диастолы пульсоксиметр определяет содержание оксигенированного гемоглобина в артериальной крови.</a:t>
            </a: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2"/>
          <p:cNvPicPr>
            <a:picLocks noChangeAspect="1" noChangeArrowheads="1"/>
          </p:cNvPicPr>
          <p:nvPr/>
        </p:nvPicPr>
        <p:blipFill>
          <a:blip r:embed="rId3"/>
          <a:srcRect/>
          <a:stretch>
            <a:fillRect/>
          </a:stretch>
        </p:blipFill>
        <p:spPr bwMode="auto">
          <a:xfrm>
            <a:off x="1835150" y="1125538"/>
            <a:ext cx="5483225" cy="3055937"/>
          </a:xfrm>
          <a:prstGeom prst="rect">
            <a:avLst/>
          </a:prstGeom>
          <a:noFill/>
          <a:ln w="9525">
            <a:noFill/>
            <a:miter lim="800000"/>
            <a:headEnd/>
            <a:tailEnd/>
          </a:ln>
        </p:spPr>
      </p:pic>
      <p:sp>
        <p:nvSpPr>
          <p:cNvPr id="10244" name="Rectangle 3"/>
          <p:cNvSpPr>
            <a:spLocks noChangeArrowheads="1"/>
          </p:cNvSpPr>
          <p:nvPr/>
        </p:nvSpPr>
        <p:spPr bwMode="auto">
          <a:xfrm>
            <a:off x="2987675" y="404813"/>
            <a:ext cx="2624138" cy="366712"/>
          </a:xfrm>
          <a:prstGeom prst="rect">
            <a:avLst/>
          </a:prstGeom>
          <a:noFill/>
          <a:ln w="9525">
            <a:noFill/>
            <a:miter lim="800000"/>
            <a:headEnd/>
            <a:tailEnd/>
          </a:ln>
        </p:spPr>
        <p:txBody>
          <a:bodyPr wrap="none" anchor="ctr">
            <a:spAutoFit/>
          </a:bodyPr>
          <a:lstStyle/>
          <a:p>
            <a:pPr eaLnBrk="1" hangingPunct="1"/>
            <a:r>
              <a:rPr lang="ru-RU" altLang="ru-RU"/>
              <a:t>Сигналы фотодатчика </a:t>
            </a:r>
          </a:p>
        </p:txBody>
      </p:sp>
      <p:sp>
        <p:nvSpPr>
          <p:cNvPr id="10245" name="Rectangle 4"/>
          <p:cNvSpPr>
            <a:spLocks noChangeArrowheads="1"/>
          </p:cNvSpPr>
          <p:nvPr/>
        </p:nvSpPr>
        <p:spPr bwMode="auto">
          <a:xfrm>
            <a:off x="0" y="2957513"/>
            <a:ext cx="9144000" cy="0"/>
          </a:xfrm>
          <a:prstGeom prst="rect">
            <a:avLst/>
          </a:prstGeom>
          <a:noFill/>
          <a:ln w="9525">
            <a:noFill/>
            <a:miter lim="800000"/>
            <a:headEnd/>
            <a:tailEnd/>
          </a:ln>
        </p:spPr>
        <p:txBody>
          <a:bodyPr wrap="none" anchor="ctr">
            <a:spAutoFit/>
          </a:bodyPr>
          <a:lstStyle/>
          <a:p>
            <a:pPr eaLnBrk="1" hangingPunct="1"/>
            <a:endParaRPr lang="ru-RU" altLang="ru-RU"/>
          </a:p>
        </p:txBody>
      </p:sp>
      <p:graphicFrame>
        <p:nvGraphicFramePr>
          <p:cNvPr id="10242" name="Object 5"/>
          <p:cNvGraphicFramePr>
            <a:graphicFrameLocks noChangeAspect="1"/>
          </p:cNvGraphicFramePr>
          <p:nvPr/>
        </p:nvGraphicFramePr>
        <p:xfrm>
          <a:off x="1187450" y="4797425"/>
          <a:ext cx="3240088" cy="1636713"/>
        </p:xfrm>
        <a:graphic>
          <a:graphicData uri="http://schemas.openxmlformats.org/presentationml/2006/ole">
            <p:oleObj spid="_x0000_s10242" name="Формула" r:id="rId4" imgW="1866900" imgH="939800" progId="Equation.3">
              <p:embed/>
            </p:oleObj>
          </a:graphicData>
        </a:graphic>
      </p:graphicFrame>
      <p:sp>
        <p:nvSpPr>
          <p:cNvPr id="10246" name="Rectangle 6"/>
          <p:cNvSpPr>
            <a:spLocks noChangeArrowheads="1"/>
          </p:cNvSpPr>
          <p:nvPr/>
        </p:nvSpPr>
        <p:spPr bwMode="auto">
          <a:xfrm>
            <a:off x="1187450" y="4221163"/>
            <a:ext cx="3006725" cy="366712"/>
          </a:xfrm>
          <a:prstGeom prst="rect">
            <a:avLst/>
          </a:prstGeom>
          <a:noFill/>
          <a:ln w="9525">
            <a:noFill/>
            <a:miter lim="800000"/>
            <a:headEnd/>
            <a:tailEnd/>
          </a:ln>
        </p:spPr>
        <p:txBody>
          <a:bodyPr anchor="ctr">
            <a:spAutoFit/>
          </a:bodyPr>
          <a:lstStyle/>
          <a:p>
            <a:pPr eaLnBrk="1" hangingPunct="1"/>
            <a:r>
              <a:rPr lang="ru-RU" altLang="ru-RU" sz="1400" b="1"/>
              <a:t>Показатель оксигенации крови</a:t>
            </a:r>
            <a:r>
              <a:rPr lang="ru-RU" altLang="ru-RU"/>
              <a:t> </a:t>
            </a:r>
          </a:p>
        </p:txBody>
      </p:sp>
      <p:sp>
        <p:nvSpPr>
          <p:cNvPr id="10247" name="Rectangle 7"/>
          <p:cNvSpPr>
            <a:spLocks noChangeArrowheads="1"/>
          </p:cNvSpPr>
          <p:nvPr/>
        </p:nvSpPr>
        <p:spPr bwMode="auto">
          <a:xfrm>
            <a:off x="5076825" y="4314825"/>
            <a:ext cx="3384550" cy="1344613"/>
          </a:xfrm>
          <a:prstGeom prst="rect">
            <a:avLst/>
          </a:prstGeom>
          <a:noFill/>
          <a:ln w="9525">
            <a:noFill/>
            <a:miter lim="800000"/>
            <a:headEnd/>
            <a:tailEnd/>
          </a:ln>
        </p:spPr>
        <p:txBody>
          <a:bodyPr anchor="ctr">
            <a:spAutoFit/>
          </a:bodyPr>
          <a:lstStyle/>
          <a:p>
            <a:pPr eaLnBrk="1" hangingPunct="1"/>
            <a:r>
              <a:rPr lang="en-US" altLang="ru-RU" sz="1600"/>
              <a:t>I</a:t>
            </a:r>
            <a:r>
              <a:rPr lang="en-US" altLang="ru-RU" sz="1600" baseline="-25000"/>
              <a:t>p</a:t>
            </a:r>
            <a:r>
              <a:rPr lang="en-US" altLang="ru-RU" sz="1600">
                <a:latin typeface="Symbol" pitchFamily="18" charset="2"/>
              </a:rPr>
              <a:t>(l</a:t>
            </a:r>
            <a:r>
              <a:rPr lang="en-US" altLang="ru-RU" sz="1600">
                <a:latin typeface="a_AvanteBs"/>
              </a:rPr>
              <a:t>r</a:t>
            </a:r>
            <a:r>
              <a:rPr lang="en-US" altLang="ru-RU" sz="1600">
                <a:latin typeface="Symbol" pitchFamily="18" charset="2"/>
              </a:rPr>
              <a:t>),</a:t>
            </a:r>
            <a:r>
              <a:rPr lang="ru-RU" altLang="ru-RU" sz="1600"/>
              <a:t> </a:t>
            </a:r>
            <a:r>
              <a:rPr lang="en-US" altLang="ru-RU" sz="1600"/>
              <a:t>I</a:t>
            </a:r>
            <a:r>
              <a:rPr lang="en-US" altLang="ru-RU" sz="1600" baseline="-25000"/>
              <a:t>p</a:t>
            </a:r>
            <a:r>
              <a:rPr lang="en-US" altLang="ru-RU" sz="1600">
                <a:latin typeface="Symbol" pitchFamily="18" charset="2"/>
              </a:rPr>
              <a:t>(l</a:t>
            </a:r>
            <a:r>
              <a:rPr lang="en-US" altLang="ru-RU" sz="1600"/>
              <a:t>i</a:t>
            </a:r>
            <a:r>
              <a:rPr lang="en-US" altLang="ru-RU" sz="1600">
                <a:latin typeface="a_AvanteBs"/>
              </a:rPr>
              <a:t>r</a:t>
            </a:r>
            <a:r>
              <a:rPr lang="en-US" altLang="ru-RU" sz="1600">
                <a:latin typeface="Symbol" pitchFamily="18" charset="2"/>
              </a:rPr>
              <a:t>)</a:t>
            </a:r>
            <a:r>
              <a:rPr lang="ru-RU" altLang="ru-RU" sz="1600"/>
              <a:t> и </a:t>
            </a:r>
            <a:r>
              <a:rPr lang="en-US" altLang="ru-RU" sz="1600"/>
              <a:t>I</a:t>
            </a:r>
            <a:r>
              <a:rPr lang="en-US" altLang="ru-RU" sz="1600" baseline="-25000"/>
              <a:t>b</a:t>
            </a:r>
            <a:r>
              <a:rPr lang="en-US" altLang="ru-RU" sz="1600">
                <a:latin typeface="Symbol" pitchFamily="18" charset="2"/>
              </a:rPr>
              <a:t>(l</a:t>
            </a:r>
            <a:r>
              <a:rPr lang="en-US" altLang="ru-RU" sz="1600">
                <a:latin typeface="a_AvanteBs"/>
              </a:rPr>
              <a:t>r</a:t>
            </a:r>
            <a:r>
              <a:rPr lang="en-US" altLang="ru-RU" sz="1600">
                <a:latin typeface="Symbol" pitchFamily="18" charset="2"/>
              </a:rPr>
              <a:t>),</a:t>
            </a:r>
            <a:r>
              <a:rPr lang="ru-RU" altLang="ru-RU" sz="1600"/>
              <a:t> </a:t>
            </a:r>
            <a:r>
              <a:rPr lang="en-US" altLang="ru-RU" sz="1600"/>
              <a:t>I</a:t>
            </a:r>
            <a:r>
              <a:rPr lang="en-US" altLang="ru-RU" sz="1600" baseline="-25000"/>
              <a:t>b</a:t>
            </a:r>
            <a:r>
              <a:rPr lang="en-US" altLang="ru-RU" sz="1600">
                <a:latin typeface="Symbol" pitchFamily="18" charset="2"/>
              </a:rPr>
              <a:t>(l</a:t>
            </a:r>
            <a:r>
              <a:rPr lang="en-US" altLang="ru-RU" sz="1600"/>
              <a:t>i</a:t>
            </a:r>
            <a:r>
              <a:rPr lang="en-US" altLang="ru-RU" sz="1600">
                <a:latin typeface="a_AvanteBs"/>
              </a:rPr>
              <a:t>r</a:t>
            </a:r>
            <a:r>
              <a:rPr lang="en-US" altLang="ru-RU" sz="1600">
                <a:latin typeface="Symbol" pitchFamily="18" charset="2"/>
              </a:rPr>
              <a:t>)</a:t>
            </a:r>
            <a:r>
              <a:rPr lang="ru-RU" altLang="ru-RU" sz="1600"/>
              <a:t> – пульсовые и постоянные составляющие поглощения по красному и инфракрасному каналу</a:t>
            </a:r>
            <a:r>
              <a:rPr lang="ru-RU" altLang="ru-RU"/>
              <a:t> </a:t>
            </a: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p:txBody>
          <a:bodyPr/>
          <a:lstStyle/>
          <a:p>
            <a:pPr eaLnBrk="1" hangingPunct="1"/>
            <a:r>
              <a:rPr lang="ru-RU" altLang="ru-RU" sz="3200" smtClean="0"/>
              <a:t>Калибровочная кривая пульсоксиметра</a:t>
            </a:r>
            <a:r>
              <a:rPr lang="ru-RU" altLang="ru-RU" sz="4000" smtClean="0"/>
              <a:t> </a:t>
            </a:r>
          </a:p>
        </p:txBody>
      </p:sp>
      <p:pic>
        <p:nvPicPr>
          <p:cNvPr id="259075" name="Picture 3"/>
          <p:cNvPicPr>
            <a:picLocks noGrp="1" noChangeAspect="1" noChangeArrowheads="1"/>
          </p:cNvPicPr>
          <p:nvPr>
            <p:ph type="body" idx="1"/>
          </p:nvPr>
        </p:nvPicPr>
        <p:blipFill>
          <a:blip r:embed="rId2"/>
          <a:srcRect/>
          <a:stretch>
            <a:fillRect/>
          </a:stretch>
        </p:blipFill>
        <p:spPr>
          <a:xfrm>
            <a:off x="457200" y="1600200"/>
            <a:ext cx="7427913" cy="4525963"/>
          </a:xfrm>
        </p:spPr>
      </p:pic>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0098" name="Group 4"/>
          <p:cNvGrpSpPr>
            <a:grpSpLocks/>
          </p:cNvGrpSpPr>
          <p:nvPr/>
        </p:nvGrpSpPr>
        <p:grpSpPr bwMode="auto">
          <a:xfrm>
            <a:off x="1619250" y="1700213"/>
            <a:ext cx="6192838" cy="3097212"/>
            <a:chOff x="1778" y="5574"/>
            <a:chExt cx="9000" cy="3960"/>
          </a:xfrm>
        </p:grpSpPr>
        <p:sp>
          <p:nvSpPr>
            <p:cNvPr id="260100" name="Rectangle 5"/>
            <p:cNvSpPr>
              <a:spLocks noChangeArrowheads="1"/>
            </p:cNvSpPr>
            <p:nvPr/>
          </p:nvSpPr>
          <p:spPr bwMode="auto">
            <a:xfrm>
              <a:off x="2678" y="5574"/>
              <a:ext cx="2880" cy="720"/>
            </a:xfrm>
            <a:prstGeom prst="rect">
              <a:avLst/>
            </a:prstGeom>
            <a:noFill/>
            <a:ln w="9525">
              <a:solidFill>
                <a:srgbClr val="000000"/>
              </a:solidFill>
              <a:miter lim="800000"/>
              <a:headEnd/>
              <a:tailEnd/>
            </a:ln>
          </p:spPr>
          <p:txBody>
            <a:bodyPr/>
            <a:lstStyle/>
            <a:p>
              <a:pPr eaLnBrk="1" hangingPunct="1">
                <a:spcAft>
                  <a:spcPts val="600"/>
                </a:spcAft>
              </a:pPr>
              <a:r>
                <a:rPr lang="ru-RU" altLang="ru-RU" sz="1200">
                  <a:latin typeface="Times New Roman" pitchFamily="18" charset="0"/>
                </a:rPr>
                <a:t>Устройство аналоговой обработки сигналов</a:t>
              </a:r>
              <a:endParaRPr lang="ru-RU" altLang="ru-RU" sz="2400">
                <a:latin typeface="Times New Roman" pitchFamily="18" charset="0"/>
              </a:endParaRPr>
            </a:p>
          </p:txBody>
        </p:sp>
        <p:sp>
          <p:nvSpPr>
            <p:cNvPr id="260101" name="Rectangle 6"/>
            <p:cNvSpPr>
              <a:spLocks noChangeArrowheads="1"/>
            </p:cNvSpPr>
            <p:nvPr/>
          </p:nvSpPr>
          <p:spPr bwMode="auto">
            <a:xfrm>
              <a:off x="2678" y="6655"/>
              <a:ext cx="2880" cy="540"/>
            </a:xfrm>
            <a:prstGeom prst="rect">
              <a:avLst/>
            </a:prstGeom>
            <a:noFill/>
            <a:ln w="9525">
              <a:solidFill>
                <a:srgbClr val="000000"/>
              </a:solidFill>
              <a:miter lim="800000"/>
              <a:headEnd/>
              <a:tailEnd/>
            </a:ln>
          </p:spPr>
          <p:txBody>
            <a:bodyPr/>
            <a:lstStyle/>
            <a:p>
              <a:pPr algn="ctr" eaLnBrk="1" hangingPunct="1"/>
              <a:r>
                <a:rPr lang="ru-RU" altLang="ru-RU" sz="1200">
                  <a:latin typeface="Times New Roman" pitchFamily="18" charset="0"/>
                </a:rPr>
                <a:t>фотоприемник</a:t>
              </a:r>
              <a:endParaRPr lang="ru-RU" altLang="ru-RU" sz="2400">
                <a:latin typeface="Times New Roman" pitchFamily="18" charset="0"/>
              </a:endParaRPr>
            </a:p>
          </p:txBody>
        </p:sp>
        <p:sp>
          <p:nvSpPr>
            <p:cNvPr id="260102" name="Rectangle 7"/>
            <p:cNvSpPr>
              <a:spLocks noChangeArrowheads="1"/>
            </p:cNvSpPr>
            <p:nvPr/>
          </p:nvSpPr>
          <p:spPr bwMode="auto">
            <a:xfrm>
              <a:off x="2678" y="7554"/>
              <a:ext cx="2880" cy="720"/>
            </a:xfrm>
            <a:prstGeom prst="rect">
              <a:avLst/>
            </a:prstGeom>
            <a:noFill/>
            <a:ln w="9525">
              <a:solidFill>
                <a:srgbClr val="000000"/>
              </a:solidFill>
              <a:miter lim="800000"/>
              <a:headEnd/>
              <a:tailEnd/>
            </a:ln>
          </p:spPr>
          <p:txBody>
            <a:bodyPr/>
            <a:lstStyle/>
            <a:p>
              <a:pPr eaLnBrk="1" hangingPunct="1"/>
              <a:r>
                <a:rPr lang="ru-RU" altLang="ru-RU" sz="1200">
                  <a:latin typeface="Times New Roman" pitchFamily="18" charset="0"/>
                </a:rPr>
                <a:t>      ик-	         к-</a:t>
              </a:r>
            </a:p>
            <a:p>
              <a:pPr eaLnBrk="1" hangingPunct="1"/>
              <a:r>
                <a:rPr lang="ru-RU" altLang="ru-RU" sz="1200">
                  <a:latin typeface="Times New Roman" pitchFamily="18" charset="0"/>
                </a:rPr>
                <a:t>           светодиоды</a:t>
              </a:r>
              <a:endParaRPr lang="ru-RU" altLang="ru-RU" sz="2400">
                <a:latin typeface="Times New Roman" pitchFamily="18" charset="0"/>
              </a:endParaRPr>
            </a:p>
          </p:txBody>
        </p:sp>
        <p:sp>
          <p:nvSpPr>
            <p:cNvPr id="260103" name="Line 8"/>
            <p:cNvSpPr>
              <a:spLocks noChangeShapeType="1"/>
            </p:cNvSpPr>
            <p:nvPr/>
          </p:nvSpPr>
          <p:spPr bwMode="auto">
            <a:xfrm>
              <a:off x="4118" y="7554"/>
              <a:ext cx="0" cy="180"/>
            </a:xfrm>
            <a:prstGeom prst="line">
              <a:avLst/>
            </a:prstGeom>
            <a:noFill/>
            <a:ln w="9525">
              <a:solidFill>
                <a:srgbClr val="000000"/>
              </a:solidFill>
              <a:round/>
              <a:headEnd/>
              <a:tailEnd/>
            </a:ln>
          </p:spPr>
          <p:txBody>
            <a:bodyPr/>
            <a:lstStyle/>
            <a:p>
              <a:endParaRPr lang="ru-RU"/>
            </a:p>
          </p:txBody>
        </p:sp>
        <p:sp>
          <p:nvSpPr>
            <p:cNvPr id="260104" name="Line 9"/>
            <p:cNvSpPr>
              <a:spLocks noChangeShapeType="1"/>
            </p:cNvSpPr>
            <p:nvPr/>
          </p:nvSpPr>
          <p:spPr bwMode="auto">
            <a:xfrm>
              <a:off x="4118" y="7734"/>
              <a:ext cx="0" cy="180"/>
            </a:xfrm>
            <a:prstGeom prst="line">
              <a:avLst/>
            </a:prstGeom>
            <a:noFill/>
            <a:ln w="9525">
              <a:solidFill>
                <a:srgbClr val="000000"/>
              </a:solidFill>
              <a:round/>
              <a:headEnd/>
              <a:tailEnd/>
            </a:ln>
          </p:spPr>
          <p:txBody>
            <a:bodyPr/>
            <a:lstStyle/>
            <a:p>
              <a:endParaRPr lang="ru-RU"/>
            </a:p>
          </p:txBody>
        </p:sp>
        <p:sp>
          <p:nvSpPr>
            <p:cNvPr id="260105" name="Line 10"/>
            <p:cNvSpPr>
              <a:spLocks noChangeShapeType="1"/>
            </p:cNvSpPr>
            <p:nvPr/>
          </p:nvSpPr>
          <p:spPr bwMode="auto">
            <a:xfrm>
              <a:off x="4118" y="7914"/>
              <a:ext cx="0" cy="180"/>
            </a:xfrm>
            <a:prstGeom prst="line">
              <a:avLst/>
            </a:prstGeom>
            <a:noFill/>
            <a:ln w="9525">
              <a:solidFill>
                <a:srgbClr val="000000"/>
              </a:solidFill>
              <a:round/>
              <a:headEnd/>
              <a:tailEnd/>
            </a:ln>
          </p:spPr>
          <p:txBody>
            <a:bodyPr/>
            <a:lstStyle/>
            <a:p>
              <a:endParaRPr lang="ru-RU"/>
            </a:p>
          </p:txBody>
        </p:sp>
        <p:sp>
          <p:nvSpPr>
            <p:cNvPr id="260106" name="Rectangle 11"/>
            <p:cNvSpPr>
              <a:spLocks noChangeArrowheads="1"/>
            </p:cNvSpPr>
            <p:nvPr/>
          </p:nvSpPr>
          <p:spPr bwMode="auto">
            <a:xfrm>
              <a:off x="2678" y="8634"/>
              <a:ext cx="2880" cy="900"/>
            </a:xfrm>
            <a:prstGeom prst="rect">
              <a:avLst/>
            </a:prstGeom>
            <a:noFill/>
            <a:ln w="9525">
              <a:solidFill>
                <a:srgbClr val="000000"/>
              </a:solidFill>
              <a:miter lim="800000"/>
              <a:headEnd/>
              <a:tailEnd/>
            </a:ln>
          </p:spPr>
          <p:txBody>
            <a:bodyPr/>
            <a:lstStyle/>
            <a:p>
              <a:pPr algn="ctr" eaLnBrk="1" hangingPunct="1"/>
              <a:r>
                <a:rPr lang="ru-RU" altLang="ru-RU" sz="1200">
                  <a:latin typeface="Times New Roman" pitchFamily="18" charset="0"/>
                </a:rPr>
                <a:t>Формирователь управляющих сигналов</a:t>
              </a:r>
              <a:endParaRPr lang="ru-RU" altLang="ru-RU" sz="2400">
                <a:latin typeface="Times New Roman" pitchFamily="18" charset="0"/>
              </a:endParaRPr>
            </a:p>
          </p:txBody>
        </p:sp>
        <p:sp>
          <p:nvSpPr>
            <p:cNvPr id="260107" name="Rectangle 12"/>
            <p:cNvSpPr>
              <a:spLocks noChangeArrowheads="1"/>
            </p:cNvSpPr>
            <p:nvPr/>
          </p:nvSpPr>
          <p:spPr bwMode="auto">
            <a:xfrm>
              <a:off x="6278" y="5574"/>
              <a:ext cx="1800" cy="720"/>
            </a:xfrm>
            <a:prstGeom prst="rect">
              <a:avLst/>
            </a:prstGeom>
            <a:noFill/>
            <a:ln w="9525">
              <a:solidFill>
                <a:srgbClr val="000000"/>
              </a:solidFill>
              <a:miter lim="800000"/>
              <a:headEnd/>
              <a:tailEnd/>
            </a:ln>
          </p:spPr>
          <p:txBody>
            <a:bodyPr/>
            <a:lstStyle/>
            <a:p>
              <a:pPr eaLnBrk="1" hangingPunct="1"/>
              <a:r>
                <a:rPr lang="ru-RU" altLang="ru-RU" sz="1200">
                  <a:latin typeface="Times New Roman" pitchFamily="18" charset="0"/>
                </a:rPr>
                <a:t>АЦП</a:t>
              </a:r>
              <a:endParaRPr lang="ru-RU" altLang="ru-RU" sz="2400">
                <a:latin typeface="Times New Roman" pitchFamily="18" charset="0"/>
              </a:endParaRPr>
            </a:p>
          </p:txBody>
        </p:sp>
        <p:sp>
          <p:nvSpPr>
            <p:cNvPr id="260108" name="Rectangle 13"/>
            <p:cNvSpPr>
              <a:spLocks noChangeArrowheads="1"/>
            </p:cNvSpPr>
            <p:nvPr/>
          </p:nvSpPr>
          <p:spPr bwMode="auto">
            <a:xfrm>
              <a:off x="6278" y="6655"/>
              <a:ext cx="1800" cy="1080"/>
            </a:xfrm>
            <a:prstGeom prst="rect">
              <a:avLst/>
            </a:prstGeom>
            <a:noFill/>
            <a:ln w="9525">
              <a:solidFill>
                <a:srgbClr val="000000"/>
              </a:solidFill>
              <a:miter lim="800000"/>
              <a:headEnd/>
              <a:tailEnd/>
            </a:ln>
          </p:spPr>
          <p:txBody>
            <a:bodyPr/>
            <a:lstStyle/>
            <a:p>
              <a:pPr algn="ctr" eaLnBrk="1" hangingPunct="1"/>
              <a:r>
                <a:rPr lang="ru-RU" altLang="ru-RU" sz="1200">
                  <a:latin typeface="Times New Roman" pitchFamily="18" charset="0"/>
                </a:rPr>
                <a:t>Контроллер обработки сигналов</a:t>
              </a:r>
              <a:endParaRPr lang="ru-RU" altLang="ru-RU" sz="2400">
                <a:latin typeface="Times New Roman" pitchFamily="18" charset="0"/>
              </a:endParaRPr>
            </a:p>
          </p:txBody>
        </p:sp>
        <p:sp>
          <p:nvSpPr>
            <p:cNvPr id="260109" name="Rectangle 14"/>
            <p:cNvSpPr>
              <a:spLocks noChangeArrowheads="1"/>
            </p:cNvSpPr>
            <p:nvPr/>
          </p:nvSpPr>
          <p:spPr bwMode="auto">
            <a:xfrm>
              <a:off x="6278" y="8094"/>
              <a:ext cx="1800" cy="1080"/>
            </a:xfrm>
            <a:prstGeom prst="rect">
              <a:avLst/>
            </a:prstGeom>
            <a:noFill/>
            <a:ln w="9525">
              <a:solidFill>
                <a:srgbClr val="000000"/>
              </a:solidFill>
              <a:miter lim="800000"/>
              <a:headEnd/>
              <a:tailEnd/>
            </a:ln>
          </p:spPr>
          <p:txBody>
            <a:bodyPr/>
            <a:lstStyle/>
            <a:p>
              <a:pPr algn="ctr" eaLnBrk="1" hangingPunct="1"/>
              <a:r>
                <a:rPr lang="ru-RU" altLang="ru-RU" sz="1200">
                  <a:latin typeface="Times New Roman" pitchFamily="18" charset="0"/>
                </a:rPr>
                <a:t>Устройство визуализации результатов</a:t>
              </a:r>
              <a:endParaRPr lang="ru-RU" altLang="ru-RU" sz="2400">
                <a:latin typeface="Times New Roman" pitchFamily="18" charset="0"/>
              </a:endParaRPr>
            </a:p>
          </p:txBody>
        </p:sp>
        <p:sp>
          <p:nvSpPr>
            <p:cNvPr id="260110" name="Rectangle 15"/>
            <p:cNvSpPr>
              <a:spLocks noChangeArrowheads="1"/>
            </p:cNvSpPr>
            <p:nvPr/>
          </p:nvSpPr>
          <p:spPr bwMode="auto">
            <a:xfrm>
              <a:off x="8618" y="5934"/>
              <a:ext cx="2160" cy="720"/>
            </a:xfrm>
            <a:prstGeom prst="rect">
              <a:avLst/>
            </a:prstGeom>
            <a:noFill/>
            <a:ln w="9525">
              <a:solidFill>
                <a:srgbClr val="000000"/>
              </a:solidFill>
              <a:miter lim="800000"/>
              <a:headEnd/>
              <a:tailEnd/>
            </a:ln>
          </p:spPr>
          <p:txBody>
            <a:bodyPr/>
            <a:lstStyle/>
            <a:p>
              <a:pPr algn="ctr" eaLnBrk="1" hangingPunct="1"/>
              <a:r>
                <a:rPr lang="ru-RU" altLang="ru-RU" sz="1200">
                  <a:latin typeface="Times New Roman" pitchFamily="18" charset="0"/>
                </a:rPr>
                <a:t>Блок управления (клавиатура)</a:t>
              </a:r>
              <a:endParaRPr lang="ru-RU" altLang="ru-RU" sz="2400">
                <a:latin typeface="Times New Roman" pitchFamily="18" charset="0"/>
              </a:endParaRPr>
            </a:p>
          </p:txBody>
        </p:sp>
        <p:sp>
          <p:nvSpPr>
            <p:cNvPr id="260111" name="Rectangle 16"/>
            <p:cNvSpPr>
              <a:spLocks noChangeArrowheads="1"/>
            </p:cNvSpPr>
            <p:nvPr/>
          </p:nvSpPr>
          <p:spPr bwMode="auto">
            <a:xfrm>
              <a:off x="8618" y="7195"/>
              <a:ext cx="2160" cy="1080"/>
            </a:xfrm>
            <a:prstGeom prst="rect">
              <a:avLst/>
            </a:prstGeom>
            <a:noFill/>
            <a:ln w="9525">
              <a:solidFill>
                <a:srgbClr val="000000"/>
              </a:solidFill>
              <a:miter lim="800000"/>
              <a:headEnd/>
              <a:tailEnd/>
            </a:ln>
          </p:spPr>
          <p:txBody>
            <a:bodyPr/>
            <a:lstStyle/>
            <a:p>
              <a:pPr algn="ctr" eaLnBrk="1" hangingPunct="1"/>
              <a:r>
                <a:rPr lang="ru-RU" altLang="ru-RU" sz="1200">
                  <a:latin typeface="Times New Roman" pitchFamily="18" charset="0"/>
                </a:rPr>
                <a:t>Устрройство тревожной сигнализации</a:t>
              </a:r>
              <a:endParaRPr lang="ru-RU" altLang="ru-RU" sz="2400">
                <a:latin typeface="Times New Roman" pitchFamily="18" charset="0"/>
              </a:endParaRPr>
            </a:p>
          </p:txBody>
        </p:sp>
        <p:sp>
          <p:nvSpPr>
            <p:cNvPr id="260112" name="Line 17"/>
            <p:cNvSpPr>
              <a:spLocks noChangeShapeType="1"/>
            </p:cNvSpPr>
            <p:nvPr/>
          </p:nvSpPr>
          <p:spPr bwMode="auto">
            <a:xfrm flipV="1">
              <a:off x="4118" y="8274"/>
              <a:ext cx="0" cy="360"/>
            </a:xfrm>
            <a:prstGeom prst="line">
              <a:avLst/>
            </a:prstGeom>
            <a:noFill/>
            <a:ln w="9525">
              <a:solidFill>
                <a:srgbClr val="000000"/>
              </a:solidFill>
              <a:round/>
              <a:headEnd/>
              <a:tailEnd type="triangle" w="med" len="med"/>
            </a:ln>
          </p:spPr>
          <p:txBody>
            <a:bodyPr/>
            <a:lstStyle/>
            <a:p>
              <a:endParaRPr lang="ru-RU"/>
            </a:p>
          </p:txBody>
        </p:sp>
        <p:sp>
          <p:nvSpPr>
            <p:cNvPr id="260113" name="Line 18"/>
            <p:cNvSpPr>
              <a:spLocks noChangeShapeType="1"/>
            </p:cNvSpPr>
            <p:nvPr/>
          </p:nvSpPr>
          <p:spPr bwMode="auto">
            <a:xfrm flipV="1">
              <a:off x="3398" y="7195"/>
              <a:ext cx="0" cy="360"/>
            </a:xfrm>
            <a:prstGeom prst="line">
              <a:avLst/>
            </a:prstGeom>
            <a:noFill/>
            <a:ln w="9525">
              <a:solidFill>
                <a:srgbClr val="000000"/>
              </a:solidFill>
              <a:round/>
              <a:headEnd/>
              <a:tailEnd type="triangle" w="med" len="med"/>
            </a:ln>
          </p:spPr>
          <p:txBody>
            <a:bodyPr/>
            <a:lstStyle/>
            <a:p>
              <a:endParaRPr lang="ru-RU"/>
            </a:p>
          </p:txBody>
        </p:sp>
        <p:sp>
          <p:nvSpPr>
            <p:cNvPr id="260114" name="Line 19"/>
            <p:cNvSpPr>
              <a:spLocks noChangeShapeType="1"/>
            </p:cNvSpPr>
            <p:nvPr/>
          </p:nvSpPr>
          <p:spPr bwMode="auto">
            <a:xfrm flipV="1">
              <a:off x="4658" y="7195"/>
              <a:ext cx="0" cy="360"/>
            </a:xfrm>
            <a:prstGeom prst="line">
              <a:avLst/>
            </a:prstGeom>
            <a:noFill/>
            <a:ln w="9525">
              <a:solidFill>
                <a:srgbClr val="000000"/>
              </a:solidFill>
              <a:round/>
              <a:headEnd/>
              <a:tailEnd type="triangle" w="med" len="med"/>
            </a:ln>
          </p:spPr>
          <p:txBody>
            <a:bodyPr/>
            <a:lstStyle/>
            <a:p>
              <a:endParaRPr lang="ru-RU"/>
            </a:p>
          </p:txBody>
        </p:sp>
        <p:sp>
          <p:nvSpPr>
            <p:cNvPr id="260115" name="Line 20"/>
            <p:cNvSpPr>
              <a:spLocks noChangeShapeType="1"/>
            </p:cNvSpPr>
            <p:nvPr/>
          </p:nvSpPr>
          <p:spPr bwMode="auto">
            <a:xfrm flipV="1">
              <a:off x="3938" y="6294"/>
              <a:ext cx="0" cy="360"/>
            </a:xfrm>
            <a:prstGeom prst="line">
              <a:avLst/>
            </a:prstGeom>
            <a:noFill/>
            <a:ln w="9525">
              <a:solidFill>
                <a:srgbClr val="000000"/>
              </a:solidFill>
              <a:round/>
              <a:headEnd/>
              <a:tailEnd type="triangle" w="med" len="med"/>
            </a:ln>
          </p:spPr>
          <p:txBody>
            <a:bodyPr/>
            <a:lstStyle/>
            <a:p>
              <a:endParaRPr lang="ru-RU"/>
            </a:p>
          </p:txBody>
        </p:sp>
        <p:sp>
          <p:nvSpPr>
            <p:cNvPr id="260116" name="Line 21"/>
            <p:cNvSpPr>
              <a:spLocks noChangeShapeType="1"/>
            </p:cNvSpPr>
            <p:nvPr/>
          </p:nvSpPr>
          <p:spPr bwMode="auto">
            <a:xfrm>
              <a:off x="5558" y="5754"/>
              <a:ext cx="720" cy="0"/>
            </a:xfrm>
            <a:prstGeom prst="line">
              <a:avLst/>
            </a:prstGeom>
            <a:noFill/>
            <a:ln w="9525">
              <a:solidFill>
                <a:srgbClr val="000000"/>
              </a:solidFill>
              <a:round/>
              <a:headEnd/>
              <a:tailEnd type="triangle" w="med" len="med"/>
            </a:ln>
          </p:spPr>
          <p:txBody>
            <a:bodyPr/>
            <a:lstStyle/>
            <a:p>
              <a:endParaRPr lang="ru-RU"/>
            </a:p>
          </p:txBody>
        </p:sp>
        <p:sp>
          <p:nvSpPr>
            <p:cNvPr id="260117" name="Line 22"/>
            <p:cNvSpPr>
              <a:spLocks noChangeShapeType="1"/>
            </p:cNvSpPr>
            <p:nvPr/>
          </p:nvSpPr>
          <p:spPr bwMode="auto">
            <a:xfrm>
              <a:off x="6998" y="6294"/>
              <a:ext cx="0" cy="360"/>
            </a:xfrm>
            <a:prstGeom prst="line">
              <a:avLst/>
            </a:prstGeom>
            <a:noFill/>
            <a:ln w="9525">
              <a:solidFill>
                <a:srgbClr val="000000"/>
              </a:solidFill>
              <a:round/>
              <a:headEnd/>
              <a:tailEnd type="triangle" w="med" len="med"/>
            </a:ln>
          </p:spPr>
          <p:txBody>
            <a:bodyPr/>
            <a:lstStyle/>
            <a:p>
              <a:endParaRPr lang="ru-RU"/>
            </a:p>
          </p:txBody>
        </p:sp>
        <p:sp>
          <p:nvSpPr>
            <p:cNvPr id="260118" name="Line 23"/>
            <p:cNvSpPr>
              <a:spLocks noChangeShapeType="1"/>
            </p:cNvSpPr>
            <p:nvPr/>
          </p:nvSpPr>
          <p:spPr bwMode="auto">
            <a:xfrm>
              <a:off x="6998" y="7734"/>
              <a:ext cx="0" cy="360"/>
            </a:xfrm>
            <a:prstGeom prst="line">
              <a:avLst/>
            </a:prstGeom>
            <a:noFill/>
            <a:ln w="9525">
              <a:solidFill>
                <a:srgbClr val="000000"/>
              </a:solidFill>
              <a:round/>
              <a:headEnd/>
              <a:tailEnd type="triangle" w="med" len="med"/>
            </a:ln>
          </p:spPr>
          <p:txBody>
            <a:bodyPr/>
            <a:lstStyle/>
            <a:p>
              <a:endParaRPr lang="ru-RU"/>
            </a:p>
          </p:txBody>
        </p:sp>
        <p:sp>
          <p:nvSpPr>
            <p:cNvPr id="260119" name="Line 24"/>
            <p:cNvSpPr>
              <a:spLocks noChangeShapeType="1"/>
            </p:cNvSpPr>
            <p:nvPr/>
          </p:nvSpPr>
          <p:spPr bwMode="auto">
            <a:xfrm flipH="1">
              <a:off x="6098" y="7015"/>
              <a:ext cx="180" cy="0"/>
            </a:xfrm>
            <a:prstGeom prst="line">
              <a:avLst/>
            </a:prstGeom>
            <a:noFill/>
            <a:ln w="9525">
              <a:solidFill>
                <a:srgbClr val="000000"/>
              </a:solidFill>
              <a:round/>
              <a:headEnd/>
              <a:tailEnd/>
            </a:ln>
          </p:spPr>
          <p:txBody>
            <a:bodyPr/>
            <a:lstStyle/>
            <a:p>
              <a:endParaRPr lang="ru-RU"/>
            </a:p>
          </p:txBody>
        </p:sp>
        <p:sp>
          <p:nvSpPr>
            <p:cNvPr id="260120" name="Line 25"/>
            <p:cNvSpPr>
              <a:spLocks noChangeShapeType="1"/>
            </p:cNvSpPr>
            <p:nvPr/>
          </p:nvSpPr>
          <p:spPr bwMode="auto">
            <a:xfrm flipV="1">
              <a:off x="6098" y="6114"/>
              <a:ext cx="0" cy="900"/>
            </a:xfrm>
            <a:prstGeom prst="line">
              <a:avLst/>
            </a:prstGeom>
            <a:noFill/>
            <a:ln w="9525">
              <a:solidFill>
                <a:srgbClr val="000000"/>
              </a:solidFill>
              <a:round/>
              <a:headEnd/>
              <a:tailEnd/>
            </a:ln>
          </p:spPr>
          <p:txBody>
            <a:bodyPr/>
            <a:lstStyle/>
            <a:p>
              <a:endParaRPr lang="ru-RU"/>
            </a:p>
          </p:txBody>
        </p:sp>
        <p:sp>
          <p:nvSpPr>
            <p:cNvPr id="260121" name="Line 26"/>
            <p:cNvSpPr>
              <a:spLocks noChangeShapeType="1"/>
            </p:cNvSpPr>
            <p:nvPr/>
          </p:nvSpPr>
          <p:spPr bwMode="auto">
            <a:xfrm flipH="1">
              <a:off x="5558" y="6114"/>
              <a:ext cx="540" cy="0"/>
            </a:xfrm>
            <a:prstGeom prst="line">
              <a:avLst/>
            </a:prstGeom>
            <a:noFill/>
            <a:ln w="9525">
              <a:solidFill>
                <a:srgbClr val="000000"/>
              </a:solidFill>
              <a:round/>
              <a:headEnd/>
              <a:tailEnd type="triangle" w="med" len="med"/>
            </a:ln>
          </p:spPr>
          <p:txBody>
            <a:bodyPr/>
            <a:lstStyle/>
            <a:p>
              <a:endParaRPr lang="ru-RU"/>
            </a:p>
          </p:txBody>
        </p:sp>
        <p:sp>
          <p:nvSpPr>
            <p:cNvPr id="260122" name="Line 27"/>
            <p:cNvSpPr>
              <a:spLocks noChangeShapeType="1"/>
            </p:cNvSpPr>
            <p:nvPr/>
          </p:nvSpPr>
          <p:spPr bwMode="auto">
            <a:xfrm flipH="1">
              <a:off x="6098" y="7374"/>
              <a:ext cx="180" cy="0"/>
            </a:xfrm>
            <a:prstGeom prst="line">
              <a:avLst/>
            </a:prstGeom>
            <a:noFill/>
            <a:ln w="9525">
              <a:solidFill>
                <a:srgbClr val="000000"/>
              </a:solidFill>
              <a:round/>
              <a:headEnd/>
              <a:tailEnd/>
            </a:ln>
          </p:spPr>
          <p:txBody>
            <a:bodyPr/>
            <a:lstStyle/>
            <a:p>
              <a:endParaRPr lang="ru-RU"/>
            </a:p>
          </p:txBody>
        </p:sp>
        <p:sp>
          <p:nvSpPr>
            <p:cNvPr id="260123" name="Line 28"/>
            <p:cNvSpPr>
              <a:spLocks noChangeShapeType="1"/>
            </p:cNvSpPr>
            <p:nvPr/>
          </p:nvSpPr>
          <p:spPr bwMode="auto">
            <a:xfrm>
              <a:off x="6098" y="7374"/>
              <a:ext cx="0" cy="1620"/>
            </a:xfrm>
            <a:prstGeom prst="line">
              <a:avLst/>
            </a:prstGeom>
            <a:noFill/>
            <a:ln w="9525">
              <a:solidFill>
                <a:srgbClr val="000000"/>
              </a:solidFill>
              <a:round/>
              <a:headEnd/>
              <a:tailEnd/>
            </a:ln>
          </p:spPr>
          <p:txBody>
            <a:bodyPr/>
            <a:lstStyle/>
            <a:p>
              <a:endParaRPr lang="ru-RU"/>
            </a:p>
          </p:txBody>
        </p:sp>
        <p:sp>
          <p:nvSpPr>
            <p:cNvPr id="260124" name="Line 29"/>
            <p:cNvSpPr>
              <a:spLocks noChangeShapeType="1"/>
            </p:cNvSpPr>
            <p:nvPr/>
          </p:nvSpPr>
          <p:spPr bwMode="auto">
            <a:xfrm flipH="1">
              <a:off x="5558" y="8994"/>
              <a:ext cx="540" cy="0"/>
            </a:xfrm>
            <a:prstGeom prst="line">
              <a:avLst/>
            </a:prstGeom>
            <a:noFill/>
            <a:ln w="9525">
              <a:solidFill>
                <a:srgbClr val="000000"/>
              </a:solidFill>
              <a:round/>
              <a:headEnd/>
              <a:tailEnd type="triangle" w="med" len="med"/>
            </a:ln>
          </p:spPr>
          <p:txBody>
            <a:bodyPr/>
            <a:lstStyle/>
            <a:p>
              <a:endParaRPr lang="ru-RU"/>
            </a:p>
          </p:txBody>
        </p:sp>
        <p:sp>
          <p:nvSpPr>
            <p:cNvPr id="260125" name="Line 30"/>
            <p:cNvSpPr>
              <a:spLocks noChangeShapeType="1"/>
            </p:cNvSpPr>
            <p:nvPr/>
          </p:nvSpPr>
          <p:spPr bwMode="auto">
            <a:xfrm>
              <a:off x="2678" y="6475"/>
              <a:ext cx="180" cy="0"/>
            </a:xfrm>
            <a:prstGeom prst="line">
              <a:avLst/>
            </a:prstGeom>
            <a:noFill/>
            <a:ln w="9525">
              <a:solidFill>
                <a:srgbClr val="000000"/>
              </a:solidFill>
              <a:round/>
              <a:headEnd/>
              <a:tailEnd/>
            </a:ln>
          </p:spPr>
          <p:txBody>
            <a:bodyPr/>
            <a:lstStyle/>
            <a:p>
              <a:endParaRPr lang="ru-RU"/>
            </a:p>
          </p:txBody>
        </p:sp>
        <p:sp>
          <p:nvSpPr>
            <p:cNvPr id="260126" name="Line 31"/>
            <p:cNvSpPr>
              <a:spLocks noChangeShapeType="1"/>
            </p:cNvSpPr>
            <p:nvPr/>
          </p:nvSpPr>
          <p:spPr bwMode="auto">
            <a:xfrm>
              <a:off x="3038" y="6475"/>
              <a:ext cx="180" cy="0"/>
            </a:xfrm>
            <a:prstGeom prst="line">
              <a:avLst/>
            </a:prstGeom>
            <a:noFill/>
            <a:ln w="9525">
              <a:solidFill>
                <a:srgbClr val="000000"/>
              </a:solidFill>
              <a:round/>
              <a:headEnd/>
              <a:tailEnd/>
            </a:ln>
          </p:spPr>
          <p:txBody>
            <a:bodyPr/>
            <a:lstStyle/>
            <a:p>
              <a:endParaRPr lang="ru-RU"/>
            </a:p>
          </p:txBody>
        </p:sp>
        <p:sp>
          <p:nvSpPr>
            <p:cNvPr id="260127" name="Line 32"/>
            <p:cNvSpPr>
              <a:spLocks noChangeShapeType="1"/>
            </p:cNvSpPr>
            <p:nvPr/>
          </p:nvSpPr>
          <p:spPr bwMode="auto">
            <a:xfrm>
              <a:off x="3398" y="6475"/>
              <a:ext cx="180" cy="0"/>
            </a:xfrm>
            <a:prstGeom prst="line">
              <a:avLst/>
            </a:prstGeom>
            <a:noFill/>
            <a:ln w="9525">
              <a:solidFill>
                <a:srgbClr val="000000"/>
              </a:solidFill>
              <a:round/>
              <a:headEnd/>
              <a:tailEnd/>
            </a:ln>
          </p:spPr>
          <p:txBody>
            <a:bodyPr/>
            <a:lstStyle/>
            <a:p>
              <a:endParaRPr lang="ru-RU"/>
            </a:p>
          </p:txBody>
        </p:sp>
        <p:sp>
          <p:nvSpPr>
            <p:cNvPr id="260128" name="Line 33"/>
            <p:cNvSpPr>
              <a:spLocks noChangeShapeType="1"/>
            </p:cNvSpPr>
            <p:nvPr/>
          </p:nvSpPr>
          <p:spPr bwMode="auto">
            <a:xfrm>
              <a:off x="4118" y="6475"/>
              <a:ext cx="180" cy="0"/>
            </a:xfrm>
            <a:prstGeom prst="line">
              <a:avLst/>
            </a:prstGeom>
            <a:noFill/>
            <a:ln w="9525">
              <a:solidFill>
                <a:srgbClr val="000000"/>
              </a:solidFill>
              <a:round/>
              <a:headEnd/>
              <a:tailEnd/>
            </a:ln>
          </p:spPr>
          <p:txBody>
            <a:bodyPr/>
            <a:lstStyle/>
            <a:p>
              <a:endParaRPr lang="ru-RU"/>
            </a:p>
          </p:txBody>
        </p:sp>
        <p:sp>
          <p:nvSpPr>
            <p:cNvPr id="260129" name="Line 34"/>
            <p:cNvSpPr>
              <a:spLocks noChangeShapeType="1"/>
            </p:cNvSpPr>
            <p:nvPr/>
          </p:nvSpPr>
          <p:spPr bwMode="auto">
            <a:xfrm>
              <a:off x="4658" y="6475"/>
              <a:ext cx="180" cy="0"/>
            </a:xfrm>
            <a:prstGeom prst="line">
              <a:avLst/>
            </a:prstGeom>
            <a:noFill/>
            <a:ln w="9525">
              <a:solidFill>
                <a:srgbClr val="000000"/>
              </a:solidFill>
              <a:round/>
              <a:headEnd/>
              <a:tailEnd/>
            </a:ln>
          </p:spPr>
          <p:txBody>
            <a:bodyPr/>
            <a:lstStyle/>
            <a:p>
              <a:endParaRPr lang="ru-RU"/>
            </a:p>
          </p:txBody>
        </p:sp>
        <p:sp>
          <p:nvSpPr>
            <p:cNvPr id="260130" name="Line 35"/>
            <p:cNvSpPr>
              <a:spLocks noChangeShapeType="1"/>
            </p:cNvSpPr>
            <p:nvPr/>
          </p:nvSpPr>
          <p:spPr bwMode="auto">
            <a:xfrm>
              <a:off x="5018" y="6475"/>
              <a:ext cx="180" cy="0"/>
            </a:xfrm>
            <a:prstGeom prst="line">
              <a:avLst/>
            </a:prstGeom>
            <a:noFill/>
            <a:ln w="9525">
              <a:solidFill>
                <a:srgbClr val="000000"/>
              </a:solidFill>
              <a:round/>
              <a:headEnd/>
              <a:tailEnd/>
            </a:ln>
          </p:spPr>
          <p:txBody>
            <a:bodyPr/>
            <a:lstStyle/>
            <a:p>
              <a:endParaRPr lang="ru-RU"/>
            </a:p>
          </p:txBody>
        </p:sp>
        <p:sp>
          <p:nvSpPr>
            <p:cNvPr id="260131" name="Line 36"/>
            <p:cNvSpPr>
              <a:spLocks noChangeShapeType="1"/>
            </p:cNvSpPr>
            <p:nvPr/>
          </p:nvSpPr>
          <p:spPr bwMode="auto">
            <a:xfrm>
              <a:off x="5378" y="6475"/>
              <a:ext cx="180" cy="0"/>
            </a:xfrm>
            <a:prstGeom prst="line">
              <a:avLst/>
            </a:prstGeom>
            <a:noFill/>
            <a:ln w="9525">
              <a:solidFill>
                <a:srgbClr val="000000"/>
              </a:solidFill>
              <a:round/>
              <a:headEnd/>
              <a:tailEnd/>
            </a:ln>
          </p:spPr>
          <p:txBody>
            <a:bodyPr/>
            <a:lstStyle/>
            <a:p>
              <a:endParaRPr lang="ru-RU"/>
            </a:p>
          </p:txBody>
        </p:sp>
        <p:sp>
          <p:nvSpPr>
            <p:cNvPr id="260132" name="Line 37"/>
            <p:cNvSpPr>
              <a:spLocks noChangeShapeType="1"/>
            </p:cNvSpPr>
            <p:nvPr/>
          </p:nvSpPr>
          <p:spPr bwMode="auto">
            <a:xfrm>
              <a:off x="5738" y="6475"/>
              <a:ext cx="0" cy="180"/>
            </a:xfrm>
            <a:prstGeom prst="line">
              <a:avLst/>
            </a:prstGeom>
            <a:noFill/>
            <a:ln w="9525">
              <a:solidFill>
                <a:srgbClr val="000000"/>
              </a:solidFill>
              <a:round/>
              <a:headEnd/>
              <a:tailEnd/>
            </a:ln>
          </p:spPr>
          <p:txBody>
            <a:bodyPr/>
            <a:lstStyle/>
            <a:p>
              <a:endParaRPr lang="ru-RU"/>
            </a:p>
          </p:txBody>
        </p:sp>
        <p:sp>
          <p:nvSpPr>
            <p:cNvPr id="260133" name="Line 38"/>
            <p:cNvSpPr>
              <a:spLocks noChangeShapeType="1"/>
            </p:cNvSpPr>
            <p:nvPr/>
          </p:nvSpPr>
          <p:spPr bwMode="auto">
            <a:xfrm>
              <a:off x="5738" y="6835"/>
              <a:ext cx="0" cy="180"/>
            </a:xfrm>
            <a:prstGeom prst="line">
              <a:avLst/>
            </a:prstGeom>
            <a:noFill/>
            <a:ln w="9525">
              <a:solidFill>
                <a:srgbClr val="000000"/>
              </a:solidFill>
              <a:round/>
              <a:headEnd/>
              <a:tailEnd/>
            </a:ln>
          </p:spPr>
          <p:txBody>
            <a:bodyPr/>
            <a:lstStyle/>
            <a:p>
              <a:endParaRPr lang="ru-RU"/>
            </a:p>
          </p:txBody>
        </p:sp>
        <p:sp>
          <p:nvSpPr>
            <p:cNvPr id="260134" name="Line 39"/>
            <p:cNvSpPr>
              <a:spLocks noChangeShapeType="1"/>
            </p:cNvSpPr>
            <p:nvPr/>
          </p:nvSpPr>
          <p:spPr bwMode="auto">
            <a:xfrm>
              <a:off x="5738" y="7195"/>
              <a:ext cx="0" cy="180"/>
            </a:xfrm>
            <a:prstGeom prst="line">
              <a:avLst/>
            </a:prstGeom>
            <a:noFill/>
            <a:ln w="9525">
              <a:solidFill>
                <a:srgbClr val="000000"/>
              </a:solidFill>
              <a:round/>
              <a:headEnd/>
              <a:tailEnd/>
            </a:ln>
          </p:spPr>
          <p:txBody>
            <a:bodyPr/>
            <a:lstStyle/>
            <a:p>
              <a:endParaRPr lang="ru-RU"/>
            </a:p>
          </p:txBody>
        </p:sp>
        <p:sp>
          <p:nvSpPr>
            <p:cNvPr id="260135" name="Line 40"/>
            <p:cNvSpPr>
              <a:spLocks noChangeShapeType="1"/>
            </p:cNvSpPr>
            <p:nvPr/>
          </p:nvSpPr>
          <p:spPr bwMode="auto">
            <a:xfrm>
              <a:off x="5738" y="7734"/>
              <a:ext cx="0" cy="180"/>
            </a:xfrm>
            <a:prstGeom prst="line">
              <a:avLst/>
            </a:prstGeom>
            <a:noFill/>
            <a:ln w="9525">
              <a:solidFill>
                <a:srgbClr val="000000"/>
              </a:solidFill>
              <a:round/>
              <a:headEnd/>
              <a:tailEnd/>
            </a:ln>
          </p:spPr>
          <p:txBody>
            <a:bodyPr/>
            <a:lstStyle/>
            <a:p>
              <a:endParaRPr lang="ru-RU"/>
            </a:p>
          </p:txBody>
        </p:sp>
        <p:sp>
          <p:nvSpPr>
            <p:cNvPr id="260136" name="Line 41"/>
            <p:cNvSpPr>
              <a:spLocks noChangeShapeType="1"/>
            </p:cNvSpPr>
            <p:nvPr/>
          </p:nvSpPr>
          <p:spPr bwMode="auto">
            <a:xfrm>
              <a:off x="2498" y="6475"/>
              <a:ext cx="0" cy="360"/>
            </a:xfrm>
            <a:prstGeom prst="line">
              <a:avLst/>
            </a:prstGeom>
            <a:noFill/>
            <a:ln w="9525">
              <a:solidFill>
                <a:srgbClr val="000000"/>
              </a:solidFill>
              <a:round/>
              <a:headEnd/>
              <a:tailEnd/>
            </a:ln>
          </p:spPr>
          <p:txBody>
            <a:bodyPr/>
            <a:lstStyle/>
            <a:p>
              <a:endParaRPr lang="ru-RU"/>
            </a:p>
          </p:txBody>
        </p:sp>
        <p:sp>
          <p:nvSpPr>
            <p:cNvPr id="260137" name="Line 42"/>
            <p:cNvSpPr>
              <a:spLocks noChangeShapeType="1"/>
            </p:cNvSpPr>
            <p:nvPr/>
          </p:nvSpPr>
          <p:spPr bwMode="auto">
            <a:xfrm>
              <a:off x="2498" y="7195"/>
              <a:ext cx="0" cy="360"/>
            </a:xfrm>
            <a:prstGeom prst="line">
              <a:avLst/>
            </a:prstGeom>
            <a:noFill/>
            <a:ln w="9525">
              <a:solidFill>
                <a:srgbClr val="000000"/>
              </a:solidFill>
              <a:round/>
              <a:headEnd/>
              <a:tailEnd/>
            </a:ln>
          </p:spPr>
          <p:txBody>
            <a:bodyPr/>
            <a:lstStyle/>
            <a:p>
              <a:endParaRPr lang="ru-RU"/>
            </a:p>
          </p:txBody>
        </p:sp>
        <p:sp>
          <p:nvSpPr>
            <p:cNvPr id="260138" name="Line 43"/>
            <p:cNvSpPr>
              <a:spLocks noChangeShapeType="1"/>
            </p:cNvSpPr>
            <p:nvPr/>
          </p:nvSpPr>
          <p:spPr bwMode="auto">
            <a:xfrm>
              <a:off x="2498" y="7914"/>
              <a:ext cx="0" cy="180"/>
            </a:xfrm>
            <a:prstGeom prst="line">
              <a:avLst/>
            </a:prstGeom>
            <a:noFill/>
            <a:ln w="9525">
              <a:solidFill>
                <a:srgbClr val="000000"/>
              </a:solidFill>
              <a:round/>
              <a:headEnd/>
              <a:tailEnd/>
            </a:ln>
          </p:spPr>
          <p:txBody>
            <a:bodyPr/>
            <a:lstStyle/>
            <a:p>
              <a:endParaRPr lang="ru-RU"/>
            </a:p>
          </p:txBody>
        </p:sp>
        <p:sp>
          <p:nvSpPr>
            <p:cNvPr id="260139" name="Line 44"/>
            <p:cNvSpPr>
              <a:spLocks noChangeShapeType="1"/>
            </p:cNvSpPr>
            <p:nvPr/>
          </p:nvSpPr>
          <p:spPr bwMode="auto">
            <a:xfrm>
              <a:off x="2498" y="8454"/>
              <a:ext cx="360" cy="0"/>
            </a:xfrm>
            <a:prstGeom prst="line">
              <a:avLst/>
            </a:prstGeom>
            <a:noFill/>
            <a:ln w="9525">
              <a:solidFill>
                <a:srgbClr val="000000"/>
              </a:solidFill>
              <a:round/>
              <a:headEnd/>
              <a:tailEnd/>
            </a:ln>
          </p:spPr>
          <p:txBody>
            <a:bodyPr/>
            <a:lstStyle/>
            <a:p>
              <a:endParaRPr lang="ru-RU"/>
            </a:p>
          </p:txBody>
        </p:sp>
        <p:sp>
          <p:nvSpPr>
            <p:cNvPr id="260140" name="Line 45"/>
            <p:cNvSpPr>
              <a:spLocks noChangeShapeType="1"/>
            </p:cNvSpPr>
            <p:nvPr/>
          </p:nvSpPr>
          <p:spPr bwMode="auto">
            <a:xfrm>
              <a:off x="3218" y="8454"/>
              <a:ext cx="180" cy="0"/>
            </a:xfrm>
            <a:prstGeom prst="line">
              <a:avLst/>
            </a:prstGeom>
            <a:noFill/>
            <a:ln w="9525">
              <a:solidFill>
                <a:srgbClr val="000000"/>
              </a:solidFill>
              <a:round/>
              <a:headEnd/>
              <a:tailEnd/>
            </a:ln>
          </p:spPr>
          <p:txBody>
            <a:bodyPr/>
            <a:lstStyle/>
            <a:p>
              <a:endParaRPr lang="ru-RU"/>
            </a:p>
          </p:txBody>
        </p:sp>
        <p:sp>
          <p:nvSpPr>
            <p:cNvPr id="260141" name="Line 46"/>
            <p:cNvSpPr>
              <a:spLocks noChangeShapeType="1"/>
            </p:cNvSpPr>
            <p:nvPr/>
          </p:nvSpPr>
          <p:spPr bwMode="auto">
            <a:xfrm>
              <a:off x="4118" y="8454"/>
              <a:ext cx="180" cy="0"/>
            </a:xfrm>
            <a:prstGeom prst="line">
              <a:avLst/>
            </a:prstGeom>
            <a:noFill/>
            <a:ln w="9525">
              <a:solidFill>
                <a:srgbClr val="000000"/>
              </a:solidFill>
              <a:round/>
              <a:headEnd/>
              <a:tailEnd/>
            </a:ln>
          </p:spPr>
          <p:txBody>
            <a:bodyPr/>
            <a:lstStyle/>
            <a:p>
              <a:endParaRPr lang="ru-RU"/>
            </a:p>
          </p:txBody>
        </p:sp>
        <p:sp>
          <p:nvSpPr>
            <p:cNvPr id="260142" name="Line 47"/>
            <p:cNvSpPr>
              <a:spLocks noChangeShapeType="1"/>
            </p:cNvSpPr>
            <p:nvPr/>
          </p:nvSpPr>
          <p:spPr bwMode="auto">
            <a:xfrm>
              <a:off x="4658" y="8454"/>
              <a:ext cx="360" cy="0"/>
            </a:xfrm>
            <a:prstGeom prst="line">
              <a:avLst/>
            </a:prstGeom>
            <a:noFill/>
            <a:ln w="9525">
              <a:solidFill>
                <a:srgbClr val="000000"/>
              </a:solidFill>
              <a:round/>
              <a:headEnd/>
              <a:tailEnd/>
            </a:ln>
          </p:spPr>
          <p:txBody>
            <a:bodyPr/>
            <a:lstStyle/>
            <a:p>
              <a:endParaRPr lang="ru-RU"/>
            </a:p>
          </p:txBody>
        </p:sp>
        <p:sp>
          <p:nvSpPr>
            <p:cNvPr id="260143" name="Line 48"/>
            <p:cNvSpPr>
              <a:spLocks noChangeShapeType="1"/>
            </p:cNvSpPr>
            <p:nvPr/>
          </p:nvSpPr>
          <p:spPr bwMode="auto">
            <a:xfrm>
              <a:off x="5378" y="8454"/>
              <a:ext cx="360" cy="0"/>
            </a:xfrm>
            <a:prstGeom prst="line">
              <a:avLst/>
            </a:prstGeom>
            <a:noFill/>
            <a:ln w="9525">
              <a:solidFill>
                <a:srgbClr val="000000"/>
              </a:solidFill>
              <a:round/>
              <a:headEnd/>
              <a:tailEnd/>
            </a:ln>
          </p:spPr>
          <p:txBody>
            <a:bodyPr/>
            <a:lstStyle/>
            <a:p>
              <a:endParaRPr lang="ru-RU"/>
            </a:p>
          </p:txBody>
        </p:sp>
        <p:sp>
          <p:nvSpPr>
            <p:cNvPr id="260144" name="Line 49"/>
            <p:cNvSpPr>
              <a:spLocks noChangeShapeType="1"/>
            </p:cNvSpPr>
            <p:nvPr/>
          </p:nvSpPr>
          <p:spPr bwMode="auto">
            <a:xfrm flipV="1">
              <a:off x="5738" y="8094"/>
              <a:ext cx="0" cy="180"/>
            </a:xfrm>
            <a:prstGeom prst="line">
              <a:avLst/>
            </a:prstGeom>
            <a:noFill/>
            <a:ln w="9525">
              <a:solidFill>
                <a:srgbClr val="000000"/>
              </a:solidFill>
              <a:round/>
              <a:headEnd/>
              <a:tailEnd/>
            </a:ln>
          </p:spPr>
          <p:txBody>
            <a:bodyPr/>
            <a:lstStyle/>
            <a:p>
              <a:endParaRPr lang="ru-RU"/>
            </a:p>
          </p:txBody>
        </p:sp>
        <p:sp>
          <p:nvSpPr>
            <p:cNvPr id="260145" name="Line 50"/>
            <p:cNvSpPr>
              <a:spLocks noChangeShapeType="1"/>
            </p:cNvSpPr>
            <p:nvPr/>
          </p:nvSpPr>
          <p:spPr bwMode="auto">
            <a:xfrm>
              <a:off x="9338" y="6655"/>
              <a:ext cx="0" cy="180"/>
            </a:xfrm>
            <a:prstGeom prst="line">
              <a:avLst/>
            </a:prstGeom>
            <a:noFill/>
            <a:ln w="9525">
              <a:solidFill>
                <a:srgbClr val="000000"/>
              </a:solidFill>
              <a:round/>
              <a:headEnd/>
              <a:tailEnd/>
            </a:ln>
          </p:spPr>
          <p:txBody>
            <a:bodyPr/>
            <a:lstStyle/>
            <a:p>
              <a:endParaRPr lang="ru-RU"/>
            </a:p>
          </p:txBody>
        </p:sp>
        <p:sp>
          <p:nvSpPr>
            <p:cNvPr id="260146" name="Line 51"/>
            <p:cNvSpPr>
              <a:spLocks noChangeShapeType="1"/>
            </p:cNvSpPr>
            <p:nvPr/>
          </p:nvSpPr>
          <p:spPr bwMode="auto">
            <a:xfrm>
              <a:off x="8078" y="7015"/>
              <a:ext cx="1260" cy="0"/>
            </a:xfrm>
            <a:prstGeom prst="line">
              <a:avLst/>
            </a:prstGeom>
            <a:noFill/>
            <a:ln w="9525">
              <a:solidFill>
                <a:srgbClr val="000000"/>
              </a:solidFill>
              <a:round/>
              <a:headEnd/>
              <a:tailEnd/>
            </a:ln>
          </p:spPr>
          <p:txBody>
            <a:bodyPr/>
            <a:lstStyle/>
            <a:p>
              <a:endParaRPr lang="ru-RU"/>
            </a:p>
          </p:txBody>
        </p:sp>
        <p:sp>
          <p:nvSpPr>
            <p:cNvPr id="260147" name="Line 52"/>
            <p:cNvSpPr>
              <a:spLocks noChangeShapeType="1"/>
            </p:cNvSpPr>
            <p:nvPr/>
          </p:nvSpPr>
          <p:spPr bwMode="auto">
            <a:xfrm>
              <a:off x="9338" y="7015"/>
              <a:ext cx="0" cy="180"/>
            </a:xfrm>
            <a:prstGeom prst="line">
              <a:avLst/>
            </a:prstGeom>
            <a:noFill/>
            <a:ln w="9525">
              <a:solidFill>
                <a:srgbClr val="000000"/>
              </a:solidFill>
              <a:round/>
              <a:headEnd/>
              <a:tailEnd type="triangle" w="med" len="med"/>
            </a:ln>
          </p:spPr>
          <p:txBody>
            <a:bodyPr/>
            <a:lstStyle/>
            <a:p>
              <a:endParaRPr lang="ru-RU"/>
            </a:p>
          </p:txBody>
        </p:sp>
        <p:sp>
          <p:nvSpPr>
            <p:cNvPr id="260148" name="Line 53"/>
            <p:cNvSpPr>
              <a:spLocks noChangeShapeType="1"/>
            </p:cNvSpPr>
            <p:nvPr/>
          </p:nvSpPr>
          <p:spPr bwMode="auto">
            <a:xfrm flipH="1">
              <a:off x="8078" y="6835"/>
              <a:ext cx="1260" cy="0"/>
            </a:xfrm>
            <a:prstGeom prst="line">
              <a:avLst/>
            </a:prstGeom>
            <a:noFill/>
            <a:ln w="9525">
              <a:solidFill>
                <a:srgbClr val="000000"/>
              </a:solidFill>
              <a:round/>
              <a:headEnd/>
              <a:tailEnd type="triangle" w="med" len="med"/>
            </a:ln>
          </p:spPr>
          <p:txBody>
            <a:bodyPr/>
            <a:lstStyle/>
            <a:p>
              <a:endParaRPr lang="ru-RU"/>
            </a:p>
          </p:txBody>
        </p:sp>
        <p:sp>
          <p:nvSpPr>
            <p:cNvPr id="260149" name="Rectangle 54"/>
            <p:cNvSpPr>
              <a:spLocks noChangeArrowheads="1"/>
            </p:cNvSpPr>
            <p:nvPr/>
          </p:nvSpPr>
          <p:spPr bwMode="auto">
            <a:xfrm>
              <a:off x="1778" y="6475"/>
              <a:ext cx="540" cy="2160"/>
            </a:xfrm>
            <a:prstGeom prst="rect">
              <a:avLst/>
            </a:prstGeom>
            <a:noFill/>
            <a:ln w="9525">
              <a:solidFill>
                <a:srgbClr val="000000"/>
              </a:solidFill>
              <a:miter lim="800000"/>
              <a:headEnd/>
              <a:tailEnd/>
            </a:ln>
          </p:spPr>
          <p:txBody>
            <a:bodyPr/>
            <a:lstStyle/>
            <a:p>
              <a:pPr eaLnBrk="1" hangingPunct="1"/>
              <a:r>
                <a:rPr lang="ru-RU" altLang="ru-RU" sz="1200">
                  <a:latin typeface="Times New Roman" pitchFamily="18" charset="0"/>
                </a:rPr>
                <a:t>Д</a:t>
              </a:r>
            </a:p>
            <a:p>
              <a:pPr eaLnBrk="1" hangingPunct="1"/>
              <a:r>
                <a:rPr lang="ru-RU" altLang="ru-RU" sz="1200">
                  <a:latin typeface="Times New Roman" pitchFamily="18" charset="0"/>
                </a:rPr>
                <a:t>А</a:t>
              </a:r>
            </a:p>
            <a:p>
              <a:pPr eaLnBrk="1" hangingPunct="1"/>
              <a:r>
                <a:rPr lang="ru-RU" altLang="ru-RU" sz="1200">
                  <a:latin typeface="Times New Roman" pitchFamily="18" charset="0"/>
                </a:rPr>
                <a:t>Т</a:t>
              </a:r>
            </a:p>
            <a:p>
              <a:pPr eaLnBrk="1" hangingPunct="1"/>
              <a:r>
                <a:rPr lang="ru-RU" altLang="ru-RU" sz="1200">
                  <a:latin typeface="Times New Roman" pitchFamily="18" charset="0"/>
                </a:rPr>
                <a:t>Ч</a:t>
              </a:r>
            </a:p>
            <a:p>
              <a:pPr eaLnBrk="1" hangingPunct="1"/>
              <a:r>
                <a:rPr lang="ru-RU" altLang="ru-RU" sz="1200">
                  <a:latin typeface="Times New Roman" pitchFamily="18" charset="0"/>
                </a:rPr>
                <a:t>И</a:t>
              </a:r>
            </a:p>
            <a:p>
              <a:pPr eaLnBrk="1" hangingPunct="1"/>
              <a:r>
                <a:rPr lang="ru-RU" altLang="ru-RU" sz="1200">
                  <a:latin typeface="Times New Roman" pitchFamily="18" charset="0"/>
                </a:rPr>
                <a:t>К</a:t>
              </a:r>
              <a:endParaRPr lang="ru-RU" altLang="ru-RU" sz="2400">
                <a:latin typeface="Times New Roman" pitchFamily="18" charset="0"/>
              </a:endParaRPr>
            </a:p>
          </p:txBody>
        </p:sp>
      </p:grpSp>
      <p:sp>
        <p:nvSpPr>
          <p:cNvPr id="260099" name="Rectangle 55"/>
          <p:cNvSpPr>
            <a:spLocks noChangeArrowheads="1"/>
          </p:cNvSpPr>
          <p:nvPr/>
        </p:nvSpPr>
        <p:spPr bwMode="auto">
          <a:xfrm>
            <a:off x="2195513" y="981075"/>
            <a:ext cx="4302125" cy="366713"/>
          </a:xfrm>
          <a:prstGeom prst="rect">
            <a:avLst/>
          </a:prstGeom>
          <a:noFill/>
          <a:ln w="9525">
            <a:noFill/>
            <a:miter lim="800000"/>
            <a:headEnd/>
            <a:tailEnd/>
          </a:ln>
        </p:spPr>
        <p:txBody>
          <a:bodyPr wrap="none" anchor="ctr">
            <a:spAutoFit/>
          </a:bodyPr>
          <a:lstStyle/>
          <a:p>
            <a:pPr algn="ctr" eaLnBrk="1" hangingPunct="1"/>
            <a:r>
              <a:rPr lang="ru-RU" altLang="ru-RU" b="1"/>
              <a:t>Структурная схема пульсоксиметра</a:t>
            </a: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2" name="Picture 4"/>
          <p:cNvPicPr>
            <a:picLocks noChangeAspect="1" noChangeArrowheads="1"/>
          </p:cNvPicPr>
          <p:nvPr/>
        </p:nvPicPr>
        <p:blipFill>
          <a:blip r:embed="rId2"/>
          <a:srcRect/>
          <a:stretch>
            <a:fillRect/>
          </a:stretch>
        </p:blipFill>
        <p:spPr bwMode="auto">
          <a:xfrm>
            <a:off x="1258888" y="2420938"/>
            <a:ext cx="6985000" cy="2063750"/>
          </a:xfrm>
          <a:prstGeom prst="rect">
            <a:avLst/>
          </a:prstGeom>
          <a:noFill/>
          <a:ln w="9525">
            <a:noFill/>
            <a:miter lim="800000"/>
            <a:headEnd/>
            <a:tailEnd/>
          </a:ln>
        </p:spPr>
      </p:pic>
      <p:sp>
        <p:nvSpPr>
          <p:cNvPr id="261123" name="Text Box 5"/>
          <p:cNvSpPr txBox="1">
            <a:spLocks noChangeArrowheads="1"/>
          </p:cNvSpPr>
          <p:nvPr/>
        </p:nvSpPr>
        <p:spPr bwMode="auto">
          <a:xfrm>
            <a:off x="2679700" y="1000125"/>
            <a:ext cx="3895725" cy="366713"/>
          </a:xfrm>
          <a:prstGeom prst="rect">
            <a:avLst/>
          </a:prstGeom>
          <a:noFill/>
          <a:ln w="9525">
            <a:noFill/>
            <a:miter lim="800000"/>
            <a:headEnd/>
            <a:tailEnd/>
          </a:ln>
        </p:spPr>
        <p:txBody>
          <a:bodyPr wrap="none">
            <a:spAutoFit/>
          </a:bodyPr>
          <a:lstStyle/>
          <a:p>
            <a:pPr eaLnBrk="1" hangingPunct="1"/>
            <a:r>
              <a:rPr lang="ru-RU" altLang="ru-RU"/>
              <a:t>Осциллограммы тока светодиодов</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6" name="Picture 2" descr="6228"/>
          <p:cNvPicPr>
            <a:picLocks noChangeAspect="1" noChangeArrowheads="1"/>
          </p:cNvPicPr>
          <p:nvPr/>
        </p:nvPicPr>
        <p:blipFill>
          <a:blip r:embed="rId2"/>
          <a:srcRect/>
          <a:stretch>
            <a:fillRect/>
          </a:stretch>
        </p:blipFill>
        <p:spPr bwMode="auto">
          <a:xfrm>
            <a:off x="684213" y="1125538"/>
            <a:ext cx="7705725"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ChangeArrowheads="1"/>
          </p:cNvSpPr>
          <p:nvPr/>
        </p:nvSpPr>
        <p:spPr bwMode="auto">
          <a:xfrm>
            <a:off x="250825" y="-69850"/>
            <a:ext cx="7791450" cy="6750050"/>
          </a:xfrm>
          <a:prstGeom prst="rect">
            <a:avLst/>
          </a:prstGeom>
          <a:noFill/>
          <a:ln w="9525">
            <a:noFill/>
            <a:miter lim="800000"/>
            <a:headEnd/>
            <a:tailEnd/>
          </a:ln>
        </p:spPr>
        <p:txBody>
          <a:bodyPr anchor="ctr">
            <a:spAutoFit/>
          </a:bodyPr>
          <a:lstStyle/>
          <a:p>
            <a:pPr algn="ctr" eaLnBrk="1" hangingPunct="1">
              <a:tabLst>
                <a:tab pos="2601913" algn="l"/>
              </a:tabLst>
            </a:pPr>
            <a:r>
              <a:rPr lang="ru-RU" altLang="ru-RU" b="1"/>
              <a:t>Ограничение пульсоксиметрии</a:t>
            </a:r>
          </a:p>
          <a:p>
            <a:pPr algn="ctr" eaLnBrk="1" hangingPunct="1">
              <a:tabLst>
                <a:tab pos="2601913" algn="l"/>
              </a:tabLst>
            </a:pPr>
            <a:endParaRPr lang="ru-RU" altLang="ru-RU" b="1"/>
          </a:p>
          <a:p>
            <a:pPr eaLnBrk="1" hangingPunct="1">
              <a:tabLst>
                <a:tab pos="2601913" algn="l"/>
              </a:tabLst>
            </a:pPr>
            <a:r>
              <a:rPr lang="ru-RU" altLang="ru-RU" sz="1400" b="1"/>
              <a:t>Это не монитор вентиляции </a:t>
            </a:r>
            <a:r>
              <a:rPr lang="ru-RU" altLang="ru-RU" sz="1400"/>
              <a:t>пульсоксиметрия дает хорошую оценку оксигенации, но не дает прямой информации о прогрессирующих нарушениях дыхания. </a:t>
            </a:r>
          </a:p>
          <a:p>
            <a:pPr eaLnBrk="1" hangingPunct="1">
              <a:tabLst>
                <a:tab pos="2601913" algn="l"/>
              </a:tabLst>
            </a:pPr>
            <a:r>
              <a:rPr lang="ru-RU" altLang="ru-RU" sz="1400" b="1"/>
              <a:t>Критические больные</a:t>
            </a:r>
            <a:r>
              <a:rPr lang="ru-RU" altLang="ru-RU" sz="1400"/>
              <a:t>. У критических больных эффективность метода мала, так как перфузия тканей у них плохая и пульсоксиметр не может определить пульсирующий сигнал. </a:t>
            </a:r>
          </a:p>
          <a:p>
            <a:pPr eaLnBrk="1" hangingPunct="1">
              <a:tabLst>
                <a:tab pos="2601913" algn="l"/>
              </a:tabLst>
            </a:pPr>
            <a:r>
              <a:rPr lang="ru-RU" altLang="ru-RU" sz="1400" b="1"/>
              <a:t>Наличие пульсовой волны</a:t>
            </a:r>
            <a:r>
              <a:rPr lang="ru-RU" altLang="ru-RU" sz="1400"/>
              <a:t>. Если нет видимой пульсовой волны на пульсоксиметре, любые цифры процента сатурации малозначимы. </a:t>
            </a:r>
          </a:p>
          <a:p>
            <a:pPr eaLnBrk="1" hangingPunct="1">
              <a:tabLst>
                <a:tab pos="2601913" algn="l"/>
              </a:tabLst>
            </a:pPr>
            <a:r>
              <a:rPr lang="ru-RU" altLang="ru-RU" sz="1400" b="1"/>
              <a:t>Неточность</a:t>
            </a:r>
            <a:r>
              <a:rPr lang="ru-RU" altLang="ru-RU" sz="1400"/>
              <a:t> </a:t>
            </a:r>
          </a:p>
          <a:p>
            <a:pPr lvl="1" eaLnBrk="1" hangingPunct="1">
              <a:tabLst>
                <a:tab pos="2601913" algn="l"/>
              </a:tabLst>
            </a:pPr>
            <a:r>
              <a:rPr lang="ru-RU" altLang="ru-RU" sz="1400"/>
              <a:t>Яркий внешний свет, дрожь, движения могут создавать пульсобразную кривую и значения сатурации без пульса. Анормальные типы гемоглобина (например, метгемоглобин при передозировке прилокаина) могут давать значения сатурации на уровне 85%. </a:t>
            </a:r>
          </a:p>
          <a:p>
            <a:pPr lvl="1" eaLnBrk="1" hangingPunct="1">
              <a:tabLst>
                <a:tab pos="2601913" algn="l"/>
              </a:tabLst>
            </a:pPr>
            <a:r>
              <a:rPr lang="ru-RU" altLang="ru-RU" sz="1400"/>
              <a:t>Карбоксигемоглобин, появляющийся при отравлении угарным газом, может давать значение сатурации около 100%. </a:t>
            </a:r>
          </a:p>
          <a:p>
            <a:pPr lvl="1" eaLnBrk="1" hangingPunct="1">
              <a:tabLst>
                <a:tab pos="2601913" algn="l"/>
              </a:tabLst>
            </a:pPr>
            <a:r>
              <a:rPr lang="ru-RU" altLang="ru-RU" sz="1400"/>
              <a:t>Красители, включая лак для ногтей, могут спровоцировать заниженное значение сатурации. </a:t>
            </a:r>
          </a:p>
          <a:p>
            <a:pPr lvl="1" eaLnBrk="1" hangingPunct="1">
              <a:tabLst>
                <a:tab pos="2601913" algn="l"/>
              </a:tabLst>
            </a:pPr>
            <a:r>
              <a:rPr lang="ru-RU" altLang="ru-RU" sz="1400"/>
              <a:t>Вазоконстрикция и гипотермия вызывают ослабление перфузии тканей и ухудшают регистрацию сигнала. </a:t>
            </a:r>
          </a:p>
          <a:p>
            <a:pPr lvl="1" eaLnBrk="1" hangingPunct="1">
              <a:tabLst>
                <a:tab pos="2601913" algn="l"/>
              </a:tabLst>
            </a:pPr>
            <a:r>
              <a:rPr lang="ru-RU" altLang="ru-RU" sz="1400"/>
              <a:t>Значение сатурации ниже 70% не точное, т.к. нет контрольных значений для сравнения. </a:t>
            </a:r>
          </a:p>
          <a:p>
            <a:pPr lvl="1" eaLnBrk="1" hangingPunct="1">
              <a:tabLst>
                <a:tab pos="2601913" algn="l"/>
              </a:tabLst>
            </a:pPr>
            <a:r>
              <a:rPr lang="ru-RU" altLang="ru-RU" sz="1400"/>
              <a:t>Нарушение ритма сердца может нарушать восприятие пульсоксиметром пульсового сигнала. </a:t>
            </a:r>
          </a:p>
          <a:p>
            <a:pPr eaLnBrk="1" hangingPunct="1">
              <a:tabLst>
                <a:tab pos="2601913" algn="l"/>
              </a:tabLst>
            </a:pPr>
            <a:r>
              <a:rPr lang="ru-RU" altLang="ru-RU" sz="1400" b="1"/>
              <a:t>Запаздывающий монитор</a:t>
            </a:r>
            <a:r>
              <a:rPr lang="ru-RU" altLang="ru-RU" sz="1400"/>
              <a:t>. Это значит, что парциальное давление кислорода в крови может снижаться гораздо быстрее, чем начнет снижаться сатурация. </a:t>
            </a:r>
          </a:p>
          <a:p>
            <a:pPr eaLnBrk="1" hangingPunct="1">
              <a:tabLst>
                <a:tab pos="2601913" algn="l"/>
              </a:tabLst>
            </a:pPr>
            <a:r>
              <a:rPr lang="ru-RU" altLang="ru-RU" sz="1400" b="1"/>
              <a:t>Задержка реакции</a:t>
            </a:r>
            <a:r>
              <a:rPr lang="ru-RU" altLang="ru-RU" sz="1400"/>
              <a:t> связана с тем, что сигнал усредненный. Это значит, что существует задержка 5-20 секунд между тем, как реальная кислородная сатурация начинает падать и изменяются значения на дисплее пульсоксиметра. </a:t>
            </a:r>
          </a:p>
          <a:p>
            <a:pPr eaLnBrk="1" hangingPunct="1">
              <a:tabLst>
                <a:tab pos="2601913" algn="l"/>
              </a:tabLst>
            </a:pPr>
            <a:r>
              <a:rPr lang="ru-RU" altLang="ru-RU" sz="1200"/>
              <a:t> </a:t>
            </a:r>
          </a:p>
          <a:p>
            <a:pPr algn="ctr">
              <a:tabLst>
                <a:tab pos="2601913" algn="l"/>
              </a:tabLst>
            </a:pPr>
            <a:endParaRPr lang="ru-RU" altLang="ru-RU" sz="120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4" name="Picture 81"/>
          <p:cNvPicPr>
            <a:picLocks noChangeAspect="1" noChangeArrowheads="1"/>
          </p:cNvPicPr>
          <p:nvPr/>
        </p:nvPicPr>
        <p:blipFill>
          <a:blip r:embed="rId2"/>
          <a:srcRect/>
          <a:stretch>
            <a:fillRect/>
          </a:stretch>
        </p:blipFill>
        <p:spPr bwMode="auto">
          <a:xfrm>
            <a:off x="1547813" y="476250"/>
            <a:ext cx="6445250" cy="5407025"/>
          </a:xfrm>
          <a:prstGeom prst="rect">
            <a:avLst/>
          </a:prstGeom>
          <a:noFill/>
          <a:ln w="9525">
            <a:noFill/>
            <a:miter lim="800000"/>
            <a:headEnd/>
            <a:tailEnd/>
          </a:ln>
        </p:spPr>
      </p:pic>
      <p:sp>
        <p:nvSpPr>
          <p:cNvPr id="264195" name="Rectangle 82"/>
          <p:cNvSpPr>
            <a:spLocks noChangeArrowheads="1"/>
          </p:cNvSpPr>
          <p:nvPr/>
        </p:nvSpPr>
        <p:spPr bwMode="auto">
          <a:xfrm>
            <a:off x="3419475" y="260350"/>
            <a:ext cx="2254250" cy="366713"/>
          </a:xfrm>
          <a:prstGeom prst="rect">
            <a:avLst/>
          </a:prstGeom>
          <a:noFill/>
          <a:ln w="9525">
            <a:noFill/>
            <a:miter lim="800000"/>
            <a:headEnd/>
            <a:tailEnd/>
          </a:ln>
        </p:spPr>
        <p:txBody>
          <a:bodyPr wrap="none">
            <a:spAutoFit/>
          </a:bodyPr>
          <a:lstStyle/>
          <a:p>
            <a:pPr eaLnBrk="1" hangingPunct="1"/>
            <a:r>
              <a:rPr lang="ru-RU" altLang="ru-RU"/>
              <a:t>Tissue spectrometer</a:t>
            </a: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Заголовок 1"/>
          <p:cNvSpPr>
            <a:spLocks noGrp="1"/>
          </p:cNvSpPr>
          <p:nvPr>
            <p:ph type="title"/>
          </p:nvPr>
        </p:nvSpPr>
        <p:spPr/>
        <p:txBody>
          <a:bodyPr/>
          <a:lstStyle/>
          <a:p>
            <a:r>
              <a:rPr lang="ru-RU" smtClean="0"/>
              <a:t>Электрохирургия</a:t>
            </a:r>
          </a:p>
        </p:txBody>
      </p:sp>
      <p:pic>
        <p:nvPicPr>
          <p:cNvPr id="265219" name="Picture 8" descr="http://www.zoozebra.ru/scan15/pages/file_files/image212.jpg"/>
          <p:cNvPicPr>
            <a:picLocks noChangeAspect="1" noChangeArrowheads="1"/>
          </p:cNvPicPr>
          <p:nvPr/>
        </p:nvPicPr>
        <p:blipFill>
          <a:blip r:embed="rId2"/>
          <a:srcRect/>
          <a:stretch>
            <a:fillRect/>
          </a:stretch>
        </p:blipFill>
        <p:spPr bwMode="auto">
          <a:xfrm>
            <a:off x="928688" y="1357313"/>
            <a:ext cx="3429000" cy="2097087"/>
          </a:xfrm>
          <a:prstGeom prst="rect">
            <a:avLst/>
          </a:prstGeom>
          <a:noFill/>
          <a:ln w="9525">
            <a:noFill/>
            <a:miter lim="800000"/>
            <a:headEnd/>
            <a:tailEnd/>
          </a:ln>
        </p:spPr>
      </p:pic>
      <p:pic>
        <p:nvPicPr>
          <p:cNvPr id="265220" name="Picture 12" descr="http://www.surgicalart.ru/files/images/es20.jpg"/>
          <p:cNvPicPr>
            <a:picLocks noChangeAspect="1" noChangeArrowheads="1"/>
          </p:cNvPicPr>
          <p:nvPr/>
        </p:nvPicPr>
        <p:blipFill>
          <a:blip r:embed="rId3"/>
          <a:srcRect/>
          <a:stretch>
            <a:fillRect/>
          </a:stretch>
        </p:blipFill>
        <p:spPr bwMode="auto">
          <a:xfrm>
            <a:off x="3714750" y="3214688"/>
            <a:ext cx="5143500" cy="3429000"/>
          </a:xfrm>
          <a:prstGeom prst="rect">
            <a:avLst/>
          </a:prstGeom>
          <a:noFill/>
          <a:ln w="9525">
            <a:noFill/>
            <a:miter lim="800000"/>
            <a:headEnd/>
            <a:tailEnd/>
          </a:ln>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Picture 2" descr="http://www.rmj.ru/data/articles/Image/t17/n17/1064-1.gif"/>
          <p:cNvPicPr>
            <a:picLocks noChangeAspect="1" noChangeArrowheads="1"/>
          </p:cNvPicPr>
          <p:nvPr/>
        </p:nvPicPr>
        <p:blipFill>
          <a:blip r:embed="rId2"/>
          <a:srcRect/>
          <a:stretch>
            <a:fillRect/>
          </a:stretch>
        </p:blipFill>
        <p:spPr bwMode="auto">
          <a:xfrm>
            <a:off x="285750" y="1500188"/>
            <a:ext cx="3746500" cy="3519487"/>
          </a:xfrm>
          <a:prstGeom prst="rect">
            <a:avLst/>
          </a:prstGeom>
          <a:noFill/>
          <a:ln w="9525">
            <a:noFill/>
            <a:miter lim="800000"/>
            <a:headEnd/>
            <a:tailEnd/>
          </a:ln>
        </p:spPr>
      </p:pic>
      <p:pic>
        <p:nvPicPr>
          <p:cNvPr id="266243" name="Picture 6" descr="Рисунок изображает типичную биполярную цепь"/>
          <p:cNvPicPr>
            <a:picLocks noChangeAspect="1" noChangeArrowheads="1"/>
          </p:cNvPicPr>
          <p:nvPr/>
        </p:nvPicPr>
        <p:blipFill>
          <a:blip r:embed="rId3"/>
          <a:srcRect/>
          <a:stretch>
            <a:fillRect/>
          </a:stretch>
        </p:blipFill>
        <p:spPr bwMode="auto">
          <a:xfrm>
            <a:off x="4286250" y="357188"/>
            <a:ext cx="4271963" cy="2571750"/>
          </a:xfrm>
          <a:prstGeom prst="rect">
            <a:avLst/>
          </a:prstGeom>
          <a:noFill/>
          <a:ln w="9525">
            <a:noFill/>
            <a:miter lim="800000"/>
            <a:headEnd/>
            <a:tailEnd/>
          </a:ln>
        </p:spPr>
      </p:pic>
      <p:pic>
        <p:nvPicPr>
          <p:cNvPr id="266244" name="Picture 2" descr="http://www.surgicalart.ru/files/images/es21.jpg"/>
          <p:cNvPicPr>
            <a:picLocks noChangeAspect="1" noChangeArrowheads="1"/>
          </p:cNvPicPr>
          <p:nvPr/>
        </p:nvPicPr>
        <p:blipFill>
          <a:blip r:embed="rId4"/>
          <a:srcRect/>
          <a:stretch>
            <a:fillRect/>
          </a:stretch>
        </p:blipFill>
        <p:spPr bwMode="auto">
          <a:xfrm>
            <a:off x="4537075" y="3214688"/>
            <a:ext cx="4606925" cy="3071812"/>
          </a:xfrm>
          <a:prstGeom prst="rect">
            <a:avLst/>
          </a:prstGeom>
          <a:noFill/>
          <a:ln w="9525">
            <a:noFill/>
            <a:miter lim="800000"/>
            <a:headEnd/>
            <a:tailEnd/>
          </a:ln>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Picture 2" descr="http://www.surgicalart.ru/files/images/es19_1.jpg"/>
          <p:cNvPicPr>
            <a:picLocks noChangeAspect="1" noChangeArrowheads="1"/>
          </p:cNvPicPr>
          <p:nvPr/>
        </p:nvPicPr>
        <p:blipFill>
          <a:blip r:embed="rId2"/>
          <a:srcRect/>
          <a:stretch>
            <a:fillRect/>
          </a:stretch>
        </p:blipFill>
        <p:spPr bwMode="auto">
          <a:xfrm>
            <a:off x="142875" y="500063"/>
            <a:ext cx="8072438" cy="5381625"/>
          </a:xfrm>
          <a:prstGeom prst="rect">
            <a:avLst/>
          </a:prstGeom>
          <a:noFill/>
          <a:ln w="9525">
            <a:noFill/>
            <a:miter lim="800000"/>
            <a:headEnd/>
            <a:tailEnd/>
          </a:ln>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2" descr="http://www.surgicalart.ru/files/images/es22.jpg"/>
          <p:cNvPicPr>
            <a:picLocks noChangeAspect="1" noChangeArrowheads="1"/>
          </p:cNvPicPr>
          <p:nvPr/>
        </p:nvPicPr>
        <p:blipFill>
          <a:blip r:embed="rId2"/>
          <a:srcRect/>
          <a:stretch>
            <a:fillRect/>
          </a:stretch>
        </p:blipFill>
        <p:spPr bwMode="auto">
          <a:xfrm>
            <a:off x="214313" y="571500"/>
            <a:ext cx="8715375" cy="5810250"/>
          </a:xfrm>
          <a:prstGeom prst="rect">
            <a:avLst/>
          </a:prstGeom>
          <a:noFill/>
          <a:ln w="9525">
            <a:noFill/>
            <a:miter lim="800000"/>
            <a:headEnd/>
            <a:tailEnd/>
          </a:ln>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Заголовок 1"/>
          <p:cNvSpPr>
            <a:spLocks noGrp="1"/>
          </p:cNvSpPr>
          <p:nvPr>
            <p:ph type="title"/>
          </p:nvPr>
        </p:nvSpPr>
        <p:spPr/>
        <p:txBody>
          <a:bodyPr/>
          <a:lstStyle/>
          <a:p>
            <a:endParaRPr lang="ru-RU" smtClean="0"/>
          </a:p>
        </p:txBody>
      </p:sp>
      <p:pic>
        <p:nvPicPr>
          <p:cNvPr id="269315" name="Picture 10" descr="http://vmede.org/sait/content/Endoscopiya_xrya4kov_2010/6_files/mb4_004.jpeg"/>
          <p:cNvPicPr>
            <a:picLocks noChangeAspect="1" noChangeArrowheads="1"/>
          </p:cNvPicPr>
          <p:nvPr/>
        </p:nvPicPr>
        <p:blipFill>
          <a:blip r:embed="rId2"/>
          <a:srcRect/>
          <a:stretch>
            <a:fillRect/>
          </a:stretch>
        </p:blipFill>
        <p:spPr bwMode="auto">
          <a:xfrm>
            <a:off x="500063" y="214313"/>
            <a:ext cx="3643312" cy="2827337"/>
          </a:xfrm>
          <a:prstGeom prst="rect">
            <a:avLst/>
          </a:prstGeom>
          <a:noFill/>
          <a:ln w="9525">
            <a:noFill/>
            <a:miter lim="800000"/>
            <a:headEnd/>
            <a:tailEnd/>
          </a:ln>
        </p:spPr>
      </p:pic>
      <p:pic>
        <p:nvPicPr>
          <p:cNvPr id="269316" name="Picture 2" descr="http://www.surgicalart.ru/files/images/es26.jpg"/>
          <p:cNvPicPr>
            <a:picLocks noChangeAspect="1" noChangeArrowheads="1"/>
          </p:cNvPicPr>
          <p:nvPr/>
        </p:nvPicPr>
        <p:blipFill>
          <a:blip r:embed="rId3"/>
          <a:srcRect/>
          <a:stretch>
            <a:fillRect/>
          </a:stretch>
        </p:blipFill>
        <p:spPr bwMode="auto">
          <a:xfrm>
            <a:off x="4214813" y="214313"/>
            <a:ext cx="4714875" cy="3143250"/>
          </a:xfrm>
          <a:prstGeom prst="rect">
            <a:avLst/>
          </a:prstGeom>
          <a:noFill/>
          <a:ln w="9525">
            <a:noFill/>
            <a:miter lim="800000"/>
            <a:headEnd/>
            <a:tailEnd/>
          </a:ln>
        </p:spPr>
      </p:pic>
      <p:pic>
        <p:nvPicPr>
          <p:cNvPr id="269317" name="Picture 4" descr="http://www.surgicalart.ru/files/images/es27.jpg"/>
          <p:cNvPicPr>
            <a:picLocks noChangeAspect="1" noChangeArrowheads="1"/>
          </p:cNvPicPr>
          <p:nvPr/>
        </p:nvPicPr>
        <p:blipFill>
          <a:blip r:embed="rId4"/>
          <a:srcRect/>
          <a:stretch>
            <a:fillRect/>
          </a:stretch>
        </p:blipFill>
        <p:spPr bwMode="auto">
          <a:xfrm>
            <a:off x="285750" y="3143250"/>
            <a:ext cx="5143500" cy="3429000"/>
          </a:xfrm>
          <a:prstGeom prst="rect">
            <a:avLst/>
          </a:prstGeom>
          <a:noFill/>
          <a:ln w="9525">
            <a:noFill/>
            <a:miter lim="800000"/>
            <a:headEnd/>
            <a:tailEnd/>
          </a:ln>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38" name="Picture 2" descr="http://www.surgicalart.ru/files/images/es28.jpg"/>
          <p:cNvPicPr>
            <a:picLocks noChangeAspect="1" noChangeArrowheads="1"/>
          </p:cNvPicPr>
          <p:nvPr/>
        </p:nvPicPr>
        <p:blipFill>
          <a:blip r:embed="rId2"/>
          <a:srcRect/>
          <a:stretch>
            <a:fillRect/>
          </a:stretch>
        </p:blipFill>
        <p:spPr bwMode="auto">
          <a:xfrm>
            <a:off x="357188" y="1714500"/>
            <a:ext cx="7000875" cy="4667250"/>
          </a:xfrm>
          <a:prstGeom prst="rect">
            <a:avLst/>
          </a:prstGeom>
          <a:noFill/>
          <a:ln w="9525">
            <a:noFill/>
            <a:miter lim="800000"/>
            <a:headEnd/>
            <a:tailEnd/>
          </a:ln>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2" name="Picture 2" descr="http://www.rmj.ru/data/articles/Image/t17/n17/1064-2.gif"/>
          <p:cNvPicPr>
            <a:picLocks noChangeAspect="1" noChangeArrowheads="1"/>
          </p:cNvPicPr>
          <p:nvPr/>
        </p:nvPicPr>
        <p:blipFill>
          <a:blip r:embed="rId2"/>
          <a:srcRect/>
          <a:stretch>
            <a:fillRect/>
          </a:stretch>
        </p:blipFill>
        <p:spPr bwMode="auto">
          <a:xfrm>
            <a:off x="642938" y="112713"/>
            <a:ext cx="7286625" cy="6472237"/>
          </a:xfrm>
          <a:prstGeom prst="rect">
            <a:avLst/>
          </a:prstGeom>
          <a:noFill/>
          <a:ln w="9525">
            <a:noFill/>
            <a:miter lim="800000"/>
            <a:headEnd/>
            <a:tailEnd/>
          </a:ln>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Picture 2" descr="http://www.rmj.ru/data/articles/Image/t17/n17/1064-3.gif"/>
          <p:cNvPicPr>
            <a:picLocks noChangeAspect="1" noChangeArrowheads="1"/>
          </p:cNvPicPr>
          <p:nvPr/>
        </p:nvPicPr>
        <p:blipFill>
          <a:blip r:embed="rId2"/>
          <a:srcRect/>
          <a:stretch>
            <a:fillRect/>
          </a:stretch>
        </p:blipFill>
        <p:spPr bwMode="auto">
          <a:xfrm>
            <a:off x="504825" y="0"/>
            <a:ext cx="7710488" cy="2932113"/>
          </a:xfrm>
          <a:prstGeom prst="rect">
            <a:avLst/>
          </a:prstGeom>
          <a:noFill/>
          <a:ln w="9525">
            <a:noFill/>
            <a:miter lim="800000"/>
            <a:headEnd/>
            <a:tailEnd/>
          </a:ln>
        </p:spPr>
      </p:pic>
      <p:pic>
        <p:nvPicPr>
          <p:cNvPr id="272387" name="Picture 4" descr="http://www.rmj.ru/data/articles/Image/t17/n17/1064-4.gif"/>
          <p:cNvPicPr>
            <a:picLocks noChangeAspect="1" noChangeArrowheads="1"/>
          </p:cNvPicPr>
          <p:nvPr/>
        </p:nvPicPr>
        <p:blipFill>
          <a:blip r:embed="rId3"/>
          <a:srcRect/>
          <a:stretch>
            <a:fillRect/>
          </a:stretch>
        </p:blipFill>
        <p:spPr bwMode="auto">
          <a:xfrm>
            <a:off x="500063" y="2857500"/>
            <a:ext cx="7715250" cy="3776663"/>
          </a:xfrm>
          <a:prstGeom prst="rect">
            <a:avLst/>
          </a:prstGeom>
          <a:noFill/>
          <a:ln w="9525">
            <a:noFill/>
            <a:miter lim="800000"/>
            <a:headEnd/>
            <a:tailEnd/>
          </a:ln>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57188" y="714375"/>
          <a:ext cx="8183562" cy="5791200"/>
        </p:xfrm>
        <a:graphic>
          <a:graphicData uri="http://schemas.openxmlformats.org/drawingml/2006/table">
            <a:tbl>
              <a:tblPr/>
              <a:tblGrid>
                <a:gridCol w="2727325"/>
                <a:gridCol w="2728912"/>
                <a:gridCol w="2727325"/>
              </a:tblGrid>
              <a:tr h="3714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0000"/>
                          </a:solidFill>
                          <a:effectLst/>
                          <a:latin typeface="Times New Roman" pitchFamily="18" charset="0"/>
                          <a:cs typeface="Times New Roman" pitchFamily="18" charset="0"/>
                        </a:rPr>
                        <a:t>Сила ток, мА</a:t>
                      </a:r>
                      <a:endParaRPr kumimoji="0" lang="ru-RU" sz="2000" b="1" i="1"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Переменный ток, частотой 50 Гц</a:t>
                      </a:r>
                      <a:endParaRPr kumimoji="0" lang="ru-RU" sz="2000" b="1" i="1"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Постоянный ток</a:t>
                      </a:r>
                      <a:endParaRPr kumimoji="0" lang="ru-RU" sz="2000" b="1" i="1"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 До 0.5</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0.6-1.5</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2-3</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5-10</a:t>
                      </a: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12-15</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20-25</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50-80</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90-100</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Не ощущается</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Легкое дрожание пальцев</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Сильное дрожание пальцев</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Судороги в руках</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Руки трудно оторвать от электродов. Сильная боль</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Мгновенная судорога мышц. Затрудняется дыхание.</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Паралич дыхания «мнимая смерть».</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Паралич дыхания. При действии более 3 с паралич сердца.</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Не ощущается</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Не ощущается</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Не ощущается</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Зуд, ощущение нагрева</a:t>
                      </a: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Усиление нагрева</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Сокращение мышц рук</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Судорога в руках, затруднение дыхания</a:t>
                      </a:r>
                    </a:p>
                    <a:p>
                      <a:pPr marL="0" marR="0" lvl="0" indent="0" algn="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Паралич дыхания.</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r>
            </a:tbl>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1"/>
          <p:cNvSpPr>
            <a:spLocks noChangeArrowheads="1"/>
          </p:cNvSpPr>
          <p:nvPr/>
        </p:nvSpPr>
        <p:spPr bwMode="auto">
          <a:xfrm>
            <a:off x="785813" y="1071563"/>
            <a:ext cx="8001000" cy="5262562"/>
          </a:xfrm>
          <a:prstGeom prst="rect">
            <a:avLst/>
          </a:prstGeom>
          <a:noFill/>
          <a:ln w="9525">
            <a:noFill/>
            <a:miter lim="800000"/>
            <a:headEnd/>
            <a:tailEnd/>
          </a:ln>
        </p:spPr>
        <p:txBody>
          <a:bodyPr anchor="ctr">
            <a:spAutoFit/>
          </a:bodyPr>
          <a:lstStyle/>
          <a:p>
            <a:r>
              <a:rPr lang="ru-RU" altLang="ru-RU" sz="2400" i="1">
                <a:cs typeface="Times New Roman" pitchFamily="18" charset="0"/>
              </a:rPr>
              <a:t>Клинические системы </a:t>
            </a:r>
            <a:r>
              <a:rPr lang="ru-RU" altLang="ru-RU">
                <a:cs typeface="Times New Roman" pitchFamily="18" charset="0"/>
              </a:rPr>
              <a:t>ориентированы на выполнение того или иного строго круга типовых медицинских методик. </a:t>
            </a:r>
          </a:p>
          <a:p>
            <a:endParaRPr lang="ru-RU" altLang="ru-RU">
              <a:cs typeface="Times New Roman" pitchFamily="18" charset="0"/>
            </a:endParaRPr>
          </a:p>
          <a:p>
            <a:r>
              <a:rPr lang="ru-RU" altLang="ru-RU">
                <a:cs typeface="Times New Roman" pitchFamily="18" charset="0"/>
              </a:rPr>
              <a:t>Достоинством таких систем - простота работы с ними, возможность  проведения исследований вспомогательным медперсоналом.</a:t>
            </a:r>
          </a:p>
          <a:p>
            <a:endParaRPr lang="ru-RU" altLang="ru-RU">
              <a:cs typeface="Times New Roman" pitchFamily="18" charset="0"/>
            </a:endParaRPr>
          </a:p>
          <a:p>
            <a:r>
              <a:rPr lang="ru-RU" altLang="ru-RU">
                <a:cs typeface="Times New Roman" pitchFamily="18" charset="0"/>
              </a:rPr>
              <a:t>Основными производителями отечественных клинических комплексов являются такие фирмы, как ВНИИМП-ВИТА (Москва), Геолинк (Москва), МБН (Москва), Медиком (г.Таганрог), Нейрософт (г. Иваново), РидЦентр (СПБ), DX-системы (г. Харьков) и другие.</a:t>
            </a:r>
            <a:endParaRPr lang="ru-RU" altLang="ru-RU"/>
          </a:p>
          <a:p>
            <a:endParaRPr lang="ru-RU" altLang="ru-RU"/>
          </a:p>
          <a:p>
            <a:r>
              <a:rPr lang="ru-RU" altLang="ru-RU">
                <a:cs typeface="Times New Roman" pitchFamily="18" charset="0"/>
              </a:rPr>
              <a:t> </a:t>
            </a:r>
            <a:r>
              <a:rPr lang="ru-RU" altLang="ru-RU" sz="2400" i="1">
                <a:cs typeface="Times New Roman" pitchFamily="18" charset="0"/>
              </a:rPr>
              <a:t>Исследовательские системы </a:t>
            </a:r>
            <a:r>
              <a:rPr lang="ru-RU" altLang="ru-RU">
                <a:cs typeface="Times New Roman" pitchFamily="18" charset="0"/>
              </a:rPr>
              <a:t>содержат широкий набор управляющих, аналитических, изобразительных и конструкторских программных средств, позволяющих реализовывать разнообразные и новые методики как клинического, так и научно-исследовательского назначения. </a:t>
            </a:r>
          </a:p>
          <a:p>
            <a:r>
              <a:rPr lang="ru-RU" altLang="ru-RU" sz="1600">
                <a:cs typeface="Times New Roman" pitchFamily="18" charset="0"/>
              </a:rPr>
              <a:t>Производители подобных интегрированных аппаратно-программных комплексов являются системы CONAN (Россия) и NeuroScan (USA). </a:t>
            </a:r>
            <a:endParaRPr lang="ru-RU" altLang="ru-RU" sz="1600"/>
          </a:p>
        </p:txBody>
      </p:sp>
      <p:sp>
        <p:nvSpPr>
          <p:cNvPr id="274435" name="Прямоугольник 2"/>
          <p:cNvSpPr>
            <a:spLocks noChangeArrowheads="1"/>
          </p:cNvSpPr>
          <p:nvPr/>
        </p:nvSpPr>
        <p:spPr bwMode="auto">
          <a:xfrm>
            <a:off x="642938" y="214313"/>
            <a:ext cx="7786687" cy="830262"/>
          </a:xfrm>
          <a:prstGeom prst="rect">
            <a:avLst/>
          </a:prstGeom>
          <a:noFill/>
          <a:ln w="9525">
            <a:noFill/>
            <a:miter lim="800000"/>
            <a:headEnd/>
            <a:tailEnd/>
          </a:ln>
        </p:spPr>
        <p:txBody>
          <a:bodyPr>
            <a:spAutoFit/>
          </a:bodyPr>
          <a:lstStyle/>
          <a:p>
            <a:r>
              <a:rPr lang="ru-RU" altLang="ru-RU" sz="2400">
                <a:cs typeface="Times New Roman" pitchFamily="18" charset="0"/>
              </a:rPr>
              <a:t>по функциональным возможностям</a:t>
            </a:r>
            <a:r>
              <a:rPr lang="en-US" altLang="ru-RU" sz="2400">
                <a:cs typeface="Times New Roman" pitchFamily="18" charset="0"/>
              </a:rPr>
              <a:t>: </a:t>
            </a:r>
            <a:r>
              <a:rPr lang="ru-RU" altLang="ru-RU" sz="2400">
                <a:cs typeface="Times New Roman" pitchFamily="18" charset="0"/>
              </a:rPr>
              <a:t> </a:t>
            </a:r>
            <a:r>
              <a:rPr lang="ru-RU" altLang="ru-RU" sz="2400" b="1">
                <a:cs typeface="Times New Roman" pitchFamily="18" charset="0"/>
              </a:rPr>
              <a:t>клинические</a:t>
            </a:r>
            <a:r>
              <a:rPr lang="en-US" altLang="ru-RU" sz="2400">
                <a:cs typeface="Times New Roman" pitchFamily="18" charset="0"/>
              </a:rPr>
              <a:t> </a:t>
            </a:r>
            <a:r>
              <a:rPr lang="ru-RU" altLang="ru-RU" sz="2400" b="1">
                <a:cs typeface="Times New Roman" pitchFamily="18" charset="0"/>
              </a:rPr>
              <a:t>исследовательские</a:t>
            </a:r>
            <a:endParaRPr lang="ru-RU" altLang="ru-RU" sz="2400" b="1"/>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1"/>
          <p:cNvSpPr>
            <a:spLocks noChangeArrowheads="1"/>
          </p:cNvSpPr>
          <p:nvPr/>
        </p:nvSpPr>
        <p:spPr bwMode="auto">
          <a:xfrm>
            <a:off x="714375" y="642938"/>
            <a:ext cx="8143875" cy="1200150"/>
          </a:xfrm>
          <a:prstGeom prst="rect">
            <a:avLst/>
          </a:prstGeom>
          <a:noFill/>
          <a:ln w="9525">
            <a:noFill/>
            <a:miter lim="800000"/>
            <a:headEnd/>
            <a:tailEnd/>
          </a:ln>
        </p:spPr>
        <p:txBody>
          <a:bodyPr anchor="ctr">
            <a:spAutoFit/>
          </a:bodyPr>
          <a:lstStyle/>
          <a:p>
            <a:r>
              <a:rPr lang="ru-RU" altLang="ru-RU" sz="2400">
                <a:cs typeface="Times New Roman" pitchFamily="18" charset="0"/>
              </a:rPr>
              <a:t>Одной из основных областей развития аппаратно-программных систем, является </a:t>
            </a:r>
            <a:r>
              <a:rPr lang="ru-RU" altLang="ru-RU" sz="2400" b="1">
                <a:cs typeface="Times New Roman" pitchFamily="18" charset="0"/>
              </a:rPr>
              <a:t>функциональная диагностика. </a:t>
            </a:r>
          </a:p>
        </p:txBody>
      </p:sp>
      <p:pic>
        <p:nvPicPr>
          <p:cNvPr id="275459" name="Picture 4" descr="Диагностический комплекс «Валента»"/>
          <p:cNvPicPr>
            <a:picLocks noChangeAspect="1" noChangeArrowheads="1"/>
          </p:cNvPicPr>
          <p:nvPr/>
        </p:nvPicPr>
        <p:blipFill>
          <a:blip r:embed="rId2"/>
          <a:srcRect l="14545" t="8731" r="16364" b="8328"/>
          <a:stretch>
            <a:fillRect/>
          </a:stretch>
        </p:blipFill>
        <p:spPr bwMode="auto">
          <a:xfrm>
            <a:off x="5429250" y="2286000"/>
            <a:ext cx="3429000" cy="3429000"/>
          </a:xfrm>
          <a:prstGeom prst="rect">
            <a:avLst/>
          </a:prstGeom>
          <a:noFill/>
          <a:ln w="9525">
            <a:noFill/>
            <a:miter lim="800000"/>
            <a:headEnd/>
            <a:tailEnd/>
          </a:ln>
        </p:spPr>
      </p:pic>
      <p:sp>
        <p:nvSpPr>
          <p:cNvPr id="275460" name="Прямоугольник 4"/>
          <p:cNvSpPr>
            <a:spLocks noChangeArrowheads="1"/>
          </p:cNvSpPr>
          <p:nvPr/>
        </p:nvSpPr>
        <p:spPr bwMode="auto">
          <a:xfrm>
            <a:off x="714375" y="2571750"/>
            <a:ext cx="4572000" cy="2308225"/>
          </a:xfrm>
          <a:prstGeom prst="rect">
            <a:avLst/>
          </a:prstGeom>
          <a:noFill/>
          <a:ln w="9525">
            <a:noFill/>
            <a:miter lim="800000"/>
            <a:headEnd/>
            <a:tailEnd/>
          </a:ln>
        </p:spPr>
        <p:txBody>
          <a:bodyPr>
            <a:spAutoFit/>
          </a:bodyPr>
          <a:lstStyle/>
          <a:p>
            <a:r>
              <a:rPr lang="ru-RU" altLang="ru-RU">
                <a:cs typeface="Times New Roman" pitchFamily="18" charset="0"/>
              </a:rPr>
              <a:t>Принципиальная особенность этой области состоит в том, что основным объектом анализа являются не точечные и статические измерения состояния организма, а </a:t>
            </a:r>
            <a:r>
              <a:rPr lang="ru-RU" altLang="ru-RU" i="1">
                <a:cs typeface="Times New Roman" pitchFamily="18" charset="0"/>
              </a:rPr>
              <a:t>динамические</a:t>
            </a:r>
            <a:r>
              <a:rPr lang="ru-RU" altLang="ru-RU">
                <a:cs typeface="Times New Roman" pitchFamily="18" charset="0"/>
              </a:rPr>
              <a:t> характеристики процессов жизнедеятельности с их изменением во времени.</a:t>
            </a:r>
            <a:endParaRPr lang="ru-RU" alt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8631</TotalTime>
  <Words>6960</Words>
  <Application>Microsoft Office PowerPoint</Application>
  <PresentationFormat>Экран (4:3)</PresentationFormat>
  <Paragraphs>737</Paragraphs>
  <Slides>163</Slides>
  <Notes>51</Notes>
  <HiddenSlides>0</HiddenSlides>
  <MMClips>0</MMClips>
  <ScaleCrop>false</ScaleCrop>
  <HeadingPairs>
    <vt:vector size="6" baseType="variant">
      <vt:variant>
        <vt:lpstr>Тема</vt:lpstr>
      </vt:variant>
      <vt:variant>
        <vt:i4>1</vt:i4>
      </vt:variant>
      <vt:variant>
        <vt:lpstr>Внедренные серверы OLE</vt:lpstr>
      </vt:variant>
      <vt:variant>
        <vt:i4>4</vt:i4>
      </vt:variant>
      <vt:variant>
        <vt:lpstr>Заголовки слайдов</vt:lpstr>
      </vt:variant>
      <vt:variant>
        <vt:i4>163</vt:i4>
      </vt:variant>
    </vt:vector>
  </HeadingPairs>
  <TitlesOfParts>
    <vt:vector size="168" baseType="lpstr">
      <vt:lpstr>Оформление по умолчанию</vt:lpstr>
      <vt:lpstr>Document</vt:lpstr>
      <vt:lpstr>Формула</vt:lpstr>
      <vt:lpstr>Picture</vt:lpstr>
      <vt:lpstr>Точечный рисунок</vt:lpstr>
      <vt:lpstr>Электроэнцефалография</vt:lpstr>
      <vt:lpstr>Слайд 2</vt:lpstr>
      <vt:lpstr>Слайд 3</vt:lpstr>
      <vt:lpstr>Слайд 4</vt:lpstr>
      <vt:lpstr>Слайд 5</vt:lpstr>
      <vt:lpstr>Слайд 6</vt:lpstr>
      <vt:lpstr>Слайд 7</vt:lpstr>
      <vt:lpstr>Слайд 8</vt:lpstr>
      <vt:lpstr>Влияние кости черепа на регистрацию ЭЭГ</vt:lpstr>
      <vt:lpstr>Биополярная и монополярная методика регистрации ЭЭГ</vt:lpstr>
      <vt:lpstr>Способы отведения биопотенциалов</vt:lpstr>
      <vt:lpstr>Способы отведения биопотенциалов</vt:lpstr>
      <vt:lpstr>Слайд 13</vt:lpstr>
      <vt:lpstr>Основные ритмы ЭЭГ</vt:lpstr>
      <vt:lpstr>Слайд 15</vt:lpstr>
      <vt:lpstr>Слайд 16</vt:lpstr>
      <vt:lpstr>Патологические ритмы (бодрствующее состояние)</vt:lpstr>
      <vt:lpstr>Слайд 18</vt:lpstr>
      <vt:lpstr>Слайд 19</vt:lpstr>
      <vt:lpstr>Изменения электроэнцефалограммы  при засыпании</vt:lpstr>
      <vt:lpstr>Слайд 21</vt:lpstr>
      <vt:lpstr>Слайд 22</vt:lpstr>
      <vt:lpstr>Слайд 23</vt:lpstr>
      <vt:lpstr>Слайд 24</vt:lpstr>
      <vt:lpstr>Слайд 25</vt:lpstr>
      <vt:lpstr>Слайд 26</vt:lpstr>
      <vt:lpstr>Слайд 27</vt:lpstr>
      <vt:lpstr>Электроды для ЭЭГ</vt:lpstr>
      <vt:lpstr>Слайд 29</vt:lpstr>
      <vt:lpstr>Слайд 30</vt:lpstr>
      <vt:lpstr>Энцефалограф</vt:lpstr>
      <vt:lpstr>Структурная схема электроэнцефалографа</vt:lpstr>
      <vt:lpstr>Структура энцефалографа</vt:lpstr>
      <vt:lpstr>Вызванные потенциалы</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Электромиография</vt:lpstr>
      <vt:lpstr>Слайд 58</vt:lpstr>
      <vt:lpstr>Строение мышцы</vt:lpstr>
      <vt:lpstr>EMG - Electromyogram </vt:lpstr>
      <vt:lpstr>Слайд 61</vt:lpstr>
      <vt:lpstr>Слайд 62</vt:lpstr>
      <vt:lpstr>Слайд 63</vt:lpstr>
      <vt:lpstr>Electroneurogram(ENG)</vt:lpstr>
      <vt:lpstr>Слайд 65</vt:lpstr>
      <vt:lpstr>Слайд 66</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lpstr>Слайд 77</vt:lpstr>
      <vt:lpstr>Слайд 78</vt:lpstr>
      <vt:lpstr>Слайд 79</vt:lpstr>
      <vt:lpstr>Слайд 80</vt:lpstr>
      <vt:lpstr>Потенциалы кожи</vt:lpstr>
      <vt:lpstr>Слайд 82</vt:lpstr>
      <vt:lpstr>Слайд 83</vt:lpstr>
      <vt:lpstr>Слайд 84</vt:lpstr>
      <vt:lpstr>Слайд 85</vt:lpstr>
      <vt:lpstr>Слайд 86</vt:lpstr>
      <vt:lpstr>Слайд 87</vt:lpstr>
      <vt:lpstr>Слайд 88</vt:lpstr>
      <vt:lpstr>Слайд 89</vt:lpstr>
      <vt:lpstr>Слайд 90</vt:lpstr>
      <vt:lpstr>Полиграф - инструментальный метод детекции лжи</vt:lpstr>
      <vt:lpstr>Слайд 92</vt:lpstr>
      <vt:lpstr>Точки акупунктуры</vt:lpstr>
      <vt:lpstr>Слайд 94</vt:lpstr>
      <vt:lpstr>Электрокулография</vt:lpstr>
      <vt:lpstr>ELECTRO-OCULOGRAM </vt:lpstr>
      <vt:lpstr>Слайд 97</vt:lpstr>
      <vt:lpstr>Электроретинограмма  </vt:lpstr>
      <vt:lpstr>Слайд 99</vt:lpstr>
      <vt:lpstr>Слайд 100</vt:lpstr>
      <vt:lpstr>Слайд 101</vt:lpstr>
      <vt:lpstr>Реография</vt:lpstr>
      <vt:lpstr>Основоположники реографии</vt:lpstr>
      <vt:lpstr>Физические основы реографии</vt:lpstr>
      <vt:lpstr>Показатели реограммы</vt:lpstr>
      <vt:lpstr>Вид стандартной реограммы</vt:lpstr>
      <vt:lpstr>Способы регистрации реограммы</vt:lpstr>
      <vt:lpstr>Слайд 108</vt:lpstr>
      <vt:lpstr>Слайд 109</vt:lpstr>
      <vt:lpstr>Слайд 110</vt:lpstr>
      <vt:lpstr>Слайд 111</vt:lpstr>
      <vt:lpstr>Слайд 112</vt:lpstr>
      <vt:lpstr>Слайд 113</vt:lpstr>
      <vt:lpstr>Слайд 114</vt:lpstr>
      <vt:lpstr>Слайд 115</vt:lpstr>
      <vt:lpstr>Слайд 116</vt:lpstr>
      <vt:lpstr>Слайд 117</vt:lpstr>
      <vt:lpstr>Схема взаимного соответствия фаз работы сердца (ЭКГ), элементов сфигмограммы (СФГ), флебограммы (ФБГ), фонокардиограммы (ФКГ) и реограммы (РГ).</vt:lpstr>
      <vt:lpstr>Применение имедансометрии</vt:lpstr>
      <vt:lpstr>Применение имедансометрии</vt:lpstr>
      <vt:lpstr>Слайд 121</vt:lpstr>
      <vt:lpstr>Слайд 122</vt:lpstr>
      <vt:lpstr>Слайд 123</vt:lpstr>
      <vt:lpstr>Слайд 124</vt:lpstr>
      <vt:lpstr>Измерение давления крови</vt:lpstr>
      <vt:lpstr>Измерение АД</vt:lpstr>
      <vt:lpstr>Слайд 127</vt:lpstr>
      <vt:lpstr>Слайд 128</vt:lpstr>
      <vt:lpstr>Слайд 129</vt:lpstr>
      <vt:lpstr>Измерение давления крови</vt:lpstr>
      <vt:lpstr>Слайд 131</vt:lpstr>
      <vt:lpstr>Слайд 132</vt:lpstr>
      <vt:lpstr>Слайд 133</vt:lpstr>
      <vt:lpstr>Tonometry (cont.)</vt:lpstr>
      <vt:lpstr>Слайд 135</vt:lpstr>
      <vt:lpstr>Осциллометрический метод</vt:lpstr>
      <vt:lpstr>Анализ осциллограммы</vt:lpstr>
      <vt:lpstr>Слайд 138</vt:lpstr>
      <vt:lpstr>Пульсоксиметрия</vt:lpstr>
      <vt:lpstr>Слайд 140</vt:lpstr>
      <vt:lpstr>Что измеряет пульсоксиметр? </vt:lpstr>
      <vt:lpstr>Слайд 142</vt:lpstr>
      <vt:lpstr>Слайд 143</vt:lpstr>
      <vt:lpstr>Слайд 144</vt:lpstr>
      <vt:lpstr>Слайд 145</vt:lpstr>
      <vt:lpstr>Слайд 146</vt:lpstr>
      <vt:lpstr>Калибровочная кривая пульсоксиметра </vt:lpstr>
      <vt:lpstr>Слайд 148</vt:lpstr>
      <vt:lpstr>Слайд 149</vt:lpstr>
      <vt:lpstr>Слайд 150</vt:lpstr>
      <vt:lpstr>Слайд 151</vt:lpstr>
      <vt:lpstr>Слайд 152</vt:lpstr>
      <vt:lpstr>Электрохирургия</vt:lpstr>
      <vt:lpstr>Слайд 154</vt:lpstr>
      <vt:lpstr>Слайд 155</vt:lpstr>
      <vt:lpstr>Слайд 156</vt:lpstr>
      <vt:lpstr>Слайд 157</vt:lpstr>
      <vt:lpstr>Слайд 158</vt:lpstr>
      <vt:lpstr>Слайд 159</vt:lpstr>
      <vt:lpstr>Слайд 160</vt:lpstr>
      <vt:lpstr>Слайд 161</vt:lpstr>
      <vt:lpstr>Слайд 162</vt:lpstr>
      <vt:lpstr>Слайд 163</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Sasha</dc:creator>
  <cp:lastModifiedBy>Александр</cp:lastModifiedBy>
  <cp:revision>611</cp:revision>
  <dcterms:created xsi:type="dcterms:W3CDTF">2009-05-21T14:42:23Z</dcterms:created>
  <dcterms:modified xsi:type="dcterms:W3CDTF">2023-11-05T18:57:49Z</dcterms:modified>
</cp:coreProperties>
</file>