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6"/>
  </p:notesMasterIdLst>
  <p:sldIdLst>
    <p:sldId id="25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302" r:id="rId14"/>
    <p:sldId id="288" r:id="rId15"/>
    <p:sldId id="297" r:id="rId16"/>
    <p:sldId id="289" r:id="rId17"/>
    <p:sldId id="299" r:id="rId18"/>
    <p:sldId id="300" r:id="rId19"/>
    <p:sldId id="290" r:id="rId20"/>
    <p:sldId id="291" r:id="rId21"/>
    <p:sldId id="312" r:id="rId22"/>
    <p:sldId id="292" r:id="rId23"/>
    <p:sldId id="310" r:id="rId24"/>
    <p:sldId id="317" r:id="rId25"/>
    <p:sldId id="304" r:id="rId26"/>
    <p:sldId id="293" r:id="rId27"/>
    <p:sldId id="309" r:id="rId28"/>
    <p:sldId id="294" r:id="rId29"/>
    <p:sldId id="313" r:id="rId30"/>
    <p:sldId id="295" r:id="rId31"/>
    <p:sldId id="298" r:id="rId32"/>
    <p:sldId id="321" r:id="rId33"/>
    <p:sldId id="315" r:id="rId34"/>
    <p:sldId id="301" r:id="rId35"/>
    <p:sldId id="311" r:id="rId36"/>
    <p:sldId id="320" r:id="rId37"/>
    <p:sldId id="319" r:id="rId38"/>
    <p:sldId id="323" r:id="rId39"/>
    <p:sldId id="322" r:id="rId40"/>
    <p:sldId id="306" r:id="rId41"/>
    <p:sldId id="307" r:id="rId42"/>
    <p:sldId id="318" r:id="rId43"/>
    <p:sldId id="308" r:id="rId44"/>
    <p:sldId id="316" r:id="rId45"/>
    <p:sldId id="324" r:id="rId46"/>
    <p:sldId id="325" r:id="rId47"/>
    <p:sldId id="332" r:id="rId48"/>
    <p:sldId id="326" r:id="rId49"/>
    <p:sldId id="327" r:id="rId50"/>
    <p:sldId id="328" r:id="rId51"/>
    <p:sldId id="329" r:id="rId52"/>
    <p:sldId id="330" r:id="rId53"/>
    <p:sldId id="333" r:id="rId54"/>
    <p:sldId id="331" r:id="rId5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E06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96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image" Target="../media/image7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2" Type="http://schemas.openxmlformats.org/officeDocument/2006/relationships/image" Target="../media/image80.wmf"/><Relationship Id="rId1" Type="http://schemas.openxmlformats.org/officeDocument/2006/relationships/image" Target="../media/image79.wmf"/><Relationship Id="rId4" Type="http://schemas.openxmlformats.org/officeDocument/2006/relationships/image" Target="../media/image8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87.wmf"/><Relationship Id="rId2" Type="http://schemas.openxmlformats.org/officeDocument/2006/relationships/image" Target="../media/image86.wmf"/><Relationship Id="rId1" Type="http://schemas.openxmlformats.org/officeDocument/2006/relationships/image" Target="../media/image8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596ED-D8F6-459E-9368-E249B79E8F40}" type="datetimeFigureOut">
              <a:rPr lang="ru-RU" smtClean="0"/>
              <a:pPr/>
              <a:t>26.03.2022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8E223B-D131-4145-84C2-6AACE4C46B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09634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gi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9243" y="1484784"/>
            <a:ext cx="90812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Измерительные вычислительные системы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7253" y="2617167"/>
            <a:ext cx="7891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+mj-lt"/>
              </a:rPr>
              <a:t>Классификация датчиков, основные требования к ним</a:t>
            </a:r>
            <a:endParaRPr lang="ru-RU" dirty="0" smtClean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173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7504" y="116632"/>
            <a:ext cx="4176464" cy="27699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Классификация датчиков, основные требования к ним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7253" y="2045166"/>
            <a:ext cx="78911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Датчик (сенсор) </a:t>
            </a:r>
            <a:r>
              <a:rPr lang="ru-RU" sz="1600" dirty="0">
                <a:latin typeface="+mj-lt"/>
              </a:rPr>
              <a:t>– это элемент измерительного, сигнального, регулирующего или управляющего устройства, преобразующий контролируемую величину (температуру, давление, частоту, силу света, электрическое напряжение, ток и т.д.) в сигнал, удобный для измерения, передачи, хранения, обработки, регистрации, а иногда и для воздействия им на управляемые процессы. </a:t>
            </a:r>
            <a:endParaRPr lang="ru-RU" sz="1600" dirty="0" smtClean="0">
              <a:latin typeface="+mj-lt"/>
            </a:endParaRPr>
          </a:p>
          <a:p>
            <a:endParaRPr lang="ru-RU" sz="1600" dirty="0">
              <a:latin typeface="+mj-lt"/>
            </a:endParaRPr>
          </a:p>
          <a:p>
            <a:r>
              <a:rPr lang="ru-RU" sz="1600" dirty="0" smtClean="0">
                <a:latin typeface="+mj-lt"/>
              </a:rPr>
              <a:t>Или </a:t>
            </a:r>
            <a:r>
              <a:rPr lang="ru-RU" sz="1600" dirty="0">
                <a:latin typeface="+mj-lt"/>
              </a:rPr>
              <a:t>проще, 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датчик</a:t>
            </a:r>
            <a:r>
              <a:rPr lang="ru-RU" sz="1600" dirty="0">
                <a:latin typeface="+mj-lt"/>
              </a:rPr>
              <a:t> – это устройство, преобразующее входное воздействие любой физической величины в сигнал, удобный для дальнейшего использования.</a:t>
            </a:r>
            <a:endParaRPr lang="ru-RU" sz="1600" dirty="0" smtClean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8179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7504" y="116632"/>
            <a:ext cx="4176464" cy="27699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Классификация датчиков, основные требования к ним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7" y="6615390"/>
            <a:ext cx="91436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Измерительные вычислительные </a:t>
            </a:r>
            <a:r>
              <a:rPr lang="ru-RU" sz="1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                                                               ИГУ-2014                                                                                         доц. Семенов А.Л.</a:t>
            </a:r>
            <a:endParaRPr lang="ru-RU" sz="1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7252" y="2709495"/>
            <a:ext cx="767514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+mj-lt"/>
              </a:rPr>
              <a:t>В зависимости от вида входной (измеряемой) величины различают</a:t>
            </a:r>
            <a:r>
              <a:rPr lang="ru-RU" sz="1600" dirty="0" smtClean="0">
                <a:latin typeface="+mj-lt"/>
              </a:rPr>
              <a:t>:</a:t>
            </a:r>
          </a:p>
          <a:p>
            <a:endParaRPr lang="ru-RU" sz="1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Датчики 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механических перемещений (линейных и угловых</a:t>
            </a:r>
            <a:r>
              <a:rPr lang="ru-RU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Пневматические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Электрические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Расходомеры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Датчики скорости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Ускорения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Усилия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16818" y="4149080"/>
            <a:ext cx="21714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Температуры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Давления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т.д.</a:t>
            </a: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699792" y="892578"/>
            <a:ext cx="3744416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Классификация датчиков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3528" y="1340768"/>
            <a:ext cx="2016224" cy="1152128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По виду измеряемой величины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433633" y="1340768"/>
            <a:ext cx="2016224" cy="115212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По виду выходной величины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554612" y="1340768"/>
            <a:ext cx="2016224" cy="115212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По принципу действия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660232" y="1340768"/>
            <a:ext cx="2016224" cy="115212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По </a:t>
            </a:r>
            <a:r>
              <a:rPr lang="ru-RU" dirty="0" smtClean="0">
                <a:solidFill>
                  <a:schemeClr val="tx1"/>
                </a:solidFill>
              </a:rPr>
              <a:t>виду выходного сигнала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0670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7504" y="116632"/>
            <a:ext cx="4176464" cy="27699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Классификация датчиков, основные требования к ним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1228" y="2565479"/>
            <a:ext cx="846723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+mj-lt"/>
              </a:rPr>
              <a:t>По виду выходной величины, в которую преобразуется входная величина, </a:t>
            </a:r>
            <a:r>
              <a:rPr lang="ru-RU" sz="1600" dirty="0" smtClean="0">
                <a:latin typeface="+mj-lt"/>
              </a:rPr>
              <a:t>различают: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Неэлектрические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Электрические</a:t>
            </a:r>
          </a:p>
          <a:p>
            <a:pPr marL="1098550" indent="-285750">
              <a:buFont typeface="Courier New" panose="02070309020205020404" pitchFamily="49" charset="0"/>
              <a:buChar char="o"/>
            </a:pPr>
            <a:r>
              <a:rPr lang="ru-RU" sz="1600" dirty="0" smtClean="0">
                <a:latin typeface="+mj-lt"/>
              </a:rPr>
              <a:t>датчики </a:t>
            </a:r>
            <a:r>
              <a:rPr lang="ru-RU" sz="1600" dirty="0">
                <a:latin typeface="+mj-lt"/>
              </a:rPr>
              <a:t>постоянного тока (ЭДС или напряжения</a:t>
            </a:r>
            <a:r>
              <a:rPr lang="ru-RU" sz="1600" dirty="0" smtClean="0">
                <a:latin typeface="+mj-lt"/>
              </a:rPr>
              <a:t>)</a:t>
            </a:r>
          </a:p>
          <a:p>
            <a:pPr marL="1098550" indent="-285750">
              <a:buFont typeface="Courier New" panose="02070309020205020404" pitchFamily="49" charset="0"/>
              <a:buChar char="o"/>
            </a:pPr>
            <a:r>
              <a:rPr lang="ru-RU" sz="1600" dirty="0" smtClean="0">
                <a:latin typeface="+mj-lt"/>
              </a:rPr>
              <a:t>датчики </a:t>
            </a:r>
            <a:r>
              <a:rPr lang="ru-RU" sz="1600" dirty="0">
                <a:latin typeface="+mj-lt"/>
              </a:rPr>
              <a:t>амплитуды переменного тока (ЭДС или напряжения</a:t>
            </a:r>
            <a:r>
              <a:rPr lang="ru-RU" sz="1600" dirty="0" smtClean="0">
                <a:latin typeface="+mj-lt"/>
              </a:rPr>
              <a:t>)</a:t>
            </a:r>
          </a:p>
          <a:p>
            <a:pPr marL="1098550" indent="-285750">
              <a:buFont typeface="Courier New" panose="02070309020205020404" pitchFamily="49" charset="0"/>
              <a:buChar char="o"/>
            </a:pPr>
            <a:r>
              <a:rPr lang="ru-RU" sz="1600" dirty="0" smtClean="0">
                <a:latin typeface="+mj-lt"/>
              </a:rPr>
              <a:t>датчики </a:t>
            </a:r>
            <a:r>
              <a:rPr lang="ru-RU" sz="1600" dirty="0">
                <a:latin typeface="+mj-lt"/>
              </a:rPr>
              <a:t>частоты переменного тока (ЭДС или напряжения</a:t>
            </a:r>
            <a:r>
              <a:rPr lang="ru-RU" sz="1600" dirty="0" smtClean="0">
                <a:latin typeface="+mj-lt"/>
              </a:rPr>
              <a:t>)</a:t>
            </a:r>
          </a:p>
          <a:p>
            <a:pPr marL="1098550" indent="-285750">
              <a:buFont typeface="Courier New" panose="02070309020205020404" pitchFamily="49" charset="0"/>
              <a:buChar char="o"/>
            </a:pPr>
            <a:r>
              <a:rPr lang="ru-RU" sz="1600" dirty="0" smtClean="0">
                <a:latin typeface="+mj-lt"/>
              </a:rPr>
              <a:t>датчики </a:t>
            </a:r>
            <a:r>
              <a:rPr lang="ru-RU" sz="1600" dirty="0">
                <a:latin typeface="+mj-lt"/>
              </a:rPr>
              <a:t>сопротивления (активного, индуктивного или емкостного) </a:t>
            </a:r>
            <a:endParaRPr lang="ru-RU" sz="1600" dirty="0" smtClean="0">
              <a:latin typeface="+mj-lt"/>
            </a:endParaRPr>
          </a:p>
          <a:p>
            <a:pPr marL="1098550" indent="-285750">
              <a:buFont typeface="Courier New" panose="02070309020205020404" pitchFamily="49" charset="0"/>
              <a:buChar char="o"/>
            </a:pPr>
            <a:r>
              <a:rPr lang="ru-RU" sz="1600" dirty="0" smtClean="0">
                <a:latin typeface="+mj-lt"/>
              </a:rPr>
              <a:t>и </a:t>
            </a:r>
            <a:r>
              <a:rPr lang="ru-RU" sz="1600" dirty="0">
                <a:latin typeface="+mj-lt"/>
              </a:rPr>
              <a:t>др.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+mj-lt"/>
            </a:endParaRPr>
          </a:p>
          <a:p>
            <a:r>
              <a:rPr lang="ru-RU" sz="1400" dirty="0">
                <a:latin typeface="+mj-lt"/>
              </a:rPr>
              <a:t>Большинство датчиков являются электрическими. Это обусловлено следующими достоинствами электрических измерений: </a:t>
            </a:r>
            <a:endParaRPr lang="ru-RU" sz="1400" dirty="0" smtClean="0"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+mj-lt"/>
              </a:rPr>
              <a:t>электрические </a:t>
            </a:r>
            <a:r>
              <a:rPr lang="ru-RU" sz="1400" dirty="0">
                <a:latin typeface="+mj-lt"/>
              </a:rPr>
              <a:t>величины удобно передавать на расстояние, причем передача осуществляется с высокой скоростью;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+mj-lt"/>
              </a:rPr>
              <a:t>электрические </a:t>
            </a:r>
            <a:r>
              <a:rPr lang="ru-RU" sz="1400" dirty="0">
                <a:latin typeface="+mj-lt"/>
              </a:rPr>
              <a:t>величины универсальны в том смысле, что любые другие величины могут быть преобразованы в электрические и наоборот;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+mj-lt"/>
              </a:rPr>
              <a:t>они </a:t>
            </a:r>
            <a:r>
              <a:rPr lang="ru-RU" sz="1400" dirty="0">
                <a:latin typeface="+mj-lt"/>
              </a:rPr>
              <a:t>точно преобразуются в цифровой код и позволяют достигнуть высокой точности, чувствительности и быстродействия средств измерений.</a:t>
            </a:r>
            <a:endParaRPr lang="ru-RU" sz="1400" dirty="0" smtClean="0">
              <a:latin typeface="+mj-lt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699792" y="892578"/>
            <a:ext cx="3744416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Классификация датчиков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3528" y="1340768"/>
            <a:ext cx="2016224" cy="115212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По виду измеряемой величины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433633" y="1340768"/>
            <a:ext cx="2016224" cy="1152128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По виду выходной величины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554612" y="1340768"/>
            <a:ext cx="2016224" cy="115212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По принципу действия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660232" y="1340768"/>
            <a:ext cx="2016224" cy="115212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По </a:t>
            </a:r>
            <a:r>
              <a:rPr lang="ru-RU" dirty="0" smtClean="0">
                <a:solidFill>
                  <a:schemeClr val="tx1"/>
                </a:solidFill>
              </a:rPr>
              <a:t>виду выходного сигнала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4569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7504" y="116632"/>
            <a:ext cx="4176464" cy="27699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Классификация датчиков, основные требования к ним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1228" y="2636912"/>
            <a:ext cx="8467236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+mj-lt"/>
              </a:rPr>
              <a:t>По принципу действия датчики можно разделить на два класса</a:t>
            </a:r>
            <a:r>
              <a:rPr lang="ru-RU" sz="1600" dirty="0" smtClean="0">
                <a:latin typeface="+mj-lt"/>
              </a:rPr>
              <a:t>:</a:t>
            </a:r>
          </a:p>
          <a:p>
            <a:endParaRPr lang="ru-RU" sz="16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Генераторные 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датчики </a:t>
            </a:r>
            <a:r>
              <a:rPr lang="ru-RU" sz="1600" dirty="0">
                <a:latin typeface="+mj-lt"/>
              </a:rPr>
              <a:t>осуществляют непосредственное преобразование входной величины в электрический сигнал. </a:t>
            </a:r>
          </a:p>
          <a:p>
            <a:endParaRPr lang="ru-RU" sz="16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Параметрические датчики </a:t>
            </a:r>
            <a:r>
              <a:rPr lang="ru-RU" sz="1600" dirty="0">
                <a:latin typeface="+mj-lt"/>
              </a:rPr>
              <a:t>входную величину преобразуют в изменение какого-либо электрического параметра (R, L или C) датчика.</a:t>
            </a:r>
            <a:endParaRPr lang="ru-RU" sz="1600" dirty="0" smtClean="0">
              <a:latin typeface="+mj-lt"/>
            </a:endParaRPr>
          </a:p>
          <a:p>
            <a:endParaRPr lang="ru-RU" sz="1400" dirty="0" smtClean="0">
              <a:latin typeface="+mj-lt"/>
            </a:endParaRPr>
          </a:p>
          <a:p>
            <a:r>
              <a:rPr lang="ru-RU" sz="1600" dirty="0" smtClean="0">
                <a:latin typeface="+mj-lt"/>
              </a:rPr>
              <a:t>По </a:t>
            </a:r>
            <a:r>
              <a:rPr lang="ru-RU" sz="1600" dirty="0">
                <a:latin typeface="+mj-lt"/>
              </a:rPr>
              <a:t>принципу действия датчики также можно разделить </a:t>
            </a:r>
            <a:r>
              <a:rPr lang="ru-RU" sz="1600" dirty="0" smtClean="0">
                <a:latin typeface="+mj-lt"/>
              </a:rPr>
              <a:t>на:</a:t>
            </a:r>
          </a:p>
          <a:p>
            <a:endParaRPr lang="ru-RU" sz="1600" dirty="0" smtClean="0"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i="1" dirty="0" smtClean="0">
                <a:latin typeface="+mj-lt"/>
              </a:rPr>
              <a:t>Омические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i="1" dirty="0" smtClean="0">
                <a:latin typeface="+mj-lt"/>
              </a:rPr>
              <a:t>Реостатные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i="1" dirty="0" smtClean="0">
                <a:latin typeface="+mj-lt"/>
              </a:rPr>
              <a:t>Фотоэлектрические </a:t>
            </a:r>
            <a:r>
              <a:rPr lang="ru-RU" sz="1600" b="1" i="1" dirty="0">
                <a:latin typeface="+mj-lt"/>
              </a:rPr>
              <a:t>(оптико-электронные</a:t>
            </a:r>
            <a:r>
              <a:rPr lang="ru-RU" sz="1600" b="1" i="1" dirty="0" smtClean="0">
                <a:latin typeface="+mj-lt"/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i="1" dirty="0" smtClean="0">
                <a:latin typeface="+mj-lt"/>
              </a:rPr>
              <a:t>Индуктивные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i="1" dirty="0" smtClean="0">
                <a:latin typeface="+mj-lt"/>
              </a:rPr>
              <a:t>Емкостные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i="1" dirty="0" smtClean="0">
                <a:latin typeface="+mj-lt"/>
              </a:rPr>
              <a:t>и т.д.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699792" y="892578"/>
            <a:ext cx="3744416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Классификация датчиков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23528" y="1340768"/>
            <a:ext cx="2016224" cy="115212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По виду измеряемой величины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433633" y="1340768"/>
            <a:ext cx="2016224" cy="115212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По виду выходной величины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54612" y="1340768"/>
            <a:ext cx="2016224" cy="1152128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По принципу действия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660232" y="1340768"/>
            <a:ext cx="2016224" cy="115212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По </a:t>
            </a:r>
            <a:r>
              <a:rPr lang="ru-RU" dirty="0" smtClean="0">
                <a:solidFill>
                  <a:schemeClr val="tx1"/>
                </a:solidFill>
              </a:rPr>
              <a:t>виду выходного сигнала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9102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7504" y="116632"/>
            <a:ext cx="4176464" cy="27699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Классификация датчиков, основные требования к ним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1228" y="3004497"/>
            <a:ext cx="846723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По виду выходного </a:t>
            </a:r>
            <a:r>
              <a:rPr lang="ru-RU" sz="1600" dirty="0" smtClean="0"/>
              <a:t>сигнала р</a:t>
            </a:r>
            <a:r>
              <a:rPr lang="ru-RU" sz="1600" dirty="0" smtClean="0">
                <a:latin typeface="+mj-lt"/>
              </a:rPr>
              <a:t>азличают </a:t>
            </a:r>
            <a:r>
              <a:rPr lang="ru-RU" sz="1600" dirty="0">
                <a:latin typeface="+mj-lt"/>
              </a:rPr>
              <a:t>три класса датчиков:</a:t>
            </a:r>
          </a:p>
          <a:p>
            <a:endParaRPr lang="ru-RU" sz="1600" dirty="0" smtClean="0">
              <a:latin typeface="+mj-lt"/>
            </a:endParaRPr>
          </a:p>
          <a:p>
            <a:endParaRPr lang="ru-RU" sz="1600" dirty="0">
              <a:latin typeface="+mj-lt"/>
            </a:endParaRPr>
          </a:p>
          <a:p>
            <a:r>
              <a:rPr lang="ru-RU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Аналоговые датчики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smtClean="0">
                <a:latin typeface="+mj-lt"/>
              </a:rPr>
              <a:t>- вырабатывают </a:t>
            </a:r>
            <a:r>
              <a:rPr lang="ru-RU" sz="1600" dirty="0">
                <a:latin typeface="+mj-lt"/>
              </a:rPr>
              <a:t>аналоговый сигнал, </a:t>
            </a:r>
            <a:r>
              <a:rPr lang="ru-RU" sz="1600" dirty="0" smtClean="0">
                <a:latin typeface="+mj-lt"/>
              </a:rPr>
              <a:t>пропорциональный </a:t>
            </a:r>
            <a:r>
              <a:rPr lang="ru-RU" sz="1600" dirty="0">
                <a:latin typeface="+mj-lt"/>
              </a:rPr>
              <a:t>изменению входной величины;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Цифровые датчики</a:t>
            </a:r>
            <a:r>
              <a:rPr lang="ru-RU" sz="1600" dirty="0" smtClean="0">
                <a:latin typeface="+mj-lt"/>
              </a:rPr>
              <a:t> - генерируют </a:t>
            </a:r>
            <a:r>
              <a:rPr lang="ru-RU" sz="1600" dirty="0">
                <a:latin typeface="+mj-lt"/>
              </a:rPr>
              <a:t>последовательность импульсов или двоичное слово;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Бинарные 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(двоичные) </a:t>
            </a:r>
            <a:r>
              <a:rPr lang="ru-RU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датчики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smtClean="0">
                <a:latin typeface="+mj-lt"/>
              </a:rPr>
              <a:t>- вырабатывают </a:t>
            </a:r>
            <a:r>
              <a:rPr lang="ru-RU" sz="1600" dirty="0">
                <a:latin typeface="+mj-lt"/>
              </a:rPr>
              <a:t>сигнал только двух уровней: "включено/выключено" </a:t>
            </a:r>
            <a:r>
              <a:rPr lang="ru-RU" sz="1600" dirty="0" smtClean="0">
                <a:latin typeface="+mj-lt"/>
              </a:rPr>
              <a:t>(0 </a:t>
            </a:r>
            <a:r>
              <a:rPr lang="ru-RU" sz="1600" dirty="0">
                <a:latin typeface="+mj-lt"/>
              </a:rPr>
              <a:t>или 1</a:t>
            </a:r>
            <a:r>
              <a:rPr lang="ru-RU" sz="1600" dirty="0" smtClean="0">
                <a:latin typeface="+mj-lt"/>
              </a:rPr>
              <a:t>).</a:t>
            </a:r>
            <a:endParaRPr lang="ru-RU" sz="1600" b="1" i="1" dirty="0" smtClean="0">
              <a:latin typeface="+mj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699792" y="892578"/>
            <a:ext cx="3744416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Классификация датчиков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23528" y="1340768"/>
            <a:ext cx="2016224" cy="115212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По виду измеряемой величины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433633" y="1340768"/>
            <a:ext cx="2016224" cy="115212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По виду выходной величины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54612" y="1340768"/>
            <a:ext cx="2016224" cy="115212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По принципу действия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660232" y="1340768"/>
            <a:ext cx="2016224" cy="1152128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По </a:t>
            </a:r>
            <a:r>
              <a:rPr lang="ru-RU" dirty="0" smtClean="0">
                <a:solidFill>
                  <a:schemeClr val="tx1"/>
                </a:solidFill>
              </a:rPr>
              <a:t>виду выходного сигнала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75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7504" y="116632"/>
            <a:ext cx="4176464" cy="27699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Классификация датчиков, основные требования к ним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1268" y="1916832"/>
            <a:ext cx="781916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>
                <a:latin typeface="+mj-lt"/>
              </a:rPr>
              <a:t>Однозначная </a:t>
            </a:r>
            <a:r>
              <a:rPr lang="ru-RU" b="1" dirty="0">
                <a:latin typeface="+mj-lt"/>
              </a:rPr>
              <a:t>зависимость выходной величины от входной;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b="1" dirty="0"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>
                <a:latin typeface="+mj-lt"/>
              </a:rPr>
              <a:t>Стабильность </a:t>
            </a:r>
            <a:r>
              <a:rPr lang="ru-RU" b="1" dirty="0">
                <a:latin typeface="+mj-lt"/>
              </a:rPr>
              <a:t>характеристик во времени;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b="1" dirty="0"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>
                <a:latin typeface="+mj-lt"/>
              </a:rPr>
              <a:t>Высокая </a:t>
            </a:r>
            <a:r>
              <a:rPr lang="ru-RU" b="1" dirty="0">
                <a:latin typeface="+mj-lt"/>
              </a:rPr>
              <a:t>чувствительность;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b="1" dirty="0"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>
                <a:latin typeface="+mj-lt"/>
              </a:rPr>
              <a:t>Малые </a:t>
            </a:r>
            <a:r>
              <a:rPr lang="ru-RU" b="1" dirty="0">
                <a:latin typeface="+mj-lt"/>
              </a:rPr>
              <a:t>размеры и масса;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b="1" dirty="0"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>
                <a:latin typeface="+mj-lt"/>
              </a:rPr>
              <a:t>Отсутствие </a:t>
            </a:r>
            <a:r>
              <a:rPr lang="ru-RU" b="1" dirty="0">
                <a:latin typeface="+mj-lt"/>
              </a:rPr>
              <a:t>обратного воздействия на контролируемый процесс и на контролируемый параметр;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b="1" dirty="0"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>
                <a:latin typeface="+mj-lt"/>
              </a:rPr>
              <a:t>Работа </a:t>
            </a:r>
            <a:r>
              <a:rPr lang="ru-RU" b="1" dirty="0">
                <a:latin typeface="+mj-lt"/>
              </a:rPr>
              <a:t>при различных условиях эксплуатации;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b="1" dirty="0"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>
                <a:latin typeface="+mj-lt"/>
              </a:rPr>
              <a:t>Различные </a:t>
            </a:r>
            <a:r>
              <a:rPr lang="ru-RU" b="1" dirty="0">
                <a:latin typeface="+mj-lt"/>
              </a:rPr>
              <a:t>варианты монтажа.</a:t>
            </a:r>
            <a:endParaRPr lang="ru-RU" b="1" i="1" dirty="0" smtClean="0">
              <a:latin typeface="+mj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55776" y="892578"/>
            <a:ext cx="3888432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Основные требования к датчикам</a:t>
            </a:r>
          </a:p>
        </p:txBody>
      </p:sp>
    </p:spTree>
    <p:extLst>
      <p:ext uri="{BB962C8B-B14F-4D97-AF65-F5344CB8AC3E}">
        <p14:creationId xmlns="" xmlns:p14="http://schemas.microsoft.com/office/powerpoint/2010/main" val="416548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7504" y="116632"/>
            <a:ext cx="4176464" cy="27699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Классификация датчиков, основные требования к ним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552" y="1556792"/>
            <a:ext cx="781916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Параметрические датчики (датчики-модуляторы)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/>
              <a:t>преобразуют </a:t>
            </a:r>
            <a:r>
              <a:rPr lang="ru-RU" sz="1600" dirty="0" smtClean="0">
                <a:latin typeface="+mj-lt"/>
              </a:rPr>
              <a:t>входную </a:t>
            </a:r>
            <a:r>
              <a:rPr lang="ru-RU" sz="1600" dirty="0">
                <a:latin typeface="+mj-lt"/>
              </a:rPr>
              <a:t>величину X </a:t>
            </a:r>
            <a:r>
              <a:rPr lang="ru-RU" sz="1600" dirty="0" smtClean="0">
                <a:latin typeface="+mj-lt"/>
              </a:rPr>
              <a:t>в </a:t>
            </a:r>
            <a:r>
              <a:rPr lang="ru-RU" sz="1600" dirty="0">
                <a:latin typeface="+mj-lt"/>
              </a:rPr>
              <a:t>изменение какого-либо электрического параметра (R, L или C) датчика. </a:t>
            </a:r>
            <a:endParaRPr lang="ru-RU" sz="1600" dirty="0" smtClean="0">
              <a:latin typeface="+mj-lt"/>
            </a:endParaRPr>
          </a:p>
          <a:p>
            <a:pPr algn="just"/>
            <a:r>
              <a:rPr lang="ru-RU" sz="1600" dirty="0" smtClean="0">
                <a:latin typeface="+mj-lt"/>
              </a:rPr>
              <a:t>Выявить </a:t>
            </a:r>
            <a:r>
              <a:rPr lang="ru-RU" sz="1600" dirty="0">
                <a:latin typeface="+mj-lt"/>
              </a:rPr>
              <a:t>изменение соответствующего параметра датчика </a:t>
            </a:r>
            <a:r>
              <a:rPr lang="ru-RU" sz="1600" dirty="0" smtClean="0">
                <a:latin typeface="+mj-lt"/>
              </a:rPr>
              <a:t>можно </a:t>
            </a:r>
            <a:r>
              <a:rPr lang="ru-RU" sz="1600" dirty="0"/>
              <a:t>только </a:t>
            </a:r>
            <a:r>
              <a:rPr lang="ru-RU" sz="1600" dirty="0" smtClean="0">
                <a:latin typeface="+mj-lt"/>
              </a:rPr>
              <a:t>по </a:t>
            </a:r>
            <a:r>
              <a:rPr lang="ru-RU" sz="1600" dirty="0">
                <a:latin typeface="+mj-lt"/>
              </a:rPr>
              <a:t>реакции датчика на ток или напряжение, поскольку перечисленные параметры и характеризуют эту реакцию</a:t>
            </a:r>
            <a:r>
              <a:rPr lang="ru-RU" sz="1600" dirty="0" smtClean="0">
                <a:latin typeface="+mj-lt"/>
              </a:rPr>
              <a:t>.</a:t>
            </a:r>
          </a:p>
          <a:p>
            <a:pPr algn="just"/>
            <a:r>
              <a:rPr lang="ru-RU" sz="1600" b="1" i="1" dirty="0" smtClean="0">
                <a:latin typeface="+mj-lt"/>
              </a:rPr>
              <a:t>Поэтому </a:t>
            </a:r>
            <a:r>
              <a:rPr lang="ru-RU" sz="1600" b="1" i="1" dirty="0">
                <a:latin typeface="+mj-lt"/>
              </a:rPr>
              <a:t>параметрические датчики требуют применения специальных измерительных цепей с питанием постоянным или переменным током.</a:t>
            </a:r>
            <a:endParaRPr lang="ru-RU" sz="1600" b="1" i="1" dirty="0" smtClean="0">
              <a:latin typeface="+mj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55776" y="892578"/>
            <a:ext cx="3888432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Параметрические датчики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16" y="4077072"/>
            <a:ext cx="22764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786759"/>
            <a:ext cx="1836415" cy="2138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367" y="3786759"/>
            <a:ext cx="238125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70868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7504" y="116632"/>
            <a:ext cx="4176464" cy="27699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Классификация датчиков, основные требования к ним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552" y="1700808"/>
            <a:ext cx="7819164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>
                <a:latin typeface="+mj-lt"/>
              </a:rPr>
              <a:t>Омические (резистивные) </a:t>
            </a:r>
            <a:r>
              <a:rPr lang="ru-RU" sz="1600" b="1" i="1" dirty="0" smtClean="0">
                <a:latin typeface="+mj-lt"/>
              </a:rPr>
              <a:t>датчики </a:t>
            </a:r>
            <a:r>
              <a:rPr lang="ru-RU" sz="1600" dirty="0" smtClean="0">
                <a:latin typeface="+mj-lt"/>
              </a:rPr>
              <a:t>– принцип действия основан на изменении их активного сопротивления при изменении длины l, площади сечения S или удельного сопротивления </a:t>
            </a:r>
            <a:r>
              <a:rPr lang="el-GR" sz="1600" dirty="0" smtClean="0">
                <a:latin typeface="+mj-lt"/>
              </a:rPr>
              <a:t>ρ</a:t>
            </a:r>
            <a:r>
              <a:rPr lang="ru-RU" sz="1600" dirty="0" smtClean="0">
                <a:latin typeface="+mj-lt"/>
              </a:rPr>
              <a:t>:</a:t>
            </a:r>
          </a:p>
          <a:p>
            <a:pPr algn="just"/>
            <a:endParaRPr lang="ru-RU" sz="1600" dirty="0" smtClean="0">
              <a:latin typeface="+mj-lt"/>
            </a:endParaRPr>
          </a:p>
          <a:p>
            <a:pPr algn="ctr"/>
            <a:r>
              <a:rPr lang="ru-RU" sz="2000" b="1" dirty="0" smtClean="0">
                <a:latin typeface="+mj-lt"/>
              </a:rPr>
              <a:t>R</a:t>
            </a:r>
            <a:r>
              <a:rPr lang="ru-RU" sz="2000" b="1" dirty="0">
                <a:latin typeface="+mj-lt"/>
              </a:rPr>
              <a:t>= </a:t>
            </a:r>
            <a:r>
              <a:rPr lang="el-GR" sz="2000" b="1" dirty="0">
                <a:latin typeface="+mj-lt"/>
              </a:rPr>
              <a:t>ρ </a:t>
            </a:r>
            <a:r>
              <a:rPr lang="ru-RU" sz="2000" b="1" dirty="0" smtClean="0">
                <a:latin typeface="+mj-lt"/>
              </a:rPr>
              <a:t>l/S</a:t>
            </a:r>
            <a:endParaRPr lang="ru-RU" sz="2000" b="1" dirty="0">
              <a:latin typeface="+mj-lt"/>
            </a:endParaRPr>
          </a:p>
          <a:p>
            <a:pPr algn="just"/>
            <a:endParaRPr lang="ru-RU" sz="1600" dirty="0">
              <a:latin typeface="+mj-lt"/>
            </a:endParaRPr>
          </a:p>
          <a:p>
            <a:pPr algn="just"/>
            <a:r>
              <a:rPr lang="ru-RU" sz="1600" dirty="0">
                <a:latin typeface="+mj-lt"/>
              </a:rPr>
              <a:t>Кроме того, используется зависимость величины активного сопротивления от контактного    давления и освещённости фотоэлементов. В соответствии с этим омические датчики делят на: </a:t>
            </a:r>
            <a:endParaRPr lang="ru-RU" sz="1600" dirty="0" smtClean="0">
              <a:latin typeface="+mj-lt"/>
            </a:endParaRPr>
          </a:p>
          <a:p>
            <a:pPr algn="just"/>
            <a:endParaRPr lang="ru-RU" sz="1600" dirty="0" smtClean="0">
              <a:latin typeface="+mj-lt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600" b="1" dirty="0" smtClean="0">
                <a:latin typeface="+mj-lt"/>
              </a:rPr>
              <a:t>Контактные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600" b="1" dirty="0" smtClean="0">
                <a:latin typeface="+mj-lt"/>
              </a:rPr>
              <a:t>Потенциометрические </a:t>
            </a:r>
            <a:r>
              <a:rPr lang="ru-RU" sz="1600" b="1" dirty="0">
                <a:latin typeface="+mj-lt"/>
              </a:rPr>
              <a:t>(реостатные</a:t>
            </a:r>
            <a:r>
              <a:rPr lang="ru-RU" sz="1600" b="1" dirty="0" smtClean="0">
                <a:latin typeface="+mj-lt"/>
              </a:rPr>
              <a:t>)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600" b="1" dirty="0" err="1" smtClean="0">
                <a:latin typeface="+mj-lt"/>
              </a:rPr>
              <a:t>Тензорезисторные</a:t>
            </a:r>
            <a:endParaRPr lang="ru-RU" sz="1600" b="1" dirty="0" smtClean="0">
              <a:latin typeface="+mj-lt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600" b="1" dirty="0" err="1" smtClean="0">
                <a:latin typeface="+mj-lt"/>
              </a:rPr>
              <a:t>Терморезисторные</a:t>
            </a:r>
            <a:endParaRPr lang="ru-RU" sz="1600" b="1" dirty="0" smtClean="0">
              <a:latin typeface="+mj-lt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600" b="1" dirty="0" smtClean="0">
                <a:latin typeface="+mj-lt"/>
              </a:rPr>
              <a:t>Фоторезисторные</a:t>
            </a:r>
            <a:endParaRPr lang="ru-RU" sz="1600" b="1" dirty="0">
              <a:latin typeface="+mj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55776" y="892578"/>
            <a:ext cx="3888432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Параметрические датчики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925900"/>
            <a:ext cx="5077024" cy="1689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35356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7504" y="116632"/>
            <a:ext cx="4176464" cy="27699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Классификация датчиков, основные требования к ним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552" y="1556792"/>
            <a:ext cx="781916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 smtClean="0">
                <a:latin typeface="+mj-lt"/>
              </a:rPr>
              <a:t>Контактные </a:t>
            </a:r>
            <a:r>
              <a:rPr lang="ru-RU" sz="1600" b="1" i="1" dirty="0">
                <a:latin typeface="+mj-lt"/>
              </a:rPr>
              <a:t>датчики </a:t>
            </a:r>
            <a:r>
              <a:rPr lang="ru-RU" sz="1600" dirty="0" smtClean="0">
                <a:latin typeface="+mj-lt"/>
              </a:rPr>
              <a:t>— преобразуют </a:t>
            </a:r>
            <a:r>
              <a:rPr lang="ru-RU" sz="1600" dirty="0">
                <a:latin typeface="+mj-lt"/>
              </a:rPr>
              <a:t>перемещение первичного элемента в скачкообразное изменение сопротивления электрической цепи. </a:t>
            </a:r>
            <a:endParaRPr lang="ru-RU" sz="1600" dirty="0" smtClean="0">
              <a:latin typeface="+mj-lt"/>
            </a:endParaRPr>
          </a:p>
          <a:p>
            <a:pPr algn="just"/>
            <a:endParaRPr lang="ru-RU" sz="1600" dirty="0">
              <a:latin typeface="+mj-lt"/>
            </a:endParaRPr>
          </a:p>
          <a:p>
            <a:pPr algn="just"/>
            <a:r>
              <a:rPr lang="ru-RU" sz="1600" dirty="0" smtClean="0">
                <a:latin typeface="+mj-lt"/>
              </a:rPr>
              <a:t>Контактные </a:t>
            </a:r>
            <a:r>
              <a:rPr lang="ru-RU" sz="1600" dirty="0">
                <a:latin typeface="+mj-lt"/>
              </a:rPr>
              <a:t>датчики могут работать как на постоянном, так и на переменном токе. В зависимости от пределов измерения контактные датчики могут быть </a:t>
            </a:r>
            <a:r>
              <a:rPr lang="ru-RU" sz="1600" dirty="0" smtClean="0">
                <a:latin typeface="+mj-lt"/>
              </a:rPr>
              <a:t>однопредельными </a:t>
            </a:r>
            <a:r>
              <a:rPr lang="ru-RU" sz="1600" dirty="0">
                <a:latin typeface="+mj-lt"/>
              </a:rPr>
              <a:t>и многопредельными. Последние используют для измерения величин, изменяющихся в значительных пределах, при этом части резистора R, включенного в электрическую цепь, последовательно </a:t>
            </a:r>
            <a:r>
              <a:rPr lang="ru-RU" sz="1600" dirty="0" err="1">
                <a:latin typeface="+mj-lt"/>
              </a:rPr>
              <a:t>закорачиваются</a:t>
            </a:r>
            <a:r>
              <a:rPr lang="ru-RU" sz="1600" dirty="0">
                <a:latin typeface="+mj-lt"/>
              </a:rPr>
              <a:t>. </a:t>
            </a:r>
          </a:p>
          <a:p>
            <a:pPr algn="just"/>
            <a:endParaRPr lang="ru-RU" sz="1600" dirty="0">
              <a:latin typeface="+mj-lt"/>
            </a:endParaRPr>
          </a:p>
          <a:p>
            <a:pPr algn="just"/>
            <a:r>
              <a:rPr lang="ru-RU" sz="1600" dirty="0" smtClean="0">
                <a:latin typeface="+mj-lt"/>
              </a:rPr>
              <a:t>Недостаток </a:t>
            </a:r>
            <a:r>
              <a:rPr lang="ru-RU" sz="1600" dirty="0">
                <a:latin typeface="+mj-lt"/>
              </a:rPr>
              <a:t>контактных датчиков — сложность осуществления непрерывного контроля и ограниченный срок службы контактной системы. Но благодаря предельной простоте этих датчиков их широко применяют в системах автоматики.</a:t>
            </a:r>
            <a:endParaRPr lang="ru-RU" sz="1600" dirty="0" smtClean="0">
              <a:latin typeface="+mj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55776" y="892578"/>
            <a:ext cx="3888432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Параметрические датчики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786" y="4868257"/>
            <a:ext cx="394335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538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7504" y="116632"/>
            <a:ext cx="4176464" cy="27699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Классификация датчиков, основные требования к ним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552" y="1484784"/>
            <a:ext cx="835292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>
                <a:latin typeface="+mj-lt"/>
              </a:rPr>
              <a:t>Реостатные датчики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smtClean="0">
                <a:latin typeface="+mj-lt"/>
              </a:rPr>
              <a:t>- </a:t>
            </a:r>
            <a:r>
              <a:rPr lang="ru-RU" sz="1600" dirty="0">
                <a:latin typeface="+mj-lt"/>
              </a:rPr>
              <a:t>резистор с изменяющимся активным сопротивлением. Входной величиной датчика является перемещение контакта, а выходной – изменение его сопротивления. Подвижный контакт механически связан с объектом, перемещение (угловое или линейное) которого необходимо </a:t>
            </a:r>
            <a:r>
              <a:rPr lang="ru-RU" sz="1600" dirty="0" smtClean="0">
                <a:latin typeface="+mj-lt"/>
              </a:rPr>
              <a:t>преобразовать. Наибольшее </a:t>
            </a:r>
            <a:r>
              <a:rPr lang="ru-RU" sz="1600" dirty="0">
                <a:latin typeface="+mj-lt"/>
              </a:rPr>
              <a:t>распространение получила потенциометрическая схема включения реостатного датчика, в которой реостат включают по схеме делителя напряжения. </a:t>
            </a:r>
            <a:endParaRPr lang="ru-RU" sz="1600" dirty="0" smtClean="0">
              <a:latin typeface="+mj-lt"/>
            </a:endParaRPr>
          </a:p>
          <a:p>
            <a:pPr algn="just"/>
            <a:endParaRPr lang="ru-RU" sz="1600" dirty="0">
              <a:latin typeface="+mj-lt"/>
            </a:endParaRPr>
          </a:p>
          <a:p>
            <a:pPr algn="just"/>
            <a:r>
              <a:rPr lang="ru-RU" sz="1400" dirty="0">
                <a:latin typeface="+mj-lt"/>
              </a:rPr>
              <a:t>Потенциометрические датчики, конструктивно представляющие собой переменные резисторы, выполняют из различных </a:t>
            </a:r>
            <a:r>
              <a:rPr lang="ru-RU" sz="1400" dirty="0" err="1">
                <a:latin typeface="+mj-lt"/>
              </a:rPr>
              <a:t>материлов</a:t>
            </a:r>
            <a:r>
              <a:rPr lang="ru-RU" sz="1400" dirty="0">
                <a:latin typeface="+mj-lt"/>
              </a:rPr>
              <a:t> — обмоточного провода, металлических пленок, полупроводников и т. д.</a:t>
            </a:r>
            <a:endParaRPr lang="ru-RU" sz="1400" dirty="0" smtClean="0">
              <a:latin typeface="+mj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55776" y="892578"/>
            <a:ext cx="3888432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Параметрические датчики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80" y="4365104"/>
            <a:ext cx="5077024" cy="1689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862848"/>
            <a:ext cx="2756714" cy="2694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12288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7504" y="116632"/>
            <a:ext cx="4176464" cy="27699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Классификация датчиков, основные требования к ним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552" y="1412776"/>
            <a:ext cx="80648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 err="1">
                <a:latin typeface="+mj-lt"/>
              </a:rPr>
              <a:t>Тензорезисторы</a:t>
            </a:r>
            <a:r>
              <a:rPr lang="ru-RU" sz="1600" b="1" i="1" dirty="0">
                <a:latin typeface="+mj-lt"/>
              </a:rPr>
              <a:t> (тензометрические датчики) </a:t>
            </a:r>
            <a:r>
              <a:rPr lang="ru-RU" sz="1600" dirty="0">
                <a:latin typeface="+mj-lt"/>
              </a:rPr>
              <a:t>служат для измерения механических напряжений, небольших деформаций, вибрации. </a:t>
            </a:r>
            <a:endParaRPr lang="ru-RU" sz="1600" dirty="0" smtClean="0">
              <a:latin typeface="+mj-lt"/>
            </a:endParaRPr>
          </a:p>
          <a:p>
            <a:pPr algn="just"/>
            <a:endParaRPr lang="ru-RU" sz="1600" dirty="0">
              <a:latin typeface="+mj-lt"/>
            </a:endParaRPr>
          </a:p>
          <a:p>
            <a:pPr algn="just"/>
            <a:r>
              <a:rPr lang="ru-RU" sz="1600" dirty="0" smtClean="0">
                <a:latin typeface="+mj-lt"/>
              </a:rPr>
              <a:t>Действие </a:t>
            </a:r>
            <a:r>
              <a:rPr lang="ru-RU" sz="1600" dirty="0" err="1">
                <a:latin typeface="+mj-lt"/>
              </a:rPr>
              <a:t>тензорезисторов</a:t>
            </a:r>
            <a:r>
              <a:rPr lang="ru-RU" sz="1600" dirty="0">
                <a:latin typeface="+mj-lt"/>
              </a:rPr>
              <a:t> основано на </a:t>
            </a:r>
            <a:r>
              <a:rPr lang="ru-RU" sz="1600" dirty="0" err="1">
                <a:latin typeface="+mj-lt"/>
              </a:rPr>
              <a:t>тензоэффекте</a:t>
            </a:r>
            <a:r>
              <a:rPr lang="ru-RU" sz="1600" dirty="0">
                <a:latin typeface="+mj-lt"/>
              </a:rPr>
              <a:t>, заключающемся в изменении активного сопротивления проводниковых и полупроводниковых материалов под воздействием приложенных к ним усилий.</a:t>
            </a:r>
            <a:endParaRPr lang="ru-RU" sz="1400" dirty="0" smtClean="0">
              <a:latin typeface="+mj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55776" y="892578"/>
            <a:ext cx="3888432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Параметрические датчики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36" y="3140968"/>
            <a:ext cx="3816424" cy="2895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780" y="2982436"/>
            <a:ext cx="1905000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083" y="4430236"/>
            <a:ext cx="176212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54279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7504" y="116632"/>
            <a:ext cx="4176464" cy="27699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Классификация датчиков, основные требования к ним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7544" y="1556792"/>
            <a:ext cx="8352928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/>
              <a:t>Температурные датчики. </a:t>
            </a:r>
            <a:r>
              <a:rPr lang="ru-RU" sz="1600" dirty="0"/>
              <a:t>В современном промышленном производстве наиболее распространенными являются измерения температуры (так, на атомной электростанции среднего размера имеется около 1500 точек, в которых производится такое измерение, а на крупном предприятии химической промышленности подобных точек присутствует свыше 20 тыс.). Широкий диапазон измеряемых температур, разнообразие условий использования средств измерений и требований к ним определяют многообразие применяемых средств измерения температуры.</a:t>
            </a:r>
          </a:p>
          <a:p>
            <a:pPr algn="just"/>
            <a:endParaRPr lang="ru-RU" sz="1600" dirty="0"/>
          </a:p>
          <a:p>
            <a:pPr algn="just"/>
            <a:r>
              <a:rPr lang="ru-RU" sz="1400" dirty="0"/>
              <a:t>Если рассматривать датчики температуры для промышленного применения, то можно выделить их основные </a:t>
            </a:r>
            <a:r>
              <a:rPr lang="ru-RU" sz="1400" dirty="0" smtClean="0"/>
              <a:t>классы (большая часть из них - параметрические датчики):</a:t>
            </a:r>
          </a:p>
          <a:p>
            <a:pPr algn="just"/>
            <a:endParaRPr lang="ru-RU" sz="1600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b="1" dirty="0" smtClean="0"/>
              <a:t>Кремниевые датчики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b="1" dirty="0" smtClean="0"/>
              <a:t>Биметаллические датчики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b="1" dirty="0" smtClean="0"/>
              <a:t>Жидкостные </a:t>
            </a:r>
            <a:r>
              <a:rPr lang="ru-RU" sz="1600" b="1" dirty="0"/>
              <a:t>и газовые </a:t>
            </a:r>
            <a:r>
              <a:rPr lang="ru-RU" sz="1600" b="1" dirty="0" smtClean="0"/>
              <a:t>термометры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b="1" dirty="0" err="1" smtClean="0"/>
              <a:t>Термоиндикаторы</a:t>
            </a:r>
            <a:endParaRPr lang="ru-RU" sz="1600" b="1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b="1" dirty="0" smtClean="0"/>
              <a:t>Термисторы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b="1" dirty="0" smtClean="0"/>
              <a:t>Термопары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b="1" dirty="0" err="1" smtClean="0"/>
              <a:t>Термопреобразователи</a:t>
            </a:r>
            <a:r>
              <a:rPr lang="ru-RU" sz="1600" b="1" dirty="0" smtClean="0"/>
              <a:t> сопротивления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b="1" dirty="0" smtClean="0"/>
              <a:t>Инфракрасные </a:t>
            </a:r>
            <a:r>
              <a:rPr lang="ru-RU" sz="1600" b="1" dirty="0"/>
              <a:t>датчики.</a:t>
            </a:r>
            <a:endParaRPr lang="ru-RU" sz="1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55776" y="892578"/>
            <a:ext cx="3888432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Параметрические датчики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97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7504" y="116632"/>
            <a:ext cx="4176464" cy="27699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Классификация датчиков, основные требования к ним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1520" y="1484784"/>
            <a:ext cx="58326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latin typeface="+mj-lt"/>
              </a:rPr>
              <a:t>Терморезисторы. </a:t>
            </a:r>
            <a:r>
              <a:rPr lang="ru-RU" sz="1400" dirty="0" smtClean="0">
                <a:latin typeface="+mj-lt"/>
              </a:rPr>
              <a:t>Терморезисторы </a:t>
            </a:r>
            <a:r>
              <a:rPr lang="ru-RU" sz="1400" dirty="0">
                <a:latin typeface="+mj-lt"/>
              </a:rPr>
              <a:t>в качестве датчиков используют двумя способами:</a:t>
            </a:r>
          </a:p>
          <a:p>
            <a:pPr algn="just"/>
            <a:endParaRPr lang="ru-RU" sz="1400" dirty="0">
              <a:latin typeface="+mj-lt"/>
            </a:endParaRPr>
          </a:p>
          <a:p>
            <a:pPr algn="just"/>
            <a:r>
              <a:rPr lang="ru-RU" sz="1400" dirty="0">
                <a:latin typeface="+mj-lt"/>
              </a:rPr>
              <a:t>1) Температура терморезистора определяется окружающей средой; ток, проходящий через терморезистор, настолько мал, что не вызывает нагрева терморезистора. При этом условии терморезистор используется как датчик температуры и часто называется «термометром сопротивления».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555776" y="892578"/>
            <a:ext cx="3888432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Параметрические датчики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525" y="1052485"/>
            <a:ext cx="2561979" cy="226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563888" y="3201938"/>
            <a:ext cx="544229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400" dirty="0" smtClean="0">
              <a:latin typeface="+mj-lt"/>
            </a:endParaRPr>
          </a:p>
          <a:p>
            <a:pPr algn="just"/>
            <a:r>
              <a:rPr lang="ru-RU" sz="1400" dirty="0" smtClean="0">
                <a:latin typeface="+mj-lt"/>
              </a:rPr>
              <a:t>2</a:t>
            </a:r>
            <a:r>
              <a:rPr lang="ru-RU" sz="1400" dirty="0">
                <a:latin typeface="+mj-lt"/>
              </a:rPr>
              <a:t>) Температура терморезистора определяется степенью нагрева постоянным по величине током и условиями охлаждения. В этом случае установившаяся температура определяется условиями теплоотдачи поверхности терморезистора (скоростью движения окружающей среды – газа или жидкости – относительно терморезистора, ее плотностью, вязкостью и температурой), поэтому терморезистор может быть использован как датчик скорости потока, теплопроводности окружающей среды, плотности газов и т. п. В датчиках такого рода происходит как бы двухступенчатое преобразование: измеряемая величина сначала преобразуется в изменение температуры терморезистора, которое затем преобразуется в изменение сопротивления.</a:t>
            </a:r>
          </a:p>
          <a:p>
            <a:pPr algn="just"/>
            <a:endParaRPr lang="ru-RU" sz="1400" dirty="0" smtClean="0">
              <a:latin typeface="+mj-lt"/>
            </a:endParaRPr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717032"/>
            <a:ext cx="2748494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01385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7504" y="116632"/>
            <a:ext cx="4176464" cy="27699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Классификация датчиков, основные требования к ним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552" y="1340768"/>
            <a:ext cx="80648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/>
              <a:t>Терморезисторы</a:t>
            </a:r>
            <a:r>
              <a:rPr lang="ru-RU" sz="1600" b="1" i="1" dirty="0" smtClean="0"/>
              <a:t>.</a:t>
            </a:r>
          </a:p>
          <a:p>
            <a:pPr algn="just"/>
            <a:endParaRPr lang="ru-RU" sz="1600" dirty="0">
              <a:latin typeface="+mj-lt"/>
            </a:endParaRPr>
          </a:p>
          <a:p>
            <a:pPr algn="just"/>
            <a:r>
              <a:rPr lang="ru-RU" sz="1600" dirty="0">
                <a:latin typeface="+mj-lt"/>
              </a:rPr>
              <a:t>Терморезисторы изготовляют как из чистых металлов, так и из полупроводников. Материал, из которого изготавливается такие датчики, должен обладать высоким температурным коэффициентом сопротивления, по возможности линейной зависимостью сопротивления от температуры, хорошей </a:t>
            </a:r>
            <a:r>
              <a:rPr lang="ru-RU" sz="1600" dirty="0" err="1">
                <a:latin typeface="+mj-lt"/>
              </a:rPr>
              <a:t>воспроизводимостью</a:t>
            </a:r>
            <a:r>
              <a:rPr lang="ru-RU" sz="1600" dirty="0">
                <a:latin typeface="+mj-lt"/>
              </a:rPr>
              <a:t> свойств и инертностью к воздействиям окружающей среды. В наибольшей степени всем указанным свойствам удовлетворяет платина; в чуть меньшей – медь и никель.</a:t>
            </a:r>
          </a:p>
          <a:p>
            <a:pPr algn="just"/>
            <a:r>
              <a:rPr lang="ru-RU" sz="1600" dirty="0" smtClean="0">
                <a:latin typeface="+mj-lt"/>
              </a:rPr>
              <a:t> </a:t>
            </a:r>
            <a:endParaRPr lang="ru-RU" sz="1600" dirty="0">
              <a:latin typeface="+mj-lt"/>
            </a:endParaRPr>
          </a:p>
          <a:p>
            <a:pPr algn="just"/>
            <a:r>
              <a:rPr lang="ru-RU" sz="1600" dirty="0">
                <a:latin typeface="+mj-lt"/>
              </a:rPr>
              <a:t>По сравнению с металлическими терморезисторами более высокой чувствительностью обладают полупроводниковые терморезисторы (термисторы).</a:t>
            </a:r>
            <a:endParaRPr lang="ru-RU" sz="1400" dirty="0" smtClean="0">
              <a:latin typeface="+mj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55776" y="892578"/>
            <a:ext cx="3888432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Параметрические датчики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76" y="4653136"/>
            <a:ext cx="3793604" cy="13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557" y="5006642"/>
            <a:ext cx="4176464" cy="65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05441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7504" y="116632"/>
            <a:ext cx="4176464" cy="27699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Классификация датчиков, основные требования к ним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552" y="1340768"/>
            <a:ext cx="6696744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 smtClean="0">
                <a:latin typeface="+mj-lt"/>
              </a:rPr>
              <a:t>Другие параметрические датчики температуры:</a:t>
            </a:r>
          </a:p>
          <a:p>
            <a:pPr algn="just"/>
            <a:endParaRPr lang="ru-RU" sz="1600" b="1" i="1" dirty="0">
              <a:latin typeface="+mj-lt"/>
            </a:endParaRPr>
          </a:p>
          <a:p>
            <a:pPr algn="just"/>
            <a:r>
              <a:rPr lang="ru-RU" sz="1400" b="1" i="1" dirty="0" smtClean="0">
                <a:latin typeface="+mj-lt"/>
              </a:rPr>
              <a:t>Биметаллический </a:t>
            </a:r>
            <a:r>
              <a:rPr lang="ru-RU" sz="1400" b="1" i="1" dirty="0">
                <a:latin typeface="+mj-lt"/>
              </a:rPr>
              <a:t>датчик </a:t>
            </a:r>
            <a:r>
              <a:rPr lang="ru-RU" sz="1400" dirty="0">
                <a:latin typeface="+mj-lt"/>
              </a:rPr>
              <a:t>сделан из двух разнородных металлических пластин, скрепленных между собой. Разные металлы имеют различный температурный коэффициент расширения. Если соединенные в пластину металлы нагреть или охладить, то она изогнется, при этом замкнет (разомкнет) электрические контакты или переведет стрелку индикатора. Диапазон работы биметаллических датчиков -40…+550 0C. Используются для измерения поверхности твердых тел и температуры жидкостей. Основные области применения – автомобильная промышленность, системы отопления и нагрева воды.</a:t>
            </a:r>
          </a:p>
          <a:p>
            <a:pPr algn="just"/>
            <a:endParaRPr lang="ru-RU" sz="1400" dirty="0">
              <a:latin typeface="+mj-lt"/>
            </a:endParaRPr>
          </a:p>
          <a:p>
            <a:pPr algn="just"/>
            <a:r>
              <a:rPr lang="ru-RU" sz="1400" b="1" i="1" dirty="0" err="1">
                <a:latin typeface="+mj-lt"/>
              </a:rPr>
              <a:t>Термоиндикаторы</a:t>
            </a:r>
            <a:r>
              <a:rPr lang="ru-RU" sz="1400" dirty="0">
                <a:latin typeface="+mj-lt"/>
              </a:rPr>
              <a:t> – это особые вещества, изменяющие свой цвет под воздействием температуры. Изменение цвета может быть обратимым и необратимым. Производятся в виде пленок.</a:t>
            </a:r>
            <a:endParaRPr lang="ru-RU" sz="1400" dirty="0" smtClean="0">
              <a:latin typeface="+mj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55776" y="892578"/>
            <a:ext cx="3888432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Параметрические датчики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82" y="214290"/>
            <a:ext cx="1475234" cy="1778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51862"/>
            <a:ext cx="2381250" cy="168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132856"/>
            <a:ext cx="923925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9587" y="4475916"/>
            <a:ext cx="2309242" cy="2309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730821"/>
            <a:ext cx="1980617" cy="1702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62048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7504" y="116632"/>
            <a:ext cx="4176464" cy="27699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Классификация датчиков, основные требования к ним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552" y="1340768"/>
            <a:ext cx="547260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 smtClean="0">
                <a:latin typeface="+mj-lt"/>
              </a:rPr>
              <a:t>Другие параметрические датчики температуры:</a:t>
            </a:r>
          </a:p>
          <a:p>
            <a:pPr algn="just"/>
            <a:endParaRPr lang="ru-RU" sz="1600" b="1" i="1" dirty="0">
              <a:latin typeface="+mj-lt"/>
            </a:endParaRPr>
          </a:p>
          <a:p>
            <a:pPr algn="just"/>
            <a:r>
              <a:rPr lang="ru-RU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Инфракрасные 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датчики (пирометры) </a:t>
            </a:r>
            <a:r>
              <a:rPr lang="ru-RU" sz="1600" dirty="0">
                <a:latin typeface="+mj-lt"/>
              </a:rPr>
              <a:t>- используют энергию излучения нагретых тел, что позволяет измерять температуру поверхности на расстоянии. </a:t>
            </a:r>
          </a:p>
          <a:p>
            <a:pPr algn="just"/>
            <a:r>
              <a:rPr lang="ru-RU" sz="1600" b="1" i="1" dirty="0" smtClean="0">
                <a:latin typeface="+mj-lt"/>
              </a:rPr>
              <a:t>Радиационные </a:t>
            </a:r>
            <a:r>
              <a:rPr lang="ru-RU" sz="1600" b="1" i="1" dirty="0">
                <a:latin typeface="+mj-lt"/>
              </a:rPr>
              <a:t>пирометры </a:t>
            </a:r>
            <a:r>
              <a:rPr lang="ru-RU" sz="1600" dirty="0">
                <a:latin typeface="+mj-lt"/>
              </a:rPr>
              <a:t>используются для измерения температуры от 20 до </a:t>
            </a:r>
            <a:r>
              <a:rPr lang="ru-RU" sz="1600" dirty="0" smtClean="0">
                <a:latin typeface="+mj-lt"/>
              </a:rPr>
              <a:t>2500°С</a:t>
            </a:r>
            <a:r>
              <a:rPr lang="ru-RU" sz="1600" dirty="0">
                <a:latin typeface="+mj-lt"/>
              </a:rPr>
              <a:t>, </a:t>
            </a:r>
            <a:r>
              <a:rPr lang="ru-RU" sz="1600" dirty="0" smtClean="0">
                <a:latin typeface="+mj-lt"/>
              </a:rPr>
              <a:t>прибор </a:t>
            </a:r>
            <a:r>
              <a:rPr lang="ru-RU" sz="1600" dirty="0">
                <a:latin typeface="+mj-lt"/>
              </a:rPr>
              <a:t>измеряет интегральную интенсивность излучения реального объекта.</a:t>
            </a:r>
          </a:p>
          <a:p>
            <a:pPr algn="just"/>
            <a:r>
              <a:rPr lang="ru-RU" sz="1600" b="1" i="1" dirty="0" smtClean="0">
                <a:latin typeface="+mj-lt"/>
              </a:rPr>
              <a:t>Яркостные </a:t>
            </a:r>
            <a:r>
              <a:rPr lang="ru-RU" sz="1600" b="1" i="1" dirty="0">
                <a:latin typeface="+mj-lt"/>
              </a:rPr>
              <a:t>(оптические) пирометры </a:t>
            </a:r>
            <a:r>
              <a:rPr lang="ru-RU" sz="1600" dirty="0">
                <a:latin typeface="+mj-lt"/>
              </a:rPr>
              <a:t>используются для измерения температур от 500 до </a:t>
            </a:r>
            <a:r>
              <a:rPr lang="ru-RU" sz="1600" dirty="0" smtClean="0">
                <a:latin typeface="+mj-lt"/>
              </a:rPr>
              <a:t>4000</a:t>
            </a:r>
            <a:r>
              <a:rPr lang="ru-RU" sz="1600" dirty="0"/>
              <a:t>°</a:t>
            </a:r>
            <a:r>
              <a:rPr lang="ru-RU" sz="1600" dirty="0" smtClean="0">
                <a:latin typeface="+mj-lt"/>
              </a:rPr>
              <a:t>С</a:t>
            </a:r>
            <a:r>
              <a:rPr lang="ru-RU" sz="1600" dirty="0">
                <a:latin typeface="+mj-lt"/>
              </a:rPr>
              <a:t>. Они основаны на сравнении в узком участке спектра яркости исследуемого объекта с яркостью образцового излучателя (фотометрической лампы).</a:t>
            </a:r>
          </a:p>
          <a:p>
            <a:pPr algn="just"/>
            <a:r>
              <a:rPr lang="ru-RU" sz="1600" b="1" i="1" dirty="0" smtClean="0">
                <a:latin typeface="+mj-lt"/>
              </a:rPr>
              <a:t>Цветовые </a:t>
            </a:r>
            <a:r>
              <a:rPr lang="ru-RU" sz="1600" b="1" i="1" dirty="0">
                <a:latin typeface="+mj-lt"/>
              </a:rPr>
              <a:t>пирометры</a:t>
            </a:r>
            <a:r>
              <a:rPr lang="ru-RU" sz="1600" dirty="0">
                <a:latin typeface="+mj-lt"/>
              </a:rPr>
              <a:t> основаны на измерении отношения интенсивностей излучения на двух длинах волн, выбираемых обычно в красной или синей части спектра; они используются для измерения температуры в диапазоне от </a:t>
            </a:r>
            <a:r>
              <a:rPr lang="ru-RU" sz="1600" dirty="0" smtClean="0">
                <a:latin typeface="+mj-lt"/>
              </a:rPr>
              <a:t>800</a:t>
            </a:r>
            <a:r>
              <a:rPr lang="ru-RU" sz="1600" dirty="0" smtClean="0"/>
              <a:t>°</a:t>
            </a:r>
            <a:r>
              <a:rPr lang="ru-RU" sz="1600" dirty="0" smtClean="0">
                <a:latin typeface="+mj-lt"/>
              </a:rPr>
              <a:t>С</a:t>
            </a:r>
            <a:r>
              <a:rPr lang="ru-RU" sz="1600" dirty="0">
                <a:latin typeface="+mj-lt"/>
              </a:rPr>
              <a:t>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555776" y="892578"/>
            <a:ext cx="3888432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Параметрические датчики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407" y="116632"/>
            <a:ext cx="2146292" cy="2989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408" y="3140968"/>
            <a:ext cx="2146292" cy="3495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03295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7504" y="116632"/>
            <a:ext cx="4176464" cy="27699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Классификация датчиков, основные требования к ним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552" y="1666543"/>
            <a:ext cx="806489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 smtClean="0">
                <a:latin typeface="+mj-lt"/>
              </a:rPr>
              <a:t>Другие параметрические датчики температуры:</a:t>
            </a:r>
          </a:p>
          <a:p>
            <a:pPr algn="just"/>
            <a:endParaRPr lang="ru-RU" sz="1600" b="1" i="1" dirty="0">
              <a:latin typeface="+mj-lt"/>
            </a:endParaRPr>
          </a:p>
          <a:p>
            <a:pPr algn="just"/>
            <a:r>
              <a:rPr lang="ru-RU" sz="1600" b="1" i="1" dirty="0">
                <a:latin typeface="+mj-lt"/>
              </a:rPr>
              <a:t>Кварцевые </a:t>
            </a:r>
            <a:r>
              <a:rPr lang="ru-RU" sz="1600" b="1" i="1" dirty="0" err="1" smtClean="0">
                <a:latin typeface="+mj-lt"/>
              </a:rPr>
              <a:t>термопреобразователи</a:t>
            </a:r>
            <a:endParaRPr lang="ru-RU" sz="1600" dirty="0">
              <a:latin typeface="+mj-lt"/>
            </a:endParaRPr>
          </a:p>
          <a:p>
            <a:pPr algn="just"/>
            <a:endParaRPr lang="ru-RU" sz="1600" dirty="0" smtClean="0">
              <a:latin typeface="+mj-lt"/>
            </a:endParaRPr>
          </a:p>
          <a:p>
            <a:pPr algn="just"/>
            <a:r>
              <a:rPr lang="ru-RU" sz="1600" dirty="0" smtClean="0">
                <a:latin typeface="+mj-lt"/>
              </a:rPr>
              <a:t>Работа </a:t>
            </a:r>
            <a:r>
              <a:rPr lang="ru-RU" sz="1600" dirty="0">
                <a:latin typeface="+mj-lt"/>
              </a:rPr>
              <a:t>данных датчиков основана на том, что зависимость частоты преобразователя от температуры и линейность функции преобразования изменяются в зависимости от ориентации среза относительно осей кристалла кварца. Данные датчики широко используются в цифровых термометрах.</a:t>
            </a:r>
            <a:endParaRPr lang="ru-RU" sz="1400" dirty="0">
              <a:latin typeface="+mj-lt"/>
            </a:endParaRPr>
          </a:p>
          <a:p>
            <a:pPr algn="just"/>
            <a:endParaRPr lang="ru-RU" sz="1600" dirty="0" smtClean="0">
              <a:latin typeface="+mj-lt"/>
            </a:endParaRPr>
          </a:p>
          <a:p>
            <a:pPr algn="just"/>
            <a:r>
              <a:rPr lang="ru-RU" sz="1600" dirty="0" smtClean="0">
                <a:latin typeface="+mj-lt"/>
              </a:rPr>
              <a:t>Для </a:t>
            </a:r>
            <a:r>
              <a:rPr lang="ru-RU" sz="1600" dirty="0">
                <a:latin typeface="+mj-lt"/>
              </a:rPr>
              <a:t>измерения температур от – 80 до </a:t>
            </a:r>
            <a:r>
              <a:rPr lang="ru-RU" sz="1600" dirty="0" smtClean="0">
                <a:latin typeface="+mj-lt"/>
              </a:rPr>
              <a:t>250°С.</a:t>
            </a:r>
          </a:p>
          <a:p>
            <a:pPr algn="just"/>
            <a:endParaRPr lang="ru-RU" sz="1600" dirty="0" smtClean="0">
              <a:latin typeface="+mj-lt"/>
            </a:endParaRPr>
          </a:p>
          <a:p>
            <a:pPr algn="just"/>
            <a:endParaRPr lang="ru-RU" sz="1600" dirty="0">
              <a:latin typeface="+mj-lt"/>
            </a:endParaRPr>
          </a:p>
          <a:p>
            <a:pPr algn="just"/>
            <a:endParaRPr lang="ru-RU" sz="1600" dirty="0">
              <a:latin typeface="+mj-lt"/>
            </a:endParaRPr>
          </a:p>
          <a:p>
            <a:pPr algn="just"/>
            <a:endParaRPr lang="ru-RU" sz="1600" dirty="0" smtClean="0">
              <a:latin typeface="+mj-lt"/>
            </a:endParaRPr>
          </a:p>
          <a:p>
            <a:pPr algn="just"/>
            <a:r>
              <a:rPr lang="ru-RU" sz="1600" b="1" i="1" dirty="0" err="1" smtClean="0">
                <a:latin typeface="+mj-lt"/>
              </a:rPr>
              <a:t>Термодиоды</a:t>
            </a:r>
            <a:r>
              <a:rPr lang="ru-RU" sz="1600" b="1" i="1" dirty="0" smtClean="0">
                <a:latin typeface="+mj-lt"/>
              </a:rPr>
              <a:t> и </a:t>
            </a:r>
            <a:r>
              <a:rPr lang="ru-RU" sz="1600" b="1" i="1" dirty="0" err="1" smtClean="0">
                <a:latin typeface="+mj-lt"/>
              </a:rPr>
              <a:t>термотранзисторы</a:t>
            </a:r>
            <a:endParaRPr lang="ru-RU" sz="1600" b="1" i="1" dirty="0" smtClean="0">
              <a:latin typeface="+mj-lt"/>
            </a:endParaRPr>
          </a:p>
          <a:p>
            <a:pPr algn="just"/>
            <a:endParaRPr lang="ru-RU" sz="1600" dirty="0">
              <a:latin typeface="+mj-lt"/>
            </a:endParaRPr>
          </a:p>
          <a:p>
            <a:pPr algn="just"/>
            <a:endParaRPr lang="ru-RU" sz="1400" dirty="0" smtClean="0">
              <a:latin typeface="+mj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55776" y="892578"/>
            <a:ext cx="3888432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Параметрические датчики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577" y="4077072"/>
            <a:ext cx="3310463" cy="240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00" y="275223"/>
            <a:ext cx="2160240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04173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7504" y="116632"/>
            <a:ext cx="4176464" cy="27699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Классификация датчиков, основные требования к ним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1520" y="1671186"/>
            <a:ext cx="5688632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>
                <a:latin typeface="+mj-lt"/>
              </a:rPr>
              <a:t>Индуктивные датчики </a:t>
            </a:r>
            <a:r>
              <a:rPr lang="ru-RU" sz="1600" dirty="0">
                <a:latin typeface="+mj-lt"/>
              </a:rPr>
              <a:t>служат для бесконтактного получения информации о перемещениях рабочих органов машин, механизмов, роботов и т.п. и преобразования этой информации в электрический сигнал.</a:t>
            </a:r>
          </a:p>
          <a:p>
            <a:pPr algn="just"/>
            <a:endParaRPr lang="ru-RU" sz="1600" dirty="0">
              <a:latin typeface="+mj-lt"/>
            </a:endParaRPr>
          </a:p>
          <a:p>
            <a:pPr algn="just"/>
            <a:endParaRPr lang="ru-RU" sz="1600" dirty="0" smtClean="0">
              <a:latin typeface="+mj-lt"/>
            </a:endParaRPr>
          </a:p>
          <a:p>
            <a:pPr algn="just"/>
            <a:r>
              <a:rPr lang="ru-RU" sz="1600" dirty="0" smtClean="0">
                <a:latin typeface="+mj-lt"/>
              </a:rPr>
              <a:t>Принцип </a:t>
            </a:r>
            <a:r>
              <a:rPr lang="ru-RU" sz="1600" dirty="0">
                <a:latin typeface="+mj-lt"/>
              </a:rPr>
              <a:t>действия индуктивного датчика основан на изменении индуктивности обмотки на </a:t>
            </a:r>
            <a:r>
              <a:rPr lang="ru-RU" sz="1600" dirty="0" err="1">
                <a:latin typeface="+mj-lt"/>
              </a:rPr>
              <a:t>магнитопроводе</a:t>
            </a:r>
            <a:r>
              <a:rPr lang="ru-RU" sz="1600" dirty="0">
                <a:latin typeface="+mj-lt"/>
              </a:rPr>
              <a:t> в зависимости от положения отдельных элементов </a:t>
            </a:r>
            <a:r>
              <a:rPr lang="ru-RU" sz="1600" dirty="0" err="1">
                <a:latin typeface="+mj-lt"/>
              </a:rPr>
              <a:t>магнитопровода</a:t>
            </a:r>
            <a:r>
              <a:rPr lang="ru-RU" sz="1600" dirty="0">
                <a:latin typeface="+mj-lt"/>
              </a:rPr>
              <a:t> (якоря, сердечника и др.). В таких датчиках линейное или угловое перемещение X (входная величина) преобразуется в изменение индуктивности (L) датчика. Применяются для измерения угловых и линейных перемещений, деформаций, контроля размеров и т.д.</a:t>
            </a:r>
          </a:p>
          <a:p>
            <a:pPr algn="just"/>
            <a:endParaRPr lang="ru-RU" sz="1600" dirty="0">
              <a:latin typeface="+mj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55776" y="892578"/>
            <a:ext cx="3888432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Параметрические датчики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405006"/>
            <a:ext cx="2819276" cy="3089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636" y="4634386"/>
            <a:ext cx="2785204" cy="1890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1132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7504" y="116632"/>
            <a:ext cx="4176464" cy="27699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Классификация датчиков, основные требования к ним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552" y="1600339"/>
            <a:ext cx="80648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>
                <a:latin typeface="+mj-lt"/>
              </a:rPr>
              <a:t>Индуктивные датчики </a:t>
            </a:r>
            <a:endParaRPr lang="ru-RU" sz="1600" b="1" i="1" dirty="0" smtClean="0">
              <a:latin typeface="+mj-lt"/>
            </a:endParaRPr>
          </a:p>
          <a:p>
            <a:pPr algn="just"/>
            <a:endParaRPr lang="ru-RU" sz="1600" b="1" i="1" dirty="0">
              <a:latin typeface="+mj-lt"/>
            </a:endParaRPr>
          </a:p>
          <a:p>
            <a:pPr algn="just"/>
            <a:r>
              <a:rPr lang="ru-RU" sz="1600" dirty="0" smtClean="0"/>
              <a:t>В </a:t>
            </a:r>
            <a:r>
              <a:rPr lang="ru-RU" sz="1600" dirty="0"/>
              <a:t>простейшем случае индуктивный датчик представляет собой катушку индуктивности с </a:t>
            </a:r>
            <a:r>
              <a:rPr lang="ru-RU" sz="1600" dirty="0" err="1"/>
              <a:t>магнитопроводом</a:t>
            </a:r>
            <a:r>
              <a:rPr lang="ru-RU" sz="1600" dirty="0"/>
              <a:t>, подвижный элемент которого (якорь) перемещается под действием измеряемой величины.</a:t>
            </a:r>
          </a:p>
          <a:p>
            <a:pPr algn="just"/>
            <a:endParaRPr lang="ru-RU" sz="1600" dirty="0"/>
          </a:p>
          <a:p>
            <a:pPr algn="just"/>
            <a:r>
              <a:rPr lang="ru-RU" sz="1600" dirty="0"/>
              <a:t>Индуктивный датчик распознает и соответственно реагирует на все токопроводящие предметы. Индуктивный датчик является бесконтактным, не требует механического воздействия, работает бесконтактно за счет изменения электромагнитного поля.</a:t>
            </a:r>
            <a:endParaRPr lang="ru-RU" sz="1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555776" y="892578"/>
            <a:ext cx="3888432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Параметрические датчики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88024" y="4293096"/>
            <a:ext cx="381642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Недостатки</a:t>
            </a:r>
            <a:r>
              <a:rPr lang="ru-RU" sz="1400" dirty="0" smtClean="0"/>
              <a:t>:</a:t>
            </a:r>
          </a:p>
          <a:p>
            <a:pPr algn="just"/>
            <a:endParaRPr lang="ru-RU" sz="1400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dirty="0"/>
              <a:t>Сравнительно малая чувствительность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dirty="0" smtClean="0"/>
              <a:t>Зависимость </a:t>
            </a:r>
            <a:r>
              <a:rPr lang="ru-RU" sz="1400" dirty="0"/>
              <a:t>индуктивного сопротивления от частоты питающего напряжения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dirty="0" smtClean="0"/>
              <a:t>Значительное </a:t>
            </a:r>
            <a:r>
              <a:rPr lang="ru-RU" sz="1400" dirty="0"/>
              <a:t>обратное воздействие датчика на измеряемую величину (за счет притяжения якоря к сердечнику).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55948" y="4293096"/>
            <a:ext cx="39440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Преимущества</a:t>
            </a:r>
            <a:r>
              <a:rPr lang="ru-RU" sz="1400" dirty="0" smtClean="0"/>
              <a:t>:</a:t>
            </a:r>
          </a:p>
          <a:p>
            <a:pPr algn="just"/>
            <a:endParaRPr lang="ru-RU" sz="1400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dirty="0" smtClean="0"/>
              <a:t>Нет </a:t>
            </a:r>
            <a:r>
              <a:rPr lang="ru-RU" sz="1400" dirty="0"/>
              <a:t>механического износа, отсутствуют </a:t>
            </a:r>
            <a:r>
              <a:rPr lang="ru-RU" sz="1400" dirty="0" smtClean="0"/>
              <a:t>отказы</a:t>
            </a:r>
            <a:r>
              <a:rPr lang="ru-RU" sz="1400" dirty="0"/>
              <a:t>, связанные с состоянием контактов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dirty="0" smtClean="0"/>
              <a:t>Отсутствует </a:t>
            </a:r>
            <a:r>
              <a:rPr lang="ru-RU" sz="1400" dirty="0"/>
              <a:t>дребезг контактов и ложные срабатывания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dirty="0" smtClean="0"/>
              <a:t>Высокая </a:t>
            </a:r>
            <a:r>
              <a:rPr lang="ru-RU" sz="1400" dirty="0"/>
              <a:t>частота переключений до 3000 </a:t>
            </a:r>
            <a:r>
              <a:rPr lang="ru-RU" sz="1400" dirty="0" err="1"/>
              <a:t>Hz</a:t>
            </a:r>
            <a:endParaRPr lang="ru-RU" sz="1400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dirty="0" smtClean="0"/>
              <a:t>Устойчив </a:t>
            </a:r>
            <a:r>
              <a:rPr lang="ru-RU" sz="1400" dirty="0"/>
              <a:t>к механическим воздействиям</a:t>
            </a:r>
          </a:p>
        </p:txBody>
      </p:sp>
    </p:spTree>
    <p:extLst>
      <p:ext uri="{BB962C8B-B14F-4D97-AF65-F5344CB8AC3E}">
        <p14:creationId xmlns="" xmlns:p14="http://schemas.microsoft.com/office/powerpoint/2010/main" val="21165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25" descr="http://edu.dvgups.ru/METDOC/GDTRAN/NTS/VAGON/SIS_AVT_PR/MU_LR/Image3312.g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2987" y="2016125"/>
            <a:ext cx="6959600" cy="4149725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5"/>
          <p:cNvSpPr txBox="1"/>
          <p:nvPr/>
        </p:nvSpPr>
        <p:spPr>
          <a:xfrm>
            <a:off x="395287" y="692150"/>
            <a:ext cx="8280400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1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Трансформаторный датчик </a:t>
            </a:r>
            <a:r>
              <a:rPr lang="en-US" sz="1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измерительный преобразователь в виде трансформатора, вторичное напряжение которого изменяется в результате изменения воздушного зазора в сердечнике (или взаимного перемещения обмоток) пропорционально измеряемой величине (перемещению, усилию).</a:t>
            </a:r>
            <a:endParaRPr/>
          </a:p>
        </p:txBody>
      </p:sp>
      <p:sp>
        <p:nvSpPr>
          <p:cNvPr id="210" name="Google Shape;210;p25"/>
          <p:cNvSpPr txBox="1"/>
          <p:nvPr/>
        </p:nvSpPr>
        <p:spPr>
          <a:xfrm>
            <a:off x="7812087" y="-1587"/>
            <a:ext cx="1331912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US" sz="10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Практ. 1, слайд 12</a:t>
            </a: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211" name="Google Shape;211;p25"/>
          <p:cNvSpPr txBox="1"/>
          <p:nvPr/>
        </p:nvSpPr>
        <p:spPr>
          <a:xfrm>
            <a:off x="971550" y="6092825"/>
            <a:ext cx="7129462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0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 пояснению принципа действия трансформаторных датчиков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7504" y="116632"/>
            <a:ext cx="4176464" cy="27699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Классификация датчиков, основные требования к ним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555776" y="892578"/>
            <a:ext cx="3888432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Параметрические датчики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544" y="1412776"/>
            <a:ext cx="83529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/>
              <a:t>Емкостные датчики </a:t>
            </a:r>
            <a:r>
              <a:rPr lang="ru-RU" sz="1400" dirty="0"/>
              <a:t>- принцип действия основан на зависимости электрической емкости конденсатора от размеров, взаимного расположения его обкладок и от диэлектрической проницаемости среды между </a:t>
            </a:r>
            <a:r>
              <a:rPr lang="ru-RU" sz="1400" dirty="0" smtClean="0"/>
              <a:t>ними. 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dirty="0" smtClean="0"/>
              <a:t>Достоинства </a:t>
            </a:r>
            <a:r>
              <a:rPr lang="ru-RU" sz="1400" dirty="0"/>
              <a:t>емкостных датчиков - простота, высокая чувствительность и малая инерционность. Недостатки - влияние внешних электрических полей, относительная сложность измерительных устройств.</a:t>
            </a:r>
          </a:p>
          <a:p>
            <a:pPr algn="just"/>
            <a:r>
              <a:rPr lang="ru-RU" sz="1400" dirty="0" smtClean="0"/>
              <a:t>Емкостные </a:t>
            </a:r>
            <a:r>
              <a:rPr lang="ru-RU" sz="1400" dirty="0"/>
              <a:t>датчики применяют для измерения угловых перемещений, очень малых линейных перемещений, вибраций, скорости движения и т. д., а также для воспроизведения заданных функций (гармонических, пилообразных, прямоугольных и т. п</a:t>
            </a:r>
            <a:r>
              <a:rPr lang="ru-RU" sz="1400" dirty="0" smtClean="0"/>
              <a:t>.).		</a:t>
            </a:r>
            <a:r>
              <a:rPr lang="ru-RU" sz="1400" b="1" dirty="0" smtClean="0"/>
              <a:t>датчик влажности</a:t>
            </a:r>
            <a:endParaRPr lang="ru-RU" sz="1400" b="1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Прямоугольник 2"/>
              <p:cNvSpPr/>
              <p:nvPr/>
            </p:nvSpPr>
            <p:spPr>
              <a:xfrm>
                <a:off x="6156176" y="5445224"/>
                <a:ext cx="2178930" cy="7079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000" i="1"/>
                        <m:t>С=</m:t>
                      </m:r>
                      <m:r>
                        <a:rPr lang="ru-RU" sz="3000" i="1"/>
                        <m:t>𝜀</m:t>
                      </m:r>
                      <m:sSub>
                        <m:sSubPr>
                          <m:ctrlPr>
                            <a:rPr lang="ru-RU" sz="3000" i="1"/>
                          </m:ctrlPr>
                        </m:sSubPr>
                        <m:e>
                          <m:r>
                            <a:rPr lang="ru-RU" sz="3000" i="1"/>
                            <m:t>𝜀</m:t>
                          </m:r>
                        </m:e>
                        <m:sub>
                          <m:r>
                            <a:rPr lang="ru-RU" sz="3000" i="1"/>
                            <m:t>0</m:t>
                          </m:r>
                        </m:sub>
                      </m:sSub>
                      <m:f>
                        <m:fPr>
                          <m:type m:val="skw"/>
                          <m:ctrlPr>
                            <a:rPr lang="ru-RU" sz="3000" i="1"/>
                          </m:ctrlPr>
                        </m:fPr>
                        <m:num>
                          <m:r>
                            <a:rPr lang="ru-RU" sz="3000" i="1"/>
                            <m:t>𝑆</m:t>
                          </m:r>
                        </m:num>
                        <m:den>
                          <m:r>
                            <a:rPr lang="ru-RU" sz="3000" i="1"/>
                            <m:t>𝑑</m:t>
                          </m:r>
                        </m:den>
                      </m:f>
                    </m:oMath>
                  </m:oMathPara>
                </a14:m>
                <a:endParaRPr lang="ru-RU" sz="3000" dirty="0"/>
              </a:p>
            </p:txBody>
          </p:sp>
        </mc:Choice>
        <mc:Fallback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6" y="5445224"/>
                <a:ext cx="2178930" cy="70795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659545"/>
            <a:ext cx="1584176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659545"/>
            <a:ext cx="4167149" cy="2873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98977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2"/>
          <p:cNvSpPr txBox="1"/>
          <p:nvPr/>
        </p:nvSpPr>
        <p:spPr>
          <a:xfrm>
            <a:off x="395287" y="692150"/>
            <a:ext cx="8353425" cy="92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1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Электростатические – емкостные и пьезоэлектрические  датчики</a:t>
            </a:r>
            <a:r>
              <a:rPr lang="en-US" sz="1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основаны на использовании эффекта изменения емкости или электрического заряда на поверхности некоторых материалов в момент деформации.</a:t>
            </a:r>
            <a:endParaRPr/>
          </a:p>
        </p:txBody>
      </p:sp>
      <p:pic>
        <p:nvPicPr>
          <p:cNvPr id="180" name="Google Shape;180;p22" descr="http://www.kit-e.ru/assets/images/0604/14p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7087" y="2600325"/>
            <a:ext cx="7705725" cy="3421062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2"/>
          <p:cNvSpPr txBox="1"/>
          <p:nvPr/>
        </p:nvSpPr>
        <p:spPr>
          <a:xfrm>
            <a:off x="539750" y="6021387"/>
            <a:ext cx="8208962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Конструкция и характеристики емкостного датчика</a:t>
            </a:r>
            <a:endParaRPr/>
          </a:p>
        </p:txBody>
      </p:sp>
      <p:sp>
        <p:nvSpPr>
          <p:cNvPr id="183" name="Google Shape;183;p22"/>
          <p:cNvSpPr txBox="1"/>
          <p:nvPr/>
        </p:nvSpPr>
        <p:spPr>
          <a:xfrm>
            <a:off x="395287" y="1628775"/>
            <a:ext cx="8353425" cy="92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Емкостный датчик обычно представляет собой плоский или цилиндрический конденсатор, одна из обкладок которого испытывает подвергаемое контролю перемещение, вызывая изменение емкости.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Содержимое 2"/>
          <p:cNvSpPr>
            <a:spLocks/>
          </p:cNvSpPr>
          <p:nvPr/>
        </p:nvSpPr>
        <p:spPr bwMode="auto">
          <a:xfrm>
            <a:off x="357158" y="500042"/>
            <a:ext cx="5800725" cy="431800"/>
          </a:xfrm>
          <a:prstGeom prst="rect">
            <a:avLst/>
          </a:prstGeom>
          <a:solidFill>
            <a:srgbClr val="99CCFF">
              <a:alpha val="6313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 algn="l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buFont typeface="Wingdings 2" panose="05020102010507070707" pitchFamily="18" charset="2"/>
              <a:buNone/>
            </a:pPr>
            <a:r>
              <a:rPr lang="ru-RU" altLang="en-US" sz="2000">
                <a:latin typeface="Calibri" panose="020F0502020204030204" pitchFamily="34" charset="0"/>
              </a:rPr>
              <a:t>Датчики влажности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ru-RU" altLang="en-US" sz="2000"/>
          </a:p>
        </p:txBody>
      </p:sp>
      <p:sp>
        <p:nvSpPr>
          <p:cNvPr id="8195" name="Прямоугольник 1"/>
          <p:cNvSpPr>
            <a:spLocks noChangeArrowheads="1"/>
          </p:cNvSpPr>
          <p:nvPr/>
        </p:nvSpPr>
        <p:spPr bwMode="auto">
          <a:xfrm>
            <a:off x="214282" y="2357430"/>
            <a:ext cx="8724900" cy="415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1100" dirty="0"/>
              <a:t>1) Емкостной датчик влажности</a:t>
            </a:r>
          </a:p>
          <a:p>
            <a:pPr algn="just" eaLnBrk="1" hangingPunct="1"/>
            <a:endParaRPr lang="ru-RU" altLang="ru-RU" sz="1100" dirty="0"/>
          </a:p>
          <a:p>
            <a:pPr algn="just" eaLnBrk="1" hangingPunct="1"/>
            <a:r>
              <a:rPr lang="ru-RU" altLang="ru-RU" sz="1100" dirty="0"/>
              <a:t>Емкостной датчик влажности</a:t>
            </a:r>
          </a:p>
          <a:p>
            <a:pPr algn="just" eaLnBrk="1" hangingPunct="1"/>
            <a:r>
              <a:rPr lang="ru-RU" altLang="ru-RU" sz="1100" dirty="0"/>
              <a:t>Емкостные гигрометры, в самом простом случае, представляют собой конденсаторы с воздухом в качестве диэлектрика в зазоре. Известно, что у воздуха диэлектрическая проницаемость непосредственно связана с влажностью, а изменения влажности диэлектрика приводят и к изменениям в емкости воздушного конденсатора.</a:t>
            </a:r>
          </a:p>
          <a:p>
            <a:pPr algn="just" eaLnBrk="1" hangingPunct="1"/>
            <a:endParaRPr lang="ru-RU" altLang="ru-RU" sz="1100" dirty="0"/>
          </a:p>
          <a:p>
            <a:pPr algn="just" eaLnBrk="1" hangingPunct="1"/>
            <a:r>
              <a:rPr lang="ru-RU" altLang="ru-RU" sz="1100" dirty="0"/>
              <a:t>Более сложный вариант емкостного датчика влажности в воздушном зазоре содержит диэлектрик, с диэлектрической проницаемостью, могущей сильно меняться под влиянием на него влажности. Данный подход делает качество датчика лучше, чем просто с воздухом между обкладками конденсатора.</a:t>
            </a:r>
          </a:p>
          <a:p>
            <a:pPr algn="just" eaLnBrk="1" hangingPunct="1"/>
            <a:endParaRPr lang="ru-RU" altLang="ru-RU" sz="1100" dirty="0"/>
          </a:p>
          <a:p>
            <a:pPr algn="just" eaLnBrk="1" hangingPunct="1"/>
            <a:r>
              <a:rPr lang="ru-RU" altLang="ru-RU" sz="1100" dirty="0"/>
              <a:t>Второй вариант хорошо подходит для проведения измерений относительно содержания воды в твердых веществах. Исследуемый объект размещается между обкладками такого конденсатора, к примеру объектом может быть таблетка, а сам конденсатор присоединяется к колебательному контуру и к электронному генератору, при этом измеряется собственная частота полученного контура, и по измеренной частоте «вычисляется» емкость, полученная при внесении исследуемого образца.</a:t>
            </a:r>
          </a:p>
          <a:p>
            <a:pPr algn="just" eaLnBrk="1" hangingPunct="1"/>
            <a:endParaRPr lang="ru-RU" altLang="ru-RU" sz="1100" dirty="0"/>
          </a:p>
          <a:p>
            <a:pPr algn="just" eaLnBrk="1" hangingPunct="1"/>
            <a:r>
              <a:rPr lang="ru-RU" altLang="ru-RU" sz="1100" dirty="0"/>
              <a:t>Безусловно, данный метод обладает и некоторыми недостатками, например при влажности образца ниже 0.5% он будет неточным, кроме того, измеряемый образец должен быть очищен от частиц, имеющих высокую диэлектрическую проницаемость, к тому же важна и форма образца в процессе измерений, она не должна изменяться в ходе исследования.</a:t>
            </a:r>
          </a:p>
          <a:p>
            <a:pPr algn="just" eaLnBrk="1" hangingPunct="1"/>
            <a:endParaRPr lang="ru-RU" altLang="ru-RU" sz="1100" dirty="0"/>
          </a:p>
          <a:p>
            <a:pPr algn="just" eaLnBrk="1" hangingPunct="1"/>
            <a:r>
              <a:rPr lang="ru-RU" altLang="ru-RU" sz="1100" dirty="0"/>
              <a:t>емкостный тонкопленочный гигрометр</a:t>
            </a:r>
          </a:p>
          <a:p>
            <a:pPr algn="just" eaLnBrk="1" hangingPunct="1"/>
            <a:r>
              <a:rPr lang="ru-RU" altLang="ru-RU" sz="1100" dirty="0"/>
              <a:t>Третий тип емкостного датчика влажности - это емкостный тонкопленочный гигрометр. Он включает в себя подложку, на которую нанесены два гребенчатых электрода. Гребенчатые электроды играют в данном случае роль обкладок. С целью </a:t>
            </a:r>
            <a:r>
              <a:rPr lang="ru-RU" altLang="ru-RU" sz="1100" dirty="0" err="1"/>
              <a:t>термокомпенсации</a:t>
            </a:r>
            <a:r>
              <a:rPr lang="ru-RU" altLang="ru-RU" sz="1100" dirty="0"/>
              <a:t> в датчик дополнительно вводят еще и два </a:t>
            </a:r>
            <a:r>
              <a:rPr lang="ru-RU" altLang="ru-RU" sz="1100" dirty="0" err="1"/>
              <a:t>термодатчика</a:t>
            </a:r>
            <a:r>
              <a:rPr lang="ru-RU" altLang="ru-RU" sz="1100" dirty="0"/>
              <a:t>.</a:t>
            </a:r>
            <a:endParaRPr lang="en-US" altLang="ru-RU" sz="1100" dirty="0"/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6" y="1000108"/>
            <a:ext cx="32194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587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Прямоугольник 3"/>
          <p:cNvSpPr>
            <a:spLocks noChangeArrowheads="1"/>
          </p:cNvSpPr>
          <p:nvPr/>
        </p:nvSpPr>
        <p:spPr bwMode="auto">
          <a:xfrm>
            <a:off x="428596" y="1142984"/>
            <a:ext cx="45720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100" dirty="0"/>
              <a:t>По принципу действия, гигрометры делятся на:</a:t>
            </a:r>
          </a:p>
          <a:p>
            <a:pPr eaLnBrk="1" hangingPunct="1"/>
            <a:r>
              <a:rPr lang="ru-RU" altLang="ru-RU" sz="1100" dirty="0"/>
              <a:t>-емкостные;</a:t>
            </a:r>
          </a:p>
          <a:p>
            <a:pPr eaLnBrk="1" hangingPunct="1"/>
            <a:r>
              <a:rPr lang="ru-RU" altLang="ru-RU" sz="1100" dirty="0"/>
              <a:t>-резистивные;</a:t>
            </a:r>
          </a:p>
          <a:p>
            <a:pPr eaLnBrk="1" hangingPunct="1"/>
            <a:r>
              <a:rPr lang="ru-RU" altLang="ru-RU" sz="1100" dirty="0"/>
              <a:t>-</a:t>
            </a:r>
            <a:r>
              <a:rPr lang="ru-RU" altLang="ru-RU" sz="1100" dirty="0" err="1"/>
              <a:t>термисторные</a:t>
            </a:r>
            <a:r>
              <a:rPr lang="ru-RU" altLang="ru-RU" sz="1100" dirty="0"/>
              <a:t>;</a:t>
            </a:r>
          </a:p>
          <a:p>
            <a:pPr eaLnBrk="1" hangingPunct="1"/>
            <a:r>
              <a:rPr lang="ru-RU" altLang="ru-RU" sz="1100" dirty="0"/>
              <a:t>-оптические;</a:t>
            </a:r>
          </a:p>
          <a:p>
            <a:pPr eaLnBrk="1" hangingPunct="1"/>
            <a:r>
              <a:rPr lang="ru-RU" altLang="ru-RU" sz="1100" dirty="0"/>
              <a:t>-электронные.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7504" y="116632"/>
            <a:ext cx="4176464" cy="27699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Классификация датчиков, основные требования к ним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555776" y="892578"/>
            <a:ext cx="3888432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Параметрические датчики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544" y="1340768"/>
            <a:ext cx="835292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/>
              <a:t>Оптические (фотоэлектрические) датчики</a:t>
            </a:r>
          </a:p>
          <a:p>
            <a:pPr algn="just"/>
            <a:endParaRPr lang="ru-RU" sz="14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b="1" i="1" dirty="0" smtClean="0"/>
              <a:t>Аналоговые</a:t>
            </a:r>
            <a:r>
              <a:rPr lang="ru-RU" sz="1400" dirty="0" smtClean="0"/>
              <a:t> (</a:t>
            </a:r>
            <a:r>
              <a:rPr lang="ru-RU" sz="1400" dirty="0"/>
              <a:t>выходной сигнал изменяется пропорционально внешней освещенности</a:t>
            </a:r>
            <a:r>
              <a:rPr lang="ru-RU" sz="1400" dirty="0" smtClean="0"/>
              <a:t>)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b="1" i="1" dirty="0" smtClean="0"/>
              <a:t>Дискретные</a:t>
            </a:r>
            <a:r>
              <a:rPr lang="ru-RU" sz="1400" dirty="0" smtClean="0"/>
              <a:t> (изменяют </a:t>
            </a:r>
            <a:r>
              <a:rPr lang="ru-RU" sz="1400" dirty="0"/>
              <a:t>выходное состояние на противоположное при достижении заданного значения </a:t>
            </a:r>
            <a:r>
              <a:rPr lang="ru-RU" sz="1400" dirty="0" smtClean="0"/>
              <a:t>освещенности). Бесконтактные </a:t>
            </a:r>
            <a:r>
              <a:rPr lang="ru-RU" sz="1400" dirty="0"/>
              <a:t>выключатели для подсчета, обнаружения, позиционирования и других </a:t>
            </a:r>
            <a:r>
              <a:rPr lang="ru-RU" sz="1400" dirty="0" smtClean="0"/>
              <a:t>задач.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4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400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400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4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400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4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400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4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4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400" dirty="0" smtClean="0"/>
          </a:p>
          <a:p>
            <a:pPr algn="just"/>
            <a:r>
              <a:rPr lang="ru-RU" sz="1400" b="1" i="1" dirty="0" smtClean="0"/>
              <a:t>Аналоговые датчики:</a:t>
            </a:r>
          </a:p>
          <a:p>
            <a:pPr algn="just"/>
            <a:endParaRPr lang="ru-RU" sz="1400" b="1" i="1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b="1" i="1" dirty="0" err="1" smtClean="0"/>
              <a:t>Фотоумножители</a:t>
            </a:r>
            <a:endParaRPr lang="ru-RU" sz="1400" b="1" i="1" dirty="0" smtClean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b="1" i="1" dirty="0" smtClean="0"/>
              <a:t>Фотосопротивления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b="1" i="1" dirty="0" smtClean="0"/>
              <a:t>Фотодиоды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b="1" i="1" dirty="0" smtClean="0"/>
              <a:t>Фототранзисторы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b="1" i="1" dirty="0" err="1" smtClean="0"/>
              <a:t>Оптопары</a:t>
            </a:r>
            <a:endParaRPr lang="ru-RU" sz="1400" b="1" i="1" dirty="0" smtClean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b="1" i="1" dirty="0" smtClean="0"/>
              <a:t>Приборы с зарядовой связью (ПЗС)</a:t>
            </a:r>
            <a:endParaRPr lang="ru-RU" sz="1400" b="1" i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13" y="2780928"/>
            <a:ext cx="2952328" cy="1937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636912"/>
            <a:ext cx="1906487" cy="1777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187" y="2708444"/>
            <a:ext cx="1733229" cy="126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509120"/>
            <a:ext cx="2254424" cy="1780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72" y="4714884"/>
            <a:ext cx="2032249" cy="1570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8996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7504" y="116632"/>
            <a:ext cx="4176464" cy="27699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Классификация датчиков, основные требования к ним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555776" y="892578"/>
            <a:ext cx="3888432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Генераторные датчики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544" y="1700808"/>
            <a:ext cx="83529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Генераторные датчики </a:t>
            </a:r>
            <a:r>
              <a:rPr lang="ru-RU" sz="1600" dirty="0"/>
              <a:t>осуществляют непосредственное преобразование входной величины X в электрический сигнал. Такие датчики преобразуют энергию источника входной (измеряемой) величины сразу в электрический сигнал, т.е. они являются </a:t>
            </a:r>
            <a:r>
              <a:rPr lang="ru-RU" sz="1600" dirty="0" smtClean="0"/>
              <a:t>генераторами электроэнергии. </a:t>
            </a:r>
            <a:endParaRPr lang="ru-RU" sz="1600" dirty="0"/>
          </a:p>
          <a:p>
            <a:pPr algn="just"/>
            <a:endParaRPr lang="ru-RU" sz="1600" dirty="0" smtClean="0"/>
          </a:p>
          <a:p>
            <a:pPr algn="just"/>
            <a:endParaRPr lang="ru-RU" sz="1600" dirty="0"/>
          </a:p>
          <a:p>
            <a:pPr algn="just"/>
            <a:r>
              <a:rPr lang="ru-RU" sz="1600" dirty="0" smtClean="0"/>
              <a:t>Дополнительные </a:t>
            </a:r>
            <a:r>
              <a:rPr lang="ru-RU" sz="1600" dirty="0"/>
              <a:t>источники электроэнергии для работы таких датчиков принципиально не требуются (тем не менее дополнительная электроэнергия может потребоваться для усиления выходного сигнала датчика, его преобразования в другие виды сигналов и других целей). </a:t>
            </a:r>
            <a:endParaRPr lang="ru-RU" sz="1600" dirty="0" smtClean="0"/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Генераторными датчиками являются: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b="1" i="1" dirty="0" smtClean="0"/>
              <a:t>Термоэлектрические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b="1" i="1" dirty="0" smtClean="0"/>
              <a:t>Пьезоэлектрические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b="1" i="1" dirty="0" smtClean="0"/>
              <a:t>Индукционные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b="1" i="1" dirty="0" smtClean="0"/>
              <a:t>Фотоэлектрические (фото-ЭДС)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b="1" i="1" dirty="0" smtClean="0"/>
              <a:t>Датчики Холла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b="1" i="1" dirty="0" smtClean="0"/>
              <a:t>и т.д.</a:t>
            </a:r>
            <a:endParaRPr lang="ru-RU" sz="1400" b="1" i="1" dirty="0"/>
          </a:p>
        </p:txBody>
      </p:sp>
    </p:spTree>
    <p:extLst>
      <p:ext uri="{BB962C8B-B14F-4D97-AF65-F5344CB8AC3E}">
        <p14:creationId xmlns="" xmlns:p14="http://schemas.microsoft.com/office/powerpoint/2010/main" val="77240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1"/>
          <p:cNvSpPr txBox="1"/>
          <p:nvPr/>
        </p:nvSpPr>
        <p:spPr>
          <a:xfrm>
            <a:off x="250825" y="269875"/>
            <a:ext cx="7634287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ДАТЧИКИ</a:t>
            </a:r>
            <a:r>
              <a:rPr lang="ru-RU" sz="2000" b="1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ПЕРЕМЕЩЕНИЯ</a:t>
            </a:r>
            <a:r>
              <a:rPr lang="en-US" sz="2000" b="1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171" name="Google Shape;171;p21" descr="http://www.kit-e.ru/assets/images/0605/44p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8312" y="836612"/>
            <a:ext cx="8196262" cy="1871662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1"/>
          <p:cNvSpPr txBox="1"/>
          <p:nvPr/>
        </p:nvSpPr>
        <p:spPr>
          <a:xfrm>
            <a:off x="395287" y="2708275"/>
            <a:ext cx="8353425" cy="403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lang="en-US" sz="16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Базовая схема оптического детектирования движения — прерыватель а–в - щелевой оптический (фотоэлектрический) датчик — оптопрерыватель (оптрон или оптопара): 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lang="en-US" sz="16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1 - корпус датчика; 2 - светодиод; 3 - фоточувствительный элемент (фототранзистор или фотодиод); 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lang="en-US" sz="16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 - конструкция датчика</a:t>
            </a:r>
            <a:r>
              <a:rPr lang="en-US" sz="16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4 - элементы для монтажа корпуса; 5 - терминалы для монтажа на печатной плате;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lang="en-US" sz="16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 - линейный прерыватель - датчик линейной скорости </a:t>
            </a:r>
            <a:r>
              <a:rPr lang="en-US" sz="16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(цифровой индикации определенного линейного положения): 4 - линейный ротор (линейно перемещающийся элемент) с чередующимися оптически прозрачными и оптически непрозрачными участками; 5 - терминалы для монтажа на печатной плате; 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lang="en-US" sz="16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- датчик угловой скорости </a:t>
            </a:r>
            <a:r>
              <a:rPr lang="en-US" sz="16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(индикации определенного углового положения); 4 - вращающийся ротор - крыльчатка с непрозрачными лопастями; 5 - вращающийся вал; 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lang="en-US" sz="16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 - аналог оптопрерывателя - щелевой датчик скорости Холла</a:t>
            </a:r>
            <a:r>
              <a:rPr lang="en-US" sz="16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1 - корпус датчика; 2 - магнит; 3 - датчик Холла (униполярный ключ); 4 - магнитопровод; 5 - терминалы для монтажа на печатной плате; 6 - вращающийся ротор - крыльчатка с лопастями из ферромагнитного материала; 7 - вращающийся вал.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28596" y="214290"/>
            <a:ext cx="83529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/>
              <a:t>Индукционные датчики </a:t>
            </a:r>
            <a:r>
              <a:rPr lang="ru-RU" sz="1600" dirty="0"/>
              <a:t>преобразуют измеряемую неэлектрическую величину в ЭДС индукции. </a:t>
            </a:r>
            <a:endParaRPr lang="ru-RU" sz="1600" dirty="0" smtClean="0"/>
          </a:p>
          <a:p>
            <a:pPr algn="just"/>
            <a:endParaRPr lang="ru-RU" sz="1600" dirty="0"/>
          </a:p>
          <a:p>
            <a:pPr algn="just"/>
            <a:r>
              <a:rPr lang="ru-RU" sz="1600" dirty="0" smtClean="0"/>
              <a:t>Принцип </a:t>
            </a:r>
            <a:r>
              <a:rPr lang="ru-RU" sz="1600" dirty="0"/>
              <a:t>действия датчиков основан на законе электромагнитной индукции. К этим датчикам относятся тахогенераторы постоянного и переменного тока, представляющие собой небольшие электромашинные генераторы, у которых </a:t>
            </a:r>
            <a:r>
              <a:rPr lang="ru-RU" sz="1600" dirty="0" smtClean="0"/>
              <a:t>вырабатываемая </a:t>
            </a:r>
            <a:r>
              <a:rPr lang="ru-RU" sz="1600" dirty="0"/>
              <a:t>ЭДС пропорциональна скорости вращения и величине магнитного потока. </a:t>
            </a:r>
            <a:r>
              <a:rPr lang="ru-RU" sz="1600" dirty="0" smtClean="0"/>
              <a:t>Также, </a:t>
            </a:r>
            <a:r>
              <a:rPr lang="ru-RU" sz="1600" dirty="0"/>
              <a:t>с изменением скорости вращения изменяется </a:t>
            </a:r>
            <a:r>
              <a:rPr lang="ru-RU" sz="1600" dirty="0" smtClean="0"/>
              <a:t>и частота </a:t>
            </a:r>
            <a:r>
              <a:rPr lang="ru-RU" sz="1600" dirty="0"/>
              <a:t>ЭДС. </a:t>
            </a:r>
            <a:endParaRPr lang="ru-RU" sz="1600" dirty="0" smtClean="0"/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Применяются </a:t>
            </a:r>
            <a:r>
              <a:rPr lang="ru-RU" sz="1600" dirty="0"/>
              <a:t>как датчики скорости (частоты вращения). </a:t>
            </a:r>
            <a:endParaRPr lang="ru-RU" sz="14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12" y="2643182"/>
            <a:ext cx="2478782" cy="2478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786058"/>
            <a:ext cx="5462588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4"/>
          <p:cNvSpPr>
            <a:spLocks noChangeArrowheads="1"/>
          </p:cNvSpPr>
          <p:nvPr/>
        </p:nvSpPr>
        <p:spPr bwMode="auto">
          <a:xfrm>
            <a:off x="285720" y="5715016"/>
            <a:ext cx="607223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1400" dirty="0"/>
              <a:t>Рис. </a:t>
            </a:r>
            <a:r>
              <a:rPr lang="ru-RU" altLang="ru-RU" sz="1400" dirty="0" smtClean="0"/>
              <a:t>Датчики </a:t>
            </a:r>
            <a:r>
              <a:rPr lang="ru-RU" altLang="ru-RU" sz="1400" dirty="0"/>
              <a:t>частоты вращения (тахометрические генераторы постоянного </a:t>
            </a:r>
            <a:r>
              <a:rPr lang="ru-RU" altLang="ru-RU" sz="1400" dirty="0" err="1"/>
              <a:t>то-ка</a:t>
            </a:r>
            <a:r>
              <a:rPr lang="ru-RU" altLang="ru-RU" sz="1400" dirty="0"/>
              <a:t>): а) с возбуждением от постоянных магнитов, б) с электромагнитным возбуждением, в) статическая характеристика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8" y="4945062"/>
            <a:ext cx="2441575" cy="191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Прямоугольник 12"/>
          <p:cNvSpPr/>
          <p:nvPr/>
        </p:nvSpPr>
        <p:spPr>
          <a:xfrm>
            <a:off x="285720" y="5286388"/>
            <a:ext cx="6000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smtClean="0"/>
              <a:t>На холостом ходу (I=0) напряжение </a:t>
            </a:r>
            <a:r>
              <a:rPr lang="ru-RU" altLang="ru-RU" dirty="0" err="1" smtClean="0"/>
              <a:t>Uвых</a:t>
            </a:r>
            <a:r>
              <a:rPr lang="ru-RU" altLang="ru-RU" dirty="0" smtClean="0"/>
              <a:t> = Е = </a:t>
            </a:r>
            <a:r>
              <a:rPr lang="ru-RU" altLang="ru-RU" dirty="0" err="1" smtClean="0"/>
              <a:t>Сеω</a:t>
            </a:r>
            <a:r>
              <a:rPr lang="ru-RU" altLang="ru-RU" dirty="0" smtClean="0"/>
              <a:t>.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9424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6"/>
          <p:cNvSpPr txBox="1"/>
          <p:nvPr/>
        </p:nvSpPr>
        <p:spPr>
          <a:xfrm>
            <a:off x="539750" y="908050"/>
            <a:ext cx="8135937" cy="92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1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Индукционный (генераторный) датчик </a:t>
            </a:r>
            <a:r>
              <a:rPr lang="en-US" sz="1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простейшем случае состоит из катушки с обмоткой, сердечника из магнитомягкого железа и магнита. Эти три компонента составляют статор датчика. </a:t>
            </a:r>
            <a:endParaRPr/>
          </a:p>
        </p:txBody>
      </p:sp>
      <p:sp>
        <p:nvSpPr>
          <p:cNvPr id="219" name="Google Shape;219;p26"/>
          <p:cNvSpPr txBox="1"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0" name="Google Shape;220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87450" y="2276475"/>
            <a:ext cx="6985000" cy="2284412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6"/>
          <p:cNvSpPr txBox="1"/>
          <p:nvPr/>
        </p:nvSpPr>
        <p:spPr>
          <a:xfrm>
            <a:off x="1187450" y="4797425"/>
            <a:ext cx="7129462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0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 пояснению принципа действия индукционных датчиков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7504" y="116632"/>
            <a:ext cx="4176464" cy="27699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Классификация датчиков, основные требования к ним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555776" y="892578"/>
            <a:ext cx="3888432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Генераторные датчики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544" y="1517878"/>
            <a:ext cx="8352928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/>
              <a:t>Температурные датчики. </a:t>
            </a:r>
            <a:r>
              <a:rPr lang="ru-RU" sz="1600" dirty="0"/>
              <a:t>В современном промышленном производстве наиболее распространенными являются измерения температуры (так, на атомной электростанции среднего размера имеется около 1500 точек, в которых производится такое измерение, а на крупном предприятии химической промышленности подобных точек присутствует свыше 20 тыс.). Широкий диапазон измеряемых температур, разнообразие условий использования средств измерений и требований к ним определяют многообразие применяемых средств измерения температуры.</a:t>
            </a:r>
          </a:p>
          <a:p>
            <a:pPr algn="just"/>
            <a:endParaRPr lang="ru-RU" sz="1600" dirty="0"/>
          </a:p>
          <a:p>
            <a:pPr algn="just"/>
            <a:r>
              <a:rPr lang="ru-RU" sz="1400" dirty="0"/>
              <a:t>Если рассматривать датчики температуры для промышленного применения, то можно выделить их основные </a:t>
            </a:r>
            <a:r>
              <a:rPr lang="ru-RU" sz="1400" dirty="0" smtClean="0"/>
              <a:t>классы (большая часть из них - параметрические датчики):</a:t>
            </a:r>
          </a:p>
          <a:p>
            <a:pPr algn="just"/>
            <a:endParaRPr lang="ru-RU" sz="1400" dirty="0" smtClean="0"/>
          </a:p>
          <a:p>
            <a:pPr algn="just"/>
            <a:endParaRPr lang="ru-RU" sz="1400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b="1" dirty="0" smtClean="0"/>
              <a:t>Кремниевые датчики (термисторы, </a:t>
            </a:r>
            <a:r>
              <a:rPr lang="ru-RU" sz="1600" b="1" dirty="0" err="1" smtClean="0"/>
              <a:t>термодиоды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термотранзисторы</a:t>
            </a:r>
            <a:r>
              <a:rPr lang="ru-RU" sz="1600" b="1" dirty="0" smtClean="0"/>
              <a:t>)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b="1" dirty="0" smtClean="0"/>
              <a:t>Биметаллические датчики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b="1" dirty="0" smtClean="0"/>
              <a:t>Жидкостные </a:t>
            </a:r>
            <a:r>
              <a:rPr lang="ru-RU" sz="1600" b="1" dirty="0"/>
              <a:t>и газовые </a:t>
            </a:r>
            <a:r>
              <a:rPr lang="ru-RU" sz="1600" b="1" dirty="0" smtClean="0"/>
              <a:t>термометры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b="1" dirty="0" err="1" smtClean="0"/>
              <a:t>Термоиндикаторы</a:t>
            </a:r>
            <a:endParaRPr lang="ru-RU" sz="1600" b="1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b="1" dirty="0" smtClean="0">
                <a:solidFill>
                  <a:srgbClr val="FF0000"/>
                </a:solidFill>
              </a:rPr>
              <a:t>Термопары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b="1" dirty="0" smtClean="0">
                <a:solidFill>
                  <a:srgbClr val="FF0000"/>
                </a:solidFill>
              </a:rPr>
              <a:t>Инфракрасные </a:t>
            </a:r>
            <a:r>
              <a:rPr lang="ru-RU" sz="1600" b="1" dirty="0">
                <a:solidFill>
                  <a:srgbClr val="FF0000"/>
                </a:solidFill>
              </a:rPr>
              <a:t>датчики.</a:t>
            </a:r>
            <a:endParaRPr lang="ru-RU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7561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2714612" y="0"/>
            <a:ext cx="3888432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Генераторные датчики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4282" y="571480"/>
            <a:ext cx="835292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/>
              <a:t>Термоэлектрические преобразователи (термопары)</a:t>
            </a:r>
            <a:r>
              <a:rPr lang="ru-RU" sz="1600" dirty="0"/>
              <a:t> - принцип действия термопар основан на термоэлектрическом </a:t>
            </a:r>
            <a:r>
              <a:rPr lang="ru-RU" sz="1600" dirty="0" smtClean="0"/>
              <a:t>эффекте (при </a:t>
            </a:r>
            <a:r>
              <a:rPr lang="ru-RU" sz="1600" dirty="0"/>
              <a:t>наличии разности температур мест соединений (спаев) двух разнородных металлов или полупроводников в контуре возникает </a:t>
            </a:r>
            <a:r>
              <a:rPr lang="ru-RU" sz="1600" dirty="0" smtClean="0"/>
              <a:t>термоэлектродвижущая сила). </a:t>
            </a:r>
            <a:r>
              <a:rPr lang="ru-RU" sz="1600" dirty="0"/>
              <a:t>В определенном интервале температур можно считать, что </a:t>
            </a:r>
            <a:r>
              <a:rPr lang="ru-RU" sz="1600" dirty="0" err="1"/>
              <a:t>термо</a:t>
            </a:r>
            <a:r>
              <a:rPr lang="ru-RU" sz="1600" dirty="0"/>
              <a:t>-ЭДС прямо пропорциональна разности температур </a:t>
            </a:r>
            <a:r>
              <a:rPr lang="ru-RU" sz="1600" dirty="0" smtClean="0"/>
              <a:t>между </a:t>
            </a:r>
            <a:r>
              <a:rPr lang="ru-RU" sz="1600" dirty="0"/>
              <a:t>спаем и концами термопары. </a:t>
            </a:r>
            <a:r>
              <a:rPr lang="ru-RU" sz="1600" dirty="0" smtClean="0"/>
              <a:t>Температуру </a:t>
            </a:r>
            <a:r>
              <a:rPr lang="ru-RU" sz="1600" dirty="0"/>
              <a:t>этих концов необходимо поддерживать постоянной. При этом условии </a:t>
            </a:r>
            <a:r>
              <a:rPr lang="ru-RU" sz="1600" dirty="0" err="1"/>
              <a:t>термо</a:t>
            </a:r>
            <a:r>
              <a:rPr lang="ru-RU" sz="1600" dirty="0"/>
              <a:t>-ЭДС </a:t>
            </a:r>
            <a:r>
              <a:rPr lang="ru-RU" sz="1600" dirty="0" smtClean="0"/>
              <a:t>будет </a:t>
            </a:r>
            <a:r>
              <a:rPr lang="ru-RU" sz="1600" dirty="0"/>
              <a:t>зависеть только от температуры </a:t>
            </a:r>
            <a:r>
              <a:rPr lang="ru-RU" sz="1600" dirty="0" smtClean="0"/>
              <a:t>рабочего </a:t>
            </a:r>
            <a:r>
              <a:rPr lang="ru-RU" sz="1600" dirty="0"/>
              <a:t>конца.</a:t>
            </a:r>
          </a:p>
          <a:p>
            <a:pPr algn="just"/>
            <a:endParaRPr lang="ru-RU" sz="1600" dirty="0"/>
          </a:p>
          <a:p>
            <a:pPr algn="just"/>
            <a:r>
              <a:rPr lang="ru-RU" sz="1600" dirty="0" smtClean="0"/>
              <a:t>Материалы термопар: </a:t>
            </a:r>
            <a:r>
              <a:rPr lang="ru-RU" sz="1600" dirty="0" err="1" smtClean="0"/>
              <a:t>платина-платинородий</a:t>
            </a:r>
            <a:r>
              <a:rPr lang="ru-RU" sz="1600" dirty="0"/>
              <a:t>, </a:t>
            </a:r>
            <a:r>
              <a:rPr lang="ru-RU" sz="1600" dirty="0" smtClean="0"/>
              <a:t>хромель-алюмель, железо-константан,..</a:t>
            </a:r>
            <a:endParaRPr lang="ru-RU" sz="16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36921"/>
            <a:ext cx="3741668" cy="242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2" y="4778899"/>
            <a:ext cx="2772135" cy="2079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Google Shape;259;p37"/>
          <p:cNvPicPr preferRelativeResize="0"/>
          <p:nvPr/>
        </p:nvPicPr>
        <p:blipFill rotWithShape="1">
          <a:blip r:embed="rId4">
            <a:alphaModFix/>
          </a:blip>
          <a:srcRect r="13390"/>
          <a:stretch/>
        </p:blipFill>
        <p:spPr>
          <a:xfrm>
            <a:off x="3786182" y="3429000"/>
            <a:ext cx="4857784" cy="201191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Прямоугольник 11"/>
          <p:cNvSpPr/>
          <p:nvPr/>
        </p:nvSpPr>
        <p:spPr>
          <a:xfrm>
            <a:off x="0" y="3571876"/>
            <a:ext cx="4572000" cy="5909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0736" lvl="0" indent="-280736">
              <a:lnSpc>
                <a:spcPct val="90000"/>
              </a:lnSpc>
              <a:spcBef>
                <a:spcPts val="1200"/>
              </a:spcBef>
              <a:buSzPts val="2800"/>
              <a:buFont typeface="Times New Roman"/>
              <a:buChar char="•"/>
            </a:pPr>
            <a:r>
              <a:rPr lang="ru-RU" dirty="0" smtClean="0">
                <a:latin typeface="Times New Roman"/>
                <a:ea typeface="Times New Roman"/>
                <a:cs typeface="Times New Roman"/>
                <a:sym typeface="Times New Roman"/>
              </a:rPr>
              <a:t>Термопара измеряет относительную температуру (Т</a:t>
            </a:r>
            <a:r>
              <a:rPr lang="ru-RU" baseline="-25000" dirty="0" smtClean="0"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ru-RU" dirty="0" smtClean="0">
                <a:latin typeface="Times New Roman"/>
                <a:ea typeface="Times New Roman"/>
                <a:cs typeface="Times New Roman"/>
                <a:sym typeface="Times New Roman"/>
              </a:rPr>
              <a:t> относительно Т</a:t>
            </a:r>
            <a:r>
              <a:rPr lang="ru-RU" baseline="-25000" dirty="0" smtClean="0"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ru-RU" dirty="0" smtClean="0">
                <a:latin typeface="Times New Roman"/>
                <a:ea typeface="Times New Roman"/>
                <a:cs typeface="Times New Roman"/>
                <a:sym typeface="Times New Roman"/>
              </a:rPr>
              <a:t>).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5726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Номер слайда 4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67C11C2-C1BE-4D24-95C6-3AF619B41120}" type="slidenum">
              <a:rPr lang="ru-RU" altLang="ru-RU" smtClean="0"/>
              <a:pPr/>
              <a:t>32</a:t>
            </a:fld>
            <a:endParaRPr lang="ru-RU" altLang="ru-RU" smtClean="0"/>
          </a:p>
        </p:txBody>
      </p:sp>
      <p:sp>
        <p:nvSpPr>
          <p:cNvPr id="34820" name="Rectangle 3"/>
          <p:cNvSpPr>
            <a:spLocks noChangeArrowheads="1"/>
          </p:cNvSpPr>
          <p:nvPr/>
        </p:nvSpPr>
        <p:spPr bwMode="auto">
          <a:xfrm>
            <a:off x="2843213" y="1022350"/>
            <a:ext cx="40671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342900"/>
            <a:r>
              <a:rPr lang="ru-RU" altLang="ru-RU" sz="1800" b="1">
                <a:cs typeface="Times New Roman" pitchFamily="18" charset="0"/>
              </a:rPr>
              <a:t>термочувствительность термопар</a:t>
            </a:r>
            <a:endParaRPr lang="ru-RU" altLang="ru-RU" sz="1800"/>
          </a:p>
        </p:txBody>
      </p:sp>
      <p:graphicFrame>
        <p:nvGraphicFramePr>
          <p:cNvPr id="110596" name="Group 4"/>
          <p:cNvGraphicFramePr>
            <a:graphicFrameLocks noGrp="1"/>
          </p:cNvGraphicFramePr>
          <p:nvPr/>
        </p:nvGraphicFramePr>
        <p:xfrm>
          <a:off x="1042988" y="1700213"/>
          <a:ext cx="7273925" cy="3460751"/>
        </p:xfrm>
        <a:graphic>
          <a:graphicData uri="http://schemas.openxmlformats.org/drawingml/2006/table">
            <a:tbl>
              <a:tblPr/>
              <a:tblGrid>
                <a:gridCol w="1401762"/>
                <a:gridCol w="1023938"/>
                <a:gridCol w="841375"/>
                <a:gridCol w="1860550"/>
                <a:gridCol w="1196975"/>
                <a:gridCol w="949325"/>
              </a:tblGrid>
              <a:tr h="87471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 термопары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диапазон температур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мкв\град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 термопары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диапазон температур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мкв\град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ПП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-20  1600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Au-Pt</a:t>
                      </a:r>
                      <a:endParaRPr kumimoji="0" lang="en-US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-185  800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ППр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+300  1900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Au-Ag</a:t>
                      </a:r>
                      <a:endParaRPr kumimoji="0" lang="en-US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-185  800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-200  1300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Cu-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константан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-250  400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ХК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-200  800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нихром-</a:t>
                      </a:r>
                      <a:r>
                        <a:rPr kumimoji="0" lang="en-US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Ni</a:t>
                      </a:r>
                      <a:endParaRPr kumimoji="0" lang="en-US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1200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07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Fe-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константан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-200  1000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1"/>
          <p:cNvSpPr txBox="1"/>
          <p:nvPr/>
        </p:nvSpPr>
        <p:spPr>
          <a:xfrm>
            <a:off x="468312" y="692150"/>
            <a:ext cx="8280400" cy="147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измерения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температуры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используют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термопары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терморезисторы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полупроводниковые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датчики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пирометры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Наиболее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распространенными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вследствие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широкого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диапазона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измеряемых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температур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(-250…+2000 °С) и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высокой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надежности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являются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1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термопары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пара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проводников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из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различных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материалов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соединенных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между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собой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</p:txBody>
      </p:sp>
      <p:pic>
        <p:nvPicPr>
          <p:cNvPr id="267" name="Google Shape;267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27762" y="2420937"/>
            <a:ext cx="2330450" cy="252095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1"/>
          <p:cNvSpPr txBox="1"/>
          <p:nvPr/>
        </p:nvSpPr>
        <p:spPr>
          <a:xfrm>
            <a:off x="468312" y="2133600"/>
            <a:ext cx="5256212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Работа термопар основана на термоэлектрическом эффекте, заключающийся в том, что если проводнику сообщить тепловой градиент, то он буде генерировать ЭДС.</a:t>
            </a:r>
            <a:endParaRPr/>
          </a:p>
        </p:txBody>
      </p:sp>
      <p:sp>
        <p:nvSpPr>
          <p:cNvPr id="269" name="Google Shape;269;p31"/>
          <p:cNvSpPr txBox="1"/>
          <p:nvPr/>
        </p:nvSpPr>
        <p:spPr>
          <a:xfrm>
            <a:off x="468312" y="3284537"/>
            <a:ext cx="5256212" cy="147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увеличения напряжения применяют последовательное соединение нескольких термопар, у которых все “горячие концы” подвергнуты воздействию более высокой – измеряемой температуры.</a:t>
            </a:r>
            <a:endParaRPr/>
          </a:p>
        </p:txBody>
      </p:sp>
      <p:pic>
        <p:nvPicPr>
          <p:cNvPr id="270" name="Google Shape;270;p31" descr="http://www.arsenal-td.ru/images/2013_01/termopary/tp2/tt2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87450" y="4797425"/>
            <a:ext cx="4608512" cy="188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7504" y="116632"/>
            <a:ext cx="4176464" cy="27699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Классификация датчиков, основные требования к ним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555776" y="892578"/>
            <a:ext cx="3888432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Генераторные датчики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544" y="1412776"/>
            <a:ext cx="83529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/>
              <a:t>Пьезоэлектрические датчики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dirty="0"/>
              <a:t>Действие пьезоэлектрических датчиков основано на использовании пьезоэлектрического </a:t>
            </a:r>
            <a:r>
              <a:rPr lang="ru-RU" sz="1400" dirty="0" smtClean="0"/>
              <a:t>эффекта. </a:t>
            </a:r>
            <a:r>
              <a:rPr lang="ru-RU" sz="1400" dirty="0" err="1" smtClean="0"/>
              <a:t>Пьезоэффект</a:t>
            </a:r>
            <a:r>
              <a:rPr lang="ru-RU" sz="1400" dirty="0" smtClean="0"/>
              <a:t> </a:t>
            </a:r>
            <a:r>
              <a:rPr lang="ru-RU" sz="1400" dirty="0"/>
              <a:t>обратим, т. е. приложенное электрическое напряжение вызывает деформацию пьезоэлектрического образца - сжатие или растяжение его соответственно знаку приложенного напряжения. Это явление, называемое обратным </a:t>
            </a:r>
            <a:r>
              <a:rPr lang="ru-RU" sz="1400" dirty="0" err="1"/>
              <a:t>пьезоэффектом</a:t>
            </a:r>
            <a:r>
              <a:rPr lang="ru-RU" sz="1400" dirty="0"/>
              <a:t>, используется для возбуждения и приема акустических колебаний звуковой и ультразвуковой частоты.</a:t>
            </a:r>
          </a:p>
          <a:p>
            <a:pPr algn="just"/>
            <a:r>
              <a:rPr lang="ru-RU" sz="1400" dirty="0" smtClean="0"/>
              <a:t>Используются </a:t>
            </a:r>
            <a:r>
              <a:rPr lang="ru-RU" sz="1400" dirty="0"/>
              <a:t>для измерения сил, давления, вибрации и т.д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b="1" i="1" dirty="0" err="1"/>
              <a:t>П</a:t>
            </a:r>
            <a:r>
              <a:rPr lang="ru-RU" sz="1400" b="1" i="1" dirty="0" err="1" smtClean="0"/>
              <a:t>ьезокерамика</a:t>
            </a:r>
            <a:endParaRPr lang="ru-RU" sz="1400" b="1" i="1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1" y="3140968"/>
            <a:ext cx="2134393" cy="1616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36" y="3444101"/>
            <a:ext cx="4291880" cy="3038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462" y="4876238"/>
            <a:ext cx="3837806" cy="1606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83004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3"/>
          <p:cNvSpPr txBox="1"/>
          <p:nvPr/>
        </p:nvSpPr>
        <p:spPr>
          <a:xfrm>
            <a:off x="395287" y="1052512"/>
            <a:ext cx="8280400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3619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Работа </a:t>
            </a:r>
            <a:r>
              <a:rPr lang="en-US" sz="1800" b="1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пьезоэлектрических датчиков </a:t>
            </a:r>
            <a:r>
              <a:rPr lang="en-US" sz="1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основана на использовании пьезоэлектрического эффекта, наблюдаемого у некоторых минералов горных пород, при котором осуществляется преобразование динамического усилия (механических напряжений) в электрический заряд.</a:t>
            </a:r>
            <a:endParaRPr/>
          </a:p>
        </p:txBody>
      </p:sp>
      <p:sp>
        <p:nvSpPr>
          <p:cNvPr id="191" name="Google Shape;191;p23"/>
          <p:cNvSpPr txBox="1"/>
          <p:nvPr/>
        </p:nvSpPr>
        <p:spPr>
          <a:xfrm>
            <a:off x="395287" y="4797425"/>
            <a:ext cx="8353425" cy="1754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26987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1" i="1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Электромагнитные</a:t>
            </a:r>
            <a:r>
              <a:rPr lang="en-US" sz="1800" b="1" i="1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1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датчики</a:t>
            </a:r>
            <a:r>
              <a:rPr lang="en-US" sz="1800" b="1" i="1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используют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эффект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взаимодействия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магнитных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потоков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создаваемых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протекающим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контурам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электрическим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током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/>
          </a:p>
          <a:p>
            <a:pPr marL="0" marR="0" lvl="0" indent="26987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Электромагнитные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датчики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подразделяются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</a:t>
            </a:r>
            <a:endParaRPr/>
          </a:p>
          <a:p>
            <a:pPr marL="269875" marR="0" lvl="0" indent="-26987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-"/>
            </a:pP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индуктивные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endParaRPr/>
          </a:p>
          <a:p>
            <a:pPr marL="269875" marR="0" lvl="0" indent="-26987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-"/>
            </a:pP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трансформаторные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/>
          </a:p>
          <a:p>
            <a:pPr marL="269875" marR="0" lvl="0" indent="-26987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-"/>
            </a:pP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индукционные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</p:txBody>
      </p:sp>
      <p:pic>
        <p:nvPicPr>
          <p:cNvPr id="192" name="Google Shape;192;p23" descr="Датчик ICP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43212" y="2276475"/>
            <a:ext cx="2857500" cy="232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Прямоугольник 2"/>
          <p:cNvSpPr>
            <a:spLocks noChangeArrowheads="1"/>
          </p:cNvSpPr>
          <p:nvPr/>
        </p:nvSpPr>
        <p:spPr bwMode="auto">
          <a:xfrm>
            <a:off x="468313" y="765175"/>
            <a:ext cx="362108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1600" b="1"/>
              <a:t>Пьезорезонансные датчики силы</a:t>
            </a:r>
          </a:p>
        </p:txBody>
      </p:sp>
      <p:sp>
        <p:nvSpPr>
          <p:cNvPr id="21508" name="Прямоугольник 3"/>
          <p:cNvSpPr>
            <a:spLocks noChangeArrowheads="1"/>
          </p:cNvSpPr>
          <p:nvPr/>
        </p:nvSpPr>
        <p:spPr bwMode="auto">
          <a:xfrm>
            <a:off x="250825" y="1196975"/>
            <a:ext cx="856932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600" dirty="0"/>
              <a:t>В датчиках силы этого типа используются оба эффекта, свойственные пьезокристаллическим материалам: прямой и обратный </a:t>
            </a:r>
            <a:r>
              <a:rPr lang="ru-RU" altLang="ru-RU" sz="1600" dirty="0" err="1"/>
              <a:t>пьезоэффекты</a:t>
            </a:r>
            <a:r>
              <a:rPr lang="ru-RU" altLang="ru-RU" sz="1600" dirty="0"/>
              <a:t>.</a:t>
            </a:r>
          </a:p>
          <a:p>
            <a:r>
              <a:rPr lang="ru-RU" altLang="ru-RU" sz="1600" dirty="0"/>
              <a:t>Чувствительным элементом датчика является механический резонатор. Колебания резонатора, возбуждаемые напряжением питающего генератора (обратный </a:t>
            </a:r>
            <a:r>
              <a:rPr lang="ru-RU" altLang="ru-RU" sz="1600" dirty="0" err="1"/>
              <a:t>пьезоэффект</a:t>
            </a:r>
            <a:r>
              <a:rPr lang="ru-RU" altLang="ru-RU" sz="1600" dirty="0"/>
              <a:t>), обуславливают его напряженное состояние. В свою очередь такое состояние вызывает возникновение соответствующих зарядов на электродах </a:t>
            </a:r>
            <a:r>
              <a:rPr lang="ru-RU" altLang="ru-RU" sz="1600" dirty="0" err="1"/>
              <a:t>пьезоэлемента</a:t>
            </a:r>
            <a:r>
              <a:rPr lang="ru-RU" altLang="ru-RU" sz="1600" dirty="0"/>
              <a:t> (прямой </a:t>
            </a:r>
            <a:r>
              <a:rPr lang="ru-RU" altLang="ru-RU" sz="1600" dirty="0" err="1"/>
              <a:t>пьезоэффект</a:t>
            </a:r>
            <a:r>
              <a:rPr lang="ru-RU" altLang="ru-RU" sz="1600" dirty="0"/>
              <a:t>).</a:t>
            </a:r>
          </a:p>
          <a:p>
            <a:r>
              <a:rPr lang="ru-RU" altLang="ru-RU" sz="1600" dirty="0"/>
              <a:t>Результатом одновременного электрического возбуждения колебаний резонатора и снятия электрического сигнала является возникновение резонансных колебаний.</a:t>
            </a:r>
          </a:p>
        </p:txBody>
      </p:sp>
      <p:pic>
        <p:nvPicPr>
          <p:cNvPr id="2150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3413" y="3644900"/>
            <a:ext cx="3833812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1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3644900"/>
            <a:ext cx="3159125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Объект 2"/>
          <p:cNvSpPr>
            <a:spLocks noGrp="1"/>
          </p:cNvSpPr>
          <p:nvPr>
            <p:ph idx="4294967295"/>
          </p:nvPr>
        </p:nvSpPr>
        <p:spPr>
          <a:xfrm>
            <a:off x="468313" y="1196975"/>
            <a:ext cx="8229600" cy="3455988"/>
          </a:xfrm>
          <a:prstGeom prst="rect">
            <a:avLst/>
          </a:prstGeom>
        </p:spPr>
        <p:txBody>
          <a:bodyPr/>
          <a:lstStyle/>
          <a:p>
            <a:pPr marL="0" indent="0" algn="ctr">
              <a:buFontTx/>
              <a:buNone/>
            </a:pPr>
            <a:r>
              <a:rPr lang="ru-RU" altLang="ru-RU" sz="1600" b="1" smtClean="0"/>
              <a:t>Ультразвуковые датчики перемещения</a:t>
            </a:r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8" y="1555750"/>
            <a:ext cx="4833937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5963" y="2276475"/>
            <a:ext cx="245745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Прямоугольник 3"/>
          <p:cNvSpPr>
            <a:spLocks noChangeArrowheads="1"/>
          </p:cNvSpPr>
          <p:nvPr/>
        </p:nvSpPr>
        <p:spPr bwMode="auto">
          <a:xfrm>
            <a:off x="827088" y="4581525"/>
            <a:ext cx="7654925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600"/>
              <a:t>В ультразвуковых датчиках перемещения реализован принцип радара – фиксируются отражённые от объекта ультразвуковые волны, поэтому структурная схема обычно представлена источником ультразвуковых волн и регистратором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Номер слайда 4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70D8CE9-BA5C-47AC-BA57-1B36FEC80E10}" type="slidenum">
              <a:rPr lang="ru-RU" altLang="ru-RU" smtClean="0"/>
              <a:pPr/>
              <a:t>38</a:t>
            </a:fld>
            <a:endParaRPr lang="ru-RU" altLang="ru-RU" smtClean="0"/>
          </a:p>
        </p:txBody>
      </p:sp>
      <p:sp>
        <p:nvSpPr>
          <p:cNvPr id="44035" name="Rectangle 2"/>
          <p:cNvSpPr>
            <a:spLocks noChangeArrowheads="1"/>
          </p:cNvSpPr>
          <p:nvPr/>
        </p:nvSpPr>
        <p:spPr bwMode="auto">
          <a:xfrm>
            <a:off x="2976563" y="3414713"/>
            <a:ext cx="658812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1800"/>
          </a:p>
        </p:txBody>
      </p:sp>
      <p:sp>
        <p:nvSpPr>
          <p:cNvPr id="44037" name="Rectangle 4"/>
          <p:cNvSpPr>
            <a:spLocks noChangeArrowheads="1"/>
          </p:cNvSpPr>
          <p:nvPr/>
        </p:nvSpPr>
        <p:spPr bwMode="auto">
          <a:xfrm>
            <a:off x="1571604" y="714356"/>
            <a:ext cx="57903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b="1" dirty="0"/>
              <a:t>Измерение </a:t>
            </a:r>
            <a:r>
              <a:rPr lang="ru-RU" altLang="ru-RU" b="1" dirty="0" smtClean="0"/>
              <a:t>уровня с </a:t>
            </a:r>
            <a:r>
              <a:rPr lang="ru-RU" altLang="ru-RU" b="1" dirty="0"/>
              <a:t>помощью акустических волн</a:t>
            </a:r>
          </a:p>
        </p:txBody>
      </p:sp>
      <p:sp>
        <p:nvSpPr>
          <p:cNvPr id="44038" name="Rectangle 5"/>
          <p:cNvSpPr>
            <a:spLocks noChangeArrowheads="1"/>
          </p:cNvSpPr>
          <p:nvPr/>
        </p:nvSpPr>
        <p:spPr bwMode="auto">
          <a:xfrm>
            <a:off x="1692275" y="4076700"/>
            <a:ext cx="719138" cy="36036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1800"/>
          </a:p>
        </p:txBody>
      </p:sp>
      <p:sp>
        <p:nvSpPr>
          <p:cNvPr id="44039" name="Rectangle 6"/>
          <p:cNvSpPr>
            <a:spLocks noChangeArrowheads="1"/>
          </p:cNvSpPr>
          <p:nvPr/>
        </p:nvSpPr>
        <p:spPr bwMode="auto">
          <a:xfrm>
            <a:off x="1692275" y="4437063"/>
            <a:ext cx="719138" cy="1152525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1800"/>
          </a:p>
        </p:txBody>
      </p:sp>
      <p:sp>
        <p:nvSpPr>
          <p:cNvPr id="44040" name="Rectangle 7"/>
          <p:cNvSpPr>
            <a:spLocks noChangeArrowheads="1"/>
          </p:cNvSpPr>
          <p:nvPr/>
        </p:nvSpPr>
        <p:spPr bwMode="auto">
          <a:xfrm>
            <a:off x="1979613" y="3933825"/>
            <a:ext cx="144462" cy="1428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1800"/>
          </a:p>
        </p:txBody>
      </p:sp>
      <p:sp>
        <p:nvSpPr>
          <p:cNvPr id="44041" name="Line 8"/>
          <p:cNvSpPr>
            <a:spLocks noChangeShapeType="1"/>
          </p:cNvSpPr>
          <p:nvPr/>
        </p:nvSpPr>
        <p:spPr bwMode="auto">
          <a:xfrm>
            <a:off x="1979613" y="4149725"/>
            <a:ext cx="0" cy="2873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4042" name="Line 9"/>
          <p:cNvSpPr>
            <a:spLocks noChangeShapeType="1"/>
          </p:cNvSpPr>
          <p:nvPr/>
        </p:nvSpPr>
        <p:spPr bwMode="auto">
          <a:xfrm flipV="1">
            <a:off x="2051050" y="4076700"/>
            <a:ext cx="0" cy="3603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4043" name="Line 10"/>
          <p:cNvSpPr>
            <a:spLocks noChangeShapeType="1"/>
          </p:cNvSpPr>
          <p:nvPr/>
        </p:nvSpPr>
        <p:spPr bwMode="auto">
          <a:xfrm flipH="1">
            <a:off x="1187450" y="407670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44" name="Line 11"/>
          <p:cNvSpPr>
            <a:spLocks noChangeShapeType="1"/>
          </p:cNvSpPr>
          <p:nvPr/>
        </p:nvSpPr>
        <p:spPr bwMode="auto">
          <a:xfrm flipH="1">
            <a:off x="1187450" y="5589588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45" name="Line 12"/>
          <p:cNvSpPr>
            <a:spLocks noChangeShapeType="1"/>
          </p:cNvSpPr>
          <p:nvPr/>
        </p:nvSpPr>
        <p:spPr bwMode="auto">
          <a:xfrm>
            <a:off x="1187450" y="4076700"/>
            <a:ext cx="0" cy="1512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 type="arrow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4046" name="Line 13"/>
          <p:cNvSpPr>
            <a:spLocks noChangeShapeType="1"/>
          </p:cNvSpPr>
          <p:nvPr/>
        </p:nvSpPr>
        <p:spPr bwMode="auto">
          <a:xfrm flipH="1">
            <a:off x="1331913" y="4437063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47" name="Line 14"/>
          <p:cNvSpPr>
            <a:spLocks noChangeShapeType="1"/>
          </p:cNvSpPr>
          <p:nvPr/>
        </p:nvSpPr>
        <p:spPr bwMode="auto">
          <a:xfrm>
            <a:off x="1476375" y="4437063"/>
            <a:ext cx="0" cy="1152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 type="arrow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4048" name="Line 15"/>
          <p:cNvSpPr>
            <a:spLocks noChangeShapeType="1"/>
          </p:cNvSpPr>
          <p:nvPr/>
        </p:nvSpPr>
        <p:spPr bwMode="auto">
          <a:xfrm>
            <a:off x="1116013" y="5589588"/>
            <a:ext cx="1655762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49" name="Line 16"/>
          <p:cNvSpPr>
            <a:spLocks noChangeShapeType="1"/>
          </p:cNvSpPr>
          <p:nvPr/>
        </p:nvSpPr>
        <p:spPr bwMode="auto">
          <a:xfrm flipV="1">
            <a:off x="2051050" y="3141663"/>
            <a:ext cx="0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50" name="Line 17"/>
          <p:cNvSpPr>
            <a:spLocks noChangeShapeType="1"/>
          </p:cNvSpPr>
          <p:nvPr/>
        </p:nvSpPr>
        <p:spPr bwMode="auto">
          <a:xfrm>
            <a:off x="2051050" y="2349500"/>
            <a:ext cx="3241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4051" name="Rectangle 18"/>
          <p:cNvSpPr>
            <a:spLocks noChangeArrowheads="1"/>
          </p:cNvSpPr>
          <p:nvPr/>
        </p:nvSpPr>
        <p:spPr bwMode="auto">
          <a:xfrm>
            <a:off x="2555875" y="2133600"/>
            <a:ext cx="7207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1800"/>
          </a:p>
        </p:txBody>
      </p:sp>
      <p:sp>
        <p:nvSpPr>
          <p:cNvPr id="44052" name="Text Box 19"/>
          <p:cNvSpPr txBox="1">
            <a:spLocks noChangeArrowheads="1"/>
          </p:cNvSpPr>
          <p:nvPr/>
        </p:nvSpPr>
        <p:spPr bwMode="auto">
          <a:xfrm>
            <a:off x="2555875" y="2133600"/>
            <a:ext cx="720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/>
              <a:t>У</a:t>
            </a:r>
            <a:r>
              <a:rPr lang="ru-RU" altLang="ru-RU" sz="1400"/>
              <a:t>ф1</a:t>
            </a:r>
          </a:p>
        </p:txBody>
      </p:sp>
      <p:sp>
        <p:nvSpPr>
          <p:cNvPr id="44053" name="Rectangle 20"/>
          <p:cNvSpPr>
            <a:spLocks noChangeArrowheads="1"/>
          </p:cNvSpPr>
          <p:nvPr/>
        </p:nvSpPr>
        <p:spPr bwMode="auto">
          <a:xfrm>
            <a:off x="3492500" y="2133600"/>
            <a:ext cx="576263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1800"/>
          </a:p>
        </p:txBody>
      </p:sp>
      <p:sp>
        <p:nvSpPr>
          <p:cNvPr id="44054" name="Text Box 21"/>
          <p:cNvSpPr txBox="1">
            <a:spLocks noChangeArrowheads="1"/>
          </p:cNvSpPr>
          <p:nvPr/>
        </p:nvSpPr>
        <p:spPr bwMode="auto">
          <a:xfrm>
            <a:off x="3563938" y="2133600"/>
            <a:ext cx="504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/>
              <a:t>Тр</a:t>
            </a:r>
          </a:p>
        </p:txBody>
      </p:sp>
      <p:sp>
        <p:nvSpPr>
          <p:cNvPr id="44055" name="Rectangle 22"/>
          <p:cNvSpPr>
            <a:spLocks noChangeArrowheads="1"/>
          </p:cNvSpPr>
          <p:nvPr/>
        </p:nvSpPr>
        <p:spPr bwMode="auto">
          <a:xfrm>
            <a:off x="4356100" y="2133600"/>
            <a:ext cx="503238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1800"/>
          </a:p>
        </p:txBody>
      </p:sp>
      <p:sp>
        <p:nvSpPr>
          <p:cNvPr id="44056" name="Text Box 23"/>
          <p:cNvSpPr txBox="1">
            <a:spLocks noChangeArrowheads="1"/>
          </p:cNvSpPr>
          <p:nvPr/>
        </p:nvSpPr>
        <p:spPr bwMode="auto">
          <a:xfrm>
            <a:off x="4284663" y="2133600"/>
            <a:ext cx="504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/>
              <a:t>У1</a:t>
            </a:r>
          </a:p>
        </p:txBody>
      </p:sp>
      <p:sp>
        <p:nvSpPr>
          <p:cNvPr id="44057" name="Rectangle 24"/>
          <p:cNvSpPr>
            <a:spLocks noChangeArrowheads="1"/>
          </p:cNvSpPr>
          <p:nvPr/>
        </p:nvSpPr>
        <p:spPr bwMode="auto">
          <a:xfrm>
            <a:off x="2916238" y="2852738"/>
            <a:ext cx="503237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1800"/>
          </a:p>
        </p:txBody>
      </p:sp>
      <p:sp>
        <p:nvSpPr>
          <p:cNvPr id="44058" name="Text Box 25"/>
          <p:cNvSpPr txBox="1">
            <a:spLocks noChangeArrowheads="1"/>
          </p:cNvSpPr>
          <p:nvPr/>
        </p:nvSpPr>
        <p:spPr bwMode="auto">
          <a:xfrm>
            <a:off x="2987675" y="3429000"/>
            <a:ext cx="647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/>
              <a:t>У</a:t>
            </a:r>
            <a:r>
              <a:rPr lang="ru-RU" altLang="ru-RU" sz="1400"/>
              <a:t>ф2</a:t>
            </a:r>
          </a:p>
        </p:txBody>
      </p:sp>
      <p:sp>
        <p:nvSpPr>
          <p:cNvPr id="44059" name="Text Box 26"/>
          <p:cNvSpPr txBox="1">
            <a:spLocks noChangeArrowheads="1"/>
          </p:cNvSpPr>
          <p:nvPr/>
        </p:nvSpPr>
        <p:spPr bwMode="auto">
          <a:xfrm>
            <a:off x="2987675" y="2924175"/>
            <a:ext cx="3603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/>
              <a:t>Г</a:t>
            </a:r>
          </a:p>
        </p:txBody>
      </p:sp>
      <p:sp>
        <p:nvSpPr>
          <p:cNvPr id="44060" name="Line 27"/>
          <p:cNvSpPr>
            <a:spLocks noChangeShapeType="1"/>
          </p:cNvSpPr>
          <p:nvPr/>
        </p:nvSpPr>
        <p:spPr bwMode="auto">
          <a:xfrm flipH="1">
            <a:off x="2339975" y="31416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61" name="Line 28"/>
          <p:cNvSpPr>
            <a:spLocks noChangeShapeType="1"/>
          </p:cNvSpPr>
          <p:nvPr/>
        </p:nvSpPr>
        <p:spPr bwMode="auto">
          <a:xfrm flipV="1">
            <a:off x="2051050" y="2349500"/>
            <a:ext cx="0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62" name="Line 29"/>
          <p:cNvSpPr>
            <a:spLocks noChangeShapeType="1"/>
          </p:cNvSpPr>
          <p:nvPr/>
        </p:nvSpPr>
        <p:spPr bwMode="auto">
          <a:xfrm>
            <a:off x="2051050" y="3644900"/>
            <a:ext cx="936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63" name="Line 30"/>
          <p:cNvSpPr>
            <a:spLocks noChangeShapeType="1"/>
          </p:cNvSpPr>
          <p:nvPr/>
        </p:nvSpPr>
        <p:spPr bwMode="auto">
          <a:xfrm>
            <a:off x="3635375" y="36449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64" name="Line 31"/>
          <p:cNvSpPr>
            <a:spLocks noChangeShapeType="1"/>
          </p:cNvSpPr>
          <p:nvPr/>
        </p:nvSpPr>
        <p:spPr bwMode="auto">
          <a:xfrm flipV="1">
            <a:off x="3851275" y="2565400"/>
            <a:ext cx="0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4065" name="Line 32"/>
          <p:cNvSpPr>
            <a:spLocks noChangeShapeType="1"/>
          </p:cNvSpPr>
          <p:nvPr/>
        </p:nvSpPr>
        <p:spPr bwMode="auto">
          <a:xfrm>
            <a:off x="2771775" y="36449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4066" name="Line 33"/>
          <p:cNvSpPr>
            <a:spLocks noChangeShapeType="1"/>
          </p:cNvSpPr>
          <p:nvPr/>
        </p:nvSpPr>
        <p:spPr bwMode="auto">
          <a:xfrm>
            <a:off x="3348038" y="2349500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4067" name="Line 34"/>
          <p:cNvSpPr>
            <a:spLocks noChangeShapeType="1"/>
          </p:cNvSpPr>
          <p:nvPr/>
        </p:nvSpPr>
        <p:spPr bwMode="auto">
          <a:xfrm>
            <a:off x="4211638" y="2349500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4068" name="Line 35"/>
          <p:cNvSpPr>
            <a:spLocks noChangeShapeType="1"/>
          </p:cNvSpPr>
          <p:nvPr/>
        </p:nvSpPr>
        <p:spPr bwMode="auto">
          <a:xfrm>
            <a:off x="2411413" y="2349500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4069" name="Text Box 36"/>
          <p:cNvSpPr txBox="1">
            <a:spLocks noChangeArrowheads="1"/>
          </p:cNvSpPr>
          <p:nvPr/>
        </p:nvSpPr>
        <p:spPr bwMode="auto">
          <a:xfrm>
            <a:off x="1476375" y="3716338"/>
            <a:ext cx="6492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600" b="1"/>
              <a:t>Апр</a:t>
            </a:r>
          </a:p>
        </p:txBody>
      </p:sp>
      <p:sp>
        <p:nvSpPr>
          <p:cNvPr id="44070" name="Text Box 37"/>
          <p:cNvSpPr txBox="1">
            <a:spLocks noChangeArrowheads="1"/>
          </p:cNvSpPr>
          <p:nvPr/>
        </p:nvSpPr>
        <p:spPr bwMode="auto">
          <a:xfrm>
            <a:off x="1187450" y="4724400"/>
            <a:ext cx="288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1400"/>
              <a:t>h</a:t>
            </a:r>
            <a:endParaRPr lang="ru-RU" altLang="ru-RU" sz="1400"/>
          </a:p>
        </p:txBody>
      </p:sp>
      <p:sp>
        <p:nvSpPr>
          <p:cNvPr id="44071" name="Text Box 38"/>
          <p:cNvSpPr txBox="1">
            <a:spLocks noChangeArrowheads="1"/>
          </p:cNvSpPr>
          <p:nvPr/>
        </p:nvSpPr>
        <p:spPr bwMode="auto">
          <a:xfrm>
            <a:off x="827088" y="4724400"/>
            <a:ext cx="288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1600"/>
              <a:t>H</a:t>
            </a:r>
            <a:endParaRPr lang="ru-RU" altLang="ru-RU" sz="1600"/>
          </a:p>
        </p:txBody>
      </p:sp>
      <p:sp>
        <p:nvSpPr>
          <p:cNvPr id="44072" name="Line 39"/>
          <p:cNvSpPr>
            <a:spLocks noChangeShapeType="1"/>
          </p:cNvSpPr>
          <p:nvPr/>
        </p:nvSpPr>
        <p:spPr bwMode="auto">
          <a:xfrm>
            <a:off x="5292725" y="3213100"/>
            <a:ext cx="30241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4073" name="Line 40"/>
          <p:cNvSpPr>
            <a:spLocks noChangeShapeType="1"/>
          </p:cNvSpPr>
          <p:nvPr/>
        </p:nvSpPr>
        <p:spPr bwMode="auto">
          <a:xfrm flipV="1">
            <a:off x="5292725" y="2636838"/>
            <a:ext cx="0" cy="2232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4074" name="Freeform 41"/>
          <p:cNvSpPr>
            <a:spLocks/>
          </p:cNvSpPr>
          <p:nvPr/>
        </p:nvSpPr>
        <p:spPr bwMode="auto">
          <a:xfrm>
            <a:off x="5435600" y="2924175"/>
            <a:ext cx="217488" cy="528638"/>
          </a:xfrm>
          <a:custGeom>
            <a:avLst/>
            <a:gdLst>
              <a:gd name="T0" fmla="*/ 0 w 137"/>
              <a:gd name="T1" fmla="*/ 2147483647 h 333"/>
              <a:gd name="T2" fmla="*/ 2147483647 w 137"/>
              <a:gd name="T3" fmla="*/ 2147483647 h 333"/>
              <a:gd name="T4" fmla="*/ 2147483647 w 137"/>
              <a:gd name="T5" fmla="*/ 2147483647 h 333"/>
              <a:gd name="T6" fmla="*/ 2147483647 w 137"/>
              <a:gd name="T7" fmla="*/ 2147483647 h 333"/>
              <a:gd name="T8" fmla="*/ 2147483647 w 137"/>
              <a:gd name="T9" fmla="*/ 2147483647 h 333"/>
              <a:gd name="T10" fmla="*/ 2147483647 w 137"/>
              <a:gd name="T11" fmla="*/ 2147483647 h 333"/>
              <a:gd name="T12" fmla="*/ 2147483647 w 137"/>
              <a:gd name="T13" fmla="*/ 2147483647 h 333"/>
              <a:gd name="T14" fmla="*/ 2147483647 w 137"/>
              <a:gd name="T15" fmla="*/ 2147483647 h 33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7"/>
              <a:gd name="T25" fmla="*/ 0 h 333"/>
              <a:gd name="T26" fmla="*/ 137 w 137"/>
              <a:gd name="T27" fmla="*/ 333 h 33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7" h="333">
                <a:moveTo>
                  <a:pt x="0" y="180"/>
                </a:moveTo>
                <a:cubicBezTo>
                  <a:pt x="12" y="90"/>
                  <a:pt x="25" y="0"/>
                  <a:pt x="30" y="22"/>
                </a:cubicBezTo>
                <a:cubicBezTo>
                  <a:pt x="35" y="44"/>
                  <a:pt x="25" y="315"/>
                  <a:pt x="30" y="314"/>
                </a:cubicBezTo>
                <a:cubicBezTo>
                  <a:pt x="35" y="313"/>
                  <a:pt x="53" y="12"/>
                  <a:pt x="61" y="15"/>
                </a:cubicBezTo>
                <a:cubicBezTo>
                  <a:pt x="69" y="18"/>
                  <a:pt x="70" y="325"/>
                  <a:pt x="76" y="329"/>
                </a:cubicBezTo>
                <a:cubicBezTo>
                  <a:pt x="82" y="333"/>
                  <a:pt x="93" y="38"/>
                  <a:pt x="99" y="38"/>
                </a:cubicBezTo>
                <a:cubicBezTo>
                  <a:pt x="105" y="38"/>
                  <a:pt x="108" y="329"/>
                  <a:pt x="114" y="329"/>
                </a:cubicBezTo>
                <a:cubicBezTo>
                  <a:pt x="120" y="329"/>
                  <a:pt x="133" y="86"/>
                  <a:pt x="137" y="3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75" name="Freeform 42"/>
          <p:cNvSpPr>
            <a:spLocks/>
          </p:cNvSpPr>
          <p:nvPr/>
        </p:nvSpPr>
        <p:spPr bwMode="auto">
          <a:xfrm>
            <a:off x="6516688" y="2924175"/>
            <a:ext cx="217487" cy="528638"/>
          </a:xfrm>
          <a:custGeom>
            <a:avLst/>
            <a:gdLst>
              <a:gd name="T0" fmla="*/ 0 w 137"/>
              <a:gd name="T1" fmla="*/ 2147483647 h 333"/>
              <a:gd name="T2" fmla="*/ 2147483647 w 137"/>
              <a:gd name="T3" fmla="*/ 2147483647 h 333"/>
              <a:gd name="T4" fmla="*/ 2147483647 w 137"/>
              <a:gd name="T5" fmla="*/ 2147483647 h 333"/>
              <a:gd name="T6" fmla="*/ 2147483647 w 137"/>
              <a:gd name="T7" fmla="*/ 2147483647 h 333"/>
              <a:gd name="T8" fmla="*/ 2147483647 w 137"/>
              <a:gd name="T9" fmla="*/ 2147483647 h 333"/>
              <a:gd name="T10" fmla="*/ 2147483647 w 137"/>
              <a:gd name="T11" fmla="*/ 2147483647 h 333"/>
              <a:gd name="T12" fmla="*/ 2147483647 w 137"/>
              <a:gd name="T13" fmla="*/ 2147483647 h 333"/>
              <a:gd name="T14" fmla="*/ 2147483647 w 137"/>
              <a:gd name="T15" fmla="*/ 2147483647 h 33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7"/>
              <a:gd name="T25" fmla="*/ 0 h 333"/>
              <a:gd name="T26" fmla="*/ 137 w 137"/>
              <a:gd name="T27" fmla="*/ 333 h 33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7" h="333">
                <a:moveTo>
                  <a:pt x="0" y="180"/>
                </a:moveTo>
                <a:cubicBezTo>
                  <a:pt x="12" y="90"/>
                  <a:pt x="25" y="0"/>
                  <a:pt x="30" y="22"/>
                </a:cubicBezTo>
                <a:cubicBezTo>
                  <a:pt x="35" y="44"/>
                  <a:pt x="25" y="315"/>
                  <a:pt x="30" y="314"/>
                </a:cubicBezTo>
                <a:cubicBezTo>
                  <a:pt x="35" y="313"/>
                  <a:pt x="53" y="12"/>
                  <a:pt x="61" y="15"/>
                </a:cubicBezTo>
                <a:cubicBezTo>
                  <a:pt x="69" y="18"/>
                  <a:pt x="70" y="325"/>
                  <a:pt x="76" y="329"/>
                </a:cubicBezTo>
                <a:cubicBezTo>
                  <a:pt x="82" y="333"/>
                  <a:pt x="93" y="38"/>
                  <a:pt x="99" y="38"/>
                </a:cubicBezTo>
                <a:cubicBezTo>
                  <a:pt x="105" y="38"/>
                  <a:pt x="108" y="329"/>
                  <a:pt x="114" y="329"/>
                </a:cubicBezTo>
                <a:cubicBezTo>
                  <a:pt x="120" y="329"/>
                  <a:pt x="133" y="86"/>
                  <a:pt x="137" y="3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76" name="Freeform 43"/>
          <p:cNvSpPr>
            <a:spLocks/>
          </p:cNvSpPr>
          <p:nvPr/>
        </p:nvSpPr>
        <p:spPr bwMode="auto">
          <a:xfrm>
            <a:off x="7596188" y="2924175"/>
            <a:ext cx="217487" cy="528638"/>
          </a:xfrm>
          <a:custGeom>
            <a:avLst/>
            <a:gdLst>
              <a:gd name="T0" fmla="*/ 0 w 137"/>
              <a:gd name="T1" fmla="*/ 2147483647 h 333"/>
              <a:gd name="T2" fmla="*/ 2147483647 w 137"/>
              <a:gd name="T3" fmla="*/ 2147483647 h 333"/>
              <a:gd name="T4" fmla="*/ 2147483647 w 137"/>
              <a:gd name="T5" fmla="*/ 2147483647 h 333"/>
              <a:gd name="T6" fmla="*/ 2147483647 w 137"/>
              <a:gd name="T7" fmla="*/ 2147483647 h 333"/>
              <a:gd name="T8" fmla="*/ 2147483647 w 137"/>
              <a:gd name="T9" fmla="*/ 2147483647 h 333"/>
              <a:gd name="T10" fmla="*/ 2147483647 w 137"/>
              <a:gd name="T11" fmla="*/ 2147483647 h 333"/>
              <a:gd name="T12" fmla="*/ 2147483647 w 137"/>
              <a:gd name="T13" fmla="*/ 2147483647 h 333"/>
              <a:gd name="T14" fmla="*/ 2147483647 w 137"/>
              <a:gd name="T15" fmla="*/ 2147483647 h 33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7"/>
              <a:gd name="T25" fmla="*/ 0 h 333"/>
              <a:gd name="T26" fmla="*/ 137 w 137"/>
              <a:gd name="T27" fmla="*/ 333 h 33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7" h="333">
                <a:moveTo>
                  <a:pt x="0" y="180"/>
                </a:moveTo>
                <a:cubicBezTo>
                  <a:pt x="12" y="90"/>
                  <a:pt x="25" y="0"/>
                  <a:pt x="30" y="22"/>
                </a:cubicBezTo>
                <a:cubicBezTo>
                  <a:pt x="35" y="44"/>
                  <a:pt x="25" y="315"/>
                  <a:pt x="30" y="314"/>
                </a:cubicBezTo>
                <a:cubicBezTo>
                  <a:pt x="35" y="313"/>
                  <a:pt x="53" y="12"/>
                  <a:pt x="61" y="15"/>
                </a:cubicBezTo>
                <a:cubicBezTo>
                  <a:pt x="69" y="18"/>
                  <a:pt x="70" y="325"/>
                  <a:pt x="76" y="329"/>
                </a:cubicBezTo>
                <a:cubicBezTo>
                  <a:pt x="82" y="333"/>
                  <a:pt x="93" y="38"/>
                  <a:pt x="99" y="38"/>
                </a:cubicBezTo>
                <a:cubicBezTo>
                  <a:pt x="105" y="38"/>
                  <a:pt x="108" y="329"/>
                  <a:pt x="114" y="329"/>
                </a:cubicBezTo>
                <a:cubicBezTo>
                  <a:pt x="120" y="329"/>
                  <a:pt x="133" y="86"/>
                  <a:pt x="137" y="3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77" name="Line 44"/>
          <p:cNvSpPr>
            <a:spLocks noChangeShapeType="1"/>
          </p:cNvSpPr>
          <p:nvPr/>
        </p:nvSpPr>
        <p:spPr bwMode="auto">
          <a:xfrm>
            <a:off x="5292725" y="4149725"/>
            <a:ext cx="3382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4078" name="Freeform 45"/>
          <p:cNvSpPr>
            <a:spLocks/>
          </p:cNvSpPr>
          <p:nvPr/>
        </p:nvSpPr>
        <p:spPr bwMode="auto">
          <a:xfrm>
            <a:off x="5940425" y="3933825"/>
            <a:ext cx="127000" cy="458788"/>
          </a:xfrm>
          <a:custGeom>
            <a:avLst/>
            <a:gdLst>
              <a:gd name="T0" fmla="*/ 0 w 80"/>
              <a:gd name="T1" fmla="*/ 2147483647 h 289"/>
              <a:gd name="T2" fmla="*/ 2147483647 w 80"/>
              <a:gd name="T3" fmla="*/ 2147483647 h 289"/>
              <a:gd name="T4" fmla="*/ 2147483647 w 80"/>
              <a:gd name="T5" fmla="*/ 2147483647 h 289"/>
              <a:gd name="T6" fmla="*/ 2147483647 w 80"/>
              <a:gd name="T7" fmla="*/ 2147483647 h 289"/>
              <a:gd name="T8" fmla="*/ 0 60000 65536"/>
              <a:gd name="T9" fmla="*/ 0 60000 65536"/>
              <a:gd name="T10" fmla="*/ 0 60000 65536"/>
              <a:gd name="T11" fmla="*/ 0 60000 65536"/>
              <a:gd name="T12" fmla="*/ 0 w 80"/>
              <a:gd name="T13" fmla="*/ 0 h 289"/>
              <a:gd name="T14" fmla="*/ 80 w 80"/>
              <a:gd name="T15" fmla="*/ 289 h 28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0" h="289">
                <a:moveTo>
                  <a:pt x="0" y="278"/>
                </a:moveTo>
                <a:cubicBezTo>
                  <a:pt x="9" y="139"/>
                  <a:pt x="19" y="0"/>
                  <a:pt x="27" y="1"/>
                </a:cubicBezTo>
                <a:cubicBezTo>
                  <a:pt x="35" y="2"/>
                  <a:pt x="41" y="281"/>
                  <a:pt x="50" y="285"/>
                </a:cubicBezTo>
                <a:cubicBezTo>
                  <a:pt x="59" y="289"/>
                  <a:pt x="75" y="67"/>
                  <a:pt x="80" y="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79" name="Line 46"/>
          <p:cNvSpPr>
            <a:spLocks noChangeShapeType="1"/>
          </p:cNvSpPr>
          <p:nvPr/>
        </p:nvSpPr>
        <p:spPr bwMode="auto">
          <a:xfrm>
            <a:off x="6083300" y="3943350"/>
            <a:ext cx="1588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80" name="Line 47"/>
          <p:cNvSpPr>
            <a:spLocks noChangeShapeType="1"/>
          </p:cNvSpPr>
          <p:nvPr/>
        </p:nvSpPr>
        <p:spPr bwMode="auto">
          <a:xfrm flipV="1">
            <a:off x="6083300" y="4014788"/>
            <a:ext cx="73025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81" name="Freeform 48"/>
          <p:cNvSpPr>
            <a:spLocks/>
          </p:cNvSpPr>
          <p:nvPr/>
        </p:nvSpPr>
        <p:spPr bwMode="auto">
          <a:xfrm>
            <a:off x="6948488" y="3933825"/>
            <a:ext cx="127000" cy="458788"/>
          </a:xfrm>
          <a:custGeom>
            <a:avLst/>
            <a:gdLst>
              <a:gd name="T0" fmla="*/ 0 w 80"/>
              <a:gd name="T1" fmla="*/ 2147483647 h 289"/>
              <a:gd name="T2" fmla="*/ 2147483647 w 80"/>
              <a:gd name="T3" fmla="*/ 2147483647 h 289"/>
              <a:gd name="T4" fmla="*/ 2147483647 w 80"/>
              <a:gd name="T5" fmla="*/ 2147483647 h 289"/>
              <a:gd name="T6" fmla="*/ 2147483647 w 80"/>
              <a:gd name="T7" fmla="*/ 2147483647 h 289"/>
              <a:gd name="T8" fmla="*/ 0 60000 65536"/>
              <a:gd name="T9" fmla="*/ 0 60000 65536"/>
              <a:gd name="T10" fmla="*/ 0 60000 65536"/>
              <a:gd name="T11" fmla="*/ 0 60000 65536"/>
              <a:gd name="T12" fmla="*/ 0 w 80"/>
              <a:gd name="T13" fmla="*/ 0 h 289"/>
              <a:gd name="T14" fmla="*/ 80 w 80"/>
              <a:gd name="T15" fmla="*/ 289 h 28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0" h="289">
                <a:moveTo>
                  <a:pt x="0" y="278"/>
                </a:moveTo>
                <a:cubicBezTo>
                  <a:pt x="9" y="139"/>
                  <a:pt x="19" y="0"/>
                  <a:pt x="27" y="1"/>
                </a:cubicBezTo>
                <a:cubicBezTo>
                  <a:pt x="35" y="2"/>
                  <a:pt x="41" y="281"/>
                  <a:pt x="50" y="285"/>
                </a:cubicBezTo>
                <a:cubicBezTo>
                  <a:pt x="59" y="289"/>
                  <a:pt x="75" y="67"/>
                  <a:pt x="80" y="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82" name="Line 49"/>
          <p:cNvSpPr>
            <a:spLocks noChangeShapeType="1"/>
          </p:cNvSpPr>
          <p:nvPr/>
        </p:nvSpPr>
        <p:spPr bwMode="auto">
          <a:xfrm>
            <a:off x="7091363" y="3943350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83" name="Line 50"/>
          <p:cNvSpPr>
            <a:spLocks noChangeShapeType="1"/>
          </p:cNvSpPr>
          <p:nvPr/>
        </p:nvSpPr>
        <p:spPr bwMode="auto">
          <a:xfrm flipV="1">
            <a:off x="7091363" y="4014788"/>
            <a:ext cx="73025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84" name="Freeform 51"/>
          <p:cNvSpPr>
            <a:spLocks/>
          </p:cNvSpPr>
          <p:nvPr/>
        </p:nvSpPr>
        <p:spPr bwMode="auto">
          <a:xfrm>
            <a:off x="8029575" y="3924300"/>
            <a:ext cx="127000" cy="458788"/>
          </a:xfrm>
          <a:custGeom>
            <a:avLst/>
            <a:gdLst>
              <a:gd name="T0" fmla="*/ 0 w 80"/>
              <a:gd name="T1" fmla="*/ 2147483647 h 289"/>
              <a:gd name="T2" fmla="*/ 2147483647 w 80"/>
              <a:gd name="T3" fmla="*/ 2147483647 h 289"/>
              <a:gd name="T4" fmla="*/ 2147483647 w 80"/>
              <a:gd name="T5" fmla="*/ 2147483647 h 289"/>
              <a:gd name="T6" fmla="*/ 2147483647 w 80"/>
              <a:gd name="T7" fmla="*/ 2147483647 h 289"/>
              <a:gd name="T8" fmla="*/ 0 60000 65536"/>
              <a:gd name="T9" fmla="*/ 0 60000 65536"/>
              <a:gd name="T10" fmla="*/ 0 60000 65536"/>
              <a:gd name="T11" fmla="*/ 0 60000 65536"/>
              <a:gd name="T12" fmla="*/ 0 w 80"/>
              <a:gd name="T13" fmla="*/ 0 h 289"/>
              <a:gd name="T14" fmla="*/ 80 w 80"/>
              <a:gd name="T15" fmla="*/ 289 h 28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0" h="289">
                <a:moveTo>
                  <a:pt x="0" y="278"/>
                </a:moveTo>
                <a:cubicBezTo>
                  <a:pt x="9" y="139"/>
                  <a:pt x="19" y="0"/>
                  <a:pt x="27" y="1"/>
                </a:cubicBezTo>
                <a:cubicBezTo>
                  <a:pt x="35" y="2"/>
                  <a:pt x="41" y="281"/>
                  <a:pt x="50" y="285"/>
                </a:cubicBezTo>
                <a:cubicBezTo>
                  <a:pt x="59" y="289"/>
                  <a:pt x="75" y="67"/>
                  <a:pt x="80" y="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85" name="Line 52"/>
          <p:cNvSpPr>
            <a:spLocks noChangeShapeType="1"/>
          </p:cNvSpPr>
          <p:nvPr/>
        </p:nvSpPr>
        <p:spPr bwMode="auto">
          <a:xfrm>
            <a:off x="8172450" y="3933825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86" name="Line 53"/>
          <p:cNvSpPr>
            <a:spLocks noChangeShapeType="1"/>
          </p:cNvSpPr>
          <p:nvPr/>
        </p:nvSpPr>
        <p:spPr bwMode="auto">
          <a:xfrm flipV="1">
            <a:off x="8172450" y="4005263"/>
            <a:ext cx="73025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87" name="Line 54"/>
          <p:cNvSpPr>
            <a:spLocks noChangeShapeType="1"/>
          </p:cNvSpPr>
          <p:nvPr/>
        </p:nvSpPr>
        <p:spPr bwMode="auto">
          <a:xfrm>
            <a:off x="6156325" y="4014788"/>
            <a:ext cx="1588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88" name="Line 55"/>
          <p:cNvSpPr>
            <a:spLocks noChangeShapeType="1"/>
          </p:cNvSpPr>
          <p:nvPr/>
        </p:nvSpPr>
        <p:spPr bwMode="auto">
          <a:xfrm>
            <a:off x="7164388" y="40052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89" name="Line 56"/>
          <p:cNvSpPr>
            <a:spLocks noChangeShapeType="1"/>
          </p:cNvSpPr>
          <p:nvPr/>
        </p:nvSpPr>
        <p:spPr bwMode="auto">
          <a:xfrm>
            <a:off x="8243888" y="39925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90" name="Line 57"/>
          <p:cNvSpPr>
            <a:spLocks noChangeShapeType="1"/>
          </p:cNvSpPr>
          <p:nvPr/>
        </p:nvSpPr>
        <p:spPr bwMode="auto">
          <a:xfrm>
            <a:off x="5292725" y="4868863"/>
            <a:ext cx="32400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4091" name="Line 58"/>
          <p:cNvSpPr>
            <a:spLocks noChangeShapeType="1"/>
          </p:cNvSpPr>
          <p:nvPr/>
        </p:nvSpPr>
        <p:spPr bwMode="auto">
          <a:xfrm flipH="1">
            <a:off x="2051050" y="3141663"/>
            <a:ext cx="288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4092" name="Line 59"/>
          <p:cNvSpPr>
            <a:spLocks noChangeShapeType="1"/>
          </p:cNvSpPr>
          <p:nvPr/>
        </p:nvSpPr>
        <p:spPr bwMode="auto">
          <a:xfrm>
            <a:off x="5508625" y="3429000"/>
            <a:ext cx="0" cy="17287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93" name="Line 60"/>
          <p:cNvSpPr>
            <a:spLocks noChangeShapeType="1"/>
          </p:cNvSpPr>
          <p:nvPr/>
        </p:nvSpPr>
        <p:spPr bwMode="auto">
          <a:xfrm>
            <a:off x="5940425" y="4149725"/>
            <a:ext cx="0" cy="10080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94" name="Rectangle 61"/>
          <p:cNvSpPr>
            <a:spLocks noChangeArrowheads="1"/>
          </p:cNvSpPr>
          <p:nvPr/>
        </p:nvSpPr>
        <p:spPr bwMode="auto">
          <a:xfrm>
            <a:off x="6516688" y="4652963"/>
            <a:ext cx="4318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1800"/>
          </a:p>
        </p:txBody>
      </p:sp>
      <p:sp>
        <p:nvSpPr>
          <p:cNvPr id="44095" name="Line 62"/>
          <p:cNvSpPr>
            <a:spLocks noChangeShapeType="1"/>
          </p:cNvSpPr>
          <p:nvPr/>
        </p:nvSpPr>
        <p:spPr bwMode="auto">
          <a:xfrm>
            <a:off x="6516688" y="3213100"/>
            <a:ext cx="0" cy="18716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96" name="Line 63"/>
          <p:cNvSpPr>
            <a:spLocks noChangeShapeType="1"/>
          </p:cNvSpPr>
          <p:nvPr/>
        </p:nvSpPr>
        <p:spPr bwMode="auto">
          <a:xfrm>
            <a:off x="6948488" y="4149725"/>
            <a:ext cx="0" cy="10080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97" name="Rectangle 64"/>
          <p:cNvSpPr>
            <a:spLocks noChangeArrowheads="1"/>
          </p:cNvSpPr>
          <p:nvPr/>
        </p:nvSpPr>
        <p:spPr bwMode="auto">
          <a:xfrm>
            <a:off x="5503863" y="4665663"/>
            <a:ext cx="4318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1800"/>
          </a:p>
        </p:txBody>
      </p:sp>
      <p:sp>
        <p:nvSpPr>
          <p:cNvPr id="44098" name="Line 65"/>
          <p:cNvSpPr>
            <a:spLocks noChangeShapeType="1"/>
          </p:cNvSpPr>
          <p:nvPr/>
        </p:nvSpPr>
        <p:spPr bwMode="auto">
          <a:xfrm>
            <a:off x="7600950" y="3225800"/>
            <a:ext cx="0" cy="18716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99" name="Rectangle 66"/>
          <p:cNvSpPr>
            <a:spLocks noChangeArrowheads="1"/>
          </p:cNvSpPr>
          <p:nvPr/>
        </p:nvSpPr>
        <p:spPr bwMode="auto">
          <a:xfrm>
            <a:off x="7602538" y="4629150"/>
            <a:ext cx="4318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1800"/>
          </a:p>
        </p:txBody>
      </p:sp>
      <p:sp>
        <p:nvSpPr>
          <p:cNvPr id="44100" name="Line 67"/>
          <p:cNvSpPr>
            <a:spLocks noChangeShapeType="1"/>
          </p:cNvSpPr>
          <p:nvPr/>
        </p:nvSpPr>
        <p:spPr bwMode="auto">
          <a:xfrm>
            <a:off x="8032750" y="4137025"/>
            <a:ext cx="0" cy="10080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101" name="Line 68"/>
          <p:cNvSpPr>
            <a:spLocks noChangeShapeType="1"/>
          </p:cNvSpPr>
          <p:nvPr/>
        </p:nvSpPr>
        <p:spPr bwMode="auto">
          <a:xfrm>
            <a:off x="5508625" y="5084763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 type="arrow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4102" name="Text Box 69"/>
          <p:cNvSpPr txBox="1">
            <a:spLocks noChangeArrowheads="1"/>
          </p:cNvSpPr>
          <p:nvPr/>
        </p:nvSpPr>
        <p:spPr bwMode="auto">
          <a:xfrm>
            <a:off x="5580063" y="5229225"/>
            <a:ext cx="2873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/>
              <a:t>t</a:t>
            </a:r>
            <a:endParaRPr lang="ru-RU" altLang="ru-RU"/>
          </a:p>
        </p:txBody>
      </p:sp>
      <p:sp>
        <p:nvSpPr>
          <p:cNvPr id="44103" name="Line 70"/>
          <p:cNvSpPr>
            <a:spLocks noChangeShapeType="1"/>
          </p:cNvSpPr>
          <p:nvPr/>
        </p:nvSpPr>
        <p:spPr bwMode="auto">
          <a:xfrm>
            <a:off x="6521450" y="5084763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 type="arrow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4104" name="Text Box 71"/>
          <p:cNvSpPr txBox="1">
            <a:spLocks noChangeArrowheads="1"/>
          </p:cNvSpPr>
          <p:nvPr/>
        </p:nvSpPr>
        <p:spPr bwMode="auto">
          <a:xfrm>
            <a:off x="6592888" y="5229225"/>
            <a:ext cx="2873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/>
              <a:t>t</a:t>
            </a:r>
            <a:endParaRPr lang="ru-RU" altLang="ru-RU"/>
          </a:p>
        </p:txBody>
      </p:sp>
      <p:sp>
        <p:nvSpPr>
          <p:cNvPr id="44105" name="Line 72"/>
          <p:cNvSpPr>
            <a:spLocks noChangeShapeType="1"/>
          </p:cNvSpPr>
          <p:nvPr/>
        </p:nvSpPr>
        <p:spPr bwMode="auto">
          <a:xfrm>
            <a:off x="7594600" y="5048250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 type="arrow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4106" name="Text Box 73"/>
          <p:cNvSpPr txBox="1">
            <a:spLocks noChangeArrowheads="1"/>
          </p:cNvSpPr>
          <p:nvPr/>
        </p:nvSpPr>
        <p:spPr bwMode="auto">
          <a:xfrm>
            <a:off x="7666038" y="5192713"/>
            <a:ext cx="2873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/>
              <a:t>t</a:t>
            </a:r>
            <a:endParaRPr lang="ru-RU" altLang="ru-RU"/>
          </a:p>
        </p:txBody>
      </p:sp>
      <p:sp>
        <p:nvSpPr>
          <p:cNvPr id="44107" name="Text Box 74"/>
          <p:cNvSpPr txBox="1">
            <a:spLocks noChangeArrowheads="1"/>
          </p:cNvSpPr>
          <p:nvPr/>
        </p:nvSpPr>
        <p:spPr bwMode="auto">
          <a:xfrm>
            <a:off x="4716463" y="2997200"/>
            <a:ext cx="5032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/>
              <a:t>U</a:t>
            </a:r>
            <a:r>
              <a:rPr lang="ru-RU" altLang="ru-RU"/>
              <a:t>г</a:t>
            </a:r>
          </a:p>
        </p:txBody>
      </p:sp>
      <p:sp>
        <p:nvSpPr>
          <p:cNvPr id="44108" name="Text Box 75"/>
          <p:cNvSpPr txBox="1">
            <a:spLocks noChangeArrowheads="1"/>
          </p:cNvSpPr>
          <p:nvPr/>
        </p:nvSpPr>
        <p:spPr bwMode="auto">
          <a:xfrm>
            <a:off x="4643438" y="3933825"/>
            <a:ext cx="720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/>
              <a:t>U</a:t>
            </a:r>
            <a:r>
              <a:rPr lang="ru-RU" altLang="ru-RU" sz="1400"/>
              <a:t>отр</a:t>
            </a:r>
          </a:p>
        </p:txBody>
      </p:sp>
      <p:sp>
        <p:nvSpPr>
          <p:cNvPr id="44109" name="Text Box 76"/>
          <p:cNvSpPr txBox="1">
            <a:spLocks noChangeArrowheads="1"/>
          </p:cNvSpPr>
          <p:nvPr/>
        </p:nvSpPr>
        <p:spPr bwMode="auto">
          <a:xfrm>
            <a:off x="4716463" y="4581525"/>
            <a:ext cx="612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/>
              <a:t>U</a:t>
            </a:r>
            <a:r>
              <a:rPr lang="ru-RU" altLang="ru-RU" sz="1400"/>
              <a:t>тр</a:t>
            </a:r>
          </a:p>
        </p:txBody>
      </p:sp>
      <p:sp>
        <p:nvSpPr>
          <p:cNvPr id="44110" name="Rectangle 77"/>
          <p:cNvSpPr>
            <a:spLocks noChangeArrowheads="1"/>
          </p:cNvSpPr>
          <p:nvPr/>
        </p:nvSpPr>
        <p:spPr bwMode="auto">
          <a:xfrm>
            <a:off x="5292725" y="2133600"/>
            <a:ext cx="2303463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1800"/>
          </a:p>
        </p:txBody>
      </p:sp>
      <p:sp>
        <p:nvSpPr>
          <p:cNvPr id="44111" name="Text Box 78"/>
          <p:cNvSpPr txBox="1">
            <a:spLocks noChangeArrowheads="1"/>
          </p:cNvSpPr>
          <p:nvPr/>
        </p:nvSpPr>
        <p:spPr bwMode="auto">
          <a:xfrm>
            <a:off x="5292725" y="2133600"/>
            <a:ext cx="22320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/>
              <a:t>Изм. врем. инт.</a:t>
            </a:r>
          </a:p>
        </p:txBody>
      </p:sp>
      <p:sp>
        <p:nvSpPr>
          <p:cNvPr id="44112" name="Line 79"/>
          <p:cNvSpPr>
            <a:spLocks noChangeShapeType="1"/>
          </p:cNvSpPr>
          <p:nvPr/>
        </p:nvSpPr>
        <p:spPr bwMode="auto">
          <a:xfrm>
            <a:off x="1692275" y="4581525"/>
            <a:ext cx="71913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113" name="Line 80"/>
          <p:cNvSpPr>
            <a:spLocks noChangeShapeType="1"/>
          </p:cNvSpPr>
          <p:nvPr/>
        </p:nvSpPr>
        <p:spPr bwMode="auto">
          <a:xfrm>
            <a:off x="1692275" y="4724400"/>
            <a:ext cx="71913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114" name="Line 81"/>
          <p:cNvSpPr>
            <a:spLocks noChangeShapeType="1"/>
          </p:cNvSpPr>
          <p:nvPr/>
        </p:nvSpPr>
        <p:spPr bwMode="auto">
          <a:xfrm>
            <a:off x="1692275" y="4941888"/>
            <a:ext cx="71913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115" name="Line 82"/>
          <p:cNvSpPr>
            <a:spLocks noChangeShapeType="1"/>
          </p:cNvSpPr>
          <p:nvPr/>
        </p:nvSpPr>
        <p:spPr bwMode="auto">
          <a:xfrm>
            <a:off x="1692275" y="5157788"/>
            <a:ext cx="71913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116" name="Line 83"/>
          <p:cNvSpPr>
            <a:spLocks noChangeShapeType="1"/>
          </p:cNvSpPr>
          <p:nvPr/>
        </p:nvSpPr>
        <p:spPr bwMode="auto">
          <a:xfrm>
            <a:off x="1692275" y="5373688"/>
            <a:ext cx="71913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117" name="Line 84"/>
          <p:cNvSpPr>
            <a:spLocks noChangeShapeType="1"/>
          </p:cNvSpPr>
          <p:nvPr/>
        </p:nvSpPr>
        <p:spPr bwMode="auto">
          <a:xfrm>
            <a:off x="1692275" y="4508500"/>
            <a:ext cx="71913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4B735A1-4FC5-4F9E-B713-8C1194C09AC3}" type="slidenum">
              <a:rPr lang="ru-RU" altLang="ru-RU" smtClean="0"/>
              <a:pPr/>
              <a:t>39</a:t>
            </a:fld>
            <a:endParaRPr lang="ru-RU" altLang="ru-RU" smtClean="0"/>
          </a:p>
        </p:txBody>
      </p:sp>
      <p:sp>
        <p:nvSpPr>
          <p:cNvPr id="46084" name="Rectangle 3"/>
          <p:cNvSpPr>
            <a:spLocks noChangeArrowheads="1"/>
          </p:cNvSpPr>
          <p:nvPr/>
        </p:nvSpPr>
        <p:spPr bwMode="auto">
          <a:xfrm>
            <a:off x="684213" y="981075"/>
            <a:ext cx="44656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altLang="ru-RU" sz="1800" b="1"/>
              <a:t>Пьезоэлектрические акселерометры</a:t>
            </a:r>
            <a:r>
              <a:rPr lang="ru-RU" altLang="ru-RU" sz="1800"/>
              <a:t> </a:t>
            </a:r>
          </a:p>
        </p:txBody>
      </p:sp>
      <p:sp>
        <p:nvSpPr>
          <p:cNvPr id="46085" name="Rectangle 4"/>
          <p:cNvSpPr>
            <a:spLocks noChangeArrowheads="1"/>
          </p:cNvSpPr>
          <p:nvPr/>
        </p:nvSpPr>
        <p:spPr bwMode="auto">
          <a:xfrm>
            <a:off x="5508625" y="981075"/>
            <a:ext cx="857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ru-RU" sz="1800" b="1" i="1"/>
              <a:t>q=d</a:t>
            </a:r>
            <a:r>
              <a:rPr lang="en-US" altLang="ru-RU" sz="1800" b="1" i="1">
                <a:sym typeface="Symbol" pitchFamily="18" charset="2"/>
              </a:rPr>
              <a:t></a:t>
            </a:r>
            <a:r>
              <a:rPr lang="en-US" altLang="ru-RU" sz="1800" b="1" i="1"/>
              <a:t>F</a:t>
            </a:r>
            <a:r>
              <a:rPr lang="en-US" altLang="ru-RU" sz="1800">
                <a:sym typeface="Symbol" pitchFamily="18" charset="2"/>
              </a:rPr>
              <a:t> </a:t>
            </a:r>
          </a:p>
        </p:txBody>
      </p:sp>
      <p:grpSp>
        <p:nvGrpSpPr>
          <p:cNvPr id="2" name="Group 5"/>
          <p:cNvGrpSpPr>
            <a:grpSpLocks noChangeAspect="1"/>
          </p:cNvGrpSpPr>
          <p:nvPr/>
        </p:nvGrpSpPr>
        <p:grpSpPr bwMode="auto">
          <a:xfrm>
            <a:off x="1042988" y="1628775"/>
            <a:ext cx="7129462" cy="2009775"/>
            <a:chOff x="2830" y="12767"/>
            <a:chExt cx="5817" cy="1657"/>
          </a:xfrm>
        </p:grpSpPr>
        <p:sp>
          <p:nvSpPr>
            <p:cNvPr id="46103" name="AutoShape 6"/>
            <p:cNvSpPr>
              <a:spLocks noChangeAspect="1" noChangeArrowheads="1"/>
            </p:cNvSpPr>
            <p:nvPr/>
          </p:nvSpPr>
          <p:spPr bwMode="auto">
            <a:xfrm>
              <a:off x="2830" y="12767"/>
              <a:ext cx="5817" cy="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46104" name="AutoShape 7"/>
            <p:cNvSpPr>
              <a:spLocks noChangeArrowheads="1"/>
            </p:cNvSpPr>
            <p:nvPr/>
          </p:nvSpPr>
          <p:spPr bwMode="auto">
            <a:xfrm>
              <a:off x="5174" y="12767"/>
              <a:ext cx="1129" cy="1227"/>
            </a:xfrm>
            <a:prstGeom prst="roundRect">
              <a:avLst>
                <a:gd name="adj" fmla="val 9532"/>
              </a:avLst>
            </a:prstGeom>
            <a:solidFill>
              <a:srgbClr val="C0C0C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46105" name="Rectangle 8"/>
            <p:cNvSpPr>
              <a:spLocks noChangeArrowheads="1"/>
            </p:cNvSpPr>
            <p:nvPr/>
          </p:nvSpPr>
          <p:spPr bwMode="auto">
            <a:xfrm>
              <a:off x="5261" y="12854"/>
              <a:ext cx="955" cy="61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46106" name="Rectangle 9"/>
            <p:cNvSpPr>
              <a:spLocks noChangeArrowheads="1"/>
            </p:cNvSpPr>
            <p:nvPr/>
          </p:nvSpPr>
          <p:spPr bwMode="auto">
            <a:xfrm>
              <a:off x="5348" y="12942"/>
              <a:ext cx="781" cy="438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46107" name="Rectangle 10"/>
            <p:cNvSpPr>
              <a:spLocks noChangeArrowheads="1"/>
            </p:cNvSpPr>
            <p:nvPr/>
          </p:nvSpPr>
          <p:spPr bwMode="auto">
            <a:xfrm>
              <a:off x="5435" y="13381"/>
              <a:ext cx="608" cy="87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46108" name="Freeform 11"/>
            <p:cNvSpPr>
              <a:spLocks/>
            </p:cNvSpPr>
            <p:nvPr/>
          </p:nvSpPr>
          <p:spPr bwMode="auto">
            <a:xfrm>
              <a:off x="5348" y="12854"/>
              <a:ext cx="781" cy="88"/>
            </a:xfrm>
            <a:custGeom>
              <a:avLst/>
              <a:gdLst>
                <a:gd name="T0" fmla="*/ 0 w 1017"/>
                <a:gd name="T1" fmla="*/ 0 h 114"/>
                <a:gd name="T2" fmla="*/ 11 w 1017"/>
                <a:gd name="T3" fmla="*/ 12 h 114"/>
                <a:gd name="T4" fmla="*/ 22 w 1017"/>
                <a:gd name="T5" fmla="*/ 0 h 114"/>
                <a:gd name="T6" fmla="*/ 31 w 1017"/>
                <a:gd name="T7" fmla="*/ 12 h 114"/>
                <a:gd name="T8" fmla="*/ 52 w 1017"/>
                <a:gd name="T9" fmla="*/ 0 h 114"/>
                <a:gd name="T10" fmla="*/ 52 w 1017"/>
                <a:gd name="T11" fmla="*/ 12 h 114"/>
                <a:gd name="T12" fmla="*/ 73 w 1017"/>
                <a:gd name="T13" fmla="*/ 0 h 114"/>
                <a:gd name="T14" fmla="*/ 84 w 1017"/>
                <a:gd name="T15" fmla="*/ 12 h 114"/>
                <a:gd name="T16" fmla="*/ 95 w 1017"/>
                <a:gd name="T17" fmla="*/ 0 h 1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17"/>
                <a:gd name="T28" fmla="*/ 0 h 114"/>
                <a:gd name="T29" fmla="*/ 1017 w 1017"/>
                <a:gd name="T30" fmla="*/ 114 h 1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17" h="114">
                  <a:moveTo>
                    <a:pt x="0" y="0"/>
                  </a:moveTo>
                  <a:cubicBezTo>
                    <a:pt x="37" y="57"/>
                    <a:pt x="75" y="114"/>
                    <a:pt x="113" y="114"/>
                  </a:cubicBezTo>
                  <a:cubicBezTo>
                    <a:pt x="151" y="114"/>
                    <a:pt x="188" y="0"/>
                    <a:pt x="226" y="0"/>
                  </a:cubicBezTo>
                  <a:cubicBezTo>
                    <a:pt x="264" y="0"/>
                    <a:pt x="283" y="114"/>
                    <a:pt x="339" y="114"/>
                  </a:cubicBezTo>
                  <a:cubicBezTo>
                    <a:pt x="395" y="114"/>
                    <a:pt x="527" y="0"/>
                    <a:pt x="565" y="0"/>
                  </a:cubicBezTo>
                  <a:cubicBezTo>
                    <a:pt x="603" y="0"/>
                    <a:pt x="527" y="114"/>
                    <a:pt x="565" y="114"/>
                  </a:cubicBezTo>
                  <a:cubicBezTo>
                    <a:pt x="603" y="114"/>
                    <a:pt x="735" y="0"/>
                    <a:pt x="791" y="0"/>
                  </a:cubicBezTo>
                  <a:cubicBezTo>
                    <a:pt x="847" y="0"/>
                    <a:pt x="866" y="114"/>
                    <a:pt x="904" y="114"/>
                  </a:cubicBezTo>
                  <a:cubicBezTo>
                    <a:pt x="942" y="114"/>
                    <a:pt x="998" y="19"/>
                    <a:pt x="1017" y="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09" name="Rectangle 12"/>
            <p:cNvSpPr>
              <a:spLocks noChangeArrowheads="1"/>
            </p:cNvSpPr>
            <p:nvPr/>
          </p:nvSpPr>
          <p:spPr bwMode="auto">
            <a:xfrm>
              <a:off x="5174" y="13643"/>
              <a:ext cx="608" cy="1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46110" name="Rectangle 13"/>
            <p:cNvSpPr>
              <a:spLocks noChangeArrowheads="1"/>
            </p:cNvSpPr>
            <p:nvPr/>
          </p:nvSpPr>
          <p:spPr bwMode="auto">
            <a:xfrm>
              <a:off x="5695" y="13468"/>
              <a:ext cx="174" cy="3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46111" name="Line 14"/>
            <p:cNvSpPr>
              <a:spLocks noChangeShapeType="1"/>
            </p:cNvSpPr>
            <p:nvPr/>
          </p:nvSpPr>
          <p:spPr bwMode="auto">
            <a:xfrm>
              <a:off x="5782" y="13380"/>
              <a:ext cx="1" cy="35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oval" w="sm" len="sm"/>
              <a:tailEnd type="none" w="sm" len="sm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12" name="Line 15"/>
            <p:cNvSpPr>
              <a:spLocks noChangeShapeType="1"/>
            </p:cNvSpPr>
            <p:nvPr/>
          </p:nvSpPr>
          <p:spPr bwMode="auto">
            <a:xfrm flipH="1">
              <a:off x="4914" y="13731"/>
              <a:ext cx="868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oval" w="sm" len="sm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13" name="Text Box 16"/>
            <p:cNvSpPr txBox="1">
              <a:spLocks noChangeArrowheads="1"/>
            </p:cNvSpPr>
            <p:nvPr/>
          </p:nvSpPr>
          <p:spPr bwMode="auto">
            <a:xfrm>
              <a:off x="5552" y="12954"/>
              <a:ext cx="347" cy="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ru-RU" sz="1800" b="1"/>
                <a:t>m</a:t>
              </a:r>
              <a:endParaRPr lang="ru-RU" altLang="ru-RU" sz="1800" b="1"/>
            </a:p>
          </p:txBody>
        </p:sp>
        <p:sp>
          <p:nvSpPr>
            <p:cNvPr id="46114" name="Rectangle 17"/>
            <p:cNvSpPr>
              <a:spLocks noChangeArrowheads="1"/>
            </p:cNvSpPr>
            <p:nvPr/>
          </p:nvSpPr>
          <p:spPr bwMode="auto">
            <a:xfrm>
              <a:off x="5435" y="13293"/>
              <a:ext cx="608" cy="87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46115" name="AutoShape 18"/>
            <p:cNvSpPr>
              <a:spLocks noChangeArrowheads="1"/>
            </p:cNvSpPr>
            <p:nvPr/>
          </p:nvSpPr>
          <p:spPr bwMode="auto">
            <a:xfrm>
              <a:off x="6562" y="12767"/>
              <a:ext cx="870" cy="350"/>
            </a:xfrm>
            <a:prstGeom prst="wedgeRoundRectCallout">
              <a:avLst>
                <a:gd name="adj1" fmla="val -85657"/>
                <a:gd name="adj2" fmla="val 39602"/>
                <a:gd name="adj3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altLang="ru-RU" sz="1600" b="1"/>
                <a:t>Корпус</a:t>
              </a:r>
            </a:p>
          </p:txBody>
        </p:sp>
        <p:sp>
          <p:nvSpPr>
            <p:cNvPr id="46116" name="AutoShape 19"/>
            <p:cNvSpPr>
              <a:spLocks noChangeArrowheads="1"/>
            </p:cNvSpPr>
            <p:nvPr/>
          </p:nvSpPr>
          <p:spPr bwMode="auto">
            <a:xfrm>
              <a:off x="6737" y="13205"/>
              <a:ext cx="1821" cy="339"/>
            </a:xfrm>
            <a:prstGeom prst="wedgeRoundRectCallout">
              <a:avLst>
                <a:gd name="adj1" fmla="val -87931"/>
                <a:gd name="adj2" fmla="val -71051"/>
                <a:gd name="adj3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altLang="ru-RU" sz="1800"/>
                <a:t>Инертная масса</a:t>
              </a:r>
            </a:p>
          </p:txBody>
        </p:sp>
        <p:sp>
          <p:nvSpPr>
            <p:cNvPr id="46117" name="AutoShape 20"/>
            <p:cNvSpPr>
              <a:spLocks noChangeArrowheads="1"/>
            </p:cNvSpPr>
            <p:nvPr/>
          </p:nvSpPr>
          <p:spPr bwMode="auto">
            <a:xfrm>
              <a:off x="6824" y="13731"/>
              <a:ext cx="1648" cy="350"/>
            </a:xfrm>
            <a:prstGeom prst="wedgeRoundRectCallout">
              <a:avLst>
                <a:gd name="adj1" fmla="val -103986"/>
                <a:gd name="adj2" fmla="val -139157"/>
                <a:gd name="adj3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altLang="ru-RU" sz="1800" b="1"/>
                <a:t>Пъезодатчики</a:t>
              </a:r>
            </a:p>
          </p:txBody>
        </p:sp>
        <p:sp>
          <p:nvSpPr>
            <p:cNvPr id="46118" name="AutoShape 21"/>
            <p:cNvSpPr>
              <a:spLocks noChangeArrowheads="1"/>
            </p:cNvSpPr>
            <p:nvPr/>
          </p:nvSpPr>
          <p:spPr bwMode="auto">
            <a:xfrm>
              <a:off x="3525" y="12767"/>
              <a:ext cx="1389" cy="614"/>
            </a:xfrm>
            <a:prstGeom prst="wedgeRoundRectCallout">
              <a:avLst>
                <a:gd name="adj1" fmla="val 84403"/>
                <a:gd name="adj2" fmla="val -28912"/>
                <a:gd name="adj3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altLang="ru-RU" sz="1800" b="1"/>
                <a:t>Поджимная</a:t>
              </a:r>
            </a:p>
            <a:p>
              <a:pPr algn="ctr"/>
              <a:r>
                <a:rPr lang="ru-RU" altLang="ru-RU" sz="1800" b="1"/>
                <a:t>пружина</a:t>
              </a:r>
            </a:p>
          </p:txBody>
        </p:sp>
        <p:sp>
          <p:nvSpPr>
            <p:cNvPr id="46119" name="Rectangle 22"/>
            <p:cNvSpPr>
              <a:spLocks noChangeArrowheads="1"/>
            </p:cNvSpPr>
            <p:nvPr/>
          </p:nvSpPr>
          <p:spPr bwMode="auto">
            <a:xfrm>
              <a:off x="2920" y="13459"/>
              <a:ext cx="1129" cy="352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46120" name="Rectangle 23"/>
            <p:cNvSpPr>
              <a:spLocks noChangeArrowheads="1"/>
            </p:cNvSpPr>
            <p:nvPr/>
          </p:nvSpPr>
          <p:spPr bwMode="auto">
            <a:xfrm>
              <a:off x="2920" y="13811"/>
              <a:ext cx="1129" cy="349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46121" name="Line 24"/>
            <p:cNvSpPr>
              <a:spLocks noChangeShapeType="1"/>
            </p:cNvSpPr>
            <p:nvPr/>
          </p:nvSpPr>
          <p:spPr bwMode="auto">
            <a:xfrm>
              <a:off x="3099" y="13451"/>
              <a:ext cx="1" cy="1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22" name="Line 25"/>
            <p:cNvSpPr>
              <a:spLocks noChangeShapeType="1"/>
            </p:cNvSpPr>
            <p:nvPr/>
          </p:nvSpPr>
          <p:spPr bwMode="auto">
            <a:xfrm>
              <a:off x="3011" y="13536"/>
              <a:ext cx="174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23" name="Line 26"/>
            <p:cNvSpPr>
              <a:spLocks noChangeShapeType="1"/>
            </p:cNvSpPr>
            <p:nvPr/>
          </p:nvSpPr>
          <p:spPr bwMode="auto">
            <a:xfrm>
              <a:off x="3451" y="13451"/>
              <a:ext cx="1" cy="1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24" name="Line 27"/>
            <p:cNvSpPr>
              <a:spLocks noChangeShapeType="1"/>
            </p:cNvSpPr>
            <p:nvPr/>
          </p:nvSpPr>
          <p:spPr bwMode="auto">
            <a:xfrm>
              <a:off x="3364" y="13536"/>
              <a:ext cx="173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25" name="Line 28"/>
            <p:cNvSpPr>
              <a:spLocks noChangeShapeType="1"/>
            </p:cNvSpPr>
            <p:nvPr/>
          </p:nvSpPr>
          <p:spPr bwMode="auto">
            <a:xfrm>
              <a:off x="3790" y="13460"/>
              <a:ext cx="2" cy="17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26" name="Line 29"/>
            <p:cNvSpPr>
              <a:spLocks noChangeShapeType="1"/>
            </p:cNvSpPr>
            <p:nvPr/>
          </p:nvSpPr>
          <p:spPr bwMode="auto">
            <a:xfrm>
              <a:off x="3704" y="13548"/>
              <a:ext cx="17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27" name="Line 30"/>
            <p:cNvSpPr>
              <a:spLocks noChangeShapeType="1"/>
            </p:cNvSpPr>
            <p:nvPr/>
          </p:nvSpPr>
          <p:spPr bwMode="auto">
            <a:xfrm>
              <a:off x="3090" y="13961"/>
              <a:ext cx="1" cy="1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28" name="Line 31"/>
            <p:cNvSpPr>
              <a:spLocks noChangeShapeType="1"/>
            </p:cNvSpPr>
            <p:nvPr/>
          </p:nvSpPr>
          <p:spPr bwMode="auto">
            <a:xfrm>
              <a:off x="3002" y="14049"/>
              <a:ext cx="17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29" name="Line 32"/>
            <p:cNvSpPr>
              <a:spLocks noChangeShapeType="1"/>
            </p:cNvSpPr>
            <p:nvPr/>
          </p:nvSpPr>
          <p:spPr bwMode="auto">
            <a:xfrm>
              <a:off x="3442" y="13961"/>
              <a:ext cx="1" cy="1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30" name="Line 33"/>
            <p:cNvSpPr>
              <a:spLocks noChangeShapeType="1"/>
            </p:cNvSpPr>
            <p:nvPr/>
          </p:nvSpPr>
          <p:spPr bwMode="auto">
            <a:xfrm>
              <a:off x="3355" y="14049"/>
              <a:ext cx="17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31" name="Line 34"/>
            <p:cNvSpPr>
              <a:spLocks noChangeShapeType="1"/>
            </p:cNvSpPr>
            <p:nvPr/>
          </p:nvSpPr>
          <p:spPr bwMode="auto">
            <a:xfrm>
              <a:off x="3781" y="13973"/>
              <a:ext cx="2" cy="17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32" name="Line 35"/>
            <p:cNvSpPr>
              <a:spLocks noChangeShapeType="1"/>
            </p:cNvSpPr>
            <p:nvPr/>
          </p:nvSpPr>
          <p:spPr bwMode="auto">
            <a:xfrm>
              <a:off x="3694" y="14060"/>
              <a:ext cx="17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33" name="Line 36"/>
            <p:cNvSpPr>
              <a:spLocks noChangeShapeType="1"/>
            </p:cNvSpPr>
            <p:nvPr/>
          </p:nvSpPr>
          <p:spPr bwMode="auto">
            <a:xfrm>
              <a:off x="3011" y="13722"/>
              <a:ext cx="165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34" name="Line 37"/>
            <p:cNvSpPr>
              <a:spLocks noChangeShapeType="1"/>
            </p:cNvSpPr>
            <p:nvPr/>
          </p:nvSpPr>
          <p:spPr bwMode="auto">
            <a:xfrm>
              <a:off x="3364" y="13722"/>
              <a:ext cx="16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35" name="Line 38"/>
            <p:cNvSpPr>
              <a:spLocks noChangeShapeType="1"/>
            </p:cNvSpPr>
            <p:nvPr/>
          </p:nvSpPr>
          <p:spPr bwMode="auto">
            <a:xfrm>
              <a:off x="3704" y="13722"/>
              <a:ext cx="16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36" name="Line 39"/>
            <p:cNvSpPr>
              <a:spLocks noChangeShapeType="1"/>
            </p:cNvSpPr>
            <p:nvPr/>
          </p:nvSpPr>
          <p:spPr bwMode="auto">
            <a:xfrm>
              <a:off x="3011" y="13863"/>
              <a:ext cx="166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37" name="Line 40"/>
            <p:cNvSpPr>
              <a:spLocks noChangeShapeType="1"/>
            </p:cNvSpPr>
            <p:nvPr/>
          </p:nvSpPr>
          <p:spPr bwMode="auto">
            <a:xfrm>
              <a:off x="3365" y="13863"/>
              <a:ext cx="16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38" name="Line 41"/>
            <p:cNvSpPr>
              <a:spLocks noChangeShapeType="1"/>
            </p:cNvSpPr>
            <p:nvPr/>
          </p:nvSpPr>
          <p:spPr bwMode="auto">
            <a:xfrm>
              <a:off x="3704" y="13863"/>
              <a:ext cx="16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39" name="Line 42"/>
            <p:cNvSpPr>
              <a:spLocks noChangeShapeType="1"/>
            </p:cNvSpPr>
            <p:nvPr/>
          </p:nvSpPr>
          <p:spPr bwMode="auto">
            <a:xfrm>
              <a:off x="3452" y="13811"/>
              <a:ext cx="1031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oval" w="sm" len="sm"/>
              <a:tailEnd type="oval" w="sm" len="sm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40" name="Line 43"/>
            <p:cNvSpPr>
              <a:spLocks noChangeShapeType="1"/>
            </p:cNvSpPr>
            <p:nvPr/>
          </p:nvSpPr>
          <p:spPr bwMode="auto">
            <a:xfrm>
              <a:off x="2920" y="14160"/>
              <a:ext cx="1215" cy="1"/>
            </a:xfrm>
            <a:prstGeom prst="line">
              <a:avLst/>
            </a:prstGeom>
            <a:noFill/>
            <a:ln w="38100" cmpd="dbl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41" name="Line 44"/>
            <p:cNvSpPr>
              <a:spLocks noChangeShapeType="1"/>
            </p:cNvSpPr>
            <p:nvPr/>
          </p:nvSpPr>
          <p:spPr bwMode="auto">
            <a:xfrm>
              <a:off x="4135" y="14160"/>
              <a:ext cx="1" cy="26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oval" w="sm" len="med"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42" name="Line 45"/>
            <p:cNvSpPr>
              <a:spLocks noChangeShapeType="1"/>
            </p:cNvSpPr>
            <p:nvPr/>
          </p:nvSpPr>
          <p:spPr bwMode="auto">
            <a:xfrm>
              <a:off x="3962" y="14423"/>
              <a:ext cx="347" cy="1"/>
            </a:xfrm>
            <a:prstGeom prst="line">
              <a:avLst/>
            </a:prstGeom>
            <a:noFill/>
            <a:ln w="38100" cmpd="dbl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43" name="Line 46"/>
            <p:cNvSpPr>
              <a:spLocks noChangeShapeType="1"/>
            </p:cNvSpPr>
            <p:nvPr/>
          </p:nvSpPr>
          <p:spPr bwMode="auto">
            <a:xfrm>
              <a:off x="5261" y="13982"/>
              <a:ext cx="2" cy="26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oval" w="sm" len="med"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44" name="Line 47"/>
            <p:cNvSpPr>
              <a:spLocks noChangeShapeType="1"/>
            </p:cNvSpPr>
            <p:nvPr/>
          </p:nvSpPr>
          <p:spPr bwMode="auto">
            <a:xfrm>
              <a:off x="5088" y="14245"/>
              <a:ext cx="347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6087" name="Rectangle 48"/>
          <p:cNvSpPr>
            <a:spLocks noChangeArrowheads="1"/>
          </p:cNvSpPr>
          <p:nvPr/>
        </p:nvSpPr>
        <p:spPr bwMode="auto">
          <a:xfrm>
            <a:off x="1258888" y="3789363"/>
            <a:ext cx="6927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altLang="ru-RU" sz="1800" b="1"/>
              <a:t>Пьезоэлектрические акселерометры консольного типа.</a:t>
            </a:r>
          </a:p>
        </p:txBody>
      </p:sp>
      <p:grpSp>
        <p:nvGrpSpPr>
          <p:cNvPr id="3" name="Group 49"/>
          <p:cNvGrpSpPr>
            <a:grpSpLocks noChangeAspect="1"/>
          </p:cNvGrpSpPr>
          <p:nvPr/>
        </p:nvGrpSpPr>
        <p:grpSpPr bwMode="auto">
          <a:xfrm>
            <a:off x="2771775" y="4170363"/>
            <a:ext cx="4032250" cy="1862137"/>
            <a:chOff x="2830" y="4229"/>
            <a:chExt cx="3386" cy="1577"/>
          </a:xfrm>
        </p:grpSpPr>
        <p:sp>
          <p:nvSpPr>
            <p:cNvPr id="46089" name="AutoShape 50"/>
            <p:cNvSpPr>
              <a:spLocks noChangeAspect="1" noChangeArrowheads="1"/>
            </p:cNvSpPr>
            <p:nvPr/>
          </p:nvSpPr>
          <p:spPr bwMode="auto">
            <a:xfrm>
              <a:off x="2830" y="4229"/>
              <a:ext cx="3386" cy="1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46090" name="Rectangle 51"/>
            <p:cNvSpPr>
              <a:spLocks noChangeArrowheads="1"/>
            </p:cNvSpPr>
            <p:nvPr/>
          </p:nvSpPr>
          <p:spPr bwMode="auto">
            <a:xfrm>
              <a:off x="3265" y="4316"/>
              <a:ext cx="2521" cy="1139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46091" name="Rectangle 52"/>
            <p:cNvSpPr>
              <a:spLocks noChangeArrowheads="1"/>
            </p:cNvSpPr>
            <p:nvPr/>
          </p:nvSpPr>
          <p:spPr bwMode="auto">
            <a:xfrm>
              <a:off x="3532" y="4404"/>
              <a:ext cx="2168" cy="964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46092" name="Rectangle 53"/>
            <p:cNvSpPr>
              <a:spLocks noChangeArrowheads="1"/>
            </p:cNvSpPr>
            <p:nvPr/>
          </p:nvSpPr>
          <p:spPr bwMode="auto">
            <a:xfrm>
              <a:off x="3532" y="4754"/>
              <a:ext cx="1386" cy="88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46093" name="Line 54"/>
            <p:cNvSpPr>
              <a:spLocks noChangeShapeType="1"/>
            </p:cNvSpPr>
            <p:nvPr/>
          </p:nvSpPr>
          <p:spPr bwMode="auto">
            <a:xfrm>
              <a:off x="3532" y="4842"/>
              <a:ext cx="138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094" name="Rectangle 55"/>
            <p:cNvSpPr>
              <a:spLocks noChangeArrowheads="1"/>
            </p:cNvSpPr>
            <p:nvPr/>
          </p:nvSpPr>
          <p:spPr bwMode="auto">
            <a:xfrm>
              <a:off x="3532" y="4842"/>
              <a:ext cx="1386" cy="88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46095" name="Rectangle 56"/>
            <p:cNvSpPr>
              <a:spLocks noChangeArrowheads="1"/>
            </p:cNvSpPr>
            <p:nvPr/>
          </p:nvSpPr>
          <p:spPr bwMode="auto">
            <a:xfrm>
              <a:off x="4918" y="4579"/>
              <a:ext cx="603" cy="526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46096" name="Rectangle 57"/>
            <p:cNvSpPr>
              <a:spLocks noChangeArrowheads="1"/>
            </p:cNvSpPr>
            <p:nvPr/>
          </p:nvSpPr>
          <p:spPr bwMode="auto">
            <a:xfrm>
              <a:off x="3256" y="4492"/>
              <a:ext cx="272" cy="174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46097" name="Rectangle 58"/>
            <p:cNvSpPr>
              <a:spLocks noChangeArrowheads="1"/>
            </p:cNvSpPr>
            <p:nvPr/>
          </p:nvSpPr>
          <p:spPr bwMode="auto">
            <a:xfrm>
              <a:off x="3256" y="4930"/>
              <a:ext cx="272" cy="175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46098" name="Freeform 59"/>
            <p:cNvSpPr>
              <a:spLocks/>
            </p:cNvSpPr>
            <p:nvPr/>
          </p:nvSpPr>
          <p:spPr bwMode="auto">
            <a:xfrm>
              <a:off x="2921" y="4930"/>
              <a:ext cx="824" cy="102"/>
            </a:xfrm>
            <a:custGeom>
              <a:avLst/>
              <a:gdLst>
                <a:gd name="T0" fmla="*/ 0 w 1073"/>
                <a:gd name="T1" fmla="*/ 12 h 132"/>
                <a:gd name="T2" fmla="*/ 84 w 1073"/>
                <a:gd name="T3" fmla="*/ 12 h 132"/>
                <a:gd name="T4" fmla="*/ 94 w 1073"/>
                <a:gd name="T5" fmla="*/ 0 h 132"/>
                <a:gd name="T6" fmla="*/ 0 60000 65536"/>
                <a:gd name="T7" fmla="*/ 0 60000 65536"/>
                <a:gd name="T8" fmla="*/ 0 60000 65536"/>
                <a:gd name="T9" fmla="*/ 0 w 1073"/>
                <a:gd name="T10" fmla="*/ 0 h 132"/>
                <a:gd name="T11" fmla="*/ 1073 w 1073"/>
                <a:gd name="T12" fmla="*/ 132 h 13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73" h="132">
                  <a:moveTo>
                    <a:pt x="0" y="113"/>
                  </a:moveTo>
                  <a:cubicBezTo>
                    <a:pt x="367" y="122"/>
                    <a:pt x="735" y="132"/>
                    <a:pt x="904" y="113"/>
                  </a:cubicBezTo>
                  <a:cubicBezTo>
                    <a:pt x="1073" y="94"/>
                    <a:pt x="996" y="19"/>
                    <a:pt x="1015" y="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oval" w="med" len="med"/>
              <a:tailEnd type="oval" w="sm" len="sm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099" name="Freeform 60"/>
            <p:cNvSpPr>
              <a:spLocks/>
            </p:cNvSpPr>
            <p:nvPr/>
          </p:nvSpPr>
          <p:spPr bwMode="auto">
            <a:xfrm>
              <a:off x="2921" y="4550"/>
              <a:ext cx="824" cy="204"/>
            </a:xfrm>
            <a:custGeom>
              <a:avLst/>
              <a:gdLst>
                <a:gd name="T0" fmla="*/ 94 w 1073"/>
                <a:gd name="T1" fmla="*/ 28 h 262"/>
                <a:gd name="T2" fmla="*/ 94 w 1073"/>
                <a:gd name="T3" fmla="*/ 4 h 262"/>
                <a:gd name="T4" fmla="*/ 84 w 1073"/>
                <a:gd name="T5" fmla="*/ 4 h 262"/>
                <a:gd name="T6" fmla="*/ 0 w 1073"/>
                <a:gd name="T7" fmla="*/ 4 h 2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3"/>
                <a:gd name="T13" fmla="*/ 0 h 262"/>
                <a:gd name="T14" fmla="*/ 1073 w 1073"/>
                <a:gd name="T15" fmla="*/ 262 h 2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3" h="262">
                  <a:moveTo>
                    <a:pt x="1015" y="262"/>
                  </a:moveTo>
                  <a:cubicBezTo>
                    <a:pt x="1024" y="168"/>
                    <a:pt x="1033" y="74"/>
                    <a:pt x="1015" y="37"/>
                  </a:cubicBezTo>
                  <a:cubicBezTo>
                    <a:pt x="997" y="0"/>
                    <a:pt x="1073" y="37"/>
                    <a:pt x="904" y="37"/>
                  </a:cubicBezTo>
                  <a:cubicBezTo>
                    <a:pt x="735" y="37"/>
                    <a:pt x="151" y="37"/>
                    <a:pt x="0" y="37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oval" w="sm" len="sm"/>
              <a:tailEnd type="oval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00" name="Text Box 61"/>
            <p:cNvSpPr txBox="1">
              <a:spLocks noChangeArrowheads="1"/>
            </p:cNvSpPr>
            <p:nvPr/>
          </p:nvSpPr>
          <p:spPr bwMode="auto">
            <a:xfrm>
              <a:off x="5005" y="4666"/>
              <a:ext cx="434" cy="36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altLang="ru-RU" sz="1800" b="1"/>
                <a:t>М</a:t>
              </a:r>
            </a:p>
          </p:txBody>
        </p:sp>
        <p:sp>
          <p:nvSpPr>
            <p:cNvPr id="46101" name="Rectangle 62"/>
            <p:cNvSpPr>
              <a:spLocks noChangeArrowheads="1"/>
            </p:cNvSpPr>
            <p:nvPr/>
          </p:nvSpPr>
          <p:spPr bwMode="auto">
            <a:xfrm>
              <a:off x="2931" y="5455"/>
              <a:ext cx="3111" cy="17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46102" name="Line 63"/>
            <p:cNvSpPr>
              <a:spLocks noChangeShapeType="1"/>
            </p:cNvSpPr>
            <p:nvPr/>
          </p:nvSpPr>
          <p:spPr bwMode="auto">
            <a:xfrm>
              <a:off x="5869" y="5105"/>
              <a:ext cx="0" cy="78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7504" y="116632"/>
            <a:ext cx="4176464" cy="27699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Классификация датчиков, основные требования к ним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555776" y="892578"/>
            <a:ext cx="3888432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Генераторные датчики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544" y="1500174"/>
            <a:ext cx="597666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 smtClean="0"/>
              <a:t>Датчик на эффекте Холла</a:t>
            </a:r>
          </a:p>
          <a:p>
            <a:pPr algn="just"/>
            <a:endParaRPr lang="ru-RU" sz="1600" b="1" i="1" dirty="0" smtClean="0"/>
          </a:p>
          <a:p>
            <a:pPr algn="just"/>
            <a:r>
              <a:rPr lang="ru-RU" sz="1600" dirty="0" smtClean="0"/>
              <a:t>Эффект Холла — явление возникновения поперечной разности потенциалов (называемой также </a:t>
            </a:r>
            <a:r>
              <a:rPr lang="ru-RU" sz="1600" dirty="0" err="1" smtClean="0"/>
              <a:t>холловским</a:t>
            </a:r>
            <a:r>
              <a:rPr lang="ru-RU" sz="1600" dirty="0" smtClean="0"/>
              <a:t> напряжением) при помещении проводника с постоянным током в магнитное поле. </a:t>
            </a:r>
            <a:r>
              <a:rPr lang="ru-RU" altLang="ru-RU" sz="1600" dirty="0" smtClean="0"/>
              <a:t>Этот эффект был обнаружен в 1879 году</a:t>
            </a:r>
            <a:endParaRPr lang="ru-RU" sz="1600" dirty="0" smtClean="0"/>
          </a:p>
          <a:p>
            <a:pPr algn="just"/>
            <a:endParaRPr lang="ru-RU" sz="1600" dirty="0" smtClean="0"/>
          </a:p>
          <a:p>
            <a:pPr algn="just"/>
            <a:endParaRPr lang="ru-RU" sz="1600" dirty="0" smtClean="0"/>
          </a:p>
          <a:p>
            <a:pPr algn="just"/>
            <a:endParaRPr lang="ru-RU" sz="1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702" y="214290"/>
            <a:ext cx="2209800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455" y="4143375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501" y="4036814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358670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29388" y="4214818"/>
            <a:ext cx="2447925" cy="237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7793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7"/>
          <p:cNvSpPr txBox="1"/>
          <p:nvPr/>
        </p:nvSpPr>
        <p:spPr>
          <a:xfrm>
            <a:off x="250825" y="269875"/>
            <a:ext cx="7634287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 ТЕХНИЧЕСКИЕ СРЕДСТВА АВТОМАТИЗАЦИИ. ДАТЧИКИ </a:t>
            </a:r>
            <a:endParaRPr/>
          </a:p>
        </p:txBody>
      </p:sp>
      <p:sp>
        <p:nvSpPr>
          <p:cNvPr id="123" name="Google Shape;123;p17"/>
          <p:cNvSpPr txBox="1"/>
          <p:nvPr/>
        </p:nvSpPr>
        <p:spPr>
          <a:xfrm>
            <a:off x="7812087" y="-1587"/>
            <a:ext cx="1331912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US" sz="10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Практ. 1, слайд 4</a:t>
            </a: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124" name="Google Shape;124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8312" y="836612"/>
            <a:ext cx="5113337" cy="458152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7"/>
          <p:cNvSpPr txBox="1"/>
          <p:nvPr/>
        </p:nvSpPr>
        <p:spPr>
          <a:xfrm>
            <a:off x="827087" y="5732462"/>
            <a:ext cx="7489825" cy="92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Принципа действия датчика тока, основанного на эффекте Холла: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 - эффект Холла; б - принцип работы датчика прямого усиления;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- принцип работы датчика компенсационного типа</a:t>
            </a:r>
            <a:endParaRPr/>
          </a:p>
        </p:txBody>
      </p:sp>
      <p:sp>
        <p:nvSpPr>
          <p:cNvPr id="126" name="Google Shape;126;p17"/>
          <p:cNvSpPr txBox="1"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" name="Google Shape;127;p17"/>
          <p:cNvPicPr preferRelativeResize="0"/>
          <p:nvPr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5795962" y="1052512"/>
            <a:ext cx="1368425" cy="657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7"/>
          <p:cNvSpPr txBox="1"/>
          <p:nvPr/>
        </p:nvSpPr>
        <p:spPr>
          <a:xfrm>
            <a:off x="5724525" y="1773237"/>
            <a:ext cx="2951162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</a:t>
            </a:r>
            <a:r>
              <a:rPr lang="en-US" sz="1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константа Холла, зависящая от применяемого материала;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</a:t>
            </a:r>
            <a:r>
              <a:rPr lang="en-US" sz="1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толщина пластины.</a:t>
            </a:r>
            <a:endParaRPr/>
          </a:p>
        </p:txBody>
      </p:sp>
      <p:sp>
        <p:nvSpPr>
          <p:cNvPr id="129" name="Google Shape;129;p17"/>
          <p:cNvSpPr txBox="1"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17"/>
          <p:cNvPicPr preferRelativeResize="0"/>
          <p:nvPr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5795962" y="3213100"/>
            <a:ext cx="1146175" cy="43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7"/>
          <p:cNvSpPr txBox="1"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2" name="Google Shape;132;p17"/>
          <p:cNvPicPr preferRelativeResize="0"/>
          <p:nvPr/>
        </p:nvPicPr>
        <p:blipFill rotWithShape="1">
          <a:blip r:embed="rId6" cstate="print">
            <a:alphaModFix/>
          </a:blip>
          <a:srcRect/>
          <a:stretch/>
        </p:blipFill>
        <p:spPr>
          <a:xfrm>
            <a:off x="5795962" y="3860800"/>
            <a:ext cx="1152525" cy="43497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7"/>
          <p:cNvSpPr txBox="1"/>
          <p:nvPr/>
        </p:nvSpPr>
        <p:spPr>
          <a:xfrm>
            <a:off x="5724525" y="4365625"/>
            <a:ext cx="1763712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k, c</a:t>
            </a:r>
            <a:r>
              <a:rPr lang="en-US" sz="1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константы</a:t>
            </a:r>
            <a:endParaRPr/>
          </a:p>
        </p:txBody>
      </p:sp>
      <p:sp>
        <p:nvSpPr>
          <p:cNvPr id="134" name="Google Shape;134;p17"/>
          <p:cNvSpPr txBox="1"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" name="Google Shape;135;p17"/>
          <p:cNvPicPr preferRelativeResize="0"/>
          <p:nvPr/>
        </p:nvPicPr>
        <p:blipFill rotWithShape="1">
          <a:blip r:embed="rId7" cstate="print">
            <a:alphaModFix/>
          </a:blip>
          <a:srcRect/>
          <a:stretch/>
        </p:blipFill>
        <p:spPr>
          <a:xfrm>
            <a:off x="5795962" y="4787900"/>
            <a:ext cx="1584325" cy="801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6"/>
          <p:cNvSpPr txBox="1"/>
          <p:nvPr/>
        </p:nvSpPr>
        <p:spPr>
          <a:xfrm>
            <a:off x="1547812" y="765175"/>
            <a:ext cx="6408737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ru-RU" sz="2000" i="1" u="sng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Дополнение !</a:t>
            </a:r>
            <a:r>
              <a:rPr lang="ru-RU" sz="2000" b="1" u="sng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i="0" u="sng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Датчики</a:t>
            </a:r>
            <a:r>
              <a:rPr lang="en-US" sz="2000" b="1" i="0" u="sng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i="0" u="sng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электромагнитных</a:t>
            </a:r>
            <a:r>
              <a:rPr lang="en-US" sz="2000" b="1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i="0" u="sng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переменных</a:t>
            </a:r>
            <a:endParaRPr/>
          </a:p>
        </p:txBody>
      </p:sp>
      <p:pic>
        <p:nvPicPr>
          <p:cNvPr id="113" name="Google Shape;113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56325" y="1341437"/>
            <a:ext cx="2747962" cy="266382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6"/>
          <p:cNvSpPr txBox="1"/>
          <p:nvPr/>
        </p:nvSpPr>
        <p:spPr>
          <a:xfrm>
            <a:off x="468312" y="1268412"/>
            <a:ext cx="5543550" cy="2586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датчикам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электромагнитных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переменных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относятся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/>
          </a:p>
          <a:p>
            <a:pPr marL="0" marR="0" lvl="0" indent="-1143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-"/>
            </a:pP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датчики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тока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endParaRPr/>
          </a:p>
          <a:p>
            <a:pPr marL="0" marR="0" lvl="0" indent="-1143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-"/>
            </a:pP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датчики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напряжения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endParaRPr/>
          </a:p>
          <a:p>
            <a:pPr marL="0" marR="0" lvl="0" indent="-1143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-"/>
            </a:pP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датчики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магнитного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потока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используемые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системах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автоматического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управления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мехатронных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механизмов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Сигналы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этих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датчиков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используются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также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измерения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ЭДС,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мощности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других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координат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электроэнергетических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мехатронных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установок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</p:txBody>
      </p:sp>
      <p:sp>
        <p:nvSpPr>
          <p:cNvPr id="115" name="Google Shape;115;p16"/>
          <p:cNvSpPr txBox="1"/>
          <p:nvPr/>
        </p:nvSpPr>
        <p:spPr>
          <a:xfrm>
            <a:off x="466725" y="3933825"/>
            <a:ext cx="5473700" cy="922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1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Шунт</a:t>
            </a:r>
            <a:r>
              <a:rPr lang="en-US" sz="1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это наипростейший измерительный преобразователь тока в напряжение, представляющий собой четырех зажимный резистор</a:t>
            </a:r>
            <a:endParaRPr/>
          </a:p>
        </p:txBody>
      </p:sp>
      <p:sp>
        <p:nvSpPr>
          <p:cNvPr id="116" name="Google Shape;116;p16"/>
          <p:cNvSpPr txBox="1"/>
          <p:nvPr/>
        </p:nvSpPr>
        <p:spPr>
          <a:xfrm>
            <a:off x="468312" y="4832350"/>
            <a:ext cx="5543550" cy="1476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1" i="1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Трансформаторы</a:t>
            </a:r>
            <a:r>
              <a:rPr lang="en-US" sz="1800" b="1" i="1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1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тока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это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трансформаторы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малой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мощности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первичная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обмотка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которых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включается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последовательно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цепь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измеряемым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переменным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током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а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вторичную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обмотку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включаются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измерительные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приборы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</p:txBody>
      </p:sp>
      <p:pic>
        <p:nvPicPr>
          <p:cNvPr id="117" name="Google Shape;117;p16" descr="http://zao-tehnolog.ru/d/28721/d/1235554009.gi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56325" y="4292600"/>
            <a:ext cx="2736850" cy="219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 txBox="1"/>
          <p:nvPr/>
        </p:nvSpPr>
        <p:spPr>
          <a:xfrm>
            <a:off x="250825" y="269875"/>
            <a:ext cx="7634287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 ТЕХНИЧЕСКИЕ СРЕДСТВА АВТОМАТИЗАЦИИ. ДАТЧИКИ </a:t>
            </a:r>
            <a:endParaRPr/>
          </a:p>
        </p:txBody>
      </p:sp>
      <p:sp>
        <p:nvSpPr>
          <p:cNvPr id="150" name="Google Shape;150;p19"/>
          <p:cNvSpPr txBox="1"/>
          <p:nvPr/>
        </p:nvSpPr>
        <p:spPr>
          <a:xfrm>
            <a:off x="7812087" y="-1587"/>
            <a:ext cx="1331912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US" sz="10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Практ. 1, слайд 6</a:t>
            </a: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51" name="Google Shape;151;p19"/>
          <p:cNvSpPr txBox="1"/>
          <p:nvPr/>
        </p:nvSpPr>
        <p:spPr>
          <a:xfrm>
            <a:off x="357158" y="714356"/>
            <a:ext cx="8208962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1" i="1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Серийно</a:t>
            </a:r>
            <a:r>
              <a:rPr lang="en-US" sz="1800" b="1" i="1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1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выпускаемые</a:t>
            </a:r>
            <a:r>
              <a:rPr lang="en-US" sz="1800" b="1" i="1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1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датчики</a:t>
            </a:r>
            <a:r>
              <a:rPr lang="en-US" sz="1800" b="1" i="1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1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магнитного</a:t>
            </a:r>
            <a:r>
              <a:rPr lang="en-US" sz="1800" b="1" i="1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1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поля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представлены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двумя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типами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приборов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датчиками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Холла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магниторезистивными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мостовыми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датчиками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</p:txBody>
      </p:sp>
      <p:sp>
        <p:nvSpPr>
          <p:cNvPr id="152" name="Google Shape;152;p19"/>
          <p:cNvSpPr txBox="1"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" name="Google Shape;154;p19" descr="Рис. 1. Принцип магниторезистивного эффекта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571744"/>
            <a:ext cx="8694737" cy="194468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428596" y="1571612"/>
            <a:ext cx="84296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dirty="0" smtClean="0"/>
              <a:t>Магниторезистивные датчики скорости вращения </a:t>
            </a:r>
            <a:r>
              <a:rPr lang="ru-RU" altLang="ru-RU" dirty="0" smtClean="0"/>
              <a:t>преобразуют измеряемую неэлектрическую величину в изменение сопротивления </a:t>
            </a:r>
            <a:r>
              <a:rPr lang="ru-RU" altLang="ru-RU" dirty="0" err="1" smtClean="0"/>
              <a:t>ферромагнитных</a:t>
            </a:r>
            <a:r>
              <a:rPr lang="ru-RU" altLang="ru-RU" dirty="0" smtClean="0"/>
              <a:t> материалов.</a:t>
            </a:r>
            <a:endParaRPr lang="ru-RU" altLang="ru-RU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80" y="4697412"/>
            <a:ext cx="2871788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43042" y="5060950"/>
            <a:ext cx="331311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3"/>
          <p:cNvSpPr txBox="1"/>
          <p:nvPr/>
        </p:nvSpPr>
        <p:spPr>
          <a:xfrm>
            <a:off x="395287" y="836612"/>
            <a:ext cx="8424862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измерения расхода – объема или массы вещества, протекающего через поперечное сечения трубопровода в единицу времени, применяют </a:t>
            </a:r>
            <a:r>
              <a:rPr lang="en-US" sz="1800" b="1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расходометры.</a:t>
            </a:r>
            <a:endParaRPr/>
          </a:p>
        </p:txBody>
      </p:sp>
      <p:sp>
        <p:nvSpPr>
          <p:cNvPr id="289" name="Google Shape;289;p33"/>
          <p:cNvSpPr txBox="1"/>
          <p:nvPr/>
        </p:nvSpPr>
        <p:spPr>
          <a:xfrm>
            <a:off x="395287" y="1412875"/>
            <a:ext cx="8424862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Существует большое количество различных типов расходомеров – тахометрические (шестеренчатые, крыльчатые, турбинные), электромагнитные, вихревые, ультразвуковые, поплавковые и др. Каждый из них находит свою область применения.</a:t>
            </a:r>
            <a:endParaRPr/>
          </a:p>
        </p:txBody>
      </p:sp>
      <p:pic>
        <p:nvPicPr>
          <p:cNvPr id="290" name="Google Shape;290;p33" descr="http://www.rizur.ru/uploads/cache/data/products/1357941533_55S_500_INT-600x600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9750" y="3573462"/>
            <a:ext cx="2879725" cy="2879725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33"/>
          <p:cNvSpPr txBox="1"/>
          <p:nvPr/>
        </p:nvSpPr>
        <p:spPr>
          <a:xfrm>
            <a:off x="395287" y="2565400"/>
            <a:ext cx="8424862" cy="922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1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Электромагнитные (магнитно-индукционные) расходомеры </a:t>
            </a:r>
            <a:r>
              <a:rPr lang="en-US" sz="1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предназначены для измерения расхода электропроводящих жидкостей.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Принцип работы электромагнитного расходомера основан на законе Фарадея. </a:t>
            </a:r>
            <a:endParaRPr/>
          </a:p>
        </p:txBody>
      </p:sp>
      <p:pic>
        <p:nvPicPr>
          <p:cNvPr id="292" name="Google Shape;292;p33" descr="Схема и принцип действия электромагнитного расходомера с поперечным магнитным полем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41725" y="3573462"/>
            <a:ext cx="5033962" cy="2913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BECFFF2-5DFF-49F8-A338-4AE8B452DA64}" type="slidenum">
              <a:rPr lang="ru-RU" altLang="ru-RU" smtClean="0"/>
              <a:pPr/>
              <a:t>45</a:t>
            </a:fld>
            <a:endParaRPr lang="ru-RU" altLang="ru-RU" smtClean="0"/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71604" y="0"/>
            <a:ext cx="5429256" cy="1143000"/>
          </a:xfrm>
        </p:spPr>
        <p:txBody>
          <a:bodyPr/>
          <a:lstStyle/>
          <a:p>
            <a:pPr eaLnBrk="1" hangingPunct="1">
              <a:buNone/>
            </a:pPr>
            <a:r>
              <a:rPr lang="ru-RU" altLang="ru-RU" sz="2800" b="1" dirty="0" smtClean="0"/>
              <a:t>Методы измерения расхода</a:t>
            </a:r>
            <a:r>
              <a:rPr lang="ru-RU" altLang="ru-RU" b="1" dirty="0" smtClean="0"/>
              <a:t> </a:t>
            </a:r>
          </a:p>
        </p:txBody>
      </p:sp>
      <p:sp>
        <p:nvSpPr>
          <p:cNvPr id="1536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 sz="1800"/>
          </a:p>
        </p:txBody>
      </p:sp>
      <p:graphicFrame>
        <p:nvGraphicFramePr>
          <p:cNvPr id="15362" name="Object 4"/>
          <p:cNvGraphicFramePr>
            <a:graphicFrameLocks noChangeAspect="1"/>
          </p:cNvGraphicFramePr>
          <p:nvPr/>
        </p:nvGraphicFramePr>
        <p:xfrm>
          <a:off x="6443663" y="1125538"/>
          <a:ext cx="1079500" cy="669925"/>
        </p:xfrm>
        <a:graphic>
          <a:graphicData uri="http://schemas.openxmlformats.org/presentationml/2006/ole">
            <p:oleObj spid="_x0000_s1026" name="Equation" r:id="rId3" imgW="939800" imgH="647700" progId="Equation.DSMT4">
              <p:embed/>
            </p:oleObj>
          </a:graphicData>
        </a:graphic>
      </p:graphicFrame>
      <p:grpSp>
        <p:nvGrpSpPr>
          <p:cNvPr id="2" name="Group 5"/>
          <p:cNvGrpSpPr>
            <a:grpSpLocks noChangeAspect="1"/>
          </p:cNvGrpSpPr>
          <p:nvPr/>
        </p:nvGrpSpPr>
        <p:grpSpPr bwMode="auto">
          <a:xfrm>
            <a:off x="2700338" y="1557338"/>
            <a:ext cx="3240087" cy="1439862"/>
            <a:chOff x="3438" y="1906"/>
            <a:chExt cx="2431" cy="1403"/>
          </a:xfrm>
        </p:grpSpPr>
        <p:sp>
          <p:nvSpPr>
            <p:cNvPr id="15374" name="AutoShape 6"/>
            <p:cNvSpPr>
              <a:spLocks noChangeAspect="1" noChangeArrowheads="1"/>
            </p:cNvSpPr>
            <p:nvPr/>
          </p:nvSpPr>
          <p:spPr bwMode="auto">
            <a:xfrm>
              <a:off x="3438" y="1906"/>
              <a:ext cx="2431" cy="1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5375" name="Rectangle 7"/>
            <p:cNvSpPr>
              <a:spLocks noChangeArrowheads="1"/>
            </p:cNvSpPr>
            <p:nvPr/>
          </p:nvSpPr>
          <p:spPr bwMode="auto">
            <a:xfrm>
              <a:off x="3525" y="2081"/>
              <a:ext cx="2170" cy="88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5376" name="Rectangle 8"/>
            <p:cNvSpPr>
              <a:spLocks noChangeArrowheads="1"/>
            </p:cNvSpPr>
            <p:nvPr/>
          </p:nvSpPr>
          <p:spPr bwMode="auto">
            <a:xfrm>
              <a:off x="3525" y="3221"/>
              <a:ext cx="2170" cy="88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5377" name="Line 9"/>
            <p:cNvSpPr>
              <a:spLocks noChangeShapeType="1"/>
            </p:cNvSpPr>
            <p:nvPr/>
          </p:nvSpPr>
          <p:spPr bwMode="auto">
            <a:xfrm>
              <a:off x="4827" y="2169"/>
              <a:ext cx="2" cy="105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8" name="Arc 10"/>
            <p:cNvSpPr>
              <a:spLocks/>
            </p:cNvSpPr>
            <p:nvPr/>
          </p:nvSpPr>
          <p:spPr bwMode="auto">
            <a:xfrm rot="5400000">
              <a:off x="4096" y="2205"/>
              <a:ext cx="1052" cy="980"/>
            </a:xfrm>
            <a:custGeom>
              <a:avLst/>
              <a:gdLst>
                <a:gd name="T0" fmla="*/ 0 w 43200"/>
                <a:gd name="T1" fmla="*/ 0 h 21866"/>
                <a:gd name="T2" fmla="*/ 0 w 43200"/>
                <a:gd name="T3" fmla="*/ 0 h 21866"/>
                <a:gd name="T4" fmla="*/ 0 w 43200"/>
                <a:gd name="T5" fmla="*/ 0 h 21866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866"/>
                <a:gd name="T11" fmla="*/ 43200 w 43200"/>
                <a:gd name="T12" fmla="*/ 21866 h 2186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866" fill="none" extrusionOk="0">
                  <a:moveTo>
                    <a:pt x="1" y="21866"/>
                  </a:moveTo>
                  <a:cubicBezTo>
                    <a:pt x="0" y="21777"/>
                    <a:pt x="0" y="2168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1866" stroke="0" extrusionOk="0">
                  <a:moveTo>
                    <a:pt x="1" y="21866"/>
                  </a:moveTo>
                  <a:cubicBezTo>
                    <a:pt x="0" y="21777"/>
                    <a:pt x="0" y="2168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lnTo>
                    <a:pt x="1" y="21866"/>
                  </a:lnTo>
                  <a:close/>
                </a:path>
              </a:pathLst>
            </a:custGeom>
            <a:noFill/>
            <a:ln w="28575">
              <a:solidFill>
                <a:srgbClr val="000000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9" name="Line 11"/>
            <p:cNvSpPr>
              <a:spLocks noChangeShapeType="1"/>
            </p:cNvSpPr>
            <p:nvPr/>
          </p:nvSpPr>
          <p:spPr bwMode="auto">
            <a:xfrm>
              <a:off x="4132" y="2344"/>
              <a:ext cx="52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80" name="Line 12"/>
            <p:cNvSpPr>
              <a:spLocks noChangeShapeType="1"/>
            </p:cNvSpPr>
            <p:nvPr/>
          </p:nvSpPr>
          <p:spPr bwMode="auto">
            <a:xfrm>
              <a:off x="4132" y="2519"/>
              <a:ext cx="782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81" name="Line 13"/>
            <p:cNvSpPr>
              <a:spLocks noChangeShapeType="1"/>
            </p:cNvSpPr>
            <p:nvPr/>
          </p:nvSpPr>
          <p:spPr bwMode="auto">
            <a:xfrm>
              <a:off x="4132" y="2695"/>
              <a:ext cx="86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82" name="Line 14"/>
            <p:cNvSpPr>
              <a:spLocks noChangeShapeType="1"/>
            </p:cNvSpPr>
            <p:nvPr/>
          </p:nvSpPr>
          <p:spPr bwMode="auto">
            <a:xfrm>
              <a:off x="4132" y="2870"/>
              <a:ext cx="78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83" name="Line 15"/>
            <p:cNvSpPr>
              <a:spLocks noChangeShapeType="1"/>
            </p:cNvSpPr>
            <p:nvPr/>
          </p:nvSpPr>
          <p:spPr bwMode="auto">
            <a:xfrm>
              <a:off x="4132" y="3045"/>
              <a:ext cx="52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84" name="Line 16"/>
            <p:cNvSpPr>
              <a:spLocks noChangeShapeType="1"/>
            </p:cNvSpPr>
            <p:nvPr/>
          </p:nvSpPr>
          <p:spPr bwMode="auto">
            <a:xfrm>
              <a:off x="3525" y="2081"/>
              <a:ext cx="0" cy="11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85" name="Line 17"/>
            <p:cNvSpPr>
              <a:spLocks noChangeShapeType="1"/>
            </p:cNvSpPr>
            <p:nvPr/>
          </p:nvSpPr>
          <p:spPr bwMode="auto">
            <a:xfrm>
              <a:off x="5699" y="2136"/>
              <a:ext cx="1" cy="11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86" name="Text Box 18"/>
            <p:cNvSpPr txBox="1">
              <a:spLocks noChangeArrowheads="1"/>
            </p:cNvSpPr>
            <p:nvPr/>
          </p:nvSpPr>
          <p:spPr bwMode="auto">
            <a:xfrm>
              <a:off x="3698" y="2432"/>
              <a:ext cx="348" cy="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</p:grpSp>
      <p:sp>
        <p:nvSpPr>
          <p:cNvPr id="15367" name="Rectangle 19"/>
          <p:cNvSpPr>
            <a:spLocks noChangeArrowheads="1"/>
          </p:cNvSpPr>
          <p:nvPr/>
        </p:nvSpPr>
        <p:spPr bwMode="auto">
          <a:xfrm>
            <a:off x="1187450" y="1196975"/>
            <a:ext cx="5035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altLang="ru-RU" sz="1800"/>
              <a:t>Средняя скорость потока в сечении </a:t>
            </a:r>
            <a:r>
              <a:rPr lang="en-US" altLang="ru-RU" sz="1800"/>
              <a:t>S </a:t>
            </a:r>
            <a:r>
              <a:rPr lang="ru-RU" altLang="ru-RU" sz="1800"/>
              <a:t>равна  </a:t>
            </a:r>
          </a:p>
        </p:txBody>
      </p:sp>
      <p:sp>
        <p:nvSpPr>
          <p:cNvPr id="15368" name="Rectangle 20"/>
          <p:cNvSpPr>
            <a:spLocks noChangeArrowheads="1"/>
          </p:cNvSpPr>
          <p:nvPr/>
        </p:nvSpPr>
        <p:spPr bwMode="auto">
          <a:xfrm>
            <a:off x="250825" y="3213100"/>
            <a:ext cx="8288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altLang="ru-RU" sz="1800"/>
              <a:t>Классификация методов</a:t>
            </a:r>
            <a:r>
              <a:rPr lang="ru-RU" altLang="ru-RU" sz="1800" b="1"/>
              <a:t> по виду первичного преобразователя расхода</a:t>
            </a:r>
            <a:r>
              <a:rPr lang="ru-RU" altLang="ru-RU" sz="1800"/>
              <a:t> </a:t>
            </a:r>
          </a:p>
        </p:txBody>
      </p:sp>
      <p:sp>
        <p:nvSpPr>
          <p:cNvPr id="15369" name="Rectangle 21"/>
          <p:cNvSpPr>
            <a:spLocks noChangeArrowheads="1"/>
          </p:cNvSpPr>
          <p:nvPr/>
        </p:nvSpPr>
        <p:spPr bwMode="auto">
          <a:xfrm>
            <a:off x="468313" y="3573463"/>
            <a:ext cx="65738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buFontTx/>
              <a:buAutoNum type="arabicPeriod"/>
              <a:tabLst>
                <a:tab pos="228600" algn="l"/>
              </a:tabLst>
            </a:pPr>
            <a:r>
              <a:rPr lang="ru-RU" altLang="ru-RU" sz="1800" b="1" i="1"/>
              <a:t>Преобразователи с непрерывно движущимся телом</a:t>
            </a:r>
          </a:p>
        </p:txBody>
      </p:sp>
      <p:sp>
        <p:nvSpPr>
          <p:cNvPr id="15370" name="Rectangle 22"/>
          <p:cNvSpPr>
            <a:spLocks noChangeArrowheads="1"/>
          </p:cNvSpPr>
          <p:nvPr/>
        </p:nvSpPr>
        <p:spPr bwMode="auto">
          <a:xfrm>
            <a:off x="468313" y="4437063"/>
            <a:ext cx="7740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342900" indent="-342900"/>
            <a:r>
              <a:rPr lang="ru-RU" altLang="ru-RU" sz="1800"/>
              <a:t>3. </a:t>
            </a:r>
            <a:r>
              <a:rPr lang="ru-RU" altLang="ru-RU" sz="1800" b="1" i="1"/>
              <a:t>Преобразователи, основанные на гидродинамических законах</a:t>
            </a:r>
            <a:endParaRPr lang="ru-RU" altLang="ru-RU" sz="1800"/>
          </a:p>
        </p:txBody>
      </p:sp>
      <p:sp>
        <p:nvSpPr>
          <p:cNvPr id="15371" name="Rectangle 23"/>
          <p:cNvSpPr>
            <a:spLocks noChangeArrowheads="1"/>
          </p:cNvSpPr>
          <p:nvPr/>
        </p:nvSpPr>
        <p:spPr bwMode="auto">
          <a:xfrm>
            <a:off x="468313" y="4005263"/>
            <a:ext cx="6991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342900" indent="-342900"/>
            <a:r>
              <a:rPr lang="ru-RU" altLang="ru-RU" sz="1800"/>
              <a:t>2.</a:t>
            </a:r>
            <a:r>
              <a:rPr lang="ru-RU" altLang="ru-RU" sz="1800" b="1" i="1"/>
              <a:t> Преобразователи, основанные на физических явлениях</a:t>
            </a:r>
            <a:endParaRPr lang="ru-RU" altLang="ru-RU" sz="1800"/>
          </a:p>
        </p:txBody>
      </p:sp>
      <p:sp>
        <p:nvSpPr>
          <p:cNvPr id="15372" name="Rectangle 24"/>
          <p:cNvSpPr>
            <a:spLocks noChangeArrowheads="1"/>
          </p:cNvSpPr>
          <p:nvPr/>
        </p:nvSpPr>
        <p:spPr bwMode="auto">
          <a:xfrm>
            <a:off x="468313" y="4797425"/>
            <a:ext cx="553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342900" indent="-342900"/>
            <a:r>
              <a:rPr lang="ru-RU" altLang="ru-RU" sz="1800"/>
              <a:t>4. </a:t>
            </a:r>
            <a:r>
              <a:rPr lang="ru-RU" altLang="ru-RU" sz="1800" b="1" i="1"/>
              <a:t>Ротаметры с упругим противодействием</a:t>
            </a:r>
          </a:p>
        </p:txBody>
      </p:sp>
      <p:sp>
        <p:nvSpPr>
          <p:cNvPr id="15373" name="Text Box 25"/>
          <p:cNvSpPr txBox="1">
            <a:spLocks noChangeArrowheads="1"/>
          </p:cNvSpPr>
          <p:nvPr/>
        </p:nvSpPr>
        <p:spPr bwMode="auto">
          <a:xfrm>
            <a:off x="2916238" y="2133600"/>
            <a:ext cx="5032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ru-RU"/>
              <a:t>v</a:t>
            </a:r>
            <a:endParaRPr lang="ru-RU" altLang="ru-RU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08EC0D7-99F3-47F1-9FAD-72BF476DFAE4}" type="slidenum">
              <a:rPr lang="ru-RU" altLang="ru-RU" smtClean="0"/>
              <a:pPr/>
              <a:t>46</a:t>
            </a:fld>
            <a:endParaRPr lang="ru-RU" altLang="ru-RU" smtClean="0"/>
          </a:p>
        </p:txBody>
      </p:sp>
      <p:sp>
        <p:nvSpPr>
          <p:cNvPr id="163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561975"/>
          </a:xfrm>
        </p:spPr>
        <p:txBody>
          <a:bodyPr/>
          <a:lstStyle/>
          <a:p>
            <a:pPr eaLnBrk="1" hangingPunct="1"/>
            <a:r>
              <a:rPr lang="ru-RU" altLang="ru-RU" sz="2400" b="1" smtClean="0"/>
              <a:t>Расходомеры постоянного перепада давления.</a:t>
            </a:r>
          </a:p>
        </p:txBody>
      </p:sp>
      <p:grpSp>
        <p:nvGrpSpPr>
          <p:cNvPr id="2" name="Group 3"/>
          <p:cNvGrpSpPr>
            <a:grpSpLocks noChangeAspect="1"/>
          </p:cNvGrpSpPr>
          <p:nvPr/>
        </p:nvGrpSpPr>
        <p:grpSpPr bwMode="auto">
          <a:xfrm>
            <a:off x="539750" y="836613"/>
            <a:ext cx="3744913" cy="2459037"/>
            <a:chOff x="2569" y="7612"/>
            <a:chExt cx="3306" cy="2191"/>
          </a:xfrm>
        </p:grpSpPr>
        <p:sp>
          <p:nvSpPr>
            <p:cNvPr id="16410" name="AutoShape 4"/>
            <p:cNvSpPr>
              <a:spLocks noChangeAspect="1" noChangeArrowheads="1"/>
            </p:cNvSpPr>
            <p:nvPr/>
          </p:nvSpPr>
          <p:spPr bwMode="auto">
            <a:xfrm>
              <a:off x="2569" y="7612"/>
              <a:ext cx="3306" cy="2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6411" name="Rectangle 5"/>
            <p:cNvSpPr>
              <a:spLocks noChangeArrowheads="1"/>
            </p:cNvSpPr>
            <p:nvPr/>
          </p:nvSpPr>
          <p:spPr bwMode="auto">
            <a:xfrm rot="-814226">
              <a:off x="4000" y="8023"/>
              <a:ext cx="86" cy="12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6412" name="Rectangle 6"/>
            <p:cNvSpPr>
              <a:spLocks noChangeArrowheads="1"/>
            </p:cNvSpPr>
            <p:nvPr/>
          </p:nvSpPr>
          <p:spPr bwMode="auto">
            <a:xfrm rot="11693164" flipH="1">
              <a:off x="4741" y="8050"/>
              <a:ext cx="97" cy="12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6413" name="Rectangle 7"/>
            <p:cNvSpPr>
              <a:spLocks noChangeArrowheads="1"/>
            </p:cNvSpPr>
            <p:nvPr/>
          </p:nvSpPr>
          <p:spPr bwMode="auto">
            <a:xfrm>
              <a:off x="4219" y="8225"/>
              <a:ext cx="434" cy="88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6414" name="AutoShape 8"/>
            <p:cNvSpPr>
              <a:spLocks noChangeArrowheads="1"/>
            </p:cNvSpPr>
            <p:nvPr/>
          </p:nvSpPr>
          <p:spPr bwMode="auto">
            <a:xfrm rot="5257690">
              <a:off x="4260" y="8357"/>
              <a:ext cx="350" cy="261"/>
            </a:xfrm>
            <a:prstGeom prst="homePlate">
              <a:avLst>
                <a:gd name="adj" fmla="val 33525"/>
              </a:avLst>
            </a:prstGeom>
            <a:solidFill>
              <a:schemeClr val="accent1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6415" name="Rectangle 9"/>
            <p:cNvSpPr>
              <a:spLocks noChangeArrowheads="1"/>
            </p:cNvSpPr>
            <p:nvPr/>
          </p:nvSpPr>
          <p:spPr bwMode="auto">
            <a:xfrm>
              <a:off x="4132" y="9189"/>
              <a:ext cx="87" cy="43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6416" name="Rectangle 10"/>
            <p:cNvSpPr>
              <a:spLocks noChangeArrowheads="1"/>
            </p:cNvSpPr>
            <p:nvPr/>
          </p:nvSpPr>
          <p:spPr bwMode="auto">
            <a:xfrm>
              <a:off x="4601" y="9192"/>
              <a:ext cx="87" cy="43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6417" name="Rectangle 11"/>
            <p:cNvSpPr>
              <a:spLocks noChangeArrowheads="1"/>
            </p:cNvSpPr>
            <p:nvPr/>
          </p:nvSpPr>
          <p:spPr bwMode="auto">
            <a:xfrm>
              <a:off x="3872" y="7612"/>
              <a:ext cx="87" cy="43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6418" name="Rectangle 12"/>
            <p:cNvSpPr>
              <a:spLocks noChangeArrowheads="1"/>
            </p:cNvSpPr>
            <p:nvPr/>
          </p:nvSpPr>
          <p:spPr bwMode="auto">
            <a:xfrm>
              <a:off x="4914" y="7612"/>
              <a:ext cx="87" cy="43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6419" name="Line 13"/>
            <p:cNvSpPr>
              <a:spLocks noChangeShapeType="1"/>
            </p:cNvSpPr>
            <p:nvPr/>
          </p:nvSpPr>
          <p:spPr bwMode="auto">
            <a:xfrm>
              <a:off x="4219" y="9277"/>
              <a:ext cx="434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20" name="Line 14"/>
            <p:cNvSpPr>
              <a:spLocks noChangeShapeType="1"/>
            </p:cNvSpPr>
            <p:nvPr/>
          </p:nvSpPr>
          <p:spPr bwMode="auto">
            <a:xfrm>
              <a:off x="3959" y="8050"/>
              <a:ext cx="1042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21" name="Line 15"/>
            <p:cNvSpPr>
              <a:spLocks noChangeShapeType="1"/>
            </p:cNvSpPr>
            <p:nvPr/>
          </p:nvSpPr>
          <p:spPr bwMode="auto">
            <a:xfrm>
              <a:off x="4306" y="8576"/>
              <a:ext cx="26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22" name="Line 16"/>
            <p:cNvSpPr>
              <a:spLocks noChangeShapeType="1"/>
            </p:cNvSpPr>
            <p:nvPr/>
          </p:nvSpPr>
          <p:spPr bwMode="auto">
            <a:xfrm flipV="1">
              <a:off x="4219" y="8225"/>
              <a:ext cx="87" cy="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23" name="Line 17"/>
            <p:cNvSpPr>
              <a:spLocks noChangeShapeType="1"/>
            </p:cNvSpPr>
            <p:nvPr/>
          </p:nvSpPr>
          <p:spPr bwMode="auto">
            <a:xfrm flipV="1">
              <a:off x="4306" y="8225"/>
              <a:ext cx="87" cy="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24" name="Line 18"/>
            <p:cNvSpPr>
              <a:spLocks noChangeShapeType="1"/>
            </p:cNvSpPr>
            <p:nvPr/>
          </p:nvSpPr>
          <p:spPr bwMode="auto">
            <a:xfrm flipV="1">
              <a:off x="4393" y="8225"/>
              <a:ext cx="87" cy="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25" name="Line 19"/>
            <p:cNvSpPr>
              <a:spLocks noChangeShapeType="1"/>
            </p:cNvSpPr>
            <p:nvPr/>
          </p:nvSpPr>
          <p:spPr bwMode="auto">
            <a:xfrm flipV="1">
              <a:off x="4480" y="8225"/>
              <a:ext cx="86" cy="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26" name="Line 20"/>
            <p:cNvSpPr>
              <a:spLocks noChangeShapeType="1"/>
            </p:cNvSpPr>
            <p:nvPr/>
          </p:nvSpPr>
          <p:spPr bwMode="auto">
            <a:xfrm flipV="1">
              <a:off x="4566" y="8225"/>
              <a:ext cx="87" cy="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27" name="Text Box 21"/>
            <p:cNvSpPr txBox="1">
              <a:spLocks noChangeArrowheads="1"/>
            </p:cNvSpPr>
            <p:nvPr/>
          </p:nvSpPr>
          <p:spPr bwMode="auto">
            <a:xfrm>
              <a:off x="4740" y="9452"/>
              <a:ext cx="347" cy="35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6428" name="Line 22"/>
            <p:cNvSpPr>
              <a:spLocks noChangeShapeType="1"/>
            </p:cNvSpPr>
            <p:nvPr/>
          </p:nvSpPr>
          <p:spPr bwMode="auto">
            <a:xfrm>
              <a:off x="4438" y="8486"/>
              <a:ext cx="1" cy="3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oval" w="sm" len="sm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29" name="Line 23"/>
            <p:cNvSpPr>
              <a:spLocks noChangeShapeType="1"/>
            </p:cNvSpPr>
            <p:nvPr/>
          </p:nvSpPr>
          <p:spPr bwMode="auto">
            <a:xfrm flipV="1">
              <a:off x="4439" y="7875"/>
              <a:ext cx="1" cy="4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30" name="Line 24"/>
            <p:cNvSpPr>
              <a:spLocks noChangeShapeType="1"/>
            </p:cNvSpPr>
            <p:nvPr/>
          </p:nvSpPr>
          <p:spPr bwMode="auto">
            <a:xfrm flipH="1" flipV="1">
              <a:off x="4438" y="8933"/>
              <a:ext cx="2" cy="3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31" name="Text Box 25"/>
            <p:cNvSpPr txBox="1">
              <a:spLocks noChangeArrowheads="1"/>
            </p:cNvSpPr>
            <p:nvPr/>
          </p:nvSpPr>
          <p:spPr bwMode="auto">
            <a:xfrm>
              <a:off x="5174" y="7700"/>
              <a:ext cx="701" cy="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6432" name="Line 26"/>
            <p:cNvSpPr>
              <a:spLocks noChangeShapeType="1"/>
            </p:cNvSpPr>
            <p:nvPr/>
          </p:nvSpPr>
          <p:spPr bwMode="auto">
            <a:xfrm flipH="1">
              <a:off x="4420" y="7962"/>
              <a:ext cx="694" cy="1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33" name="Text Box 27"/>
            <p:cNvSpPr txBox="1">
              <a:spLocks noChangeArrowheads="1"/>
            </p:cNvSpPr>
            <p:nvPr/>
          </p:nvSpPr>
          <p:spPr bwMode="auto">
            <a:xfrm>
              <a:off x="5114" y="8285"/>
              <a:ext cx="407" cy="35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6434" name="Line 28"/>
            <p:cNvSpPr>
              <a:spLocks noChangeShapeType="1"/>
            </p:cNvSpPr>
            <p:nvPr/>
          </p:nvSpPr>
          <p:spPr bwMode="auto">
            <a:xfrm flipV="1">
              <a:off x="4393" y="8488"/>
              <a:ext cx="781" cy="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35" name="Text Box 29"/>
            <p:cNvSpPr txBox="1">
              <a:spLocks noChangeArrowheads="1"/>
            </p:cNvSpPr>
            <p:nvPr/>
          </p:nvSpPr>
          <p:spPr bwMode="auto">
            <a:xfrm>
              <a:off x="5074" y="8933"/>
              <a:ext cx="406" cy="35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6436" name="Line 30"/>
            <p:cNvSpPr>
              <a:spLocks noChangeShapeType="1"/>
            </p:cNvSpPr>
            <p:nvPr/>
          </p:nvSpPr>
          <p:spPr bwMode="auto">
            <a:xfrm>
              <a:off x="4440" y="9014"/>
              <a:ext cx="694" cy="1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37" name="Text Box 31"/>
            <p:cNvSpPr txBox="1">
              <a:spLocks noChangeArrowheads="1"/>
            </p:cNvSpPr>
            <p:nvPr/>
          </p:nvSpPr>
          <p:spPr bwMode="auto">
            <a:xfrm>
              <a:off x="2656" y="8161"/>
              <a:ext cx="1129" cy="35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altLang="ru-RU" sz="1600" b="1" dirty="0" smtClean="0"/>
                <a:t>Поплавок</a:t>
              </a:r>
            </a:p>
            <a:p>
              <a:endParaRPr lang="ru-RU" altLang="ru-RU" sz="1600" b="1" dirty="0"/>
            </a:p>
          </p:txBody>
        </p:sp>
        <p:sp>
          <p:nvSpPr>
            <p:cNvPr id="16438" name="Line 32"/>
            <p:cNvSpPr>
              <a:spLocks noChangeShapeType="1"/>
            </p:cNvSpPr>
            <p:nvPr/>
          </p:nvSpPr>
          <p:spPr bwMode="auto">
            <a:xfrm>
              <a:off x="3698" y="8401"/>
              <a:ext cx="608" cy="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39" name="AutoShape 33"/>
            <p:cNvSpPr>
              <a:spLocks noChangeArrowheads="1"/>
            </p:cNvSpPr>
            <p:nvPr/>
          </p:nvSpPr>
          <p:spPr bwMode="auto">
            <a:xfrm>
              <a:off x="4348" y="9365"/>
              <a:ext cx="132" cy="438"/>
            </a:xfrm>
            <a:prstGeom prst="upArrow">
              <a:avLst>
                <a:gd name="adj1" fmla="val 50000"/>
                <a:gd name="adj2" fmla="val 82955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</p:grpSp>
      <p:sp>
        <p:nvSpPr>
          <p:cNvPr id="16392" name="Rectangle 34"/>
          <p:cNvSpPr>
            <a:spLocks noChangeArrowheads="1"/>
          </p:cNvSpPr>
          <p:nvPr/>
        </p:nvSpPr>
        <p:spPr bwMode="auto">
          <a:xfrm>
            <a:off x="2771775" y="3141663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ru-RU" sz="1800"/>
              <a:t>V</a:t>
            </a:r>
            <a:endParaRPr lang="ru-RU" altLang="ru-RU" sz="1800"/>
          </a:p>
        </p:txBody>
      </p:sp>
      <p:sp>
        <p:nvSpPr>
          <p:cNvPr id="16393" name="Rectangle 35"/>
          <p:cNvSpPr>
            <a:spLocks noChangeArrowheads="1"/>
          </p:cNvSpPr>
          <p:nvPr/>
        </p:nvSpPr>
        <p:spPr bwMode="auto">
          <a:xfrm>
            <a:off x="3419475" y="2420938"/>
            <a:ext cx="4429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ru-RU" sz="1800"/>
              <a:t>F</a:t>
            </a:r>
            <a:r>
              <a:rPr lang="en-US" altLang="ru-RU" sz="1400" b="1"/>
              <a:t>S</a:t>
            </a:r>
            <a:endParaRPr lang="ru-RU" altLang="ru-RU" sz="1400" b="1"/>
          </a:p>
        </p:txBody>
      </p:sp>
      <p:sp>
        <p:nvSpPr>
          <p:cNvPr id="16394" name="Rectangle 36"/>
          <p:cNvSpPr>
            <a:spLocks noChangeArrowheads="1"/>
          </p:cNvSpPr>
          <p:nvPr/>
        </p:nvSpPr>
        <p:spPr bwMode="auto">
          <a:xfrm>
            <a:off x="3419475" y="1628775"/>
            <a:ext cx="45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ru-RU" sz="1800"/>
              <a:t>Fg</a:t>
            </a:r>
            <a:endParaRPr lang="ru-RU" altLang="ru-RU" sz="1800"/>
          </a:p>
        </p:txBody>
      </p:sp>
      <p:sp>
        <p:nvSpPr>
          <p:cNvPr id="16395" name="Rectangle 37"/>
          <p:cNvSpPr>
            <a:spLocks noChangeArrowheads="1"/>
          </p:cNvSpPr>
          <p:nvPr/>
        </p:nvSpPr>
        <p:spPr bwMode="auto">
          <a:xfrm>
            <a:off x="3419475" y="1052513"/>
            <a:ext cx="6905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ru-RU" sz="1800"/>
              <a:t>F</a:t>
            </a:r>
            <a:r>
              <a:rPr lang="ru-RU" altLang="ru-RU" sz="1400" b="1"/>
              <a:t>АРХ</a:t>
            </a:r>
          </a:p>
        </p:txBody>
      </p:sp>
      <p:graphicFrame>
        <p:nvGraphicFramePr>
          <p:cNvPr id="16386" name="Object 39"/>
          <p:cNvGraphicFramePr>
            <a:graphicFrameLocks noChangeAspect="1"/>
          </p:cNvGraphicFramePr>
          <p:nvPr/>
        </p:nvGraphicFramePr>
        <p:xfrm>
          <a:off x="4211638" y="1341438"/>
          <a:ext cx="3600450" cy="920750"/>
        </p:xfrm>
        <a:graphic>
          <a:graphicData uri="http://schemas.openxmlformats.org/presentationml/2006/ole">
            <p:oleObj spid="_x0000_s2050" name="Equation" r:id="rId3" imgW="1638300" imgH="419100" progId="Equation.DSMT4">
              <p:embed/>
            </p:oleObj>
          </a:graphicData>
        </a:graphic>
      </p:graphicFrame>
      <p:sp>
        <p:nvSpPr>
          <p:cNvPr id="16396" name="Rectangle 40"/>
          <p:cNvSpPr>
            <a:spLocks noChangeArrowheads="1"/>
          </p:cNvSpPr>
          <p:nvPr/>
        </p:nvSpPr>
        <p:spPr bwMode="auto">
          <a:xfrm>
            <a:off x="250825" y="3429000"/>
            <a:ext cx="8293100" cy="122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ru-RU" altLang="ru-RU" sz="1800" dirty="0"/>
              <a:t>где </a:t>
            </a:r>
            <a:r>
              <a:rPr lang="en-US" altLang="ru-RU" sz="1800" dirty="0"/>
              <a:t>U </a:t>
            </a:r>
            <a:r>
              <a:rPr lang="ru-RU" altLang="ru-RU" sz="1800" dirty="0"/>
              <a:t>– объём поплавка, </a:t>
            </a:r>
            <a:r>
              <a:rPr lang="ru-RU" altLang="ru-RU" b="1" dirty="0">
                <a:sym typeface="Symbol" pitchFamily="18" charset="2"/>
              </a:rPr>
              <a:t></a:t>
            </a:r>
            <a:r>
              <a:rPr lang="en-US" altLang="ru-RU" b="1" dirty="0"/>
              <a:t> </a:t>
            </a:r>
            <a:r>
              <a:rPr lang="en-US" altLang="ru-RU" sz="1200" b="1" dirty="0"/>
              <a:t>0</a:t>
            </a:r>
            <a:r>
              <a:rPr lang="en-US" altLang="ru-RU" b="1" dirty="0"/>
              <a:t> </a:t>
            </a:r>
            <a:r>
              <a:rPr lang="ru-RU" altLang="ru-RU" sz="1800" dirty="0">
                <a:sym typeface="Symbol" pitchFamily="18" charset="2"/>
              </a:rPr>
              <a:t>- плотность поплавка, </a:t>
            </a:r>
            <a:r>
              <a:rPr lang="ru-RU" altLang="ru-RU" b="1" dirty="0">
                <a:sym typeface="Symbol" pitchFamily="18" charset="2"/>
              </a:rPr>
              <a:t></a:t>
            </a:r>
            <a:r>
              <a:rPr lang="ru-RU" altLang="ru-RU" sz="1800" dirty="0">
                <a:sym typeface="Symbol" pitchFamily="18" charset="2"/>
              </a:rPr>
              <a:t> - плотность жидкости , </a:t>
            </a:r>
          </a:p>
          <a:p>
            <a:pPr algn="just"/>
            <a:r>
              <a:rPr lang="ru-RU" altLang="ru-RU" sz="1800" dirty="0">
                <a:sym typeface="Symbol" pitchFamily="18" charset="2"/>
              </a:rPr>
              <a:t> </a:t>
            </a:r>
            <a:r>
              <a:rPr lang="en-US" altLang="ru-RU" sz="1800" dirty="0">
                <a:sym typeface="Symbol" pitchFamily="18" charset="2"/>
              </a:rPr>
              <a:t>V</a:t>
            </a:r>
            <a:r>
              <a:rPr lang="ru-RU" altLang="ru-RU" sz="1800" dirty="0">
                <a:sym typeface="Symbol" pitchFamily="18" charset="2"/>
              </a:rPr>
              <a:t> - скорость жидкости,</a:t>
            </a:r>
          </a:p>
          <a:p>
            <a:pPr algn="just"/>
            <a:r>
              <a:rPr lang="en-US" altLang="ru-RU" sz="1800" dirty="0">
                <a:sym typeface="Symbol" pitchFamily="18" charset="2"/>
              </a:rPr>
              <a:t>S -</a:t>
            </a:r>
            <a:r>
              <a:rPr lang="ru-RU" altLang="ru-RU" sz="1800" dirty="0">
                <a:sym typeface="Symbol" pitchFamily="18" charset="2"/>
              </a:rPr>
              <a:t>площадь сечения поплавка перпендикулярная вектору скорости, </a:t>
            </a:r>
          </a:p>
          <a:p>
            <a:pPr algn="just"/>
            <a:r>
              <a:rPr lang="en-US" altLang="ru-RU" sz="1800" dirty="0">
                <a:sym typeface="Symbol" pitchFamily="18" charset="2"/>
              </a:rPr>
              <a:t>g </a:t>
            </a:r>
            <a:r>
              <a:rPr lang="ru-RU" altLang="ru-RU" sz="1800" dirty="0">
                <a:sym typeface="Symbol" pitchFamily="18" charset="2"/>
              </a:rPr>
              <a:t>- ускорение силы тяжести, - К</a:t>
            </a:r>
            <a:r>
              <a:rPr lang="en-US" altLang="ru-RU" sz="1200" b="1" dirty="0">
                <a:sym typeface="Symbol" pitchFamily="18" charset="2"/>
              </a:rPr>
              <a:t>F</a:t>
            </a:r>
            <a:r>
              <a:rPr lang="ru-RU" altLang="ru-RU" sz="1800" dirty="0">
                <a:sym typeface="Symbol" pitchFamily="18" charset="2"/>
              </a:rPr>
              <a:t> – коэффициент лобового сопротивления.</a:t>
            </a:r>
          </a:p>
        </p:txBody>
      </p:sp>
      <p:sp>
        <p:nvSpPr>
          <p:cNvPr id="16397" name="Rectangle 41"/>
          <p:cNvSpPr>
            <a:spLocks noChangeArrowheads="1"/>
          </p:cNvSpPr>
          <p:nvPr/>
        </p:nvSpPr>
        <p:spPr bwMode="auto">
          <a:xfrm>
            <a:off x="395288" y="4667250"/>
            <a:ext cx="53498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altLang="ru-RU" sz="1800" b="1">
                <a:cs typeface="Times New Roman" pitchFamily="18" charset="0"/>
              </a:rPr>
              <a:t>Поплавок находится в положении</a:t>
            </a:r>
            <a:r>
              <a:rPr lang="ru-RU" altLang="ru-RU" sz="1600" b="1"/>
              <a:t> </a:t>
            </a:r>
            <a:r>
              <a:rPr lang="en-US" altLang="ru-RU" sz="1600" b="1"/>
              <a:t>Z</a:t>
            </a:r>
            <a:r>
              <a:rPr lang="ru-RU" altLang="ru-RU" sz="1800" b="1">
                <a:cs typeface="Times New Roman" pitchFamily="18" charset="0"/>
              </a:rPr>
              <a:t> </a:t>
            </a:r>
            <a:r>
              <a:rPr lang="ru-RU" altLang="ru-RU" sz="1600" b="1"/>
              <a:t>по вертикали</a:t>
            </a:r>
          </a:p>
        </p:txBody>
      </p:sp>
      <p:graphicFrame>
        <p:nvGraphicFramePr>
          <p:cNvPr id="16387" name="Object 42"/>
          <p:cNvGraphicFramePr>
            <a:graphicFrameLocks noChangeAspect="1"/>
          </p:cNvGraphicFramePr>
          <p:nvPr/>
        </p:nvGraphicFramePr>
        <p:xfrm>
          <a:off x="395288" y="5445125"/>
          <a:ext cx="2520950" cy="933450"/>
        </p:xfrm>
        <a:graphic>
          <a:graphicData uri="http://schemas.openxmlformats.org/presentationml/2006/ole">
            <p:oleObj spid="_x0000_s2051" name="Equation" r:id="rId4" imgW="1358900" imgH="508000" progId="Equation.DSMT4">
              <p:embed/>
            </p:oleObj>
          </a:graphicData>
        </a:graphic>
      </p:graphicFrame>
      <p:sp>
        <p:nvSpPr>
          <p:cNvPr id="16398" name="Rectangle 43"/>
          <p:cNvSpPr>
            <a:spLocks noChangeArrowheads="1"/>
          </p:cNvSpPr>
          <p:nvPr/>
        </p:nvSpPr>
        <p:spPr bwMode="auto">
          <a:xfrm>
            <a:off x="323850" y="5013325"/>
            <a:ext cx="2854325" cy="3667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ru-RU" altLang="ru-RU" sz="1800" b="1"/>
              <a:t>при скорости жидкости</a:t>
            </a:r>
          </a:p>
        </p:txBody>
      </p:sp>
      <p:sp>
        <p:nvSpPr>
          <p:cNvPr id="16399" name="Rectangle 44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 sz="1800"/>
          </a:p>
        </p:txBody>
      </p:sp>
      <p:graphicFrame>
        <p:nvGraphicFramePr>
          <p:cNvPr id="16388" name="Object 45"/>
          <p:cNvGraphicFramePr>
            <a:graphicFrameLocks noChangeAspect="1"/>
          </p:cNvGraphicFramePr>
          <p:nvPr/>
        </p:nvGraphicFramePr>
        <p:xfrm>
          <a:off x="4211638" y="5516563"/>
          <a:ext cx="3902075" cy="971550"/>
        </p:xfrm>
        <a:graphic>
          <a:graphicData uri="http://schemas.openxmlformats.org/presentationml/2006/ole">
            <p:oleObj spid="_x0000_s2052" name="Equation" r:id="rId5" imgW="2032000" imgH="508000" progId="Equation.DSMT4">
              <p:embed/>
            </p:oleObj>
          </a:graphicData>
        </a:graphic>
      </p:graphicFrame>
      <p:sp>
        <p:nvSpPr>
          <p:cNvPr id="16400" name="Rectangle 46"/>
          <p:cNvSpPr>
            <a:spLocks noChangeArrowheads="1"/>
          </p:cNvSpPr>
          <p:nvPr/>
        </p:nvSpPr>
        <p:spPr bwMode="auto">
          <a:xfrm>
            <a:off x="5867400" y="5084763"/>
            <a:ext cx="990600" cy="36671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altLang="ru-RU" sz="1800"/>
              <a:t>расход </a:t>
            </a:r>
          </a:p>
        </p:txBody>
      </p:sp>
      <p:sp>
        <p:nvSpPr>
          <p:cNvPr id="16401" name="Line 47"/>
          <p:cNvSpPr>
            <a:spLocks noChangeShapeType="1"/>
          </p:cNvSpPr>
          <p:nvPr/>
        </p:nvSpPr>
        <p:spPr bwMode="auto">
          <a:xfrm>
            <a:off x="2124075" y="2708275"/>
            <a:ext cx="2159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402" name="Line 48"/>
          <p:cNvSpPr>
            <a:spLocks noChangeShapeType="1"/>
          </p:cNvSpPr>
          <p:nvPr/>
        </p:nvSpPr>
        <p:spPr bwMode="auto">
          <a:xfrm>
            <a:off x="2943225" y="2708275"/>
            <a:ext cx="2159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403" name="Line 49"/>
          <p:cNvSpPr>
            <a:spLocks noChangeShapeType="1"/>
          </p:cNvSpPr>
          <p:nvPr/>
        </p:nvSpPr>
        <p:spPr bwMode="auto">
          <a:xfrm>
            <a:off x="1819275" y="1336675"/>
            <a:ext cx="2159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404" name="Line 50"/>
          <p:cNvSpPr>
            <a:spLocks noChangeShapeType="1"/>
          </p:cNvSpPr>
          <p:nvPr/>
        </p:nvSpPr>
        <p:spPr bwMode="auto">
          <a:xfrm>
            <a:off x="3238500" y="1327150"/>
            <a:ext cx="2159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405" name="Line 51"/>
          <p:cNvSpPr>
            <a:spLocks noChangeShapeType="1"/>
          </p:cNvSpPr>
          <p:nvPr/>
        </p:nvSpPr>
        <p:spPr bwMode="auto">
          <a:xfrm>
            <a:off x="1908175" y="119697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406" name="Line 52"/>
          <p:cNvSpPr>
            <a:spLocks noChangeShapeType="1"/>
          </p:cNvSpPr>
          <p:nvPr/>
        </p:nvSpPr>
        <p:spPr bwMode="auto">
          <a:xfrm>
            <a:off x="3348038" y="1196975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407" name="Line 53"/>
          <p:cNvSpPr>
            <a:spLocks noChangeShapeType="1"/>
          </p:cNvSpPr>
          <p:nvPr/>
        </p:nvSpPr>
        <p:spPr bwMode="auto">
          <a:xfrm>
            <a:off x="2195513" y="2565400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408" name="Line 54"/>
          <p:cNvSpPr>
            <a:spLocks noChangeShapeType="1"/>
          </p:cNvSpPr>
          <p:nvPr/>
        </p:nvSpPr>
        <p:spPr bwMode="auto">
          <a:xfrm>
            <a:off x="3059113" y="2565400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409" name="Text Box 55"/>
          <p:cNvSpPr txBox="1">
            <a:spLocks noChangeArrowheads="1"/>
          </p:cNvSpPr>
          <p:nvPr/>
        </p:nvSpPr>
        <p:spPr bwMode="auto">
          <a:xfrm>
            <a:off x="4211638" y="2636838"/>
            <a:ext cx="39608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/>
              <a:t>Fg =Fs + F</a:t>
            </a:r>
            <a:r>
              <a:rPr lang="ru-RU" altLang="ru-RU"/>
              <a:t>арх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5"/>
          <p:cNvSpPr txBox="1"/>
          <p:nvPr/>
        </p:nvSpPr>
        <p:spPr>
          <a:xfrm>
            <a:off x="285720" y="6000768"/>
            <a:ext cx="8429684" cy="571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1" i="1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Поплавковый</a:t>
            </a:r>
            <a:r>
              <a:rPr lang="en-US" sz="1800" b="1" i="1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1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расходометр</a:t>
            </a:r>
            <a:r>
              <a:rPr lang="en-US" sz="1800" b="1" i="1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ротаметр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состоит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из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конической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трубки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расходящейся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вверх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внутри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которой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перемещается</a:t>
            </a: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поплавок-индикатор</a:t>
            </a:r>
            <a:endParaRPr/>
          </a:p>
        </p:txBody>
      </p:sp>
      <p:pic>
        <p:nvPicPr>
          <p:cNvPr id="310" name="Google Shape;310;p35" descr="http://www.gmash.ru/upload/images/SFR-figur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00496" y="428604"/>
            <a:ext cx="4772029" cy="5286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5" descr="http://promportal.su/foto/good_fotos/322/3227939/rotametr_poplavkoviy_rashodomer_foto_largest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285728"/>
            <a:ext cx="3643306" cy="43577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D66000E-D386-401C-A0DD-33EBE471B556}" type="slidenum">
              <a:rPr lang="ru-RU" altLang="ru-RU" smtClean="0"/>
              <a:pPr/>
              <a:t>48</a:t>
            </a:fld>
            <a:endParaRPr lang="ru-RU" altLang="ru-RU" smtClean="0"/>
          </a:p>
        </p:txBody>
      </p:sp>
      <p:sp>
        <p:nvSpPr>
          <p:cNvPr id="1741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229600" cy="490537"/>
          </a:xfrm>
        </p:spPr>
        <p:txBody>
          <a:bodyPr/>
          <a:lstStyle/>
          <a:p>
            <a:pPr eaLnBrk="1" hangingPunct="1"/>
            <a:r>
              <a:rPr lang="ru-RU" altLang="ru-RU" sz="2000" b="1" dirty="0" smtClean="0"/>
              <a:t>Расходомеры переменного перепада давления</a:t>
            </a:r>
            <a:r>
              <a:rPr lang="ru-RU" altLang="ru-RU" sz="4000" b="1" dirty="0" smtClean="0"/>
              <a:t>.</a:t>
            </a:r>
            <a:br>
              <a:rPr lang="ru-RU" altLang="ru-RU" sz="4000" b="1" dirty="0" smtClean="0"/>
            </a:br>
            <a:endParaRPr lang="ru-RU" altLang="ru-RU" sz="4000" b="1" dirty="0" smtClean="0"/>
          </a:p>
        </p:txBody>
      </p:sp>
      <p:sp>
        <p:nvSpPr>
          <p:cNvPr id="17413" name="Rectangle 3"/>
          <p:cNvSpPr>
            <a:spLocks noChangeArrowheads="1"/>
          </p:cNvSpPr>
          <p:nvPr/>
        </p:nvSpPr>
        <p:spPr bwMode="auto">
          <a:xfrm>
            <a:off x="0" y="31956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 sz="1800"/>
          </a:p>
        </p:txBody>
      </p:sp>
      <p:graphicFrame>
        <p:nvGraphicFramePr>
          <p:cNvPr id="17410" name="Object 4"/>
          <p:cNvGraphicFramePr>
            <a:graphicFrameLocks noChangeAspect="1"/>
          </p:cNvGraphicFramePr>
          <p:nvPr/>
        </p:nvGraphicFramePr>
        <p:xfrm>
          <a:off x="900113" y="692150"/>
          <a:ext cx="1582737" cy="852488"/>
        </p:xfrm>
        <a:graphic>
          <a:graphicData uri="http://schemas.openxmlformats.org/presentationml/2006/ole">
            <p:oleObj spid="_x0000_s3074" name="Equation" r:id="rId3" imgW="863225" imgH="469696" progId="Equation.DSMT4">
              <p:embed/>
            </p:oleObj>
          </a:graphicData>
        </a:graphic>
      </p:graphicFrame>
      <p:grpSp>
        <p:nvGrpSpPr>
          <p:cNvPr id="2" name="Group 5"/>
          <p:cNvGrpSpPr>
            <a:grpSpLocks noChangeAspect="1"/>
          </p:cNvGrpSpPr>
          <p:nvPr/>
        </p:nvGrpSpPr>
        <p:grpSpPr bwMode="auto">
          <a:xfrm>
            <a:off x="3779838" y="620713"/>
            <a:ext cx="2952750" cy="2495550"/>
            <a:chOff x="3091" y="-380"/>
            <a:chExt cx="1950" cy="1665"/>
          </a:xfrm>
        </p:grpSpPr>
        <p:sp>
          <p:nvSpPr>
            <p:cNvPr id="17479" name="AutoShape 6"/>
            <p:cNvSpPr>
              <a:spLocks noChangeAspect="1" noChangeArrowheads="1"/>
            </p:cNvSpPr>
            <p:nvPr/>
          </p:nvSpPr>
          <p:spPr bwMode="auto">
            <a:xfrm>
              <a:off x="3091" y="-380"/>
              <a:ext cx="1950" cy="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7480" name="Line 7"/>
            <p:cNvSpPr>
              <a:spLocks noChangeShapeType="1"/>
            </p:cNvSpPr>
            <p:nvPr/>
          </p:nvSpPr>
          <p:spPr bwMode="auto">
            <a:xfrm>
              <a:off x="3787" y="233"/>
              <a:ext cx="260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81" name="Line 8"/>
            <p:cNvSpPr>
              <a:spLocks noChangeShapeType="1"/>
            </p:cNvSpPr>
            <p:nvPr/>
          </p:nvSpPr>
          <p:spPr bwMode="auto">
            <a:xfrm flipV="1">
              <a:off x="4047" y="58"/>
              <a:ext cx="1" cy="175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82" name="Line 9"/>
            <p:cNvSpPr>
              <a:spLocks noChangeShapeType="1"/>
            </p:cNvSpPr>
            <p:nvPr/>
          </p:nvSpPr>
          <p:spPr bwMode="auto">
            <a:xfrm>
              <a:off x="4221" y="58"/>
              <a:ext cx="1" cy="175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83" name="Line 10"/>
            <p:cNvSpPr>
              <a:spLocks noChangeShapeType="1"/>
            </p:cNvSpPr>
            <p:nvPr/>
          </p:nvSpPr>
          <p:spPr bwMode="auto">
            <a:xfrm>
              <a:off x="4394" y="58"/>
              <a:ext cx="1" cy="175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84" name="Line 11"/>
            <p:cNvSpPr>
              <a:spLocks noChangeShapeType="1"/>
            </p:cNvSpPr>
            <p:nvPr/>
          </p:nvSpPr>
          <p:spPr bwMode="auto">
            <a:xfrm>
              <a:off x="4566" y="58"/>
              <a:ext cx="2" cy="175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85" name="Line 12"/>
            <p:cNvSpPr>
              <a:spLocks noChangeShapeType="1"/>
            </p:cNvSpPr>
            <p:nvPr/>
          </p:nvSpPr>
          <p:spPr bwMode="auto">
            <a:xfrm>
              <a:off x="4566" y="233"/>
              <a:ext cx="176" cy="1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86" name="Rectangle 13"/>
            <p:cNvSpPr>
              <a:spLocks noChangeArrowheads="1"/>
            </p:cNvSpPr>
            <p:nvPr/>
          </p:nvSpPr>
          <p:spPr bwMode="auto">
            <a:xfrm>
              <a:off x="4221" y="233"/>
              <a:ext cx="173" cy="964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7487" name="AutoShape 14"/>
            <p:cNvSpPr>
              <a:spLocks noChangeArrowheads="1"/>
            </p:cNvSpPr>
            <p:nvPr/>
          </p:nvSpPr>
          <p:spPr bwMode="auto">
            <a:xfrm flipH="1">
              <a:off x="4221" y="934"/>
              <a:ext cx="181" cy="263"/>
            </a:xfrm>
            <a:prstGeom prst="flowChartPunchedCard">
              <a:avLst/>
            </a:prstGeom>
            <a:solidFill>
              <a:schemeClr val="accent1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7488" name="AutoShape 15"/>
            <p:cNvSpPr>
              <a:spLocks noChangeArrowheads="1"/>
            </p:cNvSpPr>
            <p:nvPr/>
          </p:nvSpPr>
          <p:spPr bwMode="auto">
            <a:xfrm rot="10800000">
              <a:off x="4213" y="233"/>
              <a:ext cx="181" cy="263"/>
            </a:xfrm>
            <a:prstGeom prst="flowChartPunchedCard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7489" name="Line 16"/>
            <p:cNvSpPr>
              <a:spLocks noChangeShapeType="1"/>
            </p:cNvSpPr>
            <p:nvPr/>
          </p:nvSpPr>
          <p:spPr bwMode="auto">
            <a:xfrm>
              <a:off x="4308" y="496"/>
              <a:ext cx="1" cy="43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90" name="Line 17"/>
            <p:cNvSpPr>
              <a:spLocks noChangeShapeType="1"/>
            </p:cNvSpPr>
            <p:nvPr/>
          </p:nvSpPr>
          <p:spPr bwMode="auto">
            <a:xfrm>
              <a:off x="3787" y="1197"/>
              <a:ext cx="955" cy="1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91" name="Line 18"/>
            <p:cNvSpPr>
              <a:spLocks noChangeShapeType="1"/>
            </p:cNvSpPr>
            <p:nvPr/>
          </p:nvSpPr>
          <p:spPr bwMode="auto">
            <a:xfrm flipV="1">
              <a:off x="4132" y="-292"/>
              <a:ext cx="0" cy="3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92" name="Line 19"/>
            <p:cNvSpPr>
              <a:spLocks noChangeShapeType="1"/>
            </p:cNvSpPr>
            <p:nvPr/>
          </p:nvSpPr>
          <p:spPr bwMode="auto">
            <a:xfrm flipV="1">
              <a:off x="4480" y="-292"/>
              <a:ext cx="0" cy="4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93" name="Text Box 20"/>
            <p:cNvSpPr txBox="1">
              <a:spLocks noChangeArrowheads="1"/>
            </p:cNvSpPr>
            <p:nvPr/>
          </p:nvSpPr>
          <p:spPr bwMode="auto">
            <a:xfrm>
              <a:off x="3611" y="-380"/>
              <a:ext cx="436" cy="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altLang="ru-RU" b="1"/>
                <a:t>Р</a:t>
              </a:r>
              <a:r>
                <a:rPr lang="ru-RU" altLang="ru-RU" b="1" baseline="-25000"/>
                <a:t>1</a:t>
              </a:r>
              <a:endParaRPr lang="ru-RU" altLang="ru-RU" b="1"/>
            </a:p>
          </p:txBody>
        </p:sp>
        <p:sp>
          <p:nvSpPr>
            <p:cNvPr id="17494" name="Text Box 21"/>
            <p:cNvSpPr txBox="1">
              <a:spLocks noChangeArrowheads="1"/>
            </p:cNvSpPr>
            <p:nvPr/>
          </p:nvSpPr>
          <p:spPr bwMode="auto">
            <a:xfrm>
              <a:off x="4605" y="-373"/>
              <a:ext cx="436" cy="4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altLang="ru-RU" b="1"/>
                <a:t>Р</a:t>
              </a:r>
              <a:r>
                <a:rPr lang="ru-RU" altLang="ru-RU" b="1" baseline="-25000"/>
                <a:t>2</a:t>
              </a:r>
              <a:endParaRPr lang="ru-RU" altLang="ru-RU" b="1"/>
            </a:p>
          </p:txBody>
        </p:sp>
        <p:sp>
          <p:nvSpPr>
            <p:cNvPr id="17495" name="Line 22"/>
            <p:cNvSpPr>
              <a:spLocks noChangeShapeType="1"/>
            </p:cNvSpPr>
            <p:nvPr/>
          </p:nvSpPr>
          <p:spPr bwMode="auto">
            <a:xfrm>
              <a:off x="3787" y="65"/>
              <a:ext cx="0" cy="12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96" name="Line 23"/>
            <p:cNvSpPr>
              <a:spLocks noChangeShapeType="1"/>
            </p:cNvSpPr>
            <p:nvPr/>
          </p:nvSpPr>
          <p:spPr bwMode="auto">
            <a:xfrm>
              <a:off x="4742" y="65"/>
              <a:ext cx="0" cy="12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97" name="AutoShape 24"/>
            <p:cNvSpPr>
              <a:spLocks noChangeArrowheads="1"/>
            </p:cNvSpPr>
            <p:nvPr/>
          </p:nvSpPr>
          <p:spPr bwMode="auto">
            <a:xfrm>
              <a:off x="3351" y="584"/>
              <a:ext cx="608" cy="87"/>
            </a:xfrm>
            <a:prstGeom prst="rightArrow">
              <a:avLst>
                <a:gd name="adj1" fmla="val 50000"/>
                <a:gd name="adj2" fmla="val 174713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7498" name="Text Box 25"/>
            <p:cNvSpPr txBox="1">
              <a:spLocks noChangeArrowheads="1"/>
            </p:cNvSpPr>
            <p:nvPr/>
          </p:nvSpPr>
          <p:spPr bwMode="auto">
            <a:xfrm>
              <a:off x="3211" y="103"/>
              <a:ext cx="436" cy="39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</p:grpSp>
      <p:sp>
        <p:nvSpPr>
          <p:cNvPr id="17415" name="Rectangle 26"/>
          <p:cNvSpPr>
            <a:spLocks noChangeArrowheads="1"/>
          </p:cNvSpPr>
          <p:nvPr/>
        </p:nvSpPr>
        <p:spPr bwMode="auto">
          <a:xfrm>
            <a:off x="2484438" y="19891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endParaRPr lang="ru-RU" altLang="ru-RU" sz="1800"/>
          </a:p>
        </p:txBody>
      </p:sp>
      <p:sp>
        <p:nvSpPr>
          <p:cNvPr id="17416" name="Rectangle 27"/>
          <p:cNvSpPr>
            <a:spLocks noChangeArrowheads="1"/>
          </p:cNvSpPr>
          <p:nvPr/>
        </p:nvSpPr>
        <p:spPr bwMode="auto">
          <a:xfrm>
            <a:off x="4284663" y="1557338"/>
            <a:ext cx="361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ru-RU" sz="1800"/>
              <a:t>Q</a:t>
            </a:r>
            <a:endParaRPr lang="ru-RU" altLang="ru-RU" sz="1800"/>
          </a:p>
        </p:txBody>
      </p:sp>
      <p:sp>
        <p:nvSpPr>
          <p:cNvPr id="17417" name="Line 28"/>
          <p:cNvSpPr>
            <a:spLocks noChangeShapeType="1"/>
          </p:cNvSpPr>
          <p:nvPr/>
        </p:nvSpPr>
        <p:spPr bwMode="auto">
          <a:xfrm>
            <a:off x="5219700" y="1268413"/>
            <a:ext cx="288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8" name="Line 29"/>
          <p:cNvSpPr>
            <a:spLocks noChangeShapeType="1"/>
          </p:cNvSpPr>
          <p:nvPr/>
        </p:nvSpPr>
        <p:spPr bwMode="auto">
          <a:xfrm>
            <a:off x="5724525" y="1268413"/>
            <a:ext cx="288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3" name="Group 30"/>
          <p:cNvGrpSpPr>
            <a:grpSpLocks noChangeAspect="1"/>
          </p:cNvGrpSpPr>
          <p:nvPr/>
        </p:nvGrpSpPr>
        <p:grpSpPr bwMode="auto">
          <a:xfrm>
            <a:off x="827088" y="1989138"/>
            <a:ext cx="3097212" cy="1868487"/>
            <a:chOff x="3464" y="2579"/>
            <a:chExt cx="3148" cy="1840"/>
          </a:xfrm>
        </p:grpSpPr>
        <p:sp>
          <p:nvSpPr>
            <p:cNvPr id="17461" name="AutoShape 31"/>
            <p:cNvSpPr>
              <a:spLocks noChangeAspect="1" noChangeArrowheads="1"/>
            </p:cNvSpPr>
            <p:nvPr/>
          </p:nvSpPr>
          <p:spPr bwMode="auto">
            <a:xfrm>
              <a:off x="3464" y="2579"/>
              <a:ext cx="3148" cy="184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7462" name="Line 32"/>
            <p:cNvSpPr>
              <a:spLocks noChangeShapeType="1"/>
            </p:cNvSpPr>
            <p:nvPr/>
          </p:nvSpPr>
          <p:spPr bwMode="auto">
            <a:xfrm>
              <a:off x="3525" y="4331"/>
              <a:ext cx="282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63" name="Line 33"/>
            <p:cNvSpPr>
              <a:spLocks noChangeShapeType="1"/>
            </p:cNvSpPr>
            <p:nvPr/>
          </p:nvSpPr>
          <p:spPr bwMode="auto">
            <a:xfrm flipV="1">
              <a:off x="3526" y="2666"/>
              <a:ext cx="25" cy="166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64" name="Line 34"/>
            <p:cNvSpPr>
              <a:spLocks noChangeShapeType="1"/>
            </p:cNvSpPr>
            <p:nvPr/>
          </p:nvSpPr>
          <p:spPr bwMode="auto">
            <a:xfrm>
              <a:off x="3438" y="2491"/>
              <a:ext cx="8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65" name="Line 35"/>
            <p:cNvSpPr>
              <a:spLocks noChangeShapeType="1"/>
            </p:cNvSpPr>
            <p:nvPr/>
          </p:nvSpPr>
          <p:spPr bwMode="auto">
            <a:xfrm>
              <a:off x="3525" y="3280"/>
              <a:ext cx="95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66" name="Freeform 36"/>
            <p:cNvSpPr>
              <a:spLocks/>
            </p:cNvSpPr>
            <p:nvPr/>
          </p:nvSpPr>
          <p:spPr bwMode="auto">
            <a:xfrm>
              <a:off x="4480" y="3078"/>
              <a:ext cx="264" cy="202"/>
            </a:xfrm>
            <a:custGeom>
              <a:avLst/>
              <a:gdLst>
                <a:gd name="T0" fmla="*/ 0 w 343"/>
                <a:gd name="T1" fmla="*/ 26 h 260"/>
                <a:gd name="T2" fmla="*/ 15 w 343"/>
                <a:gd name="T3" fmla="*/ 18 h 260"/>
                <a:gd name="T4" fmla="*/ 32 w 343"/>
                <a:gd name="T5" fmla="*/ 0 h 260"/>
                <a:gd name="T6" fmla="*/ 0 60000 65536"/>
                <a:gd name="T7" fmla="*/ 0 60000 65536"/>
                <a:gd name="T8" fmla="*/ 0 60000 65536"/>
                <a:gd name="T9" fmla="*/ 0 w 343"/>
                <a:gd name="T10" fmla="*/ 0 h 260"/>
                <a:gd name="T11" fmla="*/ 343 w 343"/>
                <a:gd name="T12" fmla="*/ 260 h 2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43" h="260">
                  <a:moveTo>
                    <a:pt x="0" y="260"/>
                  </a:moveTo>
                  <a:cubicBezTo>
                    <a:pt x="53" y="234"/>
                    <a:pt x="106" y="208"/>
                    <a:pt x="163" y="165"/>
                  </a:cubicBezTo>
                  <a:cubicBezTo>
                    <a:pt x="220" y="122"/>
                    <a:pt x="313" y="27"/>
                    <a:pt x="343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67" name="Line 37"/>
            <p:cNvSpPr>
              <a:spLocks noChangeShapeType="1"/>
            </p:cNvSpPr>
            <p:nvPr/>
          </p:nvSpPr>
          <p:spPr bwMode="auto">
            <a:xfrm>
              <a:off x="4744" y="2938"/>
              <a:ext cx="1" cy="140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68" name="Line 38"/>
            <p:cNvSpPr>
              <a:spLocks noChangeShapeType="1"/>
            </p:cNvSpPr>
            <p:nvPr/>
          </p:nvSpPr>
          <p:spPr bwMode="auto">
            <a:xfrm>
              <a:off x="4917" y="2938"/>
              <a:ext cx="1" cy="140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69" name="Freeform 39"/>
            <p:cNvSpPr>
              <a:spLocks/>
            </p:cNvSpPr>
            <p:nvPr/>
          </p:nvSpPr>
          <p:spPr bwMode="auto">
            <a:xfrm>
              <a:off x="4480" y="3280"/>
              <a:ext cx="2073" cy="778"/>
            </a:xfrm>
            <a:custGeom>
              <a:avLst/>
              <a:gdLst>
                <a:gd name="T0" fmla="*/ 0 w 2698"/>
                <a:gd name="T1" fmla="*/ 0 h 1004"/>
                <a:gd name="T2" fmla="*/ 25 w 2698"/>
                <a:gd name="T3" fmla="*/ 55 h 1004"/>
                <a:gd name="T4" fmla="*/ 71 w 2698"/>
                <a:gd name="T5" fmla="*/ 94 h 1004"/>
                <a:gd name="T6" fmla="*/ 104 w 2698"/>
                <a:gd name="T7" fmla="*/ 92 h 1004"/>
                <a:gd name="T8" fmla="*/ 164 w 2698"/>
                <a:gd name="T9" fmla="*/ 39 h 1004"/>
                <a:gd name="T10" fmla="*/ 251 w 2698"/>
                <a:gd name="T11" fmla="*/ 28 h 100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98"/>
                <a:gd name="T19" fmla="*/ 0 h 1004"/>
                <a:gd name="T20" fmla="*/ 2698 w 2698"/>
                <a:gd name="T21" fmla="*/ 1004 h 100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98" h="1004">
                  <a:moveTo>
                    <a:pt x="0" y="0"/>
                  </a:moveTo>
                  <a:cubicBezTo>
                    <a:pt x="70" y="192"/>
                    <a:pt x="141" y="384"/>
                    <a:pt x="268" y="539"/>
                  </a:cubicBezTo>
                  <a:cubicBezTo>
                    <a:pt x="395" y="694"/>
                    <a:pt x="621" y="867"/>
                    <a:pt x="763" y="929"/>
                  </a:cubicBezTo>
                  <a:cubicBezTo>
                    <a:pt x="905" y="991"/>
                    <a:pt x="956" y="1004"/>
                    <a:pt x="1123" y="914"/>
                  </a:cubicBezTo>
                  <a:cubicBezTo>
                    <a:pt x="1290" y="824"/>
                    <a:pt x="1506" y="494"/>
                    <a:pt x="1768" y="389"/>
                  </a:cubicBezTo>
                  <a:cubicBezTo>
                    <a:pt x="2030" y="284"/>
                    <a:pt x="2543" y="301"/>
                    <a:pt x="2698" y="28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70" name="Line 40"/>
            <p:cNvSpPr>
              <a:spLocks noChangeShapeType="1"/>
            </p:cNvSpPr>
            <p:nvPr/>
          </p:nvSpPr>
          <p:spPr bwMode="auto">
            <a:xfrm>
              <a:off x="4918" y="3893"/>
              <a:ext cx="36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71" name="Line 41"/>
            <p:cNvSpPr>
              <a:spLocks noChangeShapeType="1"/>
            </p:cNvSpPr>
            <p:nvPr/>
          </p:nvSpPr>
          <p:spPr bwMode="auto">
            <a:xfrm>
              <a:off x="4744" y="3078"/>
              <a:ext cx="54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72" name="Line 42"/>
            <p:cNvSpPr>
              <a:spLocks noChangeShapeType="1"/>
            </p:cNvSpPr>
            <p:nvPr/>
          </p:nvSpPr>
          <p:spPr bwMode="auto">
            <a:xfrm flipV="1">
              <a:off x="5174" y="3078"/>
              <a:ext cx="0" cy="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73" name="Text Box 43"/>
            <p:cNvSpPr txBox="1">
              <a:spLocks noChangeArrowheads="1"/>
            </p:cNvSpPr>
            <p:nvPr/>
          </p:nvSpPr>
          <p:spPr bwMode="auto">
            <a:xfrm>
              <a:off x="5030" y="3305"/>
              <a:ext cx="435" cy="351"/>
            </a:xfrm>
            <a:prstGeom prst="rect">
              <a:avLst/>
            </a:prstGeom>
            <a:solidFill>
              <a:srgbClr val="FFFFFF"/>
            </a:solidFill>
            <a:ln w="3810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7474" name="Line 44"/>
            <p:cNvSpPr>
              <a:spLocks noChangeShapeType="1"/>
            </p:cNvSpPr>
            <p:nvPr/>
          </p:nvSpPr>
          <p:spPr bwMode="auto">
            <a:xfrm>
              <a:off x="5174" y="3893"/>
              <a:ext cx="0" cy="43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75" name="Text Box 45"/>
            <p:cNvSpPr txBox="1">
              <a:spLocks noChangeArrowheads="1"/>
            </p:cNvSpPr>
            <p:nvPr/>
          </p:nvSpPr>
          <p:spPr bwMode="auto">
            <a:xfrm>
              <a:off x="5457" y="3893"/>
              <a:ext cx="434" cy="352"/>
            </a:xfrm>
            <a:prstGeom prst="rect">
              <a:avLst/>
            </a:prstGeom>
            <a:solidFill>
              <a:srgbClr val="FFFFFF"/>
            </a:solidFill>
            <a:ln w="3810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7476" name="Text Box 46"/>
            <p:cNvSpPr txBox="1">
              <a:spLocks noChangeArrowheads="1"/>
            </p:cNvSpPr>
            <p:nvPr/>
          </p:nvSpPr>
          <p:spPr bwMode="auto">
            <a:xfrm>
              <a:off x="6178" y="3893"/>
              <a:ext cx="434" cy="351"/>
            </a:xfrm>
            <a:prstGeom prst="rect">
              <a:avLst/>
            </a:prstGeom>
            <a:solidFill>
              <a:srgbClr val="FFFFFF"/>
            </a:solidFill>
            <a:ln w="3810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7477" name="Text Box 47"/>
            <p:cNvSpPr txBox="1">
              <a:spLocks noChangeArrowheads="1"/>
            </p:cNvSpPr>
            <p:nvPr/>
          </p:nvSpPr>
          <p:spPr bwMode="auto">
            <a:xfrm>
              <a:off x="3551" y="2754"/>
              <a:ext cx="434" cy="351"/>
            </a:xfrm>
            <a:prstGeom prst="rect">
              <a:avLst/>
            </a:prstGeom>
            <a:solidFill>
              <a:srgbClr val="FFFFFF"/>
            </a:solidFill>
            <a:ln w="3810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7478" name="Text Box 48"/>
            <p:cNvSpPr txBox="1">
              <a:spLocks noChangeArrowheads="1"/>
            </p:cNvSpPr>
            <p:nvPr/>
          </p:nvSpPr>
          <p:spPr bwMode="auto">
            <a:xfrm>
              <a:off x="4147" y="2761"/>
              <a:ext cx="434" cy="352"/>
            </a:xfrm>
            <a:prstGeom prst="rect">
              <a:avLst/>
            </a:prstGeom>
            <a:solidFill>
              <a:srgbClr val="FFFFFF"/>
            </a:solidFill>
            <a:ln w="3810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</p:grpSp>
      <p:sp>
        <p:nvSpPr>
          <p:cNvPr id="17420" name="Rectangle 49"/>
          <p:cNvSpPr>
            <a:spLocks noChangeArrowheads="1"/>
          </p:cNvSpPr>
          <p:nvPr/>
        </p:nvSpPr>
        <p:spPr bwMode="auto">
          <a:xfrm>
            <a:off x="1042988" y="1989138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ru-RU" altLang="ru-RU" sz="1800"/>
              <a:t>Р</a:t>
            </a:r>
          </a:p>
        </p:txBody>
      </p:sp>
      <p:sp>
        <p:nvSpPr>
          <p:cNvPr id="17421" name="Rectangle 50"/>
          <p:cNvSpPr>
            <a:spLocks noChangeArrowheads="1"/>
          </p:cNvSpPr>
          <p:nvPr/>
        </p:nvSpPr>
        <p:spPr bwMode="auto">
          <a:xfrm>
            <a:off x="1619250" y="1916113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ru-RU" altLang="ru-RU" sz="1800"/>
              <a:t>Р</a:t>
            </a:r>
            <a:r>
              <a:rPr lang="en-US" altLang="ru-RU" sz="1800"/>
              <a:t>1</a:t>
            </a:r>
            <a:endParaRPr lang="ru-RU" altLang="ru-RU" sz="1800"/>
          </a:p>
        </p:txBody>
      </p:sp>
      <p:sp>
        <p:nvSpPr>
          <p:cNvPr id="17422" name="Rectangle 51"/>
          <p:cNvSpPr>
            <a:spLocks noChangeArrowheads="1"/>
          </p:cNvSpPr>
          <p:nvPr/>
        </p:nvSpPr>
        <p:spPr bwMode="auto">
          <a:xfrm>
            <a:off x="2268538" y="2708275"/>
            <a:ext cx="45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ru-RU" altLang="ru-RU" sz="1800">
                <a:sym typeface="Symbol" pitchFamily="18" charset="2"/>
              </a:rPr>
              <a:t></a:t>
            </a:r>
            <a:r>
              <a:rPr lang="ru-RU" altLang="ru-RU" sz="1800"/>
              <a:t>р</a:t>
            </a:r>
          </a:p>
        </p:txBody>
      </p:sp>
      <p:sp>
        <p:nvSpPr>
          <p:cNvPr id="17423" name="Rectangle 52"/>
          <p:cNvSpPr>
            <a:spLocks noChangeArrowheads="1"/>
          </p:cNvSpPr>
          <p:nvPr/>
        </p:nvSpPr>
        <p:spPr bwMode="auto">
          <a:xfrm>
            <a:off x="2771775" y="3357563"/>
            <a:ext cx="4206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ru-RU" altLang="ru-RU" sz="1800"/>
              <a:t>Р</a:t>
            </a:r>
            <a:r>
              <a:rPr lang="ru-RU" altLang="ru-RU" sz="1200" b="1"/>
              <a:t>2</a:t>
            </a:r>
          </a:p>
        </p:txBody>
      </p:sp>
      <p:sp>
        <p:nvSpPr>
          <p:cNvPr id="17424" name="Rectangle 53"/>
          <p:cNvSpPr>
            <a:spLocks noChangeArrowheads="1"/>
          </p:cNvSpPr>
          <p:nvPr/>
        </p:nvSpPr>
        <p:spPr bwMode="auto">
          <a:xfrm>
            <a:off x="3348038" y="3284538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ru-RU" sz="1800"/>
              <a:t>X</a:t>
            </a:r>
            <a:endParaRPr lang="ru-RU" altLang="ru-RU" sz="1800"/>
          </a:p>
        </p:txBody>
      </p:sp>
      <p:grpSp>
        <p:nvGrpSpPr>
          <p:cNvPr id="4" name="Group 54"/>
          <p:cNvGrpSpPr>
            <a:grpSpLocks noChangeAspect="1"/>
          </p:cNvGrpSpPr>
          <p:nvPr/>
        </p:nvGrpSpPr>
        <p:grpSpPr bwMode="auto">
          <a:xfrm>
            <a:off x="3132138" y="3951288"/>
            <a:ext cx="4679950" cy="1916112"/>
            <a:chOff x="2570" y="6240"/>
            <a:chExt cx="3820" cy="1577"/>
          </a:xfrm>
        </p:grpSpPr>
        <p:sp>
          <p:nvSpPr>
            <p:cNvPr id="17426" name="AutoShape 55"/>
            <p:cNvSpPr>
              <a:spLocks noChangeAspect="1" noChangeArrowheads="1"/>
            </p:cNvSpPr>
            <p:nvPr/>
          </p:nvSpPr>
          <p:spPr bwMode="auto">
            <a:xfrm>
              <a:off x="2570" y="6240"/>
              <a:ext cx="3820" cy="1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7427" name="Line 56"/>
            <p:cNvSpPr>
              <a:spLocks noChangeShapeType="1"/>
            </p:cNvSpPr>
            <p:nvPr/>
          </p:nvSpPr>
          <p:spPr bwMode="auto">
            <a:xfrm>
              <a:off x="3264" y="6240"/>
              <a:ext cx="60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28" name="Line 57"/>
            <p:cNvSpPr>
              <a:spLocks noChangeShapeType="1"/>
            </p:cNvSpPr>
            <p:nvPr/>
          </p:nvSpPr>
          <p:spPr bwMode="auto">
            <a:xfrm>
              <a:off x="3264" y="6678"/>
              <a:ext cx="60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29" name="AutoShape 58"/>
            <p:cNvSpPr>
              <a:spLocks noChangeArrowheads="1"/>
            </p:cNvSpPr>
            <p:nvPr/>
          </p:nvSpPr>
          <p:spPr bwMode="auto">
            <a:xfrm rot="-5400000">
              <a:off x="3957" y="6155"/>
              <a:ext cx="438" cy="60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88 w 21600"/>
                <a:gd name="T13" fmla="*/ 4512 h 21600"/>
                <a:gd name="T14" fmla="*/ 17112 w 21600"/>
                <a:gd name="T15" fmla="*/ 1708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30" name="Rectangle 59"/>
            <p:cNvSpPr>
              <a:spLocks noChangeArrowheads="1"/>
            </p:cNvSpPr>
            <p:nvPr/>
          </p:nvSpPr>
          <p:spPr bwMode="auto">
            <a:xfrm>
              <a:off x="4480" y="6327"/>
              <a:ext cx="347" cy="263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7431" name="AutoShape 60"/>
            <p:cNvSpPr>
              <a:spLocks noChangeArrowheads="1"/>
            </p:cNvSpPr>
            <p:nvPr/>
          </p:nvSpPr>
          <p:spPr bwMode="auto">
            <a:xfrm rot="5400000">
              <a:off x="5132" y="5952"/>
              <a:ext cx="461" cy="1038"/>
            </a:xfrm>
            <a:prstGeom prst="flowChartManualOperation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7432" name="Line 61"/>
            <p:cNvSpPr>
              <a:spLocks noChangeShapeType="1"/>
            </p:cNvSpPr>
            <p:nvPr/>
          </p:nvSpPr>
          <p:spPr bwMode="auto">
            <a:xfrm>
              <a:off x="5912" y="6240"/>
              <a:ext cx="304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33" name="Line 62"/>
            <p:cNvSpPr>
              <a:spLocks noChangeShapeType="1"/>
            </p:cNvSpPr>
            <p:nvPr/>
          </p:nvSpPr>
          <p:spPr bwMode="auto">
            <a:xfrm flipV="1">
              <a:off x="5882" y="6678"/>
              <a:ext cx="334" cy="2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34" name="Line 63"/>
            <p:cNvSpPr>
              <a:spLocks noChangeShapeType="1"/>
            </p:cNvSpPr>
            <p:nvPr/>
          </p:nvSpPr>
          <p:spPr bwMode="auto">
            <a:xfrm>
              <a:off x="4604" y="6594"/>
              <a:ext cx="2" cy="4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35" name="Line 64"/>
            <p:cNvSpPr>
              <a:spLocks noChangeShapeType="1"/>
            </p:cNvSpPr>
            <p:nvPr/>
          </p:nvSpPr>
          <p:spPr bwMode="auto">
            <a:xfrm>
              <a:off x="4694" y="6594"/>
              <a:ext cx="1" cy="5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36" name="Line 65"/>
            <p:cNvSpPr>
              <a:spLocks noChangeShapeType="1"/>
            </p:cNvSpPr>
            <p:nvPr/>
          </p:nvSpPr>
          <p:spPr bwMode="auto">
            <a:xfrm flipH="1">
              <a:off x="4480" y="7116"/>
              <a:ext cx="212" cy="8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37" name="Line 66"/>
            <p:cNvSpPr>
              <a:spLocks noChangeShapeType="1"/>
            </p:cNvSpPr>
            <p:nvPr/>
          </p:nvSpPr>
          <p:spPr bwMode="auto">
            <a:xfrm flipH="1">
              <a:off x="4477" y="7028"/>
              <a:ext cx="155" cy="8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38" name="Line 67"/>
            <p:cNvSpPr>
              <a:spLocks noChangeShapeType="1"/>
            </p:cNvSpPr>
            <p:nvPr/>
          </p:nvSpPr>
          <p:spPr bwMode="auto">
            <a:xfrm flipH="1" flipV="1">
              <a:off x="4046" y="7028"/>
              <a:ext cx="152" cy="8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39" name="Line 68"/>
            <p:cNvSpPr>
              <a:spLocks noChangeShapeType="1"/>
            </p:cNvSpPr>
            <p:nvPr/>
          </p:nvSpPr>
          <p:spPr bwMode="auto">
            <a:xfrm flipH="1" flipV="1">
              <a:off x="4039" y="7120"/>
              <a:ext cx="159" cy="8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40" name="Line 69"/>
            <p:cNvSpPr>
              <a:spLocks noChangeShapeType="1"/>
            </p:cNvSpPr>
            <p:nvPr/>
          </p:nvSpPr>
          <p:spPr bwMode="auto">
            <a:xfrm flipH="1">
              <a:off x="3698" y="7028"/>
              <a:ext cx="34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41" name="Line 70"/>
            <p:cNvSpPr>
              <a:spLocks noChangeShapeType="1"/>
            </p:cNvSpPr>
            <p:nvPr/>
          </p:nvSpPr>
          <p:spPr bwMode="auto">
            <a:xfrm flipH="1">
              <a:off x="3611" y="7120"/>
              <a:ext cx="435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42" name="Line 71"/>
            <p:cNvSpPr>
              <a:spLocks noChangeShapeType="1"/>
            </p:cNvSpPr>
            <p:nvPr/>
          </p:nvSpPr>
          <p:spPr bwMode="auto">
            <a:xfrm flipV="1">
              <a:off x="3698" y="6678"/>
              <a:ext cx="0" cy="3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43" name="Line 72"/>
            <p:cNvSpPr>
              <a:spLocks noChangeShapeType="1"/>
            </p:cNvSpPr>
            <p:nvPr/>
          </p:nvSpPr>
          <p:spPr bwMode="auto">
            <a:xfrm flipV="1">
              <a:off x="3611" y="6678"/>
              <a:ext cx="0" cy="4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44" name="Line 73"/>
            <p:cNvSpPr>
              <a:spLocks noChangeShapeType="1"/>
            </p:cNvSpPr>
            <p:nvPr/>
          </p:nvSpPr>
          <p:spPr bwMode="auto">
            <a:xfrm flipV="1">
              <a:off x="4198" y="6853"/>
              <a:ext cx="108" cy="25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45" name="Line 74"/>
            <p:cNvSpPr>
              <a:spLocks noChangeShapeType="1"/>
            </p:cNvSpPr>
            <p:nvPr/>
          </p:nvSpPr>
          <p:spPr bwMode="auto">
            <a:xfrm flipH="1" flipV="1">
              <a:off x="4393" y="6853"/>
              <a:ext cx="87" cy="25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46" name="Line 75"/>
            <p:cNvSpPr>
              <a:spLocks noChangeShapeType="1"/>
            </p:cNvSpPr>
            <p:nvPr/>
          </p:nvSpPr>
          <p:spPr bwMode="auto">
            <a:xfrm>
              <a:off x="4306" y="6853"/>
              <a:ext cx="87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47" name="Line 76"/>
            <p:cNvSpPr>
              <a:spLocks noChangeShapeType="1"/>
            </p:cNvSpPr>
            <p:nvPr/>
          </p:nvSpPr>
          <p:spPr bwMode="auto">
            <a:xfrm>
              <a:off x="4198" y="7203"/>
              <a:ext cx="0" cy="35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48" name="Line 77"/>
            <p:cNvSpPr>
              <a:spLocks noChangeShapeType="1"/>
            </p:cNvSpPr>
            <p:nvPr/>
          </p:nvSpPr>
          <p:spPr bwMode="auto">
            <a:xfrm>
              <a:off x="4477" y="7203"/>
              <a:ext cx="0" cy="35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49" name="Line 78"/>
            <p:cNvSpPr>
              <a:spLocks noChangeShapeType="1"/>
            </p:cNvSpPr>
            <p:nvPr/>
          </p:nvSpPr>
          <p:spPr bwMode="auto">
            <a:xfrm>
              <a:off x="4198" y="7554"/>
              <a:ext cx="108" cy="17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50" name="Line 79"/>
            <p:cNvSpPr>
              <a:spLocks noChangeShapeType="1"/>
            </p:cNvSpPr>
            <p:nvPr/>
          </p:nvSpPr>
          <p:spPr bwMode="auto">
            <a:xfrm flipH="1">
              <a:off x="4393" y="7554"/>
              <a:ext cx="84" cy="17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51" name="Line 80"/>
            <p:cNvSpPr>
              <a:spLocks noChangeShapeType="1"/>
            </p:cNvSpPr>
            <p:nvPr/>
          </p:nvSpPr>
          <p:spPr bwMode="auto">
            <a:xfrm>
              <a:off x="4306" y="7729"/>
              <a:ext cx="87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52" name="Line 81"/>
            <p:cNvSpPr>
              <a:spLocks noChangeShapeType="1"/>
            </p:cNvSpPr>
            <p:nvPr/>
          </p:nvSpPr>
          <p:spPr bwMode="auto">
            <a:xfrm>
              <a:off x="4351" y="6875"/>
              <a:ext cx="1" cy="8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53" name="Line 82"/>
            <p:cNvSpPr>
              <a:spLocks noChangeShapeType="1"/>
            </p:cNvSpPr>
            <p:nvPr/>
          </p:nvSpPr>
          <p:spPr bwMode="auto">
            <a:xfrm>
              <a:off x="4351" y="7292"/>
              <a:ext cx="78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54" name="Line 83"/>
            <p:cNvSpPr>
              <a:spLocks noChangeShapeType="1"/>
            </p:cNvSpPr>
            <p:nvPr/>
          </p:nvSpPr>
          <p:spPr bwMode="auto">
            <a:xfrm>
              <a:off x="3004" y="6415"/>
              <a:ext cx="52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55" name="Line 84"/>
            <p:cNvSpPr>
              <a:spLocks noChangeShapeType="1"/>
            </p:cNvSpPr>
            <p:nvPr/>
          </p:nvSpPr>
          <p:spPr bwMode="auto">
            <a:xfrm>
              <a:off x="5608" y="6503"/>
              <a:ext cx="64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56" name="Text Box 85"/>
            <p:cNvSpPr txBox="1">
              <a:spLocks noChangeArrowheads="1"/>
            </p:cNvSpPr>
            <p:nvPr/>
          </p:nvSpPr>
          <p:spPr bwMode="auto">
            <a:xfrm>
              <a:off x="3182" y="6757"/>
              <a:ext cx="429" cy="35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altLang="ru-RU" sz="1800" b="1"/>
                <a:t>Р</a:t>
              </a:r>
              <a:r>
                <a:rPr lang="ru-RU" altLang="ru-RU" sz="1800" b="1" baseline="-25000"/>
                <a:t>1</a:t>
              </a:r>
              <a:endParaRPr lang="ru-RU" altLang="ru-RU" sz="1800" b="1"/>
            </a:p>
          </p:txBody>
        </p:sp>
        <p:sp>
          <p:nvSpPr>
            <p:cNvPr id="17457" name="Text Box 86"/>
            <p:cNvSpPr txBox="1">
              <a:spLocks noChangeArrowheads="1"/>
            </p:cNvSpPr>
            <p:nvPr/>
          </p:nvSpPr>
          <p:spPr bwMode="auto">
            <a:xfrm>
              <a:off x="4704" y="6851"/>
              <a:ext cx="429" cy="35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altLang="ru-RU" sz="1800" b="1"/>
                <a:t>Р</a:t>
              </a:r>
              <a:r>
                <a:rPr lang="ru-RU" altLang="ru-RU" sz="1800" b="1" baseline="-25000"/>
                <a:t>2</a:t>
              </a:r>
              <a:endParaRPr lang="ru-RU" altLang="ru-RU" sz="1800" b="1"/>
            </a:p>
          </p:txBody>
        </p:sp>
        <p:sp>
          <p:nvSpPr>
            <p:cNvPr id="17458" name="AutoShape 87"/>
            <p:cNvSpPr>
              <a:spLocks noChangeArrowheads="1"/>
            </p:cNvSpPr>
            <p:nvPr/>
          </p:nvSpPr>
          <p:spPr bwMode="auto">
            <a:xfrm>
              <a:off x="2570" y="7204"/>
              <a:ext cx="1470" cy="352"/>
            </a:xfrm>
            <a:prstGeom prst="wedgeRectCallout">
              <a:avLst>
                <a:gd name="adj1" fmla="val -68394"/>
                <a:gd name="adj2" fmla="val -27315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altLang="ru-RU" sz="1600" b="1"/>
                <a:t>Диф. манометр</a:t>
              </a:r>
            </a:p>
          </p:txBody>
        </p:sp>
        <p:sp>
          <p:nvSpPr>
            <p:cNvPr id="17459" name="Text Box 88"/>
            <p:cNvSpPr txBox="1">
              <a:spLocks noChangeArrowheads="1"/>
            </p:cNvSpPr>
            <p:nvPr/>
          </p:nvSpPr>
          <p:spPr bwMode="auto">
            <a:xfrm>
              <a:off x="5087" y="7116"/>
              <a:ext cx="984" cy="35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altLang="ru-RU" sz="1800">
                  <a:sym typeface="Symbol" pitchFamily="18" charset="2"/>
                </a:rPr>
                <a:t></a:t>
              </a:r>
              <a:r>
                <a:rPr lang="ru-RU" altLang="ru-RU" sz="1800"/>
                <a:t>Р </a:t>
              </a:r>
              <a:r>
                <a:rPr lang="ru-RU" altLang="ru-RU" sz="1800">
                  <a:sym typeface="Symbol" pitchFamily="18" charset="2"/>
                </a:rPr>
                <a:t></a:t>
              </a:r>
              <a:r>
                <a:rPr lang="ru-RU" altLang="ru-RU" sz="1800"/>
                <a:t> Х</a:t>
              </a:r>
            </a:p>
          </p:txBody>
        </p:sp>
        <p:sp>
          <p:nvSpPr>
            <p:cNvPr id="17460" name="Text Box 89"/>
            <p:cNvSpPr txBox="1">
              <a:spLocks noChangeArrowheads="1"/>
            </p:cNvSpPr>
            <p:nvPr/>
          </p:nvSpPr>
          <p:spPr bwMode="auto">
            <a:xfrm>
              <a:off x="2656" y="6328"/>
              <a:ext cx="430" cy="35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ru-RU" sz="1800"/>
                <a:t>V</a:t>
              </a:r>
              <a:endParaRPr lang="ru-RU" altLang="ru-RU" sz="1800"/>
            </a:p>
          </p:txBody>
        </p: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975D58F-97C3-4691-9979-49D4AC023429}" type="slidenum">
              <a:rPr lang="ru-RU" altLang="ru-RU" smtClean="0"/>
              <a:pPr/>
              <a:t>49</a:t>
            </a:fld>
            <a:endParaRPr lang="ru-RU" altLang="ru-RU" smtClean="0"/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417512"/>
          </a:xfrm>
        </p:spPr>
        <p:txBody>
          <a:bodyPr/>
          <a:lstStyle/>
          <a:p>
            <a:pPr eaLnBrk="1" hangingPunct="1"/>
            <a:r>
              <a:rPr lang="ru-RU" altLang="ru-RU" sz="2000" b="1" smtClean="0"/>
              <a:t>Электромагнитные расходомеры токопроводящей жидкости.</a:t>
            </a:r>
            <a:r>
              <a:rPr lang="ru-RU" altLang="ru-RU" sz="4000" b="1" smtClean="0"/>
              <a:t> </a:t>
            </a:r>
          </a:p>
        </p:txBody>
      </p:sp>
      <p:sp>
        <p:nvSpPr>
          <p:cNvPr id="18437" name="Rectangle 3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 sz="1800"/>
          </a:p>
        </p:txBody>
      </p:sp>
      <p:graphicFrame>
        <p:nvGraphicFramePr>
          <p:cNvPr id="18434" name="Object 4"/>
          <p:cNvGraphicFramePr>
            <a:graphicFrameLocks noChangeAspect="1"/>
          </p:cNvGraphicFramePr>
          <p:nvPr/>
        </p:nvGraphicFramePr>
        <p:xfrm>
          <a:off x="2916238" y="836613"/>
          <a:ext cx="2592387" cy="885825"/>
        </p:xfrm>
        <a:graphic>
          <a:graphicData uri="http://schemas.openxmlformats.org/presentationml/2006/ole">
            <p:oleObj spid="_x0000_s4098" name="Equation" r:id="rId3" imgW="1143000" imgH="393700" progId="Equation.DSMT4">
              <p:embed/>
            </p:oleObj>
          </a:graphicData>
        </a:graphic>
      </p:graphicFrame>
      <p:grpSp>
        <p:nvGrpSpPr>
          <p:cNvPr id="2" name="Group 5"/>
          <p:cNvGrpSpPr>
            <a:grpSpLocks noChangeAspect="1"/>
          </p:cNvGrpSpPr>
          <p:nvPr/>
        </p:nvGrpSpPr>
        <p:grpSpPr bwMode="auto">
          <a:xfrm>
            <a:off x="2195513" y="1844675"/>
            <a:ext cx="4392612" cy="2030413"/>
            <a:chOff x="495" y="8058"/>
            <a:chExt cx="5173" cy="2362"/>
          </a:xfrm>
        </p:grpSpPr>
        <p:sp>
          <p:nvSpPr>
            <p:cNvPr id="18506" name="AutoShape 6"/>
            <p:cNvSpPr>
              <a:spLocks noChangeAspect="1" noChangeArrowheads="1"/>
            </p:cNvSpPr>
            <p:nvPr/>
          </p:nvSpPr>
          <p:spPr bwMode="auto">
            <a:xfrm>
              <a:off x="495" y="8058"/>
              <a:ext cx="5173" cy="2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8507" name="Text Box 7"/>
            <p:cNvSpPr txBox="1">
              <a:spLocks noChangeArrowheads="1"/>
            </p:cNvSpPr>
            <p:nvPr/>
          </p:nvSpPr>
          <p:spPr bwMode="auto">
            <a:xfrm>
              <a:off x="599" y="9922"/>
              <a:ext cx="424" cy="41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ru-RU" sz="1200"/>
                <a:t>~</a:t>
              </a:r>
              <a:endParaRPr lang="ru-RU" altLang="ru-RU" sz="1800"/>
            </a:p>
          </p:txBody>
        </p:sp>
        <p:sp>
          <p:nvSpPr>
            <p:cNvPr id="18508" name="Text Box 8"/>
            <p:cNvSpPr txBox="1">
              <a:spLocks noChangeArrowheads="1"/>
            </p:cNvSpPr>
            <p:nvPr/>
          </p:nvSpPr>
          <p:spPr bwMode="auto">
            <a:xfrm>
              <a:off x="4497" y="9668"/>
              <a:ext cx="424" cy="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ru-RU" sz="1600" b="1"/>
                <a:t>B</a:t>
              </a:r>
              <a:endParaRPr lang="ru-RU" altLang="ru-RU" sz="1600" b="1"/>
            </a:p>
          </p:txBody>
        </p:sp>
        <p:sp>
          <p:nvSpPr>
            <p:cNvPr id="18509" name="Oval 9"/>
            <p:cNvSpPr>
              <a:spLocks noChangeArrowheads="1"/>
            </p:cNvSpPr>
            <p:nvPr/>
          </p:nvSpPr>
          <p:spPr bwMode="auto">
            <a:xfrm>
              <a:off x="3833" y="8962"/>
              <a:ext cx="631" cy="5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8510" name="Line 10"/>
            <p:cNvSpPr>
              <a:spLocks noChangeShapeType="1"/>
            </p:cNvSpPr>
            <p:nvPr/>
          </p:nvSpPr>
          <p:spPr bwMode="auto">
            <a:xfrm flipV="1">
              <a:off x="4497" y="9231"/>
              <a:ext cx="620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oval" w="lg" len="lg"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11" name="Line 11"/>
            <p:cNvSpPr>
              <a:spLocks noChangeShapeType="1"/>
            </p:cNvSpPr>
            <p:nvPr/>
          </p:nvSpPr>
          <p:spPr bwMode="auto">
            <a:xfrm flipH="1">
              <a:off x="3582" y="9252"/>
              <a:ext cx="282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oval" w="lg" len="lg"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12" name="Line 12"/>
            <p:cNvSpPr>
              <a:spLocks noChangeShapeType="1"/>
            </p:cNvSpPr>
            <p:nvPr/>
          </p:nvSpPr>
          <p:spPr bwMode="auto">
            <a:xfrm flipH="1">
              <a:off x="3611" y="9231"/>
              <a:ext cx="1" cy="110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13" name="Line 13"/>
            <p:cNvSpPr>
              <a:spLocks noChangeShapeType="1"/>
            </p:cNvSpPr>
            <p:nvPr/>
          </p:nvSpPr>
          <p:spPr bwMode="auto">
            <a:xfrm>
              <a:off x="3611" y="10333"/>
              <a:ext cx="1507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14" name="Line 14"/>
            <p:cNvSpPr>
              <a:spLocks noChangeShapeType="1"/>
            </p:cNvSpPr>
            <p:nvPr/>
          </p:nvSpPr>
          <p:spPr bwMode="auto">
            <a:xfrm flipH="1" flipV="1">
              <a:off x="5105" y="9802"/>
              <a:ext cx="13" cy="5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oval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15" name="Line 15"/>
            <p:cNvSpPr>
              <a:spLocks noChangeShapeType="1"/>
            </p:cNvSpPr>
            <p:nvPr/>
          </p:nvSpPr>
          <p:spPr bwMode="auto">
            <a:xfrm>
              <a:off x="5117" y="9231"/>
              <a:ext cx="1" cy="4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oval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16" name="Line 16"/>
            <p:cNvSpPr>
              <a:spLocks noChangeShapeType="1"/>
            </p:cNvSpPr>
            <p:nvPr/>
          </p:nvSpPr>
          <p:spPr bwMode="auto">
            <a:xfrm>
              <a:off x="3974" y="9035"/>
              <a:ext cx="348" cy="4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arrow" w="med" len="med"/>
              <a:tailEnd type="arrow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17" name="Text Box 17"/>
            <p:cNvSpPr txBox="1">
              <a:spLocks noChangeArrowheads="1"/>
            </p:cNvSpPr>
            <p:nvPr/>
          </p:nvSpPr>
          <p:spPr bwMode="auto">
            <a:xfrm>
              <a:off x="3950" y="9748"/>
              <a:ext cx="424" cy="41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8518" name="Text Box 18"/>
            <p:cNvSpPr txBox="1">
              <a:spLocks noChangeArrowheads="1"/>
            </p:cNvSpPr>
            <p:nvPr/>
          </p:nvSpPr>
          <p:spPr bwMode="auto">
            <a:xfrm>
              <a:off x="4954" y="8583"/>
              <a:ext cx="424" cy="41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8519" name="Line 19"/>
            <p:cNvSpPr>
              <a:spLocks noChangeShapeType="1"/>
            </p:cNvSpPr>
            <p:nvPr/>
          </p:nvSpPr>
          <p:spPr bwMode="auto">
            <a:xfrm flipV="1">
              <a:off x="4125" y="8826"/>
              <a:ext cx="839" cy="42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20" name="Text Box 20"/>
            <p:cNvSpPr txBox="1">
              <a:spLocks noChangeArrowheads="1"/>
            </p:cNvSpPr>
            <p:nvPr/>
          </p:nvSpPr>
          <p:spPr bwMode="auto">
            <a:xfrm>
              <a:off x="5243" y="9557"/>
              <a:ext cx="425" cy="41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ru-RU" sz="1600" b="1"/>
                <a:t>U</a:t>
              </a:r>
              <a:endParaRPr lang="ru-RU" altLang="ru-RU" sz="1600" b="1"/>
            </a:p>
          </p:txBody>
        </p:sp>
        <p:sp>
          <p:nvSpPr>
            <p:cNvPr id="18521" name="Line 21"/>
            <p:cNvSpPr>
              <a:spLocks noChangeShapeType="1"/>
            </p:cNvSpPr>
            <p:nvPr/>
          </p:nvSpPr>
          <p:spPr bwMode="auto">
            <a:xfrm>
              <a:off x="3951" y="8661"/>
              <a:ext cx="1" cy="27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22" name="Line 22"/>
            <p:cNvSpPr>
              <a:spLocks noChangeShapeType="1"/>
            </p:cNvSpPr>
            <p:nvPr/>
          </p:nvSpPr>
          <p:spPr bwMode="auto">
            <a:xfrm>
              <a:off x="4064" y="8644"/>
              <a:ext cx="1" cy="27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23" name="Line 23"/>
            <p:cNvSpPr>
              <a:spLocks noChangeShapeType="1"/>
            </p:cNvSpPr>
            <p:nvPr/>
          </p:nvSpPr>
          <p:spPr bwMode="auto">
            <a:xfrm>
              <a:off x="4189" y="8640"/>
              <a:ext cx="2" cy="27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24" name="Line 24"/>
            <p:cNvSpPr>
              <a:spLocks noChangeShapeType="1"/>
            </p:cNvSpPr>
            <p:nvPr/>
          </p:nvSpPr>
          <p:spPr bwMode="auto">
            <a:xfrm flipV="1">
              <a:off x="3975" y="9523"/>
              <a:ext cx="0" cy="2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25" name="Line 25"/>
            <p:cNvSpPr>
              <a:spLocks noChangeShapeType="1"/>
            </p:cNvSpPr>
            <p:nvPr/>
          </p:nvSpPr>
          <p:spPr bwMode="auto">
            <a:xfrm flipV="1">
              <a:off x="4135" y="9485"/>
              <a:ext cx="1" cy="27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26" name="Line 26"/>
            <p:cNvSpPr>
              <a:spLocks noChangeShapeType="1"/>
            </p:cNvSpPr>
            <p:nvPr/>
          </p:nvSpPr>
          <p:spPr bwMode="auto">
            <a:xfrm flipV="1">
              <a:off x="4260" y="9470"/>
              <a:ext cx="1" cy="27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27" name="Arc 27"/>
            <p:cNvSpPr>
              <a:spLocks/>
            </p:cNvSpPr>
            <p:nvPr/>
          </p:nvSpPr>
          <p:spPr bwMode="auto">
            <a:xfrm flipV="1">
              <a:off x="3801" y="9236"/>
              <a:ext cx="694" cy="525"/>
            </a:xfrm>
            <a:custGeom>
              <a:avLst/>
              <a:gdLst>
                <a:gd name="T0" fmla="*/ 0 w 36982"/>
                <a:gd name="T1" fmla="*/ 0 h 21600"/>
                <a:gd name="T2" fmla="*/ 0 w 36982"/>
                <a:gd name="T3" fmla="*/ 0 h 21600"/>
                <a:gd name="T4" fmla="*/ 0 w 36982"/>
                <a:gd name="T5" fmla="*/ 0 h 21600"/>
                <a:gd name="T6" fmla="*/ 0 60000 65536"/>
                <a:gd name="T7" fmla="*/ 0 60000 65536"/>
                <a:gd name="T8" fmla="*/ 0 60000 65536"/>
                <a:gd name="T9" fmla="*/ 0 w 36982"/>
                <a:gd name="T10" fmla="*/ 0 h 21600"/>
                <a:gd name="T11" fmla="*/ 36982 w 3698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6982" h="21600" fill="none" extrusionOk="0">
                  <a:moveTo>
                    <a:pt x="0" y="9806"/>
                  </a:moveTo>
                  <a:cubicBezTo>
                    <a:pt x="3986" y="3688"/>
                    <a:pt x="10794" y="-1"/>
                    <a:pt x="18096" y="0"/>
                  </a:cubicBezTo>
                  <a:cubicBezTo>
                    <a:pt x="25943" y="0"/>
                    <a:pt x="33173" y="4256"/>
                    <a:pt x="36982" y="11117"/>
                  </a:cubicBezTo>
                </a:path>
                <a:path w="36982" h="21600" stroke="0" extrusionOk="0">
                  <a:moveTo>
                    <a:pt x="0" y="9806"/>
                  </a:moveTo>
                  <a:cubicBezTo>
                    <a:pt x="3986" y="3688"/>
                    <a:pt x="10794" y="-1"/>
                    <a:pt x="18096" y="0"/>
                  </a:cubicBezTo>
                  <a:cubicBezTo>
                    <a:pt x="25943" y="0"/>
                    <a:pt x="33173" y="4256"/>
                    <a:pt x="36982" y="11117"/>
                  </a:cubicBezTo>
                  <a:lnTo>
                    <a:pt x="18096" y="21600"/>
                  </a:lnTo>
                  <a:lnTo>
                    <a:pt x="0" y="9806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28" name="Arc 28"/>
            <p:cNvSpPr>
              <a:spLocks/>
            </p:cNvSpPr>
            <p:nvPr/>
          </p:nvSpPr>
          <p:spPr bwMode="auto">
            <a:xfrm rot="10800000" flipV="1">
              <a:off x="3781" y="8674"/>
              <a:ext cx="695" cy="526"/>
            </a:xfrm>
            <a:custGeom>
              <a:avLst/>
              <a:gdLst>
                <a:gd name="T0" fmla="*/ 0 w 36982"/>
                <a:gd name="T1" fmla="*/ 0 h 21600"/>
                <a:gd name="T2" fmla="*/ 0 w 36982"/>
                <a:gd name="T3" fmla="*/ 0 h 21600"/>
                <a:gd name="T4" fmla="*/ 0 w 36982"/>
                <a:gd name="T5" fmla="*/ 0 h 21600"/>
                <a:gd name="T6" fmla="*/ 0 60000 65536"/>
                <a:gd name="T7" fmla="*/ 0 60000 65536"/>
                <a:gd name="T8" fmla="*/ 0 60000 65536"/>
                <a:gd name="T9" fmla="*/ 0 w 36982"/>
                <a:gd name="T10" fmla="*/ 0 h 21600"/>
                <a:gd name="T11" fmla="*/ 36982 w 3698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6982" h="21600" fill="none" extrusionOk="0">
                  <a:moveTo>
                    <a:pt x="0" y="9806"/>
                  </a:moveTo>
                  <a:cubicBezTo>
                    <a:pt x="3986" y="3688"/>
                    <a:pt x="10794" y="-1"/>
                    <a:pt x="18096" y="0"/>
                  </a:cubicBezTo>
                  <a:cubicBezTo>
                    <a:pt x="25943" y="0"/>
                    <a:pt x="33173" y="4256"/>
                    <a:pt x="36982" y="11117"/>
                  </a:cubicBezTo>
                </a:path>
                <a:path w="36982" h="21600" stroke="0" extrusionOk="0">
                  <a:moveTo>
                    <a:pt x="0" y="9806"/>
                  </a:moveTo>
                  <a:cubicBezTo>
                    <a:pt x="3986" y="3688"/>
                    <a:pt x="10794" y="-1"/>
                    <a:pt x="18096" y="0"/>
                  </a:cubicBezTo>
                  <a:cubicBezTo>
                    <a:pt x="25943" y="0"/>
                    <a:pt x="33173" y="4256"/>
                    <a:pt x="36982" y="11117"/>
                  </a:cubicBezTo>
                  <a:lnTo>
                    <a:pt x="18096" y="21600"/>
                  </a:lnTo>
                  <a:lnTo>
                    <a:pt x="0" y="9806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29" name="Line 29"/>
            <p:cNvSpPr>
              <a:spLocks noChangeShapeType="1"/>
            </p:cNvSpPr>
            <p:nvPr/>
          </p:nvSpPr>
          <p:spPr bwMode="auto">
            <a:xfrm flipH="1" flipV="1">
              <a:off x="3781" y="8320"/>
              <a:ext cx="1" cy="6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30" name="Line 30"/>
            <p:cNvSpPr>
              <a:spLocks noChangeShapeType="1"/>
            </p:cNvSpPr>
            <p:nvPr/>
          </p:nvSpPr>
          <p:spPr bwMode="auto">
            <a:xfrm flipV="1">
              <a:off x="4476" y="8320"/>
              <a:ext cx="19" cy="5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31" name="Line 31"/>
            <p:cNvSpPr>
              <a:spLocks noChangeShapeType="1"/>
            </p:cNvSpPr>
            <p:nvPr/>
          </p:nvSpPr>
          <p:spPr bwMode="auto">
            <a:xfrm>
              <a:off x="3782" y="9523"/>
              <a:ext cx="19" cy="6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32" name="Line 32"/>
            <p:cNvSpPr>
              <a:spLocks noChangeShapeType="1"/>
            </p:cNvSpPr>
            <p:nvPr/>
          </p:nvSpPr>
          <p:spPr bwMode="auto">
            <a:xfrm>
              <a:off x="4499" y="9519"/>
              <a:ext cx="1" cy="6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33" name="Freeform 33"/>
            <p:cNvSpPr>
              <a:spLocks/>
            </p:cNvSpPr>
            <p:nvPr/>
          </p:nvSpPr>
          <p:spPr bwMode="auto">
            <a:xfrm>
              <a:off x="3765" y="8239"/>
              <a:ext cx="717" cy="105"/>
            </a:xfrm>
            <a:custGeom>
              <a:avLst/>
              <a:gdLst>
                <a:gd name="T0" fmla="*/ 0 w 915"/>
                <a:gd name="T1" fmla="*/ 14 h 135"/>
                <a:gd name="T2" fmla="*/ 20 w 915"/>
                <a:gd name="T3" fmla="*/ 0 h 135"/>
                <a:gd name="T4" fmla="*/ 26 w 915"/>
                <a:gd name="T5" fmla="*/ 3 h 135"/>
                <a:gd name="T6" fmla="*/ 34 w 915"/>
                <a:gd name="T7" fmla="*/ 4 h 135"/>
                <a:gd name="T8" fmla="*/ 35 w 915"/>
                <a:gd name="T9" fmla="*/ 9 h 135"/>
                <a:gd name="T10" fmla="*/ 55 w 915"/>
                <a:gd name="T11" fmla="*/ 7 h 135"/>
                <a:gd name="T12" fmla="*/ 65 w 915"/>
                <a:gd name="T13" fmla="*/ 4 h 135"/>
                <a:gd name="T14" fmla="*/ 93 w 915"/>
                <a:gd name="T15" fmla="*/ 7 h 135"/>
                <a:gd name="T16" fmla="*/ 97 w 915"/>
                <a:gd name="T17" fmla="*/ 11 h 135"/>
                <a:gd name="T18" fmla="*/ 102 w 915"/>
                <a:gd name="T19" fmla="*/ 12 h 1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15"/>
                <a:gd name="T31" fmla="*/ 0 h 135"/>
                <a:gd name="T32" fmla="*/ 915 w 915"/>
                <a:gd name="T33" fmla="*/ 135 h 13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15" h="135">
                  <a:moveTo>
                    <a:pt x="0" y="135"/>
                  </a:moveTo>
                  <a:cubicBezTo>
                    <a:pt x="49" y="61"/>
                    <a:pt x="94" y="22"/>
                    <a:pt x="180" y="0"/>
                  </a:cubicBezTo>
                  <a:cubicBezTo>
                    <a:pt x="195" y="10"/>
                    <a:pt x="208" y="24"/>
                    <a:pt x="225" y="30"/>
                  </a:cubicBezTo>
                  <a:cubicBezTo>
                    <a:pt x="249" y="39"/>
                    <a:pt x="279" y="31"/>
                    <a:pt x="300" y="45"/>
                  </a:cubicBezTo>
                  <a:cubicBezTo>
                    <a:pt x="313" y="54"/>
                    <a:pt x="310" y="75"/>
                    <a:pt x="315" y="90"/>
                  </a:cubicBezTo>
                  <a:cubicBezTo>
                    <a:pt x="375" y="85"/>
                    <a:pt x="436" y="85"/>
                    <a:pt x="495" y="75"/>
                  </a:cubicBezTo>
                  <a:cubicBezTo>
                    <a:pt x="526" y="70"/>
                    <a:pt x="585" y="45"/>
                    <a:pt x="585" y="45"/>
                  </a:cubicBezTo>
                  <a:cubicBezTo>
                    <a:pt x="670" y="50"/>
                    <a:pt x="757" y="42"/>
                    <a:pt x="840" y="60"/>
                  </a:cubicBezTo>
                  <a:cubicBezTo>
                    <a:pt x="858" y="64"/>
                    <a:pt x="856" y="94"/>
                    <a:pt x="870" y="105"/>
                  </a:cubicBezTo>
                  <a:cubicBezTo>
                    <a:pt x="882" y="115"/>
                    <a:pt x="915" y="120"/>
                    <a:pt x="915" y="12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34" name="Freeform 34"/>
            <p:cNvSpPr>
              <a:spLocks/>
            </p:cNvSpPr>
            <p:nvPr/>
          </p:nvSpPr>
          <p:spPr bwMode="auto">
            <a:xfrm>
              <a:off x="3776" y="10107"/>
              <a:ext cx="719" cy="86"/>
            </a:xfrm>
            <a:custGeom>
              <a:avLst/>
              <a:gdLst>
                <a:gd name="T0" fmla="*/ 0 w 915"/>
                <a:gd name="T1" fmla="*/ 25 h 97"/>
                <a:gd name="T2" fmla="*/ 36 w 915"/>
                <a:gd name="T3" fmla="*/ 15 h 97"/>
                <a:gd name="T4" fmla="*/ 46 w 915"/>
                <a:gd name="T5" fmla="*/ 0 h 97"/>
                <a:gd name="T6" fmla="*/ 71 w 915"/>
                <a:gd name="T7" fmla="*/ 15 h 97"/>
                <a:gd name="T8" fmla="*/ 76 w 915"/>
                <a:gd name="T9" fmla="*/ 25 h 97"/>
                <a:gd name="T10" fmla="*/ 105 w 915"/>
                <a:gd name="T11" fmla="*/ 25 h 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15"/>
                <a:gd name="T19" fmla="*/ 0 h 97"/>
                <a:gd name="T20" fmla="*/ 915 w 915"/>
                <a:gd name="T21" fmla="*/ 97 h 9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15" h="97">
                  <a:moveTo>
                    <a:pt x="0" y="75"/>
                  </a:moveTo>
                  <a:cubicBezTo>
                    <a:pt x="112" y="97"/>
                    <a:pt x="207" y="81"/>
                    <a:pt x="315" y="45"/>
                  </a:cubicBezTo>
                  <a:cubicBezTo>
                    <a:pt x="347" y="34"/>
                    <a:pt x="373" y="11"/>
                    <a:pt x="405" y="0"/>
                  </a:cubicBezTo>
                  <a:cubicBezTo>
                    <a:pt x="556" y="19"/>
                    <a:pt x="487" y="2"/>
                    <a:pt x="615" y="45"/>
                  </a:cubicBezTo>
                  <a:cubicBezTo>
                    <a:pt x="632" y="51"/>
                    <a:pt x="642" y="73"/>
                    <a:pt x="660" y="75"/>
                  </a:cubicBezTo>
                  <a:cubicBezTo>
                    <a:pt x="745" y="83"/>
                    <a:pt x="830" y="75"/>
                    <a:pt x="915" y="75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35" name="Text Box 35"/>
            <p:cNvSpPr txBox="1">
              <a:spLocks noChangeArrowheads="1"/>
            </p:cNvSpPr>
            <p:nvPr/>
          </p:nvSpPr>
          <p:spPr bwMode="auto">
            <a:xfrm>
              <a:off x="3977" y="8313"/>
              <a:ext cx="425" cy="33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8536" name="AutoShape 36"/>
            <p:cNvSpPr>
              <a:spLocks noChangeArrowheads="1"/>
            </p:cNvSpPr>
            <p:nvPr/>
          </p:nvSpPr>
          <p:spPr bwMode="auto">
            <a:xfrm>
              <a:off x="1320" y="8495"/>
              <a:ext cx="872" cy="81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71 w 21600"/>
                <a:gd name="T25" fmla="*/ 3173 h 21600"/>
                <a:gd name="T26" fmla="*/ 18429 w 21600"/>
                <a:gd name="T27" fmla="*/ 1842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93" y="10800"/>
                  </a:moveTo>
                  <a:cubicBezTo>
                    <a:pt x="2193" y="15554"/>
                    <a:pt x="6046" y="19407"/>
                    <a:pt x="10800" y="19407"/>
                  </a:cubicBezTo>
                  <a:cubicBezTo>
                    <a:pt x="15554" y="19407"/>
                    <a:pt x="19407" y="15554"/>
                    <a:pt x="19407" y="10800"/>
                  </a:cubicBezTo>
                  <a:cubicBezTo>
                    <a:pt x="19407" y="6046"/>
                    <a:pt x="15554" y="2193"/>
                    <a:pt x="10800" y="2193"/>
                  </a:cubicBezTo>
                  <a:cubicBezTo>
                    <a:pt x="6046" y="2193"/>
                    <a:pt x="2193" y="6046"/>
                    <a:pt x="2193" y="108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37" name="Freeform 37"/>
            <p:cNvSpPr>
              <a:spLocks/>
            </p:cNvSpPr>
            <p:nvPr/>
          </p:nvSpPr>
          <p:spPr bwMode="auto">
            <a:xfrm>
              <a:off x="1760" y="8128"/>
              <a:ext cx="100" cy="217"/>
            </a:xfrm>
            <a:custGeom>
              <a:avLst/>
              <a:gdLst>
                <a:gd name="T0" fmla="*/ 5 w 126"/>
                <a:gd name="T1" fmla="*/ 0 h 280"/>
                <a:gd name="T2" fmla="*/ 15 w 126"/>
                <a:gd name="T3" fmla="*/ 5 h 280"/>
                <a:gd name="T4" fmla="*/ 0 w 126"/>
                <a:gd name="T5" fmla="*/ 12 h 280"/>
                <a:gd name="T6" fmla="*/ 15 w 126"/>
                <a:gd name="T7" fmla="*/ 19 h 280"/>
                <a:gd name="T8" fmla="*/ 2 w 126"/>
                <a:gd name="T9" fmla="*/ 28 h 2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6"/>
                <a:gd name="T16" fmla="*/ 0 h 280"/>
                <a:gd name="T17" fmla="*/ 126 w 126"/>
                <a:gd name="T18" fmla="*/ 280 h 2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6" h="280">
                  <a:moveTo>
                    <a:pt x="37" y="0"/>
                  </a:moveTo>
                  <a:cubicBezTo>
                    <a:pt x="81" y="18"/>
                    <a:pt x="126" y="36"/>
                    <a:pt x="120" y="55"/>
                  </a:cubicBezTo>
                  <a:cubicBezTo>
                    <a:pt x="114" y="74"/>
                    <a:pt x="0" y="93"/>
                    <a:pt x="0" y="115"/>
                  </a:cubicBezTo>
                  <a:cubicBezTo>
                    <a:pt x="0" y="137"/>
                    <a:pt x="118" y="163"/>
                    <a:pt x="120" y="190"/>
                  </a:cubicBezTo>
                  <a:cubicBezTo>
                    <a:pt x="122" y="217"/>
                    <a:pt x="32" y="265"/>
                    <a:pt x="15" y="28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38" name="Line 38"/>
            <p:cNvSpPr>
              <a:spLocks noChangeShapeType="1"/>
            </p:cNvSpPr>
            <p:nvPr/>
          </p:nvSpPr>
          <p:spPr bwMode="auto">
            <a:xfrm flipH="1">
              <a:off x="655" y="8128"/>
              <a:ext cx="118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39" name="Line 39"/>
            <p:cNvSpPr>
              <a:spLocks noChangeShapeType="1"/>
            </p:cNvSpPr>
            <p:nvPr/>
          </p:nvSpPr>
          <p:spPr bwMode="auto">
            <a:xfrm flipH="1" flipV="1">
              <a:off x="938" y="8313"/>
              <a:ext cx="822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40" name="Freeform 40"/>
            <p:cNvSpPr>
              <a:spLocks/>
            </p:cNvSpPr>
            <p:nvPr/>
          </p:nvSpPr>
          <p:spPr bwMode="auto">
            <a:xfrm>
              <a:off x="1774" y="9384"/>
              <a:ext cx="100" cy="217"/>
            </a:xfrm>
            <a:custGeom>
              <a:avLst/>
              <a:gdLst>
                <a:gd name="T0" fmla="*/ 5 w 126"/>
                <a:gd name="T1" fmla="*/ 0 h 280"/>
                <a:gd name="T2" fmla="*/ 15 w 126"/>
                <a:gd name="T3" fmla="*/ 5 h 280"/>
                <a:gd name="T4" fmla="*/ 0 w 126"/>
                <a:gd name="T5" fmla="*/ 12 h 280"/>
                <a:gd name="T6" fmla="*/ 15 w 126"/>
                <a:gd name="T7" fmla="*/ 19 h 280"/>
                <a:gd name="T8" fmla="*/ 2 w 126"/>
                <a:gd name="T9" fmla="*/ 28 h 2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6"/>
                <a:gd name="T16" fmla="*/ 0 h 280"/>
                <a:gd name="T17" fmla="*/ 126 w 126"/>
                <a:gd name="T18" fmla="*/ 280 h 2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6" h="280">
                  <a:moveTo>
                    <a:pt x="37" y="0"/>
                  </a:moveTo>
                  <a:cubicBezTo>
                    <a:pt x="81" y="18"/>
                    <a:pt x="126" y="36"/>
                    <a:pt x="120" y="55"/>
                  </a:cubicBezTo>
                  <a:cubicBezTo>
                    <a:pt x="114" y="74"/>
                    <a:pt x="0" y="93"/>
                    <a:pt x="0" y="115"/>
                  </a:cubicBezTo>
                  <a:cubicBezTo>
                    <a:pt x="0" y="137"/>
                    <a:pt x="118" y="163"/>
                    <a:pt x="120" y="190"/>
                  </a:cubicBezTo>
                  <a:cubicBezTo>
                    <a:pt x="122" y="217"/>
                    <a:pt x="32" y="265"/>
                    <a:pt x="15" y="28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41" name="Line 41"/>
            <p:cNvSpPr>
              <a:spLocks noChangeShapeType="1"/>
            </p:cNvSpPr>
            <p:nvPr/>
          </p:nvSpPr>
          <p:spPr bwMode="auto">
            <a:xfrm flipH="1">
              <a:off x="938" y="9384"/>
              <a:ext cx="91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42" name="Line 42"/>
            <p:cNvSpPr>
              <a:spLocks noChangeShapeType="1"/>
            </p:cNvSpPr>
            <p:nvPr/>
          </p:nvSpPr>
          <p:spPr bwMode="auto">
            <a:xfrm flipH="1">
              <a:off x="938" y="9601"/>
              <a:ext cx="836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43" name="Line 43"/>
            <p:cNvSpPr>
              <a:spLocks noChangeShapeType="1"/>
            </p:cNvSpPr>
            <p:nvPr/>
          </p:nvSpPr>
          <p:spPr bwMode="auto">
            <a:xfrm flipV="1">
              <a:off x="938" y="8313"/>
              <a:ext cx="0" cy="107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44" name="Line 44"/>
            <p:cNvSpPr>
              <a:spLocks noChangeShapeType="1"/>
            </p:cNvSpPr>
            <p:nvPr/>
          </p:nvSpPr>
          <p:spPr bwMode="auto">
            <a:xfrm>
              <a:off x="685" y="8128"/>
              <a:ext cx="0" cy="18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oval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45" name="Line 45"/>
            <p:cNvSpPr>
              <a:spLocks noChangeShapeType="1"/>
            </p:cNvSpPr>
            <p:nvPr/>
          </p:nvSpPr>
          <p:spPr bwMode="auto">
            <a:xfrm>
              <a:off x="938" y="9569"/>
              <a:ext cx="0" cy="44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oval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46" name="Line 46"/>
            <p:cNvSpPr>
              <a:spLocks noChangeShapeType="1"/>
            </p:cNvSpPr>
            <p:nvPr/>
          </p:nvSpPr>
          <p:spPr bwMode="auto">
            <a:xfrm>
              <a:off x="1218" y="8914"/>
              <a:ext cx="252" cy="0"/>
            </a:xfrm>
            <a:prstGeom prst="line">
              <a:avLst/>
            </a:prstGeom>
            <a:noFill/>
            <a:ln w="57150" cmpd="thinThick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47" name="Line 47"/>
            <p:cNvSpPr>
              <a:spLocks noChangeShapeType="1"/>
            </p:cNvSpPr>
            <p:nvPr/>
          </p:nvSpPr>
          <p:spPr bwMode="auto">
            <a:xfrm>
              <a:off x="2029" y="8919"/>
              <a:ext cx="252" cy="1"/>
            </a:xfrm>
            <a:prstGeom prst="line">
              <a:avLst/>
            </a:prstGeom>
            <a:noFill/>
            <a:ln w="57150" cmpd="thinThick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48" name="Line 48"/>
            <p:cNvSpPr>
              <a:spLocks noChangeShapeType="1"/>
            </p:cNvSpPr>
            <p:nvPr/>
          </p:nvSpPr>
          <p:spPr bwMode="auto">
            <a:xfrm>
              <a:off x="1558" y="8674"/>
              <a:ext cx="0" cy="36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49" name="Line 49"/>
            <p:cNvSpPr>
              <a:spLocks noChangeShapeType="1"/>
            </p:cNvSpPr>
            <p:nvPr/>
          </p:nvSpPr>
          <p:spPr bwMode="auto">
            <a:xfrm>
              <a:off x="1748" y="8644"/>
              <a:ext cx="0" cy="46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50" name="Line 50"/>
            <p:cNvSpPr>
              <a:spLocks noChangeShapeType="1"/>
            </p:cNvSpPr>
            <p:nvPr/>
          </p:nvSpPr>
          <p:spPr bwMode="auto">
            <a:xfrm>
              <a:off x="1912" y="8674"/>
              <a:ext cx="1" cy="36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51" name="Line 51"/>
            <p:cNvSpPr>
              <a:spLocks noChangeShapeType="1"/>
            </p:cNvSpPr>
            <p:nvPr/>
          </p:nvSpPr>
          <p:spPr bwMode="auto">
            <a:xfrm>
              <a:off x="1218" y="8919"/>
              <a:ext cx="1" cy="88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52" name="Freeform 52"/>
            <p:cNvSpPr>
              <a:spLocks/>
            </p:cNvSpPr>
            <p:nvPr/>
          </p:nvSpPr>
          <p:spPr bwMode="auto">
            <a:xfrm rot="10800000">
              <a:off x="2164" y="8345"/>
              <a:ext cx="100" cy="217"/>
            </a:xfrm>
            <a:custGeom>
              <a:avLst/>
              <a:gdLst>
                <a:gd name="T0" fmla="*/ 5 w 126"/>
                <a:gd name="T1" fmla="*/ 0 h 280"/>
                <a:gd name="T2" fmla="*/ 15 w 126"/>
                <a:gd name="T3" fmla="*/ 5 h 280"/>
                <a:gd name="T4" fmla="*/ 0 w 126"/>
                <a:gd name="T5" fmla="*/ 12 h 280"/>
                <a:gd name="T6" fmla="*/ 15 w 126"/>
                <a:gd name="T7" fmla="*/ 19 h 280"/>
                <a:gd name="T8" fmla="*/ 2 w 126"/>
                <a:gd name="T9" fmla="*/ 28 h 2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6"/>
                <a:gd name="T16" fmla="*/ 0 h 280"/>
                <a:gd name="T17" fmla="*/ 126 w 126"/>
                <a:gd name="T18" fmla="*/ 280 h 2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6" h="280">
                  <a:moveTo>
                    <a:pt x="37" y="0"/>
                  </a:moveTo>
                  <a:cubicBezTo>
                    <a:pt x="81" y="18"/>
                    <a:pt x="126" y="36"/>
                    <a:pt x="120" y="55"/>
                  </a:cubicBezTo>
                  <a:cubicBezTo>
                    <a:pt x="114" y="74"/>
                    <a:pt x="0" y="93"/>
                    <a:pt x="0" y="115"/>
                  </a:cubicBezTo>
                  <a:cubicBezTo>
                    <a:pt x="0" y="137"/>
                    <a:pt x="118" y="163"/>
                    <a:pt x="120" y="190"/>
                  </a:cubicBezTo>
                  <a:cubicBezTo>
                    <a:pt x="122" y="217"/>
                    <a:pt x="32" y="265"/>
                    <a:pt x="15" y="28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53" name="Line 53"/>
            <p:cNvSpPr>
              <a:spLocks noChangeShapeType="1"/>
            </p:cNvSpPr>
            <p:nvPr/>
          </p:nvSpPr>
          <p:spPr bwMode="auto">
            <a:xfrm flipV="1">
              <a:off x="2233" y="8344"/>
              <a:ext cx="55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54" name="Line 54"/>
            <p:cNvSpPr>
              <a:spLocks noChangeShapeType="1"/>
            </p:cNvSpPr>
            <p:nvPr/>
          </p:nvSpPr>
          <p:spPr bwMode="auto">
            <a:xfrm>
              <a:off x="2233" y="8562"/>
              <a:ext cx="16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55" name="Line 55"/>
            <p:cNvSpPr>
              <a:spLocks noChangeShapeType="1"/>
            </p:cNvSpPr>
            <p:nvPr/>
          </p:nvSpPr>
          <p:spPr bwMode="auto">
            <a:xfrm>
              <a:off x="2281" y="8919"/>
              <a:ext cx="96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oval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56" name="Line 56"/>
            <p:cNvSpPr>
              <a:spLocks noChangeShapeType="1"/>
            </p:cNvSpPr>
            <p:nvPr/>
          </p:nvSpPr>
          <p:spPr bwMode="auto">
            <a:xfrm>
              <a:off x="2397" y="8562"/>
              <a:ext cx="0" cy="37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oval" w="sm" len="sm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57" name="Rectangle 57"/>
            <p:cNvSpPr>
              <a:spLocks noChangeArrowheads="1"/>
            </p:cNvSpPr>
            <p:nvPr/>
          </p:nvSpPr>
          <p:spPr bwMode="auto">
            <a:xfrm>
              <a:off x="2563" y="8841"/>
              <a:ext cx="443" cy="12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8558" name="Line 58"/>
            <p:cNvSpPr>
              <a:spLocks noChangeShapeType="1"/>
            </p:cNvSpPr>
            <p:nvPr/>
          </p:nvSpPr>
          <p:spPr bwMode="auto">
            <a:xfrm>
              <a:off x="2790" y="8320"/>
              <a:ext cx="0" cy="52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59" name="Line 59"/>
            <p:cNvSpPr>
              <a:spLocks noChangeShapeType="1"/>
            </p:cNvSpPr>
            <p:nvPr/>
          </p:nvSpPr>
          <p:spPr bwMode="auto">
            <a:xfrm>
              <a:off x="1218" y="9802"/>
              <a:ext cx="202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oval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60" name="Text Box 60"/>
            <p:cNvSpPr txBox="1">
              <a:spLocks noChangeArrowheads="1"/>
            </p:cNvSpPr>
            <p:nvPr/>
          </p:nvSpPr>
          <p:spPr bwMode="auto">
            <a:xfrm>
              <a:off x="2944" y="9193"/>
              <a:ext cx="297" cy="32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ru-RU" sz="1600" b="1"/>
                <a:t>e</a:t>
              </a:r>
              <a:endParaRPr lang="ru-RU" altLang="ru-RU" sz="1600" b="1"/>
            </a:p>
          </p:txBody>
        </p:sp>
      </p:grpSp>
      <p:grpSp>
        <p:nvGrpSpPr>
          <p:cNvPr id="3" name="Group 61"/>
          <p:cNvGrpSpPr>
            <a:grpSpLocks noChangeAspect="1"/>
          </p:cNvGrpSpPr>
          <p:nvPr/>
        </p:nvGrpSpPr>
        <p:grpSpPr bwMode="auto">
          <a:xfrm>
            <a:off x="1908175" y="4005263"/>
            <a:ext cx="4806950" cy="2225675"/>
            <a:chOff x="3177" y="1322"/>
            <a:chExt cx="5817" cy="2717"/>
          </a:xfrm>
        </p:grpSpPr>
        <p:sp>
          <p:nvSpPr>
            <p:cNvPr id="18448" name="AutoShape 62"/>
            <p:cNvSpPr>
              <a:spLocks noChangeAspect="1" noChangeArrowheads="1"/>
            </p:cNvSpPr>
            <p:nvPr/>
          </p:nvSpPr>
          <p:spPr bwMode="auto">
            <a:xfrm>
              <a:off x="3177" y="1322"/>
              <a:ext cx="5817" cy="27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8449" name="AutoShape 63"/>
            <p:cNvSpPr>
              <a:spLocks noChangeArrowheads="1"/>
            </p:cNvSpPr>
            <p:nvPr/>
          </p:nvSpPr>
          <p:spPr bwMode="auto">
            <a:xfrm>
              <a:off x="3264" y="1935"/>
              <a:ext cx="2085" cy="351"/>
            </a:xfrm>
            <a:prstGeom prst="flowChartInputOutpu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8450" name="AutoShape 64"/>
            <p:cNvSpPr>
              <a:spLocks noChangeArrowheads="1"/>
            </p:cNvSpPr>
            <p:nvPr/>
          </p:nvSpPr>
          <p:spPr bwMode="auto">
            <a:xfrm rot="5378232" flipH="1">
              <a:off x="4296" y="2553"/>
              <a:ext cx="1615" cy="380"/>
            </a:xfrm>
            <a:prstGeom prst="flowChartInputOutpu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8451" name="Line 65"/>
            <p:cNvSpPr>
              <a:spLocks noChangeShapeType="1"/>
            </p:cNvSpPr>
            <p:nvPr/>
          </p:nvSpPr>
          <p:spPr bwMode="auto">
            <a:xfrm>
              <a:off x="3264" y="2286"/>
              <a:ext cx="1" cy="122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52" name="Line 66"/>
            <p:cNvSpPr>
              <a:spLocks noChangeShapeType="1"/>
            </p:cNvSpPr>
            <p:nvPr/>
          </p:nvSpPr>
          <p:spPr bwMode="auto">
            <a:xfrm flipV="1">
              <a:off x="3265" y="3513"/>
              <a:ext cx="433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53" name="Line 67"/>
            <p:cNvSpPr>
              <a:spLocks noChangeShapeType="1"/>
            </p:cNvSpPr>
            <p:nvPr/>
          </p:nvSpPr>
          <p:spPr bwMode="auto">
            <a:xfrm flipH="1">
              <a:off x="4480" y="3513"/>
              <a:ext cx="434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54" name="AutoShape 68"/>
            <p:cNvSpPr>
              <a:spLocks noChangeArrowheads="1"/>
            </p:cNvSpPr>
            <p:nvPr/>
          </p:nvSpPr>
          <p:spPr bwMode="auto">
            <a:xfrm rot="7688718">
              <a:off x="3496" y="3012"/>
              <a:ext cx="1341" cy="415"/>
            </a:xfrm>
            <a:prstGeom prst="flowChartMagneticDrum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8455" name="Line 69"/>
            <p:cNvSpPr>
              <a:spLocks noChangeShapeType="1"/>
            </p:cNvSpPr>
            <p:nvPr/>
          </p:nvSpPr>
          <p:spPr bwMode="auto">
            <a:xfrm flipV="1">
              <a:off x="4480" y="3162"/>
              <a:ext cx="1" cy="3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56" name="Line 70"/>
            <p:cNvSpPr>
              <a:spLocks noChangeShapeType="1"/>
            </p:cNvSpPr>
            <p:nvPr/>
          </p:nvSpPr>
          <p:spPr bwMode="auto">
            <a:xfrm>
              <a:off x="4480" y="3162"/>
              <a:ext cx="260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57" name="Line 71"/>
            <p:cNvSpPr>
              <a:spLocks noChangeShapeType="1"/>
            </p:cNvSpPr>
            <p:nvPr/>
          </p:nvSpPr>
          <p:spPr bwMode="auto">
            <a:xfrm flipV="1">
              <a:off x="4740" y="2461"/>
              <a:ext cx="0" cy="70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58" name="Line 72"/>
            <p:cNvSpPr>
              <a:spLocks noChangeShapeType="1"/>
            </p:cNvSpPr>
            <p:nvPr/>
          </p:nvSpPr>
          <p:spPr bwMode="auto">
            <a:xfrm flipH="1">
              <a:off x="3438" y="2461"/>
              <a:ext cx="130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59" name="Line 73"/>
            <p:cNvSpPr>
              <a:spLocks noChangeShapeType="1"/>
            </p:cNvSpPr>
            <p:nvPr/>
          </p:nvSpPr>
          <p:spPr bwMode="auto">
            <a:xfrm>
              <a:off x="3438" y="2461"/>
              <a:ext cx="0" cy="70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60" name="Line 74"/>
            <p:cNvSpPr>
              <a:spLocks noChangeShapeType="1"/>
            </p:cNvSpPr>
            <p:nvPr/>
          </p:nvSpPr>
          <p:spPr bwMode="auto">
            <a:xfrm>
              <a:off x="3438" y="3162"/>
              <a:ext cx="260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61" name="Line 75"/>
            <p:cNvSpPr>
              <a:spLocks noChangeShapeType="1"/>
            </p:cNvSpPr>
            <p:nvPr/>
          </p:nvSpPr>
          <p:spPr bwMode="auto">
            <a:xfrm>
              <a:off x="3698" y="3162"/>
              <a:ext cx="1" cy="38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62" name="Line 76"/>
            <p:cNvSpPr>
              <a:spLocks noChangeShapeType="1"/>
            </p:cNvSpPr>
            <p:nvPr/>
          </p:nvSpPr>
          <p:spPr bwMode="auto">
            <a:xfrm flipV="1">
              <a:off x="3699" y="2987"/>
              <a:ext cx="173" cy="17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63" name="Line 77"/>
            <p:cNvSpPr>
              <a:spLocks noChangeShapeType="1"/>
            </p:cNvSpPr>
            <p:nvPr/>
          </p:nvSpPr>
          <p:spPr bwMode="auto">
            <a:xfrm>
              <a:off x="3872" y="2987"/>
              <a:ext cx="0" cy="26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64" name="Line 78"/>
            <p:cNvSpPr>
              <a:spLocks noChangeShapeType="1"/>
            </p:cNvSpPr>
            <p:nvPr/>
          </p:nvSpPr>
          <p:spPr bwMode="auto">
            <a:xfrm flipV="1">
              <a:off x="4481" y="2987"/>
              <a:ext cx="85" cy="1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65" name="Line 79"/>
            <p:cNvSpPr>
              <a:spLocks noChangeShapeType="1"/>
            </p:cNvSpPr>
            <p:nvPr/>
          </p:nvSpPr>
          <p:spPr bwMode="auto">
            <a:xfrm>
              <a:off x="4566" y="2987"/>
              <a:ext cx="174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66" name="Line 80"/>
            <p:cNvSpPr>
              <a:spLocks noChangeShapeType="1"/>
            </p:cNvSpPr>
            <p:nvPr/>
          </p:nvSpPr>
          <p:spPr bwMode="auto">
            <a:xfrm flipH="1">
              <a:off x="3698" y="2987"/>
              <a:ext cx="174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67" name="Line 81"/>
            <p:cNvSpPr>
              <a:spLocks noChangeShapeType="1"/>
            </p:cNvSpPr>
            <p:nvPr/>
          </p:nvSpPr>
          <p:spPr bwMode="auto">
            <a:xfrm flipV="1">
              <a:off x="3438" y="2987"/>
              <a:ext cx="261" cy="17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68" name="Line 82"/>
            <p:cNvSpPr>
              <a:spLocks noChangeShapeType="1"/>
            </p:cNvSpPr>
            <p:nvPr/>
          </p:nvSpPr>
          <p:spPr bwMode="auto">
            <a:xfrm flipV="1">
              <a:off x="3699" y="2461"/>
              <a:ext cx="0" cy="5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69" name="Oval 83"/>
            <p:cNvSpPr>
              <a:spLocks noChangeArrowheads="1"/>
            </p:cNvSpPr>
            <p:nvPr/>
          </p:nvSpPr>
          <p:spPr bwMode="auto">
            <a:xfrm>
              <a:off x="3746" y="3451"/>
              <a:ext cx="260" cy="261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8470" name="Line 84"/>
            <p:cNvSpPr>
              <a:spLocks noChangeShapeType="1"/>
            </p:cNvSpPr>
            <p:nvPr/>
          </p:nvSpPr>
          <p:spPr bwMode="auto">
            <a:xfrm flipV="1">
              <a:off x="4132" y="2812"/>
              <a:ext cx="1" cy="35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oval" w="sm" len="sm"/>
              <a:tailEnd type="oval" w="sm" len="sm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71" name="Line 85"/>
            <p:cNvSpPr>
              <a:spLocks noChangeShapeType="1"/>
            </p:cNvSpPr>
            <p:nvPr/>
          </p:nvSpPr>
          <p:spPr bwMode="auto">
            <a:xfrm>
              <a:off x="4132" y="3550"/>
              <a:ext cx="0" cy="34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oval" w="sm" len="sm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72" name="Freeform 86"/>
            <p:cNvSpPr>
              <a:spLocks/>
            </p:cNvSpPr>
            <p:nvPr/>
          </p:nvSpPr>
          <p:spPr bwMode="auto">
            <a:xfrm>
              <a:off x="3800" y="1760"/>
              <a:ext cx="506" cy="730"/>
            </a:xfrm>
            <a:custGeom>
              <a:avLst/>
              <a:gdLst>
                <a:gd name="T0" fmla="*/ 61 w 659"/>
                <a:gd name="T1" fmla="*/ 0 h 942"/>
                <a:gd name="T2" fmla="*/ 9 w 659"/>
                <a:gd name="T3" fmla="*/ 68 h 942"/>
                <a:gd name="T4" fmla="*/ 9 w 659"/>
                <a:gd name="T5" fmla="*/ 91 h 942"/>
                <a:gd name="T6" fmla="*/ 19 w 659"/>
                <a:gd name="T7" fmla="*/ 91 h 94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59"/>
                <a:gd name="T13" fmla="*/ 0 h 942"/>
                <a:gd name="T14" fmla="*/ 659 w 659"/>
                <a:gd name="T15" fmla="*/ 942 h 94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59" h="942">
                  <a:moveTo>
                    <a:pt x="659" y="0"/>
                  </a:moveTo>
                  <a:cubicBezTo>
                    <a:pt x="423" y="263"/>
                    <a:pt x="188" y="527"/>
                    <a:pt x="94" y="678"/>
                  </a:cubicBezTo>
                  <a:cubicBezTo>
                    <a:pt x="0" y="829"/>
                    <a:pt x="75" y="866"/>
                    <a:pt x="94" y="904"/>
                  </a:cubicBezTo>
                  <a:cubicBezTo>
                    <a:pt x="113" y="942"/>
                    <a:pt x="188" y="904"/>
                    <a:pt x="207" y="904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oval" w="med" len="med"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73" name="Freeform 87"/>
            <p:cNvSpPr>
              <a:spLocks/>
            </p:cNvSpPr>
            <p:nvPr/>
          </p:nvSpPr>
          <p:spPr bwMode="auto">
            <a:xfrm>
              <a:off x="3949" y="1935"/>
              <a:ext cx="357" cy="526"/>
            </a:xfrm>
            <a:custGeom>
              <a:avLst/>
              <a:gdLst>
                <a:gd name="T0" fmla="*/ 43 w 465"/>
                <a:gd name="T1" fmla="*/ 0 h 678"/>
                <a:gd name="T2" fmla="*/ 7 w 465"/>
                <a:gd name="T3" fmla="*/ 47 h 678"/>
                <a:gd name="T4" fmla="*/ 2 w 465"/>
                <a:gd name="T5" fmla="*/ 57 h 678"/>
                <a:gd name="T6" fmla="*/ 7 w 465"/>
                <a:gd name="T7" fmla="*/ 69 h 67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65"/>
                <a:gd name="T13" fmla="*/ 0 h 678"/>
                <a:gd name="T14" fmla="*/ 465 w 465"/>
                <a:gd name="T15" fmla="*/ 678 h 67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65" h="678">
                  <a:moveTo>
                    <a:pt x="465" y="0"/>
                  </a:moveTo>
                  <a:cubicBezTo>
                    <a:pt x="307" y="179"/>
                    <a:pt x="150" y="358"/>
                    <a:pt x="75" y="452"/>
                  </a:cubicBezTo>
                  <a:cubicBezTo>
                    <a:pt x="0" y="546"/>
                    <a:pt x="13" y="527"/>
                    <a:pt x="13" y="565"/>
                  </a:cubicBezTo>
                  <a:cubicBezTo>
                    <a:pt x="13" y="603"/>
                    <a:pt x="65" y="659"/>
                    <a:pt x="75" y="678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74" name="Freeform 88"/>
            <p:cNvSpPr>
              <a:spLocks/>
            </p:cNvSpPr>
            <p:nvPr/>
          </p:nvSpPr>
          <p:spPr bwMode="auto">
            <a:xfrm>
              <a:off x="4063" y="1942"/>
              <a:ext cx="357" cy="526"/>
            </a:xfrm>
            <a:custGeom>
              <a:avLst/>
              <a:gdLst>
                <a:gd name="T0" fmla="*/ 43 w 465"/>
                <a:gd name="T1" fmla="*/ 0 h 678"/>
                <a:gd name="T2" fmla="*/ 7 w 465"/>
                <a:gd name="T3" fmla="*/ 47 h 678"/>
                <a:gd name="T4" fmla="*/ 2 w 465"/>
                <a:gd name="T5" fmla="*/ 57 h 678"/>
                <a:gd name="T6" fmla="*/ 7 w 465"/>
                <a:gd name="T7" fmla="*/ 69 h 67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65"/>
                <a:gd name="T13" fmla="*/ 0 h 678"/>
                <a:gd name="T14" fmla="*/ 465 w 465"/>
                <a:gd name="T15" fmla="*/ 678 h 67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65" h="678">
                  <a:moveTo>
                    <a:pt x="465" y="0"/>
                  </a:moveTo>
                  <a:cubicBezTo>
                    <a:pt x="307" y="179"/>
                    <a:pt x="150" y="358"/>
                    <a:pt x="75" y="452"/>
                  </a:cubicBezTo>
                  <a:cubicBezTo>
                    <a:pt x="0" y="546"/>
                    <a:pt x="13" y="527"/>
                    <a:pt x="13" y="565"/>
                  </a:cubicBezTo>
                  <a:cubicBezTo>
                    <a:pt x="13" y="603"/>
                    <a:pt x="65" y="659"/>
                    <a:pt x="75" y="678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75" name="Freeform 89"/>
            <p:cNvSpPr>
              <a:spLocks/>
            </p:cNvSpPr>
            <p:nvPr/>
          </p:nvSpPr>
          <p:spPr bwMode="auto">
            <a:xfrm>
              <a:off x="4172" y="1949"/>
              <a:ext cx="356" cy="526"/>
            </a:xfrm>
            <a:custGeom>
              <a:avLst/>
              <a:gdLst>
                <a:gd name="T0" fmla="*/ 41 w 465"/>
                <a:gd name="T1" fmla="*/ 0 h 678"/>
                <a:gd name="T2" fmla="*/ 6 w 465"/>
                <a:gd name="T3" fmla="*/ 47 h 678"/>
                <a:gd name="T4" fmla="*/ 2 w 465"/>
                <a:gd name="T5" fmla="*/ 57 h 678"/>
                <a:gd name="T6" fmla="*/ 6 w 465"/>
                <a:gd name="T7" fmla="*/ 69 h 67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65"/>
                <a:gd name="T13" fmla="*/ 0 h 678"/>
                <a:gd name="T14" fmla="*/ 465 w 465"/>
                <a:gd name="T15" fmla="*/ 678 h 67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65" h="678">
                  <a:moveTo>
                    <a:pt x="465" y="0"/>
                  </a:moveTo>
                  <a:cubicBezTo>
                    <a:pt x="307" y="179"/>
                    <a:pt x="150" y="358"/>
                    <a:pt x="75" y="452"/>
                  </a:cubicBezTo>
                  <a:cubicBezTo>
                    <a:pt x="0" y="546"/>
                    <a:pt x="13" y="527"/>
                    <a:pt x="13" y="565"/>
                  </a:cubicBezTo>
                  <a:cubicBezTo>
                    <a:pt x="13" y="603"/>
                    <a:pt x="65" y="659"/>
                    <a:pt x="75" y="678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76" name="Line 90"/>
            <p:cNvSpPr>
              <a:spLocks noChangeShapeType="1"/>
            </p:cNvSpPr>
            <p:nvPr/>
          </p:nvSpPr>
          <p:spPr bwMode="auto">
            <a:xfrm flipV="1">
              <a:off x="4566" y="1760"/>
              <a:ext cx="174" cy="1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oval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77" name="Freeform 91"/>
            <p:cNvSpPr>
              <a:spLocks/>
            </p:cNvSpPr>
            <p:nvPr/>
          </p:nvSpPr>
          <p:spPr bwMode="auto">
            <a:xfrm>
              <a:off x="4740" y="2198"/>
              <a:ext cx="868" cy="409"/>
            </a:xfrm>
            <a:custGeom>
              <a:avLst/>
              <a:gdLst>
                <a:gd name="T0" fmla="*/ 105 w 1130"/>
                <a:gd name="T1" fmla="*/ 0 h 527"/>
                <a:gd name="T2" fmla="*/ 22 w 1130"/>
                <a:gd name="T3" fmla="*/ 47 h 527"/>
                <a:gd name="T4" fmla="*/ 0 w 1130"/>
                <a:gd name="T5" fmla="*/ 47 h 527"/>
                <a:gd name="T6" fmla="*/ 0 60000 65536"/>
                <a:gd name="T7" fmla="*/ 0 60000 65536"/>
                <a:gd name="T8" fmla="*/ 0 60000 65536"/>
                <a:gd name="T9" fmla="*/ 0 w 1130"/>
                <a:gd name="T10" fmla="*/ 0 h 527"/>
                <a:gd name="T11" fmla="*/ 1130 w 1130"/>
                <a:gd name="T12" fmla="*/ 527 h 5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30" h="527">
                  <a:moveTo>
                    <a:pt x="1130" y="0"/>
                  </a:moveTo>
                  <a:cubicBezTo>
                    <a:pt x="772" y="188"/>
                    <a:pt x="414" y="377"/>
                    <a:pt x="226" y="452"/>
                  </a:cubicBezTo>
                  <a:cubicBezTo>
                    <a:pt x="38" y="527"/>
                    <a:pt x="38" y="452"/>
                    <a:pt x="0" y="452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oval" w="med" len="med"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78" name="Freeform 92"/>
            <p:cNvSpPr>
              <a:spLocks/>
            </p:cNvSpPr>
            <p:nvPr/>
          </p:nvSpPr>
          <p:spPr bwMode="auto">
            <a:xfrm>
              <a:off x="4740" y="2468"/>
              <a:ext cx="554" cy="196"/>
            </a:xfrm>
            <a:custGeom>
              <a:avLst/>
              <a:gdLst>
                <a:gd name="T0" fmla="*/ 68 w 721"/>
                <a:gd name="T1" fmla="*/ 0 h 253"/>
                <a:gd name="T2" fmla="*/ 22 w 721"/>
                <a:gd name="T3" fmla="*/ 22 h 253"/>
                <a:gd name="T4" fmla="*/ 0 w 721"/>
                <a:gd name="T5" fmla="*/ 22 h 253"/>
                <a:gd name="T6" fmla="*/ 0 60000 65536"/>
                <a:gd name="T7" fmla="*/ 0 60000 65536"/>
                <a:gd name="T8" fmla="*/ 0 60000 65536"/>
                <a:gd name="T9" fmla="*/ 0 w 721"/>
                <a:gd name="T10" fmla="*/ 0 h 253"/>
                <a:gd name="T11" fmla="*/ 721 w 721"/>
                <a:gd name="T12" fmla="*/ 253 h 25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1" h="253">
                  <a:moveTo>
                    <a:pt x="721" y="0"/>
                  </a:moveTo>
                  <a:cubicBezTo>
                    <a:pt x="533" y="90"/>
                    <a:pt x="346" y="181"/>
                    <a:pt x="226" y="217"/>
                  </a:cubicBezTo>
                  <a:cubicBezTo>
                    <a:pt x="106" y="253"/>
                    <a:pt x="38" y="217"/>
                    <a:pt x="0" y="217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79" name="Freeform 93"/>
            <p:cNvSpPr>
              <a:spLocks/>
            </p:cNvSpPr>
            <p:nvPr/>
          </p:nvSpPr>
          <p:spPr bwMode="auto">
            <a:xfrm>
              <a:off x="4735" y="2549"/>
              <a:ext cx="554" cy="196"/>
            </a:xfrm>
            <a:custGeom>
              <a:avLst/>
              <a:gdLst>
                <a:gd name="T0" fmla="*/ 68 w 721"/>
                <a:gd name="T1" fmla="*/ 0 h 253"/>
                <a:gd name="T2" fmla="*/ 22 w 721"/>
                <a:gd name="T3" fmla="*/ 22 h 253"/>
                <a:gd name="T4" fmla="*/ 0 w 721"/>
                <a:gd name="T5" fmla="*/ 22 h 253"/>
                <a:gd name="T6" fmla="*/ 0 60000 65536"/>
                <a:gd name="T7" fmla="*/ 0 60000 65536"/>
                <a:gd name="T8" fmla="*/ 0 60000 65536"/>
                <a:gd name="T9" fmla="*/ 0 w 721"/>
                <a:gd name="T10" fmla="*/ 0 h 253"/>
                <a:gd name="T11" fmla="*/ 721 w 721"/>
                <a:gd name="T12" fmla="*/ 253 h 25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1" h="253">
                  <a:moveTo>
                    <a:pt x="721" y="0"/>
                  </a:moveTo>
                  <a:cubicBezTo>
                    <a:pt x="533" y="90"/>
                    <a:pt x="346" y="181"/>
                    <a:pt x="226" y="217"/>
                  </a:cubicBezTo>
                  <a:cubicBezTo>
                    <a:pt x="106" y="253"/>
                    <a:pt x="38" y="217"/>
                    <a:pt x="0" y="217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80" name="Line 94"/>
            <p:cNvSpPr>
              <a:spLocks noChangeShapeType="1"/>
            </p:cNvSpPr>
            <p:nvPr/>
          </p:nvSpPr>
          <p:spPr bwMode="auto">
            <a:xfrm flipV="1">
              <a:off x="5294" y="2373"/>
              <a:ext cx="314" cy="17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oval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81" name="Line 95"/>
            <p:cNvSpPr>
              <a:spLocks noChangeShapeType="1"/>
            </p:cNvSpPr>
            <p:nvPr/>
          </p:nvSpPr>
          <p:spPr bwMode="auto">
            <a:xfrm>
              <a:off x="5608" y="2198"/>
              <a:ext cx="147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82" name="Line 96"/>
            <p:cNvSpPr>
              <a:spLocks noChangeShapeType="1"/>
            </p:cNvSpPr>
            <p:nvPr/>
          </p:nvSpPr>
          <p:spPr bwMode="auto">
            <a:xfrm>
              <a:off x="5608" y="2373"/>
              <a:ext cx="1" cy="1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83" name="Line 97"/>
            <p:cNvSpPr>
              <a:spLocks noChangeShapeType="1"/>
            </p:cNvSpPr>
            <p:nvPr/>
          </p:nvSpPr>
          <p:spPr bwMode="auto">
            <a:xfrm>
              <a:off x="5608" y="2556"/>
              <a:ext cx="1476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oval" w="sm" len="sm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84" name="Rectangle 98"/>
            <p:cNvSpPr>
              <a:spLocks noChangeArrowheads="1"/>
            </p:cNvSpPr>
            <p:nvPr/>
          </p:nvSpPr>
          <p:spPr bwMode="auto">
            <a:xfrm>
              <a:off x="6042" y="2461"/>
              <a:ext cx="608" cy="17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8485" name="Line 99"/>
            <p:cNvSpPr>
              <a:spLocks noChangeShapeType="1"/>
            </p:cNvSpPr>
            <p:nvPr/>
          </p:nvSpPr>
          <p:spPr bwMode="auto">
            <a:xfrm>
              <a:off x="4132" y="2812"/>
              <a:ext cx="217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86" name="Line 100"/>
            <p:cNvSpPr>
              <a:spLocks noChangeShapeType="1"/>
            </p:cNvSpPr>
            <p:nvPr/>
          </p:nvSpPr>
          <p:spPr bwMode="auto">
            <a:xfrm>
              <a:off x="7084" y="2198"/>
              <a:ext cx="1" cy="3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87" name="Line 101"/>
            <p:cNvSpPr>
              <a:spLocks noChangeShapeType="1"/>
            </p:cNvSpPr>
            <p:nvPr/>
          </p:nvSpPr>
          <p:spPr bwMode="auto">
            <a:xfrm flipV="1">
              <a:off x="6303" y="2637"/>
              <a:ext cx="0" cy="1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88" name="Line 102"/>
            <p:cNvSpPr>
              <a:spLocks noChangeShapeType="1"/>
            </p:cNvSpPr>
            <p:nvPr/>
          </p:nvSpPr>
          <p:spPr bwMode="auto">
            <a:xfrm>
              <a:off x="4132" y="3890"/>
              <a:ext cx="295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89" name="Line 103"/>
            <p:cNvSpPr>
              <a:spLocks noChangeShapeType="1"/>
            </p:cNvSpPr>
            <p:nvPr/>
          </p:nvSpPr>
          <p:spPr bwMode="auto">
            <a:xfrm>
              <a:off x="7084" y="2549"/>
              <a:ext cx="1" cy="70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90" name="Line 104"/>
            <p:cNvSpPr>
              <a:spLocks noChangeShapeType="1"/>
            </p:cNvSpPr>
            <p:nvPr/>
          </p:nvSpPr>
          <p:spPr bwMode="auto">
            <a:xfrm flipH="1" flipV="1">
              <a:off x="7085" y="3712"/>
              <a:ext cx="1" cy="17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91" name="AutoShape 105"/>
            <p:cNvSpPr>
              <a:spLocks noChangeArrowheads="1"/>
            </p:cNvSpPr>
            <p:nvPr/>
          </p:nvSpPr>
          <p:spPr bwMode="auto">
            <a:xfrm rot="5400000">
              <a:off x="7385" y="3164"/>
              <a:ext cx="702" cy="610"/>
            </a:xfrm>
            <a:prstGeom prst="flowChartExtra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8492" name="Line 106"/>
            <p:cNvSpPr>
              <a:spLocks noChangeShapeType="1"/>
            </p:cNvSpPr>
            <p:nvPr/>
          </p:nvSpPr>
          <p:spPr bwMode="auto">
            <a:xfrm>
              <a:off x="7085" y="3250"/>
              <a:ext cx="34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93" name="Line 107"/>
            <p:cNvSpPr>
              <a:spLocks noChangeShapeType="1"/>
            </p:cNvSpPr>
            <p:nvPr/>
          </p:nvSpPr>
          <p:spPr bwMode="auto">
            <a:xfrm>
              <a:off x="7084" y="3710"/>
              <a:ext cx="345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94" name="Line 108"/>
            <p:cNvSpPr>
              <a:spLocks noChangeShapeType="1"/>
            </p:cNvSpPr>
            <p:nvPr/>
          </p:nvSpPr>
          <p:spPr bwMode="auto">
            <a:xfrm>
              <a:off x="8041" y="3451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95" name="Text Box 109"/>
            <p:cNvSpPr txBox="1">
              <a:spLocks noChangeArrowheads="1"/>
            </p:cNvSpPr>
            <p:nvPr/>
          </p:nvSpPr>
          <p:spPr bwMode="auto">
            <a:xfrm>
              <a:off x="4306" y="1410"/>
              <a:ext cx="521" cy="26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600" b="1"/>
            </a:p>
          </p:txBody>
        </p:sp>
        <p:sp>
          <p:nvSpPr>
            <p:cNvPr id="18496" name="Oval 110"/>
            <p:cNvSpPr>
              <a:spLocks noChangeArrowheads="1"/>
            </p:cNvSpPr>
            <p:nvPr/>
          </p:nvSpPr>
          <p:spPr bwMode="auto">
            <a:xfrm>
              <a:off x="8473" y="3250"/>
              <a:ext cx="434" cy="46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8497" name="Line 111"/>
            <p:cNvSpPr>
              <a:spLocks noChangeShapeType="1"/>
            </p:cNvSpPr>
            <p:nvPr/>
          </p:nvSpPr>
          <p:spPr bwMode="auto">
            <a:xfrm flipV="1">
              <a:off x="8473" y="3163"/>
              <a:ext cx="434" cy="6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98" name="Text Box 112"/>
            <p:cNvSpPr txBox="1">
              <a:spLocks noChangeArrowheads="1"/>
            </p:cNvSpPr>
            <p:nvPr/>
          </p:nvSpPr>
          <p:spPr bwMode="auto">
            <a:xfrm>
              <a:off x="6345" y="3101"/>
              <a:ext cx="608" cy="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ru-RU" sz="1600" b="1"/>
                <a:t>Uk</a:t>
              </a:r>
              <a:endParaRPr lang="ru-RU" altLang="ru-RU" sz="1600" b="1"/>
            </a:p>
          </p:txBody>
        </p:sp>
        <p:sp>
          <p:nvSpPr>
            <p:cNvPr id="18499" name="Text Box 113"/>
            <p:cNvSpPr txBox="1">
              <a:spLocks noChangeArrowheads="1"/>
            </p:cNvSpPr>
            <p:nvPr/>
          </p:nvSpPr>
          <p:spPr bwMode="auto">
            <a:xfrm>
              <a:off x="5561" y="3096"/>
              <a:ext cx="608" cy="35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ru-RU" sz="1600" b="1"/>
                <a:t>U</a:t>
              </a:r>
              <a:r>
                <a:rPr lang="en-US" altLang="ru-RU" sz="1600" b="1" baseline="-25000"/>
                <a:t>Q</a:t>
              </a:r>
              <a:endParaRPr lang="ru-RU" altLang="ru-RU" sz="1600" b="1"/>
            </a:p>
          </p:txBody>
        </p:sp>
        <p:sp>
          <p:nvSpPr>
            <p:cNvPr id="18500" name="Line 114"/>
            <p:cNvSpPr>
              <a:spLocks noChangeShapeType="1"/>
            </p:cNvSpPr>
            <p:nvPr/>
          </p:nvSpPr>
          <p:spPr bwMode="auto">
            <a:xfrm>
              <a:off x="5435" y="2812"/>
              <a:ext cx="1" cy="107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arrow" w="med" len="med"/>
              <a:tailEnd type="arrow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01" name="Line 115"/>
            <p:cNvSpPr>
              <a:spLocks noChangeShapeType="1"/>
            </p:cNvSpPr>
            <p:nvPr/>
          </p:nvSpPr>
          <p:spPr bwMode="auto">
            <a:xfrm>
              <a:off x="6303" y="2899"/>
              <a:ext cx="78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arrow" w="med" len="med"/>
              <a:tailEnd type="arrow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02" name="Line 116"/>
            <p:cNvSpPr>
              <a:spLocks noChangeShapeType="1"/>
            </p:cNvSpPr>
            <p:nvPr/>
          </p:nvSpPr>
          <p:spPr bwMode="auto">
            <a:xfrm>
              <a:off x="6303" y="2812"/>
              <a:ext cx="0" cy="1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03" name="Text Box 117"/>
            <p:cNvSpPr txBox="1">
              <a:spLocks noChangeArrowheads="1"/>
            </p:cNvSpPr>
            <p:nvPr/>
          </p:nvSpPr>
          <p:spPr bwMode="auto">
            <a:xfrm>
              <a:off x="5531" y="1739"/>
              <a:ext cx="607" cy="35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ru-RU" sz="1600" b="1"/>
                <a:t>Wk</a:t>
              </a:r>
              <a:endParaRPr lang="ru-RU" altLang="ru-RU" sz="1600" b="1"/>
            </a:p>
          </p:txBody>
        </p:sp>
        <p:sp>
          <p:nvSpPr>
            <p:cNvPr id="18504" name="Line 118"/>
            <p:cNvSpPr>
              <a:spLocks noChangeShapeType="1"/>
            </p:cNvSpPr>
            <p:nvPr/>
          </p:nvSpPr>
          <p:spPr bwMode="auto">
            <a:xfrm flipH="1">
              <a:off x="3800" y="1760"/>
              <a:ext cx="372" cy="4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05" name="Text Box 119"/>
            <p:cNvSpPr txBox="1">
              <a:spLocks noChangeArrowheads="1"/>
            </p:cNvSpPr>
            <p:nvPr/>
          </p:nvSpPr>
          <p:spPr bwMode="auto">
            <a:xfrm>
              <a:off x="4821" y="1483"/>
              <a:ext cx="607" cy="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ru-RU" sz="1600" b="1"/>
                <a:t>W</a:t>
              </a:r>
              <a:r>
                <a:rPr lang="en-US" altLang="ru-RU" sz="1600" b="1" baseline="-25000"/>
                <a:t>B</a:t>
              </a:r>
              <a:endParaRPr lang="ru-RU" altLang="ru-RU" sz="1600" b="1"/>
            </a:p>
          </p:txBody>
        </p:sp>
      </p:grpSp>
      <p:sp>
        <p:nvSpPr>
          <p:cNvPr id="18440" name="Rectangle 120"/>
          <p:cNvSpPr>
            <a:spLocks noChangeArrowheads="1"/>
          </p:cNvSpPr>
          <p:nvPr/>
        </p:nvSpPr>
        <p:spPr bwMode="auto">
          <a:xfrm>
            <a:off x="5940425" y="2276475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ru-RU" sz="1800"/>
              <a:t>D</a:t>
            </a:r>
            <a:endParaRPr lang="ru-RU" altLang="ru-RU" sz="1800"/>
          </a:p>
        </p:txBody>
      </p:sp>
      <p:sp>
        <p:nvSpPr>
          <p:cNvPr id="18441" name="Rectangle 121"/>
          <p:cNvSpPr>
            <a:spLocks noChangeArrowheads="1"/>
          </p:cNvSpPr>
          <p:nvPr/>
        </p:nvSpPr>
        <p:spPr bwMode="auto">
          <a:xfrm>
            <a:off x="5076825" y="1989138"/>
            <a:ext cx="349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ru-RU" sz="1800"/>
              <a:t>N</a:t>
            </a:r>
            <a:endParaRPr lang="ru-RU" altLang="ru-RU" sz="1800"/>
          </a:p>
        </p:txBody>
      </p:sp>
      <p:sp>
        <p:nvSpPr>
          <p:cNvPr id="18442" name="Rectangle 122"/>
          <p:cNvSpPr>
            <a:spLocks noChangeArrowheads="1"/>
          </p:cNvSpPr>
          <p:nvPr/>
        </p:nvSpPr>
        <p:spPr bwMode="auto">
          <a:xfrm>
            <a:off x="5148263" y="3284538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ru-RU" sz="1800"/>
              <a:t>S</a:t>
            </a:r>
            <a:endParaRPr lang="ru-RU" altLang="ru-RU" sz="1800"/>
          </a:p>
        </p:txBody>
      </p:sp>
      <p:sp>
        <p:nvSpPr>
          <p:cNvPr id="18443" name="Rectangle 123"/>
          <p:cNvSpPr>
            <a:spLocks noChangeArrowheads="1"/>
          </p:cNvSpPr>
          <p:nvPr/>
        </p:nvSpPr>
        <p:spPr bwMode="auto">
          <a:xfrm>
            <a:off x="2771775" y="3933825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ru-RU" sz="1800" b="1"/>
              <a:t>U</a:t>
            </a:r>
            <a:endParaRPr lang="ru-RU" altLang="ru-RU" sz="1800" b="1"/>
          </a:p>
        </p:txBody>
      </p:sp>
      <p:sp>
        <p:nvSpPr>
          <p:cNvPr id="18444" name="Rectangle 124"/>
          <p:cNvSpPr>
            <a:spLocks noChangeArrowheads="1"/>
          </p:cNvSpPr>
          <p:nvPr/>
        </p:nvSpPr>
        <p:spPr bwMode="auto">
          <a:xfrm>
            <a:off x="2981325" y="3968750"/>
            <a:ext cx="317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ru-RU" sz="1800" b="1"/>
              <a:t>~</a:t>
            </a:r>
            <a:endParaRPr lang="ru-RU" altLang="ru-RU" sz="1800" b="1"/>
          </a:p>
        </p:txBody>
      </p:sp>
      <p:sp>
        <p:nvSpPr>
          <p:cNvPr id="18445" name="Rectangle 125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 sz="1800"/>
          </a:p>
        </p:txBody>
      </p:sp>
      <p:sp>
        <p:nvSpPr>
          <p:cNvPr id="18446" name="Text Box 126"/>
          <p:cNvSpPr txBox="1">
            <a:spLocks noChangeArrowheads="1"/>
          </p:cNvSpPr>
          <p:nvPr/>
        </p:nvSpPr>
        <p:spPr bwMode="auto">
          <a:xfrm>
            <a:off x="3419475" y="1628775"/>
            <a:ext cx="431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sz="1800"/>
              <a:t>Ф</a:t>
            </a:r>
          </a:p>
        </p:txBody>
      </p:sp>
      <p:sp>
        <p:nvSpPr>
          <p:cNvPr id="18447" name="Line 127"/>
          <p:cNvSpPr>
            <a:spLocks noChangeShapeType="1"/>
          </p:cNvSpPr>
          <p:nvPr/>
        </p:nvSpPr>
        <p:spPr bwMode="auto">
          <a:xfrm flipH="1">
            <a:off x="3348038" y="1916113"/>
            <a:ext cx="21590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586C2E9-5474-4099-A5A4-CA71F5DCE371}" type="slidenum">
              <a:rPr lang="ru-RU" altLang="ru-RU" smtClean="0"/>
              <a:pPr/>
              <a:t>50</a:t>
            </a:fld>
            <a:endParaRPr lang="ru-RU" altLang="ru-RU" smtClean="0"/>
          </a:p>
        </p:txBody>
      </p:sp>
      <p:sp>
        <p:nvSpPr>
          <p:cNvPr id="1946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57290" y="357166"/>
            <a:ext cx="4872046" cy="549275"/>
          </a:xfrm>
        </p:spPr>
        <p:txBody>
          <a:bodyPr/>
          <a:lstStyle/>
          <a:p>
            <a:pPr eaLnBrk="1" hangingPunct="1"/>
            <a:r>
              <a:rPr lang="ru-RU" altLang="ru-RU" sz="2000" dirty="0" smtClean="0"/>
              <a:t>Ультразвуковые расходомеры </a:t>
            </a:r>
          </a:p>
        </p:txBody>
      </p:sp>
      <p:grpSp>
        <p:nvGrpSpPr>
          <p:cNvPr id="2" name="Group 3"/>
          <p:cNvGrpSpPr>
            <a:grpSpLocks noChangeAspect="1"/>
          </p:cNvGrpSpPr>
          <p:nvPr/>
        </p:nvGrpSpPr>
        <p:grpSpPr bwMode="auto">
          <a:xfrm>
            <a:off x="4643438" y="928670"/>
            <a:ext cx="4176712" cy="2227262"/>
            <a:chOff x="2475" y="4571"/>
            <a:chExt cx="4013" cy="2159"/>
          </a:xfrm>
        </p:grpSpPr>
        <p:sp>
          <p:nvSpPr>
            <p:cNvPr id="19474" name="AutoShape 4"/>
            <p:cNvSpPr>
              <a:spLocks noChangeAspect="1" noChangeArrowheads="1"/>
            </p:cNvSpPr>
            <p:nvPr/>
          </p:nvSpPr>
          <p:spPr bwMode="auto">
            <a:xfrm>
              <a:off x="2475" y="4571"/>
              <a:ext cx="4013" cy="2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9475" name="Line 5"/>
            <p:cNvSpPr>
              <a:spLocks noChangeShapeType="1"/>
            </p:cNvSpPr>
            <p:nvPr/>
          </p:nvSpPr>
          <p:spPr bwMode="auto">
            <a:xfrm>
              <a:off x="3084" y="5613"/>
              <a:ext cx="252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76" name="Rectangle 6"/>
            <p:cNvSpPr>
              <a:spLocks noChangeArrowheads="1"/>
            </p:cNvSpPr>
            <p:nvPr/>
          </p:nvSpPr>
          <p:spPr bwMode="auto">
            <a:xfrm>
              <a:off x="3177" y="5175"/>
              <a:ext cx="2431" cy="88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9477" name="Rectangle 7"/>
            <p:cNvSpPr>
              <a:spLocks noChangeArrowheads="1"/>
            </p:cNvSpPr>
            <p:nvPr/>
          </p:nvSpPr>
          <p:spPr bwMode="auto">
            <a:xfrm>
              <a:off x="3177" y="6052"/>
              <a:ext cx="2431" cy="87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9478" name="Rectangle 8"/>
            <p:cNvSpPr>
              <a:spLocks noChangeArrowheads="1"/>
            </p:cNvSpPr>
            <p:nvPr/>
          </p:nvSpPr>
          <p:spPr bwMode="auto">
            <a:xfrm>
              <a:off x="3177" y="5000"/>
              <a:ext cx="87" cy="175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9479" name="Rectangle 9"/>
            <p:cNvSpPr>
              <a:spLocks noChangeArrowheads="1"/>
            </p:cNvSpPr>
            <p:nvPr/>
          </p:nvSpPr>
          <p:spPr bwMode="auto">
            <a:xfrm>
              <a:off x="3177" y="6139"/>
              <a:ext cx="87" cy="176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9480" name="Rectangle 10"/>
            <p:cNvSpPr>
              <a:spLocks noChangeArrowheads="1"/>
            </p:cNvSpPr>
            <p:nvPr/>
          </p:nvSpPr>
          <p:spPr bwMode="auto">
            <a:xfrm>
              <a:off x="5521" y="5000"/>
              <a:ext cx="87" cy="175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9481" name="Rectangle 11"/>
            <p:cNvSpPr>
              <a:spLocks noChangeArrowheads="1"/>
            </p:cNvSpPr>
            <p:nvPr/>
          </p:nvSpPr>
          <p:spPr bwMode="auto">
            <a:xfrm>
              <a:off x="5521" y="6139"/>
              <a:ext cx="87" cy="176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9482" name="AutoShape 12"/>
            <p:cNvSpPr>
              <a:spLocks noChangeArrowheads="1"/>
            </p:cNvSpPr>
            <p:nvPr/>
          </p:nvSpPr>
          <p:spPr bwMode="auto">
            <a:xfrm rot="2297449">
              <a:off x="3664" y="5090"/>
              <a:ext cx="289" cy="146"/>
            </a:xfrm>
            <a:prstGeom prst="flowChartInputOutput">
              <a:avLst/>
            </a:prstGeom>
            <a:solidFill>
              <a:srgbClr val="FFCC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9483" name="AutoShape 13"/>
            <p:cNvSpPr>
              <a:spLocks noChangeArrowheads="1"/>
            </p:cNvSpPr>
            <p:nvPr/>
          </p:nvSpPr>
          <p:spPr bwMode="auto">
            <a:xfrm rot="2588038">
              <a:off x="4684" y="5993"/>
              <a:ext cx="290" cy="146"/>
            </a:xfrm>
            <a:prstGeom prst="flowChartInputOutput">
              <a:avLst/>
            </a:prstGeom>
            <a:solidFill>
              <a:srgbClr val="FFCC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9484" name="Line 14"/>
            <p:cNvSpPr>
              <a:spLocks noChangeShapeType="1"/>
            </p:cNvSpPr>
            <p:nvPr/>
          </p:nvSpPr>
          <p:spPr bwMode="auto">
            <a:xfrm flipH="1" flipV="1">
              <a:off x="3872" y="5263"/>
              <a:ext cx="868" cy="73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85" name="AutoShape 15"/>
            <p:cNvSpPr>
              <a:spLocks noChangeArrowheads="1"/>
            </p:cNvSpPr>
            <p:nvPr/>
          </p:nvSpPr>
          <p:spPr bwMode="auto">
            <a:xfrm rot="19258596" flipH="1">
              <a:off x="4740" y="5092"/>
              <a:ext cx="288" cy="171"/>
            </a:xfrm>
            <a:prstGeom prst="flowChartInputOutput">
              <a:avLst/>
            </a:prstGeom>
            <a:solidFill>
              <a:srgbClr val="FFCC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9486" name="Line 16"/>
            <p:cNvSpPr>
              <a:spLocks noChangeShapeType="1"/>
            </p:cNvSpPr>
            <p:nvPr/>
          </p:nvSpPr>
          <p:spPr bwMode="auto">
            <a:xfrm rot="-5400000" flipH="1" flipV="1">
              <a:off x="3851" y="5170"/>
              <a:ext cx="823" cy="95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87" name="AutoShape 17"/>
            <p:cNvSpPr>
              <a:spLocks noChangeArrowheads="1"/>
            </p:cNvSpPr>
            <p:nvPr/>
          </p:nvSpPr>
          <p:spPr bwMode="auto">
            <a:xfrm rot="8172783" flipH="1">
              <a:off x="3581" y="6038"/>
              <a:ext cx="291" cy="135"/>
            </a:xfrm>
            <a:prstGeom prst="flowChartInputOutput">
              <a:avLst/>
            </a:prstGeom>
            <a:solidFill>
              <a:srgbClr val="FFCC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9488" name="Line 18"/>
            <p:cNvSpPr>
              <a:spLocks noChangeShapeType="1"/>
            </p:cNvSpPr>
            <p:nvPr/>
          </p:nvSpPr>
          <p:spPr bwMode="auto">
            <a:xfrm>
              <a:off x="3177" y="5175"/>
              <a:ext cx="0" cy="8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89" name="Line 19"/>
            <p:cNvSpPr>
              <a:spLocks noChangeShapeType="1"/>
            </p:cNvSpPr>
            <p:nvPr/>
          </p:nvSpPr>
          <p:spPr bwMode="auto">
            <a:xfrm>
              <a:off x="5608" y="5236"/>
              <a:ext cx="0" cy="83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90" name="AutoShape 20"/>
            <p:cNvSpPr>
              <a:spLocks noChangeArrowheads="1"/>
            </p:cNvSpPr>
            <p:nvPr/>
          </p:nvSpPr>
          <p:spPr bwMode="auto">
            <a:xfrm>
              <a:off x="2475" y="5613"/>
              <a:ext cx="609" cy="88"/>
            </a:xfrm>
            <a:prstGeom prst="rightArrow">
              <a:avLst>
                <a:gd name="adj1" fmla="val 50000"/>
                <a:gd name="adj2" fmla="val 173011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19491" name="Line 21"/>
            <p:cNvSpPr>
              <a:spLocks noChangeShapeType="1"/>
            </p:cNvSpPr>
            <p:nvPr/>
          </p:nvSpPr>
          <p:spPr bwMode="auto">
            <a:xfrm>
              <a:off x="3872" y="6038"/>
              <a:ext cx="347" cy="27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92" name="Line 22"/>
            <p:cNvSpPr>
              <a:spLocks noChangeShapeType="1"/>
            </p:cNvSpPr>
            <p:nvPr/>
          </p:nvSpPr>
          <p:spPr bwMode="auto">
            <a:xfrm>
              <a:off x="4740" y="5236"/>
              <a:ext cx="288" cy="2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93" name="Line 23"/>
            <p:cNvSpPr>
              <a:spLocks noChangeShapeType="1"/>
            </p:cNvSpPr>
            <p:nvPr/>
          </p:nvSpPr>
          <p:spPr bwMode="auto">
            <a:xfrm flipV="1">
              <a:off x="4132" y="5438"/>
              <a:ext cx="842" cy="78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arrow" w="med" len="med"/>
              <a:tailEnd type="arrow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94" name="Text Box 24"/>
            <p:cNvSpPr txBox="1">
              <a:spLocks noChangeArrowheads="1"/>
            </p:cNvSpPr>
            <p:nvPr/>
          </p:nvSpPr>
          <p:spPr bwMode="auto">
            <a:xfrm>
              <a:off x="4627" y="5526"/>
              <a:ext cx="347" cy="35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ru-RU" sz="1600" b="1"/>
                <a:t>L</a:t>
              </a:r>
              <a:endParaRPr lang="ru-RU" altLang="ru-RU" sz="1600" b="1"/>
            </a:p>
          </p:txBody>
        </p:sp>
        <p:sp>
          <p:nvSpPr>
            <p:cNvPr id="19495" name="Text Box 25"/>
            <p:cNvSpPr txBox="1">
              <a:spLocks noChangeArrowheads="1"/>
            </p:cNvSpPr>
            <p:nvPr/>
          </p:nvSpPr>
          <p:spPr bwMode="auto">
            <a:xfrm>
              <a:off x="2699" y="5746"/>
              <a:ext cx="348" cy="35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ru-RU" sz="1600" b="1"/>
                <a:t>V</a:t>
              </a:r>
              <a:endParaRPr lang="ru-RU" altLang="ru-RU" sz="1600" b="1"/>
            </a:p>
          </p:txBody>
        </p:sp>
        <p:sp>
          <p:nvSpPr>
            <p:cNvPr id="19496" name="Text Box 26"/>
            <p:cNvSpPr txBox="1">
              <a:spLocks noChangeArrowheads="1"/>
            </p:cNvSpPr>
            <p:nvPr/>
          </p:nvSpPr>
          <p:spPr bwMode="auto">
            <a:xfrm>
              <a:off x="3313" y="5453"/>
              <a:ext cx="348" cy="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ru-RU" sz="1600" b="1">
                  <a:sym typeface="Symbol" pitchFamily="18" charset="2"/>
                </a:rPr>
                <a:t></a:t>
              </a:r>
              <a:endParaRPr lang="ru-RU" altLang="ru-RU" sz="1600" b="1"/>
            </a:p>
          </p:txBody>
        </p:sp>
        <p:sp>
          <p:nvSpPr>
            <p:cNvPr id="19497" name="Text Box 27"/>
            <p:cNvSpPr txBox="1">
              <a:spLocks noChangeArrowheads="1"/>
            </p:cNvSpPr>
            <p:nvPr/>
          </p:nvSpPr>
          <p:spPr bwMode="auto">
            <a:xfrm>
              <a:off x="2575" y="4571"/>
              <a:ext cx="1297" cy="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600" b="1"/>
            </a:p>
          </p:txBody>
        </p:sp>
        <p:sp>
          <p:nvSpPr>
            <p:cNvPr id="19498" name="Arc 28"/>
            <p:cNvSpPr>
              <a:spLocks/>
            </p:cNvSpPr>
            <p:nvPr/>
          </p:nvSpPr>
          <p:spPr bwMode="auto">
            <a:xfrm rot="17062884" flipH="1">
              <a:off x="4022" y="5198"/>
              <a:ext cx="332" cy="715"/>
            </a:xfrm>
            <a:custGeom>
              <a:avLst/>
              <a:gdLst>
                <a:gd name="T0" fmla="*/ 0 w 15294"/>
                <a:gd name="T1" fmla="*/ 0 h 21600"/>
                <a:gd name="T2" fmla="*/ 0 w 15294"/>
                <a:gd name="T3" fmla="*/ 0 h 21600"/>
                <a:gd name="T4" fmla="*/ 0 w 15294"/>
                <a:gd name="T5" fmla="*/ 0 h 21600"/>
                <a:gd name="T6" fmla="*/ 0 60000 65536"/>
                <a:gd name="T7" fmla="*/ 0 60000 65536"/>
                <a:gd name="T8" fmla="*/ 0 60000 65536"/>
                <a:gd name="T9" fmla="*/ 0 w 15294"/>
                <a:gd name="T10" fmla="*/ 0 h 21600"/>
                <a:gd name="T11" fmla="*/ 15294 w 15294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294" h="21600" fill="none" extrusionOk="0">
                  <a:moveTo>
                    <a:pt x="0" y="2142"/>
                  </a:moveTo>
                  <a:cubicBezTo>
                    <a:pt x="2925" y="732"/>
                    <a:pt x="6131" y="-1"/>
                    <a:pt x="9379" y="0"/>
                  </a:cubicBezTo>
                  <a:cubicBezTo>
                    <a:pt x="11379" y="0"/>
                    <a:pt x="13370" y="277"/>
                    <a:pt x="15294" y="825"/>
                  </a:cubicBezTo>
                </a:path>
                <a:path w="15294" h="21600" stroke="0" extrusionOk="0">
                  <a:moveTo>
                    <a:pt x="0" y="2142"/>
                  </a:moveTo>
                  <a:cubicBezTo>
                    <a:pt x="2925" y="732"/>
                    <a:pt x="6131" y="-1"/>
                    <a:pt x="9379" y="0"/>
                  </a:cubicBezTo>
                  <a:cubicBezTo>
                    <a:pt x="11379" y="0"/>
                    <a:pt x="13370" y="277"/>
                    <a:pt x="15294" y="825"/>
                  </a:cubicBezTo>
                  <a:lnTo>
                    <a:pt x="9379" y="21600"/>
                  </a:lnTo>
                  <a:lnTo>
                    <a:pt x="0" y="2142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99" name="Line 29"/>
            <p:cNvSpPr>
              <a:spLocks noChangeShapeType="1"/>
            </p:cNvSpPr>
            <p:nvPr/>
          </p:nvSpPr>
          <p:spPr bwMode="auto">
            <a:xfrm flipH="1" flipV="1">
              <a:off x="3660" y="4733"/>
              <a:ext cx="212" cy="3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00" name="Line 30"/>
            <p:cNvSpPr>
              <a:spLocks noChangeShapeType="1"/>
            </p:cNvSpPr>
            <p:nvPr/>
          </p:nvSpPr>
          <p:spPr bwMode="auto">
            <a:xfrm>
              <a:off x="3664" y="4733"/>
              <a:ext cx="1221" cy="44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01" name="Text Box 31"/>
            <p:cNvSpPr txBox="1">
              <a:spLocks noChangeArrowheads="1"/>
            </p:cNvSpPr>
            <p:nvPr/>
          </p:nvSpPr>
          <p:spPr bwMode="auto">
            <a:xfrm>
              <a:off x="5291" y="6379"/>
              <a:ext cx="1197" cy="35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600" b="1"/>
            </a:p>
          </p:txBody>
        </p:sp>
        <p:sp>
          <p:nvSpPr>
            <p:cNvPr id="19502" name="Line 32"/>
            <p:cNvSpPr>
              <a:spLocks noChangeShapeType="1"/>
            </p:cNvSpPr>
            <p:nvPr/>
          </p:nvSpPr>
          <p:spPr bwMode="auto">
            <a:xfrm flipH="1" flipV="1">
              <a:off x="3697" y="6173"/>
              <a:ext cx="1594" cy="4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03" name="Line 33"/>
            <p:cNvSpPr>
              <a:spLocks noChangeShapeType="1"/>
            </p:cNvSpPr>
            <p:nvPr/>
          </p:nvSpPr>
          <p:spPr bwMode="auto">
            <a:xfrm flipH="1" flipV="1">
              <a:off x="4911" y="6097"/>
              <a:ext cx="378" cy="48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9465" name="Rectangle 34"/>
          <p:cNvSpPr>
            <a:spLocks noChangeArrowheads="1"/>
          </p:cNvSpPr>
          <p:nvPr/>
        </p:nvSpPr>
        <p:spPr bwMode="auto">
          <a:xfrm>
            <a:off x="4429124" y="928670"/>
            <a:ext cx="1520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ru-RU" altLang="ru-RU" sz="1800" b="1" dirty="0"/>
              <a:t>Излучатели</a:t>
            </a:r>
          </a:p>
        </p:txBody>
      </p:sp>
      <p:sp>
        <p:nvSpPr>
          <p:cNvPr id="19466" name="Rectangle 35"/>
          <p:cNvSpPr>
            <a:spLocks noChangeArrowheads="1"/>
          </p:cNvSpPr>
          <p:nvPr/>
        </p:nvSpPr>
        <p:spPr bwMode="auto">
          <a:xfrm>
            <a:off x="7681913" y="2786058"/>
            <a:ext cx="14620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ru-RU" altLang="ru-RU" sz="1800" b="1" dirty="0"/>
              <a:t>Приёмники</a:t>
            </a:r>
          </a:p>
        </p:txBody>
      </p:sp>
      <p:graphicFrame>
        <p:nvGraphicFramePr>
          <p:cNvPr id="19458" name="Object 36"/>
          <p:cNvGraphicFramePr>
            <a:graphicFrameLocks noChangeAspect="1"/>
          </p:cNvGraphicFramePr>
          <p:nvPr/>
        </p:nvGraphicFramePr>
        <p:xfrm>
          <a:off x="6156325" y="3213100"/>
          <a:ext cx="1800225" cy="674688"/>
        </p:xfrm>
        <a:graphic>
          <a:graphicData uri="http://schemas.openxmlformats.org/presentationml/2006/ole">
            <p:oleObj spid="_x0000_s5122" name="Equation" r:id="rId3" imgW="1219200" imgH="457200" progId="Equation.DSMT4">
              <p:embed/>
            </p:oleObj>
          </a:graphicData>
        </a:graphic>
      </p:graphicFrame>
      <p:graphicFrame>
        <p:nvGraphicFramePr>
          <p:cNvPr id="19459" name="Object 37"/>
          <p:cNvGraphicFramePr>
            <a:graphicFrameLocks noChangeAspect="1"/>
          </p:cNvGraphicFramePr>
          <p:nvPr/>
        </p:nvGraphicFramePr>
        <p:xfrm>
          <a:off x="4643438" y="3933825"/>
          <a:ext cx="4032250" cy="781050"/>
        </p:xfrm>
        <a:graphic>
          <a:graphicData uri="http://schemas.openxmlformats.org/presentationml/2006/ole">
            <p:oleObj spid="_x0000_s5123" name="Equation" r:id="rId4" imgW="2413000" imgH="469900" progId="Equation.DSMT4">
              <p:embed/>
            </p:oleObj>
          </a:graphicData>
        </a:graphic>
      </p:graphicFrame>
      <p:sp>
        <p:nvSpPr>
          <p:cNvPr id="19467" name="Rectangle 38"/>
          <p:cNvSpPr>
            <a:spLocks noChangeArrowheads="1"/>
          </p:cNvSpPr>
          <p:nvPr/>
        </p:nvSpPr>
        <p:spPr bwMode="auto">
          <a:xfrm>
            <a:off x="323850" y="3357563"/>
            <a:ext cx="5327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342900"/>
            <a:r>
              <a:rPr lang="ru-RU" altLang="ru-RU" sz="1800" b="1">
                <a:cs typeface="Times New Roman" pitchFamily="18" charset="0"/>
              </a:rPr>
              <a:t>Время распространения УЗВ на расстоянии </a:t>
            </a:r>
            <a:r>
              <a:rPr lang="en-US" altLang="ru-RU" sz="1800" b="1">
                <a:cs typeface="Times New Roman" pitchFamily="18" charset="0"/>
              </a:rPr>
              <a:t>L</a:t>
            </a:r>
            <a:r>
              <a:rPr lang="en-US" altLang="ru-RU" sz="1200" b="1">
                <a:cs typeface="Times New Roman" pitchFamily="18" charset="0"/>
              </a:rPr>
              <a:t> </a:t>
            </a:r>
            <a:endParaRPr lang="ru-RU" altLang="ru-RU" sz="1800"/>
          </a:p>
        </p:txBody>
      </p:sp>
      <p:sp>
        <p:nvSpPr>
          <p:cNvPr id="19468" name="Rectangle 39"/>
          <p:cNvSpPr>
            <a:spLocks noChangeArrowheads="1"/>
          </p:cNvSpPr>
          <p:nvPr/>
        </p:nvSpPr>
        <p:spPr bwMode="auto">
          <a:xfrm>
            <a:off x="755650" y="3789363"/>
            <a:ext cx="334803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342900"/>
            <a:r>
              <a:rPr lang="ru-RU" altLang="ru-RU" sz="1200">
                <a:cs typeface="Times New Roman" pitchFamily="18" charset="0"/>
              </a:rPr>
              <a:t> </a:t>
            </a:r>
            <a:endParaRPr lang="ru-RU" altLang="ru-RU" sz="1000"/>
          </a:p>
          <a:p>
            <a:pPr indent="342900" eaLnBrk="0" hangingPunct="0"/>
            <a:r>
              <a:rPr lang="ru-RU" altLang="ru-RU" b="1">
                <a:cs typeface="Times New Roman" pitchFamily="18" charset="0"/>
              </a:rPr>
              <a:t>по направлению потока</a:t>
            </a:r>
            <a:r>
              <a:rPr lang="ru-RU" altLang="ru-RU" sz="1600">
                <a:cs typeface="Times New Roman" pitchFamily="18" charset="0"/>
              </a:rPr>
              <a:t> </a:t>
            </a:r>
            <a:endParaRPr lang="ru-RU" altLang="ru-RU" sz="1600"/>
          </a:p>
        </p:txBody>
      </p:sp>
      <p:sp>
        <p:nvSpPr>
          <p:cNvPr id="19469" name="Rectangle 40"/>
          <p:cNvSpPr>
            <a:spLocks noChangeArrowheads="1"/>
          </p:cNvSpPr>
          <p:nvPr/>
        </p:nvSpPr>
        <p:spPr bwMode="auto">
          <a:xfrm>
            <a:off x="5219700" y="4078288"/>
            <a:ext cx="5699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altLang="ru-RU" sz="1200">
                <a:cs typeface="Times New Roman" pitchFamily="18" charset="0"/>
              </a:rPr>
              <a:t> </a:t>
            </a:r>
            <a:endParaRPr lang="ru-RU" altLang="ru-RU" sz="1800"/>
          </a:p>
        </p:txBody>
      </p:sp>
      <p:sp>
        <p:nvSpPr>
          <p:cNvPr id="19470" name="Rectangle 41"/>
          <p:cNvSpPr>
            <a:spLocks noChangeArrowheads="1"/>
          </p:cNvSpPr>
          <p:nvPr/>
        </p:nvSpPr>
        <p:spPr bwMode="auto">
          <a:xfrm>
            <a:off x="2316163" y="2798763"/>
            <a:ext cx="5270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342900"/>
            <a:endParaRPr lang="ru-RU" altLang="ru-RU" sz="1000"/>
          </a:p>
          <a:p>
            <a:pPr indent="342900" eaLnBrk="0" hangingPunct="0"/>
            <a:endParaRPr lang="ru-RU" altLang="ru-RU" sz="1800"/>
          </a:p>
        </p:txBody>
      </p:sp>
      <p:graphicFrame>
        <p:nvGraphicFramePr>
          <p:cNvPr id="19460" name="Object 42"/>
          <p:cNvGraphicFramePr>
            <a:graphicFrameLocks noChangeAspect="1"/>
          </p:cNvGraphicFramePr>
          <p:nvPr/>
        </p:nvGraphicFramePr>
        <p:xfrm>
          <a:off x="4859338" y="4724400"/>
          <a:ext cx="3671887" cy="725488"/>
        </p:xfrm>
        <a:graphic>
          <a:graphicData uri="http://schemas.openxmlformats.org/presentationml/2006/ole">
            <p:oleObj spid="_x0000_s5124" name="Equation" r:id="rId5" imgW="2362200" imgH="469900" progId="Equation.DSMT4">
              <p:embed/>
            </p:oleObj>
          </a:graphicData>
        </a:graphic>
      </p:graphicFrame>
      <p:sp>
        <p:nvSpPr>
          <p:cNvPr id="19471" name="Rectangle 43"/>
          <p:cNvSpPr>
            <a:spLocks noChangeArrowheads="1"/>
          </p:cNvSpPr>
          <p:nvPr/>
        </p:nvSpPr>
        <p:spPr bwMode="auto">
          <a:xfrm>
            <a:off x="6330950" y="3440113"/>
            <a:ext cx="5699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altLang="ru-RU" sz="1200">
                <a:cs typeface="Times New Roman" pitchFamily="18" charset="0"/>
              </a:rPr>
              <a:t> </a:t>
            </a:r>
            <a:endParaRPr lang="ru-RU" altLang="ru-RU" sz="1800"/>
          </a:p>
        </p:txBody>
      </p:sp>
      <p:sp>
        <p:nvSpPr>
          <p:cNvPr id="19472" name="Rectangle 44"/>
          <p:cNvSpPr>
            <a:spLocks noChangeArrowheads="1"/>
          </p:cNvSpPr>
          <p:nvPr/>
        </p:nvSpPr>
        <p:spPr bwMode="auto">
          <a:xfrm>
            <a:off x="900113" y="4868863"/>
            <a:ext cx="36036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ru-RU" altLang="ru-RU" sz="1800" b="1"/>
              <a:t>в направлении против потока</a:t>
            </a:r>
          </a:p>
        </p:txBody>
      </p:sp>
      <p:sp>
        <p:nvSpPr>
          <p:cNvPr id="19473" name="Rectangle 45"/>
          <p:cNvSpPr>
            <a:spLocks noChangeArrowheads="1"/>
          </p:cNvSpPr>
          <p:nvPr/>
        </p:nvSpPr>
        <p:spPr bwMode="auto">
          <a:xfrm>
            <a:off x="2916238" y="3429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 sz="1800"/>
          </a:p>
        </p:txBody>
      </p:sp>
      <p:graphicFrame>
        <p:nvGraphicFramePr>
          <p:cNvPr id="19461" name="Object 46"/>
          <p:cNvGraphicFramePr>
            <a:graphicFrameLocks noChangeAspect="1"/>
          </p:cNvGraphicFramePr>
          <p:nvPr/>
        </p:nvGraphicFramePr>
        <p:xfrm>
          <a:off x="2700338" y="5589588"/>
          <a:ext cx="2951162" cy="796925"/>
        </p:xfrm>
        <a:graphic>
          <a:graphicData uri="http://schemas.openxmlformats.org/presentationml/2006/ole">
            <p:oleObj spid="_x0000_s5125" name="Equation" r:id="rId6" imgW="1409700" imgH="4699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EA61E2B-FE94-4DA6-B443-135DCD23FB1D}" type="slidenum">
              <a:rPr lang="ru-RU" altLang="ru-RU" smtClean="0"/>
              <a:pPr/>
              <a:t>51</a:t>
            </a:fld>
            <a:endParaRPr lang="ru-RU" altLang="ru-RU" smtClean="0"/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229600" cy="633412"/>
          </a:xfrm>
        </p:spPr>
        <p:txBody>
          <a:bodyPr/>
          <a:lstStyle/>
          <a:p>
            <a:pPr eaLnBrk="1" hangingPunct="1"/>
            <a:r>
              <a:rPr lang="ru-RU" altLang="ru-RU" sz="2000" b="1" dirty="0" smtClean="0"/>
              <a:t>Тепловые преобразователи расхода газа</a:t>
            </a:r>
            <a:r>
              <a:rPr lang="ru-RU" altLang="ru-RU" sz="4000" b="1" dirty="0" smtClean="0"/>
              <a:t> </a:t>
            </a:r>
            <a:br>
              <a:rPr lang="ru-RU" altLang="ru-RU" sz="4000" b="1" dirty="0" smtClean="0"/>
            </a:br>
            <a:endParaRPr lang="ru-RU" altLang="ru-RU" sz="4000" b="1" dirty="0" smtClean="0"/>
          </a:p>
        </p:txBody>
      </p:sp>
      <p:grpSp>
        <p:nvGrpSpPr>
          <p:cNvPr id="2" name="Group 3"/>
          <p:cNvGrpSpPr>
            <a:grpSpLocks noChangeAspect="1"/>
          </p:cNvGrpSpPr>
          <p:nvPr/>
        </p:nvGrpSpPr>
        <p:grpSpPr bwMode="auto">
          <a:xfrm>
            <a:off x="1042988" y="692150"/>
            <a:ext cx="5400675" cy="2159000"/>
            <a:chOff x="2743" y="5114"/>
            <a:chExt cx="4428" cy="2195"/>
          </a:xfrm>
        </p:grpSpPr>
        <p:sp>
          <p:nvSpPr>
            <p:cNvPr id="20523" name="AutoShape 4"/>
            <p:cNvSpPr>
              <a:spLocks noChangeAspect="1" noChangeArrowheads="1"/>
            </p:cNvSpPr>
            <p:nvPr/>
          </p:nvSpPr>
          <p:spPr bwMode="auto">
            <a:xfrm>
              <a:off x="2743" y="5114"/>
              <a:ext cx="4428" cy="2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20524" name="Rectangle 5"/>
            <p:cNvSpPr>
              <a:spLocks noChangeArrowheads="1"/>
            </p:cNvSpPr>
            <p:nvPr/>
          </p:nvSpPr>
          <p:spPr bwMode="auto">
            <a:xfrm>
              <a:off x="3091" y="6254"/>
              <a:ext cx="260" cy="876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20525" name="Oval 6"/>
            <p:cNvSpPr>
              <a:spLocks noChangeArrowheads="1"/>
            </p:cNvSpPr>
            <p:nvPr/>
          </p:nvSpPr>
          <p:spPr bwMode="auto">
            <a:xfrm>
              <a:off x="2830" y="5465"/>
              <a:ext cx="781" cy="789"/>
            </a:xfrm>
            <a:prstGeom prst="ellipse">
              <a:avLst/>
            </a:prstGeom>
            <a:solidFill>
              <a:srgbClr val="FFFFFF"/>
            </a:solidFill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20526" name="AutoShape 7"/>
            <p:cNvSpPr>
              <a:spLocks noChangeArrowheads="1"/>
            </p:cNvSpPr>
            <p:nvPr/>
          </p:nvSpPr>
          <p:spPr bwMode="auto">
            <a:xfrm>
              <a:off x="3127" y="5789"/>
              <a:ext cx="173" cy="17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21 w 21600"/>
                <a:gd name="T25" fmla="*/ 3209 h 21600"/>
                <a:gd name="T26" fmla="*/ 18479 w 21600"/>
                <a:gd name="T27" fmla="*/ 18391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27" name="Line 8"/>
            <p:cNvSpPr>
              <a:spLocks noChangeShapeType="1"/>
            </p:cNvSpPr>
            <p:nvPr/>
          </p:nvSpPr>
          <p:spPr bwMode="auto">
            <a:xfrm>
              <a:off x="3177" y="6254"/>
              <a:ext cx="1" cy="105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lgDash"/>
              <a:round/>
              <a:headEnd/>
              <a:tailEnd type="oval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28" name="Line 9"/>
            <p:cNvSpPr>
              <a:spLocks noChangeShapeType="1"/>
            </p:cNvSpPr>
            <p:nvPr/>
          </p:nvSpPr>
          <p:spPr bwMode="auto">
            <a:xfrm>
              <a:off x="3264" y="6254"/>
              <a:ext cx="1" cy="105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lgDash"/>
              <a:round/>
              <a:headEnd/>
              <a:tailEnd type="oval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29" name="Line 10"/>
            <p:cNvSpPr>
              <a:spLocks noChangeShapeType="1"/>
            </p:cNvSpPr>
            <p:nvPr/>
          </p:nvSpPr>
          <p:spPr bwMode="auto">
            <a:xfrm flipH="1" flipV="1">
              <a:off x="3177" y="5903"/>
              <a:ext cx="1" cy="3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30" name="Line 11"/>
            <p:cNvSpPr>
              <a:spLocks noChangeShapeType="1"/>
            </p:cNvSpPr>
            <p:nvPr/>
          </p:nvSpPr>
          <p:spPr bwMode="auto">
            <a:xfrm flipV="1">
              <a:off x="3264" y="5903"/>
              <a:ext cx="1" cy="3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31" name="Rectangle 12"/>
            <p:cNvSpPr>
              <a:spLocks noChangeArrowheads="1"/>
            </p:cNvSpPr>
            <p:nvPr/>
          </p:nvSpPr>
          <p:spPr bwMode="auto">
            <a:xfrm>
              <a:off x="5001" y="5465"/>
              <a:ext cx="1302" cy="789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20532" name="Rectangle 13"/>
            <p:cNvSpPr>
              <a:spLocks noChangeArrowheads="1"/>
            </p:cNvSpPr>
            <p:nvPr/>
          </p:nvSpPr>
          <p:spPr bwMode="auto">
            <a:xfrm>
              <a:off x="5001" y="5553"/>
              <a:ext cx="1302" cy="613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20533" name="Line 14"/>
            <p:cNvSpPr>
              <a:spLocks noChangeShapeType="1"/>
            </p:cNvSpPr>
            <p:nvPr/>
          </p:nvSpPr>
          <p:spPr bwMode="auto">
            <a:xfrm>
              <a:off x="5521" y="5903"/>
              <a:ext cx="175" cy="1"/>
            </a:xfrm>
            <a:prstGeom prst="line">
              <a:avLst/>
            </a:prstGeom>
            <a:noFill/>
            <a:ln w="57150" cmpd="thinThick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34" name="Rectangle 15"/>
            <p:cNvSpPr>
              <a:spLocks noChangeArrowheads="1"/>
            </p:cNvSpPr>
            <p:nvPr/>
          </p:nvSpPr>
          <p:spPr bwMode="auto">
            <a:xfrm>
              <a:off x="5473" y="6258"/>
              <a:ext cx="260" cy="876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20535" name="Line 16"/>
            <p:cNvSpPr>
              <a:spLocks noChangeShapeType="1"/>
            </p:cNvSpPr>
            <p:nvPr/>
          </p:nvSpPr>
          <p:spPr bwMode="auto">
            <a:xfrm>
              <a:off x="5560" y="6258"/>
              <a:ext cx="1" cy="105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lgDash"/>
              <a:round/>
              <a:headEnd/>
              <a:tailEnd type="oval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36" name="Line 17"/>
            <p:cNvSpPr>
              <a:spLocks noChangeShapeType="1"/>
            </p:cNvSpPr>
            <p:nvPr/>
          </p:nvSpPr>
          <p:spPr bwMode="auto">
            <a:xfrm>
              <a:off x="5647" y="6258"/>
              <a:ext cx="1" cy="105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lgDash"/>
              <a:round/>
              <a:headEnd/>
              <a:tailEnd type="oval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37" name="Line 18"/>
            <p:cNvSpPr>
              <a:spLocks noChangeShapeType="1"/>
            </p:cNvSpPr>
            <p:nvPr/>
          </p:nvSpPr>
          <p:spPr bwMode="auto">
            <a:xfrm flipH="1" flipV="1">
              <a:off x="5560" y="5907"/>
              <a:ext cx="1" cy="3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38" name="Line 19"/>
            <p:cNvSpPr>
              <a:spLocks noChangeShapeType="1"/>
            </p:cNvSpPr>
            <p:nvPr/>
          </p:nvSpPr>
          <p:spPr bwMode="auto">
            <a:xfrm flipV="1">
              <a:off x="5647" y="5907"/>
              <a:ext cx="1" cy="3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39" name="Line 20"/>
            <p:cNvSpPr>
              <a:spLocks noChangeShapeType="1"/>
            </p:cNvSpPr>
            <p:nvPr/>
          </p:nvSpPr>
          <p:spPr bwMode="auto">
            <a:xfrm flipH="1">
              <a:off x="6303" y="5728"/>
              <a:ext cx="69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40" name="Line 21"/>
            <p:cNvSpPr>
              <a:spLocks noChangeShapeType="1"/>
            </p:cNvSpPr>
            <p:nvPr/>
          </p:nvSpPr>
          <p:spPr bwMode="auto">
            <a:xfrm flipH="1">
              <a:off x="6290" y="5906"/>
              <a:ext cx="695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41" name="Line 22"/>
            <p:cNvSpPr>
              <a:spLocks noChangeShapeType="1"/>
            </p:cNvSpPr>
            <p:nvPr/>
          </p:nvSpPr>
          <p:spPr bwMode="auto">
            <a:xfrm flipH="1">
              <a:off x="6289" y="6084"/>
              <a:ext cx="695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42" name="Line 23"/>
            <p:cNvSpPr>
              <a:spLocks noChangeShapeType="1"/>
            </p:cNvSpPr>
            <p:nvPr/>
          </p:nvSpPr>
          <p:spPr bwMode="auto">
            <a:xfrm flipH="1">
              <a:off x="4297" y="5684"/>
              <a:ext cx="69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43" name="Line 24"/>
            <p:cNvSpPr>
              <a:spLocks noChangeShapeType="1"/>
            </p:cNvSpPr>
            <p:nvPr/>
          </p:nvSpPr>
          <p:spPr bwMode="auto">
            <a:xfrm flipH="1">
              <a:off x="4284" y="5862"/>
              <a:ext cx="695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44" name="Line 25"/>
            <p:cNvSpPr>
              <a:spLocks noChangeShapeType="1"/>
            </p:cNvSpPr>
            <p:nvPr/>
          </p:nvSpPr>
          <p:spPr bwMode="auto">
            <a:xfrm flipH="1">
              <a:off x="4283" y="6040"/>
              <a:ext cx="695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45" name="Text Box 26"/>
            <p:cNvSpPr txBox="1">
              <a:spLocks noChangeArrowheads="1"/>
            </p:cNvSpPr>
            <p:nvPr/>
          </p:nvSpPr>
          <p:spPr bwMode="auto">
            <a:xfrm>
              <a:off x="3698" y="5114"/>
              <a:ext cx="868" cy="35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altLang="ru-RU" sz="1800" b="1"/>
                <a:t>Корпус</a:t>
              </a:r>
            </a:p>
          </p:txBody>
        </p:sp>
        <p:sp>
          <p:nvSpPr>
            <p:cNvPr id="20546" name="Line 27"/>
            <p:cNvSpPr>
              <a:spLocks noChangeShapeType="1"/>
            </p:cNvSpPr>
            <p:nvPr/>
          </p:nvSpPr>
          <p:spPr bwMode="auto">
            <a:xfrm flipH="1">
              <a:off x="3438" y="5377"/>
              <a:ext cx="434" cy="17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47" name="Line 28"/>
            <p:cNvSpPr>
              <a:spLocks noChangeShapeType="1"/>
            </p:cNvSpPr>
            <p:nvPr/>
          </p:nvSpPr>
          <p:spPr bwMode="auto">
            <a:xfrm>
              <a:off x="4480" y="5377"/>
              <a:ext cx="694" cy="17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48" name="Text Box 29"/>
            <p:cNvSpPr txBox="1">
              <a:spLocks noChangeArrowheads="1"/>
            </p:cNvSpPr>
            <p:nvPr/>
          </p:nvSpPr>
          <p:spPr bwMode="auto">
            <a:xfrm>
              <a:off x="3626" y="6504"/>
              <a:ext cx="1201" cy="5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ru-RU" altLang="ru-RU" sz="1600" b="1"/>
            </a:p>
          </p:txBody>
        </p:sp>
        <p:sp>
          <p:nvSpPr>
            <p:cNvPr id="20549" name="Line 30"/>
            <p:cNvSpPr>
              <a:spLocks noChangeShapeType="1"/>
            </p:cNvSpPr>
            <p:nvPr/>
          </p:nvSpPr>
          <p:spPr bwMode="auto">
            <a:xfrm>
              <a:off x="3264" y="5903"/>
              <a:ext cx="608" cy="6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50" name="Line 31"/>
            <p:cNvSpPr>
              <a:spLocks noChangeShapeType="1"/>
            </p:cNvSpPr>
            <p:nvPr/>
          </p:nvSpPr>
          <p:spPr bwMode="auto">
            <a:xfrm flipV="1">
              <a:off x="4566" y="5903"/>
              <a:ext cx="1042" cy="6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51" name="Text Box 32"/>
            <p:cNvSpPr txBox="1">
              <a:spLocks noChangeArrowheads="1"/>
            </p:cNvSpPr>
            <p:nvPr/>
          </p:nvSpPr>
          <p:spPr bwMode="auto">
            <a:xfrm>
              <a:off x="6538" y="5265"/>
              <a:ext cx="633" cy="28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</p:grpSp>
      <p:sp>
        <p:nvSpPr>
          <p:cNvPr id="20486" name="Rectangle 33"/>
          <p:cNvSpPr>
            <a:spLocks noChangeArrowheads="1"/>
          </p:cNvSpPr>
          <p:nvPr/>
        </p:nvSpPr>
        <p:spPr bwMode="auto">
          <a:xfrm>
            <a:off x="1908175" y="2060575"/>
            <a:ext cx="19192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altLang="ru-RU" sz="1800" b="1"/>
              <a:t>Нагреваемый</a:t>
            </a:r>
          </a:p>
          <a:p>
            <a:pPr algn="r"/>
            <a:r>
              <a:rPr lang="ru-RU" altLang="ru-RU" sz="1800" b="1"/>
              <a:t>терморезистор</a:t>
            </a:r>
          </a:p>
        </p:txBody>
      </p:sp>
      <p:sp>
        <p:nvSpPr>
          <p:cNvPr id="20487" name="Rectangle 34"/>
          <p:cNvSpPr>
            <a:spLocks noChangeArrowheads="1"/>
          </p:cNvSpPr>
          <p:nvPr/>
        </p:nvSpPr>
        <p:spPr bwMode="auto">
          <a:xfrm>
            <a:off x="5651500" y="1341438"/>
            <a:ext cx="8080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ru-RU" altLang="ru-RU" sz="1800"/>
              <a:t>Поток</a:t>
            </a:r>
          </a:p>
        </p:txBody>
      </p:sp>
      <p:graphicFrame>
        <p:nvGraphicFramePr>
          <p:cNvPr id="20482" name="Object 35"/>
          <p:cNvGraphicFramePr>
            <a:graphicFrameLocks noChangeAspect="1"/>
          </p:cNvGraphicFramePr>
          <p:nvPr/>
        </p:nvGraphicFramePr>
        <p:xfrm>
          <a:off x="5724525" y="1844675"/>
          <a:ext cx="3024188" cy="1014413"/>
        </p:xfrm>
        <a:graphic>
          <a:graphicData uri="http://schemas.openxmlformats.org/presentationml/2006/ole">
            <p:oleObj spid="_x0000_s6146" name="Equation" r:id="rId3" imgW="1790700" imgH="596900" progId="Equation.DSMT4">
              <p:embed/>
            </p:oleObj>
          </a:graphicData>
        </a:graphic>
      </p:graphicFrame>
      <p:sp>
        <p:nvSpPr>
          <p:cNvPr id="20488" name="Rectangle 36"/>
          <p:cNvSpPr>
            <a:spLocks noChangeArrowheads="1"/>
          </p:cNvSpPr>
          <p:nvPr/>
        </p:nvSpPr>
        <p:spPr bwMode="auto">
          <a:xfrm>
            <a:off x="539750" y="2997200"/>
            <a:ext cx="8280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altLang="ru-RU" sz="1800" b="1"/>
              <a:t>где К1, К2 – приборные константы, </a:t>
            </a:r>
            <a:r>
              <a:rPr lang="en-US" altLang="ru-RU" sz="1800" b="1"/>
              <a:t>U, I – </a:t>
            </a:r>
            <a:r>
              <a:rPr lang="ru-RU" altLang="ru-RU" sz="1800" b="1"/>
              <a:t>напряжение и ток питания датчиков, Т</a:t>
            </a:r>
            <a:r>
              <a:rPr lang="ru-RU" altLang="ru-RU" sz="1200" b="1"/>
              <a:t>Н</a:t>
            </a:r>
            <a:r>
              <a:rPr lang="ru-RU" altLang="ru-RU" sz="1800" b="1"/>
              <a:t> - температура рабочего датчика нагревателя, </a:t>
            </a:r>
          </a:p>
          <a:p>
            <a:r>
              <a:rPr lang="ru-RU" altLang="ru-RU" sz="1800" b="1"/>
              <a:t>Т</a:t>
            </a:r>
            <a:r>
              <a:rPr lang="ru-RU" altLang="ru-RU" sz="1200" b="1"/>
              <a:t>С</a:t>
            </a:r>
            <a:r>
              <a:rPr lang="ru-RU" altLang="ru-RU" sz="1800" b="1"/>
              <a:t> - температура потока</a:t>
            </a:r>
            <a:r>
              <a:rPr lang="ru-RU" altLang="ru-RU" sz="1800"/>
              <a:t> </a:t>
            </a:r>
            <a:r>
              <a:rPr lang="ru-RU" altLang="ru-RU" sz="1800" b="1"/>
              <a:t>(</a:t>
            </a:r>
            <a:r>
              <a:rPr lang="ru-RU" altLang="ru-RU" sz="1800"/>
              <a:t> </a:t>
            </a:r>
            <a:r>
              <a:rPr lang="ru-RU" altLang="ru-RU" sz="1800" b="1"/>
              <a:t>компенсационного датчика ) </a:t>
            </a:r>
          </a:p>
        </p:txBody>
      </p:sp>
      <p:grpSp>
        <p:nvGrpSpPr>
          <p:cNvPr id="3" name="Group 37"/>
          <p:cNvGrpSpPr>
            <a:grpSpLocks noChangeAspect="1"/>
          </p:cNvGrpSpPr>
          <p:nvPr/>
        </p:nvGrpSpPr>
        <p:grpSpPr bwMode="auto">
          <a:xfrm>
            <a:off x="1547813" y="4005263"/>
            <a:ext cx="6192837" cy="1362075"/>
            <a:chOff x="2828" y="11251"/>
            <a:chExt cx="5730" cy="1665"/>
          </a:xfrm>
        </p:grpSpPr>
        <p:sp>
          <p:nvSpPr>
            <p:cNvPr id="20496" name="AutoShape 38"/>
            <p:cNvSpPr>
              <a:spLocks noChangeAspect="1" noChangeArrowheads="1"/>
            </p:cNvSpPr>
            <p:nvPr/>
          </p:nvSpPr>
          <p:spPr bwMode="auto">
            <a:xfrm>
              <a:off x="2828" y="11251"/>
              <a:ext cx="5730" cy="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20497" name="Text Box 39"/>
            <p:cNvSpPr txBox="1">
              <a:spLocks noChangeArrowheads="1"/>
            </p:cNvSpPr>
            <p:nvPr/>
          </p:nvSpPr>
          <p:spPr bwMode="auto">
            <a:xfrm>
              <a:off x="5780" y="11269"/>
              <a:ext cx="607" cy="35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20498" name="Rectangle 40"/>
            <p:cNvSpPr>
              <a:spLocks noChangeArrowheads="1"/>
            </p:cNvSpPr>
            <p:nvPr/>
          </p:nvSpPr>
          <p:spPr bwMode="auto">
            <a:xfrm>
              <a:off x="3175" y="11620"/>
              <a:ext cx="4688" cy="87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20499" name="Rectangle 41"/>
            <p:cNvSpPr>
              <a:spLocks noChangeArrowheads="1"/>
            </p:cNvSpPr>
            <p:nvPr/>
          </p:nvSpPr>
          <p:spPr bwMode="auto">
            <a:xfrm>
              <a:off x="3175" y="11970"/>
              <a:ext cx="1042" cy="88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20500" name="Rectangle 42"/>
            <p:cNvSpPr>
              <a:spLocks noChangeArrowheads="1"/>
            </p:cNvSpPr>
            <p:nvPr/>
          </p:nvSpPr>
          <p:spPr bwMode="auto">
            <a:xfrm>
              <a:off x="4391" y="11970"/>
              <a:ext cx="2344" cy="88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20501" name="Rectangle 43"/>
            <p:cNvSpPr>
              <a:spLocks noChangeArrowheads="1"/>
            </p:cNvSpPr>
            <p:nvPr/>
          </p:nvSpPr>
          <p:spPr bwMode="auto">
            <a:xfrm>
              <a:off x="6908" y="11970"/>
              <a:ext cx="955" cy="88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20502" name="Rectangle 44"/>
            <p:cNvSpPr>
              <a:spLocks noChangeArrowheads="1"/>
            </p:cNvSpPr>
            <p:nvPr/>
          </p:nvSpPr>
          <p:spPr bwMode="auto">
            <a:xfrm>
              <a:off x="5346" y="11795"/>
              <a:ext cx="347" cy="87"/>
            </a:xfrm>
            <a:prstGeom prst="rect">
              <a:avLst/>
            </a:prstGeom>
            <a:solidFill>
              <a:srgbClr val="3333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20503" name="Rectangle 45"/>
            <p:cNvSpPr>
              <a:spLocks noChangeArrowheads="1"/>
            </p:cNvSpPr>
            <p:nvPr/>
          </p:nvSpPr>
          <p:spPr bwMode="auto">
            <a:xfrm>
              <a:off x="5346" y="12145"/>
              <a:ext cx="347" cy="88"/>
            </a:xfrm>
            <a:prstGeom prst="rect">
              <a:avLst/>
            </a:prstGeom>
            <a:solidFill>
              <a:srgbClr val="3333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20504" name="Rectangle 46"/>
            <p:cNvSpPr>
              <a:spLocks noChangeArrowheads="1"/>
            </p:cNvSpPr>
            <p:nvPr/>
          </p:nvSpPr>
          <p:spPr bwMode="auto">
            <a:xfrm>
              <a:off x="3696" y="12408"/>
              <a:ext cx="3560" cy="88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20505" name="Rectangle 47"/>
            <p:cNvSpPr>
              <a:spLocks noChangeArrowheads="1"/>
            </p:cNvSpPr>
            <p:nvPr/>
          </p:nvSpPr>
          <p:spPr bwMode="auto">
            <a:xfrm>
              <a:off x="3696" y="12058"/>
              <a:ext cx="87" cy="35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20506" name="Rectangle 48"/>
            <p:cNvSpPr>
              <a:spLocks noChangeArrowheads="1"/>
            </p:cNvSpPr>
            <p:nvPr/>
          </p:nvSpPr>
          <p:spPr bwMode="auto">
            <a:xfrm>
              <a:off x="7169" y="12058"/>
              <a:ext cx="87" cy="35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20507" name="Line 49"/>
            <p:cNvSpPr>
              <a:spLocks noChangeShapeType="1"/>
            </p:cNvSpPr>
            <p:nvPr/>
          </p:nvSpPr>
          <p:spPr bwMode="auto">
            <a:xfrm>
              <a:off x="5693" y="11795"/>
              <a:ext cx="8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08" name="Line 50"/>
            <p:cNvSpPr>
              <a:spLocks noChangeShapeType="1"/>
            </p:cNvSpPr>
            <p:nvPr/>
          </p:nvSpPr>
          <p:spPr bwMode="auto">
            <a:xfrm flipH="1">
              <a:off x="5259" y="11795"/>
              <a:ext cx="8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09" name="Line 51"/>
            <p:cNvSpPr>
              <a:spLocks noChangeShapeType="1"/>
            </p:cNvSpPr>
            <p:nvPr/>
          </p:nvSpPr>
          <p:spPr bwMode="auto">
            <a:xfrm>
              <a:off x="5693" y="12233"/>
              <a:ext cx="8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10" name="Line 52"/>
            <p:cNvSpPr>
              <a:spLocks noChangeShapeType="1"/>
            </p:cNvSpPr>
            <p:nvPr/>
          </p:nvSpPr>
          <p:spPr bwMode="auto">
            <a:xfrm flipH="1">
              <a:off x="5259" y="12233"/>
              <a:ext cx="8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11" name="Line 53"/>
            <p:cNvSpPr>
              <a:spLocks noChangeShapeType="1"/>
            </p:cNvSpPr>
            <p:nvPr/>
          </p:nvSpPr>
          <p:spPr bwMode="auto">
            <a:xfrm flipV="1">
              <a:off x="5780" y="11357"/>
              <a:ext cx="0" cy="4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oval" w="sm" len="sm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12" name="Line 54"/>
            <p:cNvSpPr>
              <a:spLocks noChangeShapeType="1"/>
            </p:cNvSpPr>
            <p:nvPr/>
          </p:nvSpPr>
          <p:spPr bwMode="auto">
            <a:xfrm flipV="1">
              <a:off x="5259" y="11357"/>
              <a:ext cx="0" cy="4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oval" w="sm" len="sm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13" name="Line 55"/>
            <p:cNvSpPr>
              <a:spLocks noChangeShapeType="1"/>
            </p:cNvSpPr>
            <p:nvPr/>
          </p:nvSpPr>
          <p:spPr bwMode="auto">
            <a:xfrm>
              <a:off x="5780" y="12233"/>
              <a:ext cx="0" cy="52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oval" w="sm" len="sm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14" name="Line 56"/>
            <p:cNvSpPr>
              <a:spLocks noChangeShapeType="1"/>
            </p:cNvSpPr>
            <p:nvPr/>
          </p:nvSpPr>
          <p:spPr bwMode="auto">
            <a:xfrm>
              <a:off x="5259" y="12233"/>
              <a:ext cx="0" cy="52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oval" w="sm" len="sm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15" name="Line 57"/>
            <p:cNvSpPr>
              <a:spLocks noChangeShapeType="1"/>
            </p:cNvSpPr>
            <p:nvPr/>
          </p:nvSpPr>
          <p:spPr bwMode="auto">
            <a:xfrm>
              <a:off x="3175" y="11620"/>
              <a:ext cx="0" cy="4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16" name="Line 58"/>
            <p:cNvSpPr>
              <a:spLocks noChangeShapeType="1"/>
            </p:cNvSpPr>
            <p:nvPr/>
          </p:nvSpPr>
          <p:spPr bwMode="auto">
            <a:xfrm>
              <a:off x="7863" y="11620"/>
              <a:ext cx="0" cy="4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17" name="Line 59"/>
            <p:cNvSpPr>
              <a:spLocks noChangeShapeType="1"/>
            </p:cNvSpPr>
            <p:nvPr/>
          </p:nvSpPr>
          <p:spPr bwMode="auto">
            <a:xfrm flipH="1">
              <a:off x="7863" y="11795"/>
              <a:ext cx="52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18" name="Line 60"/>
            <p:cNvSpPr>
              <a:spLocks noChangeShapeType="1"/>
            </p:cNvSpPr>
            <p:nvPr/>
          </p:nvSpPr>
          <p:spPr bwMode="auto">
            <a:xfrm flipH="1">
              <a:off x="7863" y="11882"/>
              <a:ext cx="52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19" name="Line 61"/>
            <p:cNvSpPr>
              <a:spLocks noChangeShapeType="1"/>
            </p:cNvSpPr>
            <p:nvPr/>
          </p:nvSpPr>
          <p:spPr bwMode="auto">
            <a:xfrm flipH="1">
              <a:off x="2828" y="11795"/>
              <a:ext cx="34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20" name="Line 62"/>
            <p:cNvSpPr>
              <a:spLocks noChangeShapeType="1"/>
            </p:cNvSpPr>
            <p:nvPr/>
          </p:nvSpPr>
          <p:spPr bwMode="auto">
            <a:xfrm flipH="1">
              <a:off x="2828" y="11882"/>
              <a:ext cx="34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21" name="Text Box 63"/>
            <p:cNvSpPr txBox="1">
              <a:spLocks noChangeArrowheads="1"/>
            </p:cNvSpPr>
            <p:nvPr/>
          </p:nvSpPr>
          <p:spPr bwMode="auto">
            <a:xfrm>
              <a:off x="5938" y="12575"/>
              <a:ext cx="607" cy="34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20522" name="Text Box 64"/>
            <p:cNvSpPr txBox="1">
              <a:spLocks noChangeArrowheads="1"/>
            </p:cNvSpPr>
            <p:nvPr/>
          </p:nvSpPr>
          <p:spPr bwMode="auto">
            <a:xfrm>
              <a:off x="7997" y="11251"/>
              <a:ext cx="387" cy="43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</p:grpSp>
      <p:sp>
        <p:nvSpPr>
          <p:cNvPr id="20490" name="Rectangle 65"/>
          <p:cNvSpPr>
            <a:spLocks noChangeArrowheads="1"/>
          </p:cNvSpPr>
          <p:nvPr/>
        </p:nvSpPr>
        <p:spPr bwMode="auto">
          <a:xfrm>
            <a:off x="4787900" y="3860800"/>
            <a:ext cx="6715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ru-RU" sz="1800"/>
              <a:t>R</a:t>
            </a:r>
            <a:r>
              <a:rPr lang="en-US" altLang="ru-RU" sz="1200"/>
              <a:t>(</a:t>
            </a:r>
            <a:r>
              <a:rPr lang="en-US" altLang="ru-RU" sz="1200" b="1"/>
              <a:t>VT</a:t>
            </a:r>
            <a:r>
              <a:rPr lang="en-US" altLang="ru-RU" sz="1800"/>
              <a:t>)</a:t>
            </a:r>
            <a:endParaRPr lang="ru-RU" altLang="ru-RU" sz="1800"/>
          </a:p>
        </p:txBody>
      </p:sp>
      <p:sp>
        <p:nvSpPr>
          <p:cNvPr id="20491" name="Rectangle 66"/>
          <p:cNvSpPr>
            <a:spLocks noChangeArrowheads="1"/>
          </p:cNvSpPr>
          <p:nvPr/>
        </p:nvSpPr>
        <p:spPr bwMode="auto">
          <a:xfrm>
            <a:off x="7164388" y="4005263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ru-RU" sz="1800"/>
              <a:t>V</a:t>
            </a:r>
            <a:endParaRPr lang="ru-RU" altLang="ru-RU" sz="1800"/>
          </a:p>
        </p:txBody>
      </p:sp>
      <p:sp>
        <p:nvSpPr>
          <p:cNvPr id="20492" name="Rectangle 67"/>
          <p:cNvSpPr>
            <a:spLocks noChangeArrowheads="1"/>
          </p:cNvSpPr>
          <p:nvPr/>
        </p:nvSpPr>
        <p:spPr bwMode="auto">
          <a:xfrm>
            <a:off x="4859338" y="5229225"/>
            <a:ext cx="5921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ru-RU" sz="1800"/>
              <a:t>R</a:t>
            </a:r>
            <a:r>
              <a:rPr lang="en-US" altLang="ru-RU" sz="1400" b="1"/>
              <a:t>(T</a:t>
            </a:r>
            <a:r>
              <a:rPr lang="en-US" altLang="ru-RU" sz="1800"/>
              <a:t>)</a:t>
            </a:r>
            <a:endParaRPr lang="ru-RU" altLang="ru-RU" sz="1800"/>
          </a:p>
        </p:txBody>
      </p:sp>
      <p:sp>
        <p:nvSpPr>
          <p:cNvPr id="20493" name="Line 68"/>
          <p:cNvSpPr>
            <a:spLocks noChangeShapeType="1"/>
          </p:cNvSpPr>
          <p:nvPr/>
        </p:nvSpPr>
        <p:spPr bwMode="auto">
          <a:xfrm flipH="1">
            <a:off x="2700338" y="4508500"/>
            <a:ext cx="8651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0494" name="Line 69"/>
          <p:cNvSpPr>
            <a:spLocks noChangeShapeType="1"/>
          </p:cNvSpPr>
          <p:nvPr/>
        </p:nvSpPr>
        <p:spPr bwMode="auto">
          <a:xfrm flipH="1">
            <a:off x="5364163" y="4508500"/>
            <a:ext cx="792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0495" name="Rectangle 70"/>
          <p:cNvSpPr>
            <a:spLocks noChangeArrowheads="1"/>
          </p:cNvSpPr>
          <p:nvPr/>
        </p:nvSpPr>
        <p:spPr bwMode="auto">
          <a:xfrm>
            <a:off x="827088" y="5661025"/>
            <a:ext cx="7696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342900"/>
            <a:r>
              <a:rPr lang="ru-RU" altLang="ru-RU" sz="1800" b="1"/>
              <a:t>. Схема расположения рабочего и компенсирующего датчиков</a:t>
            </a:r>
            <a:endParaRPr lang="ru-RU" altLang="ru-RU" sz="180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FEED8EE-2742-45C8-8EF2-06504E21605C}" type="slidenum">
              <a:rPr lang="ru-RU" altLang="ru-RU" smtClean="0"/>
              <a:pPr/>
              <a:t>52</a:t>
            </a:fld>
            <a:endParaRPr lang="ru-RU" altLang="ru-RU" smtClean="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633412"/>
          </a:xfrm>
        </p:spPr>
        <p:txBody>
          <a:bodyPr/>
          <a:lstStyle/>
          <a:p>
            <a:pPr eaLnBrk="1" hangingPunct="1"/>
            <a:r>
              <a:rPr lang="ru-RU" altLang="ru-RU" sz="2000" b="1" smtClean="0"/>
              <a:t>Объёмные счётчики</a:t>
            </a:r>
          </a:p>
        </p:txBody>
      </p:sp>
      <p:grpSp>
        <p:nvGrpSpPr>
          <p:cNvPr id="2" name="Group 3"/>
          <p:cNvGrpSpPr>
            <a:grpSpLocks noChangeAspect="1"/>
          </p:cNvGrpSpPr>
          <p:nvPr/>
        </p:nvGrpSpPr>
        <p:grpSpPr bwMode="auto">
          <a:xfrm>
            <a:off x="2051050" y="1052513"/>
            <a:ext cx="5402263" cy="2255837"/>
            <a:chOff x="3431" y="8544"/>
            <a:chExt cx="4521" cy="2498"/>
          </a:xfrm>
        </p:grpSpPr>
        <p:sp>
          <p:nvSpPr>
            <p:cNvPr id="39949" name="AutoShape 4"/>
            <p:cNvSpPr>
              <a:spLocks noChangeAspect="1" noChangeArrowheads="1"/>
            </p:cNvSpPr>
            <p:nvPr/>
          </p:nvSpPr>
          <p:spPr bwMode="auto">
            <a:xfrm>
              <a:off x="3431" y="8544"/>
              <a:ext cx="4521" cy="2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39950" name="Line 5"/>
            <p:cNvSpPr>
              <a:spLocks noChangeShapeType="1"/>
            </p:cNvSpPr>
            <p:nvPr/>
          </p:nvSpPr>
          <p:spPr bwMode="auto">
            <a:xfrm flipH="1">
              <a:off x="4046" y="9070"/>
              <a:ext cx="1" cy="12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51" name="Oval 6"/>
            <p:cNvSpPr>
              <a:spLocks noChangeArrowheads="1"/>
            </p:cNvSpPr>
            <p:nvPr/>
          </p:nvSpPr>
          <p:spPr bwMode="auto">
            <a:xfrm>
              <a:off x="4096" y="9589"/>
              <a:ext cx="348" cy="35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39952" name="Oval 7"/>
            <p:cNvSpPr>
              <a:spLocks noChangeArrowheads="1"/>
            </p:cNvSpPr>
            <p:nvPr/>
          </p:nvSpPr>
          <p:spPr bwMode="auto">
            <a:xfrm>
              <a:off x="3866" y="9333"/>
              <a:ext cx="348" cy="350"/>
            </a:xfrm>
            <a:prstGeom prst="ellipse">
              <a:avLst/>
            </a:prstGeom>
            <a:solidFill>
              <a:srgbClr val="C0C0C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39953" name="Oval 8"/>
            <p:cNvSpPr>
              <a:spLocks noChangeArrowheads="1"/>
            </p:cNvSpPr>
            <p:nvPr/>
          </p:nvSpPr>
          <p:spPr bwMode="auto">
            <a:xfrm>
              <a:off x="3866" y="9832"/>
              <a:ext cx="348" cy="351"/>
            </a:xfrm>
            <a:prstGeom prst="ellipse">
              <a:avLst/>
            </a:prstGeom>
            <a:solidFill>
              <a:srgbClr val="C0C0C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39954" name="Oval 9"/>
            <p:cNvSpPr>
              <a:spLocks noChangeArrowheads="1"/>
            </p:cNvSpPr>
            <p:nvPr/>
          </p:nvSpPr>
          <p:spPr bwMode="auto">
            <a:xfrm>
              <a:off x="3611" y="9589"/>
              <a:ext cx="348" cy="34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39955" name="Oval 10"/>
            <p:cNvSpPr>
              <a:spLocks noChangeArrowheads="1"/>
            </p:cNvSpPr>
            <p:nvPr/>
          </p:nvSpPr>
          <p:spPr bwMode="auto">
            <a:xfrm>
              <a:off x="4096" y="9586"/>
              <a:ext cx="348" cy="351"/>
            </a:xfrm>
            <a:prstGeom prst="ellipse">
              <a:avLst/>
            </a:prstGeom>
            <a:solidFill>
              <a:srgbClr val="C0C0C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39956" name="Rectangle 11"/>
            <p:cNvSpPr>
              <a:spLocks noChangeArrowheads="1"/>
            </p:cNvSpPr>
            <p:nvPr/>
          </p:nvSpPr>
          <p:spPr bwMode="auto">
            <a:xfrm>
              <a:off x="3611" y="9588"/>
              <a:ext cx="255" cy="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39957" name="Rectangle 12"/>
            <p:cNvSpPr>
              <a:spLocks noChangeArrowheads="1"/>
            </p:cNvSpPr>
            <p:nvPr/>
          </p:nvSpPr>
          <p:spPr bwMode="auto">
            <a:xfrm>
              <a:off x="3959" y="9589"/>
              <a:ext cx="137" cy="11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39958" name="Rectangle 13"/>
            <p:cNvSpPr>
              <a:spLocks noChangeArrowheads="1"/>
            </p:cNvSpPr>
            <p:nvPr/>
          </p:nvSpPr>
          <p:spPr bwMode="auto">
            <a:xfrm>
              <a:off x="3959" y="9771"/>
              <a:ext cx="137" cy="11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39959" name="Oval 14"/>
            <p:cNvSpPr>
              <a:spLocks noChangeArrowheads="1"/>
            </p:cNvSpPr>
            <p:nvPr/>
          </p:nvSpPr>
          <p:spPr bwMode="auto">
            <a:xfrm>
              <a:off x="4654" y="9587"/>
              <a:ext cx="348" cy="350"/>
            </a:xfrm>
            <a:prstGeom prst="ellipse">
              <a:avLst/>
            </a:prstGeom>
            <a:solidFill>
              <a:srgbClr val="C0C0C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39960" name="Oval 15"/>
            <p:cNvSpPr>
              <a:spLocks noChangeArrowheads="1"/>
            </p:cNvSpPr>
            <p:nvPr/>
          </p:nvSpPr>
          <p:spPr bwMode="auto">
            <a:xfrm>
              <a:off x="4364" y="9351"/>
              <a:ext cx="351" cy="349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39961" name="Oval 16"/>
            <p:cNvSpPr>
              <a:spLocks noChangeArrowheads="1"/>
            </p:cNvSpPr>
            <p:nvPr/>
          </p:nvSpPr>
          <p:spPr bwMode="auto">
            <a:xfrm>
              <a:off x="4361" y="9810"/>
              <a:ext cx="348" cy="349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39962" name="Rectangle 17"/>
            <p:cNvSpPr>
              <a:spLocks noChangeArrowheads="1"/>
            </p:cNvSpPr>
            <p:nvPr/>
          </p:nvSpPr>
          <p:spPr bwMode="auto">
            <a:xfrm rot="-5400000">
              <a:off x="4390" y="9322"/>
              <a:ext cx="295" cy="35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39963" name="Rectangle 18"/>
            <p:cNvSpPr>
              <a:spLocks noChangeArrowheads="1"/>
            </p:cNvSpPr>
            <p:nvPr/>
          </p:nvSpPr>
          <p:spPr bwMode="auto">
            <a:xfrm rot="-5400000">
              <a:off x="4389" y="9854"/>
              <a:ext cx="295" cy="35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39964" name="Rectangle 19"/>
            <p:cNvSpPr>
              <a:spLocks noChangeArrowheads="1"/>
            </p:cNvSpPr>
            <p:nvPr/>
          </p:nvSpPr>
          <p:spPr bwMode="auto">
            <a:xfrm rot="5400000">
              <a:off x="4391" y="9689"/>
              <a:ext cx="121" cy="110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39965" name="Rectangle 20"/>
            <p:cNvSpPr>
              <a:spLocks noChangeArrowheads="1"/>
            </p:cNvSpPr>
            <p:nvPr/>
          </p:nvSpPr>
          <p:spPr bwMode="auto">
            <a:xfrm rot="5400000">
              <a:off x="4597" y="9689"/>
              <a:ext cx="121" cy="110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39966" name="Line 21"/>
            <p:cNvSpPr>
              <a:spLocks noChangeShapeType="1"/>
            </p:cNvSpPr>
            <p:nvPr/>
          </p:nvSpPr>
          <p:spPr bwMode="auto">
            <a:xfrm>
              <a:off x="3611" y="9771"/>
              <a:ext cx="156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67" name="AutoShape 22"/>
            <p:cNvSpPr>
              <a:spLocks noChangeArrowheads="1"/>
            </p:cNvSpPr>
            <p:nvPr/>
          </p:nvSpPr>
          <p:spPr bwMode="auto">
            <a:xfrm rot="-5400000">
              <a:off x="3419" y="9284"/>
              <a:ext cx="1066" cy="95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093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603" y="13121"/>
                  </a:moveTo>
                  <a:cubicBezTo>
                    <a:pt x="2389" y="12366"/>
                    <a:pt x="2281" y="11585"/>
                    <a:pt x="2281" y="10800"/>
                  </a:cubicBezTo>
                  <a:cubicBezTo>
                    <a:pt x="2281" y="6095"/>
                    <a:pt x="6095" y="2281"/>
                    <a:pt x="10800" y="2281"/>
                  </a:cubicBezTo>
                  <a:cubicBezTo>
                    <a:pt x="15504" y="2281"/>
                    <a:pt x="19319" y="6095"/>
                    <a:pt x="19319" y="10800"/>
                  </a:cubicBezTo>
                  <a:cubicBezTo>
                    <a:pt x="19319" y="11585"/>
                    <a:pt x="19210" y="12366"/>
                    <a:pt x="18996" y="13121"/>
                  </a:cubicBezTo>
                  <a:lnTo>
                    <a:pt x="21191" y="13743"/>
                  </a:lnTo>
                  <a:cubicBezTo>
                    <a:pt x="21462" y="12785"/>
                    <a:pt x="21600" y="1179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1795"/>
                    <a:pt x="137" y="12785"/>
                    <a:pt x="408" y="13743"/>
                  </a:cubicBezTo>
                  <a:lnTo>
                    <a:pt x="2603" y="13121"/>
                  </a:lnTo>
                  <a:close/>
                </a:path>
              </a:pathLst>
            </a:custGeom>
            <a:solidFill>
              <a:schemeClr val="accent1"/>
            </a:solidFill>
            <a:ln w="38100" cmpd="dbl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68" name="AutoShape 23"/>
            <p:cNvSpPr>
              <a:spLocks noChangeArrowheads="1"/>
            </p:cNvSpPr>
            <p:nvPr/>
          </p:nvSpPr>
          <p:spPr bwMode="auto">
            <a:xfrm rot="5400000">
              <a:off x="4090" y="9301"/>
              <a:ext cx="1066" cy="95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092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603" y="13121"/>
                  </a:moveTo>
                  <a:cubicBezTo>
                    <a:pt x="2389" y="12366"/>
                    <a:pt x="2281" y="11585"/>
                    <a:pt x="2281" y="10800"/>
                  </a:cubicBezTo>
                  <a:cubicBezTo>
                    <a:pt x="2281" y="6095"/>
                    <a:pt x="6095" y="2281"/>
                    <a:pt x="10800" y="2281"/>
                  </a:cubicBezTo>
                  <a:cubicBezTo>
                    <a:pt x="15504" y="2281"/>
                    <a:pt x="19319" y="6095"/>
                    <a:pt x="19319" y="10800"/>
                  </a:cubicBezTo>
                  <a:cubicBezTo>
                    <a:pt x="19319" y="11585"/>
                    <a:pt x="19210" y="12366"/>
                    <a:pt x="18996" y="13121"/>
                  </a:cubicBezTo>
                  <a:lnTo>
                    <a:pt x="21191" y="13743"/>
                  </a:lnTo>
                  <a:cubicBezTo>
                    <a:pt x="21462" y="12785"/>
                    <a:pt x="21600" y="1179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1795"/>
                    <a:pt x="137" y="12785"/>
                    <a:pt x="408" y="13743"/>
                  </a:cubicBezTo>
                  <a:lnTo>
                    <a:pt x="2603" y="13121"/>
                  </a:lnTo>
                  <a:close/>
                </a:path>
              </a:pathLst>
            </a:custGeom>
            <a:solidFill>
              <a:schemeClr val="accent1"/>
            </a:solidFill>
            <a:ln w="38100" cmpd="dbl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69" name="Line 24"/>
            <p:cNvSpPr>
              <a:spLocks noChangeShapeType="1"/>
            </p:cNvSpPr>
            <p:nvPr/>
          </p:nvSpPr>
          <p:spPr bwMode="auto">
            <a:xfrm>
              <a:off x="4047" y="10215"/>
              <a:ext cx="4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70" name="Line 25"/>
            <p:cNvSpPr>
              <a:spLocks noChangeShapeType="1"/>
            </p:cNvSpPr>
            <p:nvPr/>
          </p:nvSpPr>
          <p:spPr bwMode="auto">
            <a:xfrm>
              <a:off x="4047" y="10294"/>
              <a:ext cx="4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71" name="Line 26"/>
            <p:cNvSpPr>
              <a:spLocks noChangeShapeType="1"/>
            </p:cNvSpPr>
            <p:nvPr/>
          </p:nvSpPr>
          <p:spPr bwMode="auto">
            <a:xfrm flipH="1">
              <a:off x="4047" y="10294"/>
              <a:ext cx="1" cy="625"/>
            </a:xfrm>
            <a:prstGeom prst="line">
              <a:avLst/>
            </a:prstGeom>
            <a:noFill/>
            <a:ln w="38100" cmpd="dbl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72" name="Line 27"/>
            <p:cNvSpPr>
              <a:spLocks noChangeShapeType="1"/>
            </p:cNvSpPr>
            <p:nvPr/>
          </p:nvSpPr>
          <p:spPr bwMode="auto">
            <a:xfrm>
              <a:off x="4507" y="10215"/>
              <a:ext cx="1" cy="704"/>
            </a:xfrm>
            <a:prstGeom prst="line">
              <a:avLst/>
            </a:prstGeom>
            <a:noFill/>
            <a:ln w="38100" cmpd="dbl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73" name="Line 28"/>
            <p:cNvSpPr>
              <a:spLocks noChangeShapeType="1"/>
            </p:cNvSpPr>
            <p:nvPr/>
          </p:nvSpPr>
          <p:spPr bwMode="auto">
            <a:xfrm flipV="1">
              <a:off x="4048" y="8807"/>
              <a:ext cx="0" cy="439"/>
            </a:xfrm>
            <a:prstGeom prst="line">
              <a:avLst/>
            </a:prstGeom>
            <a:noFill/>
            <a:ln w="38100" cmpd="dbl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74" name="Line 29"/>
            <p:cNvSpPr>
              <a:spLocks noChangeShapeType="1"/>
            </p:cNvSpPr>
            <p:nvPr/>
          </p:nvSpPr>
          <p:spPr bwMode="auto">
            <a:xfrm flipV="1">
              <a:off x="4507" y="8807"/>
              <a:ext cx="0" cy="526"/>
            </a:xfrm>
            <a:prstGeom prst="line">
              <a:avLst/>
            </a:prstGeom>
            <a:noFill/>
            <a:ln w="38100" cmpd="dbl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75" name="Line 30"/>
            <p:cNvSpPr>
              <a:spLocks noChangeShapeType="1"/>
            </p:cNvSpPr>
            <p:nvPr/>
          </p:nvSpPr>
          <p:spPr bwMode="auto">
            <a:xfrm>
              <a:off x="4048" y="9333"/>
              <a:ext cx="45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76" name="Line 31"/>
            <p:cNvSpPr>
              <a:spLocks noChangeShapeType="1"/>
            </p:cNvSpPr>
            <p:nvPr/>
          </p:nvSpPr>
          <p:spPr bwMode="auto">
            <a:xfrm>
              <a:off x="4048" y="9228"/>
              <a:ext cx="459" cy="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77" name="Arc 32"/>
            <p:cNvSpPr>
              <a:spLocks/>
            </p:cNvSpPr>
            <p:nvPr/>
          </p:nvSpPr>
          <p:spPr bwMode="auto">
            <a:xfrm flipH="1">
              <a:off x="4408" y="9997"/>
              <a:ext cx="174" cy="18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78" name="Arc 33"/>
            <p:cNvSpPr>
              <a:spLocks/>
            </p:cNvSpPr>
            <p:nvPr/>
          </p:nvSpPr>
          <p:spPr bwMode="auto">
            <a:xfrm flipH="1">
              <a:off x="3751" y="9735"/>
              <a:ext cx="174" cy="266"/>
            </a:xfrm>
            <a:custGeom>
              <a:avLst/>
              <a:gdLst>
                <a:gd name="T0" fmla="*/ 0 w 21600"/>
                <a:gd name="T1" fmla="*/ 0 h 31096"/>
                <a:gd name="T2" fmla="*/ 0 w 21600"/>
                <a:gd name="T3" fmla="*/ 0 h 31096"/>
                <a:gd name="T4" fmla="*/ 0 w 21600"/>
                <a:gd name="T5" fmla="*/ 0 h 31096"/>
                <a:gd name="T6" fmla="*/ 0 60000 65536"/>
                <a:gd name="T7" fmla="*/ 0 60000 65536"/>
                <a:gd name="T8" fmla="*/ 0 60000 65536"/>
                <a:gd name="T9" fmla="*/ 0 w 21600"/>
                <a:gd name="T10" fmla="*/ 0 h 31096"/>
                <a:gd name="T11" fmla="*/ 21600 w 21600"/>
                <a:gd name="T12" fmla="*/ 31096 h 310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1096" fill="none" extrusionOk="0">
                  <a:moveTo>
                    <a:pt x="9101" y="-1"/>
                  </a:moveTo>
                  <a:cubicBezTo>
                    <a:pt x="16723" y="3541"/>
                    <a:pt x="21600" y="11183"/>
                    <a:pt x="21600" y="19589"/>
                  </a:cubicBezTo>
                  <a:cubicBezTo>
                    <a:pt x="21600" y="23660"/>
                    <a:pt x="20449" y="27649"/>
                    <a:pt x="18279" y="31095"/>
                  </a:cubicBezTo>
                </a:path>
                <a:path w="21600" h="31096" stroke="0" extrusionOk="0">
                  <a:moveTo>
                    <a:pt x="9101" y="-1"/>
                  </a:moveTo>
                  <a:cubicBezTo>
                    <a:pt x="16723" y="3541"/>
                    <a:pt x="21600" y="11183"/>
                    <a:pt x="21600" y="19589"/>
                  </a:cubicBezTo>
                  <a:cubicBezTo>
                    <a:pt x="21600" y="23660"/>
                    <a:pt x="20449" y="27649"/>
                    <a:pt x="18279" y="31095"/>
                  </a:cubicBezTo>
                  <a:lnTo>
                    <a:pt x="0" y="19589"/>
                  </a:lnTo>
                  <a:lnTo>
                    <a:pt x="9101" y="-1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79" name="Arc 34"/>
            <p:cNvSpPr>
              <a:spLocks/>
            </p:cNvSpPr>
            <p:nvPr/>
          </p:nvSpPr>
          <p:spPr bwMode="auto">
            <a:xfrm rot="5364055" flipH="1">
              <a:off x="4324" y="9603"/>
              <a:ext cx="438" cy="213"/>
            </a:xfrm>
            <a:custGeom>
              <a:avLst/>
              <a:gdLst>
                <a:gd name="T0" fmla="*/ 0 w 21600"/>
                <a:gd name="T1" fmla="*/ 0 h 25086"/>
                <a:gd name="T2" fmla="*/ 0 w 21600"/>
                <a:gd name="T3" fmla="*/ 0 h 25086"/>
                <a:gd name="T4" fmla="*/ 0 w 21600"/>
                <a:gd name="T5" fmla="*/ 0 h 2508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5086"/>
                <a:gd name="T11" fmla="*/ 21600 w 21600"/>
                <a:gd name="T12" fmla="*/ 25086 h 2508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5086" fill="none" extrusionOk="0">
                  <a:moveTo>
                    <a:pt x="16797" y="0"/>
                  </a:moveTo>
                  <a:cubicBezTo>
                    <a:pt x="19905" y="3843"/>
                    <a:pt x="21600" y="8636"/>
                    <a:pt x="21600" y="13579"/>
                  </a:cubicBezTo>
                  <a:cubicBezTo>
                    <a:pt x="21600" y="17650"/>
                    <a:pt x="20449" y="21639"/>
                    <a:pt x="18279" y="25085"/>
                  </a:cubicBezTo>
                </a:path>
                <a:path w="21600" h="25086" stroke="0" extrusionOk="0">
                  <a:moveTo>
                    <a:pt x="16797" y="0"/>
                  </a:moveTo>
                  <a:cubicBezTo>
                    <a:pt x="19905" y="3843"/>
                    <a:pt x="21600" y="8636"/>
                    <a:pt x="21600" y="13579"/>
                  </a:cubicBezTo>
                  <a:cubicBezTo>
                    <a:pt x="21600" y="17650"/>
                    <a:pt x="20449" y="21639"/>
                    <a:pt x="18279" y="25085"/>
                  </a:cubicBezTo>
                  <a:lnTo>
                    <a:pt x="0" y="13579"/>
                  </a:lnTo>
                  <a:lnTo>
                    <a:pt x="16797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80" name="Line 35"/>
            <p:cNvSpPr>
              <a:spLocks noChangeShapeType="1"/>
            </p:cNvSpPr>
            <p:nvPr/>
          </p:nvSpPr>
          <p:spPr bwMode="auto">
            <a:xfrm>
              <a:off x="4306" y="8719"/>
              <a:ext cx="0" cy="3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81" name="Line 36"/>
            <p:cNvSpPr>
              <a:spLocks noChangeShapeType="1"/>
            </p:cNvSpPr>
            <p:nvPr/>
          </p:nvSpPr>
          <p:spPr bwMode="auto">
            <a:xfrm>
              <a:off x="4306" y="10683"/>
              <a:ext cx="1" cy="3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82" name="Line 37"/>
            <p:cNvSpPr>
              <a:spLocks noChangeShapeType="1"/>
            </p:cNvSpPr>
            <p:nvPr/>
          </p:nvSpPr>
          <p:spPr bwMode="auto">
            <a:xfrm>
              <a:off x="3866" y="10919"/>
              <a:ext cx="788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83" name="Line 38"/>
            <p:cNvSpPr>
              <a:spLocks noChangeShapeType="1"/>
            </p:cNvSpPr>
            <p:nvPr/>
          </p:nvSpPr>
          <p:spPr bwMode="auto">
            <a:xfrm>
              <a:off x="3866" y="8805"/>
              <a:ext cx="788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84" name="Line 39"/>
            <p:cNvSpPr>
              <a:spLocks noChangeShapeType="1"/>
            </p:cNvSpPr>
            <p:nvPr/>
          </p:nvSpPr>
          <p:spPr bwMode="auto">
            <a:xfrm>
              <a:off x="4507" y="9333"/>
              <a:ext cx="0" cy="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85" name="Line 40"/>
            <p:cNvSpPr>
              <a:spLocks noChangeShapeType="1"/>
            </p:cNvSpPr>
            <p:nvPr/>
          </p:nvSpPr>
          <p:spPr bwMode="auto">
            <a:xfrm>
              <a:off x="4023" y="9289"/>
              <a:ext cx="1" cy="10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86" name="Line 41"/>
            <p:cNvSpPr>
              <a:spLocks noChangeShapeType="1"/>
            </p:cNvSpPr>
            <p:nvPr/>
          </p:nvSpPr>
          <p:spPr bwMode="auto">
            <a:xfrm>
              <a:off x="3866" y="8807"/>
              <a:ext cx="180" cy="0"/>
            </a:xfrm>
            <a:prstGeom prst="line">
              <a:avLst/>
            </a:prstGeom>
            <a:noFill/>
            <a:ln w="38100" cmpd="dbl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87" name="Line 42"/>
            <p:cNvSpPr>
              <a:spLocks noChangeShapeType="1"/>
            </p:cNvSpPr>
            <p:nvPr/>
          </p:nvSpPr>
          <p:spPr bwMode="auto">
            <a:xfrm>
              <a:off x="4508" y="8807"/>
              <a:ext cx="141" cy="0"/>
            </a:xfrm>
            <a:prstGeom prst="line">
              <a:avLst/>
            </a:prstGeom>
            <a:noFill/>
            <a:ln w="38100" cmpd="dbl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88" name="Line 43"/>
            <p:cNvSpPr>
              <a:spLocks noChangeShapeType="1"/>
            </p:cNvSpPr>
            <p:nvPr/>
          </p:nvSpPr>
          <p:spPr bwMode="auto">
            <a:xfrm>
              <a:off x="3866" y="10919"/>
              <a:ext cx="180" cy="0"/>
            </a:xfrm>
            <a:prstGeom prst="line">
              <a:avLst/>
            </a:prstGeom>
            <a:noFill/>
            <a:ln w="38100" cmpd="dbl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89" name="Line 44"/>
            <p:cNvSpPr>
              <a:spLocks noChangeShapeType="1"/>
            </p:cNvSpPr>
            <p:nvPr/>
          </p:nvSpPr>
          <p:spPr bwMode="auto">
            <a:xfrm>
              <a:off x="4507" y="10919"/>
              <a:ext cx="142" cy="1"/>
            </a:xfrm>
            <a:prstGeom prst="line">
              <a:avLst/>
            </a:prstGeom>
            <a:noFill/>
            <a:ln w="38100" cmpd="dbl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90" name="AutoShape 45"/>
            <p:cNvSpPr>
              <a:spLocks noChangeArrowheads="1"/>
            </p:cNvSpPr>
            <p:nvPr/>
          </p:nvSpPr>
          <p:spPr bwMode="auto">
            <a:xfrm>
              <a:off x="5695" y="8843"/>
              <a:ext cx="2257" cy="314"/>
            </a:xfrm>
            <a:prstGeom prst="wedgeRectCallout">
              <a:avLst>
                <a:gd name="adj1" fmla="val -79338"/>
                <a:gd name="adj2" fmla="val 188519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39991" name="AutoShape 46"/>
            <p:cNvSpPr>
              <a:spLocks noChangeArrowheads="1"/>
            </p:cNvSpPr>
            <p:nvPr/>
          </p:nvSpPr>
          <p:spPr bwMode="auto">
            <a:xfrm rot="10800000">
              <a:off x="6042" y="9646"/>
              <a:ext cx="1042" cy="351"/>
            </a:xfrm>
            <a:prstGeom prst="wedgeRectCallout">
              <a:avLst>
                <a:gd name="adj1" fmla="val 147639"/>
                <a:gd name="adj2" fmla="val 6069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/>
            <a:lstStyle/>
            <a:p>
              <a:endParaRPr lang="ru-RU" altLang="ru-RU" sz="1800"/>
            </a:p>
          </p:txBody>
        </p:sp>
        <p:sp>
          <p:nvSpPr>
            <p:cNvPr id="39992" name="Oval 47"/>
            <p:cNvSpPr>
              <a:spLocks noChangeArrowheads="1"/>
            </p:cNvSpPr>
            <p:nvPr/>
          </p:nvSpPr>
          <p:spPr bwMode="auto">
            <a:xfrm>
              <a:off x="4478" y="9705"/>
              <a:ext cx="90" cy="8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  <p:sp>
          <p:nvSpPr>
            <p:cNvPr id="39993" name="Oval 48"/>
            <p:cNvSpPr>
              <a:spLocks noChangeArrowheads="1"/>
            </p:cNvSpPr>
            <p:nvPr/>
          </p:nvSpPr>
          <p:spPr bwMode="auto">
            <a:xfrm>
              <a:off x="3979" y="9728"/>
              <a:ext cx="90" cy="8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altLang="ru-RU" sz="1800"/>
            </a:p>
          </p:txBody>
        </p:sp>
      </p:grpSp>
      <p:sp>
        <p:nvSpPr>
          <p:cNvPr id="39941" name="Rectangle 49"/>
          <p:cNvSpPr>
            <a:spLocks noChangeArrowheads="1"/>
          </p:cNvSpPr>
          <p:nvPr/>
        </p:nvSpPr>
        <p:spPr bwMode="auto">
          <a:xfrm>
            <a:off x="5148263" y="2060575"/>
            <a:ext cx="10588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ru-RU" altLang="ru-RU" sz="1800"/>
              <a:t>Лопасти</a:t>
            </a:r>
          </a:p>
        </p:txBody>
      </p:sp>
      <p:sp>
        <p:nvSpPr>
          <p:cNvPr id="39942" name="Rectangle 50"/>
          <p:cNvSpPr>
            <a:spLocks noChangeArrowheads="1"/>
          </p:cNvSpPr>
          <p:nvPr/>
        </p:nvSpPr>
        <p:spPr bwMode="auto">
          <a:xfrm>
            <a:off x="4716463" y="1268413"/>
            <a:ext cx="26828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ru-RU" altLang="ru-RU" sz="1800"/>
              <a:t>Измерительная камера</a:t>
            </a:r>
          </a:p>
        </p:txBody>
      </p:sp>
      <p:sp>
        <p:nvSpPr>
          <p:cNvPr id="39943" name="Rectangle 51"/>
          <p:cNvSpPr>
            <a:spLocks noChangeArrowheads="1"/>
          </p:cNvSpPr>
          <p:nvPr/>
        </p:nvSpPr>
        <p:spPr bwMode="auto">
          <a:xfrm>
            <a:off x="2786063" y="3246438"/>
            <a:ext cx="35734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altLang="ru-RU" sz="1800" b="1"/>
              <a:t>Ротационный счётчик газа</a:t>
            </a:r>
          </a:p>
        </p:txBody>
      </p:sp>
      <p:sp>
        <p:nvSpPr>
          <p:cNvPr id="39944" name="Line 52"/>
          <p:cNvSpPr>
            <a:spLocks noChangeShapeType="1"/>
          </p:cNvSpPr>
          <p:nvPr/>
        </p:nvSpPr>
        <p:spPr bwMode="auto">
          <a:xfrm flipV="1">
            <a:off x="2700338" y="1341438"/>
            <a:ext cx="0" cy="358775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45" name="Line 53"/>
          <p:cNvSpPr>
            <a:spLocks noChangeShapeType="1"/>
          </p:cNvSpPr>
          <p:nvPr/>
        </p:nvSpPr>
        <p:spPr bwMode="auto">
          <a:xfrm flipH="1">
            <a:off x="2627313" y="1341438"/>
            <a:ext cx="73025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46" name="Line 54"/>
          <p:cNvSpPr>
            <a:spLocks noChangeShapeType="1"/>
          </p:cNvSpPr>
          <p:nvPr/>
        </p:nvSpPr>
        <p:spPr bwMode="auto">
          <a:xfrm flipV="1">
            <a:off x="3392488" y="1303338"/>
            <a:ext cx="0" cy="358775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47" name="Line 55"/>
          <p:cNvSpPr>
            <a:spLocks noChangeShapeType="1"/>
          </p:cNvSpPr>
          <p:nvPr/>
        </p:nvSpPr>
        <p:spPr bwMode="auto">
          <a:xfrm flipH="1" flipV="1">
            <a:off x="3392488" y="2625725"/>
            <a:ext cx="15875" cy="536575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48" name="Line 56"/>
          <p:cNvSpPr>
            <a:spLocks noChangeShapeType="1"/>
          </p:cNvSpPr>
          <p:nvPr/>
        </p:nvSpPr>
        <p:spPr bwMode="auto">
          <a:xfrm flipH="1" flipV="1">
            <a:off x="2700338" y="2674938"/>
            <a:ext cx="15875" cy="536575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4"/>
          <p:cNvSpPr txBox="1"/>
          <p:nvPr/>
        </p:nvSpPr>
        <p:spPr>
          <a:xfrm>
            <a:off x="500034" y="4271963"/>
            <a:ext cx="7929618" cy="1728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Работа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i="1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вихревых</a:t>
            </a:r>
            <a:r>
              <a:rPr lang="en-US" sz="2400" b="1" i="1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i="1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расходомеров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основана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измерении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частоты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колебаний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возникающих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потоке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процессе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вихреобразования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Такие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расходометры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чаще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применяются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измерения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расхода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газов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2400"/>
          </a:p>
        </p:txBody>
      </p:sp>
      <p:pic>
        <p:nvPicPr>
          <p:cNvPr id="300" name="Google Shape;300;p34" descr="http://www.topneftegaz.ru/images/%D0%98%D0%B7%20%D0%B6%D1%83%D1%80%D0%BD%D0%B0%D0%BB%D0%B0/%D0%BF%D0%BE%D1%82%D0%BE%D0%BA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4414" y="571480"/>
            <a:ext cx="7246957" cy="3019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39D16A8-4BA7-47E9-94F3-80704DCE855A}" type="slidenum">
              <a:rPr lang="ru-RU" altLang="ru-RU" smtClean="0"/>
              <a:pPr/>
              <a:t>54</a:t>
            </a:fld>
            <a:endParaRPr lang="ru-RU" altLang="ru-RU" smtClean="0"/>
          </a:p>
        </p:txBody>
      </p:sp>
      <p:sp>
        <p:nvSpPr>
          <p:cNvPr id="215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229600" cy="706438"/>
          </a:xfrm>
        </p:spPr>
        <p:txBody>
          <a:bodyPr/>
          <a:lstStyle/>
          <a:p>
            <a:r>
              <a:rPr lang="ru-RU" altLang="ru-RU" sz="2000" b="1" smtClean="0"/>
              <a:t>Измерение расхода тепловой энергии</a:t>
            </a:r>
          </a:p>
        </p:txBody>
      </p:sp>
      <p:sp>
        <p:nvSpPr>
          <p:cNvPr id="21511" name="Rectangle 3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graphicFrame>
        <p:nvGraphicFramePr>
          <p:cNvPr id="21506" name="Object 4"/>
          <p:cNvGraphicFramePr>
            <a:graphicFrameLocks noChangeAspect="1"/>
          </p:cNvGraphicFramePr>
          <p:nvPr/>
        </p:nvGraphicFramePr>
        <p:xfrm>
          <a:off x="1258888" y="908050"/>
          <a:ext cx="1728787" cy="439738"/>
        </p:xfrm>
        <a:graphic>
          <a:graphicData uri="http://schemas.openxmlformats.org/presentationml/2006/ole">
            <p:oleObj spid="_x0000_s7170" name="Equation" r:id="rId3" imgW="1054100" imgH="228600" progId="Equation.DSMT4">
              <p:embed/>
            </p:oleObj>
          </a:graphicData>
        </a:graphic>
      </p:graphicFrame>
      <p:sp>
        <p:nvSpPr>
          <p:cNvPr id="21512" name="Rectangle 5"/>
          <p:cNvSpPr>
            <a:spLocks noChangeArrowheads="1"/>
          </p:cNvSpPr>
          <p:nvPr/>
        </p:nvSpPr>
        <p:spPr bwMode="auto">
          <a:xfrm>
            <a:off x="3059113" y="765175"/>
            <a:ext cx="58737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ru-RU" altLang="ru-RU"/>
              <a:t>где </a:t>
            </a:r>
            <a:r>
              <a:rPr lang="en-US" altLang="ru-RU" b="1"/>
              <a:t>Q</a:t>
            </a:r>
            <a:r>
              <a:rPr lang="ru-RU" altLang="ru-RU"/>
              <a:t> – массовый расход теплоносителя,</a:t>
            </a:r>
            <a:r>
              <a:rPr lang="ru-RU" altLang="ru-RU" b="1"/>
              <a:t> </a:t>
            </a:r>
          </a:p>
          <a:p>
            <a:pPr algn="just"/>
            <a:r>
              <a:rPr lang="ru-RU" altLang="ru-RU" b="1"/>
              <a:t>С</a:t>
            </a:r>
            <a:r>
              <a:rPr lang="ru-RU" altLang="ru-RU"/>
              <a:t> – теплоёмкость</a:t>
            </a:r>
            <a:r>
              <a:rPr lang="ru-RU" altLang="ru-RU" b="1"/>
              <a:t>, </a:t>
            </a:r>
          </a:p>
          <a:p>
            <a:pPr algn="just"/>
            <a:r>
              <a:rPr lang="en-US" altLang="ru-RU" b="1"/>
              <a:t>i</a:t>
            </a:r>
            <a:r>
              <a:rPr lang="ru-RU" altLang="ru-RU" b="1"/>
              <a:t>1</a:t>
            </a:r>
            <a:r>
              <a:rPr lang="en-US" altLang="ru-RU" b="1"/>
              <a:t> i2</a:t>
            </a:r>
            <a:r>
              <a:rPr lang="ru-RU" altLang="ru-RU"/>
              <a:t> – </a:t>
            </a:r>
            <a:r>
              <a:rPr lang="en-US" altLang="ru-RU"/>
              <a:t>‘</a:t>
            </a:r>
            <a:r>
              <a:rPr lang="ru-RU" altLang="ru-RU"/>
              <a:t>энтальпия теплоносителя на входе и выходе. </a:t>
            </a:r>
          </a:p>
          <a:p>
            <a:pPr algn="just"/>
            <a:endParaRPr lang="ru-RU" altLang="ru-RU"/>
          </a:p>
        </p:txBody>
      </p:sp>
      <p:sp>
        <p:nvSpPr>
          <p:cNvPr id="21513" name="Rectangle 6"/>
          <p:cNvSpPr>
            <a:spLocks noChangeArrowheads="1"/>
          </p:cNvSpPr>
          <p:nvPr/>
        </p:nvSpPr>
        <p:spPr bwMode="auto">
          <a:xfrm>
            <a:off x="0" y="3171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graphicFrame>
        <p:nvGraphicFramePr>
          <p:cNvPr id="21507" name="Object 7"/>
          <p:cNvGraphicFramePr>
            <a:graphicFrameLocks noChangeAspect="1"/>
          </p:cNvGraphicFramePr>
          <p:nvPr/>
        </p:nvGraphicFramePr>
        <p:xfrm>
          <a:off x="1331913" y="1628775"/>
          <a:ext cx="1584325" cy="661988"/>
        </p:xfrm>
        <a:graphic>
          <a:graphicData uri="http://schemas.openxmlformats.org/presentationml/2006/ole">
            <p:oleObj spid="_x0000_s7171" name="Equation" r:id="rId4" imgW="926698" imgH="444307" progId="Equation.DSMT4">
              <p:embed/>
            </p:oleObj>
          </a:graphicData>
        </a:graphic>
      </p:graphicFrame>
      <p:sp>
        <p:nvSpPr>
          <p:cNvPr id="21514" name="Rectangle 8"/>
          <p:cNvSpPr>
            <a:spLocks noChangeArrowheads="1"/>
          </p:cNvSpPr>
          <p:nvPr/>
        </p:nvSpPr>
        <p:spPr bwMode="auto">
          <a:xfrm>
            <a:off x="3203575" y="1773238"/>
            <a:ext cx="47672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altLang="ru-RU"/>
              <a:t>где </a:t>
            </a:r>
            <a:r>
              <a:rPr lang="en-US" altLang="ru-RU" b="1"/>
              <a:t>R1 – R4</a:t>
            </a:r>
            <a:r>
              <a:rPr lang="en-US" altLang="ru-RU"/>
              <a:t> – </a:t>
            </a:r>
            <a:r>
              <a:rPr lang="ru-RU" altLang="ru-RU"/>
              <a:t>постоянные коэффициенты. </a:t>
            </a:r>
          </a:p>
          <a:p>
            <a:r>
              <a:rPr lang="ru-RU" altLang="ru-RU" b="1"/>
              <a:t>Т</a:t>
            </a:r>
            <a:r>
              <a:rPr lang="ru-RU" altLang="ru-RU"/>
              <a:t> – температура; </a:t>
            </a:r>
            <a:r>
              <a:rPr lang="ru-RU" altLang="ru-RU" b="1"/>
              <a:t>р</a:t>
            </a:r>
            <a:r>
              <a:rPr lang="ru-RU" altLang="ru-RU"/>
              <a:t> – давление  </a:t>
            </a:r>
          </a:p>
        </p:txBody>
      </p:sp>
      <p:sp>
        <p:nvSpPr>
          <p:cNvPr id="21515" name="Rectangle 9"/>
          <p:cNvSpPr>
            <a:spLocks noChangeArrowheads="1"/>
          </p:cNvSpPr>
          <p:nvPr/>
        </p:nvSpPr>
        <p:spPr bwMode="auto">
          <a:xfrm>
            <a:off x="611188" y="2435225"/>
            <a:ext cx="75612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342900" algn="just"/>
            <a:r>
              <a:rPr lang="ru-RU" altLang="ru-RU" sz="1600" b="1"/>
              <a:t>Расход тепловой энергии</a:t>
            </a:r>
            <a:r>
              <a:rPr lang="en-US" altLang="ru-RU" sz="1600" b="1"/>
              <a:t> W</a:t>
            </a:r>
            <a:r>
              <a:rPr lang="ru-RU" altLang="ru-RU" sz="1600" b="1"/>
              <a:t> за промежуток времени  </a:t>
            </a:r>
            <a:r>
              <a:rPr lang="en-US" altLang="ru-RU" sz="1600" b="1"/>
              <a:t>t</a:t>
            </a:r>
            <a:r>
              <a:rPr lang="en-US" altLang="ru-RU" sz="1600" b="1" baseline="-25000"/>
              <a:t>2</a:t>
            </a:r>
            <a:r>
              <a:rPr lang="ru-RU" altLang="ru-RU" sz="1600" b="1" baseline="-25000"/>
              <a:t> </a:t>
            </a:r>
            <a:r>
              <a:rPr lang="ru-RU" altLang="ru-RU" sz="1600" b="1"/>
              <a:t>- </a:t>
            </a:r>
            <a:r>
              <a:rPr lang="en-US" altLang="ru-RU" sz="1600" b="1"/>
              <a:t>t</a:t>
            </a:r>
            <a:r>
              <a:rPr lang="en-US" altLang="ru-RU" sz="1600" b="1" baseline="-25000"/>
              <a:t>1</a:t>
            </a:r>
            <a:r>
              <a:rPr lang="en-US" altLang="ru-RU" sz="1600"/>
              <a:t> </a:t>
            </a:r>
          </a:p>
        </p:txBody>
      </p:sp>
      <p:sp>
        <p:nvSpPr>
          <p:cNvPr id="21516" name="Rectangle 10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graphicFrame>
        <p:nvGraphicFramePr>
          <p:cNvPr id="21508" name="Object 11"/>
          <p:cNvGraphicFramePr>
            <a:graphicFrameLocks noChangeAspect="1"/>
          </p:cNvGraphicFramePr>
          <p:nvPr/>
        </p:nvGraphicFramePr>
        <p:xfrm>
          <a:off x="3276600" y="3500438"/>
          <a:ext cx="2376488" cy="814387"/>
        </p:xfrm>
        <a:graphic>
          <a:graphicData uri="http://schemas.openxmlformats.org/presentationml/2006/ole">
            <p:oleObj spid="_x0000_s7172" name="Equation" r:id="rId5" imgW="1473200" imgH="495300" progId="Equation.DSMT4">
              <p:embed/>
            </p:oleObj>
          </a:graphicData>
        </a:graphic>
      </p:graphicFrame>
      <p:grpSp>
        <p:nvGrpSpPr>
          <p:cNvPr id="2" name="Group 12"/>
          <p:cNvGrpSpPr>
            <a:grpSpLocks noChangeAspect="1"/>
          </p:cNvGrpSpPr>
          <p:nvPr/>
        </p:nvGrpSpPr>
        <p:grpSpPr bwMode="auto">
          <a:xfrm>
            <a:off x="1908175" y="4437063"/>
            <a:ext cx="5832475" cy="1916112"/>
            <a:chOff x="1962" y="2103"/>
            <a:chExt cx="6511" cy="2340"/>
          </a:xfrm>
        </p:grpSpPr>
        <p:sp>
          <p:nvSpPr>
            <p:cNvPr id="21524" name="AutoShape 13"/>
            <p:cNvSpPr>
              <a:spLocks noChangeAspect="1" noChangeArrowheads="1"/>
            </p:cNvSpPr>
            <p:nvPr/>
          </p:nvSpPr>
          <p:spPr bwMode="auto">
            <a:xfrm>
              <a:off x="1962" y="2103"/>
              <a:ext cx="6511" cy="2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/>
            </a:p>
          </p:txBody>
        </p:sp>
        <p:sp>
          <p:nvSpPr>
            <p:cNvPr id="21525" name="Rectangle 14"/>
            <p:cNvSpPr>
              <a:spLocks noChangeArrowheads="1"/>
            </p:cNvSpPr>
            <p:nvPr/>
          </p:nvSpPr>
          <p:spPr bwMode="auto">
            <a:xfrm>
              <a:off x="3351" y="2602"/>
              <a:ext cx="3559" cy="351"/>
            </a:xfrm>
            <a:prstGeom prst="rect">
              <a:avLst/>
            </a:prstGeom>
            <a:solidFill>
              <a:srgbClr val="FF2501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/>
            </a:p>
          </p:txBody>
        </p:sp>
        <p:sp>
          <p:nvSpPr>
            <p:cNvPr id="21526" name="Rectangle 15"/>
            <p:cNvSpPr>
              <a:spLocks noChangeArrowheads="1"/>
            </p:cNvSpPr>
            <p:nvPr/>
          </p:nvSpPr>
          <p:spPr bwMode="auto">
            <a:xfrm>
              <a:off x="3351" y="3917"/>
              <a:ext cx="3473" cy="350"/>
            </a:xfrm>
            <a:prstGeom prst="rect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/>
            </a:p>
          </p:txBody>
        </p:sp>
        <p:sp>
          <p:nvSpPr>
            <p:cNvPr id="21527" name="Line 16"/>
            <p:cNvSpPr>
              <a:spLocks noChangeShapeType="1"/>
            </p:cNvSpPr>
            <p:nvPr/>
          </p:nvSpPr>
          <p:spPr bwMode="auto">
            <a:xfrm>
              <a:off x="3178" y="2778"/>
              <a:ext cx="69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28" name="Line 17"/>
            <p:cNvSpPr>
              <a:spLocks noChangeShapeType="1"/>
            </p:cNvSpPr>
            <p:nvPr/>
          </p:nvSpPr>
          <p:spPr bwMode="auto">
            <a:xfrm flipH="1">
              <a:off x="3091" y="4091"/>
              <a:ext cx="520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29" name="Text Box 18"/>
            <p:cNvSpPr txBox="1">
              <a:spLocks noChangeArrowheads="1"/>
            </p:cNvSpPr>
            <p:nvPr/>
          </p:nvSpPr>
          <p:spPr bwMode="auto">
            <a:xfrm>
              <a:off x="6824" y="3128"/>
              <a:ext cx="1563" cy="564"/>
            </a:xfrm>
            <a:prstGeom prst="rect">
              <a:avLst/>
            </a:prstGeom>
            <a:solidFill>
              <a:srgbClr val="FFFFFF"/>
            </a:solidFill>
            <a:ln w="57150" cmpd="thinThick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altLang="ru-RU" sz="1400" b="1"/>
                <a:t>Потребитель</a:t>
              </a:r>
              <a:endParaRPr lang="ru-RU" altLang="ru-RU"/>
            </a:p>
          </p:txBody>
        </p:sp>
        <p:sp>
          <p:nvSpPr>
            <p:cNvPr id="21530" name="AutoShape 19"/>
            <p:cNvSpPr>
              <a:spLocks noChangeArrowheads="1"/>
            </p:cNvSpPr>
            <p:nvPr/>
          </p:nvSpPr>
          <p:spPr bwMode="auto">
            <a:xfrm rot="2597265">
              <a:off x="6277" y="2602"/>
              <a:ext cx="1129" cy="113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1913 w 21600"/>
                <a:gd name="T13" fmla="*/ 0 h 21600"/>
                <a:gd name="T14" fmla="*/ 19687 w 21600"/>
                <a:gd name="T15" fmla="*/ 801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7456" y="7228"/>
                  </a:moveTo>
                  <a:cubicBezTo>
                    <a:pt x="8362" y="6379"/>
                    <a:pt x="9558" y="5906"/>
                    <a:pt x="10800" y="5907"/>
                  </a:cubicBezTo>
                  <a:cubicBezTo>
                    <a:pt x="12041" y="5907"/>
                    <a:pt x="13237" y="6379"/>
                    <a:pt x="14143" y="7228"/>
                  </a:cubicBezTo>
                  <a:lnTo>
                    <a:pt x="18180" y="2915"/>
                  </a:lnTo>
                  <a:cubicBezTo>
                    <a:pt x="16179" y="1042"/>
                    <a:pt x="13541" y="-1"/>
                    <a:pt x="10799" y="0"/>
                  </a:cubicBezTo>
                  <a:cubicBezTo>
                    <a:pt x="8058" y="0"/>
                    <a:pt x="5420" y="1042"/>
                    <a:pt x="3419" y="2915"/>
                  </a:cubicBezTo>
                  <a:lnTo>
                    <a:pt x="7456" y="7228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31" name="AutoShape 20"/>
            <p:cNvSpPr>
              <a:spLocks noChangeArrowheads="1"/>
            </p:cNvSpPr>
            <p:nvPr/>
          </p:nvSpPr>
          <p:spPr bwMode="auto">
            <a:xfrm rot="8055609">
              <a:off x="6190" y="3153"/>
              <a:ext cx="1140" cy="10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1914 w 21600"/>
                <a:gd name="T13" fmla="*/ 0 h 21600"/>
                <a:gd name="T14" fmla="*/ 19686 w 21600"/>
                <a:gd name="T15" fmla="*/ 802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7456" y="7228"/>
                  </a:moveTo>
                  <a:cubicBezTo>
                    <a:pt x="8362" y="6379"/>
                    <a:pt x="9558" y="5906"/>
                    <a:pt x="10800" y="5907"/>
                  </a:cubicBezTo>
                  <a:cubicBezTo>
                    <a:pt x="12041" y="5907"/>
                    <a:pt x="13237" y="6379"/>
                    <a:pt x="14143" y="7228"/>
                  </a:cubicBezTo>
                  <a:lnTo>
                    <a:pt x="18180" y="2915"/>
                  </a:lnTo>
                  <a:cubicBezTo>
                    <a:pt x="16179" y="1042"/>
                    <a:pt x="13541" y="-1"/>
                    <a:pt x="10799" y="0"/>
                  </a:cubicBezTo>
                  <a:cubicBezTo>
                    <a:pt x="8058" y="0"/>
                    <a:pt x="5420" y="1042"/>
                    <a:pt x="3419" y="2915"/>
                  </a:cubicBezTo>
                  <a:lnTo>
                    <a:pt x="7456" y="7228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32" name="AutoShape 21"/>
            <p:cNvSpPr>
              <a:spLocks noChangeArrowheads="1"/>
            </p:cNvSpPr>
            <p:nvPr/>
          </p:nvSpPr>
          <p:spPr bwMode="auto">
            <a:xfrm>
              <a:off x="4653" y="2690"/>
              <a:ext cx="348" cy="26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5400 w 21600"/>
                <a:gd name="T13" fmla="*/ 5441 h 21600"/>
                <a:gd name="T14" fmla="*/ 16200 w 21600"/>
                <a:gd name="T15" fmla="*/ 1624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5400"/>
                  </a:moveTo>
                  <a:lnTo>
                    <a:pt x="9450" y="5400"/>
                  </a:lnTo>
                  <a:lnTo>
                    <a:pt x="9450" y="2700"/>
                  </a:lnTo>
                  <a:lnTo>
                    <a:pt x="8100" y="2700"/>
                  </a:lnTo>
                  <a:lnTo>
                    <a:pt x="10800" y="0"/>
                  </a:lnTo>
                  <a:lnTo>
                    <a:pt x="13500" y="2700"/>
                  </a:lnTo>
                  <a:lnTo>
                    <a:pt x="12150" y="2700"/>
                  </a:lnTo>
                  <a:lnTo>
                    <a:pt x="12150" y="5400"/>
                  </a:lnTo>
                  <a:lnTo>
                    <a:pt x="16200" y="5400"/>
                  </a:lnTo>
                  <a:lnTo>
                    <a:pt x="16200" y="9450"/>
                  </a:lnTo>
                  <a:lnTo>
                    <a:pt x="18900" y="9450"/>
                  </a:lnTo>
                  <a:lnTo>
                    <a:pt x="18900" y="8100"/>
                  </a:lnTo>
                  <a:lnTo>
                    <a:pt x="21600" y="10800"/>
                  </a:lnTo>
                  <a:lnTo>
                    <a:pt x="18900" y="13500"/>
                  </a:lnTo>
                  <a:lnTo>
                    <a:pt x="18900" y="12150"/>
                  </a:lnTo>
                  <a:lnTo>
                    <a:pt x="16200" y="12150"/>
                  </a:lnTo>
                  <a:lnTo>
                    <a:pt x="16200" y="16200"/>
                  </a:lnTo>
                  <a:lnTo>
                    <a:pt x="12150" y="16200"/>
                  </a:lnTo>
                  <a:lnTo>
                    <a:pt x="12150" y="18900"/>
                  </a:lnTo>
                  <a:lnTo>
                    <a:pt x="13500" y="18900"/>
                  </a:lnTo>
                  <a:lnTo>
                    <a:pt x="10800" y="21600"/>
                  </a:lnTo>
                  <a:lnTo>
                    <a:pt x="8100" y="18900"/>
                  </a:lnTo>
                  <a:lnTo>
                    <a:pt x="9450" y="18900"/>
                  </a:lnTo>
                  <a:lnTo>
                    <a:pt x="9450" y="16200"/>
                  </a:lnTo>
                  <a:lnTo>
                    <a:pt x="5400" y="16200"/>
                  </a:lnTo>
                  <a:lnTo>
                    <a:pt x="5400" y="12150"/>
                  </a:lnTo>
                  <a:lnTo>
                    <a:pt x="2700" y="12150"/>
                  </a:lnTo>
                  <a:lnTo>
                    <a:pt x="2700" y="13500"/>
                  </a:lnTo>
                  <a:lnTo>
                    <a:pt x="0" y="10800"/>
                  </a:lnTo>
                  <a:lnTo>
                    <a:pt x="2700" y="8100"/>
                  </a:lnTo>
                  <a:lnTo>
                    <a:pt x="2700" y="9450"/>
                  </a:lnTo>
                  <a:lnTo>
                    <a:pt x="5400" y="9450"/>
                  </a:lnTo>
                  <a:lnTo>
                    <a:pt x="5400" y="5400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33" name="Line 22"/>
            <p:cNvSpPr>
              <a:spLocks noChangeShapeType="1"/>
            </p:cNvSpPr>
            <p:nvPr/>
          </p:nvSpPr>
          <p:spPr bwMode="auto">
            <a:xfrm flipH="1">
              <a:off x="5695" y="2777"/>
              <a:ext cx="174" cy="264"/>
            </a:xfrm>
            <a:prstGeom prst="line">
              <a:avLst/>
            </a:prstGeom>
            <a:noFill/>
            <a:ln w="38100" cmpd="dbl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34" name="Line 23"/>
            <p:cNvSpPr>
              <a:spLocks noChangeShapeType="1"/>
            </p:cNvSpPr>
            <p:nvPr/>
          </p:nvSpPr>
          <p:spPr bwMode="auto">
            <a:xfrm>
              <a:off x="5869" y="2777"/>
              <a:ext cx="173" cy="26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35" name="Line 24"/>
            <p:cNvSpPr>
              <a:spLocks noChangeShapeType="1"/>
            </p:cNvSpPr>
            <p:nvPr/>
          </p:nvSpPr>
          <p:spPr bwMode="auto">
            <a:xfrm>
              <a:off x="6042" y="3041"/>
              <a:ext cx="2" cy="7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36" name="Line 25"/>
            <p:cNvSpPr>
              <a:spLocks noChangeShapeType="1"/>
            </p:cNvSpPr>
            <p:nvPr/>
          </p:nvSpPr>
          <p:spPr bwMode="auto">
            <a:xfrm>
              <a:off x="5695" y="3829"/>
              <a:ext cx="174" cy="350"/>
            </a:xfrm>
            <a:prstGeom prst="line">
              <a:avLst/>
            </a:prstGeom>
            <a:noFill/>
            <a:ln w="38100" cmpd="dbl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37" name="Line 26"/>
            <p:cNvSpPr>
              <a:spLocks noChangeShapeType="1"/>
            </p:cNvSpPr>
            <p:nvPr/>
          </p:nvSpPr>
          <p:spPr bwMode="auto">
            <a:xfrm flipV="1">
              <a:off x="5869" y="3829"/>
              <a:ext cx="173" cy="3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38" name="Line 27"/>
            <p:cNvSpPr>
              <a:spLocks noChangeShapeType="1"/>
            </p:cNvSpPr>
            <p:nvPr/>
          </p:nvSpPr>
          <p:spPr bwMode="auto">
            <a:xfrm>
              <a:off x="5695" y="3041"/>
              <a:ext cx="1" cy="2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39" name="Line 28"/>
            <p:cNvSpPr>
              <a:spLocks noChangeShapeType="1"/>
            </p:cNvSpPr>
            <p:nvPr/>
          </p:nvSpPr>
          <p:spPr bwMode="auto">
            <a:xfrm flipH="1" flipV="1">
              <a:off x="5695" y="3479"/>
              <a:ext cx="1" cy="3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40" name="Text Box 29"/>
            <p:cNvSpPr txBox="1">
              <a:spLocks noChangeArrowheads="1"/>
            </p:cNvSpPr>
            <p:nvPr/>
          </p:nvSpPr>
          <p:spPr bwMode="auto">
            <a:xfrm>
              <a:off x="4653" y="3216"/>
              <a:ext cx="521" cy="35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altLang="ru-RU" sz="1400" b="1"/>
                <a:t>Х</a:t>
              </a:r>
              <a:endParaRPr lang="ru-RU" altLang="ru-RU"/>
            </a:p>
          </p:txBody>
        </p:sp>
        <p:sp>
          <p:nvSpPr>
            <p:cNvPr id="21541" name="Line 30"/>
            <p:cNvSpPr>
              <a:spLocks noChangeShapeType="1"/>
            </p:cNvSpPr>
            <p:nvPr/>
          </p:nvSpPr>
          <p:spPr bwMode="auto">
            <a:xfrm>
              <a:off x="5174" y="3303"/>
              <a:ext cx="52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arrow" w="med" len="med"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42" name="Line 31"/>
            <p:cNvSpPr>
              <a:spLocks noChangeShapeType="1"/>
            </p:cNvSpPr>
            <p:nvPr/>
          </p:nvSpPr>
          <p:spPr bwMode="auto">
            <a:xfrm>
              <a:off x="5174" y="3479"/>
              <a:ext cx="52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arrow" w="med" len="med"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43" name="Line 32"/>
            <p:cNvSpPr>
              <a:spLocks noChangeShapeType="1"/>
            </p:cNvSpPr>
            <p:nvPr/>
          </p:nvSpPr>
          <p:spPr bwMode="auto">
            <a:xfrm>
              <a:off x="4827" y="2865"/>
              <a:ext cx="0" cy="3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44" name="Text Box 33"/>
            <p:cNvSpPr txBox="1">
              <a:spLocks noChangeArrowheads="1"/>
            </p:cNvSpPr>
            <p:nvPr/>
          </p:nvSpPr>
          <p:spPr bwMode="auto">
            <a:xfrm>
              <a:off x="3004" y="3216"/>
              <a:ext cx="521" cy="35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altLang="ru-RU" sz="1400" b="1">
                  <a:sym typeface="Symbol" pitchFamily="18" charset="2"/>
                </a:rPr>
                <a:t></a:t>
              </a:r>
              <a:endParaRPr lang="ru-RU" altLang="ru-RU"/>
            </a:p>
          </p:txBody>
        </p:sp>
        <p:sp>
          <p:nvSpPr>
            <p:cNvPr id="21545" name="Text Box 34"/>
            <p:cNvSpPr txBox="1">
              <a:spLocks noChangeArrowheads="1"/>
            </p:cNvSpPr>
            <p:nvPr/>
          </p:nvSpPr>
          <p:spPr bwMode="auto">
            <a:xfrm>
              <a:off x="3872" y="3216"/>
              <a:ext cx="521" cy="34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altLang="ru-RU" sz="1200" b="1">
                  <a:sym typeface="Symbol" pitchFamily="18" charset="2"/>
                </a:rPr>
                <a:t></a:t>
              </a:r>
              <a:endParaRPr lang="ru-RU" altLang="ru-RU" b="1"/>
            </a:p>
          </p:txBody>
        </p:sp>
        <p:sp>
          <p:nvSpPr>
            <p:cNvPr id="21546" name="Line 35"/>
            <p:cNvSpPr>
              <a:spLocks noChangeShapeType="1"/>
            </p:cNvSpPr>
            <p:nvPr/>
          </p:nvSpPr>
          <p:spPr bwMode="auto">
            <a:xfrm flipH="1">
              <a:off x="4393" y="3391"/>
              <a:ext cx="260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47" name="Line 36"/>
            <p:cNvSpPr>
              <a:spLocks noChangeShapeType="1"/>
            </p:cNvSpPr>
            <p:nvPr/>
          </p:nvSpPr>
          <p:spPr bwMode="auto">
            <a:xfrm flipH="1">
              <a:off x="3525" y="3391"/>
              <a:ext cx="347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48" name="Text Box 37"/>
            <p:cNvSpPr txBox="1">
              <a:spLocks noChangeArrowheads="1"/>
            </p:cNvSpPr>
            <p:nvPr/>
          </p:nvSpPr>
          <p:spPr bwMode="auto">
            <a:xfrm>
              <a:off x="2164" y="3190"/>
              <a:ext cx="521" cy="351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ru-RU" sz="1200" b="1"/>
                <a:t>W</a:t>
              </a:r>
              <a:endParaRPr lang="ru-RU" altLang="ru-RU"/>
            </a:p>
          </p:txBody>
        </p:sp>
        <p:sp>
          <p:nvSpPr>
            <p:cNvPr id="21549" name="Line 38"/>
            <p:cNvSpPr>
              <a:spLocks noChangeShapeType="1"/>
            </p:cNvSpPr>
            <p:nvPr/>
          </p:nvSpPr>
          <p:spPr bwMode="auto">
            <a:xfrm flipH="1">
              <a:off x="2657" y="3391"/>
              <a:ext cx="34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50" name="Line 39"/>
            <p:cNvSpPr>
              <a:spLocks noChangeShapeType="1"/>
            </p:cNvSpPr>
            <p:nvPr/>
          </p:nvSpPr>
          <p:spPr bwMode="auto">
            <a:xfrm>
              <a:off x="4653" y="2427"/>
              <a:ext cx="174" cy="3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51" name="Text Box 40"/>
            <p:cNvSpPr txBox="1">
              <a:spLocks noChangeArrowheads="1"/>
            </p:cNvSpPr>
            <p:nvPr/>
          </p:nvSpPr>
          <p:spPr bwMode="auto">
            <a:xfrm>
              <a:off x="3510" y="2103"/>
              <a:ext cx="1277" cy="35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 sz="1400" b="1"/>
            </a:p>
          </p:txBody>
        </p:sp>
        <p:sp>
          <p:nvSpPr>
            <p:cNvPr id="21552" name="Text Box 41"/>
            <p:cNvSpPr txBox="1">
              <a:spLocks noChangeArrowheads="1"/>
            </p:cNvSpPr>
            <p:nvPr/>
          </p:nvSpPr>
          <p:spPr bwMode="auto">
            <a:xfrm>
              <a:off x="5800" y="2158"/>
              <a:ext cx="1277" cy="35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altLang="ru-RU"/>
            </a:p>
          </p:txBody>
        </p:sp>
        <p:sp>
          <p:nvSpPr>
            <p:cNvPr id="21553" name="Line 42"/>
            <p:cNvSpPr>
              <a:spLocks noChangeShapeType="1"/>
            </p:cNvSpPr>
            <p:nvPr/>
          </p:nvSpPr>
          <p:spPr bwMode="auto">
            <a:xfrm flipH="1">
              <a:off x="5956" y="2515"/>
              <a:ext cx="347" cy="3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54" name="Line 43"/>
            <p:cNvSpPr>
              <a:spLocks noChangeShapeType="1"/>
            </p:cNvSpPr>
            <p:nvPr/>
          </p:nvSpPr>
          <p:spPr bwMode="auto">
            <a:xfrm flipH="1">
              <a:off x="5782" y="2515"/>
              <a:ext cx="521" cy="14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1518" name="Rectangle 44"/>
          <p:cNvSpPr>
            <a:spLocks noChangeArrowheads="1"/>
          </p:cNvSpPr>
          <p:nvPr/>
        </p:nvSpPr>
        <p:spPr bwMode="auto">
          <a:xfrm>
            <a:off x="2700338" y="4437063"/>
            <a:ext cx="14208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ru-RU" altLang="ru-RU" sz="1600" b="1"/>
              <a:t>Расходомер</a:t>
            </a:r>
          </a:p>
        </p:txBody>
      </p:sp>
      <p:sp>
        <p:nvSpPr>
          <p:cNvPr id="21519" name="Rectangle 45"/>
          <p:cNvSpPr>
            <a:spLocks noChangeArrowheads="1"/>
          </p:cNvSpPr>
          <p:nvPr/>
        </p:nvSpPr>
        <p:spPr bwMode="auto">
          <a:xfrm>
            <a:off x="5219700" y="4437063"/>
            <a:ext cx="13509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ru-RU" altLang="ru-RU" sz="1600" b="1"/>
              <a:t>Термопары</a:t>
            </a:r>
          </a:p>
        </p:txBody>
      </p:sp>
      <p:sp>
        <p:nvSpPr>
          <p:cNvPr id="21520" name="Line 46"/>
          <p:cNvSpPr>
            <a:spLocks noChangeShapeType="1"/>
          </p:cNvSpPr>
          <p:nvPr/>
        </p:nvSpPr>
        <p:spPr bwMode="auto">
          <a:xfrm>
            <a:off x="5867400" y="50117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1521" name="Line 47"/>
          <p:cNvSpPr>
            <a:spLocks noChangeShapeType="1"/>
          </p:cNvSpPr>
          <p:nvPr/>
        </p:nvSpPr>
        <p:spPr bwMode="auto">
          <a:xfrm flipH="1">
            <a:off x="5795963" y="6092825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1522" name="Line 48"/>
          <p:cNvSpPr>
            <a:spLocks noChangeShapeType="1"/>
          </p:cNvSpPr>
          <p:nvPr/>
        </p:nvSpPr>
        <p:spPr bwMode="auto">
          <a:xfrm flipH="1">
            <a:off x="4356100" y="601980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1523" name="Text Box 49"/>
          <p:cNvSpPr txBox="1">
            <a:spLocks noChangeArrowheads="1"/>
          </p:cNvSpPr>
          <p:nvPr/>
        </p:nvSpPr>
        <p:spPr bwMode="auto">
          <a:xfrm>
            <a:off x="1258888" y="2852738"/>
            <a:ext cx="734536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600"/>
              <a:t>Энтальпия — это количество энергии, которая доступна для преобразования в теплоту при определенной температуре и давлении.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2389</TotalTime>
  <Words>4040</Words>
  <Application>Microsoft Office PowerPoint</Application>
  <PresentationFormat>Экран (4:3)</PresentationFormat>
  <Paragraphs>541</Paragraphs>
  <Slides>54</Slides>
  <Notes>12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56" baseType="lpstr">
      <vt:lpstr>Воздушный поток</vt:lpstr>
      <vt:lpstr>MathType 5.0 Equation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Методы измерения расхода </vt:lpstr>
      <vt:lpstr>Расходомеры постоянного перепада давления.</vt:lpstr>
      <vt:lpstr>Слайд 47</vt:lpstr>
      <vt:lpstr>Расходомеры переменного перепада давления. </vt:lpstr>
      <vt:lpstr>Электромагнитные расходомеры токопроводящей жидкости. </vt:lpstr>
      <vt:lpstr>Ультразвуковые расходомеры </vt:lpstr>
      <vt:lpstr>Тепловые преобразователи расхода газа  </vt:lpstr>
      <vt:lpstr>Объёмные счётчики</vt:lpstr>
      <vt:lpstr>Слайд 53</vt:lpstr>
      <vt:lpstr>Измерение расхода тепловой энергии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And</dc:creator>
  <cp:lastModifiedBy>Александр</cp:lastModifiedBy>
  <cp:revision>468</cp:revision>
  <dcterms:created xsi:type="dcterms:W3CDTF">2014-02-09T12:03:50Z</dcterms:created>
  <dcterms:modified xsi:type="dcterms:W3CDTF">2022-03-26T05:28:49Z</dcterms:modified>
</cp:coreProperties>
</file>