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6"/>
  </p:notesMasterIdLst>
  <p:sldIdLst>
    <p:sldId id="259" r:id="rId2"/>
    <p:sldId id="260" r:id="rId3"/>
    <p:sldId id="261" r:id="rId4"/>
    <p:sldId id="262" r:id="rId5"/>
    <p:sldId id="323" r:id="rId6"/>
    <p:sldId id="334" r:id="rId7"/>
    <p:sldId id="336" r:id="rId8"/>
    <p:sldId id="337" r:id="rId9"/>
    <p:sldId id="335" r:id="rId10"/>
    <p:sldId id="343" r:id="rId11"/>
    <p:sldId id="326" r:id="rId12"/>
    <p:sldId id="332" r:id="rId13"/>
    <p:sldId id="360" r:id="rId14"/>
    <p:sldId id="359" r:id="rId15"/>
    <p:sldId id="264" r:id="rId16"/>
    <p:sldId id="357" r:id="rId17"/>
    <p:sldId id="352" r:id="rId18"/>
    <p:sldId id="330" r:id="rId19"/>
    <p:sldId id="327" r:id="rId20"/>
    <p:sldId id="266" r:id="rId21"/>
    <p:sldId id="358" r:id="rId22"/>
    <p:sldId id="267" r:id="rId23"/>
    <p:sldId id="268" r:id="rId24"/>
    <p:sldId id="328" r:id="rId25"/>
    <p:sldId id="338" r:id="rId26"/>
    <p:sldId id="331" r:id="rId27"/>
    <p:sldId id="361" r:id="rId28"/>
    <p:sldId id="362" r:id="rId29"/>
    <p:sldId id="363" r:id="rId30"/>
    <p:sldId id="364" r:id="rId31"/>
    <p:sldId id="324" r:id="rId32"/>
    <p:sldId id="325" r:id="rId33"/>
    <p:sldId id="333" r:id="rId34"/>
    <p:sldId id="340" r:id="rId35"/>
    <p:sldId id="316" r:id="rId36"/>
    <p:sldId id="317" r:id="rId37"/>
    <p:sldId id="318" r:id="rId38"/>
    <p:sldId id="365" r:id="rId39"/>
    <p:sldId id="344" r:id="rId40"/>
    <p:sldId id="367" r:id="rId41"/>
    <p:sldId id="369" r:id="rId42"/>
    <p:sldId id="377" r:id="rId43"/>
    <p:sldId id="368" r:id="rId44"/>
    <p:sldId id="366" r:id="rId45"/>
    <p:sldId id="345" r:id="rId46"/>
    <p:sldId id="370" r:id="rId47"/>
    <p:sldId id="371" r:id="rId48"/>
    <p:sldId id="372" r:id="rId49"/>
    <p:sldId id="373" r:id="rId50"/>
    <p:sldId id="374" r:id="rId51"/>
    <p:sldId id="375" r:id="rId52"/>
    <p:sldId id="376" r:id="rId53"/>
    <p:sldId id="380" r:id="rId54"/>
    <p:sldId id="379" r:id="rId55"/>
    <p:sldId id="381" r:id="rId56"/>
    <p:sldId id="382" r:id="rId57"/>
    <p:sldId id="383" r:id="rId58"/>
    <p:sldId id="378" r:id="rId59"/>
    <p:sldId id="346" r:id="rId60"/>
    <p:sldId id="348" r:id="rId61"/>
    <p:sldId id="354" r:id="rId62"/>
    <p:sldId id="350" r:id="rId63"/>
    <p:sldId id="351" r:id="rId64"/>
    <p:sldId id="356" r:id="rId65"/>
  </p:sldIdLst>
  <p:sldSz cx="9144000" cy="6858000" type="screen4x3"/>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4EA"/>
          </a:solidFill>
        </a:fill>
      </a:tcStyle>
    </a:wholeTbl>
    <a:band2H>
      <a:tcTxStyle/>
      <a:tcStyle>
        <a:tcBdr/>
        <a:fill>
          <a:solidFill>
            <a:srgbClr val="E6EBF5"/>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EEF1"/>
          </a:solidFill>
        </a:fill>
      </a:tcStyle>
    </a:wholeTbl>
    <a:band2H>
      <a:tcTxStyle/>
      <a:tcStyle>
        <a:tcBdr/>
        <a:fill>
          <a:solidFill>
            <a:srgbClr val="E6F6F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BD0D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BD0D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BD0D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0E9CE"/>
          </a:solidFill>
        </a:fill>
      </a:tcStyle>
    </a:wholeTbl>
    <a:band2H>
      <a:tcTxStyle/>
      <a:tcStyle>
        <a:tcBdr/>
        <a:fill>
          <a:solidFill>
            <a:srgbClr val="F0F4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C24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C24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C249"/>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F6FC6"/>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F6FC6"/>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7" name="Shape 47"/>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bwMode="auto">
          <a:noFill/>
          <a:ln>
            <a:solidFill>
              <a:srgbClr val="000000"/>
            </a:solidFill>
            <a:miter lim="800000"/>
            <a:headEnd/>
            <a:tailEnd/>
          </a:ln>
        </p:spPr>
      </p:sp>
      <p:sp>
        <p:nvSpPr>
          <p:cNvPr id="3481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4820"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wrap="square" numCol="1" anchorCtr="0" compatLnSpc="1">
            <a:prstTxWarp prst="textNoShape">
              <a:avLst/>
            </a:prstTxWarp>
          </a:bodyPr>
          <a:lstStyle/>
          <a:p>
            <a:fld id="{78D6B250-0041-425A-98AC-6C7690DDEBE0}" type="slidenum">
              <a:rPr lang="ru-RU" smtClean="0"/>
              <a:pPr/>
              <a:t>10</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p:cNvSpPr>
            <a:spLocks noGrp="1" noRot="1" noChangeAspect="1" noTextEdit="1"/>
          </p:cNvSpPr>
          <p:nvPr>
            <p:ph type="sldImg"/>
          </p:nvPr>
        </p:nvSpPr>
        <p:spPr bwMode="auto">
          <a:noFill/>
          <a:ln>
            <a:solidFill>
              <a:srgbClr val="000000"/>
            </a:solidFill>
            <a:miter lim="800000"/>
            <a:headEnd/>
            <a:tailEnd/>
          </a:ln>
        </p:spPr>
      </p:sp>
      <p:sp>
        <p:nvSpPr>
          <p:cNvPr id="3686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6868"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wrap="square" numCol="1" anchorCtr="0" compatLnSpc="1">
            <a:prstTxWarp prst="textNoShape">
              <a:avLst/>
            </a:prstTxWarp>
          </a:bodyPr>
          <a:lstStyle/>
          <a:p>
            <a:fld id="{8CBF7350-C2CE-4E45-ADA1-2D5BB6265FFF}" type="slidenum">
              <a:rPr lang="ru-RU" smtClean="0"/>
              <a:pPr/>
              <a:t>34</a:t>
            </a:fld>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bwMode="auto">
          <a:noFill/>
          <a:ln>
            <a:solidFill>
              <a:srgbClr val="000000"/>
            </a:solidFill>
            <a:miter lim="800000"/>
            <a:headEnd/>
            <a:tailEnd/>
          </a:ln>
        </p:spPr>
      </p:sp>
      <p:sp>
        <p:nvSpPr>
          <p:cNvPr id="378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7892"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wrap="square" numCol="1" anchorCtr="0" compatLnSpc="1">
            <a:prstTxWarp prst="textNoShape">
              <a:avLst/>
            </a:prstTxWarp>
          </a:bodyPr>
          <a:lstStyle/>
          <a:p>
            <a:fld id="{F46BD807-3605-40A3-97A0-C09CCA7F0C50}" type="slidenum">
              <a:rPr lang="ru-RU" smtClean="0"/>
              <a:pPr/>
              <a:t>60</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bwMode="auto">
          <a:noFill/>
          <a:ln>
            <a:solidFill>
              <a:srgbClr val="000000"/>
            </a:solidFill>
            <a:miter lim="800000"/>
            <a:headEnd/>
            <a:tailEnd/>
          </a:ln>
        </p:spPr>
      </p:sp>
      <p:sp>
        <p:nvSpPr>
          <p:cNvPr id="3891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8916"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wrap="square" numCol="1" anchorCtr="0" compatLnSpc="1">
            <a:prstTxWarp prst="textNoShape">
              <a:avLst/>
            </a:prstTxWarp>
          </a:bodyPr>
          <a:lstStyle/>
          <a:p>
            <a:fld id="{8966282B-4FB6-44DE-89CF-F2423E6E3632}" type="slidenum">
              <a:rPr lang="ru-RU" smtClean="0"/>
              <a:pPr/>
              <a:t>61</a:t>
            </a:fld>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9940"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wrap="square" numCol="1" anchorCtr="0" compatLnSpc="1">
            <a:prstTxWarp prst="textNoShape">
              <a:avLst/>
            </a:prstTxWarp>
          </a:bodyPr>
          <a:lstStyle/>
          <a:p>
            <a:fld id="{7922DEA8-4326-487C-9EA9-1D312F167D7C}" type="slidenum">
              <a:rPr lang="ru-RU" smtClean="0"/>
              <a:pPr/>
              <a:t>62</a:t>
            </a:fld>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bwMode="auto">
          <a:noFill/>
          <a:ln>
            <a:solidFill>
              <a:srgbClr val="000000"/>
            </a:solidFill>
            <a:miter lim="800000"/>
            <a:headEnd/>
            <a:tailEnd/>
          </a:ln>
        </p:spPr>
      </p:sp>
      <p:sp>
        <p:nvSpPr>
          <p:cNvPr id="409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0964"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wrap="square" numCol="1" anchorCtr="0" compatLnSpc="1">
            <a:prstTxWarp prst="textNoShape">
              <a:avLst/>
            </a:prstTxWarp>
          </a:bodyPr>
          <a:lstStyle/>
          <a:p>
            <a:fld id="{2BCC16B2-127C-4A53-B1B1-B2D29E2BA0F1}" type="slidenum">
              <a:rPr lang="ru-RU" smtClean="0"/>
              <a:pPr/>
              <a:t>63</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Заголовок и объект">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pPr>
            <a:r>
              <a:rPr sz="3300"/>
              <a:t>Текст заголовка</a:t>
            </a:r>
          </a:p>
        </p:txBody>
      </p:sp>
      <p:sp>
        <p:nvSpPr>
          <p:cNvPr id="11" name="Shape 11"/>
          <p:cNvSpPr>
            <a:spLocks noGrp="1"/>
          </p:cNvSpPr>
          <p:nvPr>
            <p:ph type="body" idx="1"/>
          </p:nvPr>
        </p:nvSpPr>
        <p:spPr>
          <a:prstGeom prst="rect">
            <a:avLst/>
          </a:prstGeom>
        </p:spPr>
        <p:txBody>
          <a:bodyPr/>
          <a:lstStyle/>
          <a:p>
            <a:pPr lvl="0">
              <a:defRPr sz="1800"/>
            </a:pPr>
            <a:r>
              <a:rPr sz="2100"/>
              <a:t>Уровень текста 1</a:t>
            </a:r>
          </a:p>
          <a:p>
            <a:pPr lvl="1">
              <a:defRPr sz="1800"/>
            </a:pPr>
            <a:r>
              <a:rPr sz="2100"/>
              <a:t>Уровень текста 2</a:t>
            </a:r>
          </a:p>
          <a:p>
            <a:pPr lvl="2">
              <a:defRPr sz="1800"/>
            </a:pPr>
            <a:r>
              <a:rPr sz="2100"/>
              <a:t>Уровень текста 3</a:t>
            </a:r>
          </a:p>
          <a:p>
            <a:pPr lvl="3">
              <a:defRPr sz="1800"/>
            </a:pPr>
            <a:r>
              <a:rPr sz="2100"/>
              <a:t>Уровень текста 4</a:t>
            </a:r>
          </a:p>
          <a:p>
            <a:pPr lvl="4">
              <a:defRPr sz="1800"/>
            </a:pPr>
            <a:r>
              <a:rPr sz="2100"/>
              <a:t>Уровень текста 5</a:t>
            </a:r>
          </a:p>
        </p:txBody>
      </p:sp>
      <p:sp>
        <p:nvSpPr>
          <p:cNvPr id="12" name="Shape 12"/>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раздела">
    <p:spTree>
      <p:nvGrpSpPr>
        <p:cNvPr id="1" name=""/>
        <p:cNvGrpSpPr/>
        <p:nvPr/>
      </p:nvGrpSpPr>
      <p:grpSpPr>
        <a:xfrm>
          <a:off x="0" y="0"/>
          <a:ext cx="0" cy="0"/>
          <a:chOff x="0" y="0"/>
          <a:chExt cx="0" cy="0"/>
        </a:xfrm>
      </p:grpSpPr>
      <p:sp>
        <p:nvSpPr>
          <p:cNvPr id="14" name="Shape 14"/>
          <p:cNvSpPr>
            <a:spLocks noGrp="1"/>
          </p:cNvSpPr>
          <p:nvPr>
            <p:ph type="title"/>
          </p:nvPr>
        </p:nvSpPr>
        <p:spPr>
          <a:xfrm>
            <a:off x="623887" y="0"/>
            <a:ext cx="7886701" cy="4562476"/>
          </a:xfrm>
          <a:prstGeom prst="rect">
            <a:avLst/>
          </a:prstGeom>
        </p:spPr>
        <p:txBody>
          <a:bodyPr anchor="b"/>
          <a:lstStyle>
            <a:lvl1pPr>
              <a:defRPr sz="4500"/>
            </a:lvl1pPr>
          </a:lstStyle>
          <a:p>
            <a:pPr lvl="0">
              <a:defRPr sz="1800"/>
            </a:pPr>
            <a:r>
              <a:rPr sz="4500"/>
              <a:t>Текст заголовка</a:t>
            </a:r>
          </a:p>
        </p:txBody>
      </p:sp>
      <p:sp>
        <p:nvSpPr>
          <p:cNvPr id="15" name="Shape 15"/>
          <p:cNvSpPr>
            <a:spLocks noGrp="1"/>
          </p:cNvSpPr>
          <p:nvPr>
            <p:ph type="body" idx="1"/>
          </p:nvPr>
        </p:nvSpPr>
        <p:spPr>
          <a:xfrm>
            <a:off x="623887" y="4589464"/>
            <a:ext cx="7886701" cy="2268536"/>
          </a:xfrm>
          <a:prstGeom prst="rect">
            <a:avLst/>
          </a:prstGeom>
        </p:spPr>
        <p:txBody>
          <a:bodyPr/>
          <a:lstStyle>
            <a:lvl1pPr marL="0" indent="0">
              <a:buSzTx/>
              <a:buFontTx/>
              <a:buNone/>
              <a:defRPr sz="1800">
                <a:solidFill>
                  <a:srgbClr val="888888"/>
                </a:solidFill>
              </a:defRPr>
            </a:lvl1pPr>
            <a:lvl2pPr marL="0" indent="342900">
              <a:buSzTx/>
              <a:buFontTx/>
              <a:buNone/>
              <a:defRPr sz="1800">
                <a:solidFill>
                  <a:srgbClr val="888888"/>
                </a:solidFill>
              </a:defRPr>
            </a:lvl2pPr>
            <a:lvl3pPr marL="0" indent="685800">
              <a:buSzTx/>
              <a:buFontTx/>
              <a:buNone/>
              <a:defRPr sz="1800">
                <a:solidFill>
                  <a:srgbClr val="888888"/>
                </a:solidFill>
              </a:defRPr>
            </a:lvl3pPr>
            <a:lvl4pPr marL="0" indent="1028700">
              <a:buSzTx/>
              <a:buFontTx/>
              <a:buNone/>
              <a:defRPr sz="1800">
                <a:solidFill>
                  <a:srgbClr val="888888"/>
                </a:solidFill>
              </a:defRPr>
            </a:lvl4pPr>
            <a:lvl5pPr marL="0" indent="1371600">
              <a:buSzTx/>
              <a:buFontTx/>
              <a:buNone/>
              <a:defRPr sz="1800">
                <a:solidFill>
                  <a:srgbClr val="888888"/>
                </a:solidFill>
              </a:defRPr>
            </a:lvl5pPr>
          </a:lstStyle>
          <a:p>
            <a:pPr lvl="0">
              <a:defRPr>
                <a:solidFill>
                  <a:srgbClr val="000000"/>
                </a:solidFill>
              </a:defRPr>
            </a:pPr>
            <a:r>
              <a:rPr>
                <a:solidFill>
                  <a:srgbClr val="888888"/>
                </a:solidFill>
              </a:rPr>
              <a:t>Уровень текста 1</a:t>
            </a:r>
          </a:p>
          <a:p>
            <a:pPr lvl="1">
              <a:defRPr>
                <a:solidFill>
                  <a:srgbClr val="000000"/>
                </a:solidFill>
              </a:defRPr>
            </a:pPr>
            <a:r>
              <a:rPr>
                <a:solidFill>
                  <a:srgbClr val="888888"/>
                </a:solidFill>
              </a:rPr>
              <a:t>Уровень текста 2</a:t>
            </a:r>
          </a:p>
          <a:p>
            <a:pPr lvl="2">
              <a:defRPr>
                <a:solidFill>
                  <a:srgbClr val="000000"/>
                </a:solidFill>
              </a:defRPr>
            </a:pPr>
            <a:r>
              <a:rPr>
                <a:solidFill>
                  <a:srgbClr val="888888"/>
                </a:solidFill>
              </a:rPr>
              <a:t>Уровень текста 3</a:t>
            </a:r>
          </a:p>
          <a:p>
            <a:pPr lvl="3">
              <a:defRPr>
                <a:solidFill>
                  <a:srgbClr val="000000"/>
                </a:solidFill>
              </a:defRPr>
            </a:pPr>
            <a:r>
              <a:rPr>
                <a:solidFill>
                  <a:srgbClr val="888888"/>
                </a:solidFill>
              </a:rPr>
              <a:t>Уровень текста 4</a:t>
            </a:r>
          </a:p>
          <a:p>
            <a:pPr lvl="4">
              <a:defRPr>
                <a:solidFill>
                  <a:srgbClr val="000000"/>
                </a:solidFill>
              </a:defRPr>
            </a:pPr>
            <a:r>
              <a:rPr>
                <a:solidFill>
                  <a:srgbClr val="888888"/>
                </a:solidFill>
              </a:rPr>
              <a:t>Уровень текста 5</a:t>
            </a:r>
          </a:p>
        </p:txBody>
      </p:sp>
      <p:sp>
        <p:nvSpPr>
          <p:cNvPr id="16" name="Shape 16"/>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Два объекта">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3300"/>
              <a:t>Текст заголовка</a:t>
            </a:r>
          </a:p>
        </p:txBody>
      </p:sp>
      <p:sp>
        <p:nvSpPr>
          <p:cNvPr id="19" name="Shape 19"/>
          <p:cNvSpPr>
            <a:spLocks noGrp="1"/>
          </p:cNvSpPr>
          <p:nvPr>
            <p:ph type="body" idx="1"/>
          </p:nvPr>
        </p:nvSpPr>
        <p:spPr>
          <a:xfrm>
            <a:off x="628650" y="1825625"/>
            <a:ext cx="3886200" cy="5032375"/>
          </a:xfrm>
          <a:prstGeom prst="rect">
            <a:avLst/>
          </a:prstGeom>
        </p:spPr>
        <p:txBody>
          <a:bodyPr/>
          <a:lstStyle/>
          <a:p>
            <a:pPr lvl="0">
              <a:defRPr sz="1800"/>
            </a:pPr>
            <a:r>
              <a:rPr sz="2100"/>
              <a:t>Уровень текста 1</a:t>
            </a:r>
          </a:p>
          <a:p>
            <a:pPr lvl="1">
              <a:defRPr sz="1800"/>
            </a:pPr>
            <a:r>
              <a:rPr sz="2100"/>
              <a:t>Уровень текста 2</a:t>
            </a:r>
          </a:p>
          <a:p>
            <a:pPr lvl="2">
              <a:defRPr sz="1800"/>
            </a:pPr>
            <a:r>
              <a:rPr sz="2100"/>
              <a:t>Уровень текста 3</a:t>
            </a:r>
          </a:p>
          <a:p>
            <a:pPr lvl="3">
              <a:defRPr sz="1800"/>
            </a:pPr>
            <a:r>
              <a:rPr sz="2100"/>
              <a:t>Уровень текста 4</a:t>
            </a:r>
          </a:p>
          <a:p>
            <a:pPr lvl="4">
              <a:defRPr sz="1800"/>
            </a:pPr>
            <a:r>
              <a:rPr sz="2100"/>
              <a:t>Уровень текста 5</a:t>
            </a:r>
          </a:p>
        </p:txBody>
      </p:sp>
      <p:sp>
        <p:nvSpPr>
          <p:cNvPr id="20" name="Shape 20"/>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Сравнение">
    <p:spTree>
      <p:nvGrpSpPr>
        <p:cNvPr id="1" name=""/>
        <p:cNvGrpSpPr/>
        <p:nvPr/>
      </p:nvGrpSpPr>
      <p:grpSpPr>
        <a:xfrm>
          <a:off x="0" y="0"/>
          <a:ext cx="0" cy="0"/>
          <a:chOff x="0" y="0"/>
          <a:chExt cx="0" cy="0"/>
        </a:xfrm>
      </p:grpSpPr>
      <p:sp>
        <p:nvSpPr>
          <p:cNvPr id="22" name="Shape 22"/>
          <p:cNvSpPr>
            <a:spLocks noGrp="1"/>
          </p:cNvSpPr>
          <p:nvPr>
            <p:ph type="title"/>
          </p:nvPr>
        </p:nvSpPr>
        <p:spPr>
          <a:xfrm>
            <a:off x="629841" y="365125"/>
            <a:ext cx="7886701" cy="1325564"/>
          </a:xfrm>
          <a:prstGeom prst="rect">
            <a:avLst/>
          </a:prstGeom>
        </p:spPr>
        <p:txBody>
          <a:bodyPr/>
          <a:lstStyle/>
          <a:p>
            <a:pPr lvl="0">
              <a:defRPr sz="1800"/>
            </a:pPr>
            <a:r>
              <a:rPr sz="3300"/>
              <a:t>Текст заголовка</a:t>
            </a:r>
          </a:p>
        </p:txBody>
      </p:sp>
      <p:sp>
        <p:nvSpPr>
          <p:cNvPr id="23" name="Shape 23"/>
          <p:cNvSpPr>
            <a:spLocks noGrp="1"/>
          </p:cNvSpPr>
          <p:nvPr>
            <p:ph type="body" idx="1"/>
          </p:nvPr>
        </p:nvSpPr>
        <p:spPr>
          <a:xfrm>
            <a:off x="629841" y="1681163"/>
            <a:ext cx="3868341" cy="823913"/>
          </a:xfrm>
          <a:prstGeom prst="rect">
            <a:avLst/>
          </a:prstGeom>
        </p:spPr>
        <p:txBody>
          <a:bodyPr anchor="b"/>
          <a:lstStyle>
            <a:lvl1pPr marL="0" indent="0">
              <a:buSzTx/>
              <a:buFontTx/>
              <a:buNone/>
              <a:defRPr sz="1800" b="1"/>
            </a:lvl1pPr>
            <a:lvl2pPr marL="0" indent="342900">
              <a:buSzTx/>
              <a:buFontTx/>
              <a:buNone/>
              <a:defRPr sz="1800" b="1"/>
            </a:lvl2pPr>
            <a:lvl3pPr marL="0" indent="685800">
              <a:buSzTx/>
              <a:buFontTx/>
              <a:buNone/>
              <a:defRPr sz="1800" b="1"/>
            </a:lvl3pPr>
            <a:lvl4pPr marL="0" indent="1028700">
              <a:buSzTx/>
              <a:buFontTx/>
              <a:buNone/>
              <a:defRPr sz="1800" b="1"/>
            </a:lvl4pPr>
            <a:lvl5pPr marL="0" indent="1371600">
              <a:buSzTx/>
              <a:buFontTx/>
              <a:buNone/>
              <a:defRPr sz="1800" b="1"/>
            </a:lvl5pPr>
          </a:lstStyle>
          <a:p>
            <a:pPr lvl="0">
              <a:defRPr b="0"/>
            </a:pPr>
            <a:r>
              <a:rPr b="1"/>
              <a:t>Уровень текста 1</a:t>
            </a:r>
          </a:p>
          <a:p>
            <a:pPr lvl="1">
              <a:defRPr b="0"/>
            </a:pPr>
            <a:r>
              <a:rPr b="1"/>
              <a:t>Уровень текста 2</a:t>
            </a:r>
          </a:p>
          <a:p>
            <a:pPr lvl="2">
              <a:defRPr b="0"/>
            </a:pPr>
            <a:r>
              <a:rPr b="1"/>
              <a:t>Уровень текста 3</a:t>
            </a:r>
          </a:p>
          <a:p>
            <a:pPr lvl="3">
              <a:defRPr b="0"/>
            </a:pPr>
            <a:r>
              <a:rPr b="1"/>
              <a:t>Уровень текста 4</a:t>
            </a:r>
          </a:p>
          <a:p>
            <a:pPr lvl="4">
              <a:defRPr b="0"/>
            </a:pPr>
            <a:r>
              <a:rPr b="1"/>
              <a:t>Уровень текста 5</a:t>
            </a:r>
          </a:p>
        </p:txBody>
      </p:sp>
      <p:sp>
        <p:nvSpPr>
          <p:cNvPr id="24" name="Shape 24"/>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Только заголовок">
    <p:spTree>
      <p:nvGrpSpPr>
        <p:cNvPr id="1" name=""/>
        <p:cNvGrpSpPr/>
        <p:nvPr/>
      </p:nvGrpSpPr>
      <p:grpSpPr>
        <a:xfrm>
          <a:off x="0" y="0"/>
          <a:ext cx="0" cy="0"/>
          <a:chOff x="0" y="0"/>
          <a:chExt cx="0" cy="0"/>
        </a:xfrm>
      </p:grpSpPr>
      <p:sp>
        <p:nvSpPr>
          <p:cNvPr id="26" name="Shape 26"/>
          <p:cNvSpPr>
            <a:spLocks noGrp="1"/>
          </p:cNvSpPr>
          <p:nvPr>
            <p:ph type="title"/>
          </p:nvPr>
        </p:nvSpPr>
        <p:spPr>
          <a:xfrm>
            <a:off x="628650" y="365125"/>
            <a:ext cx="7886700" cy="1325564"/>
          </a:xfrm>
          <a:prstGeom prst="rect">
            <a:avLst/>
          </a:prstGeom>
        </p:spPr>
        <p:txBody>
          <a:bodyPr/>
          <a:lstStyle/>
          <a:p>
            <a:pPr lvl="0">
              <a:defRPr sz="1800"/>
            </a:pPr>
            <a:r>
              <a:rPr sz="3300"/>
              <a:t>Текст заголовка</a:t>
            </a:r>
          </a:p>
        </p:txBody>
      </p:sp>
      <p:sp>
        <p:nvSpPr>
          <p:cNvPr id="27" name="Shape 27"/>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Пустой слайд">
    <p:spTree>
      <p:nvGrpSpPr>
        <p:cNvPr id="1" name=""/>
        <p:cNvGrpSpPr/>
        <p:nvPr/>
      </p:nvGrpSpPr>
      <p:grpSpPr>
        <a:xfrm>
          <a:off x="0" y="0"/>
          <a:ext cx="0" cy="0"/>
          <a:chOff x="0" y="0"/>
          <a:chExt cx="0" cy="0"/>
        </a:xfrm>
      </p:grpSpPr>
      <p:sp>
        <p:nvSpPr>
          <p:cNvPr id="29" name="Shape 29"/>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Объект с подписью">
    <p:spTree>
      <p:nvGrpSpPr>
        <p:cNvPr id="1" name=""/>
        <p:cNvGrpSpPr/>
        <p:nvPr/>
      </p:nvGrpSpPr>
      <p:grpSpPr>
        <a:xfrm>
          <a:off x="0" y="0"/>
          <a:ext cx="0" cy="0"/>
          <a:chOff x="0" y="0"/>
          <a:chExt cx="0" cy="0"/>
        </a:xfrm>
      </p:grpSpPr>
      <p:sp>
        <p:nvSpPr>
          <p:cNvPr id="31" name="Shape 31"/>
          <p:cNvSpPr>
            <a:spLocks noGrp="1"/>
          </p:cNvSpPr>
          <p:nvPr>
            <p:ph type="title"/>
          </p:nvPr>
        </p:nvSpPr>
        <p:spPr>
          <a:xfrm>
            <a:off x="629841" y="0"/>
            <a:ext cx="2949178" cy="2057400"/>
          </a:xfrm>
          <a:prstGeom prst="rect">
            <a:avLst/>
          </a:prstGeom>
        </p:spPr>
        <p:txBody>
          <a:bodyPr anchor="b"/>
          <a:lstStyle>
            <a:lvl1pPr>
              <a:defRPr sz="2400"/>
            </a:lvl1pPr>
          </a:lstStyle>
          <a:p>
            <a:pPr lvl="0">
              <a:defRPr sz="1800"/>
            </a:pPr>
            <a:r>
              <a:rPr sz="2400"/>
              <a:t>Текст заголовка</a:t>
            </a:r>
          </a:p>
        </p:txBody>
      </p:sp>
      <p:sp>
        <p:nvSpPr>
          <p:cNvPr id="32" name="Shape 32"/>
          <p:cNvSpPr>
            <a:spLocks noGrp="1"/>
          </p:cNvSpPr>
          <p:nvPr>
            <p:ph type="body" idx="1"/>
          </p:nvPr>
        </p:nvSpPr>
        <p:spPr>
          <a:xfrm>
            <a:off x="3887391" y="987425"/>
            <a:ext cx="4629151" cy="5870576"/>
          </a:xfrm>
          <a:prstGeom prst="rect">
            <a:avLst/>
          </a:prstGeom>
        </p:spPr>
        <p:txBody>
          <a:bodyPr/>
          <a:lstStyle>
            <a:lvl1pPr>
              <a:defRPr sz="2400"/>
            </a:lvl1pPr>
            <a:lvl2pPr marL="538842" indent="-195942">
              <a:defRPr sz="2400"/>
            </a:lvl2pPr>
            <a:lvl3pPr marL="914400" indent="-228600">
              <a:defRPr sz="2400"/>
            </a:lvl3pPr>
            <a:lvl4pPr marL="1303019" indent="-274319">
              <a:defRPr sz="2400"/>
            </a:lvl4pPr>
            <a:lvl5pPr marL="1645920" indent="-274320">
              <a:defRPr sz="2400"/>
            </a:lvl5pPr>
          </a:lstStyle>
          <a:p>
            <a:pPr lvl="0">
              <a:defRPr sz="1800"/>
            </a:pPr>
            <a:r>
              <a:rPr sz="2400"/>
              <a:t>Уровень текста 1</a:t>
            </a:r>
          </a:p>
          <a:p>
            <a:pPr lvl="1">
              <a:defRPr sz="1800"/>
            </a:pPr>
            <a:r>
              <a:rPr sz="2400"/>
              <a:t>Уровень текста 2</a:t>
            </a:r>
          </a:p>
          <a:p>
            <a:pPr lvl="2">
              <a:defRPr sz="1800"/>
            </a:pPr>
            <a:r>
              <a:rPr sz="2400"/>
              <a:t>Уровень текста 3</a:t>
            </a:r>
          </a:p>
          <a:p>
            <a:pPr lvl="3">
              <a:defRPr sz="1800"/>
            </a:pPr>
            <a:r>
              <a:rPr sz="2400"/>
              <a:t>Уровень текста 4</a:t>
            </a:r>
          </a:p>
          <a:p>
            <a:pPr lvl="4">
              <a:defRPr sz="1800"/>
            </a:pPr>
            <a:r>
              <a:rPr sz="2400"/>
              <a:t>Уровень текста 5</a:t>
            </a:r>
          </a:p>
        </p:txBody>
      </p:sp>
      <p:sp>
        <p:nvSpPr>
          <p:cNvPr id="33" name="Shape 3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Рисунок с подписью">
    <p:spTree>
      <p:nvGrpSpPr>
        <p:cNvPr id="1" name=""/>
        <p:cNvGrpSpPr/>
        <p:nvPr/>
      </p:nvGrpSpPr>
      <p:grpSpPr>
        <a:xfrm>
          <a:off x="0" y="0"/>
          <a:ext cx="0" cy="0"/>
          <a:chOff x="0" y="0"/>
          <a:chExt cx="0" cy="0"/>
        </a:xfrm>
      </p:grpSpPr>
      <p:sp>
        <p:nvSpPr>
          <p:cNvPr id="35" name="Shape 35"/>
          <p:cNvSpPr>
            <a:spLocks noGrp="1"/>
          </p:cNvSpPr>
          <p:nvPr>
            <p:ph type="title"/>
          </p:nvPr>
        </p:nvSpPr>
        <p:spPr>
          <a:xfrm>
            <a:off x="629841" y="0"/>
            <a:ext cx="2949178" cy="2057400"/>
          </a:xfrm>
          <a:prstGeom prst="rect">
            <a:avLst/>
          </a:prstGeom>
        </p:spPr>
        <p:txBody>
          <a:bodyPr anchor="b"/>
          <a:lstStyle>
            <a:lvl1pPr>
              <a:defRPr sz="2400"/>
            </a:lvl1pPr>
          </a:lstStyle>
          <a:p>
            <a:pPr lvl="0">
              <a:defRPr sz="1800"/>
            </a:pPr>
            <a:r>
              <a:rPr sz="2400"/>
              <a:t>Текст заголовка</a:t>
            </a:r>
          </a:p>
        </p:txBody>
      </p:sp>
      <p:sp>
        <p:nvSpPr>
          <p:cNvPr id="36" name="Shape 36"/>
          <p:cNvSpPr>
            <a:spLocks noGrp="1"/>
          </p:cNvSpPr>
          <p:nvPr>
            <p:ph type="body" idx="1"/>
          </p:nvPr>
        </p:nvSpPr>
        <p:spPr>
          <a:xfrm>
            <a:off x="629841" y="2057400"/>
            <a:ext cx="2949178" cy="4800600"/>
          </a:xfrm>
          <a:prstGeom prst="rect">
            <a:avLst/>
          </a:prstGeom>
        </p:spPr>
        <p:txBody>
          <a:bodyPr/>
          <a:lstStyle>
            <a:lvl1pPr marL="0" indent="0">
              <a:buSzTx/>
              <a:buFontTx/>
              <a:buNone/>
              <a:defRPr sz="1200"/>
            </a:lvl1pPr>
            <a:lvl2pPr marL="0" indent="342900">
              <a:buSzTx/>
              <a:buFontTx/>
              <a:buNone/>
              <a:defRPr sz="1200"/>
            </a:lvl2pPr>
            <a:lvl3pPr marL="0" indent="685800">
              <a:buSzTx/>
              <a:buFontTx/>
              <a:buNone/>
              <a:defRPr sz="1200"/>
            </a:lvl3pPr>
            <a:lvl4pPr marL="0" indent="1028700">
              <a:buSzTx/>
              <a:buFontTx/>
              <a:buNone/>
              <a:defRPr sz="1200"/>
            </a:lvl4pPr>
            <a:lvl5pPr marL="0" indent="1371600">
              <a:buSzTx/>
              <a:buFontTx/>
              <a:buNone/>
              <a:defRPr sz="1200"/>
            </a:lvl5pPr>
          </a:lstStyle>
          <a:p>
            <a:pPr lvl="0">
              <a:defRPr sz="1800"/>
            </a:pPr>
            <a:r>
              <a:rPr sz="1200"/>
              <a:t>Уровень текста 1</a:t>
            </a:r>
          </a:p>
          <a:p>
            <a:pPr lvl="1">
              <a:defRPr sz="1800"/>
            </a:pPr>
            <a:r>
              <a:rPr sz="1200"/>
              <a:t>Уровень текста 2</a:t>
            </a:r>
          </a:p>
          <a:p>
            <a:pPr lvl="2">
              <a:defRPr sz="1800"/>
            </a:pPr>
            <a:r>
              <a:rPr sz="1200"/>
              <a:t>Уровень текста 3</a:t>
            </a:r>
          </a:p>
          <a:p>
            <a:pPr lvl="3">
              <a:defRPr sz="1800"/>
            </a:pPr>
            <a:r>
              <a:rPr sz="1200"/>
              <a:t>Уровень текста 4</a:t>
            </a:r>
          </a:p>
          <a:p>
            <a:pPr lvl="4">
              <a:defRPr sz="1800"/>
            </a:pPr>
            <a:r>
              <a:rPr sz="1200"/>
              <a:t>Уровень текста 5</a:t>
            </a:r>
          </a:p>
        </p:txBody>
      </p:sp>
      <p:sp>
        <p:nvSpPr>
          <p:cNvPr id="37" name="Shape 37"/>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Заголовок и вертикальный текст">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pPr lvl="0">
              <a:defRPr sz="1800"/>
            </a:pPr>
            <a:r>
              <a:rPr sz="3300"/>
              <a:t>Текст заголовка</a:t>
            </a:r>
          </a:p>
        </p:txBody>
      </p:sp>
      <p:sp>
        <p:nvSpPr>
          <p:cNvPr id="40" name="Shape 40"/>
          <p:cNvSpPr>
            <a:spLocks noGrp="1"/>
          </p:cNvSpPr>
          <p:nvPr>
            <p:ph type="body" idx="1"/>
          </p:nvPr>
        </p:nvSpPr>
        <p:spPr>
          <a:prstGeom prst="rect">
            <a:avLst/>
          </a:prstGeom>
        </p:spPr>
        <p:txBody>
          <a:bodyPr/>
          <a:lstStyle/>
          <a:p>
            <a:pPr lvl="0">
              <a:defRPr sz="1800"/>
            </a:pPr>
            <a:r>
              <a:rPr sz="2100"/>
              <a:t>Уровень текста 1</a:t>
            </a:r>
          </a:p>
          <a:p>
            <a:pPr lvl="1">
              <a:defRPr sz="1800"/>
            </a:pPr>
            <a:r>
              <a:rPr sz="2100"/>
              <a:t>Уровень текста 2</a:t>
            </a:r>
          </a:p>
          <a:p>
            <a:pPr lvl="2">
              <a:defRPr sz="1800"/>
            </a:pPr>
            <a:r>
              <a:rPr sz="2100"/>
              <a:t>Уровень текста 3</a:t>
            </a:r>
          </a:p>
          <a:p>
            <a:pPr lvl="3">
              <a:defRPr sz="1800"/>
            </a:pPr>
            <a:r>
              <a:rPr sz="2100"/>
              <a:t>Уровень текста 4</a:t>
            </a:r>
          </a:p>
          <a:p>
            <a:pPr lvl="4">
              <a:defRPr sz="1800"/>
            </a:pPr>
            <a:r>
              <a:rPr sz="2100"/>
              <a:t>Уровень текста 5</a:t>
            </a:r>
          </a:p>
        </p:txBody>
      </p:sp>
      <p:sp>
        <p:nvSpPr>
          <p:cNvPr id="41" name="Shape 4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Вертикальный заголовок и текст">
    <p:spTree>
      <p:nvGrpSpPr>
        <p:cNvPr id="1" name=""/>
        <p:cNvGrpSpPr/>
        <p:nvPr/>
      </p:nvGrpSpPr>
      <p:grpSpPr>
        <a:xfrm>
          <a:off x="0" y="0"/>
          <a:ext cx="0" cy="0"/>
          <a:chOff x="0" y="0"/>
          <a:chExt cx="0" cy="0"/>
        </a:xfrm>
      </p:grpSpPr>
      <p:sp>
        <p:nvSpPr>
          <p:cNvPr id="43" name="Shape 43"/>
          <p:cNvSpPr>
            <a:spLocks noGrp="1"/>
          </p:cNvSpPr>
          <p:nvPr>
            <p:ph type="title"/>
          </p:nvPr>
        </p:nvSpPr>
        <p:spPr>
          <a:xfrm>
            <a:off x="6543675" y="0"/>
            <a:ext cx="1971675" cy="6542088"/>
          </a:xfrm>
          <a:prstGeom prst="rect">
            <a:avLst/>
          </a:prstGeom>
        </p:spPr>
        <p:txBody>
          <a:bodyPr/>
          <a:lstStyle/>
          <a:p>
            <a:pPr lvl="0">
              <a:defRPr sz="1800"/>
            </a:pPr>
            <a:r>
              <a:rPr sz="3300"/>
              <a:t>Текст заголовка</a:t>
            </a:r>
          </a:p>
        </p:txBody>
      </p:sp>
      <p:sp>
        <p:nvSpPr>
          <p:cNvPr id="44" name="Shape 44"/>
          <p:cNvSpPr>
            <a:spLocks noGrp="1"/>
          </p:cNvSpPr>
          <p:nvPr>
            <p:ph type="body" idx="1"/>
          </p:nvPr>
        </p:nvSpPr>
        <p:spPr>
          <a:xfrm>
            <a:off x="628650" y="365125"/>
            <a:ext cx="5800725" cy="6492875"/>
          </a:xfrm>
          <a:prstGeom prst="rect">
            <a:avLst/>
          </a:prstGeom>
        </p:spPr>
        <p:txBody>
          <a:bodyPr/>
          <a:lstStyle/>
          <a:p>
            <a:pPr lvl="0">
              <a:defRPr sz="1800"/>
            </a:pPr>
            <a:r>
              <a:rPr sz="2100"/>
              <a:t>Уровень текста 1</a:t>
            </a:r>
          </a:p>
          <a:p>
            <a:pPr lvl="1">
              <a:defRPr sz="1800"/>
            </a:pPr>
            <a:r>
              <a:rPr sz="2100"/>
              <a:t>Уровень текста 2</a:t>
            </a:r>
          </a:p>
          <a:p>
            <a:pPr lvl="2">
              <a:defRPr sz="1800"/>
            </a:pPr>
            <a:r>
              <a:rPr sz="2100"/>
              <a:t>Уровень текста 3</a:t>
            </a:r>
          </a:p>
          <a:p>
            <a:pPr lvl="3">
              <a:defRPr sz="1800"/>
            </a:pPr>
            <a:r>
              <a:rPr sz="2100"/>
              <a:t>Уровень текста 4</a:t>
            </a:r>
          </a:p>
          <a:p>
            <a:pPr lvl="4">
              <a:defRPr sz="1800"/>
            </a:pPr>
            <a:r>
              <a:rPr sz="2100"/>
              <a:t>Уровень текста 5</a:t>
            </a:r>
          </a:p>
        </p:txBody>
      </p:sp>
      <p:sp>
        <p:nvSpPr>
          <p:cNvPr id="45" name="Shape 45"/>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Титульный слайд" type="title">
  <p:cSld name="Титульный слайд">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18" name="Google Shape;18;p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914400" y="1600200"/>
            <a:ext cx="38100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876800" y="1600200"/>
            <a:ext cx="38100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876800" y="3941763"/>
            <a:ext cx="38100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914400" y="6251575"/>
            <a:ext cx="1981200" cy="457200"/>
          </a:xfrm>
          <a:prstGeom prst="rect">
            <a:avLst/>
          </a:prstGeom>
        </p:spPr>
        <p:txBody>
          <a:bodyPr/>
          <a:lstStyle>
            <a:lvl1pPr>
              <a:defRPr/>
            </a:lvl1pPr>
          </a:lstStyle>
          <a:p>
            <a:pPr>
              <a:defRPr/>
            </a:pPr>
            <a:endParaRPr lang="ru-RU"/>
          </a:p>
        </p:txBody>
      </p:sp>
      <p:sp>
        <p:nvSpPr>
          <p:cNvPr id="7" name="Нижний колонтитул 6"/>
          <p:cNvSpPr>
            <a:spLocks noGrp="1"/>
          </p:cNvSpPr>
          <p:nvPr>
            <p:ph type="ftr" sz="quarter" idx="11"/>
          </p:nvPr>
        </p:nvSpPr>
        <p:spPr>
          <a:xfrm>
            <a:off x="3352800" y="6248400"/>
            <a:ext cx="2971800" cy="457200"/>
          </a:xfrm>
          <a:prstGeom prst="rect">
            <a:avLst/>
          </a:prstGeo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6781800" y="6248400"/>
            <a:ext cx="1905000" cy="457200"/>
          </a:xfrm>
        </p:spPr>
        <p:txBody>
          <a:bodyPr/>
          <a:lstStyle>
            <a:lvl1pPr>
              <a:defRPr/>
            </a:lvl1pPr>
          </a:lstStyle>
          <a:p>
            <a:pPr>
              <a:defRPr/>
            </a:pPr>
            <a:fld id="{863994A8-DC8F-4F67-9108-4A51337063FE}"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ru-RU"/>
          </a:p>
        </p:txBody>
      </p:sp>
      <p:sp>
        <p:nvSpPr>
          <p:cNvPr id="6"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1B2C8EB-8DB2-4234-B092-20361D64FDC0}"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28650" y="230190"/>
            <a:ext cx="7886700" cy="1595435"/>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pPr lvl="0">
              <a:defRPr sz="1800"/>
            </a:pPr>
            <a:r>
              <a:rPr sz="3300"/>
              <a:t>Текст заголовка</a:t>
            </a:r>
          </a:p>
        </p:txBody>
      </p:sp>
      <p:sp>
        <p:nvSpPr>
          <p:cNvPr id="3" name="Shape 3"/>
          <p:cNvSpPr>
            <a:spLocks noGrp="1"/>
          </p:cNvSpPr>
          <p:nvPr>
            <p:ph type="body" idx="1"/>
          </p:nvPr>
        </p:nvSpPr>
        <p:spPr>
          <a:xfrm>
            <a:off x="628650" y="1825625"/>
            <a:ext cx="7886700" cy="5032375"/>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pPr lvl="0">
              <a:defRPr sz="1800"/>
            </a:pPr>
            <a:r>
              <a:rPr sz="2100"/>
              <a:t>Уровень текста 1</a:t>
            </a:r>
          </a:p>
          <a:p>
            <a:pPr lvl="1">
              <a:defRPr sz="1800"/>
            </a:pPr>
            <a:r>
              <a:rPr sz="2100"/>
              <a:t>Уровень текста 2</a:t>
            </a:r>
          </a:p>
          <a:p>
            <a:pPr lvl="2">
              <a:defRPr sz="1800"/>
            </a:pPr>
            <a:r>
              <a:rPr sz="2100"/>
              <a:t>Уровень текста 3</a:t>
            </a:r>
          </a:p>
          <a:p>
            <a:pPr lvl="3">
              <a:defRPr sz="1800"/>
            </a:pPr>
            <a:r>
              <a:rPr sz="2100"/>
              <a:t>Уровень текста 4</a:t>
            </a:r>
          </a:p>
          <a:p>
            <a:pPr lvl="4">
              <a:defRPr sz="1800"/>
            </a:pPr>
            <a:r>
              <a:rPr sz="2100"/>
              <a:t>Уровень текста 5</a:t>
            </a:r>
          </a:p>
        </p:txBody>
      </p:sp>
      <p:sp>
        <p:nvSpPr>
          <p:cNvPr id="4" name="Shape 4"/>
          <p:cNvSpPr>
            <a:spLocks noGrp="1"/>
          </p:cNvSpPr>
          <p:nvPr>
            <p:ph type="sldNum" sz="quarter" idx="2"/>
          </p:nvPr>
        </p:nvSpPr>
        <p:spPr>
          <a:xfrm>
            <a:off x="6457950" y="6423344"/>
            <a:ext cx="2057400" cy="231141"/>
          </a:xfrm>
          <a:prstGeom prst="rect">
            <a:avLst/>
          </a:prstGeom>
          <a:ln w="12700">
            <a:miter lim="400000"/>
          </a:ln>
        </p:spPr>
        <p:txBody>
          <a:bodyPr lIns="45719" rIns="45719" anchor="ctr">
            <a:spAutoFit/>
          </a:bodyPr>
          <a:lstStyle>
            <a:lvl1pPr algn="r">
              <a:defRPr sz="900">
                <a:solidFill>
                  <a:srgbClr val="888888"/>
                </a:solidFill>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med"/>
  <p:txStyles>
    <p:titleStyle>
      <a:lvl1pPr defTabSz="685800">
        <a:lnSpc>
          <a:spcPct val="90000"/>
        </a:lnSpc>
        <a:defRPr sz="3300">
          <a:latin typeface="Calibri Light"/>
          <a:ea typeface="Calibri Light"/>
          <a:cs typeface="Calibri Light"/>
          <a:sym typeface="Calibri Light"/>
        </a:defRPr>
      </a:lvl1pPr>
      <a:lvl2pPr defTabSz="685800">
        <a:lnSpc>
          <a:spcPct val="90000"/>
        </a:lnSpc>
        <a:defRPr sz="3300">
          <a:latin typeface="Calibri Light"/>
          <a:ea typeface="Calibri Light"/>
          <a:cs typeface="Calibri Light"/>
          <a:sym typeface="Calibri Light"/>
        </a:defRPr>
      </a:lvl2pPr>
      <a:lvl3pPr defTabSz="685800">
        <a:lnSpc>
          <a:spcPct val="90000"/>
        </a:lnSpc>
        <a:defRPr sz="3300">
          <a:latin typeface="Calibri Light"/>
          <a:ea typeface="Calibri Light"/>
          <a:cs typeface="Calibri Light"/>
          <a:sym typeface="Calibri Light"/>
        </a:defRPr>
      </a:lvl3pPr>
      <a:lvl4pPr defTabSz="685800">
        <a:lnSpc>
          <a:spcPct val="90000"/>
        </a:lnSpc>
        <a:defRPr sz="3300">
          <a:latin typeface="Calibri Light"/>
          <a:ea typeface="Calibri Light"/>
          <a:cs typeface="Calibri Light"/>
          <a:sym typeface="Calibri Light"/>
        </a:defRPr>
      </a:lvl4pPr>
      <a:lvl5pPr defTabSz="685800">
        <a:lnSpc>
          <a:spcPct val="90000"/>
        </a:lnSpc>
        <a:defRPr sz="3300">
          <a:latin typeface="Calibri Light"/>
          <a:ea typeface="Calibri Light"/>
          <a:cs typeface="Calibri Light"/>
          <a:sym typeface="Calibri Light"/>
        </a:defRPr>
      </a:lvl5pPr>
      <a:lvl6pPr defTabSz="685800">
        <a:lnSpc>
          <a:spcPct val="90000"/>
        </a:lnSpc>
        <a:defRPr sz="3300">
          <a:latin typeface="Calibri Light"/>
          <a:ea typeface="Calibri Light"/>
          <a:cs typeface="Calibri Light"/>
          <a:sym typeface="Calibri Light"/>
        </a:defRPr>
      </a:lvl6pPr>
      <a:lvl7pPr defTabSz="685800">
        <a:lnSpc>
          <a:spcPct val="90000"/>
        </a:lnSpc>
        <a:defRPr sz="3300">
          <a:latin typeface="Calibri Light"/>
          <a:ea typeface="Calibri Light"/>
          <a:cs typeface="Calibri Light"/>
          <a:sym typeface="Calibri Light"/>
        </a:defRPr>
      </a:lvl7pPr>
      <a:lvl8pPr defTabSz="685800">
        <a:lnSpc>
          <a:spcPct val="90000"/>
        </a:lnSpc>
        <a:defRPr sz="3300">
          <a:latin typeface="Calibri Light"/>
          <a:ea typeface="Calibri Light"/>
          <a:cs typeface="Calibri Light"/>
          <a:sym typeface="Calibri Light"/>
        </a:defRPr>
      </a:lvl8pPr>
      <a:lvl9pPr defTabSz="685800">
        <a:lnSpc>
          <a:spcPct val="90000"/>
        </a:lnSpc>
        <a:defRPr sz="3300">
          <a:latin typeface="Calibri Light"/>
          <a:ea typeface="Calibri Light"/>
          <a:cs typeface="Calibri Light"/>
          <a:sym typeface="Calibri Light"/>
        </a:defRPr>
      </a:lvl9pPr>
    </p:titleStyle>
    <p:bodyStyle>
      <a:lvl1pPr marL="171450" indent="-171450" defTabSz="685800">
        <a:lnSpc>
          <a:spcPct val="90000"/>
        </a:lnSpc>
        <a:spcBef>
          <a:spcPts val="700"/>
        </a:spcBef>
        <a:buSzPct val="100000"/>
        <a:buFont typeface="Arial"/>
        <a:buChar char="•"/>
        <a:defRPr sz="2100">
          <a:latin typeface="Calibri"/>
          <a:ea typeface="Calibri"/>
          <a:cs typeface="Calibri"/>
          <a:sym typeface="Calibri"/>
        </a:defRPr>
      </a:lvl1pPr>
      <a:lvl2pPr marL="542925" indent="-200025" defTabSz="685800">
        <a:lnSpc>
          <a:spcPct val="90000"/>
        </a:lnSpc>
        <a:spcBef>
          <a:spcPts val="700"/>
        </a:spcBef>
        <a:buSzPct val="100000"/>
        <a:buFont typeface="Arial"/>
        <a:buChar char="•"/>
        <a:defRPr sz="2100">
          <a:latin typeface="Calibri"/>
          <a:ea typeface="Calibri"/>
          <a:cs typeface="Calibri"/>
          <a:sym typeface="Calibri"/>
        </a:defRPr>
      </a:lvl2pPr>
      <a:lvl3pPr marL="925830" indent="-240030" defTabSz="685800">
        <a:lnSpc>
          <a:spcPct val="90000"/>
        </a:lnSpc>
        <a:spcBef>
          <a:spcPts val="700"/>
        </a:spcBef>
        <a:buSzPct val="100000"/>
        <a:buFont typeface="Arial"/>
        <a:buChar char="•"/>
        <a:defRPr sz="2100">
          <a:latin typeface="Calibri"/>
          <a:ea typeface="Calibri"/>
          <a:cs typeface="Calibri"/>
          <a:sym typeface="Calibri"/>
        </a:defRPr>
      </a:lvl3pPr>
      <a:lvl4pPr marL="1305657" indent="-276957" defTabSz="685800">
        <a:lnSpc>
          <a:spcPct val="90000"/>
        </a:lnSpc>
        <a:spcBef>
          <a:spcPts val="700"/>
        </a:spcBef>
        <a:buSzPct val="100000"/>
        <a:buFont typeface="Arial"/>
        <a:buChar char="•"/>
        <a:defRPr sz="2100">
          <a:latin typeface="Calibri"/>
          <a:ea typeface="Calibri"/>
          <a:cs typeface="Calibri"/>
          <a:sym typeface="Calibri"/>
        </a:defRPr>
      </a:lvl4pPr>
      <a:lvl5pPr marL="1648557" indent="-276957" defTabSz="685800">
        <a:lnSpc>
          <a:spcPct val="90000"/>
        </a:lnSpc>
        <a:spcBef>
          <a:spcPts val="700"/>
        </a:spcBef>
        <a:buSzPct val="100000"/>
        <a:buFont typeface="Arial"/>
        <a:buChar char="•"/>
        <a:defRPr sz="2100">
          <a:latin typeface="Calibri"/>
          <a:ea typeface="Calibri"/>
          <a:cs typeface="Calibri"/>
          <a:sym typeface="Calibri"/>
        </a:defRPr>
      </a:lvl5pPr>
      <a:lvl6pPr marL="1991457" indent="-276957" defTabSz="685800">
        <a:lnSpc>
          <a:spcPct val="90000"/>
        </a:lnSpc>
        <a:spcBef>
          <a:spcPts val="700"/>
        </a:spcBef>
        <a:buSzPct val="100000"/>
        <a:buFont typeface="Arial"/>
        <a:buChar char="•"/>
        <a:defRPr sz="2100">
          <a:latin typeface="Calibri"/>
          <a:ea typeface="Calibri"/>
          <a:cs typeface="Calibri"/>
          <a:sym typeface="Calibri"/>
        </a:defRPr>
      </a:lvl6pPr>
      <a:lvl7pPr marL="2334357" indent="-276957" defTabSz="685800">
        <a:lnSpc>
          <a:spcPct val="90000"/>
        </a:lnSpc>
        <a:spcBef>
          <a:spcPts val="700"/>
        </a:spcBef>
        <a:buSzPct val="100000"/>
        <a:buFont typeface="Arial"/>
        <a:buChar char="•"/>
        <a:defRPr sz="2100">
          <a:latin typeface="Calibri"/>
          <a:ea typeface="Calibri"/>
          <a:cs typeface="Calibri"/>
          <a:sym typeface="Calibri"/>
        </a:defRPr>
      </a:lvl7pPr>
      <a:lvl8pPr marL="2677257" indent="-276957" defTabSz="685800">
        <a:lnSpc>
          <a:spcPct val="90000"/>
        </a:lnSpc>
        <a:spcBef>
          <a:spcPts val="700"/>
        </a:spcBef>
        <a:buSzPct val="100000"/>
        <a:buFont typeface="Arial"/>
        <a:buChar char="•"/>
        <a:defRPr sz="2100">
          <a:latin typeface="Calibri"/>
          <a:ea typeface="Calibri"/>
          <a:cs typeface="Calibri"/>
          <a:sym typeface="Calibri"/>
        </a:defRPr>
      </a:lvl8pPr>
      <a:lvl9pPr marL="3020157" indent="-276957" defTabSz="685800">
        <a:lnSpc>
          <a:spcPct val="90000"/>
        </a:lnSpc>
        <a:spcBef>
          <a:spcPts val="700"/>
        </a:spcBef>
        <a:buSzPct val="100000"/>
        <a:buFont typeface="Arial"/>
        <a:buChar char="•"/>
        <a:defRPr sz="2100">
          <a:latin typeface="Calibri"/>
          <a:ea typeface="Calibri"/>
          <a:cs typeface="Calibri"/>
          <a:sym typeface="Calibri"/>
        </a:defRPr>
      </a:lvl9pPr>
    </p:bodyStyle>
    <p:otherStyle>
      <a:lvl1pPr algn="r">
        <a:defRPr sz="900">
          <a:solidFill>
            <a:schemeClr val="tx1"/>
          </a:solidFill>
          <a:latin typeface="+mn-lt"/>
          <a:ea typeface="+mn-ea"/>
          <a:cs typeface="+mn-cs"/>
          <a:sym typeface="Calibri"/>
        </a:defRPr>
      </a:lvl1pPr>
      <a:lvl2pPr indent="457200" algn="r">
        <a:defRPr sz="900">
          <a:solidFill>
            <a:schemeClr val="tx1"/>
          </a:solidFill>
          <a:latin typeface="+mn-lt"/>
          <a:ea typeface="+mn-ea"/>
          <a:cs typeface="+mn-cs"/>
          <a:sym typeface="Calibri"/>
        </a:defRPr>
      </a:lvl2pPr>
      <a:lvl3pPr indent="914400" algn="r">
        <a:defRPr sz="900">
          <a:solidFill>
            <a:schemeClr val="tx1"/>
          </a:solidFill>
          <a:latin typeface="+mn-lt"/>
          <a:ea typeface="+mn-ea"/>
          <a:cs typeface="+mn-cs"/>
          <a:sym typeface="Calibri"/>
        </a:defRPr>
      </a:lvl3pPr>
      <a:lvl4pPr indent="1371600" algn="r">
        <a:defRPr sz="900">
          <a:solidFill>
            <a:schemeClr val="tx1"/>
          </a:solidFill>
          <a:latin typeface="+mn-lt"/>
          <a:ea typeface="+mn-ea"/>
          <a:cs typeface="+mn-cs"/>
          <a:sym typeface="Calibri"/>
        </a:defRPr>
      </a:lvl4pPr>
      <a:lvl5pPr indent="1828800" algn="r">
        <a:defRPr sz="900">
          <a:solidFill>
            <a:schemeClr val="tx1"/>
          </a:solidFill>
          <a:latin typeface="+mn-lt"/>
          <a:ea typeface="+mn-ea"/>
          <a:cs typeface="+mn-cs"/>
          <a:sym typeface="Calibri"/>
        </a:defRPr>
      </a:lvl5pPr>
      <a:lvl6pPr indent="2286000" algn="r">
        <a:defRPr sz="900">
          <a:solidFill>
            <a:schemeClr val="tx1"/>
          </a:solidFill>
          <a:latin typeface="+mn-lt"/>
          <a:ea typeface="+mn-ea"/>
          <a:cs typeface="+mn-cs"/>
          <a:sym typeface="Calibri"/>
        </a:defRPr>
      </a:lvl6pPr>
      <a:lvl7pPr indent="2743200" algn="r">
        <a:defRPr sz="900">
          <a:solidFill>
            <a:schemeClr val="tx1"/>
          </a:solidFill>
          <a:latin typeface="+mn-lt"/>
          <a:ea typeface="+mn-ea"/>
          <a:cs typeface="+mn-cs"/>
          <a:sym typeface="Calibri"/>
        </a:defRPr>
      </a:lvl7pPr>
      <a:lvl8pPr indent="3200400" algn="r">
        <a:defRPr sz="900">
          <a:solidFill>
            <a:schemeClr val="tx1"/>
          </a:solidFill>
          <a:latin typeface="+mn-lt"/>
          <a:ea typeface="+mn-ea"/>
          <a:cs typeface="+mn-cs"/>
          <a:sym typeface="Calibri"/>
        </a:defRPr>
      </a:lvl8pPr>
      <a:lvl9pPr indent="3657600" algn="r">
        <a:defRPr sz="9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5.jpe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http://automation-system.ru/images/stories/prom-avtomat/wfwf.gif" TargetMode="External"/><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p:cNvSpPr>
          <p:nvPr>
            <p:ph type="title"/>
          </p:nvPr>
        </p:nvSpPr>
        <p:spPr>
          <a:xfrm>
            <a:off x="628650" y="365125"/>
            <a:ext cx="7886700" cy="1325564"/>
          </a:xfrm>
          <a:prstGeom prst="rect">
            <a:avLst/>
          </a:prstGeom>
        </p:spPr>
        <p:txBody>
          <a:bodyPr/>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Определение</a:t>
            </a:r>
          </a:p>
        </p:txBody>
      </p:sp>
      <p:sp>
        <p:nvSpPr>
          <p:cNvPr id="66" name="Shape 66"/>
          <p:cNvSpPr>
            <a:spLocks noGrp="1"/>
          </p:cNvSpPr>
          <p:nvPr>
            <p:ph type="body" idx="1"/>
          </p:nvPr>
        </p:nvSpPr>
        <p:spPr>
          <a:xfrm>
            <a:off x="628650" y="1825625"/>
            <a:ext cx="7886700" cy="4351338"/>
          </a:xfrm>
          <a:prstGeom prst="rect">
            <a:avLst/>
          </a:prstGeom>
        </p:spPr>
        <p:txBody>
          <a:bodyPr/>
          <a:lstStyle/>
          <a:p>
            <a:pPr marL="228600" lvl="0" indent="-228600">
              <a:defRPr sz="1800"/>
            </a:pPr>
            <a:r>
              <a:rPr sz="2800" b="1">
                <a:latin typeface="Times New Roman"/>
                <a:ea typeface="Times New Roman"/>
                <a:cs typeface="Times New Roman"/>
                <a:sym typeface="Times New Roman"/>
              </a:rPr>
              <a:t>Первичный измерительный преобразователь (sensor)</a:t>
            </a:r>
            <a:r>
              <a:rPr sz="2800">
                <a:latin typeface="Times New Roman"/>
                <a:ea typeface="Times New Roman"/>
                <a:cs typeface="Times New Roman"/>
                <a:sym typeface="Times New Roman"/>
              </a:rPr>
              <a:t> — устройство, используемое при измерении, </a:t>
            </a:r>
          </a:p>
          <a:p>
            <a:pPr marL="571500" lvl="1" indent="-228600">
              <a:defRPr sz="1800"/>
            </a:pPr>
            <a:r>
              <a:rPr sz="2800">
                <a:latin typeface="Times New Roman"/>
                <a:ea typeface="Times New Roman"/>
                <a:cs typeface="Times New Roman"/>
                <a:sym typeface="Times New Roman"/>
              </a:rPr>
              <a:t>которое обеспечивает на выходе величину, находящуюся в определенном соотношении с входной величиной, </a:t>
            </a:r>
          </a:p>
          <a:p>
            <a:pPr marL="571500" lvl="1" indent="-228600">
              <a:defRPr sz="1800"/>
            </a:pPr>
            <a:r>
              <a:rPr sz="2800">
                <a:latin typeface="Times New Roman"/>
                <a:ea typeface="Times New Roman"/>
                <a:cs typeface="Times New Roman"/>
                <a:sym typeface="Times New Roman"/>
              </a:rPr>
              <a:t>и на которое непосредственно воздействует явление, физический объект или вещество, являющееся носителем величины, подлежащей измерению (ГОСТ Р 8.673-2009).</a:t>
            </a:r>
          </a:p>
        </p:txBody>
      </p:sp>
      <p:sp>
        <p:nvSpPr>
          <p:cNvPr id="68" name="Shape 68"/>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title"/>
          </p:nvPr>
        </p:nvSpPr>
        <p:spPr>
          <a:xfrm>
            <a:off x="628650" y="365125"/>
            <a:ext cx="7886700" cy="1325564"/>
          </a:xfrm>
          <a:prstGeom prst="rect">
            <a:avLst/>
          </a:prstGeom>
        </p:spPr>
        <p:txBody>
          <a:bodyPr lIns="0" tIns="0" rIns="0" bIns="0"/>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Определение</a:t>
            </a:r>
          </a:p>
        </p:txBody>
      </p:sp>
      <p:sp>
        <p:nvSpPr>
          <p:cNvPr id="71" name="Shape 71"/>
          <p:cNvSpPr>
            <a:spLocks noGrp="1"/>
          </p:cNvSpPr>
          <p:nvPr>
            <p:ph type="body" idx="1"/>
          </p:nvPr>
        </p:nvSpPr>
        <p:spPr>
          <a:xfrm>
            <a:off x="628650" y="1515270"/>
            <a:ext cx="7886700" cy="4853558"/>
          </a:xfrm>
          <a:prstGeom prst="rect">
            <a:avLst/>
          </a:prstGeom>
        </p:spPr>
        <p:txBody>
          <a:bodyPr lIns="0" tIns="0" rIns="0" bIns="0"/>
          <a:lstStyle/>
          <a:p>
            <a:pPr marL="228600" lvl="0" indent="-228600">
              <a:defRPr sz="1800"/>
            </a:pPr>
            <a:r>
              <a:rPr sz="2800" b="1">
                <a:latin typeface="Times New Roman"/>
                <a:ea typeface="Times New Roman"/>
                <a:cs typeface="Times New Roman"/>
                <a:sym typeface="Times New Roman"/>
              </a:rPr>
              <a:t>Датчик</a:t>
            </a:r>
            <a:r>
              <a:rPr sz="2800">
                <a:latin typeface="Times New Roman"/>
                <a:ea typeface="Times New Roman"/>
                <a:cs typeface="Times New Roman"/>
                <a:sym typeface="Times New Roman"/>
              </a:rPr>
              <a:t> — конструктивно обособленное устройство, содержащее один или несколько первичных измерительных преобразователей (ГОСТ Р 8.673-2009).</a:t>
            </a:r>
          </a:p>
          <a:p>
            <a:pPr marL="228600" lvl="0" indent="-228600">
              <a:defRPr sz="1800"/>
            </a:pPr>
            <a:endParaRPr sz="2800">
              <a:latin typeface="Times New Roman"/>
              <a:ea typeface="Times New Roman"/>
              <a:cs typeface="Times New Roman"/>
              <a:sym typeface="Times New Roman"/>
            </a:endParaRPr>
          </a:p>
          <a:p>
            <a:pPr marL="228600" lvl="0" indent="-228600">
              <a:defRPr sz="1800"/>
            </a:pPr>
            <a:r>
              <a:rPr sz="2800" b="1">
                <a:latin typeface="Times New Roman"/>
                <a:ea typeface="Times New Roman"/>
                <a:cs typeface="Times New Roman"/>
                <a:sym typeface="Times New Roman"/>
              </a:rPr>
              <a:t>Датчик </a:t>
            </a:r>
            <a:r>
              <a:rPr sz="2800">
                <a:latin typeface="Times New Roman"/>
                <a:ea typeface="Times New Roman"/>
                <a:cs typeface="Times New Roman"/>
                <a:sym typeface="Times New Roman"/>
              </a:rPr>
              <a:t>— средство измерений, предназначенное для выработки сигнала измерительной информации в форме, удобной для передачи, дальнейшего преобразования, обработки и (или) хранения, но не поддающейся непосредственному восприятию наблюдателем (ГОСТ Р 51086-97).</a:t>
            </a:r>
          </a:p>
        </p:txBody>
      </p:sp>
      <p:sp>
        <p:nvSpPr>
          <p:cNvPr id="73" name="Shape 73"/>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Shape 75"/>
          <p:cNvSpPr>
            <a:spLocks noGrp="1"/>
          </p:cNvSpPr>
          <p:nvPr>
            <p:ph type="title"/>
          </p:nvPr>
        </p:nvSpPr>
        <p:spPr>
          <a:xfrm>
            <a:off x="628650" y="365125"/>
            <a:ext cx="7886700" cy="1325564"/>
          </a:xfrm>
          <a:prstGeom prst="rect">
            <a:avLst/>
          </a:prstGeom>
        </p:spPr>
        <p:txBody>
          <a:bodyPr lIns="0" tIns="0" rIns="0" bIns="0"/>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Определение</a:t>
            </a:r>
          </a:p>
        </p:txBody>
      </p:sp>
      <p:sp>
        <p:nvSpPr>
          <p:cNvPr id="76" name="Shape 76"/>
          <p:cNvSpPr>
            <a:spLocks noGrp="1"/>
          </p:cNvSpPr>
          <p:nvPr>
            <p:ph type="body" idx="1"/>
          </p:nvPr>
        </p:nvSpPr>
        <p:spPr>
          <a:xfrm>
            <a:off x="628650" y="1825625"/>
            <a:ext cx="7886700" cy="4351338"/>
          </a:xfrm>
          <a:prstGeom prst="rect">
            <a:avLst/>
          </a:prstGeom>
        </p:spPr>
        <p:txBody>
          <a:bodyPr/>
          <a:lstStyle/>
          <a:p>
            <a:pPr marL="228600" lvl="0" indent="-228600">
              <a:defRPr sz="1800"/>
            </a:pPr>
            <a:r>
              <a:rPr sz="2800">
                <a:latin typeface="Times New Roman"/>
                <a:ea typeface="Times New Roman"/>
                <a:cs typeface="Times New Roman"/>
                <a:sym typeface="Times New Roman"/>
              </a:rPr>
              <a:t>Слово </a:t>
            </a:r>
            <a:r>
              <a:rPr sz="2800" b="1">
                <a:latin typeface="Times New Roman"/>
                <a:ea typeface="Times New Roman"/>
                <a:cs typeface="Times New Roman"/>
                <a:sym typeface="Times New Roman"/>
              </a:rPr>
              <a:t>«сенсор» </a:t>
            </a:r>
            <a:r>
              <a:rPr sz="2800">
                <a:latin typeface="Times New Roman"/>
                <a:ea typeface="Times New Roman"/>
                <a:cs typeface="Times New Roman"/>
                <a:sym typeface="Times New Roman"/>
              </a:rPr>
              <a:t>в настоящий момент в русском языке используется как синоним слова «датчик».</a:t>
            </a:r>
          </a:p>
        </p:txBody>
      </p:sp>
      <p:sp>
        <p:nvSpPr>
          <p:cNvPr id="78" name="Shape 78"/>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p:cNvSpPr>
          <p:nvPr>
            <p:ph type="title"/>
          </p:nvPr>
        </p:nvSpPr>
        <p:spPr>
          <a:xfrm>
            <a:off x="628650" y="365125"/>
            <a:ext cx="7886700" cy="1325564"/>
          </a:xfrm>
          <a:prstGeom prst="rect">
            <a:avLst/>
          </a:prstGeom>
        </p:spPr>
        <p:txBody>
          <a:bodyPr lIns="0" tIns="0" rIns="0" bIns="0"/>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Сенсоры</a:t>
            </a:r>
          </a:p>
        </p:txBody>
      </p:sp>
      <p:sp>
        <p:nvSpPr>
          <p:cNvPr id="81" name="Shape 81"/>
          <p:cNvSpPr>
            <a:spLocks noGrp="1"/>
          </p:cNvSpPr>
          <p:nvPr>
            <p:ph type="body" idx="1"/>
          </p:nvPr>
        </p:nvSpPr>
        <p:spPr>
          <a:xfrm>
            <a:off x="628650" y="1825625"/>
            <a:ext cx="7886700" cy="4351338"/>
          </a:xfrm>
          <a:prstGeom prst="rect">
            <a:avLst/>
          </a:prstGeom>
        </p:spPr>
        <p:txBody>
          <a:bodyPr lIns="0" tIns="0" rIns="0" bIns="0"/>
          <a:lstStyle/>
          <a:p>
            <a:pPr marL="0" lvl="0" indent="0">
              <a:buSzTx/>
              <a:buFontTx/>
              <a:buNone/>
              <a:defRPr sz="1800"/>
            </a:pPr>
            <a:r>
              <a:rPr sz="2300">
                <a:latin typeface="Times New Roman"/>
                <a:ea typeface="Times New Roman"/>
                <a:cs typeface="Times New Roman"/>
                <a:sym typeface="Times New Roman"/>
              </a:rPr>
              <a:t>Окружающий мир</a:t>
            </a:r>
            <a:r>
              <a:rPr sz="2800">
                <a:latin typeface="Times New Roman"/>
                <a:ea typeface="Times New Roman"/>
                <a:cs typeface="Times New Roman"/>
                <a:sym typeface="Times New Roman"/>
              </a:rPr>
              <a:t>                       </a:t>
            </a:r>
            <a:r>
              <a:rPr sz="2300">
                <a:latin typeface="Times New Roman"/>
                <a:ea typeface="Times New Roman"/>
                <a:cs typeface="Times New Roman"/>
                <a:sym typeface="Times New Roman"/>
              </a:rPr>
              <a:t>Вычислительные системы</a:t>
            </a:r>
          </a:p>
          <a:p>
            <a:pPr marL="228600" lvl="0" indent="-228600">
              <a:defRPr sz="1800"/>
            </a:pPr>
            <a:endParaRPr sz="2800">
              <a:latin typeface="Times New Roman"/>
              <a:ea typeface="Times New Roman"/>
              <a:cs typeface="Times New Roman"/>
              <a:sym typeface="Times New Roman"/>
            </a:endParaRPr>
          </a:p>
          <a:p>
            <a:pPr marL="228600" lvl="0" indent="-228600">
              <a:defRPr sz="1800"/>
            </a:pPr>
            <a:endParaRPr sz="2800">
              <a:latin typeface="Times New Roman"/>
              <a:ea typeface="Times New Roman"/>
              <a:cs typeface="Times New Roman"/>
              <a:sym typeface="Times New Roman"/>
            </a:endParaRPr>
          </a:p>
          <a:p>
            <a:pPr marL="228600" lvl="0" indent="-228600">
              <a:defRPr sz="1800"/>
            </a:pPr>
            <a:endParaRPr sz="2800">
              <a:latin typeface="Times New Roman"/>
              <a:ea typeface="Times New Roman"/>
              <a:cs typeface="Times New Roman"/>
              <a:sym typeface="Times New Roman"/>
            </a:endParaRPr>
          </a:p>
        </p:txBody>
      </p:sp>
      <p:sp>
        <p:nvSpPr>
          <p:cNvPr id="83" name="Shape 83"/>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pic>
        <p:nvPicPr>
          <p:cNvPr id="84" name="Лекция_окрсреда.jpg"/>
          <p:cNvPicPr/>
          <p:nvPr/>
        </p:nvPicPr>
        <p:blipFill>
          <a:blip r:embed="rId2" cstate="print">
            <a:extLst/>
          </a:blip>
          <a:stretch>
            <a:fillRect/>
          </a:stretch>
        </p:blipFill>
        <p:spPr>
          <a:xfrm>
            <a:off x="381000" y="2369725"/>
            <a:ext cx="3494445" cy="2296350"/>
          </a:xfrm>
          <a:prstGeom prst="rect">
            <a:avLst/>
          </a:prstGeom>
          <a:ln w="12700">
            <a:miter lim="400000"/>
          </a:ln>
        </p:spPr>
      </p:pic>
      <p:pic>
        <p:nvPicPr>
          <p:cNvPr id="85" name="Лекции -- Цифровой мир.jpg"/>
          <p:cNvPicPr/>
          <p:nvPr/>
        </p:nvPicPr>
        <p:blipFill>
          <a:blip r:embed="rId3">
            <a:extLst/>
          </a:blip>
          <a:stretch>
            <a:fillRect/>
          </a:stretch>
        </p:blipFill>
        <p:spPr>
          <a:xfrm>
            <a:off x="5245100" y="2320742"/>
            <a:ext cx="3494445" cy="2617538"/>
          </a:xfrm>
          <a:prstGeom prst="rect">
            <a:avLst/>
          </a:prstGeom>
          <a:ln w="12700">
            <a:miter lim="400000"/>
          </a:ln>
        </p:spPr>
      </p:pic>
      <p:sp>
        <p:nvSpPr>
          <p:cNvPr id="86" name="Shape 86"/>
          <p:cNvSpPr/>
          <p:nvPr/>
        </p:nvSpPr>
        <p:spPr>
          <a:xfrm>
            <a:off x="4050457" y="2981895"/>
            <a:ext cx="1041104" cy="1072010"/>
          </a:xfrm>
          <a:prstGeom prst="rightArrow">
            <a:avLst>
              <a:gd name="adj1" fmla="val 32000"/>
              <a:gd name="adj2" fmla="val 65900"/>
            </a:avLst>
          </a:prstGeom>
          <a:gradFill>
            <a:gsLst>
              <a:gs pos="0">
                <a:srgbClr val="8BD076"/>
              </a:gs>
              <a:gs pos="50000">
                <a:srgbClr val="79CF5D"/>
              </a:gs>
              <a:gs pos="100000">
                <a:srgbClr val="68BD4C"/>
              </a:gs>
            </a:gsLst>
            <a:lin ang="5400000"/>
          </a:gradFill>
          <a:ln w="6350">
            <a:solidFill>
              <a:srgbClr val="7CCA62"/>
            </a:solidFill>
            <a:miter/>
          </a:ln>
          <a:extLst>
            <a:ext uri="{C572A759-6A51-4108-AA02-DFA0A04FC94B}">
              <ma14:wrappingTextBoxFlag xmlns:ma14="http://schemas.microsoft.com/office/mac/drawingml/2011/main" xmlns="" val="1"/>
            </a:ext>
          </a:extLst>
        </p:spPr>
        <p:txBody>
          <a:bodyPr lIns="45719" rIns="45719" anchor="ctr"/>
          <a:lstStyle>
            <a:lvl1pPr algn="ctr">
              <a:defRPr sz="1500">
                <a:solidFill>
                  <a:srgbClr val="FFFFFF"/>
                </a:solidFill>
              </a:defRPr>
            </a:lvl1pPr>
          </a:lstStyle>
          <a:p>
            <a:pPr lvl="0">
              <a:defRPr sz="1800">
                <a:solidFill>
                  <a:srgbClr val="000000"/>
                </a:solidFill>
              </a:defRPr>
            </a:pPr>
            <a:r>
              <a:rPr sz="1500">
                <a:solidFill>
                  <a:srgbClr val="FFFFFF"/>
                </a:solidFill>
              </a:rPr>
              <a:t>Датчик</a:t>
            </a: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s://thepresentation.ru/img/thumbs/02e0eeed72bb879c7fff4aeb52834a3c-800x.jpg"/>
          <p:cNvPicPr>
            <a:picLocks noChangeAspect="1" noChangeArrowheads="1"/>
          </p:cNvPicPr>
          <p:nvPr/>
        </p:nvPicPr>
        <p:blipFill>
          <a:blip r:embed="rId2"/>
          <a:srcRect/>
          <a:stretch>
            <a:fillRect/>
          </a:stretch>
        </p:blipFill>
        <p:spPr bwMode="auto">
          <a:xfrm>
            <a:off x="1142976" y="428604"/>
            <a:ext cx="7620000" cy="5715000"/>
          </a:xfrm>
          <a:prstGeom prst="rect">
            <a:avLst/>
          </a:prstGeom>
          <a:noFill/>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1538" y="428604"/>
            <a:ext cx="6429404" cy="4154984"/>
          </a:xfrm>
          <a:prstGeom prst="rect">
            <a:avLst/>
          </a:prstGeom>
        </p:spPr>
        <p:txBody>
          <a:bodyPr wrap="square">
            <a:spAutoFit/>
          </a:bodyPr>
          <a:lstStyle/>
          <a:p>
            <a:pPr marL="0" marR="0" lvl="0" indent="0" algn="ctr" rtl="0">
              <a:lnSpc>
                <a:spcPct val="100000"/>
              </a:lnSpc>
              <a:spcBef>
                <a:spcPts val="0"/>
              </a:spcBef>
              <a:spcAft>
                <a:spcPts val="0"/>
              </a:spcAft>
              <a:buClr>
                <a:schemeClr val="dk2"/>
              </a:buClr>
              <a:buSzPts val="3200"/>
              <a:buFont typeface="Arial"/>
              <a:buNone/>
            </a:pPr>
            <a:r>
              <a:rPr lang="ru-RU" sz="3300" dirty="0" smtClean="0">
                <a:solidFill>
                  <a:srgbClr val="A5C249"/>
                </a:solidFill>
                <a:latin typeface="Times New Roman"/>
                <a:ea typeface="Times New Roman"/>
                <a:cs typeface="Times New Roman"/>
                <a:sym typeface="Arial"/>
              </a:rPr>
              <a:t>Основными функциями ИИС являются:</a:t>
            </a:r>
            <a:endParaRPr lang="ru-RU" sz="3300" dirty="0" smtClean="0">
              <a:solidFill>
                <a:srgbClr val="A5C249"/>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chemeClr val="dk1"/>
              </a:buClr>
              <a:buSzPts val="3200"/>
              <a:buFont typeface="Arial"/>
              <a:buNone/>
            </a:pPr>
            <a:endParaRPr lang="ru-RU" dirty="0" smtClean="0">
              <a:solidFill>
                <a:schemeClr val="dk2"/>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3200"/>
              <a:buFont typeface="Arial"/>
              <a:buNone/>
            </a:pPr>
            <a:endParaRPr lang="ru-RU" dirty="0" smtClean="0">
              <a:solidFill>
                <a:schemeClr val="dk2"/>
              </a:solidFill>
              <a:latin typeface="Arial"/>
              <a:ea typeface="Arial"/>
              <a:cs typeface="Arial"/>
              <a:sym typeface="Arial"/>
            </a:endParaRPr>
          </a:p>
          <a:p>
            <a:pPr marL="0" marR="0" lvl="0" indent="0" algn="l" rtl="0">
              <a:lnSpc>
                <a:spcPct val="150000"/>
              </a:lnSpc>
              <a:spcBef>
                <a:spcPts val="0"/>
              </a:spcBef>
              <a:spcAft>
                <a:spcPts val="0"/>
              </a:spcAft>
              <a:buClr>
                <a:schemeClr val="dk2"/>
              </a:buClr>
              <a:buSzPts val="3200"/>
              <a:buFont typeface="Arial"/>
              <a:buNone/>
            </a:pPr>
            <a:r>
              <a:rPr lang="ru-RU" dirty="0" smtClean="0">
                <a:solidFill>
                  <a:schemeClr val="tx1"/>
                </a:solidFill>
                <a:latin typeface="Times New Roman" pitchFamily="18" charset="0"/>
                <a:ea typeface="Arial"/>
                <a:cs typeface="Times New Roman" pitchFamily="18" charset="0"/>
                <a:sym typeface="Arial"/>
              </a:rPr>
              <a:t>– получение измерительной информации от объекта исследования;</a:t>
            </a:r>
            <a:endParaRPr lang="ru-RU" dirty="0" smtClean="0">
              <a:solidFill>
                <a:schemeClr val="tx1"/>
              </a:solidFill>
              <a:latin typeface="Times New Roman" pitchFamily="18" charset="0"/>
              <a:cs typeface="Times New Roman" pitchFamily="18" charset="0"/>
            </a:endParaRPr>
          </a:p>
          <a:p>
            <a:pPr marL="0" marR="0" lvl="0" indent="0" algn="l" rtl="0">
              <a:lnSpc>
                <a:spcPct val="150000"/>
              </a:lnSpc>
              <a:spcBef>
                <a:spcPts val="0"/>
              </a:spcBef>
              <a:spcAft>
                <a:spcPts val="0"/>
              </a:spcAft>
              <a:buClr>
                <a:schemeClr val="dk2"/>
              </a:buClr>
              <a:buSzPts val="3200"/>
              <a:buFont typeface="Arial"/>
              <a:buNone/>
            </a:pPr>
            <a:r>
              <a:rPr lang="ru-RU" dirty="0" smtClean="0">
                <a:solidFill>
                  <a:schemeClr val="tx1"/>
                </a:solidFill>
                <a:latin typeface="Times New Roman" pitchFamily="18" charset="0"/>
                <a:ea typeface="Arial"/>
                <a:cs typeface="Times New Roman" pitchFamily="18" charset="0"/>
                <a:sym typeface="Arial"/>
              </a:rPr>
              <a:t>– обработка;</a:t>
            </a:r>
            <a:endParaRPr lang="ru-RU" dirty="0" smtClean="0">
              <a:solidFill>
                <a:schemeClr val="tx1"/>
              </a:solidFill>
              <a:latin typeface="Times New Roman" pitchFamily="18" charset="0"/>
              <a:cs typeface="Times New Roman" pitchFamily="18" charset="0"/>
            </a:endParaRPr>
          </a:p>
          <a:p>
            <a:pPr marL="0" marR="0" lvl="0" indent="0" algn="l" rtl="0">
              <a:lnSpc>
                <a:spcPct val="150000"/>
              </a:lnSpc>
              <a:spcBef>
                <a:spcPts val="0"/>
              </a:spcBef>
              <a:spcAft>
                <a:spcPts val="0"/>
              </a:spcAft>
              <a:buClr>
                <a:schemeClr val="dk2"/>
              </a:buClr>
              <a:buSzPts val="3200"/>
              <a:buFont typeface="Arial"/>
              <a:buNone/>
            </a:pPr>
            <a:r>
              <a:rPr lang="ru-RU" dirty="0" smtClean="0">
                <a:solidFill>
                  <a:schemeClr val="tx1"/>
                </a:solidFill>
                <a:latin typeface="Times New Roman" pitchFamily="18" charset="0"/>
                <a:ea typeface="Arial"/>
                <a:cs typeface="Times New Roman" pitchFamily="18" charset="0"/>
                <a:sym typeface="Arial"/>
              </a:rPr>
              <a:t>– представление информации оператору;</a:t>
            </a:r>
            <a:endParaRPr lang="ru-RU" dirty="0" smtClean="0">
              <a:solidFill>
                <a:schemeClr val="tx1"/>
              </a:solidFill>
              <a:latin typeface="Times New Roman" pitchFamily="18" charset="0"/>
              <a:cs typeface="Times New Roman" pitchFamily="18" charset="0"/>
            </a:endParaRPr>
          </a:p>
          <a:p>
            <a:pPr marL="0" marR="0" lvl="0" indent="0" algn="l" rtl="0">
              <a:lnSpc>
                <a:spcPct val="150000"/>
              </a:lnSpc>
              <a:spcBef>
                <a:spcPts val="0"/>
              </a:spcBef>
              <a:spcAft>
                <a:spcPts val="0"/>
              </a:spcAft>
              <a:buClr>
                <a:schemeClr val="dk2"/>
              </a:buClr>
              <a:buSzPts val="3200"/>
              <a:buFont typeface="Arial"/>
              <a:buNone/>
            </a:pPr>
            <a:r>
              <a:rPr lang="ru-RU" dirty="0" smtClean="0">
                <a:solidFill>
                  <a:schemeClr val="tx1"/>
                </a:solidFill>
                <a:latin typeface="Times New Roman" pitchFamily="18" charset="0"/>
                <a:ea typeface="Arial"/>
                <a:cs typeface="Times New Roman" pitchFamily="18" charset="0"/>
                <a:sym typeface="Arial"/>
              </a:rPr>
              <a:t>– формирование управляющих воздействий на объект исследования.</a:t>
            </a:r>
            <a:endParaRPr lang="ru-RU" dirty="0">
              <a:solidFill>
                <a:schemeClr val="tx1"/>
              </a:solidFill>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7</a:t>
            </a:fld>
            <a:endParaRPr/>
          </a:p>
        </p:txBody>
      </p:sp>
      <p:sp>
        <p:nvSpPr>
          <p:cNvPr id="186" name="Google Shape;186;p28"/>
          <p:cNvSpPr txBox="1"/>
          <p:nvPr/>
        </p:nvSpPr>
        <p:spPr>
          <a:xfrm>
            <a:off x="500034" y="500042"/>
            <a:ext cx="8143932" cy="69373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B050"/>
              </a:buClr>
              <a:buSzPts val="3200"/>
              <a:buFont typeface="Calibri"/>
              <a:buNone/>
            </a:pPr>
            <a:r>
              <a:rPr lang="en-US" sz="3200" b="1" i="0" u="none" dirty="0" err="1">
                <a:solidFill>
                  <a:srgbClr val="00B050"/>
                </a:solidFill>
                <a:latin typeface="Times New Roman" pitchFamily="18" charset="0"/>
                <a:cs typeface="Times New Roman" pitchFamily="18" charset="0"/>
                <a:sym typeface="Calibri"/>
              </a:rPr>
              <a:t>Измерительный</a:t>
            </a:r>
            <a:r>
              <a:rPr lang="en-US" sz="3200" b="1" i="0" u="none" dirty="0">
                <a:solidFill>
                  <a:srgbClr val="00B050"/>
                </a:solidFill>
                <a:latin typeface="Times New Roman" pitchFamily="18" charset="0"/>
                <a:cs typeface="Times New Roman" pitchFamily="18" charset="0"/>
                <a:sym typeface="Calibri"/>
              </a:rPr>
              <a:t>  </a:t>
            </a:r>
            <a:r>
              <a:rPr lang="en-US" sz="3200" b="1" i="0" u="none" dirty="0" err="1">
                <a:solidFill>
                  <a:srgbClr val="00B050"/>
                </a:solidFill>
                <a:latin typeface="Times New Roman" pitchFamily="18" charset="0"/>
                <a:cs typeface="Times New Roman" pitchFamily="18" charset="0"/>
                <a:sym typeface="Calibri"/>
              </a:rPr>
              <a:t>преобразователь</a:t>
            </a:r>
            <a:r>
              <a:rPr lang="en-US" sz="3200" b="1" i="0" u="none" dirty="0">
                <a:solidFill>
                  <a:srgbClr val="00B050"/>
                </a:solidFill>
                <a:latin typeface="Times New Roman" pitchFamily="18" charset="0"/>
                <a:cs typeface="Times New Roman" pitchFamily="18" charset="0"/>
                <a:sym typeface="Calibri"/>
              </a:rPr>
              <a:t>  (ИП)</a:t>
            </a:r>
            <a:endParaRPr>
              <a:latin typeface="Times New Roman" pitchFamily="18" charset="0"/>
              <a:cs typeface="Times New Roman" pitchFamily="18" charset="0"/>
            </a:endParaRPr>
          </a:p>
          <a:p>
            <a:pPr marL="0" marR="0" lvl="0" indent="0" algn="ctr" rtl="0">
              <a:lnSpc>
                <a:spcPct val="100000"/>
              </a:lnSpc>
              <a:spcBef>
                <a:spcPts val="0"/>
              </a:spcBef>
              <a:spcAft>
                <a:spcPts val="0"/>
              </a:spcAft>
              <a:buClr>
                <a:schemeClr val="dk1"/>
              </a:buClr>
              <a:buSzPts val="3200"/>
              <a:buFont typeface="Arial"/>
              <a:buNone/>
            </a:pPr>
            <a:endParaRPr sz="3200" b="0" i="0" u="none">
              <a:solidFill>
                <a:schemeClr val="dk2"/>
              </a:solidFill>
              <a:latin typeface="Times New Roman" pitchFamily="18" charset="0"/>
              <a:cs typeface="Times New Roman" pitchFamily="18" charset="0"/>
              <a:sym typeface="Calibri"/>
            </a:endParaRPr>
          </a:p>
          <a:p>
            <a:pPr marL="274638" marR="0" lvl="0" indent="-274638" algn="just" rtl="0">
              <a:lnSpc>
                <a:spcPct val="150000"/>
              </a:lnSpc>
              <a:spcBef>
                <a:spcPts val="0"/>
              </a:spcBef>
              <a:spcAft>
                <a:spcPts val="0"/>
              </a:spcAft>
              <a:buClr>
                <a:schemeClr val="dk1"/>
              </a:buClr>
              <a:buSzPts val="3200"/>
              <a:buFont typeface="Arial"/>
              <a:buNone/>
              <a:tabLst>
                <a:tab pos="7974013" algn="l"/>
              </a:tabLst>
            </a:pPr>
            <a:r>
              <a:rPr lang="en-US" sz="2800" b="0" i="0" u="none" dirty="0" err="1">
                <a:solidFill>
                  <a:schemeClr val="dk1"/>
                </a:solidFill>
                <a:latin typeface="Times New Roman" pitchFamily="18" charset="0"/>
                <a:ea typeface="Arial"/>
                <a:cs typeface="Times New Roman" pitchFamily="18" charset="0"/>
                <a:sym typeface="Arial"/>
              </a:rPr>
              <a:t>Измерительные</a:t>
            </a:r>
            <a:r>
              <a:rPr lang="en-US" sz="2800" b="0" i="0" u="none" dirty="0">
                <a:solidFill>
                  <a:schemeClr val="dk1"/>
                </a:solidFill>
                <a:latin typeface="Times New Roman" pitchFamily="18" charset="0"/>
                <a:ea typeface="Arial"/>
                <a:cs typeface="Times New Roman" pitchFamily="18" charset="0"/>
                <a:sym typeface="Arial"/>
              </a:rPr>
              <a:t> </a:t>
            </a:r>
            <a:r>
              <a:rPr lang="en-US" sz="2800" b="0" i="0" u="none" dirty="0" err="1">
                <a:solidFill>
                  <a:schemeClr val="dk1"/>
                </a:solidFill>
                <a:latin typeface="Times New Roman" pitchFamily="18" charset="0"/>
                <a:ea typeface="Arial"/>
                <a:cs typeface="Times New Roman" pitchFamily="18" charset="0"/>
                <a:sym typeface="Arial"/>
              </a:rPr>
              <a:t>преобразователи</a:t>
            </a:r>
            <a:r>
              <a:rPr lang="en-US" sz="2800" b="0" i="0" u="none" dirty="0">
                <a:solidFill>
                  <a:schemeClr val="dk1"/>
                </a:solidFill>
                <a:latin typeface="Times New Roman" pitchFamily="18" charset="0"/>
                <a:ea typeface="Arial"/>
                <a:cs typeface="Times New Roman" pitchFamily="18" charset="0"/>
                <a:sym typeface="Arial"/>
              </a:rPr>
              <a:t> </a:t>
            </a:r>
            <a:r>
              <a:rPr lang="en-US" sz="2800" b="0" i="0" u="none" dirty="0" err="1">
                <a:solidFill>
                  <a:schemeClr val="dk1"/>
                </a:solidFill>
                <a:latin typeface="Times New Roman" pitchFamily="18" charset="0"/>
                <a:ea typeface="Arial"/>
                <a:cs typeface="Times New Roman" pitchFamily="18" charset="0"/>
                <a:sym typeface="Arial"/>
              </a:rPr>
              <a:t>преобразуют</a:t>
            </a:r>
            <a:r>
              <a:rPr lang="en-US" sz="2800" b="0" i="0" u="none" dirty="0">
                <a:solidFill>
                  <a:schemeClr val="dk1"/>
                </a:solidFill>
                <a:latin typeface="Times New Roman" pitchFamily="18" charset="0"/>
                <a:ea typeface="Arial"/>
                <a:cs typeface="Times New Roman" pitchFamily="18" charset="0"/>
                <a:sym typeface="Arial"/>
              </a:rPr>
              <a:t> </a:t>
            </a:r>
            <a:r>
              <a:rPr lang="en-US" sz="2800" b="0" i="0" u="none" dirty="0" err="1">
                <a:solidFill>
                  <a:schemeClr val="dk1"/>
                </a:solidFill>
                <a:latin typeface="Times New Roman" pitchFamily="18" charset="0"/>
                <a:ea typeface="Arial"/>
                <a:cs typeface="Times New Roman" pitchFamily="18" charset="0"/>
                <a:sym typeface="Arial"/>
              </a:rPr>
              <a:t>любые</a:t>
            </a:r>
            <a:r>
              <a:rPr lang="en-US" sz="2800" b="0" i="0" u="none" dirty="0">
                <a:solidFill>
                  <a:schemeClr val="dk1"/>
                </a:solidFill>
                <a:latin typeface="Times New Roman" pitchFamily="18" charset="0"/>
                <a:ea typeface="Arial"/>
                <a:cs typeface="Times New Roman" pitchFamily="18" charset="0"/>
                <a:sym typeface="Arial"/>
              </a:rPr>
              <a:t> </a:t>
            </a:r>
            <a:r>
              <a:rPr lang="en-US" sz="2800" b="0" i="0" u="none" dirty="0" err="1">
                <a:solidFill>
                  <a:schemeClr val="dk1"/>
                </a:solidFill>
                <a:latin typeface="Times New Roman" pitchFamily="18" charset="0"/>
                <a:ea typeface="Arial"/>
                <a:cs typeface="Times New Roman" pitchFamily="18" charset="0"/>
                <a:sym typeface="Arial"/>
              </a:rPr>
              <a:t>физические</a:t>
            </a:r>
            <a:r>
              <a:rPr lang="en-US" sz="2800" b="0" i="0" u="none" dirty="0">
                <a:solidFill>
                  <a:schemeClr val="dk1"/>
                </a:solidFill>
                <a:latin typeface="Times New Roman" pitchFamily="18" charset="0"/>
                <a:ea typeface="Arial"/>
                <a:cs typeface="Times New Roman" pitchFamily="18" charset="0"/>
                <a:sym typeface="Arial"/>
              </a:rPr>
              <a:t> </a:t>
            </a:r>
            <a:r>
              <a:rPr lang="en-US" sz="2800" b="0" i="0" u="none" dirty="0" err="1">
                <a:solidFill>
                  <a:schemeClr val="dk1"/>
                </a:solidFill>
                <a:latin typeface="Times New Roman" pitchFamily="18" charset="0"/>
                <a:ea typeface="Arial"/>
                <a:cs typeface="Times New Roman" pitchFamily="18" charset="0"/>
                <a:sym typeface="Arial"/>
              </a:rPr>
              <a:t>величины</a:t>
            </a:r>
            <a:r>
              <a:rPr lang="en-US" sz="2800" b="0" i="0" u="none" dirty="0">
                <a:solidFill>
                  <a:schemeClr val="dk1"/>
                </a:solidFill>
                <a:latin typeface="Times New Roman" pitchFamily="18" charset="0"/>
                <a:ea typeface="Arial"/>
                <a:cs typeface="Times New Roman" pitchFamily="18" charset="0"/>
                <a:sym typeface="Arial"/>
              </a:rPr>
              <a:t> </a:t>
            </a:r>
            <a:r>
              <a:rPr lang="en-US" sz="2800" b="0" i="1" u="none" dirty="0">
                <a:solidFill>
                  <a:schemeClr val="dk1"/>
                </a:solidFill>
                <a:latin typeface="Times New Roman" pitchFamily="18" charset="0"/>
                <a:ea typeface="Arial"/>
                <a:cs typeface="Times New Roman" pitchFamily="18" charset="0"/>
                <a:sym typeface="Arial"/>
              </a:rPr>
              <a:t>х </a:t>
            </a:r>
            <a:r>
              <a:rPr lang="en-US" sz="2800" b="0" i="0" u="none" dirty="0">
                <a:solidFill>
                  <a:schemeClr val="dk1"/>
                </a:solidFill>
                <a:latin typeface="Times New Roman" pitchFamily="18" charset="0"/>
                <a:ea typeface="Arial"/>
                <a:cs typeface="Times New Roman" pitchFamily="18" charset="0"/>
                <a:sym typeface="Arial"/>
              </a:rPr>
              <a:t>(</a:t>
            </a:r>
            <a:r>
              <a:rPr lang="en-US" sz="2800" b="0" i="0" u="none" dirty="0" err="1">
                <a:solidFill>
                  <a:schemeClr val="dk1"/>
                </a:solidFill>
                <a:latin typeface="Times New Roman" pitchFamily="18" charset="0"/>
                <a:ea typeface="Arial"/>
                <a:cs typeface="Times New Roman" pitchFamily="18" charset="0"/>
                <a:sym typeface="Arial"/>
              </a:rPr>
              <a:t>электрические</a:t>
            </a:r>
            <a:r>
              <a:rPr lang="en-US" sz="2800" b="0" i="0" u="none" dirty="0">
                <a:solidFill>
                  <a:schemeClr val="dk1"/>
                </a:solidFill>
                <a:latin typeface="Times New Roman" pitchFamily="18" charset="0"/>
                <a:ea typeface="Arial"/>
                <a:cs typeface="Times New Roman" pitchFamily="18" charset="0"/>
                <a:sym typeface="Arial"/>
              </a:rPr>
              <a:t>, </a:t>
            </a:r>
            <a:r>
              <a:rPr lang="en-US" sz="2800" b="0" i="0" u="none" dirty="0" err="1">
                <a:solidFill>
                  <a:schemeClr val="dk1"/>
                </a:solidFill>
                <a:latin typeface="Times New Roman" pitchFamily="18" charset="0"/>
                <a:ea typeface="Arial"/>
                <a:cs typeface="Times New Roman" pitchFamily="18" charset="0"/>
                <a:sym typeface="Arial"/>
              </a:rPr>
              <a:t>неэлектрические</a:t>
            </a:r>
            <a:r>
              <a:rPr lang="en-US" sz="2800" b="0" i="0" u="none" dirty="0">
                <a:solidFill>
                  <a:schemeClr val="dk1"/>
                </a:solidFill>
                <a:latin typeface="Times New Roman" pitchFamily="18" charset="0"/>
                <a:ea typeface="Arial"/>
                <a:cs typeface="Times New Roman" pitchFamily="18" charset="0"/>
                <a:sym typeface="Arial"/>
              </a:rPr>
              <a:t>, </a:t>
            </a:r>
            <a:r>
              <a:rPr lang="en-US" sz="2800" b="0" i="0" u="none" dirty="0" err="1">
                <a:solidFill>
                  <a:schemeClr val="dk1"/>
                </a:solidFill>
                <a:latin typeface="Times New Roman" pitchFamily="18" charset="0"/>
                <a:ea typeface="Arial"/>
                <a:cs typeface="Times New Roman" pitchFamily="18" charset="0"/>
                <a:sym typeface="Arial"/>
              </a:rPr>
              <a:t>магнитные</a:t>
            </a:r>
            <a:r>
              <a:rPr lang="en-US" sz="2800" b="0" i="0" u="none" dirty="0">
                <a:solidFill>
                  <a:schemeClr val="dk1"/>
                </a:solidFill>
                <a:latin typeface="Times New Roman" pitchFamily="18" charset="0"/>
                <a:ea typeface="Arial"/>
                <a:cs typeface="Times New Roman" pitchFamily="18" charset="0"/>
                <a:sym typeface="Arial"/>
              </a:rPr>
              <a:t>) в </a:t>
            </a:r>
            <a:r>
              <a:rPr lang="en-US" sz="2800" b="0" i="0" u="none" dirty="0" err="1" smtClean="0">
                <a:solidFill>
                  <a:schemeClr val="dk1"/>
                </a:solidFill>
                <a:latin typeface="Times New Roman" pitchFamily="18" charset="0"/>
                <a:ea typeface="Arial"/>
                <a:cs typeface="Times New Roman" pitchFamily="18" charset="0"/>
                <a:sym typeface="Arial"/>
              </a:rPr>
              <a:t>выходной</a:t>
            </a:r>
            <a:r>
              <a:rPr lang="ru-RU" sz="2800" b="0" i="0" u="none" dirty="0" smtClean="0">
                <a:solidFill>
                  <a:schemeClr val="dk1"/>
                </a:solidFill>
                <a:latin typeface="Times New Roman" pitchFamily="18" charset="0"/>
                <a:ea typeface="Arial"/>
                <a:cs typeface="Times New Roman" pitchFamily="18" charset="0"/>
                <a:sym typeface="Arial"/>
              </a:rPr>
              <a:t> </a:t>
            </a:r>
            <a:r>
              <a:rPr lang="en-US" sz="2800" b="0" i="0" u="none" dirty="0" smtClean="0">
                <a:solidFill>
                  <a:schemeClr val="dk1"/>
                </a:solidFill>
                <a:latin typeface="Times New Roman" pitchFamily="18" charset="0"/>
                <a:ea typeface="Arial"/>
                <a:cs typeface="Times New Roman" pitchFamily="18" charset="0"/>
                <a:sym typeface="Arial"/>
              </a:rPr>
              <a:t> </a:t>
            </a:r>
            <a:r>
              <a:rPr lang="en-US" sz="2800" b="0" i="0" u="none" dirty="0" err="1">
                <a:solidFill>
                  <a:schemeClr val="dk1"/>
                </a:solidFill>
                <a:latin typeface="Times New Roman" pitchFamily="18" charset="0"/>
                <a:ea typeface="Arial"/>
                <a:cs typeface="Times New Roman" pitchFamily="18" charset="0"/>
                <a:sym typeface="Arial"/>
              </a:rPr>
              <a:t>сигнал</a:t>
            </a:r>
            <a:r>
              <a:rPr lang="en-US" sz="2800" b="0" i="0" u="none" dirty="0">
                <a:solidFill>
                  <a:schemeClr val="dk1"/>
                </a:solidFill>
                <a:latin typeface="Times New Roman" pitchFamily="18" charset="0"/>
                <a:ea typeface="Arial"/>
                <a:cs typeface="Times New Roman" pitchFamily="18" charset="0"/>
                <a:sym typeface="Arial"/>
              </a:rPr>
              <a:t> </a:t>
            </a:r>
            <a:endParaRPr sz="2800" b="0" i="1" u="none">
              <a:solidFill>
                <a:schemeClr val="dk1"/>
              </a:solidFill>
              <a:latin typeface="Times New Roman" pitchFamily="18" charset="0"/>
              <a:ea typeface="Arial"/>
              <a:cs typeface="Times New Roman" pitchFamily="18" charset="0"/>
              <a:sym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0"/>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8</a:t>
            </a:fld>
            <a:endParaRPr/>
          </a:p>
        </p:txBody>
      </p:sp>
      <p:sp>
        <p:nvSpPr>
          <p:cNvPr id="198" name="Google Shape;198;p30"/>
          <p:cNvSpPr txBox="1"/>
          <p:nvPr/>
        </p:nvSpPr>
        <p:spPr>
          <a:xfrm>
            <a:off x="0" y="285728"/>
            <a:ext cx="9144000" cy="693737"/>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rgbClr val="858471"/>
              </a:buClr>
              <a:buSzPts val="3200"/>
              <a:buFont typeface="Calibri"/>
              <a:buNone/>
            </a:pPr>
            <a:r>
              <a:rPr lang="en-US" sz="2800" dirty="0">
                <a:solidFill>
                  <a:srgbClr val="00B050"/>
                </a:solidFill>
                <a:latin typeface="Times New Roman" pitchFamily="18" charset="0"/>
                <a:cs typeface="Times New Roman" pitchFamily="18" charset="0"/>
              </a:rPr>
              <a:t>В  </a:t>
            </a:r>
            <a:r>
              <a:rPr lang="en-US" sz="2800" dirty="0" err="1">
                <a:solidFill>
                  <a:srgbClr val="00B050"/>
                </a:solidFill>
                <a:latin typeface="Times New Roman" pitchFamily="18" charset="0"/>
                <a:cs typeface="Times New Roman" pitchFamily="18" charset="0"/>
              </a:rPr>
              <a:t>общем</a:t>
            </a:r>
            <a:r>
              <a:rPr lang="en-US" sz="2800" dirty="0">
                <a:solidFill>
                  <a:srgbClr val="00B050"/>
                </a:solidFill>
                <a:latin typeface="Times New Roman" pitchFamily="18" charset="0"/>
                <a:cs typeface="Times New Roman" pitchFamily="18" charset="0"/>
              </a:rPr>
              <a:t>  </a:t>
            </a:r>
            <a:r>
              <a:rPr lang="en-US" sz="2800" dirty="0" err="1">
                <a:solidFill>
                  <a:srgbClr val="00B050"/>
                </a:solidFill>
                <a:latin typeface="Times New Roman" pitchFamily="18" charset="0"/>
                <a:cs typeface="Times New Roman" pitchFamily="18" charset="0"/>
              </a:rPr>
              <a:t>случае</a:t>
            </a:r>
            <a:r>
              <a:rPr lang="en-US" sz="2800" dirty="0">
                <a:solidFill>
                  <a:srgbClr val="00B050"/>
                </a:solidFill>
                <a:latin typeface="Times New Roman" pitchFamily="18" charset="0"/>
                <a:cs typeface="Times New Roman" pitchFamily="18" charset="0"/>
              </a:rPr>
              <a:t>  </a:t>
            </a:r>
            <a:r>
              <a:rPr lang="en-US" sz="2800" dirty="0" err="1">
                <a:solidFill>
                  <a:srgbClr val="00B050"/>
                </a:solidFill>
                <a:latin typeface="Times New Roman" pitchFamily="18" charset="0"/>
                <a:cs typeface="Times New Roman" pitchFamily="18" charset="0"/>
              </a:rPr>
              <a:t>по</a:t>
            </a:r>
            <a:r>
              <a:rPr lang="en-US" sz="2800" dirty="0">
                <a:solidFill>
                  <a:srgbClr val="00B050"/>
                </a:solidFill>
                <a:latin typeface="Times New Roman" pitchFamily="18" charset="0"/>
                <a:cs typeface="Times New Roman" pitchFamily="18" charset="0"/>
              </a:rPr>
              <a:t>  </a:t>
            </a:r>
            <a:r>
              <a:rPr lang="en-US" sz="2800" dirty="0" err="1">
                <a:solidFill>
                  <a:srgbClr val="00B050"/>
                </a:solidFill>
                <a:latin typeface="Times New Roman" pitchFamily="18" charset="0"/>
                <a:cs typeface="Times New Roman" pitchFamily="18" charset="0"/>
              </a:rPr>
              <a:t>виду</a:t>
            </a:r>
            <a:r>
              <a:rPr lang="en-US" sz="2800" dirty="0">
                <a:solidFill>
                  <a:srgbClr val="00B050"/>
                </a:solidFill>
                <a:latin typeface="Times New Roman" pitchFamily="18" charset="0"/>
                <a:cs typeface="Times New Roman" pitchFamily="18" charset="0"/>
              </a:rPr>
              <a:t>  </a:t>
            </a:r>
            <a:r>
              <a:rPr lang="en-US" sz="2800" dirty="0" err="1">
                <a:solidFill>
                  <a:srgbClr val="00B050"/>
                </a:solidFill>
                <a:latin typeface="Times New Roman" pitchFamily="18" charset="0"/>
                <a:cs typeface="Times New Roman" pitchFamily="18" charset="0"/>
              </a:rPr>
              <a:t>входных</a:t>
            </a:r>
            <a:r>
              <a:rPr lang="en-US" sz="2800" dirty="0">
                <a:solidFill>
                  <a:srgbClr val="00B050"/>
                </a:solidFill>
                <a:latin typeface="Times New Roman" pitchFamily="18" charset="0"/>
                <a:cs typeface="Times New Roman" pitchFamily="18" charset="0"/>
              </a:rPr>
              <a:t>  и  </a:t>
            </a:r>
            <a:r>
              <a:rPr lang="en-US" sz="2800" dirty="0" err="1">
                <a:solidFill>
                  <a:srgbClr val="00B050"/>
                </a:solidFill>
                <a:latin typeface="Times New Roman" pitchFamily="18" charset="0"/>
                <a:cs typeface="Times New Roman" pitchFamily="18" charset="0"/>
              </a:rPr>
              <a:t>выходных</a:t>
            </a:r>
            <a:r>
              <a:rPr lang="en-US" sz="2800" dirty="0">
                <a:solidFill>
                  <a:srgbClr val="00B050"/>
                </a:solidFill>
                <a:latin typeface="Times New Roman" pitchFamily="18" charset="0"/>
                <a:cs typeface="Times New Roman" pitchFamily="18" charset="0"/>
              </a:rPr>
              <a:t>  </a:t>
            </a:r>
            <a:r>
              <a:rPr lang="en-US" sz="2800" dirty="0" err="1">
                <a:solidFill>
                  <a:srgbClr val="00B050"/>
                </a:solidFill>
                <a:latin typeface="Times New Roman" pitchFamily="18" charset="0"/>
                <a:cs typeface="Times New Roman" pitchFamily="18" charset="0"/>
              </a:rPr>
              <a:t>физических</a:t>
            </a:r>
            <a:r>
              <a:rPr lang="en-US" sz="2800" dirty="0">
                <a:solidFill>
                  <a:srgbClr val="00B050"/>
                </a:solidFill>
                <a:latin typeface="Times New Roman" pitchFamily="18" charset="0"/>
                <a:cs typeface="Times New Roman" pitchFamily="18" charset="0"/>
              </a:rPr>
              <a:t>  </a:t>
            </a:r>
            <a:r>
              <a:rPr lang="en-US" sz="2800" dirty="0" err="1">
                <a:solidFill>
                  <a:srgbClr val="00B050"/>
                </a:solidFill>
                <a:latin typeface="Times New Roman" pitchFamily="18" charset="0"/>
                <a:cs typeface="Times New Roman" pitchFamily="18" charset="0"/>
              </a:rPr>
              <a:t>величин</a:t>
            </a:r>
            <a:r>
              <a:rPr lang="en-US" sz="2800" dirty="0">
                <a:solidFill>
                  <a:srgbClr val="00B050"/>
                </a:solidFill>
                <a:latin typeface="Times New Roman" pitchFamily="18" charset="0"/>
                <a:cs typeface="Times New Roman" pitchFamily="18" charset="0"/>
              </a:rPr>
              <a:t>  ИП </a:t>
            </a:r>
            <a:r>
              <a:rPr lang="en-US" sz="2800" dirty="0" err="1">
                <a:solidFill>
                  <a:srgbClr val="00B050"/>
                </a:solidFill>
                <a:latin typeface="Times New Roman" pitchFamily="18" charset="0"/>
                <a:cs typeface="Times New Roman" pitchFamily="18" charset="0"/>
              </a:rPr>
              <a:t>можно</a:t>
            </a:r>
            <a:r>
              <a:rPr lang="en-US" sz="2800" dirty="0">
                <a:solidFill>
                  <a:srgbClr val="00B050"/>
                </a:solidFill>
                <a:latin typeface="Times New Roman" pitchFamily="18" charset="0"/>
                <a:cs typeface="Times New Roman" pitchFamily="18" charset="0"/>
              </a:rPr>
              <a:t>  </a:t>
            </a:r>
            <a:r>
              <a:rPr lang="en-US" sz="2800" dirty="0" err="1">
                <a:solidFill>
                  <a:srgbClr val="00B050"/>
                </a:solidFill>
                <a:latin typeface="Times New Roman" pitchFamily="18" charset="0"/>
                <a:cs typeface="Times New Roman" pitchFamily="18" charset="0"/>
              </a:rPr>
              <a:t>подразделить</a:t>
            </a:r>
            <a:r>
              <a:rPr lang="en-US" sz="2800" dirty="0">
                <a:solidFill>
                  <a:srgbClr val="00B050"/>
                </a:solidFill>
                <a:latin typeface="Times New Roman" pitchFamily="18" charset="0"/>
                <a:cs typeface="Times New Roman" pitchFamily="18" charset="0"/>
              </a:rPr>
              <a:t> </a:t>
            </a:r>
            <a:r>
              <a:rPr lang="en-US" sz="2800" dirty="0" err="1">
                <a:solidFill>
                  <a:srgbClr val="00B050"/>
                </a:solidFill>
                <a:latin typeface="Times New Roman" pitchFamily="18" charset="0"/>
                <a:cs typeface="Times New Roman" pitchFamily="18" charset="0"/>
              </a:rPr>
              <a:t>на</a:t>
            </a:r>
            <a:r>
              <a:rPr lang="en-US" sz="2800" dirty="0">
                <a:solidFill>
                  <a:srgbClr val="00B050"/>
                </a:solidFill>
                <a:latin typeface="Times New Roman" pitchFamily="18" charset="0"/>
                <a:cs typeface="Times New Roman" pitchFamily="18" charset="0"/>
              </a:rPr>
              <a:t>:  </a:t>
            </a:r>
            <a:endParaRPr lang="en-US" sz="2800" dirty="0" smtClean="0">
              <a:solidFill>
                <a:srgbClr val="00B050"/>
              </a:solidFill>
              <a:latin typeface="Times New Roman" pitchFamily="18" charset="0"/>
              <a:cs typeface="Times New Roman" pitchFamily="18" charset="0"/>
            </a:endParaRPr>
          </a:p>
          <a:p>
            <a:pPr marL="0" marR="0" lvl="0" indent="0" algn="ctr" rtl="0">
              <a:lnSpc>
                <a:spcPct val="150000"/>
              </a:lnSpc>
              <a:spcBef>
                <a:spcPts val="0"/>
              </a:spcBef>
              <a:spcAft>
                <a:spcPts val="0"/>
              </a:spcAft>
              <a:buClr>
                <a:schemeClr val="dk1"/>
              </a:buClr>
              <a:buSzPts val="3200"/>
              <a:buFont typeface="Arial"/>
              <a:buNone/>
            </a:pPr>
            <a:endParaRPr sz="2800" b="0" i="0" u="none">
              <a:solidFill>
                <a:schemeClr val="dk2"/>
              </a:solidFill>
              <a:latin typeface="Times New Roman" pitchFamily="18" charset="0"/>
              <a:cs typeface="Times New Roman" pitchFamily="18" charset="0"/>
              <a:sym typeface="Calibri"/>
            </a:endParaRPr>
          </a:p>
          <a:p>
            <a:pPr marL="630238" marR="0" lvl="0" indent="-203200" algn="l" rtl="0">
              <a:lnSpc>
                <a:spcPct val="150000"/>
              </a:lnSpc>
              <a:spcBef>
                <a:spcPts val="0"/>
              </a:spcBef>
              <a:spcAft>
                <a:spcPts val="0"/>
              </a:spcAft>
              <a:buClr>
                <a:schemeClr val="dk2"/>
              </a:buClr>
              <a:buSzPts val="3200"/>
              <a:buFont typeface="Arial"/>
              <a:buChar char="•"/>
            </a:pP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преобразователи</a:t>
            </a: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неэлектрических</a:t>
            </a: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величин</a:t>
            </a:r>
            <a:r>
              <a:rPr lang="en-US" sz="2800" b="0" i="0" u="none" dirty="0">
                <a:solidFill>
                  <a:schemeClr val="tx1"/>
                </a:solidFill>
                <a:latin typeface="Times New Roman" pitchFamily="18" charset="0"/>
                <a:cs typeface="Times New Roman" pitchFamily="18" charset="0"/>
                <a:sym typeface="Calibri"/>
              </a:rPr>
              <a:t>  в  </a:t>
            </a:r>
            <a:r>
              <a:rPr lang="en-US" sz="2800" b="0" i="0" u="none" dirty="0" err="1">
                <a:solidFill>
                  <a:schemeClr val="tx1"/>
                </a:solidFill>
                <a:latin typeface="Times New Roman" pitchFamily="18" charset="0"/>
                <a:cs typeface="Times New Roman" pitchFamily="18" charset="0"/>
                <a:sym typeface="Calibri"/>
              </a:rPr>
              <a:t>неэлектрические</a:t>
            </a:r>
            <a:r>
              <a:rPr lang="en-US" sz="2800" b="0" i="0" u="none" dirty="0">
                <a:solidFill>
                  <a:schemeClr val="tx1"/>
                </a:solidFill>
                <a:latin typeface="Times New Roman" pitchFamily="18" charset="0"/>
                <a:cs typeface="Times New Roman" pitchFamily="18" charset="0"/>
                <a:sym typeface="Calibri"/>
              </a:rPr>
              <a:t>, </a:t>
            </a:r>
            <a:endParaRPr sz="2800">
              <a:solidFill>
                <a:schemeClr val="tx1"/>
              </a:solidFill>
              <a:latin typeface="Times New Roman" pitchFamily="18" charset="0"/>
              <a:cs typeface="Times New Roman" pitchFamily="18" charset="0"/>
            </a:endParaRPr>
          </a:p>
          <a:p>
            <a:pPr marL="630238" marR="0" lvl="0" indent="-203200" algn="l" rtl="0">
              <a:lnSpc>
                <a:spcPct val="150000"/>
              </a:lnSpc>
              <a:spcBef>
                <a:spcPts val="0"/>
              </a:spcBef>
              <a:spcAft>
                <a:spcPts val="0"/>
              </a:spcAft>
              <a:buClr>
                <a:schemeClr val="dk2"/>
              </a:buClr>
              <a:buSzPts val="3200"/>
              <a:buFont typeface="Arial"/>
              <a:buChar char="•"/>
            </a:pP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неэлектрических</a:t>
            </a: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величин</a:t>
            </a:r>
            <a:r>
              <a:rPr lang="en-US" sz="2800" b="0" i="0" u="none" dirty="0">
                <a:solidFill>
                  <a:schemeClr val="tx1"/>
                </a:solidFill>
                <a:latin typeface="Times New Roman" pitchFamily="18" charset="0"/>
                <a:cs typeface="Times New Roman" pitchFamily="18" charset="0"/>
                <a:sym typeface="Calibri"/>
              </a:rPr>
              <a:t> в </a:t>
            </a:r>
            <a:r>
              <a:rPr lang="en-US" sz="2800" b="0" i="0" u="none" dirty="0" err="1">
                <a:solidFill>
                  <a:schemeClr val="tx1"/>
                </a:solidFill>
                <a:latin typeface="Times New Roman" pitchFamily="18" charset="0"/>
                <a:cs typeface="Times New Roman" pitchFamily="18" charset="0"/>
                <a:sym typeface="Calibri"/>
              </a:rPr>
              <a:t>электрические</a:t>
            </a:r>
            <a:r>
              <a:rPr lang="en-US" sz="2800" b="0" i="0" u="none" dirty="0">
                <a:solidFill>
                  <a:schemeClr val="tx1"/>
                </a:solidFill>
                <a:latin typeface="Times New Roman" pitchFamily="18" charset="0"/>
                <a:cs typeface="Times New Roman" pitchFamily="18" charset="0"/>
                <a:sym typeface="Calibri"/>
              </a:rPr>
              <a:t>, </a:t>
            </a:r>
            <a:endParaRPr sz="2800">
              <a:solidFill>
                <a:schemeClr val="tx1"/>
              </a:solidFill>
              <a:latin typeface="Times New Roman" pitchFamily="18" charset="0"/>
              <a:cs typeface="Times New Roman" pitchFamily="18" charset="0"/>
            </a:endParaRPr>
          </a:p>
          <a:p>
            <a:pPr marL="630238" marR="0" lvl="0" indent="-203200" algn="l" rtl="0">
              <a:lnSpc>
                <a:spcPct val="150000"/>
              </a:lnSpc>
              <a:spcBef>
                <a:spcPts val="0"/>
              </a:spcBef>
              <a:spcAft>
                <a:spcPts val="0"/>
              </a:spcAft>
              <a:buClr>
                <a:schemeClr val="dk2"/>
              </a:buClr>
              <a:buSzPts val="3200"/>
              <a:buFont typeface="Arial"/>
              <a:buChar char="•"/>
            </a:pP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электрических</a:t>
            </a: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величин</a:t>
            </a:r>
            <a:r>
              <a:rPr lang="en-US" sz="2800" b="0" i="0" u="none" dirty="0">
                <a:solidFill>
                  <a:schemeClr val="tx1"/>
                </a:solidFill>
                <a:latin typeface="Times New Roman" pitchFamily="18" charset="0"/>
                <a:cs typeface="Times New Roman" pitchFamily="18" charset="0"/>
                <a:sym typeface="Calibri"/>
              </a:rPr>
              <a:t> в </a:t>
            </a:r>
            <a:r>
              <a:rPr lang="en-US" sz="2800" b="0" i="0" u="none" dirty="0" err="1">
                <a:solidFill>
                  <a:schemeClr val="tx1"/>
                </a:solidFill>
                <a:latin typeface="Times New Roman" pitchFamily="18" charset="0"/>
                <a:cs typeface="Times New Roman" pitchFamily="18" charset="0"/>
                <a:sym typeface="Calibri"/>
              </a:rPr>
              <a:t>электрические</a:t>
            </a:r>
            <a:r>
              <a:rPr lang="en-US" sz="2800" b="0" i="0" u="none" dirty="0">
                <a:solidFill>
                  <a:schemeClr val="tx1"/>
                </a:solidFill>
                <a:latin typeface="Times New Roman" pitchFamily="18" charset="0"/>
                <a:cs typeface="Times New Roman" pitchFamily="18" charset="0"/>
                <a:sym typeface="Calibri"/>
              </a:rPr>
              <a:t>, </a:t>
            </a:r>
            <a:endParaRPr sz="2800">
              <a:solidFill>
                <a:schemeClr val="tx1"/>
              </a:solidFill>
              <a:latin typeface="Times New Roman" pitchFamily="18" charset="0"/>
              <a:cs typeface="Times New Roman" pitchFamily="18" charset="0"/>
            </a:endParaRPr>
          </a:p>
          <a:p>
            <a:pPr marL="630238" marR="0" lvl="0" indent="-203200" algn="l" rtl="0">
              <a:lnSpc>
                <a:spcPct val="150000"/>
              </a:lnSpc>
              <a:spcBef>
                <a:spcPts val="0"/>
              </a:spcBef>
              <a:spcAft>
                <a:spcPts val="0"/>
              </a:spcAft>
              <a:buClr>
                <a:schemeClr val="dk2"/>
              </a:buClr>
              <a:buSzPts val="3200"/>
              <a:buFont typeface="Arial"/>
              <a:buChar char="•"/>
            </a:pP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электрических</a:t>
            </a:r>
            <a:r>
              <a:rPr lang="en-US" sz="2800" b="0" i="0" u="none" dirty="0">
                <a:solidFill>
                  <a:schemeClr val="tx1"/>
                </a:solidFill>
                <a:latin typeface="Times New Roman" pitchFamily="18" charset="0"/>
                <a:cs typeface="Times New Roman" pitchFamily="18" charset="0"/>
                <a:sym typeface="Calibri"/>
              </a:rPr>
              <a:t> </a:t>
            </a:r>
            <a:r>
              <a:rPr lang="en-US" sz="2800" b="0" i="0" u="none" dirty="0" err="1">
                <a:solidFill>
                  <a:schemeClr val="tx1"/>
                </a:solidFill>
                <a:latin typeface="Times New Roman" pitchFamily="18" charset="0"/>
                <a:cs typeface="Times New Roman" pitchFamily="18" charset="0"/>
                <a:sym typeface="Calibri"/>
              </a:rPr>
              <a:t>величин</a:t>
            </a:r>
            <a:r>
              <a:rPr lang="en-US" sz="2800" b="0" i="0" u="none" dirty="0">
                <a:solidFill>
                  <a:schemeClr val="tx1"/>
                </a:solidFill>
                <a:latin typeface="Times New Roman" pitchFamily="18" charset="0"/>
                <a:cs typeface="Times New Roman" pitchFamily="18" charset="0"/>
                <a:sym typeface="Calibri"/>
              </a:rPr>
              <a:t> в </a:t>
            </a:r>
            <a:r>
              <a:rPr lang="en-US" sz="2800" b="0" i="0" u="none" dirty="0" err="1">
                <a:solidFill>
                  <a:schemeClr val="tx1"/>
                </a:solidFill>
                <a:latin typeface="Times New Roman" pitchFamily="18" charset="0"/>
                <a:cs typeface="Times New Roman" pitchFamily="18" charset="0"/>
                <a:sym typeface="Calibri"/>
              </a:rPr>
              <a:t>неэлектрические</a:t>
            </a:r>
            <a:r>
              <a:rPr lang="en-US" sz="2800" b="0" i="0" u="none" dirty="0">
                <a:solidFill>
                  <a:schemeClr val="tx1"/>
                </a:solidFill>
                <a:latin typeface="Times New Roman" pitchFamily="18" charset="0"/>
                <a:cs typeface="Times New Roman" pitchFamily="18" charset="0"/>
                <a:sym typeface="Calibri"/>
              </a:rPr>
              <a:t>.</a:t>
            </a:r>
            <a:endParaRPr sz="280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5"/>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9</a:t>
            </a:fld>
            <a:endParaRPr/>
          </a:p>
        </p:txBody>
      </p:sp>
      <p:sp>
        <p:nvSpPr>
          <p:cNvPr id="167" name="Google Shape;167;p25"/>
          <p:cNvSpPr txBox="1"/>
          <p:nvPr/>
        </p:nvSpPr>
        <p:spPr>
          <a:xfrm>
            <a:off x="0" y="357166"/>
            <a:ext cx="8286776" cy="69373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B050"/>
              </a:buClr>
              <a:buSzPts val="3200"/>
              <a:buFont typeface="Calibri"/>
              <a:buNone/>
            </a:pPr>
            <a:r>
              <a:rPr lang="en-US" sz="3200" b="1" i="0" u="none" dirty="0" err="1">
                <a:solidFill>
                  <a:srgbClr val="00B050"/>
                </a:solidFill>
                <a:latin typeface="Times New Roman" pitchFamily="18" charset="0"/>
                <a:cs typeface="Times New Roman" pitchFamily="18" charset="0"/>
                <a:sym typeface="Calibri"/>
              </a:rPr>
              <a:t>Измерительное</a:t>
            </a:r>
            <a:r>
              <a:rPr lang="en-US" sz="3200" b="1" i="0" u="none" dirty="0">
                <a:solidFill>
                  <a:srgbClr val="00B050"/>
                </a:solidFill>
                <a:latin typeface="Times New Roman" pitchFamily="18" charset="0"/>
                <a:cs typeface="Times New Roman" pitchFamily="18" charset="0"/>
                <a:sym typeface="Calibri"/>
              </a:rPr>
              <a:t>  </a:t>
            </a:r>
            <a:r>
              <a:rPr lang="en-US" sz="3200" b="1" i="0" u="none" dirty="0" err="1">
                <a:solidFill>
                  <a:srgbClr val="00B050"/>
                </a:solidFill>
                <a:latin typeface="Times New Roman" pitchFamily="18" charset="0"/>
                <a:cs typeface="Times New Roman" pitchFamily="18" charset="0"/>
                <a:sym typeface="Calibri"/>
              </a:rPr>
              <a:t>преобразование</a:t>
            </a:r>
            <a:r>
              <a:rPr lang="en-US" sz="3200" b="1" i="0" u="none" dirty="0">
                <a:solidFill>
                  <a:srgbClr val="00B050"/>
                </a:solidFill>
                <a:latin typeface="Times New Roman" pitchFamily="18" charset="0"/>
                <a:cs typeface="Times New Roman" pitchFamily="18" charset="0"/>
                <a:sym typeface="Calibri"/>
              </a:rPr>
              <a:t>  </a:t>
            </a:r>
            <a:endParaRPr>
              <a:solidFill>
                <a:schemeClr val="tx1"/>
              </a:solidFill>
              <a:latin typeface="Times New Roman" pitchFamily="18" charset="0"/>
              <a:cs typeface="Times New Roman" pitchFamily="18" charset="0"/>
            </a:endParaRPr>
          </a:p>
          <a:p>
            <a:pPr marL="0" marR="0" lvl="0" indent="0" algn="ctr" rtl="0">
              <a:lnSpc>
                <a:spcPct val="100000"/>
              </a:lnSpc>
              <a:spcBef>
                <a:spcPts val="0"/>
              </a:spcBef>
              <a:spcAft>
                <a:spcPts val="0"/>
              </a:spcAft>
              <a:buClr>
                <a:schemeClr val="dk1"/>
              </a:buClr>
              <a:buSzPts val="3200"/>
              <a:buFont typeface="Arial"/>
              <a:buNone/>
            </a:pPr>
            <a:endParaRPr sz="3200" b="1" i="0" u="none">
              <a:solidFill>
                <a:schemeClr val="tx1"/>
              </a:solidFill>
              <a:latin typeface="Calibri"/>
              <a:ea typeface="Calibri"/>
              <a:cs typeface="Calibri"/>
              <a:sym typeface="Calibri"/>
            </a:endParaRPr>
          </a:p>
          <a:p>
            <a:pPr marL="538163" marR="0" lvl="0" algn="just" rtl="0">
              <a:lnSpc>
                <a:spcPct val="100000"/>
              </a:lnSpc>
              <a:spcBef>
                <a:spcPts val="0"/>
              </a:spcBef>
              <a:spcAft>
                <a:spcPts val="0"/>
              </a:spcAft>
              <a:buClr>
                <a:schemeClr val="dk2"/>
              </a:buClr>
              <a:buSzPts val="3200"/>
              <a:buFont typeface="Calibri"/>
              <a:buNone/>
            </a:pPr>
            <a:r>
              <a:rPr lang="en-US" sz="2400" b="0" i="0" u="none" dirty="0" err="1">
                <a:solidFill>
                  <a:schemeClr val="tx1"/>
                </a:solidFill>
                <a:latin typeface="Times New Roman" pitchFamily="18" charset="0"/>
                <a:cs typeface="Times New Roman" pitchFamily="18" charset="0"/>
                <a:sym typeface="Calibri"/>
              </a:rPr>
              <a:t>представляет</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собой</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отражение</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размера</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одной</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физической</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величины</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размером</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другой</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физической</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величины</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функционально</a:t>
            </a:r>
            <a:r>
              <a:rPr lang="en-US" sz="2400" b="0" i="0" u="none" dirty="0">
                <a:solidFill>
                  <a:schemeClr val="tx1"/>
                </a:solidFill>
                <a:latin typeface="Times New Roman" pitchFamily="18" charset="0"/>
                <a:cs typeface="Times New Roman" pitchFamily="18" charset="0"/>
                <a:sym typeface="Calibri"/>
              </a:rPr>
              <a:t> с </a:t>
            </a:r>
            <a:r>
              <a:rPr lang="en-US" sz="2400" b="0" i="0" u="none" dirty="0" err="1">
                <a:solidFill>
                  <a:schemeClr val="tx1"/>
                </a:solidFill>
                <a:latin typeface="Times New Roman" pitchFamily="18" charset="0"/>
                <a:cs typeface="Times New Roman" pitchFamily="18" charset="0"/>
                <a:sym typeface="Calibri"/>
              </a:rPr>
              <a:t>ней</a:t>
            </a:r>
            <a:r>
              <a:rPr lang="en-US" sz="2400" b="0" i="0" u="none" dirty="0">
                <a:solidFill>
                  <a:schemeClr val="tx1"/>
                </a:solidFill>
                <a:latin typeface="Times New Roman" pitchFamily="18" charset="0"/>
                <a:cs typeface="Times New Roman" pitchFamily="18" charset="0"/>
                <a:sym typeface="Calibri"/>
              </a:rPr>
              <a:t> </a:t>
            </a:r>
            <a:r>
              <a:rPr lang="en-US" sz="2400" b="0" i="0" u="none" dirty="0" err="1">
                <a:solidFill>
                  <a:schemeClr val="tx1"/>
                </a:solidFill>
                <a:latin typeface="Times New Roman" pitchFamily="18" charset="0"/>
                <a:cs typeface="Times New Roman" pitchFamily="18" charset="0"/>
                <a:sym typeface="Calibri"/>
              </a:rPr>
              <a:t>связанной</a:t>
            </a:r>
            <a:r>
              <a:rPr lang="en-US" sz="2400" b="0" i="0" u="none" dirty="0">
                <a:solidFill>
                  <a:schemeClr val="tx1"/>
                </a:solidFill>
                <a:latin typeface="Times New Roman" pitchFamily="18" charset="0"/>
                <a:cs typeface="Times New Roman" pitchFamily="18" charset="0"/>
                <a:sym typeface="Calibri"/>
              </a:rPr>
              <a:t>.</a:t>
            </a:r>
            <a:endParaRPr sz="2400">
              <a:solidFill>
                <a:schemeClr val="tx1"/>
              </a:solidFill>
              <a:latin typeface="Times New Roman" pitchFamily="18" charset="0"/>
              <a:cs typeface="Times New Roman" pitchFamily="18" charset="0"/>
            </a:endParaRPr>
          </a:p>
          <a:p>
            <a:pPr marL="538163" algn="just" rtl="0">
              <a:buClr>
                <a:schemeClr val="dk2"/>
              </a:buClr>
              <a:buSzPts val="3200"/>
            </a:pPr>
            <a:endParaRPr lang="ru-RU" sz="2400" b="0" i="0" u="none" dirty="0" smtClean="0">
              <a:solidFill>
                <a:schemeClr val="tx1"/>
              </a:solidFill>
              <a:latin typeface="Times New Roman" pitchFamily="18" charset="0"/>
              <a:cs typeface="Times New Roman" pitchFamily="18" charset="0"/>
              <a:sym typeface="Calibri"/>
            </a:endParaRPr>
          </a:p>
          <a:p>
            <a:pPr marL="538163" algn="just" rtl="0">
              <a:buClr>
                <a:schemeClr val="dk2"/>
              </a:buClr>
              <a:buSzPts val="3200"/>
            </a:pPr>
            <a:r>
              <a:rPr lang="en-US" sz="2400" dirty="0" err="1" smtClean="0">
                <a:solidFill>
                  <a:schemeClr val="tx1"/>
                </a:solidFill>
                <a:latin typeface="Times New Roman" pitchFamily="18" charset="0"/>
                <a:cs typeface="Times New Roman" pitchFamily="18" charset="0"/>
              </a:rPr>
              <a:t>Применение</a:t>
            </a:r>
            <a:r>
              <a:rPr lang="en-US" sz="2400" dirty="0" smtClean="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измерительных</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преобразований</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является</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единственным</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методом</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практического</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построения</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любых</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измерительных</a:t>
            </a:r>
            <a:r>
              <a:rPr lang="en-US" sz="2400" dirty="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устрой</a:t>
            </a:r>
            <a:r>
              <a:rPr lang="ru-RU" sz="2400" dirty="0" err="1" smtClean="0">
                <a:solidFill>
                  <a:schemeClr val="tx1"/>
                </a:solidFill>
                <a:latin typeface="Times New Roman" pitchFamily="18" charset="0"/>
                <a:cs typeface="Times New Roman" pitchFamily="18" charset="0"/>
              </a:rPr>
              <a:t>ств</a:t>
            </a:r>
            <a:endParaRPr lang="ru-RU" sz="2400" dirty="0" smtClean="0">
              <a:solidFill>
                <a:schemeClr val="tx1"/>
              </a:solidFill>
              <a:latin typeface="Times New Roman" pitchFamily="18" charset="0"/>
              <a:cs typeface="Times New Roman" pitchFamily="18" charset="0"/>
            </a:endParaRPr>
          </a:p>
          <a:p>
            <a:pPr marL="538163" marR="0" lvl="0" algn="just" rtl="0">
              <a:lnSpc>
                <a:spcPct val="100000"/>
              </a:lnSpc>
              <a:spcBef>
                <a:spcPts val="0"/>
              </a:spcBef>
              <a:spcAft>
                <a:spcPts val="0"/>
              </a:spcAft>
              <a:buClr>
                <a:schemeClr val="dk2"/>
              </a:buClr>
              <a:buSzPts val="3200"/>
              <a:buFont typeface="Calibri"/>
              <a:buNone/>
            </a:pPr>
            <a:endParaRPr lang="ru-RU" sz="2400" dirty="0" smtClean="0">
              <a:solidFill>
                <a:schemeClr val="tx1"/>
              </a:solidFill>
              <a:latin typeface="Times New Roman" pitchFamily="18" charset="0"/>
              <a:cs typeface="Times New Roman" pitchFamily="18" charset="0"/>
            </a:endParaRPr>
          </a:p>
          <a:p>
            <a:pPr marL="538163" marR="0" lvl="0" algn="just" rtl="0">
              <a:lnSpc>
                <a:spcPct val="100000"/>
              </a:lnSpc>
              <a:spcBef>
                <a:spcPts val="0"/>
              </a:spcBef>
              <a:spcAft>
                <a:spcPts val="0"/>
              </a:spcAft>
              <a:buClr>
                <a:schemeClr val="dk2"/>
              </a:buClr>
              <a:buSzPts val="3200"/>
              <a:buFont typeface="Calibri"/>
              <a:buNone/>
            </a:pPr>
            <a:endParaRPr sz="2400">
              <a:solidFill>
                <a:schemeClr val="tx1"/>
              </a:solidFill>
              <a:latin typeface="Times New Roman" pitchFamily="18" charset="0"/>
              <a:cs typeface="Times New Roman" pitchFamily="18" charset="0"/>
            </a:endParaRPr>
          </a:p>
        </p:txBody>
      </p:sp>
      <p:sp>
        <p:nvSpPr>
          <p:cNvPr id="4" name="Google Shape;173;p26"/>
          <p:cNvSpPr txBox="1"/>
          <p:nvPr/>
        </p:nvSpPr>
        <p:spPr>
          <a:xfrm>
            <a:off x="0" y="0"/>
            <a:ext cx="9144000" cy="693737"/>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3200"/>
              <a:buFont typeface="Arial"/>
              <a:buNone/>
            </a:pPr>
            <a:endParaRPr sz="2400"/>
          </a:p>
        </p:txBody>
      </p:sp>
      <p:sp>
        <p:nvSpPr>
          <p:cNvPr id="5" name="Прямоугольник 4"/>
          <p:cNvSpPr/>
          <p:nvPr/>
        </p:nvSpPr>
        <p:spPr>
          <a:xfrm>
            <a:off x="571472" y="4214818"/>
            <a:ext cx="7572428" cy="1200329"/>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
                <a:srgbClr val="A7A7A7"/>
              </a:buClr>
              <a:buSzPts val="3200"/>
              <a:buFontTx/>
              <a:buNone/>
              <a:tabLst/>
              <a:defRPr/>
            </a:pPr>
            <a:r>
              <a:rPr lang="ru-RU" sz="2400" dirty="0" smtClean="0">
                <a:solidFill>
                  <a:schemeClr val="tx1"/>
                </a:solidFill>
                <a:latin typeface="Times New Roman" pitchFamily="18" charset="0"/>
                <a:cs typeface="Times New Roman" pitchFamily="18" charset="0"/>
                <a:sym typeface="Arial"/>
              </a:rPr>
              <a:t>В сложных технических ИИС для обеспечения высокой надежности необходимо применять большое количество датчиков для контроля физических величин. </a:t>
            </a:r>
            <a:endParaRPr lang="ru-RU" sz="2400" dirty="0" err="1"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10"/>
          <p:cNvSpPr>
            <a:spLocks noGrp="1" noChangeArrowheads="1"/>
          </p:cNvSpPr>
          <p:nvPr>
            <p:ph type="body" sz="half" idx="1"/>
          </p:nvPr>
        </p:nvSpPr>
        <p:spPr>
          <a:xfrm>
            <a:off x="107950" y="1125538"/>
            <a:ext cx="8785225" cy="5472112"/>
          </a:xfrm>
        </p:spPr>
        <p:txBody>
          <a:bodyPr/>
          <a:lstStyle/>
          <a:p>
            <a:pPr marL="0" indent="355600" eaLnBrk="1" hangingPunct="1"/>
            <a:r>
              <a:rPr lang="ru-RU" sz="1800" b="1" i="1" dirty="0" smtClean="0"/>
              <a:t>Зависимость выходной величины датчика или измерительного прибора от входной, выраженная аналитически или графически, называется </a:t>
            </a:r>
            <a:r>
              <a:rPr lang="ru-RU" sz="1800" b="1" i="1" dirty="0" smtClean="0">
                <a:solidFill>
                  <a:srgbClr val="FF0000"/>
                </a:solidFill>
              </a:rPr>
              <a:t>статической характеристикой.</a:t>
            </a:r>
            <a:r>
              <a:rPr lang="ru-RU" sz="1800" dirty="0" smtClean="0">
                <a:solidFill>
                  <a:srgbClr val="FF0000"/>
                </a:solidFill>
              </a:rPr>
              <a:t> </a:t>
            </a:r>
          </a:p>
          <a:p>
            <a:pPr marL="0" indent="355600" eaLnBrk="1" hangingPunct="1"/>
            <a:r>
              <a:rPr lang="ru-RU" sz="1800" dirty="0" smtClean="0"/>
              <a:t>В общем виде статическая характеристика имеет вид:</a:t>
            </a:r>
          </a:p>
          <a:p>
            <a:pPr marL="0" indent="355600" eaLnBrk="1" hangingPunct="1">
              <a:buFont typeface="Wingdings" pitchFamily="2" charset="2"/>
              <a:buNone/>
            </a:pPr>
            <a:r>
              <a:rPr lang="ru-RU" sz="1800" dirty="0" smtClean="0"/>
              <a:t> </a:t>
            </a:r>
          </a:p>
          <a:p>
            <a:pPr marL="0" indent="355600" eaLnBrk="1" hangingPunct="1">
              <a:buFont typeface="Wingdings" pitchFamily="2" charset="2"/>
              <a:buNone/>
            </a:pPr>
            <a:r>
              <a:rPr lang="ru-RU" sz="1800" dirty="0" smtClean="0"/>
              <a:t>	</a:t>
            </a:r>
          </a:p>
          <a:p>
            <a:pPr marL="0" indent="355600" eaLnBrk="1" hangingPunct="1">
              <a:buFont typeface="Wingdings" pitchFamily="2" charset="2"/>
              <a:buNone/>
            </a:pPr>
            <a:r>
              <a:rPr lang="ru-RU" sz="1800" dirty="0" smtClean="0"/>
              <a:t>где </a:t>
            </a:r>
            <a:r>
              <a:rPr lang="ru-RU" sz="1800" i="1" dirty="0" err="1" smtClean="0"/>
              <a:t>х</a:t>
            </a:r>
            <a:r>
              <a:rPr lang="ru-RU" sz="1800" dirty="0" smtClean="0"/>
              <a:t> – значение измеряемой величины; </a:t>
            </a:r>
            <a:r>
              <a:rPr lang="en-US" sz="1800" i="1" dirty="0" smtClean="0"/>
              <a:t> y</a:t>
            </a:r>
            <a:r>
              <a:rPr lang="ru-RU" sz="1800" dirty="0" smtClean="0"/>
              <a:t> – выходная величина.</a:t>
            </a:r>
            <a:endParaRPr lang="en-US" sz="1800" i="1" dirty="0" smtClean="0"/>
          </a:p>
          <a:p>
            <a:pPr marL="0" indent="355600" eaLnBrk="1" hangingPunct="1">
              <a:buFont typeface="Wingdings" pitchFamily="2" charset="2"/>
              <a:buNone/>
            </a:pPr>
            <a:r>
              <a:rPr lang="ru-RU" sz="1800" dirty="0" smtClean="0"/>
              <a:t>Преобразование измеряемой величины </a:t>
            </a:r>
            <a:r>
              <a:rPr lang="ru-RU" sz="1800" dirty="0" err="1" smtClean="0"/>
              <a:t>х</a:t>
            </a:r>
            <a:r>
              <a:rPr lang="ru-RU" sz="1800" dirty="0" smtClean="0"/>
              <a:t> в выходную величину редко осуществляется в одиночном звене. Реальный измерительный прибор или датчик может быть представлен как последовательность из </a:t>
            </a:r>
            <a:r>
              <a:rPr lang="en-US" sz="1800" dirty="0" smtClean="0"/>
              <a:t>n</a:t>
            </a:r>
            <a:r>
              <a:rPr lang="ru-RU" sz="1800" dirty="0" smtClean="0"/>
              <a:t> соединенных звеньев:</a:t>
            </a:r>
          </a:p>
          <a:p>
            <a:pPr marL="0" indent="355600" eaLnBrk="1" hangingPunct="1">
              <a:buFont typeface="Wingdings" pitchFamily="2" charset="2"/>
              <a:buNone/>
            </a:pPr>
            <a:endParaRPr lang="ru-RU" sz="1800" dirty="0" smtClean="0"/>
          </a:p>
          <a:p>
            <a:pPr marL="0" indent="355600" eaLnBrk="1" hangingPunct="1">
              <a:buFont typeface="Wingdings" pitchFamily="2" charset="2"/>
              <a:buNone/>
            </a:pPr>
            <a:endParaRPr lang="ru-RU" sz="1800" dirty="0" smtClean="0"/>
          </a:p>
          <a:p>
            <a:pPr marL="0" indent="355600" eaLnBrk="1" hangingPunct="1">
              <a:buFont typeface="Wingdings" pitchFamily="2" charset="2"/>
              <a:buNone/>
            </a:pPr>
            <a:endParaRPr lang="ru-RU" sz="1800" dirty="0" smtClean="0"/>
          </a:p>
          <a:p>
            <a:pPr marL="0" indent="355600" eaLnBrk="1" hangingPunct="1">
              <a:buFont typeface="Wingdings" pitchFamily="2" charset="2"/>
              <a:buNone/>
            </a:pPr>
            <a:endParaRPr lang="ru-RU" sz="1800" dirty="0" smtClean="0"/>
          </a:p>
          <a:p>
            <a:pPr marL="0" indent="355600" eaLnBrk="1" hangingPunct="1">
              <a:buFont typeface="Wingdings" pitchFamily="2" charset="2"/>
              <a:buNone/>
            </a:pPr>
            <a:r>
              <a:rPr lang="ru-RU" sz="1800" dirty="0" smtClean="0"/>
              <a:t> Каждое из звеньев имеет свою статическую характеристику. Входной величиной любого звена, кроме первого, является выходная характеристика предыдущего звена. </a:t>
            </a:r>
          </a:p>
        </p:txBody>
      </p:sp>
      <p:graphicFrame>
        <p:nvGraphicFramePr>
          <p:cNvPr id="1026" name="Object 11"/>
          <p:cNvGraphicFramePr>
            <a:graphicFrameLocks noGrp="1" noChangeAspect="1"/>
          </p:cNvGraphicFramePr>
          <p:nvPr>
            <p:ph sz="quarter" idx="2"/>
          </p:nvPr>
        </p:nvGraphicFramePr>
        <p:xfrm>
          <a:off x="2143108" y="2428868"/>
          <a:ext cx="1322387" cy="431800"/>
        </p:xfrm>
        <a:graphic>
          <a:graphicData uri="http://schemas.openxmlformats.org/presentationml/2006/ole">
            <p:oleObj spid="_x0000_s128002" name="Формула" r:id="rId4" imgW="622030" imgH="203112" progId="Equation.3">
              <p:embed/>
            </p:oleObj>
          </a:graphicData>
        </a:graphic>
      </p:graphicFrame>
      <p:pic>
        <p:nvPicPr>
          <p:cNvPr id="1029" name="Picture 16" descr="Рисунок2"/>
          <p:cNvPicPr>
            <a:picLocks noGrp="1" noChangeAspect="1" noChangeArrowheads="1"/>
          </p:cNvPicPr>
          <p:nvPr>
            <p:ph sz="quarter" idx="3"/>
          </p:nvPr>
        </p:nvPicPr>
        <p:blipFill>
          <a:blip r:embed="rId5"/>
          <a:srcRect/>
          <a:stretch>
            <a:fillRect/>
          </a:stretch>
        </p:blipFill>
        <p:spPr>
          <a:xfrm>
            <a:off x="1785918" y="4071942"/>
            <a:ext cx="4248150" cy="1266825"/>
          </a:xfrm>
          <a:noFill/>
        </p:spPr>
      </p:pic>
      <p:sp>
        <p:nvSpPr>
          <p:cNvPr id="7" name="Google Shape;186;p28"/>
          <p:cNvSpPr txBox="1">
            <a:spLocks/>
          </p:cNvSpPr>
          <p:nvPr/>
        </p:nvSpPr>
        <p:spPr>
          <a:xfrm>
            <a:off x="571472" y="357167"/>
            <a:ext cx="7772400" cy="642942"/>
          </a:xfrm>
          <a:prstGeom prst="rect">
            <a:avLst/>
          </a:prstGeom>
          <a:noFill/>
          <a:ln w="12700">
            <a:noFill/>
            <a:miter lim="400000"/>
          </a:ln>
          <a:extLst>
            <a:ext uri="{C572A759-6A51-4108-AA02-DFA0A04FC94B}">
              <ma14:wrappingTextBoxFlag xmlns:ma14="http://schemas.microsoft.com/office/mac/drawingml/2011/main" xmlns="" val="1"/>
            </a:ext>
          </a:extLst>
        </p:spPr>
        <p:txBody>
          <a:bodyPr spcFirstLastPara="1" wrap="square" lIns="91425" tIns="45700" rIns="91425" bIns="45700" anchor="t" anchorCtr="0">
            <a:noAutofit/>
          </a:bodyPr>
          <a:lstStyle/>
          <a:p>
            <a:pPr marL="0" marR="0" lvl="0" indent="0" algn="ctr" defTabSz="685800" rtl="0" eaLnBrk="1" fontAlgn="auto" latinLnBrk="0" hangingPunct="1">
              <a:lnSpc>
                <a:spcPct val="100000"/>
              </a:lnSpc>
              <a:spcBef>
                <a:spcPts val="0"/>
              </a:spcBef>
              <a:spcAft>
                <a:spcPts val="0"/>
              </a:spcAft>
              <a:buClr>
                <a:srgbClr val="00B050"/>
              </a:buClr>
              <a:buSzPts val="3200"/>
              <a:buFont typeface="Calibri"/>
              <a:buNone/>
              <a:tabLst/>
              <a:defRPr/>
            </a:pPr>
            <a:r>
              <a:rPr kumimoji="0" lang="ru-RU" sz="3200" b="1" i="0" u="none" strike="noStrike" kern="0" cap="none" spc="0" normalizeH="0" baseline="0" noProof="0" smtClean="0">
                <a:ln>
                  <a:noFill/>
                </a:ln>
                <a:solidFill>
                  <a:srgbClr val="00B050"/>
                </a:solidFill>
                <a:effectLst/>
                <a:uLnTx/>
                <a:uFillTx/>
                <a:latin typeface="Times New Roman" pitchFamily="18" charset="0"/>
                <a:ea typeface="Calibri Light"/>
                <a:cs typeface="Times New Roman" pitchFamily="18" charset="0"/>
                <a:sym typeface="Calibri"/>
              </a:rPr>
              <a:t>Измерительный  преобразователь  (ИП)</a:t>
            </a:r>
            <a:endParaRPr kumimoji="0" lang="ru-RU" sz="3300" b="0" i="0" u="none" strike="noStrike" kern="0" cap="none" spc="0" normalizeH="0" baseline="0" noProof="0" smtClean="0">
              <a:ln>
                <a:noFill/>
              </a:ln>
              <a:solidFill>
                <a:sysClr val="windowText" lastClr="000000"/>
              </a:solidFill>
              <a:effectLst/>
              <a:uLnTx/>
              <a:uFillTx/>
              <a:latin typeface="Times New Roman" pitchFamily="18" charset="0"/>
              <a:ea typeface="Calibri Light"/>
              <a:cs typeface="Times New Roman" pitchFamily="18" charset="0"/>
              <a:sym typeface="Calibri Light"/>
            </a:endParaRPr>
          </a:p>
          <a:p>
            <a:pPr marL="0" marR="0" lvl="0" indent="0" algn="ctr" defTabSz="685800" rtl="0" eaLnBrk="1" fontAlgn="auto" latinLnBrk="0" hangingPunct="1">
              <a:lnSpc>
                <a:spcPct val="100000"/>
              </a:lnSpc>
              <a:spcBef>
                <a:spcPts val="0"/>
              </a:spcBef>
              <a:spcAft>
                <a:spcPts val="0"/>
              </a:spcAft>
              <a:buClr>
                <a:schemeClr val="dk1"/>
              </a:buClr>
              <a:buSzPts val="3200"/>
              <a:buFont typeface="Arial"/>
              <a:buNone/>
              <a:tabLst/>
              <a:defRPr/>
            </a:pPr>
            <a:endParaRPr kumimoji="0" lang="ru-RU" sz="3200" b="0" i="0" u="none" strike="noStrike" kern="0" cap="none" spc="0" normalizeH="0" baseline="0" noProof="0" smtClean="0">
              <a:ln>
                <a:noFill/>
              </a:ln>
              <a:solidFill>
                <a:schemeClr val="dk2"/>
              </a:solidFill>
              <a:effectLst/>
              <a:uLnTx/>
              <a:uFillTx/>
              <a:latin typeface="Times New Roman" pitchFamily="18" charset="0"/>
              <a:ea typeface="Calibri Light"/>
              <a:cs typeface="Times New Roman" pitchFamily="18" charset="0"/>
              <a:sym typeface="Calibri"/>
            </a:endParaRPr>
          </a:p>
          <a:p>
            <a:pPr marL="0" marR="0" lvl="0" indent="0" algn="ctr" defTabSz="685800" rtl="0" eaLnBrk="1" fontAlgn="auto" latinLnBrk="0" hangingPunct="1">
              <a:lnSpc>
                <a:spcPct val="150000"/>
              </a:lnSpc>
              <a:spcBef>
                <a:spcPts val="0"/>
              </a:spcBef>
              <a:spcAft>
                <a:spcPts val="0"/>
              </a:spcAft>
              <a:buClr>
                <a:schemeClr val="dk1"/>
              </a:buClr>
              <a:buSzPts val="3200"/>
              <a:buFont typeface="Arial"/>
              <a:buNone/>
              <a:tabLst/>
              <a:defRPr/>
            </a:pPr>
            <a:r>
              <a:rPr kumimoji="0" lang="ru-RU" sz="3200" b="0" i="0" u="none" strike="noStrike" kern="0" cap="none" spc="0" normalizeH="0" baseline="0" noProof="0" smtClean="0">
                <a:ln>
                  <a:noFill/>
                </a:ln>
                <a:solidFill>
                  <a:schemeClr val="dk1"/>
                </a:solidFill>
                <a:effectLst/>
                <a:uLnTx/>
                <a:uFillTx/>
                <a:latin typeface="Times New Roman" pitchFamily="18" charset="0"/>
                <a:ea typeface="Arial"/>
                <a:cs typeface="Times New Roman" pitchFamily="18" charset="0"/>
                <a:sym typeface="Arial"/>
              </a:rPr>
              <a:t>-</a:t>
            </a:r>
            <a:endParaRPr kumimoji="0" lang="ru-RU" sz="3300" b="0" i="0" u="none" strike="noStrike" kern="0" cap="none" spc="0" normalizeH="0" baseline="0" noProof="0">
              <a:ln>
                <a:noFill/>
              </a:ln>
              <a:solidFill>
                <a:sysClr val="windowText" lastClr="000000"/>
              </a:solidFill>
              <a:effectLst/>
              <a:uLnTx/>
              <a:uFillTx/>
              <a:latin typeface="Times New Roman" pitchFamily="18" charset="0"/>
              <a:ea typeface="Calibri Light"/>
              <a:cs typeface="Times New Roman" pitchFamily="18" charset="0"/>
              <a:sym typeface="Calibri Ligh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357158" y="4429132"/>
            <a:ext cx="8358246" cy="707838"/>
          </a:xfrm>
          <a:prstGeom prst="rect">
            <a:avLst/>
          </a:prstGeom>
          <a:noFill/>
          <a:ln w="9525">
            <a:noFill/>
            <a:miter lim="800000"/>
            <a:headEnd/>
            <a:tailEnd/>
          </a:ln>
          <a:effectLst/>
        </p:spPr>
        <p:txBody>
          <a:bodyPr vert="horz" wrap="square" lIns="91440" tIns="152352"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tab pos="457200" algn="l"/>
              </a:tabLst>
            </a:pPr>
            <a:r>
              <a:rPr lang="ru-RU" b="1" dirty="0" smtClean="0">
                <a:solidFill>
                  <a:srgbClr val="333333"/>
                </a:solidFill>
                <a:latin typeface="Times New Roman" pitchFamily="18" charset="0"/>
                <a:ea typeface="Times New Roman" pitchFamily="18" charset="0"/>
                <a:cs typeface="Times New Roman" pitchFamily="18" charset="0"/>
              </a:rPr>
              <a:t>П</a:t>
            </a:r>
            <a:r>
              <a:rPr kumimoji="0" lang="ru-RU" b="1"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рямого действия</a:t>
            </a: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 преобразуют внешнее воздействие непосредственно в электрический сигнал, используя соответствующее физическое явление</a:t>
            </a:r>
          </a:p>
        </p:txBody>
      </p:sp>
      <p:sp>
        <p:nvSpPr>
          <p:cNvPr id="16387" name="Rectangle 3"/>
          <p:cNvSpPr>
            <a:spLocks noChangeArrowheads="1"/>
          </p:cNvSpPr>
          <p:nvPr/>
        </p:nvSpPr>
        <p:spPr bwMode="auto">
          <a:xfrm>
            <a:off x="214282" y="571480"/>
            <a:ext cx="850112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fontAlgn="base">
              <a:spcBef>
                <a:spcPct val="0"/>
              </a:spcBef>
              <a:spcAft>
                <a:spcPct val="0"/>
              </a:spcAft>
            </a:pPr>
            <a:r>
              <a:rPr lang="ru-RU" b="1" i="1" dirty="0" smtClean="0"/>
              <a:t>Датчик – конструктивно законченный элемент, состоящий из чувствительного элемента и измерительных преобразователей (ИП)</a:t>
            </a:r>
            <a:r>
              <a:rPr lang="ru-RU" dirty="0" smtClean="0"/>
              <a:t>.</a:t>
            </a:r>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endParaRPr lang="ru-RU" dirty="0" smtClean="0">
              <a:solidFill>
                <a:srgbClr val="333333"/>
              </a:solidFill>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В состав </a:t>
            </a:r>
            <a:r>
              <a:rPr kumimoji="0" lang="ru-RU" b="1"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датчика</a:t>
            </a: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входит один или несколько преобразователей. Например, в состав химического датчика могут входить два преобразователя, один из которых конвертирует энергию химических реакций в тепло, а другой, термоэлемент, преобразовывает полученное тепло в электрический сигнал.</a:t>
            </a: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6386" name="Picture 2" descr="http://automation-system.ru/images/stories/prom-avtomat/wfwf.gif"/>
          <p:cNvPicPr>
            <a:picLocks noChangeAspect="1" noChangeArrowheads="1"/>
          </p:cNvPicPr>
          <p:nvPr/>
        </p:nvPicPr>
        <p:blipFill>
          <a:blip r:embed="rId2" r:link="rId3"/>
          <a:srcRect/>
          <a:stretch>
            <a:fillRect/>
          </a:stretch>
        </p:blipFill>
        <p:spPr bwMode="auto">
          <a:xfrm>
            <a:off x="214282" y="2571744"/>
            <a:ext cx="6119740" cy="2028827"/>
          </a:xfrm>
          <a:prstGeom prst="rect">
            <a:avLst/>
          </a:prstGeom>
          <a:noFill/>
        </p:spPr>
      </p:pic>
      <p:sp>
        <p:nvSpPr>
          <p:cNvPr id="16388" name="Rectangle 4"/>
          <p:cNvSpPr>
            <a:spLocks noChangeArrowheads="1"/>
          </p:cNvSpPr>
          <p:nvPr/>
        </p:nvSpPr>
        <p:spPr bwMode="auto">
          <a:xfrm>
            <a:off x="6429388" y="3286124"/>
            <a:ext cx="235745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e1, е2,…- различные виды энергии.</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 name="Прямоугольник 7"/>
          <p:cNvSpPr/>
          <p:nvPr/>
        </p:nvSpPr>
        <p:spPr>
          <a:xfrm>
            <a:off x="285720" y="5357826"/>
            <a:ext cx="8429684" cy="923330"/>
          </a:xfrm>
          <a:prstGeom prst="rect">
            <a:avLst/>
          </a:prstGeom>
        </p:spPr>
        <p:txBody>
          <a:bodyPr wrap="square">
            <a:spAutoFit/>
          </a:bodyPr>
          <a:lstStyle/>
          <a:p>
            <a:pPr marL="92075" marR="0" lvl="0" algn="just" rtl="0">
              <a:lnSpc>
                <a:spcPct val="100000"/>
              </a:lnSpc>
              <a:spcBef>
                <a:spcPts val="0"/>
              </a:spcBef>
              <a:spcAft>
                <a:spcPts val="0"/>
              </a:spcAft>
              <a:buClr>
                <a:schemeClr val="dk1"/>
              </a:buClr>
              <a:buSzPts val="2400"/>
              <a:buFont typeface="Arial"/>
              <a:buNone/>
            </a:pPr>
            <a:r>
              <a:rPr lang="ru-RU" b="1" dirty="0" smtClean="0">
                <a:solidFill>
                  <a:srgbClr val="333333"/>
                </a:solidFill>
                <a:latin typeface="Times New Roman" pitchFamily="18" charset="0"/>
                <a:ea typeface="Times New Roman" pitchFamily="18" charset="0"/>
                <a:cs typeface="Times New Roman" pitchFamily="18" charset="0"/>
                <a:sym typeface="Arial"/>
              </a:rPr>
              <a:t>Первичный преобразователь</a:t>
            </a:r>
            <a:r>
              <a:rPr lang="ru-RU" dirty="0" smtClean="0">
                <a:solidFill>
                  <a:srgbClr val="333333"/>
                </a:solidFill>
                <a:latin typeface="Times New Roman" pitchFamily="18" charset="0"/>
                <a:ea typeface="Times New Roman" pitchFamily="18" charset="0"/>
                <a:cs typeface="Times New Roman" pitchFamily="18" charset="0"/>
                <a:sym typeface="Arial"/>
              </a:rPr>
              <a:t>  -  измерительный  преобразователь, на который непосредственно воздействует измеряемая физическая величина,  т.е.  первый  преобразователь  в  измерительной  цепи  измерительного прибора</a:t>
            </a:r>
            <a:endParaRPr lang="ru-RU" dirty="0" smtClean="0">
              <a:solidFill>
                <a:srgbClr val="333333"/>
              </a:solidFill>
              <a:latin typeface="Times New Roman" pitchFamily="18" charset="0"/>
              <a:ea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3" descr="К_10"/>
          <p:cNvPicPr>
            <a:picLocks noChangeAspect="1" noChangeArrowheads="1"/>
          </p:cNvPicPr>
          <p:nvPr/>
        </p:nvPicPr>
        <p:blipFill>
          <a:blip r:embed="rId2"/>
          <a:srcRect/>
          <a:stretch>
            <a:fillRect/>
          </a:stretch>
        </p:blipFill>
        <p:spPr bwMode="auto">
          <a:xfrm>
            <a:off x="1510882" y="3071810"/>
            <a:ext cx="5386791" cy="1166814"/>
          </a:xfrm>
          <a:prstGeom prst="rect">
            <a:avLst/>
          </a:prstGeom>
          <a:noFill/>
          <a:ln w="9525">
            <a:noFill/>
            <a:miter lim="800000"/>
            <a:headEnd/>
            <a:tailEnd/>
          </a:ln>
        </p:spPr>
      </p:pic>
      <p:sp>
        <p:nvSpPr>
          <p:cNvPr id="3" name="Прямоугольник 2"/>
          <p:cNvSpPr/>
          <p:nvPr/>
        </p:nvSpPr>
        <p:spPr>
          <a:xfrm>
            <a:off x="785786" y="4357694"/>
            <a:ext cx="7715304" cy="2031325"/>
          </a:xfrm>
          <a:prstGeom prst="rect">
            <a:avLst/>
          </a:prstGeom>
        </p:spPr>
        <p:txBody>
          <a:bodyPr wrap="square">
            <a:spAutoFit/>
          </a:bodyPr>
          <a:lstStyle/>
          <a:p>
            <a:pPr lvl="0" algn="just" eaLnBrk="0" fontAlgn="base" hangingPunct="0">
              <a:spcBef>
                <a:spcPct val="0"/>
              </a:spcBef>
              <a:spcAft>
                <a:spcPct val="0"/>
              </a:spcAft>
              <a:tabLst>
                <a:tab pos="457200" algn="l"/>
              </a:tabLst>
            </a:pPr>
            <a:r>
              <a:rPr lang="ru-RU" b="1" dirty="0" smtClean="0">
                <a:solidFill>
                  <a:srgbClr val="333333"/>
                </a:solidFill>
                <a:latin typeface="Times New Roman" pitchFamily="18" charset="0"/>
                <a:ea typeface="Times New Roman" pitchFamily="18" charset="0"/>
                <a:cs typeface="Times New Roman" pitchFamily="18" charset="0"/>
              </a:rPr>
              <a:t>Естественный сигнал </a:t>
            </a:r>
            <a:r>
              <a:rPr lang="ru-RU" dirty="0" smtClean="0">
                <a:solidFill>
                  <a:srgbClr val="333333"/>
                </a:solidFill>
                <a:latin typeface="Times New Roman" pitchFamily="18" charset="0"/>
                <a:ea typeface="Times New Roman" pitchFamily="18" charset="0"/>
                <a:cs typeface="Times New Roman" pitchFamily="18" charset="0"/>
              </a:rPr>
              <a:t>- </a:t>
            </a:r>
            <a:r>
              <a:rPr lang="ru-RU" dirty="0" err="1" smtClean="0">
                <a:solidFill>
                  <a:srgbClr val="333333"/>
                </a:solidFill>
                <a:latin typeface="Times New Roman" pitchFamily="18" charset="0"/>
                <a:ea typeface="Times New Roman" pitchFamily="18" charset="0"/>
                <a:cs typeface="Times New Roman" pitchFamily="18" charset="0"/>
              </a:rPr>
              <a:t>сигнал</a:t>
            </a:r>
            <a:r>
              <a:rPr lang="ru-RU" dirty="0" smtClean="0">
                <a:solidFill>
                  <a:srgbClr val="333333"/>
                </a:solidFill>
                <a:latin typeface="Times New Roman" pitchFamily="18" charset="0"/>
                <a:ea typeface="Times New Roman" pitchFamily="18" charset="0"/>
                <a:cs typeface="Times New Roman" pitchFamily="18" charset="0"/>
              </a:rPr>
              <a:t> активного первичного преобразователя или изменение характеристик измеряемого сигнала в цепи первичного пассивного преобразователя.</a:t>
            </a:r>
            <a:endParaRPr lang="ru-RU" dirty="0" smtClean="0">
              <a:solidFill>
                <a:schemeClr val="tx1"/>
              </a:solidFill>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tabLst>
                <a:tab pos="457200" algn="l"/>
              </a:tabLst>
            </a:pPr>
            <a:r>
              <a:rPr lang="ru-RU" b="1" dirty="0" smtClean="0">
                <a:solidFill>
                  <a:srgbClr val="333333"/>
                </a:solidFill>
                <a:latin typeface="Times New Roman" pitchFamily="18" charset="0"/>
                <a:ea typeface="Times New Roman" pitchFamily="18" charset="0"/>
                <a:cs typeface="Times New Roman" pitchFamily="18" charset="0"/>
              </a:rPr>
              <a:t>Унифицированный сигнал </a:t>
            </a:r>
            <a:r>
              <a:rPr lang="ru-RU" dirty="0" smtClean="0">
                <a:solidFill>
                  <a:srgbClr val="333333"/>
                </a:solidFill>
                <a:latin typeface="Times New Roman" pitchFamily="18" charset="0"/>
                <a:ea typeface="Times New Roman" pitchFamily="18" charset="0"/>
                <a:cs typeface="Times New Roman" pitchFamily="18" charset="0"/>
              </a:rPr>
              <a:t>– пропорциональное значению ФВ значение определенного вида (ток, напряжение) выходного сигнала преобразователя, в определенным диапазоне его возможных изменений (например: ток в диапазоне 4-20мА, напряжение в диапазоне ±5В или 0-10В).</a:t>
            </a:r>
            <a:endParaRPr lang="ru-RU" dirty="0" smtClean="0">
              <a:solidFill>
                <a:schemeClr val="tx1"/>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642910" y="571480"/>
            <a:ext cx="8143932" cy="2308324"/>
          </a:xfrm>
          <a:prstGeom prst="rect">
            <a:avLst/>
          </a:prstGeom>
        </p:spPr>
        <p:txBody>
          <a:bodyPr wrap="square">
            <a:spAutoFit/>
          </a:bodyPr>
          <a:lstStyle/>
          <a:p>
            <a:pPr>
              <a:buFontTx/>
              <a:buNone/>
              <a:defRPr/>
            </a:pPr>
            <a:r>
              <a:rPr lang="ru-RU" dirty="0" smtClean="0"/>
              <a:t>С введением унифицированных сигналов в практику приборостроения вошло производство датчиков с унифицированным выходным сигналом. В данном случае датчиком называют объединенные в одном блоке </a:t>
            </a:r>
            <a:r>
              <a:rPr lang="ru-RU" b="1" i="1" dirty="0" smtClean="0"/>
              <a:t>первичный измерительный преобразователь и нормализующий преобразователь</a:t>
            </a:r>
            <a:r>
              <a:rPr lang="ru-RU" dirty="0" smtClean="0"/>
              <a:t>. </a:t>
            </a:r>
            <a:endParaRPr lang="en-US" dirty="0" smtClean="0"/>
          </a:p>
          <a:p>
            <a:pPr>
              <a:buFontTx/>
              <a:buNone/>
              <a:defRPr/>
            </a:pPr>
            <a:r>
              <a:rPr lang="ru-RU" dirty="0" smtClean="0"/>
              <a:t>ИП служат для преобразования естественного сигнала чувствительного элемента (первичный преобразователь) в форму, удобную для передачи или обработки. Современные датчики содержат узлы, выполняющие линеаризацию, корректировку и другую обработку сигнала. </a:t>
            </a:r>
            <a:endParaRPr lang="en-US" dirty="0" smtClean="0"/>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Номер слайда 4"/>
          <p:cNvSpPr>
            <a:spLocks noGrp="1"/>
          </p:cNvSpPr>
          <p:nvPr>
            <p:ph type="sldNum" sz="quarter" idx="4294967295"/>
          </p:nvPr>
        </p:nvSpPr>
        <p:spPr>
          <a:xfrm>
            <a:off x="6553200" y="6245225"/>
            <a:ext cx="2133600" cy="476250"/>
          </a:xfrm>
          <a:prstGeom prst="rect">
            <a:avLst/>
          </a:prstGeom>
          <a:noFill/>
          <a:ln>
            <a:miter lim="800000"/>
            <a:headEnd/>
            <a:tailEnd/>
          </a:ln>
        </p:spPr>
        <p:txBody>
          <a:bodyPr/>
          <a:lstStyle/>
          <a:p>
            <a:fld id="{48C4B47E-1E5A-4CFC-8826-6A9DF88459AF}" type="slidenum">
              <a:rPr lang="ru-RU" altLang="ru-RU" smtClean="0"/>
              <a:pPr/>
              <a:t>13</a:t>
            </a:fld>
            <a:endParaRPr lang="ru-RU" altLang="ru-RU" smtClean="0"/>
          </a:p>
        </p:txBody>
      </p:sp>
      <p:sp>
        <p:nvSpPr>
          <p:cNvPr id="2051" name="Rectangle 2"/>
          <p:cNvSpPr>
            <a:spLocks noGrp="1" noChangeArrowheads="1"/>
          </p:cNvSpPr>
          <p:nvPr>
            <p:ph type="title"/>
          </p:nvPr>
        </p:nvSpPr>
        <p:spPr/>
        <p:txBody>
          <a:bodyPr/>
          <a:lstStyle/>
          <a:p>
            <a:pPr eaLnBrk="1" hangingPunct="1"/>
            <a:r>
              <a:rPr lang="ru-RU" altLang="ru-RU" sz="2400" b="1" smtClean="0"/>
              <a:t>Структурная схема ИП</a:t>
            </a:r>
            <a:r>
              <a:rPr lang="ru-RU" altLang="ru-RU" smtClean="0"/>
              <a:t> </a:t>
            </a:r>
          </a:p>
        </p:txBody>
      </p:sp>
      <p:grpSp>
        <p:nvGrpSpPr>
          <p:cNvPr id="2" name="Group 3"/>
          <p:cNvGrpSpPr>
            <a:grpSpLocks noChangeAspect="1"/>
          </p:cNvGrpSpPr>
          <p:nvPr/>
        </p:nvGrpSpPr>
        <p:grpSpPr bwMode="auto">
          <a:xfrm>
            <a:off x="1282700" y="1268413"/>
            <a:ext cx="6337300" cy="1873250"/>
            <a:chOff x="2281" y="8458"/>
            <a:chExt cx="5929" cy="1556"/>
          </a:xfrm>
        </p:grpSpPr>
        <p:sp>
          <p:nvSpPr>
            <p:cNvPr id="2088" name="AutoShape 4"/>
            <p:cNvSpPr>
              <a:spLocks noChangeAspect="1" noChangeArrowheads="1"/>
            </p:cNvSpPr>
            <p:nvPr/>
          </p:nvSpPr>
          <p:spPr bwMode="auto">
            <a:xfrm>
              <a:off x="2281" y="8458"/>
              <a:ext cx="5929" cy="1556"/>
            </a:xfrm>
            <a:prstGeom prst="rect">
              <a:avLst/>
            </a:prstGeom>
            <a:noFill/>
            <a:ln w="9525">
              <a:noFill/>
              <a:miter lim="800000"/>
              <a:headEnd/>
              <a:tailEnd/>
            </a:ln>
          </p:spPr>
          <p:txBody>
            <a:bodyPr/>
            <a:lstStyle/>
            <a:p>
              <a:endParaRPr lang="ru-RU" altLang="ru-RU" sz="1800"/>
            </a:p>
          </p:txBody>
        </p:sp>
        <p:sp>
          <p:nvSpPr>
            <p:cNvPr id="2089" name="Rectangle 5"/>
            <p:cNvSpPr>
              <a:spLocks noChangeArrowheads="1"/>
            </p:cNvSpPr>
            <p:nvPr/>
          </p:nvSpPr>
          <p:spPr bwMode="auto">
            <a:xfrm>
              <a:off x="3269" y="8597"/>
              <a:ext cx="4236" cy="976"/>
            </a:xfrm>
            <a:prstGeom prst="rect">
              <a:avLst/>
            </a:prstGeom>
            <a:solidFill>
              <a:srgbClr val="FFFFFF"/>
            </a:solidFill>
            <a:ln w="9525">
              <a:solidFill>
                <a:srgbClr val="000000"/>
              </a:solidFill>
              <a:prstDash val="dash"/>
              <a:miter lim="800000"/>
              <a:headEnd/>
              <a:tailEnd/>
            </a:ln>
          </p:spPr>
          <p:txBody>
            <a:bodyPr/>
            <a:lstStyle/>
            <a:p>
              <a:endParaRPr lang="ru-RU" altLang="ru-RU" sz="1800"/>
            </a:p>
          </p:txBody>
        </p:sp>
        <p:sp>
          <p:nvSpPr>
            <p:cNvPr id="2090" name="Text Box 6"/>
            <p:cNvSpPr txBox="1">
              <a:spLocks noChangeArrowheads="1"/>
            </p:cNvSpPr>
            <p:nvPr/>
          </p:nvSpPr>
          <p:spPr bwMode="auto">
            <a:xfrm>
              <a:off x="7556" y="8853"/>
              <a:ext cx="423" cy="372"/>
            </a:xfrm>
            <a:prstGeom prst="rect">
              <a:avLst/>
            </a:prstGeom>
            <a:solidFill>
              <a:srgbClr val="FFFFFF"/>
            </a:solidFill>
            <a:ln w="9525">
              <a:noFill/>
              <a:miter lim="800000"/>
              <a:headEnd/>
              <a:tailEnd/>
            </a:ln>
          </p:spPr>
          <p:txBody>
            <a:bodyPr/>
            <a:lstStyle/>
            <a:p>
              <a:r>
                <a:rPr lang="en-US" altLang="ru-RU" sz="1600" b="1"/>
                <a:t>Z</a:t>
              </a:r>
              <a:endParaRPr lang="ru-RU" altLang="ru-RU" sz="1600" b="1"/>
            </a:p>
          </p:txBody>
        </p:sp>
        <p:sp>
          <p:nvSpPr>
            <p:cNvPr id="2091" name="Text Box 7"/>
            <p:cNvSpPr txBox="1">
              <a:spLocks noChangeArrowheads="1"/>
            </p:cNvSpPr>
            <p:nvPr/>
          </p:nvSpPr>
          <p:spPr bwMode="auto">
            <a:xfrm>
              <a:off x="4777" y="8818"/>
              <a:ext cx="423" cy="372"/>
            </a:xfrm>
            <a:prstGeom prst="rect">
              <a:avLst/>
            </a:prstGeom>
            <a:solidFill>
              <a:srgbClr val="FFFFFF"/>
            </a:solidFill>
            <a:ln w="9525">
              <a:noFill/>
              <a:miter lim="800000"/>
              <a:headEnd/>
              <a:tailEnd/>
            </a:ln>
          </p:spPr>
          <p:txBody>
            <a:bodyPr/>
            <a:lstStyle/>
            <a:p>
              <a:r>
                <a:rPr lang="en-US" altLang="ru-RU" sz="1600" b="1"/>
                <a:t>Y</a:t>
              </a:r>
              <a:endParaRPr lang="ru-RU" altLang="ru-RU" sz="1600" b="1"/>
            </a:p>
          </p:txBody>
        </p:sp>
        <p:sp>
          <p:nvSpPr>
            <p:cNvPr id="2092" name="Text Box 8"/>
            <p:cNvSpPr txBox="1">
              <a:spLocks noChangeArrowheads="1"/>
            </p:cNvSpPr>
            <p:nvPr/>
          </p:nvSpPr>
          <p:spPr bwMode="auto">
            <a:xfrm>
              <a:off x="2705" y="8876"/>
              <a:ext cx="423" cy="279"/>
            </a:xfrm>
            <a:prstGeom prst="rect">
              <a:avLst/>
            </a:prstGeom>
            <a:solidFill>
              <a:srgbClr val="FFFFFF"/>
            </a:solidFill>
            <a:ln w="9525">
              <a:noFill/>
              <a:miter lim="800000"/>
              <a:headEnd/>
              <a:tailEnd/>
            </a:ln>
          </p:spPr>
          <p:txBody>
            <a:bodyPr/>
            <a:lstStyle/>
            <a:p>
              <a:r>
                <a:rPr lang="en-US" altLang="ru-RU" sz="1600" b="1"/>
                <a:t>X</a:t>
              </a:r>
              <a:endParaRPr lang="ru-RU" altLang="ru-RU" sz="1600" b="1"/>
            </a:p>
          </p:txBody>
        </p:sp>
        <p:sp>
          <p:nvSpPr>
            <p:cNvPr id="2093" name="Text Box 9"/>
            <p:cNvSpPr txBox="1">
              <a:spLocks noChangeArrowheads="1"/>
            </p:cNvSpPr>
            <p:nvPr/>
          </p:nvSpPr>
          <p:spPr bwMode="auto">
            <a:xfrm>
              <a:off x="3410" y="8876"/>
              <a:ext cx="1271" cy="418"/>
            </a:xfrm>
            <a:prstGeom prst="rect">
              <a:avLst/>
            </a:prstGeom>
            <a:solidFill>
              <a:srgbClr val="FFFFFF"/>
            </a:solidFill>
            <a:ln w="9525">
              <a:solidFill>
                <a:srgbClr val="000000"/>
              </a:solidFill>
              <a:miter lim="800000"/>
              <a:headEnd/>
              <a:tailEnd/>
            </a:ln>
          </p:spPr>
          <p:txBody>
            <a:bodyPr/>
            <a:lstStyle/>
            <a:p>
              <a:pPr algn="ctr"/>
              <a:r>
                <a:rPr lang="ru-RU" altLang="ru-RU" sz="1600" b="1"/>
                <a:t>датчик</a:t>
              </a:r>
            </a:p>
          </p:txBody>
        </p:sp>
        <p:sp>
          <p:nvSpPr>
            <p:cNvPr id="2094" name="Text Box 10"/>
            <p:cNvSpPr txBox="1">
              <a:spLocks noChangeArrowheads="1"/>
            </p:cNvSpPr>
            <p:nvPr/>
          </p:nvSpPr>
          <p:spPr bwMode="auto">
            <a:xfrm>
              <a:off x="5387" y="8876"/>
              <a:ext cx="1976" cy="418"/>
            </a:xfrm>
            <a:prstGeom prst="rect">
              <a:avLst/>
            </a:prstGeom>
            <a:solidFill>
              <a:srgbClr val="FFFFFF"/>
            </a:solidFill>
            <a:ln w="9525">
              <a:solidFill>
                <a:srgbClr val="000000"/>
              </a:solidFill>
              <a:miter lim="800000"/>
              <a:headEnd/>
              <a:tailEnd/>
            </a:ln>
          </p:spPr>
          <p:txBody>
            <a:bodyPr/>
            <a:lstStyle/>
            <a:p>
              <a:r>
                <a:rPr lang="ru-RU" altLang="ru-RU" sz="1400" b="1"/>
                <a:t>Измерительная цепь</a:t>
              </a:r>
            </a:p>
          </p:txBody>
        </p:sp>
        <p:sp>
          <p:nvSpPr>
            <p:cNvPr id="2095" name="Line 11"/>
            <p:cNvSpPr>
              <a:spLocks noChangeShapeType="1"/>
            </p:cNvSpPr>
            <p:nvPr/>
          </p:nvSpPr>
          <p:spPr bwMode="auto">
            <a:xfrm>
              <a:off x="2422" y="9155"/>
              <a:ext cx="988" cy="0"/>
            </a:xfrm>
            <a:prstGeom prst="line">
              <a:avLst/>
            </a:prstGeom>
            <a:noFill/>
            <a:ln w="9525">
              <a:solidFill>
                <a:srgbClr val="000000"/>
              </a:solidFill>
              <a:round/>
              <a:headEnd/>
              <a:tailEnd type="triangle" w="med" len="med"/>
            </a:ln>
          </p:spPr>
          <p:txBody>
            <a:bodyPr/>
            <a:lstStyle/>
            <a:p>
              <a:endParaRPr lang="ru-RU"/>
            </a:p>
          </p:txBody>
        </p:sp>
        <p:sp>
          <p:nvSpPr>
            <p:cNvPr id="2096" name="Line 12"/>
            <p:cNvSpPr>
              <a:spLocks noChangeShapeType="1"/>
            </p:cNvSpPr>
            <p:nvPr/>
          </p:nvSpPr>
          <p:spPr bwMode="auto">
            <a:xfrm>
              <a:off x="4681" y="9155"/>
              <a:ext cx="706" cy="0"/>
            </a:xfrm>
            <a:prstGeom prst="line">
              <a:avLst/>
            </a:prstGeom>
            <a:noFill/>
            <a:ln w="9525">
              <a:solidFill>
                <a:srgbClr val="000000"/>
              </a:solidFill>
              <a:round/>
              <a:headEnd/>
              <a:tailEnd type="triangle" w="med" len="med"/>
            </a:ln>
          </p:spPr>
          <p:txBody>
            <a:bodyPr/>
            <a:lstStyle/>
            <a:p>
              <a:endParaRPr lang="ru-RU"/>
            </a:p>
          </p:txBody>
        </p:sp>
        <p:sp>
          <p:nvSpPr>
            <p:cNvPr id="2097" name="Line 13"/>
            <p:cNvSpPr>
              <a:spLocks noChangeShapeType="1"/>
            </p:cNvSpPr>
            <p:nvPr/>
          </p:nvSpPr>
          <p:spPr bwMode="auto">
            <a:xfrm>
              <a:off x="7363" y="9155"/>
              <a:ext cx="847" cy="0"/>
            </a:xfrm>
            <a:prstGeom prst="line">
              <a:avLst/>
            </a:prstGeom>
            <a:noFill/>
            <a:ln w="9525">
              <a:solidFill>
                <a:srgbClr val="000000"/>
              </a:solidFill>
              <a:round/>
              <a:headEnd/>
              <a:tailEnd type="triangle" w="med" len="med"/>
            </a:ln>
          </p:spPr>
          <p:txBody>
            <a:bodyPr/>
            <a:lstStyle/>
            <a:p>
              <a:endParaRPr lang="ru-RU"/>
            </a:p>
          </p:txBody>
        </p:sp>
        <p:sp>
          <p:nvSpPr>
            <p:cNvPr id="2098" name="Text Box 14"/>
            <p:cNvSpPr txBox="1">
              <a:spLocks noChangeArrowheads="1"/>
            </p:cNvSpPr>
            <p:nvPr/>
          </p:nvSpPr>
          <p:spPr bwMode="auto">
            <a:xfrm>
              <a:off x="4013" y="9596"/>
              <a:ext cx="3247" cy="418"/>
            </a:xfrm>
            <a:prstGeom prst="rect">
              <a:avLst/>
            </a:prstGeom>
            <a:solidFill>
              <a:srgbClr val="FFFFFF"/>
            </a:solidFill>
            <a:ln w="9525">
              <a:noFill/>
              <a:miter lim="800000"/>
              <a:headEnd/>
              <a:tailEnd/>
            </a:ln>
          </p:spPr>
          <p:txBody>
            <a:bodyPr/>
            <a:lstStyle/>
            <a:p>
              <a:r>
                <a:rPr lang="ru-RU" altLang="ru-RU" sz="1400" b="1"/>
                <a:t>Измерительный преобразователь</a:t>
              </a:r>
            </a:p>
          </p:txBody>
        </p:sp>
      </p:grpSp>
      <p:grpSp>
        <p:nvGrpSpPr>
          <p:cNvPr id="3" name="Group 15"/>
          <p:cNvGrpSpPr>
            <a:grpSpLocks noChangeAspect="1"/>
          </p:cNvGrpSpPr>
          <p:nvPr/>
        </p:nvGrpSpPr>
        <p:grpSpPr bwMode="auto">
          <a:xfrm>
            <a:off x="755650" y="2997200"/>
            <a:ext cx="7993063" cy="2911475"/>
            <a:chOff x="2281" y="1378"/>
            <a:chExt cx="7200" cy="2230"/>
          </a:xfrm>
        </p:grpSpPr>
        <p:sp>
          <p:nvSpPr>
            <p:cNvPr id="2058" name="AutoShape 16"/>
            <p:cNvSpPr>
              <a:spLocks noChangeAspect="1" noChangeArrowheads="1"/>
            </p:cNvSpPr>
            <p:nvPr/>
          </p:nvSpPr>
          <p:spPr bwMode="auto">
            <a:xfrm>
              <a:off x="2281" y="1378"/>
              <a:ext cx="7200" cy="2230"/>
            </a:xfrm>
            <a:prstGeom prst="rect">
              <a:avLst/>
            </a:prstGeom>
            <a:noFill/>
            <a:ln w="9525">
              <a:noFill/>
              <a:miter lim="800000"/>
              <a:headEnd/>
              <a:tailEnd/>
            </a:ln>
          </p:spPr>
          <p:txBody>
            <a:bodyPr/>
            <a:lstStyle/>
            <a:p>
              <a:endParaRPr lang="ru-RU" altLang="ru-RU" sz="1800"/>
            </a:p>
          </p:txBody>
        </p:sp>
        <p:sp>
          <p:nvSpPr>
            <p:cNvPr id="2059" name="Rectangle 17"/>
            <p:cNvSpPr>
              <a:spLocks noChangeArrowheads="1"/>
            </p:cNvSpPr>
            <p:nvPr/>
          </p:nvSpPr>
          <p:spPr bwMode="auto">
            <a:xfrm>
              <a:off x="6657" y="1517"/>
              <a:ext cx="2400" cy="1951"/>
            </a:xfrm>
            <a:prstGeom prst="rect">
              <a:avLst/>
            </a:prstGeom>
            <a:solidFill>
              <a:srgbClr val="FFFFFF"/>
            </a:solidFill>
            <a:ln w="9525">
              <a:solidFill>
                <a:srgbClr val="000000"/>
              </a:solidFill>
              <a:prstDash val="dash"/>
              <a:miter lim="800000"/>
              <a:headEnd/>
              <a:tailEnd/>
            </a:ln>
          </p:spPr>
          <p:txBody>
            <a:bodyPr/>
            <a:lstStyle/>
            <a:p>
              <a:endParaRPr lang="ru-RU" altLang="ru-RU" sz="1800"/>
            </a:p>
          </p:txBody>
        </p:sp>
        <p:sp>
          <p:nvSpPr>
            <p:cNvPr id="2060" name="Rectangle 18"/>
            <p:cNvSpPr>
              <a:spLocks noChangeArrowheads="1"/>
            </p:cNvSpPr>
            <p:nvPr/>
          </p:nvSpPr>
          <p:spPr bwMode="auto">
            <a:xfrm>
              <a:off x="4399" y="1517"/>
              <a:ext cx="2117" cy="1951"/>
            </a:xfrm>
            <a:prstGeom prst="rect">
              <a:avLst/>
            </a:prstGeom>
            <a:solidFill>
              <a:srgbClr val="FFFFFF"/>
            </a:solidFill>
            <a:ln w="9525">
              <a:solidFill>
                <a:srgbClr val="000000"/>
              </a:solidFill>
              <a:prstDash val="dash"/>
              <a:miter lim="800000"/>
              <a:headEnd/>
              <a:tailEnd/>
            </a:ln>
          </p:spPr>
          <p:txBody>
            <a:bodyPr/>
            <a:lstStyle/>
            <a:p>
              <a:endParaRPr lang="ru-RU" altLang="ru-RU" sz="1600"/>
            </a:p>
          </p:txBody>
        </p:sp>
        <p:sp>
          <p:nvSpPr>
            <p:cNvPr id="2061" name="Rectangle 19"/>
            <p:cNvSpPr>
              <a:spLocks noChangeArrowheads="1"/>
            </p:cNvSpPr>
            <p:nvPr/>
          </p:nvSpPr>
          <p:spPr bwMode="auto">
            <a:xfrm>
              <a:off x="2422" y="1517"/>
              <a:ext cx="1694" cy="1951"/>
            </a:xfrm>
            <a:prstGeom prst="rect">
              <a:avLst/>
            </a:prstGeom>
            <a:solidFill>
              <a:srgbClr val="FFFFFF"/>
            </a:solidFill>
            <a:ln w="9525">
              <a:solidFill>
                <a:srgbClr val="000000"/>
              </a:solidFill>
              <a:prstDash val="dash"/>
              <a:miter lim="800000"/>
              <a:headEnd/>
              <a:tailEnd/>
            </a:ln>
          </p:spPr>
          <p:txBody>
            <a:bodyPr/>
            <a:lstStyle/>
            <a:p>
              <a:endParaRPr lang="ru-RU" altLang="ru-RU" sz="1800"/>
            </a:p>
          </p:txBody>
        </p:sp>
        <p:sp>
          <p:nvSpPr>
            <p:cNvPr id="2062" name="AutoShape 20"/>
            <p:cNvSpPr>
              <a:spLocks noChangeArrowheads="1"/>
            </p:cNvSpPr>
            <p:nvPr/>
          </p:nvSpPr>
          <p:spPr bwMode="auto">
            <a:xfrm rot="5400000">
              <a:off x="5698" y="1506"/>
              <a:ext cx="761" cy="848"/>
            </a:xfrm>
            <a:prstGeom prst="flowChartExtract">
              <a:avLst/>
            </a:prstGeom>
            <a:solidFill>
              <a:srgbClr val="FFFFFF"/>
            </a:solidFill>
            <a:ln w="9525">
              <a:solidFill>
                <a:srgbClr val="000000"/>
              </a:solidFill>
              <a:miter lim="800000"/>
              <a:headEnd/>
              <a:tailEnd/>
            </a:ln>
          </p:spPr>
          <p:txBody>
            <a:bodyPr/>
            <a:lstStyle/>
            <a:p>
              <a:endParaRPr lang="ru-RU" altLang="ru-RU" sz="1800"/>
            </a:p>
          </p:txBody>
        </p:sp>
        <p:sp>
          <p:nvSpPr>
            <p:cNvPr id="2063" name="AutoShape 21"/>
            <p:cNvSpPr>
              <a:spLocks noChangeArrowheads="1"/>
            </p:cNvSpPr>
            <p:nvPr/>
          </p:nvSpPr>
          <p:spPr bwMode="auto">
            <a:xfrm rot="5400000">
              <a:off x="7002" y="1481"/>
              <a:ext cx="761" cy="847"/>
            </a:xfrm>
            <a:prstGeom prst="flowChartExtract">
              <a:avLst/>
            </a:prstGeom>
            <a:solidFill>
              <a:srgbClr val="FFFFFF"/>
            </a:solidFill>
            <a:ln w="9525">
              <a:solidFill>
                <a:srgbClr val="000000"/>
              </a:solidFill>
              <a:miter lim="800000"/>
              <a:headEnd/>
              <a:tailEnd/>
            </a:ln>
          </p:spPr>
          <p:txBody>
            <a:bodyPr/>
            <a:lstStyle/>
            <a:p>
              <a:endParaRPr lang="ru-RU" altLang="ru-RU" sz="1800"/>
            </a:p>
          </p:txBody>
        </p:sp>
        <p:sp>
          <p:nvSpPr>
            <p:cNvPr id="2064" name="Text Box 22"/>
            <p:cNvSpPr txBox="1">
              <a:spLocks noChangeArrowheads="1"/>
            </p:cNvSpPr>
            <p:nvPr/>
          </p:nvSpPr>
          <p:spPr bwMode="auto">
            <a:xfrm>
              <a:off x="2563" y="1657"/>
              <a:ext cx="565" cy="557"/>
            </a:xfrm>
            <a:prstGeom prst="rect">
              <a:avLst/>
            </a:prstGeom>
            <a:solidFill>
              <a:srgbClr val="FFFFFF"/>
            </a:solidFill>
            <a:ln w="9525">
              <a:solidFill>
                <a:srgbClr val="000000"/>
              </a:solidFill>
              <a:miter lim="800000"/>
              <a:headEnd/>
              <a:tailEnd/>
            </a:ln>
          </p:spPr>
          <p:txBody>
            <a:bodyPr/>
            <a:lstStyle/>
            <a:p>
              <a:r>
                <a:rPr lang="ru-RU" altLang="ru-RU" sz="1600" b="1"/>
                <a:t>Ф</a:t>
              </a:r>
            </a:p>
            <a:p>
              <a:r>
                <a:rPr lang="ru-RU" altLang="ru-RU" sz="1200"/>
                <a:t>    </a:t>
              </a:r>
              <a:endParaRPr lang="ru-RU" altLang="ru-RU" sz="1600"/>
            </a:p>
          </p:txBody>
        </p:sp>
        <p:sp>
          <p:nvSpPr>
            <p:cNvPr id="2065" name="Line 23"/>
            <p:cNvSpPr>
              <a:spLocks noChangeShapeType="1"/>
            </p:cNvSpPr>
            <p:nvPr/>
          </p:nvSpPr>
          <p:spPr bwMode="auto">
            <a:xfrm flipV="1">
              <a:off x="2563" y="1657"/>
              <a:ext cx="565" cy="557"/>
            </a:xfrm>
            <a:prstGeom prst="line">
              <a:avLst/>
            </a:prstGeom>
            <a:noFill/>
            <a:ln w="9525">
              <a:solidFill>
                <a:srgbClr val="000000"/>
              </a:solidFill>
              <a:round/>
              <a:headEnd/>
              <a:tailEnd/>
            </a:ln>
          </p:spPr>
          <p:txBody>
            <a:bodyPr/>
            <a:lstStyle/>
            <a:p>
              <a:endParaRPr lang="ru-RU"/>
            </a:p>
          </p:txBody>
        </p:sp>
        <p:sp>
          <p:nvSpPr>
            <p:cNvPr id="2066" name="Text Box 24"/>
            <p:cNvSpPr txBox="1">
              <a:spLocks noChangeArrowheads="1"/>
            </p:cNvSpPr>
            <p:nvPr/>
          </p:nvSpPr>
          <p:spPr bwMode="auto">
            <a:xfrm>
              <a:off x="3465" y="1640"/>
              <a:ext cx="564" cy="558"/>
            </a:xfrm>
            <a:prstGeom prst="rect">
              <a:avLst/>
            </a:prstGeom>
            <a:solidFill>
              <a:srgbClr val="FFFFFF"/>
            </a:solidFill>
            <a:ln w="9525">
              <a:solidFill>
                <a:srgbClr val="000000"/>
              </a:solidFill>
              <a:miter lim="800000"/>
              <a:headEnd/>
              <a:tailEnd/>
            </a:ln>
          </p:spPr>
          <p:txBody>
            <a:bodyPr/>
            <a:lstStyle/>
            <a:p>
              <a:r>
                <a:rPr lang="ru-RU" altLang="ru-RU" sz="1600" b="1"/>
                <a:t>Т</a:t>
              </a:r>
            </a:p>
            <a:p>
              <a:r>
                <a:rPr lang="ru-RU" altLang="ru-RU" sz="1200"/>
                <a:t>    </a:t>
              </a:r>
              <a:endParaRPr lang="ru-RU" altLang="ru-RU" sz="1600"/>
            </a:p>
          </p:txBody>
        </p:sp>
        <p:sp>
          <p:nvSpPr>
            <p:cNvPr id="2067" name="Line 25"/>
            <p:cNvSpPr>
              <a:spLocks noChangeShapeType="1"/>
            </p:cNvSpPr>
            <p:nvPr/>
          </p:nvSpPr>
          <p:spPr bwMode="auto">
            <a:xfrm flipV="1">
              <a:off x="3410" y="1657"/>
              <a:ext cx="565" cy="557"/>
            </a:xfrm>
            <a:prstGeom prst="line">
              <a:avLst/>
            </a:prstGeom>
            <a:noFill/>
            <a:ln w="9525">
              <a:solidFill>
                <a:srgbClr val="000000"/>
              </a:solidFill>
              <a:round/>
              <a:headEnd/>
              <a:tailEnd/>
            </a:ln>
          </p:spPr>
          <p:txBody>
            <a:bodyPr/>
            <a:lstStyle/>
            <a:p>
              <a:endParaRPr lang="ru-RU"/>
            </a:p>
          </p:txBody>
        </p:sp>
        <p:sp>
          <p:nvSpPr>
            <p:cNvPr id="2068" name="Text Box 26"/>
            <p:cNvSpPr txBox="1">
              <a:spLocks noChangeArrowheads="1"/>
            </p:cNvSpPr>
            <p:nvPr/>
          </p:nvSpPr>
          <p:spPr bwMode="auto">
            <a:xfrm>
              <a:off x="4508" y="1658"/>
              <a:ext cx="564" cy="558"/>
            </a:xfrm>
            <a:prstGeom prst="rect">
              <a:avLst/>
            </a:prstGeom>
            <a:solidFill>
              <a:srgbClr val="FFFFFF"/>
            </a:solidFill>
            <a:ln w="9525">
              <a:solidFill>
                <a:srgbClr val="000000"/>
              </a:solidFill>
              <a:miter lim="800000"/>
              <a:headEnd/>
              <a:tailEnd/>
            </a:ln>
          </p:spPr>
          <p:txBody>
            <a:bodyPr/>
            <a:lstStyle/>
            <a:p>
              <a:r>
                <a:rPr lang="en-US" altLang="ru-RU" sz="1600" b="1"/>
                <a:t>R</a:t>
              </a:r>
            </a:p>
            <a:p>
              <a:r>
                <a:rPr lang="ru-RU" altLang="ru-RU" sz="1200"/>
                <a:t>   </a:t>
              </a:r>
              <a:endParaRPr lang="ru-RU" altLang="ru-RU" sz="1600"/>
            </a:p>
          </p:txBody>
        </p:sp>
        <p:sp>
          <p:nvSpPr>
            <p:cNvPr id="2069" name="Line 27"/>
            <p:cNvSpPr>
              <a:spLocks noChangeShapeType="1"/>
            </p:cNvSpPr>
            <p:nvPr/>
          </p:nvSpPr>
          <p:spPr bwMode="auto">
            <a:xfrm flipV="1">
              <a:off x="4540" y="1657"/>
              <a:ext cx="565" cy="557"/>
            </a:xfrm>
            <a:prstGeom prst="line">
              <a:avLst/>
            </a:prstGeom>
            <a:noFill/>
            <a:ln w="9525">
              <a:solidFill>
                <a:srgbClr val="000000"/>
              </a:solidFill>
              <a:round/>
              <a:headEnd/>
              <a:tailEnd/>
            </a:ln>
          </p:spPr>
          <p:txBody>
            <a:bodyPr/>
            <a:lstStyle/>
            <a:p>
              <a:endParaRPr lang="ru-RU"/>
            </a:p>
          </p:txBody>
        </p:sp>
        <p:sp>
          <p:nvSpPr>
            <p:cNvPr id="2070" name="Text Box 28"/>
            <p:cNvSpPr txBox="1">
              <a:spLocks noChangeArrowheads="1"/>
            </p:cNvSpPr>
            <p:nvPr/>
          </p:nvSpPr>
          <p:spPr bwMode="auto">
            <a:xfrm>
              <a:off x="5684" y="1699"/>
              <a:ext cx="487" cy="418"/>
            </a:xfrm>
            <a:prstGeom prst="rect">
              <a:avLst/>
            </a:prstGeom>
            <a:solidFill>
              <a:srgbClr val="FFFFFF"/>
            </a:solidFill>
            <a:ln w="9525">
              <a:noFill/>
              <a:miter lim="800000"/>
              <a:headEnd/>
              <a:tailEnd/>
            </a:ln>
          </p:spPr>
          <p:txBody>
            <a:bodyPr/>
            <a:lstStyle/>
            <a:p>
              <a:endParaRPr lang="ru-RU" altLang="ru-RU" sz="1600"/>
            </a:p>
          </p:txBody>
        </p:sp>
        <p:sp>
          <p:nvSpPr>
            <p:cNvPr id="2071" name="Freeform 29"/>
            <p:cNvSpPr>
              <a:spLocks/>
            </p:cNvSpPr>
            <p:nvPr/>
          </p:nvSpPr>
          <p:spPr bwMode="auto">
            <a:xfrm>
              <a:off x="7060" y="1782"/>
              <a:ext cx="230" cy="237"/>
            </a:xfrm>
            <a:custGeom>
              <a:avLst/>
              <a:gdLst>
                <a:gd name="T0" fmla="*/ 0 w 294"/>
                <a:gd name="T1" fmla="*/ 31 h 306"/>
                <a:gd name="T2" fmla="*/ 16 w 294"/>
                <a:gd name="T3" fmla="*/ 26 h 306"/>
                <a:gd name="T4" fmla="*/ 27 w 294"/>
                <a:gd name="T5" fmla="*/ 10 h 306"/>
                <a:gd name="T6" fmla="*/ 32 w 294"/>
                <a:gd name="T7" fmla="*/ 0 h 3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4" h="306">
                  <a:moveTo>
                    <a:pt x="0" y="306"/>
                  </a:moveTo>
                  <a:cubicBezTo>
                    <a:pt x="51" y="297"/>
                    <a:pt x="103" y="288"/>
                    <a:pt x="144" y="255"/>
                  </a:cubicBezTo>
                  <a:cubicBezTo>
                    <a:pt x="185" y="222"/>
                    <a:pt x="224" y="148"/>
                    <a:pt x="249" y="105"/>
                  </a:cubicBezTo>
                  <a:cubicBezTo>
                    <a:pt x="274" y="62"/>
                    <a:pt x="287" y="20"/>
                    <a:pt x="294" y="0"/>
                  </a:cubicBezTo>
                </a:path>
              </a:pathLst>
            </a:custGeom>
            <a:noFill/>
            <a:ln w="9525">
              <a:solidFill>
                <a:srgbClr val="000000"/>
              </a:solidFill>
              <a:round/>
              <a:headEnd/>
              <a:tailEnd/>
            </a:ln>
          </p:spPr>
          <p:txBody>
            <a:bodyPr/>
            <a:lstStyle/>
            <a:p>
              <a:endParaRPr lang="ru-RU"/>
            </a:p>
          </p:txBody>
        </p:sp>
        <p:sp>
          <p:nvSpPr>
            <p:cNvPr id="2072" name="Line 30"/>
            <p:cNvSpPr>
              <a:spLocks noChangeShapeType="1"/>
            </p:cNvSpPr>
            <p:nvPr/>
          </p:nvSpPr>
          <p:spPr bwMode="auto">
            <a:xfrm>
              <a:off x="7060" y="2019"/>
              <a:ext cx="282" cy="1"/>
            </a:xfrm>
            <a:prstGeom prst="line">
              <a:avLst/>
            </a:prstGeom>
            <a:noFill/>
            <a:ln w="9525">
              <a:solidFill>
                <a:srgbClr val="000000"/>
              </a:solidFill>
              <a:round/>
              <a:headEnd/>
              <a:tailEnd type="triangle" w="med" len="med"/>
            </a:ln>
          </p:spPr>
          <p:txBody>
            <a:bodyPr/>
            <a:lstStyle/>
            <a:p>
              <a:endParaRPr lang="ru-RU"/>
            </a:p>
          </p:txBody>
        </p:sp>
        <p:sp>
          <p:nvSpPr>
            <p:cNvPr id="2073" name="Line 31"/>
            <p:cNvSpPr>
              <a:spLocks noChangeShapeType="1"/>
            </p:cNvSpPr>
            <p:nvPr/>
          </p:nvSpPr>
          <p:spPr bwMode="auto">
            <a:xfrm flipV="1">
              <a:off x="7060" y="1740"/>
              <a:ext cx="1" cy="279"/>
            </a:xfrm>
            <a:prstGeom prst="line">
              <a:avLst/>
            </a:prstGeom>
            <a:noFill/>
            <a:ln w="9525">
              <a:solidFill>
                <a:srgbClr val="000000"/>
              </a:solidFill>
              <a:round/>
              <a:headEnd/>
              <a:tailEnd type="triangle" w="med" len="med"/>
            </a:ln>
          </p:spPr>
          <p:txBody>
            <a:bodyPr/>
            <a:lstStyle/>
            <a:p>
              <a:endParaRPr lang="ru-RU"/>
            </a:p>
          </p:txBody>
        </p:sp>
        <p:sp>
          <p:nvSpPr>
            <p:cNvPr id="2074" name="Text Box 32"/>
            <p:cNvSpPr txBox="1">
              <a:spLocks noChangeArrowheads="1"/>
            </p:cNvSpPr>
            <p:nvPr/>
          </p:nvSpPr>
          <p:spPr bwMode="auto">
            <a:xfrm>
              <a:off x="8210" y="1657"/>
              <a:ext cx="706" cy="557"/>
            </a:xfrm>
            <a:prstGeom prst="rect">
              <a:avLst/>
            </a:prstGeom>
            <a:solidFill>
              <a:srgbClr val="FFFFFF"/>
            </a:solidFill>
            <a:ln w="9525">
              <a:solidFill>
                <a:srgbClr val="000000"/>
              </a:solidFill>
              <a:miter lim="800000"/>
              <a:headEnd/>
              <a:tailEnd/>
            </a:ln>
          </p:spPr>
          <p:txBody>
            <a:bodyPr/>
            <a:lstStyle/>
            <a:p>
              <a:r>
                <a:rPr lang="ru-RU" altLang="ru-RU" sz="1600" b="1"/>
                <a:t>АЦП</a:t>
              </a:r>
            </a:p>
          </p:txBody>
        </p:sp>
        <p:sp>
          <p:nvSpPr>
            <p:cNvPr id="2075" name="Line 33"/>
            <p:cNvSpPr>
              <a:spLocks noChangeShapeType="1"/>
            </p:cNvSpPr>
            <p:nvPr/>
          </p:nvSpPr>
          <p:spPr bwMode="auto">
            <a:xfrm>
              <a:off x="8916" y="1935"/>
              <a:ext cx="424" cy="0"/>
            </a:xfrm>
            <a:prstGeom prst="line">
              <a:avLst/>
            </a:prstGeom>
            <a:noFill/>
            <a:ln w="9525">
              <a:solidFill>
                <a:srgbClr val="000000"/>
              </a:solidFill>
              <a:round/>
              <a:headEnd/>
              <a:tailEnd type="triangle" w="med" len="med"/>
            </a:ln>
          </p:spPr>
          <p:txBody>
            <a:bodyPr/>
            <a:lstStyle/>
            <a:p>
              <a:endParaRPr lang="ru-RU"/>
            </a:p>
          </p:txBody>
        </p:sp>
        <p:sp>
          <p:nvSpPr>
            <p:cNvPr id="2076" name="Line 34"/>
            <p:cNvSpPr>
              <a:spLocks noChangeShapeType="1"/>
            </p:cNvSpPr>
            <p:nvPr/>
          </p:nvSpPr>
          <p:spPr bwMode="auto">
            <a:xfrm>
              <a:off x="3123" y="1921"/>
              <a:ext cx="424" cy="0"/>
            </a:xfrm>
            <a:prstGeom prst="line">
              <a:avLst/>
            </a:prstGeom>
            <a:noFill/>
            <a:ln w="9525">
              <a:solidFill>
                <a:srgbClr val="000000"/>
              </a:solidFill>
              <a:round/>
              <a:headEnd/>
              <a:tailEnd type="triangle" w="med" len="med"/>
            </a:ln>
          </p:spPr>
          <p:txBody>
            <a:bodyPr/>
            <a:lstStyle/>
            <a:p>
              <a:endParaRPr lang="ru-RU"/>
            </a:p>
          </p:txBody>
        </p:sp>
        <p:sp>
          <p:nvSpPr>
            <p:cNvPr id="2077" name="Line 35"/>
            <p:cNvSpPr>
              <a:spLocks noChangeShapeType="1"/>
            </p:cNvSpPr>
            <p:nvPr/>
          </p:nvSpPr>
          <p:spPr bwMode="auto">
            <a:xfrm>
              <a:off x="3975" y="1935"/>
              <a:ext cx="565" cy="0"/>
            </a:xfrm>
            <a:prstGeom prst="line">
              <a:avLst/>
            </a:prstGeom>
            <a:noFill/>
            <a:ln w="9525">
              <a:solidFill>
                <a:srgbClr val="000000"/>
              </a:solidFill>
              <a:round/>
              <a:headEnd/>
              <a:tailEnd type="triangle" w="med" len="med"/>
            </a:ln>
          </p:spPr>
          <p:txBody>
            <a:bodyPr/>
            <a:lstStyle/>
            <a:p>
              <a:endParaRPr lang="ru-RU"/>
            </a:p>
          </p:txBody>
        </p:sp>
        <p:sp>
          <p:nvSpPr>
            <p:cNvPr id="2078" name="Line 36"/>
            <p:cNvSpPr>
              <a:spLocks noChangeShapeType="1"/>
            </p:cNvSpPr>
            <p:nvPr/>
          </p:nvSpPr>
          <p:spPr bwMode="auto">
            <a:xfrm>
              <a:off x="5105" y="1935"/>
              <a:ext cx="564" cy="0"/>
            </a:xfrm>
            <a:prstGeom prst="line">
              <a:avLst/>
            </a:prstGeom>
            <a:noFill/>
            <a:ln w="9525">
              <a:solidFill>
                <a:srgbClr val="000000"/>
              </a:solidFill>
              <a:round/>
              <a:headEnd/>
              <a:tailEnd type="triangle" w="med" len="med"/>
            </a:ln>
          </p:spPr>
          <p:txBody>
            <a:bodyPr/>
            <a:lstStyle/>
            <a:p>
              <a:endParaRPr lang="ru-RU"/>
            </a:p>
          </p:txBody>
        </p:sp>
        <p:sp>
          <p:nvSpPr>
            <p:cNvPr id="2079" name="Line 37"/>
            <p:cNvSpPr>
              <a:spLocks noChangeShapeType="1"/>
            </p:cNvSpPr>
            <p:nvPr/>
          </p:nvSpPr>
          <p:spPr bwMode="auto">
            <a:xfrm>
              <a:off x="6516" y="1935"/>
              <a:ext cx="424" cy="0"/>
            </a:xfrm>
            <a:prstGeom prst="line">
              <a:avLst/>
            </a:prstGeom>
            <a:noFill/>
            <a:ln w="9525">
              <a:solidFill>
                <a:srgbClr val="000000"/>
              </a:solidFill>
              <a:round/>
              <a:headEnd/>
              <a:tailEnd type="triangle" w="med" len="med"/>
            </a:ln>
          </p:spPr>
          <p:txBody>
            <a:bodyPr/>
            <a:lstStyle/>
            <a:p>
              <a:endParaRPr lang="ru-RU"/>
            </a:p>
          </p:txBody>
        </p:sp>
        <p:sp>
          <p:nvSpPr>
            <p:cNvPr id="2080" name="Line 38"/>
            <p:cNvSpPr>
              <a:spLocks noChangeShapeType="1"/>
            </p:cNvSpPr>
            <p:nvPr/>
          </p:nvSpPr>
          <p:spPr bwMode="auto">
            <a:xfrm>
              <a:off x="7787" y="1935"/>
              <a:ext cx="423" cy="0"/>
            </a:xfrm>
            <a:prstGeom prst="line">
              <a:avLst/>
            </a:prstGeom>
            <a:noFill/>
            <a:ln w="9525">
              <a:solidFill>
                <a:srgbClr val="000000"/>
              </a:solidFill>
              <a:round/>
              <a:headEnd/>
              <a:tailEnd type="triangle" w="med" len="med"/>
            </a:ln>
          </p:spPr>
          <p:txBody>
            <a:bodyPr/>
            <a:lstStyle/>
            <a:p>
              <a:endParaRPr lang="ru-RU"/>
            </a:p>
          </p:txBody>
        </p:sp>
        <p:sp>
          <p:nvSpPr>
            <p:cNvPr id="2081" name="Text Box 39"/>
            <p:cNvSpPr txBox="1">
              <a:spLocks noChangeArrowheads="1"/>
            </p:cNvSpPr>
            <p:nvPr/>
          </p:nvSpPr>
          <p:spPr bwMode="auto">
            <a:xfrm>
              <a:off x="2563" y="2632"/>
              <a:ext cx="1412" cy="697"/>
            </a:xfrm>
            <a:prstGeom prst="rect">
              <a:avLst/>
            </a:prstGeom>
            <a:solidFill>
              <a:srgbClr val="FFFFFF"/>
            </a:solidFill>
            <a:ln w="9525">
              <a:noFill/>
              <a:miter lim="800000"/>
              <a:headEnd/>
              <a:tailEnd/>
            </a:ln>
          </p:spPr>
          <p:txBody>
            <a:bodyPr/>
            <a:lstStyle/>
            <a:p>
              <a:pPr algn="ctr"/>
              <a:r>
                <a:rPr lang="ru-RU" altLang="ru-RU" sz="1600" b="1"/>
                <a:t>Датчик</a:t>
              </a:r>
            </a:p>
            <a:p>
              <a:pPr algn="ctr"/>
              <a:r>
                <a:rPr lang="ru-RU" altLang="ru-RU" sz="1600" b="1"/>
                <a:t>Первичный ИП</a:t>
              </a:r>
            </a:p>
          </p:txBody>
        </p:sp>
        <p:sp>
          <p:nvSpPr>
            <p:cNvPr id="2082" name="Text Box 40"/>
            <p:cNvSpPr txBox="1">
              <a:spLocks noChangeArrowheads="1"/>
            </p:cNvSpPr>
            <p:nvPr/>
          </p:nvSpPr>
          <p:spPr bwMode="auto">
            <a:xfrm>
              <a:off x="4540" y="2632"/>
              <a:ext cx="1694" cy="757"/>
            </a:xfrm>
            <a:prstGeom prst="rect">
              <a:avLst/>
            </a:prstGeom>
            <a:solidFill>
              <a:srgbClr val="FFFFFF"/>
            </a:solidFill>
            <a:ln w="9525">
              <a:noFill/>
              <a:miter lim="800000"/>
              <a:headEnd/>
              <a:tailEnd/>
            </a:ln>
          </p:spPr>
          <p:txBody>
            <a:bodyPr/>
            <a:lstStyle/>
            <a:p>
              <a:pPr algn="ctr"/>
              <a:r>
                <a:rPr lang="ru-RU" altLang="ru-RU" sz="1400" b="1"/>
                <a:t>предварительная обработка </a:t>
              </a:r>
            </a:p>
            <a:p>
              <a:pPr algn="ctr"/>
              <a:r>
                <a:rPr lang="ru-RU" altLang="ru-RU" sz="1400" b="1"/>
                <a:t>сигнала</a:t>
              </a:r>
            </a:p>
          </p:txBody>
        </p:sp>
        <p:sp>
          <p:nvSpPr>
            <p:cNvPr id="2083" name="Text Box 41"/>
            <p:cNvSpPr txBox="1">
              <a:spLocks noChangeArrowheads="1"/>
            </p:cNvSpPr>
            <p:nvPr/>
          </p:nvSpPr>
          <p:spPr bwMode="auto">
            <a:xfrm>
              <a:off x="7081" y="2632"/>
              <a:ext cx="1544" cy="757"/>
            </a:xfrm>
            <a:prstGeom prst="rect">
              <a:avLst/>
            </a:prstGeom>
            <a:solidFill>
              <a:srgbClr val="FFFFFF"/>
            </a:solidFill>
            <a:ln w="9525">
              <a:noFill/>
              <a:miter lim="800000"/>
              <a:headEnd/>
              <a:tailEnd/>
            </a:ln>
          </p:spPr>
          <p:txBody>
            <a:bodyPr/>
            <a:lstStyle/>
            <a:p>
              <a:pPr algn="ctr"/>
              <a:r>
                <a:rPr lang="ru-RU" altLang="ru-RU" sz="1400" b="1"/>
                <a:t>дополнительная обработка </a:t>
              </a:r>
            </a:p>
            <a:p>
              <a:pPr algn="ctr"/>
              <a:r>
                <a:rPr lang="ru-RU" altLang="ru-RU" sz="1400" b="1"/>
                <a:t>сигнала</a:t>
              </a:r>
            </a:p>
          </p:txBody>
        </p:sp>
        <p:sp>
          <p:nvSpPr>
            <p:cNvPr id="2084" name="Line 42"/>
            <p:cNvSpPr>
              <a:spLocks noChangeShapeType="1"/>
            </p:cNvSpPr>
            <p:nvPr/>
          </p:nvSpPr>
          <p:spPr bwMode="auto">
            <a:xfrm>
              <a:off x="6516" y="1935"/>
              <a:ext cx="0" cy="558"/>
            </a:xfrm>
            <a:prstGeom prst="line">
              <a:avLst/>
            </a:prstGeom>
            <a:noFill/>
            <a:ln w="19050">
              <a:solidFill>
                <a:srgbClr val="000000"/>
              </a:solidFill>
              <a:round/>
              <a:headEnd type="oval" w="sm" len="sm"/>
              <a:tailEnd/>
            </a:ln>
          </p:spPr>
          <p:txBody>
            <a:bodyPr/>
            <a:lstStyle/>
            <a:p>
              <a:endParaRPr lang="ru-RU"/>
            </a:p>
          </p:txBody>
        </p:sp>
        <p:sp>
          <p:nvSpPr>
            <p:cNvPr id="2085" name="Line 43"/>
            <p:cNvSpPr>
              <a:spLocks noChangeShapeType="1"/>
            </p:cNvSpPr>
            <p:nvPr/>
          </p:nvSpPr>
          <p:spPr bwMode="auto">
            <a:xfrm>
              <a:off x="6516" y="2493"/>
              <a:ext cx="989" cy="0"/>
            </a:xfrm>
            <a:prstGeom prst="line">
              <a:avLst/>
            </a:prstGeom>
            <a:noFill/>
            <a:ln w="19050">
              <a:solidFill>
                <a:srgbClr val="000000"/>
              </a:solidFill>
              <a:round/>
              <a:headEnd/>
              <a:tailEnd type="triangle" w="med" len="med"/>
            </a:ln>
          </p:spPr>
          <p:txBody>
            <a:bodyPr/>
            <a:lstStyle/>
            <a:p>
              <a:endParaRPr lang="ru-RU"/>
            </a:p>
          </p:txBody>
        </p:sp>
        <p:sp>
          <p:nvSpPr>
            <p:cNvPr id="2086" name="Line 44"/>
            <p:cNvSpPr>
              <a:spLocks noChangeShapeType="1"/>
            </p:cNvSpPr>
            <p:nvPr/>
          </p:nvSpPr>
          <p:spPr bwMode="auto">
            <a:xfrm>
              <a:off x="7928" y="1935"/>
              <a:ext cx="0" cy="558"/>
            </a:xfrm>
            <a:prstGeom prst="line">
              <a:avLst/>
            </a:prstGeom>
            <a:noFill/>
            <a:ln w="19050">
              <a:solidFill>
                <a:srgbClr val="000000"/>
              </a:solidFill>
              <a:round/>
              <a:headEnd type="oval" w="med" len="med"/>
              <a:tailEnd/>
            </a:ln>
          </p:spPr>
          <p:txBody>
            <a:bodyPr/>
            <a:lstStyle/>
            <a:p>
              <a:endParaRPr lang="ru-RU"/>
            </a:p>
          </p:txBody>
        </p:sp>
        <p:sp>
          <p:nvSpPr>
            <p:cNvPr id="2087" name="Line 45"/>
            <p:cNvSpPr>
              <a:spLocks noChangeShapeType="1"/>
            </p:cNvSpPr>
            <p:nvPr/>
          </p:nvSpPr>
          <p:spPr bwMode="auto">
            <a:xfrm>
              <a:off x="7928" y="2493"/>
              <a:ext cx="706" cy="0"/>
            </a:xfrm>
            <a:prstGeom prst="line">
              <a:avLst/>
            </a:prstGeom>
            <a:noFill/>
            <a:ln w="19050">
              <a:solidFill>
                <a:srgbClr val="000000"/>
              </a:solidFill>
              <a:round/>
              <a:headEnd/>
              <a:tailEnd type="triangle" w="med" len="med"/>
            </a:ln>
          </p:spPr>
          <p:txBody>
            <a:bodyPr/>
            <a:lstStyle/>
            <a:p>
              <a:endParaRPr lang="ru-RU"/>
            </a:p>
          </p:txBody>
        </p:sp>
      </p:grpSp>
      <p:sp>
        <p:nvSpPr>
          <p:cNvPr id="2054" name="Rectangle 46"/>
          <p:cNvSpPr>
            <a:spLocks noChangeArrowheads="1"/>
          </p:cNvSpPr>
          <p:nvPr/>
        </p:nvSpPr>
        <p:spPr bwMode="auto">
          <a:xfrm>
            <a:off x="1403350" y="3860800"/>
            <a:ext cx="307975" cy="336550"/>
          </a:xfrm>
          <a:prstGeom prst="rect">
            <a:avLst/>
          </a:prstGeom>
          <a:noFill/>
          <a:ln w="9525">
            <a:noFill/>
            <a:miter lim="800000"/>
            <a:headEnd/>
            <a:tailEnd/>
          </a:ln>
          <a:effectLst/>
        </p:spPr>
        <p:txBody>
          <a:bodyPr wrap="none">
            <a:spAutoFit/>
          </a:bodyPr>
          <a:lstStyle/>
          <a:p>
            <a:r>
              <a:rPr lang="ru-RU" altLang="ru-RU" sz="1600" b="1"/>
              <a:t>Т</a:t>
            </a:r>
          </a:p>
        </p:txBody>
      </p:sp>
      <p:sp>
        <p:nvSpPr>
          <p:cNvPr id="2055" name="Rectangle 47"/>
          <p:cNvSpPr>
            <a:spLocks noChangeArrowheads="1"/>
          </p:cNvSpPr>
          <p:nvPr/>
        </p:nvSpPr>
        <p:spPr bwMode="auto">
          <a:xfrm>
            <a:off x="2339975" y="3789363"/>
            <a:ext cx="330200" cy="336550"/>
          </a:xfrm>
          <a:prstGeom prst="rect">
            <a:avLst/>
          </a:prstGeom>
          <a:noFill/>
          <a:ln w="9525">
            <a:noFill/>
            <a:miter lim="800000"/>
            <a:headEnd/>
            <a:tailEnd/>
          </a:ln>
          <a:effectLst/>
        </p:spPr>
        <p:txBody>
          <a:bodyPr wrap="none">
            <a:spAutoFit/>
          </a:bodyPr>
          <a:lstStyle/>
          <a:p>
            <a:r>
              <a:rPr lang="en-US" altLang="ru-RU" sz="1600" b="1"/>
              <a:t>R</a:t>
            </a:r>
            <a:endParaRPr lang="ru-RU" altLang="ru-RU" sz="1600" b="1"/>
          </a:p>
        </p:txBody>
      </p:sp>
      <p:sp>
        <p:nvSpPr>
          <p:cNvPr id="2056" name="Rectangle 48"/>
          <p:cNvSpPr>
            <a:spLocks noChangeArrowheads="1"/>
          </p:cNvSpPr>
          <p:nvPr/>
        </p:nvSpPr>
        <p:spPr bwMode="auto">
          <a:xfrm>
            <a:off x="3492500" y="3860800"/>
            <a:ext cx="376238" cy="336550"/>
          </a:xfrm>
          <a:prstGeom prst="rect">
            <a:avLst/>
          </a:prstGeom>
          <a:noFill/>
          <a:ln w="9525">
            <a:noFill/>
            <a:miter lim="800000"/>
            <a:headEnd/>
            <a:tailEnd/>
          </a:ln>
          <a:effectLst/>
        </p:spPr>
        <p:txBody>
          <a:bodyPr wrap="none">
            <a:spAutoFit/>
          </a:bodyPr>
          <a:lstStyle/>
          <a:p>
            <a:r>
              <a:rPr lang="ru-RU" altLang="ru-RU" sz="1600"/>
              <a:t> </a:t>
            </a:r>
            <a:r>
              <a:rPr lang="en-US" altLang="ru-RU" sz="1600" b="1"/>
              <a:t>V</a:t>
            </a:r>
            <a:endParaRPr lang="ru-RU" altLang="ru-RU" sz="1600" b="1"/>
          </a:p>
        </p:txBody>
      </p:sp>
      <p:sp>
        <p:nvSpPr>
          <p:cNvPr id="2057" name="Rectangle 49"/>
          <p:cNvSpPr>
            <a:spLocks noChangeArrowheads="1"/>
          </p:cNvSpPr>
          <p:nvPr/>
        </p:nvSpPr>
        <p:spPr bwMode="auto">
          <a:xfrm>
            <a:off x="4500563" y="3573463"/>
            <a:ext cx="458787" cy="336550"/>
          </a:xfrm>
          <a:prstGeom prst="rect">
            <a:avLst/>
          </a:prstGeom>
          <a:noFill/>
          <a:ln w="9525">
            <a:noFill/>
            <a:miter lim="800000"/>
            <a:headEnd/>
            <a:tailEnd/>
          </a:ln>
          <a:effectLst/>
        </p:spPr>
        <p:txBody>
          <a:bodyPr wrap="none">
            <a:spAutoFit/>
          </a:bodyPr>
          <a:lstStyle/>
          <a:p>
            <a:r>
              <a:rPr lang="ru-RU" altLang="ru-RU" sz="1600" b="1"/>
              <a:t>УС</a:t>
            </a: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Rot="1" noChangeArrowheads="1"/>
          </p:cNvSpPr>
          <p:nvPr>
            <p:ph type="title"/>
          </p:nvPr>
        </p:nvSpPr>
        <p:spPr/>
        <p:txBody>
          <a:bodyPr/>
          <a:lstStyle/>
          <a:p>
            <a:pPr eaLnBrk="1" hangingPunct="1">
              <a:defRPr/>
            </a:pPr>
            <a:r>
              <a:rPr lang="ru-RU" dirty="0" smtClean="0"/>
              <a:t>Измерительный преобразователь </a:t>
            </a:r>
          </a:p>
        </p:txBody>
      </p:sp>
      <p:sp>
        <p:nvSpPr>
          <p:cNvPr id="7171" name="Rectangle 6"/>
          <p:cNvSpPr>
            <a:spLocks noChangeArrowheads="1"/>
          </p:cNvSpPr>
          <p:nvPr/>
        </p:nvSpPr>
        <p:spPr bwMode="auto">
          <a:xfrm>
            <a:off x="0" y="2809875"/>
            <a:ext cx="9144000" cy="0"/>
          </a:xfrm>
          <a:prstGeom prst="rect">
            <a:avLst/>
          </a:prstGeom>
          <a:noFill/>
          <a:ln w="9525">
            <a:noFill/>
            <a:miter lim="800000"/>
            <a:headEnd/>
            <a:tailEnd/>
          </a:ln>
        </p:spPr>
        <p:txBody>
          <a:bodyPr wrap="none" anchor="ctr">
            <a:spAutoFit/>
          </a:bodyPr>
          <a:lstStyle/>
          <a:p>
            <a:endParaRPr lang="ru-RU" altLang="ru-RU"/>
          </a:p>
        </p:txBody>
      </p:sp>
      <p:pic>
        <p:nvPicPr>
          <p:cNvPr id="7172" name="Picture 9"/>
          <p:cNvPicPr>
            <a:picLocks noChangeAspect="1" noChangeArrowheads="1"/>
          </p:cNvPicPr>
          <p:nvPr/>
        </p:nvPicPr>
        <p:blipFill>
          <a:blip r:embed="rId2"/>
          <a:srcRect/>
          <a:stretch>
            <a:fillRect/>
          </a:stretch>
        </p:blipFill>
        <p:spPr bwMode="auto">
          <a:xfrm>
            <a:off x="0" y="1951038"/>
            <a:ext cx="9144000" cy="2962275"/>
          </a:xfrm>
          <a:prstGeom prst="rect">
            <a:avLst/>
          </a:prstGeom>
          <a:noFill/>
          <a:ln w="9525">
            <a:noFill/>
            <a:miter lim="800000"/>
            <a:headEnd/>
            <a:tailEnd/>
          </a:ln>
        </p:spPr>
      </p:pic>
      <p:sp>
        <p:nvSpPr>
          <p:cNvPr id="7173" name="Text Box 11"/>
          <p:cNvSpPr txBox="1">
            <a:spLocks noChangeArrowheads="1"/>
          </p:cNvSpPr>
          <p:nvPr/>
        </p:nvSpPr>
        <p:spPr bwMode="auto">
          <a:xfrm>
            <a:off x="3995738" y="3213100"/>
            <a:ext cx="576262" cy="366713"/>
          </a:xfrm>
          <a:prstGeom prst="rect">
            <a:avLst/>
          </a:prstGeom>
          <a:solidFill>
            <a:schemeClr val="folHlink"/>
          </a:solidFill>
          <a:ln w="9525">
            <a:noFill/>
            <a:miter lim="800000"/>
            <a:headEnd/>
            <a:tailEnd/>
          </a:ln>
        </p:spPr>
        <p:txBody>
          <a:bodyPr>
            <a:spAutoFit/>
          </a:bodyPr>
          <a:lstStyle/>
          <a:p>
            <a:pPr>
              <a:spcBef>
                <a:spcPct val="50000"/>
              </a:spcBef>
            </a:pPr>
            <a:r>
              <a:rPr lang="en-US" altLang="ru-RU">
                <a:solidFill>
                  <a:srgbClr val="000000"/>
                </a:solidFill>
              </a:rPr>
              <a:t>Z</a:t>
            </a:r>
            <a:r>
              <a:rPr lang="ru-RU" altLang="ru-RU" baseline="-25000">
                <a:solidFill>
                  <a:srgbClr val="000000"/>
                </a:solidFill>
              </a:rPr>
              <a:t>вх</a:t>
            </a:r>
            <a:endParaRPr lang="ru-RU" altLang="ru-RU">
              <a:solidFill>
                <a:srgbClr val="000000"/>
              </a:solidFill>
            </a:endParaRPr>
          </a:p>
        </p:txBody>
      </p:sp>
      <p:sp>
        <p:nvSpPr>
          <p:cNvPr id="7174" name="Text Box 12"/>
          <p:cNvSpPr txBox="1">
            <a:spLocks noChangeArrowheads="1"/>
          </p:cNvSpPr>
          <p:nvPr/>
        </p:nvSpPr>
        <p:spPr bwMode="auto">
          <a:xfrm>
            <a:off x="3995738" y="4076700"/>
            <a:ext cx="720725" cy="366713"/>
          </a:xfrm>
          <a:prstGeom prst="rect">
            <a:avLst/>
          </a:prstGeom>
          <a:solidFill>
            <a:schemeClr val="folHlink"/>
          </a:solidFill>
          <a:ln w="9525">
            <a:noFill/>
            <a:miter lim="800000"/>
            <a:headEnd/>
            <a:tailEnd/>
          </a:ln>
        </p:spPr>
        <p:txBody>
          <a:bodyPr>
            <a:spAutoFit/>
          </a:bodyPr>
          <a:lstStyle/>
          <a:p>
            <a:pPr>
              <a:spcBef>
                <a:spcPct val="50000"/>
              </a:spcBef>
            </a:pPr>
            <a:r>
              <a:rPr lang="en-US" altLang="ru-RU">
                <a:solidFill>
                  <a:srgbClr val="000000"/>
                </a:solidFill>
              </a:rPr>
              <a:t>Z</a:t>
            </a:r>
            <a:r>
              <a:rPr lang="ru-RU" altLang="ru-RU" baseline="-25000">
                <a:solidFill>
                  <a:srgbClr val="000000"/>
                </a:solidFill>
              </a:rPr>
              <a:t>вых</a:t>
            </a:r>
            <a:endParaRPr lang="ru-RU" altLang="ru-RU">
              <a:solidFill>
                <a:srgbClr val="000000"/>
              </a:solidFill>
            </a:endParaRPr>
          </a:p>
        </p:txBody>
      </p:sp>
      <p:sp>
        <p:nvSpPr>
          <p:cNvPr id="7175" name="Text Box 13"/>
          <p:cNvSpPr txBox="1">
            <a:spLocks noChangeArrowheads="1"/>
          </p:cNvSpPr>
          <p:nvPr/>
        </p:nvSpPr>
        <p:spPr bwMode="auto">
          <a:xfrm>
            <a:off x="8423275" y="3933825"/>
            <a:ext cx="541338" cy="366713"/>
          </a:xfrm>
          <a:prstGeom prst="rect">
            <a:avLst/>
          </a:prstGeom>
          <a:solidFill>
            <a:schemeClr val="folHlink"/>
          </a:solidFill>
          <a:ln w="9525">
            <a:noFill/>
            <a:miter lim="800000"/>
            <a:headEnd/>
            <a:tailEnd/>
          </a:ln>
        </p:spPr>
        <p:txBody>
          <a:bodyPr>
            <a:spAutoFit/>
          </a:bodyPr>
          <a:lstStyle/>
          <a:p>
            <a:pPr>
              <a:spcBef>
                <a:spcPct val="50000"/>
              </a:spcBef>
            </a:pPr>
            <a:r>
              <a:rPr lang="en-US" altLang="ru-RU">
                <a:solidFill>
                  <a:srgbClr val="000000"/>
                </a:solidFill>
              </a:rPr>
              <a:t>Z</a:t>
            </a:r>
            <a:r>
              <a:rPr lang="ru-RU" altLang="ru-RU" baseline="-25000">
                <a:solidFill>
                  <a:srgbClr val="000000"/>
                </a:solidFill>
              </a:rPr>
              <a:t>н</a:t>
            </a:r>
            <a:endParaRPr lang="ru-RU" altLang="ru-RU">
              <a:solidFill>
                <a:srgbClr val="000000"/>
              </a:solidFill>
            </a:endParaRP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p:cNvSpPr>
          <p:nvPr>
            <p:ph type="title"/>
          </p:nvPr>
        </p:nvSpPr>
        <p:spPr>
          <a:xfrm>
            <a:off x="628650" y="365125"/>
            <a:ext cx="7886700" cy="277793"/>
          </a:xfrm>
          <a:prstGeom prst="rect">
            <a:avLst/>
          </a:prstGeom>
        </p:spPr>
        <p:txBody>
          <a:bodyPr lIns="0" tIns="0" rIns="0" bIns="0">
            <a:normAutofit fontScale="90000"/>
          </a:bodyPr>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Классификация</a:t>
            </a:r>
          </a:p>
        </p:txBody>
      </p:sp>
      <p:sp>
        <p:nvSpPr>
          <p:cNvPr id="94" name="Shape 94"/>
          <p:cNvSpPr>
            <a:spLocks noGrp="1"/>
          </p:cNvSpPr>
          <p:nvPr>
            <p:ph type="body" idx="1"/>
          </p:nvPr>
        </p:nvSpPr>
        <p:spPr>
          <a:xfrm>
            <a:off x="628650" y="714356"/>
            <a:ext cx="7886700" cy="5462607"/>
          </a:xfrm>
          <a:prstGeom prst="rect">
            <a:avLst/>
          </a:prstGeom>
        </p:spPr>
        <p:txBody>
          <a:bodyPr lIns="0" tIns="0" rIns="0" bIns="0">
            <a:normAutofit fontScale="85000" lnSpcReduction="20000"/>
          </a:bodyPr>
          <a:lstStyle/>
          <a:p>
            <a:pPr marL="0" lvl="0" indent="0" defTabSz="617219">
              <a:spcBef>
                <a:spcPts val="600"/>
              </a:spcBef>
              <a:buSzTx/>
              <a:buFontTx/>
              <a:buNone/>
              <a:defRPr sz="1800"/>
            </a:pPr>
            <a:r>
              <a:rPr sz="2520">
                <a:latin typeface="Times New Roman"/>
                <a:ea typeface="Times New Roman"/>
                <a:cs typeface="Times New Roman"/>
                <a:sym typeface="Times New Roman"/>
              </a:rPr>
              <a:t>Существует множество систем классификации датчиков.</a:t>
            </a:r>
          </a:p>
          <a:p>
            <a:pPr marL="0" lvl="0" indent="0" defTabSz="617219">
              <a:spcBef>
                <a:spcPts val="600"/>
              </a:spcBef>
              <a:buSzTx/>
              <a:buFontTx/>
              <a:buNone/>
              <a:defRPr sz="1800"/>
            </a:pPr>
            <a:endParaRPr sz="2520">
              <a:latin typeface="Times New Roman"/>
              <a:ea typeface="Times New Roman"/>
              <a:cs typeface="Times New Roman"/>
              <a:sym typeface="Times New Roman"/>
            </a:endParaRPr>
          </a:p>
          <a:p>
            <a:pPr marL="0" lvl="0" indent="0" defTabSz="617219">
              <a:spcBef>
                <a:spcPts val="600"/>
              </a:spcBef>
              <a:buSzTx/>
              <a:buFontTx/>
              <a:buNone/>
              <a:defRPr sz="1800"/>
            </a:pPr>
            <a:r>
              <a:rPr sz="2520" b="1">
                <a:latin typeface="Times New Roman"/>
                <a:ea typeface="Times New Roman"/>
                <a:cs typeface="Times New Roman"/>
                <a:sym typeface="Times New Roman"/>
              </a:rPr>
              <a:t>По типу выходного сигнала:</a:t>
            </a:r>
            <a:endParaRPr sz="2520">
              <a:latin typeface="Times New Roman"/>
              <a:ea typeface="Times New Roman"/>
              <a:cs typeface="Times New Roman"/>
              <a:sym typeface="Times New Roman"/>
            </a:endParaRPr>
          </a:p>
          <a:p>
            <a:pPr marL="252663" lvl="0" indent="-252663" defTabSz="617219">
              <a:spcBef>
                <a:spcPts val="600"/>
              </a:spcBef>
              <a:buFontTx/>
              <a:defRPr sz="1800"/>
            </a:pPr>
            <a:r>
              <a:rPr sz="2800" b="1">
                <a:latin typeface="Arial" pitchFamily="34" charset="0"/>
                <a:ea typeface="Times New Roman"/>
                <a:cs typeface="Arial" pitchFamily="34" charset="0"/>
                <a:sym typeface="Times New Roman"/>
              </a:rPr>
              <a:t>Электрические.</a:t>
            </a:r>
          </a:p>
          <a:p>
            <a:pPr marL="252663" lvl="0" indent="-252663" defTabSz="617219">
              <a:spcBef>
                <a:spcPts val="600"/>
              </a:spcBef>
              <a:buFontTx/>
              <a:defRPr sz="1800"/>
            </a:pPr>
            <a:r>
              <a:rPr sz="2800" b="1">
                <a:latin typeface="Arial" pitchFamily="34" charset="0"/>
                <a:ea typeface="Times New Roman"/>
                <a:cs typeface="Arial" pitchFamily="34" charset="0"/>
                <a:sym typeface="Times New Roman"/>
              </a:rPr>
              <a:t>Неэлектрические.</a:t>
            </a:r>
          </a:p>
          <a:p>
            <a:r>
              <a:rPr lang="ru-RU" sz="2800" dirty="0" smtClean="0"/>
              <a:t>Большинство датчиков являются электрическими. Это обусловлено следующими достоинствами электрических измерений: </a:t>
            </a:r>
          </a:p>
          <a:p>
            <a:pPr marL="285750" indent="-285750">
              <a:buFont typeface="Wingdings" panose="05000000000000000000" pitchFamily="2" charset="2"/>
              <a:buChar char="Ø"/>
            </a:pPr>
            <a:r>
              <a:rPr lang="ru-RU" sz="2800" dirty="0" smtClean="0"/>
              <a:t>электрические величины удобно передавать на расстояние, причем передача осуществляется с высокой скоростью; </a:t>
            </a:r>
          </a:p>
          <a:p>
            <a:pPr marL="285750" indent="-285750">
              <a:buFont typeface="Wingdings" panose="05000000000000000000" pitchFamily="2" charset="2"/>
              <a:buChar char="Ø"/>
            </a:pPr>
            <a:r>
              <a:rPr lang="ru-RU" sz="2800" dirty="0" smtClean="0"/>
              <a:t>электрические величины универсальны в том смысле, что любые другие величины могут быть преобразованы в электрические и наоборот; </a:t>
            </a:r>
          </a:p>
          <a:p>
            <a:pPr marL="285750" indent="-285750">
              <a:buFont typeface="Wingdings" panose="05000000000000000000" pitchFamily="2" charset="2"/>
              <a:buChar char="Ø"/>
            </a:pPr>
            <a:r>
              <a:rPr lang="ru-RU" sz="2800" dirty="0" smtClean="0"/>
              <a:t>они точно преобразуются в цифровой код и позволяют достигнуть высокой точности, чувствительности и быстродействия средств измерений.</a:t>
            </a:r>
          </a:p>
          <a:p>
            <a:pPr marL="252663" lvl="0" indent="-252663" defTabSz="617219">
              <a:spcBef>
                <a:spcPts val="600"/>
              </a:spcBef>
              <a:buFontTx/>
              <a:defRPr sz="1800"/>
            </a:pPr>
            <a:endParaRPr sz="2520">
              <a:latin typeface="Times New Roman"/>
              <a:ea typeface="Times New Roman"/>
              <a:cs typeface="Times New Roman"/>
              <a:sym typeface="Times New Roman"/>
            </a:endParaRPr>
          </a:p>
        </p:txBody>
      </p:sp>
      <p:sp>
        <p:nvSpPr>
          <p:cNvPr id="96" name="Shape 96"/>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pPr eaLnBrk="1" hangingPunct="1">
              <a:defRPr/>
            </a:pPr>
            <a:r>
              <a:rPr lang="ru-RU" dirty="0" smtClean="0"/>
              <a:t>Контрольно-измерительная система </a:t>
            </a:r>
          </a:p>
        </p:txBody>
      </p:sp>
      <p:pic>
        <p:nvPicPr>
          <p:cNvPr id="4099" name="Picture 4"/>
          <p:cNvPicPr>
            <a:picLocks noChangeAspect="1" noChangeArrowheads="1"/>
          </p:cNvPicPr>
          <p:nvPr/>
        </p:nvPicPr>
        <p:blipFill>
          <a:blip r:embed="rId2"/>
          <a:srcRect/>
          <a:stretch>
            <a:fillRect/>
          </a:stretch>
        </p:blipFill>
        <p:spPr bwMode="auto">
          <a:xfrm>
            <a:off x="1143000" y="1857375"/>
            <a:ext cx="6732588" cy="47402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p:cNvSpPr>
          <p:nvPr>
            <p:ph type="title"/>
          </p:nvPr>
        </p:nvSpPr>
        <p:spPr>
          <a:xfrm>
            <a:off x="628650" y="365125"/>
            <a:ext cx="7886700" cy="277793"/>
          </a:xfrm>
          <a:prstGeom prst="rect">
            <a:avLst/>
          </a:prstGeom>
        </p:spPr>
        <p:txBody>
          <a:bodyPr lIns="0" tIns="0" rIns="0" bIns="0">
            <a:normAutofit fontScale="90000"/>
          </a:bodyPr>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Классификация</a:t>
            </a:r>
          </a:p>
        </p:txBody>
      </p:sp>
      <p:sp>
        <p:nvSpPr>
          <p:cNvPr id="94" name="Shape 94"/>
          <p:cNvSpPr>
            <a:spLocks noGrp="1"/>
          </p:cNvSpPr>
          <p:nvPr>
            <p:ph type="body" idx="1"/>
          </p:nvPr>
        </p:nvSpPr>
        <p:spPr>
          <a:xfrm>
            <a:off x="628650" y="1214422"/>
            <a:ext cx="7886700" cy="4962541"/>
          </a:xfrm>
          <a:prstGeom prst="rect">
            <a:avLst/>
          </a:prstGeom>
        </p:spPr>
        <p:txBody>
          <a:bodyPr lIns="0" tIns="0" rIns="0" bIns="0">
            <a:normAutofit/>
          </a:bodyPr>
          <a:lstStyle/>
          <a:p>
            <a:pPr marL="0" lvl="0" indent="0" defTabSz="617219">
              <a:spcBef>
                <a:spcPts val="600"/>
              </a:spcBef>
              <a:buSzTx/>
              <a:buFontTx/>
              <a:buNone/>
              <a:defRPr sz="1800"/>
            </a:pPr>
            <a:r>
              <a:rPr sz="2520" b="1" smtClean="0">
                <a:latin typeface="Times New Roman"/>
                <a:ea typeface="Times New Roman"/>
                <a:cs typeface="Times New Roman"/>
                <a:sym typeface="Times New Roman"/>
              </a:rPr>
              <a:t>По </a:t>
            </a:r>
            <a:r>
              <a:rPr sz="2520" b="1">
                <a:latin typeface="Times New Roman"/>
                <a:ea typeface="Times New Roman"/>
                <a:cs typeface="Times New Roman"/>
                <a:sym typeface="Times New Roman"/>
              </a:rPr>
              <a:t>представлению выходного сигнала:</a:t>
            </a:r>
            <a:endParaRPr sz="2520">
              <a:latin typeface="Times New Roman"/>
              <a:ea typeface="Times New Roman"/>
              <a:cs typeface="Times New Roman"/>
              <a:sym typeface="Times New Roman"/>
            </a:endParaRPr>
          </a:p>
          <a:p>
            <a:pPr marL="252663" lvl="0" indent="-252663" defTabSz="617219">
              <a:spcBef>
                <a:spcPts val="600"/>
              </a:spcBef>
              <a:buFontTx/>
              <a:defRPr sz="1800"/>
            </a:pPr>
            <a:r>
              <a:rPr sz="2520">
                <a:latin typeface="Times New Roman"/>
                <a:ea typeface="Times New Roman"/>
                <a:cs typeface="Times New Roman"/>
                <a:sym typeface="Times New Roman"/>
              </a:rPr>
              <a:t>Аналоговые.</a:t>
            </a:r>
          </a:p>
          <a:p>
            <a:pPr marL="252663" lvl="0" indent="-252663" defTabSz="617219">
              <a:spcBef>
                <a:spcPts val="600"/>
              </a:spcBef>
              <a:buFontTx/>
              <a:defRPr sz="1800"/>
            </a:pPr>
            <a:r>
              <a:rPr sz="2520">
                <a:latin typeface="Times New Roman"/>
                <a:ea typeface="Times New Roman"/>
                <a:cs typeface="Times New Roman"/>
                <a:sym typeface="Times New Roman"/>
              </a:rPr>
              <a:t>Цифровые</a:t>
            </a:r>
            <a:r>
              <a:rPr sz="2520" smtClean="0">
                <a:latin typeface="Times New Roman"/>
                <a:ea typeface="Times New Roman"/>
                <a:cs typeface="Times New Roman"/>
                <a:sym typeface="Times New Roman"/>
              </a:rPr>
              <a:t>.</a:t>
            </a:r>
            <a:endParaRPr lang="ru-RU" sz="2520" dirty="0" smtClean="0">
              <a:latin typeface="Times New Roman"/>
              <a:ea typeface="Times New Roman"/>
              <a:cs typeface="Times New Roman"/>
              <a:sym typeface="Times New Roman"/>
            </a:endParaRPr>
          </a:p>
          <a:p>
            <a:pPr marL="252663" lvl="0" indent="-252663" defTabSz="617219">
              <a:spcBef>
                <a:spcPts val="600"/>
              </a:spcBef>
              <a:buFontTx/>
              <a:defRPr sz="1800"/>
            </a:pPr>
            <a:r>
              <a:rPr lang="ru-RU" sz="2520" dirty="0" smtClean="0">
                <a:latin typeface="Times New Roman"/>
                <a:ea typeface="Times New Roman"/>
                <a:cs typeface="Times New Roman"/>
                <a:sym typeface="Times New Roman"/>
              </a:rPr>
              <a:t>Бинарные</a:t>
            </a:r>
            <a:endParaRPr sz="2520">
              <a:latin typeface="Times New Roman"/>
              <a:ea typeface="Times New Roman"/>
              <a:cs typeface="Times New Roman"/>
              <a:sym typeface="Times New Roman"/>
            </a:endParaRPr>
          </a:p>
        </p:txBody>
      </p:sp>
      <p:sp>
        <p:nvSpPr>
          <p:cNvPr id="96" name="Shape 96"/>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500042"/>
            <a:ext cx="6215106" cy="5355312"/>
          </a:xfrm>
          <a:prstGeom prst="rect">
            <a:avLst/>
          </a:prstGeom>
        </p:spPr>
        <p:txBody>
          <a:bodyPr wrap="square">
            <a:spAutoFit/>
          </a:bodyPr>
          <a:lstStyle/>
          <a:p>
            <a:r>
              <a:rPr lang="ru-RU" b="1" dirty="0" smtClean="0">
                <a:latin typeface="Times New Roman" pitchFamily="18" charset="0"/>
                <a:cs typeface="Times New Roman" pitchFamily="18" charset="0"/>
              </a:rPr>
              <a:t>Классификация по характеру выходного сигнала</a:t>
            </a:r>
          </a:p>
          <a:p>
            <a:endParaRPr lang="ru-RU" b="1"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Дискретные (бинарные)</a:t>
            </a:r>
            <a:r>
              <a:rPr lang="ru-RU" dirty="0" smtClean="0">
                <a:latin typeface="Times New Roman" pitchFamily="18" charset="0"/>
                <a:cs typeface="Times New Roman" pitchFamily="18" charset="0"/>
              </a:rPr>
              <a:t> – выдают электрический сигнал с напряжением либо 0, либо МАХ.</a:t>
            </a:r>
          </a:p>
          <a:p>
            <a:endParaRPr lang="ru-RU"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Аналоговые</a:t>
            </a:r>
            <a:r>
              <a:rPr lang="ru-RU" dirty="0" smtClean="0">
                <a:latin typeface="Times New Roman" pitchFamily="18" charset="0"/>
                <a:cs typeface="Times New Roman" pitchFamily="18" charset="0"/>
              </a:rPr>
              <a:t> – выдают непрерывный сигнал, который может изменяться по величине от 0 до МАХ или направлению.</a:t>
            </a:r>
          </a:p>
          <a:p>
            <a:endParaRPr lang="ru-RU"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Импульсные</a:t>
            </a:r>
            <a:r>
              <a:rPr lang="ru-RU" dirty="0" smtClean="0">
                <a:latin typeface="Times New Roman" pitchFamily="18" charset="0"/>
                <a:cs typeface="Times New Roman" pitchFamily="18" charset="0"/>
              </a:rPr>
              <a:t> – выдают импульсный сигнал, который представляет собой сигнал с кратковременным изменением установившегося состояния, характеризующийся малым интервалом времени по сравнению с временными характеристиками установившегося процесса. </a:t>
            </a:r>
          </a:p>
          <a:p>
            <a:pPr algn="just"/>
            <a:endParaRPr lang="ru-RU"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Цифровые</a:t>
            </a:r>
            <a:r>
              <a:rPr lang="ru-RU" dirty="0" smtClean="0">
                <a:latin typeface="Times New Roman" pitchFamily="18" charset="0"/>
                <a:cs typeface="Times New Roman" pitchFamily="18" charset="0"/>
              </a:rPr>
              <a:t> – выдают сигнал данных, у которого каждый из представляющих параметров описывается функцией дискретного времени и конечным множеством возможных значений. Сигналы представляют собой дискретные электрические или световые импульсы.</a:t>
            </a:r>
          </a:p>
        </p:txBody>
      </p:sp>
      <p:grpSp>
        <p:nvGrpSpPr>
          <p:cNvPr id="3" name="Группа 36"/>
          <p:cNvGrpSpPr/>
          <p:nvPr/>
        </p:nvGrpSpPr>
        <p:grpSpPr>
          <a:xfrm>
            <a:off x="6786578" y="428604"/>
            <a:ext cx="1785950" cy="1239738"/>
            <a:chOff x="6643702" y="428604"/>
            <a:chExt cx="2214578" cy="2169542"/>
          </a:xfrm>
        </p:grpSpPr>
        <p:cxnSp>
          <p:nvCxnSpPr>
            <p:cNvPr id="6" name="Прямая со стрелкой 5"/>
            <p:cNvCxnSpPr/>
            <p:nvPr/>
          </p:nvCxnSpPr>
          <p:spPr>
            <a:xfrm rot="5400000" flipH="1" flipV="1">
              <a:off x="5751124" y="1321182"/>
              <a:ext cx="178595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6643702" y="1500174"/>
              <a:ext cx="221457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rot="16200000" flipV="1">
              <a:off x="6679024" y="1178306"/>
              <a:ext cx="9279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7141386" y="714356"/>
              <a:ext cx="50086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6894529" y="1464455"/>
              <a:ext cx="1499404"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rot="5400000" flipH="1" flipV="1">
              <a:off x="7680744" y="1178306"/>
              <a:ext cx="9279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8144694" y="714356"/>
              <a:ext cx="50086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a:off x="8181207" y="1177115"/>
              <a:ext cx="928694"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a:off x="6643702" y="1641462"/>
              <a:ext cx="500066"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a:off x="8143900" y="1643050"/>
              <a:ext cx="500066"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643702" y="1643050"/>
              <a:ext cx="604666" cy="538610"/>
            </a:xfrm>
            <a:prstGeom prst="rect">
              <a:avLst/>
            </a:prstGeom>
            <a:noFill/>
          </p:spPr>
          <p:txBody>
            <a:bodyPr wrap="none" rtlCol="0">
              <a:spAutoFit/>
            </a:bodyPr>
            <a:lstStyle/>
            <a:p>
              <a:r>
                <a:rPr lang="ru-RU" sz="1400" dirty="0" smtClean="0">
                  <a:latin typeface="Times New Roman" pitchFamily="18" charset="0"/>
                  <a:cs typeface="Times New Roman" pitchFamily="18" charset="0"/>
                </a:rPr>
                <a:t>0,5т</a:t>
              </a:r>
              <a:endParaRPr lang="ru-RU" sz="1400" dirty="0">
                <a:latin typeface="Times New Roman" pitchFamily="18" charset="0"/>
                <a:cs typeface="Times New Roman" pitchFamily="18" charset="0"/>
              </a:endParaRPr>
            </a:p>
          </p:txBody>
        </p:sp>
        <p:sp>
          <p:nvSpPr>
            <p:cNvPr id="31" name="TextBox 30"/>
            <p:cNvSpPr txBox="1"/>
            <p:nvPr/>
          </p:nvSpPr>
          <p:spPr>
            <a:xfrm>
              <a:off x="8143900" y="1643050"/>
              <a:ext cx="604666" cy="538610"/>
            </a:xfrm>
            <a:prstGeom prst="rect">
              <a:avLst/>
            </a:prstGeom>
            <a:noFill/>
          </p:spPr>
          <p:txBody>
            <a:bodyPr wrap="none" rtlCol="0">
              <a:spAutoFit/>
            </a:bodyPr>
            <a:lstStyle/>
            <a:p>
              <a:r>
                <a:rPr lang="ru-RU" sz="1400" dirty="0" smtClean="0">
                  <a:latin typeface="Times New Roman" pitchFamily="18" charset="0"/>
                  <a:cs typeface="Times New Roman" pitchFamily="18" charset="0"/>
                </a:rPr>
                <a:t>0,5т</a:t>
              </a:r>
              <a:endParaRPr lang="ru-RU" sz="1400" dirty="0">
                <a:latin typeface="Times New Roman" pitchFamily="18" charset="0"/>
                <a:cs typeface="Times New Roman" pitchFamily="18" charset="0"/>
              </a:endParaRPr>
            </a:p>
          </p:txBody>
        </p:sp>
        <p:cxnSp>
          <p:nvCxnSpPr>
            <p:cNvPr id="35" name="Прямая со стрелкой 34"/>
            <p:cNvCxnSpPr/>
            <p:nvPr/>
          </p:nvCxnSpPr>
          <p:spPr>
            <a:xfrm>
              <a:off x="6643702" y="2143116"/>
              <a:ext cx="1000132"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000988" y="2059536"/>
              <a:ext cx="326385" cy="538610"/>
            </a:xfrm>
            <a:prstGeom prst="rect">
              <a:avLst/>
            </a:prstGeom>
            <a:noFill/>
          </p:spPr>
          <p:txBody>
            <a:bodyPr wrap="none" rtlCol="0">
              <a:spAutoFit/>
            </a:bodyPr>
            <a:lstStyle/>
            <a:p>
              <a:r>
                <a:rPr lang="ru-RU" sz="1400" dirty="0" smtClean="0">
                  <a:latin typeface="Times New Roman" pitchFamily="18" charset="0"/>
                  <a:cs typeface="Times New Roman" pitchFamily="18" charset="0"/>
                </a:rPr>
                <a:t>т</a:t>
              </a:r>
              <a:endParaRPr lang="ru-RU" sz="1400" dirty="0">
                <a:latin typeface="Times New Roman" pitchFamily="18" charset="0"/>
                <a:cs typeface="Times New Roman" pitchFamily="18" charset="0"/>
              </a:endParaRPr>
            </a:p>
          </p:txBody>
        </p:sp>
      </p:grpSp>
      <p:cxnSp>
        <p:nvCxnSpPr>
          <p:cNvPr id="68" name="Прямая со стрелкой 67"/>
          <p:cNvCxnSpPr/>
          <p:nvPr/>
        </p:nvCxnSpPr>
        <p:spPr>
          <a:xfrm rot="5400000" flipH="1" flipV="1">
            <a:off x="6276627" y="3413593"/>
            <a:ext cx="1020543" cy="6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 name="Прямая со стрелкой 68"/>
          <p:cNvCxnSpPr/>
          <p:nvPr/>
        </p:nvCxnSpPr>
        <p:spPr>
          <a:xfrm>
            <a:off x="6786578" y="3515968"/>
            <a:ext cx="1785950" cy="9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Прямая соединительная линия 70"/>
          <p:cNvCxnSpPr/>
          <p:nvPr/>
        </p:nvCxnSpPr>
        <p:spPr>
          <a:xfrm>
            <a:off x="6928814" y="3071810"/>
            <a:ext cx="14287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Прямая соединительная линия 71"/>
          <p:cNvCxnSpPr/>
          <p:nvPr/>
        </p:nvCxnSpPr>
        <p:spPr>
          <a:xfrm rot="5400000">
            <a:off x="6857696" y="3285804"/>
            <a:ext cx="428628" cy="6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Прямая соединительная линия 86"/>
          <p:cNvCxnSpPr/>
          <p:nvPr/>
        </p:nvCxnSpPr>
        <p:spPr>
          <a:xfrm rot="5400000">
            <a:off x="6643702" y="3357562"/>
            <a:ext cx="57150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Прямая соединительная линия 88"/>
          <p:cNvCxnSpPr/>
          <p:nvPr/>
        </p:nvCxnSpPr>
        <p:spPr>
          <a:xfrm>
            <a:off x="7143768" y="3071810"/>
            <a:ext cx="14287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Прямая соединительная линия 89"/>
          <p:cNvCxnSpPr/>
          <p:nvPr/>
        </p:nvCxnSpPr>
        <p:spPr>
          <a:xfrm rot="5400000">
            <a:off x="7072650" y="3285804"/>
            <a:ext cx="428628" cy="6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p:cNvCxnSpPr/>
          <p:nvPr/>
        </p:nvCxnSpPr>
        <p:spPr>
          <a:xfrm rot="5400000">
            <a:off x="6858336" y="3357242"/>
            <a:ext cx="571504" cy="6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p:cNvCxnSpPr/>
          <p:nvPr/>
        </p:nvCxnSpPr>
        <p:spPr>
          <a:xfrm>
            <a:off x="7357442" y="3071810"/>
            <a:ext cx="14287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Прямая соединительная линия 92"/>
          <p:cNvCxnSpPr/>
          <p:nvPr/>
        </p:nvCxnSpPr>
        <p:spPr>
          <a:xfrm rot="5400000">
            <a:off x="7215206" y="3357562"/>
            <a:ext cx="57150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Прямая соединительная линия 93"/>
          <p:cNvCxnSpPr/>
          <p:nvPr/>
        </p:nvCxnSpPr>
        <p:spPr>
          <a:xfrm rot="5400000">
            <a:off x="7143448" y="3285804"/>
            <a:ext cx="428628" cy="6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Прямая соединительная линия 94"/>
          <p:cNvCxnSpPr/>
          <p:nvPr/>
        </p:nvCxnSpPr>
        <p:spPr>
          <a:xfrm>
            <a:off x="7571756" y="3071810"/>
            <a:ext cx="14287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Прямая соединительная линия 95"/>
          <p:cNvCxnSpPr/>
          <p:nvPr/>
        </p:nvCxnSpPr>
        <p:spPr>
          <a:xfrm rot="5400000">
            <a:off x="7500638" y="3285804"/>
            <a:ext cx="428628" cy="6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Прямая соединительная линия 96"/>
          <p:cNvCxnSpPr/>
          <p:nvPr/>
        </p:nvCxnSpPr>
        <p:spPr>
          <a:xfrm rot="5400000">
            <a:off x="7286644" y="3357562"/>
            <a:ext cx="571504" cy="1588"/>
          </a:xfrm>
          <a:prstGeom prst="line">
            <a:avLst/>
          </a:prstGeom>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8429652" y="1049521"/>
            <a:ext cx="234360" cy="307777"/>
          </a:xfrm>
          <a:prstGeom prst="rect">
            <a:avLst/>
          </a:prstGeom>
          <a:noFill/>
        </p:spPr>
        <p:txBody>
          <a:bodyPr wrap="none" rtlCol="0">
            <a:spAutoFit/>
          </a:bodyPr>
          <a:lstStyle/>
          <a:p>
            <a:r>
              <a:rPr lang="en-US" sz="1400" dirty="0" smtClean="0">
                <a:latin typeface="Times New Roman" pitchFamily="18" charset="0"/>
                <a:cs typeface="Times New Roman" pitchFamily="18" charset="0"/>
              </a:rPr>
              <a:t>t</a:t>
            </a:r>
            <a:endParaRPr lang="ru-RU" sz="1400" dirty="0">
              <a:latin typeface="Times New Roman" pitchFamily="18" charset="0"/>
              <a:cs typeface="Times New Roman" pitchFamily="18" charset="0"/>
            </a:endParaRPr>
          </a:p>
        </p:txBody>
      </p:sp>
      <p:sp>
        <p:nvSpPr>
          <p:cNvPr id="99" name="TextBox 98"/>
          <p:cNvSpPr txBox="1"/>
          <p:nvPr/>
        </p:nvSpPr>
        <p:spPr>
          <a:xfrm>
            <a:off x="6500826" y="285728"/>
            <a:ext cx="314510" cy="307777"/>
          </a:xfrm>
          <a:prstGeom prst="rect">
            <a:avLst/>
          </a:prstGeom>
          <a:noFill/>
        </p:spPr>
        <p:txBody>
          <a:bodyPr wrap="none" rtlCol="0">
            <a:spAutoFit/>
          </a:bodyPr>
          <a:lstStyle/>
          <a:p>
            <a:r>
              <a:rPr lang="en-US" sz="1400" dirty="0" smtClean="0">
                <a:latin typeface="Times New Roman" pitchFamily="18" charset="0"/>
                <a:cs typeface="Times New Roman" pitchFamily="18" charset="0"/>
              </a:rPr>
              <a:t>A</a:t>
            </a:r>
            <a:endParaRPr lang="ru-RU" sz="1400" dirty="0">
              <a:latin typeface="Times New Roman" pitchFamily="18" charset="0"/>
              <a:cs typeface="Times New Roman" pitchFamily="18" charset="0"/>
            </a:endParaRPr>
          </a:p>
        </p:txBody>
      </p:sp>
      <p:grpSp>
        <p:nvGrpSpPr>
          <p:cNvPr id="4" name="Группа 101"/>
          <p:cNvGrpSpPr/>
          <p:nvPr/>
        </p:nvGrpSpPr>
        <p:grpSpPr>
          <a:xfrm>
            <a:off x="6500826" y="1478149"/>
            <a:ext cx="2091748" cy="1236471"/>
            <a:chOff x="6572264" y="1478149"/>
            <a:chExt cx="2091748" cy="1236471"/>
          </a:xfrm>
        </p:grpSpPr>
        <p:grpSp>
          <p:nvGrpSpPr>
            <p:cNvPr id="5" name="Группа 65"/>
            <p:cNvGrpSpPr/>
            <p:nvPr/>
          </p:nvGrpSpPr>
          <p:grpSpPr>
            <a:xfrm>
              <a:off x="6858016" y="1643050"/>
              <a:ext cx="1714512" cy="1071570"/>
              <a:chOff x="6643702" y="1571612"/>
              <a:chExt cx="1928826" cy="1379347"/>
            </a:xfrm>
          </p:grpSpPr>
          <p:cxnSp>
            <p:nvCxnSpPr>
              <p:cNvPr id="39" name="Прямая со стрелкой 38"/>
              <p:cNvCxnSpPr/>
              <p:nvPr/>
            </p:nvCxnSpPr>
            <p:spPr>
              <a:xfrm rot="5400000" flipH="1" flipV="1">
                <a:off x="6038100" y="2177214"/>
                <a:ext cx="1211895" cy="6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a:off x="6643702" y="2298749"/>
                <a:ext cx="1928826" cy="10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rot="5400000" flipH="1" flipV="1">
                <a:off x="6643701" y="1785927"/>
                <a:ext cx="500068" cy="500066"/>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flipV="1">
                <a:off x="7143768" y="1785925"/>
                <a:ext cx="35719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rot="16200000" flipH="1">
                <a:off x="7465240" y="1821645"/>
                <a:ext cx="500065" cy="428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p:cNvCxnSpPr/>
              <p:nvPr/>
            </p:nvCxnSpPr>
            <p:spPr>
              <a:xfrm flipV="1">
                <a:off x="6643702" y="2714620"/>
                <a:ext cx="1285884" cy="20411"/>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7215206" y="2643182"/>
                <a:ext cx="263214" cy="307777"/>
              </a:xfrm>
              <a:prstGeom prst="rect">
                <a:avLst/>
              </a:prstGeom>
              <a:noFill/>
            </p:spPr>
            <p:txBody>
              <a:bodyPr wrap="none" rtlCol="0">
                <a:spAutoFit/>
              </a:bodyPr>
              <a:lstStyle/>
              <a:p>
                <a:r>
                  <a:rPr lang="ru-RU" sz="1400" dirty="0" smtClean="0">
                    <a:latin typeface="Times New Roman" pitchFamily="18" charset="0"/>
                    <a:cs typeface="Times New Roman" pitchFamily="18" charset="0"/>
                  </a:rPr>
                  <a:t>т</a:t>
                </a:r>
                <a:endParaRPr lang="ru-RU" sz="1400" dirty="0">
                  <a:latin typeface="Times New Roman" pitchFamily="18" charset="0"/>
                  <a:cs typeface="Times New Roman" pitchFamily="18" charset="0"/>
                </a:endParaRPr>
              </a:p>
            </p:txBody>
          </p:sp>
          <p:cxnSp>
            <p:nvCxnSpPr>
              <p:cNvPr id="64" name="Прямая соединительная линия 63"/>
              <p:cNvCxnSpPr/>
              <p:nvPr/>
            </p:nvCxnSpPr>
            <p:spPr>
              <a:xfrm rot="5400000">
                <a:off x="7680347" y="2536025"/>
                <a:ext cx="499272" cy="794"/>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0" name="TextBox 99"/>
            <p:cNvSpPr txBox="1"/>
            <p:nvPr/>
          </p:nvSpPr>
          <p:spPr>
            <a:xfrm>
              <a:off x="8429652" y="2192529"/>
              <a:ext cx="234360" cy="307777"/>
            </a:xfrm>
            <a:prstGeom prst="rect">
              <a:avLst/>
            </a:prstGeom>
            <a:noFill/>
          </p:spPr>
          <p:txBody>
            <a:bodyPr wrap="none" rtlCol="0">
              <a:spAutoFit/>
            </a:bodyPr>
            <a:lstStyle/>
            <a:p>
              <a:r>
                <a:rPr lang="en-US" sz="1400" dirty="0" smtClean="0">
                  <a:latin typeface="Times New Roman" pitchFamily="18" charset="0"/>
                  <a:cs typeface="Times New Roman" pitchFamily="18" charset="0"/>
                </a:rPr>
                <a:t>t</a:t>
              </a:r>
              <a:endParaRPr lang="ru-RU" sz="1400" dirty="0">
                <a:latin typeface="Times New Roman" pitchFamily="18" charset="0"/>
                <a:cs typeface="Times New Roman" pitchFamily="18" charset="0"/>
              </a:endParaRPr>
            </a:p>
          </p:txBody>
        </p:sp>
        <p:sp>
          <p:nvSpPr>
            <p:cNvPr id="101" name="TextBox 100"/>
            <p:cNvSpPr txBox="1"/>
            <p:nvPr/>
          </p:nvSpPr>
          <p:spPr>
            <a:xfrm>
              <a:off x="6572264" y="1478149"/>
              <a:ext cx="314510" cy="307777"/>
            </a:xfrm>
            <a:prstGeom prst="rect">
              <a:avLst/>
            </a:prstGeom>
            <a:noFill/>
          </p:spPr>
          <p:txBody>
            <a:bodyPr wrap="none" rtlCol="0">
              <a:spAutoFit/>
            </a:bodyPr>
            <a:lstStyle/>
            <a:p>
              <a:r>
                <a:rPr lang="en-US" sz="1400" dirty="0" smtClean="0">
                  <a:latin typeface="Times New Roman" pitchFamily="18" charset="0"/>
                  <a:cs typeface="Times New Roman" pitchFamily="18" charset="0"/>
                </a:rPr>
                <a:t>A</a:t>
              </a:r>
              <a:endParaRPr lang="ru-RU" sz="1400" dirty="0">
                <a:latin typeface="Times New Roman" pitchFamily="18" charset="0"/>
                <a:cs typeface="Times New Roman" pitchFamily="18" charset="0"/>
              </a:endParaRPr>
            </a:p>
          </p:txBody>
        </p:sp>
      </p:grpSp>
      <p:sp>
        <p:nvSpPr>
          <p:cNvPr id="103" name="TextBox 102"/>
          <p:cNvSpPr txBox="1"/>
          <p:nvPr/>
        </p:nvSpPr>
        <p:spPr>
          <a:xfrm>
            <a:off x="8429652" y="3549851"/>
            <a:ext cx="234360" cy="307777"/>
          </a:xfrm>
          <a:prstGeom prst="rect">
            <a:avLst/>
          </a:prstGeom>
          <a:noFill/>
        </p:spPr>
        <p:txBody>
          <a:bodyPr wrap="none" rtlCol="0">
            <a:spAutoFit/>
          </a:bodyPr>
          <a:lstStyle/>
          <a:p>
            <a:r>
              <a:rPr lang="en-US" sz="1400" dirty="0" smtClean="0">
                <a:latin typeface="Times New Roman" pitchFamily="18" charset="0"/>
                <a:cs typeface="Times New Roman" pitchFamily="18" charset="0"/>
              </a:rPr>
              <a:t>t</a:t>
            </a:r>
            <a:endParaRPr lang="ru-RU" sz="1400" dirty="0">
              <a:latin typeface="Times New Roman" pitchFamily="18" charset="0"/>
              <a:cs typeface="Times New Roman" pitchFamily="18" charset="0"/>
            </a:endParaRPr>
          </a:p>
        </p:txBody>
      </p:sp>
      <p:sp>
        <p:nvSpPr>
          <p:cNvPr id="104" name="TextBox 103"/>
          <p:cNvSpPr txBox="1"/>
          <p:nvPr/>
        </p:nvSpPr>
        <p:spPr>
          <a:xfrm>
            <a:off x="6500826" y="2786058"/>
            <a:ext cx="314510" cy="307777"/>
          </a:xfrm>
          <a:prstGeom prst="rect">
            <a:avLst/>
          </a:prstGeom>
          <a:noFill/>
        </p:spPr>
        <p:txBody>
          <a:bodyPr wrap="none" rtlCol="0">
            <a:spAutoFit/>
          </a:bodyPr>
          <a:lstStyle/>
          <a:p>
            <a:r>
              <a:rPr lang="en-US" sz="1400" dirty="0" smtClean="0">
                <a:latin typeface="Times New Roman" pitchFamily="18" charset="0"/>
                <a:cs typeface="Times New Roman" pitchFamily="18" charset="0"/>
              </a:rPr>
              <a:t>A</a:t>
            </a:r>
            <a:endParaRPr lang="ru-RU" sz="1400" dirty="0">
              <a:latin typeface="Times New Roman" pitchFamily="18" charset="0"/>
              <a:cs typeface="Times New Roman" pitchFamily="18" charset="0"/>
            </a:endParaRPr>
          </a:p>
        </p:txBody>
      </p:sp>
      <p:cxnSp>
        <p:nvCxnSpPr>
          <p:cNvPr id="108" name="Прямая со стрелкой 107"/>
          <p:cNvCxnSpPr/>
          <p:nvPr/>
        </p:nvCxnSpPr>
        <p:spPr>
          <a:xfrm>
            <a:off x="6929454" y="3641726"/>
            <a:ext cx="214314"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6909800" y="3618526"/>
            <a:ext cx="233968" cy="239102"/>
          </a:xfrm>
          <a:prstGeom prst="rect">
            <a:avLst/>
          </a:prstGeom>
          <a:noFill/>
        </p:spPr>
        <p:txBody>
          <a:bodyPr wrap="none" rtlCol="0">
            <a:spAutoFit/>
          </a:bodyPr>
          <a:lstStyle/>
          <a:p>
            <a:r>
              <a:rPr lang="ru-RU" sz="1400" dirty="0" smtClean="0">
                <a:latin typeface="Times New Roman" pitchFamily="18" charset="0"/>
                <a:cs typeface="Times New Roman" pitchFamily="18" charset="0"/>
              </a:rPr>
              <a:t>т</a:t>
            </a:r>
            <a:endParaRPr lang="ru-RU" sz="1400" dirty="0">
              <a:latin typeface="Times New Roman" pitchFamily="18" charset="0"/>
              <a:cs typeface="Times New Roman" pitchFamily="18" charset="0"/>
            </a:endParaRPr>
          </a:p>
        </p:txBody>
      </p:sp>
      <p:cxnSp>
        <p:nvCxnSpPr>
          <p:cNvPr id="113" name="Прямая со стрелкой 112"/>
          <p:cNvCxnSpPr/>
          <p:nvPr/>
        </p:nvCxnSpPr>
        <p:spPr>
          <a:xfrm>
            <a:off x="7286644" y="3643314"/>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5" name="Прямая со стрелкой 114"/>
          <p:cNvCxnSpPr/>
          <p:nvPr/>
        </p:nvCxnSpPr>
        <p:spPr>
          <a:xfrm rot="10800000">
            <a:off x="7572396" y="3643314"/>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8" name="Прямая соединительная линия 117"/>
          <p:cNvCxnSpPr/>
          <p:nvPr/>
        </p:nvCxnSpPr>
        <p:spPr>
          <a:xfrm>
            <a:off x="7500958" y="3643314"/>
            <a:ext cx="7143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7429520" y="3618526"/>
            <a:ext cx="585417" cy="307777"/>
          </a:xfrm>
          <a:prstGeom prst="rect">
            <a:avLst/>
          </a:prstGeom>
          <a:noFill/>
        </p:spPr>
        <p:txBody>
          <a:bodyPr wrap="none" rtlCol="0">
            <a:spAutoFit/>
          </a:bodyPr>
          <a:lstStyle/>
          <a:p>
            <a:r>
              <a:rPr lang="en-US" sz="1400" dirty="0" smtClean="0">
                <a:latin typeface="Times New Roman" pitchFamily="18" charset="0"/>
                <a:cs typeface="Times New Roman" pitchFamily="18" charset="0"/>
              </a:rPr>
              <a:t>≈0.1</a:t>
            </a:r>
            <a:r>
              <a:rPr lang="ru-RU" sz="1400" dirty="0" smtClean="0">
                <a:latin typeface="Times New Roman" pitchFamily="18" charset="0"/>
                <a:cs typeface="Times New Roman" pitchFamily="18" charset="0"/>
              </a:rPr>
              <a:t>т</a:t>
            </a:r>
            <a:endParaRPr lang="ru-RU" sz="1400" dirty="0">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Прямоугольник 2"/>
          <p:cNvSpPr/>
          <p:nvPr/>
        </p:nvSpPr>
        <p:spPr>
          <a:xfrm>
            <a:off x="428596" y="357166"/>
            <a:ext cx="8429684" cy="4341188"/>
          </a:xfrm>
          <a:prstGeom prst="rect">
            <a:avLst/>
          </a:prstGeom>
        </p:spPr>
        <p:txBody>
          <a:bodyPr wrap="square">
            <a:spAutoFit/>
          </a:bodyPr>
          <a:lstStyle/>
          <a:p>
            <a:r>
              <a:rPr lang="ru-RU" sz="2810" dirty="0" smtClean="0">
                <a:solidFill>
                  <a:srgbClr val="A5C249"/>
                </a:solidFill>
                <a:latin typeface="Times New Roman"/>
                <a:ea typeface="Times New Roman"/>
                <a:cs typeface="Times New Roman"/>
                <a:sym typeface="Times New Roman"/>
              </a:rPr>
              <a:t>Классификация датчиков по виду выходных величин</a:t>
            </a:r>
          </a:p>
          <a:p>
            <a:endParaRPr lang="ru-RU" sz="1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Активные</a:t>
            </a:r>
            <a:r>
              <a:rPr lang="ru-RU" sz="2400" dirty="0" smtClean="0">
                <a:latin typeface="Times New Roman" pitchFamily="18" charset="0"/>
                <a:cs typeface="Times New Roman" pitchFamily="18" charset="0"/>
              </a:rPr>
              <a:t> (генераторные) – датчики, которые способны вырабатывать выходной сигнал самостоятельно, без необходимости применения внешнего источника питания.(термопары, фотодиоды, </a:t>
            </a:r>
            <a:r>
              <a:rPr lang="ru-RU" sz="2400" dirty="0" err="1" smtClean="0">
                <a:latin typeface="Times New Roman" pitchFamily="18" charset="0"/>
                <a:cs typeface="Times New Roman" pitchFamily="18" charset="0"/>
              </a:rPr>
              <a:t>пьезопреобразователи</a:t>
            </a:r>
            <a:r>
              <a:rPr lang="ru-RU" sz="2400" dirty="0" smtClean="0">
                <a:latin typeface="Times New Roman" pitchFamily="18" charset="0"/>
                <a:cs typeface="Times New Roman" pitchFamily="18" charset="0"/>
              </a:rPr>
              <a:t>, индукционные пр.)</a:t>
            </a:r>
          </a:p>
          <a:p>
            <a:endParaRPr lang="ru-RU" sz="2400"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Пассивные</a:t>
            </a:r>
            <a:r>
              <a:rPr lang="ru-RU" sz="2400" dirty="0" smtClean="0">
                <a:latin typeface="Times New Roman" pitchFamily="18" charset="0"/>
                <a:cs typeface="Times New Roman" pitchFamily="18" charset="0"/>
              </a:rPr>
              <a:t> (параметрические) - датчики, которым для измерения физической величины необходим источник питания (емкостные, индуктивные, резистивные и т.д.)</a:t>
            </a:r>
          </a:p>
          <a:p>
            <a:endParaRPr lang="ru-RU" dirty="0" smtClean="0">
              <a:latin typeface="Times New Roman" pitchFamily="18" charset="0"/>
              <a:cs typeface="Times New Roman" pitchFamily="18" charset="0"/>
            </a:endParaRPr>
          </a:p>
        </p:txBody>
      </p:sp>
    </p:spTree>
  </p:cSld>
  <p:clrMapOvr>
    <a:overrideClrMapping bg1="lt1" tx1="dk1" bg2="lt2" tx2="dk2" accent1="accent1" accent2="accent2" accent3="accent3" accent4="accent4" accent5="accent5" accent6="accent6" hlink="hlink" folHlink="folHlink"/>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p:cNvSpPr>
          <p:nvPr>
            <p:ph type="title"/>
          </p:nvPr>
        </p:nvSpPr>
        <p:spPr>
          <a:xfrm>
            <a:off x="628650" y="365125"/>
            <a:ext cx="7886700" cy="1325564"/>
          </a:xfrm>
          <a:prstGeom prst="rect">
            <a:avLst/>
          </a:prstGeom>
        </p:spPr>
        <p:txBody>
          <a:bodyPr lIns="0" tIns="0" rIns="0" bIns="0"/>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Классификация</a:t>
            </a:r>
          </a:p>
        </p:txBody>
      </p:sp>
      <p:sp>
        <p:nvSpPr>
          <p:cNvPr id="104" name="Shape 104"/>
          <p:cNvSpPr>
            <a:spLocks noGrp="1"/>
          </p:cNvSpPr>
          <p:nvPr>
            <p:ph type="body" idx="1"/>
          </p:nvPr>
        </p:nvSpPr>
        <p:spPr>
          <a:xfrm>
            <a:off x="628650" y="1825625"/>
            <a:ext cx="7886700" cy="4351338"/>
          </a:xfrm>
          <a:prstGeom prst="rect">
            <a:avLst/>
          </a:prstGeom>
        </p:spPr>
        <p:txBody>
          <a:bodyPr>
            <a:normAutofit lnSpcReduction="10000"/>
          </a:bodyPr>
          <a:lstStyle/>
          <a:p>
            <a:pPr marL="0" lvl="0" indent="0" defTabSz="658368">
              <a:spcBef>
                <a:spcPts val="600"/>
              </a:spcBef>
              <a:buSzTx/>
              <a:buFontTx/>
              <a:buNone/>
              <a:defRPr sz="1800"/>
            </a:pPr>
            <a:r>
              <a:rPr sz="2688" b="1">
                <a:latin typeface="Times New Roman"/>
                <a:ea typeface="Times New Roman"/>
                <a:cs typeface="Times New Roman"/>
                <a:sym typeface="Times New Roman"/>
              </a:rPr>
              <a:t>По структуре:</a:t>
            </a:r>
            <a:endParaRPr sz="2688">
              <a:latin typeface="Times New Roman"/>
              <a:ea typeface="Times New Roman"/>
              <a:cs typeface="Times New Roman"/>
              <a:sym typeface="Times New Roman"/>
            </a:endParaRPr>
          </a:p>
          <a:p>
            <a:pPr marL="269507" lvl="0" indent="-269507" defTabSz="658368">
              <a:spcBef>
                <a:spcPts val="600"/>
              </a:spcBef>
              <a:buFontTx/>
              <a:defRPr sz="1800"/>
            </a:pPr>
            <a:r>
              <a:rPr sz="2688">
                <a:latin typeface="Times New Roman"/>
                <a:ea typeface="Times New Roman"/>
                <a:cs typeface="Times New Roman"/>
                <a:sym typeface="Times New Roman"/>
              </a:rPr>
              <a:t>Датчики прямого действия </a:t>
            </a:r>
          </a:p>
          <a:p>
            <a:pPr marL="0" lvl="0" indent="0" defTabSz="658368">
              <a:spcBef>
                <a:spcPts val="600"/>
              </a:spcBef>
              <a:buSzTx/>
              <a:buFontTx/>
              <a:buNone/>
              <a:defRPr sz="1800"/>
            </a:pPr>
            <a:r>
              <a:rPr sz="2688">
                <a:latin typeface="Times New Roman"/>
                <a:ea typeface="Times New Roman"/>
                <a:cs typeface="Times New Roman"/>
                <a:sym typeface="Times New Roman"/>
              </a:rPr>
              <a:t>(внешнее воздействие -&gt; электрический сигнал).</a:t>
            </a:r>
          </a:p>
          <a:p>
            <a:pPr marL="269507" lvl="0" indent="-269507" defTabSz="658368">
              <a:spcBef>
                <a:spcPts val="600"/>
              </a:spcBef>
              <a:buFontTx/>
              <a:defRPr sz="1800"/>
            </a:pPr>
            <a:r>
              <a:rPr sz="2688">
                <a:latin typeface="Times New Roman"/>
                <a:ea typeface="Times New Roman"/>
                <a:cs typeface="Times New Roman"/>
                <a:sym typeface="Times New Roman"/>
              </a:rPr>
              <a:t>Составные датчики </a:t>
            </a:r>
          </a:p>
          <a:p>
            <a:pPr marL="0" lvl="0" indent="0" defTabSz="658368">
              <a:spcBef>
                <a:spcPts val="600"/>
              </a:spcBef>
              <a:buSzTx/>
              <a:buFontTx/>
              <a:buNone/>
              <a:defRPr sz="1800"/>
            </a:pPr>
            <a:r>
              <a:rPr sz="2688">
                <a:latin typeface="Times New Roman"/>
                <a:ea typeface="Times New Roman"/>
                <a:cs typeface="Times New Roman"/>
                <a:sym typeface="Times New Roman"/>
              </a:rPr>
              <a:t>(внешнее воздействие -&gt; другие виды энергии -&gt; электрический сигнал).</a:t>
            </a:r>
          </a:p>
          <a:p>
            <a:pPr marL="0" lvl="0" indent="0" defTabSz="658368">
              <a:spcBef>
                <a:spcPts val="600"/>
              </a:spcBef>
              <a:buSzTx/>
              <a:buFontTx/>
              <a:buNone/>
              <a:defRPr sz="1800"/>
            </a:pPr>
            <a:endParaRPr sz="2688">
              <a:latin typeface="Times New Roman"/>
              <a:ea typeface="Times New Roman"/>
              <a:cs typeface="Times New Roman"/>
              <a:sym typeface="Times New Roman"/>
            </a:endParaRPr>
          </a:p>
          <a:p>
            <a:pPr marL="0" lvl="0" indent="0" defTabSz="658368">
              <a:spcBef>
                <a:spcPts val="600"/>
              </a:spcBef>
              <a:buSzTx/>
              <a:buFontTx/>
              <a:buNone/>
              <a:defRPr sz="1800"/>
            </a:pPr>
            <a:r>
              <a:rPr sz="2688" b="1">
                <a:latin typeface="Times New Roman"/>
                <a:ea typeface="Times New Roman"/>
                <a:cs typeface="Times New Roman"/>
                <a:sym typeface="Times New Roman"/>
              </a:rPr>
              <a:t>По точке отсчета:</a:t>
            </a:r>
            <a:endParaRPr sz="2688">
              <a:latin typeface="Times New Roman"/>
              <a:ea typeface="Times New Roman"/>
              <a:cs typeface="Times New Roman"/>
              <a:sym typeface="Times New Roman"/>
            </a:endParaRPr>
          </a:p>
          <a:p>
            <a:pPr marL="269507" lvl="0" indent="-269507" defTabSz="658368">
              <a:spcBef>
                <a:spcPts val="600"/>
              </a:spcBef>
              <a:buFontTx/>
              <a:defRPr sz="1800"/>
            </a:pPr>
            <a:r>
              <a:rPr sz="2688">
                <a:latin typeface="Times New Roman"/>
                <a:ea typeface="Times New Roman"/>
                <a:cs typeface="Times New Roman"/>
                <a:sym typeface="Times New Roman"/>
              </a:rPr>
              <a:t>Абсолютные.</a:t>
            </a:r>
          </a:p>
          <a:p>
            <a:pPr marL="269507" lvl="0" indent="-269507" defTabSz="658368">
              <a:spcBef>
                <a:spcPts val="600"/>
              </a:spcBef>
              <a:buFontTx/>
              <a:defRPr sz="1800"/>
            </a:pPr>
            <a:r>
              <a:rPr sz="2688">
                <a:latin typeface="Times New Roman"/>
                <a:ea typeface="Times New Roman"/>
                <a:cs typeface="Times New Roman"/>
                <a:sym typeface="Times New Roman"/>
              </a:rPr>
              <a:t>Относительные (измеряют разницу было-стало).</a:t>
            </a:r>
          </a:p>
        </p:txBody>
      </p:sp>
      <p:sp>
        <p:nvSpPr>
          <p:cNvPr id="106" name="Shape 106"/>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2">
            <a:lum bright="-36000" contrast="54000"/>
          </a:blip>
          <a:srcRect/>
          <a:stretch>
            <a:fillRect/>
          </a:stretch>
        </p:blipFill>
        <p:spPr bwMode="auto">
          <a:xfrm>
            <a:off x="755650" y="928670"/>
            <a:ext cx="7775575" cy="3619500"/>
          </a:xfrm>
          <a:prstGeom prst="rect">
            <a:avLst/>
          </a:prstGeom>
          <a:noFill/>
          <a:ln w="9525">
            <a:noFill/>
            <a:miter lim="800000"/>
            <a:headEnd/>
            <a:tailEnd/>
          </a:ln>
        </p:spPr>
      </p:pic>
      <p:sp>
        <p:nvSpPr>
          <p:cNvPr id="16389" name="AutoShape 5"/>
          <p:cNvSpPr>
            <a:spLocks/>
          </p:cNvSpPr>
          <p:nvPr/>
        </p:nvSpPr>
        <p:spPr bwMode="auto">
          <a:xfrm>
            <a:off x="179388" y="5133957"/>
            <a:ext cx="1512887" cy="609600"/>
          </a:xfrm>
          <a:prstGeom prst="borderCallout2">
            <a:avLst>
              <a:gd name="adj1" fmla="val 18750"/>
              <a:gd name="adj2" fmla="val 105037"/>
              <a:gd name="adj3" fmla="val 18750"/>
              <a:gd name="adj4" fmla="val 122981"/>
              <a:gd name="adj5" fmla="val -353907"/>
              <a:gd name="adj6" fmla="val 141657"/>
            </a:avLst>
          </a:prstGeom>
          <a:solidFill>
            <a:schemeClr val="accent1"/>
          </a:solidFill>
          <a:ln w="9525">
            <a:solidFill>
              <a:schemeClr val="bg2"/>
            </a:solidFill>
            <a:miter lim="800000"/>
            <a:headEnd/>
            <a:tailEnd type="triangle" w="med" len="med"/>
          </a:ln>
        </p:spPr>
        <p:txBody>
          <a:bodyPr/>
          <a:lstStyle/>
          <a:p>
            <a:pPr algn="ctr"/>
            <a:r>
              <a:rPr lang="ru-RU" altLang="ru-RU"/>
              <a:t>Первичный процесс</a:t>
            </a:r>
          </a:p>
        </p:txBody>
      </p:sp>
      <p:sp>
        <p:nvSpPr>
          <p:cNvPr id="16390" name="AutoShape 6"/>
          <p:cNvSpPr>
            <a:spLocks/>
          </p:cNvSpPr>
          <p:nvPr/>
        </p:nvSpPr>
        <p:spPr bwMode="auto">
          <a:xfrm>
            <a:off x="3141663" y="5105382"/>
            <a:ext cx="1512887" cy="609600"/>
          </a:xfrm>
          <a:prstGeom prst="borderCallout2">
            <a:avLst>
              <a:gd name="adj1" fmla="val 18750"/>
              <a:gd name="adj2" fmla="val -5037"/>
              <a:gd name="adj3" fmla="val 18750"/>
              <a:gd name="adj4" fmla="val -5773"/>
              <a:gd name="adj5" fmla="val -342190"/>
              <a:gd name="adj6" fmla="val -6505"/>
            </a:avLst>
          </a:prstGeom>
          <a:solidFill>
            <a:schemeClr val="accent1"/>
          </a:solidFill>
          <a:ln w="9525">
            <a:solidFill>
              <a:schemeClr val="bg2"/>
            </a:solidFill>
            <a:miter lim="800000"/>
            <a:headEnd/>
            <a:tailEnd type="triangle" w="med" len="med"/>
          </a:ln>
        </p:spPr>
        <p:txBody>
          <a:bodyPr/>
          <a:lstStyle/>
          <a:p>
            <a:pPr algn="ctr"/>
            <a:r>
              <a:rPr lang="ru-RU" altLang="ru-RU"/>
              <a:t>Вторичный процесс</a:t>
            </a:r>
          </a:p>
        </p:txBody>
      </p:sp>
      <p:sp>
        <p:nvSpPr>
          <p:cNvPr id="16391" name="AutoShape 7"/>
          <p:cNvSpPr>
            <a:spLocks/>
          </p:cNvSpPr>
          <p:nvPr/>
        </p:nvSpPr>
        <p:spPr bwMode="auto">
          <a:xfrm>
            <a:off x="5003800" y="4600557"/>
            <a:ext cx="1728788" cy="1223963"/>
          </a:xfrm>
          <a:prstGeom prst="borderCallout2">
            <a:avLst>
              <a:gd name="adj1" fmla="val 9338"/>
              <a:gd name="adj2" fmla="val -4407"/>
              <a:gd name="adj3" fmla="val 9338"/>
              <a:gd name="adj4" fmla="val -32417"/>
              <a:gd name="adj5" fmla="val -131389"/>
              <a:gd name="adj6" fmla="val -60699"/>
            </a:avLst>
          </a:prstGeom>
          <a:solidFill>
            <a:schemeClr val="accent1"/>
          </a:solidFill>
          <a:ln w="9525">
            <a:solidFill>
              <a:schemeClr val="bg2"/>
            </a:solidFill>
            <a:miter lim="800000"/>
            <a:headEnd/>
            <a:tailEnd type="triangle" w="med" len="med"/>
          </a:ln>
        </p:spPr>
        <p:txBody>
          <a:bodyPr/>
          <a:lstStyle/>
          <a:p>
            <a:pPr algn="ctr"/>
            <a:r>
              <a:rPr lang="ru-RU" altLang="ru-RU"/>
              <a:t>Измеритель-ный мост, согласование сигналов</a:t>
            </a:r>
          </a:p>
        </p:txBody>
      </p:sp>
      <p:sp>
        <p:nvSpPr>
          <p:cNvPr id="16392" name="AutoShape 8"/>
          <p:cNvSpPr>
            <a:spLocks/>
          </p:cNvSpPr>
          <p:nvPr/>
        </p:nvSpPr>
        <p:spPr bwMode="auto">
          <a:xfrm>
            <a:off x="6948488" y="4889482"/>
            <a:ext cx="1512887" cy="431800"/>
          </a:xfrm>
          <a:prstGeom prst="borderCallout2">
            <a:avLst>
              <a:gd name="adj1" fmla="val 26472"/>
              <a:gd name="adj2" fmla="val -5037"/>
              <a:gd name="adj3" fmla="val 26472"/>
              <a:gd name="adj4" fmla="val -77125"/>
              <a:gd name="adj5" fmla="val -533454"/>
              <a:gd name="adj6" fmla="val -149319"/>
            </a:avLst>
          </a:prstGeom>
          <a:solidFill>
            <a:schemeClr val="accent1"/>
          </a:solidFill>
          <a:ln w="9525">
            <a:solidFill>
              <a:schemeClr val="bg2"/>
            </a:solidFill>
            <a:miter lim="800000"/>
            <a:headEnd/>
            <a:tailEnd type="triangle" w="med" len="med"/>
          </a:ln>
        </p:spPr>
        <p:txBody>
          <a:bodyPr/>
          <a:lstStyle/>
          <a:p>
            <a:pPr algn="ctr"/>
            <a:r>
              <a:rPr lang="ru-RU" altLang="ru-RU"/>
              <a:t>Усилитель</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additive="base">
                                        <p:cTn id="7" dur="500" fill="hold"/>
                                        <p:tgtEl>
                                          <p:spTgt spid="16389"/>
                                        </p:tgtEl>
                                        <p:attrNameLst>
                                          <p:attrName>ppt_x</p:attrName>
                                        </p:attrNameLst>
                                      </p:cBhvr>
                                      <p:tavLst>
                                        <p:tav tm="0">
                                          <p:val>
                                            <p:strVal val="0-#ppt_w/2"/>
                                          </p:val>
                                        </p:tav>
                                        <p:tav tm="100000">
                                          <p:val>
                                            <p:strVal val="#ppt_x"/>
                                          </p:val>
                                        </p:tav>
                                      </p:tavLst>
                                    </p:anim>
                                    <p:anim calcmode="lin" valueType="num">
                                      <p:cBhvr additive="base">
                                        <p:cTn id="8" dur="500" fill="hold"/>
                                        <p:tgtEl>
                                          <p:spTgt spid="1638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390"/>
                                        </p:tgtEl>
                                        <p:attrNameLst>
                                          <p:attrName>style.visibility</p:attrName>
                                        </p:attrNameLst>
                                      </p:cBhvr>
                                      <p:to>
                                        <p:strVal val="visible"/>
                                      </p:to>
                                    </p:set>
                                    <p:anim calcmode="lin" valueType="num">
                                      <p:cBhvr additive="base">
                                        <p:cTn id="13" dur="500" fill="hold"/>
                                        <p:tgtEl>
                                          <p:spTgt spid="16390"/>
                                        </p:tgtEl>
                                        <p:attrNameLst>
                                          <p:attrName>ppt_x</p:attrName>
                                        </p:attrNameLst>
                                      </p:cBhvr>
                                      <p:tavLst>
                                        <p:tav tm="0">
                                          <p:val>
                                            <p:strVal val="1+#ppt_w/2"/>
                                          </p:val>
                                        </p:tav>
                                        <p:tav tm="100000">
                                          <p:val>
                                            <p:strVal val="#ppt_x"/>
                                          </p:val>
                                        </p:tav>
                                      </p:tavLst>
                                    </p:anim>
                                    <p:anim calcmode="lin" valueType="num">
                                      <p:cBhvr additive="base">
                                        <p:cTn id="14" dur="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6391"/>
                                        </p:tgtEl>
                                        <p:attrNameLst>
                                          <p:attrName>style.visibility</p:attrName>
                                        </p:attrNameLst>
                                      </p:cBhvr>
                                      <p:to>
                                        <p:strVal val="visible"/>
                                      </p:to>
                                    </p:set>
                                    <p:anim calcmode="lin" valueType="num">
                                      <p:cBhvr additive="base">
                                        <p:cTn id="19" dur="500" fill="hold"/>
                                        <p:tgtEl>
                                          <p:spTgt spid="16391"/>
                                        </p:tgtEl>
                                        <p:attrNameLst>
                                          <p:attrName>ppt_x</p:attrName>
                                        </p:attrNameLst>
                                      </p:cBhvr>
                                      <p:tavLst>
                                        <p:tav tm="0">
                                          <p:val>
                                            <p:strVal val="1+#ppt_w/2"/>
                                          </p:val>
                                        </p:tav>
                                        <p:tav tm="100000">
                                          <p:val>
                                            <p:strVal val="#ppt_x"/>
                                          </p:val>
                                        </p:tav>
                                      </p:tavLst>
                                    </p:anim>
                                    <p:anim calcmode="lin" valueType="num">
                                      <p:cBhvr additive="base">
                                        <p:cTn id="20" dur="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6392"/>
                                        </p:tgtEl>
                                        <p:attrNameLst>
                                          <p:attrName>style.visibility</p:attrName>
                                        </p:attrNameLst>
                                      </p:cBhvr>
                                      <p:to>
                                        <p:strVal val="visible"/>
                                      </p:to>
                                    </p:set>
                                    <p:anim calcmode="lin" valueType="num">
                                      <p:cBhvr additive="base">
                                        <p:cTn id="25" dur="500" fill="hold"/>
                                        <p:tgtEl>
                                          <p:spTgt spid="16392"/>
                                        </p:tgtEl>
                                        <p:attrNameLst>
                                          <p:attrName>ppt_x</p:attrName>
                                        </p:attrNameLst>
                                      </p:cBhvr>
                                      <p:tavLst>
                                        <p:tav tm="0">
                                          <p:val>
                                            <p:strVal val="1+#ppt_w/2"/>
                                          </p:val>
                                        </p:tav>
                                        <p:tav tm="100000">
                                          <p:val>
                                            <p:strVal val="#ppt_x"/>
                                          </p:val>
                                        </p:tav>
                                      </p:tavLst>
                                    </p:anim>
                                    <p:anim calcmode="lin" valueType="num">
                                      <p:cBhvr additive="base">
                                        <p:cTn id="26" dur="500" fill="hold"/>
                                        <p:tgtEl>
                                          <p:spTgt spid="163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P spid="16390" grpId="0" animBg="1"/>
      <p:bldP spid="16391" grpId="0" animBg="1"/>
      <p:bldP spid="1639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a:spLocks noGrp="1"/>
          </p:cNvSpPr>
          <p:nvPr>
            <p:ph type="title"/>
          </p:nvPr>
        </p:nvSpPr>
        <p:spPr>
          <a:xfrm>
            <a:off x="628650" y="365125"/>
            <a:ext cx="7886700" cy="1325564"/>
          </a:xfrm>
          <a:prstGeom prst="rect">
            <a:avLst/>
          </a:prstGeom>
        </p:spPr>
        <p:txBody>
          <a:bodyPr lIns="0" tIns="0" rIns="0" bIns="0"/>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Классификация</a:t>
            </a:r>
          </a:p>
        </p:txBody>
      </p:sp>
      <p:sp>
        <p:nvSpPr>
          <p:cNvPr id="109" name="Shape 109"/>
          <p:cNvSpPr>
            <a:spLocks noGrp="1"/>
          </p:cNvSpPr>
          <p:nvPr>
            <p:ph type="body" idx="1"/>
          </p:nvPr>
        </p:nvSpPr>
        <p:spPr>
          <a:xfrm>
            <a:off x="628650" y="1825625"/>
            <a:ext cx="7886700" cy="4351338"/>
          </a:xfrm>
          <a:prstGeom prst="rect">
            <a:avLst/>
          </a:prstGeom>
        </p:spPr>
        <p:txBody>
          <a:bodyPr>
            <a:normAutofit lnSpcReduction="10000"/>
          </a:bodyPr>
          <a:lstStyle/>
          <a:p>
            <a:pPr marL="0" lvl="0" indent="0" defTabSz="589788">
              <a:spcBef>
                <a:spcPts val="600"/>
              </a:spcBef>
              <a:buSzTx/>
              <a:buFontTx/>
              <a:buNone/>
              <a:defRPr sz="1800"/>
            </a:pPr>
            <a:r>
              <a:rPr sz="2408" b="1">
                <a:latin typeface="Times New Roman"/>
                <a:ea typeface="Times New Roman"/>
                <a:cs typeface="Times New Roman"/>
                <a:sym typeface="Times New Roman"/>
              </a:rPr>
              <a:t>По измеряемой величине:</a:t>
            </a:r>
            <a:endParaRPr sz="2408">
              <a:latin typeface="Times New Roman"/>
              <a:ea typeface="Times New Roman"/>
              <a:cs typeface="Times New Roman"/>
              <a:sym typeface="Times New Roman"/>
            </a:endParaRPr>
          </a:p>
          <a:p>
            <a:pPr marL="241433" lvl="0" indent="-241433" defTabSz="589788">
              <a:spcBef>
                <a:spcPts val="600"/>
              </a:spcBef>
              <a:buFontTx/>
              <a:defRPr sz="1800"/>
            </a:pPr>
            <a:r>
              <a:rPr sz="2408">
                <a:latin typeface="Times New Roman"/>
                <a:ea typeface="Times New Roman"/>
                <a:cs typeface="Times New Roman"/>
                <a:sym typeface="Times New Roman"/>
              </a:rPr>
              <a:t>Температурные.</a:t>
            </a:r>
          </a:p>
          <a:p>
            <a:pPr marL="241433" lvl="0" indent="-241433" defTabSz="589788">
              <a:spcBef>
                <a:spcPts val="600"/>
              </a:spcBef>
              <a:buFontTx/>
              <a:defRPr sz="1800"/>
            </a:pPr>
            <a:r>
              <a:rPr sz="2408">
                <a:latin typeface="Times New Roman"/>
                <a:ea typeface="Times New Roman"/>
                <a:cs typeface="Times New Roman"/>
                <a:sym typeface="Times New Roman"/>
              </a:rPr>
              <a:t>Датчики давления.</a:t>
            </a:r>
          </a:p>
          <a:p>
            <a:pPr marL="241433" lvl="0" indent="-241433" defTabSz="589788">
              <a:spcBef>
                <a:spcPts val="600"/>
              </a:spcBef>
              <a:buFontTx/>
              <a:defRPr sz="1800"/>
            </a:pPr>
            <a:r>
              <a:rPr sz="2408">
                <a:latin typeface="Times New Roman"/>
                <a:ea typeface="Times New Roman"/>
                <a:cs typeface="Times New Roman"/>
                <a:sym typeface="Times New Roman"/>
              </a:rPr>
              <a:t>Датчики влажности.</a:t>
            </a:r>
          </a:p>
          <a:p>
            <a:pPr marL="0" lvl="0" indent="0" defTabSz="589788">
              <a:spcBef>
                <a:spcPts val="600"/>
              </a:spcBef>
              <a:buSzTx/>
              <a:buFontTx/>
              <a:buNone/>
              <a:defRPr sz="1800"/>
            </a:pPr>
            <a:endParaRPr sz="2408">
              <a:latin typeface="Times New Roman"/>
              <a:ea typeface="Times New Roman"/>
              <a:cs typeface="Times New Roman"/>
              <a:sym typeface="Times New Roman"/>
            </a:endParaRPr>
          </a:p>
          <a:p>
            <a:pPr marL="241433" lvl="0" indent="-241433" defTabSz="589788">
              <a:spcBef>
                <a:spcPts val="600"/>
              </a:spcBef>
              <a:buFontTx/>
              <a:defRPr sz="1800"/>
            </a:pPr>
            <a:r>
              <a:rPr sz="2408">
                <a:latin typeface="Times New Roman"/>
                <a:ea typeface="Times New Roman"/>
                <a:cs typeface="Times New Roman"/>
                <a:sym typeface="Times New Roman"/>
              </a:rPr>
              <a:t>Датчики расхода. </a:t>
            </a:r>
          </a:p>
          <a:p>
            <a:pPr marL="241433" lvl="0" indent="-241433" defTabSz="589788">
              <a:spcBef>
                <a:spcPts val="600"/>
              </a:spcBef>
              <a:buFontTx/>
              <a:defRPr sz="1800"/>
            </a:pPr>
            <a:r>
              <a:rPr sz="2408">
                <a:latin typeface="Times New Roman"/>
                <a:ea typeface="Times New Roman"/>
                <a:cs typeface="Times New Roman"/>
                <a:sym typeface="Times New Roman"/>
              </a:rPr>
              <a:t>Датчики уровня.</a:t>
            </a:r>
          </a:p>
          <a:p>
            <a:pPr marL="241433" lvl="0" indent="-241433" defTabSz="589788">
              <a:spcBef>
                <a:spcPts val="600"/>
              </a:spcBef>
              <a:buFontTx/>
              <a:defRPr sz="1800"/>
            </a:pPr>
            <a:r>
              <a:rPr sz="2408">
                <a:latin typeface="Times New Roman"/>
                <a:ea typeface="Times New Roman"/>
                <a:cs typeface="Times New Roman"/>
                <a:sym typeface="Times New Roman"/>
              </a:rPr>
              <a:t>Датчики количества.</a:t>
            </a:r>
          </a:p>
          <a:p>
            <a:pPr marL="0" lvl="0" indent="0" defTabSz="589788">
              <a:spcBef>
                <a:spcPts val="600"/>
              </a:spcBef>
              <a:buSzTx/>
              <a:buFontTx/>
              <a:buNone/>
              <a:defRPr sz="1800"/>
            </a:pPr>
            <a:endParaRPr sz="2408">
              <a:latin typeface="Times New Roman"/>
              <a:ea typeface="Times New Roman"/>
              <a:cs typeface="Times New Roman"/>
              <a:sym typeface="Times New Roman"/>
            </a:endParaRPr>
          </a:p>
          <a:p>
            <a:pPr marL="241433" lvl="0" indent="-241433" defTabSz="589788">
              <a:spcBef>
                <a:spcPts val="600"/>
              </a:spcBef>
              <a:buFontTx/>
              <a:defRPr sz="1800"/>
            </a:pPr>
            <a:r>
              <a:rPr sz="2408">
                <a:latin typeface="Times New Roman"/>
                <a:ea typeface="Times New Roman"/>
                <a:cs typeface="Times New Roman"/>
                <a:sym typeface="Times New Roman"/>
              </a:rPr>
              <a:t>Датчики положения.</a:t>
            </a:r>
          </a:p>
          <a:p>
            <a:pPr marL="241433" lvl="0" indent="-241433" defTabSz="589788">
              <a:spcBef>
                <a:spcPts val="600"/>
              </a:spcBef>
              <a:buFontTx/>
              <a:defRPr sz="1800"/>
            </a:pPr>
            <a:r>
              <a:rPr sz="2408">
                <a:latin typeface="Times New Roman"/>
                <a:ea typeface="Times New Roman"/>
                <a:cs typeface="Times New Roman"/>
                <a:sym typeface="Times New Roman"/>
              </a:rPr>
              <a:t>Датчики ускорения.</a:t>
            </a:r>
          </a:p>
        </p:txBody>
      </p:sp>
      <p:sp>
        <p:nvSpPr>
          <p:cNvPr id="111" name="Shape 111"/>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hape 113"/>
          <p:cNvSpPr>
            <a:spLocks noGrp="1"/>
          </p:cNvSpPr>
          <p:nvPr>
            <p:ph type="title"/>
          </p:nvPr>
        </p:nvSpPr>
        <p:spPr>
          <a:xfrm>
            <a:off x="628650" y="365125"/>
            <a:ext cx="7886700" cy="1325564"/>
          </a:xfrm>
          <a:prstGeom prst="rect">
            <a:avLst/>
          </a:prstGeom>
        </p:spPr>
        <p:txBody>
          <a:bodyPr lIns="0" tIns="0" rIns="0" bIns="0"/>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Классификация</a:t>
            </a:r>
          </a:p>
        </p:txBody>
      </p:sp>
      <p:sp>
        <p:nvSpPr>
          <p:cNvPr id="114" name="Shape 114"/>
          <p:cNvSpPr>
            <a:spLocks noGrp="1"/>
          </p:cNvSpPr>
          <p:nvPr>
            <p:ph type="body" idx="1"/>
          </p:nvPr>
        </p:nvSpPr>
        <p:spPr>
          <a:xfrm>
            <a:off x="500034" y="1500174"/>
            <a:ext cx="7886700" cy="4351338"/>
          </a:xfrm>
          <a:prstGeom prst="rect">
            <a:avLst/>
          </a:prstGeom>
        </p:spPr>
        <p:txBody>
          <a:bodyPr>
            <a:normAutofit lnSpcReduction="10000"/>
          </a:bodyPr>
          <a:lstStyle/>
          <a:p>
            <a:pPr marL="0" lvl="0" indent="0" defTabSz="589788">
              <a:spcBef>
                <a:spcPts val="600"/>
              </a:spcBef>
              <a:buSzTx/>
              <a:buFontTx/>
              <a:buNone/>
              <a:defRPr sz="1800"/>
            </a:pPr>
            <a:r>
              <a:rPr sz="2408" b="1">
                <a:latin typeface="Times New Roman"/>
                <a:ea typeface="Times New Roman"/>
                <a:cs typeface="Times New Roman"/>
                <a:sym typeface="Times New Roman"/>
              </a:rPr>
              <a:t>По измеряемой величине (продолжение):</a:t>
            </a:r>
            <a:endParaRPr sz="2408">
              <a:latin typeface="Times New Roman"/>
              <a:ea typeface="Times New Roman"/>
              <a:cs typeface="Times New Roman"/>
              <a:sym typeface="Times New Roman"/>
            </a:endParaRPr>
          </a:p>
          <a:p>
            <a:pPr marL="241433" lvl="0" indent="-241433" defTabSz="589788">
              <a:spcBef>
                <a:spcPts val="600"/>
              </a:spcBef>
              <a:buFontTx/>
              <a:defRPr sz="1800"/>
            </a:pPr>
            <a:r>
              <a:rPr sz="2408">
                <a:latin typeface="Times New Roman"/>
                <a:ea typeface="Times New Roman"/>
                <a:cs typeface="Times New Roman"/>
                <a:sym typeface="Times New Roman"/>
              </a:rPr>
              <a:t>Магнитные.</a:t>
            </a:r>
          </a:p>
          <a:p>
            <a:pPr marL="241433" lvl="0" indent="-241433" defTabSz="589788">
              <a:spcBef>
                <a:spcPts val="600"/>
              </a:spcBef>
              <a:buFontTx/>
              <a:defRPr sz="1800"/>
            </a:pPr>
            <a:r>
              <a:rPr sz="2408">
                <a:latin typeface="Times New Roman"/>
                <a:ea typeface="Times New Roman"/>
                <a:cs typeface="Times New Roman"/>
                <a:sym typeface="Times New Roman"/>
              </a:rPr>
              <a:t>Электрические.</a:t>
            </a:r>
          </a:p>
          <a:p>
            <a:pPr marL="569093" lvl="1" indent="-241433" defTabSz="589788">
              <a:spcBef>
                <a:spcPts val="600"/>
              </a:spcBef>
              <a:buFontTx/>
              <a:defRPr sz="1800"/>
            </a:pPr>
            <a:r>
              <a:rPr sz="2408">
                <a:latin typeface="Times New Roman"/>
                <a:ea typeface="Times New Roman"/>
                <a:cs typeface="Times New Roman"/>
                <a:sym typeface="Times New Roman"/>
              </a:rPr>
              <a:t>Фотодатчики.</a:t>
            </a:r>
          </a:p>
          <a:p>
            <a:pPr marL="241433" lvl="0" indent="-241433" defTabSz="589788">
              <a:spcBef>
                <a:spcPts val="600"/>
              </a:spcBef>
              <a:buFontTx/>
              <a:defRPr sz="1800"/>
            </a:pPr>
            <a:r>
              <a:rPr sz="2408">
                <a:latin typeface="Times New Roman"/>
                <a:ea typeface="Times New Roman"/>
                <a:cs typeface="Times New Roman"/>
                <a:sym typeface="Times New Roman"/>
              </a:rPr>
              <a:t>Звуковые.</a:t>
            </a:r>
          </a:p>
          <a:p>
            <a:pPr marL="0" lvl="0" indent="0" defTabSz="589788">
              <a:spcBef>
                <a:spcPts val="600"/>
              </a:spcBef>
              <a:buSzTx/>
              <a:buFontTx/>
              <a:buNone/>
              <a:defRPr sz="1800"/>
            </a:pPr>
            <a:endParaRPr sz="2408">
              <a:latin typeface="Times New Roman"/>
              <a:ea typeface="Times New Roman"/>
              <a:cs typeface="Times New Roman"/>
              <a:sym typeface="Times New Roman"/>
            </a:endParaRPr>
          </a:p>
          <a:p>
            <a:pPr marL="241433" lvl="0" indent="-241433" defTabSz="589788">
              <a:spcBef>
                <a:spcPts val="600"/>
              </a:spcBef>
              <a:buFontTx/>
              <a:defRPr sz="1800"/>
            </a:pPr>
            <a:r>
              <a:rPr sz="2408">
                <a:latin typeface="Times New Roman"/>
                <a:ea typeface="Times New Roman"/>
                <a:cs typeface="Times New Roman"/>
                <a:sym typeface="Times New Roman"/>
              </a:rPr>
              <a:t>Радиоактивности.</a:t>
            </a:r>
          </a:p>
          <a:p>
            <a:pPr marL="241433" lvl="0" indent="-241433" defTabSz="589788">
              <a:spcBef>
                <a:spcPts val="600"/>
              </a:spcBef>
              <a:buFontTx/>
              <a:defRPr sz="1800"/>
            </a:pPr>
            <a:r>
              <a:rPr sz="2408">
                <a:latin typeface="Times New Roman"/>
                <a:ea typeface="Times New Roman"/>
                <a:cs typeface="Times New Roman"/>
                <a:sym typeface="Times New Roman"/>
              </a:rPr>
              <a:t>Содержания химических веществ.</a:t>
            </a:r>
          </a:p>
          <a:p>
            <a:pPr marL="241433" lvl="0" indent="-241433" defTabSz="589788">
              <a:spcBef>
                <a:spcPts val="600"/>
              </a:spcBef>
              <a:buFontTx/>
              <a:defRPr sz="1800"/>
            </a:pPr>
            <a:endParaRPr sz="2408">
              <a:latin typeface="Times New Roman"/>
              <a:ea typeface="Times New Roman"/>
              <a:cs typeface="Times New Roman"/>
              <a:sym typeface="Times New Roman"/>
            </a:endParaRPr>
          </a:p>
          <a:p>
            <a:pPr marL="241433" lvl="0" indent="-241433" defTabSz="589788">
              <a:spcBef>
                <a:spcPts val="600"/>
              </a:spcBef>
              <a:buFontTx/>
              <a:defRPr sz="1800"/>
            </a:pPr>
            <a:r>
              <a:rPr sz="2408">
                <a:latin typeface="Times New Roman"/>
                <a:ea typeface="Times New Roman"/>
                <a:cs typeface="Times New Roman"/>
                <a:sym typeface="Times New Roman"/>
              </a:rPr>
              <a:t>Времени.</a:t>
            </a:r>
          </a:p>
          <a:p>
            <a:pPr marL="241433" lvl="0" indent="-241433" defTabSz="589788">
              <a:spcBef>
                <a:spcPts val="600"/>
              </a:spcBef>
              <a:buFontTx/>
              <a:defRPr sz="1800"/>
            </a:pPr>
            <a:r>
              <a:rPr sz="2408">
                <a:latin typeface="Times New Roman"/>
                <a:ea typeface="Times New Roman"/>
                <a:cs typeface="Times New Roman"/>
                <a:sym typeface="Times New Roman"/>
              </a:rPr>
              <a:t>И другие.</a:t>
            </a:r>
          </a:p>
        </p:txBody>
      </p:sp>
      <p:sp>
        <p:nvSpPr>
          <p:cNvPr id="116" name="Shape 116"/>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100211"/>
            <a:ext cx="8072494" cy="6140142"/>
          </a:xfrm>
          <a:prstGeom prst="rect">
            <a:avLst/>
          </a:prstGeom>
        </p:spPr>
        <p:txBody>
          <a:bodyPr wrap="square">
            <a:spAutoFit/>
          </a:bodyPr>
          <a:lstStyle/>
          <a:p>
            <a:r>
              <a:rPr lang="ru-RU" sz="3300" dirty="0" smtClean="0">
                <a:solidFill>
                  <a:srgbClr val="A5C249"/>
                </a:solidFill>
                <a:latin typeface="Times New Roman"/>
                <a:ea typeface="Times New Roman"/>
                <a:cs typeface="Times New Roman"/>
                <a:sym typeface="Times New Roman"/>
              </a:rPr>
              <a:t>Классификация по принципу действия</a:t>
            </a:r>
          </a:p>
          <a:p>
            <a:r>
              <a:rPr lang="ru-RU" sz="3600" b="1" dirty="0" smtClean="0">
                <a:latin typeface="Times New Roman"/>
                <a:ea typeface="Times New Roman"/>
                <a:cs typeface="Times New Roman"/>
                <a:sym typeface="Times New Roman"/>
              </a:rPr>
              <a:t>(</a:t>
            </a:r>
            <a:r>
              <a:rPr lang="ru-RU" sz="2600" b="1" dirty="0" smtClean="0">
                <a:latin typeface="Times New Roman"/>
                <a:ea typeface="Times New Roman"/>
                <a:cs typeface="Times New Roman"/>
                <a:sym typeface="Times New Roman"/>
              </a:rPr>
              <a:t>используемому физическому принципу</a:t>
            </a:r>
            <a:r>
              <a:rPr lang="ru-RU" sz="3600" b="1" dirty="0" smtClean="0">
                <a:latin typeface="Times New Roman"/>
                <a:ea typeface="Times New Roman"/>
                <a:cs typeface="Times New Roman"/>
                <a:sym typeface="Times New Roman"/>
              </a:rPr>
              <a:t>)</a:t>
            </a:r>
            <a:endParaRPr lang="ru-RU" sz="3300" dirty="0" smtClean="0">
              <a:solidFill>
                <a:srgbClr val="A5C249"/>
              </a:solidFill>
              <a:latin typeface="Times New Roman"/>
              <a:ea typeface="Times New Roman"/>
              <a:cs typeface="Times New Roman"/>
              <a:sym typeface="Times New Roman"/>
            </a:endParaRPr>
          </a:p>
          <a:p>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Оптические датчики (фотодатчики)</a:t>
            </a:r>
            <a:r>
              <a:rPr lang="en-US" dirty="0" smtClean="0">
                <a:latin typeface="Times New Roman" pitchFamily="18" charset="0"/>
                <a:cs typeface="Times New Roman" pitchFamily="18" charset="0"/>
              </a:rPr>
              <a:t> – </a:t>
            </a:r>
            <a:r>
              <a:rPr lang="ru-RU" dirty="0" smtClean="0">
                <a:latin typeface="Times New Roman" pitchFamily="18" charset="0"/>
                <a:cs typeface="Times New Roman" pitchFamily="18" charset="0"/>
              </a:rPr>
              <a:t>работают на фотоэлектрическом эффекте</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Магнитоэлектрический датчик - работа основана на основе эффекта Холла</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Пьезоэлектрический датчик – работает на пьезоэлектрическом эффекте</a:t>
            </a:r>
          </a:p>
          <a:p>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Тензопреобразователь</a:t>
            </a:r>
            <a:r>
              <a:rPr lang="ru-RU" dirty="0" smtClean="0">
                <a:latin typeface="Times New Roman" pitchFamily="18" charset="0"/>
                <a:cs typeface="Times New Roman" pitchFamily="18" charset="0"/>
              </a:rPr>
              <a:t> – работает на эффекте изменения сопротивления материала под действием нагрузки</a:t>
            </a:r>
          </a:p>
          <a:p>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Ёмкостной датчик – преобразователь  параметрического типа, в котором изменение измеряемой величины преобразуется в изменение ёмкости конденсатора</a:t>
            </a:r>
          </a:p>
          <a:p>
            <a:pPr algn="just"/>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Потенциометрический датчик – это переменный резистор</a:t>
            </a:r>
            <a:r>
              <a:rPr lang="ru-RU" dirty="0" smtClean="0"/>
              <a:t>.</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Индуктивный датчик – бесконтактный  датчик, предназначенный для контроля положения объектов из металла (к другим материалам не чувствителен).</a:t>
            </a:r>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45"/>
          <p:cNvPicPr preferRelativeResize="0"/>
          <p:nvPr/>
        </p:nvPicPr>
        <p:blipFill rotWithShape="1">
          <a:blip r:embed="rId3">
            <a:alphaModFix/>
          </a:blip>
          <a:srcRect/>
          <a:stretch/>
        </p:blipFill>
        <p:spPr>
          <a:xfrm>
            <a:off x="0" y="0"/>
            <a:ext cx="8208962" cy="6858000"/>
          </a:xfrm>
          <a:prstGeom prst="rect">
            <a:avLst/>
          </a:prstGeom>
          <a:noFill/>
          <a:ln>
            <a:noFill/>
          </a:ln>
        </p:spPr>
      </p:pic>
      <p:sp>
        <p:nvSpPr>
          <p:cNvPr id="308" name="Google Shape;308;p45"/>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25</a:t>
            </a:fld>
            <a:endParaRPr/>
          </a:p>
        </p:txBody>
      </p:sp>
      <p:sp>
        <p:nvSpPr>
          <p:cNvPr id="309" name="Google Shape;309;p45"/>
          <p:cNvSpPr txBox="1"/>
          <p:nvPr/>
        </p:nvSpPr>
        <p:spPr>
          <a:xfrm rot="-5400000">
            <a:off x="5296693" y="3010693"/>
            <a:ext cx="6858000" cy="83661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2000"/>
              <a:buFont typeface="Arial"/>
              <a:buNone/>
            </a:pPr>
            <a:r>
              <a:rPr lang="en-US" sz="2000" b="0" i="0" u="none">
                <a:solidFill>
                  <a:srgbClr val="FF0000"/>
                </a:solidFill>
                <a:latin typeface="Arial"/>
                <a:ea typeface="Arial"/>
                <a:cs typeface="Arial"/>
                <a:sym typeface="Arial"/>
              </a:rPr>
              <a:t>Преобразователи неэлектрических величин в</a:t>
            </a:r>
            <a:endParaRPr/>
          </a:p>
          <a:p>
            <a:pPr marL="0" marR="0" lvl="0" indent="0" algn="ctr" rtl="0">
              <a:lnSpc>
                <a:spcPct val="100000"/>
              </a:lnSpc>
              <a:spcBef>
                <a:spcPts val="0"/>
              </a:spcBef>
              <a:spcAft>
                <a:spcPts val="0"/>
              </a:spcAft>
              <a:buClr>
                <a:srgbClr val="FF0000"/>
              </a:buClr>
              <a:buSzPts val="2000"/>
              <a:buFont typeface="Arial"/>
              <a:buNone/>
            </a:pPr>
            <a:r>
              <a:rPr lang="en-US" sz="2000" b="0" i="0" u="none">
                <a:solidFill>
                  <a:srgbClr val="FF0000"/>
                </a:solidFill>
                <a:latin typeface="Arial"/>
                <a:ea typeface="Arial"/>
                <a:cs typeface="Arial"/>
                <a:sym typeface="Arial"/>
              </a:rPr>
              <a:t> электрические</a:t>
            </a:r>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285728"/>
            <a:ext cx="7929618" cy="3231654"/>
          </a:xfrm>
          <a:prstGeom prst="rect">
            <a:avLst/>
          </a:prstGeom>
        </p:spPr>
        <p:txBody>
          <a:bodyPr wrap="square">
            <a:spAutoFit/>
          </a:bodyPr>
          <a:lstStyle/>
          <a:p>
            <a:r>
              <a:rPr lang="ru-RU" sz="3300" dirty="0" smtClean="0">
                <a:solidFill>
                  <a:srgbClr val="A5C249"/>
                </a:solidFill>
                <a:latin typeface="Times New Roman"/>
                <a:ea typeface="Times New Roman"/>
                <a:cs typeface="Times New Roman"/>
                <a:sym typeface="Times New Roman"/>
              </a:rPr>
              <a:t>Классификация по среде передачи сигналов</a:t>
            </a:r>
          </a:p>
          <a:p>
            <a:endParaRPr lang="ru-RU" b="1"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Проводные</a:t>
            </a:r>
            <a:r>
              <a:rPr lang="en-US" sz="2400" dirty="0" smtClean="0">
                <a:latin typeface="Times New Roman" pitchFamily="18" charset="0"/>
                <a:cs typeface="Times New Roman" pitchFamily="18" charset="0"/>
              </a:rPr>
              <a:t> – </a:t>
            </a:r>
            <a:r>
              <a:rPr lang="ru-RU" sz="2400" dirty="0" smtClean="0">
                <a:latin typeface="Times New Roman" pitchFamily="18" charset="0"/>
                <a:cs typeface="Times New Roman" pitchFamily="18" charset="0"/>
              </a:rPr>
              <a:t>передача информационного сигнала производится через проводную связь</a:t>
            </a:r>
          </a:p>
          <a:p>
            <a:pPr algn="just"/>
            <a:endParaRPr lang="ru-RU" sz="2400"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Беспроводные - передача информационного сигнала производится через радиосвязь.</a:t>
            </a:r>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285728"/>
            <a:ext cx="7929618" cy="3831818"/>
          </a:xfrm>
          <a:prstGeom prst="rect">
            <a:avLst/>
          </a:prstGeom>
        </p:spPr>
        <p:txBody>
          <a:bodyPr wrap="square">
            <a:spAutoFit/>
          </a:bodyPr>
          <a:lstStyle/>
          <a:p>
            <a:r>
              <a:rPr lang="ru-RU" sz="3300" dirty="0" smtClean="0">
                <a:solidFill>
                  <a:srgbClr val="A5C249"/>
                </a:solidFill>
                <a:latin typeface="Times New Roman"/>
                <a:ea typeface="Times New Roman"/>
                <a:cs typeface="Times New Roman"/>
                <a:sym typeface="Times New Roman"/>
              </a:rPr>
              <a:t>По характеру применения</a:t>
            </a:r>
            <a:endParaRPr lang="ru-RU" sz="3300" dirty="0" smtClean="0">
              <a:solidFill>
                <a:srgbClr val="A5C249"/>
              </a:solidFill>
              <a:latin typeface="Times New Roman"/>
              <a:ea typeface="Times New Roman"/>
              <a:cs typeface="Times New Roman"/>
              <a:sym typeface="Times New Roman"/>
            </a:endParaRPr>
          </a:p>
          <a:p>
            <a:endParaRPr lang="ru-RU" b="1"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Постоянно действующие</a:t>
            </a:r>
          </a:p>
          <a:p>
            <a:pPr algn="just"/>
            <a:r>
              <a:rPr lang="ru-RU" sz="2400" dirty="0" smtClean="0">
                <a:latin typeface="Times New Roman" pitchFamily="18" charset="0"/>
                <a:cs typeface="Times New Roman" pitchFamily="18" charset="0"/>
              </a:rPr>
              <a:t>Контрольные</a:t>
            </a:r>
          </a:p>
          <a:p>
            <a:pPr algn="just"/>
            <a:r>
              <a:rPr lang="ru-RU" sz="2400" dirty="0" smtClean="0">
                <a:latin typeface="Times New Roman" pitchFamily="18" charset="0"/>
                <a:cs typeface="Times New Roman" pitchFamily="18" charset="0"/>
              </a:rPr>
              <a:t>Сигнализирующие</a:t>
            </a:r>
          </a:p>
          <a:p>
            <a:pPr algn="just"/>
            <a:r>
              <a:rPr lang="ru-RU" sz="2400" dirty="0" smtClean="0">
                <a:latin typeface="Times New Roman" pitchFamily="18" charset="0"/>
                <a:cs typeface="Times New Roman" pitchFamily="18" charset="0"/>
              </a:rPr>
              <a:t>Для исследования в специальных условиях</a:t>
            </a:r>
          </a:p>
          <a:p>
            <a:pPr algn="just"/>
            <a:r>
              <a:rPr lang="ru-RU" sz="2400" dirty="0" smtClean="0">
                <a:latin typeface="Times New Roman" pitchFamily="18" charset="0"/>
                <a:cs typeface="Times New Roman" pitchFamily="18" charset="0"/>
              </a:rPr>
              <a:t>Лабораторные</a:t>
            </a:r>
          </a:p>
          <a:p>
            <a:pPr algn="just"/>
            <a:r>
              <a:rPr lang="ru-RU" sz="2400" dirty="0" smtClean="0">
                <a:latin typeface="Times New Roman" pitchFamily="18" charset="0"/>
                <a:cs typeface="Times New Roman" pitchFamily="18" charset="0"/>
              </a:rPr>
              <a:t>Образцовые </a:t>
            </a:r>
          </a:p>
          <a:p>
            <a:pPr algn="just"/>
            <a:r>
              <a:rPr lang="ru-RU" sz="2400" dirty="0" smtClean="0">
                <a:latin typeface="Times New Roman" pitchFamily="18" charset="0"/>
                <a:cs typeface="Times New Roman" pitchFamily="18" charset="0"/>
              </a:rPr>
              <a:t>и т.д.</a:t>
            </a:r>
            <a:endParaRPr lang="ru-RU" sz="2400" dirty="0" smtClean="0">
              <a:latin typeface="Times New Roman" pitchFamily="18" charset="0"/>
              <a:cs typeface="Times New Roman" pitchFamily="18" charset="0"/>
            </a:endParaRPr>
          </a:p>
          <a:p>
            <a:pPr algn="just"/>
            <a:endParaRPr lang="ru-RU" sz="2400"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285728"/>
            <a:ext cx="7929618" cy="2492990"/>
          </a:xfrm>
          <a:prstGeom prst="rect">
            <a:avLst/>
          </a:prstGeom>
        </p:spPr>
        <p:txBody>
          <a:bodyPr wrap="square">
            <a:spAutoFit/>
          </a:bodyPr>
          <a:lstStyle/>
          <a:p>
            <a:r>
              <a:rPr lang="ru-RU" sz="3300" dirty="0" smtClean="0">
                <a:solidFill>
                  <a:srgbClr val="A5C249"/>
                </a:solidFill>
                <a:latin typeface="Times New Roman"/>
                <a:ea typeface="Times New Roman"/>
                <a:cs typeface="Times New Roman"/>
                <a:sym typeface="Times New Roman"/>
              </a:rPr>
              <a:t>По числу </a:t>
            </a:r>
            <a:r>
              <a:rPr lang="ru-RU" sz="3300" dirty="0" smtClean="0">
                <a:solidFill>
                  <a:srgbClr val="A5C249"/>
                </a:solidFill>
                <a:latin typeface="Times New Roman"/>
                <a:ea typeface="Times New Roman"/>
                <a:cs typeface="Times New Roman"/>
                <a:sym typeface="Times New Roman"/>
              </a:rPr>
              <a:t>преобразования энергии и вещества</a:t>
            </a:r>
            <a:endParaRPr lang="ru-RU" sz="3300" dirty="0" smtClean="0">
              <a:solidFill>
                <a:srgbClr val="A5C249"/>
              </a:solidFill>
              <a:latin typeface="Times New Roman"/>
              <a:ea typeface="Times New Roman"/>
              <a:cs typeface="Times New Roman"/>
              <a:sym typeface="Times New Roman"/>
            </a:endParaRPr>
          </a:p>
          <a:p>
            <a:endParaRPr lang="ru-RU" b="1"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Одноступенчатые </a:t>
            </a:r>
          </a:p>
          <a:p>
            <a:pPr algn="just"/>
            <a:r>
              <a:rPr lang="ru-RU" sz="2400" dirty="0" smtClean="0">
                <a:latin typeface="Times New Roman" pitchFamily="18" charset="0"/>
                <a:cs typeface="Times New Roman" pitchFamily="18" charset="0"/>
              </a:rPr>
              <a:t>и многоступенчатые.</a:t>
            </a:r>
          </a:p>
          <a:p>
            <a:pPr algn="just"/>
            <a:endParaRPr lang="ru-RU" sz="2400" dirty="0" smtClean="0">
              <a:latin typeface="Times New Roman" pitchFamily="18" charset="0"/>
              <a:cs typeface="Times New Roman" pitchFamily="18" charset="0"/>
            </a:endParaRPr>
          </a:p>
        </p:txBody>
      </p:sp>
      <p:sp>
        <p:nvSpPr>
          <p:cNvPr id="3" name="Прямоугольник 2"/>
          <p:cNvSpPr/>
          <p:nvPr/>
        </p:nvSpPr>
        <p:spPr>
          <a:xfrm>
            <a:off x="785786" y="3214686"/>
            <a:ext cx="7929618" cy="2492990"/>
          </a:xfrm>
          <a:prstGeom prst="rect">
            <a:avLst/>
          </a:prstGeom>
        </p:spPr>
        <p:txBody>
          <a:bodyPr wrap="square">
            <a:spAutoFit/>
          </a:bodyPr>
          <a:lstStyle/>
          <a:p>
            <a:r>
              <a:rPr lang="ru-RU" sz="3300" dirty="0" smtClean="0">
                <a:solidFill>
                  <a:srgbClr val="A5C249"/>
                </a:solidFill>
                <a:latin typeface="Times New Roman"/>
                <a:ea typeface="Times New Roman"/>
                <a:cs typeface="Times New Roman"/>
                <a:sym typeface="Times New Roman"/>
              </a:rPr>
              <a:t>По числу </a:t>
            </a:r>
            <a:r>
              <a:rPr lang="ru-RU" sz="3300" dirty="0" smtClean="0">
                <a:solidFill>
                  <a:srgbClr val="A5C249"/>
                </a:solidFill>
                <a:latin typeface="Times New Roman"/>
                <a:ea typeface="Times New Roman"/>
                <a:cs typeface="Times New Roman"/>
                <a:sym typeface="Times New Roman"/>
              </a:rPr>
              <a:t>воспринимаемых и преобразуемых величин</a:t>
            </a:r>
            <a:endParaRPr lang="ru-RU" sz="3300" dirty="0" smtClean="0">
              <a:solidFill>
                <a:srgbClr val="A5C249"/>
              </a:solidFill>
              <a:latin typeface="Times New Roman"/>
              <a:ea typeface="Times New Roman"/>
              <a:cs typeface="Times New Roman"/>
              <a:sym typeface="Times New Roman"/>
            </a:endParaRPr>
          </a:p>
          <a:p>
            <a:endParaRPr lang="ru-RU" b="1"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Одномерные</a:t>
            </a:r>
          </a:p>
          <a:p>
            <a:pPr algn="just"/>
            <a:r>
              <a:rPr lang="ru-RU" sz="2400" dirty="0" smtClean="0">
                <a:latin typeface="Times New Roman" pitchFamily="18" charset="0"/>
                <a:cs typeface="Times New Roman" pitchFamily="18" charset="0"/>
              </a:rPr>
              <a:t>и </a:t>
            </a:r>
            <a:r>
              <a:rPr lang="en-US" sz="2400" dirty="0" smtClean="0">
                <a:latin typeface="Times New Roman" pitchFamily="18" charset="0"/>
                <a:cs typeface="Times New Roman" pitchFamily="18" charset="0"/>
              </a:rPr>
              <a:t>N-</a:t>
            </a:r>
            <a:r>
              <a:rPr lang="ru-RU" sz="2400" dirty="0" smtClean="0">
                <a:latin typeface="Times New Roman" pitchFamily="18" charset="0"/>
                <a:cs typeface="Times New Roman" pitchFamily="18" charset="0"/>
              </a:rPr>
              <a:t>мерные датчики</a:t>
            </a:r>
            <a:r>
              <a:rPr lang="ru-RU" sz="2400" dirty="0" smtClean="0">
                <a:latin typeface="Times New Roman" pitchFamily="18" charset="0"/>
                <a:cs typeface="Times New Roman" pitchFamily="18" charset="0"/>
              </a:rPr>
              <a:t>.</a:t>
            </a:r>
          </a:p>
          <a:p>
            <a:pPr algn="just"/>
            <a:endParaRPr lang="ru-RU" sz="2400"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285728"/>
            <a:ext cx="7929618" cy="1985159"/>
          </a:xfrm>
          <a:prstGeom prst="rect">
            <a:avLst/>
          </a:prstGeom>
        </p:spPr>
        <p:txBody>
          <a:bodyPr wrap="square">
            <a:spAutoFit/>
          </a:bodyPr>
          <a:lstStyle/>
          <a:p>
            <a:r>
              <a:rPr lang="ru-RU" sz="3300" dirty="0" smtClean="0">
                <a:solidFill>
                  <a:srgbClr val="A5C249"/>
                </a:solidFill>
                <a:latin typeface="Times New Roman"/>
                <a:ea typeface="Times New Roman"/>
                <a:cs typeface="Times New Roman"/>
                <a:sym typeface="Times New Roman"/>
              </a:rPr>
              <a:t>По числу </a:t>
            </a:r>
            <a:r>
              <a:rPr lang="ru-RU" sz="3300" dirty="0" smtClean="0">
                <a:solidFill>
                  <a:srgbClr val="A5C249"/>
                </a:solidFill>
                <a:latin typeface="Times New Roman"/>
                <a:ea typeface="Times New Roman"/>
                <a:cs typeface="Times New Roman"/>
                <a:sym typeface="Times New Roman"/>
              </a:rPr>
              <a:t>выполняемых функций</a:t>
            </a:r>
            <a:endParaRPr lang="ru-RU" sz="3300" dirty="0" smtClean="0">
              <a:solidFill>
                <a:srgbClr val="A5C249"/>
              </a:solidFill>
              <a:latin typeface="Times New Roman"/>
              <a:ea typeface="Times New Roman"/>
              <a:cs typeface="Times New Roman"/>
              <a:sym typeface="Times New Roman"/>
            </a:endParaRPr>
          </a:p>
          <a:p>
            <a:endParaRPr lang="ru-RU" b="1" dirty="0" smtClean="0">
              <a:latin typeface="Times New Roman" pitchFamily="18" charset="0"/>
              <a:cs typeface="Times New Roman" pitchFamily="18" charset="0"/>
            </a:endParaRPr>
          </a:p>
          <a:p>
            <a:pPr algn="just"/>
            <a:r>
              <a:rPr lang="ru-RU" sz="2400" u="sng" dirty="0" smtClean="0">
                <a:latin typeface="Times New Roman" pitchFamily="18" charset="0"/>
                <a:cs typeface="Times New Roman" pitchFamily="18" charset="0"/>
              </a:rPr>
              <a:t>Одно- </a:t>
            </a:r>
          </a:p>
          <a:p>
            <a:pPr algn="just"/>
            <a:r>
              <a:rPr lang="ru-RU" sz="2400" u="sng" dirty="0" smtClean="0">
                <a:latin typeface="Times New Roman" pitchFamily="18" charset="0"/>
                <a:cs typeface="Times New Roman" pitchFamily="18" charset="0"/>
              </a:rPr>
              <a:t>и </a:t>
            </a:r>
            <a:r>
              <a:rPr lang="ru-RU" sz="2400" u="sng" dirty="0" err="1" smtClean="0">
                <a:latin typeface="Times New Roman" pitchFamily="18" charset="0"/>
                <a:cs typeface="Times New Roman" pitchFamily="18" charset="0"/>
              </a:rPr>
              <a:t>мнофункциональные</a:t>
            </a:r>
            <a:r>
              <a:rPr lang="ru-RU" sz="2400" u="sng" dirty="0" smtClean="0">
                <a:latin typeface="Times New Roman" pitchFamily="18" charset="0"/>
                <a:cs typeface="Times New Roman" pitchFamily="18" charset="0"/>
              </a:rPr>
              <a:t>.</a:t>
            </a:r>
          </a:p>
          <a:p>
            <a:pPr algn="just"/>
            <a:endParaRPr lang="ru-RU" sz="2400" dirty="0" smtClean="0">
              <a:latin typeface="Times New Roman" pitchFamily="18" charset="0"/>
              <a:cs typeface="Times New Roman" pitchFamily="18" charset="0"/>
            </a:endParaRPr>
          </a:p>
        </p:txBody>
      </p:sp>
      <p:sp>
        <p:nvSpPr>
          <p:cNvPr id="3" name="Прямоугольник 2"/>
          <p:cNvSpPr/>
          <p:nvPr/>
        </p:nvSpPr>
        <p:spPr>
          <a:xfrm>
            <a:off x="785786" y="2000240"/>
            <a:ext cx="7929618" cy="4893647"/>
          </a:xfrm>
          <a:prstGeom prst="rect">
            <a:avLst/>
          </a:prstGeom>
        </p:spPr>
        <p:txBody>
          <a:bodyPr wrap="square">
            <a:spAutoFit/>
          </a:bodyPr>
          <a:lstStyle/>
          <a:p>
            <a:pPr algn="just"/>
            <a:r>
              <a:rPr lang="ru-RU" sz="2400" b="1" dirty="0" smtClean="0">
                <a:latin typeface="Times New Roman" pitchFamily="18" charset="0"/>
                <a:cs typeface="Times New Roman" pitchFamily="18" charset="0"/>
              </a:rPr>
              <a:t>Многофункциональные</a:t>
            </a:r>
            <a:r>
              <a:rPr lang="ru-RU" sz="2400" dirty="0" smtClean="0">
                <a:latin typeface="Times New Roman" pitchFamily="18" charset="0"/>
                <a:cs typeface="Times New Roman" pitchFamily="18" charset="0"/>
              </a:rPr>
              <a:t> датчики помимо функции восприятия физической величины и формирования измерительного сигнала могут выполнять ряд функций</a:t>
            </a:r>
            <a:r>
              <a:rPr lang="en-US" sz="2400" dirty="0" smtClean="0">
                <a:latin typeface="Times New Roman" pitchFamily="18" charset="0"/>
                <a:cs typeface="Times New Roman" pitchFamily="18" charset="0"/>
              </a:rPr>
              <a:t>:</a:t>
            </a:r>
          </a:p>
          <a:p>
            <a:pPr algn="just">
              <a:buFontTx/>
              <a:buChar char="-"/>
            </a:pPr>
            <a:r>
              <a:rPr lang="ru-RU" sz="2400" dirty="0" smtClean="0">
                <a:latin typeface="Times New Roman" pitchFamily="18" charset="0"/>
                <a:cs typeface="Times New Roman" pitchFamily="18" charset="0"/>
              </a:rPr>
              <a:t>Обработка данных (интегрирование, дифференцирование, усиление…)</a:t>
            </a:r>
          </a:p>
          <a:p>
            <a:pPr algn="just">
              <a:buFontTx/>
              <a:buChar char="-"/>
            </a:pPr>
            <a:r>
              <a:rPr lang="ru-RU" sz="2400" dirty="0" smtClean="0">
                <a:latin typeface="Times New Roman" pitchFamily="18" charset="0"/>
                <a:cs typeface="Times New Roman" pitchFamily="18" charset="0"/>
              </a:rPr>
              <a:t>Фильтрация сигнала</a:t>
            </a:r>
          </a:p>
          <a:p>
            <a:pPr algn="just">
              <a:buFontTx/>
              <a:buChar char="-"/>
            </a:pPr>
            <a:r>
              <a:rPr lang="ru-RU" sz="2400" dirty="0" smtClean="0">
                <a:latin typeface="Times New Roman" pitchFamily="18" charset="0"/>
                <a:cs typeface="Times New Roman" pitchFamily="18" charset="0"/>
              </a:rPr>
              <a:t>Коррекция погрешностей</a:t>
            </a:r>
          </a:p>
          <a:p>
            <a:pPr algn="just">
              <a:buFontTx/>
              <a:buChar char="-"/>
            </a:pPr>
            <a:r>
              <a:rPr lang="ru-RU" sz="2400" dirty="0" smtClean="0">
                <a:latin typeface="Times New Roman" pitchFamily="18" charset="0"/>
                <a:cs typeface="Times New Roman" pitchFamily="18" charset="0"/>
              </a:rPr>
              <a:t>Хранение сигналов</a:t>
            </a:r>
          </a:p>
          <a:p>
            <a:pPr algn="just">
              <a:buFontTx/>
              <a:buChar char="-"/>
            </a:pPr>
            <a:r>
              <a:rPr lang="ru-RU" sz="2400" dirty="0" smtClean="0">
                <a:latin typeface="Times New Roman" pitchFamily="18" charset="0"/>
                <a:cs typeface="Times New Roman" pitchFamily="18" charset="0"/>
              </a:rPr>
              <a:t>Защита от помех и др.</a:t>
            </a:r>
          </a:p>
          <a:p>
            <a:pPr algn="just">
              <a:buFontTx/>
              <a:buChar char="-"/>
            </a:pPr>
            <a:endParaRPr lang="ru-RU" sz="2400"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Интегральное исполнение</a:t>
            </a:r>
          </a:p>
          <a:p>
            <a:pPr algn="just">
              <a:buFontTx/>
              <a:buChar char="-"/>
            </a:pPr>
            <a:endParaRPr lang="ru-RU" sz="2400" dirty="0" smtClean="0">
              <a:latin typeface="Times New Roman" pitchFamily="18" charset="0"/>
              <a:cs typeface="Times New Roman" pitchFamily="18" charset="0"/>
            </a:endParaRPr>
          </a:p>
          <a:p>
            <a:pPr algn="just"/>
            <a:endParaRPr lang="ru-RU" sz="2400"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2976" y="142852"/>
            <a:ext cx="6715172" cy="549381"/>
          </a:xfrm>
          <a:prstGeom prst="rect">
            <a:avLst/>
          </a:prstGeom>
        </p:spPr>
        <p:txBody>
          <a:bodyPr wrap="square">
            <a:spAutoFit/>
          </a:bodyPr>
          <a:lstStyle/>
          <a:p>
            <a:pPr algn="ctr" defTabSz="685800" eaLnBrk="0" fontAlgn="base" hangingPunct="0">
              <a:lnSpc>
                <a:spcPct val="90000"/>
              </a:lnSpc>
              <a:spcBef>
                <a:spcPct val="0"/>
              </a:spcBef>
              <a:spcAft>
                <a:spcPct val="0"/>
              </a:spcAft>
              <a:defRPr sz="1800">
                <a:solidFill>
                  <a:srgbClr val="000000"/>
                </a:solidFill>
              </a:defRPr>
            </a:pPr>
            <a:r>
              <a:rPr lang="ru-RU" sz="3300" dirty="0" smtClean="0">
                <a:solidFill>
                  <a:srgbClr val="A5C249"/>
                </a:solidFill>
                <a:latin typeface="Times New Roman"/>
                <a:ea typeface="Times New Roman"/>
                <a:cs typeface="Times New Roman"/>
                <a:sym typeface="Times New Roman"/>
              </a:rPr>
              <a:t>Основные требования к датчикам</a:t>
            </a:r>
          </a:p>
        </p:txBody>
      </p:sp>
      <p:sp>
        <p:nvSpPr>
          <p:cNvPr id="15361" name="Rectangle 1"/>
          <p:cNvSpPr>
            <a:spLocks noChangeArrowheads="1"/>
          </p:cNvSpPr>
          <p:nvPr/>
        </p:nvSpPr>
        <p:spPr bwMode="auto">
          <a:xfrm>
            <a:off x="1000100" y="1000108"/>
            <a:ext cx="7072362"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1" fontAlgn="base" latinLnBrk="0" hangingPunct="1">
              <a:lnSpc>
                <a:spcPct val="100000"/>
              </a:lnSpc>
              <a:spcBef>
                <a:spcPct val="0"/>
              </a:spcBef>
              <a:spcAft>
                <a:spcPct val="0"/>
              </a:spcAft>
              <a:buClrTx/>
              <a:buSzTx/>
              <a:tabLst/>
            </a:pPr>
            <a:r>
              <a:rPr lang="ru-RU" b="1" dirty="0" smtClean="0">
                <a:solidFill>
                  <a:srgbClr val="000000"/>
                </a:solidFill>
                <a:latin typeface="Times New Roman" pitchFamily="18" charset="0"/>
                <a:ea typeface="Times New Roman" pitchFamily="18" charset="0"/>
                <a:cs typeface="Times New Roman" pitchFamily="18" charset="0"/>
              </a:rPr>
              <a:t>1. Качественные характеристики</a:t>
            </a:r>
            <a:r>
              <a:rPr lang="en-US" b="1" dirty="0" smtClean="0">
                <a:solidFill>
                  <a:srgbClr val="000000"/>
                </a:solidFill>
                <a:latin typeface="Times New Roman" pitchFamily="18" charset="0"/>
                <a:ea typeface="Times New Roman" pitchFamily="18" charset="0"/>
                <a:cs typeface="Times New Roman" pitchFamily="18" charset="0"/>
              </a:rPr>
              <a:t>:</a:t>
            </a:r>
            <a:endParaRPr lang="ru-RU" b="1" dirty="0" smtClean="0">
              <a:solidFill>
                <a:srgbClr val="000000"/>
              </a:solidFill>
              <a:latin typeface="Times New Roman" pitchFamily="18" charset="0"/>
              <a:ea typeface="Times New Roman" pitchFamily="18" charset="0"/>
              <a:cs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tabLst/>
            </a:pPr>
            <a:r>
              <a:rPr lang="ru-RU" dirty="0" smtClean="0">
                <a:solidFill>
                  <a:srgbClr val="000000"/>
                </a:solidFill>
                <a:latin typeface="Times New Roman" pitchFamily="18" charset="0"/>
                <a:ea typeface="Times New Roman" pitchFamily="18" charset="0"/>
                <a:cs typeface="Times New Roman" pitchFamily="18" charset="0"/>
              </a:rPr>
              <a:t>Отсутствие воздействия на объект, ч</a:t>
            </a:r>
            <a:r>
              <a:rPr kumimoji="0" lang="ru-RU"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увствительность,</a:t>
            </a:r>
            <a:r>
              <a:rPr kumimoji="0" lang="ru-RU"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точность, линейность, </a:t>
            </a:r>
            <a:r>
              <a:rPr kumimoji="0" lang="ru-RU" i="0" u="none" strike="noStrike" cap="none" normalizeH="0" dirty="0" err="1" smtClean="0">
                <a:ln>
                  <a:noFill/>
                </a:ln>
                <a:solidFill>
                  <a:srgbClr val="000000"/>
                </a:solidFill>
                <a:effectLst/>
                <a:latin typeface="Times New Roman" pitchFamily="18" charset="0"/>
                <a:ea typeface="Times New Roman" pitchFamily="18" charset="0"/>
                <a:cs typeface="Times New Roman" pitchFamily="18" charset="0"/>
              </a:rPr>
              <a:t>воспроизводимость</a:t>
            </a:r>
            <a:r>
              <a:rPr kumimoji="0" lang="ru-RU"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показателей, скорость отклика, отсутствие гистерезиса, стабильность характеристик, большое соотношение сигнал</a:t>
            </a:r>
            <a:r>
              <a:rPr kumimoji="0" lang="en-US"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a:t>
            </a:r>
            <a:r>
              <a:rPr kumimoji="0" lang="ru-RU"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шум, взаимозаменяемость.</a:t>
            </a:r>
            <a:endParaRPr kumimoji="0" lang="ru-RU"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endParaRPr kumimoji="0" lang="ru-RU" b="1" i="0" u="none" strike="noStrike" cap="none" normalizeH="0" baseline="0" dirty="0" smtClean="0">
              <a:ln>
                <a:noFill/>
              </a:ln>
              <a:solidFill>
                <a:schemeClr val="tx1"/>
              </a:solidFill>
              <a:effectLst/>
              <a:latin typeface="Times New Roman" pitchFamily="18" charset="0"/>
              <a:cs typeface="Times New Roman" pitchFamily="18" charset="0"/>
            </a:endParaRPr>
          </a:p>
          <a:p>
            <a:pPr marL="342900" indent="-342900" algn="just" rtl="0" fontAlgn="base">
              <a:spcBef>
                <a:spcPct val="0"/>
              </a:spcBef>
              <a:spcAft>
                <a:spcPct val="0"/>
              </a:spcAft>
            </a:pPr>
            <a:r>
              <a:rPr lang="ru-RU" b="1" dirty="0" smtClean="0">
                <a:solidFill>
                  <a:srgbClr val="000000"/>
                </a:solidFill>
                <a:latin typeface="Times New Roman" pitchFamily="18" charset="0"/>
                <a:ea typeface="Times New Roman" pitchFamily="18" charset="0"/>
                <a:cs typeface="Times New Roman" pitchFamily="18" charset="0"/>
              </a:rPr>
              <a:t>2. Требования</a:t>
            </a:r>
            <a:r>
              <a:rPr lang="ru-RU" b="1" dirty="0" smtClean="0">
                <a:solidFill>
                  <a:srgbClr val="000000"/>
                </a:solidFill>
                <a:latin typeface="Times New Roman" pitchFamily="18" charset="0"/>
                <a:ea typeface="Times New Roman" pitchFamily="18" charset="0"/>
                <a:cs typeface="Times New Roman" pitchFamily="18" charset="0"/>
              </a:rPr>
              <a:t> надежности</a:t>
            </a:r>
            <a:r>
              <a:rPr lang="en-US" b="1" dirty="0" smtClean="0">
                <a:solidFill>
                  <a:srgbClr val="000000"/>
                </a:solidFill>
                <a:latin typeface="Times New Roman" pitchFamily="18" charset="0"/>
                <a:ea typeface="Times New Roman" pitchFamily="18" charset="0"/>
                <a:cs typeface="Times New Roman" pitchFamily="18" charset="0"/>
              </a:rPr>
              <a:t>:</a:t>
            </a:r>
            <a:endParaRPr lang="ru-RU" b="1"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pPr>
            <a:r>
              <a:rPr lang="ru-RU" dirty="0" smtClean="0">
                <a:solidFill>
                  <a:srgbClr val="000000"/>
                </a:solidFill>
                <a:latin typeface="Times New Roman" pitchFamily="18" charset="0"/>
                <a:ea typeface="Times New Roman" pitchFamily="18" charset="0"/>
                <a:cs typeface="Times New Roman" pitchFamily="18" charset="0"/>
              </a:rPr>
              <a:t>Длительный срок службы, устойчивость к воздействиям внешней среды, агрессивным средам, безотказность в работе, высокие перегрузочные способности, </a:t>
            </a:r>
            <a:r>
              <a:rPr lang="ru-RU" dirty="0" err="1" smtClean="0">
                <a:solidFill>
                  <a:srgbClr val="000000"/>
                </a:solidFill>
                <a:latin typeface="Times New Roman" pitchFamily="18" charset="0"/>
                <a:ea typeface="Times New Roman" pitchFamily="18" charset="0"/>
                <a:cs typeface="Times New Roman" pitchFamily="18" charset="0"/>
              </a:rPr>
              <a:t>электробезопасность</a:t>
            </a:r>
            <a:r>
              <a:rPr lang="ru-RU" dirty="0" smtClean="0">
                <a:solidFill>
                  <a:srgbClr val="000000"/>
                </a:solidFill>
                <a:latin typeface="Times New Roman" pitchFamily="18" charset="0"/>
                <a:ea typeface="Times New Roman" pitchFamily="18" charset="0"/>
                <a:cs typeface="Times New Roman" pitchFamily="18" charset="0"/>
              </a:rPr>
              <a:t> </a:t>
            </a:r>
            <a:r>
              <a:rPr lang="ru-RU" dirty="0" smtClean="0">
                <a:solidFill>
                  <a:srgbClr val="000000"/>
                </a:solidFill>
                <a:latin typeface="Times New Roman" pitchFamily="18" charset="0"/>
                <a:ea typeface="Times New Roman" pitchFamily="18" charset="0"/>
                <a:cs typeface="Times New Roman" pitchFamily="18" charset="0"/>
              </a:rPr>
              <a:t>и др.</a:t>
            </a:r>
            <a:endParaRPr lang="ru-RU"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pPr>
            <a:endParaRPr lang="ru-RU" b="1"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pPr>
            <a:r>
              <a:rPr lang="ru-RU" b="1" dirty="0" smtClean="0">
                <a:solidFill>
                  <a:srgbClr val="000000"/>
                </a:solidFill>
                <a:latin typeface="Times New Roman" pitchFamily="18" charset="0"/>
                <a:ea typeface="Times New Roman" pitchFamily="18" charset="0"/>
                <a:cs typeface="Times New Roman" pitchFamily="18" charset="0"/>
              </a:rPr>
              <a:t>3. Технологичность применения</a:t>
            </a:r>
            <a:endParaRPr lang="ru-RU" b="1"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pPr>
            <a:r>
              <a:rPr lang="ru-RU" dirty="0" smtClean="0">
                <a:solidFill>
                  <a:srgbClr val="000000"/>
                </a:solidFill>
                <a:latin typeface="Times New Roman" pitchFamily="18" charset="0"/>
                <a:ea typeface="Times New Roman" pitchFamily="18" charset="0"/>
                <a:cs typeface="Times New Roman" pitchFamily="18" charset="0"/>
              </a:rPr>
              <a:t>Малые габариты, масса, простота конструкции, интегральное исполнение, низкая себестоимость, удобство крепления, дизайн, сопряжение с другими элементами….</a:t>
            </a:r>
            <a:endParaRPr lang="ru-RU" dirty="0" smtClean="0">
              <a:solidFill>
                <a:srgbClr val="000000"/>
              </a:solidFill>
              <a:latin typeface="Times New Roman" pitchFamily="18" charset="0"/>
              <a:ea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2976" y="142852"/>
            <a:ext cx="6715172" cy="1006429"/>
          </a:xfrm>
          <a:prstGeom prst="rect">
            <a:avLst/>
          </a:prstGeom>
        </p:spPr>
        <p:txBody>
          <a:bodyPr wrap="square">
            <a:spAutoFit/>
          </a:bodyPr>
          <a:lstStyle/>
          <a:p>
            <a:pPr algn="ctr" defTabSz="685800" eaLnBrk="0" fontAlgn="base" hangingPunct="0">
              <a:lnSpc>
                <a:spcPct val="90000"/>
              </a:lnSpc>
              <a:spcBef>
                <a:spcPct val="0"/>
              </a:spcBef>
              <a:spcAft>
                <a:spcPct val="0"/>
              </a:spcAft>
              <a:defRPr sz="1800">
                <a:solidFill>
                  <a:srgbClr val="000000"/>
                </a:solidFill>
              </a:defRPr>
            </a:pPr>
            <a:r>
              <a:rPr lang="ru-RU" sz="3300" dirty="0" smtClean="0">
                <a:solidFill>
                  <a:srgbClr val="A5C249"/>
                </a:solidFill>
                <a:latin typeface="Times New Roman"/>
                <a:ea typeface="Times New Roman"/>
                <a:cs typeface="Times New Roman"/>
                <a:sym typeface="Times New Roman"/>
              </a:rPr>
              <a:t>Основные требования к </a:t>
            </a:r>
            <a:r>
              <a:rPr lang="ru-RU" sz="3300" dirty="0" smtClean="0">
                <a:solidFill>
                  <a:srgbClr val="A5C249"/>
                </a:solidFill>
                <a:latin typeface="Times New Roman"/>
                <a:ea typeface="Times New Roman"/>
                <a:cs typeface="Times New Roman"/>
                <a:sym typeface="Times New Roman"/>
              </a:rPr>
              <a:t>датчикам</a:t>
            </a:r>
          </a:p>
          <a:p>
            <a:pPr algn="ctr" defTabSz="685800" eaLnBrk="0" fontAlgn="base" hangingPunct="0">
              <a:lnSpc>
                <a:spcPct val="90000"/>
              </a:lnSpc>
              <a:spcBef>
                <a:spcPct val="0"/>
              </a:spcBef>
              <a:spcAft>
                <a:spcPct val="0"/>
              </a:spcAft>
              <a:defRPr sz="1800">
                <a:solidFill>
                  <a:srgbClr val="000000"/>
                </a:solidFill>
              </a:defRPr>
            </a:pPr>
            <a:r>
              <a:rPr lang="ru-RU" sz="3300" dirty="0" smtClean="0">
                <a:solidFill>
                  <a:srgbClr val="A5C249"/>
                </a:solidFill>
                <a:latin typeface="Times New Roman"/>
                <a:ea typeface="Times New Roman"/>
                <a:cs typeface="Times New Roman"/>
                <a:sym typeface="Times New Roman"/>
              </a:rPr>
              <a:t>(при выборе) </a:t>
            </a:r>
            <a:endParaRPr lang="ru-RU" sz="3300" dirty="0" smtClean="0">
              <a:solidFill>
                <a:srgbClr val="A5C249"/>
              </a:solidFill>
              <a:latin typeface="Times New Roman"/>
              <a:ea typeface="Times New Roman"/>
              <a:cs typeface="Times New Roman"/>
              <a:sym typeface="Times New Roman"/>
            </a:endParaRPr>
          </a:p>
        </p:txBody>
      </p:sp>
      <p:sp>
        <p:nvSpPr>
          <p:cNvPr id="15361" name="Rectangle 1"/>
          <p:cNvSpPr>
            <a:spLocks noChangeArrowheads="1"/>
          </p:cNvSpPr>
          <p:nvPr/>
        </p:nvSpPr>
        <p:spPr bwMode="auto">
          <a:xfrm>
            <a:off x="1000100" y="1285860"/>
            <a:ext cx="7072362"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lang="ru-RU" b="1" dirty="0" smtClean="0">
                <a:solidFill>
                  <a:srgbClr val="000000"/>
                </a:solidFill>
                <a:latin typeface="Times New Roman" pitchFamily="18" charset="0"/>
                <a:ea typeface="Times New Roman" pitchFamily="18" charset="0"/>
                <a:cs typeface="Times New Roman" pitchFamily="18" charset="0"/>
              </a:rPr>
              <a:t>Однозначная</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зависимость выходной величины от входной;</a:t>
            </a: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endParaRPr kumimoji="0" lang="ru-RU" b="1" i="0" u="none" strike="noStrike" cap="none" normalizeH="0" baseline="0" dirty="0" smtClean="0">
              <a:ln>
                <a:noFill/>
              </a:ln>
              <a:solidFill>
                <a:schemeClr val="tx1"/>
              </a:solidFill>
              <a:effectLst/>
              <a:latin typeface="Times New Roman" pitchFamily="18" charset="0"/>
              <a:cs typeface="Times New Roman" pitchFamily="18" charset="0"/>
            </a:endParaRPr>
          </a:p>
          <a:p>
            <a:pPr marL="342900" indent="-342900" algn="just" rtl="0" fontAlgn="base">
              <a:spcBef>
                <a:spcPct val="0"/>
              </a:spcBef>
              <a:spcAft>
                <a:spcPct val="0"/>
              </a:spcAft>
              <a:buFont typeface="+mj-lt"/>
              <a:buAutoNum type="arabicPeriod"/>
            </a:pPr>
            <a:r>
              <a:rPr lang="ru-RU" b="1" dirty="0" smtClean="0">
                <a:solidFill>
                  <a:srgbClr val="000000"/>
                </a:solidFill>
                <a:latin typeface="Times New Roman" pitchFamily="18" charset="0"/>
                <a:ea typeface="Times New Roman" pitchFamily="18" charset="0"/>
                <a:cs typeface="Times New Roman" pitchFamily="18" charset="0"/>
              </a:rPr>
              <a:t>Стабильность характеристик во времени;</a:t>
            </a:r>
          </a:p>
          <a:p>
            <a:pPr marL="342900" indent="-342900" algn="just" rtl="0" fontAlgn="base">
              <a:spcBef>
                <a:spcPct val="0"/>
              </a:spcBef>
              <a:spcAft>
                <a:spcPct val="0"/>
              </a:spcAft>
              <a:buFont typeface="+mj-lt"/>
              <a:buAutoNum type="arabicPeriod"/>
            </a:pPr>
            <a:endParaRPr lang="ru-RU" b="1"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buFont typeface="+mj-lt"/>
              <a:buAutoNum type="arabicPeriod"/>
            </a:pPr>
            <a:r>
              <a:rPr lang="ru-RU" b="1" dirty="0" smtClean="0">
                <a:solidFill>
                  <a:srgbClr val="000000"/>
                </a:solidFill>
                <a:latin typeface="Times New Roman" pitchFamily="18" charset="0"/>
                <a:ea typeface="Times New Roman" pitchFamily="18" charset="0"/>
                <a:cs typeface="Times New Roman" pitchFamily="18" charset="0"/>
              </a:rPr>
              <a:t>Высокая чувствительность;</a:t>
            </a:r>
          </a:p>
          <a:p>
            <a:pPr marL="342900" indent="-342900" algn="just" rtl="0" fontAlgn="base">
              <a:spcBef>
                <a:spcPct val="0"/>
              </a:spcBef>
              <a:spcAft>
                <a:spcPct val="0"/>
              </a:spcAft>
              <a:buFont typeface="+mj-lt"/>
              <a:buAutoNum type="arabicPeriod"/>
            </a:pPr>
            <a:endParaRPr lang="ru-RU" b="1"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buFont typeface="+mj-lt"/>
              <a:buAutoNum type="arabicPeriod"/>
            </a:pPr>
            <a:r>
              <a:rPr lang="ru-RU" b="1" dirty="0" smtClean="0">
                <a:solidFill>
                  <a:srgbClr val="000000"/>
                </a:solidFill>
                <a:latin typeface="Times New Roman" pitchFamily="18" charset="0"/>
                <a:ea typeface="Times New Roman" pitchFamily="18" charset="0"/>
                <a:cs typeface="Times New Roman" pitchFamily="18" charset="0"/>
              </a:rPr>
              <a:t>Малые размеры и масса;</a:t>
            </a:r>
          </a:p>
          <a:p>
            <a:pPr marL="342900" indent="-342900" algn="just" rtl="0" fontAlgn="base">
              <a:spcBef>
                <a:spcPct val="0"/>
              </a:spcBef>
              <a:spcAft>
                <a:spcPct val="0"/>
              </a:spcAft>
              <a:buFont typeface="+mj-lt"/>
              <a:buAutoNum type="arabicPeriod"/>
            </a:pPr>
            <a:endParaRPr lang="ru-RU" b="1"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buFont typeface="+mj-lt"/>
              <a:buAutoNum type="arabicPeriod"/>
            </a:pPr>
            <a:r>
              <a:rPr lang="ru-RU" b="1" dirty="0" smtClean="0">
                <a:solidFill>
                  <a:srgbClr val="000000"/>
                </a:solidFill>
                <a:latin typeface="Times New Roman" pitchFamily="18" charset="0"/>
                <a:ea typeface="Times New Roman" pitchFamily="18" charset="0"/>
                <a:cs typeface="Times New Roman" pitchFamily="18" charset="0"/>
              </a:rPr>
              <a:t>Отсутствие обратного воздействия на контролируемый процесс и на контролируемый параметр;</a:t>
            </a:r>
          </a:p>
          <a:p>
            <a:pPr marL="342900" indent="-342900" algn="just" rtl="0" fontAlgn="base">
              <a:spcBef>
                <a:spcPct val="0"/>
              </a:spcBef>
              <a:spcAft>
                <a:spcPct val="0"/>
              </a:spcAft>
              <a:buFont typeface="+mj-lt"/>
              <a:buAutoNum type="arabicPeriod"/>
            </a:pPr>
            <a:endParaRPr lang="ru-RU" b="1"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buFont typeface="+mj-lt"/>
              <a:buAutoNum type="arabicPeriod"/>
            </a:pPr>
            <a:r>
              <a:rPr lang="ru-RU" b="1" dirty="0" smtClean="0">
                <a:solidFill>
                  <a:srgbClr val="000000"/>
                </a:solidFill>
                <a:latin typeface="Times New Roman" pitchFamily="18" charset="0"/>
                <a:ea typeface="Times New Roman" pitchFamily="18" charset="0"/>
                <a:cs typeface="Times New Roman" pitchFamily="18" charset="0"/>
              </a:rPr>
              <a:t>Работа при различных условиях эксплуатации;</a:t>
            </a:r>
          </a:p>
          <a:p>
            <a:pPr marL="342900" indent="-342900" algn="just" rtl="0" fontAlgn="base">
              <a:spcBef>
                <a:spcPct val="0"/>
              </a:spcBef>
              <a:spcAft>
                <a:spcPct val="0"/>
              </a:spcAft>
              <a:buFont typeface="+mj-lt"/>
              <a:buAutoNum type="arabicPeriod"/>
            </a:pPr>
            <a:endParaRPr lang="ru-RU" b="1" dirty="0" smtClean="0">
              <a:solidFill>
                <a:srgbClr val="000000"/>
              </a:solidFill>
              <a:latin typeface="Times New Roman" pitchFamily="18" charset="0"/>
              <a:ea typeface="Times New Roman" pitchFamily="18" charset="0"/>
              <a:cs typeface="Times New Roman" pitchFamily="18" charset="0"/>
            </a:endParaRPr>
          </a:p>
          <a:p>
            <a:pPr marL="342900" indent="-342900" algn="just" rtl="0" fontAlgn="base">
              <a:spcBef>
                <a:spcPct val="0"/>
              </a:spcBef>
              <a:spcAft>
                <a:spcPct val="0"/>
              </a:spcAft>
              <a:buFont typeface="+mj-lt"/>
              <a:buAutoNum type="arabicPeriod"/>
            </a:pPr>
            <a:r>
              <a:rPr lang="ru-RU" b="1" dirty="0" smtClean="0">
                <a:solidFill>
                  <a:srgbClr val="000000"/>
                </a:solidFill>
                <a:latin typeface="Times New Roman" pitchFamily="18" charset="0"/>
                <a:ea typeface="Times New Roman" pitchFamily="18" charset="0"/>
                <a:cs typeface="Times New Roman" pitchFamily="18" charset="0"/>
              </a:rPr>
              <a:t>Различные варианты монтажа.</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0"/>
            <a:ext cx="7929618" cy="6417141"/>
          </a:xfrm>
          <a:prstGeom prst="rect">
            <a:avLst/>
          </a:prstGeom>
        </p:spPr>
        <p:txBody>
          <a:bodyPr wrap="square">
            <a:spAutoFit/>
          </a:bodyPr>
          <a:lstStyle/>
          <a:p>
            <a:pPr lvl="0" algn="just" eaLnBrk="0" fontAlgn="base" hangingPunct="0">
              <a:spcBef>
                <a:spcPct val="0"/>
              </a:spcBef>
              <a:spcAft>
                <a:spcPct val="0"/>
              </a:spcAft>
              <a:tabLst>
                <a:tab pos="457200" algn="l"/>
              </a:tabLst>
            </a:pPr>
            <a:r>
              <a:rPr lang="ru-RU" sz="2870" dirty="0" smtClean="0">
                <a:solidFill>
                  <a:srgbClr val="A5C249"/>
                </a:solidFill>
                <a:latin typeface="Times New Roman"/>
                <a:ea typeface="Times New Roman"/>
                <a:cs typeface="Times New Roman"/>
                <a:sym typeface="Times New Roman"/>
              </a:rPr>
              <a:t>В качестве чувствительного элемента выбирается элемент или устройство, обладающее следующими свойствами:</a:t>
            </a:r>
          </a:p>
          <a:p>
            <a:pPr lvl="0" algn="just" eaLnBrk="0" fontAlgn="base" hangingPunct="0">
              <a:spcBef>
                <a:spcPct val="0"/>
              </a:spcBef>
              <a:spcAft>
                <a:spcPct val="0"/>
              </a:spcAft>
              <a:tabLst>
                <a:tab pos="457200" algn="l"/>
              </a:tabLst>
            </a:pPr>
            <a:endPar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buFontTx/>
              <a:buChar char="•"/>
              <a:tabLst>
                <a:tab pos="457200" algn="l"/>
              </a:tabLst>
            </a:pP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высокая линейность преобразования измеряемой ФВ в максимально широком диапазоне ее изменения,</a:t>
            </a:r>
          </a:p>
          <a:p>
            <a:pPr lvl="0" algn="just" eaLnBrk="0" fontAlgn="base" hangingPunct="0">
              <a:spcBef>
                <a:spcPct val="0"/>
              </a:spcBef>
              <a:spcAft>
                <a:spcPct val="0"/>
              </a:spcAft>
              <a:buFontTx/>
              <a:buChar char="•"/>
              <a:tabLst>
                <a:tab pos="457200" algn="l"/>
              </a:tabLst>
            </a:pP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buFontTx/>
              <a:buChar char="•"/>
              <a:tabLst>
                <a:tab pos="457200" algn="l"/>
              </a:tabLst>
            </a:pPr>
            <a:r>
              <a:rPr kumimoji="0" lang="ru-RU" b="0" i="0" u="none" strike="noStrike" cap="none" normalizeH="0" baseline="0" dirty="0" err="1" smtClean="0">
                <a:ln>
                  <a:noFill/>
                </a:ln>
                <a:solidFill>
                  <a:srgbClr val="333333"/>
                </a:solidFill>
                <a:effectLst/>
                <a:latin typeface="Times New Roman" pitchFamily="18" charset="0"/>
                <a:ea typeface="Times New Roman" pitchFamily="18" charset="0"/>
                <a:cs typeface="Times New Roman" pitchFamily="18" charset="0"/>
              </a:rPr>
              <a:t>воспроизводимость</a:t>
            </a: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результата в одинаковых условиях измерения,</a:t>
            </a:r>
          </a:p>
          <a:p>
            <a:pPr lvl="0" algn="just" eaLnBrk="0" fontAlgn="base" hangingPunct="0">
              <a:spcBef>
                <a:spcPct val="0"/>
              </a:spcBef>
              <a:spcAft>
                <a:spcPct val="0"/>
              </a:spcAft>
              <a:buFontTx/>
              <a:buChar char="•"/>
              <a:tabLst>
                <a:tab pos="457200" algn="l"/>
              </a:tabLst>
            </a:pP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buFontTx/>
              <a:buChar char="•"/>
              <a:tabLst>
                <a:tab pos="457200" algn="l"/>
              </a:tabLst>
            </a:pP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высокая стабильность преобразования;</a:t>
            </a:r>
          </a:p>
          <a:p>
            <a:pPr lvl="0" algn="just" eaLnBrk="0" fontAlgn="base" hangingPunct="0">
              <a:spcBef>
                <a:spcPct val="0"/>
              </a:spcBef>
              <a:spcAft>
                <a:spcPct val="0"/>
              </a:spcAft>
              <a:buFontTx/>
              <a:buChar char="•"/>
              <a:tabLst>
                <a:tab pos="457200" algn="l"/>
              </a:tabLst>
            </a:pP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buFontTx/>
              <a:buChar char="•"/>
              <a:tabLst>
                <a:tab pos="457200" algn="l"/>
              </a:tabLst>
            </a:pP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минимальная зависимость преобразования от значений ФВ и окружающей среды,</a:t>
            </a:r>
          </a:p>
          <a:p>
            <a:pPr lvl="0" algn="just" eaLnBrk="0" fontAlgn="base" hangingPunct="0">
              <a:spcBef>
                <a:spcPct val="0"/>
              </a:spcBef>
              <a:spcAft>
                <a:spcPct val="0"/>
              </a:spcAft>
              <a:buFontTx/>
              <a:buChar char="•"/>
              <a:tabLst>
                <a:tab pos="457200" algn="l"/>
              </a:tabLst>
            </a:pP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buFontTx/>
              <a:buChar char="•"/>
              <a:tabLst>
                <a:tab pos="457200" algn="l"/>
              </a:tabLst>
            </a:pP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незначительная скорость деградации физических свойств элемента,</a:t>
            </a:r>
          </a:p>
          <a:p>
            <a:pPr lvl="0" algn="just" eaLnBrk="0" fontAlgn="base" hangingPunct="0">
              <a:spcBef>
                <a:spcPct val="0"/>
              </a:spcBef>
              <a:spcAft>
                <a:spcPct val="0"/>
              </a:spcAft>
              <a:buFontTx/>
              <a:buChar char="•"/>
              <a:tabLst>
                <a:tab pos="457200" algn="l"/>
              </a:tabLst>
            </a:pP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buFontTx/>
              <a:buChar char="•"/>
              <a:tabLst>
                <a:tab pos="457200" algn="l"/>
              </a:tabLst>
            </a:pP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простота конструктивной и технологической защиты элемента от неблагоприятных воздействий измеряемой ФВ и окружающей среды,</a:t>
            </a:r>
          </a:p>
          <a:p>
            <a:pPr lvl="0" algn="just" eaLnBrk="0" fontAlgn="base" hangingPunct="0">
              <a:spcBef>
                <a:spcPct val="0"/>
              </a:spcBef>
              <a:spcAft>
                <a:spcPct val="0"/>
              </a:spcAft>
              <a:buFontTx/>
              <a:buChar char="•"/>
              <a:tabLst>
                <a:tab pos="457200" algn="l"/>
              </a:tabLst>
            </a:pP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buFontTx/>
              <a:buChar char="•"/>
              <a:tabLst>
                <a:tab pos="457200" algn="l"/>
              </a:tabLst>
            </a:pPr>
            <a:r>
              <a:rPr kumimoji="0" lang="ru-RU"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высокая технологичность (дешевизна) изготовления.</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p:cNvSpPr>
          <p:nvPr>
            <p:ph type="title"/>
          </p:nvPr>
        </p:nvSpPr>
        <p:spPr>
          <a:xfrm>
            <a:off x="785786" y="214290"/>
            <a:ext cx="7886700" cy="904895"/>
          </a:xfrm>
          <a:prstGeom prst="rect">
            <a:avLst/>
          </a:prstGeom>
        </p:spPr>
        <p:txBody>
          <a:bodyPr/>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latin typeface="Times New Roman" pitchFamily="18" charset="0"/>
                <a:cs typeface="Times New Roman" pitchFamily="18" charset="0"/>
              </a:rPr>
              <a:t>Характеристики датчиков</a:t>
            </a:r>
          </a:p>
        </p:txBody>
      </p:sp>
      <p:sp>
        <p:nvSpPr>
          <p:cNvPr id="398" name="Shape 398"/>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
        <p:nvSpPr>
          <p:cNvPr id="399" name="Shape 399"/>
          <p:cNvSpPr>
            <a:spLocks noGrp="1"/>
          </p:cNvSpPr>
          <p:nvPr>
            <p:ph type="body" idx="1"/>
          </p:nvPr>
        </p:nvSpPr>
        <p:spPr>
          <a:xfrm>
            <a:off x="428596" y="1000108"/>
            <a:ext cx="8358246" cy="5214974"/>
          </a:xfrm>
          <a:prstGeom prst="rect">
            <a:avLst/>
          </a:prstGeom>
        </p:spPr>
        <p:txBody>
          <a:bodyPr>
            <a:normAutofit fontScale="55000" lnSpcReduction="20000"/>
          </a:bodyPr>
          <a:lstStyle/>
          <a:p>
            <a:pPr marL="280736" indent="-280736">
              <a:buFontTx/>
              <a:buChar char="•"/>
              <a:defRPr sz="1800"/>
            </a:pPr>
            <a:r>
              <a:rPr lang="ru-RU" altLang="ru-RU" sz="3600" b="1" dirty="0" smtClean="0">
                <a:latin typeface="Times New Roman"/>
                <a:ea typeface="Times New Roman"/>
                <a:cs typeface="Times New Roman"/>
                <a:sym typeface="Times New Roman"/>
              </a:rPr>
              <a:t>Статические характеристики</a:t>
            </a:r>
            <a:r>
              <a:rPr lang="ru-RU" altLang="ru-RU" sz="3600" dirty="0" smtClean="0">
                <a:latin typeface="Times New Roman"/>
                <a:ea typeface="Times New Roman"/>
                <a:cs typeface="Times New Roman"/>
                <a:sym typeface="Times New Roman"/>
              </a:rPr>
              <a:t>  датчика (вход-выход) </a:t>
            </a:r>
          </a:p>
          <a:p>
            <a:pPr marL="280736" indent="-280736">
              <a:buFontTx/>
              <a:buChar char="•"/>
              <a:defRPr sz="1800"/>
            </a:pPr>
            <a:endParaRPr lang="ru-RU" altLang="ru-RU" sz="3600" dirty="0" smtClean="0">
              <a:latin typeface="Times New Roman"/>
              <a:ea typeface="Times New Roman"/>
              <a:cs typeface="Times New Roman"/>
              <a:sym typeface="Times New Roman"/>
            </a:endParaRPr>
          </a:p>
          <a:p>
            <a:pPr marL="279400" indent="-15875">
              <a:buNone/>
              <a:defRPr sz="1800"/>
            </a:pPr>
            <a:r>
              <a:rPr lang="ru-RU" altLang="ru-RU" sz="3600" dirty="0" smtClean="0">
                <a:latin typeface="Times New Roman"/>
                <a:ea typeface="Times New Roman"/>
                <a:cs typeface="Times New Roman"/>
                <a:sym typeface="Times New Roman"/>
              </a:rPr>
              <a:t>отражает функциональную зависимость выходного сигнала от входного параметра в </a:t>
            </a:r>
            <a:r>
              <a:rPr lang="ru-RU" altLang="ru-RU" sz="3600" b="1" dirty="0" smtClean="0">
                <a:latin typeface="Times New Roman"/>
                <a:ea typeface="Times New Roman"/>
                <a:cs typeface="Times New Roman"/>
                <a:sym typeface="Times New Roman"/>
              </a:rPr>
              <a:t>установившемся режим</a:t>
            </a:r>
            <a:r>
              <a:rPr lang="ru-RU" altLang="ru-RU" sz="3600" dirty="0" smtClean="0">
                <a:latin typeface="Times New Roman"/>
                <a:ea typeface="Times New Roman"/>
                <a:cs typeface="Times New Roman"/>
                <a:sym typeface="Times New Roman"/>
              </a:rPr>
              <a:t>е. </a:t>
            </a:r>
          </a:p>
          <a:p>
            <a:pPr marL="279400" indent="-15875">
              <a:buNone/>
              <a:defRPr sz="1800"/>
            </a:pPr>
            <a:r>
              <a:rPr lang="ru-RU" altLang="ru-RU" sz="3600" dirty="0" smtClean="0">
                <a:latin typeface="Times New Roman"/>
                <a:ea typeface="Times New Roman"/>
                <a:cs typeface="Times New Roman"/>
                <a:sym typeface="Times New Roman"/>
              </a:rPr>
              <a:t>Статическая характеристика задается: аналитически, графически, таблично. </a:t>
            </a:r>
          </a:p>
          <a:p>
            <a:pPr marL="279400" indent="-15875">
              <a:buNone/>
              <a:defRPr sz="1800"/>
            </a:pPr>
            <a:endParaRPr lang="ru-RU" altLang="ru-RU" sz="3600" dirty="0" smtClean="0">
              <a:latin typeface="Times New Roman"/>
              <a:ea typeface="Times New Roman"/>
              <a:cs typeface="Times New Roman"/>
              <a:sym typeface="Times New Roman"/>
            </a:endParaRPr>
          </a:p>
          <a:p>
            <a:pPr marL="279400" indent="-15875" algn="just">
              <a:buNone/>
              <a:defRPr sz="1800"/>
            </a:pPr>
            <a:r>
              <a:rPr lang="ru-RU" altLang="ru-RU" sz="3600" dirty="0" smtClean="0">
                <a:latin typeface="Times New Roman"/>
                <a:ea typeface="Times New Roman"/>
                <a:cs typeface="Times New Roman"/>
                <a:sym typeface="Times New Roman"/>
              </a:rPr>
              <a:t>По этой характеристике определяются такие параметры датчика, как чувствительность (коэффициент преобразования), </a:t>
            </a:r>
          </a:p>
          <a:p>
            <a:pPr marL="279400" indent="-15875" algn="just">
              <a:buNone/>
              <a:defRPr sz="1800"/>
            </a:pPr>
            <a:r>
              <a:rPr lang="ru-RU" altLang="ru-RU" sz="3600" dirty="0" smtClean="0">
                <a:latin typeface="Times New Roman"/>
                <a:ea typeface="Times New Roman"/>
                <a:cs typeface="Times New Roman"/>
                <a:sym typeface="Times New Roman"/>
              </a:rPr>
              <a:t>порог чувствительности/разрешения, </a:t>
            </a:r>
          </a:p>
          <a:p>
            <a:pPr marL="279400" indent="-15875" algn="just">
              <a:buNone/>
              <a:defRPr sz="1800"/>
            </a:pPr>
            <a:r>
              <a:rPr lang="ru-RU" altLang="ru-RU" sz="3600" dirty="0" smtClean="0">
                <a:latin typeface="Times New Roman"/>
                <a:ea typeface="Times New Roman"/>
                <a:cs typeface="Times New Roman"/>
                <a:sym typeface="Times New Roman"/>
              </a:rPr>
              <a:t>линейность, </a:t>
            </a:r>
          </a:p>
          <a:p>
            <a:pPr marL="279400" indent="-15875" algn="just">
              <a:buNone/>
              <a:defRPr sz="1800"/>
            </a:pPr>
            <a:r>
              <a:rPr lang="ru-RU" altLang="ru-RU" sz="3600" dirty="0" smtClean="0">
                <a:latin typeface="Times New Roman"/>
                <a:ea typeface="Times New Roman"/>
                <a:cs typeface="Times New Roman"/>
                <a:sym typeface="Times New Roman"/>
              </a:rPr>
              <a:t>величина дрейфа; </a:t>
            </a:r>
          </a:p>
          <a:p>
            <a:pPr marL="279400" indent="-15875" algn="just">
              <a:buNone/>
              <a:defRPr sz="1800"/>
            </a:pPr>
            <a:r>
              <a:rPr lang="ru-RU" altLang="ru-RU" sz="3600" dirty="0" smtClean="0">
                <a:latin typeface="Times New Roman"/>
                <a:ea typeface="Times New Roman"/>
                <a:cs typeface="Times New Roman"/>
                <a:sym typeface="Times New Roman"/>
              </a:rPr>
              <a:t>рабочий/динамический диапазон,</a:t>
            </a:r>
          </a:p>
          <a:p>
            <a:pPr marL="279400" indent="-15875" algn="just">
              <a:buNone/>
              <a:defRPr sz="1800"/>
            </a:pPr>
            <a:r>
              <a:rPr lang="ru-RU" altLang="ru-RU" sz="3600" dirty="0" smtClean="0">
                <a:latin typeface="Times New Roman"/>
                <a:ea typeface="Times New Roman"/>
                <a:cs typeface="Times New Roman"/>
                <a:sym typeface="Times New Roman"/>
              </a:rPr>
              <a:t> параметры гистерезиса и т. д. </a:t>
            </a:r>
            <a:endParaRPr lang="en-US" altLang="ru-RU" sz="3600" dirty="0" smtClean="0">
              <a:latin typeface="Times New Roman"/>
              <a:ea typeface="Times New Roman"/>
              <a:cs typeface="Times New Roman"/>
              <a:sym typeface="Times New Roman"/>
            </a:endParaRPr>
          </a:p>
          <a:p>
            <a:pPr marL="280736" lvl="0" indent="-280736">
              <a:buFontTx/>
              <a:defRPr sz="1800"/>
            </a:pPr>
            <a:endParaRPr lang="ru-RU" sz="3600" b="1" dirty="0" smtClean="0">
              <a:latin typeface="Times New Roman"/>
              <a:ea typeface="Times New Roman"/>
              <a:cs typeface="Times New Roman"/>
              <a:sym typeface="Times New Roman"/>
            </a:endParaRPr>
          </a:p>
          <a:p>
            <a:pPr marL="280736" lvl="0" indent="-280736">
              <a:buFontTx/>
              <a:defRPr sz="1800"/>
            </a:pPr>
            <a:r>
              <a:rPr sz="3600" b="1" smtClean="0">
                <a:latin typeface="Times New Roman"/>
                <a:ea typeface="Times New Roman"/>
                <a:cs typeface="Times New Roman"/>
                <a:sym typeface="Times New Roman"/>
              </a:rPr>
              <a:t>Передаточная </a:t>
            </a:r>
            <a:r>
              <a:rPr sz="3600" b="1">
                <a:latin typeface="Times New Roman"/>
                <a:ea typeface="Times New Roman"/>
                <a:cs typeface="Times New Roman"/>
                <a:sym typeface="Times New Roman"/>
              </a:rPr>
              <a:t>функция </a:t>
            </a:r>
            <a:r>
              <a:rPr sz="3600">
                <a:latin typeface="Times New Roman"/>
                <a:ea typeface="Times New Roman"/>
                <a:cs typeface="Times New Roman"/>
                <a:sym typeface="Times New Roman"/>
              </a:rPr>
              <a:t>— теоретическая функция, связывающая входной и выходной сигналы (может быть линейной или нелинейной</a:t>
            </a:r>
            <a:r>
              <a:rPr sz="2800">
                <a:latin typeface="Times New Roman"/>
                <a:ea typeface="Times New Roman"/>
                <a:cs typeface="Times New Roman"/>
                <a:sym typeface="Times New Roman"/>
              </a:rPr>
              <a:t>).</a:t>
            </a:r>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Grp="1" noChangeArrowheads="1"/>
          </p:cNvSpPr>
          <p:nvPr>
            <p:ph type="body" sz="half" idx="1"/>
          </p:nvPr>
        </p:nvSpPr>
        <p:spPr>
          <a:xfrm>
            <a:off x="642910" y="500042"/>
            <a:ext cx="8286807" cy="6072230"/>
          </a:xfrm>
        </p:spPr>
        <p:txBody>
          <a:bodyPr>
            <a:normAutofit/>
          </a:bodyPr>
          <a:lstStyle/>
          <a:p>
            <a:pPr marL="0" indent="361950" eaLnBrk="1" hangingPunct="1"/>
            <a:r>
              <a:rPr lang="ru-RU" sz="1800" dirty="0" smtClean="0">
                <a:latin typeface="Times New Roman" pitchFamily="18" charset="0"/>
                <a:cs typeface="Times New Roman" pitchFamily="18" charset="0"/>
              </a:rPr>
              <a:t>Частный случай статической характеристики звена – линейная зависимость, определяемая уравнением вида</a:t>
            </a:r>
          </a:p>
          <a:p>
            <a:pPr marL="0" indent="361950" eaLnBrk="1" hangingPunct="1">
              <a:buFont typeface="Wingdings" pitchFamily="2" charset="2"/>
              <a:buNone/>
            </a:pPr>
            <a:r>
              <a:rPr lang="ru-RU" sz="1800" dirty="0" smtClean="0">
                <a:latin typeface="Times New Roman" pitchFamily="18" charset="0"/>
                <a:cs typeface="Times New Roman" pitchFamily="18" charset="0"/>
              </a:rPr>
              <a:t>								</a:t>
            </a:r>
          </a:p>
          <a:p>
            <a:pPr marL="0" indent="361950" eaLnBrk="1" hangingPunct="1">
              <a:buFont typeface="Wingdings" pitchFamily="2" charset="2"/>
              <a:buNone/>
            </a:pPr>
            <a:r>
              <a:rPr lang="ru-RU" sz="1800" dirty="0" smtClean="0">
                <a:latin typeface="Times New Roman" pitchFamily="18" charset="0"/>
                <a:cs typeface="Times New Roman" pitchFamily="18" charset="0"/>
              </a:rPr>
              <a:t>	где </a:t>
            </a:r>
            <a:r>
              <a:rPr lang="en-US" sz="1800" i="1" dirty="0" smtClean="0">
                <a:latin typeface="Times New Roman" pitchFamily="18" charset="0"/>
                <a:cs typeface="Times New Roman" pitchFamily="18" charset="0"/>
              </a:rPr>
              <a:t>a </a:t>
            </a:r>
            <a:r>
              <a:rPr lang="ru-RU" sz="1800" dirty="0" smtClean="0">
                <a:latin typeface="Times New Roman" pitchFamily="18" charset="0"/>
                <a:cs typeface="Times New Roman" pitchFamily="18" charset="0"/>
              </a:rPr>
              <a:t>–</a:t>
            </a:r>
            <a:r>
              <a:rPr lang="en-US" sz="1800" i="1"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постоянная, имеющая размерность выходной величины;</a:t>
            </a:r>
            <a:endParaRPr lang="en-US" sz="1800" i="1" dirty="0" smtClean="0">
              <a:latin typeface="Times New Roman" pitchFamily="18" charset="0"/>
              <a:cs typeface="Times New Roman" pitchFamily="18" charset="0"/>
            </a:endParaRPr>
          </a:p>
          <a:p>
            <a:pPr marL="0" indent="361950" eaLnBrk="1" hangingPunct="1">
              <a:buFont typeface="Wingdings" pitchFamily="2" charset="2"/>
              <a:buNone/>
            </a:pPr>
            <a:r>
              <a:rPr lang="ru-RU" sz="1800" i="1" dirty="0" smtClean="0">
                <a:latin typeface="Times New Roman" pitchFamily="18" charset="0"/>
                <a:cs typeface="Times New Roman" pitchFamily="18" charset="0"/>
              </a:rPr>
              <a:t>	</a:t>
            </a:r>
            <a:r>
              <a:rPr lang="en-US" sz="1800" i="1" dirty="0" smtClean="0">
                <a:latin typeface="Times New Roman" pitchFamily="18" charset="0"/>
                <a:cs typeface="Times New Roman" pitchFamily="18" charset="0"/>
              </a:rPr>
              <a:t>k</a:t>
            </a:r>
            <a:r>
              <a:rPr lang="ru-RU" sz="1800" dirty="0" smtClean="0">
                <a:latin typeface="Times New Roman" pitchFamily="18" charset="0"/>
                <a:cs typeface="Times New Roman" pitchFamily="18" charset="0"/>
              </a:rPr>
              <a:t> – постоянная, называемая передаточным коэффициентом.</a:t>
            </a:r>
          </a:p>
          <a:p>
            <a:pPr marL="0" indent="361950" eaLnBrk="1" hangingPunct="1">
              <a:buNone/>
            </a:pPr>
            <a:r>
              <a:rPr lang="ru-RU" sz="1800" dirty="0" smtClean="0">
                <a:latin typeface="Times New Roman" pitchFamily="18" charset="0"/>
                <a:cs typeface="Times New Roman" pitchFamily="18" charset="0"/>
              </a:rPr>
              <a:t>коэффициент </a:t>
            </a:r>
            <a:r>
              <a:rPr lang="en-US" sz="1800" i="1" dirty="0" smtClean="0">
                <a:latin typeface="Times New Roman" pitchFamily="18" charset="0"/>
                <a:cs typeface="Times New Roman" pitchFamily="18" charset="0"/>
              </a:rPr>
              <a:t>k</a:t>
            </a:r>
            <a:r>
              <a:rPr lang="ru-RU" sz="1800" dirty="0" smtClean="0">
                <a:latin typeface="Times New Roman" pitchFamily="18" charset="0"/>
                <a:cs typeface="Times New Roman" pitchFamily="18" charset="0"/>
              </a:rPr>
              <a:t> в обычно называют </a:t>
            </a:r>
            <a:r>
              <a:rPr lang="ru-RU" sz="1800" b="1" dirty="0" smtClean="0">
                <a:solidFill>
                  <a:srgbClr val="FF0000"/>
                </a:solidFill>
                <a:latin typeface="Times New Roman" pitchFamily="18" charset="0"/>
                <a:cs typeface="Times New Roman" pitchFamily="18" charset="0"/>
              </a:rPr>
              <a:t>чувствительностью</a:t>
            </a:r>
            <a:r>
              <a:rPr lang="ru-RU" sz="1800" dirty="0" smtClean="0">
                <a:latin typeface="Times New Roman" pitchFamily="18" charset="0"/>
                <a:cs typeface="Times New Roman" pitchFamily="18" charset="0"/>
              </a:rPr>
              <a:t>.</a:t>
            </a:r>
          </a:p>
          <a:p>
            <a:pPr marL="0" indent="361950" eaLnBrk="1" hangingPunct="1"/>
            <a:endParaRPr lang="ru-RU" sz="1800" dirty="0" smtClean="0">
              <a:latin typeface="Times New Roman" pitchFamily="18" charset="0"/>
              <a:cs typeface="Times New Roman" pitchFamily="18" charset="0"/>
            </a:endParaRPr>
          </a:p>
          <a:p>
            <a:pPr marL="0" indent="361950" eaLnBrk="1" hangingPunct="1"/>
            <a:r>
              <a:rPr lang="ru-RU" sz="1800" dirty="0" smtClean="0">
                <a:latin typeface="Times New Roman" pitchFamily="18" charset="0"/>
                <a:cs typeface="Times New Roman" pitchFamily="18" charset="0"/>
              </a:rPr>
              <a:t> Если </a:t>
            </a:r>
            <a:r>
              <a:rPr lang="ru-RU" sz="1800" dirty="0" smtClean="0">
                <a:latin typeface="Times New Roman" pitchFamily="18" charset="0"/>
                <a:cs typeface="Times New Roman" pitchFamily="18" charset="0"/>
              </a:rPr>
              <a:t>статическая характеристика </a:t>
            </a:r>
            <a:r>
              <a:rPr lang="ru-RU" sz="1800" b="1" dirty="0" err="1" smtClean="0">
                <a:solidFill>
                  <a:srgbClr val="FF0000"/>
                </a:solidFill>
                <a:latin typeface="Times New Roman" pitchFamily="18" charset="0"/>
                <a:cs typeface="Times New Roman" pitchFamily="18" charset="0"/>
              </a:rPr>
              <a:t>нелинейна</a:t>
            </a:r>
            <a:r>
              <a:rPr lang="ru-RU" sz="1800" dirty="0" smtClean="0">
                <a:latin typeface="Times New Roman" pitchFamily="18" charset="0"/>
                <a:cs typeface="Times New Roman" pitchFamily="18" charset="0"/>
              </a:rPr>
              <a:t>, под чувствительностью понимают предел отношения приращений выходного </a:t>
            </a:r>
            <a:r>
              <a:rPr lang="ru-RU" sz="1800" i="1" dirty="0" err="1" smtClean="0">
                <a:latin typeface="Times New Roman" pitchFamily="18" charset="0"/>
                <a:cs typeface="Times New Roman" pitchFamily="18" charset="0"/>
              </a:rPr>
              <a:t>Δу</a:t>
            </a:r>
            <a:r>
              <a:rPr lang="ru-RU" sz="1800" dirty="0" err="1"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и входного </a:t>
            </a:r>
            <a:r>
              <a:rPr lang="ru-RU" sz="1800" i="1" dirty="0" err="1" smtClean="0">
                <a:latin typeface="Times New Roman" pitchFamily="18" charset="0"/>
                <a:cs typeface="Times New Roman" pitchFamily="18" charset="0"/>
              </a:rPr>
              <a:t>Δх</a:t>
            </a:r>
            <a:r>
              <a:rPr lang="ru-RU" sz="1800" dirty="0" err="1"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сигналов. Таким образом, чувствительность </a:t>
            </a:r>
            <a:r>
              <a:rPr lang="en-US" sz="1800" i="1" dirty="0" smtClean="0">
                <a:latin typeface="Times New Roman" pitchFamily="18" charset="0"/>
                <a:cs typeface="Times New Roman" pitchFamily="18" charset="0"/>
              </a:rPr>
              <a:t>S</a:t>
            </a:r>
            <a:r>
              <a:rPr lang="ru-RU" sz="1800" dirty="0" smtClean="0">
                <a:latin typeface="Times New Roman" pitchFamily="18" charset="0"/>
                <a:cs typeface="Times New Roman" pitchFamily="18" charset="0"/>
              </a:rPr>
              <a:t> определится как</a:t>
            </a:r>
          </a:p>
          <a:p>
            <a:pPr marL="0" indent="361950" eaLnBrk="1" hangingPunct="1"/>
            <a:endParaRPr lang="en-US" sz="1800" dirty="0" smtClean="0">
              <a:latin typeface="Times New Roman" pitchFamily="18" charset="0"/>
              <a:cs typeface="Times New Roman" pitchFamily="18" charset="0"/>
            </a:endParaRPr>
          </a:p>
          <a:p>
            <a:pPr marL="0" indent="361950" eaLnBrk="1" hangingPunct="1"/>
            <a:endParaRPr lang="ru-RU" sz="1800" dirty="0" smtClean="0">
              <a:latin typeface="Times New Roman" pitchFamily="18" charset="0"/>
              <a:cs typeface="Times New Roman" pitchFamily="18" charset="0"/>
            </a:endParaRPr>
          </a:p>
          <a:p>
            <a:pPr marL="0" indent="361950" eaLnBrk="1" hangingPunct="1"/>
            <a:endParaRPr lang="ru-RU" sz="1800" dirty="0" smtClean="0">
              <a:latin typeface="Times New Roman" pitchFamily="18" charset="0"/>
              <a:cs typeface="Times New Roman" pitchFamily="18" charset="0"/>
            </a:endParaRPr>
          </a:p>
          <a:p>
            <a:pPr marL="0" indent="361950" eaLnBrk="1" hangingPunct="1"/>
            <a:r>
              <a:rPr lang="ru-RU" sz="1800" dirty="0" smtClean="0">
                <a:latin typeface="Times New Roman" pitchFamily="18" charset="0"/>
                <a:cs typeface="Times New Roman" pitchFamily="18" charset="0"/>
              </a:rPr>
              <a:t>Чувствительность измерительного прибора, состоящего из </a:t>
            </a:r>
            <a:r>
              <a:rPr lang="en-US" sz="1800" dirty="0" smtClean="0">
                <a:latin typeface="Times New Roman" pitchFamily="18" charset="0"/>
                <a:cs typeface="Times New Roman" pitchFamily="18" charset="0"/>
              </a:rPr>
              <a:t>n</a:t>
            </a:r>
            <a:r>
              <a:rPr lang="ru-RU" sz="1800" dirty="0" smtClean="0">
                <a:latin typeface="Times New Roman" pitchFamily="18" charset="0"/>
                <a:cs typeface="Times New Roman" pitchFamily="18" charset="0"/>
              </a:rPr>
              <a:t> звеньев, определяется чувствительностью входящих в него звеньев. Если все звенья прибора линейные, то чувствительность прибора – величина постоянная, а шкала равномерная. Если хотя бы одно звено нелинейно, вся характеристика также получается нелинейной. </a:t>
            </a:r>
          </a:p>
        </p:txBody>
      </p:sp>
      <p:graphicFrame>
        <p:nvGraphicFramePr>
          <p:cNvPr id="3074" name="Object 4"/>
          <p:cNvGraphicFramePr>
            <a:graphicFrameLocks noGrp="1" noChangeAspect="1"/>
          </p:cNvGraphicFramePr>
          <p:nvPr>
            <p:ph sz="quarter" idx="2"/>
          </p:nvPr>
        </p:nvGraphicFramePr>
        <p:xfrm>
          <a:off x="4214810" y="785794"/>
          <a:ext cx="1228725" cy="409575"/>
        </p:xfrm>
        <a:graphic>
          <a:graphicData uri="http://schemas.openxmlformats.org/presentationml/2006/ole">
            <p:oleObj spid="_x0000_s84994" name="Формула" r:id="rId4" imgW="685800" imgH="228600" progId="Equation.3">
              <p:embed/>
            </p:oleObj>
          </a:graphicData>
        </a:graphic>
      </p:graphicFrame>
      <p:graphicFrame>
        <p:nvGraphicFramePr>
          <p:cNvPr id="3075" name="Object 6"/>
          <p:cNvGraphicFramePr>
            <a:graphicFrameLocks noGrp="1" noChangeAspect="1"/>
          </p:cNvGraphicFramePr>
          <p:nvPr>
            <p:ph sz="quarter" idx="3"/>
          </p:nvPr>
        </p:nvGraphicFramePr>
        <p:xfrm>
          <a:off x="3929058" y="3857629"/>
          <a:ext cx="2071702" cy="828112"/>
        </p:xfrm>
        <a:graphic>
          <a:graphicData uri="http://schemas.openxmlformats.org/presentationml/2006/ole">
            <p:oleObj spid="_x0000_s84995" name="Формула" r:id="rId5" imgW="1206360" imgH="482400" progId="Equation.3">
              <p:embed/>
            </p:oleObj>
          </a:graphicData>
        </a:graphic>
      </p:graphicFrame>
      <p:graphicFrame>
        <p:nvGraphicFramePr>
          <p:cNvPr id="84996" name="Object 6"/>
          <p:cNvGraphicFramePr>
            <a:graphicFrameLocks noGrp="1" noChangeAspect="1"/>
          </p:cNvGraphicFramePr>
          <p:nvPr/>
        </p:nvGraphicFramePr>
        <p:xfrm>
          <a:off x="6929454" y="2071678"/>
          <a:ext cx="833425" cy="688018"/>
        </p:xfrm>
        <a:graphic>
          <a:graphicData uri="http://schemas.openxmlformats.org/presentationml/2006/ole">
            <p:oleObj spid="_x0000_s84996" name="Формула" r:id="rId6" imgW="583920" imgH="482400" progId="Equation.3">
              <p:embed/>
            </p:oleObj>
          </a:graphicData>
        </a:graphic>
      </p:graphicFrame>
      <p:graphicFrame>
        <p:nvGraphicFramePr>
          <p:cNvPr id="84997" name="Object 6"/>
          <p:cNvGraphicFramePr>
            <a:graphicFrameLocks noGrp="1" noChangeAspect="1"/>
          </p:cNvGraphicFramePr>
          <p:nvPr/>
        </p:nvGraphicFramePr>
        <p:xfrm>
          <a:off x="4071934" y="5929330"/>
          <a:ext cx="2311400" cy="436562"/>
        </p:xfrm>
        <a:graphic>
          <a:graphicData uri="http://schemas.openxmlformats.org/presentationml/2006/ole">
            <p:oleObj spid="_x0000_s84997" name="Формула" r:id="rId7" imgW="1206360" imgH="228600" progId="Equation.3">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Shape 381"/>
          <p:cNvSpPr>
            <a:spLocks noGrp="1"/>
          </p:cNvSpPr>
          <p:nvPr>
            <p:ph type="title"/>
          </p:nvPr>
        </p:nvSpPr>
        <p:spPr>
          <a:xfrm>
            <a:off x="628650" y="365125"/>
            <a:ext cx="7886700" cy="1325564"/>
          </a:xfrm>
          <a:prstGeom prst="rect">
            <a:avLst/>
          </a:prstGeom>
        </p:spPr>
        <p:txBody>
          <a:bodyPr/>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Характеристики датчиков</a:t>
            </a:r>
          </a:p>
        </p:txBody>
      </p:sp>
      <p:sp>
        <p:nvSpPr>
          <p:cNvPr id="383" name="Shape 383"/>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
        <p:nvSpPr>
          <p:cNvPr id="384" name="Shape 384"/>
          <p:cNvSpPr>
            <a:spLocks noGrp="1"/>
          </p:cNvSpPr>
          <p:nvPr>
            <p:ph type="body" idx="1"/>
          </p:nvPr>
        </p:nvSpPr>
        <p:spPr>
          <a:xfrm>
            <a:off x="781050" y="1857958"/>
            <a:ext cx="7886700" cy="4351339"/>
          </a:xfrm>
          <a:prstGeom prst="rect">
            <a:avLst/>
          </a:prstGeom>
        </p:spPr>
        <p:txBody>
          <a:bodyPr/>
          <a:lstStyle/>
          <a:p>
            <a:pPr marL="280736" lvl="0" indent="-280736">
              <a:buFontTx/>
              <a:defRPr sz="1800"/>
            </a:pPr>
            <a:r>
              <a:rPr sz="2800" b="1">
                <a:latin typeface="Times New Roman"/>
                <a:ea typeface="Times New Roman"/>
                <a:cs typeface="Times New Roman"/>
                <a:sym typeface="Times New Roman"/>
              </a:rPr>
              <a:t>Диапазон входных значений </a:t>
            </a:r>
            <a:r>
              <a:rPr sz="2800">
                <a:latin typeface="Times New Roman"/>
                <a:ea typeface="Times New Roman"/>
                <a:cs typeface="Times New Roman"/>
                <a:sym typeface="Times New Roman"/>
              </a:rPr>
              <a:t>— диапазон внешних воздействий, которые датчик может воспринять и преобразовать, не выходя за пределы допустимых погрешностей.</a:t>
            </a:r>
          </a:p>
          <a:p>
            <a:pPr marL="280736" lvl="0" indent="-280736">
              <a:buFontTx/>
              <a:defRPr sz="1800"/>
            </a:pPr>
            <a:r>
              <a:rPr sz="2800" b="1">
                <a:latin typeface="Times New Roman"/>
                <a:ea typeface="Times New Roman"/>
                <a:cs typeface="Times New Roman"/>
                <a:sym typeface="Times New Roman"/>
              </a:rPr>
              <a:t>Диапазон выходных значений</a:t>
            </a:r>
            <a:r>
              <a:rPr sz="2800">
                <a:latin typeface="Times New Roman"/>
                <a:ea typeface="Times New Roman"/>
                <a:cs typeface="Times New Roman"/>
                <a:sym typeface="Times New Roman"/>
              </a:rPr>
              <a:t> — алгебраическая разность между электрическими выходными сигналами, измеренными при максимальной и минимальной величине внешнего воздействия.</a:t>
            </a: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Shape 386"/>
          <p:cNvSpPr>
            <a:spLocks noGrp="1"/>
          </p:cNvSpPr>
          <p:nvPr>
            <p:ph type="title"/>
          </p:nvPr>
        </p:nvSpPr>
        <p:spPr>
          <a:xfrm>
            <a:off x="628650" y="365125"/>
            <a:ext cx="7886700" cy="1325564"/>
          </a:xfrm>
          <a:prstGeom prst="rect">
            <a:avLst/>
          </a:prstGeom>
        </p:spPr>
        <p:txBody>
          <a:bodyPr/>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Характеристики датчиков</a:t>
            </a:r>
          </a:p>
        </p:txBody>
      </p:sp>
      <p:sp>
        <p:nvSpPr>
          <p:cNvPr id="388" name="Shape 388"/>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
        <p:nvSpPr>
          <p:cNvPr id="389" name="Shape 389"/>
          <p:cNvSpPr>
            <a:spLocks noGrp="1"/>
          </p:cNvSpPr>
          <p:nvPr>
            <p:ph type="body" idx="1"/>
          </p:nvPr>
        </p:nvSpPr>
        <p:spPr>
          <a:xfrm>
            <a:off x="781050" y="1857958"/>
            <a:ext cx="7886700" cy="4351339"/>
          </a:xfrm>
          <a:prstGeom prst="rect">
            <a:avLst/>
          </a:prstGeom>
        </p:spPr>
        <p:txBody>
          <a:bodyPr>
            <a:normAutofit/>
          </a:bodyPr>
          <a:lstStyle/>
          <a:p>
            <a:pPr marL="280736" indent="-280736">
              <a:buFontTx/>
              <a:buChar char="•"/>
              <a:defRPr sz="1800"/>
            </a:pPr>
            <a:r>
              <a:rPr lang="ru-RU" sz="2800" b="1" dirty="0" smtClean="0">
                <a:latin typeface="Times New Roman"/>
                <a:ea typeface="Times New Roman"/>
                <a:cs typeface="Times New Roman"/>
                <a:sym typeface="Times New Roman"/>
              </a:rPr>
              <a:t>Разрешающая способность</a:t>
            </a:r>
            <a:r>
              <a:rPr lang="ru-RU" sz="2800" dirty="0" smtClean="0">
                <a:latin typeface="Times New Roman"/>
                <a:ea typeface="Times New Roman"/>
                <a:cs typeface="Times New Roman"/>
                <a:sym typeface="Times New Roman"/>
              </a:rPr>
              <a:t> — величина минимального изменения входного сигнала, приводящая к появлению минимального изменения выходного сигнала датчика</a:t>
            </a:r>
            <a:r>
              <a:rPr lang="ru-RU" sz="2800" dirty="0" smtClean="0">
                <a:latin typeface="Times New Roman"/>
                <a:ea typeface="Times New Roman"/>
                <a:cs typeface="Times New Roman"/>
                <a:sym typeface="Times New Roman"/>
              </a:rPr>
              <a:t>.</a:t>
            </a:r>
            <a:endParaRPr lang="ru-RU" sz="2800" dirty="0" smtClean="0">
              <a:latin typeface="Times New Roman"/>
              <a:ea typeface="Times New Roman"/>
              <a:cs typeface="Times New Roman"/>
              <a:sym typeface="Times New Roman"/>
            </a:endParaRPr>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Shape 391"/>
          <p:cNvSpPr>
            <a:spLocks noGrp="1"/>
          </p:cNvSpPr>
          <p:nvPr>
            <p:ph type="title"/>
          </p:nvPr>
        </p:nvSpPr>
        <p:spPr>
          <a:xfrm>
            <a:off x="628650" y="365125"/>
            <a:ext cx="7886700" cy="1325564"/>
          </a:xfrm>
          <a:prstGeom prst="rect">
            <a:avLst/>
          </a:prstGeom>
        </p:spPr>
        <p:txBody>
          <a:bodyPr/>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Характеристики датчиков</a:t>
            </a:r>
          </a:p>
        </p:txBody>
      </p:sp>
      <p:sp>
        <p:nvSpPr>
          <p:cNvPr id="393" name="Shape 393"/>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
        <p:nvSpPr>
          <p:cNvPr id="394" name="Shape 394"/>
          <p:cNvSpPr>
            <a:spLocks noGrp="1"/>
          </p:cNvSpPr>
          <p:nvPr>
            <p:ph type="body" idx="1"/>
          </p:nvPr>
        </p:nvSpPr>
        <p:spPr>
          <a:xfrm>
            <a:off x="781050" y="1857958"/>
            <a:ext cx="7886700" cy="4351339"/>
          </a:xfrm>
          <a:prstGeom prst="rect">
            <a:avLst/>
          </a:prstGeom>
        </p:spPr>
        <p:txBody>
          <a:bodyPr>
            <a:normAutofit lnSpcReduction="10000"/>
          </a:bodyPr>
          <a:lstStyle/>
          <a:p>
            <a:pPr marL="280736" lvl="0" indent="-280736">
              <a:buFontTx/>
              <a:defRPr sz="1800"/>
            </a:pPr>
            <a:r>
              <a:rPr sz="2800" b="1">
                <a:latin typeface="Times New Roman"/>
                <a:ea typeface="Times New Roman"/>
                <a:cs typeface="Times New Roman"/>
                <a:sym typeface="Times New Roman"/>
              </a:rPr>
              <a:t>Воспроизводимость </a:t>
            </a:r>
            <a:r>
              <a:rPr sz="2800">
                <a:latin typeface="Times New Roman"/>
                <a:ea typeface="Times New Roman"/>
                <a:cs typeface="Times New Roman"/>
                <a:sym typeface="Times New Roman"/>
              </a:rPr>
              <a:t>— способность датчика при соблюдении одинаковых условий выдавать идентичные результаты. Воспроизводимость результатов определяется по максимальной разности выходных значений датчика, полученных в двух циклах калибровки.</a:t>
            </a:r>
          </a:p>
          <a:p>
            <a:pPr marL="280736" lvl="0" indent="-280736">
              <a:buFontTx/>
              <a:defRPr sz="1800"/>
            </a:pPr>
            <a:r>
              <a:rPr sz="2800" b="1">
                <a:latin typeface="Times New Roman"/>
                <a:ea typeface="Times New Roman"/>
                <a:cs typeface="Times New Roman"/>
                <a:sym typeface="Times New Roman"/>
              </a:rPr>
              <a:t>Гистерезис </a:t>
            </a:r>
            <a:r>
              <a:rPr sz="2800">
                <a:latin typeface="Times New Roman"/>
                <a:ea typeface="Times New Roman"/>
                <a:cs typeface="Times New Roman"/>
                <a:sym typeface="Times New Roman"/>
              </a:rPr>
              <a:t>— разность значений выходного сигнала для одного и того же входного сигнала, полученных при его возрастании и убывании (трение, структурные особенности или изменения материалов). </a:t>
            </a:r>
          </a:p>
        </p:txBody>
      </p:sp>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Shape 386"/>
          <p:cNvSpPr>
            <a:spLocks noGrp="1"/>
          </p:cNvSpPr>
          <p:nvPr>
            <p:ph type="title"/>
          </p:nvPr>
        </p:nvSpPr>
        <p:spPr>
          <a:xfrm>
            <a:off x="628650" y="365125"/>
            <a:ext cx="7886700" cy="1325564"/>
          </a:xfrm>
          <a:prstGeom prst="rect">
            <a:avLst/>
          </a:prstGeom>
        </p:spPr>
        <p:txBody>
          <a:bodyPr/>
          <a:lstStyle>
            <a:lvl1pPr>
              <a:defRPr>
                <a:solidFill>
                  <a:srgbClr val="A5C249"/>
                </a:solidFill>
                <a:latin typeface="Times New Roman"/>
                <a:ea typeface="Times New Roman"/>
                <a:cs typeface="Times New Roman"/>
                <a:sym typeface="Times New Roman"/>
              </a:defRPr>
            </a:lvl1pPr>
          </a:lstStyle>
          <a:p>
            <a:pPr lvl="0">
              <a:defRPr sz="1800">
                <a:solidFill>
                  <a:srgbClr val="000000"/>
                </a:solidFill>
              </a:defRPr>
            </a:pPr>
            <a:r>
              <a:rPr sz="3300">
                <a:solidFill>
                  <a:srgbClr val="A5C249"/>
                </a:solidFill>
              </a:rPr>
              <a:t>Характеристики датчиков</a:t>
            </a:r>
          </a:p>
        </p:txBody>
      </p:sp>
      <p:sp>
        <p:nvSpPr>
          <p:cNvPr id="388" name="Shape 388"/>
          <p:cNvSpPr/>
          <p:nvPr/>
        </p:nvSpPr>
        <p:spPr>
          <a:xfrm>
            <a:off x="35496" y="6381327"/>
            <a:ext cx="9029067" cy="1"/>
          </a:xfrm>
          <a:prstGeom prst="line">
            <a:avLst/>
          </a:prstGeom>
          <a:ln>
            <a:solidFill>
              <a:srgbClr val="A3C044"/>
            </a:solidFill>
          </a:ln>
        </p:spPr>
        <p:txBody>
          <a:bodyPr lIns="0" tIns="0" rIns="0" bIns="0"/>
          <a:lstStyle/>
          <a:p>
            <a:pPr lvl="0" defTabSz="457200">
              <a:defRPr sz="1200">
                <a:latin typeface="+mn-lt"/>
                <a:ea typeface="+mn-ea"/>
                <a:cs typeface="+mn-cs"/>
                <a:sym typeface="Helvetica"/>
              </a:defRPr>
            </a:pPr>
            <a:endParaRPr/>
          </a:p>
        </p:txBody>
      </p:sp>
      <p:sp>
        <p:nvSpPr>
          <p:cNvPr id="389" name="Shape 389"/>
          <p:cNvSpPr>
            <a:spLocks noGrp="1"/>
          </p:cNvSpPr>
          <p:nvPr>
            <p:ph type="body" idx="1"/>
          </p:nvPr>
        </p:nvSpPr>
        <p:spPr>
          <a:xfrm>
            <a:off x="500034" y="1571612"/>
            <a:ext cx="8167716" cy="4637685"/>
          </a:xfrm>
          <a:prstGeom prst="rect">
            <a:avLst/>
          </a:prstGeom>
        </p:spPr>
        <p:txBody>
          <a:bodyPr>
            <a:normAutofit fontScale="92500" lnSpcReduction="20000"/>
          </a:bodyPr>
          <a:lstStyle/>
          <a:p>
            <a:pPr marL="280736" lvl="0" indent="-280736">
              <a:buFontTx/>
              <a:defRPr sz="1800"/>
            </a:pPr>
            <a:r>
              <a:rPr lang="ru-RU" sz="2800" b="1" dirty="0" smtClean="0">
                <a:latin typeface="Times New Roman"/>
                <a:ea typeface="Times New Roman"/>
                <a:cs typeface="Times New Roman"/>
                <a:sym typeface="Times New Roman"/>
              </a:rPr>
              <a:t>Номинальная характеристика преобразователя – </a:t>
            </a:r>
            <a:r>
              <a:rPr lang="ru-RU" sz="2800" dirty="0" smtClean="0">
                <a:latin typeface="Times New Roman"/>
                <a:ea typeface="Times New Roman"/>
                <a:cs typeface="Times New Roman"/>
                <a:sym typeface="Times New Roman"/>
              </a:rPr>
              <a:t>характеристика приписываемая преобразователю в его паспортных данных (получают в результате эксперимента) и используемая при измерениях. </a:t>
            </a:r>
          </a:p>
          <a:p>
            <a:pPr marL="280736" lvl="0" indent="-280736">
              <a:buNone/>
              <a:defRPr sz="1800"/>
            </a:pPr>
            <a:r>
              <a:rPr lang="ru-RU" sz="2800" dirty="0" smtClean="0">
                <a:latin typeface="Times New Roman"/>
                <a:ea typeface="Times New Roman"/>
                <a:cs typeface="Times New Roman"/>
                <a:sym typeface="Times New Roman"/>
              </a:rPr>
              <a:t>Отклонение реальной характеристики от номинальной вызваны </a:t>
            </a:r>
            <a:r>
              <a:rPr lang="ru-RU" sz="2800" b="1" dirty="0" smtClean="0">
                <a:latin typeface="Times New Roman"/>
                <a:ea typeface="Times New Roman"/>
                <a:cs typeface="Times New Roman"/>
                <a:sym typeface="Times New Roman"/>
              </a:rPr>
              <a:t>погрешностями</a:t>
            </a:r>
            <a:r>
              <a:rPr lang="ru-RU" sz="2800" dirty="0" smtClean="0">
                <a:latin typeface="Times New Roman"/>
                <a:ea typeface="Times New Roman"/>
                <a:cs typeface="Times New Roman"/>
                <a:sym typeface="Times New Roman"/>
              </a:rPr>
              <a:t> измерительного </a:t>
            </a:r>
            <a:r>
              <a:rPr lang="ru-RU" sz="2800" dirty="0" smtClean="0">
                <a:latin typeface="Times New Roman"/>
                <a:ea typeface="Times New Roman"/>
                <a:cs typeface="Times New Roman"/>
                <a:sym typeface="Times New Roman"/>
              </a:rPr>
              <a:t>преобразователя</a:t>
            </a:r>
          </a:p>
          <a:p>
            <a:pPr marL="280736" lvl="0" indent="-280736">
              <a:buFontTx/>
              <a:defRPr sz="1800"/>
            </a:pPr>
            <a:endParaRPr lang="ru-RU" sz="2800" dirty="0" smtClean="0">
              <a:latin typeface="Times New Roman"/>
              <a:ea typeface="Times New Roman"/>
              <a:cs typeface="Times New Roman"/>
              <a:sym typeface="Times New Roman"/>
            </a:endParaRPr>
          </a:p>
          <a:p>
            <a:pPr marL="280736" lvl="0" indent="-280736">
              <a:buFontTx/>
              <a:defRPr sz="1800"/>
            </a:pPr>
            <a:r>
              <a:rPr sz="2800" b="1" smtClean="0">
                <a:latin typeface="Times New Roman"/>
                <a:ea typeface="Times New Roman"/>
                <a:cs typeface="Times New Roman"/>
                <a:sym typeface="Times New Roman"/>
              </a:rPr>
              <a:t>Погрешность </a:t>
            </a:r>
            <a:r>
              <a:rPr sz="2800" smtClean="0">
                <a:latin typeface="Times New Roman"/>
                <a:ea typeface="Times New Roman"/>
                <a:cs typeface="Times New Roman"/>
                <a:sym typeface="Times New Roman"/>
              </a:rPr>
              <a:t>— величина максимального расхождения между показаниями реального и идеального датчиков. Погрешность датчика можно также представить в виде разности между значением входного сигнала, вычисленным по выходному сигналу датчика, и реальным значением поданного сигнала.</a:t>
            </a:r>
          </a:p>
        </p:txBody>
      </p:sp>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42910" y="714356"/>
            <a:ext cx="8229600" cy="1143000"/>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r>
              <a:rPr lang="ru-RU" sz="4000" dirty="0" smtClean="0">
                <a:solidFill>
                  <a:srgbClr val="A5C249"/>
                </a:solidFill>
              </a:rPr>
              <a:t/>
            </a:r>
            <a:br>
              <a:rPr lang="ru-RU" sz="4000" dirty="0" smtClean="0">
                <a:solidFill>
                  <a:srgbClr val="A5C249"/>
                </a:solidFill>
              </a:rPr>
            </a:br>
            <a:r>
              <a:rPr lang="ru-RU" sz="2700" b="1" u="sng" dirty="0" smtClean="0">
                <a:solidFill>
                  <a:schemeClr val="tx1"/>
                </a:solidFill>
              </a:rPr>
              <a:t>по характеру проявления</a:t>
            </a:r>
            <a:br>
              <a:rPr lang="ru-RU" sz="2700" b="1" u="sng" dirty="0" smtClean="0">
                <a:solidFill>
                  <a:schemeClr val="tx1"/>
                </a:solidFill>
              </a:rPr>
            </a:br>
            <a:endParaRPr lang="ru-RU" sz="2700" b="1" u="sng" dirty="0" smtClean="0">
              <a:solidFill>
                <a:schemeClr val="tx1"/>
              </a:solidFill>
            </a:endParaRPr>
          </a:p>
        </p:txBody>
      </p:sp>
      <p:sp>
        <p:nvSpPr>
          <p:cNvPr id="27653" name="Rectangle 5"/>
          <p:cNvSpPr>
            <a:spLocks noChangeArrowheads="1"/>
          </p:cNvSpPr>
          <p:nvPr/>
        </p:nvSpPr>
        <p:spPr bwMode="auto">
          <a:xfrm>
            <a:off x="428596" y="2500306"/>
            <a:ext cx="8351837" cy="2062103"/>
          </a:xfrm>
          <a:prstGeom prst="rect">
            <a:avLst/>
          </a:prstGeom>
          <a:noFill/>
          <a:ln w="9525">
            <a:noFill/>
            <a:miter lim="800000"/>
            <a:headEnd/>
            <a:tailEnd/>
          </a:ln>
        </p:spPr>
        <p:txBody>
          <a:bodyPr anchor="ctr">
            <a:spAutoFit/>
          </a:bodyPr>
          <a:lstStyle/>
          <a:p>
            <a:pPr indent="363538" algn="just" eaLnBrk="1" hangingPunct="1"/>
            <a:r>
              <a:rPr lang="ru-RU" sz="1600" b="1" dirty="0" smtClean="0">
                <a:latin typeface="Verdana" pitchFamily="34" charset="0"/>
              </a:rPr>
              <a:t>Систематические</a:t>
            </a:r>
          </a:p>
          <a:p>
            <a:pPr indent="363538" algn="just" eaLnBrk="1" hangingPunct="1"/>
            <a:endParaRPr lang="ru-RU" sz="1600" b="1" dirty="0" smtClean="0">
              <a:latin typeface="Verdana" pitchFamily="34" charset="0"/>
            </a:endParaRPr>
          </a:p>
          <a:p>
            <a:pPr indent="363538" algn="just" eaLnBrk="1" hangingPunct="1"/>
            <a:r>
              <a:rPr lang="ru-RU" sz="1600" b="1" dirty="0" smtClean="0">
                <a:latin typeface="Verdana" pitchFamily="34" charset="0"/>
              </a:rPr>
              <a:t>Случайные </a:t>
            </a:r>
          </a:p>
          <a:p>
            <a:pPr indent="363538" algn="just" eaLnBrk="1" hangingPunct="1"/>
            <a:endParaRPr lang="ru-RU" sz="1600" b="1" dirty="0" smtClean="0">
              <a:latin typeface="Verdana" pitchFamily="34" charset="0"/>
            </a:endParaRPr>
          </a:p>
          <a:p>
            <a:pPr indent="363538" algn="just" eaLnBrk="1" hangingPunct="1"/>
            <a:r>
              <a:rPr lang="ru-RU" sz="1600" b="1" dirty="0" smtClean="0">
                <a:latin typeface="Verdana" pitchFamily="34" charset="0"/>
              </a:rPr>
              <a:t>Прогрессирующие</a:t>
            </a:r>
          </a:p>
          <a:p>
            <a:pPr indent="363538" algn="just" eaLnBrk="1" hangingPunct="1"/>
            <a:endParaRPr lang="ru-RU" sz="1600" b="1" dirty="0" smtClean="0">
              <a:latin typeface="Verdana" pitchFamily="34" charset="0"/>
            </a:endParaRPr>
          </a:p>
          <a:p>
            <a:pPr indent="363538" algn="just" eaLnBrk="1" hangingPunct="1"/>
            <a:r>
              <a:rPr lang="ru-RU" sz="1600" b="1" dirty="0" smtClean="0">
                <a:latin typeface="Verdana" pitchFamily="34" charset="0"/>
              </a:rPr>
              <a:t>Погрешность градуировки</a:t>
            </a:r>
            <a:r>
              <a:rPr lang="en-US" sz="1600" dirty="0" smtClean="0">
                <a:latin typeface="Verdana" pitchFamily="34" charset="0"/>
              </a:rPr>
              <a:t> </a:t>
            </a:r>
            <a:endParaRPr lang="ru-RU" sz="1600" dirty="0" smtClean="0">
              <a:latin typeface="Verdana" pitchFamily="34" charset="0"/>
            </a:endParaRPr>
          </a:p>
          <a:p>
            <a:pPr indent="363538" algn="just" eaLnBrk="1" hangingPunct="1"/>
            <a:endParaRPr lang="en-US" sz="1600" dirty="0">
              <a:latin typeface="Verdana"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571472" y="285728"/>
            <a:ext cx="8229600" cy="1143000"/>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r>
              <a:rPr lang="ru-RU" sz="4000" dirty="0" smtClean="0">
                <a:solidFill>
                  <a:srgbClr val="A5C249"/>
                </a:solidFill>
              </a:rPr>
              <a:t/>
            </a:r>
            <a:br>
              <a:rPr lang="ru-RU" sz="4000" dirty="0" smtClean="0">
                <a:solidFill>
                  <a:srgbClr val="A5C249"/>
                </a:solidFill>
              </a:rPr>
            </a:br>
            <a:r>
              <a:rPr lang="ru-RU" sz="2700" b="1" u="sng" dirty="0" smtClean="0">
                <a:solidFill>
                  <a:schemeClr val="tx1"/>
                </a:solidFill>
              </a:rPr>
              <a:t>по способу оценки</a:t>
            </a:r>
            <a:endParaRPr lang="ru-RU" sz="2700" b="1" u="sng" dirty="0" smtClean="0">
              <a:solidFill>
                <a:schemeClr val="tx1"/>
              </a:solidFill>
            </a:endParaRPr>
          </a:p>
        </p:txBody>
      </p:sp>
      <p:sp>
        <p:nvSpPr>
          <p:cNvPr id="27653" name="Rectangle 5"/>
          <p:cNvSpPr>
            <a:spLocks noChangeArrowheads="1"/>
          </p:cNvSpPr>
          <p:nvPr/>
        </p:nvSpPr>
        <p:spPr bwMode="auto">
          <a:xfrm>
            <a:off x="571472" y="2428868"/>
            <a:ext cx="8351837" cy="830997"/>
          </a:xfrm>
          <a:prstGeom prst="rect">
            <a:avLst/>
          </a:prstGeom>
          <a:noFill/>
          <a:ln w="9525">
            <a:noFill/>
            <a:miter lim="800000"/>
            <a:headEnd/>
            <a:tailEnd/>
          </a:ln>
        </p:spPr>
        <p:txBody>
          <a:bodyPr wrap="square" anchor="ctr">
            <a:spAutoFit/>
          </a:bodyPr>
          <a:lstStyle/>
          <a:p>
            <a:pPr indent="363538" algn="just" eaLnBrk="1" hangingPunct="1"/>
            <a:r>
              <a:rPr lang="ru-RU" sz="1600" b="1" dirty="0" smtClean="0">
                <a:latin typeface="Verdana" pitchFamily="34" charset="0"/>
              </a:rPr>
              <a:t>Основная погрешность</a:t>
            </a:r>
          </a:p>
          <a:p>
            <a:pPr indent="363538" algn="just" eaLnBrk="1" hangingPunct="1"/>
            <a:endParaRPr lang="ru-RU" sz="1600" b="1" dirty="0" smtClean="0">
              <a:latin typeface="Verdana" pitchFamily="34" charset="0"/>
            </a:endParaRPr>
          </a:p>
          <a:p>
            <a:pPr indent="363538" algn="just" eaLnBrk="1" hangingPunct="1"/>
            <a:r>
              <a:rPr lang="ru-RU" sz="1600" b="1" dirty="0" smtClean="0">
                <a:latin typeface="Verdana" pitchFamily="34" charset="0"/>
              </a:rPr>
              <a:t>Дополнительная погрешность</a:t>
            </a:r>
            <a:endParaRPr lang="en-US" sz="1600" dirty="0">
              <a:latin typeface="Verdana"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1571612"/>
            <a:ext cx="7886701" cy="4562476"/>
          </a:xfrm>
        </p:spPr>
        <p:txBody>
          <a:bodyPr>
            <a:noAutofit/>
          </a:bodyPr>
          <a:lstStyle/>
          <a:p>
            <a:r>
              <a:rPr lang="ru-RU" sz="2000" dirty="0" smtClean="0"/>
              <a:t> </a:t>
            </a:r>
            <a:r>
              <a:rPr lang="ru-RU" sz="2000" b="1" dirty="0" smtClean="0"/>
              <a:t>Основная  погрешность</a:t>
            </a:r>
            <a:r>
              <a:rPr lang="ru-RU" sz="2000" dirty="0" smtClean="0"/>
              <a:t>  СИ  -  это  погрешность  средства  измерений  в </a:t>
            </a:r>
            <a:br>
              <a:rPr lang="ru-RU" sz="2000" dirty="0" smtClean="0"/>
            </a:br>
            <a:r>
              <a:rPr lang="ru-RU" sz="2000" dirty="0" smtClean="0"/>
              <a:t>нормальных условиях эксплуатации. Эти  условия устанавливаются НТД на виды СИ  или отдельные их типы.  </a:t>
            </a:r>
            <a:br>
              <a:rPr lang="ru-RU" sz="2000" dirty="0" smtClean="0"/>
            </a:br>
            <a:r>
              <a:rPr lang="ru-RU" sz="2000" dirty="0" smtClean="0"/>
              <a:t>             Если  прибор  работает  в  условиях,  отличных  от  нормальных,  то  возникает  - </a:t>
            </a:r>
            <a:r>
              <a:rPr lang="ru-RU" sz="2000" b="1" dirty="0" smtClean="0"/>
              <a:t>дополнительная погрешность</a:t>
            </a:r>
            <a:r>
              <a:rPr lang="ru-RU" sz="2000" dirty="0" smtClean="0"/>
              <a:t>, увеличивающая общую погрешность прибора. </a:t>
            </a:r>
            <a:br>
              <a:rPr lang="ru-RU" sz="2000" dirty="0" smtClean="0"/>
            </a:br>
            <a:r>
              <a:rPr lang="ru-RU" sz="2000" dirty="0" smtClean="0"/>
              <a:t>         Для  большинства  средств  измерений  нормальными  считаются  следующие </a:t>
            </a:r>
            <a:br>
              <a:rPr lang="ru-RU" sz="2000" dirty="0" smtClean="0"/>
            </a:br>
            <a:r>
              <a:rPr lang="ru-RU" sz="2000" dirty="0" smtClean="0"/>
              <a:t>внешние условия: </a:t>
            </a:r>
            <a:br>
              <a:rPr lang="ru-RU" sz="2000" dirty="0" smtClean="0"/>
            </a:br>
            <a:r>
              <a:rPr lang="ru-RU" sz="2000" dirty="0" smtClean="0"/>
              <a:t>- температура окружающей среды (293± 5) К; </a:t>
            </a:r>
            <a:br>
              <a:rPr lang="ru-RU" sz="2000" dirty="0" smtClean="0"/>
            </a:br>
            <a:r>
              <a:rPr lang="ru-RU" sz="2000" dirty="0" smtClean="0"/>
              <a:t>- относительная влажность 65% ± 15%; </a:t>
            </a:r>
            <a:br>
              <a:rPr lang="ru-RU" sz="2000" dirty="0" smtClean="0"/>
            </a:br>
            <a:r>
              <a:rPr lang="ru-RU" sz="2000" dirty="0" smtClean="0"/>
              <a:t>- атмосферное давление 101,3 кПа ± 4 кПа (750 мм </a:t>
            </a:r>
            <a:r>
              <a:rPr lang="ru-RU" sz="2000" dirty="0" err="1" smtClean="0"/>
              <a:t>рт</a:t>
            </a:r>
            <a:r>
              <a:rPr lang="ru-RU" sz="2000" dirty="0" smtClean="0"/>
              <a:t>. ст. ± 30 мм </a:t>
            </a:r>
            <a:r>
              <a:rPr lang="ru-RU" sz="2000" dirty="0" err="1" smtClean="0"/>
              <a:t>рт</a:t>
            </a:r>
            <a:r>
              <a:rPr lang="ru-RU" sz="2000" dirty="0" smtClean="0"/>
              <a:t>. ст.); </a:t>
            </a:r>
            <a:br>
              <a:rPr lang="ru-RU" sz="2000" dirty="0" smtClean="0"/>
            </a:br>
            <a:r>
              <a:rPr lang="ru-RU" sz="2000" dirty="0" smtClean="0"/>
              <a:t>- напряжение питания 220 ± 2% (220 ± 10). </a:t>
            </a:r>
            <a:br>
              <a:rPr lang="ru-RU" sz="2000" dirty="0" smtClean="0"/>
            </a:br>
            <a:r>
              <a:rPr lang="ru-RU" sz="2000" dirty="0" smtClean="0"/>
              <a:t>         К  дополнительным  погрешностям  относятся:  температурная,  вызванная  отклонением  температуры  окружающей  среды  от  нормальной  (20°С),  установочная, обусловленная отклонением положения прибора от нормального рабочего положения, и </a:t>
            </a:r>
            <a:br>
              <a:rPr lang="ru-RU" sz="2000" dirty="0" smtClean="0"/>
            </a:br>
            <a:r>
              <a:rPr lang="ru-RU" sz="2000" dirty="0" smtClean="0"/>
              <a:t>т.п. </a:t>
            </a:r>
            <a:endParaRPr lang="ru-RU" sz="2000" dirty="0"/>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42910" y="714356"/>
            <a:ext cx="8229600" cy="642942"/>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endParaRPr lang="ru-RU" sz="2700" b="1" u="sng" dirty="0" smtClean="0">
              <a:solidFill>
                <a:schemeClr val="tx1"/>
              </a:solidFill>
            </a:endParaRPr>
          </a:p>
        </p:txBody>
      </p:sp>
      <p:sp>
        <p:nvSpPr>
          <p:cNvPr id="9" name="Прямоугольник 8"/>
          <p:cNvSpPr/>
          <p:nvPr/>
        </p:nvSpPr>
        <p:spPr>
          <a:xfrm>
            <a:off x="428596" y="1357298"/>
            <a:ext cx="8143933" cy="4524315"/>
          </a:xfrm>
          <a:prstGeom prst="rect">
            <a:avLst/>
          </a:prstGeom>
        </p:spPr>
        <p:txBody>
          <a:bodyPr wrap="square">
            <a:spAutoFit/>
          </a:bodyPr>
          <a:lstStyle/>
          <a:p>
            <a:pPr fontAlgn="base"/>
            <a:r>
              <a:rPr lang="ru-RU" sz="2400" b="1" dirty="0" smtClean="0"/>
              <a:t>По причине возникновения </a:t>
            </a:r>
            <a:r>
              <a:rPr lang="ru-RU" sz="2400" b="1" dirty="0" smtClean="0"/>
              <a:t>:</a:t>
            </a:r>
            <a:endParaRPr lang="ru-RU" sz="2400" dirty="0" smtClean="0"/>
          </a:p>
          <a:p>
            <a:pPr fontAlgn="base"/>
            <a:r>
              <a:rPr lang="ru-RU" sz="2400" b="1" u="sng" dirty="0" smtClean="0"/>
              <a:t>методические</a:t>
            </a:r>
            <a:r>
              <a:rPr lang="ru-RU" sz="2400" dirty="0" smtClean="0"/>
              <a:t> – погрешности обусловленные неадекватностью принимаемых моделей реальным объектам, несовершенством методов измерений, упрощением зависимостей, положенных в основу измерений, неопределенностью объекта измерения; </a:t>
            </a:r>
            <a:endParaRPr lang="ru-RU" sz="2400" dirty="0" smtClean="0"/>
          </a:p>
          <a:p>
            <a:pPr fontAlgn="base"/>
            <a:endParaRPr lang="ru-RU" sz="2400" dirty="0" smtClean="0"/>
          </a:p>
          <a:p>
            <a:pPr fontAlgn="base"/>
            <a:r>
              <a:rPr lang="ru-RU" sz="2400" b="1" u="sng" dirty="0" smtClean="0"/>
              <a:t>инструментальные</a:t>
            </a:r>
            <a:r>
              <a:rPr lang="ru-RU" sz="2400" dirty="0" smtClean="0"/>
              <a:t> – погрешности обусловленные прежде всего особенностями используемых в средствах измерений принципов и методов измерений, а также схемным, конструктивным и технологическим несовершенством средств измерений.</a:t>
            </a:r>
            <a:endParaRPr lang="ru-RU" sz="24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42910" y="714356"/>
            <a:ext cx="8229600" cy="1143000"/>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r>
              <a:rPr lang="ru-RU" sz="4000" dirty="0" smtClean="0">
                <a:solidFill>
                  <a:srgbClr val="A5C249"/>
                </a:solidFill>
              </a:rPr>
              <a:t/>
            </a:r>
            <a:br>
              <a:rPr lang="ru-RU" sz="4000" dirty="0" smtClean="0">
                <a:solidFill>
                  <a:srgbClr val="A5C249"/>
                </a:solidFill>
              </a:rPr>
            </a:br>
            <a:r>
              <a:rPr lang="ru-RU" sz="2700" b="1" u="sng" dirty="0" smtClean="0">
                <a:solidFill>
                  <a:schemeClr val="tx1"/>
                </a:solidFill>
              </a:rPr>
              <a:t>по способу выражения</a:t>
            </a:r>
            <a:endParaRPr lang="ru-RU" sz="2700" b="1" u="sng" dirty="0" smtClean="0">
              <a:solidFill>
                <a:schemeClr val="tx1"/>
              </a:solidFill>
            </a:endParaRPr>
          </a:p>
        </p:txBody>
      </p:sp>
      <p:sp>
        <p:nvSpPr>
          <p:cNvPr id="27653" name="Rectangle 5"/>
          <p:cNvSpPr>
            <a:spLocks noChangeArrowheads="1"/>
          </p:cNvSpPr>
          <p:nvPr/>
        </p:nvSpPr>
        <p:spPr bwMode="auto">
          <a:xfrm>
            <a:off x="357158" y="2571744"/>
            <a:ext cx="8351837" cy="2800767"/>
          </a:xfrm>
          <a:prstGeom prst="rect">
            <a:avLst/>
          </a:prstGeom>
          <a:noFill/>
          <a:ln w="9525">
            <a:noFill/>
            <a:miter lim="800000"/>
            <a:headEnd/>
            <a:tailEnd/>
          </a:ln>
        </p:spPr>
        <p:txBody>
          <a:bodyPr anchor="ctr">
            <a:spAutoFit/>
          </a:bodyPr>
          <a:lstStyle/>
          <a:p>
            <a:pPr indent="363538" algn="just" eaLnBrk="1" hangingPunct="1"/>
            <a:r>
              <a:rPr lang="ru-RU" sz="1600" b="1" dirty="0" smtClean="0">
                <a:latin typeface="Verdana" pitchFamily="34" charset="0"/>
              </a:rPr>
              <a:t>Абсолютная</a:t>
            </a:r>
          </a:p>
          <a:p>
            <a:pPr indent="363538" algn="just" eaLnBrk="1" hangingPunct="1"/>
            <a:endParaRPr lang="ru-RU" sz="1600" b="1" dirty="0" smtClean="0">
              <a:latin typeface="Verdana" pitchFamily="34" charset="0"/>
            </a:endParaRPr>
          </a:p>
          <a:p>
            <a:pPr indent="363538" algn="just" eaLnBrk="1" hangingPunct="1"/>
            <a:endParaRPr lang="ru-RU" sz="1600" dirty="0" smtClean="0">
              <a:latin typeface="Verdana" pitchFamily="34" charset="0"/>
            </a:endParaRPr>
          </a:p>
          <a:p>
            <a:pPr indent="363538" algn="just" eaLnBrk="1" hangingPunct="1"/>
            <a:endParaRPr lang="ru-RU" sz="1600" b="1" dirty="0" smtClean="0">
              <a:latin typeface="Verdana" pitchFamily="34" charset="0"/>
            </a:endParaRPr>
          </a:p>
          <a:p>
            <a:pPr indent="363538" algn="just" eaLnBrk="1" hangingPunct="1"/>
            <a:r>
              <a:rPr lang="ru-RU" sz="1600" b="1" dirty="0" smtClean="0">
                <a:latin typeface="Verdana" pitchFamily="34" charset="0"/>
              </a:rPr>
              <a:t>Относительная</a:t>
            </a:r>
          </a:p>
          <a:p>
            <a:pPr indent="363538" algn="just" eaLnBrk="1" hangingPunct="1"/>
            <a:endParaRPr lang="ru-RU" sz="1600" b="1" dirty="0" smtClean="0">
              <a:latin typeface="Verdana" pitchFamily="34" charset="0"/>
            </a:endParaRPr>
          </a:p>
          <a:p>
            <a:pPr indent="363538" algn="just" eaLnBrk="1" hangingPunct="1"/>
            <a:endParaRPr lang="ru-RU" sz="1600" b="1" dirty="0" smtClean="0">
              <a:latin typeface="Verdana" pitchFamily="34" charset="0"/>
            </a:endParaRPr>
          </a:p>
          <a:p>
            <a:pPr indent="363538" algn="just" eaLnBrk="1" hangingPunct="1"/>
            <a:endParaRPr lang="ru-RU" sz="1600" b="1" dirty="0" smtClean="0">
              <a:latin typeface="Verdana" pitchFamily="34" charset="0"/>
            </a:endParaRPr>
          </a:p>
          <a:p>
            <a:pPr indent="363538" algn="just" eaLnBrk="1" hangingPunct="1"/>
            <a:r>
              <a:rPr lang="ru-RU" sz="1600" b="1" dirty="0" smtClean="0">
                <a:latin typeface="Verdana" pitchFamily="34" charset="0"/>
              </a:rPr>
              <a:t>Приведенная</a:t>
            </a:r>
          </a:p>
          <a:p>
            <a:pPr indent="363538" algn="just" eaLnBrk="1" hangingPunct="1"/>
            <a:endParaRPr lang="ru-RU" sz="1600" b="1" dirty="0" smtClean="0">
              <a:latin typeface="Verdana" pitchFamily="34" charset="0"/>
            </a:endParaRPr>
          </a:p>
          <a:p>
            <a:pPr indent="363538" algn="just" eaLnBrk="1" hangingPunct="1"/>
            <a:endParaRPr lang="en-US" sz="1600" dirty="0">
              <a:latin typeface="Verdana" pitchFamily="34" charset="0"/>
            </a:endParaRPr>
          </a:p>
        </p:txBody>
      </p:sp>
      <p:graphicFrame>
        <p:nvGraphicFramePr>
          <p:cNvPr id="185346" name="Object 2"/>
          <p:cNvGraphicFramePr>
            <a:graphicFrameLocks noGrp="1" noChangeAspect="1"/>
          </p:cNvGraphicFramePr>
          <p:nvPr/>
        </p:nvGraphicFramePr>
        <p:xfrm>
          <a:off x="3643306" y="2071678"/>
          <a:ext cx="3475028" cy="642942"/>
        </p:xfrm>
        <a:graphic>
          <a:graphicData uri="http://schemas.openxmlformats.org/presentationml/2006/ole">
            <p:oleObj spid="_x0000_s185346" name="Формула" r:id="rId3" imgW="1231560" imgH="228600" progId="Equation.3">
              <p:embed/>
            </p:oleObj>
          </a:graphicData>
        </a:graphic>
      </p:graphicFrame>
      <p:graphicFrame>
        <p:nvGraphicFramePr>
          <p:cNvPr id="5" name="Object 2"/>
          <p:cNvGraphicFramePr>
            <a:graphicFrameLocks noGrp="1" noChangeAspect="1"/>
          </p:cNvGraphicFramePr>
          <p:nvPr/>
        </p:nvGraphicFramePr>
        <p:xfrm>
          <a:off x="4162425" y="4429125"/>
          <a:ext cx="2255838" cy="1285875"/>
        </p:xfrm>
        <a:graphic>
          <a:graphicData uri="http://schemas.openxmlformats.org/presentationml/2006/ole">
            <p:oleObj spid="_x0000_s185347" name="Формула" r:id="rId4" imgW="799920" imgH="457200" progId="Equation.3">
              <p:embed/>
            </p:oleObj>
          </a:graphicData>
        </a:graphic>
      </p:graphicFrame>
      <p:graphicFrame>
        <p:nvGraphicFramePr>
          <p:cNvPr id="7" name="Object 2"/>
          <p:cNvGraphicFramePr>
            <a:graphicFrameLocks noGrp="1" noChangeAspect="1"/>
          </p:cNvGraphicFramePr>
          <p:nvPr/>
        </p:nvGraphicFramePr>
        <p:xfrm>
          <a:off x="4071934" y="3000372"/>
          <a:ext cx="2292350" cy="1285875"/>
        </p:xfrm>
        <a:graphic>
          <a:graphicData uri="http://schemas.openxmlformats.org/presentationml/2006/ole">
            <p:oleObj spid="_x0000_s185349" name="Формула" r:id="rId5" imgW="812520" imgH="457200" progId="Equation.3">
              <p:embed/>
            </p:oleObj>
          </a:graphicData>
        </a:graphic>
      </p:graphicFrame>
      <p:graphicFrame>
        <p:nvGraphicFramePr>
          <p:cNvPr id="185350" name="Object 6"/>
          <p:cNvGraphicFramePr>
            <a:graphicFrameLocks noChangeAspect="1"/>
          </p:cNvGraphicFramePr>
          <p:nvPr/>
        </p:nvGraphicFramePr>
        <p:xfrm>
          <a:off x="1000100" y="5500702"/>
          <a:ext cx="840447" cy="714380"/>
        </p:xfrm>
        <a:graphic>
          <a:graphicData uri="http://schemas.openxmlformats.org/presentationml/2006/ole">
            <p:oleObj spid="_x0000_s185350" name="Формула" r:id="rId6" imgW="253800" imgH="215640" progId="Equation.3">
              <p:embed/>
            </p:oleObj>
          </a:graphicData>
        </a:graphic>
      </p:graphicFrame>
      <p:sp>
        <p:nvSpPr>
          <p:cNvPr id="9" name="Прямоугольник 8"/>
          <p:cNvSpPr/>
          <p:nvPr/>
        </p:nvSpPr>
        <p:spPr>
          <a:xfrm>
            <a:off x="1928794" y="5715016"/>
            <a:ext cx="5492529" cy="369332"/>
          </a:xfrm>
          <a:prstGeom prst="rect">
            <a:avLst/>
          </a:prstGeom>
        </p:spPr>
        <p:txBody>
          <a:bodyPr wrap="none">
            <a:spAutoFit/>
          </a:bodyPr>
          <a:lstStyle/>
          <a:p>
            <a:pPr indent="363538" algn="just" eaLnBrk="1" hangingPunct="1"/>
            <a:r>
              <a:rPr lang="ru-RU" dirty="0" smtClean="0">
                <a:latin typeface="Verdana" pitchFamily="34" charset="0"/>
              </a:rPr>
              <a:t>-  Верхний диапазон предела измерений</a:t>
            </a:r>
            <a:endParaRPr lang="ru-RU" dirty="0" smtClean="0">
              <a:latin typeface="Verdana"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normAutofit/>
          </a:bodyPr>
          <a:lstStyle/>
          <a:p>
            <a:r>
              <a:rPr lang="ru-RU" sz="4000" dirty="0" smtClean="0">
                <a:solidFill>
                  <a:srgbClr val="A5C249"/>
                </a:solidFill>
              </a:rPr>
              <a:t>Погрешности</a:t>
            </a:r>
            <a:br>
              <a:rPr lang="ru-RU" sz="4000" dirty="0" smtClean="0">
                <a:solidFill>
                  <a:srgbClr val="A5C249"/>
                </a:solidFill>
              </a:rPr>
            </a:br>
            <a:r>
              <a:rPr lang="ru-RU" sz="1800" b="1" dirty="0" smtClean="0">
                <a:solidFill>
                  <a:schemeClr val="tx1"/>
                </a:solidFill>
              </a:rPr>
              <a:t>по связи с функцией преобразования</a:t>
            </a:r>
            <a:endParaRPr lang="ru-RU" sz="1800" b="1" dirty="0" smtClean="0">
              <a:solidFill>
                <a:schemeClr val="tx1"/>
              </a:solidFill>
            </a:endParaRPr>
          </a:p>
        </p:txBody>
      </p:sp>
      <p:sp>
        <p:nvSpPr>
          <p:cNvPr id="27651" name="Rectangle 3"/>
          <p:cNvSpPr>
            <a:spLocks noGrp="1"/>
          </p:cNvSpPr>
          <p:nvPr>
            <p:ph type="body" sz="half" idx="1"/>
          </p:nvPr>
        </p:nvSpPr>
        <p:spPr>
          <a:xfrm>
            <a:off x="428596" y="1214422"/>
            <a:ext cx="8218488" cy="2905125"/>
          </a:xfrm>
        </p:spPr>
        <p:txBody>
          <a:bodyPr/>
          <a:lstStyle/>
          <a:p>
            <a:pPr marL="0" indent="363538">
              <a:buFont typeface="Arial" charset="0"/>
              <a:buNone/>
            </a:pPr>
            <a:r>
              <a:rPr lang="ru-RU" sz="1800" dirty="0" smtClean="0"/>
              <a:t>Если нанести на график экспериментальную зависимость выходного сигнала у от входного </a:t>
            </a:r>
            <a:r>
              <a:rPr lang="ru-RU" sz="1800" dirty="0" err="1" smtClean="0"/>
              <a:t>х</a:t>
            </a:r>
            <a:r>
              <a:rPr lang="ru-RU" sz="1800" dirty="0" smtClean="0"/>
              <a:t>, то полученные точки в координатах «</a:t>
            </a:r>
            <a:r>
              <a:rPr lang="ru-RU" sz="1800" dirty="0" err="1" smtClean="0"/>
              <a:t>х</a:t>
            </a:r>
            <a:r>
              <a:rPr lang="ru-RU" sz="1800" dirty="0" smtClean="0"/>
              <a:t> – у» разместятся в пределах некоторой полосы </a:t>
            </a:r>
          </a:p>
        </p:txBody>
      </p:sp>
      <p:pic>
        <p:nvPicPr>
          <p:cNvPr id="27652" name="Picture 4" descr="Погрешности"/>
          <p:cNvPicPr>
            <a:picLocks noGrp="1" noChangeAspect="1" noChangeArrowheads="1"/>
          </p:cNvPicPr>
          <p:nvPr>
            <p:ph sz="half" idx="2"/>
          </p:nvPr>
        </p:nvPicPr>
        <p:blipFill>
          <a:blip r:embed="rId2"/>
          <a:srcRect/>
          <a:stretch>
            <a:fillRect/>
          </a:stretch>
        </p:blipFill>
        <p:spPr>
          <a:xfrm>
            <a:off x="642910" y="2143116"/>
            <a:ext cx="7632700" cy="2238375"/>
          </a:xfrm>
          <a:noFill/>
        </p:spPr>
      </p:pic>
      <p:sp>
        <p:nvSpPr>
          <p:cNvPr id="27653" name="Rectangle 5"/>
          <p:cNvSpPr>
            <a:spLocks noChangeArrowheads="1"/>
          </p:cNvSpPr>
          <p:nvPr/>
        </p:nvSpPr>
        <p:spPr bwMode="auto">
          <a:xfrm>
            <a:off x="468313" y="4513263"/>
            <a:ext cx="8351837" cy="2047875"/>
          </a:xfrm>
          <a:prstGeom prst="rect">
            <a:avLst/>
          </a:prstGeom>
          <a:noFill/>
          <a:ln w="9525">
            <a:noFill/>
            <a:miter lim="800000"/>
            <a:headEnd/>
            <a:tailEnd/>
          </a:ln>
        </p:spPr>
        <p:txBody>
          <a:bodyPr anchor="ctr">
            <a:spAutoFit/>
          </a:bodyPr>
          <a:lstStyle/>
          <a:p>
            <a:pPr indent="363538" algn="just" eaLnBrk="1" hangingPunct="1"/>
            <a:r>
              <a:rPr lang="en-US" sz="1600" dirty="0" err="1">
                <a:latin typeface="Verdana" pitchFamily="34" charset="0"/>
              </a:rPr>
              <a:t>При</a:t>
            </a:r>
            <a:r>
              <a:rPr lang="en-US" sz="1600" dirty="0">
                <a:latin typeface="Verdana" pitchFamily="34" charset="0"/>
              </a:rPr>
              <a:t> </a:t>
            </a:r>
            <a:r>
              <a:rPr lang="en-US" sz="1600" dirty="0" err="1">
                <a:latin typeface="Verdana" pitchFamily="34" charset="0"/>
              </a:rPr>
              <a:t>неизменном</a:t>
            </a:r>
            <a:r>
              <a:rPr lang="en-US" sz="1600" dirty="0">
                <a:latin typeface="Verdana" pitchFamily="34" charset="0"/>
              </a:rPr>
              <a:t> </a:t>
            </a:r>
            <a:r>
              <a:rPr lang="en-US" sz="1600" dirty="0" err="1">
                <a:latin typeface="Verdana" pitchFamily="34" charset="0"/>
              </a:rPr>
              <a:t>положении</a:t>
            </a:r>
            <a:r>
              <a:rPr lang="en-US" sz="1600" dirty="0">
                <a:latin typeface="Verdana" pitchFamily="34" charset="0"/>
              </a:rPr>
              <a:t> </a:t>
            </a:r>
            <a:r>
              <a:rPr lang="en-US" sz="1600" dirty="0" err="1">
                <a:latin typeface="Verdana" pitchFamily="34" charset="0"/>
              </a:rPr>
              <a:t>полосы</a:t>
            </a:r>
            <a:r>
              <a:rPr lang="en-US" sz="1600" dirty="0">
                <a:latin typeface="Verdana" pitchFamily="34" charset="0"/>
              </a:rPr>
              <a:t> </a:t>
            </a:r>
            <a:r>
              <a:rPr lang="en-US" sz="1600" dirty="0" err="1">
                <a:latin typeface="Verdana" pitchFamily="34" charset="0"/>
              </a:rPr>
              <a:t>погрешностей</a:t>
            </a:r>
            <a:r>
              <a:rPr lang="en-US" sz="1600" dirty="0">
                <a:latin typeface="Verdana" pitchFamily="34" charset="0"/>
              </a:rPr>
              <a:t> </a:t>
            </a:r>
            <a:r>
              <a:rPr lang="en-US" sz="1600" dirty="0" err="1">
                <a:latin typeface="Verdana" pitchFamily="34" charset="0"/>
              </a:rPr>
              <a:t>от</a:t>
            </a:r>
            <a:r>
              <a:rPr lang="en-US" sz="1600" dirty="0">
                <a:latin typeface="Verdana" pitchFamily="34" charset="0"/>
              </a:rPr>
              <a:t> </a:t>
            </a:r>
            <a:r>
              <a:rPr lang="en-US" sz="1600" dirty="0" err="1">
                <a:latin typeface="Verdana" pitchFamily="34" charset="0"/>
              </a:rPr>
              <a:t>значения</a:t>
            </a:r>
            <a:r>
              <a:rPr lang="en-US" sz="1600" dirty="0">
                <a:latin typeface="Verdana" pitchFamily="34" charset="0"/>
              </a:rPr>
              <a:t> х </a:t>
            </a:r>
            <a:r>
              <a:rPr lang="en-US" sz="1600" dirty="0" err="1">
                <a:latin typeface="Verdana" pitchFamily="34" charset="0"/>
              </a:rPr>
              <a:t>диапазон</a:t>
            </a:r>
            <a:r>
              <a:rPr lang="en-US" sz="1600" dirty="0">
                <a:latin typeface="Verdana" pitchFamily="34" charset="0"/>
              </a:rPr>
              <a:t> </a:t>
            </a:r>
            <a:r>
              <a:rPr lang="en-US" sz="1600" dirty="0" err="1">
                <a:latin typeface="Verdana" pitchFamily="34" charset="0"/>
              </a:rPr>
              <a:t>разброса</a:t>
            </a:r>
            <a:r>
              <a:rPr lang="en-US" sz="1600" dirty="0">
                <a:latin typeface="Verdana" pitchFamily="34" charset="0"/>
              </a:rPr>
              <a:t> </a:t>
            </a:r>
            <a:r>
              <a:rPr lang="en-US" sz="1600" dirty="0" err="1">
                <a:latin typeface="Verdana" pitchFamily="34" charset="0"/>
              </a:rPr>
              <a:t>значений</a:t>
            </a:r>
            <a:r>
              <a:rPr lang="en-US" sz="1600" dirty="0">
                <a:latin typeface="Verdana" pitchFamily="34" charset="0"/>
              </a:rPr>
              <a:t> </a:t>
            </a:r>
            <a:r>
              <a:rPr lang="en-US" sz="1600" dirty="0" err="1">
                <a:latin typeface="Verdana" pitchFamily="34" charset="0"/>
              </a:rPr>
              <a:t>погрешностей</a:t>
            </a:r>
            <a:r>
              <a:rPr lang="en-US" sz="1600" dirty="0">
                <a:latin typeface="Verdana" pitchFamily="34" charset="0"/>
              </a:rPr>
              <a:t> </a:t>
            </a:r>
            <a:r>
              <a:rPr lang="en-US" sz="1600" dirty="0" err="1">
                <a:latin typeface="Verdana" pitchFamily="34" charset="0"/>
              </a:rPr>
              <a:t>имеет</a:t>
            </a:r>
            <a:r>
              <a:rPr lang="en-US" sz="1600" dirty="0">
                <a:latin typeface="Verdana" pitchFamily="34" charset="0"/>
              </a:rPr>
              <a:t> </a:t>
            </a:r>
            <a:r>
              <a:rPr lang="en-US" sz="1600" dirty="0" err="1">
                <a:latin typeface="Verdana" pitchFamily="34" charset="0"/>
              </a:rPr>
              <a:t>постоянное</a:t>
            </a:r>
            <a:r>
              <a:rPr lang="en-US" sz="1600" dirty="0">
                <a:latin typeface="Verdana" pitchFamily="34" charset="0"/>
              </a:rPr>
              <a:t> </a:t>
            </a:r>
            <a:r>
              <a:rPr lang="en-US" sz="1600" dirty="0" err="1">
                <a:latin typeface="Verdana" pitchFamily="34" charset="0"/>
              </a:rPr>
              <a:t>значение</a:t>
            </a:r>
            <a:r>
              <a:rPr lang="en-US" sz="1600" dirty="0">
                <a:latin typeface="Verdana" pitchFamily="34" charset="0"/>
              </a:rPr>
              <a:t> </a:t>
            </a:r>
            <a:r>
              <a:rPr lang="en-US" sz="1600" dirty="0" err="1">
                <a:latin typeface="Verdana" pitchFamily="34" charset="0"/>
              </a:rPr>
              <a:t>для</a:t>
            </a:r>
            <a:r>
              <a:rPr lang="en-US" sz="1600" dirty="0">
                <a:latin typeface="Verdana" pitchFamily="34" charset="0"/>
              </a:rPr>
              <a:t> </a:t>
            </a:r>
            <a:r>
              <a:rPr lang="en-US" sz="1600" b="1" dirty="0" err="1">
                <a:latin typeface="Verdana" pitchFamily="34" charset="0"/>
              </a:rPr>
              <a:t>аддитивной</a:t>
            </a:r>
            <a:r>
              <a:rPr lang="en-US" sz="1600" dirty="0">
                <a:latin typeface="Verdana" pitchFamily="34" charset="0"/>
              </a:rPr>
              <a:t> </a:t>
            </a:r>
            <a:r>
              <a:rPr lang="en-US" sz="1600" dirty="0" err="1">
                <a:latin typeface="Verdana" pitchFamily="34" charset="0"/>
              </a:rPr>
              <a:t>погрешности</a:t>
            </a:r>
            <a:r>
              <a:rPr lang="en-US" sz="1600" dirty="0">
                <a:latin typeface="Verdana" pitchFamily="34" charset="0"/>
              </a:rPr>
              <a:t> (</a:t>
            </a:r>
            <a:r>
              <a:rPr lang="en-US" sz="1600" dirty="0" err="1">
                <a:latin typeface="Verdana" pitchFamily="34" charset="0"/>
              </a:rPr>
              <a:t>см</a:t>
            </a:r>
            <a:r>
              <a:rPr lang="en-US" sz="1600" dirty="0">
                <a:latin typeface="Verdana" pitchFamily="34" charset="0"/>
              </a:rPr>
              <a:t>. </a:t>
            </a:r>
            <a:r>
              <a:rPr lang="en-US" sz="1600" dirty="0" err="1">
                <a:latin typeface="Verdana" pitchFamily="34" charset="0"/>
              </a:rPr>
              <a:t>рис</a:t>
            </a:r>
            <a:r>
              <a:rPr lang="en-US" sz="1600" dirty="0">
                <a:latin typeface="Verdana" pitchFamily="34" charset="0"/>
              </a:rPr>
              <a:t>. а). В </a:t>
            </a:r>
            <a:r>
              <a:rPr lang="en-US" sz="1600" dirty="0" err="1">
                <a:latin typeface="Verdana" pitchFamily="34" charset="0"/>
              </a:rPr>
              <a:t>том</a:t>
            </a:r>
            <a:r>
              <a:rPr lang="en-US" sz="1600" dirty="0">
                <a:latin typeface="Verdana" pitchFamily="34" charset="0"/>
              </a:rPr>
              <a:t> </a:t>
            </a:r>
            <a:r>
              <a:rPr lang="en-US" sz="1600" dirty="0" err="1">
                <a:latin typeface="Verdana" pitchFamily="34" charset="0"/>
              </a:rPr>
              <a:t>случае</a:t>
            </a:r>
            <a:r>
              <a:rPr lang="en-US" sz="1600" dirty="0">
                <a:latin typeface="Verdana" pitchFamily="34" charset="0"/>
              </a:rPr>
              <a:t>, </a:t>
            </a:r>
            <a:r>
              <a:rPr lang="en-US" sz="1600" dirty="0" err="1">
                <a:latin typeface="Verdana" pitchFamily="34" charset="0"/>
              </a:rPr>
              <a:t>когда</a:t>
            </a:r>
            <a:r>
              <a:rPr lang="en-US" sz="1600" dirty="0">
                <a:latin typeface="Verdana" pitchFamily="34" charset="0"/>
              </a:rPr>
              <a:t> </a:t>
            </a:r>
            <a:r>
              <a:rPr lang="en-US" sz="1600" dirty="0" err="1">
                <a:latin typeface="Verdana" pitchFamily="34" charset="0"/>
              </a:rPr>
              <a:t>ширина</a:t>
            </a:r>
            <a:r>
              <a:rPr lang="en-US" sz="1600" dirty="0">
                <a:latin typeface="Verdana" pitchFamily="34" charset="0"/>
              </a:rPr>
              <a:t> </a:t>
            </a:r>
            <a:r>
              <a:rPr lang="en-US" sz="1600" dirty="0" err="1">
                <a:latin typeface="Verdana" pitchFamily="34" charset="0"/>
              </a:rPr>
              <a:t>диапазона</a:t>
            </a:r>
            <a:r>
              <a:rPr lang="en-US" sz="1600" dirty="0">
                <a:latin typeface="Verdana" pitchFamily="34" charset="0"/>
              </a:rPr>
              <a:t> </a:t>
            </a:r>
            <a:r>
              <a:rPr lang="en-US" sz="1600" dirty="0" err="1">
                <a:latin typeface="Verdana" pitchFamily="34" charset="0"/>
              </a:rPr>
              <a:t>погрешностей</a:t>
            </a:r>
            <a:r>
              <a:rPr lang="en-US" sz="1600" dirty="0">
                <a:latin typeface="Verdana" pitchFamily="34" charset="0"/>
              </a:rPr>
              <a:t> </a:t>
            </a:r>
            <a:r>
              <a:rPr lang="en-US" sz="1600" dirty="0" err="1">
                <a:latin typeface="Verdana" pitchFamily="34" charset="0"/>
              </a:rPr>
              <a:t>возрастает</a:t>
            </a:r>
            <a:r>
              <a:rPr lang="en-US" sz="1600" dirty="0">
                <a:latin typeface="Verdana" pitchFamily="34" charset="0"/>
              </a:rPr>
              <a:t> с </a:t>
            </a:r>
            <a:r>
              <a:rPr lang="en-US" sz="1600" dirty="0" err="1">
                <a:latin typeface="Verdana" pitchFamily="34" charset="0"/>
              </a:rPr>
              <a:t>увеличением</a:t>
            </a:r>
            <a:r>
              <a:rPr lang="en-US" sz="1600" dirty="0">
                <a:latin typeface="Verdana" pitchFamily="34" charset="0"/>
              </a:rPr>
              <a:t> </a:t>
            </a:r>
            <a:r>
              <a:rPr lang="en-US" sz="1600" dirty="0" err="1">
                <a:latin typeface="Verdana" pitchFamily="34" charset="0"/>
              </a:rPr>
              <a:t>входного</a:t>
            </a:r>
            <a:r>
              <a:rPr lang="en-US" sz="1600" dirty="0">
                <a:latin typeface="Verdana" pitchFamily="34" charset="0"/>
              </a:rPr>
              <a:t> </a:t>
            </a:r>
            <a:r>
              <a:rPr lang="en-US" sz="1600" dirty="0" err="1">
                <a:latin typeface="Verdana" pitchFamily="34" charset="0"/>
              </a:rPr>
              <a:t>сигнала</a:t>
            </a:r>
            <a:r>
              <a:rPr lang="en-US" sz="1600" dirty="0">
                <a:latin typeface="Verdana" pitchFamily="34" charset="0"/>
              </a:rPr>
              <a:t> х, </a:t>
            </a:r>
            <a:r>
              <a:rPr lang="en-US" sz="1600" dirty="0" err="1">
                <a:latin typeface="Verdana" pitchFamily="34" charset="0"/>
              </a:rPr>
              <a:t>такая</a:t>
            </a:r>
            <a:r>
              <a:rPr lang="en-US" sz="1600" dirty="0">
                <a:latin typeface="Verdana" pitchFamily="34" charset="0"/>
              </a:rPr>
              <a:t> </a:t>
            </a:r>
            <a:r>
              <a:rPr lang="en-US" sz="1600" dirty="0" err="1">
                <a:latin typeface="Verdana" pitchFamily="34" charset="0"/>
              </a:rPr>
              <a:t>погрешность</a:t>
            </a:r>
            <a:r>
              <a:rPr lang="en-US" sz="1600" dirty="0">
                <a:latin typeface="Verdana" pitchFamily="34" charset="0"/>
              </a:rPr>
              <a:t> </a:t>
            </a:r>
            <a:r>
              <a:rPr lang="en-US" sz="1600" dirty="0" err="1">
                <a:latin typeface="Verdana" pitchFamily="34" charset="0"/>
              </a:rPr>
              <a:t>носит</a:t>
            </a:r>
            <a:r>
              <a:rPr lang="en-US" sz="1600" dirty="0">
                <a:latin typeface="Verdana" pitchFamily="34" charset="0"/>
              </a:rPr>
              <a:t> </a:t>
            </a:r>
            <a:r>
              <a:rPr lang="en-US" sz="1600" dirty="0" err="1">
                <a:latin typeface="Verdana" pitchFamily="34" charset="0"/>
              </a:rPr>
              <a:t>название</a:t>
            </a:r>
            <a:r>
              <a:rPr lang="en-US" sz="1600" dirty="0">
                <a:latin typeface="Verdana" pitchFamily="34" charset="0"/>
              </a:rPr>
              <a:t> </a:t>
            </a:r>
            <a:r>
              <a:rPr lang="en-US" sz="1600" b="1" dirty="0" err="1">
                <a:latin typeface="Verdana" pitchFamily="34" charset="0"/>
              </a:rPr>
              <a:t>мультипликативной</a:t>
            </a:r>
            <a:r>
              <a:rPr lang="en-US" sz="1600" dirty="0">
                <a:latin typeface="Verdana" pitchFamily="34" charset="0"/>
              </a:rPr>
              <a:t> (</a:t>
            </a:r>
            <a:r>
              <a:rPr lang="en-US" sz="1600" dirty="0" err="1">
                <a:latin typeface="Verdana" pitchFamily="34" charset="0"/>
              </a:rPr>
              <a:t>см</a:t>
            </a:r>
            <a:r>
              <a:rPr lang="en-US" sz="1600" dirty="0">
                <a:latin typeface="Verdana" pitchFamily="34" charset="0"/>
              </a:rPr>
              <a:t>. </a:t>
            </a:r>
            <a:r>
              <a:rPr lang="en-US" sz="1600" dirty="0" err="1">
                <a:latin typeface="Verdana" pitchFamily="34" charset="0"/>
              </a:rPr>
              <a:t>рис</a:t>
            </a:r>
            <a:r>
              <a:rPr lang="en-US" sz="1600" dirty="0">
                <a:latin typeface="Verdana" pitchFamily="34" charset="0"/>
              </a:rPr>
              <a:t>.</a:t>
            </a:r>
            <a:r>
              <a:rPr lang="ru-RU" sz="1600" dirty="0">
                <a:latin typeface="Verdana" pitchFamily="34" charset="0"/>
              </a:rPr>
              <a:t> </a:t>
            </a:r>
            <a:r>
              <a:rPr lang="en-US" sz="1600" dirty="0">
                <a:latin typeface="Verdana" pitchFamily="34" charset="0"/>
              </a:rPr>
              <a:t>б). </a:t>
            </a:r>
            <a:r>
              <a:rPr lang="en-US" sz="1600" dirty="0" err="1">
                <a:latin typeface="Verdana" pitchFamily="34" charset="0"/>
              </a:rPr>
              <a:t>Когда</a:t>
            </a:r>
            <a:r>
              <a:rPr lang="en-US" sz="1600" dirty="0">
                <a:latin typeface="Verdana" pitchFamily="34" charset="0"/>
              </a:rPr>
              <a:t> </a:t>
            </a:r>
            <a:r>
              <a:rPr lang="en-US" sz="1600" dirty="0" err="1">
                <a:latin typeface="Verdana" pitchFamily="34" charset="0"/>
              </a:rPr>
              <a:t>свой</a:t>
            </a:r>
            <a:r>
              <a:rPr lang="en-US" sz="1600" dirty="0">
                <a:latin typeface="Verdana" pitchFamily="34" charset="0"/>
              </a:rPr>
              <a:t> </a:t>
            </a:r>
            <a:r>
              <a:rPr lang="en-US" sz="1600" dirty="0" err="1">
                <a:latin typeface="Verdana" pitchFamily="34" charset="0"/>
              </a:rPr>
              <a:t>вклад</a:t>
            </a:r>
            <a:r>
              <a:rPr lang="en-US" sz="1600" dirty="0">
                <a:latin typeface="Verdana" pitchFamily="34" charset="0"/>
              </a:rPr>
              <a:t> в </a:t>
            </a:r>
            <a:r>
              <a:rPr lang="en-US" sz="1600" dirty="0" err="1">
                <a:latin typeface="Verdana" pitchFamily="34" charset="0"/>
              </a:rPr>
              <a:t>распределение</a:t>
            </a:r>
            <a:r>
              <a:rPr lang="en-US" sz="1600" dirty="0">
                <a:latin typeface="Verdana" pitchFamily="34" charset="0"/>
              </a:rPr>
              <a:t> </a:t>
            </a:r>
            <a:r>
              <a:rPr lang="en-US" sz="1600" dirty="0" err="1">
                <a:latin typeface="Verdana" pitchFamily="34" charset="0"/>
              </a:rPr>
              <a:t>полосы</a:t>
            </a:r>
            <a:r>
              <a:rPr lang="en-US" sz="1600" dirty="0">
                <a:latin typeface="Verdana" pitchFamily="34" charset="0"/>
              </a:rPr>
              <a:t> </a:t>
            </a:r>
            <a:r>
              <a:rPr lang="en-US" sz="1600" dirty="0" err="1">
                <a:latin typeface="Verdana" pitchFamily="34" charset="0"/>
              </a:rPr>
              <a:t>погрешностей</a:t>
            </a:r>
            <a:r>
              <a:rPr lang="en-US" sz="1600" dirty="0">
                <a:latin typeface="Verdana" pitchFamily="34" charset="0"/>
              </a:rPr>
              <a:t> </a:t>
            </a:r>
            <a:r>
              <a:rPr lang="en-US" sz="1600" dirty="0" err="1">
                <a:latin typeface="Verdana" pitchFamily="34" charset="0"/>
              </a:rPr>
              <a:t>вносят</a:t>
            </a:r>
            <a:r>
              <a:rPr lang="en-US" sz="1600" dirty="0">
                <a:latin typeface="Verdana" pitchFamily="34" charset="0"/>
              </a:rPr>
              <a:t> </a:t>
            </a:r>
            <a:r>
              <a:rPr lang="en-US" sz="1600" dirty="0" err="1">
                <a:latin typeface="Verdana" pitchFamily="34" charset="0"/>
              </a:rPr>
              <a:t>как</a:t>
            </a:r>
            <a:r>
              <a:rPr lang="en-US" sz="1600" dirty="0">
                <a:latin typeface="Verdana" pitchFamily="34" charset="0"/>
              </a:rPr>
              <a:t> </a:t>
            </a:r>
            <a:r>
              <a:rPr lang="en-US" sz="1600" dirty="0" err="1">
                <a:latin typeface="Verdana" pitchFamily="34" charset="0"/>
              </a:rPr>
              <a:t>аддитивная</a:t>
            </a:r>
            <a:r>
              <a:rPr lang="en-US" sz="1600" dirty="0">
                <a:latin typeface="Verdana" pitchFamily="34" charset="0"/>
              </a:rPr>
              <a:t>, </a:t>
            </a:r>
            <a:r>
              <a:rPr lang="en-US" sz="1600" dirty="0" err="1">
                <a:latin typeface="Verdana" pitchFamily="34" charset="0"/>
              </a:rPr>
              <a:t>так</a:t>
            </a:r>
            <a:r>
              <a:rPr lang="en-US" sz="1600" dirty="0">
                <a:latin typeface="Verdana" pitchFamily="34" charset="0"/>
              </a:rPr>
              <a:t> и </a:t>
            </a:r>
            <a:r>
              <a:rPr lang="en-US" sz="1600" dirty="0" err="1">
                <a:latin typeface="Verdana" pitchFamily="34" charset="0"/>
              </a:rPr>
              <a:t>мультипликативная</a:t>
            </a:r>
            <a:r>
              <a:rPr lang="en-US" sz="1600" dirty="0">
                <a:latin typeface="Verdana" pitchFamily="34" charset="0"/>
              </a:rPr>
              <a:t> </a:t>
            </a:r>
            <a:r>
              <a:rPr lang="en-US" sz="1600" dirty="0" err="1">
                <a:latin typeface="Verdana" pitchFamily="34" charset="0"/>
              </a:rPr>
              <a:t>погрешности</a:t>
            </a:r>
            <a:r>
              <a:rPr lang="en-US" sz="1600" dirty="0">
                <a:latin typeface="Verdana" pitchFamily="34" charset="0"/>
              </a:rPr>
              <a:t>, </a:t>
            </a:r>
            <a:r>
              <a:rPr lang="en-US" sz="1600" dirty="0" err="1">
                <a:latin typeface="Verdana" pitchFamily="34" charset="0"/>
              </a:rPr>
              <a:t>распределение</a:t>
            </a:r>
            <a:r>
              <a:rPr lang="en-US" sz="1600" dirty="0">
                <a:latin typeface="Verdana" pitchFamily="34" charset="0"/>
              </a:rPr>
              <a:t> </a:t>
            </a:r>
            <a:r>
              <a:rPr lang="en-US" sz="1600" dirty="0" err="1">
                <a:latin typeface="Verdana" pitchFamily="34" charset="0"/>
              </a:rPr>
              <a:t>полосы</a:t>
            </a:r>
            <a:r>
              <a:rPr lang="en-US" sz="1600" dirty="0">
                <a:latin typeface="Verdana" pitchFamily="34" charset="0"/>
              </a:rPr>
              <a:t> </a:t>
            </a:r>
            <a:r>
              <a:rPr lang="en-US" sz="1600" dirty="0" err="1">
                <a:latin typeface="Verdana" pitchFamily="34" charset="0"/>
              </a:rPr>
              <a:t>погрешностей</a:t>
            </a:r>
            <a:r>
              <a:rPr lang="en-US" sz="1600" dirty="0">
                <a:latin typeface="Verdana" pitchFamily="34" charset="0"/>
              </a:rPr>
              <a:t> </a:t>
            </a:r>
            <a:r>
              <a:rPr lang="en-US" sz="1600" dirty="0" err="1">
                <a:latin typeface="Verdana" pitchFamily="34" charset="0"/>
              </a:rPr>
              <a:t>имеет</a:t>
            </a:r>
            <a:r>
              <a:rPr lang="en-US" sz="1600" dirty="0">
                <a:latin typeface="Verdana" pitchFamily="34" charset="0"/>
              </a:rPr>
              <a:t> </a:t>
            </a:r>
            <a:r>
              <a:rPr lang="en-US" sz="1600" dirty="0" err="1">
                <a:latin typeface="Verdana" pitchFamily="34" charset="0"/>
              </a:rPr>
              <a:t>трапецеидальную</a:t>
            </a:r>
            <a:r>
              <a:rPr lang="en-US" sz="1600" dirty="0">
                <a:latin typeface="Verdana" pitchFamily="34" charset="0"/>
              </a:rPr>
              <a:t> </a:t>
            </a:r>
            <a:r>
              <a:rPr lang="en-US" sz="1600" dirty="0" err="1">
                <a:latin typeface="Verdana" pitchFamily="34" charset="0"/>
              </a:rPr>
              <a:t>форму</a:t>
            </a:r>
            <a:r>
              <a:rPr lang="en-US" sz="1600" dirty="0">
                <a:latin typeface="Verdana" pitchFamily="34" charset="0"/>
              </a:rPr>
              <a:t> (</a:t>
            </a:r>
            <a:r>
              <a:rPr lang="en-US" sz="1600" dirty="0" err="1">
                <a:latin typeface="Verdana" pitchFamily="34" charset="0"/>
              </a:rPr>
              <a:t>см</a:t>
            </a:r>
            <a:r>
              <a:rPr lang="en-US" sz="1600" dirty="0">
                <a:latin typeface="Verdana" pitchFamily="34" charset="0"/>
              </a:rPr>
              <a:t>. </a:t>
            </a:r>
            <a:r>
              <a:rPr lang="en-US" sz="1600" dirty="0" err="1">
                <a:latin typeface="Verdana" pitchFamily="34" charset="0"/>
              </a:rPr>
              <a:t>рис</a:t>
            </a:r>
            <a:r>
              <a:rPr lang="en-US" sz="1600" dirty="0">
                <a:latin typeface="Verdana" pitchFamily="34" charset="0"/>
              </a:rPr>
              <a:t>. в).</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p:cNvSpPr>
          <p:nvPr>
            <p:ph type="body" sz="half" idx="1"/>
          </p:nvPr>
        </p:nvSpPr>
        <p:spPr>
          <a:xfrm>
            <a:off x="390525" y="333375"/>
            <a:ext cx="8362950" cy="6264275"/>
          </a:xfrm>
        </p:spPr>
        <p:txBody>
          <a:bodyPr>
            <a:noAutofit/>
          </a:bodyPr>
          <a:lstStyle/>
          <a:p>
            <a:pPr marL="0" indent="363538" algn="just">
              <a:lnSpc>
                <a:spcPct val="80000"/>
              </a:lnSpc>
              <a:buFont typeface="Arial" charset="0"/>
              <a:buNone/>
              <a:defRPr/>
            </a:pPr>
            <a:r>
              <a:rPr lang="ru-RU" sz="2000" dirty="0" smtClean="0"/>
              <a:t>Попробуем устранить </a:t>
            </a:r>
            <a:r>
              <a:rPr lang="ru-RU" sz="2000" b="1" i="1" dirty="0" smtClean="0">
                <a:effectLst>
                  <a:outerShdw blurRad="38100" dist="38100" dir="2700000" algn="tl">
                    <a:srgbClr val="C0C0C0"/>
                  </a:outerShdw>
                </a:effectLst>
              </a:rPr>
              <a:t>аддитивную составляющую</a:t>
            </a:r>
            <a:r>
              <a:rPr lang="ru-RU" sz="2000" dirty="0" smtClean="0"/>
              <a:t>, включив параллельно основному ИП1 с линейной статической характеристикой и входным сигналом </a:t>
            </a:r>
            <a:r>
              <a:rPr lang="ru-RU" sz="2000" i="1" dirty="0" err="1" smtClean="0"/>
              <a:t>х</a:t>
            </a:r>
            <a:r>
              <a:rPr lang="ru-RU" sz="2000" dirty="0" smtClean="0"/>
              <a:t> идентичный сравнительный преобразователь ИП2 со стандартным входным сигналом </a:t>
            </a:r>
            <a:r>
              <a:rPr lang="ru-RU" sz="2000" i="1" dirty="0" smtClean="0"/>
              <a:t>х</a:t>
            </a:r>
            <a:r>
              <a:rPr lang="ru-RU" sz="2000" i="1" baseline="-25000" dirty="0" smtClean="0"/>
              <a:t>0</a:t>
            </a:r>
            <a:r>
              <a:rPr lang="ru-RU" sz="2000" dirty="0" smtClean="0"/>
              <a:t> . Если выходной сигнал ИП2 вычитается из выходного сигнала ИП1</a:t>
            </a:r>
            <a:r>
              <a:rPr lang="ru-RU" sz="2000" i="1" dirty="0" smtClean="0"/>
              <a:t>, </a:t>
            </a:r>
            <a:r>
              <a:rPr lang="ru-RU" sz="2000" dirty="0" smtClean="0"/>
              <a:t>то такой составной ИП называется дифференциальным. Его статическая характеристика имеет вид</a:t>
            </a:r>
          </a:p>
          <a:p>
            <a:pPr marL="0" indent="363538" algn="just">
              <a:lnSpc>
                <a:spcPct val="80000"/>
              </a:lnSpc>
              <a:buFont typeface="Arial" charset="0"/>
              <a:buNone/>
              <a:defRPr/>
            </a:pPr>
            <a:endParaRPr lang="ru-RU" sz="2000" dirty="0" smtClean="0"/>
          </a:p>
          <a:p>
            <a:pPr marL="0" indent="363538" algn="just">
              <a:lnSpc>
                <a:spcPct val="80000"/>
              </a:lnSpc>
              <a:buFont typeface="Arial" charset="0"/>
              <a:buNone/>
              <a:defRPr/>
            </a:pPr>
            <a:endParaRPr lang="ru-RU" sz="2000" dirty="0" smtClean="0"/>
          </a:p>
          <a:p>
            <a:pPr marL="0" indent="363538" algn="just">
              <a:lnSpc>
                <a:spcPct val="80000"/>
              </a:lnSpc>
              <a:buFont typeface="Arial" charset="0"/>
              <a:buNone/>
              <a:defRPr/>
            </a:pPr>
            <a:r>
              <a:rPr lang="ru-RU" sz="2000" dirty="0" smtClean="0"/>
              <a:t>где </a:t>
            </a:r>
            <a:r>
              <a:rPr lang="ru-RU" sz="2000" i="1" dirty="0" smtClean="0"/>
              <a:t>х</a:t>
            </a:r>
            <a:r>
              <a:rPr lang="ru-RU" sz="2000" i="1" baseline="-25000" dirty="0" smtClean="0"/>
              <a:t>0</a:t>
            </a:r>
            <a:r>
              <a:rPr lang="ru-RU" sz="2000" i="1" dirty="0" smtClean="0"/>
              <a:t> </a:t>
            </a:r>
            <a:r>
              <a:rPr lang="ru-RU" sz="2000" dirty="0" smtClean="0"/>
              <a:t>— значение меры или стандартного образца, подаваемого на вход ИП2.</a:t>
            </a:r>
          </a:p>
          <a:p>
            <a:pPr marL="0" indent="363538" algn="just">
              <a:lnSpc>
                <a:spcPct val="80000"/>
              </a:lnSpc>
              <a:buFont typeface="Arial" charset="0"/>
              <a:buNone/>
              <a:defRPr/>
            </a:pPr>
            <a:endParaRPr lang="ru-RU" sz="2000" dirty="0" smtClean="0"/>
          </a:p>
          <a:p>
            <a:pPr marL="0" indent="363538" algn="just">
              <a:lnSpc>
                <a:spcPct val="80000"/>
              </a:lnSpc>
              <a:buFont typeface="Arial" charset="0"/>
              <a:buNone/>
              <a:defRPr/>
            </a:pPr>
            <a:endParaRPr lang="ru-RU" sz="2000" dirty="0" smtClean="0"/>
          </a:p>
          <a:p>
            <a:pPr marL="0" indent="363538" algn="just">
              <a:lnSpc>
                <a:spcPct val="80000"/>
              </a:lnSpc>
              <a:buFont typeface="Arial" charset="0"/>
              <a:buNone/>
              <a:defRPr/>
            </a:pPr>
            <a:endParaRPr lang="ru-RU" sz="2000" dirty="0" smtClean="0"/>
          </a:p>
          <a:p>
            <a:pPr marL="0" indent="363538" algn="just">
              <a:lnSpc>
                <a:spcPct val="80000"/>
              </a:lnSpc>
              <a:buFont typeface="Arial" charset="0"/>
              <a:buNone/>
              <a:defRPr/>
            </a:pPr>
            <a:endParaRPr lang="ru-RU" sz="2000" dirty="0" smtClean="0"/>
          </a:p>
          <a:p>
            <a:pPr marL="0" indent="363538" algn="just">
              <a:lnSpc>
                <a:spcPct val="80000"/>
              </a:lnSpc>
              <a:buFont typeface="Arial" charset="0"/>
              <a:buNone/>
              <a:defRPr/>
            </a:pPr>
            <a:endParaRPr lang="ru-RU" sz="2000" dirty="0" smtClean="0"/>
          </a:p>
          <a:p>
            <a:pPr marL="0" indent="363538" algn="just">
              <a:lnSpc>
                <a:spcPct val="80000"/>
              </a:lnSpc>
              <a:buFont typeface="Arial" charset="0"/>
              <a:buNone/>
              <a:defRPr/>
            </a:pPr>
            <a:endParaRPr lang="ru-RU" sz="2000" dirty="0" smtClean="0"/>
          </a:p>
          <a:p>
            <a:pPr marL="0" indent="363538" algn="just">
              <a:lnSpc>
                <a:spcPct val="80000"/>
              </a:lnSpc>
              <a:buFont typeface="Arial" charset="0"/>
              <a:buNone/>
              <a:defRPr/>
            </a:pPr>
            <a:r>
              <a:rPr lang="ru-RU" sz="2000" dirty="0" smtClean="0"/>
              <a:t>За счет сравнительного канала удается уменьшить, а при полной корреляции случайных величин в принципе полностью подавить аддитивные составляющие случайной и систематической погрешностей. </a:t>
            </a:r>
          </a:p>
        </p:txBody>
      </p:sp>
      <p:sp>
        <p:nvSpPr>
          <p:cNvPr id="11270"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1266" name="Object 5"/>
          <p:cNvGraphicFramePr>
            <a:graphicFrameLocks noChangeAspect="1"/>
          </p:cNvGraphicFramePr>
          <p:nvPr/>
        </p:nvGraphicFramePr>
        <p:xfrm>
          <a:off x="2928926" y="2000240"/>
          <a:ext cx="3332163" cy="431800"/>
        </p:xfrm>
        <a:graphic>
          <a:graphicData uri="http://schemas.openxmlformats.org/presentationml/2006/ole">
            <p:oleObj spid="_x0000_s129026" name="Формула" r:id="rId3" imgW="1841500" imgH="241300" progId="Equation.3">
              <p:embed/>
            </p:oleObj>
          </a:graphicData>
        </a:graphic>
      </p:graphicFrame>
      <p:pic>
        <p:nvPicPr>
          <p:cNvPr id="11271" name="Picture 6" descr="Дифференциальная схема повышения точности"/>
          <p:cNvPicPr>
            <a:picLocks noGrp="1" noChangeAspect="1" noChangeArrowheads="1"/>
          </p:cNvPicPr>
          <p:nvPr>
            <p:ph sz="half" idx="2"/>
          </p:nvPr>
        </p:nvPicPr>
        <p:blipFill>
          <a:blip r:embed="rId4"/>
          <a:srcRect/>
          <a:stretch>
            <a:fillRect/>
          </a:stretch>
        </p:blipFill>
        <p:spPr>
          <a:xfrm>
            <a:off x="2714612" y="3357562"/>
            <a:ext cx="3565525" cy="1468437"/>
          </a:xfrm>
          <a:solidFill>
            <a:schemeClr val="accent2">
              <a:alpha val="61960"/>
            </a:schemeClr>
          </a:solidFill>
          <a:ln w="25400">
            <a:solidFill>
              <a:srgbClr val="FF0000"/>
            </a:solidFill>
          </a:ln>
        </p:spPr>
      </p:pic>
      <p:sp>
        <p:nvSpPr>
          <p:cNvPr id="11272" name="Rectangle 7"/>
          <p:cNvSpPr>
            <a:spLocks noChangeArrowheads="1"/>
          </p:cNvSpPr>
          <p:nvPr/>
        </p:nvSpPr>
        <p:spPr bwMode="auto">
          <a:xfrm>
            <a:off x="0" y="3181350"/>
            <a:ext cx="9144000" cy="0"/>
          </a:xfrm>
          <a:prstGeom prst="rect">
            <a:avLst/>
          </a:prstGeom>
          <a:noFill/>
          <a:ln w="9525">
            <a:noFill/>
            <a:miter lim="800000"/>
            <a:headEnd/>
            <a:tailEnd/>
          </a:ln>
        </p:spPr>
        <p:txBody>
          <a:bodyPr wrap="none" anchor="ctr">
            <a:spAutoFit/>
          </a:bodyPr>
          <a:lstStyle/>
          <a:p>
            <a:endParaRPr lang="ru-RU"/>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428596" y="357166"/>
            <a:ext cx="8229600" cy="4857784"/>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r>
              <a:rPr lang="ru-RU" sz="2400" b="1" dirty="0" smtClean="0">
                <a:solidFill>
                  <a:schemeClr val="tx1"/>
                </a:solidFill>
              </a:rPr>
              <a:t>нелинейность датчика</a:t>
            </a:r>
            <a:br>
              <a:rPr lang="ru-RU" sz="2400" b="1" dirty="0" smtClean="0">
                <a:solidFill>
                  <a:schemeClr val="tx1"/>
                </a:solidFill>
              </a:rPr>
            </a:br>
            <a:r>
              <a:rPr lang="ru-RU" sz="2400" dirty="0" smtClean="0"/>
              <a:t> </a:t>
            </a:r>
            <a:r>
              <a:rPr lang="ru-RU" sz="2800" dirty="0" smtClean="0"/>
              <a:t>Характеристика «нелинейность датчика» — это максимальное отклонение L реальной </a:t>
            </a:r>
            <a:r>
              <a:rPr lang="ru-RU" sz="2800" dirty="0" smtClean="0"/>
              <a:t>передаточной характеристики </a:t>
            </a:r>
            <a:r>
              <a:rPr lang="ru-RU" sz="2800" dirty="0" smtClean="0"/>
              <a:t>от аппроксимирующей прямой линии</a:t>
            </a:r>
            <a:r>
              <a:rPr lang="ru-RU" sz="2800" dirty="0" smtClean="0"/>
              <a:t>.</a:t>
            </a:r>
            <a:br>
              <a:rPr lang="ru-RU" sz="2800" dirty="0" smtClean="0"/>
            </a:br>
            <a:r>
              <a:rPr lang="ru-RU" sz="2800" dirty="0" smtClean="0"/>
              <a:t/>
            </a:r>
            <a:br>
              <a:rPr lang="ru-RU" sz="2800" dirty="0" smtClean="0"/>
            </a:br>
            <a:r>
              <a:rPr lang="ru-RU" sz="2800" dirty="0" smtClean="0"/>
              <a:t> При проведении нескольких циклов калибровки выбирается худшее из полученных значений нелинейности. Нелинейность выражается в процентах от максимального входного сигнала либо в единицах измеряемых величин. В зависимости от способа аппроксимации различают несколько типов линеаризации.</a:t>
            </a:r>
            <a:endParaRPr lang="ru-RU" sz="2800" b="1" dirty="0" smtClean="0">
              <a:solidFill>
                <a:schemeClr val="tx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500034" y="428604"/>
            <a:ext cx="8301038" cy="2214578"/>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r>
              <a:rPr lang="ru-RU" sz="2400" b="1" dirty="0" smtClean="0">
                <a:solidFill>
                  <a:schemeClr val="tx1"/>
                </a:solidFill>
              </a:rPr>
              <a:t>нелинейность датчика</a:t>
            </a:r>
            <a:br>
              <a:rPr lang="ru-RU" sz="2400" b="1" dirty="0" smtClean="0">
                <a:solidFill>
                  <a:schemeClr val="tx1"/>
                </a:solidFill>
              </a:rPr>
            </a:br>
            <a:r>
              <a:rPr lang="ru-RU" sz="2800" dirty="0" smtClean="0"/>
              <a:t> </a:t>
            </a:r>
            <a:r>
              <a:rPr lang="ru-RU" sz="2400" dirty="0" smtClean="0"/>
              <a:t>В зависимости от способа аппроксимации различают несколько типов линеаризации. </a:t>
            </a:r>
            <a:r>
              <a:rPr lang="ru-RU" sz="2400" dirty="0" smtClean="0"/>
              <a:t/>
            </a:r>
            <a:br>
              <a:rPr lang="ru-RU" sz="2400" dirty="0" smtClean="0"/>
            </a:br>
            <a:r>
              <a:rPr lang="ru-RU" sz="2800" dirty="0" smtClean="0"/>
              <a:t>1— </a:t>
            </a:r>
            <a:r>
              <a:rPr lang="ru-RU" sz="2000" dirty="0" smtClean="0"/>
              <a:t>проведение прямой через конечные точки передаточной функции (линия </a:t>
            </a:r>
            <a:r>
              <a:rPr lang="ru-RU" sz="2000" i="1" dirty="0" smtClean="0"/>
              <a:t>1,</a:t>
            </a:r>
            <a:r>
              <a:rPr lang="ru-RU" sz="2000" dirty="0" smtClean="0"/>
              <a:t> </a:t>
            </a:r>
            <a:r>
              <a:rPr lang="ru-RU" sz="2000" dirty="0" smtClean="0"/>
              <a:t> </a:t>
            </a:r>
            <a:r>
              <a:rPr lang="ru-RU" sz="2000" dirty="0" smtClean="0"/>
              <a:t>а). </a:t>
            </a:r>
            <a:r>
              <a:rPr lang="ru-RU" sz="2000" dirty="0" smtClean="0"/>
              <a:t/>
            </a:r>
            <a:br>
              <a:rPr lang="ru-RU" sz="2000" dirty="0" smtClean="0"/>
            </a:br>
            <a:endParaRPr lang="ru-RU" sz="1800" b="1" dirty="0" smtClean="0">
              <a:solidFill>
                <a:schemeClr val="tx1"/>
              </a:solidFill>
            </a:endParaRPr>
          </a:p>
        </p:txBody>
      </p:sp>
      <p:pic>
        <p:nvPicPr>
          <p:cNvPr id="186370" name="Picture 2" descr="Линейная аппроксимация нелинейной передаточной характеристики (а) и независимая линеаризация (б) [27]"/>
          <p:cNvPicPr>
            <a:picLocks noChangeAspect="1" noChangeArrowheads="1"/>
          </p:cNvPicPr>
          <p:nvPr/>
        </p:nvPicPr>
        <p:blipFill>
          <a:blip r:embed="rId2"/>
          <a:srcRect t="22293" r="49932"/>
          <a:stretch>
            <a:fillRect/>
          </a:stretch>
        </p:blipFill>
        <p:spPr bwMode="auto">
          <a:xfrm>
            <a:off x="2928926" y="2500306"/>
            <a:ext cx="3500462" cy="3486144"/>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500034" y="428604"/>
            <a:ext cx="8301038" cy="2214578"/>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r>
              <a:rPr lang="ru-RU" sz="2400" b="1" dirty="0" smtClean="0">
                <a:solidFill>
                  <a:schemeClr val="tx1"/>
                </a:solidFill>
              </a:rPr>
              <a:t>нелинейность датчика</a:t>
            </a:r>
            <a:br>
              <a:rPr lang="ru-RU" sz="2400" b="1" dirty="0" smtClean="0">
                <a:solidFill>
                  <a:schemeClr val="tx1"/>
                </a:solidFill>
              </a:rPr>
            </a:br>
            <a:r>
              <a:rPr lang="ru-RU" sz="2800" dirty="0" smtClean="0"/>
              <a:t> </a:t>
            </a:r>
            <a:r>
              <a:rPr lang="ru-RU" sz="2800" dirty="0" smtClean="0"/>
              <a:t>2— </a:t>
            </a:r>
            <a:r>
              <a:rPr lang="ru-RU" sz="1800" dirty="0" smtClean="0"/>
              <a:t>применении </a:t>
            </a:r>
            <a:r>
              <a:rPr lang="ru-RU" sz="1800" dirty="0" smtClean="0"/>
              <a:t>метода наименьших квадратов (линия </a:t>
            </a:r>
            <a:r>
              <a:rPr lang="ru-RU" sz="1800" i="1" dirty="0" smtClean="0"/>
              <a:t>2</a:t>
            </a:r>
            <a:r>
              <a:rPr lang="ru-RU" sz="1800" dirty="0" smtClean="0"/>
              <a:t> </a:t>
            </a:r>
            <a:r>
              <a:rPr lang="ru-RU" sz="1800" dirty="0" smtClean="0"/>
              <a:t>, </a:t>
            </a:r>
            <a:r>
              <a:rPr lang="ru-RU" sz="1800" dirty="0" smtClean="0"/>
              <a:t>а). Для этого в широком диапазоне измеряемых величин (лучше в полном диапазоне) для ряда значений (</a:t>
            </a:r>
            <a:r>
              <a:rPr lang="ru-RU" sz="1800" dirty="0" err="1" smtClean="0"/>
              <a:t>п</a:t>
            </a:r>
            <a:r>
              <a:rPr lang="ru-RU" sz="1800" dirty="0" smtClean="0"/>
              <a:t>) внешних воздействий </a:t>
            </a:r>
            <a:r>
              <a:rPr lang="ru-RU" sz="1800" i="1" dirty="0" err="1" smtClean="0"/>
              <a:t>s</a:t>
            </a:r>
            <a:r>
              <a:rPr lang="ru-RU" sz="1800" dirty="0" smtClean="0"/>
              <a:t> измеряются выходные сигналы </a:t>
            </a:r>
            <a:r>
              <a:rPr lang="ru-RU" sz="1800" i="1" dirty="0" smtClean="0"/>
              <a:t>S.</a:t>
            </a:r>
            <a:r>
              <a:rPr lang="ru-RU" sz="1800" dirty="0" smtClean="0"/>
              <a:t/>
            </a:r>
            <a:br>
              <a:rPr lang="ru-RU" sz="1800" dirty="0" smtClean="0"/>
            </a:br>
            <a:r>
              <a:rPr lang="ru-RU" sz="1800" dirty="0" smtClean="0"/>
              <a:t>После чего, применяя формулу линейной регрессии, определяют значения коэффициентов </a:t>
            </a:r>
            <a:r>
              <a:rPr lang="ru-RU" sz="1800" i="1" dirty="0" smtClean="0"/>
              <a:t>а</a:t>
            </a:r>
            <a:r>
              <a:rPr lang="ru-RU" sz="1800" dirty="0" smtClean="0"/>
              <a:t> и </a:t>
            </a:r>
            <a:r>
              <a:rPr lang="ru-RU" sz="1800" i="1" dirty="0" smtClean="0"/>
              <a:t>Ь:</a:t>
            </a:r>
            <a:r>
              <a:rPr lang="ru-RU" sz="1800" dirty="0" smtClean="0"/>
              <a:t/>
            </a:r>
            <a:br>
              <a:rPr lang="ru-RU" sz="1800" dirty="0" smtClean="0"/>
            </a:br>
            <a:r>
              <a:rPr lang="ru-RU" sz="2000" dirty="0" smtClean="0"/>
              <a:t/>
            </a:r>
            <a:br>
              <a:rPr lang="ru-RU" sz="2000" dirty="0" smtClean="0"/>
            </a:br>
            <a:endParaRPr lang="ru-RU" sz="1800" b="1" dirty="0" smtClean="0">
              <a:solidFill>
                <a:schemeClr val="tx1"/>
              </a:solidFill>
            </a:endParaRPr>
          </a:p>
        </p:txBody>
      </p:sp>
      <p:pic>
        <p:nvPicPr>
          <p:cNvPr id="186370" name="Picture 2" descr="Линейная аппроксимация нелинейной передаточной характеристики (а) и независимая линеаризация (б) [27]"/>
          <p:cNvPicPr>
            <a:picLocks noChangeAspect="1" noChangeArrowheads="1"/>
          </p:cNvPicPr>
          <p:nvPr/>
        </p:nvPicPr>
        <p:blipFill>
          <a:blip r:embed="rId2"/>
          <a:srcRect/>
          <a:stretch>
            <a:fillRect/>
          </a:stretch>
        </p:blipFill>
        <p:spPr bwMode="auto">
          <a:xfrm>
            <a:off x="1571604" y="2371724"/>
            <a:ext cx="6991350" cy="4486276"/>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500034" y="428604"/>
            <a:ext cx="8301038" cy="2214578"/>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r>
              <a:rPr lang="ru-RU" sz="2400" b="1" dirty="0" smtClean="0">
                <a:solidFill>
                  <a:schemeClr val="tx1"/>
                </a:solidFill>
              </a:rPr>
              <a:t>нелинейность датчика</a:t>
            </a:r>
            <a:br>
              <a:rPr lang="ru-RU" sz="2400" b="1" dirty="0" smtClean="0">
                <a:solidFill>
                  <a:schemeClr val="tx1"/>
                </a:solidFill>
              </a:rPr>
            </a:br>
            <a:r>
              <a:rPr lang="ru-RU" sz="2800" dirty="0" smtClean="0"/>
              <a:t> </a:t>
            </a:r>
            <a:r>
              <a:rPr lang="ru-RU" sz="2800" dirty="0" smtClean="0"/>
              <a:t>2— </a:t>
            </a:r>
            <a:r>
              <a:rPr lang="ru-RU" sz="1800" dirty="0" smtClean="0"/>
              <a:t>применении </a:t>
            </a:r>
            <a:r>
              <a:rPr lang="ru-RU" sz="1800" dirty="0" smtClean="0"/>
              <a:t>метода наименьших квадратов (линия </a:t>
            </a:r>
            <a:r>
              <a:rPr lang="ru-RU" sz="1800" i="1" dirty="0" smtClean="0"/>
              <a:t>2</a:t>
            </a:r>
            <a:r>
              <a:rPr lang="ru-RU" sz="1800" dirty="0" smtClean="0"/>
              <a:t> </a:t>
            </a:r>
            <a:r>
              <a:rPr lang="ru-RU" sz="1800" dirty="0" smtClean="0"/>
              <a:t>, </a:t>
            </a:r>
            <a:r>
              <a:rPr lang="ru-RU" sz="1800" dirty="0" smtClean="0"/>
              <a:t>а). Для этого в широком диапазоне измеряемых величин (лучше в полном диапазоне) для ряда значений (</a:t>
            </a:r>
            <a:r>
              <a:rPr lang="ru-RU" sz="1800" dirty="0" err="1" smtClean="0"/>
              <a:t>п</a:t>
            </a:r>
            <a:r>
              <a:rPr lang="ru-RU" sz="1800" dirty="0" smtClean="0"/>
              <a:t>) внешних воздействий </a:t>
            </a:r>
            <a:r>
              <a:rPr lang="ru-RU" sz="1800" i="1" dirty="0" err="1" smtClean="0"/>
              <a:t>s</a:t>
            </a:r>
            <a:r>
              <a:rPr lang="ru-RU" sz="1800" dirty="0" smtClean="0"/>
              <a:t> измеряются выходные сигналы </a:t>
            </a:r>
            <a:r>
              <a:rPr lang="ru-RU" sz="1800" i="1" dirty="0" smtClean="0"/>
              <a:t>S.</a:t>
            </a:r>
            <a:r>
              <a:rPr lang="ru-RU" sz="1800" dirty="0" smtClean="0"/>
              <a:t/>
            </a:r>
            <a:br>
              <a:rPr lang="ru-RU" sz="1800" dirty="0" smtClean="0"/>
            </a:br>
            <a:r>
              <a:rPr lang="ru-RU" sz="1800" dirty="0" smtClean="0"/>
              <a:t>После чего, применяя формулу линейной регрессии, определяют значения коэффициентов </a:t>
            </a:r>
            <a:r>
              <a:rPr lang="ru-RU" sz="1800" i="1" dirty="0" smtClean="0"/>
              <a:t>а</a:t>
            </a:r>
            <a:r>
              <a:rPr lang="ru-RU" sz="1800" dirty="0" smtClean="0"/>
              <a:t> и </a:t>
            </a:r>
            <a:r>
              <a:rPr lang="ru-RU" sz="1800" i="1" dirty="0" smtClean="0"/>
              <a:t>Ь:</a:t>
            </a:r>
            <a:r>
              <a:rPr lang="ru-RU" sz="1800" dirty="0" smtClean="0"/>
              <a:t/>
            </a:r>
            <a:br>
              <a:rPr lang="ru-RU" sz="1800" dirty="0" smtClean="0"/>
            </a:br>
            <a:r>
              <a:rPr lang="ru-RU" sz="2000" dirty="0" smtClean="0"/>
              <a:t/>
            </a:r>
            <a:br>
              <a:rPr lang="ru-RU" sz="2000" dirty="0" smtClean="0"/>
            </a:br>
            <a:endParaRPr lang="ru-RU" sz="1800" b="1" dirty="0" smtClean="0">
              <a:solidFill>
                <a:schemeClr val="tx1"/>
              </a:solidFill>
            </a:endParaRPr>
          </a:p>
        </p:txBody>
      </p:sp>
      <p:pic>
        <p:nvPicPr>
          <p:cNvPr id="186370" name="Picture 2" descr="Линейная аппроксимация нелинейной передаточной характеристики (а) и независимая линеаризация (б) [27]"/>
          <p:cNvPicPr>
            <a:picLocks noChangeAspect="1" noChangeArrowheads="1"/>
          </p:cNvPicPr>
          <p:nvPr/>
        </p:nvPicPr>
        <p:blipFill>
          <a:blip r:embed="rId2"/>
          <a:srcRect/>
          <a:stretch>
            <a:fillRect/>
          </a:stretch>
        </p:blipFill>
        <p:spPr bwMode="auto">
          <a:xfrm>
            <a:off x="1571604" y="2371724"/>
            <a:ext cx="6991350" cy="4486276"/>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500034" y="428604"/>
            <a:ext cx="8301038" cy="2214578"/>
          </a:xfrm>
        </p:spPr>
        <p:txBody>
          <a:bodyPr>
            <a:normAutofit fontScale="90000"/>
          </a:bodyPr>
          <a:lstStyle/>
          <a:p>
            <a:r>
              <a:rPr lang="ru-RU" sz="4000" dirty="0" smtClean="0">
                <a:solidFill>
                  <a:srgbClr val="A5C249"/>
                </a:solidFill>
              </a:rPr>
              <a:t>Погрешности</a:t>
            </a:r>
            <a:br>
              <a:rPr lang="ru-RU" sz="4000" dirty="0" smtClean="0">
                <a:solidFill>
                  <a:srgbClr val="A5C249"/>
                </a:solidFill>
              </a:rPr>
            </a:br>
            <a:r>
              <a:rPr lang="ru-RU" sz="2400" b="1" dirty="0" smtClean="0">
                <a:solidFill>
                  <a:schemeClr val="tx1"/>
                </a:solidFill>
              </a:rPr>
              <a:t>нелинейность датчика</a:t>
            </a:r>
            <a:br>
              <a:rPr lang="ru-RU" sz="2400" b="1" dirty="0" smtClean="0">
                <a:solidFill>
                  <a:schemeClr val="tx1"/>
                </a:solidFill>
              </a:rPr>
            </a:br>
            <a:r>
              <a:rPr lang="ru-RU" sz="2800" dirty="0" smtClean="0"/>
              <a:t> </a:t>
            </a:r>
            <a:r>
              <a:rPr lang="ru-RU" sz="2800" dirty="0" smtClean="0"/>
              <a:t>3— </a:t>
            </a:r>
            <a:r>
              <a:rPr lang="ru-RU" sz="2000" dirty="0" smtClean="0"/>
              <a:t>Метод независимой линеаризации часто называется методом наилучшей прямой (</a:t>
            </a:r>
            <a:r>
              <a:rPr lang="ru-RU" sz="2000" dirty="0" smtClean="0"/>
              <a:t>рис</a:t>
            </a:r>
            <a:r>
              <a:rPr lang="ru-RU" sz="2000" dirty="0" smtClean="0"/>
              <a:t> </a:t>
            </a:r>
            <a:r>
              <a:rPr lang="ru-RU" sz="2000" i="1" dirty="0" smtClean="0"/>
              <a:t>б).</a:t>
            </a:r>
            <a:r>
              <a:rPr lang="ru-RU" sz="2000" dirty="0" smtClean="0"/>
              <a:t> Он заключается в нахождении линии, проходящей посередине между двумя параллельными прямыми, расположенными как можно ближе друг к другу и охватывающими все выходные значения реальной передаточной функции.</a:t>
            </a:r>
            <a:r>
              <a:rPr lang="ru-RU" sz="1800" dirty="0" smtClean="0"/>
              <a:t/>
            </a:r>
            <a:br>
              <a:rPr lang="ru-RU" sz="1800" dirty="0" smtClean="0"/>
            </a:br>
            <a:r>
              <a:rPr lang="ru-RU" sz="2000" dirty="0" smtClean="0"/>
              <a:t/>
            </a:r>
            <a:br>
              <a:rPr lang="ru-RU" sz="2000" dirty="0" smtClean="0"/>
            </a:br>
            <a:endParaRPr lang="ru-RU" sz="1800" b="1" dirty="0" smtClean="0">
              <a:solidFill>
                <a:schemeClr val="tx1"/>
              </a:solidFill>
            </a:endParaRPr>
          </a:p>
        </p:txBody>
      </p:sp>
      <p:pic>
        <p:nvPicPr>
          <p:cNvPr id="186370" name="Picture 2" descr="Линейная аппроксимация нелинейной передаточной характеристики (а) и независимая линеаризация (б) [27]"/>
          <p:cNvPicPr>
            <a:picLocks noChangeAspect="1" noChangeArrowheads="1"/>
          </p:cNvPicPr>
          <p:nvPr/>
        </p:nvPicPr>
        <p:blipFill>
          <a:blip r:embed="rId2"/>
          <a:srcRect t="21975"/>
          <a:stretch>
            <a:fillRect/>
          </a:stretch>
        </p:blipFill>
        <p:spPr bwMode="auto">
          <a:xfrm>
            <a:off x="1071538" y="2500306"/>
            <a:ext cx="6991350" cy="3500438"/>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842962" y="500042"/>
            <a:ext cx="8301038" cy="2214578"/>
          </a:xfrm>
        </p:spPr>
        <p:txBody>
          <a:bodyPr>
            <a:normAutofit fontScale="90000"/>
          </a:bodyPr>
          <a:lstStyle/>
          <a:p>
            <a:r>
              <a:rPr lang="ru-RU" sz="4000" dirty="0" smtClean="0">
                <a:solidFill>
                  <a:srgbClr val="A5C249"/>
                </a:solidFill>
              </a:rPr>
              <a:t>Насыщение</a:t>
            </a:r>
            <a:r>
              <a:rPr lang="ru-RU" sz="4000" dirty="0" smtClean="0">
                <a:solidFill>
                  <a:srgbClr val="A5C249"/>
                </a:solidFill>
              </a:rPr>
              <a:t> датчика</a:t>
            </a:r>
            <a:r>
              <a:rPr lang="ru-RU" sz="2400" b="1" dirty="0" smtClean="0">
                <a:solidFill>
                  <a:schemeClr val="tx1"/>
                </a:solidFill>
              </a:rPr>
              <a:t/>
            </a:r>
            <a:br>
              <a:rPr lang="ru-RU" sz="2400" b="1" dirty="0" smtClean="0">
                <a:solidFill>
                  <a:schemeClr val="tx1"/>
                </a:solidFill>
              </a:rPr>
            </a:br>
            <a:r>
              <a:rPr lang="ru-RU" sz="2800" dirty="0" smtClean="0"/>
              <a:t> </a:t>
            </a:r>
            <a:r>
              <a:rPr lang="ru-RU" sz="2400" dirty="0" smtClean="0"/>
              <a:t>Возможности каждого датчика по измерению всегда ограничены динамическим диапазоном значений, которые он может </a:t>
            </a:r>
            <a:r>
              <a:rPr lang="ru-RU" sz="2400" dirty="0" smtClean="0"/>
              <a:t>измерить. </a:t>
            </a:r>
            <a:r>
              <a:rPr lang="ru-RU" sz="2400" dirty="0" smtClean="0"/>
              <a:t>Каждый датчик имеет свой пределы рабочих характеристик. Даже если он считается линейным, при определенном уровне внешнего воздействия его выходной сигнал перестанет отвечать приведенной линейной зависимости. В этом случае говорят, что датчик вошел в зону нелинейности или в зону насыщения </a:t>
            </a:r>
          </a:p>
        </p:txBody>
      </p:sp>
      <p:pic>
        <p:nvPicPr>
          <p:cNvPr id="211970" name="Picture 2" descr="https://studfile.net/html/2706/1210/html_dLI3kRnQmZ.qkEK/img-074LhZ.png"/>
          <p:cNvPicPr>
            <a:picLocks noChangeAspect="1" noChangeArrowheads="1"/>
          </p:cNvPicPr>
          <p:nvPr/>
        </p:nvPicPr>
        <p:blipFill>
          <a:blip r:embed="rId2"/>
          <a:srcRect/>
          <a:stretch>
            <a:fillRect/>
          </a:stretch>
        </p:blipFill>
        <p:spPr bwMode="auto">
          <a:xfrm>
            <a:off x="3071802" y="3071810"/>
            <a:ext cx="3773093" cy="3143272"/>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500034" y="214290"/>
            <a:ext cx="8301038" cy="1928826"/>
          </a:xfrm>
        </p:spPr>
        <p:txBody>
          <a:bodyPr>
            <a:normAutofit fontScale="90000"/>
          </a:bodyPr>
          <a:lstStyle/>
          <a:p>
            <a:r>
              <a:rPr lang="ru-RU" sz="2400" b="1" dirty="0" smtClean="0">
                <a:solidFill>
                  <a:schemeClr val="tx1"/>
                </a:solidFill>
              </a:rPr>
              <a:t/>
            </a:r>
            <a:br>
              <a:rPr lang="ru-RU" sz="2400" b="1" dirty="0" smtClean="0">
                <a:solidFill>
                  <a:schemeClr val="tx1"/>
                </a:solidFill>
              </a:rPr>
            </a:br>
            <a:r>
              <a:rPr lang="ru-RU" sz="2800" dirty="0" smtClean="0"/>
              <a:t> </a:t>
            </a:r>
            <a:r>
              <a:rPr lang="ru-RU" sz="4000" dirty="0" smtClean="0">
                <a:solidFill>
                  <a:srgbClr val="A5C249"/>
                </a:solidFill>
              </a:rPr>
              <a:t>Мертвая зона </a:t>
            </a:r>
            <a:r>
              <a:rPr lang="ru-RU" sz="4000" dirty="0" smtClean="0">
                <a:solidFill>
                  <a:srgbClr val="A5C249"/>
                </a:solidFill>
              </a:rPr>
              <a:t/>
            </a:r>
            <a:br>
              <a:rPr lang="ru-RU" sz="4000" dirty="0" smtClean="0">
                <a:solidFill>
                  <a:srgbClr val="A5C249"/>
                </a:solidFill>
              </a:rPr>
            </a:br>
            <a:r>
              <a:rPr lang="ru-RU" sz="4000" dirty="0" smtClean="0">
                <a:solidFill>
                  <a:srgbClr val="A5C249"/>
                </a:solidFill>
              </a:rPr>
              <a:t> </a:t>
            </a:r>
            <a:r>
              <a:rPr lang="ru-RU" sz="2400" dirty="0" smtClean="0"/>
              <a:t>это нечувствительность датчика в определенном диапазоне входных </a:t>
            </a:r>
            <a:r>
              <a:rPr lang="ru-RU" sz="2400" dirty="0" smtClean="0"/>
              <a:t>сигналов. </a:t>
            </a:r>
            <a:r>
              <a:rPr lang="ru-RU" sz="2400" dirty="0" smtClean="0"/>
              <a:t>В пределах этой зоны выходной сигнал остается почти постоянным (часто равным нулю).</a:t>
            </a:r>
            <a:endParaRPr lang="ru-RU" sz="2400" dirty="0" smtClean="0"/>
          </a:p>
        </p:txBody>
      </p:sp>
      <p:pic>
        <p:nvPicPr>
          <p:cNvPr id="216066" name="Picture 2" descr="https://studfile.net/html/2706/1210/html_dLI3kRnQmZ.qkEK/img-5V9Eqf.png"/>
          <p:cNvPicPr>
            <a:picLocks noChangeAspect="1" noChangeArrowheads="1"/>
          </p:cNvPicPr>
          <p:nvPr/>
        </p:nvPicPr>
        <p:blipFill>
          <a:blip r:embed="rId2"/>
          <a:srcRect l="49027"/>
          <a:stretch>
            <a:fillRect/>
          </a:stretch>
        </p:blipFill>
        <p:spPr bwMode="auto">
          <a:xfrm>
            <a:off x="1643042" y="2643182"/>
            <a:ext cx="4929222" cy="3577578"/>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a:xfrm>
            <a:off x="500034" y="285728"/>
            <a:ext cx="7886700" cy="769918"/>
          </a:xfrm>
        </p:spPr>
        <p:txBody>
          <a:bodyPr>
            <a:normAutofit/>
          </a:bodyPr>
          <a:lstStyle/>
          <a:p>
            <a:r>
              <a:rPr lang="ru-RU" sz="3200" b="1" i="1" dirty="0" smtClean="0">
                <a:solidFill>
                  <a:schemeClr val="hlink"/>
                </a:solidFill>
              </a:rPr>
              <a:t>Методы повышения точности измерений</a:t>
            </a:r>
          </a:p>
        </p:txBody>
      </p:sp>
      <p:sp>
        <p:nvSpPr>
          <p:cNvPr id="60419" name="Rectangle 3"/>
          <p:cNvSpPr>
            <a:spLocks noGrp="1"/>
          </p:cNvSpPr>
          <p:nvPr>
            <p:ph type="body" idx="1"/>
          </p:nvPr>
        </p:nvSpPr>
        <p:spPr>
          <a:xfrm>
            <a:off x="571472" y="1285860"/>
            <a:ext cx="7712101" cy="4640260"/>
          </a:xfrm>
        </p:spPr>
        <p:txBody>
          <a:bodyPr>
            <a:noAutofit/>
          </a:bodyPr>
          <a:lstStyle/>
          <a:p>
            <a:r>
              <a:rPr lang="ru-RU" sz="2400" dirty="0" smtClean="0"/>
              <a:t>1. </a:t>
            </a:r>
            <a:r>
              <a:rPr lang="ru-RU" sz="2400" dirty="0" smtClean="0"/>
              <a:t> </a:t>
            </a:r>
            <a:r>
              <a:rPr lang="ru-RU" sz="2400" b="1" i="1" dirty="0" smtClean="0"/>
              <a:t>Методы стабилизации параметров СИ</a:t>
            </a:r>
            <a:r>
              <a:rPr lang="ru-RU" sz="2400" dirty="0" smtClean="0"/>
              <a:t> </a:t>
            </a:r>
            <a:r>
              <a:rPr lang="ru-RU" sz="2400" dirty="0" smtClean="0"/>
              <a:t>( реализуются в процессе изготовления) реализуются </a:t>
            </a:r>
            <a:r>
              <a:rPr lang="ru-RU" sz="2400" dirty="0" smtClean="0"/>
              <a:t>использованием стабильных материалов, выбором соответствующих режимов работы, отработкой технологии изготовления как самих материалов, так и деталей путём предварительного старения и т.д</a:t>
            </a:r>
            <a:r>
              <a:rPr lang="ru-RU" sz="2400" dirty="0" smtClean="0"/>
              <a:t>.</a:t>
            </a:r>
            <a:endParaRPr lang="ru-RU" sz="2400" dirty="0" smtClean="0"/>
          </a:p>
        </p:txBody>
      </p:sp>
      <p:sp>
        <p:nvSpPr>
          <p:cNvPr id="13317" name="Rectangle 4"/>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sp>
        <p:nvSpPr>
          <p:cNvPr id="13318" name="Rectangle 6"/>
          <p:cNvSpPr>
            <a:spLocks noChangeArrowheads="1"/>
          </p:cNvSpPr>
          <p:nvPr/>
        </p:nvSpPr>
        <p:spPr bwMode="auto">
          <a:xfrm>
            <a:off x="0" y="3300413"/>
            <a:ext cx="9144000" cy="0"/>
          </a:xfrm>
          <a:prstGeom prst="rect">
            <a:avLst/>
          </a:prstGeom>
          <a:noFill/>
          <a:ln w="9525">
            <a:noFill/>
            <a:miter lim="800000"/>
            <a:headEnd/>
            <a:tailEnd/>
          </a:ln>
        </p:spPr>
        <p:txBody>
          <a:bodyPr wrap="none" anchor="ctr">
            <a:spAutoFit/>
          </a:bodyPr>
          <a:lstStyle/>
          <a:p>
            <a:endParaRPr lang="ru-RU"/>
          </a:p>
        </p:txBody>
      </p:sp>
    </p:spTree>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a:xfrm>
            <a:off x="500034" y="285728"/>
            <a:ext cx="7886700" cy="769918"/>
          </a:xfrm>
        </p:spPr>
        <p:txBody>
          <a:bodyPr>
            <a:normAutofit/>
          </a:bodyPr>
          <a:lstStyle/>
          <a:p>
            <a:r>
              <a:rPr lang="ru-RU" sz="3200" b="1" i="1" dirty="0" smtClean="0">
                <a:solidFill>
                  <a:schemeClr val="hlink"/>
                </a:solidFill>
              </a:rPr>
              <a:t>Методы повышения точности измерений</a:t>
            </a:r>
          </a:p>
        </p:txBody>
      </p:sp>
      <p:sp>
        <p:nvSpPr>
          <p:cNvPr id="60419" name="Rectangle 3"/>
          <p:cNvSpPr>
            <a:spLocks noGrp="1"/>
          </p:cNvSpPr>
          <p:nvPr>
            <p:ph type="body" idx="1"/>
          </p:nvPr>
        </p:nvSpPr>
        <p:spPr>
          <a:xfrm>
            <a:off x="571472" y="1142984"/>
            <a:ext cx="7712101" cy="4640260"/>
          </a:xfrm>
        </p:spPr>
        <p:txBody>
          <a:bodyPr>
            <a:noAutofit/>
          </a:bodyPr>
          <a:lstStyle/>
          <a:p>
            <a:r>
              <a:rPr lang="ru-RU" sz="2400" b="1" i="1" dirty="0" smtClean="0"/>
              <a:t>2. Методы </a:t>
            </a:r>
            <a:r>
              <a:rPr lang="ru-RU" sz="2400" b="1" i="1" dirty="0" smtClean="0"/>
              <a:t>пассивной защиты</a:t>
            </a:r>
            <a:r>
              <a:rPr lang="ru-RU" sz="2400" dirty="0" smtClean="0"/>
              <a:t> от быстро изменяющихся влияющих величин путём их усреднения (фильтрации) с целью снижения случайных погрешностей</a:t>
            </a:r>
            <a:r>
              <a:rPr lang="ru-RU" sz="2400" dirty="0" smtClean="0"/>
              <a:t>.</a:t>
            </a:r>
          </a:p>
          <a:p>
            <a:pPr>
              <a:buNone/>
            </a:pPr>
            <a:r>
              <a:rPr lang="ru-RU" sz="2400" dirty="0" smtClean="0"/>
              <a:t> </a:t>
            </a:r>
            <a:r>
              <a:rPr lang="ru-RU" sz="2400" dirty="0" smtClean="0"/>
              <a:t>Сюда относятся фильтрация пульсаций постоянного напряжения, получаемого от выпрямителей, экранирование цепей прибора от паразитных связей и наводок, </a:t>
            </a:r>
            <a:r>
              <a:rPr lang="ru-RU" sz="2400" dirty="0" smtClean="0"/>
              <a:t>амортизация - защита </a:t>
            </a:r>
            <a:r>
              <a:rPr lang="ru-RU" sz="2400" dirty="0" smtClean="0"/>
              <a:t>от тряски и вибраций СИ, установленных на подвижных </a:t>
            </a:r>
            <a:r>
              <a:rPr lang="ru-RU" sz="2400" dirty="0" smtClean="0"/>
              <a:t>объектах, термоизоляция </a:t>
            </a:r>
            <a:r>
              <a:rPr lang="ru-RU" sz="2400" dirty="0" smtClean="0"/>
              <a:t>и т.д</a:t>
            </a:r>
            <a:r>
              <a:rPr lang="ru-RU" sz="2400" dirty="0" smtClean="0"/>
              <a:t>.</a:t>
            </a:r>
          </a:p>
          <a:p>
            <a:pPr>
              <a:buNone/>
            </a:pPr>
            <a:r>
              <a:rPr lang="ru-RU" sz="2400" dirty="0" smtClean="0"/>
              <a:t> </a:t>
            </a:r>
            <a:r>
              <a:rPr lang="ru-RU" sz="2400" dirty="0" smtClean="0"/>
              <a:t>Достоинствами методов пассивной защиты является их простота, надёжность и малая стоимость, недостаток – невозможность защиты СИ от медленно изменяющихся влияющих </a:t>
            </a:r>
            <a:r>
              <a:rPr lang="ru-RU" sz="2400" dirty="0" smtClean="0"/>
              <a:t>величин.</a:t>
            </a:r>
            <a:r>
              <a:rPr lang="ru-RU" sz="2400" dirty="0" smtClean="0"/>
              <a:t> </a:t>
            </a:r>
            <a:endParaRPr lang="ru-RU" sz="2400" dirty="0"/>
          </a:p>
        </p:txBody>
      </p:sp>
      <p:sp>
        <p:nvSpPr>
          <p:cNvPr id="13317" name="Rectangle 4"/>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sp>
        <p:nvSpPr>
          <p:cNvPr id="13318" name="Rectangle 6"/>
          <p:cNvSpPr>
            <a:spLocks noChangeArrowheads="1"/>
          </p:cNvSpPr>
          <p:nvPr/>
        </p:nvSpPr>
        <p:spPr bwMode="auto">
          <a:xfrm>
            <a:off x="0" y="3300413"/>
            <a:ext cx="9144000" cy="0"/>
          </a:xfrm>
          <a:prstGeom prst="rect">
            <a:avLst/>
          </a:prstGeom>
          <a:noFill/>
          <a:ln w="9525">
            <a:noFill/>
            <a:miter lim="800000"/>
            <a:headEnd/>
            <a:tailEnd/>
          </a:ln>
        </p:spPr>
        <p:txBody>
          <a:bodyPr wrap="none" anchor="ctr">
            <a:spAutoFit/>
          </a:bodyPr>
          <a:lstStyle/>
          <a:p>
            <a:endParaRPr lang="ru-RU"/>
          </a:p>
        </p:txBody>
      </p:sp>
    </p:spTree>
  </p:cSld>
  <p:clrMapOvr>
    <a:masterClrMapping/>
  </p:clrMapOvr>
  <p:transition spd="med"/>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a:xfrm>
            <a:off x="500034" y="285728"/>
            <a:ext cx="7886700" cy="769918"/>
          </a:xfrm>
        </p:spPr>
        <p:txBody>
          <a:bodyPr>
            <a:normAutofit/>
          </a:bodyPr>
          <a:lstStyle/>
          <a:p>
            <a:r>
              <a:rPr lang="ru-RU" sz="3200" b="1" i="1" dirty="0" smtClean="0">
                <a:solidFill>
                  <a:schemeClr val="hlink"/>
                </a:solidFill>
              </a:rPr>
              <a:t>Методы повышения точности измерений</a:t>
            </a:r>
          </a:p>
        </p:txBody>
      </p:sp>
      <p:sp>
        <p:nvSpPr>
          <p:cNvPr id="60419" name="Rectangle 3"/>
          <p:cNvSpPr>
            <a:spLocks noGrp="1"/>
          </p:cNvSpPr>
          <p:nvPr>
            <p:ph type="body" idx="1"/>
          </p:nvPr>
        </p:nvSpPr>
        <p:spPr>
          <a:xfrm>
            <a:off x="571472" y="1285860"/>
            <a:ext cx="7712101" cy="4640260"/>
          </a:xfrm>
        </p:spPr>
        <p:txBody>
          <a:bodyPr>
            <a:noAutofit/>
          </a:bodyPr>
          <a:lstStyle/>
          <a:p>
            <a:r>
              <a:rPr lang="ru-RU" sz="2400" dirty="0" smtClean="0"/>
              <a:t>3</a:t>
            </a:r>
            <a:r>
              <a:rPr lang="ru-RU" sz="2400" dirty="0" smtClean="0"/>
              <a:t>. </a:t>
            </a:r>
            <a:r>
              <a:rPr lang="ru-RU" sz="2400" b="1" i="1" dirty="0" smtClean="0"/>
              <a:t>Методы активной защиты</a:t>
            </a:r>
            <a:r>
              <a:rPr lang="ru-RU" sz="2400" dirty="0" smtClean="0"/>
              <a:t> от постоянных или медленно изменяющихся влияющих </a:t>
            </a:r>
            <a:r>
              <a:rPr lang="ru-RU" sz="2400" dirty="0" smtClean="0"/>
              <a:t>величин</a:t>
            </a:r>
          </a:p>
          <a:p>
            <a:endParaRPr lang="ru-RU" sz="2400" dirty="0" smtClean="0"/>
          </a:p>
          <a:p>
            <a:pPr>
              <a:buNone/>
            </a:pPr>
            <a:r>
              <a:rPr lang="ru-RU" sz="2400" dirty="0" smtClean="0"/>
              <a:t> </a:t>
            </a:r>
            <a:r>
              <a:rPr lang="ru-RU" sz="2400" dirty="0" smtClean="0"/>
              <a:t>– это стабилизация этих величин: стабилизация питающих напряжений, температуры, влажности и т.д. </a:t>
            </a:r>
            <a:endParaRPr lang="ru-RU" sz="2400" dirty="0" smtClean="0"/>
          </a:p>
          <a:p>
            <a:endParaRPr lang="ru-RU" sz="2400" dirty="0" smtClean="0"/>
          </a:p>
          <a:p>
            <a:pPr>
              <a:buNone/>
            </a:pPr>
            <a:r>
              <a:rPr lang="ru-RU" sz="2400" dirty="0" smtClean="0"/>
              <a:t>Основной </a:t>
            </a:r>
            <a:r>
              <a:rPr lang="ru-RU" sz="2400" dirty="0" smtClean="0"/>
              <a:t>недостаток активной защиты – её сложность и высокая стоимость</a:t>
            </a:r>
            <a:r>
              <a:rPr lang="ru-RU" sz="2400" dirty="0" smtClean="0"/>
              <a:t>.</a:t>
            </a:r>
            <a:endParaRPr lang="ru-RU" sz="2400" dirty="0" smtClean="0"/>
          </a:p>
        </p:txBody>
      </p:sp>
      <p:sp>
        <p:nvSpPr>
          <p:cNvPr id="13317" name="Rectangle 4"/>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sp>
        <p:nvSpPr>
          <p:cNvPr id="13318" name="Rectangle 6"/>
          <p:cNvSpPr>
            <a:spLocks noChangeArrowheads="1"/>
          </p:cNvSpPr>
          <p:nvPr/>
        </p:nvSpPr>
        <p:spPr bwMode="auto">
          <a:xfrm>
            <a:off x="0" y="3300413"/>
            <a:ext cx="9144000" cy="0"/>
          </a:xfrm>
          <a:prstGeom prst="rect">
            <a:avLst/>
          </a:prstGeom>
          <a:noFill/>
          <a:ln w="9525">
            <a:noFill/>
            <a:miter lim="800000"/>
            <a:headEnd/>
            <a:tailEnd/>
          </a:ln>
        </p:spPr>
        <p:txBody>
          <a:bodyPr wrap="none" anchor="ctr">
            <a:spAutoFit/>
          </a:bodyPr>
          <a:lstStyle/>
          <a:p>
            <a:endParaRPr lang="ru-RU"/>
          </a:p>
        </p:txBody>
      </p:sp>
    </p:spTree>
  </p:cSld>
  <p:clrMapOvr>
    <a:masterClrMapping/>
  </p:clrMapOvr>
  <p:transition spd="med"/>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a:xfrm>
            <a:off x="500034" y="285728"/>
            <a:ext cx="7886700" cy="769918"/>
          </a:xfrm>
        </p:spPr>
        <p:txBody>
          <a:bodyPr>
            <a:normAutofit/>
          </a:bodyPr>
          <a:lstStyle/>
          <a:p>
            <a:r>
              <a:rPr lang="ru-RU" sz="3200" b="1" i="1" dirty="0" smtClean="0">
                <a:solidFill>
                  <a:schemeClr val="hlink"/>
                </a:solidFill>
              </a:rPr>
              <a:t>Методы повышения точности измерений</a:t>
            </a:r>
          </a:p>
        </p:txBody>
      </p:sp>
      <p:sp>
        <p:nvSpPr>
          <p:cNvPr id="60419" name="Rectangle 3"/>
          <p:cNvSpPr>
            <a:spLocks noGrp="1"/>
          </p:cNvSpPr>
          <p:nvPr>
            <p:ph type="body" idx="1"/>
          </p:nvPr>
        </p:nvSpPr>
        <p:spPr>
          <a:xfrm>
            <a:off x="571472" y="1285860"/>
            <a:ext cx="7712101" cy="4640260"/>
          </a:xfrm>
        </p:spPr>
        <p:txBody>
          <a:bodyPr>
            <a:noAutofit/>
          </a:bodyPr>
          <a:lstStyle/>
          <a:p>
            <a:r>
              <a:rPr lang="ru-RU" sz="2400" dirty="0" smtClean="0"/>
              <a:t>4.</a:t>
            </a:r>
            <a:r>
              <a:rPr lang="ru-RU" sz="2400" dirty="0" smtClean="0"/>
              <a:t> </a:t>
            </a:r>
            <a:r>
              <a:rPr lang="ru-RU" sz="2400" b="1" i="1" dirty="0" smtClean="0"/>
              <a:t>Исключение прогрессирующих погрешностей путём коррекции нуля и чувствительности средств измерений</a:t>
            </a:r>
            <a:r>
              <a:rPr lang="ru-RU" sz="2400" dirty="0" smtClean="0"/>
              <a:t>.</a:t>
            </a:r>
          </a:p>
          <a:p>
            <a:endParaRPr lang="ru-RU" sz="2400" dirty="0" smtClean="0"/>
          </a:p>
          <a:p>
            <a:r>
              <a:rPr lang="ru-RU" sz="2400" dirty="0" smtClean="0"/>
              <a:t> </a:t>
            </a:r>
            <a:r>
              <a:rPr lang="ru-RU" sz="2400" dirty="0" smtClean="0"/>
              <a:t>При этом в результате коррекции исключаются только те погрешности, которые были в данный момент времени у данного СИ, т.к. сразу после коррекции идёт новое возрастание этих погрешностей. Такая коррекция должна периодически повторяться и тем чаще, чем выше требуемая точность и чем сложнее измерительное устройство. </a:t>
            </a:r>
            <a:br>
              <a:rPr lang="ru-RU" sz="2400" dirty="0" smtClean="0"/>
            </a:br>
            <a:endParaRPr lang="ru-RU" sz="2400" dirty="0" smtClean="0"/>
          </a:p>
          <a:p>
            <a:pPr>
              <a:buNone/>
            </a:pPr>
            <a:endParaRPr lang="ru-RU" sz="2400" dirty="0"/>
          </a:p>
        </p:txBody>
      </p:sp>
      <p:sp>
        <p:nvSpPr>
          <p:cNvPr id="13317" name="Rectangle 4"/>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sp>
        <p:nvSpPr>
          <p:cNvPr id="13318" name="Rectangle 6"/>
          <p:cNvSpPr>
            <a:spLocks noChangeArrowheads="1"/>
          </p:cNvSpPr>
          <p:nvPr/>
        </p:nvSpPr>
        <p:spPr bwMode="auto">
          <a:xfrm>
            <a:off x="0" y="3300413"/>
            <a:ext cx="9144000" cy="0"/>
          </a:xfrm>
          <a:prstGeom prst="rect">
            <a:avLst/>
          </a:prstGeom>
          <a:noFill/>
          <a:ln w="9525">
            <a:noFill/>
            <a:miter lim="800000"/>
            <a:headEnd/>
            <a:tailEnd/>
          </a:ln>
        </p:spPr>
        <p:txBody>
          <a:bodyPr wrap="none" anchor="ctr">
            <a:spAutoFit/>
          </a:bodyPr>
          <a:lstStyle/>
          <a:p>
            <a:endParaRPr lang="ru-RU"/>
          </a:p>
        </p:txBody>
      </p:sp>
    </p:spTree>
  </p:cSld>
  <p:clrMapOvr>
    <a:masterClrMapping/>
  </p:clrMapOvr>
  <p:transition spd="med"/>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a:xfrm>
            <a:off x="500034" y="285728"/>
            <a:ext cx="7886700" cy="769918"/>
          </a:xfrm>
        </p:spPr>
        <p:txBody>
          <a:bodyPr>
            <a:normAutofit/>
          </a:bodyPr>
          <a:lstStyle/>
          <a:p>
            <a:r>
              <a:rPr lang="ru-RU" sz="3200" b="1" i="1" dirty="0" smtClean="0">
                <a:solidFill>
                  <a:schemeClr val="hlink"/>
                </a:solidFill>
              </a:rPr>
              <a:t>Методы повышения точности измерений</a:t>
            </a:r>
          </a:p>
        </p:txBody>
      </p:sp>
      <p:sp>
        <p:nvSpPr>
          <p:cNvPr id="60419" name="Rectangle 3"/>
          <p:cNvSpPr>
            <a:spLocks noGrp="1"/>
          </p:cNvSpPr>
          <p:nvPr>
            <p:ph type="body" idx="1"/>
          </p:nvPr>
        </p:nvSpPr>
        <p:spPr>
          <a:xfrm>
            <a:off x="571472" y="1285860"/>
            <a:ext cx="7712101" cy="4640260"/>
          </a:xfrm>
        </p:spPr>
        <p:txBody>
          <a:bodyPr>
            <a:noAutofit/>
          </a:bodyPr>
          <a:lstStyle/>
          <a:p>
            <a:r>
              <a:rPr lang="ru-RU" sz="2400" dirty="0" smtClean="0"/>
              <a:t>5.</a:t>
            </a:r>
            <a:r>
              <a:rPr lang="ru-RU" sz="2400" dirty="0" smtClean="0"/>
              <a:t> </a:t>
            </a:r>
            <a:r>
              <a:rPr lang="ru-RU" sz="2400" b="1" i="1" dirty="0" smtClean="0"/>
              <a:t>Методы коррекции систематических погрешностей</a:t>
            </a:r>
            <a:r>
              <a:rPr lang="ru-RU" sz="2400" dirty="0" smtClean="0"/>
              <a:t>. Идея этого метода заключается в том, чтобы автоматически ввести поправку, компенсирующую возникающую погрешность или вызывающую её влияющую величину. Сюда относятся коррекция температурной погрешности СИ путём использования соответствующих цепей с терморезисторами; коррекция частотных характеристик измерительных усилителей с помощью корректирующих цепей и </a:t>
            </a:r>
            <a:r>
              <a:rPr lang="ru-RU" sz="2400" dirty="0" smtClean="0"/>
              <a:t>т.д.</a:t>
            </a:r>
            <a:r>
              <a:rPr lang="ru-RU" sz="2400" dirty="0" smtClean="0"/>
              <a:t> </a:t>
            </a:r>
            <a:endParaRPr lang="ru-RU" sz="2400" dirty="0"/>
          </a:p>
        </p:txBody>
      </p:sp>
      <p:sp>
        <p:nvSpPr>
          <p:cNvPr id="13317" name="Rectangle 4"/>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sp>
        <p:nvSpPr>
          <p:cNvPr id="13318" name="Rectangle 6"/>
          <p:cNvSpPr>
            <a:spLocks noChangeArrowheads="1"/>
          </p:cNvSpPr>
          <p:nvPr/>
        </p:nvSpPr>
        <p:spPr bwMode="auto">
          <a:xfrm>
            <a:off x="0" y="3300413"/>
            <a:ext cx="9144000" cy="0"/>
          </a:xfrm>
          <a:prstGeom prst="rect">
            <a:avLst/>
          </a:prstGeom>
          <a:noFill/>
          <a:ln w="9525">
            <a:noFill/>
            <a:miter lim="800000"/>
            <a:headEnd/>
            <a:tailEnd/>
          </a:ln>
        </p:spPr>
        <p:txBody>
          <a:bodyPr wrap="none" anchor="ctr">
            <a:spAutoFit/>
          </a:bodyPr>
          <a:lstStyle/>
          <a:p>
            <a:endParaRPr lang="ru-RU"/>
          </a:p>
        </p:txBody>
      </p:sp>
    </p:spTree>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a:xfrm>
            <a:off x="500034" y="285728"/>
            <a:ext cx="7886700" cy="769918"/>
          </a:xfrm>
        </p:spPr>
        <p:txBody>
          <a:bodyPr>
            <a:normAutofit/>
          </a:bodyPr>
          <a:lstStyle/>
          <a:p>
            <a:r>
              <a:rPr lang="ru-RU" sz="3200" b="1" i="1" dirty="0" smtClean="0">
                <a:solidFill>
                  <a:schemeClr val="hlink"/>
                </a:solidFill>
              </a:rPr>
              <a:t>Методы повышения точности измерений</a:t>
            </a:r>
          </a:p>
        </p:txBody>
      </p:sp>
      <p:sp>
        <p:nvSpPr>
          <p:cNvPr id="60419" name="Rectangle 3"/>
          <p:cNvSpPr>
            <a:spLocks noGrp="1"/>
          </p:cNvSpPr>
          <p:nvPr>
            <p:ph type="body" idx="1"/>
          </p:nvPr>
        </p:nvSpPr>
        <p:spPr>
          <a:xfrm>
            <a:off x="500034" y="1071546"/>
            <a:ext cx="7712101" cy="4640260"/>
          </a:xfrm>
        </p:spPr>
        <p:txBody>
          <a:bodyPr>
            <a:noAutofit/>
          </a:bodyPr>
          <a:lstStyle/>
          <a:p>
            <a:pPr marL="0" indent="355600" algn="just">
              <a:buNone/>
              <a:defRPr/>
            </a:pPr>
            <a:r>
              <a:rPr lang="ru-RU" sz="2400" dirty="0" smtClean="0">
                <a:effectLst>
                  <a:outerShdw blurRad="38100" dist="38100" dir="2700000" algn="tl">
                    <a:srgbClr val="C0C0C0"/>
                  </a:outerShdw>
                </a:effectLst>
              </a:rPr>
              <a:t>6. Методы </a:t>
            </a:r>
            <a:r>
              <a:rPr lang="ru-RU" sz="2400" dirty="0" smtClean="0">
                <a:effectLst>
                  <a:outerShdw blurRad="38100" dist="38100" dir="2700000" algn="tl">
                    <a:srgbClr val="C0C0C0"/>
                  </a:outerShdw>
                </a:effectLst>
              </a:rPr>
              <a:t>уменьшения  </a:t>
            </a:r>
            <a:r>
              <a:rPr lang="ru-RU" sz="2400" b="1" i="1" dirty="0" smtClean="0"/>
              <a:t>случайной составляющей  погрешности</a:t>
            </a:r>
            <a:r>
              <a:rPr lang="ru-RU" sz="2400" dirty="0" smtClean="0">
                <a:effectLst>
                  <a:outerShdw blurRad="38100" dist="38100" dir="2700000" algn="tl">
                    <a:srgbClr val="C0C0C0"/>
                  </a:outerShdw>
                </a:effectLst>
              </a:rPr>
              <a:t> основаны на статистической обработке результатов многократных или многоканальных измерений величины х</a:t>
            </a:r>
            <a:r>
              <a:rPr lang="ru-RU" sz="2400" dirty="0" smtClean="0">
                <a:effectLst>
                  <a:outerShdw blurRad="38100" dist="38100" dir="2700000" algn="tl">
                    <a:srgbClr val="C0C0C0"/>
                  </a:outerShdw>
                </a:effectLst>
              </a:rPr>
              <a:t>.</a:t>
            </a:r>
            <a:r>
              <a:rPr lang="ru-RU" sz="2400" dirty="0" smtClean="0"/>
              <a:t> </a:t>
            </a:r>
            <a:r>
              <a:rPr lang="ru-RU" sz="2400" dirty="0" smtClean="0"/>
              <a:t>(усреднение </a:t>
            </a:r>
            <a:r>
              <a:rPr lang="ru-RU" sz="2400" dirty="0" smtClean="0"/>
              <a:t>значений </a:t>
            </a:r>
            <a:r>
              <a:rPr lang="ru-RU" sz="2400" dirty="0" smtClean="0"/>
              <a:t>).</a:t>
            </a:r>
          </a:p>
          <a:p>
            <a:pPr marL="0" indent="355600" algn="just">
              <a:buNone/>
              <a:defRPr/>
            </a:pPr>
            <a:r>
              <a:rPr lang="ru-RU" sz="2400" dirty="0" smtClean="0">
                <a:effectLst>
                  <a:outerShdw blurRad="38100" dist="38100" dir="2700000" algn="tl">
                    <a:srgbClr val="C0C0C0"/>
                  </a:outerShdw>
                </a:effectLst>
              </a:rPr>
              <a:t>Если выполнено </a:t>
            </a:r>
            <a:r>
              <a:rPr lang="en-US" sz="2400" dirty="0" smtClean="0">
                <a:effectLst>
                  <a:outerShdw blurRad="38100" dist="38100" dir="2700000" algn="tl">
                    <a:srgbClr val="C0C0C0"/>
                  </a:outerShdw>
                </a:effectLst>
              </a:rPr>
              <a:t>n</a:t>
            </a:r>
            <a:r>
              <a:rPr lang="ru-RU" sz="2400" dirty="0" smtClean="0">
                <a:effectLst>
                  <a:outerShdw blurRad="38100" dist="38100" dir="2700000" algn="tl">
                    <a:srgbClr val="C0C0C0"/>
                  </a:outerShdw>
                </a:effectLst>
              </a:rPr>
              <a:t> последовательных независимых измерений величины </a:t>
            </a:r>
            <a:r>
              <a:rPr lang="ru-RU" sz="2400" dirty="0" err="1" smtClean="0">
                <a:effectLst>
                  <a:outerShdw blurRad="38100" dist="38100" dir="2700000" algn="tl">
                    <a:srgbClr val="C0C0C0"/>
                  </a:outerShdw>
                </a:effectLst>
              </a:rPr>
              <a:t>х</a:t>
            </a:r>
            <a:r>
              <a:rPr lang="ru-RU" sz="2400" dirty="0" smtClean="0">
                <a:effectLst>
                  <a:outerShdw blurRad="38100" dist="38100" dir="2700000" algn="tl">
                    <a:srgbClr val="C0C0C0"/>
                  </a:outerShdw>
                </a:effectLst>
              </a:rPr>
              <a:t>, результаты которых обработаны по алгоритму поиска математического ожидания и дисперсии измеряемой величины, то результат многократного измерения </a:t>
            </a:r>
            <a:r>
              <a:rPr lang="ru-RU" sz="2400" dirty="0" err="1" smtClean="0">
                <a:effectLst>
                  <a:outerShdw blurRad="38100" dist="38100" dir="2700000" algn="tl">
                    <a:srgbClr val="C0C0C0"/>
                  </a:outerShdw>
                </a:effectLst>
              </a:rPr>
              <a:t>х</a:t>
            </a:r>
            <a:r>
              <a:rPr lang="ru-RU" sz="2400" dirty="0" smtClean="0">
                <a:effectLst>
                  <a:outerShdw blurRad="38100" dist="38100" dir="2700000" algn="tl">
                    <a:srgbClr val="C0C0C0"/>
                  </a:outerShdw>
                </a:effectLst>
              </a:rPr>
              <a:t> имеет в </a:t>
            </a:r>
            <a:r>
              <a:rPr lang="en-US" sz="2400" dirty="0" smtClean="0">
                <a:effectLst>
                  <a:outerShdw blurRad="38100" dist="38100" dir="2700000" algn="tl">
                    <a:srgbClr val="C0C0C0"/>
                  </a:outerShdw>
                </a:effectLst>
              </a:rPr>
              <a:t>n</a:t>
            </a:r>
            <a:r>
              <a:rPr lang="en-US" sz="2400" baseline="30000" dirty="0" smtClean="0">
                <a:effectLst>
                  <a:outerShdw blurRad="38100" dist="38100" dir="2700000" algn="tl">
                    <a:srgbClr val="C0C0C0"/>
                  </a:outerShdw>
                </a:effectLst>
              </a:rPr>
              <a:t>0.5</a:t>
            </a:r>
            <a:r>
              <a:rPr lang="ru-RU" sz="2400" dirty="0" smtClean="0">
                <a:effectLst>
                  <a:outerShdw blurRad="38100" dist="38100" dir="2700000" algn="tl">
                    <a:srgbClr val="C0C0C0"/>
                  </a:outerShdw>
                </a:effectLst>
              </a:rPr>
              <a:t>          раз меньшую среднеквадратическую погрешность по сравнению с результатом однократного измерения.</a:t>
            </a:r>
            <a:endParaRPr lang="ru-RU" sz="2400" dirty="0" smtClean="0"/>
          </a:p>
          <a:p>
            <a:pPr marL="0" indent="355600" algn="just">
              <a:buNone/>
              <a:defRPr/>
            </a:pPr>
            <a:r>
              <a:rPr lang="ru-RU" sz="2400" b="1" dirty="0" smtClean="0"/>
              <a:t>Недостатки</a:t>
            </a:r>
            <a:r>
              <a:rPr lang="ru-RU" sz="2400" dirty="0" smtClean="0"/>
              <a:t> - увеличение количества измерений, т.е.  увеличение времени на измерительную операцию.</a:t>
            </a:r>
          </a:p>
          <a:p>
            <a:pPr marL="0" indent="355600" algn="just">
              <a:buNone/>
              <a:defRPr/>
            </a:pPr>
            <a:r>
              <a:rPr lang="ru-RU" sz="2400" dirty="0" smtClean="0">
                <a:effectLst>
                  <a:outerShdw blurRad="38100" dist="38100" dir="2700000" algn="tl">
                    <a:srgbClr val="C0C0C0"/>
                  </a:outerShdw>
                </a:effectLst>
              </a:rPr>
              <a:t>в реальных условиях число </a:t>
            </a:r>
            <a:r>
              <a:rPr lang="en-US" sz="2400" dirty="0" smtClean="0">
                <a:effectLst>
                  <a:outerShdw blurRad="38100" dist="38100" dir="2700000" algn="tl">
                    <a:srgbClr val="C0C0C0"/>
                  </a:outerShdw>
                </a:effectLst>
              </a:rPr>
              <a:t>n</a:t>
            </a:r>
            <a:r>
              <a:rPr lang="ru-RU" sz="2400" dirty="0" smtClean="0">
                <a:effectLst>
                  <a:outerShdw blurRad="38100" dist="38100" dir="2700000" algn="tl">
                    <a:srgbClr val="C0C0C0"/>
                  </a:outerShdw>
                </a:effectLst>
              </a:rPr>
              <a:t> всегда ограничено.</a:t>
            </a:r>
            <a:endParaRPr lang="ru-RU" sz="2400" dirty="0" smtClean="0"/>
          </a:p>
          <a:p>
            <a:pPr marL="0" indent="355600" algn="just">
              <a:buNone/>
              <a:defRPr/>
            </a:pPr>
            <a:endParaRPr lang="ru-RU" sz="2400" dirty="0" smtClean="0">
              <a:effectLst>
                <a:outerShdw blurRad="38100" dist="38100" dir="2700000" algn="tl">
                  <a:srgbClr val="C0C0C0"/>
                </a:outerShdw>
              </a:effectLst>
            </a:endParaRPr>
          </a:p>
        </p:txBody>
      </p:sp>
      <p:sp>
        <p:nvSpPr>
          <p:cNvPr id="13317" name="Rectangle 4"/>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ru-RU"/>
          </a:p>
        </p:txBody>
      </p:sp>
      <p:sp>
        <p:nvSpPr>
          <p:cNvPr id="13318" name="Rectangle 6"/>
          <p:cNvSpPr>
            <a:spLocks noChangeArrowheads="1"/>
          </p:cNvSpPr>
          <p:nvPr/>
        </p:nvSpPr>
        <p:spPr bwMode="auto">
          <a:xfrm>
            <a:off x="0" y="3300413"/>
            <a:ext cx="9144000" cy="0"/>
          </a:xfrm>
          <a:prstGeom prst="rect">
            <a:avLst/>
          </a:prstGeom>
          <a:noFill/>
          <a:ln w="9525">
            <a:noFill/>
            <a:miter lim="800000"/>
            <a:headEnd/>
            <a:tailEnd/>
          </a:ln>
        </p:spPr>
        <p:txBody>
          <a:bodyPr wrap="none" anchor="ctr">
            <a:spAutoFit/>
          </a:bodyPr>
          <a:lstStyle/>
          <a:p>
            <a:endParaRPr lang="ru-RU"/>
          </a:p>
        </p:txBody>
      </p:sp>
    </p:spTree>
  </p:cSld>
  <p:clrMapOvr>
    <a:masterClrMapping/>
  </p:clrMapOvr>
  <p:transition spd="med"/>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457200" y="274638"/>
            <a:ext cx="8229600" cy="725470"/>
          </a:xfrm>
        </p:spPr>
        <p:txBody>
          <a:bodyPr>
            <a:normAutofit fontScale="90000"/>
          </a:bodyPr>
          <a:lstStyle/>
          <a:p>
            <a:r>
              <a:rPr lang="ru-RU" sz="3600" b="1" i="1" dirty="0" smtClean="0">
                <a:solidFill>
                  <a:schemeClr val="hlink"/>
                </a:solidFill>
              </a:rPr>
              <a:t>Методы повышения точности измерений</a:t>
            </a:r>
          </a:p>
        </p:txBody>
      </p:sp>
      <p:sp>
        <p:nvSpPr>
          <p:cNvPr id="29699" name="Rectangle 3"/>
          <p:cNvSpPr>
            <a:spLocks noGrp="1"/>
          </p:cNvSpPr>
          <p:nvPr>
            <p:ph type="body" sz="half" idx="1"/>
          </p:nvPr>
        </p:nvSpPr>
        <p:spPr>
          <a:xfrm>
            <a:off x="428597" y="1000108"/>
            <a:ext cx="8286808" cy="5000660"/>
          </a:xfrm>
        </p:spPr>
        <p:txBody>
          <a:bodyPr>
            <a:normAutofit fontScale="70000" lnSpcReduction="20000"/>
          </a:bodyPr>
          <a:lstStyle/>
          <a:p>
            <a:pPr marL="0" indent="355600" algn="just">
              <a:buFont typeface="Arial" charset="0"/>
              <a:buNone/>
            </a:pPr>
            <a:endParaRPr lang="ru-RU" sz="1600" dirty="0" smtClean="0"/>
          </a:p>
          <a:p>
            <a:pPr marL="0" indent="355600" algn="just">
              <a:buFont typeface="Arial" charset="0"/>
              <a:buNone/>
            </a:pPr>
            <a:r>
              <a:rPr lang="ru-RU" sz="3200" dirty="0" smtClean="0"/>
              <a:t>способ </a:t>
            </a:r>
            <a:r>
              <a:rPr lang="ru-RU" sz="3200" dirty="0" smtClean="0"/>
              <a:t>уменьшения составляющей </a:t>
            </a:r>
            <a:r>
              <a:rPr lang="ru-RU" sz="3200" dirty="0" smtClean="0"/>
              <a:t>систематической погрешности на </a:t>
            </a:r>
            <a:r>
              <a:rPr lang="ru-RU" sz="3200" dirty="0" smtClean="0"/>
              <a:t>статистической обработке результатов многоканальных измерений </a:t>
            </a:r>
            <a:endParaRPr lang="en-US" sz="3200" dirty="0" smtClean="0"/>
          </a:p>
          <a:p>
            <a:pPr marL="0" indent="355600" algn="just">
              <a:buFont typeface="Arial" charset="0"/>
              <a:buNone/>
            </a:pPr>
            <a:endParaRPr lang="en-US" sz="3200" dirty="0" smtClean="0"/>
          </a:p>
          <a:p>
            <a:pPr marL="0" indent="355600" algn="just">
              <a:buFont typeface="Arial" charset="0"/>
              <a:buNone/>
            </a:pPr>
            <a:endParaRPr lang="en-US" sz="3200" dirty="0" smtClean="0"/>
          </a:p>
          <a:p>
            <a:pPr marL="0" indent="355600" algn="just">
              <a:buFont typeface="Arial" charset="0"/>
              <a:buNone/>
            </a:pPr>
            <a:endParaRPr lang="en-US" sz="3200" dirty="0" smtClean="0"/>
          </a:p>
          <a:p>
            <a:pPr marL="0" indent="355600" algn="just">
              <a:buFont typeface="Arial" charset="0"/>
              <a:buNone/>
            </a:pPr>
            <a:endParaRPr lang="en-US" sz="3200" dirty="0" smtClean="0"/>
          </a:p>
          <a:p>
            <a:pPr marL="0" indent="355600" algn="just">
              <a:buFont typeface="Arial" charset="0"/>
              <a:buNone/>
            </a:pPr>
            <a:endParaRPr lang="en-US" sz="3200" dirty="0" smtClean="0"/>
          </a:p>
          <a:p>
            <a:pPr marL="0" indent="355600" algn="just">
              <a:buFont typeface="Arial" charset="0"/>
              <a:buNone/>
            </a:pPr>
            <a:endParaRPr lang="en-US" sz="3200" dirty="0" smtClean="0"/>
          </a:p>
          <a:p>
            <a:pPr marL="0" indent="355600" algn="just">
              <a:buFont typeface="Arial" charset="0"/>
              <a:buNone/>
            </a:pPr>
            <a:endParaRPr lang="en-US" sz="3200" dirty="0" smtClean="0"/>
          </a:p>
          <a:p>
            <a:pPr marL="0" indent="355600" algn="just">
              <a:buFont typeface="Arial" charset="0"/>
              <a:buNone/>
            </a:pPr>
            <a:endParaRPr lang="en-US" sz="3200" dirty="0" smtClean="0"/>
          </a:p>
          <a:p>
            <a:pPr marL="0" indent="355600" algn="just">
              <a:buFont typeface="Arial" charset="0"/>
              <a:buNone/>
            </a:pPr>
            <a:endParaRPr lang="en-US" sz="3200" dirty="0" smtClean="0"/>
          </a:p>
          <a:p>
            <a:pPr marL="0" indent="355600" algn="just">
              <a:buFont typeface="Arial" charset="0"/>
              <a:buNone/>
            </a:pPr>
            <a:r>
              <a:rPr lang="ru-RU" sz="3200" dirty="0" smtClean="0"/>
              <a:t>Величину </a:t>
            </a:r>
            <a:r>
              <a:rPr lang="ru-RU" sz="3200" i="1" dirty="0" err="1" smtClean="0"/>
              <a:t>х</a:t>
            </a:r>
            <a:r>
              <a:rPr lang="ru-RU" sz="3200" i="1" dirty="0" smtClean="0"/>
              <a:t> </a:t>
            </a:r>
            <a:r>
              <a:rPr lang="ru-RU" sz="3200" dirty="0" smtClean="0"/>
              <a:t>измеряют с использованием </a:t>
            </a:r>
            <a:r>
              <a:rPr lang="en-US" sz="3200" i="1" dirty="0" smtClean="0"/>
              <a:t>n</a:t>
            </a:r>
            <a:r>
              <a:rPr lang="ru-RU" sz="3200" i="1" dirty="0" smtClean="0"/>
              <a:t> </a:t>
            </a:r>
            <a:r>
              <a:rPr lang="ru-RU" sz="3200" dirty="0" smtClean="0"/>
              <a:t>идентичных параллельных каналов СИ1</a:t>
            </a:r>
            <a:r>
              <a:rPr lang="ru-RU" sz="3200" i="1" dirty="0" smtClean="0"/>
              <a:t>, </a:t>
            </a:r>
            <a:r>
              <a:rPr lang="ru-RU" sz="3200" dirty="0" smtClean="0"/>
              <a:t>СИ2, СИ</a:t>
            </a:r>
            <a:r>
              <a:rPr lang="en-US" sz="3200" dirty="0" smtClean="0"/>
              <a:t>n</a:t>
            </a:r>
            <a:r>
              <a:rPr lang="ru-RU" sz="3200" i="1" dirty="0" smtClean="0"/>
              <a:t>. </a:t>
            </a:r>
            <a:r>
              <a:rPr lang="ru-RU" sz="3200" dirty="0" smtClean="0"/>
              <a:t>Результат </a:t>
            </a:r>
            <a:r>
              <a:rPr lang="ru-RU" sz="3200" i="1" dirty="0" err="1" smtClean="0"/>
              <a:t>х</a:t>
            </a:r>
            <a:r>
              <a:rPr lang="ru-RU" sz="3200" i="1" dirty="0" smtClean="0"/>
              <a:t> </a:t>
            </a:r>
            <a:r>
              <a:rPr lang="ru-RU" sz="3200" dirty="0" smtClean="0"/>
              <a:t>вырабатывается вычислительным устройством ВУ</a:t>
            </a:r>
            <a:r>
              <a:rPr lang="ru-RU" sz="3200" i="1" dirty="0" smtClean="0"/>
              <a:t> </a:t>
            </a:r>
            <a:r>
              <a:rPr lang="ru-RU" sz="3200" dirty="0" smtClean="0"/>
              <a:t>по алгоритму поиска математического ожидания и дисперсии измеряемой величины</a:t>
            </a:r>
            <a:r>
              <a:rPr lang="ru-RU" sz="2600" dirty="0" smtClean="0"/>
              <a:t>. </a:t>
            </a:r>
          </a:p>
        </p:txBody>
      </p:sp>
      <p:pic>
        <p:nvPicPr>
          <p:cNvPr id="29701" name="Picture 5" descr="Схема уменьшения погрешностей при многократных измерениях"/>
          <p:cNvPicPr>
            <a:picLocks noChangeAspect="1" noChangeArrowheads="1"/>
          </p:cNvPicPr>
          <p:nvPr/>
        </p:nvPicPr>
        <p:blipFill>
          <a:blip r:embed="rId2"/>
          <a:srcRect/>
          <a:stretch>
            <a:fillRect/>
          </a:stretch>
        </p:blipFill>
        <p:spPr bwMode="auto">
          <a:xfrm>
            <a:off x="1071538" y="2000240"/>
            <a:ext cx="6429420" cy="25499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714348" y="1357297"/>
            <a:ext cx="7961340" cy="5167327"/>
          </a:xfrm>
        </p:spPr>
        <p:txBody>
          <a:bodyPr>
            <a:normAutofit/>
          </a:bodyPr>
          <a:lstStyle/>
          <a:p>
            <a:pPr marL="0" indent="355600" eaLnBrk="1" hangingPunct="1"/>
            <a:r>
              <a:rPr lang="ru-RU" sz="2400" dirty="0" smtClean="0"/>
              <a:t>Датчики в отдельности и измерительные системы в целом предназначены для работы в нестационарных условиях, т.е. обычно измеряемая величина не является постоянной, а зависит от времени. Поэтому для измерительных систем важно свести к минимуму запаздывание в показаниях при изменении измеряемой величины. </a:t>
            </a:r>
          </a:p>
          <a:p>
            <a:pPr marL="0" indent="355600"/>
            <a:r>
              <a:rPr lang="ru-RU" sz="2400" i="1" dirty="0" smtClean="0">
                <a:effectLst>
                  <a:outerShdw blurRad="38100" dist="38100" dir="2700000" algn="tl">
                    <a:srgbClr val="FFFFFF"/>
                  </a:outerShdw>
                </a:effectLst>
              </a:rPr>
              <a:t>Зависимость показаний измерительной системы от измеряемой величины в нестационарных условиях носит название динамической характеристики.</a:t>
            </a:r>
          </a:p>
          <a:p>
            <a:pPr marL="0" indent="355600" eaLnBrk="1" hangingPunct="1"/>
            <a:endParaRPr lang="ru-RU" sz="2400" dirty="0" smtClean="0"/>
          </a:p>
        </p:txBody>
      </p:sp>
      <p:sp>
        <p:nvSpPr>
          <p:cNvPr id="410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4101" name="Rectangle 2"/>
          <p:cNvSpPr>
            <a:spLocks noGrp="1" noChangeArrowheads="1"/>
          </p:cNvSpPr>
          <p:nvPr>
            <p:ph type="title"/>
          </p:nvPr>
        </p:nvSpPr>
        <p:spPr>
          <a:xfrm>
            <a:off x="755650" y="115888"/>
            <a:ext cx="7772400" cy="847725"/>
          </a:xfrm>
        </p:spPr>
        <p:txBody>
          <a:bodyPr>
            <a:noAutofit/>
          </a:bodyPr>
          <a:lstStyle/>
          <a:p>
            <a:pPr eaLnBrk="1" hangingPunct="1"/>
            <a:r>
              <a:rPr lang="ru-RU" sz="2800" b="1" i="1" dirty="0" smtClean="0">
                <a:solidFill>
                  <a:schemeClr val="hlink"/>
                </a:solidFill>
              </a:rPr>
              <a:t>Динамические характеристики преобразователей </a:t>
            </a:r>
          </a:p>
        </p:txBody>
      </p:sp>
    </p:spTree>
  </p:cSld>
  <p:clrMapOvr>
    <a:masterClrMapping/>
  </p:clrMapOvr>
  <p:transition spd="med"/>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a:xfrm>
            <a:off x="457200" y="1268413"/>
            <a:ext cx="8229600" cy="4857750"/>
          </a:xfrm>
        </p:spPr>
        <p:txBody>
          <a:bodyPr rtlCol="0">
            <a:noAutofit/>
          </a:bodyPr>
          <a:lstStyle/>
          <a:p>
            <a:pPr marL="0" indent="355600" eaLnBrk="1" fontAlgn="auto" hangingPunct="1">
              <a:spcAft>
                <a:spcPts val="0"/>
              </a:spcAft>
              <a:buFont typeface="Arial" pitchFamily="34" charset="0"/>
              <a:buChar char="•"/>
              <a:defRPr/>
            </a:pPr>
            <a:r>
              <a:rPr lang="ru-RU" sz="2000" dirty="0" smtClean="0">
                <a:latin typeface="Times New Roman" pitchFamily="18" charset="0"/>
                <a:cs typeface="Times New Roman" pitchFamily="18" charset="0"/>
              </a:rPr>
              <a:t>Вид динамической характеристики зависит от характера изменения измеряемой величины. Физические явления, определяющие динамические характеристики, весьма сложны, поэтому аналитическое определение динамических характеристик весьма затруднено. Обычно динамические характеристики определяют опытным путем, как изменение выходного сигнала у при известном изменении входной величины </a:t>
            </a:r>
            <a:r>
              <a:rPr lang="ru-RU" sz="2000" b="1" i="1" dirty="0" smtClean="0">
                <a:latin typeface="Times New Roman" pitchFamily="18" charset="0"/>
                <a:cs typeface="Times New Roman" pitchFamily="18" charset="0"/>
              </a:rPr>
              <a:t>х</a:t>
            </a:r>
            <a:r>
              <a:rPr lang="ru-RU" sz="2000" dirty="0" smtClean="0">
                <a:latin typeface="Times New Roman" pitchFamily="18" charset="0"/>
                <a:cs typeface="Times New Roman" pitchFamily="18" charset="0"/>
              </a:rPr>
              <a:t>. </a:t>
            </a:r>
          </a:p>
          <a:p>
            <a:pPr marL="0" indent="355600" eaLnBrk="1" fontAlgn="auto" hangingPunct="1">
              <a:spcAft>
                <a:spcPts val="0"/>
              </a:spcAft>
              <a:buFont typeface="Arial" pitchFamily="34" charset="0"/>
              <a:buChar char="•"/>
              <a:defRPr/>
            </a:pPr>
            <a:r>
              <a:rPr lang="ru-RU" sz="2000" dirty="0" smtClean="0">
                <a:latin typeface="Times New Roman" pitchFamily="18" charset="0"/>
                <a:cs typeface="Times New Roman" pitchFamily="18" charset="0"/>
              </a:rPr>
              <a:t>Графическое изображение изменения во времени выходной величины при скачкообразном изменении входной представляет из себя </a:t>
            </a:r>
            <a:r>
              <a:rPr lang="ru-RU" sz="2000" b="1" dirty="0" smtClean="0">
                <a:solidFill>
                  <a:srgbClr val="FF0000"/>
                </a:solidFill>
                <a:latin typeface="Times New Roman" pitchFamily="18" charset="0"/>
                <a:cs typeface="Times New Roman" pitchFamily="18" charset="0"/>
              </a:rPr>
              <a:t>переходный процесс.</a:t>
            </a:r>
            <a:r>
              <a:rPr lang="ru-RU" sz="2000" dirty="0" smtClean="0">
                <a:solidFill>
                  <a:srgbClr val="FF0000"/>
                </a:solidFill>
                <a:latin typeface="Times New Roman" pitchFamily="18" charset="0"/>
                <a:cs typeface="Times New Roman" pitchFamily="18" charset="0"/>
              </a:rPr>
              <a:t> </a:t>
            </a:r>
          </a:p>
          <a:p>
            <a:pPr marL="0" indent="355600" eaLnBrk="1" fontAlgn="auto" hangingPunct="1">
              <a:spcAft>
                <a:spcPts val="0"/>
              </a:spcAft>
              <a:buFont typeface="Wingdings" pitchFamily="2" charset="2"/>
              <a:buNone/>
              <a:defRPr/>
            </a:pPr>
            <a:r>
              <a:rPr lang="ru-RU" sz="2000" dirty="0" smtClean="0">
                <a:latin typeface="Times New Roman" pitchFamily="18" charset="0"/>
                <a:cs typeface="Times New Roman" pitchFamily="18" charset="0"/>
              </a:rPr>
              <a:t>Измерительная система реагирует на изменение измеряемого параметра не сразу, не мгновенно, а спустя некоторое время после единичного воздействия на измеряемый параметр. </a:t>
            </a:r>
          </a:p>
        </p:txBody>
      </p:sp>
      <p:sp>
        <p:nvSpPr>
          <p:cNvPr id="21507" name="Rectangle 2"/>
          <p:cNvSpPr>
            <a:spLocks noGrp="1" noChangeArrowheads="1"/>
          </p:cNvSpPr>
          <p:nvPr>
            <p:ph type="title"/>
          </p:nvPr>
        </p:nvSpPr>
        <p:spPr>
          <a:xfrm>
            <a:off x="755650" y="115888"/>
            <a:ext cx="7772400" cy="847725"/>
          </a:xfrm>
        </p:spPr>
        <p:txBody>
          <a:bodyPr>
            <a:noAutofit/>
          </a:bodyPr>
          <a:lstStyle/>
          <a:p>
            <a:pPr eaLnBrk="1" hangingPunct="1">
              <a:defRPr sz="1800">
                <a:solidFill>
                  <a:srgbClr val="000000"/>
                </a:solidFill>
              </a:defRPr>
            </a:pPr>
            <a:r>
              <a:rPr lang="ru-RU" sz="2800" b="1" i="1" dirty="0" smtClean="0">
                <a:solidFill>
                  <a:schemeClr val="hlink"/>
                </a:solidFill>
              </a:rPr>
              <a:t>Динамические характеристики преобразователей </a:t>
            </a:r>
            <a:endParaRPr lang="ru-RU" sz="2800" dirty="0" smtClean="0">
              <a:solidFill>
                <a:srgbClr val="A5C249"/>
              </a:solidFill>
              <a:latin typeface="Times New Roman" pitchFamily="18" charset="0"/>
              <a:ea typeface="Times New Roman"/>
              <a:cs typeface="Times New Roman" pitchFamily="18" charset="0"/>
              <a:sym typeface="Times New Roman"/>
            </a:endParaRPr>
          </a:p>
        </p:txBody>
      </p:sp>
    </p:spTree>
  </p:cSld>
  <p:clrMapOvr>
    <a:masterClrMapping/>
  </p:clrMapOvr>
  <p:transition spd="med"/>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179388" y="1125538"/>
            <a:ext cx="8856662" cy="5616575"/>
          </a:xfrm>
        </p:spPr>
        <p:txBody>
          <a:bodyPr/>
          <a:lstStyle/>
          <a:p>
            <a:pPr marL="0" indent="355600" eaLnBrk="1" hangingPunct="1"/>
            <a:r>
              <a:rPr lang="ru-RU" sz="1800" b="1" dirty="0" smtClean="0">
                <a:solidFill>
                  <a:srgbClr val="FF0000"/>
                </a:solidFill>
              </a:rPr>
              <a:t>Время запаздывания (или время начала реагирования) </a:t>
            </a:r>
            <a:r>
              <a:rPr lang="ru-RU" sz="1800" b="1" i="1" dirty="0" smtClean="0">
                <a:solidFill>
                  <a:srgbClr val="FF0000"/>
                </a:solidFill>
                <a:sym typeface="Symbol" pitchFamily="18" charset="2"/>
              </a:rPr>
              <a:t></a:t>
            </a:r>
            <a:r>
              <a:rPr lang="ru-RU" sz="1800" b="1" i="1" baseline="-25000" dirty="0" err="1" smtClean="0">
                <a:solidFill>
                  <a:srgbClr val="FF0000"/>
                </a:solidFill>
                <a:sym typeface="Symbol" pitchFamily="18" charset="2"/>
              </a:rPr>
              <a:t>з</a:t>
            </a:r>
            <a:r>
              <a:rPr lang="ru-RU" sz="1800" i="1" dirty="0" smtClean="0"/>
              <a:t>– это время от момента изменения значения измеряемой величины на входе прибора до момента начала изменения выходного сигнала</a:t>
            </a:r>
            <a:r>
              <a:rPr lang="ru-RU" sz="1800" dirty="0" smtClean="0"/>
              <a:t>. </a:t>
            </a:r>
          </a:p>
          <a:p>
            <a:pPr marL="0" indent="355600" eaLnBrk="1" hangingPunct="1"/>
            <a:r>
              <a:rPr lang="ru-RU" sz="1800" b="1" i="1" dirty="0" smtClean="0">
                <a:solidFill>
                  <a:srgbClr val="FF0000"/>
                </a:solidFill>
              </a:rPr>
              <a:t>Время переходного процесса </a:t>
            </a:r>
            <a:r>
              <a:rPr lang="en-US" sz="1800" b="1" i="1" dirty="0" smtClean="0">
                <a:solidFill>
                  <a:srgbClr val="FF0000"/>
                </a:solidFill>
              </a:rPr>
              <a:t>T</a:t>
            </a:r>
            <a:r>
              <a:rPr lang="ru-RU" sz="1800" i="1" dirty="0" smtClean="0">
                <a:solidFill>
                  <a:srgbClr val="FF0000"/>
                </a:solidFill>
              </a:rPr>
              <a:t> </a:t>
            </a:r>
            <a:r>
              <a:rPr lang="ru-RU" sz="1800" i="1" dirty="0" smtClean="0"/>
              <a:t>– это время, в течение которого значения выходного сигнала после изменения измеряемой величины входят в 5% зону установившегося значения</a:t>
            </a:r>
            <a:r>
              <a:rPr lang="ru-RU" sz="1800" dirty="0" smtClean="0"/>
              <a:t> (</a:t>
            </a:r>
            <a:r>
              <a:rPr lang="ru-RU" sz="1800" i="1" dirty="0" smtClean="0"/>
              <a:t>Х</a:t>
            </a:r>
            <a:r>
              <a:rPr lang="en-US" sz="1800" i="1" dirty="0" smtClean="0"/>
              <a:t>d</a:t>
            </a:r>
            <a:r>
              <a:rPr lang="ru-RU" sz="1800" i="1" dirty="0" smtClean="0"/>
              <a:t>=0,95</a:t>
            </a:r>
            <a:r>
              <a:rPr lang="ru-RU" sz="1800" dirty="0" smtClean="0"/>
              <a:t>, где </a:t>
            </a:r>
            <a:r>
              <a:rPr lang="ru-RU" sz="1800" i="1" dirty="0" smtClean="0"/>
              <a:t>Х</a:t>
            </a:r>
            <a:r>
              <a:rPr lang="en-US" sz="1800" i="1" dirty="0" smtClean="0"/>
              <a:t>d</a:t>
            </a:r>
            <a:r>
              <a:rPr lang="ru-RU" sz="1800" dirty="0" smtClean="0"/>
              <a:t> – значение выходного сигнала в динамических условиях). </a:t>
            </a:r>
          </a:p>
          <a:p>
            <a:pPr marL="0" indent="355600" eaLnBrk="1" hangingPunct="1"/>
            <a:r>
              <a:rPr lang="ru-RU" sz="1800" b="1" i="1" dirty="0" smtClean="0">
                <a:solidFill>
                  <a:srgbClr val="FF0000"/>
                </a:solidFill>
              </a:rPr>
              <a:t>Полное время переходного процесса (полное время установления показаний) </a:t>
            </a:r>
            <a:r>
              <a:rPr lang="ru-RU" sz="1800" b="1" i="1" dirty="0" err="1" smtClean="0">
                <a:solidFill>
                  <a:srgbClr val="FF0000"/>
                </a:solidFill>
              </a:rPr>
              <a:t>Тп</a:t>
            </a:r>
            <a:r>
              <a:rPr lang="ru-RU" sz="1800" i="1" dirty="0" smtClean="0"/>
              <a:t> – это время от момента изменения измеряемой величины на входе в измерительную систему до момента, когда значение выходного сигнала не изменяется</a:t>
            </a:r>
            <a:r>
              <a:rPr lang="ru-RU" sz="1800" dirty="0" smtClean="0"/>
              <a:t>.</a:t>
            </a:r>
          </a:p>
          <a:p>
            <a:pPr marL="0" indent="355600" eaLnBrk="1" hangingPunct="1"/>
            <a:r>
              <a:rPr lang="ru-RU" sz="1800" dirty="0" smtClean="0"/>
              <a:t> Если говорить о математическом описании кривой переходного процесса, то в большинстве случаев эту кривую можно описать экспоненциальной зависимостью. В этом случае </a:t>
            </a:r>
            <a:r>
              <a:rPr lang="ru-RU" sz="1800" i="1" dirty="0" smtClean="0"/>
              <a:t>период времени, в течение которого значение выходного сигнала с момента начала его изменения достигает 0,632 от разности между установившимся и начальным его значениями, называется </a:t>
            </a:r>
            <a:r>
              <a:rPr lang="ru-RU" sz="1800" b="1" i="1" dirty="0" smtClean="0">
                <a:solidFill>
                  <a:srgbClr val="FF0000"/>
                </a:solidFill>
              </a:rPr>
              <a:t>постоянной времени </a:t>
            </a:r>
            <a:r>
              <a:rPr lang="ru-RU" sz="1800" b="1" i="1" dirty="0" smtClean="0">
                <a:solidFill>
                  <a:srgbClr val="FF0000"/>
                </a:solidFill>
                <a:sym typeface="Symbol" pitchFamily="18" charset="2"/>
              </a:rPr>
              <a:t></a:t>
            </a:r>
            <a:r>
              <a:rPr lang="ru-RU" sz="1800" b="1" i="1" baseline="-25000" dirty="0" smtClean="0">
                <a:solidFill>
                  <a:srgbClr val="FF0000"/>
                </a:solidFill>
                <a:sym typeface="Symbol" pitchFamily="18" charset="2"/>
              </a:rPr>
              <a:t>п</a:t>
            </a:r>
            <a:r>
              <a:rPr lang="ru-RU" sz="1800" dirty="0" smtClean="0">
                <a:solidFill>
                  <a:srgbClr val="FF0000"/>
                </a:solidFill>
              </a:rPr>
              <a:t>. </a:t>
            </a:r>
          </a:p>
          <a:p>
            <a:pPr marL="0" indent="355600" eaLnBrk="1" hangingPunct="1">
              <a:buFont typeface="Wingdings" pitchFamily="2" charset="2"/>
              <a:buNone/>
            </a:pPr>
            <a:r>
              <a:rPr lang="ru-RU" sz="1800" dirty="0" smtClean="0"/>
              <a:t>Если график переходного процесса не описывается уравнением экспоненты, то постоянную времени для этого случая можно определить, построив проекцию на ось времени отрезка касательной, проведенной в точке перегиба графика.</a:t>
            </a:r>
          </a:p>
        </p:txBody>
      </p:sp>
      <p:sp>
        <p:nvSpPr>
          <p:cNvPr id="22531" name="Rectangle 2"/>
          <p:cNvSpPr>
            <a:spLocks noGrp="1" noChangeArrowheads="1"/>
          </p:cNvSpPr>
          <p:nvPr>
            <p:ph type="title"/>
          </p:nvPr>
        </p:nvSpPr>
        <p:spPr>
          <a:xfrm>
            <a:off x="755650" y="115888"/>
            <a:ext cx="7772400" cy="847725"/>
          </a:xfrm>
        </p:spPr>
        <p:txBody>
          <a:bodyPr>
            <a:normAutofit/>
          </a:bodyPr>
          <a:lstStyle/>
          <a:p>
            <a:pPr eaLnBrk="1" hangingPunct="1"/>
            <a:r>
              <a:rPr lang="ru-RU" sz="2800" b="1" i="1" dirty="0" smtClean="0">
                <a:solidFill>
                  <a:schemeClr val="hlink"/>
                </a:solidFill>
              </a:rPr>
              <a:t>Динамические характеристики преобразователей </a:t>
            </a:r>
            <a:endParaRPr lang="ru-RU" sz="2800" b="1" dirty="0" smtClean="0"/>
          </a:p>
        </p:txBody>
      </p:sp>
    </p:spTree>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7" descr="График переходного процесса"/>
          <p:cNvPicPr>
            <a:picLocks noGrp="1" noChangeAspect="1" noChangeArrowheads="1"/>
          </p:cNvPicPr>
          <p:nvPr>
            <p:ph idx="1"/>
          </p:nvPr>
        </p:nvPicPr>
        <p:blipFill>
          <a:blip r:embed="rId3"/>
          <a:srcRect/>
          <a:stretch>
            <a:fillRect/>
          </a:stretch>
        </p:blipFill>
        <p:spPr>
          <a:xfrm>
            <a:off x="539750" y="1196975"/>
            <a:ext cx="8064500" cy="5332413"/>
          </a:xfrm>
          <a:noFill/>
        </p:spPr>
      </p:pic>
      <p:sp>
        <p:nvSpPr>
          <p:cNvPr id="23555" name="Rectangle 2"/>
          <p:cNvSpPr>
            <a:spLocks noGrp="1" noChangeArrowheads="1"/>
          </p:cNvSpPr>
          <p:nvPr>
            <p:ph type="title"/>
          </p:nvPr>
        </p:nvSpPr>
        <p:spPr>
          <a:xfrm>
            <a:off x="755650" y="115888"/>
            <a:ext cx="7772400" cy="847725"/>
          </a:xfrm>
        </p:spPr>
        <p:txBody>
          <a:bodyPr>
            <a:normAutofit/>
          </a:bodyPr>
          <a:lstStyle/>
          <a:p>
            <a:pPr eaLnBrk="1" hangingPunct="1"/>
            <a:r>
              <a:rPr lang="ru-RU" sz="2800" b="1" i="1" dirty="0" smtClean="0">
                <a:solidFill>
                  <a:schemeClr val="hlink"/>
                </a:solidFill>
              </a:rPr>
              <a:t>Динамические характеристики преобразователей </a:t>
            </a:r>
            <a:endParaRPr lang="ru-RU" sz="2800" b="1" dirty="0" smtClean="0"/>
          </a:p>
        </p:txBody>
      </p:sp>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p:cNvPicPr>
            <a:picLocks noChangeAspect="1" noChangeArrowheads="1"/>
          </p:cNvPicPr>
          <p:nvPr/>
        </p:nvPicPr>
        <p:blipFill>
          <a:blip r:embed="rId2"/>
          <a:srcRect/>
          <a:stretch>
            <a:fillRect/>
          </a:stretch>
        </p:blipFill>
        <p:spPr bwMode="auto">
          <a:xfrm>
            <a:off x="285720" y="571480"/>
            <a:ext cx="8643966" cy="5776838"/>
          </a:xfrm>
          <a:prstGeom prst="rect">
            <a:avLst/>
          </a:prstGeom>
          <a:noFill/>
          <a:ln w="9525">
            <a:noFill/>
            <a:miter lim="800000"/>
            <a:headEnd/>
            <a:tailEnd/>
          </a:ln>
          <a:effectLst/>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F6FC6"/>
      </a:accent1>
      <a:accent2>
        <a:srgbClr val="009DD9"/>
      </a:accent2>
      <a:accent3>
        <a:srgbClr val="0BD0D9"/>
      </a:accent3>
      <a:accent4>
        <a:srgbClr val="10CF9B"/>
      </a:accent4>
      <a:accent5>
        <a:srgbClr val="7CCA62"/>
      </a:accent5>
      <a:accent6>
        <a:srgbClr val="A5C249"/>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0F6FC6"/>
          </a:solidFill>
          <a:prstDash val="solid"/>
          <a:miter lim="800000"/>
        </a:ln>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F6FC6"/>
          </a:solidFill>
          <a:prstDash val="solid"/>
          <a:miter lim="8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F6FC6"/>
      </a:accent1>
      <a:accent2>
        <a:srgbClr val="009DD9"/>
      </a:accent2>
      <a:accent3>
        <a:srgbClr val="0BD0D9"/>
      </a:accent3>
      <a:accent4>
        <a:srgbClr val="10CF9B"/>
      </a:accent4>
      <a:accent5>
        <a:srgbClr val="7CCA62"/>
      </a:accent5>
      <a:accent6>
        <a:srgbClr val="A5C249"/>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0F6FC6"/>
          </a:solidFill>
          <a:prstDash val="solid"/>
          <a:miter lim="800000"/>
        </a:ln>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F6FC6"/>
          </a:solidFill>
          <a:prstDash val="solid"/>
          <a:miter lim="8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Default">
    <a:dk1>
      <a:srgbClr val="000000"/>
    </a:dk1>
    <a:lt1>
      <a:srgbClr val="FFFFFF"/>
    </a:lt1>
    <a:dk2>
      <a:srgbClr val="A7A7A7"/>
    </a:dk2>
    <a:lt2>
      <a:srgbClr val="535353"/>
    </a:lt2>
    <a:accent1>
      <a:srgbClr val="0F6FC6"/>
    </a:accent1>
    <a:accent2>
      <a:srgbClr val="009DD9"/>
    </a:accent2>
    <a:accent3>
      <a:srgbClr val="0BD0D9"/>
    </a:accent3>
    <a:accent4>
      <a:srgbClr val="10CF9B"/>
    </a:accent4>
    <a:accent5>
      <a:srgbClr val="7CCA62"/>
    </a:accent5>
    <a:accent6>
      <a:srgbClr val="A5C249"/>
    </a:accent6>
    <a:hlink>
      <a:srgbClr val="0000FF"/>
    </a:hlink>
    <a:folHlink>
      <a:srgbClr val="FF00FF"/>
    </a:folHlink>
  </a:clrScheme>
</a:themeOverride>
</file>

<file path=docProps/app.xml><?xml version="1.0" encoding="utf-8"?>
<Properties xmlns="http://schemas.openxmlformats.org/officeDocument/2006/extended-properties" xmlns:vt="http://schemas.openxmlformats.org/officeDocument/2006/docPropsVTypes">
  <Template/>
  <TotalTime>627</TotalTime>
  <Words>2155</Words>
  <PresentationFormat>Экран (4:3)</PresentationFormat>
  <Paragraphs>408</Paragraphs>
  <Slides>64</Slides>
  <Notes>14</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64</vt:i4>
      </vt:variant>
    </vt:vector>
  </HeadingPairs>
  <TitlesOfParts>
    <vt:vector size="67" baseType="lpstr">
      <vt:lpstr>Default</vt:lpstr>
      <vt:lpstr>Формула</vt:lpstr>
      <vt:lpstr>Microsoft Equation 3.0</vt:lpstr>
      <vt:lpstr>Определение</vt:lpstr>
      <vt:lpstr>Определение</vt:lpstr>
      <vt:lpstr>Определение</vt:lpstr>
      <vt:lpstr>Сенсоры</vt:lpstr>
      <vt:lpstr>Слайд 5</vt:lpstr>
      <vt:lpstr>Слайд 6</vt:lpstr>
      <vt:lpstr>Слайд 7</vt:lpstr>
      <vt:lpstr>Слайд 8</vt:lpstr>
      <vt:lpstr>Слайд 9</vt:lpstr>
      <vt:lpstr>Слайд 10</vt:lpstr>
      <vt:lpstr>Слайд 11</vt:lpstr>
      <vt:lpstr>Слайд 12</vt:lpstr>
      <vt:lpstr>Структурная схема ИП </vt:lpstr>
      <vt:lpstr>Измерительный преобразователь </vt:lpstr>
      <vt:lpstr>Классификация</vt:lpstr>
      <vt:lpstr>Контрольно-измерительная система </vt:lpstr>
      <vt:lpstr>Классификация</vt:lpstr>
      <vt:lpstr>Слайд 18</vt:lpstr>
      <vt:lpstr>Слайд 19</vt:lpstr>
      <vt:lpstr>Классификация</vt:lpstr>
      <vt:lpstr>Слайд 21</vt:lpstr>
      <vt:lpstr>Классификация</vt:lpstr>
      <vt:lpstr>Классификация</vt:lpstr>
      <vt:lpstr>Слайд 24</vt:lpstr>
      <vt:lpstr>Слайд 25</vt:lpstr>
      <vt:lpstr>Слайд 26</vt:lpstr>
      <vt:lpstr>Слайд 27</vt:lpstr>
      <vt:lpstr>Слайд 28</vt:lpstr>
      <vt:lpstr>Слайд 29</vt:lpstr>
      <vt:lpstr>Слайд 30</vt:lpstr>
      <vt:lpstr>Слайд 31</vt:lpstr>
      <vt:lpstr>Слайд 32</vt:lpstr>
      <vt:lpstr>Характеристики датчиков</vt:lpstr>
      <vt:lpstr>Слайд 34</vt:lpstr>
      <vt:lpstr>Характеристики датчиков</vt:lpstr>
      <vt:lpstr>Характеристики датчиков</vt:lpstr>
      <vt:lpstr>Характеристики датчиков</vt:lpstr>
      <vt:lpstr>Характеристики датчиков</vt:lpstr>
      <vt:lpstr>Погрешности  по характеру проявления </vt:lpstr>
      <vt:lpstr>Погрешности  по способу оценки</vt:lpstr>
      <vt:lpstr> Основная  погрешность  СИ  -  это  погрешность  средства  измерений  в  нормальных условиях эксплуатации. Эти  условия устанавливаются НТД на виды СИ  или отдельные их типы.                Если  прибор  работает  в  условиях,  отличных  от  нормальных,  то  возникает  - дополнительная погрешность, увеличивающая общую погрешность прибора.           Для  большинства  средств  измерений  нормальными  считаются  следующие  внешние условия:  - температура окружающей среды (293± 5) К;  - относительная влажность 65% ± 15%;  - атмосферное давление 101,3 кПа ± 4 кПа (750 мм рт. ст. ± 30 мм рт. ст.);  - напряжение питания 220 ± 2% (220 ± 10).           К  дополнительным  погрешностям  относятся:  температурная,  вызванная  отклонением  температуры  окружающей  среды  от  нормальной  (20°С),  установочная, обусловленная отклонением положения прибора от нормального рабочего положения, и  т.п. </vt:lpstr>
      <vt:lpstr>Погрешности </vt:lpstr>
      <vt:lpstr>Погрешности  по способу выражения</vt:lpstr>
      <vt:lpstr>Погрешности по связи с функцией преобразования</vt:lpstr>
      <vt:lpstr>Слайд 45</vt:lpstr>
      <vt:lpstr>Погрешности нелинейность датчика  Характеристика «нелинейность датчика» — это максимальное отклонение L реальной передаточной характеристики от аппроксимирующей прямой линии.   При проведении нескольких циклов калибровки выбирается худшее из полученных значений нелинейности. Нелинейность выражается в процентах от максимального входного сигнала либо в единицах измеряемых величин. В зависимости от способа аппроксимации различают несколько типов линеаризации.</vt:lpstr>
      <vt:lpstr>Погрешности нелинейность датчика  В зависимости от способа аппроксимации различают несколько типов линеаризации.  1— проведение прямой через конечные точки передаточной функции (линия 1,  а).  </vt:lpstr>
      <vt:lpstr>Погрешности нелинейность датчика  2— применении метода наименьших квадратов (линия 2 , а). Для этого в широком диапазоне измеряемых величин (лучше в полном диапазоне) для ряда значений (п) внешних воздействий s измеряются выходные сигналы S. После чего, применяя формулу линейной регрессии, определяют значения коэффициентов а и Ь:  </vt:lpstr>
      <vt:lpstr>Погрешности нелинейность датчика  2— применении метода наименьших квадратов (линия 2 , а). Для этого в широком диапазоне измеряемых величин (лучше в полном диапазоне) для ряда значений (п) внешних воздействий s измеряются выходные сигналы S. После чего, применяя формулу линейной регрессии, определяют значения коэффициентов а и Ь:  </vt:lpstr>
      <vt:lpstr>Погрешности нелинейность датчика  3— Метод независимой линеаризации часто называется методом наилучшей прямой (рис б). Он заключается в нахождении линии, проходящей посередине между двумя параллельными прямыми, расположенными как можно ближе друг к другу и охватывающими все выходные значения реальной передаточной функции.  </vt:lpstr>
      <vt:lpstr>Насыщение датчика  Возможности каждого датчика по измерению всегда ограничены динамическим диапазоном значений, которые он может измерить. Каждый датчик имеет свой пределы рабочих характеристик. Даже если он считается линейным, при определенном уровне внешнего воздействия его выходной сигнал перестанет отвечать приведенной линейной зависимости. В этом случае говорят, что датчик вошел в зону нелинейности или в зону насыщения </vt:lpstr>
      <vt:lpstr>  Мертвая зона   это нечувствительность датчика в определенном диапазоне входных сигналов. В пределах этой зоны выходной сигнал остается почти постоянным (часто равным нулю).</vt:lpstr>
      <vt:lpstr>Методы повышения точности измерений</vt:lpstr>
      <vt:lpstr>Методы повышения точности измерений</vt:lpstr>
      <vt:lpstr>Методы повышения точности измерений</vt:lpstr>
      <vt:lpstr>Методы повышения точности измерений</vt:lpstr>
      <vt:lpstr>Методы повышения точности измерений</vt:lpstr>
      <vt:lpstr>Методы повышения точности измерений</vt:lpstr>
      <vt:lpstr>Методы повышения точности измерений</vt:lpstr>
      <vt:lpstr>Динамические характеристики преобразователей </vt:lpstr>
      <vt:lpstr>Динамические характеристики преобразователей </vt:lpstr>
      <vt:lpstr>Динамические характеристики преобразователей </vt:lpstr>
      <vt:lpstr>Динамические характеристики преобразователей </vt:lpstr>
      <vt:lpstr>Слайд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Определение</dc:title>
  <dc:creator>Александр</dc:creator>
  <cp:lastModifiedBy>Александр</cp:lastModifiedBy>
  <cp:revision>89</cp:revision>
  <dcterms:modified xsi:type="dcterms:W3CDTF">2021-03-19T17:56:14Z</dcterms:modified>
</cp:coreProperties>
</file>