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  <p:sldMasterId id="2147483799" r:id="rId2"/>
    <p:sldMasterId id="2147483801" r:id="rId3"/>
    <p:sldMasterId id="2147483803" r:id="rId4"/>
    <p:sldMasterId id="2147483805" r:id="rId5"/>
  </p:sldMasterIdLst>
  <p:notesMasterIdLst>
    <p:notesMasterId r:id="rId51"/>
  </p:notesMasterIdLst>
  <p:sldIdLst>
    <p:sldId id="289" r:id="rId6"/>
    <p:sldId id="333" r:id="rId7"/>
    <p:sldId id="318" r:id="rId8"/>
    <p:sldId id="286" r:id="rId9"/>
    <p:sldId id="332" r:id="rId10"/>
    <p:sldId id="290" r:id="rId11"/>
    <p:sldId id="306" r:id="rId12"/>
    <p:sldId id="337" r:id="rId13"/>
    <p:sldId id="335" r:id="rId14"/>
    <p:sldId id="291" r:id="rId15"/>
    <p:sldId id="258" r:id="rId16"/>
    <p:sldId id="350" r:id="rId17"/>
    <p:sldId id="284" r:id="rId18"/>
    <p:sldId id="351" r:id="rId19"/>
    <p:sldId id="338" r:id="rId20"/>
    <p:sldId id="287" r:id="rId21"/>
    <p:sldId id="352" r:id="rId22"/>
    <p:sldId id="339" r:id="rId23"/>
    <p:sldId id="342" r:id="rId24"/>
    <p:sldId id="340" r:id="rId25"/>
    <p:sldId id="343" r:id="rId26"/>
    <p:sldId id="345" r:id="rId27"/>
    <p:sldId id="346" r:id="rId28"/>
    <p:sldId id="347" r:id="rId29"/>
    <p:sldId id="348" r:id="rId30"/>
    <p:sldId id="353" r:id="rId31"/>
    <p:sldId id="294" r:id="rId32"/>
    <p:sldId id="283" r:id="rId33"/>
    <p:sldId id="262" r:id="rId34"/>
    <p:sldId id="341" r:id="rId35"/>
    <p:sldId id="288" r:id="rId36"/>
    <p:sldId id="354" r:id="rId37"/>
    <p:sldId id="355" r:id="rId38"/>
    <p:sldId id="356" r:id="rId39"/>
    <p:sldId id="357" r:id="rId40"/>
    <p:sldId id="358" r:id="rId41"/>
    <p:sldId id="359" r:id="rId42"/>
    <p:sldId id="260" r:id="rId43"/>
    <p:sldId id="292" r:id="rId44"/>
    <p:sldId id="270" r:id="rId45"/>
    <p:sldId id="273" r:id="rId46"/>
    <p:sldId id="299" r:id="rId47"/>
    <p:sldId id="307" r:id="rId48"/>
    <p:sldId id="302" r:id="rId49"/>
    <p:sldId id="303" r:id="rId5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46" autoAdjust="0"/>
  </p:normalViewPr>
  <p:slideViewPr>
    <p:cSldViewPr>
      <p:cViewPr>
        <p:scale>
          <a:sx n="118" d="100"/>
          <a:sy n="118" d="100"/>
        </p:scale>
        <p:origin x="-143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855400-05DE-4827-AEC7-77B4C4892B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43739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B0F788B-DF1E-4791-8722-F1001FD822C7}" type="slidenum">
              <a:rPr lang="ru-RU" altLang="ru-RU" sz="1200"/>
              <a:pPr algn="r" eaLnBrk="1" hangingPunct="1"/>
              <a:t>30</a:t>
            </a:fld>
            <a:endParaRPr lang="ru-RU" altLang="ru-RU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/>
          <a:p>
            <a:pPr eaLnBrk="1" hangingPunct="1"/>
            <a:r>
              <a:rPr lang="en-US" altLang="ru-RU" smtClean="0">
                <a:latin typeface="Arial" panose="020B0604020202020204" pitchFamily="34" charset="0"/>
              </a:rPr>
              <a:t>Postsynaptic potentials can be depolarizing (excitatory) or hyperpolarizing (inhibitory). The nature of the postsynaptic potential at a particular synapse is not determined by the neurotransmitter itself but by the characteristics of the postsynaptic receptors and the particular type of ion channel they open. 4 major types of neurotransmitter-dependent ion channels found in the postsynaptic membrane: Na+/Ca2+/Cl-/K+.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24C49-AE0E-4495-A920-03DCCB47638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63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FC6734-1C6D-4BFF-9212-DBB69C3FD0F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657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83F3C-7874-423D-B310-FF6F31A9EA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74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56748D-B385-4D05-A9D4-8DAD4691D4F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970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99BAA0-42AA-471A-ADB4-03415ACC1E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430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60D3A-632F-4580-82A1-FB37834DC3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154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7F38F-00F0-4218-A0B2-2AC05D8F89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3052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B85508-AA27-460D-B320-3203F37835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807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180729-1966-4BA3-ABA8-A8B525E9148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4124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0F8DA-6A96-491D-83F9-8E418404B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0409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38900" y="381000"/>
            <a:ext cx="20193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59055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70295F-14D4-49B2-A5F6-50941A4C70D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5684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914400" y="1600200"/>
            <a:ext cx="8247063" cy="5257800"/>
            <a:chOff x="576" y="1008"/>
            <a:chExt cx="5195" cy="3312"/>
          </a:xfrm>
        </p:grpSpPr>
        <p:sp>
          <p:nvSpPr>
            <p:cNvPr id="5" name="Rectangle 3" descr="White marble"/>
            <p:cNvSpPr>
              <a:spLocks noChangeArrowheads="1"/>
            </p:cNvSpPr>
            <p:nvPr/>
          </p:nvSpPr>
          <p:spPr bwMode="auto">
            <a:xfrm>
              <a:off x="641" y="1014"/>
              <a:ext cx="5117" cy="3305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kumimoji="1"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76" y="1008"/>
              <a:ext cx="65" cy="331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76" y="1008"/>
              <a:ext cx="5195" cy="6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5498" y="1014"/>
              <a:ext cx="260" cy="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4975" y="1014"/>
              <a:ext cx="261" cy="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454" y="1014"/>
              <a:ext cx="259" cy="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931" y="1014"/>
              <a:ext cx="260" cy="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409" y="1014"/>
              <a:ext cx="260" cy="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887" y="1014"/>
              <a:ext cx="260" cy="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365" y="1014"/>
              <a:ext cx="260" cy="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842" y="1014"/>
              <a:ext cx="260" cy="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320" y="1014"/>
              <a:ext cx="261" cy="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798" y="1014"/>
              <a:ext cx="260" cy="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581" y="1114"/>
              <a:ext cx="53" cy="24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581" y="1607"/>
              <a:ext cx="53" cy="24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581" y="2101"/>
              <a:ext cx="53" cy="245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581" y="2594"/>
              <a:ext cx="53" cy="24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581" y="3088"/>
              <a:ext cx="53" cy="245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581" y="3581"/>
              <a:ext cx="53" cy="24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581" y="4074"/>
              <a:ext cx="53" cy="24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0" y="0"/>
            <a:ext cx="3057525" cy="2057400"/>
            <a:chOff x="0" y="0"/>
            <a:chExt cx="1926" cy="1296"/>
          </a:xfrm>
        </p:grpSpPr>
        <p:sp>
          <p:nvSpPr>
            <p:cNvPr id="26" name="Rectangle 26" descr="White marble"/>
            <p:cNvSpPr>
              <a:spLocks noChangeArrowheads="1"/>
            </p:cNvSpPr>
            <p:nvPr/>
          </p:nvSpPr>
          <p:spPr bwMode="auto">
            <a:xfrm>
              <a:off x="0" y="0"/>
              <a:ext cx="1920" cy="1296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kumimoji="1" lang="ru-RU" sz="2400">
                <a:latin typeface="Times New Roman" pitchFamily="18" charset="0"/>
              </a:endParaRPr>
            </a:p>
          </p:txBody>
        </p:sp>
        <p:grpSp>
          <p:nvGrpSpPr>
            <p:cNvPr id="27" name="Group 27"/>
            <p:cNvGrpSpPr>
              <a:grpSpLocks/>
            </p:cNvGrpSpPr>
            <p:nvPr/>
          </p:nvGrpSpPr>
          <p:grpSpPr bwMode="auto">
            <a:xfrm>
              <a:off x="1" y="1266"/>
              <a:ext cx="1923" cy="30"/>
              <a:chOff x="1" y="1266"/>
              <a:chExt cx="1923" cy="30"/>
            </a:xfrm>
          </p:grpSpPr>
          <p:sp>
            <p:nvSpPr>
              <p:cNvPr id="37" name="Rectangle 28"/>
              <p:cNvSpPr>
                <a:spLocks noChangeArrowheads="1"/>
              </p:cNvSpPr>
              <p:nvPr/>
            </p:nvSpPr>
            <p:spPr bwMode="auto">
              <a:xfrm>
                <a:off x="1" y="1266"/>
                <a:ext cx="1923" cy="3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8" name="Rectangle 29"/>
              <p:cNvSpPr>
                <a:spLocks noChangeArrowheads="1"/>
              </p:cNvSpPr>
              <p:nvPr/>
            </p:nvSpPr>
            <p:spPr bwMode="auto">
              <a:xfrm>
                <a:off x="6" y="1273"/>
                <a:ext cx="96" cy="2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9" name="Rectangle 30"/>
              <p:cNvSpPr>
                <a:spLocks noChangeArrowheads="1"/>
              </p:cNvSpPr>
              <p:nvPr/>
            </p:nvSpPr>
            <p:spPr bwMode="auto">
              <a:xfrm>
                <a:off x="199" y="1273"/>
                <a:ext cx="96" cy="2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0" name="Rectangle 31"/>
              <p:cNvSpPr>
                <a:spLocks noChangeArrowheads="1"/>
              </p:cNvSpPr>
              <p:nvPr/>
            </p:nvSpPr>
            <p:spPr bwMode="auto">
              <a:xfrm>
                <a:off x="392" y="1273"/>
                <a:ext cx="97" cy="2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1" name="Rectangle 32"/>
              <p:cNvSpPr>
                <a:spLocks noChangeArrowheads="1"/>
              </p:cNvSpPr>
              <p:nvPr/>
            </p:nvSpPr>
            <p:spPr bwMode="auto">
              <a:xfrm>
                <a:off x="586" y="1273"/>
                <a:ext cx="96" cy="2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2" name="Rectangle 33"/>
              <p:cNvSpPr>
                <a:spLocks noChangeArrowheads="1"/>
              </p:cNvSpPr>
              <p:nvPr/>
            </p:nvSpPr>
            <p:spPr bwMode="auto">
              <a:xfrm>
                <a:off x="779" y="1273"/>
                <a:ext cx="96" cy="2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3" name="Rectangle 34"/>
              <p:cNvSpPr>
                <a:spLocks noChangeArrowheads="1"/>
              </p:cNvSpPr>
              <p:nvPr/>
            </p:nvSpPr>
            <p:spPr bwMode="auto">
              <a:xfrm>
                <a:off x="972" y="1273"/>
                <a:ext cx="96" cy="2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4" name="Rectangle 35"/>
              <p:cNvSpPr>
                <a:spLocks noChangeArrowheads="1"/>
              </p:cNvSpPr>
              <p:nvPr/>
            </p:nvSpPr>
            <p:spPr bwMode="auto">
              <a:xfrm>
                <a:off x="1165" y="1273"/>
                <a:ext cx="97" cy="2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5" name="Rectangle 36"/>
              <p:cNvSpPr>
                <a:spLocks noChangeArrowheads="1"/>
              </p:cNvSpPr>
              <p:nvPr/>
            </p:nvSpPr>
            <p:spPr bwMode="auto">
              <a:xfrm>
                <a:off x="1359" y="1273"/>
                <a:ext cx="96" cy="2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6" name="Rectangle 37"/>
              <p:cNvSpPr>
                <a:spLocks noChangeArrowheads="1"/>
              </p:cNvSpPr>
              <p:nvPr/>
            </p:nvSpPr>
            <p:spPr bwMode="auto">
              <a:xfrm>
                <a:off x="1552" y="1273"/>
                <a:ext cx="96" cy="2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7" name="Rectangle 38"/>
              <p:cNvSpPr>
                <a:spLocks noChangeArrowheads="1"/>
              </p:cNvSpPr>
              <p:nvPr/>
            </p:nvSpPr>
            <p:spPr bwMode="auto">
              <a:xfrm>
                <a:off x="1745" y="1273"/>
                <a:ext cx="96" cy="2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grpSp>
          <p:nvGrpSpPr>
            <p:cNvPr id="28" name="Group 39"/>
            <p:cNvGrpSpPr>
              <a:grpSpLocks/>
            </p:cNvGrpSpPr>
            <p:nvPr/>
          </p:nvGrpSpPr>
          <p:grpSpPr bwMode="auto">
            <a:xfrm>
              <a:off x="1899" y="0"/>
              <a:ext cx="27" cy="1295"/>
              <a:chOff x="1899" y="0"/>
              <a:chExt cx="27" cy="1295"/>
            </a:xfrm>
          </p:grpSpPr>
          <p:sp>
            <p:nvSpPr>
              <p:cNvPr id="29" name="Rectangle 40"/>
              <p:cNvSpPr>
                <a:spLocks noChangeArrowheads="1"/>
              </p:cNvSpPr>
              <p:nvPr/>
            </p:nvSpPr>
            <p:spPr bwMode="auto">
              <a:xfrm>
                <a:off x="1899" y="0"/>
                <a:ext cx="27" cy="129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/>
            </p:nvSpPr>
            <p:spPr bwMode="auto">
              <a:xfrm>
                <a:off x="1900" y="1195"/>
                <a:ext cx="19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/>
            </p:nvSpPr>
            <p:spPr bwMode="auto">
              <a:xfrm>
                <a:off x="1900" y="1002"/>
                <a:ext cx="19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/>
            </p:nvSpPr>
            <p:spPr bwMode="auto">
              <a:xfrm>
                <a:off x="1900" y="809"/>
                <a:ext cx="19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/>
            </p:nvSpPr>
            <p:spPr bwMode="auto">
              <a:xfrm>
                <a:off x="1900" y="616"/>
                <a:ext cx="19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/>
            </p:nvSpPr>
            <p:spPr bwMode="auto">
              <a:xfrm>
                <a:off x="1900" y="423"/>
                <a:ext cx="19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/>
            </p:nvSpPr>
            <p:spPr bwMode="auto">
              <a:xfrm>
                <a:off x="1900" y="230"/>
                <a:ext cx="19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/>
            </p:nvSpPr>
            <p:spPr bwMode="auto">
              <a:xfrm>
                <a:off x="1900" y="37"/>
                <a:ext cx="19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</p:grpSp>
      <p:sp>
        <p:nvSpPr>
          <p:cNvPr id="7191" name="Rectangle 23"/>
          <p:cNvSpPr>
            <a:spLocks noGrp="1" noChangeArrowheads="1"/>
          </p:cNvSpPr>
          <p:nvPr>
            <p:ph type="ctrTitle" sz="quarter"/>
          </p:nvPr>
        </p:nvSpPr>
        <p:spPr>
          <a:xfrm>
            <a:off x="3200400" y="304800"/>
            <a:ext cx="579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92" name="Rectangle 2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86000" y="3352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Правка образца подзаголовка</a:t>
            </a:r>
          </a:p>
        </p:txBody>
      </p:sp>
      <p:sp>
        <p:nvSpPr>
          <p:cNvPr id="48" name="Rectangle 4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" name="Rectangle 4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" name="Rectangle 5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7E391E-D8AF-40E3-AD35-755E3FCF8D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29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2ED7D4-8EAE-4C97-A452-9E2B44E15E8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1412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910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381" y="2280"/>
              <a:ext cx="5369" cy="48"/>
              <a:chOff x="381" y="2280"/>
              <a:chExt cx="5369" cy="48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81" y="2328"/>
                <a:ext cx="5369" cy="0"/>
              </a:xfrm>
              <a:prstGeom prst="line">
                <a:avLst/>
              </a:prstGeom>
              <a:noFill/>
              <a:ln w="254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381" y="2280"/>
                <a:ext cx="5369" cy="0"/>
              </a:xfrm>
              <a:prstGeom prst="line">
                <a:avLst/>
              </a:prstGeom>
              <a:noFill/>
              <a:ln w="762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384" y="960"/>
              <a:ext cx="5375" cy="384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19464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5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3AA6B5-16BD-4BDE-9756-B434E7130641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762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304DD-94CC-4B59-9889-7FD26B5A243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2864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001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0150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50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150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fld id="{FC1A4969-7A03-4AEA-84CC-389C45640B8B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83976" name="Rectangle 8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3977" name="Rectangle 9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grpSp>
        <p:nvGrpSpPr>
          <p:cNvPr id="4104" name="Group 10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83979" name="Rectangle 11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3980" name="Rectangle 12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4105" name="Group 13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83982" name="Rectangle 14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3983" name="Rectangle 15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4106" name="Group 16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83985" name="Rectangle 17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3986" name="Rectangle 18"/>
            <p:cNvSpPr>
              <a:spLocks noChangeArrowheads="1"/>
            </p:cNvSpPr>
            <p:nvPr/>
          </p:nvSpPr>
          <p:spPr bwMode="auto">
            <a:xfrm rot="5400000" flipV="1">
              <a:off x="2783" y="-2624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1438" y="176213"/>
            <a:ext cx="8745537" cy="161925"/>
            <a:chOff x="48" y="111"/>
            <a:chExt cx="5509" cy="102"/>
          </a:xfrm>
        </p:grpSpPr>
        <p:sp>
          <p:nvSpPr>
            <p:cNvPr id="83988" name="Rectangle 20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3989" name="Rectangle 21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2" grpId="0"/>
      <p:bldP spid="215043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0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504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0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504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0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504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0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504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0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504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04800"/>
            <a:ext cx="723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828800"/>
            <a:ext cx="731361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72" name="Rectangle 4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295400" y="6400800"/>
            <a:ext cx="1905000" cy="457200"/>
          </a:xfrm>
          <a:prstGeom prst="rect">
            <a:avLst/>
          </a:prstGeom>
          <a:noFill/>
          <a:ln w="12700" cap="sq"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3" name="Rectangle 4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400800"/>
            <a:ext cx="3581400" cy="457200"/>
          </a:xfrm>
          <a:prstGeom prst="rect">
            <a:avLst/>
          </a:prstGeom>
          <a:noFill/>
          <a:ln w="12700" cap="sq"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4" name="Rectangle 5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400800"/>
            <a:ext cx="1905000" cy="457200"/>
          </a:xfrm>
          <a:prstGeom prst="rect">
            <a:avLst/>
          </a:prstGeom>
          <a:noFill/>
          <a:ln w="12700" cap="sq"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8A210159-8649-4222-AE99-7EAC040DDE0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91275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391275"/>
            <a:ext cx="1600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A7E6C388-DD56-4C1C-99D7-93586B808D9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l"/>
        <a:defRPr sz="31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90550" y="266700"/>
            <a:ext cx="83248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790700"/>
            <a:ext cx="77724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7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508D6CE-C76E-4238-85FA-CB1233C4CD3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9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38" r:id="rId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v"/>
        <a:defRPr sz="32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3FA9DFC-5ACE-41AB-B2CE-41CE5546684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Arial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Arial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Arial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Arial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Arial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6.jpe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4.png"/><Relationship Id="rId4" Type="http://schemas.openxmlformats.org/officeDocument/2006/relationships/oleObject" Target="../embeddings/oleObject3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iki-linki.ru/Page/32239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9" name="Rectangle 7"/>
          <p:cNvSpPr>
            <a:spLocks noGrp="1" noChangeArrowheads="1"/>
          </p:cNvSpPr>
          <p:nvPr>
            <p:ph type="title"/>
          </p:nvPr>
        </p:nvSpPr>
        <p:spPr>
          <a:xfrm>
            <a:off x="381000" y="1643063"/>
            <a:ext cx="8001000" cy="1428750"/>
          </a:xfrm>
        </p:spPr>
        <p:txBody>
          <a:bodyPr/>
          <a:lstStyle/>
          <a:p>
            <a:pPr eaLnBrk="1" hangingPunct="1"/>
            <a:r>
              <a:rPr lang="ru-RU" altLang="ru-RU" sz="3200" smtClean="0"/>
              <a:t/>
            </a:r>
            <a:br>
              <a:rPr lang="ru-RU" altLang="ru-RU" sz="3200" smtClean="0"/>
            </a:br>
            <a:r>
              <a:rPr lang="ru-RU" altLang="ru-RU" sz="5400" smtClean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Физиология  синапсов </a:t>
            </a:r>
            <a:br>
              <a:rPr lang="ru-RU" altLang="ru-RU" sz="5400" smtClean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5400" smtClean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5400" smtClean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smtClean="0"/>
              <a:t/>
            </a:r>
            <a:br>
              <a:rPr lang="ru-RU" altLang="ru-RU" sz="3200" smtClean="0"/>
            </a:br>
            <a:r>
              <a:rPr lang="ru-RU" altLang="ru-RU" sz="3200" smtClean="0"/>
              <a:t/>
            </a:r>
            <a:br>
              <a:rPr lang="ru-RU" altLang="ru-RU" sz="3200" smtClean="0"/>
            </a:br>
            <a:r>
              <a:rPr lang="ru-RU" altLang="ru-RU" sz="3200" smtClean="0"/>
              <a:t/>
            </a:r>
            <a:br>
              <a:rPr lang="ru-RU" altLang="ru-RU" sz="3200" smtClean="0"/>
            </a:br>
            <a:r>
              <a:rPr lang="ru-RU" altLang="ru-RU" sz="3200" smtClean="0"/>
              <a:t/>
            </a:r>
            <a:br>
              <a:rPr lang="ru-RU" altLang="ru-RU" sz="3200" smtClean="0"/>
            </a:br>
            <a:r>
              <a:rPr lang="ru-RU" altLang="ru-RU" sz="3200" smtClean="0"/>
              <a:t/>
            </a:r>
            <a:br>
              <a:rPr lang="ru-RU" altLang="ru-RU" sz="3200" smtClean="0"/>
            </a:br>
            <a:endParaRPr lang="ru-RU" altLang="ru-RU" sz="2800" smtClean="0"/>
          </a:p>
        </p:txBody>
      </p:sp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3857625" y="5000625"/>
            <a:ext cx="47863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Дралина О.И. </a:t>
            </a:r>
            <a:b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медицинских наук </a:t>
            </a:r>
            <a:b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800"/>
          </a:p>
        </p:txBody>
      </p:sp>
      <p:pic>
        <p:nvPicPr>
          <p:cNvPr id="13316" name="Рисунок 4" descr="http://tusenpekpinnar.files.wordpress.com/2011/04/synapses-mindre.jpg?w=600&amp;h=4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714375"/>
            <a:ext cx="2620962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Рисунок 5" descr="http://www.licet.ru/up/article/006/picture_200608_0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3286125"/>
            <a:ext cx="24288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714375" y="381000"/>
            <a:ext cx="7667625" cy="838200"/>
          </a:xfrm>
        </p:spPr>
        <p:txBody>
          <a:bodyPr/>
          <a:lstStyle/>
          <a:p>
            <a:pPr algn="ctr"/>
            <a:r>
              <a:rPr lang="ru-RU" altLang="ru-RU" sz="50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857250" y="1295400"/>
            <a:ext cx="7600950" cy="4648200"/>
          </a:xfrm>
        </p:spPr>
        <p:txBody>
          <a:bodyPr/>
          <a:lstStyle/>
          <a:p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синапса. Виды синапсов.</a:t>
            </a:r>
          </a:p>
          <a:p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химического синапса.</a:t>
            </a:r>
          </a:p>
          <a:p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передачи возбуждения в химическом синапсе.</a:t>
            </a:r>
          </a:p>
          <a:p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работы ионотропных и метаботропных рецепторов</a:t>
            </a:r>
          </a:p>
          <a:p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возбуждающие и тормозные медиаторы </a:t>
            </a:r>
          </a:p>
          <a:p>
            <a:endParaRPr lang="ru-RU" altLang="ru-RU" sz="28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571625"/>
            <a:ext cx="7929562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7"/>
          <p:cNvSpPr>
            <a:spLocks noGrp="1"/>
          </p:cNvSpPr>
          <p:nvPr>
            <p:ph type="body" idx="1"/>
          </p:nvPr>
        </p:nvSpPr>
        <p:spPr>
          <a:xfrm>
            <a:off x="2214563" y="3929063"/>
            <a:ext cx="714375" cy="4286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800" smtClean="0"/>
          </a:p>
        </p:txBody>
      </p:sp>
      <p:sp>
        <p:nvSpPr>
          <p:cNvPr id="15364" name="Rectangle 1"/>
          <p:cNvSpPr>
            <a:spLocks noGrp="1" noChangeArrowheads="1"/>
          </p:cNvSpPr>
          <p:nvPr>
            <p:ph type="title"/>
          </p:nvPr>
        </p:nvSpPr>
        <p:spPr>
          <a:xfrm>
            <a:off x="500063" y="357188"/>
            <a:ext cx="8215312" cy="984250"/>
          </a:xfrm>
          <a:noFill/>
        </p:spPr>
        <p:txBody>
          <a:bodyPr anchor="ctr">
            <a:spAutoFit/>
          </a:bodyPr>
          <a:lstStyle/>
          <a:p>
            <a:pPr algn="ctr"/>
            <a:r>
              <a:rPr lang="ru-RU" altLang="ru-RU" sz="29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Структурной и функциональной единицей</a:t>
            </a:r>
            <a:br>
              <a:rPr lang="ru-RU" altLang="ru-RU" sz="29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9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нервной ткани является нервная клетка – </a:t>
            </a:r>
            <a:r>
              <a:rPr lang="ru-RU" altLang="ru-RU" sz="29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</a:t>
            </a:r>
            <a:r>
              <a:rPr lang="ru-RU" altLang="ru-RU" sz="2900" u="sng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9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5813" y="571500"/>
            <a:ext cx="7215187" cy="1285875"/>
          </a:xfrm>
        </p:spPr>
        <p:txBody>
          <a:bodyPr/>
          <a:lstStyle/>
          <a:p>
            <a:pPr algn="ctr" eaLnBrk="1" hangingPunct="1"/>
            <a:r>
              <a:rPr lang="ru-RU" altLang="ru-RU" sz="40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Нейроны образуют различные </a:t>
            </a:r>
            <a:br>
              <a:rPr lang="ru-RU" altLang="ru-RU" sz="40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функциональные объединения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71625" y="2286000"/>
            <a:ext cx="6200775" cy="3657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3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3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нервные ганглии (узлы)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3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нервные центры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3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рефлекторные дуги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3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колонки в коре мозга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714375" y="428625"/>
            <a:ext cx="7715250" cy="857250"/>
          </a:xfrm>
        </p:spPr>
        <p:txBody>
          <a:bodyPr lIns="92075" tIns="46038" rIns="92075" bIns="46038" anchor="ctr"/>
          <a:lstStyle/>
          <a:p>
            <a:pPr algn="ctr" eaLnBrk="1" hangingPunct="1"/>
            <a:r>
              <a:rPr lang="ru-RU" alt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Нейроны спинного мозга, мозжечка,  гиппокампа и коры мозга</a:t>
            </a:r>
          </a:p>
        </p:txBody>
      </p:sp>
      <p:pic>
        <p:nvPicPr>
          <p:cNvPr id="81923" name="Picture 3" descr="spinal_neuron_0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1500188"/>
            <a:ext cx="2247900" cy="3024187"/>
          </a:xfrm>
          <a:noFill/>
        </p:spPr>
      </p:pic>
      <p:pic>
        <p:nvPicPr>
          <p:cNvPr id="81924" name="Picture 4" descr="neuron_Purkini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4563" y="4143375"/>
            <a:ext cx="2952750" cy="2374900"/>
          </a:xfrm>
          <a:noFill/>
        </p:spPr>
      </p:pic>
      <p:pic>
        <p:nvPicPr>
          <p:cNvPr id="81925" name="Picture 5" descr="neuron_hyppocamp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0813" y="3357563"/>
            <a:ext cx="2227262" cy="3024187"/>
          </a:xfrm>
          <a:noFill/>
        </p:spPr>
      </p:pic>
      <p:pic>
        <p:nvPicPr>
          <p:cNvPr id="81926" name="Picture 6" descr="cortex_neuron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7688" y="1500188"/>
            <a:ext cx="2152650" cy="29797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819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85" decel="100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385" decel="100000"/>
                                        <p:tgtEl>
                                          <p:spTgt spid="819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385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385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85" decel="100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385" decel="100000"/>
                                        <p:tgtEl>
                                          <p:spTgt spid="819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385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385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85" decel="1000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385" decel="100000"/>
                                        <p:tgtEl>
                                          <p:spTgt spid="819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385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385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Синапс – место контакта нейронов, через которое импульсы передаются только в одном направлении</a:t>
            </a: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4563" y="2428875"/>
            <a:ext cx="4692650" cy="3514725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381000" y="500063"/>
            <a:ext cx="8001000" cy="719137"/>
          </a:xfrm>
        </p:spPr>
        <p:txBody>
          <a:bodyPr/>
          <a:lstStyle/>
          <a:p>
            <a:pPr algn="ctr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Клетка Пуркинье – рекордсмен по числу синаптических контактов </a:t>
            </a:r>
          </a:p>
        </p:txBody>
      </p:sp>
      <p:pic>
        <p:nvPicPr>
          <p:cNvPr id="19459" name="Picture 4" descr="neuron_Purkini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313" y="1857375"/>
            <a:ext cx="6429375" cy="4414838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1000125" y="571500"/>
            <a:ext cx="7072313" cy="928688"/>
          </a:xfrm>
        </p:spPr>
        <p:txBody>
          <a:bodyPr/>
          <a:lstStyle/>
          <a:p>
            <a:pPr algn="ctr"/>
            <a:r>
              <a:rPr lang="ru-RU" altLang="ru-RU" sz="5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Синапс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1285875" y="1928813"/>
            <a:ext cx="7172325" cy="4014787"/>
          </a:xfrm>
        </p:spPr>
        <p:txBody>
          <a:bodyPr/>
          <a:lstStyle/>
          <a:p>
            <a:r>
              <a:rPr lang="ru-RU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структурно-функциональное образование, обеспечивающее переход возбуждения или торможения с окончания нервного волокна на иннервирующую клетку.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143000" y="571500"/>
            <a:ext cx="7239000" cy="647700"/>
          </a:xfrm>
        </p:spPr>
        <p:txBody>
          <a:bodyPr/>
          <a:lstStyle/>
          <a:p>
            <a:pPr algn="ctr"/>
            <a:r>
              <a:rPr lang="ru-RU" altLang="ru-RU" sz="5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Cтруктура синапса</a:t>
            </a:r>
          </a:p>
        </p:txBody>
      </p:sp>
      <p:pic>
        <p:nvPicPr>
          <p:cNvPr id="2150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3063" y="1928813"/>
            <a:ext cx="6040437" cy="4143375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синапсов</a:t>
            </a:r>
            <a:r>
              <a:rPr lang="ru-RU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smtClean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772400" cy="4800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   По расположению: 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центральные</a:t>
            </a: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(аксосоматические; аксодендритные; соматодендритные и т.д.)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периферические</a:t>
            </a: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(нервно-мышечные; нейро-секреторные; рецепторно-нейрональные).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  По процессу, возникающему в иннервируемой клетке: </a:t>
            </a:r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тормозные</a:t>
            </a: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возбуждающие</a:t>
            </a: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  По способу передачи возбуждения: </a:t>
            </a:r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</a:t>
            </a: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химические</a:t>
            </a: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  По типу медиатора: </a:t>
            </a:r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адренергические; холинергические; ГАМК-ергические </a:t>
            </a: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1928813" y="423863"/>
            <a:ext cx="5000625" cy="587375"/>
          </a:xfrm>
        </p:spPr>
        <p:txBody>
          <a:bodyPr anchor="ctr"/>
          <a:lstStyle/>
          <a:p>
            <a:pPr algn="ctr" eaLnBrk="1" hangingPunct="1"/>
            <a:r>
              <a:rPr lang="ru-RU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синапсов</a:t>
            </a:r>
          </a:p>
        </p:txBody>
      </p:sp>
      <p:pic>
        <p:nvPicPr>
          <p:cNvPr id="19459" name="Picture 3" descr="axoden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1571625"/>
            <a:ext cx="4608513" cy="2068513"/>
          </a:xfrm>
          <a:noFill/>
        </p:spPr>
      </p:pic>
      <p:pic>
        <p:nvPicPr>
          <p:cNvPr id="19460" name="Picture 4" descr="axoaxo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4938" y="2286000"/>
            <a:ext cx="3603625" cy="2695575"/>
          </a:xfrm>
          <a:noFill/>
        </p:spPr>
      </p:pic>
      <p:pic>
        <p:nvPicPr>
          <p:cNvPr id="19461" name="Picture 5" descr="axosom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1563" y="4071938"/>
            <a:ext cx="4176712" cy="2382837"/>
          </a:xfrm>
          <a:noFill/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928688" y="1071563"/>
            <a:ext cx="36004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i="1">
                <a:latin typeface="Verdana" panose="020B0604030504040204" pitchFamily="34" charset="0"/>
              </a:rPr>
              <a:t>Аксо-дендритный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357313" y="3643313"/>
            <a:ext cx="30956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i="1">
                <a:latin typeface="Verdana" panose="020B0604030504040204" pitchFamily="34" charset="0"/>
              </a:rPr>
              <a:t>Аксо-соматический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5286375" y="1857375"/>
            <a:ext cx="34559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i="1">
                <a:latin typeface="Verdana" panose="020B0604030504040204" pitchFamily="34" charset="0"/>
              </a:rPr>
              <a:t>Аксо-аксональный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571500" y="714375"/>
            <a:ext cx="8001000" cy="1428750"/>
          </a:xfrm>
        </p:spPr>
        <p:txBody>
          <a:bodyPr/>
          <a:lstStyle/>
          <a:p>
            <a:pPr algn="ctr"/>
            <a:r>
              <a:rPr lang="ru-RU" altLang="ru-RU" sz="4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классификация синапсов</a:t>
            </a:r>
            <a:endParaRPr lang="ru-RU" altLang="ru-RU" sz="4400" smtClean="0">
              <a:solidFill>
                <a:srgbClr val="FFFF00"/>
              </a:solidFill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1285875" y="2714625"/>
            <a:ext cx="7172325" cy="3228975"/>
          </a:xfrm>
        </p:spPr>
        <p:txBody>
          <a:bodyPr/>
          <a:lstStyle/>
          <a:p>
            <a:pPr marL="0" inden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ru-RU" altLang="ru-RU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возбуждающие синапсы</a:t>
            </a:r>
          </a:p>
          <a:p>
            <a:pPr marL="0" inden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ru-RU" altLang="ru-RU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тормозящие синапсы</a:t>
            </a:r>
            <a:endParaRPr lang="ru-RU" altLang="ru-RU" sz="40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57188"/>
            <a:ext cx="8001000" cy="928687"/>
          </a:xfrm>
        </p:spPr>
        <p:txBody>
          <a:bodyPr anchor="ctr"/>
          <a:lstStyle/>
          <a:p>
            <a:pPr algn="ctr" eaLnBrk="1" hangingPunct="1"/>
            <a:r>
              <a:rPr lang="ru-RU" altLang="ru-RU" sz="4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Синапсы</a:t>
            </a: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1897, Чарльз Шеррингтон</a:t>
            </a:r>
          </a:p>
        </p:txBody>
      </p:sp>
      <p:graphicFrame>
        <p:nvGraphicFramePr>
          <p:cNvPr id="24631" name="Group 55"/>
          <p:cNvGraphicFramePr>
            <a:graphicFrameLocks noGrp="1"/>
          </p:cNvGraphicFramePr>
          <p:nvPr>
            <p:ph idx="1"/>
          </p:nvPr>
        </p:nvGraphicFramePr>
        <p:xfrm>
          <a:off x="611188" y="1500188"/>
          <a:ext cx="8032750" cy="4792662"/>
        </p:xfrm>
        <a:graphic>
          <a:graphicData uri="http://schemas.openxmlformats.org/drawingml/2006/table">
            <a:tbl>
              <a:tblPr/>
              <a:tblGrid>
                <a:gridCol w="3889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433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1814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Электрические синапсы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Химические синапсы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05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Имеют узкую </a:t>
                      </a:r>
                      <a:r>
                        <a:rPr kumimoji="0" lang="ru-RU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синаптическую</a:t>
                      </a: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щель 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Имеют широкую </a:t>
                      </a:r>
                      <a:r>
                        <a:rPr kumimoji="0" lang="ru-RU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синаптическую</a:t>
                      </a: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щель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0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Синаптическая</a:t>
                      </a: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задержка очень мала (0,1 мс), что обеспечивает быстрое проведение возбуждения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Большая </a:t>
                      </a:r>
                      <a:r>
                        <a:rPr kumimoji="0" lang="ru-RU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синаптическая</a:t>
                      </a: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задержка (0,5 мс), что объясняет низкую скорость проведения возбуждения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8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возбуждения в обе стороны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Одностороннее проведение возбуждения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05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Падение амплитуды сигнала (отсутствие механизма усиления)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Усиление амплитуды сигнала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543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Отсутствие везикул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везикул с медиатором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097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Возможность передачи небольших молекул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Возможность коррекции с помощью фармакологических препаратов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190500"/>
          </a:xfrm>
        </p:spPr>
        <p:txBody>
          <a:bodyPr/>
          <a:lstStyle/>
          <a:p>
            <a:endParaRPr lang="ru-RU" altLang="ru-RU" sz="800" smtClean="0"/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 </a:t>
            </a:r>
            <a:r>
              <a:rPr lang="ru-RU" altLang="ru-RU" sz="4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химических синапсов</a:t>
            </a:r>
            <a:r>
              <a:rPr lang="ru-RU" altLang="ru-RU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в том, что передача возбуждения осуществляется при помощи особой группы химических веществ – </a:t>
            </a:r>
            <a:r>
              <a:rPr lang="ru-RU" altLang="ru-RU" sz="4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медиаторов</a:t>
            </a:r>
            <a:r>
              <a:rPr lang="ru-RU" altLang="ru-RU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1071563" y="381000"/>
            <a:ext cx="7310437" cy="838200"/>
          </a:xfrm>
        </p:spPr>
        <p:txBody>
          <a:bodyPr/>
          <a:lstStyle/>
          <a:p>
            <a:pPr algn="ctr"/>
            <a:r>
              <a:rPr lang="ru-RU" altLang="ru-RU" sz="4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химических синапсов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6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холинэргические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них происходит передача возбуждения при помощи ацетилхолина);</a:t>
            </a:r>
          </a:p>
          <a:p>
            <a:r>
              <a:rPr lang="ru-RU" altLang="ru-RU" sz="26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адренэргические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них происходит передача возбуждения при помощи трех катехоламинов);</a:t>
            </a:r>
          </a:p>
          <a:p>
            <a:r>
              <a:rPr lang="ru-RU" altLang="ru-RU" sz="26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дофаминэргические 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них происходит передача возбуждения при помощи дофамина);</a:t>
            </a:r>
          </a:p>
          <a:p>
            <a:r>
              <a:rPr lang="ru-RU" altLang="ru-RU" sz="26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гистаминэргические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них происходит передача возбуждения при помощи гистамина);</a:t>
            </a:r>
          </a:p>
          <a:p>
            <a:r>
              <a:rPr lang="ru-RU" altLang="ru-RU" sz="26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ГАМК-эргические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них происходит передача возбуждения при помощи гаммааминомасляной кислоты, т.е. развивается процесс торможения).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4786313" y="2071688"/>
          <a:ext cx="3960812" cy="367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hoto Editor Photo" r:id="rId3" imgW="3238952" imgH="2952381" progId="MSPhotoEd.3">
                  <p:embed/>
                </p:oleObj>
              </mc:Choice>
              <mc:Fallback>
                <p:oleObj name="Photo Editor Photo" r:id="rId3" imgW="3238952" imgH="2952381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2000" contras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3" y="2071688"/>
                        <a:ext cx="3960812" cy="367665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 descr="7380_00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lum bright="-30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2071688"/>
            <a:ext cx="4175125" cy="2659062"/>
          </a:xfrm>
          <a:noFill/>
          <a:ln w="19050">
            <a:solidFill>
              <a:srgbClr val="FF9900"/>
            </a:solidFill>
            <a:miter lim="800000"/>
            <a:headEnd/>
            <a:tailEnd/>
          </a:ln>
        </p:spPr>
      </p:pic>
      <p:pic>
        <p:nvPicPr>
          <p:cNvPr id="1028" name="Picture 6" descr="2905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>
            <a:lum bright="-12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0438" y="5143500"/>
            <a:ext cx="1798637" cy="1187450"/>
          </a:xfrm>
          <a:noFill/>
          <a:ln w="19050">
            <a:solidFill>
              <a:srgbClr val="800080"/>
            </a:solidFill>
            <a:miter lim="800000"/>
            <a:headEnd/>
            <a:tailEnd/>
          </a:ln>
        </p:spPr>
      </p:pic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500063" y="714375"/>
            <a:ext cx="4175125" cy="936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Химические синапсы</a:t>
            </a:r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4786313" y="714375"/>
            <a:ext cx="3960812" cy="9366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 синапсы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1143000" y="928688"/>
            <a:ext cx="7215188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 </a:t>
            </a:r>
            <a:r>
              <a:rPr lang="ru-RU" altLang="ru-RU" sz="4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электрических синапсов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в том, что передача возбуждения осуществляется при помощи </a:t>
            </a:r>
            <a:r>
              <a:rPr lang="ru-RU" altLang="ru-RU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электрического тока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Таких синапсов в организме обнаружено мало.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571500" y="381000"/>
            <a:ext cx="7810500" cy="838200"/>
          </a:xfrm>
        </p:spPr>
        <p:txBody>
          <a:bodyPr/>
          <a:lstStyle/>
          <a:p>
            <a:pPr algn="ctr"/>
            <a:r>
              <a:rPr lang="ru-RU" altLang="ru-RU" sz="3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Физиологические свойства синапсов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685800" y="1214438"/>
            <a:ext cx="7772400" cy="4729162"/>
          </a:xfrm>
        </p:spPr>
        <p:txBody>
          <a:bodyPr/>
          <a:lstStyle/>
          <a:p>
            <a:r>
              <a:rPr lang="ru-RU" altLang="ru-RU" sz="24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клапанное свойство синапсов</a:t>
            </a: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т.е. способность передавать возбуждение только в одном направлении с пресинаптической мембраны на постсинаптическую;</a:t>
            </a:r>
          </a:p>
          <a:p>
            <a:r>
              <a:rPr lang="ru-RU" altLang="ru-RU" sz="24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свойство синаптической задержки</a:t>
            </a: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связанное с тем, что скорость передачи возбуждения снижается;</a:t>
            </a:r>
          </a:p>
          <a:p>
            <a:r>
              <a:rPr lang="ru-RU" altLang="ru-RU" sz="24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свойство потенциации </a:t>
            </a: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(каждый последующий импульс будет проводиться с меньшей постсинаптической задержкой). Это связано с тем, что на пресинаптической и постсинаптической мембране остается медиатор от проведения предыдущего импульса;</a:t>
            </a:r>
          </a:p>
          <a:p>
            <a:r>
              <a:rPr lang="ru-RU" alt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лабильность синапса </a:t>
            </a: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(100-150 имульсов в секунду).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642938" y="714375"/>
            <a:ext cx="7739062" cy="857250"/>
          </a:xfrm>
        </p:spPr>
        <p:txBody>
          <a:bodyPr/>
          <a:lstStyle/>
          <a:p>
            <a:pPr algn="ctr"/>
            <a:r>
              <a:rPr lang="ru-RU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</a:t>
            </a: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1143000" y="1928813"/>
            <a:ext cx="6929438" cy="4014787"/>
          </a:xfrm>
        </p:spPr>
        <p:txBody>
          <a:bodyPr/>
          <a:lstStyle/>
          <a:p>
            <a:r>
              <a:rPr lang="ru-RU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группа химических веществ, которая принимает участие в передаче возбуждения или торможения в химических синапсах с пресинаптической на постсинаптическую мембрану.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642938" y="381000"/>
            <a:ext cx="7739062" cy="838200"/>
          </a:xfrm>
        </p:spPr>
        <p:txBody>
          <a:bodyPr/>
          <a:lstStyle/>
          <a:p>
            <a:pPr algn="ctr"/>
            <a:r>
              <a:rPr lang="ru-RU" altLang="ru-RU" sz="3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Критерии, по которым вещество относят к группе медиаторов</a:t>
            </a:r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>
          <a:xfrm>
            <a:off x="785813" y="1643063"/>
            <a:ext cx="7672387" cy="4643437"/>
          </a:xfrm>
        </p:spPr>
        <p:txBody>
          <a:bodyPr/>
          <a:lstStyle/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вещество должно выделяться на пресинаптической мембране, терминали аксона;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структурах синапса должны существовать ферменты, которые способствуют синтезу и распаду медиатора, а также должны быть рецепторы на постсинаптической мембране, которые взаимодействуют с медиатором;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вещество должно при очень низкой своей концентрации передавать возбуждение с пресинаптической мембраны на постсинаптическую мембрану.</a:t>
            </a:r>
            <a:endParaRPr lang="ru-RU" altLang="ru-RU" sz="260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001000" cy="1071563"/>
          </a:xfrm>
        </p:spPr>
        <p:txBody>
          <a:bodyPr/>
          <a:lstStyle/>
          <a:p>
            <a:pPr algn="ctr"/>
            <a:r>
              <a:rPr lang="ru-RU" altLang="ru-RU" sz="4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медиаторов</a:t>
            </a: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1071563" y="1643063"/>
            <a:ext cx="7386637" cy="4300537"/>
          </a:xfrm>
        </p:spPr>
        <p:txBody>
          <a:bodyPr/>
          <a:lstStyle/>
          <a:p>
            <a:pPr>
              <a:buFontTx/>
              <a:buNone/>
            </a:pPr>
            <a:endParaRPr lang="ru-RU" altLang="ru-RU" smtClean="0"/>
          </a:p>
          <a:p>
            <a:r>
              <a:rPr lang="ru-RU" altLang="ru-RU" sz="3600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</a:t>
            </a:r>
            <a:r>
              <a:rPr lang="ru-RU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основанная на структуре медиатора;</a:t>
            </a:r>
          </a:p>
          <a:p>
            <a:r>
              <a:rPr lang="ru-RU" altLang="ru-RU" sz="3600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</a:t>
            </a:r>
            <a:r>
              <a:rPr lang="ru-RU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основанная на функции медиатора.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классификация</a:t>
            </a:r>
            <a:br>
              <a:rPr lang="ru-RU" altLang="ru-RU" sz="4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40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785813" y="1295400"/>
            <a:ext cx="7672387" cy="4648200"/>
          </a:xfrm>
        </p:spPr>
        <p:txBody>
          <a:bodyPr/>
          <a:lstStyle/>
          <a:p>
            <a:r>
              <a:rPr lang="ru-RU" altLang="ru-RU" sz="26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Сложные эфиры 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ацетилхолин (АХ).</a:t>
            </a:r>
          </a:p>
          <a:p>
            <a:r>
              <a:rPr lang="ru-RU" altLang="ru-RU" sz="26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Биогенные амины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катехоламины (дофамин, норадреналин (НА), адреналин (А));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серотонин;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гистамин.</a:t>
            </a:r>
          </a:p>
          <a:p>
            <a:r>
              <a:rPr lang="ru-RU" altLang="ru-RU" sz="26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Аминокислоты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гаммааминомасляная кислота (ГАМК);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глютаминовая кислота;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глицин;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аргинин.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190500"/>
          </a:xfrm>
        </p:spPr>
        <p:txBody>
          <a:bodyPr/>
          <a:lstStyle/>
          <a:p>
            <a:endParaRPr lang="ru-RU" altLang="ru-RU" sz="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1071563" y="500063"/>
            <a:ext cx="7386637" cy="5443537"/>
          </a:xfrm>
        </p:spPr>
        <p:txBody>
          <a:bodyPr/>
          <a:lstStyle/>
          <a:p>
            <a:r>
              <a:rPr lang="ru-RU" altLang="ru-RU" sz="26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Пептиды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опиоидные пептиды: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метэнкефалин;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энкефалины;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лейэнкефалины;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вещество «P»;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вазоактивный интестинальный пептид;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соматостатин.</a:t>
            </a:r>
          </a:p>
          <a:p>
            <a:r>
              <a:rPr lang="ru-RU" altLang="ru-RU" sz="26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Пуриновые соединения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АТФ.</a:t>
            </a:r>
          </a:p>
          <a:p>
            <a:r>
              <a:rPr lang="ru-RU" altLang="ru-RU" sz="26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Вещества с минимальной молекулярной массой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NO;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CO.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714375" y="714375"/>
            <a:ext cx="7667625" cy="857250"/>
          </a:xfrm>
        </p:spPr>
        <p:txBody>
          <a:bodyPr/>
          <a:lstStyle/>
          <a:p>
            <a:pPr algn="ctr"/>
            <a:r>
              <a:rPr lang="ru-RU" altLang="ru-RU" sz="40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классификация</a:t>
            </a:r>
            <a:endParaRPr lang="ru-RU" altLang="ru-RU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857250" y="1785938"/>
            <a:ext cx="7600950" cy="4357687"/>
          </a:xfrm>
        </p:spPr>
        <p:txBody>
          <a:bodyPr/>
          <a:lstStyle/>
          <a:p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Возбуждающие медиаторы</a:t>
            </a: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вызывающие деполяризацию постсинаптической мембраны и образование возбуждающего постсинаптического потенциала:</a:t>
            </a:r>
          </a:p>
          <a:p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АХ;</a:t>
            </a:r>
          </a:p>
          <a:p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глютаминовая кислота;</a:t>
            </a:r>
          </a:p>
          <a:p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аспарагиновая кислота.</a:t>
            </a:r>
          </a:p>
          <a:p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Тормозящие медиаторы</a:t>
            </a:r>
            <a:endParaRPr lang="ru-RU" altLang="ru-RU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119063"/>
          </a:xfrm>
        </p:spPr>
        <p:txBody>
          <a:bodyPr/>
          <a:lstStyle/>
          <a:p>
            <a:endParaRPr lang="ru-RU" altLang="ru-RU" sz="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Содержимое 2"/>
          <p:cNvSpPr>
            <a:spLocks noGrp="1"/>
          </p:cNvSpPr>
          <p:nvPr>
            <p:ph idx="1"/>
          </p:nvPr>
        </p:nvSpPr>
        <p:spPr>
          <a:xfrm>
            <a:off x="1000125" y="785813"/>
            <a:ext cx="7458075" cy="5286375"/>
          </a:xfrm>
        </p:spPr>
        <p:txBody>
          <a:bodyPr/>
          <a:lstStyle/>
          <a:p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Тормозящие медиаторы</a:t>
            </a: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вызывающие гиперполяризацию постсинаптической мембраны, после чего возникает тормозной постсинаптический потенциал, который генерирует процесс торможения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ГАМК;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глицин;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вещество «P»;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дофамин;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серотонин;</a:t>
            </a:r>
          </a:p>
          <a:p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АТФ.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8001000" cy="500062"/>
          </a:xfrm>
        </p:spPr>
        <p:txBody>
          <a:bodyPr/>
          <a:lstStyle/>
          <a:p>
            <a:endParaRPr lang="ru-RU" altLang="ru-RU" sz="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857250" y="1295400"/>
            <a:ext cx="7600950" cy="4648200"/>
          </a:xfrm>
        </p:spPr>
        <p:txBody>
          <a:bodyPr/>
          <a:lstStyle/>
          <a:p>
            <a:r>
              <a:rPr lang="ru-RU" altLang="ru-RU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Норадреналин, изонорадреналин, адреналин, гистамин являются как </a:t>
            </a:r>
            <a:r>
              <a:rPr lang="ru-RU" altLang="ru-RU" sz="40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тормозными</a:t>
            </a:r>
            <a:r>
              <a:rPr lang="ru-RU" altLang="ru-RU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и </a:t>
            </a:r>
            <a:r>
              <a:rPr lang="ru-RU" altLang="ru-RU" sz="40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возбуждающими </a:t>
            </a:r>
            <a:r>
              <a:rPr lang="ru-RU" altLang="ru-RU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медиаторами.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0063" y="260350"/>
            <a:ext cx="8643937" cy="908050"/>
          </a:xfrm>
        </p:spPr>
        <p:txBody>
          <a:bodyPr anchor="ctr"/>
          <a:lstStyle/>
          <a:p>
            <a:pPr algn="ctr" eaLnBrk="1" hangingPunct="1"/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Ацетилхолин – </a:t>
            </a:r>
            <a:r>
              <a:rPr lang="ru-RU" altLang="ru-RU" sz="26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открытый медиатор нервной системы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00563" y="1143000"/>
            <a:ext cx="4318000" cy="528637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1914 г.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Дейл Г.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(Англия)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опубликовал обзор по действию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Ацетилхолина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1920 г.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Леви О.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(Австрия)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показывает тормозное влияние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ацетилхолина на деятельность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сердца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1929 г.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Дейл 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получает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ацетилхолин из селезенки и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показывает, что он выделяется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кончиков нервов и в нервно-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мышечных препаратах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1936 г.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Дейл Г.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Леви О.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Нобелевская премия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механизма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синаптической передачи</a:t>
            </a:r>
            <a:endParaRPr lang="ru-RU" altLang="ru-RU" sz="2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smtClean="0">
              <a:solidFill>
                <a:srgbClr val="FF0000"/>
              </a:solidFill>
            </a:endParaRPr>
          </a:p>
        </p:txBody>
      </p:sp>
      <p:pic>
        <p:nvPicPr>
          <p:cNvPr id="38916" name="Picture 4" descr="loewiht"/>
          <p:cNvPicPr>
            <a:picLocks noChangeAspect="1" noChangeArrowheads="1" noCrop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85875"/>
            <a:ext cx="3962400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00125" y="500063"/>
            <a:ext cx="5500688" cy="1000125"/>
          </a:xfrm>
        </p:spPr>
        <p:txBody>
          <a:bodyPr lIns="92075" tIns="46038" rIns="92075" bIns="46038" anchor="ctr"/>
          <a:lstStyle/>
          <a:p>
            <a:pPr algn="ctr" eaLnBrk="1" hangingPunct="1"/>
            <a:r>
              <a:rPr lang="ru-RU" altLang="ru-RU" sz="3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Ультраструктура </a:t>
            </a:r>
            <a:br>
              <a:rPr lang="ru-RU" altLang="ru-RU" sz="3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химического синапса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0063" y="1714500"/>
            <a:ext cx="3357562" cy="4572000"/>
          </a:xfrm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ru-RU" altLang="ru-RU" sz="2000" b="1" smtClean="0">
                <a:latin typeface="Times New Roman" panose="02020603050405020304" pitchFamily="18" charset="0"/>
              </a:rPr>
              <a:t>1 </a:t>
            </a:r>
            <a:r>
              <a:rPr lang="ru-RU" altLang="ru-RU" sz="2400" smtClean="0">
                <a:latin typeface="Times New Roman" panose="02020603050405020304" pitchFamily="18" charset="0"/>
              </a:rPr>
              <a:t>- пресинаптичекая область</a:t>
            </a:r>
          </a:p>
          <a:p>
            <a:pPr eaLnBrk="1" hangingPunct="1">
              <a:buFontTx/>
              <a:buNone/>
            </a:pPr>
            <a:r>
              <a:rPr lang="ru-RU" altLang="ru-RU" sz="2400" smtClean="0">
                <a:latin typeface="Times New Roman" panose="02020603050405020304" pitchFamily="18" charset="0"/>
              </a:rPr>
              <a:t>2 - синаптическая щель</a:t>
            </a:r>
          </a:p>
          <a:p>
            <a:pPr eaLnBrk="1" hangingPunct="1">
              <a:buFontTx/>
              <a:buNone/>
            </a:pPr>
            <a:r>
              <a:rPr lang="ru-RU" altLang="ru-RU" sz="2400" smtClean="0">
                <a:latin typeface="Times New Roman" panose="02020603050405020304" pitchFamily="18" charset="0"/>
              </a:rPr>
              <a:t>3 - постсинаптическая область</a:t>
            </a:r>
          </a:p>
          <a:p>
            <a:pPr eaLnBrk="1" hangingPunct="1">
              <a:buFontTx/>
              <a:buNone/>
            </a:pPr>
            <a:r>
              <a:rPr lang="ru-RU" altLang="ru-RU" sz="2400" smtClean="0">
                <a:latin typeface="Times New Roman" panose="02020603050405020304" pitchFamily="18" charset="0"/>
              </a:rPr>
              <a:t>4 - синаптические пузырьки </a:t>
            </a:r>
          </a:p>
          <a:p>
            <a:pPr eaLnBrk="1" hangingPunct="1">
              <a:buFontTx/>
              <a:buNone/>
            </a:pPr>
            <a:r>
              <a:rPr lang="ru-RU" altLang="ru-RU" sz="2400" smtClean="0">
                <a:latin typeface="Times New Roman" panose="02020603050405020304" pitchFamily="18" charset="0"/>
              </a:rPr>
              <a:t>5 - митохондрии</a:t>
            </a:r>
          </a:p>
          <a:p>
            <a:pPr eaLnBrk="1" hangingPunct="1">
              <a:buFontTx/>
              <a:buNone/>
            </a:pPr>
            <a:r>
              <a:rPr lang="ru-RU" altLang="ru-RU" sz="2400" smtClean="0">
                <a:latin typeface="Times New Roman" panose="02020603050405020304" pitchFamily="18" charset="0"/>
              </a:rPr>
              <a:t>6 - синаптопора</a:t>
            </a:r>
          </a:p>
          <a:p>
            <a:pPr eaLnBrk="1" hangingPunct="1">
              <a:buFontTx/>
              <a:buNone/>
            </a:pPr>
            <a:r>
              <a:rPr lang="ru-RU" altLang="ru-RU" sz="2400" smtClean="0">
                <a:latin typeface="Times New Roman" panose="02020603050405020304" pitchFamily="18" charset="0"/>
              </a:rPr>
              <a:t>7 - субсинаптическая зона</a:t>
            </a:r>
          </a:p>
        </p:txBody>
      </p:sp>
      <p:pic>
        <p:nvPicPr>
          <p:cNvPr id="76804" name="Picture 4" descr="cell_nervus_00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1938" y="1785938"/>
            <a:ext cx="4500562" cy="4500562"/>
          </a:xfrm>
          <a:noFill/>
        </p:spPr>
      </p:pic>
      <p:graphicFrame>
        <p:nvGraphicFramePr>
          <p:cNvPr id="76805" name="Object 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715125" y="214313"/>
          <a:ext cx="187007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Photo Editor Photo" r:id="rId4" imgW="1905266" imgH="1380952" progId="MSPhotoEd.3">
                  <p:embed/>
                </p:oleObj>
              </mc:Choice>
              <mc:Fallback>
                <p:oleObj name="Photo Editor Photo" r:id="rId4" imgW="1905266" imgH="1380952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25" y="214313"/>
                        <a:ext cx="1870075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02" grpId="1"/>
      <p:bldP spid="76803" grpId="0" build="p"/>
      <p:bldP spid="76803" grpI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3238" y="500063"/>
            <a:ext cx="8640762" cy="571500"/>
          </a:xfrm>
        </p:spPr>
        <p:txBody>
          <a:bodyPr lIns="92075" tIns="46038" rIns="92075" bIns="46038" anchor="b"/>
          <a:lstStyle/>
          <a:p>
            <a:pPr algn="ctr" eaLnBrk="1" hangingPunct="1"/>
            <a:r>
              <a:rPr lang="en-US" altLang="ru-RU" sz="3200" smtClean="0"/>
              <a:t/>
            </a:r>
            <a:br>
              <a:rPr lang="en-US" altLang="ru-RU" sz="3200" smtClean="0"/>
            </a:br>
            <a:r>
              <a:rPr lang="en-US" altLang="ru-RU" sz="3200" smtClean="0"/>
              <a:t/>
            </a:r>
            <a:br>
              <a:rPr lang="en-US" altLang="ru-RU" sz="3200" smtClean="0"/>
            </a:br>
            <a:r>
              <a:rPr lang="en-US" altLang="ru-RU" sz="3200" smtClean="0"/>
              <a:t/>
            </a:r>
            <a:br>
              <a:rPr lang="en-US" altLang="ru-RU" sz="3200" smtClean="0"/>
            </a:br>
            <a:r>
              <a:rPr lang="en-US" altLang="ru-RU" sz="3200" smtClean="0"/>
              <a:t/>
            </a:r>
            <a:br>
              <a:rPr lang="en-US" altLang="ru-RU" sz="3200" smtClean="0"/>
            </a:br>
            <a:r>
              <a:rPr lang="en-US" altLang="ru-RU" sz="3200" smtClean="0"/>
              <a:t/>
            </a:r>
            <a:br>
              <a:rPr lang="en-US" altLang="ru-RU" sz="3200" smtClean="0"/>
            </a:br>
            <a:r>
              <a:rPr lang="en-US" altLang="ru-RU" sz="3200" smtClean="0">
                <a:solidFill>
                  <a:srgbClr val="0033CC"/>
                </a:solidFill>
              </a:rPr>
              <a:t/>
            </a:r>
            <a:br>
              <a:rPr lang="en-US" altLang="ru-RU" sz="3200" smtClean="0">
                <a:solidFill>
                  <a:srgbClr val="0033CC"/>
                </a:solidFill>
              </a:rPr>
            </a:br>
            <a:r>
              <a:rPr lang="en-US" altLang="ru-RU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Общая схема синаптической передачи</a:t>
            </a:r>
            <a:endParaRPr lang="ru-RU" altLang="ru-RU" sz="320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285875"/>
            <a:ext cx="8072438" cy="5143500"/>
          </a:xfrm>
        </p:spPr>
        <p:txBody>
          <a:bodyPr lIns="92075" tIns="46038" rIns="92075" bIns="46038"/>
          <a:lstStyle/>
          <a:p>
            <a:pPr eaLnBrk="1" hangingPunct="1">
              <a:lnSpc>
                <a:spcPct val="80000"/>
              </a:lnSpc>
            </a:pP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Возбуждение пре-СМ, открытие Са</a:t>
            </a:r>
            <a:r>
              <a:rPr lang="ru-RU" altLang="ru-RU" sz="26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-каналов, вход Са</a:t>
            </a:r>
            <a:r>
              <a:rPr lang="ru-RU" altLang="ru-RU" sz="26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синаптосому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altLang="ru-RU" sz="26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-зависимое взаимодействие СП с пре-СМ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Экзоцитоз молекул медиатора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Диффузия молекул к пост-СМ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молекул медиатора с рецепторами</a:t>
            </a:r>
            <a:r>
              <a:rPr lang="en-US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пост-СМ, образование медиатор-рецепторного комплекса (лиганд-рецептор)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ионных каналов пост-СМ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ВПСП или ТПСП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Инактивация медиатора (ферментативное расщепление, захват синаптосомой или астроцитами)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Восстановительные процессы в синаптосоме</a:t>
            </a:r>
          </a:p>
          <a:p>
            <a:pPr eaLnBrk="1" hangingPunct="1">
              <a:lnSpc>
                <a:spcPct val="80000"/>
              </a:lnSpc>
            </a:pPr>
            <a:endParaRPr lang="ru-RU" altLang="ru-RU" sz="2000" smtClean="0"/>
          </a:p>
          <a:p>
            <a:pPr eaLnBrk="1" hangingPunct="1">
              <a:lnSpc>
                <a:spcPct val="80000"/>
              </a:lnSpc>
            </a:pPr>
            <a:endParaRPr lang="ru-RU" alt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85" decel="100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385" decel="100000"/>
                                        <p:tgtEl>
                                          <p:spTgt spid="204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385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385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2" grpId="1"/>
      <p:bldP spid="20483" grpId="0" build="p"/>
      <p:bldP spid="20483" grpI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350" y="693738"/>
            <a:ext cx="2525713" cy="19494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692150"/>
            <a:ext cx="2486025" cy="199548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500438"/>
            <a:ext cx="2571750" cy="21431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3506788"/>
            <a:ext cx="2571750" cy="20875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6" name="Text Box 6"/>
          <p:cNvSpPr txBox="1">
            <a:spLocks noChangeArrowheads="1"/>
          </p:cNvSpPr>
          <p:nvPr/>
        </p:nvSpPr>
        <p:spPr bwMode="auto">
          <a:xfrm rot="-5400000">
            <a:off x="7361237" y="4114801"/>
            <a:ext cx="326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400" u="sng"/>
              <a:t>Physiology of behavior</a:t>
            </a:r>
            <a:r>
              <a:rPr lang="en-US" altLang="ru-RU" sz="1400"/>
              <a:t>, Neil R. Carlson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428625" y="2714625"/>
            <a:ext cx="83581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Возбуждающий постсинаптический ток</a:t>
            </a:r>
            <a:r>
              <a:rPr lang="en-US" altLang="ru-RU" sz="3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altLang="ru-RU" sz="3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ВПСТ</a:t>
            </a:r>
            <a:endParaRPr lang="en-US" altLang="ru-RU" sz="30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714375" y="5643563"/>
            <a:ext cx="80724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Тормозный постсинаптический ток </a:t>
            </a:r>
            <a:r>
              <a:rPr lang="en-US" altLang="ru-RU" sz="3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ru-RU" sz="3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ТПСТ</a:t>
            </a:r>
            <a:endParaRPr lang="en-US" altLang="ru-RU" sz="30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500063" y="1000125"/>
            <a:ext cx="128111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Na+/K+</a:t>
            </a:r>
          </a:p>
          <a:p>
            <a:pPr eaLnBrk="1" hangingPunct="1"/>
            <a:r>
              <a:rPr lang="en-US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Ca2+</a:t>
            </a:r>
          </a:p>
          <a:p>
            <a:pPr eaLnBrk="1" hangingPunct="1"/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</a:t>
            </a:r>
            <a:endParaRPr lang="en-US" altLang="ru-RU" sz="2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571500" y="4143375"/>
            <a:ext cx="121443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K+</a:t>
            </a:r>
          </a:p>
          <a:p>
            <a:pPr eaLnBrk="1" hangingPunct="1"/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</a:t>
            </a:r>
            <a:endParaRPr lang="en-US" altLang="ru-RU" sz="2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7500938" y="1285875"/>
            <a:ext cx="137001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Cl –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7500938" y="4143375"/>
            <a:ext cx="1246187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l –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500063" y="428625"/>
            <a:ext cx="8215312" cy="785813"/>
          </a:xfrm>
        </p:spPr>
        <p:txBody>
          <a:bodyPr lIns="92075" tIns="46038" rIns="92075" bIns="46038" anchor="ctr"/>
          <a:lstStyle/>
          <a:p>
            <a:pPr algn="ctr" eaLnBrk="1" hangingPunct="1"/>
            <a:r>
              <a:rPr lang="ru-RU" altLang="ru-RU" sz="32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Пресинаптический компонент большинства синапсов является аксональным</a:t>
            </a:r>
          </a:p>
        </p:txBody>
      </p:sp>
      <p:pic>
        <p:nvPicPr>
          <p:cNvPr id="88068" name="Picture 4" descr="synaps_spinal_0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lum bright="-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1938" y="1357313"/>
            <a:ext cx="3744912" cy="2192337"/>
          </a:xfrm>
        </p:spPr>
      </p:pic>
      <p:graphicFrame>
        <p:nvGraphicFramePr>
          <p:cNvPr id="88069" name="Object 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857250" y="1357313"/>
          <a:ext cx="2643188" cy="227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Photo Editor Photo" r:id="rId4" imgW="4382112" imgH="4238095" progId="MSPhotoEd.3">
                  <p:embed/>
                </p:oleObj>
              </mc:Choice>
              <mc:Fallback>
                <p:oleObj name="Photo Editor Photo" r:id="rId4" imgW="4382112" imgH="4238095" progId="MSPhotoEd.3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lum bright="-6000"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0" y="1357313"/>
                        <a:ext cx="2643188" cy="227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0" name="Object 6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327650" y="3429000"/>
          <a:ext cx="3816350" cy="286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Photo Editor Photo" r:id="rId6" imgW="5144218" imgH="3952381" progId="MSPhotoEd.3">
                  <p:embed/>
                </p:oleObj>
              </mc:Choice>
              <mc:Fallback>
                <p:oleObj name="Photo Editor Photo" r:id="rId6" imgW="5144218" imgH="3952381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2000"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7650" y="3429000"/>
                        <a:ext cx="3816350" cy="286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8071" name="Picture 7"/>
          <p:cNvPicPr>
            <a:picLocks noChangeAspect="1" noChangeArrowheads="1"/>
          </p:cNvPicPr>
          <p:nvPr/>
        </p:nvPicPr>
        <p:blipFill>
          <a:blip r:embed="rId8">
            <a:lum bright="-18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500438"/>
            <a:ext cx="4681537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Рецепторы</a:t>
            </a:r>
          </a:p>
        </p:txBody>
      </p:sp>
      <p:sp>
        <p:nvSpPr>
          <p:cNvPr id="41987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28625" y="1214438"/>
            <a:ext cx="3857625" cy="47291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200" smtClean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Ионотропные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Имеют сложный субъединичный состав, выполняют рецепторную и каналообразующую функции. При их активации происходит быстрое изменение активности нейронов.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2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 глутаматные рецепторы (</a:t>
            </a:r>
            <a:r>
              <a:rPr lang="en-US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NMDA-</a:t>
            </a:r>
            <a:r>
              <a:rPr lang="ru-RU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рецепторы, </a:t>
            </a:r>
            <a:r>
              <a:rPr lang="en-US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AMPA</a:t>
            </a:r>
            <a:r>
              <a:rPr lang="ru-RU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-рецепторы); ГАМКа-рецепторы; Н-холинорецепторы</a:t>
            </a:r>
          </a:p>
        </p:txBody>
      </p:sp>
      <p:sp>
        <p:nvSpPr>
          <p:cNvPr id="41988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286250" y="1143000"/>
            <a:ext cx="4429125" cy="51435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200" smtClean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Метаботропные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200" smtClean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функционирование сопряжено с </a:t>
            </a:r>
            <a:r>
              <a:rPr lang="en-US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-белками мембраны. При их активации включается каскад биохимических механизмов с участием вторичных мессенджеров. Происходит модуляция деятельности различных белков (ионных каналов, ферментативных).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2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 глутаматные рецепторы (</a:t>
            </a:r>
            <a:r>
              <a:rPr lang="en-US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mGlu-R1,5</a:t>
            </a:r>
            <a:r>
              <a:rPr lang="ru-RU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mGlu-R2,3</a:t>
            </a:r>
            <a:r>
              <a:rPr lang="ru-RU" altLang="ru-RU" sz="2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ГАМКв-рецепторы; М-холинорецепторы; дофаминовые, серотониновые рецепторы</a:t>
            </a:r>
          </a:p>
          <a:p>
            <a:pPr>
              <a:lnSpc>
                <a:spcPct val="80000"/>
              </a:lnSpc>
            </a:pPr>
            <a:endParaRPr lang="ru-RU" altLang="ru-RU" sz="1800" i="1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title"/>
          </p:nvPr>
        </p:nvSpPr>
        <p:spPr>
          <a:xfrm>
            <a:off x="642938" y="357188"/>
            <a:ext cx="8001000" cy="785812"/>
          </a:xfrm>
        </p:spPr>
        <p:txBody>
          <a:bodyPr/>
          <a:lstStyle/>
          <a:p>
            <a:pPr algn="ctr"/>
            <a:r>
              <a:rPr lang="ru-RU" altLang="ru-RU" sz="33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работы ионного канала </a:t>
            </a:r>
            <a:br>
              <a:rPr lang="ru-RU" altLang="ru-RU" sz="33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3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ионотропного рецептора</a:t>
            </a:r>
          </a:p>
        </p:txBody>
      </p:sp>
      <p:pic>
        <p:nvPicPr>
          <p:cNvPr id="43011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500188"/>
            <a:ext cx="8280400" cy="3500437"/>
          </a:xfrm>
        </p:spPr>
      </p:pic>
      <p:sp>
        <p:nvSpPr>
          <p:cNvPr id="4301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68313" y="5143500"/>
            <a:ext cx="8207375" cy="1238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СЛЕВА:</a:t>
            </a: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ионный канал в закрытом состоянии до принятия нейромедиатора. </a:t>
            </a:r>
          </a:p>
          <a:p>
            <a:pPr>
              <a:lnSpc>
                <a:spcPct val="80000"/>
              </a:lnSpc>
            </a:pPr>
            <a:r>
              <a:rPr lang="ru-RU" alt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СПРАВА:</a:t>
            </a: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ионный канал в закрытом состоянии после принятия нейромедиатора.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42938"/>
            <a:ext cx="6858000" cy="838200"/>
          </a:xfrm>
        </p:spPr>
        <p:txBody>
          <a:bodyPr/>
          <a:lstStyle/>
          <a:p>
            <a:pPr algn="ctr"/>
            <a:r>
              <a:rPr lang="ru-RU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Ионные каналы</a:t>
            </a:r>
          </a:p>
        </p:txBody>
      </p:sp>
      <p:pic>
        <p:nvPicPr>
          <p:cNvPr id="44035" name="Picture 2" descr="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7375" y="1857375"/>
            <a:ext cx="5334000" cy="38973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071563"/>
            <a:ext cx="83185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571625" y="285750"/>
            <a:ext cx="6118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4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ионных каналов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13"/>
          <p:cNvPicPr>
            <a:picLocks noChangeAspect="1" noChangeArrowheads="1"/>
          </p:cNvPicPr>
          <p:nvPr/>
        </p:nvPicPr>
        <p:blipFill>
          <a:blip r:embed="rId2">
            <a:lum bright="-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14438"/>
            <a:ext cx="8104188" cy="521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68313" y="357188"/>
            <a:ext cx="820737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каналообразующих субъединиц различных ионных каналов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428625"/>
            <a:ext cx="8262938" cy="785813"/>
          </a:xfrm>
        </p:spPr>
        <p:txBody>
          <a:bodyPr/>
          <a:lstStyle/>
          <a:p>
            <a:pPr algn="ctr"/>
            <a:r>
              <a:rPr lang="ru-RU" altLang="ru-RU" sz="2400" smtClean="0"/>
              <a:t>   </a:t>
            </a:r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Вторичные посредники и протеинкиназный каскад</a:t>
            </a:r>
          </a:p>
        </p:txBody>
      </p:sp>
      <p:sp>
        <p:nvSpPr>
          <p:cNvPr id="23347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00063" y="5445125"/>
            <a:ext cx="8143875" cy="10795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Адреналин связывается с рецептором, который активирует гетеротримерный G-белок. G-белок активирует аденилатциклазу, которая превращает ATФ в цAMФ, выполняющую роль вторичного посредника </a:t>
            </a:r>
          </a:p>
        </p:txBody>
      </p:sp>
      <p:pic>
        <p:nvPicPr>
          <p:cNvPr id="4710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1214438"/>
            <a:ext cx="7500937" cy="40862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6" grpId="0"/>
      <p:bldP spid="23347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7313" y="428625"/>
            <a:ext cx="6500812" cy="952500"/>
          </a:xfrm>
        </p:spPr>
        <p:txBody>
          <a:bodyPr anchor="b"/>
          <a:lstStyle/>
          <a:p>
            <a:pPr algn="ctr" eaLnBrk="1" hangingPunct="1"/>
            <a:r>
              <a:rPr lang="ru-RU" altLang="ru-RU" sz="50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секретосомы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28625" y="1643063"/>
            <a:ext cx="3643313" cy="4500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секретосомы:</a:t>
            </a:r>
          </a:p>
          <a:p>
            <a:pPr eaLnBrk="1" hangingPunct="1"/>
            <a:r>
              <a:rPr lang="ru-RU" altLang="ru-RU" sz="2600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докированный СП</a:t>
            </a:r>
          </a:p>
          <a:p>
            <a:pPr eaLnBrk="1" hangingPunct="1"/>
            <a:r>
              <a:rPr lang="ru-RU" altLang="ru-RU" sz="2600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белки экзоцитоза</a:t>
            </a:r>
          </a:p>
          <a:p>
            <a:pPr eaLnBrk="1" hangingPunct="1"/>
            <a:r>
              <a:rPr lang="ru-RU" altLang="ru-RU" sz="2600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altLang="ru-RU" sz="2600" i="1" baseline="300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ru-RU" altLang="ru-RU" sz="2600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-канал</a:t>
            </a:r>
          </a:p>
          <a:p>
            <a:pPr eaLnBrk="1" hangingPunct="1">
              <a:buFontTx/>
              <a:buNone/>
            </a:pPr>
            <a:endParaRPr lang="ru-RU" altLang="ru-RU" sz="2600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2600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открытии Са</a:t>
            </a:r>
            <a:r>
              <a:rPr lang="ru-RU" altLang="ru-RU" sz="26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-каналов формируется Са</a:t>
            </a:r>
            <a:r>
              <a:rPr lang="ru-RU" altLang="ru-RU" sz="26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ru-RU" alt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-микродомен</a:t>
            </a:r>
          </a:p>
          <a:p>
            <a:pPr eaLnBrk="1" hangingPunct="1"/>
            <a:endParaRPr lang="ru-RU" altLang="ru-RU" sz="1800" smtClean="0"/>
          </a:p>
        </p:txBody>
      </p:sp>
      <p:pic>
        <p:nvPicPr>
          <p:cNvPr id="12292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bright="-18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1938" y="1643063"/>
            <a:ext cx="4587875" cy="41433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92" decel="100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92" decel="100000"/>
                                        <p:tgtEl>
                                          <p:spTgt spid="122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192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192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6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4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8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0" grpId="1"/>
      <p:bldP spid="12291" grpId="0" build="p"/>
      <p:bldP spid="12291" grpI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1000"/>
            <a:ext cx="7667625" cy="838200"/>
          </a:xfrm>
        </p:spPr>
        <p:txBody>
          <a:bodyPr/>
          <a:lstStyle/>
          <a:p>
            <a:pPr algn="ctr"/>
            <a:r>
              <a:rPr lang="ru-RU" altLang="ru-RU" sz="3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подготовки к экзоцитозу нейромедиатора</a:t>
            </a:r>
          </a:p>
        </p:txBody>
      </p:sp>
      <p:pic>
        <p:nvPicPr>
          <p:cNvPr id="49155" name="Picture 2" descr="PN051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071563"/>
            <a:ext cx="6888163" cy="5226050"/>
          </a:xfrm>
          <a:noFill/>
          <a:ln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N05112"/>
          <p:cNvPicPr>
            <a:picLocks noChangeAspect="1" noChangeArrowheads="1"/>
          </p:cNvPicPr>
          <p:nvPr/>
        </p:nvPicPr>
        <p:blipFill>
          <a:blip r:embed="rId2">
            <a:lum bright="-18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3223" r="45111" b="56352"/>
          <a:stretch>
            <a:fillRect/>
          </a:stretch>
        </p:blipFill>
        <p:spPr bwMode="auto">
          <a:xfrm>
            <a:off x="428625" y="273050"/>
            <a:ext cx="4286250" cy="270668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79" name="Picture 3" descr="PN05112"/>
          <p:cNvPicPr>
            <a:picLocks noChangeAspect="1" noChangeArrowheads="1"/>
          </p:cNvPicPr>
          <p:nvPr/>
        </p:nvPicPr>
        <p:blipFill>
          <a:blip r:embed="rId2">
            <a:lum bright="-18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57" t="3807" b="53911"/>
          <a:stretch>
            <a:fillRect/>
          </a:stretch>
        </p:blipFill>
        <p:spPr bwMode="auto">
          <a:xfrm>
            <a:off x="4786313" y="285750"/>
            <a:ext cx="3925887" cy="27146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0" name="Picture 4" descr="PN05112"/>
          <p:cNvPicPr>
            <a:picLocks noChangeAspect="1" noChangeArrowheads="1"/>
          </p:cNvPicPr>
          <p:nvPr/>
        </p:nvPicPr>
        <p:blipFill>
          <a:blip r:embed="rId2">
            <a:lum bright="-18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2" t="48051" r="48038" b="5118"/>
          <a:stretch>
            <a:fillRect/>
          </a:stretch>
        </p:blipFill>
        <p:spPr bwMode="auto">
          <a:xfrm>
            <a:off x="428625" y="3071813"/>
            <a:ext cx="4287838" cy="33575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1" name="Picture 5" descr="PN05112"/>
          <p:cNvPicPr>
            <a:picLocks noChangeAspect="1" noChangeArrowheads="1"/>
          </p:cNvPicPr>
          <p:nvPr/>
        </p:nvPicPr>
        <p:blipFill>
          <a:blip r:embed="rId2">
            <a:lum bright="-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5" t="52930" b="5437"/>
          <a:stretch>
            <a:fillRect/>
          </a:stretch>
        </p:blipFill>
        <p:spPr bwMode="auto">
          <a:xfrm>
            <a:off x="4786313" y="3071813"/>
            <a:ext cx="3929062" cy="33369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71625" y="381000"/>
            <a:ext cx="6215063" cy="833438"/>
          </a:xfrm>
        </p:spPr>
        <p:txBody>
          <a:bodyPr anchor="ctr"/>
          <a:lstStyle/>
          <a:p>
            <a:pPr algn="ctr" eaLnBrk="1" hangingPunct="1"/>
            <a:r>
              <a:rPr lang="ru-RU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Белки экзоцитоза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929313" y="1285875"/>
            <a:ext cx="2714625" cy="45815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4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синаптобревин</a:t>
            </a:r>
          </a:p>
          <a:p>
            <a:pPr eaLnBrk="1" hangingPunct="1">
              <a:buFontTx/>
              <a:buNone/>
            </a:pPr>
            <a:r>
              <a:rPr lang="ru-RU" altLang="ru-RU" sz="2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синаптотагмин</a:t>
            </a:r>
          </a:p>
          <a:p>
            <a:pPr eaLnBrk="1" hangingPunct="1">
              <a:buFontTx/>
              <a:buNone/>
            </a:pPr>
            <a:r>
              <a:rPr lang="ru-RU" altLang="ru-RU" sz="2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синапсин</a:t>
            </a:r>
          </a:p>
          <a:p>
            <a:pPr eaLnBrk="1" hangingPunct="1">
              <a:buFontTx/>
              <a:buNone/>
            </a:pPr>
            <a:r>
              <a:rPr lang="ru-RU" altLang="ru-RU" sz="2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синтаксин</a:t>
            </a:r>
          </a:p>
          <a:p>
            <a:pPr eaLnBrk="1" hangingPunct="1">
              <a:buFontTx/>
              <a:buNone/>
            </a:pPr>
            <a:r>
              <a:rPr lang="en-US" altLang="ru-RU" sz="2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eaLnBrk="1" hangingPunct="1">
              <a:buFontTx/>
              <a:buNone/>
            </a:pPr>
            <a:r>
              <a:rPr lang="en-US" altLang="ru-RU" sz="2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SNAP</a:t>
            </a:r>
          </a:p>
          <a:p>
            <a:pPr eaLnBrk="1" hangingPunct="1">
              <a:buFontTx/>
              <a:buNone/>
            </a:pPr>
            <a:r>
              <a:rPr lang="en-US" altLang="ru-RU" sz="2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NSF</a:t>
            </a:r>
          </a:p>
          <a:p>
            <a:pPr eaLnBrk="1" hangingPunct="1">
              <a:buFontTx/>
              <a:buNone/>
            </a:pPr>
            <a:endParaRPr lang="en-US" altLang="ru-RU" sz="25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2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цитоскелет</a:t>
            </a:r>
            <a:r>
              <a:rPr lang="en-US" altLang="ru-RU" sz="2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000" smtClean="0"/>
              <a:t>               </a:t>
            </a:r>
          </a:p>
          <a:p>
            <a:pPr eaLnBrk="1" hangingPunct="1">
              <a:buFontTx/>
              <a:buNone/>
            </a:pPr>
            <a:endParaRPr lang="en-US" altLang="ru-RU" sz="2000" smtClean="0"/>
          </a:p>
          <a:p>
            <a:pPr eaLnBrk="1" hangingPunct="1">
              <a:buFontTx/>
              <a:buNone/>
            </a:pPr>
            <a:endParaRPr lang="ru-RU" altLang="ru-RU" sz="2000" smtClean="0"/>
          </a:p>
          <a:p>
            <a:pPr eaLnBrk="1" hangingPunct="1">
              <a:buFontTx/>
              <a:buNone/>
            </a:pPr>
            <a:endParaRPr lang="ru-RU" altLang="ru-RU" sz="2000" smtClean="0"/>
          </a:p>
          <a:p>
            <a:pPr eaLnBrk="1" hangingPunct="1">
              <a:buFontTx/>
              <a:buNone/>
            </a:pPr>
            <a:endParaRPr lang="ru-RU" altLang="ru-RU" sz="2000" smtClean="0"/>
          </a:p>
          <a:p>
            <a:pPr eaLnBrk="1" hangingPunct="1">
              <a:buFontTx/>
              <a:buNone/>
            </a:pPr>
            <a:endParaRPr lang="ru-RU" altLang="ru-RU" sz="2000" smtClean="0"/>
          </a:p>
        </p:txBody>
      </p:sp>
      <p:sp>
        <p:nvSpPr>
          <p:cNvPr id="50180" name="Oval 4"/>
          <p:cNvSpPr>
            <a:spLocks noChangeArrowheads="1"/>
          </p:cNvSpPr>
          <p:nvPr/>
        </p:nvSpPr>
        <p:spPr bwMode="auto">
          <a:xfrm>
            <a:off x="1619250" y="2492375"/>
            <a:ext cx="1368425" cy="12969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1" name="Oval 5"/>
          <p:cNvSpPr>
            <a:spLocks noChangeArrowheads="1"/>
          </p:cNvSpPr>
          <p:nvPr/>
        </p:nvSpPr>
        <p:spPr bwMode="auto">
          <a:xfrm>
            <a:off x="2843213" y="2852738"/>
            <a:ext cx="287337" cy="217487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2" name="Oval 6"/>
          <p:cNvSpPr>
            <a:spLocks noChangeArrowheads="1"/>
          </p:cNvSpPr>
          <p:nvPr/>
        </p:nvSpPr>
        <p:spPr bwMode="auto">
          <a:xfrm>
            <a:off x="1547813" y="33575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3" name="Oval 7"/>
          <p:cNvSpPr>
            <a:spLocks noChangeArrowheads="1"/>
          </p:cNvSpPr>
          <p:nvPr/>
        </p:nvSpPr>
        <p:spPr bwMode="auto">
          <a:xfrm>
            <a:off x="2411413" y="3573463"/>
            <a:ext cx="360362" cy="287337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4" name="Arc 8"/>
          <p:cNvSpPr>
            <a:spLocks/>
          </p:cNvSpPr>
          <p:nvPr/>
        </p:nvSpPr>
        <p:spPr bwMode="auto">
          <a:xfrm rot="1586955" flipV="1">
            <a:off x="1476375" y="3213100"/>
            <a:ext cx="2520950" cy="22320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5" name="AutoShape 9"/>
          <p:cNvSpPr>
            <a:spLocks noChangeArrowheads="1"/>
          </p:cNvSpPr>
          <p:nvPr/>
        </p:nvSpPr>
        <p:spPr bwMode="auto">
          <a:xfrm rot="-1678628">
            <a:off x="3203575" y="4581525"/>
            <a:ext cx="215900" cy="504825"/>
          </a:xfrm>
          <a:prstGeom prst="flowChartMagneticDisk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6" name="Oval 10"/>
          <p:cNvSpPr>
            <a:spLocks noChangeArrowheads="1"/>
          </p:cNvSpPr>
          <p:nvPr/>
        </p:nvSpPr>
        <p:spPr bwMode="auto">
          <a:xfrm>
            <a:off x="2124075" y="4868863"/>
            <a:ext cx="358775" cy="360362"/>
          </a:xfrm>
          <a:prstGeom prst="ellipse">
            <a:avLst/>
          </a:prstGeom>
          <a:solidFill>
            <a:srgbClr val="99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1403350" y="4652963"/>
            <a:ext cx="360363" cy="360362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8" name="Oval 12"/>
          <p:cNvSpPr>
            <a:spLocks noChangeArrowheads="1"/>
          </p:cNvSpPr>
          <p:nvPr/>
        </p:nvSpPr>
        <p:spPr bwMode="auto">
          <a:xfrm>
            <a:off x="1116013" y="4005263"/>
            <a:ext cx="433387" cy="287337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9" name="Freeform 13"/>
          <p:cNvSpPr>
            <a:spLocks/>
          </p:cNvSpPr>
          <p:nvPr/>
        </p:nvSpPr>
        <p:spPr bwMode="auto">
          <a:xfrm>
            <a:off x="1547813" y="1412875"/>
            <a:ext cx="2219325" cy="874713"/>
          </a:xfrm>
          <a:custGeom>
            <a:avLst/>
            <a:gdLst>
              <a:gd name="T0" fmla="*/ 2147483647 w 1398"/>
              <a:gd name="T1" fmla="*/ 2147483647 h 551"/>
              <a:gd name="T2" fmla="*/ 2147483647 w 1398"/>
              <a:gd name="T3" fmla="*/ 2147483647 h 551"/>
              <a:gd name="T4" fmla="*/ 2147483647 w 1398"/>
              <a:gd name="T5" fmla="*/ 2147483647 h 551"/>
              <a:gd name="T6" fmla="*/ 2147483647 w 1398"/>
              <a:gd name="T7" fmla="*/ 2147483647 h 551"/>
              <a:gd name="T8" fmla="*/ 2147483647 w 1398"/>
              <a:gd name="T9" fmla="*/ 2147483647 h 551"/>
              <a:gd name="T10" fmla="*/ 2147483647 w 1398"/>
              <a:gd name="T11" fmla="*/ 2147483647 h 551"/>
              <a:gd name="T12" fmla="*/ 2147483647 w 1398"/>
              <a:gd name="T13" fmla="*/ 2147483647 h 551"/>
              <a:gd name="T14" fmla="*/ 2147483647 w 1398"/>
              <a:gd name="T15" fmla="*/ 2147483647 h 551"/>
              <a:gd name="T16" fmla="*/ 2147483647 w 1398"/>
              <a:gd name="T17" fmla="*/ 2147483647 h 551"/>
              <a:gd name="T18" fmla="*/ 2147483647 w 1398"/>
              <a:gd name="T19" fmla="*/ 2147483647 h 551"/>
              <a:gd name="T20" fmla="*/ 2147483647 w 1398"/>
              <a:gd name="T21" fmla="*/ 2147483647 h 551"/>
              <a:gd name="T22" fmla="*/ 2147483647 w 1398"/>
              <a:gd name="T23" fmla="*/ 2147483647 h 55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98"/>
              <a:gd name="T37" fmla="*/ 0 h 551"/>
              <a:gd name="T38" fmla="*/ 1398 w 1398"/>
              <a:gd name="T39" fmla="*/ 551 h 55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98" h="551">
                <a:moveTo>
                  <a:pt x="823" y="7"/>
                </a:moveTo>
                <a:cubicBezTo>
                  <a:pt x="524" y="75"/>
                  <a:pt x="226" y="143"/>
                  <a:pt x="279" y="143"/>
                </a:cubicBezTo>
                <a:cubicBezTo>
                  <a:pt x="332" y="143"/>
                  <a:pt x="1126" y="0"/>
                  <a:pt x="1141" y="7"/>
                </a:cubicBezTo>
                <a:cubicBezTo>
                  <a:pt x="1156" y="14"/>
                  <a:pt x="332" y="181"/>
                  <a:pt x="370" y="188"/>
                </a:cubicBezTo>
                <a:cubicBezTo>
                  <a:pt x="408" y="195"/>
                  <a:pt x="1398" y="37"/>
                  <a:pt x="1368" y="52"/>
                </a:cubicBezTo>
                <a:cubicBezTo>
                  <a:pt x="1338" y="67"/>
                  <a:pt x="211" y="256"/>
                  <a:pt x="188" y="279"/>
                </a:cubicBezTo>
                <a:cubicBezTo>
                  <a:pt x="165" y="302"/>
                  <a:pt x="1262" y="165"/>
                  <a:pt x="1232" y="188"/>
                </a:cubicBezTo>
                <a:cubicBezTo>
                  <a:pt x="1202" y="211"/>
                  <a:pt x="0" y="400"/>
                  <a:pt x="7" y="415"/>
                </a:cubicBezTo>
                <a:cubicBezTo>
                  <a:pt x="14" y="430"/>
                  <a:pt x="1179" y="271"/>
                  <a:pt x="1277" y="279"/>
                </a:cubicBezTo>
                <a:cubicBezTo>
                  <a:pt x="1375" y="287"/>
                  <a:pt x="627" y="431"/>
                  <a:pt x="597" y="461"/>
                </a:cubicBezTo>
                <a:cubicBezTo>
                  <a:pt x="567" y="491"/>
                  <a:pt x="1051" y="446"/>
                  <a:pt x="1096" y="461"/>
                </a:cubicBezTo>
                <a:cubicBezTo>
                  <a:pt x="1141" y="476"/>
                  <a:pt x="1005" y="513"/>
                  <a:pt x="869" y="551"/>
                </a:cubicBezTo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90" name="AutoShape 14"/>
          <p:cNvSpPr>
            <a:spLocks noChangeArrowheads="1"/>
          </p:cNvSpPr>
          <p:nvPr/>
        </p:nvSpPr>
        <p:spPr bwMode="auto">
          <a:xfrm rot="1439478">
            <a:off x="3059113" y="2205038"/>
            <a:ext cx="144462" cy="647700"/>
          </a:xfrm>
          <a:prstGeom prst="upDownArrow">
            <a:avLst>
              <a:gd name="adj1" fmla="val 50000"/>
              <a:gd name="adj2" fmla="val 89671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91" name="AutoShape 15"/>
          <p:cNvSpPr>
            <a:spLocks noChangeArrowheads="1"/>
          </p:cNvSpPr>
          <p:nvPr/>
        </p:nvSpPr>
        <p:spPr bwMode="auto">
          <a:xfrm rot="-1243878">
            <a:off x="1931988" y="3635375"/>
            <a:ext cx="142875" cy="1368425"/>
          </a:xfrm>
          <a:prstGeom prst="upDownArrow">
            <a:avLst>
              <a:gd name="adj1" fmla="val 50000"/>
              <a:gd name="adj2" fmla="val 19155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92" name="AutoShape 16"/>
          <p:cNvSpPr>
            <a:spLocks noChangeArrowheads="1"/>
          </p:cNvSpPr>
          <p:nvPr/>
        </p:nvSpPr>
        <p:spPr bwMode="auto">
          <a:xfrm rot="613434">
            <a:off x="2411413" y="3789363"/>
            <a:ext cx="142875" cy="1081087"/>
          </a:xfrm>
          <a:prstGeom prst="upDownArrow">
            <a:avLst>
              <a:gd name="adj1" fmla="val 50000"/>
              <a:gd name="adj2" fmla="val 151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93" name="AutoShape 17"/>
          <p:cNvSpPr>
            <a:spLocks noChangeArrowheads="1"/>
          </p:cNvSpPr>
          <p:nvPr/>
        </p:nvSpPr>
        <p:spPr bwMode="auto">
          <a:xfrm>
            <a:off x="2987675" y="4149725"/>
            <a:ext cx="144463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94" name="AutoShape 18"/>
          <p:cNvSpPr>
            <a:spLocks noChangeArrowheads="1"/>
          </p:cNvSpPr>
          <p:nvPr/>
        </p:nvSpPr>
        <p:spPr bwMode="auto">
          <a:xfrm>
            <a:off x="3203575" y="4149725"/>
            <a:ext cx="144463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95" name="AutoShape 19"/>
          <p:cNvSpPr>
            <a:spLocks noChangeArrowheads="1"/>
          </p:cNvSpPr>
          <p:nvPr/>
        </p:nvSpPr>
        <p:spPr bwMode="auto">
          <a:xfrm>
            <a:off x="3132138" y="4508500"/>
            <a:ext cx="144462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96" name="AutoShape 20"/>
          <p:cNvSpPr>
            <a:spLocks noChangeArrowheads="1"/>
          </p:cNvSpPr>
          <p:nvPr/>
        </p:nvSpPr>
        <p:spPr bwMode="auto">
          <a:xfrm>
            <a:off x="1908175" y="5373688"/>
            <a:ext cx="144463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97" name="AutoShape 21"/>
          <p:cNvSpPr>
            <a:spLocks noChangeArrowheads="1"/>
          </p:cNvSpPr>
          <p:nvPr/>
        </p:nvSpPr>
        <p:spPr bwMode="auto">
          <a:xfrm>
            <a:off x="3635375" y="4941888"/>
            <a:ext cx="144463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98" name="AutoShape 22"/>
          <p:cNvSpPr>
            <a:spLocks noChangeArrowheads="1"/>
          </p:cNvSpPr>
          <p:nvPr/>
        </p:nvSpPr>
        <p:spPr bwMode="auto">
          <a:xfrm>
            <a:off x="1403350" y="5157788"/>
            <a:ext cx="144463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99" name="AutoShape 23"/>
          <p:cNvSpPr>
            <a:spLocks noChangeArrowheads="1"/>
          </p:cNvSpPr>
          <p:nvPr/>
        </p:nvSpPr>
        <p:spPr bwMode="auto">
          <a:xfrm>
            <a:off x="3924300" y="4581525"/>
            <a:ext cx="144463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200" name="AutoShape 24"/>
          <p:cNvSpPr>
            <a:spLocks noChangeArrowheads="1"/>
          </p:cNvSpPr>
          <p:nvPr/>
        </p:nvSpPr>
        <p:spPr bwMode="auto">
          <a:xfrm>
            <a:off x="2916238" y="5157788"/>
            <a:ext cx="144462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201" name="AutoShape 25"/>
          <p:cNvSpPr>
            <a:spLocks noChangeArrowheads="1"/>
          </p:cNvSpPr>
          <p:nvPr/>
        </p:nvSpPr>
        <p:spPr bwMode="auto">
          <a:xfrm>
            <a:off x="3348038" y="5157788"/>
            <a:ext cx="144462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202" name="AutoShape 26"/>
          <p:cNvSpPr>
            <a:spLocks noChangeArrowheads="1"/>
          </p:cNvSpPr>
          <p:nvPr/>
        </p:nvSpPr>
        <p:spPr bwMode="auto">
          <a:xfrm>
            <a:off x="3059113" y="3860800"/>
            <a:ext cx="144462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203" name="AutoShape 27"/>
          <p:cNvSpPr>
            <a:spLocks noChangeArrowheads="1"/>
          </p:cNvSpPr>
          <p:nvPr/>
        </p:nvSpPr>
        <p:spPr bwMode="auto">
          <a:xfrm>
            <a:off x="3348038" y="3932238"/>
            <a:ext cx="144462" cy="2159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204" name="AutoShape 28"/>
          <p:cNvSpPr>
            <a:spLocks noChangeArrowheads="1"/>
          </p:cNvSpPr>
          <p:nvPr/>
        </p:nvSpPr>
        <p:spPr bwMode="auto">
          <a:xfrm rot="-3622075">
            <a:off x="2735263" y="3609975"/>
            <a:ext cx="144462" cy="503238"/>
          </a:xfrm>
          <a:prstGeom prst="upDownArrow">
            <a:avLst>
              <a:gd name="adj1" fmla="val 50000"/>
              <a:gd name="adj2" fmla="val 69671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205" name="AutoShape 29"/>
          <p:cNvSpPr>
            <a:spLocks noChangeArrowheads="1"/>
          </p:cNvSpPr>
          <p:nvPr/>
        </p:nvSpPr>
        <p:spPr bwMode="auto">
          <a:xfrm rot="-6303842">
            <a:off x="1078707" y="4329906"/>
            <a:ext cx="647700" cy="2873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60 w 21600"/>
              <a:gd name="T13" fmla="*/ 12343 h 21600"/>
              <a:gd name="T14" fmla="*/ 19440 w 21600"/>
              <a:gd name="T15" fmla="*/ 18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close/>
              </a:path>
            </a:pathLst>
          </a:cu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30" name="Oval 30"/>
          <p:cNvSpPr>
            <a:spLocks noChangeArrowheads="1"/>
          </p:cNvSpPr>
          <p:nvPr/>
        </p:nvSpPr>
        <p:spPr bwMode="auto">
          <a:xfrm>
            <a:off x="5076825" y="1341438"/>
            <a:ext cx="287338" cy="2873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31" name="Oval 31"/>
          <p:cNvSpPr>
            <a:spLocks noChangeArrowheads="1"/>
          </p:cNvSpPr>
          <p:nvPr/>
        </p:nvSpPr>
        <p:spPr bwMode="auto">
          <a:xfrm>
            <a:off x="5148263" y="1773238"/>
            <a:ext cx="287337" cy="215900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32" name="Oval 32"/>
          <p:cNvSpPr>
            <a:spLocks noChangeArrowheads="1"/>
          </p:cNvSpPr>
          <p:nvPr/>
        </p:nvSpPr>
        <p:spPr bwMode="auto">
          <a:xfrm>
            <a:off x="5148263" y="2133600"/>
            <a:ext cx="287337" cy="217488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33" name="Oval 33"/>
          <p:cNvSpPr>
            <a:spLocks noChangeArrowheads="1"/>
          </p:cNvSpPr>
          <p:nvPr/>
        </p:nvSpPr>
        <p:spPr bwMode="auto">
          <a:xfrm>
            <a:off x="5076825" y="2492375"/>
            <a:ext cx="358775" cy="360363"/>
          </a:xfrm>
          <a:prstGeom prst="ellipse">
            <a:avLst/>
          </a:prstGeom>
          <a:solidFill>
            <a:srgbClr val="99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34" name="Oval 34"/>
          <p:cNvSpPr>
            <a:spLocks noChangeArrowheads="1"/>
          </p:cNvSpPr>
          <p:nvPr/>
        </p:nvSpPr>
        <p:spPr bwMode="auto">
          <a:xfrm>
            <a:off x="5148263" y="3068638"/>
            <a:ext cx="360362" cy="360362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35" name="Oval 35"/>
          <p:cNvSpPr>
            <a:spLocks noChangeArrowheads="1"/>
          </p:cNvSpPr>
          <p:nvPr/>
        </p:nvSpPr>
        <p:spPr bwMode="auto">
          <a:xfrm>
            <a:off x="5148263" y="3573463"/>
            <a:ext cx="433387" cy="287337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36" name="Freeform 36"/>
          <p:cNvSpPr>
            <a:spLocks/>
          </p:cNvSpPr>
          <p:nvPr/>
        </p:nvSpPr>
        <p:spPr bwMode="auto">
          <a:xfrm>
            <a:off x="5003800" y="4076700"/>
            <a:ext cx="935038" cy="539750"/>
          </a:xfrm>
          <a:custGeom>
            <a:avLst/>
            <a:gdLst>
              <a:gd name="T0" fmla="*/ 2147483647 w 589"/>
              <a:gd name="T1" fmla="*/ 0 h 340"/>
              <a:gd name="T2" fmla="*/ 2147483647 w 589"/>
              <a:gd name="T3" fmla="*/ 2147483647 h 340"/>
              <a:gd name="T4" fmla="*/ 2147483647 w 589"/>
              <a:gd name="T5" fmla="*/ 2147483647 h 340"/>
              <a:gd name="T6" fmla="*/ 2147483647 w 589"/>
              <a:gd name="T7" fmla="*/ 2147483647 h 340"/>
              <a:gd name="T8" fmla="*/ 2147483647 w 589"/>
              <a:gd name="T9" fmla="*/ 2147483647 h 340"/>
              <a:gd name="T10" fmla="*/ 2147483647 w 589"/>
              <a:gd name="T11" fmla="*/ 2147483647 h 340"/>
              <a:gd name="T12" fmla="*/ 2147483647 w 589"/>
              <a:gd name="T13" fmla="*/ 2147483647 h 340"/>
              <a:gd name="T14" fmla="*/ 2147483647 w 589"/>
              <a:gd name="T15" fmla="*/ 2147483647 h 340"/>
              <a:gd name="T16" fmla="*/ 2147483647 w 589"/>
              <a:gd name="T17" fmla="*/ 2147483647 h 3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9"/>
              <a:gd name="T28" fmla="*/ 0 h 340"/>
              <a:gd name="T29" fmla="*/ 589 w 589"/>
              <a:gd name="T30" fmla="*/ 340 h 3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9" h="340">
                <a:moveTo>
                  <a:pt x="461" y="0"/>
                </a:moveTo>
                <a:cubicBezTo>
                  <a:pt x="230" y="42"/>
                  <a:pt x="0" y="84"/>
                  <a:pt x="7" y="91"/>
                </a:cubicBezTo>
                <a:cubicBezTo>
                  <a:pt x="14" y="98"/>
                  <a:pt x="483" y="38"/>
                  <a:pt x="506" y="45"/>
                </a:cubicBezTo>
                <a:cubicBezTo>
                  <a:pt x="529" y="52"/>
                  <a:pt x="136" y="128"/>
                  <a:pt x="143" y="136"/>
                </a:cubicBezTo>
                <a:cubicBezTo>
                  <a:pt x="150" y="144"/>
                  <a:pt x="574" y="76"/>
                  <a:pt x="551" y="91"/>
                </a:cubicBezTo>
                <a:cubicBezTo>
                  <a:pt x="528" y="106"/>
                  <a:pt x="7" y="212"/>
                  <a:pt x="7" y="227"/>
                </a:cubicBezTo>
                <a:cubicBezTo>
                  <a:pt x="7" y="242"/>
                  <a:pt x="513" y="166"/>
                  <a:pt x="551" y="181"/>
                </a:cubicBezTo>
                <a:cubicBezTo>
                  <a:pt x="589" y="196"/>
                  <a:pt x="257" y="294"/>
                  <a:pt x="234" y="317"/>
                </a:cubicBezTo>
                <a:cubicBezTo>
                  <a:pt x="211" y="340"/>
                  <a:pt x="313" y="328"/>
                  <a:pt x="415" y="317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50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50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70" decel="100000"/>
                                        <p:tgtEl>
                                          <p:spTgt spid="50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770" decel="100000"/>
                                        <p:tgtEl>
                                          <p:spTgt spid="502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50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3" dur="770" fill="hold"/>
                                        <p:tgtEl>
                                          <p:spTgt spid="50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6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70" decel="1000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770" decel="100000"/>
                                        <p:tgtEl>
                                          <p:spTgt spid="501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1" dur="770" fill="hold"/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3" dur="770" fill="hold"/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70" decel="100000"/>
                                        <p:tgtEl>
                                          <p:spTgt spid="50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770" decel="100000"/>
                                        <p:tgtEl>
                                          <p:spTgt spid="501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0" dur="77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2" dur="77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6" dur="500"/>
                                        <p:tgtEl>
                                          <p:spTgt spid="50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9" dur="5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5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6" dur="5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9" dur="500"/>
                                        <p:tgtEl>
                                          <p:spTgt spid="50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50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5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5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6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6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6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0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7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8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8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6" dur="500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8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0" dur="500"/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8" grpId="1"/>
      <p:bldP spid="50179" grpId="0" build="p"/>
      <p:bldP spid="50179" grpId="1" build="p"/>
      <p:bldP spid="50180" grpId="0" animBg="1"/>
      <p:bldP spid="50181" grpId="0" animBg="1"/>
      <p:bldP spid="50182" grpId="0" animBg="1"/>
      <p:bldP spid="50183" grpId="0" animBg="1"/>
      <p:bldP spid="50184" grpId="0" animBg="1"/>
      <p:bldP spid="50185" grpId="0" animBg="1"/>
      <p:bldP spid="50186" grpId="0" animBg="1"/>
      <p:bldP spid="50187" grpId="0" animBg="1"/>
      <p:bldP spid="50188" grpId="0" animBg="1"/>
      <p:bldP spid="50189" grpId="0" animBg="1"/>
      <p:bldP spid="50190" grpId="0" animBg="1"/>
      <p:bldP spid="50191" grpId="0" animBg="1"/>
      <p:bldP spid="50192" grpId="0" animBg="1"/>
      <p:bldP spid="50192" grpId="1" animBg="1"/>
      <p:bldP spid="50193" grpId="0" animBg="1"/>
      <p:bldP spid="50194" grpId="0" animBg="1"/>
      <p:bldP spid="50195" grpId="0" animBg="1"/>
      <p:bldP spid="50196" grpId="0" animBg="1"/>
      <p:bldP spid="50197" grpId="0" animBg="1"/>
      <p:bldP spid="50198" grpId="0" animBg="1"/>
      <p:bldP spid="50199" grpId="0" animBg="1"/>
      <p:bldP spid="50200" grpId="0" animBg="1"/>
      <p:bldP spid="50201" grpId="0" animBg="1"/>
      <p:bldP spid="50202" grpId="0" animBg="1"/>
      <p:bldP spid="50203" grpId="0" animBg="1"/>
      <p:bldP spid="50204" grpId="0" animBg="1"/>
      <p:bldP spid="5020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57188"/>
            <a:ext cx="8175625" cy="785812"/>
          </a:xfrm>
        </p:spPr>
        <p:txBody>
          <a:bodyPr anchor="ctr"/>
          <a:lstStyle/>
          <a:p>
            <a:pPr algn="ctr" eaLnBrk="1" hangingPunct="1"/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нейроглии в регуляции </a:t>
            </a:r>
            <a:b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глутаматергической передачи</a:t>
            </a:r>
          </a:p>
        </p:txBody>
      </p:sp>
      <p:pic>
        <p:nvPicPr>
          <p:cNvPr id="34819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1285875"/>
            <a:ext cx="7929562" cy="5253038"/>
          </a:xfrm>
          <a:noFill/>
        </p:spPr>
      </p:pic>
      <p:sp>
        <p:nvSpPr>
          <p:cNvPr id="52228" name="Line 4"/>
          <p:cNvSpPr>
            <a:spLocks noChangeShapeType="1"/>
          </p:cNvSpPr>
          <p:nvPr/>
        </p:nvSpPr>
        <p:spPr bwMode="auto">
          <a:xfrm flipV="1">
            <a:off x="6572250" y="2000250"/>
            <a:ext cx="1163638" cy="4603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29" name="Freeform 5"/>
          <p:cNvSpPr>
            <a:spLocks/>
          </p:cNvSpPr>
          <p:nvPr/>
        </p:nvSpPr>
        <p:spPr bwMode="auto">
          <a:xfrm>
            <a:off x="7019925" y="1412875"/>
            <a:ext cx="1377950" cy="1330325"/>
          </a:xfrm>
          <a:custGeom>
            <a:avLst/>
            <a:gdLst>
              <a:gd name="T0" fmla="*/ 2147483647 w 868"/>
              <a:gd name="T1" fmla="*/ 0 h 838"/>
              <a:gd name="T2" fmla="*/ 2147483647 w 868"/>
              <a:gd name="T3" fmla="*/ 2147483647 h 838"/>
              <a:gd name="T4" fmla="*/ 2147483647 w 868"/>
              <a:gd name="T5" fmla="*/ 2147483647 h 838"/>
              <a:gd name="T6" fmla="*/ 2147483647 w 868"/>
              <a:gd name="T7" fmla="*/ 2147483647 h 838"/>
              <a:gd name="T8" fmla="*/ 2147483647 w 868"/>
              <a:gd name="T9" fmla="*/ 2147483647 h 838"/>
              <a:gd name="T10" fmla="*/ 2147483647 w 868"/>
              <a:gd name="T11" fmla="*/ 2147483647 h 838"/>
              <a:gd name="T12" fmla="*/ 2147483647 w 868"/>
              <a:gd name="T13" fmla="*/ 2147483647 h 838"/>
              <a:gd name="T14" fmla="*/ 2147483647 w 868"/>
              <a:gd name="T15" fmla="*/ 2147483647 h 838"/>
              <a:gd name="T16" fmla="*/ 2147483647 w 868"/>
              <a:gd name="T17" fmla="*/ 2147483647 h 838"/>
              <a:gd name="T18" fmla="*/ 2147483647 w 868"/>
              <a:gd name="T19" fmla="*/ 0 h 8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8"/>
              <a:gd name="T31" fmla="*/ 0 h 838"/>
              <a:gd name="T32" fmla="*/ 868 w 868"/>
              <a:gd name="T33" fmla="*/ 838 h 8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8" h="838">
                <a:moveTo>
                  <a:pt x="390" y="0"/>
                </a:moveTo>
                <a:cubicBezTo>
                  <a:pt x="337" y="0"/>
                  <a:pt x="133" y="106"/>
                  <a:pt x="118" y="182"/>
                </a:cubicBezTo>
                <a:cubicBezTo>
                  <a:pt x="103" y="258"/>
                  <a:pt x="317" y="354"/>
                  <a:pt x="299" y="454"/>
                </a:cubicBezTo>
                <a:cubicBezTo>
                  <a:pt x="281" y="554"/>
                  <a:pt x="0" y="758"/>
                  <a:pt x="12" y="782"/>
                </a:cubicBezTo>
                <a:cubicBezTo>
                  <a:pt x="24" y="806"/>
                  <a:pt x="246" y="595"/>
                  <a:pt x="369" y="599"/>
                </a:cubicBezTo>
                <a:cubicBezTo>
                  <a:pt x="492" y="603"/>
                  <a:pt x="717" y="838"/>
                  <a:pt x="753" y="809"/>
                </a:cubicBezTo>
                <a:cubicBezTo>
                  <a:pt x="789" y="780"/>
                  <a:pt x="573" y="552"/>
                  <a:pt x="588" y="425"/>
                </a:cubicBezTo>
                <a:cubicBezTo>
                  <a:pt x="603" y="298"/>
                  <a:pt x="868" y="86"/>
                  <a:pt x="843" y="46"/>
                </a:cubicBezTo>
                <a:cubicBezTo>
                  <a:pt x="818" y="6"/>
                  <a:pt x="510" y="190"/>
                  <a:pt x="435" y="182"/>
                </a:cubicBezTo>
                <a:cubicBezTo>
                  <a:pt x="360" y="174"/>
                  <a:pt x="443" y="0"/>
                  <a:pt x="390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80288" y="1916113"/>
            <a:ext cx="215900" cy="215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6443663" y="2636838"/>
            <a:ext cx="1871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 b="1"/>
              <a:t>NMDA-R</a:t>
            </a:r>
            <a:endParaRPr lang="ru-RU" altLang="ru-RU" sz="2000" b="1"/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5572125" y="1214438"/>
            <a:ext cx="26685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гомоцистеиновая</a:t>
            </a:r>
          </a:p>
          <a:p>
            <a:pPr algn="ctr" eaLnBrk="1" hangingPunct="1"/>
            <a:r>
              <a:rPr lang="ru-RU" altLang="ru-RU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ксилота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>
          <a:xfrm>
            <a:off x="428625" y="500063"/>
            <a:ext cx="8001000" cy="909637"/>
          </a:xfrm>
        </p:spPr>
        <p:txBody>
          <a:bodyPr/>
          <a:lstStyle/>
          <a:p>
            <a:pPr algn="ctr"/>
            <a:r>
              <a:rPr lang="ru-RU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en-US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patch clamp</a:t>
            </a:r>
            <a:endParaRPr lang="ru-RU" altLang="ru-RU" sz="4800" smtClean="0"/>
          </a:p>
        </p:txBody>
      </p:sp>
      <p:sp>
        <p:nvSpPr>
          <p:cNvPr id="53251" name="Содержимое 2"/>
          <p:cNvSpPr>
            <a:spLocks noGrp="1"/>
          </p:cNvSpPr>
          <p:nvPr>
            <p:ph idx="1"/>
          </p:nvPr>
        </p:nvSpPr>
        <p:spPr>
          <a:xfrm>
            <a:off x="1143000" y="1714500"/>
            <a:ext cx="7315200" cy="4229100"/>
          </a:xfrm>
        </p:spPr>
        <p:txBody>
          <a:bodyPr/>
          <a:lstStyle/>
          <a:p>
            <a:r>
              <a:rPr lang="ru-RU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локальной фиксации потенциала</a:t>
            </a:r>
            <a:r>
              <a:rPr lang="ru-RU" altLang="ru-RU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patch-clamp</a:t>
            </a:r>
            <a:r>
              <a:rPr lang="ru-RU" altLang="ru-RU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(англ. </a:t>
            </a:r>
            <a:r>
              <a:rPr lang="en-US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atch – фрагмент, </a:t>
            </a:r>
            <a:r>
              <a:rPr lang="ru-RU" altLang="ru-RU" sz="36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clamp</a:t>
            </a:r>
            <a:r>
              <a:rPr lang="ru-RU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здесь – фиксация) – </a:t>
            </a:r>
            <a:r>
              <a:rPr lang="ru-RU" altLang="ru-RU" sz="3600" b="1" i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электрофизиологическая</a:t>
            </a:r>
            <a:r>
              <a:rPr lang="ru-RU" altLang="ru-RU" sz="36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для изучения свойств ионных каналов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357188"/>
            <a:ext cx="8001000" cy="838200"/>
          </a:xfrm>
        </p:spPr>
        <p:txBody>
          <a:bodyPr/>
          <a:lstStyle/>
          <a:p>
            <a:pPr algn="ctr"/>
            <a:r>
              <a:rPr lang="ru-RU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en-US" altLang="ru-RU" sz="4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patch clamp</a:t>
            </a:r>
            <a:endParaRPr lang="ru-RU" altLang="ru-RU" sz="480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2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9125" y="1285875"/>
            <a:ext cx="4214813" cy="2324100"/>
          </a:xfrm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357313"/>
            <a:ext cx="3810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286125"/>
            <a:ext cx="3836987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786188"/>
            <a:ext cx="3714750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7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7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75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7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title"/>
          </p:nvPr>
        </p:nvSpPr>
        <p:spPr>
          <a:xfrm>
            <a:off x="642938" y="1857375"/>
            <a:ext cx="8143875" cy="1285875"/>
          </a:xfrm>
        </p:spPr>
        <p:txBody>
          <a:bodyPr/>
          <a:lstStyle/>
          <a:p>
            <a:pPr algn="ctr"/>
            <a:r>
              <a:rPr lang="ru-RU" altLang="ru-RU" sz="58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lling a Product or Service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Selling a Product or Serv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lling a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ling a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ling a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ling a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roducts And Services Overview">
  <a:themeElements>
    <a:clrScheme name="Products And Services Overview 1">
      <a:dk1>
        <a:srgbClr val="000000"/>
      </a:dk1>
      <a:lt1>
        <a:srgbClr val="FFFFFF"/>
      </a:lt1>
      <a:dk2>
        <a:srgbClr val="301800"/>
      </a:dk2>
      <a:lt2>
        <a:srgbClr val="614020"/>
      </a:lt2>
      <a:accent1>
        <a:srgbClr val="B38961"/>
      </a:accent1>
      <a:accent2>
        <a:srgbClr val="996633"/>
      </a:accent2>
      <a:accent3>
        <a:srgbClr val="FFFFFF"/>
      </a:accent3>
      <a:accent4>
        <a:srgbClr val="000000"/>
      </a:accent4>
      <a:accent5>
        <a:srgbClr val="D6C4B7"/>
      </a:accent5>
      <a:accent6>
        <a:srgbClr val="8A5C2D"/>
      </a:accent6>
      <a:hlink>
        <a:srgbClr val="9D9C81"/>
      </a:hlink>
      <a:folHlink>
        <a:srgbClr val="B2B2B2"/>
      </a:folHlink>
    </a:clrScheme>
    <a:fontScheme name="2_Products And Services Overview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ducts And Services Overview 1">
        <a:dk1>
          <a:srgbClr val="000000"/>
        </a:dk1>
        <a:lt1>
          <a:srgbClr val="FFFFFF"/>
        </a:lt1>
        <a:dk2>
          <a:srgbClr val="301800"/>
        </a:dk2>
        <a:lt2>
          <a:srgbClr val="614020"/>
        </a:lt2>
        <a:accent1>
          <a:srgbClr val="B38961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D6C4B7"/>
        </a:accent5>
        <a:accent6>
          <a:srgbClr val="8A5C2D"/>
        </a:accent6>
        <a:hlink>
          <a:srgbClr val="9D9C8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ducts And Services Overview 2">
        <a:dk1>
          <a:srgbClr val="000000"/>
        </a:dk1>
        <a:lt1>
          <a:srgbClr val="FFFFFF"/>
        </a:lt1>
        <a:dk2>
          <a:srgbClr val="003399"/>
        </a:dk2>
        <a:lt2>
          <a:srgbClr val="003366"/>
        </a:lt2>
        <a:accent1>
          <a:srgbClr val="6397CB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B7C9E2"/>
        </a:accent5>
        <a:accent6>
          <a:srgbClr val="2D5C8A"/>
        </a:accent6>
        <a:hlink>
          <a:srgbClr val="8585E1"/>
        </a:hlink>
        <a:folHlink>
          <a:srgbClr val="867A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ducts And Services Overview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2_Студи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Project Post-Mortem">
  <a:themeElements>
    <a:clrScheme name="Project Post-Mortem 1">
      <a:dk1>
        <a:srgbClr val="003366"/>
      </a:dk1>
      <a:lt1>
        <a:srgbClr val="FFFFFF"/>
      </a:lt1>
      <a:dk2>
        <a:srgbClr val="008080"/>
      </a:dk2>
      <a:lt2>
        <a:srgbClr val="FFCC66"/>
      </a:lt2>
      <a:accent1>
        <a:srgbClr val="3366CC"/>
      </a:accent1>
      <a:accent2>
        <a:srgbClr val="0099CC"/>
      </a:accent2>
      <a:accent3>
        <a:srgbClr val="AAC0C0"/>
      </a:accent3>
      <a:accent4>
        <a:srgbClr val="DADADA"/>
      </a:accent4>
      <a:accent5>
        <a:srgbClr val="ADB8E2"/>
      </a:accent5>
      <a:accent6>
        <a:srgbClr val="008AB9"/>
      </a:accent6>
      <a:hlink>
        <a:srgbClr val="999933"/>
      </a:hlink>
      <a:folHlink>
        <a:srgbClr val="009900"/>
      </a:folHlink>
    </a:clrScheme>
    <a:fontScheme name="2_Project Post-Mortem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ct Post-Mortem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Post-Mortem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Post-Mortem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Post-Mortem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Post-Mortem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Post-Mortem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Край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1274</Words>
  <Application>Microsoft Office PowerPoint</Application>
  <PresentationFormat>Экран (4:3)</PresentationFormat>
  <Paragraphs>210</Paragraphs>
  <Slides>45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Selling a Product or Service</vt:lpstr>
      <vt:lpstr>2_Products And Services Overview</vt:lpstr>
      <vt:lpstr>2_Студия</vt:lpstr>
      <vt:lpstr>2_Project Post-Mortem</vt:lpstr>
      <vt:lpstr>2_Край</vt:lpstr>
      <vt:lpstr>Photo Editor Photo</vt:lpstr>
      <vt:lpstr>  Физиология  синапсов        </vt:lpstr>
      <vt:lpstr>План</vt:lpstr>
      <vt:lpstr>Структурной и функциональной единицей  нервной ткани является нервная клетка – нейрон.</vt:lpstr>
      <vt:lpstr>Нейроны образуют различные  функциональные объединения</vt:lpstr>
      <vt:lpstr>Нейроны спинного мозга, мозжечка,  гиппокампа и коры мозга</vt:lpstr>
      <vt:lpstr>Синапс – место контакта нейронов, через которое импульсы передаются только в одном направлении</vt:lpstr>
      <vt:lpstr>Клетка Пуркинье – рекордсмен по числу синаптических контактов </vt:lpstr>
      <vt:lpstr>Синапс</vt:lpstr>
      <vt:lpstr>Cтруктура синапса</vt:lpstr>
      <vt:lpstr>Классификация синапсов  </vt:lpstr>
      <vt:lpstr>Типы синапсов</vt:lpstr>
      <vt:lpstr>Функциональная классификация синапсов</vt:lpstr>
      <vt:lpstr>Синапсы 1897, Чарльз Шеррингтон</vt:lpstr>
      <vt:lpstr>Презентация PowerPoint</vt:lpstr>
      <vt:lpstr>Виды химических синапсов</vt:lpstr>
      <vt:lpstr>Презентация PowerPoint</vt:lpstr>
      <vt:lpstr>Презентация PowerPoint</vt:lpstr>
      <vt:lpstr>Физиологические свойства синапсов</vt:lpstr>
      <vt:lpstr>Медиатор</vt:lpstr>
      <vt:lpstr>Критерии, по которым вещество относят к группе медиаторов</vt:lpstr>
      <vt:lpstr>Классификация медиаторов</vt:lpstr>
      <vt:lpstr>Химическая классификация </vt:lpstr>
      <vt:lpstr>Презентация PowerPoint</vt:lpstr>
      <vt:lpstr>Функциональная классификация</vt:lpstr>
      <vt:lpstr>Презентация PowerPoint</vt:lpstr>
      <vt:lpstr>Презентация PowerPoint</vt:lpstr>
      <vt:lpstr>Ацетилхолин – первый открытый медиатор нервной системы</vt:lpstr>
      <vt:lpstr>Ультраструктура  химического синапса</vt:lpstr>
      <vt:lpstr>        Общая схема синаптической передачи</vt:lpstr>
      <vt:lpstr>Презентация PowerPoint</vt:lpstr>
      <vt:lpstr>Пресинаптический компонент большинства синапсов является аксональным</vt:lpstr>
      <vt:lpstr>Рецепторы</vt:lpstr>
      <vt:lpstr>Схема работы ионного канала  ионотропного рецептора</vt:lpstr>
      <vt:lpstr>Ионные каналы</vt:lpstr>
      <vt:lpstr>Презентация PowerPoint</vt:lpstr>
      <vt:lpstr>Презентация PowerPoint</vt:lpstr>
      <vt:lpstr>   Вторичные посредники и протеинкиназный каскад</vt:lpstr>
      <vt:lpstr>Схема секретосомы</vt:lpstr>
      <vt:lpstr>Этапы подготовки к экзоцитозу нейромедиатора</vt:lpstr>
      <vt:lpstr>Презентация PowerPoint</vt:lpstr>
      <vt:lpstr>Белки экзоцитоза</vt:lpstr>
      <vt:lpstr>Участие нейроглии в регуляции  глутаматергической передачи</vt:lpstr>
      <vt:lpstr>Метод patch clamp</vt:lpstr>
      <vt:lpstr>Метод patch clamp</vt:lpstr>
      <vt:lpstr>Благодарю за внимание !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Владимир</dc:creator>
  <cp:lastModifiedBy>Аристов Александр Александрович</cp:lastModifiedBy>
  <cp:revision>116</cp:revision>
  <dcterms:created xsi:type="dcterms:W3CDTF">2007-09-09T20:33:24Z</dcterms:created>
  <dcterms:modified xsi:type="dcterms:W3CDTF">2021-05-25T03:25:46Z</dcterms:modified>
</cp:coreProperties>
</file>