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259" r:id="rId3"/>
    <p:sldId id="260" r:id="rId4"/>
    <p:sldId id="325" r:id="rId5"/>
    <p:sldId id="327" r:id="rId6"/>
    <p:sldId id="261" r:id="rId7"/>
    <p:sldId id="262" r:id="rId8"/>
    <p:sldId id="296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97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309" r:id="rId29"/>
    <p:sldId id="310" r:id="rId30"/>
    <p:sldId id="311" r:id="rId31"/>
    <p:sldId id="283" r:id="rId32"/>
    <p:sldId id="284" r:id="rId33"/>
    <p:sldId id="285" r:id="rId34"/>
    <p:sldId id="286" r:id="rId35"/>
    <p:sldId id="300" r:id="rId36"/>
    <p:sldId id="301" r:id="rId37"/>
    <p:sldId id="305" r:id="rId38"/>
    <p:sldId id="288" r:id="rId39"/>
    <p:sldId id="321" r:id="rId40"/>
    <p:sldId id="322" r:id="rId41"/>
    <p:sldId id="323" r:id="rId42"/>
    <p:sldId id="324" r:id="rId43"/>
    <p:sldId id="289" r:id="rId44"/>
    <p:sldId id="302" r:id="rId45"/>
    <p:sldId id="307" r:id="rId46"/>
    <p:sldId id="290" r:id="rId47"/>
    <p:sldId id="292" r:id="rId48"/>
    <p:sldId id="303" r:id="rId49"/>
    <p:sldId id="332" r:id="rId50"/>
    <p:sldId id="331" r:id="rId51"/>
  </p:sldIdLst>
  <p:sldSz cx="9144000" cy="6858000" type="screen4x3"/>
  <p:notesSz cx="6669088" cy="9928225"/>
  <p:defaultTextStyle>
    <a:defPPr>
      <a:defRPr lang="en-GB"/>
    </a:defPPr>
    <a:lvl1pPr algn="l" defTabSz="449263" rtl="0" fontAlgn="base">
      <a:lnSpc>
        <a:spcPct val="66000"/>
      </a:lnSpc>
      <a:spcBef>
        <a:spcPct val="0"/>
      </a:spcBef>
      <a:spcAft>
        <a:spcPct val="0"/>
      </a:spcAft>
      <a:buClr>
        <a:srgbClr val="FFFFFF"/>
      </a:buClr>
      <a:buSzPct val="100000"/>
      <a:buFont typeface="Arial" panose="020B0604020202020204" pitchFamily="34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457200" algn="l" defTabSz="449263" rtl="0" fontAlgn="base">
      <a:lnSpc>
        <a:spcPct val="66000"/>
      </a:lnSpc>
      <a:spcBef>
        <a:spcPct val="0"/>
      </a:spcBef>
      <a:spcAft>
        <a:spcPct val="0"/>
      </a:spcAft>
      <a:buClr>
        <a:srgbClr val="FFFFFF"/>
      </a:buClr>
      <a:buSzPct val="100000"/>
      <a:buFont typeface="Arial" panose="020B0604020202020204" pitchFamily="34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914400" algn="l" defTabSz="449263" rtl="0" fontAlgn="base">
      <a:lnSpc>
        <a:spcPct val="66000"/>
      </a:lnSpc>
      <a:spcBef>
        <a:spcPct val="0"/>
      </a:spcBef>
      <a:spcAft>
        <a:spcPct val="0"/>
      </a:spcAft>
      <a:buClr>
        <a:srgbClr val="FFFFFF"/>
      </a:buClr>
      <a:buSzPct val="100000"/>
      <a:buFont typeface="Arial" panose="020B0604020202020204" pitchFamily="34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371600" algn="l" defTabSz="449263" rtl="0" fontAlgn="base">
      <a:lnSpc>
        <a:spcPct val="66000"/>
      </a:lnSpc>
      <a:spcBef>
        <a:spcPct val="0"/>
      </a:spcBef>
      <a:spcAft>
        <a:spcPct val="0"/>
      </a:spcAft>
      <a:buClr>
        <a:srgbClr val="FFFFFF"/>
      </a:buClr>
      <a:buSzPct val="100000"/>
      <a:buFont typeface="Arial" panose="020B0604020202020204" pitchFamily="34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1828800" algn="l" defTabSz="449263" rtl="0" fontAlgn="base">
      <a:lnSpc>
        <a:spcPct val="66000"/>
      </a:lnSpc>
      <a:spcBef>
        <a:spcPct val="0"/>
      </a:spcBef>
      <a:spcAft>
        <a:spcPct val="0"/>
      </a:spcAft>
      <a:buClr>
        <a:srgbClr val="FFFFFF"/>
      </a:buClr>
      <a:buSzPct val="100000"/>
      <a:buFont typeface="Arial" panose="020B0604020202020204" pitchFamily="34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71" autoAdjust="0"/>
  </p:normalViewPr>
  <p:slideViewPr>
    <p:cSldViewPr>
      <p:cViewPr varScale="1">
        <p:scale>
          <a:sx n="65" d="100"/>
          <a:sy n="65" d="100"/>
        </p:scale>
        <p:origin x="78" y="14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charset="0"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charset="0"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5E11E6D-5DC0-43DD-B3D5-3FFF34C3EE80}" type="datetimeFigureOut">
              <a:rPr lang="ru-RU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charset="0"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5B9A953-402E-4CC5-86B4-F9303922B6F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1"/>
          <p:cNvSpPr>
            <a:spLocks noChangeArrowheads="1"/>
          </p:cNvSpPr>
          <p:nvPr/>
        </p:nvSpPr>
        <p:spPr bwMode="auto">
          <a:xfrm>
            <a:off x="0" y="0"/>
            <a:ext cx="6669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  <a:defRPr/>
            </a:pPr>
            <a:endParaRPr lang="ru-RU" altLang="ru-RU"/>
          </a:p>
        </p:txBody>
      </p:sp>
      <p:sp>
        <p:nvSpPr>
          <p:cNvPr id="43011" name="AutoShape 2"/>
          <p:cNvSpPr>
            <a:spLocks noChangeArrowheads="1"/>
          </p:cNvSpPr>
          <p:nvPr/>
        </p:nvSpPr>
        <p:spPr bwMode="auto">
          <a:xfrm>
            <a:off x="0" y="0"/>
            <a:ext cx="6669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  <a:defRPr/>
            </a:pPr>
            <a:endParaRPr lang="ru-RU" altLang="ru-RU"/>
          </a:p>
        </p:txBody>
      </p:sp>
      <p:sp>
        <p:nvSpPr>
          <p:cNvPr id="43012" name="AutoShape 3"/>
          <p:cNvSpPr>
            <a:spLocks noChangeArrowheads="1"/>
          </p:cNvSpPr>
          <p:nvPr/>
        </p:nvSpPr>
        <p:spPr bwMode="auto">
          <a:xfrm>
            <a:off x="0" y="0"/>
            <a:ext cx="6669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  <a:defRPr/>
            </a:pPr>
            <a:endParaRPr lang="ru-RU" altLang="ru-RU"/>
          </a:p>
        </p:txBody>
      </p:sp>
      <p:sp>
        <p:nvSpPr>
          <p:cNvPr id="43013" name="AutoShape 4"/>
          <p:cNvSpPr>
            <a:spLocks noChangeArrowheads="1"/>
          </p:cNvSpPr>
          <p:nvPr/>
        </p:nvSpPr>
        <p:spPr bwMode="auto">
          <a:xfrm>
            <a:off x="0" y="0"/>
            <a:ext cx="6669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  <a:defRPr/>
            </a:pPr>
            <a:endParaRPr lang="ru-RU" altLang="ru-RU"/>
          </a:p>
        </p:txBody>
      </p:sp>
      <p:sp>
        <p:nvSpPr>
          <p:cNvPr id="43014" name="AutoShape 5"/>
          <p:cNvSpPr>
            <a:spLocks noChangeArrowheads="1"/>
          </p:cNvSpPr>
          <p:nvPr/>
        </p:nvSpPr>
        <p:spPr bwMode="auto">
          <a:xfrm>
            <a:off x="0" y="0"/>
            <a:ext cx="6669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  <a:defRPr/>
            </a:pPr>
            <a:endParaRPr lang="ru-RU" altLang="ru-RU"/>
          </a:p>
        </p:txBody>
      </p:sp>
      <p:sp>
        <p:nvSpPr>
          <p:cNvPr id="61447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03275" y="1012825"/>
            <a:ext cx="4867275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1003300" y="5021263"/>
            <a:ext cx="4471988" cy="404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2275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2275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2275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2275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2275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2275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9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Wingdings" panose="05000000000000000000" pitchFamily="2" charset="2"/>
              <a:buNone/>
            </a:pPr>
            <a:fld id="{78136127-5DDC-466B-B053-0CBC95029194}" type="slidenum">
              <a:rPr lang="en-GB" altLang="ru-RU" sz="1800">
                <a:ea typeface="MS Gothic" panose="020B0609070205080204" pitchFamily="49" charset="-128"/>
              </a:rPr>
              <a:pPr eaLnBrk="1" hangingPunct="1">
                <a:spcBef>
                  <a:spcPct val="0"/>
                </a:spcBef>
                <a:buClr>
                  <a:srgbClr val="FFFFFF"/>
                </a:buClr>
                <a:buFont typeface="Wingdings" panose="05000000000000000000" pitchFamily="2" charset="2"/>
                <a:buNone/>
              </a:pPr>
              <a:t>28</a:t>
            </a:fld>
            <a:endParaRPr lang="en-GB" altLang="ru-RU" sz="1800">
              <a:ea typeface="MS Gothic" panose="020B0609070205080204" pitchFamily="49" charset="-128"/>
            </a:endParaRPr>
          </a:p>
        </p:txBody>
      </p:sp>
      <p:sp>
        <p:nvSpPr>
          <p:cNvPr id="86019" name="Text Box 1"/>
          <p:cNvSpPr txBox="1">
            <a:spLocks noChangeArrowheads="1"/>
          </p:cNvSpPr>
          <p:nvPr/>
        </p:nvSpPr>
        <p:spPr bwMode="auto">
          <a:xfrm>
            <a:off x="976313" y="755650"/>
            <a:ext cx="471487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0165" tIns="40083" rIns="80165" bIns="40083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body"/>
          </p:nvPr>
        </p:nvSpPr>
        <p:spPr>
          <a:xfrm>
            <a:off x="666750" y="4716463"/>
            <a:ext cx="5330825" cy="44640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2275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2275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3863" cy="36544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2275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0688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0688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6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776663" y="9429750"/>
            <a:ext cx="2890837" cy="4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146" tIns="41573" rIns="83146" bIns="41573"/>
          <a:lstStyle>
            <a:lvl1pPr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CC592BC-FB20-400B-ACA4-B51689071B2E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40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54063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31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35588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6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776663" y="9429750"/>
            <a:ext cx="2890837" cy="4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146" tIns="41573" rIns="83146" bIns="41573"/>
          <a:lstStyle>
            <a:lvl1pPr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E97B69-B1FA-4AFD-A8E0-5375058D8142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41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54063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42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35588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6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776663" y="9429750"/>
            <a:ext cx="2890837" cy="4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146" tIns="41573" rIns="83146" bIns="41573"/>
          <a:lstStyle>
            <a:lvl1pPr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657225" algn="l"/>
                <a:tab pos="1316038" algn="l"/>
                <a:tab pos="1973263" algn="l"/>
                <a:tab pos="26320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F5DDD68-BCF7-4216-8EEA-9BB69C7AEB5A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42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54063"/>
            <a:ext cx="4965700" cy="3724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52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35588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0688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0688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0688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0688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1"/>
          <p:cNvSpPr txBox="1">
            <a:spLocks noChangeArrowheads="1"/>
          </p:cNvSpPr>
          <p:nvPr/>
        </p:nvSpPr>
        <p:spPr bwMode="auto">
          <a:xfrm>
            <a:off x="1123950" y="1012825"/>
            <a:ext cx="4230688" cy="36528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1"/>
          <p:cNvSpPr txBox="1">
            <a:spLocks noChangeArrowheads="1"/>
          </p:cNvSpPr>
          <p:nvPr/>
        </p:nvSpPr>
        <p:spPr bwMode="auto">
          <a:xfrm>
            <a:off x="2084388" y="755650"/>
            <a:ext cx="2500312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buClr>
                <a:srgbClr val="000000"/>
              </a:buClr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body"/>
          </p:nvPr>
        </p:nvSpPr>
        <p:spPr>
          <a:xfrm>
            <a:off x="1003300" y="5021263"/>
            <a:ext cx="4473575" cy="4048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5572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76626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3281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2700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906588"/>
            <a:ext cx="3824287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3055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1464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2765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53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2807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1700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03172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1450" y="504825"/>
            <a:ext cx="1949450" cy="5719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504825"/>
            <a:ext cx="5697537" cy="5719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35757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"/>
          <p:cNvGrpSpPr>
            <a:grpSpLocks/>
          </p:cNvGrpSpPr>
          <p:nvPr/>
        </p:nvGrpSpPr>
        <p:grpSpPr bwMode="auto">
          <a:xfrm>
            <a:off x="-73025" y="-55563"/>
            <a:ext cx="9215438" cy="6911976"/>
            <a:chOff x="-46" y="-35"/>
            <a:chExt cx="5805" cy="4354"/>
          </a:xfrm>
        </p:grpSpPr>
        <p:sp>
          <p:nvSpPr>
            <p:cNvPr id="1053" name="AutoShape 2"/>
            <p:cNvSpPr>
              <a:spLocks noChangeArrowheads="1"/>
            </p:cNvSpPr>
            <p:nvPr/>
          </p:nvSpPr>
          <p:spPr bwMode="auto">
            <a:xfrm>
              <a:off x="-46" y="-35"/>
              <a:ext cx="5806" cy="4355"/>
            </a:xfrm>
            <a:prstGeom prst="roundRect">
              <a:avLst>
                <a:gd name="adj" fmla="val 19"/>
              </a:avLst>
            </a:prstGeom>
            <a:solidFill>
              <a:srgbClr val="000000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grpSp>
          <p:nvGrpSpPr>
            <p:cNvPr id="1054" name="Group 3"/>
            <p:cNvGrpSpPr>
              <a:grpSpLocks/>
            </p:cNvGrpSpPr>
            <p:nvPr/>
          </p:nvGrpSpPr>
          <p:grpSpPr bwMode="auto">
            <a:xfrm>
              <a:off x="-46" y="-35"/>
              <a:ext cx="5805" cy="4354"/>
              <a:chOff x="-46" y="-35"/>
              <a:chExt cx="5805" cy="4354"/>
            </a:xfrm>
          </p:grpSpPr>
          <p:grpSp>
            <p:nvGrpSpPr>
              <p:cNvPr id="1055" name="Group 4"/>
              <p:cNvGrpSpPr>
                <a:grpSpLocks/>
              </p:cNvGrpSpPr>
              <p:nvPr/>
            </p:nvGrpSpPr>
            <p:grpSpPr bwMode="auto">
              <a:xfrm>
                <a:off x="-46" y="68"/>
                <a:ext cx="5804" cy="4217"/>
                <a:chOff x="-46" y="68"/>
                <a:chExt cx="5804" cy="4217"/>
              </a:xfrm>
            </p:grpSpPr>
            <p:sp>
              <p:nvSpPr>
                <p:cNvPr id="1057" name="Line 5"/>
                <p:cNvSpPr>
                  <a:spLocks noChangeShapeType="1"/>
                </p:cNvSpPr>
                <p:nvPr/>
              </p:nvSpPr>
              <p:spPr bwMode="auto">
                <a:xfrm>
                  <a:off x="-46" y="4079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8" name="Line 6"/>
                <p:cNvSpPr>
                  <a:spLocks noChangeShapeType="1"/>
                </p:cNvSpPr>
                <p:nvPr/>
              </p:nvSpPr>
              <p:spPr bwMode="auto">
                <a:xfrm>
                  <a:off x="-46" y="4182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59" name="Line 7"/>
                <p:cNvSpPr>
                  <a:spLocks noChangeShapeType="1"/>
                </p:cNvSpPr>
                <p:nvPr/>
              </p:nvSpPr>
              <p:spPr bwMode="auto">
                <a:xfrm>
                  <a:off x="-46" y="4079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0" name="Line 8"/>
                <p:cNvSpPr>
                  <a:spLocks noChangeShapeType="1"/>
                </p:cNvSpPr>
                <p:nvPr/>
              </p:nvSpPr>
              <p:spPr bwMode="auto">
                <a:xfrm>
                  <a:off x="-46" y="4285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1" name="Line 9"/>
                <p:cNvSpPr>
                  <a:spLocks noChangeShapeType="1"/>
                </p:cNvSpPr>
                <p:nvPr/>
              </p:nvSpPr>
              <p:spPr bwMode="auto">
                <a:xfrm>
                  <a:off x="-46" y="3771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2" name="Line 10"/>
                <p:cNvSpPr>
                  <a:spLocks noChangeShapeType="1"/>
                </p:cNvSpPr>
                <p:nvPr/>
              </p:nvSpPr>
              <p:spPr bwMode="auto">
                <a:xfrm>
                  <a:off x="-46" y="3873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3" name="Line 11"/>
                <p:cNvSpPr>
                  <a:spLocks noChangeShapeType="1"/>
                </p:cNvSpPr>
                <p:nvPr/>
              </p:nvSpPr>
              <p:spPr bwMode="auto">
                <a:xfrm>
                  <a:off x="-46" y="3771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4" name="Line 12"/>
                <p:cNvSpPr>
                  <a:spLocks noChangeShapeType="1"/>
                </p:cNvSpPr>
                <p:nvPr/>
              </p:nvSpPr>
              <p:spPr bwMode="auto">
                <a:xfrm>
                  <a:off x="-46" y="3976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5" name="Line 13"/>
                <p:cNvSpPr>
                  <a:spLocks noChangeShapeType="1"/>
                </p:cNvSpPr>
                <p:nvPr/>
              </p:nvSpPr>
              <p:spPr bwMode="auto">
                <a:xfrm>
                  <a:off x="-46" y="3462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6" name="Line 14"/>
                <p:cNvSpPr>
                  <a:spLocks noChangeShapeType="1"/>
                </p:cNvSpPr>
                <p:nvPr/>
              </p:nvSpPr>
              <p:spPr bwMode="auto">
                <a:xfrm>
                  <a:off x="-46" y="3565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7" name="Line 15"/>
                <p:cNvSpPr>
                  <a:spLocks noChangeShapeType="1"/>
                </p:cNvSpPr>
                <p:nvPr/>
              </p:nvSpPr>
              <p:spPr bwMode="auto">
                <a:xfrm>
                  <a:off x="-46" y="3462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8" name="Line 16"/>
                <p:cNvSpPr>
                  <a:spLocks noChangeShapeType="1"/>
                </p:cNvSpPr>
                <p:nvPr/>
              </p:nvSpPr>
              <p:spPr bwMode="auto">
                <a:xfrm>
                  <a:off x="-46" y="3668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9" name="Line 17"/>
                <p:cNvSpPr>
                  <a:spLocks noChangeShapeType="1"/>
                </p:cNvSpPr>
                <p:nvPr/>
              </p:nvSpPr>
              <p:spPr bwMode="auto">
                <a:xfrm>
                  <a:off x="-46" y="3153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0" name="Line 18"/>
                <p:cNvSpPr>
                  <a:spLocks noChangeShapeType="1"/>
                </p:cNvSpPr>
                <p:nvPr/>
              </p:nvSpPr>
              <p:spPr bwMode="auto">
                <a:xfrm>
                  <a:off x="-46" y="3256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1" name="Line 19"/>
                <p:cNvSpPr>
                  <a:spLocks noChangeShapeType="1"/>
                </p:cNvSpPr>
                <p:nvPr/>
              </p:nvSpPr>
              <p:spPr bwMode="auto">
                <a:xfrm>
                  <a:off x="-46" y="3153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2" name="Line 20"/>
                <p:cNvSpPr>
                  <a:spLocks noChangeShapeType="1"/>
                </p:cNvSpPr>
                <p:nvPr/>
              </p:nvSpPr>
              <p:spPr bwMode="auto">
                <a:xfrm>
                  <a:off x="-46" y="3359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3" name="Line 21"/>
                <p:cNvSpPr>
                  <a:spLocks noChangeShapeType="1"/>
                </p:cNvSpPr>
                <p:nvPr/>
              </p:nvSpPr>
              <p:spPr bwMode="auto">
                <a:xfrm>
                  <a:off x="-46" y="2845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4" name="Line 22"/>
                <p:cNvSpPr>
                  <a:spLocks noChangeShapeType="1"/>
                </p:cNvSpPr>
                <p:nvPr/>
              </p:nvSpPr>
              <p:spPr bwMode="auto">
                <a:xfrm>
                  <a:off x="-46" y="2948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" name="Line 23"/>
                <p:cNvSpPr>
                  <a:spLocks noChangeShapeType="1"/>
                </p:cNvSpPr>
                <p:nvPr/>
              </p:nvSpPr>
              <p:spPr bwMode="auto">
                <a:xfrm>
                  <a:off x="-46" y="2845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6" name="Line 24"/>
                <p:cNvSpPr>
                  <a:spLocks noChangeShapeType="1"/>
                </p:cNvSpPr>
                <p:nvPr/>
              </p:nvSpPr>
              <p:spPr bwMode="auto">
                <a:xfrm>
                  <a:off x="-46" y="3051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7" name="Line 25"/>
                <p:cNvSpPr>
                  <a:spLocks noChangeShapeType="1"/>
                </p:cNvSpPr>
                <p:nvPr/>
              </p:nvSpPr>
              <p:spPr bwMode="auto">
                <a:xfrm>
                  <a:off x="-46" y="2536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8" name="Line 26"/>
                <p:cNvSpPr>
                  <a:spLocks noChangeShapeType="1"/>
                </p:cNvSpPr>
                <p:nvPr/>
              </p:nvSpPr>
              <p:spPr bwMode="auto">
                <a:xfrm>
                  <a:off x="-46" y="2639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9" name="Line 27"/>
                <p:cNvSpPr>
                  <a:spLocks noChangeShapeType="1"/>
                </p:cNvSpPr>
                <p:nvPr/>
              </p:nvSpPr>
              <p:spPr bwMode="auto">
                <a:xfrm>
                  <a:off x="-46" y="2536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0" name="Line 28"/>
                <p:cNvSpPr>
                  <a:spLocks noChangeShapeType="1"/>
                </p:cNvSpPr>
                <p:nvPr/>
              </p:nvSpPr>
              <p:spPr bwMode="auto">
                <a:xfrm>
                  <a:off x="-46" y="2742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1" name="Line 29"/>
                <p:cNvSpPr>
                  <a:spLocks noChangeShapeType="1"/>
                </p:cNvSpPr>
                <p:nvPr/>
              </p:nvSpPr>
              <p:spPr bwMode="auto">
                <a:xfrm>
                  <a:off x="-46" y="2228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2" name="Line 30"/>
                <p:cNvSpPr>
                  <a:spLocks noChangeShapeType="1"/>
                </p:cNvSpPr>
                <p:nvPr/>
              </p:nvSpPr>
              <p:spPr bwMode="auto">
                <a:xfrm>
                  <a:off x="-46" y="2331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3" name="Line 31"/>
                <p:cNvSpPr>
                  <a:spLocks noChangeShapeType="1"/>
                </p:cNvSpPr>
                <p:nvPr/>
              </p:nvSpPr>
              <p:spPr bwMode="auto">
                <a:xfrm>
                  <a:off x="-46" y="2228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4" name="Line 32"/>
                <p:cNvSpPr>
                  <a:spLocks noChangeShapeType="1"/>
                </p:cNvSpPr>
                <p:nvPr/>
              </p:nvSpPr>
              <p:spPr bwMode="auto">
                <a:xfrm>
                  <a:off x="-46" y="2433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5" name="Line 33"/>
                <p:cNvSpPr>
                  <a:spLocks noChangeShapeType="1"/>
                </p:cNvSpPr>
                <p:nvPr/>
              </p:nvSpPr>
              <p:spPr bwMode="auto">
                <a:xfrm>
                  <a:off x="-46" y="1919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6" name="Line 34"/>
                <p:cNvSpPr>
                  <a:spLocks noChangeShapeType="1"/>
                </p:cNvSpPr>
                <p:nvPr/>
              </p:nvSpPr>
              <p:spPr bwMode="auto">
                <a:xfrm>
                  <a:off x="-46" y="2022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7" name="Line 35"/>
                <p:cNvSpPr>
                  <a:spLocks noChangeShapeType="1"/>
                </p:cNvSpPr>
                <p:nvPr/>
              </p:nvSpPr>
              <p:spPr bwMode="auto">
                <a:xfrm>
                  <a:off x="-46" y="1919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8" name="Line 36"/>
                <p:cNvSpPr>
                  <a:spLocks noChangeShapeType="1"/>
                </p:cNvSpPr>
                <p:nvPr/>
              </p:nvSpPr>
              <p:spPr bwMode="auto">
                <a:xfrm>
                  <a:off x="-46" y="2125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9" name="Line 37"/>
                <p:cNvSpPr>
                  <a:spLocks noChangeShapeType="1"/>
                </p:cNvSpPr>
                <p:nvPr/>
              </p:nvSpPr>
              <p:spPr bwMode="auto">
                <a:xfrm>
                  <a:off x="-46" y="1919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0" name="Line 38"/>
                <p:cNvSpPr>
                  <a:spLocks noChangeShapeType="1"/>
                </p:cNvSpPr>
                <p:nvPr/>
              </p:nvSpPr>
              <p:spPr bwMode="auto">
                <a:xfrm>
                  <a:off x="-46" y="1919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1" name="Line 39"/>
                <p:cNvSpPr>
                  <a:spLocks noChangeShapeType="1"/>
                </p:cNvSpPr>
                <p:nvPr/>
              </p:nvSpPr>
              <p:spPr bwMode="auto">
                <a:xfrm>
                  <a:off x="-46" y="1611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2" name="Line 40"/>
                <p:cNvSpPr>
                  <a:spLocks noChangeShapeType="1"/>
                </p:cNvSpPr>
                <p:nvPr/>
              </p:nvSpPr>
              <p:spPr bwMode="auto">
                <a:xfrm>
                  <a:off x="-46" y="1713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3" name="Line 41"/>
                <p:cNvSpPr>
                  <a:spLocks noChangeShapeType="1"/>
                </p:cNvSpPr>
                <p:nvPr/>
              </p:nvSpPr>
              <p:spPr bwMode="auto">
                <a:xfrm>
                  <a:off x="-46" y="1611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4" name="Line 42"/>
                <p:cNvSpPr>
                  <a:spLocks noChangeShapeType="1"/>
                </p:cNvSpPr>
                <p:nvPr/>
              </p:nvSpPr>
              <p:spPr bwMode="auto">
                <a:xfrm>
                  <a:off x="-46" y="1816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5" name="Line 43"/>
                <p:cNvSpPr>
                  <a:spLocks noChangeShapeType="1"/>
                </p:cNvSpPr>
                <p:nvPr/>
              </p:nvSpPr>
              <p:spPr bwMode="auto">
                <a:xfrm>
                  <a:off x="-46" y="1302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6" name="Line 44"/>
                <p:cNvSpPr>
                  <a:spLocks noChangeShapeType="1"/>
                </p:cNvSpPr>
                <p:nvPr/>
              </p:nvSpPr>
              <p:spPr bwMode="auto">
                <a:xfrm>
                  <a:off x="-46" y="1405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7" name="Line 45"/>
                <p:cNvSpPr>
                  <a:spLocks noChangeShapeType="1"/>
                </p:cNvSpPr>
                <p:nvPr/>
              </p:nvSpPr>
              <p:spPr bwMode="auto">
                <a:xfrm>
                  <a:off x="-46" y="1302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8" name="Line 46"/>
                <p:cNvSpPr>
                  <a:spLocks noChangeShapeType="1"/>
                </p:cNvSpPr>
                <p:nvPr/>
              </p:nvSpPr>
              <p:spPr bwMode="auto">
                <a:xfrm>
                  <a:off x="-46" y="1508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99" name="Line 47"/>
                <p:cNvSpPr>
                  <a:spLocks noChangeShapeType="1"/>
                </p:cNvSpPr>
                <p:nvPr/>
              </p:nvSpPr>
              <p:spPr bwMode="auto">
                <a:xfrm>
                  <a:off x="-46" y="993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0" name="Line 48"/>
                <p:cNvSpPr>
                  <a:spLocks noChangeShapeType="1"/>
                </p:cNvSpPr>
                <p:nvPr/>
              </p:nvSpPr>
              <p:spPr bwMode="auto">
                <a:xfrm>
                  <a:off x="-46" y="1096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1" name="Line 49"/>
                <p:cNvSpPr>
                  <a:spLocks noChangeShapeType="1"/>
                </p:cNvSpPr>
                <p:nvPr/>
              </p:nvSpPr>
              <p:spPr bwMode="auto">
                <a:xfrm>
                  <a:off x="-46" y="993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2" name="Line 50"/>
                <p:cNvSpPr>
                  <a:spLocks noChangeShapeType="1"/>
                </p:cNvSpPr>
                <p:nvPr/>
              </p:nvSpPr>
              <p:spPr bwMode="auto">
                <a:xfrm>
                  <a:off x="-46" y="1199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3" name="Line 51"/>
                <p:cNvSpPr>
                  <a:spLocks noChangeShapeType="1"/>
                </p:cNvSpPr>
                <p:nvPr/>
              </p:nvSpPr>
              <p:spPr bwMode="auto">
                <a:xfrm>
                  <a:off x="-46" y="685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4" name="Line 52"/>
                <p:cNvSpPr>
                  <a:spLocks noChangeShapeType="1"/>
                </p:cNvSpPr>
                <p:nvPr/>
              </p:nvSpPr>
              <p:spPr bwMode="auto">
                <a:xfrm>
                  <a:off x="-46" y="788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5" name="Line 53"/>
                <p:cNvSpPr>
                  <a:spLocks noChangeShapeType="1"/>
                </p:cNvSpPr>
                <p:nvPr/>
              </p:nvSpPr>
              <p:spPr bwMode="auto">
                <a:xfrm>
                  <a:off x="-46" y="685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6" name="Line 54"/>
                <p:cNvSpPr>
                  <a:spLocks noChangeShapeType="1"/>
                </p:cNvSpPr>
                <p:nvPr/>
              </p:nvSpPr>
              <p:spPr bwMode="auto">
                <a:xfrm>
                  <a:off x="-46" y="891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7" name="Line 55"/>
                <p:cNvSpPr>
                  <a:spLocks noChangeShapeType="1"/>
                </p:cNvSpPr>
                <p:nvPr/>
              </p:nvSpPr>
              <p:spPr bwMode="auto">
                <a:xfrm>
                  <a:off x="-46" y="376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8" name="Line 56"/>
                <p:cNvSpPr>
                  <a:spLocks noChangeShapeType="1"/>
                </p:cNvSpPr>
                <p:nvPr/>
              </p:nvSpPr>
              <p:spPr bwMode="auto">
                <a:xfrm>
                  <a:off x="-46" y="479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9" name="Line 57"/>
                <p:cNvSpPr>
                  <a:spLocks noChangeShapeType="1"/>
                </p:cNvSpPr>
                <p:nvPr/>
              </p:nvSpPr>
              <p:spPr bwMode="auto">
                <a:xfrm>
                  <a:off x="-46" y="376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0" name="Line 58"/>
                <p:cNvSpPr>
                  <a:spLocks noChangeShapeType="1"/>
                </p:cNvSpPr>
                <p:nvPr/>
              </p:nvSpPr>
              <p:spPr bwMode="auto">
                <a:xfrm>
                  <a:off x="-46" y="582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1" name="Line 59"/>
                <p:cNvSpPr>
                  <a:spLocks noChangeShapeType="1"/>
                </p:cNvSpPr>
                <p:nvPr/>
              </p:nvSpPr>
              <p:spPr bwMode="auto">
                <a:xfrm>
                  <a:off x="-46" y="171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2" name="Line 60"/>
                <p:cNvSpPr>
                  <a:spLocks noChangeShapeType="1"/>
                </p:cNvSpPr>
                <p:nvPr/>
              </p:nvSpPr>
              <p:spPr bwMode="auto">
                <a:xfrm>
                  <a:off x="-46" y="273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3" name="Line 61"/>
                <p:cNvSpPr>
                  <a:spLocks noChangeShapeType="1"/>
                </p:cNvSpPr>
                <p:nvPr/>
              </p:nvSpPr>
              <p:spPr bwMode="auto">
                <a:xfrm>
                  <a:off x="-46" y="171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4" name="Line 62"/>
                <p:cNvSpPr>
                  <a:spLocks noChangeShapeType="1"/>
                </p:cNvSpPr>
                <p:nvPr/>
              </p:nvSpPr>
              <p:spPr bwMode="auto">
                <a:xfrm>
                  <a:off x="-46" y="68"/>
                  <a:ext cx="5805" cy="1"/>
                </a:xfrm>
                <a:prstGeom prst="line">
                  <a:avLst/>
                </a:prstGeom>
                <a:noFill/>
                <a:ln w="9360">
                  <a:solidFill>
                    <a:srgbClr val="3333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56" name="AutoShape 63"/>
              <p:cNvSpPr>
                <a:spLocks noChangeArrowheads="1"/>
              </p:cNvSpPr>
              <p:nvPr/>
            </p:nvSpPr>
            <p:spPr bwMode="auto">
              <a:xfrm>
                <a:off x="-46" y="-35"/>
                <a:ext cx="5806" cy="4355"/>
              </a:xfrm>
              <a:prstGeom prst="roundRect">
                <a:avLst>
                  <a:gd name="adj" fmla="val 19"/>
                </a:avLst>
              </a:prstGeom>
              <a:solidFill>
                <a:srgbClr val="3333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bg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bg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bg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bg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bg1"/>
                    </a:solidFill>
                    <a:latin typeface="Arial" charset="0"/>
                  </a:defRPr>
                </a:lvl5pPr>
                <a:lvl6pPr marL="2514600" indent="-228600" defTabSz="449263" eaLnBrk="0" fontAlgn="base" hangingPunct="0">
                  <a:lnSpc>
                    <a:spcPct val="66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FFFFFF"/>
                  </a:buClr>
                  <a:buSzPct val="100000"/>
                  <a:buFont typeface="Arial" charset="0"/>
                  <a:defRPr>
                    <a:solidFill>
                      <a:schemeClr val="bg1"/>
                    </a:solidFill>
                    <a:latin typeface="Arial" charset="0"/>
                  </a:defRPr>
                </a:lvl6pPr>
                <a:lvl7pPr marL="2971800" indent="-228600" defTabSz="449263" eaLnBrk="0" fontAlgn="base" hangingPunct="0">
                  <a:lnSpc>
                    <a:spcPct val="66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FFFFFF"/>
                  </a:buClr>
                  <a:buSzPct val="100000"/>
                  <a:buFont typeface="Arial" charset="0"/>
                  <a:defRPr>
                    <a:solidFill>
                      <a:schemeClr val="bg1"/>
                    </a:solidFill>
                    <a:latin typeface="Arial" charset="0"/>
                  </a:defRPr>
                </a:lvl7pPr>
                <a:lvl8pPr marL="3429000" indent="-228600" defTabSz="449263" eaLnBrk="0" fontAlgn="base" hangingPunct="0">
                  <a:lnSpc>
                    <a:spcPct val="66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FFFFFF"/>
                  </a:buClr>
                  <a:buSzPct val="100000"/>
                  <a:buFont typeface="Arial" charset="0"/>
                  <a:defRPr>
                    <a:solidFill>
                      <a:schemeClr val="bg1"/>
                    </a:solidFill>
                    <a:latin typeface="Arial" charset="0"/>
                  </a:defRPr>
                </a:lvl8pPr>
                <a:lvl9pPr marL="3886200" indent="-228600" defTabSz="449263" eaLnBrk="0" fontAlgn="base" hangingPunct="0">
                  <a:lnSpc>
                    <a:spcPct val="66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FFFFFF"/>
                  </a:buClr>
                  <a:buSzPct val="100000"/>
                  <a:buFont typeface="Arial" charset="0"/>
                  <a:defRPr>
                    <a:solidFill>
                      <a:schemeClr val="bg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buFont typeface="Arial" charset="0"/>
                  <a:buNone/>
                  <a:defRPr/>
                </a:pPr>
                <a:endParaRPr lang="ru-RU" altLang="ru-RU"/>
              </a:p>
            </p:txBody>
          </p:sp>
        </p:grpSp>
      </p:grpSp>
      <p:sp>
        <p:nvSpPr>
          <p:cNvPr id="1027" name="Freeform 64"/>
          <p:cNvSpPr>
            <a:spLocks noChangeArrowheads="1"/>
          </p:cNvSpPr>
          <p:nvPr/>
        </p:nvSpPr>
        <p:spPr bwMode="auto">
          <a:xfrm>
            <a:off x="-71438" y="-55563"/>
            <a:ext cx="9215438" cy="6913563"/>
          </a:xfrm>
          <a:custGeom>
            <a:avLst/>
            <a:gdLst>
              <a:gd name="T0" fmla="*/ 2147483647 w 25600"/>
              <a:gd name="T1" fmla="*/ 0 h 19204"/>
              <a:gd name="T2" fmla="*/ 2147483647 w 25600"/>
              <a:gd name="T3" fmla="*/ 2147483647 h 19204"/>
              <a:gd name="T4" fmla="*/ 2147483647 w 25600"/>
              <a:gd name="T5" fmla="*/ 2147483647 h 19204"/>
              <a:gd name="T6" fmla="*/ 2147483647 w 25600"/>
              <a:gd name="T7" fmla="*/ 2147483647 h 19204"/>
              <a:gd name="T8" fmla="*/ 0 w 25600"/>
              <a:gd name="T9" fmla="*/ 2147483647 h 19204"/>
              <a:gd name="T10" fmla="*/ 0 w 25600"/>
              <a:gd name="T11" fmla="*/ 2147483647 h 19204"/>
              <a:gd name="T12" fmla="*/ 0 w 25600"/>
              <a:gd name="T13" fmla="*/ 2147483647 h 19204"/>
              <a:gd name="T14" fmla="*/ 2147483647 w 25600"/>
              <a:gd name="T15" fmla="*/ 2147483647 h 19204"/>
              <a:gd name="T16" fmla="*/ 2147483647 w 25600"/>
              <a:gd name="T17" fmla="*/ 0 h 192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5600" h="19204">
                <a:moveTo>
                  <a:pt x="25599" y="0"/>
                </a:moveTo>
                <a:lnTo>
                  <a:pt x="25599" y="14882"/>
                </a:lnTo>
                <a:lnTo>
                  <a:pt x="8915" y="14882"/>
                </a:lnTo>
                <a:lnTo>
                  <a:pt x="5364" y="19203"/>
                </a:lnTo>
                <a:lnTo>
                  <a:pt x="0" y="19203"/>
                </a:lnTo>
                <a:lnTo>
                  <a:pt x="0" y="9603"/>
                </a:lnTo>
                <a:lnTo>
                  <a:pt x="0" y="4328"/>
                </a:lnTo>
                <a:lnTo>
                  <a:pt x="16684" y="4328"/>
                </a:lnTo>
                <a:lnTo>
                  <a:pt x="20238" y="0"/>
                </a:lnTo>
              </a:path>
            </a:pathLst>
          </a:custGeom>
          <a:solidFill>
            <a:srgbClr val="000000">
              <a:alpha val="39999"/>
            </a:srgbClr>
          </a:solidFill>
          <a:ln w="9360">
            <a:solidFill>
              <a:srgbClr val="3333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28" name="Group 65"/>
          <p:cNvGrpSpPr>
            <a:grpSpLocks/>
          </p:cNvGrpSpPr>
          <p:nvPr/>
        </p:nvGrpSpPr>
        <p:grpSpPr bwMode="auto">
          <a:xfrm>
            <a:off x="-73025" y="246063"/>
            <a:ext cx="9215438" cy="6604000"/>
            <a:chOff x="-46" y="155"/>
            <a:chExt cx="5805" cy="4160"/>
          </a:xfrm>
        </p:grpSpPr>
        <p:sp>
          <p:nvSpPr>
            <p:cNvPr id="1032" name="AutoShape 66"/>
            <p:cNvSpPr>
              <a:spLocks noChangeArrowheads="1"/>
            </p:cNvSpPr>
            <p:nvPr/>
          </p:nvSpPr>
          <p:spPr bwMode="auto">
            <a:xfrm>
              <a:off x="22" y="1079"/>
              <a:ext cx="506" cy="1210"/>
            </a:xfrm>
            <a:prstGeom prst="roundRect">
              <a:avLst>
                <a:gd name="adj" fmla="val 194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33" name="AutoShape 67"/>
            <p:cNvSpPr>
              <a:spLocks noChangeArrowheads="1"/>
            </p:cNvSpPr>
            <p:nvPr/>
          </p:nvSpPr>
          <p:spPr bwMode="auto">
            <a:xfrm>
              <a:off x="323" y="1570"/>
              <a:ext cx="4289" cy="572"/>
            </a:xfrm>
            <a:prstGeom prst="roundRect">
              <a:avLst>
                <a:gd name="adj" fmla="val 171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34" name="AutoShape 68"/>
            <p:cNvSpPr>
              <a:spLocks noChangeArrowheads="1"/>
            </p:cNvSpPr>
            <p:nvPr/>
          </p:nvSpPr>
          <p:spPr bwMode="auto">
            <a:xfrm>
              <a:off x="255" y="1863"/>
              <a:ext cx="438" cy="2093"/>
            </a:xfrm>
            <a:prstGeom prst="roundRect">
              <a:avLst>
                <a:gd name="adj" fmla="val 227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35" name="AutoShape 69"/>
            <p:cNvSpPr>
              <a:spLocks noChangeArrowheads="1"/>
            </p:cNvSpPr>
            <p:nvPr/>
          </p:nvSpPr>
          <p:spPr bwMode="auto">
            <a:xfrm>
              <a:off x="542" y="3482"/>
              <a:ext cx="847" cy="392"/>
            </a:xfrm>
            <a:prstGeom prst="roundRect">
              <a:avLst>
                <a:gd name="adj" fmla="val 255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36" name="AutoShape 70"/>
            <p:cNvSpPr>
              <a:spLocks noChangeArrowheads="1"/>
            </p:cNvSpPr>
            <p:nvPr/>
          </p:nvSpPr>
          <p:spPr bwMode="auto">
            <a:xfrm>
              <a:off x="4886" y="376"/>
              <a:ext cx="710" cy="2453"/>
            </a:xfrm>
            <a:prstGeom prst="roundRect">
              <a:avLst>
                <a:gd name="adj" fmla="val 139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37" name="AutoShape 71"/>
            <p:cNvSpPr>
              <a:spLocks noChangeArrowheads="1"/>
            </p:cNvSpPr>
            <p:nvPr/>
          </p:nvSpPr>
          <p:spPr bwMode="auto">
            <a:xfrm>
              <a:off x="3861" y="1879"/>
              <a:ext cx="1448" cy="1357"/>
            </a:xfrm>
            <a:prstGeom prst="roundRect">
              <a:avLst>
                <a:gd name="adj" fmla="val 69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38" name="AutoShape 72"/>
            <p:cNvSpPr>
              <a:spLocks noChangeArrowheads="1"/>
            </p:cNvSpPr>
            <p:nvPr/>
          </p:nvSpPr>
          <p:spPr bwMode="auto">
            <a:xfrm>
              <a:off x="2222" y="1291"/>
              <a:ext cx="1885" cy="1079"/>
            </a:xfrm>
            <a:prstGeom prst="roundRect">
              <a:avLst>
                <a:gd name="adj" fmla="val 93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39" name="AutoShape 73"/>
            <p:cNvSpPr>
              <a:spLocks noChangeArrowheads="1"/>
            </p:cNvSpPr>
            <p:nvPr/>
          </p:nvSpPr>
          <p:spPr bwMode="auto">
            <a:xfrm>
              <a:off x="1334" y="1879"/>
              <a:ext cx="260" cy="1750"/>
            </a:xfrm>
            <a:prstGeom prst="roundRect">
              <a:avLst>
                <a:gd name="adj" fmla="val 384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40" name="AutoShape 74"/>
            <p:cNvSpPr>
              <a:spLocks noChangeArrowheads="1"/>
            </p:cNvSpPr>
            <p:nvPr/>
          </p:nvSpPr>
          <p:spPr bwMode="auto">
            <a:xfrm>
              <a:off x="1785" y="2632"/>
              <a:ext cx="1489" cy="556"/>
            </a:xfrm>
            <a:prstGeom prst="roundRect">
              <a:avLst>
                <a:gd name="adj" fmla="val 176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41" name="AutoShape 75"/>
            <p:cNvSpPr>
              <a:spLocks noChangeArrowheads="1"/>
            </p:cNvSpPr>
            <p:nvPr/>
          </p:nvSpPr>
          <p:spPr bwMode="auto">
            <a:xfrm>
              <a:off x="119" y="2910"/>
              <a:ext cx="5437" cy="180"/>
            </a:xfrm>
            <a:prstGeom prst="roundRect">
              <a:avLst>
                <a:gd name="adj" fmla="val 556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42" name="AutoShape 76"/>
            <p:cNvSpPr>
              <a:spLocks noChangeArrowheads="1"/>
            </p:cNvSpPr>
            <p:nvPr/>
          </p:nvSpPr>
          <p:spPr bwMode="auto">
            <a:xfrm>
              <a:off x="4380" y="588"/>
              <a:ext cx="766" cy="589"/>
            </a:xfrm>
            <a:prstGeom prst="roundRect">
              <a:avLst>
                <a:gd name="adj" fmla="val 167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43" name="AutoShape 77"/>
            <p:cNvSpPr>
              <a:spLocks noChangeArrowheads="1"/>
            </p:cNvSpPr>
            <p:nvPr/>
          </p:nvSpPr>
          <p:spPr bwMode="auto">
            <a:xfrm>
              <a:off x="4203" y="2599"/>
              <a:ext cx="929" cy="196"/>
            </a:xfrm>
            <a:prstGeom prst="roundRect">
              <a:avLst>
                <a:gd name="adj" fmla="val 509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44" name="AutoShape 78"/>
            <p:cNvSpPr>
              <a:spLocks noChangeArrowheads="1"/>
            </p:cNvSpPr>
            <p:nvPr/>
          </p:nvSpPr>
          <p:spPr bwMode="auto">
            <a:xfrm>
              <a:off x="911" y="1291"/>
              <a:ext cx="287" cy="622"/>
            </a:xfrm>
            <a:prstGeom prst="roundRect">
              <a:avLst>
                <a:gd name="adj" fmla="val 347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45" name="AutoShape 79"/>
            <p:cNvSpPr>
              <a:spLocks noChangeArrowheads="1"/>
            </p:cNvSpPr>
            <p:nvPr/>
          </p:nvSpPr>
          <p:spPr bwMode="auto">
            <a:xfrm>
              <a:off x="1689" y="1324"/>
              <a:ext cx="369" cy="589"/>
            </a:xfrm>
            <a:prstGeom prst="roundRect">
              <a:avLst>
                <a:gd name="adj" fmla="val 269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  <p:sp>
          <p:nvSpPr>
            <p:cNvPr id="1046" name="Freeform 80"/>
            <p:cNvSpPr>
              <a:spLocks noChangeArrowheads="1"/>
            </p:cNvSpPr>
            <p:nvPr/>
          </p:nvSpPr>
          <p:spPr bwMode="auto">
            <a:xfrm>
              <a:off x="885" y="2482"/>
              <a:ext cx="587" cy="1833"/>
            </a:xfrm>
            <a:custGeom>
              <a:avLst/>
              <a:gdLst>
                <a:gd name="T0" fmla="*/ 0 w 2587"/>
                <a:gd name="T1" fmla="*/ 0 h 8085"/>
                <a:gd name="T2" fmla="*/ 0 w 2587"/>
                <a:gd name="T3" fmla="*/ 0 h 8085"/>
                <a:gd name="T4" fmla="*/ 0 w 2587"/>
                <a:gd name="T5" fmla="*/ 0 h 8085"/>
                <a:gd name="T6" fmla="*/ 0 w 2587"/>
                <a:gd name="T7" fmla="*/ 0 h 808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87" h="8085">
                  <a:moveTo>
                    <a:pt x="0" y="8084"/>
                  </a:moveTo>
                  <a:lnTo>
                    <a:pt x="0" y="0"/>
                  </a:lnTo>
                  <a:lnTo>
                    <a:pt x="2584" y="0"/>
                  </a:lnTo>
                  <a:lnTo>
                    <a:pt x="2586" y="6555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Freeform 81"/>
            <p:cNvSpPr>
              <a:spLocks noChangeArrowheads="1"/>
            </p:cNvSpPr>
            <p:nvPr/>
          </p:nvSpPr>
          <p:spPr bwMode="auto">
            <a:xfrm>
              <a:off x="-46" y="2728"/>
              <a:ext cx="565" cy="1588"/>
            </a:xfrm>
            <a:custGeom>
              <a:avLst/>
              <a:gdLst>
                <a:gd name="T0" fmla="*/ 0 w 2493"/>
                <a:gd name="T1" fmla="*/ 0 h 7001"/>
                <a:gd name="T2" fmla="*/ 0 w 2493"/>
                <a:gd name="T3" fmla="*/ 0 h 7001"/>
                <a:gd name="T4" fmla="*/ 0 w 2493"/>
                <a:gd name="T5" fmla="*/ 0 h 70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93" h="7001">
                  <a:moveTo>
                    <a:pt x="0" y="0"/>
                  </a:moveTo>
                  <a:lnTo>
                    <a:pt x="2492" y="0"/>
                  </a:lnTo>
                  <a:lnTo>
                    <a:pt x="2492" y="7000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8" name="Freeform 82"/>
            <p:cNvSpPr>
              <a:spLocks noChangeArrowheads="1"/>
            </p:cNvSpPr>
            <p:nvPr/>
          </p:nvSpPr>
          <p:spPr bwMode="auto">
            <a:xfrm>
              <a:off x="2669" y="997"/>
              <a:ext cx="640" cy="1238"/>
            </a:xfrm>
            <a:custGeom>
              <a:avLst/>
              <a:gdLst>
                <a:gd name="T0" fmla="*/ 0 w 2824"/>
                <a:gd name="T1" fmla="*/ 0 h 5460"/>
                <a:gd name="T2" fmla="*/ 0 w 2824"/>
                <a:gd name="T3" fmla="*/ 0 h 5460"/>
                <a:gd name="T4" fmla="*/ 0 w 2824"/>
                <a:gd name="T5" fmla="*/ 0 h 5460"/>
                <a:gd name="T6" fmla="*/ 0 w 2824"/>
                <a:gd name="T7" fmla="*/ 0 h 54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24" h="5460">
                  <a:moveTo>
                    <a:pt x="0" y="0"/>
                  </a:moveTo>
                  <a:lnTo>
                    <a:pt x="0" y="5459"/>
                  </a:lnTo>
                  <a:lnTo>
                    <a:pt x="2823" y="5459"/>
                  </a:lnTo>
                  <a:lnTo>
                    <a:pt x="2823" y="0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9" name="Freeform 83"/>
            <p:cNvSpPr>
              <a:spLocks noChangeArrowheads="1"/>
            </p:cNvSpPr>
            <p:nvPr/>
          </p:nvSpPr>
          <p:spPr bwMode="auto">
            <a:xfrm>
              <a:off x="-46" y="997"/>
              <a:ext cx="1925" cy="774"/>
            </a:xfrm>
            <a:custGeom>
              <a:avLst/>
              <a:gdLst>
                <a:gd name="T0" fmla="*/ 0 w 8490"/>
                <a:gd name="T1" fmla="*/ 0 h 3412"/>
                <a:gd name="T2" fmla="*/ 0 w 8490"/>
                <a:gd name="T3" fmla="*/ 0 h 3412"/>
                <a:gd name="T4" fmla="*/ 0 w 8490"/>
                <a:gd name="T5" fmla="*/ 0 h 34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490" h="3412">
                  <a:moveTo>
                    <a:pt x="8489" y="0"/>
                  </a:moveTo>
                  <a:lnTo>
                    <a:pt x="8489" y="3411"/>
                  </a:lnTo>
                  <a:lnTo>
                    <a:pt x="0" y="3411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0" name="Freeform 84"/>
            <p:cNvSpPr>
              <a:spLocks noChangeArrowheads="1"/>
            </p:cNvSpPr>
            <p:nvPr/>
          </p:nvSpPr>
          <p:spPr bwMode="auto">
            <a:xfrm>
              <a:off x="2532" y="2509"/>
              <a:ext cx="1486" cy="843"/>
            </a:xfrm>
            <a:custGeom>
              <a:avLst/>
              <a:gdLst>
                <a:gd name="T0" fmla="*/ 0 w 6554"/>
                <a:gd name="T1" fmla="*/ 0 h 3717"/>
                <a:gd name="T2" fmla="*/ 0 w 6554"/>
                <a:gd name="T3" fmla="*/ 0 h 3717"/>
                <a:gd name="T4" fmla="*/ 0 w 6554"/>
                <a:gd name="T5" fmla="*/ 0 h 3717"/>
                <a:gd name="T6" fmla="*/ 0 w 6554"/>
                <a:gd name="T7" fmla="*/ 0 h 37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54" h="3717">
                  <a:moveTo>
                    <a:pt x="0" y="3716"/>
                  </a:moveTo>
                  <a:lnTo>
                    <a:pt x="0" y="0"/>
                  </a:lnTo>
                  <a:lnTo>
                    <a:pt x="6553" y="0"/>
                  </a:lnTo>
                  <a:lnTo>
                    <a:pt x="6553" y="3716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1" name="Freeform 85"/>
            <p:cNvSpPr>
              <a:spLocks noChangeArrowheads="1"/>
            </p:cNvSpPr>
            <p:nvPr/>
          </p:nvSpPr>
          <p:spPr bwMode="auto">
            <a:xfrm>
              <a:off x="4349" y="265"/>
              <a:ext cx="1411" cy="1149"/>
            </a:xfrm>
            <a:custGeom>
              <a:avLst/>
              <a:gdLst>
                <a:gd name="T0" fmla="*/ 0 w 6220"/>
                <a:gd name="T1" fmla="*/ 0 h 5068"/>
                <a:gd name="T2" fmla="*/ 0 w 6220"/>
                <a:gd name="T3" fmla="*/ 0 h 5068"/>
                <a:gd name="T4" fmla="*/ 0 w 6220"/>
                <a:gd name="T5" fmla="*/ 0 h 506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20" h="5068">
                  <a:moveTo>
                    <a:pt x="6219" y="5067"/>
                  </a:moveTo>
                  <a:lnTo>
                    <a:pt x="0" y="5067"/>
                  </a:lnTo>
                  <a:lnTo>
                    <a:pt x="0" y="0"/>
                  </a:lnTo>
                </a:path>
              </a:pathLst>
            </a:cu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2" name="AutoShape 86"/>
            <p:cNvSpPr>
              <a:spLocks noChangeArrowheads="1"/>
            </p:cNvSpPr>
            <p:nvPr/>
          </p:nvSpPr>
          <p:spPr bwMode="auto">
            <a:xfrm>
              <a:off x="5024" y="155"/>
              <a:ext cx="640" cy="520"/>
            </a:xfrm>
            <a:prstGeom prst="roundRect">
              <a:avLst>
                <a:gd name="adj" fmla="val 190"/>
              </a:avLst>
            </a:prstGeom>
            <a:noFill/>
            <a:ln w="9360">
              <a:solidFill>
                <a:srgbClr val="33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49263" eaLnBrk="0" fontAlgn="base" hangingPunct="0">
                <a:lnSpc>
                  <a:spcPct val="6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  <a:defRPr/>
              </a:pPr>
              <a:endParaRPr lang="ru-RU" altLang="ru-RU"/>
            </a:p>
          </p:txBody>
        </p:sp>
      </p:grpSp>
      <p:sp>
        <p:nvSpPr>
          <p:cNvPr id="1029" name="AutoShape 87"/>
          <p:cNvSpPr>
            <a:spLocks noChangeArrowheads="1"/>
          </p:cNvSpPr>
          <p:nvPr/>
        </p:nvSpPr>
        <p:spPr bwMode="auto">
          <a:xfrm>
            <a:off x="-73025" y="-55563"/>
            <a:ext cx="9217025" cy="6913563"/>
          </a:xfrm>
          <a:prstGeom prst="roundRect">
            <a:avLst>
              <a:gd name="adj" fmla="val 19"/>
            </a:avLst>
          </a:prstGeom>
          <a:solidFill>
            <a:srgbClr val="000000">
              <a:alpha val="34901"/>
            </a:srgbClr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None/>
              <a:defRPr/>
            </a:pPr>
            <a:endParaRPr lang="ru-RU" altLang="ru-RU"/>
          </a:p>
        </p:txBody>
      </p:sp>
      <p:sp>
        <p:nvSpPr>
          <p:cNvPr id="1030" name="Rectangle 88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504825"/>
            <a:ext cx="7799387" cy="12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</a:t>
            </a:r>
          </a:p>
        </p:txBody>
      </p:sp>
      <p:sp>
        <p:nvSpPr>
          <p:cNvPr id="1031" name="Rectangle 8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799387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Четвертый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4"/>
            <a:r>
              <a:rPr lang="en-GB" altLang="ru-RU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7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7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FFFF"/>
          </a:solidFill>
          <a:latin typeface="Times New Roman" pitchFamily="16" charset="0"/>
        </a:defRPr>
      </a:lvl2pPr>
      <a:lvl3pPr algn="ctr" defTabSz="449263" rtl="0" eaLnBrk="0" fontAlgn="base" hangingPunct="0">
        <a:lnSpc>
          <a:spcPct val="7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FFFF"/>
          </a:solidFill>
          <a:latin typeface="Times New Roman" pitchFamily="16" charset="0"/>
        </a:defRPr>
      </a:lvl3pPr>
      <a:lvl4pPr algn="ctr" defTabSz="449263" rtl="0" eaLnBrk="0" fontAlgn="base" hangingPunct="0">
        <a:lnSpc>
          <a:spcPct val="7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FFFF"/>
          </a:solidFill>
          <a:latin typeface="Times New Roman" pitchFamily="16" charset="0"/>
        </a:defRPr>
      </a:lvl4pPr>
      <a:lvl5pPr algn="ctr" defTabSz="449263" rtl="0" eaLnBrk="0" fontAlgn="base" hangingPunct="0">
        <a:lnSpc>
          <a:spcPct val="7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FFFF"/>
          </a:solidFill>
          <a:latin typeface="Times New Roman" pitchFamily="16" charset="0"/>
        </a:defRPr>
      </a:lvl5pPr>
      <a:lvl6pPr marL="457200" algn="ctr" defTabSz="449263" rtl="0" fontAlgn="base" hangingPunct="0">
        <a:lnSpc>
          <a:spcPct val="7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</a:defRPr>
      </a:lvl6pPr>
      <a:lvl7pPr marL="914400" algn="ctr" defTabSz="449263" rtl="0" fontAlgn="base" hangingPunct="0">
        <a:lnSpc>
          <a:spcPct val="7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</a:defRPr>
      </a:lvl7pPr>
      <a:lvl8pPr marL="1371600" algn="ctr" defTabSz="449263" rtl="0" fontAlgn="base" hangingPunct="0">
        <a:lnSpc>
          <a:spcPct val="7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</a:defRPr>
      </a:lvl8pPr>
      <a:lvl9pPr marL="1828800" algn="ctr" defTabSz="449263" rtl="0" fontAlgn="base" hangingPunct="0">
        <a:lnSpc>
          <a:spcPct val="7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4400">
          <a:solidFill>
            <a:srgbClr val="FFFFFF"/>
          </a:solidFill>
          <a:latin typeface="Times New Roman" pitchFamily="16" charset="0"/>
        </a:defRPr>
      </a:lvl9pPr>
    </p:titleStyle>
    <p:bodyStyle>
      <a:lvl1pPr marL="423863" indent="-319088" algn="l" defTabSz="449263" rtl="0" eaLnBrk="0" fontAlgn="base" hangingPunct="0">
        <a:lnSpc>
          <a:spcPct val="74000"/>
        </a:lnSpc>
        <a:spcBef>
          <a:spcPct val="0"/>
        </a:spcBef>
        <a:spcAft>
          <a:spcPts val="1425"/>
        </a:spcAft>
        <a:buClr>
          <a:srgbClr val="FFFFFF"/>
        </a:buClr>
        <a:buSzPct val="45000"/>
        <a:buFont typeface="Wingdings" panose="05000000000000000000" pitchFamily="2" charset="2"/>
        <a:buChar char="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855663" indent="-285750" algn="l" defTabSz="449263" rtl="0" eaLnBrk="0" fontAlgn="base" hangingPunct="0">
        <a:lnSpc>
          <a:spcPct val="74000"/>
        </a:lnSpc>
        <a:spcBef>
          <a:spcPct val="0"/>
        </a:spcBef>
        <a:spcAft>
          <a:spcPts val="1138"/>
        </a:spcAft>
        <a:buClr>
          <a:srgbClr val="FFFFFF"/>
        </a:buClr>
        <a:buSzPct val="75000"/>
        <a:buFont typeface="Symbol" panose="05050102010706020507" pitchFamily="18" charset="2"/>
        <a:buChar char=""/>
        <a:defRPr sz="2800">
          <a:solidFill>
            <a:srgbClr val="FFFFFF"/>
          </a:solidFill>
          <a:latin typeface="+mn-lt"/>
        </a:defRPr>
      </a:lvl2pPr>
      <a:lvl3pPr marL="1287463" indent="-212725" algn="l" defTabSz="449263" rtl="0" eaLnBrk="0" fontAlgn="base" hangingPunct="0">
        <a:lnSpc>
          <a:spcPct val="74000"/>
        </a:lnSpc>
        <a:spcBef>
          <a:spcPct val="0"/>
        </a:spcBef>
        <a:spcAft>
          <a:spcPts val="850"/>
        </a:spcAft>
        <a:buClr>
          <a:srgbClr val="FFFFFF"/>
        </a:buClr>
        <a:buSzPct val="45000"/>
        <a:buFont typeface="Wingdings" panose="05000000000000000000" pitchFamily="2" charset="2"/>
        <a:buChar char=""/>
        <a:defRPr sz="2400">
          <a:solidFill>
            <a:srgbClr val="FFFFFF"/>
          </a:solidFill>
          <a:latin typeface="+mn-lt"/>
        </a:defRPr>
      </a:lvl3pPr>
      <a:lvl4pPr marL="1719263" indent="-207963" algn="l" defTabSz="449263" rtl="0" eaLnBrk="0" fontAlgn="base" hangingPunct="0">
        <a:lnSpc>
          <a:spcPct val="74000"/>
        </a:lnSpc>
        <a:spcBef>
          <a:spcPct val="0"/>
        </a:spcBef>
        <a:spcAft>
          <a:spcPts val="575"/>
        </a:spcAft>
        <a:buClr>
          <a:srgbClr val="FFFFFF"/>
        </a:buClr>
        <a:buSzPct val="75000"/>
        <a:buFont typeface="Symbol" panose="05050102010706020507" pitchFamily="18" charset="2"/>
        <a:buChar char=""/>
        <a:defRPr sz="2000">
          <a:solidFill>
            <a:srgbClr val="FFFFFF"/>
          </a:solidFill>
          <a:latin typeface="+mn-lt"/>
        </a:defRPr>
      </a:lvl4pPr>
      <a:lvl5pPr marL="2151063" indent="-209550" algn="l" defTabSz="449263" rtl="0" eaLnBrk="0" fontAlgn="base" hangingPunct="0">
        <a:lnSpc>
          <a:spcPct val="74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Wingdings" panose="05000000000000000000" pitchFamily="2" charset="2"/>
        <a:buChar char=""/>
        <a:defRPr sz="2000">
          <a:solidFill>
            <a:srgbClr val="FFFFFF"/>
          </a:solidFill>
          <a:latin typeface="+mn-lt"/>
        </a:defRPr>
      </a:lvl5pPr>
      <a:lvl6pPr marL="2608263" indent="-209550" algn="l" defTabSz="449263" rtl="0" fontAlgn="base" hangingPunct="0">
        <a:lnSpc>
          <a:spcPct val="74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Wingdings" charset="2"/>
        <a:buChar char=""/>
        <a:defRPr sz="2000">
          <a:solidFill>
            <a:srgbClr val="FFFFFF"/>
          </a:solidFill>
          <a:latin typeface="+mn-lt"/>
        </a:defRPr>
      </a:lvl6pPr>
      <a:lvl7pPr marL="3065463" indent="-209550" algn="l" defTabSz="449263" rtl="0" fontAlgn="base" hangingPunct="0">
        <a:lnSpc>
          <a:spcPct val="74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Wingdings" charset="2"/>
        <a:buChar char=""/>
        <a:defRPr sz="2000">
          <a:solidFill>
            <a:srgbClr val="FFFFFF"/>
          </a:solidFill>
          <a:latin typeface="+mn-lt"/>
        </a:defRPr>
      </a:lvl7pPr>
      <a:lvl8pPr marL="3522663" indent="-209550" algn="l" defTabSz="449263" rtl="0" fontAlgn="base" hangingPunct="0">
        <a:lnSpc>
          <a:spcPct val="74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Wingdings" charset="2"/>
        <a:buChar char=""/>
        <a:defRPr sz="2000">
          <a:solidFill>
            <a:srgbClr val="FFFFFF"/>
          </a:solidFill>
          <a:latin typeface="+mn-lt"/>
        </a:defRPr>
      </a:lvl8pPr>
      <a:lvl9pPr marL="3979863" indent="-209550" algn="l" defTabSz="449263" rtl="0" fontAlgn="base" hangingPunct="0">
        <a:lnSpc>
          <a:spcPct val="74000"/>
        </a:lnSpc>
        <a:spcBef>
          <a:spcPct val="0"/>
        </a:spcBef>
        <a:spcAft>
          <a:spcPts val="288"/>
        </a:spcAft>
        <a:buClr>
          <a:srgbClr val="FFFFFF"/>
        </a:buClr>
        <a:buSzPct val="45000"/>
        <a:buFont typeface="Wingdings" charset="2"/>
        <a:buChar char=""/>
        <a:defRPr sz="2000">
          <a:solidFill>
            <a:srgbClr val="FFFFFF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720725" y="2519363"/>
            <a:ext cx="7740650" cy="214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87000"/>
              </a:lnSpc>
              <a:buFont typeface="Arial" charset="0"/>
              <a:buNone/>
              <a:defRPr/>
            </a:pPr>
            <a:endParaRPr lang="en-GB" altLang="ru-RU" dirty="0"/>
          </a:p>
          <a:p>
            <a:pPr algn="ctr">
              <a:lnSpc>
                <a:spcPct val="87000"/>
              </a:lnSpc>
              <a:buFont typeface="Arial" charset="0"/>
              <a:buNone/>
              <a:defRPr/>
            </a:pPr>
            <a:r>
              <a:rPr lang="en-GB" altLang="ru-RU" sz="4000" b="1" dirty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ВВЕДЕНИЕ В БИОФИЗИКУ</a:t>
            </a:r>
          </a:p>
          <a:p>
            <a:pPr algn="ctr">
              <a:lnSpc>
                <a:spcPct val="87000"/>
              </a:lnSpc>
              <a:buFont typeface="Arial" charset="0"/>
              <a:buNone/>
              <a:defRPr/>
            </a:pPr>
            <a:endParaRPr lang="en-GB" altLang="ru-RU" sz="4000" b="1" dirty="0">
              <a:solidFill>
                <a:srgbClr val="FFFF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r">
              <a:lnSpc>
                <a:spcPct val="87000"/>
              </a:lnSpc>
              <a:buFont typeface="Arial" charset="0"/>
              <a:buNone/>
              <a:defRPr/>
            </a:pPr>
            <a:r>
              <a:rPr lang="en-GB" altLang="ru-RU" sz="24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лекция</a:t>
            </a:r>
            <a:r>
              <a:rPr lang="en-GB" altLang="ru-RU" sz="2400" b="1" dirty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№ 1</a:t>
            </a:r>
            <a:r>
              <a:rPr lang="en-GB" alt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</a:t>
            </a:r>
          </a:p>
          <a:p>
            <a:pPr>
              <a:lnSpc>
                <a:spcPct val="87000"/>
              </a:lnSpc>
              <a:buFont typeface="Arial" charset="0"/>
              <a:buNone/>
              <a:defRPr/>
            </a:pPr>
            <a:endParaRPr lang="en-GB" altLang="ru-RU" b="1" dirty="0">
              <a:solidFill>
                <a:srgbClr val="FFFF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782638" y="654050"/>
            <a:ext cx="246697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87000"/>
              </a:lnSpc>
              <a:buFont typeface="Arial" charset="0"/>
              <a:buNone/>
              <a:defRPr/>
            </a:pPr>
            <a:r>
              <a:rPr lang="en-GB" altLang="ru-RU" sz="32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ВОПРОСЫ</a:t>
            </a:r>
            <a:r>
              <a:rPr lang="en-GB" altLang="ru-RU" sz="24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720725" y="1655763"/>
            <a:ext cx="790257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3000"/>
              </a:lnSpc>
              <a:spcAft>
                <a:spcPts val="3688"/>
              </a:spcAft>
              <a:buSzPct val="100000"/>
              <a:buFont typeface="Arial" panose="020B0604020202020204" pitchFamily="34" charset="0"/>
              <a:buChar char="•"/>
            </a:pPr>
            <a:r>
              <a:rPr lang="en-GB" altLang="ru-RU" sz="2400" b="1">
                <a:latin typeface="Arial" panose="020B0604020202020204" pitchFamily="34" charset="0"/>
              </a:rPr>
              <a:t> Предмет и задачи биофизики</a:t>
            </a:r>
          </a:p>
          <a:p>
            <a:pPr eaLnBrk="1" hangingPunct="1">
              <a:lnSpc>
                <a:spcPct val="87000"/>
              </a:lnSpc>
              <a:spcAft>
                <a:spcPts val="3688"/>
              </a:spcAft>
              <a:buSzPct val="100000"/>
              <a:buFont typeface="Arial" panose="020B0604020202020204" pitchFamily="34" charset="0"/>
              <a:buChar char="•"/>
            </a:pPr>
            <a:r>
              <a:rPr lang="en-GB" altLang="ru-RU" sz="2400" b="1">
                <a:latin typeface="Arial" panose="020B0604020202020204" pitchFamily="34" charset="0"/>
              </a:rPr>
              <a:t> История биофизики</a:t>
            </a:r>
          </a:p>
          <a:p>
            <a:pPr eaLnBrk="1" hangingPunct="1">
              <a:lnSpc>
                <a:spcPct val="87000"/>
              </a:lnSpc>
              <a:spcAft>
                <a:spcPts val="3688"/>
              </a:spcAft>
              <a:buSzPct val="100000"/>
              <a:buFont typeface="Arial" panose="020B0604020202020204" pitchFamily="34" charset="0"/>
              <a:buChar char="•"/>
            </a:pPr>
            <a:r>
              <a:rPr lang="en-GB" altLang="ru-RU" sz="2400" b="1">
                <a:latin typeface="Arial" panose="020B0604020202020204" pitchFamily="34" charset="0"/>
              </a:rPr>
              <a:t> Становление и развитие биофизики в России</a:t>
            </a:r>
          </a:p>
          <a:p>
            <a:pPr eaLnBrk="1" hangingPunct="1">
              <a:lnSpc>
                <a:spcPct val="87000"/>
              </a:lnSpc>
              <a:spcAft>
                <a:spcPts val="3688"/>
              </a:spcAft>
              <a:buSzPct val="100000"/>
              <a:buFont typeface="Arial" panose="020B0604020202020204" pitchFamily="34" charset="0"/>
              <a:buChar char="•"/>
            </a:pPr>
            <a:r>
              <a:rPr lang="en-GB" altLang="ru-RU" sz="2400" b="1">
                <a:latin typeface="Arial" panose="020B0604020202020204" pitchFamily="34" charset="0"/>
              </a:rPr>
              <a:t> Методы биофизики</a:t>
            </a:r>
          </a:p>
          <a:p>
            <a:pPr eaLnBrk="1" hangingPunct="1">
              <a:lnSpc>
                <a:spcPct val="100000"/>
              </a:lnSpc>
              <a:spcAft>
                <a:spcPts val="2275"/>
              </a:spcAft>
              <a:buSzPct val="100000"/>
              <a:buFont typeface="Arial" panose="020B0604020202020204" pitchFamily="34" charset="0"/>
              <a:buChar char="•"/>
            </a:pPr>
            <a:r>
              <a:rPr lang="en-GB" altLang="ru-RU" sz="2400" b="1">
                <a:latin typeface="Arial" panose="020B0604020202020204" pitchFamily="34" charset="0"/>
              </a:rPr>
              <a:t> Применение и современные направления развития биофизики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638175" y="360363"/>
            <a:ext cx="663257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spcAft>
                <a:spcPts val="3688"/>
              </a:spcAft>
              <a:buFont typeface="Arial" charset="0"/>
              <a:buNone/>
              <a:defRPr/>
            </a:pPr>
            <a:r>
              <a:rPr lang="en-GB" altLang="ru-RU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 </a:t>
            </a:r>
            <a:r>
              <a:rPr lang="en-GB" altLang="ru-RU" sz="32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Предмет</a:t>
            </a:r>
            <a:r>
              <a:rPr lang="en-GB" altLang="ru-RU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  <a:r>
              <a:rPr lang="en-GB" altLang="ru-RU" sz="32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задачи</a:t>
            </a:r>
            <a:r>
              <a:rPr lang="en-GB" altLang="ru-RU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ru-RU" sz="32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биофизики</a:t>
            </a:r>
            <a:endParaRPr lang="en-GB" altLang="ru-RU" sz="3200" b="1" dirty="0">
              <a:solidFill>
                <a:srgbClr val="FFFF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539750" y="1357313"/>
            <a:ext cx="7740650" cy="502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00000"/>
              </a:lnSpc>
              <a:spcAft>
                <a:spcPts val="2838"/>
              </a:spcAft>
              <a:buFont typeface="Wingdings" panose="05000000000000000000" pitchFamily="2" charset="2"/>
              <a:buChar char=""/>
            </a:pPr>
            <a:r>
              <a:rPr lang="en-GB" altLang="ru-RU" sz="1800">
                <a:latin typeface="Arial" panose="020B0604020202020204" pitchFamily="34" charset="0"/>
              </a:rPr>
              <a:t> </a:t>
            </a:r>
            <a:r>
              <a:rPr lang="en-GB" altLang="ru-RU" sz="2400" b="1">
                <a:latin typeface="Arial" panose="020B0604020202020204" pitchFamily="34" charset="0"/>
              </a:rPr>
              <a:t>Термин «биофизика» впервые использовал в 19 веке  Пирсон.</a:t>
            </a:r>
          </a:p>
          <a:p>
            <a:pPr algn="just" eaLnBrk="1" hangingPunct="1">
              <a:lnSpc>
                <a:spcPct val="140000"/>
              </a:lnSpc>
              <a:spcAft>
                <a:spcPts val="2838"/>
              </a:spcAft>
              <a:buFont typeface="Wingdings" panose="05000000000000000000" pitchFamily="2" charset="2"/>
              <a:buChar char=""/>
            </a:pPr>
            <a:r>
              <a:rPr lang="en-GB" altLang="ru-RU" sz="1800">
                <a:latin typeface="Arial" panose="020B0604020202020204" pitchFamily="34" charset="0"/>
              </a:rPr>
              <a:t> </a:t>
            </a:r>
            <a:r>
              <a:rPr lang="en-GB" altLang="ru-RU" sz="2200" b="1">
                <a:latin typeface="Arial" panose="020B0604020202020204" pitchFamily="34" charset="0"/>
              </a:rPr>
              <a:t>Биофизика – наука, изучающая физические  и физико-химические процессы, протекающие в биологических системах, а также  влияние на них различных физических факторов.</a:t>
            </a:r>
          </a:p>
          <a:p>
            <a:pPr algn="just" eaLnBrk="1" hangingPunct="1">
              <a:lnSpc>
                <a:spcPct val="140000"/>
              </a:lnSpc>
              <a:spcAft>
                <a:spcPts val="2838"/>
              </a:spcAft>
              <a:buFont typeface="Wingdings" panose="05000000000000000000" pitchFamily="2" charset="2"/>
              <a:buChar char=""/>
            </a:pPr>
            <a:r>
              <a:rPr lang="en-GB" altLang="ru-RU" sz="2200" b="1">
                <a:latin typeface="Arial" panose="020B0604020202020204" pitchFamily="34" charset="0"/>
              </a:rPr>
              <a:t> Биофизика с помощью физических методов и подходов изучает живые организмы на различных уровнях организации.</a:t>
            </a:r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1800225" y="2339975"/>
            <a:ext cx="180975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1619250" y="2339975"/>
            <a:ext cx="180975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F4DC63-06CB-4826-8B99-5E366AD6B140}"/>
              </a:ext>
            </a:extLst>
          </p:cNvPr>
          <p:cNvSpPr/>
          <p:nvPr/>
        </p:nvSpPr>
        <p:spPr>
          <a:xfrm>
            <a:off x="785813" y="857250"/>
            <a:ext cx="7643812" cy="15668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ru-RU" sz="2400" dirty="0">
                <a:latin typeface="+mn-lt"/>
              </a:rPr>
              <a:t>“Сегодня биофизика есть часть биологии, имеющая дело с физическими принципами построения и функционирования некоторых сравнительно простых биологических систем, но рассматривающая их как нечто данное и не занимающаяся непосредственно вопросом их возникновения и эволюции”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E79934A-947A-4CAC-9F94-001E295EF8A4}"/>
              </a:ext>
            </a:extLst>
          </p:cNvPr>
          <p:cNvSpPr/>
          <p:nvPr/>
        </p:nvSpPr>
        <p:spPr>
          <a:xfrm>
            <a:off x="714375" y="3017838"/>
            <a:ext cx="7786688" cy="835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</a:t>
            </a:r>
            <a:r>
              <a:rPr lang="ru-RU" sz="2400" dirty="0">
                <a:latin typeface="+mn-lt"/>
              </a:rPr>
              <a:t>Биофизика – наука о наиболее простых и фундаментальных взаимодействиях, лежащих в основе биологических процессов» А.Б. Рубин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A2E39AB-CAF7-4715-9760-59D04343F6A1}"/>
              </a:ext>
            </a:extLst>
          </p:cNvPr>
          <p:cNvSpPr/>
          <p:nvPr/>
        </p:nvSpPr>
        <p:spPr>
          <a:xfrm>
            <a:off x="857250" y="4429125"/>
            <a:ext cx="7643813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Задачи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биофизики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состоят в познании явлений жизни, основанном на общих принципах физики, и изучении атомно-молекулярной структуры вещества» </a:t>
            </a:r>
            <a:b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М.В. </a:t>
            </a:r>
            <a:r>
              <a:rPr lang="ru-RU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Волькенштейн</a:t>
            </a:r>
            <a:endParaRPr lang="ru-RU" sz="2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2368470-7E42-4D49-B137-13BDD07BCC83}"/>
              </a:ext>
            </a:extLst>
          </p:cNvPr>
          <p:cNvSpPr/>
          <p:nvPr/>
        </p:nvSpPr>
        <p:spPr>
          <a:xfrm>
            <a:off x="1214438" y="500063"/>
            <a:ext cx="7143750" cy="835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Arial" charset="0"/>
              <a:buNone/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«Конечная цель биофизики состоит в обосновании теоретической биологии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» </a:t>
            </a:r>
            <a:b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М.В. </a:t>
            </a:r>
            <a:r>
              <a:rPr lang="ru-RU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Волькенштейн</a:t>
            </a:r>
            <a:endParaRPr lang="ru-RU" sz="2400" dirty="0">
              <a:latin typeface="+mn-l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850E7A5-19C8-41B3-9688-C4FB7D92AF05}"/>
              </a:ext>
            </a:extLst>
          </p:cNvPr>
          <p:cNvSpPr/>
          <p:nvPr/>
        </p:nvSpPr>
        <p:spPr>
          <a:xfrm>
            <a:off x="1071563" y="2143125"/>
            <a:ext cx="7286625" cy="1311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Биофизика – это наука, занимающаяся построением и исследованием идеализированных систем, моделирующих ключевые свойства живого на разных уровнях его организации» </a:t>
            </a:r>
            <a:b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С.И. </a:t>
            </a:r>
            <a:r>
              <a:rPr lang="ru-RU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Барцев</a:t>
            </a: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70D9D3-AA42-47B3-8A4A-72A80F11B90C}"/>
              </a:ext>
            </a:extLst>
          </p:cNvPr>
          <p:cNvSpPr/>
          <p:nvPr/>
        </p:nvSpPr>
        <p:spPr>
          <a:xfrm>
            <a:off x="1214438" y="4071938"/>
            <a:ext cx="7215187" cy="2043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Биофизика – это наука, включающая теоретические построения и модели, основанные на современных физико-химических представлениях. Они отражают физические особенности молекулярной организации и элементарных процессов живого, которые в свою очередь создают молекулярную основу биологических явлений»</a:t>
            </a:r>
            <a:b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А.Б. Рубин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720725" y="900113"/>
            <a:ext cx="7920038" cy="356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spcAft>
                <a:spcPts val="2275"/>
              </a:spcAft>
            </a:pPr>
            <a:r>
              <a:rPr lang="en-GB" altLang="ru-RU" sz="1800">
                <a:latin typeface="Arial" panose="020B0604020202020204" pitchFamily="34" charset="0"/>
              </a:rPr>
              <a:t> </a:t>
            </a:r>
            <a:r>
              <a:rPr lang="en-GB" altLang="ru-RU" sz="2200" b="1">
                <a:latin typeface="Arial" panose="020B0604020202020204" pitchFamily="34" charset="0"/>
              </a:rPr>
              <a:t>Объект биофизики – живые системы в сравнении с неживой природой.</a:t>
            </a:r>
          </a:p>
          <a:p>
            <a:pPr algn="just" eaLnBrk="1" hangingPunct="1">
              <a:lnSpc>
                <a:spcPct val="150000"/>
              </a:lnSpc>
              <a:spcAft>
                <a:spcPts val="2275"/>
              </a:spcAft>
            </a:pPr>
            <a:r>
              <a:rPr lang="en-GB" altLang="ru-RU" sz="2200" b="1">
                <a:latin typeface="Arial" panose="020B0604020202020204" pitchFamily="34" charset="0"/>
              </a:rPr>
              <a:t> Живой организм – это открытая, саморегулирующаяся, самовоспроизводящаяся и развивающаяся гетерогенная система, важнейшими функциональными веществами которой являются биополимеры: белки и нуклеиновые кислоты.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411163" y="1501775"/>
            <a:ext cx="8229600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538163" indent="-406400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13"/>
              </a:spcBef>
              <a:spcAft>
                <a:spcPts val="575"/>
              </a:spcAft>
              <a:buClr>
                <a:srgbClr val="F9F9F9"/>
              </a:buClr>
              <a:buSzPct val="65000"/>
              <a:buFont typeface="Times New Roman" panose="02020603050405020304" pitchFamily="18" charset="0"/>
              <a:buChar char="-"/>
            </a:pPr>
            <a:r>
              <a:rPr lang="en-GB" altLang="ru-RU" sz="2400" b="1">
                <a:latin typeface="Arial" panose="020B0604020202020204" pitchFamily="34" charset="0"/>
              </a:rPr>
              <a:t>Высокая упорядоченность, дискретность и целостность, многоуровневая организация</a:t>
            </a:r>
          </a:p>
          <a:p>
            <a:pPr eaLnBrk="1" hangingPunct="1">
              <a:lnSpc>
                <a:spcPct val="100000"/>
              </a:lnSpc>
              <a:spcBef>
                <a:spcPts val="713"/>
              </a:spcBef>
              <a:spcAft>
                <a:spcPts val="575"/>
              </a:spcAft>
              <a:buClr>
                <a:srgbClr val="F9F9F9"/>
              </a:buClr>
              <a:buSzPct val="65000"/>
              <a:buFont typeface="Times New Roman" panose="02020603050405020304" pitchFamily="18" charset="0"/>
              <a:buChar char="-"/>
            </a:pPr>
            <a:r>
              <a:rPr lang="en-GB" altLang="ru-RU" sz="2400" b="1">
                <a:latin typeface="Arial" panose="020B0604020202020204" pitchFamily="34" charset="0"/>
              </a:rPr>
              <a:t>Способность к самовоспроизведению</a:t>
            </a:r>
          </a:p>
          <a:p>
            <a:pPr eaLnBrk="1" hangingPunct="1">
              <a:lnSpc>
                <a:spcPct val="100000"/>
              </a:lnSpc>
              <a:spcBef>
                <a:spcPts val="713"/>
              </a:spcBef>
              <a:spcAft>
                <a:spcPts val="575"/>
              </a:spcAft>
              <a:buClr>
                <a:srgbClr val="F9F9F9"/>
              </a:buClr>
              <a:buSzPct val="65000"/>
              <a:buFont typeface="Times New Roman" panose="02020603050405020304" pitchFamily="18" charset="0"/>
              <a:buChar char="-"/>
            </a:pPr>
            <a:r>
              <a:rPr lang="en-GB" altLang="ru-RU" sz="2400" b="1">
                <a:latin typeface="Arial" panose="020B0604020202020204" pitchFamily="34" charset="0"/>
              </a:rPr>
              <a:t>Способность к развитию в направлении усложнения организации</a:t>
            </a:r>
          </a:p>
          <a:p>
            <a:pPr eaLnBrk="1" hangingPunct="1">
              <a:lnSpc>
                <a:spcPct val="100000"/>
              </a:lnSpc>
              <a:spcBef>
                <a:spcPts val="713"/>
              </a:spcBef>
              <a:spcAft>
                <a:spcPts val="575"/>
              </a:spcAft>
              <a:buClr>
                <a:srgbClr val="F9F9F9"/>
              </a:buClr>
              <a:buSzPct val="65000"/>
              <a:buFont typeface="Times New Roman" panose="02020603050405020304" pitchFamily="18" charset="0"/>
              <a:buChar char="-"/>
            </a:pPr>
            <a:r>
              <a:rPr lang="en-GB" altLang="ru-RU" sz="2400" b="1">
                <a:latin typeface="Arial" panose="020B0604020202020204" pitchFamily="34" charset="0"/>
              </a:rPr>
              <a:t>Раздражимость </a:t>
            </a:r>
          </a:p>
          <a:p>
            <a:pPr eaLnBrk="1" hangingPunct="1">
              <a:lnSpc>
                <a:spcPct val="100000"/>
              </a:lnSpc>
              <a:spcBef>
                <a:spcPts val="713"/>
              </a:spcBef>
              <a:spcAft>
                <a:spcPts val="575"/>
              </a:spcAft>
              <a:buClr>
                <a:srgbClr val="F9F9F9"/>
              </a:buClr>
              <a:buSzPct val="65000"/>
              <a:buFont typeface="Times New Roman" panose="02020603050405020304" pitchFamily="18" charset="0"/>
              <a:buChar char="-"/>
            </a:pPr>
            <a:r>
              <a:rPr lang="en-GB" altLang="ru-RU" sz="2400" b="1">
                <a:latin typeface="Arial" panose="020B0604020202020204" pitchFamily="34" charset="0"/>
              </a:rPr>
              <a:t>Наличие обмена веществ с окружающей средой</a:t>
            </a:r>
          </a:p>
          <a:p>
            <a:pPr eaLnBrk="1" hangingPunct="1">
              <a:lnSpc>
                <a:spcPct val="100000"/>
              </a:lnSpc>
              <a:spcBef>
                <a:spcPts val="713"/>
              </a:spcBef>
              <a:spcAft>
                <a:spcPts val="575"/>
              </a:spcAft>
              <a:buClr>
                <a:srgbClr val="F9F9F9"/>
              </a:buClr>
              <a:buSzPct val="65000"/>
              <a:buFont typeface="Times New Roman" panose="02020603050405020304" pitchFamily="18" charset="0"/>
              <a:buChar char="-"/>
            </a:pPr>
            <a:r>
              <a:rPr lang="en-GB" altLang="ru-RU" sz="2400" b="1">
                <a:latin typeface="Arial" panose="020B0604020202020204" pitchFamily="34" charset="0"/>
              </a:rPr>
              <a:t>Способность к адаптации</a:t>
            </a:r>
          </a:p>
          <a:p>
            <a:pPr eaLnBrk="1" hangingPunct="1">
              <a:lnSpc>
                <a:spcPct val="100000"/>
              </a:lnSpc>
              <a:spcBef>
                <a:spcPts val="713"/>
              </a:spcBef>
              <a:spcAft>
                <a:spcPts val="575"/>
              </a:spcAft>
              <a:buClr>
                <a:srgbClr val="F9F9F9"/>
              </a:buClr>
              <a:buSzPct val="65000"/>
              <a:buFont typeface="Times New Roman" panose="02020603050405020304" pitchFamily="18" charset="0"/>
              <a:buChar char="-"/>
            </a:pPr>
            <a:r>
              <a:rPr lang="en-GB" altLang="ru-RU" sz="2400" b="1">
                <a:latin typeface="Arial" panose="020B0604020202020204" pitchFamily="34" charset="0"/>
              </a:rPr>
              <a:t>Биопотенциалы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Arial" panose="020B0604020202020204" pitchFamily="34" charset="0"/>
              <a:buNone/>
            </a:pPr>
            <a:endParaRPr lang="en-GB" altLang="ru-RU" sz="2600" b="1"/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79388" y="354013"/>
            <a:ext cx="872490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7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b="1">
                <a:solidFill>
                  <a:srgbClr val="FFFF99"/>
                </a:solidFill>
                <a:latin typeface="Arial" panose="020B0604020202020204" pitchFamily="34" charset="0"/>
              </a:rPr>
              <a:t>Характерные особенности живых систем: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107950" y="404813"/>
            <a:ext cx="8929688" cy="45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286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Основные признаки живой материи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1600" b="1" dirty="0">
              <a:solidFill>
                <a:schemeClr val="bg1"/>
              </a:solidFill>
              <a:latin typeface="Times New Roman" pitchFamily="16" charset="0"/>
              <a:cs typeface="Times New Roman" pitchFamily="16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ru-RU" altLang="ru-RU" sz="800" b="1" dirty="0">
              <a:solidFill>
                <a:schemeClr val="bg1"/>
              </a:solidFill>
              <a:latin typeface="Times New Roman" pitchFamily="16" charset="0"/>
              <a:cs typeface="Times New Roman" pitchFamily="16" charset="0"/>
            </a:endParaRPr>
          </a:p>
          <a:p>
            <a:pPr algn="just">
              <a:spcBef>
                <a:spcPct val="0"/>
              </a:spcBef>
              <a:buFontTx/>
              <a:buChar char="•"/>
              <a:defRPr/>
            </a:pPr>
            <a:r>
              <a:rPr lang="ru-RU" altLang="ru-RU" sz="1800" u="sng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Питание.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Пища – источник энергии и веществ, необходимых для роста</a:t>
            </a:r>
            <a:r>
              <a:rPr lang="en-US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и других</a:t>
            </a:r>
            <a:endParaRPr lang="en-US" altLang="ru-RU" sz="1800" dirty="0">
              <a:solidFill>
                <a:schemeClr val="bg1"/>
              </a:solidFill>
              <a:latin typeface="Times New Roman" pitchFamily="16" charset="0"/>
              <a:cs typeface="Times New Roman" pitchFamily="16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n-US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             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процессов жизнедеятельности.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ru-RU" altLang="ru-RU" sz="1800" dirty="0">
              <a:solidFill>
                <a:schemeClr val="bg1"/>
              </a:solidFill>
              <a:latin typeface="Times New Roman" pitchFamily="16" charset="0"/>
              <a:cs typeface="Times New Roman" pitchFamily="16" charset="0"/>
            </a:endParaRPr>
          </a:p>
          <a:p>
            <a:pPr algn="just">
              <a:spcBef>
                <a:spcPct val="0"/>
              </a:spcBef>
              <a:buFontTx/>
              <a:buChar char="•"/>
              <a:defRPr/>
            </a:pPr>
            <a:r>
              <a:rPr lang="ru-RU" altLang="ru-RU" sz="1800" u="sng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Дыхание.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В процессе дыхания происходит высвобождение энергии при</a:t>
            </a:r>
            <a:endParaRPr lang="en-US" altLang="ru-RU" sz="1800" dirty="0">
              <a:solidFill>
                <a:schemeClr val="bg1"/>
              </a:solidFill>
              <a:latin typeface="Times New Roman" pitchFamily="16" charset="0"/>
              <a:cs typeface="Times New Roman" pitchFamily="16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n-US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           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расщеплении</a:t>
            </a:r>
            <a:r>
              <a:rPr lang="en-US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высокоэнергетических соединений. Высвобождаемая</a:t>
            </a:r>
            <a:endParaRPr lang="en-US" altLang="ru-RU" sz="1800" dirty="0">
              <a:solidFill>
                <a:schemeClr val="bg1"/>
              </a:solidFill>
              <a:latin typeface="Times New Roman" pitchFamily="16" charset="0"/>
              <a:cs typeface="Times New Roman" pitchFamily="16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n-US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           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энергия запасается в</a:t>
            </a:r>
            <a:r>
              <a:rPr lang="en-US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молекулах АТФ. 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ru-RU" altLang="ru-RU" sz="1800" dirty="0">
              <a:solidFill>
                <a:schemeClr val="bg1"/>
              </a:solidFill>
              <a:latin typeface="Times New Roman" pitchFamily="16" charset="0"/>
              <a:cs typeface="Times New Roman" pitchFamily="16" charset="0"/>
            </a:endParaRPr>
          </a:p>
          <a:p>
            <a:pPr algn="just">
              <a:spcBef>
                <a:spcPct val="0"/>
              </a:spcBef>
              <a:buFontTx/>
              <a:buChar char="•"/>
              <a:defRPr/>
            </a:pPr>
            <a:r>
              <a:rPr lang="ru-RU" altLang="ru-RU" sz="1800" u="sng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Раздражимость.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Живые существа способны реагировать на изменение 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                           внешней и внутренней среды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ru-RU" altLang="ru-RU" sz="1800" dirty="0">
              <a:solidFill>
                <a:schemeClr val="bg1"/>
              </a:solidFill>
              <a:latin typeface="Times New Roman" pitchFamily="16" charset="0"/>
              <a:cs typeface="Times New Roman" pitchFamily="16" charset="0"/>
            </a:endParaRPr>
          </a:p>
          <a:p>
            <a:pPr algn="just">
              <a:spcBef>
                <a:spcPct val="0"/>
              </a:spcBef>
              <a:buFontTx/>
              <a:buChar char="•"/>
              <a:defRPr/>
            </a:pPr>
            <a:r>
              <a:rPr lang="ru-RU" altLang="ru-RU" sz="1800" u="sng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Подвижность.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Живые организмы способны перемещаться из одного места на другое.</a:t>
            </a:r>
          </a:p>
          <a:p>
            <a:pPr indent="0" algn="just">
              <a:spcBef>
                <a:spcPct val="0"/>
              </a:spcBef>
              <a:buFont typeface="Arial" charset="0"/>
              <a:buNone/>
              <a:defRPr/>
            </a:pPr>
            <a:endParaRPr lang="en-US" altLang="ru-RU" sz="1800" dirty="0">
              <a:solidFill>
                <a:schemeClr val="bg1"/>
              </a:solidFill>
              <a:latin typeface="Times New Roman" pitchFamily="16" charset="0"/>
              <a:cs typeface="Times New Roman" pitchFamily="16" charset="0"/>
            </a:endParaRPr>
          </a:p>
          <a:p>
            <a:pPr algn="just">
              <a:spcBef>
                <a:spcPct val="0"/>
              </a:spcBef>
              <a:buFontTx/>
              <a:buChar char="•"/>
              <a:defRPr/>
            </a:pPr>
            <a:r>
              <a:rPr lang="ru-RU" altLang="ru-RU" sz="1800" u="sng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Выделение.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   Это способность живых организмов к выведению из организма 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                       конечных продуктов обмена веществ. 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ru-RU" altLang="ru-RU" sz="1800" dirty="0">
              <a:solidFill>
                <a:schemeClr val="bg1"/>
              </a:solidFill>
              <a:latin typeface="Times New Roman" pitchFamily="16" charset="0"/>
              <a:cs typeface="Times New Roman" pitchFamily="16" charset="0"/>
            </a:endParaRPr>
          </a:p>
          <a:p>
            <a:pPr algn="just">
              <a:spcBef>
                <a:spcPct val="0"/>
              </a:spcBef>
              <a:buFontTx/>
              <a:buChar char="•"/>
              <a:defRPr/>
            </a:pPr>
            <a:r>
              <a:rPr lang="ru-RU" altLang="ru-RU" sz="1800" u="sng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Размножение.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Выживание определенного вида обеспечивается сохранением 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                       главных признаков родителей у потомства путем бесполого 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                       или полового размножения.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ru-RU" altLang="ru-RU" sz="1800" dirty="0">
              <a:solidFill>
                <a:schemeClr val="bg1"/>
              </a:solidFill>
              <a:latin typeface="Times New Roman" pitchFamily="16" charset="0"/>
              <a:cs typeface="Times New Roman" pitchFamily="16" charset="0"/>
            </a:endParaRPr>
          </a:p>
          <a:p>
            <a:pPr algn="just">
              <a:spcBef>
                <a:spcPct val="0"/>
              </a:spcBef>
              <a:buFontTx/>
              <a:buChar char="•"/>
              <a:defRPr/>
            </a:pPr>
            <a:r>
              <a:rPr lang="ru-RU" altLang="ru-RU" sz="1800" u="sng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Рост.</a:t>
            </a: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Объекты неживой природы растут за счет присоединения вещества 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        к наружной поверхности, а живые организмы – изнутри за счет 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ru-RU" altLang="ru-RU" sz="1800" dirty="0">
                <a:solidFill>
                  <a:schemeClr val="bg1"/>
                </a:solidFill>
                <a:latin typeface="Times New Roman" pitchFamily="16" charset="0"/>
                <a:cs typeface="Times New Roman" pitchFamily="16" charset="0"/>
              </a:rPr>
              <a:t>            питательных веществ которые организм получает в процессе питания.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539750" y="360363"/>
            <a:ext cx="75628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87000"/>
              </a:lnSpc>
              <a:buFont typeface="Arial" charset="0"/>
              <a:buNone/>
              <a:defRPr/>
            </a:pPr>
            <a:r>
              <a:rPr lang="en-GB" altLang="ru-RU" sz="28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Принципы структуры живых организмов: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360363" y="1530350"/>
            <a:ext cx="8280400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7000"/>
              </a:lnSpc>
              <a:spcBef>
                <a:spcPts val="850"/>
              </a:spcBef>
            </a:pPr>
            <a:r>
              <a:rPr lang="en-GB" altLang="ru-RU" sz="2200" b="1">
                <a:latin typeface="Arial" panose="020B0604020202020204" pitchFamily="34" charset="0"/>
              </a:rPr>
              <a:t> </a:t>
            </a:r>
            <a:r>
              <a:rPr lang="en-GB" altLang="ru-RU" sz="2400" b="1">
                <a:latin typeface="Arial" panose="020B0604020202020204" pitchFamily="34" charset="0"/>
              </a:rPr>
              <a:t>единство элементарного состава</a:t>
            </a:r>
          </a:p>
          <a:p>
            <a:pPr eaLnBrk="1" hangingPunct="1">
              <a:lnSpc>
                <a:spcPct val="87000"/>
              </a:lnSpc>
              <a:spcBef>
                <a:spcPts val="850"/>
              </a:spcBef>
            </a:pPr>
            <a:r>
              <a:rPr lang="en-GB" altLang="ru-RU" sz="2400" b="1">
                <a:latin typeface="Arial" panose="020B0604020202020204" pitchFamily="34" charset="0"/>
              </a:rPr>
              <a:t> единство типов химических связей</a:t>
            </a:r>
          </a:p>
          <a:p>
            <a:pPr eaLnBrk="1" hangingPunct="1">
              <a:lnSpc>
                <a:spcPct val="100000"/>
              </a:lnSpc>
              <a:spcBef>
                <a:spcPts val="850"/>
              </a:spcBef>
            </a:pPr>
            <a:r>
              <a:rPr lang="en-GB" altLang="ru-RU" sz="2400" b="1">
                <a:latin typeface="Arial" panose="020B0604020202020204" pitchFamily="34" charset="0"/>
              </a:rPr>
              <a:t> единство мембранного типа строения субклеточных органелл</a:t>
            </a:r>
          </a:p>
          <a:p>
            <a:pPr eaLnBrk="1" hangingPunct="1">
              <a:lnSpc>
                <a:spcPct val="87000"/>
              </a:lnSpc>
              <a:spcBef>
                <a:spcPts val="850"/>
              </a:spcBef>
            </a:pPr>
            <a:r>
              <a:rPr lang="en-GB" altLang="ru-RU" sz="2400" b="1">
                <a:latin typeface="Arial" panose="020B0604020202020204" pitchFamily="34" charset="0"/>
              </a:rPr>
              <a:t> единство клеточного строения</a:t>
            </a:r>
          </a:p>
          <a:p>
            <a:pPr eaLnBrk="1" hangingPunct="1">
              <a:lnSpc>
                <a:spcPct val="87000"/>
              </a:lnSpc>
              <a:spcBef>
                <a:spcPts val="850"/>
              </a:spcBef>
            </a:pPr>
            <a:r>
              <a:rPr lang="en-GB" altLang="ru-RU" sz="2400" b="1">
                <a:latin typeface="Arial" panose="020B0604020202020204" pitchFamily="34" charset="0"/>
              </a:rPr>
              <a:t> единство строения многоклеточных организмов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360363" y="360363"/>
            <a:ext cx="8575675" cy="46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87000"/>
              </a:lnSpc>
              <a:buFont typeface="Arial" charset="0"/>
              <a:buNone/>
              <a:defRPr/>
            </a:pPr>
            <a:r>
              <a:rPr lang="en-GB" altLang="ru-RU" sz="26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Принципы функционирования живых организмов:</a:t>
            </a:r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720725" y="1260475"/>
            <a:ext cx="7739063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138"/>
              </a:spcBef>
              <a:spcAft>
                <a:spcPts val="1700"/>
              </a:spcAft>
            </a:pPr>
            <a:r>
              <a:rPr lang="en-GB" altLang="ru-RU" sz="1800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единство</a:t>
            </a:r>
            <a:r>
              <a:rPr lang="en-GB" altLang="ru-RU" sz="2200" b="1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биохимических</a:t>
            </a:r>
            <a:r>
              <a:rPr lang="en-GB" altLang="ru-RU" sz="2200" b="1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реакций</a:t>
            </a:r>
            <a:r>
              <a:rPr lang="en-GB" altLang="ru-RU" sz="2200" b="1" dirty="0">
                <a:latin typeface="Arial" panose="020B0604020202020204" pitchFamily="34" charset="0"/>
              </a:rPr>
              <a:t> и </a:t>
            </a:r>
            <a:r>
              <a:rPr lang="en-GB" altLang="ru-RU" sz="2200" b="1" dirty="0" err="1">
                <a:latin typeface="Arial" panose="020B0604020202020204" pitchFamily="34" charset="0"/>
              </a:rPr>
              <a:t>циклов</a:t>
            </a:r>
            <a:endParaRPr lang="en-GB" altLang="ru-RU" sz="2200" b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1138"/>
              </a:spcBef>
              <a:spcAft>
                <a:spcPts val="1700"/>
              </a:spcAft>
            </a:pPr>
            <a:r>
              <a:rPr lang="en-GB" altLang="ru-RU" sz="2200" b="1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единство</a:t>
            </a:r>
            <a:r>
              <a:rPr lang="en-GB" altLang="ru-RU" sz="2200" b="1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дыхания</a:t>
            </a:r>
            <a:endParaRPr lang="en-GB" altLang="ru-RU" sz="2200" b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1138"/>
              </a:spcBef>
              <a:spcAft>
                <a:spcPts val="1700"/>
              </a:spcAft>
            </a:pPr>
            <a:r>
              <a:rPr lang="en-GB" altLang="ru-RU" sz="2200" b="1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единство</a:t>
            </a:r>
            <a:r>
              <a:rPr lang="en-GB" altLang="ru-RU" sz="2200" b="1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движения</a:t>
            </a:r>
            <a:endParaRPr lang="en-GB" altLang="ru-RU" sz="2200" b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1138"/>
              </a:spcBef>
              <a:spcAft>
                <a:spcPts val="1700"/>
              </a:spcAft>
            </a:pPr>
            <a:r>
              <a:rPr lang="en-GB" altLang="ru-RU" sz="2200" b="1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единство</a:t>
            </a:r>
            <a:r>
              <a:rPr lang="en-GB" altLang="ru-RU" sz="2200" b="1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наследования</a:t>
            </a:r>
            <a:r>
              <a:rPr lang="en-GB" altLang="ru-RU" sz="2200" b="1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основных</a:t>
            </a:r>
            <a:r>
              <a:rPr lang="en-GB" altLang="ru-RU" sz="2200" b="1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принципов</a:t>
            </a:r>
            <a:r>
              <a:rPr lang="en-GB" altLang="ru-RU" sz="2200" b="1" dirty="0">
                <a:latin typeface="Arial" panose="020B0604020202020204" pitchFamily="34" charset="0"/>
              </a:rPr>
              <a:t> </a:t>
            </a:r>
            <a:r>
              <a:rPr lang="en-GB" altLang="ru-RU" sz="2200" b="1" dirty="0" err="1">
                <a:latin typeface="Arial" panose="020B0604020202020204" pitchFamily="34" charset="0"/>
              </a:rPr>
              <a:t>структуры</a:t>
            </a:r>
            <a:r>
              <a:rPr lang="en-GB" altLang="ru-RU" sz="2200" b="1" dirty="0">
                <a:latin typeface="Arial" panose="020B0604020202020204" pitchFamily="34" charset="0"/>
              </a:rPr>
              <a:t> и </a:t>
            </a:r>
            <a:r>
              <a:rPr lang="en-GB" altLang="ru-RU" sz="2200" b="1" dirty="0" err="1">
                <a:latin typeface="Arial" panose="020B0604020202020204" pitchFamily="34" charset="0"/>
              </a:rPr>
              <a:t>функций</a:t>
            </a:r>
            <a:endParaRPr lang="en-GB" altLang="ru-RU" sz="2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670050" y="1439863"/>
            <a:ext cx="3910013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7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7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87000"/>
              </a:lnSpc>
              <a:buFont typeface="Wingdings" panose="05000000000000000000" pitchFamily="2" charset="2"/>
              <a:buChar char=""/>
            </a:pPr>
            <a:r>
              <a:rPr lang="en-GB" altLang="ru-RU" sz="2400" b="1">
                <a:latin typeface="Arial" panose="020B0604020202020204" pitchFamily="34" charset="0"/>
              </a:rPr>
              <a:t> молекул</a:t>
            </a:r>
          </a:p>
          <a:p>
            <a:pPr eaLnBrk="1" hangingPunct="1">
              <a:lnSpc>
                <a:spcPct val="87000"/>
              </a:lnSpc>
              <a:buFont typeface="Wingdings" panose="05000000000000000000" pitchFamily="2" charset="2"/>
              <a:buChar char=""/>
            </a:pPr>
            <a:r>
              <a:rPr lang="en-GB" altLang="ru-RU" sz="2400" b="1">
                <a:latin typeface="Arial" panose="020B0604020202020204" pitchFamily="34" charset="0"/>
              </a:rPr>
              <a:t> органелл</a:t>
            </a:r>
          </a:p>
          <a:p>
            <a:pPr eaLnBrk="1" hangingPunct="1">
              <a:lnSpc>
                <a:spcPct val="87000"/>
              </a:lnSpc>
              <a:buFont typeface="Wingdings" panose="05000000000000000000" pitchFamily="2" charset="2"/>
              <a:buChar char=""/>
            </a:pPr>
            <a:r>
              <a:rPr lang="en-GB" altLang="ru-RU" sz="2400" b="1">
                <a:latin typeface="Arial" panose="020B0604020202020204" pitchFamily="34" charset="0"/>
              </a:rPr>
              <a:t> отдельных клеток</a:t>
            </a:r>
          </a:p>
          <a:p>
            <a:pPr eaLnBrk="1" hangingPunct="1">
              <a:lnSpc>
                <a:spcPct val="87000"/>
              </a:lnSpc>
              <a:buFont typeface="Wingdings" panose="05000000000000000000" pitchFamily="2" charset="2"/>
              <a:buChar char=""/>
            </a:pPr>
            <a:r>
              <a:rPr lang="en-GB" altLang="ru-RU" sz="2400" b="1">
                <a:latin typeface="Arial" panose="020B0604020202020204" pitchFamily="34" charset="0"/>
              </a:rPr>
              <a:t> органов</a:t>
            </a:r>
          </a:p>
          <a:p>
            <a:pPr eaLnBrk="1" hangingPunct="1">
              <a:lnSpc>
                <a:spcPct val="87000"/>
              </a:lnSpc>
              <a:buFont typeface="Wingdings" panose="05000000000000000000" pitchFamily="2" charset="2"/>
              <a:buChar char=""/>
            </a:pPr>
            <a:r>
              <a:rPr lang="en-GB" altLang="ru-RU" sz="2400" b="1">
                <a:latin typeface="Arial" panose="020B0604020202020204" pitchFamily="34" charset="0"/>
              </a:rPr>
              <a:t> отдельных организмов</a:t>
            </a:r>
          </a:p>
          <a:p>
            <a:pPr eaLnBrk="1" hangingPunct="1">
              <a:lnSpc>
                <a:spcPct val="87000"/>
              </a:lnSpc>
              <a:buFont typeface="Wingdings" panose="05000000000000000000" pitchFamily="2" charset="2"/>
              <a:buChar char=""/>
            </a:pPr>
            <a:r>
              <a:rPr lang="en-GB" altLang="ru-RU" sz="2400" b="1">
                <a:latin typeface="Arial" panose="020B0604020202020204" pitchFamily="34" charset="0"/>
              </a:rPr>
              <a:t> популяций</a:t>
            </a:r>
          </a:p>
          <a:p>
            <a:pPr eaLnBrk="1" hangingPunct="1">
              <a:lnSpc>
                <a:spcPct val="87000"/>
              </a:lnSpc>
              <a:buFont typeface="Wingdings" panose="05000000000000000000" pitchFamily="2" charset="2"/>
              <a:buChar char=""/>
            </a:pPr>
            <a:r>
              <a:rPr lang="en-GB" altLang="ru-RU" sz="2400" b="1">
                <a:latin typeface="Arial" panose="020B0604020202020204" pitchFamily="34" charset="0"/>
              </a:rPr>
              <a:t> биоценозов</a:t>
            </a:r>
          </a:p>
          <a:p>
            <a:pPr eaLnBrk="1" hangingPunct="1">
              <a:lnSpc>
                <a:spcPct val="87000"/>
              </a:lnSpc>
              <a:buFont typeface="Wingdings" panose="05000000000000000000" pitchFamily="2" charset="2"/>
              <a:buChar char=""/>
            </a:pPr>
            <a:r>
              <a:rPr lang="en-GB" altLang="ru-RU" sz="2400" b="1">
                <a:latin typeface="Arial" panose="020B0604020202020204" pitchFamily="34" charset="0"/>
              </a:rPr>
              <a:t> экосистем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539750" y="720725"/>
            <a:ext cx="180975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398463" y="1079500"/>
            <a:ext cx="8062912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7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400" b="1">
                <a:latin typeface="Arial" panose="020B0604020202020204" pitchFamily="34" charset="0"/>
              </a:rPr>
              <a:t>Биофизика исследует живые системы на уровне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411163" y="1079500"/>
            <a:ext cx="822960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23863" indent="-319088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</a:pPr>
            <a:r>
              <a:rPr lang="en-GB" altLang="ru-RU" sz="2200" b="1">
                <a:latin typeface="Arial" panose="020B0604020202020204" pitchFamily="34" charset="0"/>
              </a:rPr>
              <a:t>Изучение на молекулярном уровне структуры субклеточных образований и механизмов их функционирования</a:t>
            </a:r>
          </a:p>
          <a:p>
            <a:pPr eaLnBrk="1" hangingPunct="1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</a:pPr>
            <a:r>
              <a:rPr lang="en-GB" altLang="ru-RU" sz="2200" b="1">
                <a:latin typeface="Arial" panose="020B0604020202020204" pitchFamily="34" charset="0"/>
              </a:rPr>
              <a:t>Выяснение связей между структурой и функциональными свойствами биополимеров и других биологически активных веществ</a:t>
            </a:r>
          </a:p>
          <a:p>
            <a:pPr eaLnBrk="1" hangingPunct="1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</a:pPr>
            <a:r>
              <a:rPr lang="en-GB" altLang="ru-RU" sz="2200" b="1">
                <a:latin typeface="Arial" panose="020B0604020202020204" pitchFamily="34" charset="0"/>
              </a:rPr>
              <a:t>Выявление общих законов обмена веществ и энергии на уровне клетки и организма</a:t>
            </a:r>
          </a:p>
          <a:p>
            <a:pPr eaLnBrk="1" hangingPunct="1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</a:pPr>
            <a:r>
              <a:rPr lang="en-GB" altLang="ru-RU" sz="2200" b="1">
                <a:latin typeface="Arial" panose="020B0604020202020204" pitchFamily="34" charset="0"/>
              </a:rPr>
              <a:t>Исследование молекулярных механизмов мембранного транспорта, дыхания, подвижности</a:t>
            </a:r>
          </a:p>
          <a:p>
            <a:pPr eaLnBrk="1" hangingPunct="1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</a:pPr>
            <a:r>
              <a:rPr lang="en-GB" altLang="ru-RU" sz="2200" b="1">
                <a:latin typeface="Arial" panose="020B0604020202020204" pitchFamily="34" charset="0"/>
              </a:rPr>
              <a:t>Создание и теоретическое обоснование физ.-хим. методов исследования биообъектов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720725" y="360363"/>
            <a:ext cx="40624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87000"/>
              </a:lnSpc>
              <a:buFont typeface="Arial" charset="0"/>
              <a:buNone/>
              <a:defRPr/>
            </a:pPr>
            <a:r>
              <a:rPr lang="en-GB" altLang="ru-RU" sz="28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ЗАДАЧИ БИОФИЗИКИ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360363" y="900113"/>
            <a:ext cx="8640762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423863" indent="-287338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850"/>
              </a:spcBef>
              <a:spcAft>
                <a:spcPts val="1700"/>
              </a:spcAft>
            </a:pPr>
            <a:r>
              <a:rPr lang="en-GB" altLang="ru-RU" sz="1800">
                <a:latin typeface="Arial" panose="020B0604020202020204" pitchFamily="34" charset="0"/>
              </a:rPr>
              <a:t> </a:t>
            </a:r>
            <a:r>
              <a:rPr lang="en-GB" altLang="ru-RU" sz="2200" b="1">
                <a:latin typeface="Arial" panose="020B0604020202020204" pitchFamily="34" charset="0"/>
              </a:rPr>
              <a:t>Физическое истолкование различных функциональных явлений (генерация и распространение нервного импульса, мышечное сокращение, рецепция, зрение, фотосинтез и др.)</a:t>
            </a:r>
            <a:r>
              <a:rPr lang="ar-SA" altLang="ru-RU" sz="2200" b="1">
                <a:latin typeface="Arial" panose="020B0604020202020204" pitchFamily="34" charset="0"/>
                <a:cs typeface="Arial" panose="020B0604020202020204" pitchFamily="34" charset="0"/>
              </a:rPr>
              <a:t>‏</a:t>
            </a:r>
            <a:endParaRPr lang="en-GB" altLang="ru-RU" sz="2200" b="1"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ts val="850"/>
              </a:spcBef>
              <a:spcAft>
                <a:spcPts val="1700"/>
              </a:spcAft>
            </a:pPr>
            <a:r>
              <a:rPr lang="en-GB" altLang="ru-RU" sz="2200" b="1">
                <a:latin typeface="Arial" panose="020B0604020202020204" pitchFamily="34" charset="0"/>
              </a:rPr>
              <a:t> Моделирование сложных систем и предсказание их поведения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1"/>
          <p:cNvGrpSpPr>
            <a:grpSpLocks/>
          </p:cNvGrpSpPr>
          <p:nvPr/>
        </p:nvGrpSpPr>
        <p:grpSpPr bwMode="auto">
          <a:xfrm>
            <a:off x="493713" y="249238"/>
            <a:ext cx="8240712" cy="1446212"/>
            <a:chOff x="311" y="157"/>
            <a:chExt cx="5191" cy="911"/>
          </a:xfrm>
        </p:grpSpPr>
        <p:pic>
          <p:nvPicPr>
            <p:cNvPr id="2253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" y="157"/>
              <a:ext cx="5192" cy="9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2538" name="Text Box 3"/>
            <p:cNvSpPr txBox="1">
              <a:spLocks noChangeArrowheads="1"/>
            </p:cNvSpPr>
            <p:nvPr/>
          </p:nvSpPr>
          <p:spPr bwMode="auto">
            <a:xfrm>
              <a:off x="311" y="157"/>
              <a:ext cx="5192" cy="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74000"/>
                </a:lnSpc>
                <a:spcAft>
                  <a:spcPts val="1425"/>
                </a:spcAft>
                <a:buSzPct val="45000"/>
                <a:buFont typeface="Wingdings" panose="05000000000000000000" pitchFamily="2" charset="2"/>
                <a:buChar char=""/>
                <a:defRPr sz="32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lnSpc>
                  <a:spcPct val="74000"/>
                </a:lnSpc>
                <a:spcAft>
                  <a:spcPts val="1138"/>
                </a:spcAft>
                <a:buSzPct val="75000"/>
                <a:buFont typeface="Symbol" panose="05050102010706020507" pitchFamily="18" charset="2"/>
                <a:buChar char=""/>
                <a:defRPr sz="28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lnSpc>
                  <a:spcPct val="74000"/>
                </a:lnSpc>
                <a:spcAft>
                  <a:spcPts val="850"/>
                </a:spcAft>
                <a:buSzPct val="45000"/>
                <a:buFont typeface="Wingdings" panose="05000000000000000000" pitchFamily="2" charset="2"/>
                <a:buChar char=""/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lnSpc>
                  <a:spcPct val="74000"/>
                </a:lnSpc>
                <a:spcAft>
                  <a:spcPts val="575"/>
                </a:spcAft>
                <a:buSzPct val="75000"/>
                <a:buFont typeface="Symbol" panose="05050102010706020507" pitchFamily="18" charset="2"/>
                <a:buChar char="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lnSpc>
                  <a:spcPct val="74000"/>
                </a:lnSpc>
                <a:spcAft>
                  <a:spcPts val="288"/>
                </a:spcAft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5pPr>
              <a:lvl6pPr marL="25146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6pPr>
              <a:lvl7pPr marL="29718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7pPr>
              <a:lvl8pPr marL="34290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8pPr>
              <a:lvl9pPr marL="38862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66000"/>
                </a:lnSpc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endParaRPr lang="ru-RU" altLang="ru-RU" sz="18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285750" y="2500313"/>
            <a:ext cx="3357563" cy="1073150"/>
          </a:xfrm>
          <a:prstGeom prst="rect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538163" indent="-406400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</a:pPr>
            <a:r>
              <a:rPr lang="en-GB" altLang="ru-RU"/>
              <a:t>Молекулярная биофизика</a:t>
            </a:r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2952750" y="4286250"/>
            <a:ext cx="3643313" cy="1285875"/>
          </a:xfrm>
          <a:prstGeom prst="rect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3375" indent="-333375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None/>
            </a:pPr>
            <a:r>
              <a:rPr lang="en-GB" altLang="ru-RU"/>
              <a:t>Биофизика сложных систем</a:t>
            </a:r>
          </a:p>
        </p:txBody>
      </p:sp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5857875" y="2428875"/>
            <a:ext cx="2786063" cy="1143000"/>
          </a:xfrm>
          <a:prstGeom prst="rect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3375" indent="-333375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None/>
            </a:pPr>
            <a:r>
              <a:rPr lang="en-GB" altLang="ru-RU"/>
              <a:t>Биофизика клетки</a:t>
            </a:r>
          </a:p>
        </p:txBody>
      </p:sp>
      <p:cxnSp>
        <p:nvCxnSpPr>
          <p:cNvPr id="22534" name="AutoShape 7"/>
          <p:cNvCxnSpPr>
            <a:cxnSpLocks noChangeShapeType="1"/>
          </p:cNvCxnSpPr>
          <p:nvPr/>
        </p:nvCxnSpPr>
        <p:spPr bwMode="auto">
          <a:xfrm flipH="1">
            <a:off x="2714625" y="1643063"/>
            <a:ext cx="1000125" cy="714375"/>
          </a:xfrm>
          <a:prstGeom prst="straightConnector1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228593" dir="2700000" algn="ctr" rotWithShape="0">
              <a:srgbClr val="000000">
                <a:alpha val="2604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5" name="AutoShape 8"/>
          <p:cNvCxnSpPr>
            <a:cxnSpLocks noChangeShapeType="1"/>
          </p:cNvCxnSpPr>
          <p:nvPr/>
        </p:nvCxnSpPr>
        <p:spPr bwMode="auto">
          <a:xfrm>
            <a:off x="5643563" y="1643063"/>
            <a:ext cx="928687" cy="714375"/>
          </a:xfrm>
          <a:prstGeom prst="straightConnector1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228593" dir="2700000" algn="ctr" rotWithShape="0">
              <a:srgbClr val="000000">
                <a:alpha val="2604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6" name="AutoShape 9"/>
          <p:cNvCxnSpPr>
            <a:cxnSpLocks noChangeShapeType="1"/>
          </p:cNvCxnSpPr>
          <p:nvPr/>
        </p:nvCxnSpPr>
        <p:spPr bwMode="auto">
          <a:xfrm flipH="1">
            <a:off x="4756150" y="1643063"/>
            <a:ext cx="1588" cy="2359025"/>
          </a:xfrm>
          <a:prstGeom prst="straightConnector1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dist="228593" dir="2700000" algn="ctr" rotWithShape="0">
              <a:srgbClr val="000000">
                <a:alpha val="2604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538163" indent="-406400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Arial" panose="020B0604020202020204" pitchFamily="34" charset="0"/>
              <a:buNone/>
            </a:pPr>
            <a:endParaRPr lang="en-GB" altLang="ru-RU" sz="2600"/>
          </a:p>
          <a:p>
            <a:pPr eaLnBrk="1" hangingPunct="1">
              <a:lnSpc>
                <a:spcPct val="100000"/>
              </a:lnSpc>
              <a:spcBef>
                <a:spcPts val="650"/>
              </a:spcBef>
              <a:spcAft>
                <a:spcPts val="1138"/>
              </a:spcAft>
              <a:buClr>
                <a:srgbClr val="F9F9F9"/>
              </a:buClr>
              <a:buSzPct val="65000"/>
              <a:buFont typeface="Arial" panose="020B0604020202020204" pitchFamily="34" charset="0"/>
              <a:buNone/>
            </a:pPr>
            <a:r>
              <a:rPr lang="en-GB" altLang="ru-RU" sz="2600" b="1">
                <a:latin typeface="Arial" panose="020B0604020202020204" pitchFamily="34" charset="0"/>
              </a:rPr>
              <a:t>Исследует:</a:t>
            </a:r>
          </a:p>
          <a:p>
            <a:pPr eaLnBrk="1" hangingPunct="1">
              <a:lnSpc>
                <a:spcPct val="100000"/>
              </a:lnSpc>
              <a:spcBef>
                <a:spcPts val="650"/>
              </a:spcBef>
              <a:spcAft>
                <a:spcPts val="1138"/>
              </a:spcAft>
              <a:buClr>
                <a:srgbClr val="F9F9F9"/>
              </a:buClr>
              <a:buSzPct val="65000"/>
              <a:buFont typeface="Times New Roman" panose="02020603050405020304" pitchFamily="18" charset="0"/>
              <a:buChar char="-"/>
            </a:pPr>
            <a:r>
              <a:rPr lang="en-GB" altLang="ru-RU" sz="2600" b="1">
                <a:latin typeface="Arial" panose="020B0604020202020204" pitchFamily="34" charset="0"/>
              </a:rPr>
              <a:t>Строение и физ.-хим. свойства макромолекул и других биологически активных соединений</a:t>
            </a:r>
          </a:p>
          <a:p>
            <a:pPr eaLnBrk="1" hangingPunct="1">
              <a:lnSpc>
                <a:spcPct val="100000"/>
              </a:lnSpc>
              <a:spcBef>
                <a:spcPts val="650"/>
              </a:spcBef>
              <a:spcAft>
                <a:spcPts val="1138"/>
              </a:spcAft>
              <a:buClr>
                <a:srgbClr val="F9F9F9"/>
              </a:buClr>
              <a:buSzPct val="65000"/>
              <a:buFont typeface="Times New Roman" panose="02020603050405020304" pitchFamily="18" charset="0"/>
              <a:buChar char="-"/>
            </a:pPr>
            <a:r>
              <a:rPr lang="en-GB" altLang="ru-RU" sz="2600" b="1">
                <a:latin typeface="Arial" panose="020B0604020202020204" pitchFamily="34" charset="0"/>
              </a:rPr>
              <a:t>Механизм работы биомолекул</a:t>
            </a:r>
          </a:p>
          <a:p>
            <a:pPr eaLnBrk="1" hangingPunct="1">
              <a:lnSpc>
                <a:spcPct val="100000"/>
              </a:lnSpc>
              <a:spcBef>
                <a:spcPts val="650"/>
              </a:spcBef>
              <a:spcAft>
                <a:spcPts val="1138"/>
              </a:spcAft>
              <a:buClr>
                <a:srgbClr val="F9F9F9"/>
              </a:buClr>
              <a:buSzPct val="65000"/>
              <a:buFont typeface="Times New Roman" panose="02020603050405020304" pitchFamily="18" charset="0"/>
              <a:buChar char="-"/>
            </a:pPr>
            <a:r>
              <a:rPr lang="en-GB" altLang="ru-RU" sz="2600" b="1">
                <a:latin typeface="Arial" panose="020B0604020202020204" pitchFamily="34" charset="0"/>
              </a:rPr>
              <a:t>Взаимодействия молекул и их превращения</a:t>
            </a: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539750" y="1123950"/>
            <a:ext cx="48117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7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800" b="1">
                <a:solidFill>
                  <a:srgbClr val="FFFF99"/>
                </a:solidFill>
                <a:latin typeface="Arial" panose="020B0604020202020204" pitchFamily="34" charset="0"/>
              </a:rPr>
              <a:t>Молекулярная биофизика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8" y="1857375"/>
            <a:ext cx="68357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Прямоугольник 1"/>
          <p:cNvSpPr>
            <a:spLocks noChangeArrowheads="1"/>
          </p:cNvSpPr>
          <p:nvPr/>
        </p:nvSpPr>
        <p:spPr bwMode="auto">
          <a:xfrm>
            <a:off x="428625" y="285750"/>
            <a:ext cx="8429625" cy="914400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66000"/>
              </a:lnSpc>
              <a:spcBef>
                <a:spcPts val="200"/>
              </a:spcBef>
              <a:spcAft>
                <a:spcPts val="200"/>
              </a:spcAft>
              <a:buSzPct val="100000"/>
              <a:buFontTx/>
              <a:buNone/>
            </a:pPr>
            <a:r>
              <a:rPr lang="ru-RU" altLang="ru-RU" sz="2000" b="1">
                <a:solidFill>
                  <a:schemeClr val="bg1"/>
                </a:solidFill>
                <a:cs typeface="Times New Roman" panose="02020603050405020304" pitchFamily="18" charset="0"/>
              </a:rPr>
              <a:t>Изучение взаимодействия биополимеров друг с другом,</a:t>
            </a:r>
            <a:r>
              <a:rPr lang="en-US" altLang="ru-RU" sz="2000" b="1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b="1">
                <a:solidFill>
                  <a:schemeClr val="bg1"/>
                </a:solidFill>
                <a:cs typeface="Times New Roman" panose="02020603050405020304" pitchFamily="18" charset="0"/>
              </a:rPr>
              <a:t>с малыми молекулами и ионами: хранение и передача наследственной информации, синтез и распад биополимеров, процессы обмена на всех уровнях организации </a:t>
            </a:r>
            <a:endParaRPr lang="en-US" altLang="ru-RU" sz="2000" b="1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4580" name="TextBox 26"/>
          <p:cNvSpPr txBox="1">
            <a:spLocks noChangeArrowheads="1"/>
          </p:cNvSpPr>
          <p:nvPr/>
        </p:nvSpPr>
        <p:spPr bwMode="auto">
          <a:xfrm>
            <a:off x="-107950" y="1857375"/>
            <a:ext cx="2571750" cy="893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930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ru-RU" altLang="ru-RU" sz="2800" b="1">
                <a:solidFill>
                  <a:schemeClr val="bg1"/>
                </a:solidFill>
                <a:cs typeface="Times New Roman" panose="02020603050405020304" pitchFamily="18" charset="0"/>
              </a:rPr>
              <a:t>Репликация </a:t>
            </a:r>
          </a:p>
          <a:p>
            <a:pPr algn="ctr" eaLnBrk="1" hangingPunct="1">
              <a:lnSpc>
                <a:spcPct val="930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ru-RU" altLang="ru-RU" sz="2800" b="1">
                <a:solidFill>
                  <a:schemeClr val="bg1"/>
                </a:solidFill>
                <a:cs typeface="Times New Roman" panose="02020603050405020304" pitchFamily="18" charset="0"/>
              </a:rPr>
              <a:t>ДНК</a:t>
            </a:r>
          </a:p>
        </p:txBody>
      </p:sp>
      <p:sp>
        <p:nvSpPr>
          <p:cNvPr id="24581" name="Прямоугольник 4"/>
          <p:cNvSpPr>
            <a:spLocks noChangeArrowheads="1"/>
          </p:cNvSpPr>
          <p:nvPr/>
        </p:nvSpPr>
        <p:spPr bwMode="auto">
          <a:xfrm>
            <a:off x="285750" y="5445125"/>
            <a:ext cx="8358188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Tx/>
              <a:buNone/>
            </a:pPr>
            <a:r>
              <a:rPr lang="ru-RU" altLang="ru-RU" sz="2000" b="1">
                <a:solidFill>
                  <a:schemeClr val="bg1"/>
                </a:solidFill>
                <a:cs typeface="Times New Roman" panose="02020603050405020304" pitchFamily="18" charset="0"/>
              </a:rPr>
              <a:t>                Схема процесса репликации</a:t>
            </a:r>
          </a:p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Tx/>
              <a:buNone/>
            </a:pPr>
            <a:r>
              <a:rPr lang="ru-RU" altLang="ru-RU" sz="2000">
                <a:solidFill>
                  <a:schemeClr val="bg1"/>
                </a:solidFill>
                <a:cs typeface="Times New Roman" panose="02020603050405020304" pitchFamily="18" charset="0"/>
              </a:rPr>
              <a:t>(1) запаздывающая нить, (2) лидирующая нить, (3) ДНК полимераза (Polα), (4) ДНК лигаза, (5) РНК праймер, (6) ДНК праймаза, (7) фрагмент Оказаки, (8) ДНК полимераза (Polδ), (9) хеликаза, </a:t>
            </a:r>
          </a:p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Tx/>
              <a:buNone/>
            </a:pPr>
            <a:r>
              <a:rPr lang="ru-RU" altLang="ru-RU" sz="2000">
                <a:solidFill>
                  <a:schemeClr val="bg1"/>
                </a:solidFill>
                <a:cs typeface="Times New Roman" panose="02020603050405020304" pitchFamily="18" charset="0"/>
              </a:rPr>
              <a:t>(10) одиночная нить со связанными белками, (11) топоизомераза</a:t>
            </a:r>
          </a:p>
        </p:txBody>
      </p:sp>
      <p:sp>
        <p:nvSpPr>
          <p:cNvPr id="24582" name="Прямоугольник 5"/>
          <p:cNvSpPr>
            <a:spLocks noChangeArrowheads="1"/>
          </p:cNvSpPr>
          <p:nvPr/>
        </p:nvSpPr>
        <p:spPr bwMode="auto">
          <a:xfrm>
            <a:off x="214313" y="3571875"/>
            <a:ext cx="15668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66000"/>
              </a:lnSpc>
              <a:spcAft>
                <a:spcPct val="0"/>
              </a:spcAft>
              <a:buSzPct val="100000"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cs typeface="Times New Roman" panose="02020603050405020304" pitchFamily="18" charset="0"/>
              </a:rPr>
              <a:t>100 000 пар </a:t>
            </a:r>
          </a:p>
          <a:p>
            <a:pPr algn="ctr" eaLnBrk="1" hangingPunct="1">
              <a:lnSpc>
                <a:spcPct val="66000"/>
              </a:lnSpc>
              <a:spcAft>
                <a:spcPct val="0"/>
              </a:spcAft>
              <a:buSzPct val="100000"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cs typeface="Times New Roman" panose="02020603050405020304" pitchFamily="18" charset="0"/>
              </a:rPr>
              <a:t>нуклеотидов </a:t>
            </a:r>
          </a:p>
          <a:p>
            <a:pPr algn="ctr" eaLnBrk="1" hangingPunct="1">
              <a:lnSpc>
                <a:spcPct val="66000"/>
              </a:lnSpc>
              <a:spcAft>
                <a:spcPct val="0"/>
              </a:spcAft>
              <a:buSzPct val="100000"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cs typeface="Times New Roman" panose="02020603050405020304" pitchFamily="18" charset="0"/>
              </a:rPr>
              <a:t>в минуту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1"/>
          <p:cNvGrpSpPr>
            <a:grpSpLocks/>
          </p:cNvGrpSpPr>
          <p:nvPr/>
        </p:nvGrpSpPr>
        <p:grpSpPr bwMode="auto">
          <a:xfrm>
            <a:off x="450850" y="268288"/>
            <a:ext cx="8240713" cy="1157287"/>
            <a:chOff x="284" y="169"/>
            <a:chExt cx="5191" cy="729"/>
          </a:xfrm>
        </p:grpSpPr>
        <p:pic>
          <p:nvPicPr>
            <p:cNvPr id="2765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" y="169"/>
              <a:ext cx="5192" cy="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7653" name="Text Box 3"/>
            <p:cNvSpPr txBox="1">
              <a:spLocks noChangeArrowheads="1"/>
            </p:cNvSpPr>
            <p:nvPr/>
          </p:nvSpPr>
          <p:spPr bwMode="auto">
            <a:xfrm>
              <a:off x="284" y="169"/>
              <a:ext cx="5192" cy="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74000"/>
                </a:lnSpc>
                <a:spcAft>
                  <a:spcPts val="1425"/>
                </a:spcAft>
                <a:buSzPct val="45000"/>
                <a:buFont typeface="Wingdings" panose="05000000000000000000" pitchFamily="2" charset="2"/>
                <a:buChar char=""/>
                <a:defRPr sz="32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lnSpc>
                  <a:spcPct val="74000"/>
                </a:lnSpc>
                <a:spcAft>
                  <a:spcPts val="1138"/>
                </a:spcAft>
                <a:buSzPct val="75000"/>
                <a:buFont typeface="Symbol" panose="05050102010706020507" pitchFamily="18" charset="2"/>
                <a:buChar char=""/>
                <a:defRPr sz="28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lnSpc>
                  <a:spcPct val="74000"/>
                </a:lnSpc>
                <a:spcAft>
                  <a:spcPts val="850"/>
                </a:spcAft>
                <a:buSzPct val="45000"/>
                <a:buFont typeface="Wingdings" panose="05000000000000000000" pitchFamily="2" charset="2"/>
                <a:buChar char=""/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lnSpc>
                  <a:spcPct val="74000"/>
                </a:lnSpc>
                <a:spcAft>
                  <a:spcPts val="575"/>
                </a:spcAft>
                <a:buSzPct val="75000"/>
                <a:buFont typeface="Symbol" panose="05050102010706020507" pitchFamily="18" charset="2"/>
                <a:buChar char="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lnSpc>
                  <a:spcPct val="74000"/>
                </a:lnSpc>
                <a:spcAft>
                  <a:spcPts val="288"/>
                </a:spcAft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5pPr>
              <a:lvl6pPr marL="25146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6pPr>
              <a:lvl7pPr marL="29718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7pPr>
              <a:lvl8pPr marL="34290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8pPr>
              <a:lvl9pPr marL="38862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66000"/>
                </a:lnSpc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endParaRPr lang="ru-RU" altLang="ru-RU" sz="18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538163" indent="-406400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Arial" panose="020B0604020202020204" pitchFamily="34" charset="0"/>
              <a:buNone/>
            </a:pPr>
            <a:r>
              <a:rPr lang="en-GB" altLang="ru-RU" sz="2600">
                <a:latin typeface="Arial" panose="020B0604020202020204" pitchFamily="34" charset="0"/>
              </a:rPr>
              <a:t>Исследует физико-химические процессы, лежащие в основе жизнедеятельности клетки, и роль в них внутриклеточных, особенно, мембранных структур. 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Arial" panose="020B0604020202020204" pitchFamily="34" charset="0"/>
              <a:buNone/>
            </a:pPr>
            <a:endParaRPr lang="en-GB" altLang="ru-RU" sz="26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</a:pPr>
            <a:r>
              <a:rPr lang="en-GB" altLang="ru-RU" sz="2600">
                <a:latin typeface="Arial" panose="020B0604020202020204" pitchFamily="34" charset="0"/>
              </a:rPr>
              <a:t>Биофизика сократительных систем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</a:pPr>
            <a:r>
              <a:rPr lang="en-GB" altLang="ru-RU" sz="2600">
                <a:latin typeface="Arial" panose="020B0604020202020204" pitchFamily="34" charset="0"/>
              </a:rPr>
              <a:t>Биофизика проводимости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</a:pPr>
            <a:r>
              <a:rPr lang="en-GB" altLang="ru-RU" sz="2600">
                <a:latin typeface="Arial" panose="020B0604020202020204" pitchFamily="34" charset="0"/>
              </a:rPr>
              <a:t>Биофизика органов чувств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"/>
          <p:cNvGrpSpPr>
            <a:grpSpLocks/>
          </p:cNvGrpSpPr>
          <p:nvPr/>
        </p:nvGrpSpPr>
        <p:grpSpPr bwMode="auto">
          <a:xfrm>
            <a:off x="450850" y="268288"/>
            <a:ext cx="8247063" cy="1157287"/>
            <a:chOff x="284" y="169"/>
            <a:chExt cx="5195" cy="729"/>
          </a:xfrm>
        </p:grpSpPr>
        <p:pic>
          <p:nvPicPr>
            <p:cNvPr id="2867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" y="169"/>
              <a:ext cx="5196" cy="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8677" name="Text Box 3"/>
            <p:cNvSpPr txBox="1">
              <a:spLocks noChangeArrowheads="1"/>
            </p:cNvSpPr>
            <p:nvPr/>
          </p:nvSpPr>
          <p:spPr bwMode="auto">
            <a:xfrm>
              <a:off x="284" y="169"/>
              <a:ext cx="5196" cy="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74000"/>
                </a:lnSpc>
                <a:spcAft>
                  <a:spcPts val="1425"/>
                </a:spcAft>
                <a:buSzPct val="45000"/>
                <a:buFont typeface="Wingdings" panose="05000000000000000000" pitchFamily="2" charset="2"/>
                <a:buChar char=""/>
                <a:defRPr sz="32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lnSpc>
                  <a:spcPct val="74000"/>
                </a:lnSpc>
                <a:spcAft>
                  <a:spcPts val="1138"/>
                </a:spcAft>
                <a:buSzPct val="75000"/>
                <a:buFont typeface="Symbol" panose="05050102010706020507" pitchFamily="18" charset="2"/>
                <a:buChar char=""/>
                <a:defRPr sz="28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lnSpc>
                  <a:spcPct val="74000"/>
                </a:lnSpc>
                <a:spcAft>
                  <a:spcPts val="850"/>
                </a:spcAft>
                <a:buSzPct val="45000"/>
                <a:buFont typeface="Wingdings" panose="05000000000000000000" pitchFamily="2" charset="2"/>
                <a:buChar char=""/>
                <a:defRPr sz="24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lnSpc>
                  <a:spcPct val="74000"/>
                </a:lnSpc>
                <a:spcAft>
                  <a:spcPts val="575"/>
                </a:spcAft>
                <a:buSzPct val="75000"/>
                <a:buFont typeface="Symbol" panose="05050102010706020507" pitchFamily="18" charset="2"/>
                <a:buChar char="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lnSpc>
                  <a:spcPct val="74000"/>
                </a:lnSpc>
                <a:spcAft>
                  <a:spcPts val="288"/>
                </a:spcAft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5pPr>
              <a:lvl6pPr marL="25146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6pPr>
              <a:lvl7pPr marL="29718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7pPr>
              <a:lvl8pPr marL="34290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8pPr>
              <a:lvl9pPr marL="3886200" indent="-228600" defTabSz="449263" eaLnBrk="0" fontAlgn="base" hangingPunct="0">
                <a:lnSpc>
                  <a:spcPct val="74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FFFFFF"/>
                </a:buClr>
                <a:buSzPct val="45000"/>
                <a:buFont typeface="Wingdings" panose="05000000000000000000" pitchFamily="2" charset="2"/>
                <a:buChar char=""/>
                <a:defRPr sz="2000">
                  <a:solidFill>
                    <a:srgbClr val="FFFFFF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66000"/>
                </a:lnSpc>
                <a:spcAft>
                  <a:spcPct val="0"/>
                </a:spcAft>
                <a:buSzPct val="100000"/>
                <a:buFont typeface="Arial" panose="020B0604020202020204" pitchFamily="34" charset="0"/>
                <a:buNone/>
              </a:pPr>
              <a:endParaRPr lang="ru-RU" altLang="ru-RU" sz="18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457200" y="2339975"/>
            <a:ext cx="82296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23863" indent="-319088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</a:pPr>
            <a:r>
              <a:rPr lang="en-GB" altLang="ru-RU">
                <a:latin typeface="Arial" panose="020B0604020202020204" pitchFamily="34" charset="0"/>
              </a:rPr>
              <a:t>исследует ткани, органы, организмы и их популяции, в том числе методом математического моделирования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Arial" panose="020B0604020202020204" pitchFamily="34" charset="0"/>
              <a:buNone/>
            </a:pPr>
            <a:endParaRPr lang="en-GB" altLang="ru-RU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14313" y="1143000"/>
            <a:ext cx="8686800" cy="550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14325" y="360363"/>
            <a:ext cx="5267325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87000"/>
              </a:lnSpc>
              <a:spcAft>
                <a:spcPts val="3688"/>
              </a:spcAft>
              <a:buFont typeface="Arial" charset="0"/>
              <a:buNone/>
              <a:defRPr/>
            </a:pPr>
            <a:r>
              <a:rPr lang="en-GB" altLang="ru-RU" sz="36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История биофизики</a:t>
            </a:r>
          </a:p>
        </p:txBody>
      </p:sp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179388" y="1117600"/>
            <a:ext cx="8716962" cy="608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3000"/>
              </a:lnSpc>
              <a:spcAft>
                <a:spcPts val="1138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>
                <a:latin typeface="Arial" panose="020B0604020202020204" pitchFamily="34" charset="0"/>
              </a:rPr>
              <a:t>I этап – начало XVII – середина XVIII вв.</a:t>
            </a:r>
          </a:p>
          <a:p>
            <a:pPr eaLnBrk="1" hangingPunct="1">
              <a:lnSpc>
                <a:spcPct val="93000"/>
              </a:lnSpc>
              <a:spcAft>
                <a:spcPts val="1138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>
                <a:latin typeface="Arial" panose="020B0604020202020204" pitchFamily="34" charset="0"/>
              </a:rPr>
              <a:t>накопление отдельных фактов, использование законов физики и метода аналогий для объяснения наблюдаемых явлений</a:t>
            </a:r>
          </a:p>
          <a:p>
            <a:pPr eaLnBrk="1" hangingPunct="1">
              <a:lnSpc>
                <a:spcPct val="93000"/>
              </a:lnSpc>
              <a:spcAft>
                <a:spcPts val="1138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>
                <a:latin typeface="Arial" panose="020B0604020202020204" pitchFamily="34" charset="0"/>
              </a:rPr>
              <a:t>II этап - середина XVIII – середина XX вв.</a:t>
            </a:r>
          </a:p>
          <a:p>
            <a:pPr eaLnBrk="1" hangingPunct="1">
              <a:lnSpc>
                <a:spcPct val="93000"/>
              </a:lnSpc>
              <a:spcAft>
                <a:spcPts val="1138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>
                <a:latin typeface="Arial" panose="020B0604020202020204" pitchFamily="34" charset="0"/>
              </a:rPr>
              <a:t>проведение экспериментов и определение физико-химических параметров живых организмов; использование законов физики и химии для объяснения сложных биологических явлений</a:t>
            </a:r>
          </a:p>
          <a:p>
            <a:pPr eaLnBrk="1" hangingPunct="1">
              <a:lnSpc>
                <a:spcPct val="93000"/>
              </a:lnSpc>
              <a:spcAft>
                <a:spcPts val="1138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>
                <a:latin typeface="Arial" panose="020B0604020202020204" pitchFamily="34" charset="0"/>
              </a:rPr>
              <a:t>III этап – середина XX в. до настоящего времени</a:t>
            </a:r>
          </a:p>
          <a:p>
            <a:pPr eaLnBrk="1" hangingPunct="1">
              <a:lnSpc>
                <a:spcPct val="93000"/>
              </a:lnSpc>
              <a:spcAft>
                <a:spcPts val="1138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>
                <a:latin typeface="Arial" panose="020B0604020202020204" pitchFamily="34" charset="0"/>
              </a:rPr>
              <a:t>разработка сложных биофизических методов исследования, выделение разделов  биофизики, формирование терминов; для объяснения биологических процессов и явлений привлекают не только законы физики и химии, но и математики и биологии</a:t>
            </a:r>
          </a:p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2200">
              <a:latin typeface="Arial" panose="020B0604020202020204" pitchFamily="34" charset="0"/>
            </a:endParaRPr>
          </a:p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214313" y="720725"/>
            <a:ext cx="8686800" cy="576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23863" indent="-319088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16 в – создание первого микроскопа (братья Янсоны)</a:t>
            </a:r>
            <a:r>
              <a:rPr lang="ar-SA" altLang="ru-RU" sz="2200">
                <a:latin typeface="Arial" panose="020B0604020202020204" pitchFamily="34" charset="0"/>
                <a:cs typeface="Arial" panose="020B0604020202020204" pitchFamily="34" charset="0"/>
              </a:rPr>
              <a:t>‏</a:t>
            </a:r>
            <a:endParaRPr lang="en-GB" altLang="ru-RU" sz="2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У. Гарвей (1578-1657) провел прямые наблюдения на людях и использовал учение о гидродинамике для исследования кровообращения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1637 г. - Р.  Декарт дал описание устройства глаза как оптического прибора и механизма формирования зрительного восприятия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А. ван Левенгук (1632-1723) – создал линзы с 160-кратным увеличением, которые были использованы для изучения простейших организмов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Р. Гук (1635-1703) – усовершенствование микроскопа, установил клеточное строение растительной ткани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Л. Эйлер (1707-1783) – учение о движении крови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М.В. Ломоносов (1711-1765) – работы по термодинамике и цветному зрению</a:t>
            </a: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27025" y="179388"/>
            <a:ext cx="66929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spcAft>
                <a:spcPts val="1138"/>
              </a:spcAft>
              <a:buFont typeface="Arial" charset="0"/>
              <a:buNone/>
              <a:defRPr/>
            </a:pPr>
            <a:r>
              <a:rPr lang="en-GB" altLang="ru-RU" sz="24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 этап – начало XVII – середина XVIII вв.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214313" y="1260475"/>
            <a:ext cx="868680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23863" indent="-319088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А.Л. Лавуазье (1743-1794) – доказал, что дыхание животных равнозначно окислению и горению веществ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1785 г. - Ш. Кулон исследовал действие электрических зарядов на человека и животных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Л. Гальвани (1737- 1798) и А. Вольта (1745-1827) исследовали электрические явления у животных </a:t>
            </a:r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27025" y="179388"/>
            <a:ext cx="66929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spcAft>
                <a:spcPts val="1138"/>
              </a:spcAft>
              <a:buFont typeface="Arial" charset="0"/>
              <a:buNone/>
              <a:defRPr/>
            </a:pPr>
            <a:r>
              <a:rPr lang="en-GB" altLang="ru-RU" sz="24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 этап – начало XVII – середина XVIII вв.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14313" y="900113"/>
            <a:ext cx="8686800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23863" indent="-319088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М. Шлейден (1838 г.), Т. Шван (1839 г.) - обосновали клеточную теорию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Ю. Либих (1803-1873), М. Рубнер (1854-1932) – установили применимость 1 закона термодинамики к живым организмам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У. Этуотер и Ф. Бенедикт в 1892-1897 гг. провели калориметрические исследования на животных и человеке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Т. Юнг (1773-1829) – теория цветного зрения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Ю.Р. Майер (1814-1878) – обосновал закон хранения энергии в живых организмах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К. Матеуччи (1837 г.), Э.Г. Дюбуа-Реймон (1818-1896), Г. Гельмгольц, Ю. Бернштейн (1912) исследовали электрические явления в тканях живых организмов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Л. Герман (1838-1914) высказал гипотезу об электрической природе распространения нервного импульса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27025" y="179388"/>
            <a:ext cx="66929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spcAft>
                <a:spcPts val="1138"/>
              </a:spcAft>
              <a:buFont typeface="Arial" charset="0"/>
              <a:buNone/>
              <a:defRPr/>
            </a:pPr>
            <a:r>
              <a:rPr lang="en-GB" altLang="ru-RU" sz="24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II этап - середина XVIII – середина XX вв.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 txBox="1">
            <a:spLocks noChangeArrowheads="1"/>
          </p:cNvSpPr>
          <p:nvPr/>
        </p:nvSpPr>
        <p:spPr bwMode="auto">
          <a:xfrm>
            <a:off x="214313" y="900113"/>
            <a:ext cx="8686800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23863" indent="-319088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000">
                <a:latin typeface="Arial" panose="020B0604020202020204" pitchFamily="34" charset="0"/>
              </a:rPr>
              <a:t>В. Пфеффер (1877 г.), Х. де Фриз (1884) - предложили мембранную гипотезу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000">
                <a:latin typeface="Arial" panose="020B0604020202020204" pitchFamily="34" charset="0"/>
              </a:rPr>
              <a:t>Р. Овертон (1902 г.) - сформулировал основные правила проникновения веществ в клетку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000">
                <a:latin typeface="Arial" panose="020B0604020202020204" pitchFamily="34" charset="0"/>
              </a:rPr>
              <a:t>Ж. Леб (1859-1924) - основоположник физико-химической биологии, исследовал роль различных ионов в биологических процессах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000">
                <a:latin typeface="Arial" panose="020B0604020202020204" pitchFamily="34" charset="0"/>
              </a:rPr>
              <a:t>Х. Шаде (1912) – работа о роли физико-химических явлений в различных заболеваниях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000">
                <a:latin typeface="Arial" panose="020B0604020202020204" pitchFamily="34" charset="0"/>
              </a:rPr>
              <a:t>В. Нернст (1864-1941) – ионная теория биоэлектрических явлений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000">
                <a:latin typeface="Arial" panose="020B0604020202020204" pitchFamily="34" charset="0"/>
              </a:rPr>
              <a:t>А. Хилл (1886-1977) – термодинамика мышечных сокращений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000">
                <a:latin typeface="Arial" panose="020B0604020202020204" pitchFamily="34" charset="0"/>
              </a:rPr>
              <a:t>А. Ходжкин, Дж. Эклс, А.Ф. Хаксли (1914 г.) - мембранная теория биоэлектрогенеза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27025" y="179388"/>
            <a:ext cx="66929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spcAft>
                <a:spcPts val="1138"/>
              </a:spcAft>
              <a:buFont typeface="Arial" charset="0"/>
              <a:buNone/>
              <a:defRPr/>
            </a:pPr>
            <a:r>
              <a:rPr lang="en-GB" altLang="ru-RU" sz="24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II этап - середина XVIII – середина XX вв.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214313" y="1439863"/>
            <a:ext cx="868680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23863" indent="-319088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1961 г. - создание Международного союза теоретической и прикладной биофизики</a:t>
            </a:r>
          </a:p>
          <a:p>
            <a:pPr eaLnBrk="1" hangingPunct="1">
              <a:lnSpc>
                <a:spcPct val="100000"/>
              </a:lnSpc>
              <a:spcBef>
                <a:spcPts val="288"/>
              </a:spcBef>
              <a:spcAft>
                <a:spcPts val="850"/>
              </a:spcAft>
            </a:pPr>
            <a:r>
              <a:rPr lang="en-GB" altLang="ru-RU" sz="2200">
                <a:latin typeface="Arial" panose="020B0604020202020204" pitchFamily="34" charset="0"/>
              </a:rPr>
              <a:t>1982 г. - первый Всесоюзный биофизический съезд в Москве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27025" y="179388"/>
            <a:ext cx="8132763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spcAft>
                <a:spcPts val="1138"/>
              </a:spcAft>
              <a:buFont typeface="Arial" charset="0"/>
              <a:buNone/>
              <a:defRPr/>
            </a:pPr>
            <a:r>
              <a:rPr lang="en-GB" altLang="ru-RU" sz="22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III этап – середина XX в. до настоящего времени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179388" y="1600200"/>
            <a:ext cx="8750300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23863" indent="-319088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45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1725 г. – открытие Академии наук в Петербурге (ПетрI)</a:t>
            </a:r>
            <a:r>
              <a:rPr lang="ar-SA" altLang="ru-RU" sz="2200">
                <a:latin typeface="Arial" panose="020B0604020202020204" pitchFamily="34" charset="0"/>
                <a:cs typeface="Arial" panose="020B0604020202020204" pitchFamily="34" charset="0"/>
              </a:rPr>
              <a:t>‏</a:t>
            </a:r>
            <a:endParaRPr lang="en-GB" altLang="ru-RU" sz="2200"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145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Л. Эйлер: движение крови по сосудам, ход лучей в глазу, теория слуха</a:t>
            </a:r>
          </a:p>
          <a:p>
            <a:pPr algn="just" eaLnBrk="1" hangingPunct="1">
              <a:lnSpc>
                <a:spcPct val="100000"/>
              </a:lnSpc>
              <a:spcBef>
                <a:spcPts val="145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М.В. Ломоносов:  сформулировал трехкомпонентную теорию цветного зрения, классификация вкусовых веществ, действие электрического тока на живые системы, предположение о воздушном питании растений</a:t>
            </a:r>
          </a:p>
          <a:p>
            <a:pPr algn="just" eaLnBrk="1" hangingPunct="1">
              <a:lnSpc>
                <a:spcPct val="100000"/>
              </a:lnSpc>
              <a:spcBef>
                <a:spcPts val="145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И.М. Сеченов (1829-1905) исследовал растворимость газов в крови, природу биоэлектрических явлений</a:t>
            </a:r>
          </a:p>
          <a:p>
            <a:pPr algn="just" eaLnBrk="1" hangingPunct="1">
              <a:lnSpc>
                <a:spcPct val="100000"/>
              </a:lnSpc>
              <a:spcBef>
                <a:spcPts val="145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Н.Е. Введенский (1852-1922) установил предельные ритмы возбудимых сред (нервов, мышц, ЦНС)</a:t>
            </a:r>
            <a:r>
              <a:rPr lang="ar-SA" altLang="ru-RU" sz="2200">
                <a:latin typeface="Arial" panose="020B0604020202020204" pitchFamily="34" charset="0"/>
                <a:cs typeface="Arial" panose="020B0604020202020204" pitchFamily="34" charset="0"/>
              </a:rPr>
              <a:t>‏</a:t>
            </a:r>
            <a:endParaRPr lang="en-GB" altLang="ru-RU" sz="2200">
              <a:latin typeface="Arial" panose="020B0604020202020204" pitchFamily="34" charset="0"/>
            </a:endParaRP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60363" y="360363"/>
            <a:ext cx="8101012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 algn="ctr">
              <a:lnSpc>
                <a:spcPct val="87000"/>
              </a:lnSpc>
              <a:spcAft>
                <a:spcPts val="3688"/>
              </a:spcAft>
              <a:buFont typeface="Arial" charset="0"/>
              <a:buNone/>
              <a:defRPr/>
            </a:pPr>
            <a:r>
              <a:rPr lang="en-GB" altLang="ru-RU" sz="32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 Становление и развитие биофизики в России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142875" y="900113"/>
            <a:ext cx="8543925" cy="570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23863" indent="-319088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В.Ю. Чаговец (1873-1941) – обосновал теорию ряда биоэлектрических явлений</a:t>
            </a: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1919-1922 гг.– создан Институт биофизики (Москва) под руководством П.П. Лазарева</a:t>
            </a: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П.П. Вавилов – изучение квантовой природы света (воздействие на глаз человека)</a:t>
            </a:r>
            <a:r>
              <a:rPr lang="ar-SA" altLang="ru-RU" sz="2200">
                <a:latin typeface="Arial" panose="020B0604020202020204" pitchFamily="34" charset="0"/>
                <a:cs typeface="Arial" panose="020B0604020202020204" pitchFamily="34" charset="0"/>
              </a:rPr>
              <a:t>‏</a:t>
            </a:r>
            <a:endParaRPr lang="en-GB" altLang="ru-RU" sz="2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С.В. Кравков, Б.Ф. Дерягин и др. -  биофизика зрения</a:t>
            </a: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П.П. Лазарев, П.Н. Беликов и др. – биофизика слуха</a:t>
            </a: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М.Н. Шатерников – энергетический баланс человека, построил камеру для изучения обмена веществ и энергии</a:t>
            </a: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</a:pPr>
            <a:r>
              <a:rPr lang="en-GB" altLang="ru-RU" sz="2200">
                <a:latin typeface="Arial" panose="020B0604020202020204" pitchFamily="34" charset="0"/>
              </a:rPr>
              <a:t>А.А. Красновский (1913-1993), работая в Институте биохимии АН СССР (Москва), исследовал первичные механизмы и стадии фотосинтеза</a:t>
            </a: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</a:pPr>
            <a:endParaRPr lang="en-GB" altLang="ru-RU" sz="2200">
              <a:latin typeface="Arial" panose="020B0604020202020204" pitchFamily="34" charset="0"/>
            </a:endParaRP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60363" y="179388"/>
            <a:ext cx="836612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81000"/>
              </a:lnSpc>
              <a:spcAft>
                <a:spcPts val="3688"/>
              </a:spcAft>
              <a:buFont typeface="Arial" charset="0"/>
              <a:buNone/>
              <a:defRPr/>
            </a:pPr>
            <a:r>
              <a:rPr lang="en-GB" altLang="ru-RU" sz="24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Становление и развитие биофизики в России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214313" y="0"/>
            <a:ext cx="8715375" cy="671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538163" indent="-406400"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538163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  <a:tab pos="9521825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Arial" panose="020B0604020202020204" pitchFamily="34" charset="0"/>
              <a:buNone/>
            </a:pPr>
            <a:r>
              <a:rPr lang="en-GB" altLang="ru-RU" sz="2000">
                <a:latin typeface="Arial" panose="020B0604020202020204" pitchFamily="34" charset="0"/>
              </a:rPr>
              <a:t>1952 г. – Институт биофизики АН СССР (Г.М. Франк), в 1967 г. переведен в г. Пущино.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Arial" panose="020B0604020202020204" pitchFamily="34" charset="0"/>
              <a:buNone/>
            </a:pPr>
            <a:r>
              <a:rPr lang="en-GB" altLang="ru-RU" sz="2000">
                <a:latin typeface="Arial" panose="020B0604020202020204" pitchFamily="34" charset="0"/>
              </a:rPr>
              <a:t>Исследования в области: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</a:pPr>
            <a:r>
              <a:rPr lang="en-GB" altLang="ru-RU" sz="2000">
                <a:latin typeface="Arial" panose="020B0604020202020204" pitchFamily="34" charset="0"/>
              </a:rPr>
              <a:t> молекулярной биофизики, 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</a:pPr>
            <a:r>
              <a:rPr lang="en-GB" altLang="ru-RU" sz="2000">
                <a:latin typeface="Arial" panose="020B0604020202020204" pitchFamily="34" charset="0"/>
              </a:rPr>
              <a:t>биофизики клетки, 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</a:pPr>
            <a:r>
              <a:rPr lang="en-GB" altLang="ru-RU" sz="2000">
                <a:latin typeface="Arial" panose="020B0604020202020204" pitchFamily="34" charset="0"/>
              </a:rPr>
              <a:t>радиобиологии, 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</a:pPr>
            <a:r>
              <a:rPr lang="en-GB" altLang="ru-RU" sz="2000">
                <a:latin typeface="Arial" panose="020B0604020202020204" pitchFamily="34" charset="0"/>
              </a:rPr>
              <a:t>фотобиологии, 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</a:pPr>
            <a:r>
              <a:rPr lang="en-GB" altLang="ru-RU" sz="2000">
                <a:latin typeface="Arial" panose="020B0604020202020204" pitchFamily="34" charset="0"/>
              </a:rPr>
              <a:t>радиоспектроскопии, 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</a:pPr>
            <a:r>
              <a:rPr lang="en-GB" altLang="ru-RU" sz="2000">
                <a:latin typeface="Arial" panose="020B0604020202020204" pitchFamily="34" charset="0"/>
              </a:rPr>
              <a:t>электронной микроскопии,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</a:pPr>
            <a:r>
              <a:rPr lang="en-GB" altLang="ru-RU" sz="2000">
                <a:latin typeface="Arial" panose="020B0604020202020204" pitchFamily="34" charset="0"/>
              </a:rPr>
              <a:t>рентгеноструктурному анализу биополимеров,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</a:pPr>
            <a:r>
              <a:rPr lang="en-GB" altLang="ru-RU" sz="2000">
                <a:latin typeface="Arial" panose="020B0604020202020204" pitchFamily="34" charset="0"/>
              </a:rPr>
              <a:t>проблем регулирования и управления в биологических системах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</a:pPr>
            <a:endParaRPr lang="en-GB" altLang="ru-RU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</a:pPr>
            <a:r>
              <a:rPr lang="en-GB" altLang="ru-RU" sz="2000">
                <a:latin typeface="Arial" panose="020B0604020202020204" pitchFamily="34" charset="0"/>
              </a:rPr>
              <a:t>Ленинград – научная школа по фотохимии и фотобиологии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</a:pPr>
            <a:r>
              <a:rPr lang="en-GB" altLang="ru-RU" sz="2000">
                <a:latin typeface="Arial" panose="020B0604020202020204" pitchFamily="34" charset="0"/>
              </a:rPr>
              <a:t>Красноярск – Институт физики и биофизика АН СССР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</a:pPr>
            <a:r>
              <a:rPr lang="en-GB" altLang="ru-RU" sz="2000">
                <a:latin typeface="Arial" panose="020B0604020202020204" pitchFamily="34" charset="0"/>
              </a:rPr>
              <a:t>1953 г. - проф. Б.Н. Тарусов организовал кафедру биофизики на биологическом факультете МГУ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</a:pPr>
            <a:r>
              <a:rPr lang="en-GB" altLang="ru-RU" sz="2000">
                <a:latin typeface="Arial" panose="020B0604020202020204" pitchFamily="34" charset="0"/>
              </a:rPr>
              <a:t>Кафедры биофизики созданы в университетах Ленинграда, Воронежа, Красноярска, Нижнего Новгорода, Саратова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anose="05020102010507070707" pitchFamily="18" charset="2"/>
              <a:buNone/>
            </a:pPr>
            <a:endParaRPr lang="en-GB" altLang="ru-RU" sz="2600" b="1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0" y="577850"/>
            <a:ext cx="9177338" cy="548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Методы анализа структуры и свойств биомолекул</a:t>
            </a:r>
            <a:endParaRPr lang="ru-RU" altLang="ru-RU" sz="22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22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2200" b="1" u="sng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Прямые методы</a:t>
            </a:r>
            <a:endParaRPr lang="en-GB" altLang="ru-RU" sz="2200" b="1" u="sng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 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6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дифракция рентгеновских    	</a:t>
            </a:r>
            <a:r>
              <a:rPr lang="ru-RU" altLang="ru-RU" sz="16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</a:t>
            </a:r>
            <a:r>
              <a:rPr lang="en-GB" altLang="ru-RU" sz="16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прямая информация о пространственной структуре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6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лучей							(расположении всех атомов в пространстве).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6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(рентгеноструктурный			Необходимы гомогенные, хорошо очищенные,</a:t>
            </a:r>
          </a:p>
          <a:p>
            <a:pPr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6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анализ)							кристаллические препараты вещества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						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						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400" b="1" u="sng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Непрямые методы исследования структуры и свойств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(позволяют изучать биомолекулы в растворе в условиях, когда их состояние и поведение приближено к нативному состоянию молекул в клетке)</a:t>
            </a:r>
            <a:r>
              <a:rPr lang="ar-SA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‏</a:t>
            </a: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электронная микроскопия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форма и размер макромолекул, упаковка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					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субъединиц, расположение субъединиц в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 					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ассоциатах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электрофорез,			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чистота препарата, субъединичный состав,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седиментационный	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форма и размер макромолекул,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анализ,					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молекулярная масса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хроматография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rgbClr val="00000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rgbClr val="00000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0" y="31750"/>
            <a:ext cx="5580063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87000"/>
              </a:lnSpc>
              <a:buFont typeface="Arial" charset="0"/>
              <a:buNone/>
              <a:defRPr/>
            </a:pPr>
            <a:r>
              <a:rPr lang="en-GB" altLang="ru-RU" sz="3200" b="1" dirty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 МЕТОДЫ БИОФИЗИКИ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07950" y="255588"/>
            <a:ext cx="8856663" cy="597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rgbClr val="00808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А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бсорбционная	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вторичная структура макромолекул,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спектроскопия		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ионизация отдельных групп,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(спектрофотометрия)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контроль технологических процесов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Д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ифференциальная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конформационные изменения макромолекул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спектрофотометрия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И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нфракрасная		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вторичная структура 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макромолекул</a:t>
            </a: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с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пектроскопия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			изменение структуры макромолекул</a:t>
            </a: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(ИК-спектроскопия)</a:t>
            </a:r>
            <a:r>
              <a:rPr lang="ar-SA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‏</a:t>
            </a: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Круговой дихроизм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вторичная структура, связывание с лиганда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ми</a:t>
            </a: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(КД-спектроскопия)</a:t>
            </a:r>
            <a:r>
              <a:rPr lang="ar-SA" altLang="ru-RU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‏</a:t>
            </a: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С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пектроскопия			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	</a:t>
            </a: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конформационные изменения макромолекул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комбинационного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рассеяния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rgbClr val="00000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79388" y="549275"/>
            <a:ext cx="8856662" cy="500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2400" b="1">
              <a:solidFill>
                <a:srgbClr val="00808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rgbClr val="00000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Флуоресцентная		конформационные изменения макромолекул,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спектроскопия			подвижность групп и динамика структуры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(флуоресценция)</a:t>
            </a:r>
            <a:r>
              <a:rPr lang="ar-SA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‏</a:t>
            </a: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ЯМР					конформация макромолекул, изменения структуры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(ядерный магнитный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резонанс)</a:t>
            </a:r>
            <a:r>
              <a:rPr lang="ar-SA" altLang="ru-RU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‏</a:t>
            </a: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ЭПР					конформация макромолекул, подвижность групп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(электронный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парамагнитный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solidFill>
                  <a:schemeClr val="bg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t>резонанс)</a:t>
            </a:r>
            <a:r>
              <a:rPr lang="ar-SA" altLang="ru-RU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‏</a:t>
            </a:r>
            <a:endParaRPr lang="ru-RU" altLang="ru-RU" sz="1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Масс-спектрометрия	выявление и идентификация биомолекул,</a:t>
            </a: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исследование структуры биомолекул</a:t>
            </a: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chemeClr val="bg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  <a:p>
            <a:pPr algn="just" eaLnBrk="1" hangingPunct="1">
              <a:lnSpc>
                <a:spcPct val="93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sz="1800" b="1">
              <a:solidFill>
                <a:srgbClr val="000000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898525" y="539750"/>
            <a:ext cx="626427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5pPr>
            <a:lvl6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6pPr>
            <a:lvl7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7pPr>
            <a:lvl8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8pPr>
            <a:lvl9pPr defTabSz="449263" fontAlgn="base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</a:defRPr>
            </a:lvl9pPr>
          </a:lstStyle>
          <a:p>
            <a:pPr>
              <a:lnSpc>
                <a:spcPct val="87000"/>
              </a:lnSpc>
              <a:buFont typeface="Arial" charset="0"/>
              <a:buNone/>
              <a:defRPr/>
            </a:pPr>
            <a:r>
              <a:rPr lang="en-GB" altLang="ru-RU" sz="32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5. ПРИМЕНЕНИЕ БИОФИЗИКИ</a:t>
            </a:r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900113" y="1511300"/>
            <a:ext cx="7029450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7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600" b="1">
                <a:latin typeface="Arial" panose="020B0604020202020204" pitchFamily="34" charset="0"/>
              </a:rPr>
              <a:t>1. Моделирование биологических систем</a:t>
            </a:r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240088"/>
            <a:ext cx="3421063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1423988" y="2339975"/>
            <a:ext cx="5056187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7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latin typeface="Arial" panose="020B0604020202020204" pitchFamily="34" charset="0"/>
              </a:rPr>
              <a:t>а) математическое моделирование</a:t>
            </a:r>
          </a:p>
        </p:txBody>
      </p:sp>
      <p:pic>
        <p:nvPicPr>
          <p:cNvPr id="4199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3959225"/>
            <a:ext cx="3779838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1079500" y="539750"/>
            <a:ext cx="687705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7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latin typeface="Arial" panose="020B0604020202020204" pitchFamily="34" charset="0"/>
              </a:rPr>
              <a:t>б) моделирование структуры биомакромолекул</a:t>
            </a: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2160588"/>
            <a:ext cx="3779838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160588"/>
            <a:ext cx="3779837" cy="37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457200" y="322263"/>
            <a:ext cx="8229600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None/>
            </a:pPr>
            <a:r>
              <a:rPr lang="en-GB" altLang="ru-RU" sz="4400"/>
              <a:t>  </a:t>
            </a:r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400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057400"/>
            <a:ext cx="310832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4037" name="Text Box 4"/>
          <p:cNvSpPr txBox="1">
            <a:spLocks noChangeArrowheads="1"/>
          </p:cNvSpPr>
          <p:nvPr/>
        </p:nvSpPr>
        <p:spPr bwMode="auto">
          <a:xfrm>
            <a:off x="360363" y="539750"/>
            <a:ext cx="7920037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7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latin typeface="Arial" panose="020B0604020202020204" pitchFamily="34" charset="0"/>
              </a:rPr>
              <a:t>в) </a:t>
            </a:r>
            <a:r>
              <a:rPr lang="ru-RU" altLang="ru-RU" sz="2200" b="1">
                <a:latin typeface="Arial" panose="020B0604020202020204" pitchFamily="34" charset="0"/>
              </a:rPr>
              <a:t>М</a:t>
            </a:r>
            <a:r>
              <a:rPr lang="en-GB" altLang="ru-RU" sz="2200" b="1">
                <a:latin typeface="Arial" panose="020B0604020202020204" pitchFamily="34" charset="0"/>
              </a:rPr>
              <a:t>одели биологических явлений и процессов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0" y="23813"/>
            <a:ext cx="792003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latin typeface="Arial" panose="020B0604020202020204" pitchFamily="34" charset="0"/>
              </a:rPr>
              <a:t>2. Методы исследования биообъектов (в том числе нанобиообъектов)</a:t>
            </a:r>
            <a:r>
              <a:rPr lang="ar-SA" altLang="ru-RU" sz="2200" b="1">
                <a:latin typeface="Arial" panose="020B0604020202020204" pitchFamily="34" charset="0"/>
                <a:cs typeface="Arial" panose="020B0604020202020204" pitchFamily="34" charset="0"/>
              </a:rPr>
              <a:t>‏</a:t>
            </a:r>
            <a:endParaRPr lang="en-GB" altLang="ru-RU" sz="2200" b="1">
              <a:latin typeface="Arial" panose="020B0604020202020204" pitchFamily="34" charset="0"/>
            </a:endParaRPr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1187450"/>
            <a:ext cx="4600575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0" name="Text Box 3"/>
          <p:cNvSpPr txBox="1">
            <a:spLocks noChangeArrowheads="1"/>
          </p:cNvSpPr>
          <p:nvPr/>
        </p:nvSpPr>
        <p:spPr bwMode="auto">
          <a:xfrm>
            <a:off x="5080000" y="903288"/>
            <a:ext cx="3813175" cy="56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1800" b="1">
                <a:latin typeface="Arial" panose="020B0604020202020204" pitchFamily="34" charset="0"/>
              </a:rPr>
              <a:t>атомно-силовая </a:t>
            </a:r>
            <a:r>
              <a:rPr lang="ru-RU" altLang="ru-RU" sz="1800" b="1">
                <a:latin typeface="Arial" panose="020B0604020202020204" pitchFamily="34" charset="0"/>
              </a:rPr>
              <a:t> </a:t>
            </a:r>
            <a:r>
              <a:rPr lang="en-GB" altLang="ru-RU" sz="1800" b="1">
                <a:latin typeface="Arial" panose="020B0604020202020204" pitchFamily="34" charset="0"/>
              </a:rPr>
              <a:t>микроскопия</a:t>
            </a:r>
          </a:p>
        </p:txBody>
      </p:sp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68475"/>
            <a:ext cx="4219575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"/>
          <p:cNvSpPr txBox="1">
            <a:spLocks noChangeArrowheads="1"/>
          </p:cNvSpPr>
          <p:nvPr/>
        </p:nvSpPr>
        <p:spPr bwMode="auto">
          <a:xfrm>
            <a:off x="0" y="23813"/>
            <a:ext cx="792003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latin typeface="Arial" panose="020B0604020202020204" pitchFamily="34" charset="0"/>
              </a:rPr>
              <a:t>2. Методы исследования биообъектов (в том числе нанобиообъектов)</a:t>
            </a:r>
            <a:r>
              <a:rPr lang="ar-SA" altLang="ru-RU" sz="2200" b="1">
                <a:latin typeface="Arial" panose="020B0604020202020204" pitchFamily="34" charset="0"/>
                <a:cs typeface="Arial" panose="020B0604020202020204" pitchFamily="34" charset="0"/>
              </a:rPr>
              <a:t>‏</a:t>
            </a:r>
            <a:endParaRPr lang="en-GB" altLang="ru-RU" sz="2200" b="1">
              <a:latin typeface="Arial" panose="020B0604020202020204" pitchFamily="34" charset="0"/>
            </a:endParaRPr>
          </a:p>
        </p:txBody>
      </p:sp>
      <p:pic>
        <p:nvPicPr>
          <p:cNvPr id="4608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709613"/>
            <a:ext cx="8632825" cy="571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613" y="5949950"/>
            <a:ext cx="4095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1384300"/>
            <a:ext cx="4703763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368300" y="333375"/>
            <a:ext cx="3813175" cy="56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 b="1">
                <a:latin typeface="Arial" panose="020B0604020202020204" pitchFamily="34" charset="0"/>
              </a:rPr>
              <a:t>Флуоресцентная </a:t>
            </a:r>
            <a:r>
              <a:rPr lang="en-GB" altLang="ru-RU" sz="1800" b="1">
                <a:latin typeface="Arial" panose="020B0604020202020204" pitchFamily="34" charset="0"/>
              </a:rPr>
              <a:t>микроскопия</a:t>
            </a:r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33375"/>
            <a:ext cx="3743325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7" descr="fig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13" y="3860800"/>
            <a:ext cx="3986212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636588"/>
            <a:ext cx="3960813" cy="229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636588"/>
            <a:ext cx="3167062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2" name="Picture 6" descr="ch10f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3068638"/>
            <a:ext cx="3960813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7" descr="ch10f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3094038"/>
            <a:ext cx="4356100" cy="283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Rectangle 8"/>
          <p:cNvSpPr>
            <a:spLocks noChangeArrowheads="1"/>
          </p:cNvSpPr>
          <p:nvPr/>
        </p:nvSpPr>
        <p:spPr bwMode="auto">
          <a:xfrm>
            <a:off x="219075" y="-9525"/>
            <a:ext cx="82804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</a:rPr>
              <a:t>Метод гибридизации </a:t>
            </a:r>
            <a:r>
              <a:rPr lang="en-US" altLang="ru-RU" sz="1800" b="1" i="1">
                <a:solidFill>
                  <a:schemeClr val="bg1"/>
                </a:solidFill>
                <a:latin typeface="Arial" panose="020B0604020202020204" pitchFamily="34" charset="0"/>
              </a:rPr>
              <a:t>in situ</a:t>
            </a:r>
            <a:r>
              <a:rPr lang="en-US" altLang="ru-RU" sz="1800" b="1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</a:rPr>
              <a:t>с применением флуоресцентных ДНК-зондов (fluorescence </a:t>
            </a:r>
            <a:r>
              <a:rPr lang="ru-RU" altLang="ru-RU" sz="1800" b="1" i="1">
                <a:solidFill>
                  <a:schemeClr val="bg1"/>
                </a:solidFill>
                <a:latin typeface="Arial" panose="020B0604020202020204" pitchFamily="34" charset="0"/>
              </a:rPr>
              <a:t>in situ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</a:rPr>
              <a:t> hybridization, </a:t>
            </a:r>
            <a:r>
              <a:rPr lang="en-US" altLang="ru-RU" sz="1800" b="1">
                <a:solidFill>
                  <a:schemeClr val="bg1"/>
                </a:solidFill>
                <a:latin typeface="Arial" panose="020B0604020202020204" pitchFamily="34" charset="0"/>
              </a:rPr>
              <a:t>FISH</a:t>
            </a:r>
            <a:r>
              <a:rPr lang="ru-RU" altLang="ru-RU" sz="1800" b="1">
                <a:solidFill>
                  <a:schemeClr val="bg1"/>
                </a:solidFill>
                <a:latin typeface="Arial" panose="020B0604020202020204" pitchFamily="34" charset="0"/>
              </a:rPr>
              <a:t>)</a:t>
            </a:r>
            <a:r>
              <a:rPr lang="ru-RU" altLang="ru-RU" sz="180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8" y="3141663"/>
            <a:ext cx="6927850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03238"/>
            <a:ext cx="5472112" cy="350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9156" name="Text Box 2"/>
          <p:cNvSpPr txBox="1">
            <a:spLocks noChangeArrowheads="1"/>
          </p:cNvSpPr>
          <p:nvPr/>
        </p:nvSpPr>
        <p:spPr bwMode="auto">
          <a:xfrm>
            <a:off x="250825" y="0"/>
            <a:ext cx="6110288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latin typeface="Arial" panose="020B0604020202020204" pitchFamily="34" charset="0"/>
              </a:rPr>
              <a:t>Исследование экспрессии генов в клетках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50825" y="0"/>
            <a:ext cx="6110288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latin typeface="Arial" panose="020B0604020202020204" pitchFamily="34" charset="0"/>
              </a:rPr>
              <a:t>Исследование экспрессии генов в клетках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327025" y="163513"/>
            <a:ext cx="8489950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2pPr>
            <a:lvl3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3pPr>
            <a:lvl4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4pPr>
            <a:lvl5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5pPr>
            <a:lvl6pPr marL="15367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6pPr>
            <a:lvl7pPr marL="19939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7pPr>
            <a:lvl8pPr marL="24511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8pPr>
            <a:lvl9pPr marL="29083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9pPr>
          </a:lstStyle>
          <a:p>
            <a:pPr lvl="1" algn="just">
              <a:spcBef>
                <a:spcPts val="2245"/>
              </a:spcBef>
              <a:spcAft>
                <a:spcPts val="2245"/>
              </a:spcAft>
              <a:buFont typeface="Arial" charset="0"/>
              <a:buNone/>
              <a:defRPr/>
            </a:pP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Создание</a:t>
            </a:r>
            <a:r>
              <a:rPr lang="en-GB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биочипов</a:t>
            </a:r>
            <a:r>
              <a:rPr lang="en-GB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молекулярных</a:t>
            </a:r>
            <a:r>
              <a:rPr lang="en-GB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биосенсоров</a:t>
            </a:r>
            <a:endParaRPr lang="en-GB" alt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163513" y="815975"/>
            <a:ext cx="8653462" cy="473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GB" altLang="ru-RU" b="1"/>
              <a:t>Биосенсоры – это в высокой степени интегрированные устройства, включающие мембрану (не обязательно), биологический (ферменты, ткани, бактерии, дрожжи, антигены/антитела, липосомы, органеллы, рецепторы, ДНК) или биомиметический чувствительный элемент (рецептор или систему распознавания), первичный преобразователь сигнала и его усилитель.</a:t>
            </a:r>
            <a:endParaRPr lang="ru-RU" altLang="ru-RU" b="1"/>
          </a:p>
          <a:p>
            <a:pPr algn="just" eaLnBrk="1" hangingPunct="1"/>
            <a:endParaRPr lang="en-GB" altLang="ru-RU" b="1"/>
          </a:p>
          <a:p>
            <a:pPr algn="just" eaLnBrk="1" hangingPunct="1"/>
            <a:r>
              <a:rPr lang="en-GB" altLang="ru-RU" b="1"/>
              <a:t>Отвечают требованиям современного анализа – высокая чувствительность, избирательность, дешевизна, простота и экспрессность, миниатюрный размер.</a:t>
            </a:r>
          </a:p>
          <a:p>
            <a:pPr algn="just" eaLnBrk="1" hangingPunct="1">
              <a:spcBef>
                <a:spcPts val="25"/>
              </a:spcBef>
            </a:pPr>
            <a:endParaRPr lang="en-GB" altLang="ru-RU" b="1"/>
          </a:p>
          <a:p>
            <a:pPr algn="just" eaLnBrk="1" hangingPunct="1">
              <a:spcBef>
                <a:spcPts val="25"/>
              </a:spcBef>
            </a:pPr>
            <a:endParaRPr lang="en-GB" altLang="ru-RU" b="1">
              <a:solidFill>
                <a:srgbClr val="000080"/>
              </a:solidFill>
            </a:endParaRPr>
          </a:p>
        </p:txBody>
      </p:sp>
      <p:pic>
        <p:nvPicPr>
          <p:cNvPr id="512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3284538"/>
            <a:ext cx="7310437" cy="270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327025" y="163513"/>
            <a:ext cx="8489950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2pPr>
            <a:lvl3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3pPr>
            <a:lvl4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4pPr>
            <a:lvl5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5pPr>
            <a:lvl6pPr marL="15367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6pPr>
            <a:lvl7pPr marL="19939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7pPr>
            <a:lvl8pPr marL="24511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8pPr>
            <a:lvl9pPr marL="29083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9pPr>
          </a:lstStyle>
          <a:p>
            <a:pPr lvl="1" algn="just">
              <a:spcBef>
                <a:spcPts val="2245"/>
              </a:spcBef>
              <a:spcAft>
                <a:spcPts val="2245"/>
              </a:spcAft>
              <a:buFont typeface="Arial" charset="0"/>
              <a:buNone/>
              <a:defRPr/>
            </a:pP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Создание</a:t>
            </a:r>
            <a:r>
              <a:rPr lang="en-GB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биочипов</a:t>
            </a:r>
            <a:r>
              <a:rPr lang="en-GB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молекулярных</a:t>
            </a:r>
            <a:r>
              <a:rPr lang="en-GB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биосенсоров</a:t>
            </a:r>
            <a:endParaRPr lang="en-GB" alt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2227" name="Picture 6" descr="Biosens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35"/>
          <a:stretch>
            <a:fillRect/>
          </a:stretch>
        </p:blipFill>
        <p:spPr bwMode="auto">
          <a:xfrm>
            <a:off x="468313" y="908050"/>
            <a:ext cx="8207375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9"/>
          <p:cNvSpPr txBox="1">
            <a:spLocks noChangeArrowheads="1"/>
          </p:cNvSpPr>
          <p:nvPr/>
        </p:nvSpPr>
        <p:spPr bwMode="auto">
          <a:xfrm>
            <a:off x="2700338" y="3429000"/>
            <a:ext cx="5797550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ru-RU" altLang="ru-RU" sz="1400" b="1"/>
              <a:t>Биоспецифическое комплементарное взаимодействие</a:t>
            </a:r>
          </a:p>
          <a:p>
            <a:pPr eaLnBrk="1" hangingPunct="1">
              <a:lnSpc>
                <a:spcPct val="115000"/>
              </a:lnSpc>
            </a:pPr>
            <a:endParaRPr lang="ru-RU" altLang="ru-RU" sz="1400" b="1"/>
          </a:p>
          <a:p>
            <a:pPr eaLnBrk="1" hangingPunct="1">
              <a:lnSpc>
                <a:spcPct val="115000"/>
              </a:lnSpc>
            </a:pPr>
            <a:r>
              <a:rPr lang="ru-RU" altLang="ru-RU" sz="1400" b="1"/>
              <a:t>  фермент – субстрат</a:t>
            </a:r>
          </a:p>
          <a:p>
            <a:pPr eaLnBrk="1" hangingPunct="1">
              <a:lnSpc>
                <a:spcPct val="115000"/>
              </a:lnSpc>
            </a:pPr>
            <a:r>
              <a:rPr lang="ru-RU" altLang="ru-RU" sz="1400" b="1"/>
              <a:t>  фермент – ингибитор</a:t>
            </a:r>
          </a:p>
          <a:p>
            <a:pPr eaLnBrk="1" hangingPunct="1">
              <a:lnSpc>
                <a:spcPct val="115000"/>
              </a:lnSpc>
            </a:pPr>
            <a:r>
              <a:rPr lang="ru-RU" altLang="ru-RU" sz="1400" b="1"/>
              <a:t>  фермент – кофактор</a:t>
            </a:r>
          </a:p>
          <a:p>
            <a:pPr eaLnBrk="1" hangingPunct="1">
              <a:lnSpc>
                <a:spcPct val="115000"/>
              </a:lnSpc>
            </a:pPr>
            <a:endParaRPr lang="ru-RU" altLang="ru-RU" sz="1400" b="1"/>
          </a:p>
          <a:p>
            <a:pPr eaLnBrk="1" hangingPunct="1">
              <a:lnSpc>
                <a:spcPct val="115000"/>
              </a:lnSpc>
            </a:pPr>
            <a:r>
              <a:rPr lang="ru-RU" altLang="ru-RU" sz="1400" b="1"/>
              <a:t>  рецептор – гормон</a:t>
            </a:r>
          </a:p>
          <a:p>
            <a:pPr eaLnBrk="1" hangingPunct="1">
              <a:lnSpc>
                <a:spcPct val="115000"/>
              </a:lnSpc>
            </a:pPr>
            <a:r>
              <a:rPr lang="ru-RU" altLang="ru-RU" sz="1400" b="1"/>
              <a:t>  транспортные белки – лиганды</a:t>
            </a:r>
          </a:p>
          <a:p>
            <a:pPr eaLnBrk="1" hangingPunct="1">
              <a:lnSpc>
                <a:spcPct val="115000"/>
              </a:lnSpc>
            </a:pPr>
            <a:r>
              <a:rPr lang="ru-RU" altLang="ru-RU" sz="1400" b="1"/>
              <a:t>  антитело – антиген</a:t>
            </a:r>
          </a:p>
          <a:p>
            <a:pPr eaLnBrk="1" hangingPunct="1">
              <a:lnSpc>
                <a:spcPct val="115000"/>
              </a:lnSpc>
            </a:pPr>
            <a:endParaRPr lang="ru-RU" altLang="ru-RU" sz="1400" b="1"/>
          </a:p>
          <a:p>
            <a:pPr eaLnBrk="1" hangingPunct="1">
              <a:lnSpc>
                <a:spcPct val="115000"/>
              </a:lnSpc>
            </a:pPr>
            <a:r>
              <a:rPr lang="ru-RU" altLang="ru-RU" sz="1400" b="1"/>
              <a:t>  одноцеп. ДНК – компл. одноцеп. ДНК</a:t>
            </a:r>
          </a:p>
          <a:p>
            <a:pPr eaLnBrk="1" hangingPunct="1">
              <a:lnSpc>
                <a:spcPct val="115000"/>
              </a:lnSpc>
            </a:pPr>
            <a:r>
              <a:rPr lang="ru-RU" altLang="ru-RU" sz="1400" b="1"/>
              <a:t>  одноцеп. ДНК – мРНК</a:t>
            </a:r>
          </a:p>
          <a:p>
            <a:pPr eaLnBrk="1" hangingPunct="1">
              <a:lnSpc>
                <a:spcPct val="115000"/>
              </a:lnSpc>
            </a:pPr>
            <a:endParaRPr lang="ru-RU" altLang="ru-RU" b="1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327025" y="163513"/>
            <a:ext cx="8489950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2pPr>
            <a:lvl3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3pPr>
            <a:lvl4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4pPr>
            <a:lvl5pPr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5pPr>
            <a:lvl6pPr marL="15367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6pPr>
            <a:lvl7pPr marL="19939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7pPr>
            <a:lvl8pPr marL="24511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8pPr>
            <a:lvl9pPr marL="2908300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431800" algn="l"/>
                <a:tab pos="839788" algn="l"/>
                <a:tab pos="1247775" algn="l"/>
                <a:tab pos="1655763" algn="l"/>
                <a:tab pos="2063750" algn="l"/>
                <a:tab pos="2471738" algn="l"/>
                <a:tab pos="2879725" algn="l"/>
                <a:tab pos="3289300" algn="l"/>
                <a:tab pos="3697288" algn="l"/>
                <a:tab pos="4105275" algn="l"/>
                <a:tab pos="4513263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</a:defRPr>
            </a:lvl9pPr>
          </a:lstStyle>
          <a:p>
            <a:pPr lvl="1" algn="just">
              <a:spcBef>
                <a:spcPts val="2245"/>
              </a:spcBef>
              <a:spcAft>
                <a:spcPts val="2245"/>
              </a:spcAft>
              <a:buFont typeface="Arial" charset="0"/>
              <a:buNone/>
              <a:defRPr/>
            </a:pP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Создание</a:t>
            </a:r>
            <a:r>
              <a:rPr lang="en-GB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биочипов</a:t>
            </a:r>
            <a:r>
              <a:rPr lang="en-GB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молекулярных</a:t>
            </a:r>
            <a:r>
              <a:rPr lang="en-GB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биосенсоров</a:t>
            </a:r>
            <a:endParaRPr lang="en-GB" alt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052513"/>
            <a:ext cx="864552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"/>
          <p:cNvSpPr txBox="1">
            <a:spLocks noChangeArrowheads="1"/>
          </p:cNvSpPr>
          <p:nvPr/>
        </p:nvSpPr>
        <p:spPr bwMode="auto">
          <a:xfrm>
            <a:off x="539750" y="360363"/>
            <a:ext cx="436245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latin typeface="Arial" panose="020B0604020202020204" pitchFamily="34" charset="0"/>
              </a:rPr>
              <a:t>3. Визуализация биообъектов</a:t>
            </a: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30"/>
          <a:stretch>
            <a:fillRect/>
          </a:stretch>
        </p:blipFill>
        <p:spPr bwMode="auto">
          <a:xfrm>
            <a:off x="506413" y="1258888"/>
            <a:ext cx="3219450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111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7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88" y="1628775"/>
            <a:ext cx="4175125" cy="224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7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6"/>
          <a:stretch>
            <a:fillRect/>
          </a:stretch>
        </p:blipFill>
        <p:spPr bwMode="auto">
          <a:xfrm>
            <a:off x="4140200" y="4005263"/>
            <a:ext cx="4500563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307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278" name="Прямоугольник 1"/>
          <p:cNvSpPr>
            <a:spLocks noChangeArrowheads="1"/>
          </p:cNvSpPr>
          <p:nvPr/>
        </p:nvSpPr>
        <p:spPr bwMode="auto">
          <a:xfrm>
            <a:off x="6227763" y="871538"/>
            <a:ext cx="9906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ru-RU" sz="2800" b="1">
                <a:solidFill>
                  <a:schemeClr val="bg1"/>
                </a:solidFill>
                <a:latin typeface="Arial" panose="020B0604020202020204" pitchFamily="34" charset="0"/>
              </a:rPr>
              <a:t>GFP </a:t>
            </a:r>
            <a:endParaRPr lang="ru-RU" altLang="ru-RU" sz="2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539750" y="360363"/>
            <a:ext cx="436245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latin typeface="Arial" panose="020B0604020202020204" pitchFamily="34" charset="0"/>
              </a:rPr>
              <a:t>3. Визуализация биообъектов</a:t>
            </a: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981075"/>
            <a:ext cx="5434013" cy="533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Прямоугольник 8"/>
          <p:cNvSpPr>
            <a:spLocks noChangeArrowheads="1"/>
          </p:cNvSpPr>
          <p:nvPr/>
        </p:nvSpPr>
        <p:spPr bwMode="auto">
          <a:xfrm>
            <a:off x="6723063" y="981075"/>
            <a:ext cx="9906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ru-RU" sz="2800" b="1">
                <a:solidFill>
                  <a:schemeClr val="bg1"/>
                </a:solidFill>
                <a:latin typeface="Arial" panose="020B0604020202020204" pitchFamily="34" charset="0"/>
              </a:rPr>
              <a:t>GFP </a:t>
            </a:r>
            <a:endParaRPr lang="ru-RU" altLang="ru-RU" sz="2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"/>
          <p:cNvSpPr txBox="1">
            <a:spLocks noChangeArrowheads="1"/>
          </p:cNvSpPr>
          <p:nvPr/>
        </p:nvSpPr>
        <p:spPr bwMode="auto">
          <a:xfrm>
            <a:off x="107950" y="147638"/>
            <a:ext cx="436245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latin typeface="Arial" panose="020B0604020202020204" pitchFamily="34" charset="0"/>
              </a:rPr>
              <a:t>3. Визуализация биообъектов</a:t>
            </a:r>
          </a:p>
        </p:txBody>
      </p:sp>
      <p:sp>
        <p:nvSpPr>
          <p:cNvPr id="56323" name="Прямоугольник 8"/>
          <p:cNvSpPr>
            <a:spLocks noChangeArrowheads="1"/>
          </p:cNvSpPr>
          <p:nvPr/>
        </p:nvSpPr>
        <p:spPr bwMode="auto">
          <a:xfrm>
            <a:off x="2843213" y="1341438"/>
            <a:ext cx="9906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ru-RU" sz="2800" b="1">
                <a:solidFill>
                  <a:schemeClr val="bg1"/>
                </a:solidFill>
                <a:latin typeface="Arial" panose="020B0604020202020204" pitchFamily="34" charset="0"/>
              </a:rPr>
              <a:t>GFP </a:t>
            </a:r>
            <a:endParaRPr lang="ru-RU" altLang="ru-RU" sz="2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5632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0" t="4173" r="10446" b="21022"/>
          <a:stretch>
            <a:fillRect/>
          </a:stretch>
        </p:blipFill>
        <p:spPr bwMode="auto">
          <a:xfrm>
            <a:off x="4470400" y="541338"/>
            <a:ext cx="4422775" cy="622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0480" t="4173" r="10446" b="2102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908050"/>
            <a:ext cx="7783513" cy="446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 Box 1"/>
          <p:cNvSpPr txBox="1">
            <a:spLocks noChangeArrowheads="1"/>
          </p:cNvSpPr>
          <p:nvPr/>
        </p:nvSpPr>
        <p:spPr bwMode="auto">
          <a:xfrm>
            <a:off x="250825" y="192088"/>
            <a:ext cx="436245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200" b="1">
                <a:latin typeface="Arial" panose="020B0604020202020204" pitchFamily="34" charset="0"/>
              </a:rPr>
              <a:t>3. Визуализация биообъектов</a:t>
            </a:r>
          </a:p>
        </p:txBody>
      </p:sp>
      <p:sp>
        <p:nvSpPr>
          <p:cNvPr id="58372" name="Прямоугольник 1"/>
          <p:cNvSpPr>
            <a:spLocks noChangeArrowheads="1"/>
          </p:cNvSpPr>
          <p:nvPr/>
        </p:nvSpPr>
        <p:spPr bwMode="auto">
          <a:xfrm>
            <a:off x="1489075" y="5665788"/>
            <a:ext cx="582612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chemeClr val="bg1"/>
                </a:solidFill>
                <a:latin typeface="Arial" panose="020B0604020202020204" pitchFamily="34" charset="0"/>
              </a:rPr>
              <a:t>контрастирование бляшек при рассеянном склерозе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468313" y="282575"/>
            <a:ext cx="6840537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en-GB" altLang="ru-RU" sz="2400" b="1">
                <a:solidFill>
                  <a:schemeClr val="bg1"/>
                </a:solidFill>
                <a:latin typeface="Arial" panose="020B0604020202020204" pitchFamily="34" charset="0"/>
              </a:rPr>
              <a:t>4. Диагностика и лечение</a:t>
            </a:r>
          </a:p>
          <a:p>
            <a:pPr eaLnBrk="1" hangingPunct="1">
              <a:lnSpc>
                <a:spcPct val="81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en-GB" altLang="ru-RU" b="1">
              <a:solidFill>
                <a:srgbClr val="FFFF99"/>
              </a:solidFill>
              <a:latin typeface="Arial" panose="020B0604020202020204" pitchFamily="34" charset="0"/>
            </a:endParaRPr>
          </a:p>
        </p:txBody>
      </p:sp>
      <p:pic>
        <p:nvPicPr>
          <p:cNvPr id="593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039813"/>
            <a:ext cx="5581650" cy="525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396" name="Text Box 3"/>
          <p:cNvSpPr txBox="1">
            <a:spLocks noChangeArrowheads="1"/>
          </p:cNvSpPr>
          <p:nvPr/>
        </p:nvSpPr>
        <p:spPr bwMode="auto">
          <a:xfrm>
            <a:off x="7559675" y="539750"/>
            <a:ext cx="180975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434975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131888"/>
            <a:ext cx="423545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Прямоугольник 1"/>
          <p:cNvSpPr>
            <a:spLocks noChangeArrowheads="1"/>
          </p:cNvSpPr>
          <p:nvPr/>
        </p:nvSpPr>
        <p:spPr bwMode="auto">
          <a:xfrm>
            <a:off x="5033963" y="4017963"/>
            <a:ext cx="374491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74000"/>
              </a:lnSpc>
              <a:spcAft>
                <a:spcPts val="1425"/>
              </a:spcAft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lnSpc>
                <a:spcPct val="74000"/>
              </a:lnSpc>
              <a:spcAft>
                <a:spcPts val="1138"/>
              </a:spcAft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FFFFFF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lnSpc>
                <a:spcPct val="74000"/>
              </a:lnSpc>
              <a:spcAft>
                <a:spcPts val="850"/>
              </a:spcAft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FFFFFF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lnSpc>
                <a:spcPct val="74000"/>
              </a:lnSpc>
              <a:spcAft>
                <a:spcPts val="575"/>
              </a:spcAft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lnSpc>
                <a:spcPct val="74000"/>
              </a:lnSpc>
              <a:spcAft>
                <a:spcPts val="288"/>
              </a:spcAft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lnSpc>
                <a:spcPct val="74000"/>
              </a:lnSpc>
              <a:spcBef>
                <a:spcPct val="0"/>
              </a:spcBef>
              <a:spcAft>
                <a:spcPts val="288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FFFF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chemeClr val="bg1"/>
                </a:solidFill>
                <a:latin typeface="Arial" panose="020B0604020202020204" pitchFamily="34" charset="0"/>
              </a:rPr>
              <a:t>Метастазы в головном мозге</a:t>
            </a:r>
          </a:p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66000"/>
              </a:lnSpc>
              <a:spcAft>
                <a:spcPct val="0"/>
              </a:spcAft>
              <a:buSzPct val="100000"/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chemeClr val="bg1"/>
                </a:solidFill>
                <a:latin typeface="Arial" panose="020B0604020202020204" pitchFamily="34" charset="0"/>
              </a:rPr>
              <a:t> с контрастом         без контраста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Прямоугольник 2">
            <a:extLst>
              <a:ext uri="{FF2B5EF4-FFF2-40B4-BE49-F238E27FC236}">
                <a16:creationId xmlns:a16="http://schemas.microsoft.com/office/drawing/2014/main" id="{73F00623-1523-49AB-8A87-1B93B1249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500063"/>
            <a:ext cx="8143875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altLang="ru-RU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Биофизические знания в медицине необходимы для правильной оценки состояния организма, понимания природы некоторых заболеваний, механизма действия лекарственных препаратов. Кроме того, зная и учитывая закономерности функционирования организма, изменения его физических свойств, биофизика позволяет разрабатывать методы медицинской диагностики и воздействия (физиотерапия) на биологические системы и организм в целом. Знания о физических свойствах биологических тканей и сред помогают в разработке материалов, используемых для производства медицинских изделий. Поэтому медицинскую биофизику рассматривают как отдельную область биофизического исследования, которая рассматривает физические законы, явления процессы и характеристики применительно к решению медицинских задач.</a:t>
            </a:r>
            <a:endParaRPr lang="ru-RU" altLang="ru-RU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>
            <a:extLst>
              <a:ext uri="{FF2B5EF4-FFF2-40B4-BE49-F238E27FC236}">
                <a16:creationId xmlns:a16="http://schemas.microsoft.com/office/drawing/2014/main" id="{1868B144-9D02-4BEF-B78D-0F48E8DE1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3" y="1428750"/>
            <a:ext cx="8786812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50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6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Медицинская биофизика методологическая основа для медицинской электроники (т.е. для науки разрабатывающей медицинские приборы). Большинство современных медицинских по назначению приборов являются конструктивно физическими приборами.</a:t>
            </a:r>
            <a:endParaRPr lang="ru-RU" altLang="ru-RU" sz="2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основе работы всей электромедицинской аппаратуры лежат биофизические законы.</a:t>
            </a:r>
            <a:endParaRPr lang="ru-RU" altLang="ru-RU" sz="2400"/>
          </a:p>
          <a:p>
            <a:pPr algn="just">
              <a:lnSpc>
                <a:spcPct val="100000"/>
              </a:lnSpc>
              <a:buClrTx/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Calibri" panose="020F0502020204030204" pitchFamily="34" charset="0"/>
              </a:rPr>
              <a:t>Следовательно и при разработке подобной аппаратуры помимо чисто инженерных знаний необходимы представления об объекте, его структуре, особенностях функционирования, отклике на внешние воздействия.</a:t>
            </a:r>
            <a:endParaRPr lang="ru-RU" altLang="ru-RU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66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Arial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66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Arial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2491</Words>
  <Application>Microsoft Office PowerPoint</Application>
  <PresentationFormat>Экран (4:3)</PresentationFormat>
  <Paragraphs>292</Paragraphs>
  <Slides>50</Slides>
  <Notes>39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8" baseType="lpstr">
      <vt:lpstr>MS Gothic</vt:lpstr>
      <vt:lpstr>Arial</vt:lpstr>
      <vt:lpstr>Calibri</vt:lpstr>
      <vt:lpstr>Symbol</vt:lpstr>
      <vt:lpstr>Times New Roman</vt:lpstr>
      <vt:lpstr>Wingdings</vt:lpstr>
      <vt:lpstr>Wingdings 2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УМКД "Биофизика"</dc:title>
  <dc:creator>Лундовских Ирина Александровна</dc:creator>
  <cp:lastModifiedBy>Аристов Александр Александрович</cp:lastModifiedBy>
  <cp:revision>29</cp:revision>
  <cp:lastPrinted>2015-09-09T14:19:57Z</cp:lastPrinted>
  <dcterms:modified xsi:type="dcterms:W3CDTF">2023-02-15T05:28:06Z</dcterms:modified>
</cp:coreProperties>
</file>