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0" d="100"/>
          <a:sy n="110" d="100"/>
        </p:scale>
        <p:origin x="59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4.wmf"/><Relationship Id="rId1" Type="http://schemas.openxmlformats.org/officeDocument/2006/relationships/image" Target="../media/image33.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F86CC2-9F4C-4107-A719-9D729AE1B229}" type="datetimeFigureOut">
              <a:rPr lang="ru-RU" smtClean="0"/>
              <a:t>14.04.2016</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8F3A45-766F-479B-9991-6B0DA0C23E79}" type="slidenum">
              <a:rPr lang="ru-RU" smtClean="0"/>
              <a:t>‹#›</a:t>
            </a:fld>
            <a:endParaRPr lang="ru-RU"/>
          </a:p>
        </p:txBody>
      </p:sp>
    </p:spTree>
    <p:extLst>
      <p:ext uri="{BB962C8B-B14F-4D97-AF65-F5344CB8AC3E}">
        <p14:creationId xmlns:p14="http://schemas.microsoft.com/office/powerpoint/2010/main" val="4028098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A8460C0-10AD-4935-A7C6-99E130C18D63}" type="slidenum">
              <a:rPr lang="ru-RU" altLang="ru-RU"/>
              <a:pPr eaLnBrk="1" hangingPunct="1">
                <a:spcBef>
                  <a:spcPct val="0"/>
                </a:spcBef>
              </a:pPr>
              <a:t>1</a:t>
            </a:fld>
            <a:endParaRPr lang="ru-RU" altLang="ru-RU"/>
          </a:p>
        </p:txBody>
      </p:sp>
      <p:sp>
        <p:nvSpPr>
          <p:cNvPr id="73731" name="Rectangle 2"/>
          <p:cNvSpPr>
            <a:spLocks noRot="1" noChangeArrowheads="1" noTextEdit="1"/>
          </p:cNvSpPr>
          <p:nvPr>
            <p:ph type="sldImg"/>
          </p:nvPr>
        </p:nvSpPr>
        <p:spPr>
          <a:ln/>
        </p:spPr>
      </p:sp>
      <p:sp>
        <p:nvSpPr>
          <p:cNvPr id="73732" name="Rectangle 3"/>
          <p:cNvSpPr>
            <a:spLocks noGrp="1" noChangeArrowheads="1"/>
          </p:cNvSpPr>
          <p:nvPr>
            <p:ph type="body" idx="1"/>
          </p:nvPr>
        </p:nvSpPr>
        <p:spPr>
          <a:noFill/>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34995759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Образ слайда 1"/>
          <p:cNvSpPr>
            <a:spLocks noGrp="1" noRot="1" noChangeAspect="1" noTextEdit="1"/>
          </p:cNvSpPr>
          <p:nvPr>
            <p:ph type="sldImg"/>
          </p:nvPr>
        </p:nvSpPr>
        <p:spPr>
          <a:ln/>
        </p:spPr>
      </p:sp>
      <p:sp>
        <p:nvSpPr>
          <p:cNvPr id="74755" name="Заметки 2"/>
          <p:cNvSpPr>
            <a:spLocks noGrp="1"/>
          </p:cNvSpPr>
          <p:nvPr>
            <p:ph type="body" idx="1"/>
          </p:nvPr>
        </p:nvSpPr>
        <p:spPr>
          <a:noFill/>
        </p:spPr>
        <p:txBody>
          <a:bodyPr/>
          <a:lstStyle/>
          <a:p>
            <a:pPr eaLnBrk="1" hangingPunct="1"/>
            <a:endParaRPr lang="ru-RU" altLang="ru-RU" smtClean="0">
              <a:latin typeface="Arial" panose="020B0604020202020204" pitchFamily="34" charset="0"/>
            </a:endParaRPr>
          </a:p>
        </p:txBody>
      </p:sp>
      <p:sp>
        <p:nvSpPr>
          <p:cNvPr id="74756" name="Номер слайда 3"/>
          <p:cNvSpPr>
            <a:spLocks noGrp="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1DA6205-A46B-40B5-8BE2-BA4F79ABA4D4}" type="slidenum">
              <a:rPr lang="ru-RU" altLang="ru-RU"/>
              <a:pPr eaLnBrk="1" hangingPunct="1">
                <a:spcBef>
                  <a:spcPct val="0"/>
                </a:spcBef>
              </a:pPr>
              <a:t>16</a:t>
            </a:fld>
            <a:endParaRPr lang="ru-RU" altLang="ru-RU"/>
          </a:p>
        </p:txBody>
      </p:sp>
    </p:spTree>
    <p:extLst>
      <p:ext uri="{BB962C8B-B14F-4D97-AF65-F5344CB8AC3E}">
        <p14:creationId xmlns:p14="http://schemas.microsoft.com/office/powerpoint/2010/main" val="3727457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E770DA9-DCF0-485E-8776-11C9B193FD1E}" type="datetimeFigureOut">
              <a:rPr lang="ru-RU" smtClean="0"/>
              <a:t>14.04.2016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7AB91A-55F0-4BDA-A597-D66E3B628CC2}" type="slidenum">
              <a:rPr lang="ru-RU" smtClean="0"/>
              <a:t>‹#›</a:t>
            </a:fld>
            <a:endParaRPr lang="ru-RU"/>
          </a:p>
        </p:txBody>
      </p:sp>
    </p:spTree>
    <p:extLst>
      <p:ext uri="{BB962C8B-B14F-4D97-AF65-F5344CB8AC3E}">
        <p14:creationId xmlns:p14="http://schemas.microsoft.com/office/powerpoint/2010/main" val="1428620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E770DA9-DCF0-485E-8776-11C9B193FD1E}" type="datetimeFigureOut">
              <a:rPr lang="ru-RU" smtClean="0"/>
              <a:t>14.04.2016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7AB91A-55F0-4BDA-A597-D66E3B628CC2}" type="slidenum">
              <a:rPr lang="ru-RU" smtClean="0"/>
              <a:t>‹#›</a:t>
            </a:fld>
            <a:endParaRPr lang="ru-RU"/>
          </a:p>
        </p:txBody>
      </p:sp>
    </p:spTree>
    <p:extLst>
      <p:ext uri="{BB962C8B-B14F-4D97-AF65-F5344CB8AC3E}">
        <p14:creationId xmlns:p14="http://schemas.microsoft.com/office/powerpoint/2010/main" val="1840477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E770DA9-DCF0-485E-8776-11C9B193FD1E}" type="datetimeFigureOut">
              <a:rPr lang="ru-RU" smtClean="0"/>
              <a:t>14.04.2016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7AB91A-55F0-4BDA-A597-D66E3B628CC2}" type="slidenum">
              <a:rPr lang="ru-RU" smtClean="0"/>
              <a:t>‹#›</a:t>
            </a:fld>
            <a:endParaRPr lang="ru-RU"/>
          </a:p>
        </p:txBody>
      </p:sp>
    </p:spTree>
    <p:extLst>
      <p:ext uri="{BB962C8B-B14F-4D97-AF65-F5344CB8AC3E}">
        <p14:creationId xmlns:p14="http://schemas.microsoft.com/office/powerpoint/2010/main" val="22281628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E770DA9-DCF0-485E-8776-11C9B193FD1E}" type="datetimeFigureOut">
              <a:rPr lang="ru-RU" smtClean="0"/>
              <a:t>14.04.2016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7AB91A-55F0-4BDA-A597-D66E3B628CC2}" type="slidenum">
              <a:rPr lang="ru-RU" smtClean="0"/>
              <a:t>‹#›</a:t>
            </a:fld>
            <a:endParaRPr lang="ru-RU"/>
          </a:p>
        </p:txBody>
      </p:sp>
    </p:spTree>
    <p:extLst>
      <p:ext uri="{BB962C8B-B14F-4D97-AF65-F5344CB8AC3E}">
        <p14:creationId xmlns:p14="http://schemas.microsoft.com/office/powerpoint/2010/main" val="2621688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E770DA9-DCF0-485E-8776-11C9B193FD1E}" type="datetimeFigureOut">
              <a:rPr lang="ru-RU" smtClean="0"/>
              <a:t>14.04.2016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7AB91A-55F0-4BDA-A597-D66E3B628CC2}" type="slidenum">
              <a:rPr lang="ru-RU" smtClean="0"/>
              <a:t>‹#›</a:t>
            </a:fld>
            <a:endParaRPr lang="ru-RU"/>
          </a:p>
        </p:txBody>
      </p:sp>
    </p:spTree>
    <p:extLst>
      <p:ext uri="{BB962C8B-B14F-4D97-AF65-F5344CB8AC3E}">
        <p14:creationId xmlns:p14="http://schemas.microsoft.com/office/powerpoint/2010/main" val="512542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E770DA9-DCF0-485E-8776-11C9B193FD1E}" type="datetimeFigureOut">
              <a:rPr lang="ru-RU" smtClean="0"/>
              <a:t>14.04.2016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7AB91A-55F0-4BDA-A597-D66E3B628CC2}" type="slidenum">
              <a:rPr lang="ru-RU" smtClean="0"/>
              <a:t>‹#›</a:t>
            </a:fld>
            <a:endParaRPr lang="ru-RU"/>
          </a:p>
        </p:txBody>
      </p:sp>
    </p:spTree>
    <p:extLst>
      <p:ext uri="{BB962C8B-B14F-4D97-AF65-F5344CB8AC3E}">
        <p14:creationId xmlns:p14="http://schemas.microsoft.com/office/powerpoint/2010/main" val="6242542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E770DA9-DCF0-485E-8776-11C9B193FD1E}" type="datetimeFigureOut">
              <a:rPr lang="ru-RU" smtClean="0"/>
              <a:t>14.04.2016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7AB91A-55F0-4BDA-A597-D66E3B628CC2}" type="slidenum">
              <a:rPr lang="ru-RU" smtClean="0"/>
              <a:t>‹#›</a:t>
            </a:fld>
            <a:endParaRPr lang="ru-RU"/>
          </a:p>
        </p:txBody>
      </p:sp>
    </p:spTree>
    <p:extLst>
      <p:ext uri="{BB962C8B-B14F-4D97-AF65-F5344CB8AC3E}">
        <p14:creationId xmlns:p14="http://schemas.microsoft.com/office/powerpoint/2010/main" val="3751205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E770DA9-DCF0-485E-8776-11C9B193FD1E}" type="datetimeFigureOut">
              <a:rPr lang="ru-RU" smtClean="0"/>
              <a:t>14.04.2016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7AB91A-55F0-4BDA-A597-D66E3B628CC2}" type="slidenum">
              <a:rPr lang="ru-RU" smtClean="0"/>
              <a:t>‹#›</a:t>
            </a:fld>
            <a:endParaRPr lang="ru-RU"/>
          </a:p>
        </p:txBody>
      </p:sp>
    </p:spTree>
    <p:extLst>
      <p:ext uri="{BB962C8B-B14F-4D97-AF65-F5344CB8AC3E}">
        <p14:creationId xmlns:p14="http://schemas.microsoft.com/office/powerpoint/2010/main" val="4084882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E770DA9-DCF0-485E-8776-11C9B193FD1E}" type="datetimeFigureOut">
              <a:rPr lang="ru-RU" smtClean="0"/>
              <a:t>14.04.2016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7AB91A-55F0-4BDA-A597-D66E3B628CC2}" type="slidenum">
              <a:rPr lang="ru-RU" smtClean="0"/>
              <a:t>‹#›</a:t>
            </a:fld>
            <a:endParaRPr lang="ru-RU"/>
          </a:p>
        </p:txBody>
      </p:sp>
    </p:spTree>
    <p:extLst>
      <p:ext uri="{BB962C8B-B14F-4D97-AF65-F5344CB8AC3E}">
        <p14:creationId xmlns:p14="http://schemas.microsoft.com/office/powerpoint/2010/main" val="3104532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E770DA9-DCF0-485E-8776-11C9B193FD1E}" type="datetimeFigureOut">
              <a:rPr lang="ru-RU" smtClean="0"/>
              <a:t>14.04.2016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7AB91A-55F0-4BDA-A597-D66E3B628CC2}" type="slidenum">
              <a:rPr lang="ru-RU" smtClean="0"/>
              <a:t>‹#›</a:t>
            </a:fld>
            <a:endParaRPr lang="ru-RU"/>
          </a:p>
        </p:txBody>
      </p:sp>
    </p:spTree>
    <p:extLst>
      <p:ext uri="{BB962C8B-B14F-4D97-AF65-F5344CB8AC3E}">
        <p14:creationId xmlns:p14="http://schemas.microsoft.com/office/powerpoint/2010/main" val="4127596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E770DA9-DCF0-485E-8776-11C9B193FD1E}" type="datetimeFigureOut">
              <a:rPr lang="ru-RU" smtClean="0"/>
              <a:t>14.04.2016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7AB91A-55F0-4BDA-A597-D66E3B628CC2}" type="slidenum">
              <a:rPr lang="ru-RU" smtClean="0"/>
              <a:t>‹#›</a:t>
            </a:fld>
            <a:endParaRPr lang="ru-RU"/>
          </a:p>
        </p:txBody>
      </p:sp>
    </p:spTree>
    <p:extLst>
      <p:ext uri="{BB962C8B-B14F-4D97-AF65-F5344CB8AC3E}">
        <p14:creationId xmlns:p14="http://schemas.microsoft.com/office/powerpoint/2010/main" val="17980116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609600" y="1600201"/>
            <a:ext cx="53848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6197600" y="1600200"/>
            <a:ext cx="53848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Объект 4"/>
          <p:cNvSpPr>
            <a:spLocks noGrp="1"/>
          </p:cNvSpPr>
          <p:nvPr>
            <p:ph sz="quarter" idx="3"/>
          </p:nvPr>
        </p:nvSpPr>
        <p:spPr>
          <a:xfrm>
            <a:off x="6197600" y="3938589"/>
            <a:ext cx="53848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7"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8" name="Rectangle 6"/>
          <p:cNvSpPr>
            <a:spLocks noGrp="1" noChangeArrowheads="1"/>
          </p:cNvSpPr>
          <p:nvPr>
            <p:ph type="sldNum" sz="quarter" idx="12"/>
          </p:nvPr>
        </p:nvSpPr>
        <p:spPr>
          <a:ln/>
        </p:spPr>
        <p:txBody>
          <a:bodyPr/>
          <a:lstStyle>
            <a:lvl1pPr>
              <a:defRPr/>
            </a:lvl1pPr>
          </a:lstStyle>
          <a:p>
            <a:fld id="{ADEB1EC1-A894-4036-8BA1-164CDBC577F2}" type="slidenum">
              <a:rPr lang="ru-RU" altLang="ru-RU"/>
              <a:pPr/>
              <a:t>‹#›</a:t>
            </a:fld>
            <a:endParaRPr lang="ru-RU" altLang="ru-RU"/>
          </a:p>
        </p:txBody>
      </p:sp>
    </p:spTree>
    <p:extLst>
      <p:ext uri="{BB962C8B-B14F-4D97-AF65-F5344CB8AC3E}">
        <p14:creationId xmlns:p14="http://schemas.microsoft.com/office/powerpoint/2010/main" val="25756628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609600" y="1600201"/>
            <a:ext cx="53848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97600" y="1600201"/>
            <a:ext cx="53848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6"/>
          <p:cNvSpPr>
            <a:spLocks noGrp="1" noChangeArrowheads="1"/>
          </p:cNvSpPr>
          <p:nvPr>
            <p:ph type="sldNum" sz="quarter" idx="12"/>
          </p:nvPr>
        </p:nvSpPr>
        <p:spPr>
          <a:ln/>
        </p:spPr>
        <p:txBody>
          <a:bodyPr/>
          <a:lstStyle>
            <a:lvl1pPr>
              <a:defRPr/>
            </a:lvl1pPr>
          </a:lstStyle>
          <a:p>
            <a:fld id="{3575587C-88C5-4D9C-A3B6-01F06F412C84}" type="slidenum">
              <a:rPr lang="ru-RU" altLang="ru-RU"/>
              <a:pPr/>
              <a:t>‹#›</a:t>
            </a:fld>
            <a:endParaRPr lang="ru-RU" altLang="ru-RU"/>
          </a:p>
        </p:txBody>
      </p:sp>
    </p:spTree>
    <p:extLst>
      <p:ext uri="{BB962C8B-B14F-4D97-AF65-F5344CB8AC3E}">
        <p14:creationId xmlns:p14="http://schemas.microsoft.com/office/powerpoint/2010/main" val="911331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770DA9-DCF0-485E-8776-11C9B193FD1E}" type="datetimeFigureOut">
              <a:rPr lang="ru-RU" smtClean="0"/>
              <a:t>14.04.2016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7AB91A-55F0-4BDA-A597-D66E3B628CC2}" type="slidenum">
              <a:rPr lang="ru-RU" smtClean="0"/>
              <a:t>‹#›</a:t>
            </a:fld>
            <a:endParaRPr lang="ru-RU"/>
          </a:p>
        </p:txBody>
      </p:sp>
    </p:spTree>
    <p:extLst>
      <p:ext uri="{BB962C8B-B14F-4D97-AF65-F5344CB8AC3E}">
        <p14:creationId xmlns:p14="http://schemas.microsoft.com/office/powerpoint/2010/main" val="25112549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4.wmf"/><Relationship Id="rId5" Type="http://schemas.openxmlformats.org/officeDocument/2006/relationships/oleObject" Target="../embeddings/oleObject2.bin"/><Relationship Id="rId4" Type="http://schemas.openxmlformats.org/officeDocument/2006/relationships/image" Target="../media/image3.wmf"/></Relationships>
</file>

<file path=ppt/slides/_rels/slide9.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image" Target="../media/image1.png"/><Relationship Id="rId7"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5.wmf"/><Relationship Id="rId5" Type="http://schemas.openxmlformats.org/officeDocument/2006/relationships/oleObject" Target="../embeddings/oleObject3.bin"/><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8.w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0.wmf"/><Relationship Id="rId5" Type="http://schemas.openxmlformats.org/officeDocument/2006/relationships/oleObject" Target="../embeddings/oleObject7.bin"/><Relationship Id="rId4" Type="http://schemas.openxmlformats.org/officeDocument/2006/relationships/image" Target="../media/image9.w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image" Target="../media/image11.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13.wmf"/><Relationship Id="rId4" Type="http://schemas.openxmlformats.org/officeDocument/2006/relationships/oleObject" Target="../embeddings/oleObject9.bin"/></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image" Target="../media/image13.wmf"/></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6.xml"/><Relationship Id="rId1" Type="http://schemas.openxmlformats.org/officeDocument/2006/relationships/vmlDrawing" Target="../drawings/vmlDrawing8.vml"/><Relationship Id="rId4" Type="http://schemas.openxmlformats.org/officeDocument/2006/relationships/image" Target="../media/image17.wmf"/></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6.xml"/><Relationship Id="rId1" Type="http://schemas.openxmlformats.org/officeDocument/2006/relationships/vmlDrawing" Target="../drawings/vmlDrawing9.vml"/><Relationship Id="rId4" Type="http://schemas.openxmlformats.org/officeDocument/2006/relationships/image" Target="../media/image18.wmf"/></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12.xml"/><Relationship Id="rId1" Type="http://schemas.openxmlformats.org/officeDocument/2006/relationships/vmlDrawing" Target="../drawings/vmlDrawing10.vml"/><Relationship Id="rId5" Type="http://schemas.openxmlformats.org/officeDocument/2006/relationships/image" Target="../media/image20.wmf"/><Relationship Id="rId4" Type="http://schemas.openxmlformats.org/officeDocument/2006/relationships/oleObject" Target="../embeddings/oleObject13.bin"/></Relationships>
</file>

<file path=ppt/slides/_rels/slide4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6.xml"/><Relationship Id="rId1" Type="http://schemas.openxmlformats.org/officeDocument/2006/relationships/vmlDrawing" Target="../drawings/vmlDrawing11.vml"/><Relationship Id="rId6" Type="http://schemas.openxmlformats.org/officeDocument/2006/relationships/image" Target="../media/image22.wmf"/><Relationship Id="rId5" Type="http://schemas.openxmlformats.org/officeDocument/2006/relationships/oleObject" Target="../embeddings/oleObject15.bin"/><Relationship Id="rId4" Type="http://schemas.openxmlformats.org/officeDocument/2006/relationships/image" Target="../media/image21.wmf"/></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16.png"/><Relationship Id="rId4" Type="http://schemas.openxmlformats.org/officeDocument/2006/relationships/image" Target="../media/image23.wmf"/></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6.xml"/><Relationship Id="rId1" Type="http://schemas.openxmlformats.org/officeDocument/2006/relationships/vmlDrawing" Target="../drawings/vmlDrawing13.vml"/><Relationship Id="rId4" Type="http://schemas.openxmlformats.org/officeDocument/2006/relationships/image" Target="../media/image24.wmf"/></Relationships>
</file>

<file path=ppt/slides/_rels/slide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6.xml"/><Relationship Id="rId1" Type="http://schemas.openxmlformats.org/officeDocument/2006/relationships/vmlDrawing" Target="../drawings/vmlDrawing14.vml"/><Relationship Id="rId6" Type="http://schemas.openxmlformats.org/officeDocument/2006/relationships/image" Target="../media/image26.wmf"/><Relationship Id="rId5" Type="http://schemas.openxmlformats.org/officeDocument/2006/relationships/oleObject" Target="../embeddings/oleObject19.bin"/><Relationship Id="rId4" Type="http://schemas.openxmlformats.org/officeDocument/2006/relationships/image" Target="../media/image25.wmf"/></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7.xml"/><Relationship Id="rId1" Type="http://schemas.openxmlformats.org/officeDocument/2006/relationships/vmlDrawing" Target="../drawings/vmlDrawing15.vml"/><Relationship Id="rId5" Type="http://schemas.openxmlformats.org/officeDocument/2006/relationships/image" Target="../media/image16.png"/><Relationship Id="rId4" Type="http://schemas.openxmlformats.org/officeDocument/2006/relationships/image" Target="../media/image27.wmf"/></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16.png"/><Relationship Id="rId4" Type="http://schemas.openxmlformats.org/officeDocument/2006/relationships/image" Target="../media/image28.wmf"/></Relationships>
</file>

<file path=ppt/slides/_rels/slide53.xml.rels><?xml version="1.0" encoding="UTF-8" standalone="yes"?>
<Relationships xmlns="http://schemas.openxmlformats.org/package/2006/relationships"><Relationship Id="rId8" Type="http://schemas.openxmlformats.org/officeDocument/2006/relationships/image" Target="../media/image31.wmf"/><Relationship Id="rId3" Type="http://schemas.openxmlformats.org/officeDocument/2006/relationships/oleObject" Target="../embeddings/oleObject22.bin"/><Relationship Id="rId7"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image" Target="../media/image30.wmf"/><Relationship Id="rId5" Type="http://schemas.openxmlformats.org/officeDocument/2006/relationships/oleObject" Target="../embeddings/oleObject23.bin"/><Relationship Id="rId4" Type="http://schemas.openxmlformats.org/officeDocument/2006/relationships/image" Target="../media/image29.w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8" Type="http://schemas.openxmlformats.org/officeDocument/2006/relationships/image" Target="../media/image35.wmf"/><Relationship Id="rId3" Type="http://schemas.openxmlformats.org/officeDocument/2006/relationships/oleObject" Target="../embeddings/oleObject25.bin"/><Relationship Id="rId7" Type="http://schemas.openxmlformats.org/officeDocument/2006/relationships/oleObject" Target="../embeddings/oleObject27.bin"/><Relationship Id="rId2" Type="http://schemas.openxmlformats.org/officeDocument/2006/relationships/slideLayout" Target="../slideLayouts/slideLayout6.xml"/><Relationship Id="rId1" Type="http://schemas.openxmlformats.org/officeDocument/2006/relationships/vmlDrawing" Target="../drawings/vmlDrawing18.vml"/><Relationship Id="rId6" Type="http://schemas.openxmlformats.org/officeDocument/2006/relationships/image" Target="../media/image34.wmf"/><Relationship Id="rId5" Type="http://schemas.openxmlformats.org/officeDocument/2006/relationships/oleObject" Target="../embeddings/oleObject26.bin"/><Relationship Id="rId4" Type="http://schemas.openxmlformats.org/officeDocument/2006/relationships/image" Target="../media/image33.wmf"/></Relationships>
</file>

<file path=ppt/slides/_rels/slide6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8" Type="http://schemas.openxmlformats.org/officeDocument/2006/relationships/image" Target="../media/image38.wmf"/><Relationship Id="rId3" Type="http://schemas.openxmlformats.org/officeDocument/2006/relationships/oleObject" Target="../embeddings/oleObject28.bin"/><Relationship Id="rId7"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image" Target="../media/image37.wmf"/><Relationship Id="rId5" Type="http://schemas.openxmlformats.org/officeDocument/2006/relationships/oleObject" Target="../embeddings/oleObject29.bin"/><Relationship Id="rId4" Type="http://schemas.openxmlformats.org/officeDocument/2006/relationships/image" Target="../media/image36.wmf"/><Relationship Id="rId9" Type="http://schemas.openxmlformats.org/officeDocument/2006/relationships/image" Target="../media/image14.png"/></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14.png"/><Relationship Id="rId4" Type="http://schemas.openxmlformats.org/officeDocument/2006/relationships/image" Target="../media/image39.wmf"/></Relationships>
</file>

<file path=ppt/slides/_rels/slide6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5"/>
          <p:cNvSpPr>
            <a:spLocks noGrp="1" noChangeArrowheads="1"/>
          </p:cNvSpPr>
          <p:nvPr>
            <p:ph type="ctrTitle"/>
          </p:nvPr>
        </p:nvSpPr>
        <p:spPr>
          <a:xfrm>
            <a:off x="1828800" y="2130426"/>
            <a:ext cx="8610600" cy="1470025"/>
          </a:xfrm>
        </p:spPr>
        <p:txBody>
          <a:bodyPr/>
          <a:lstStyle/>
          <a:p>
            <a:pPr eaLnBrk="1" hangingPunct="1"/>
            <a:r>
              <a:rPr lang="ru-RU" altLang="ru-RU" sz="3600">
                <a:latin typeface="Times New Roman" panose="02020603050405020304" pitchFamily="18" charset="0"/>
              </a:rPr>
              <a:t>Сегодня </a:t>
            </a:r>
            <a:fld id="{A4DDE5C4-BEAC-4639-930D-BFCFD92C707A}" type="datetime2">
              <a:rPr lang="ru-RU" altLang="ru-RU" sz="3600">
                <a:latin typeface="Times New Roman" panose="02020603050405020304" pitchFamily="18" charset="0"/>
              </a:rPr>
              <a:pPr eaLnBrk="1" hangingPunct="1"/>
              <a:t>четверг, 14 апреля 2016 г.</a:t>
            </a:fld>
            <a:endParaRPr lang="ru-RU" altLang="ru-RU" sz="3600">
              <a:latin typeface="Times New Roman" panose="02020603050405020304" pitchFamily="18" charset="0"/>
            </a:endParaRPr>
          </a:p>
        </p:txBody>
      </p:sp>
      <p:sp>
        <p:nvSpPr>
          <p:cNvPr id="2051"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2F969AC6-5755-4877-A399-6ADBCB774AD5}" type="slidenum">
              <a:rPr lang="ru-RU" altLang="ru-RU" sz="1400"/>
              <a:pPr eaLnBrk="1" hangingPunct="1">
                <a:spcBef>
                  <a:spcPct val="0"/>
                </a:spcBef>
                <a:buFontTx/>
                <a:buNone/>
              </a:pPr>
              <a:t>1</a:t>
            </a:fld>
            <a:endParaRPr lang="ru-RU" altLang="ru-RU" sz="1400"/>
          </a:p>
        </p:txBody>
      </p:sp>
    </p:spTree>
    <p:extLst>
      <p:ext uri="{BB962C8B-B14F-4D97-AF65-F5344CB8AC3E}">
        <p14:creationId xmlns:p14="http://schemas.microsoft.com/office/powerpoint/2010/main" val="2219900829"/>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2209800" y="228601"/>
            <a:ext cx="7772400" cy="1470025"/>
          </a:xfrm>
          <a:solidFill>
            <a:schemeClr val="bg2"/>
          </a:solidFill>
          <a:ln>
            <a:solidFill>
              <a:schemeClr val="tx1"/>
            </a:solidFill>
            <a:miter lim="800000"/>
            <a:headEnd/>
            <a:tailEnd/>
          </a:ln>
        </p:spPr>
        <p:txBody>
          <a:bodyPr/>
          <a:lstStyle/>
          <a:p>
            <a:pPr eaLnBrk="1" hangingPunct="1"/>
            <a:r>
              <a:rPr lang="ru-RU" altLang="ru-RU" sz="3600" b="1">
                <a:solidFill>
                  <a:srgbClr val="000000"/>
                </a:solidFill>
                <a:latin typeface="Times New Roman" panose="02020603050405020304" pitchFamily="18" charset="0"/>
                <a:cs typeface="Times New Roman" panose="02020603050405020304" pitchFamily="18" charset="0"/>
              </a:rPr>
              <a:t>Тема 18. КРУГОВЫЕ ПРОЦЕССЫ. ТЕПЛОВЫЕ МАШИНЫ</a:t>
            </a:r>
            <a:endParaRPr lang="ru-RU" altLang="ru-RU" sz="3600">
              <a:solidFill>
                <a:srgbClr val="000000"/>
              </a:solidFill>
              <a:latin typeface="Times New Roman" panose="02020603050405020304" pitchFamily="18" charset="0"/>
              <a:cs typeface="Times New Roman" panose="02020603050405020304" pitchFamily="18" charset="0"/>
            </a:endParaRPr>
          </a:p>
        </p:txBody>
      </p:sp>
      <p:sp>
        <p:nvSpPr>
          <p:cNvPr id="4099" name="Rectangle 3"/>
          <p:cNvSpPr>
            <a:spLocks noGrp="1" noChangeArrowheads="1"/>
          </p:cNvSpPr>
          <p:nvPr>
            <p:ph type="subTitle" idx="1"/>
          </p:nvPr>
        </p:nvSpPr>
        <p:spPr>
          <a:xfrm>
            <a:off x="1524000" y="2514600"/>
            <a:ext cx="9144000" cy="4343400"/>
          </a:xfrm>
          <a:solidFill>
            <a:schemeClr val="bg2"/>
          </a:solidFill>
        </p:spPr>
        <p:txBody>
          <a:bodyPr/>
          <a:lstStyle/>
          <a:p>
            <a:pPr algn="l" eaLnBrk="1" hangingPunct="1"/>
            <a:r>
              <a:rPr lang="ru-RU" altLang="ru-RU" b="1" smtClean="0">
                <a:latin typeface="Times New Roman" panose="02020603050405020304" pitchFamily="18" charset="0"/>
                <a:cs typeface="Times New Roman" panose="02020603050405020304" pitchFamily="18" charset="0"/>
              </a:rPr>
              <a:t>18.1. Круговые обратимые и необратимые процессы</a:t>
            </a:r>
          </a:p>
          <a:p>
            <a:pPr algn="l" eaLnBrk="1" hangingPunct="1"/>
            <a:r>
              <a:rPr lang="ru-RU" altLang="ru-RU" b="1" smtClean="0">
                <a:latin typeface="Times New Roman" panose="02020603050405020304" pitchFamily="18" charset="0"/>
                <a:cs typeface="Times New Roman" panose="02020603050405020304" pitchFamily="18" charset="0"/>
              </a:rPr>
              <a:t>18.2. Тепловые машины</a:t>
            </a:r>
          </a:p>
          <a:p>
            <a:pPr algn="l" eaLnBrk="1" hangingPunct="1"/>
            <a:r>
              <a:rPr lang="ru-RU" altLang="ru-RU" b="1" smtClean="0">
                <a:latin typeface="Times New Roman" panose="02020603050405020304" pitchFamily="18" charset="0"/>
                <a:cs typeface="Times New Roman" panose="02020603050405020304" pitchFamily="18" charset="0"/>
              </a:rPr>
              <a:t>18.3. Цикл Карно (обратимый)</a:t>
            </a:r>
          </a:p>
          <a:p>
            <a:pPr algn="l" eaLnBrk="1" hangingPunct="1"/>
            <a:r>
              <a:rPr lang="ru-RU" altLang="ru-RU" b="1" smtClean="0">
                <a:latin typeface="Times New Roman" panose="02020603050405020304" pitchFamily="18" charset="0"/>
                <a:cs typeface="Times New Roman" panose="02020603050405020304" pitchFamily="18" charset="0"/>
              </a:rPr>
              <a:t>18.4. Работа и КПД цикла Карно</a:t>
            </a:r>
          </a:p>
          <a:p>
            <a:pPr algn="l" eaLnBrk="1" hangingPunct="1"/>
            <a:r>
              <a:rPr lang="ru-RU" altLang="ru-RU" b="1" smtClean="0">
                <a:latin typeface="Times New Roman" panose="02020603050405020304" pitchFamily="18" charset="0"/>
                <a:cs typeface="Times New Roman" panose="02020603050405020304" pitchFamily="18" charset="0"/>
              </a:rPr>
              <a:t>18.5. Необратимый цикл. Холодильная машина</a:t>
            </a:r>
          </a:p>
        </p:txBody>
      </p:sp>
      <p:sp>
        <p:nvSpPr>
          <p:cNvPr id="3076"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E43626CC-FC75-4D6C-A7EC-CD6F19F31640}" type="slidenum">
              <a:rPr lang="ru-RU" altLang="ru-RU" sz="1400"/>
              <a:pPr eaLnBrk="1" hangingPunct="1">
                <a:spcBef>
                  <a:spcPct val="0"/>
                </a:spcBef>
                <a:buFontTx/>
                <a:buNone/>
              </a:pPr>
              <a:t>2</a:t>
            </a:fld>
            <a:endParaRPr lang="ru-RU" altLang="ru-RU" sz="1400"/>
          </a:p>
        </p:txBody>
      </p:sp>
    </p:spTree>
    <p:extLst>
      <p:ext uri="{BB962C8B-B14F-4D97-AF65-F5344CB8AC3E}">
        <p14:creationId xmlns:p14="http://schemas.microsoft.com/office/powerpoint/2010/main" val="37507606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grpId="0" nodeType="afterEffect">
                                  <p:stCondLst>
                                    <p:cond delay="0"/>
                                  </p:stCondLst>
                                  <p:iterate type="wd">
                                    <p:tmPct val="100000"/>
                                  </p:iterate>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300" fill="hold"/>
                                        <p:tgtEl>
                                          <p:spTgt spid="4098"/>
                                        </p:tgtEl>
                                        <p:attrNameLst>
                                          <p:attrName>ppt_x</p:attrName>
                                        </p:attrNameLst>
                                      </p:cBhvr>
                                      <p:tavLst>
                                        <p:tav tm="0">
                                          <p:val>
                                            <p:strVal val="1+#ppt_w/2"/>
                                          </p:val>
                                        </p:tav>
                                        <p:tav tm="100000">
                                          <p:val>
                                            <p:strVal val="#ppt_x"/>
                                          </p:val>
                                        </p:tav>
                                      </p:tavLst>
                                    </p:anim>
                                    <p:anim calcmode="lin" valueType="num">
                                      <p:cBhvr additive="base">
                                        <p:cTn id="8" dur="300" fill="hold"/>
                                        <p:tgtEl>
                                          <p:spTgt spid="409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4099">
                                            <p:txEl>
                                              <p:pRg st="0" end="0"/>
                                            </p:txEl>
                                          </p:spTgt>
                                        </p:tgtEl>
                                        <p:attrNameLst>
                                          <p:attrName>style.visibility</p:attrName>
                                        </p:attrNameLst>
                                      </p:cBhvr>
                                      <p:to>
                                        <p:strVal val="visible"/>
                                      </p:to>
                                    </p:set>
                                    <p:anim calcmode="lin" valueType="num">
                                      <p:cBhvr additive="base">
                                        <p:cTn id="13" dur="500" fill="hold"/>
                                        <p:tgtEl>
                                          <p:spTgt spid="4099">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099">
                                            <p:txEl>
                                              <p:pRg st="0" end="0"/>
                                            </p:txEl>
                                          </p:spTgt>
                                        </p:tgtEl>
                                        <p:attrNameLst>
                                          <p:attrName>ppt_y</p:attrName>
                                        </p:attrNameLst>
                                      </p:cBhvr>
                                      <p:tavLst>
                                        <p:tav tm="0">
                                          <p:val>
                                            <p:strVal val="#ppt_y"/>
                                          </p:val>
                                        </p:tav>
                                        <p:tav tm="100000">
                                          <p:val>
                                            <p:strVal val="#ppt_y"/>
                                          </p:val>
                                        </p:tav>
                                      </p:tavLst>
                                    </p:anim>
                                  </p:childTnLst>
                                </p:cTn>
                              </p:par>
                            </p:childTnLst>
                          </p:cTn>
                        </p:par>
                        <p:par>
                          <p:cTn id="15" fill="hold" nodeType="afterGroup">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099">
                                            <p:txEl>
                                              <p:pRg st="1" end="1"/>
                                            </p:txEl>
                                          </p:spTgt>
                                        </p:tgtEl>
                                        <p:attrNameLst>
                                          <p:attrName>style.visibility</p:attrName>
                                        </p:attrNameLst>
                                      </p:cBhvr>
                                      <p:to>
                                        <p:strVal val="visible"/>
                                      </p:to>
                                    </p:set>
                                    <p:anim calcmode="lin" valueType="num">
                                      <p:cBhvr additive="base">
                                        <p:cTn id="18" dur="500" fill="hold"/>
                                        <p:tgtEl>
                                          <p:spTgt spid="4099">
                                            <p:txEl>
                                              <p:pRg st="1" end="1"/>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4099">
                                            <p:txEl>
                                              <p:pRg st="1" end="1"/>
                                            </p:txEl>
                                          </p:spTgt>
                                        </p:tgtEl>
                                        <p:attrNameLst>
                                          <p:attrName>ppt_y</p:attrName>
                                        </p:attrNameLst>
                                      </p:cBhvr>
                                      <p:tavLst>
                                        <p:tav tm="0">
                                          <p:val>
                                            <p:strVal val="#ppt_y"/>
                                          </p:val>
                                        </p:tav>
                                        <p:tav tm="100000">
                                          <p:val>
                                            <p:strVal val="#ppt_y"/>
                                          </p:val>
                                        </p:tav>
                                      </p:tavLst>
                                    </p:anim>
                                  </p:childTnLst>
                                </p:cTn>
                              </p:par>
                            </p:childTnLst>
                          </p:cTn>
                        </p:par>
                        <p:par>
                          <p:cTn id="20" fill="hold" nodeType="afterGroup">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4099">
                                            <p:txEl>
                                              <p:pRg st="2" end="2"/>
                                            </p:txEl>
                                          </p:spTgt>
                                        </p:tgtEl>
                                        <p:attrNameLst>
                                          <p:attrName>style.visibility</p:attrName>
                                        </p:attrNameLst>
                                      </p:cBhvr>
                                      <p:to>
                                        <p:strVal val="visible"/>
                                      </p:to>
                                    </p:set>
                                    <p:anim calcmode="lin" valueType="num">
                                      <p:cBhvr additive="base">
                                        <p:cTn id="23" dur="500" fill="hold"/>
                                        <p:tgtEl>
                                          <p:spTgt spid="4099">
                                            <p:txEl>
                                              <p:pRg st="2" end="2"/>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4099">
                                            <p:txEl>
                                              <p:pRg st="2" end="2"/>
                                            </p:txEl>
                                          </p:spTgt>
                                        </p:tgtEl>
                                        <p:attrNameLst>
                                          <p:attrName>ppt_y</p:attrName>
                                        </p:attrNameLst>
                                      </p:cBhvr>
                                      <p:tavLst>
                                        <p:tav tm="0">
                                          <p:val>
                                            <p:strVal val="#ppt_y"/>
                                          </p:val>
                                        </p:tav>
                                        <p:tav tm="100000">
                                          <p:val>
                                            <p:strVal val="#ppt_y"/>
                                          </p:val>
                                        </p:tav>
                                      </p:tavLst>
                                    </p:anim>
                                  </p:childTnLst>
                                </p:cTn>
                              </p:par>
                            </p:childTnLst>
                          </p:cTn>
                        </p:par>
                        <p:par>
                          <p:cTn id="25" fill="hold" nodeType="afterGroup">
                            <p:stCondLst>
                              <p:cond delay="1500"/>
                            </p:stCondLst>
                            <p:childTnLst>
                              <p:par>
                                <p:cTn id="26" presetID="2" presetClass="entr" presetSubtype="2" fill="hold" grpId="0" nodeType="afterEffect">
                                  <p:stCondLst>
                                    <p:cond delay="0"/>
                                  </p:stCondLst>
                                  <p:childTnLst>
                                    <p:set>
                                      <p:cBhvr>
                                        <p:cTn id="27" dur="1" fill="hold">
                                          <p:stCondLst>
                                            <p:cond delay="0"/>
                                          </p:stCondLst>
                                        </p:cTn>
                                        <p:tgtEl>
                                          <p:spTgt spid="4099">
                                            <p:txEl>
                                              <p:pRg st="3" end="3"/>
                                            </p:txEl>
                                          </p:spTgt>
                                        </p:tgtEl>
                                        <p:attrNameLst>
                                          <p:attrName>style.visibility</p:attrName>
                                        </p:attrNameLst>
                                      </p:cBhvr>
                                      <p:to>
                                        <p:strVal val="visible"/>
                                      </p:to>
                                    </p:set>
                                    <p:anim calcmode="lin" valueType="num">
                                      <p:cBhvr additive="base">
                                        <p:cTn id="28" dur="500" fill="hold"/>
                                        <p:tgtEl>
                                          <p:spTgt spid="4099">
                                            <p:txEl>
                                              <p:pRg st="3" end="3"/>
                                            </p:txEl>
                                          </p:spTgt>
                                        </p:tgtEl>
                                        <p:attrNameLst>
                                          <p:attrName>ppt_x</p:attrName>
                                        </p:attrNameLst>
                                      </p:cBhvr>
                                      <p:tavLst>
                                        <p:tav tm="0">
                                          <p:val>
                                            <p:strVal val="1+#ppt_w/2"/>
                                          </p:val>
                                        </p:tav>
                                        <p:tav tm="100000">
                                          <p:val>
                                            <p:strVal val="#ppt_x"/>
                                          </p:val>
                                        </p:tav>
                                      </p:tavLst>
                                    </p:anim>
                                    <p:anim calcmode="lin" valueType="num">
                                      <p:cBhvr additive="base">
                                        <p:cTn id="29" dur="500" fill="hold"/>
                                        <p:tgtEl>
                                          <p:spTgt spid="4099">
                                            <p:txEl>
                                              <p:pRg st="3" end="3"/>
                                            </p:txEl>
                                          </p:spTgt>
                                        </p:tgtEl>
                                        <p:attrNameLst>
                                          <p:attrName>ppt_y</p:attrName>
                                        </p:attrNameLst>
                                      </p:cBhvr>
                                      <p:tavLst>
                                        <p:tav tm="0">
                                          <p:val>
                                            <p:strVal val="#ppt_y"/>
                                          </p:val>
                                        </p:tav>
                                        <p:tav tm="100000">
                                          <p:val>
                                            <p:strVal val="#ppt_y"/>
                                          </p:val>
                                        </p:tav>
                                      </p:tavLst>
                                    </p:anim>
                                  </p:childTnLst>
                                </p:cTn>
                              </p:par>
                            </p:childTnLst>
                          </p:cTn>
                        </p:par>
                        <p:par>
                          <p:cTn id="30" fill="hold" nodeType="afterGroup">
                            <p:stCondLst>
                              <p:cond delay="2000"/>
                            </p:stCondLst>
                            <p:childTnLst>
                              <p:par>
                                <p:cTn id="31" presetID="2" presetClass="entr" presetSubtype="2" fill="hold" grpId="0" nodeType="afterEffect">
                                  <p:stCondLst>
                                    <p:cond delay="0"/>
                                  </p:stCondLst>
                                  <p:childTnLst>
                                    <p:set>
                                      <p:cBhvr>
                                        <p:cTn id="32" dur="1" fill="hold">
                                          <p:stCondLst>
                                            <p:cond delay="0"/>
                                          </p:stCondLst>
                                        </p:cTn>
                                        <p:tgtEl>
                                          <p:spTgt spid="4099">
                                            <p:txEl>
                                              <p:pRg st="4" end="4"/>
                                            </p:txEl>
                                          </p:spTgt>
                                        </p:tgtEl>
                                        <p:attrNameLst>
                                          <p:attrName>style.visibility</p:attrName>
                                        </p:attrNameLst>
                                      </p:cBhvr>
                                      <p:to>
                                        <p:strVal val="visible"/>
                                      </p:to>
                                    </p:set>
                                    <p:anim calcmode="lin" valueType="num">
                                      <p:cBhvr additive="base">
                                        <p:cTn id="33" dur="500" fill="hold"/>
                                        <p:tgtEl>
                                          <p:spTgt spid="4099">
                                            <p:txEl>
                                              <p:pRg st="4" end="4"/>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409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nimBg="1" autoUpdateAnimBg="0"/>
      <p:bldP spid="4099"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981200" y="381000"/>
            <a:ext cx="8229600" cy="1143000"/>
          </a:xfrm>
          <a:solidFill>
            <a:schemeClr val="bg2"/>
          </a:solidFill>
          <a:ln>
            <a:solidFill>
              <a:schemeClr val="tx1"/>
            </a:solidFill>
            <a:miter lim="800000"/>
            <a:headEnd/>
            <a:tailEnd/>
          </a:ln>
        </p:spPr>
        <p:txBody>
          <a:bodyPr/>
          <a:lstStyle/>
          <a:p>
            <a:pPr eaLnBrk="1" hangingPunct="1"/>
            <a:r>
              <a:rPr lang="ru-RU" altLang="ru-RU" sz="3600" b="1">
                <a:solidFill>
                  <a:srgbClr val="000000"/>
                </a:solidFill>
                <a:latin typeface="Times New Roman" panose="02020603050405020304" pitchFamily="18" charset="0"/>
                <a:cs typeface="Times New Roman" panose="02020603050405020304" pitchFamily="18" charset="0"/>
              </a:rPr>
              <a:t>18.1. Круговые обратимые и необратимые процессы</a:t>
            </a:r>
            <a:endParaRPr lang="ru-RU" altLang="ru-RU" sz="3600">
              <a:solidFill>
                <a:srgbClr val="000000"/>
              </a:solidFill>
              <a:latin typeface="Times New Roman" panose="02020603050405020304" pitchFamily="18" charset="0"/>
              <a:cs typeface="Times New Roman" panose="02020603050405020304" pitchFamily="18" charset="0"/>
            </a:endParaRPr>
          </a:p>
        </p:txBody>
      </p:sp>
      <p:sp>
        <p:nvSpPr>
          <p:cNvPr id="4099" name="Rectangle 3"/>
          <p:cNvSpPr>
            <a:spLocks noGrp="1" noChangeArrowheads="1"/>
          </p:cNvSpPr>
          <p:nvPr>
            <p:ph type="body" idx="1"/>
          </p:nvPr>
        </p:nvSpPr>
        <p:spPr>
          <a:xfrm>
            <a:off x="1524000" y="1981200"/>
            <a:ext cx="9144000" cy="4876800"/>
          </a:xfrm>
        </p:spPr>
        <p:txBody>
          <a:bodyPr/>
          <a:lstStyle/>
          <a:p>
            <a:pPr algn="just" eaLnBrk="1" hangingPunct="1">
              <a:buFontTx/>
              <a:buNone/>
            </a:pPr>
            <a:r>
              <a:rPr lang="ru-RU" altLang="ru-RU" smtClean="0">
                <a:solidFill>
                  <a:srgbClr val="000000"/>
                </a:solidFill>
              </a:rPr>
              <a:t>   		</a:t>
            </a:r>
            <a:r>
              <a:rPr lang="ru-RU" altLang="ru-RU" smtClean="0">
                <a:latin typeface="Times New Roman" panose="02020603050405020304" pitchFamily="18" charset="0"/>
                <a:cs typeface="Times New Roman" panose="02020603050405020304" pitchFamily="18" charset="0"/>
              </a:rPr>
              <a:t>		</a:t>
            </a:r>
            <a:r>
              <a:rPr lang="ru-RU" altLang="ru-RU" b="1" i="1" smtClean="0">
                <a:latin typeface="Times New Roman" panose="02020603050405020304" pitchFamily="18" charset="0"/>
                <a:cs typeface="Times New Roman" panose="02020603050405020304" pitchFamily="18" charset="0"/>
              </a:rPr>
              <a:t>Круговым процессом, или циклом, называется такой процесс, в результате которого термодинамическое тело возвращается в исходное состояние.</a:t>
            </a:r>
            <a:r>
              <a:rPr lang="ru-RU" altLang="ru-RU" smtClean="0">
                <a:latin typeface="Times New Roman" panose="02020603050405020304" pitchFamily="18" charset="0"/>
                <a:cs typeface="Times New Roman" panose="02020603050405020304" pitchFamily="18" charset="0"/>
              </a:rPr>
              <a:t> </a:t>
            </a:r>
          </a:p>
        </p:txBody>
      </p:sp>
      <p:sp>
        <p:nvSpPr>
          <p:cNvPr id="4100"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20574407-6C2E-4E36-8A02-469882EE4274}" type="slidenum">
              <a:rPr lang="ru-RU" altLang="ru-RU" sz="1400"/>
              <a:pPr eaLnBrk="1" hangingPunct="1">
                <a:spcBef>
                  <a:spcPct val="0"/>
                </a:spcBef>
                <a:buFontTx/>
                <a:buNone/>
              </a:pPr>
              <a:t>3</a:t>
            </a:fld>
            <a:endParaRPr lang="ru-RU" altLang="ru-RU" sz="1400"/>
          </a:p>
        </p:txBody>
      </p:sp>
    </p:spTree>
    <p:extLst>
      <p:ext uri="{BB962C8B-B14F-4D97-AF65-F5344CB8AC3E}">
        <p14:creationId xmlns:p14="http://schemas.microsoft.com/office/powerpoint/2010/main" val="2601634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barn(inHorizontal)">
                                      <p:cBhvr>
                                        <p:cTn id="7"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4FEFDB95-09BF-438F-B66F-38DF5572021C}" type="slidenum">
              <a:rPr lang="ru-RU" altLang="ru-RU" sz="1400"/>
              <a:pPr eaLnBrk="1" hangingPunct="1">
                <a:spcBef>
                  <a:spcPct val="0"/>
                </a:spcBef>
                <a:buFontTx/>
                <a:buNone/>
              </a:pPr>
              <a:t>4</a:t>
            </a:fld>
            <a:endParaRPr lang="ru-RU" altLang="ru-RU" sz="1400"/>
          </a:p>
        </p:txBody>
      </p:sp>
    </p:spTree>
    <p:extLst>
      <p:ext uri="{BB962C8B-B14F-4D97-AF65-F5344CB8AC3E}">
        <p14:creationId xmlns:p14="http://schemas.microsoft.com/office/powerpoint/2010/main" val="7058594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8" name="Picture 4" descr="adia"/>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270626" y="1"/>
            <a:ext cx="4397375" cy="375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5" desc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5029200"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Rectangle 6"/>
          <p:cNvSpPr>
            <a:spLocks noChangeArrowheads="1"/>
          </p:cNvSpPr>
          <p:nvPr/>
        </p:nvSpPr>
        <p:spPr bwMode="auto">
          <a:xfrm>
            <a:off x="1524000" y="4114801"/>
            <a:ext cx="9144000" cy="2246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ru-RU" altLang="ru-RU" sz="2800">
                <a:solidFill>
                  <a:srgbClr val="000000"/>
                </a:solidFill>
              </a:rPr>
              <a:t>	</a:t>
            </a:r>
            <a:r>
              <a:rPr lang="ru-RU" altLang="ru-RU" sz="2800">
                <a:solidFill>
                  <a:srgbClr val="000000"/>
                </a:solidFill>
                <a:latin typeface="Times New Roman" panose="02020603050405020304" pitchFamily="18" charset="0"/>
                <a:cs typeface="Times New Roman" panose="02020603050405020304" pitchFamily="18" charset="0"/>
              </a:rPr>
              <a:t>В диаграммах состояния P, V и других круговые процессы изображается в виде замкнутых кривых. Это связано с тем, что в любой диаграмме </a:t>
            </a:r>
            <a:r>
              <a:rPr lang="ru-RU" altLang="ru-RU" sz="2800">
                <a:latin typeface="Times New Roman" panose="02020603050405020304" pitchFamily="18" charset="0"/>
                <a:cs typeface="Times New Roman" panose="02020603050405020304" pitchFamily="18" charset="0"/>
              </a:rPr>
              <a:t>два тождественных состояния (начало и конец кругового </a:t>
            </a:r>
            <a:r>
              <a:rPr lang="ru-RU" altLang="ru-RU" sz="2800">
                <a:solidFill>
                  <a:srgbClr val="000000"/>
                </a:solidFill>
                <a:latin typeface="Times New Roman" panose="02020603050405020304" pitchFamily="18" charset="0"/>
                <a:cs typeface="Times New Roman" panose="02020603050405020304" pitchFamily="18" charset="0"/>
              </a:rPr>
              <a:t>процесса) изображаются одной и той же точкой на плоскости.</a:t>
            </a:r>
          </a:p>
        </p:txBody>
      </p:sp>
      <p:sp>
        <p:nvSpPr>
          <p:cNvPr id="6149"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AA77AC13-F5C8-4352-99FA-FA2CBE0AE70D}" type="slidenum">
              <a:rPr lang="ru-RU" altLang="ru-RU" sz="1400"/>
              <a:pPr eaLnBrk="1" hangingPunct="1">
                <a:spcBef>
                  <a:spcPct val="0"/>
                </a:spcBef>
                <a:buFontTx/>
                <a:buNone/>
              </a:pPr>
              <a:t>5</a:t>
            </a:fld>
            <a:endParaRPr lang="ru-RU" altLang="ru-RU" sz="1400"/>
          </a:p>
        </p:txBody>
      </p:sp>
    </p:spTree>
    <p:extLst>
      <p:ext uri="{BB962C8B-B14F-4D97-AF65-F5344CB8AC3E}">
        <p14:creationId xmlns:p14="http://schemas.microsoft.com/office/powerpoint/2010/main" val="42584938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144388"/>
                                        </p:tgtEl>
                                        <p:attrNameLst>
                                          <p:attrName>style.visibility</p:attrName>
                                        </p:attrNameLst>
                                      </p:cBhvr>
                                      <p:to>
                                        <p:strVal val="visible"/>
                                      </p:to>
                                    </p:set>
                                    <p:animEffect transition="in" filter="box(out)">
                                      <p:cBhvr>
                                        <p:cTn id="7" dur="500"/>
                                        <p:tgtEl>
                                          <p:spTgt spid="144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5029200"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Rectangle 5"/>
          <p:cNvSpPr>
            <a:spLocks noChangeArrowheads="1"/>
          </p:cNvSpPr>
          <p:nvPr/>
        </p:nvSpPr>
        <p:spPr bwMode="auto">
          <a:xfrm>
            <a:off x="6477000" y="1"/>
            <a:ext cx="4191000" cy="338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ru-RU" altLang="ru-RU" sz="3600">
                <a:solidFill>
                  <a:srgbClr val="000000"/>
                </a:solidFill>
                <a:latin typeface="Times New Roman" panose="02020603050405020304" pitchFamily="18" charset="0"/>
                <a:cs typeface="Times New Roman" panose="02020603050405020304" pitchFamily="18" charset="0"/>
              </a:rPr>
              <a:t>Цикл, совершаемый идеальным газом, можно разбить на процессы: </a:t>
            </a:r>
          </a:p>
          <a:p>
            <a:pPr eaLnBrk="1" hangingPunct="1">
              <a:spcBef>
                <a:spcPct val="0"/>
              </a:spcBef>
              <a:buFontTx/>
              <a:buNone/>
            </a:pPr>
            <a:r>
              <a:rPr lang="ru-RU" altLang="ru-RU" sz="3600" b="1">
                <a:latin typeface="Times New Roman" panose="02020603050405020304" pitchFamily="18" charset="0"/>
                <a:cs typeface="Times New Roman" panose="02020603050405020304" pitchFamily="18" charset="0"/>
              </a:rPr>
              <a:t>расширения (1 – 2) </a:t>
            </a:r>
          </a:p>
          <a:p>
            <a:pPr eaLnBrk="1" hangingPunct="1">
              <a:spcBef>
                <a:spcPct val="0"/>
              </a:spcBef>
              <a:buFontTx/>
              <a:buNone/>
            </a:pPr>
            <a:r>
              <a:rPr lang="ru-RU" altLang="ru-RU" sz="3600" b="1">
                <a:latin typeface="Times New Roman" panose="02020603050405020304" pitchFamily="18" charset="0"/>
                <a:cs typeface="Times New Roman" panose="02020603050405020304" pitchFamily="18" charset="0"/>
              </a:rPr>
              <a:t>сжатия (2 – 1) газа</a:t>
            </a:r>
            <a:r>
              <a:rPr lang="ru-RU" altLang="ru-RU" sz="3600">
                <a:latin typeface="Times New Roman" panose="02020603050405020304" pitchFamily="18" charset="0"/>
                <a:cs typeface="Times New Roman" panose="02020603050405020304" pitchFamily="18" charset="0"/>
              </a:rPr>
              <a:t> </a:t>
            </a:r>
          </a:p>
        </p:txBody>
      </p:sp>
      <p:sp>
        <p:nvSpPr>
          <p:cNvPr id="7172" name="Rectangle 6"/>
          <p:cNvSpPr>
            <a:spLocks noChangeArrowheads="1"/>
          </p:cNvSpPr>
          <p:nvPr/>
        </p:nvSpPr>
        <p:spPr bwMode="auto">
          <a:xfrm>
            <a:off x="1563688" y="3810001"/>
            <a:ext cx="9104312" cy="198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ru-RU" altLang="ru-RU" sz="3100">
                <a:latin typeface="Times New Roman" panose="02020603050405020304" pitchFamily="18" charset="0"/>
              </a:rPr>
              <a:t>Работа расширения (1</a:t>
            </a:r>
            <a:r>
              <a:rPr lang="en-US" altLang="ru-RU" sz="3100">
                <a:latin typeface="Times New Roman" panose="02020603050405020304" pitchFamily="18" charset="0"/>
              </a:rPr>
              <a:t>a</a:t>
            </a:r>
            <a:r>
              <a:rPr lang="ru-RU" altLang="ru-RU" sz="3100">
                <a:latin typeface="Times New Roman" panose="02020603050405020304" pitchFamily="18" charset="0"/>
              </a:rPr>
              <a:t>2</a:t>
            </a:r>
            <a:r>
              <a:rPr lang="en-US" altLang="ru-RU" sz="3100">
                <a:latin typeface="Times New Roman" panose="02020603050405020304" pitchFamily="18" charset="0"/>
              </a:rPr>
              <a:t>V</a:t>
            </a:r>
            <a:r>
              <a:rPr lang="ru-RU" altLang="ru-RU" sz="3100" baseline="-25000">
                <a:latin typeface="Times New Roman" panose="02020603050405020304" pitchFamily="18" charset="0"/>
              </a:rPr>
              <a:t>2</a:t>
            </a:r>
            <a:r>
              <a:rPr lang="en-US" altLang="ru-RU" sz="3100">
                <a:latin typeface="Times New Roman" panose="02020603050405020304" pitchFamily="18" charset="0"/>
              </a:rPr>
              <a:t>V</a:t>
            </a:r>
            <a:r>
              <a:rPr lang="ru-RU" altLang="ru-RU" sz="3100" baseline="-25000">
                <a:latin typeface="Times New Roman" panose="02020603050405020304" pitchFamily="18" charset="0"/>
              </a:rPr>
              <a:t>1</a:t>
            </a:r>
            <a:r>
              <a:rPr lang="ru-RU" altLang="ru-RU" sz="3100">
                <a:latin typeface="Times New Roman" panose="02020603050405020304" pitchFamily="18" charset="0"/>
              </a:rPr>
              <a:t>1) -</a:t>
            </a:r>
          </a:p>
          <a:p>
            <a:pPr algn="ctr" eaLnBrk="1" hangingPunct="1">
              <a:spcBef>
                <a:spcPct val="0"/>
              </a:spcBef>
              <a:buFontTx/>
              <a:buNone/>
            </a:pPr>
            <a:r>
              <a:rPr lang="ru-RU" altLang="ru-RU" sz="3100">
                <a:latin typeface="Times New Roman" panose="02020603050405020304" pitchFamily="18" charset="0"/>
              </a:rPr>
              <a:t>положительна (</a:t>
            </a:r>
            <a:r>
              <a:rPr lang="en-US" altLang="ru-RU" sz="3100">
                <a:latin typeface="Times New Roman" panose="02020603050405020304" pitchFamily="18" charset="0"/>
              </a:rPr>
              <a:t>dV &gt;0</a:t>
            </a:r>
            <a:r>
              <a:rPr lang="ru-RU" altLang="ru-RU" sz="3100">
                <a:latin typeface="Times New Roman" panose="02020603050405020304" pitchFamily="18" charset="0"/>
              </a:rPr>
              <a:t>) </a:t>
            </a:r>
            <a:endParaRPr lang="en-US" altLang="ru-RU" sz="3100">
              <a:latin typeface="Times New Roman" panose="02020603050405020304" pitchFamily="18" charset="0"/>
            </a:endParaRPr>
          </a:p>
          <a:p>
            <a:pPr eaLnBrk="1" hangingPunct="1">
              <a:spcBef>
                <a:spcPct val="0"/>
              </a:spcBef>
              <a:buFontTx/>
              <a:buNone/>
            </a:pPr>
            <a:r>
              <a:rPr lang="ru-RU" altLang="ru-RU" sz="3100">
                <a:latin typeface="Times New Roman" panose="02020603050405020304" pitchFamily="18" charset="0"/>
              </a:rPr>
              <a:t>Работа сжатия (2</a:t>
            </a:r>
            <a:r>
              <a:rPr lang="en-US" altLang="ru-RU" sz="3100">
                <a:latin typeface="Times New Roman" panose="02020603050405020304" pitchFamily="18" charset="0"/>
              </a:rPr>
              <a:t>b</a:t>
            </a:r>
            <a:r>
              <a:rPr lang="ru-RU" altLang="ru-RU" sz="3100">
                <a:latin typeface="Times New Roman" panose="02020603050405020304" pitchFamily="18" charset="0"/>
              </a:rPr>
              <a:t>1</a:t>
            </a:r>
            <a:r>
              <a:rPr lang="en-US" altLang="ru-RU" sz="3100">
                <a:latin typeface="Times New Roman" panose="02020603050405020304" pitchFamily="18" charset="0"/>
              </a:rPr>
              <a:t>V</a:t>
            </a:r>
            <a:r>
              <a:rPr lang="ru-RU" altLang="ru-RU" sz="3100" baseline="-25000">
                <a:latin typeface="Times New Roman" panose="02020603050405020304" pitchFamily="18" charset="0"/>
              </a:rPr>
              <a:t>1</a:t>
            </a:r>
            <a:r>
              <a:rPr lang="en-US" altLang="ru-RU" sz="3100">
                <a:latin typeface="Times New Roman" panose="02020603050405020304" pitchFamily="18" charset="0"/>
              </a:rPr>
              <a:t>V</a:t>
            </a:r>
            <a:r>
              <a:rPr lang="ru-RU" altLang="ru-RU" sz="3100" baseline="-25000">
                <a:latin typeface="Times New Roman" panose="02020603050405020304" pitchFamily="18" charset="0"/>
              </a:rPr>
              <a:t>2</a:t>
            </a:r>
            <a:r>
              <a:rPr lang="ru-RU" altLang="ru-RU" sz="3100">
                <a:latin typeface="Times New Roman" panose="02020603050405020304" pitchFamily="18" charset="0"/>
              </a:rPr>
              <a:t>2) -</a:t>
            </a:r>
          </a:p>
          <a:p>
            <a:pPr algn="ctr" eaLnBrk="1" hangingPunct="1">
              <a:spcBef>
                <a:spcPct val="0"/>
              </a:spcBef>
              <a:buFontTx/>
              <a:buNone/>
            </a:pPr>
            <a:r>
              <a:rPr lang="ru-RU" altLang="ru-RU" sz="3100">
                <a:latin typeface="Times New Roman" panose="02020603050405020304" pitchFamily="18" charset="0"/>
              </a:rPr>
              <a:t>отрицательна (</a:t>
            </a:r>
            <a:r>
              <a:rPr lang="en-US" altLang="ru-RU" sz="3100">
                <a:latin typeface="Times New Roman" panose="02020603050405020304" pitchFamily="18" charset="0"/>
              </a:rPr>
              <a:t>dV </a:t>
            </a:r>
            <a:r>
              <a:rPr lang="ru-RU" altLang="ru-RU" sz="3100">
                <a:latin typeface="Times New Roman" panose="02020603050405020304" pitchFamily="18" charset="0"/>
              </a:rPr>
              <a:t>&lt; 0).</a:t>
            </a:r>
          </a:p>
        </p:txBody>
      </p:sp>
      <p:sp>
        <p:nvSpPr>
          <p:cNvPr id="7173" name="Rectangle 8"/>
          <p:cNvSpPr>
            <a:spLocks noChangeArrowheads="1"/>
          </p:cNvSpPr>
          <p:nvPr/>
        </p:nvSpPr>
        <p:spPr bwMode="auto">
          <a:xfrm>
            <a:off x="1524000" y="5667376"/>
            <a:ext cx="91440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ru-RU" sz="3600">
                <a:solidFill>
                  <a:srgbClr val="000000"/>
                </a:solidFill>
                <a:latin typeface="Times New Roman" panose="02020603050405020304" pitchFamily="18" charset="0"/>
              </a:rPr>
              <a:t>    </a:t>
            </a:r>
            <a:r>
              <a:rPr lang="ru-RU" altLang="ru-RU" sz="3600">
                <a:solidFill>
                  <a:srgbClr val="000000"/>
                </a:solidFill>
                <a:latin typeface="Times New Roman" panose="02020603050405020304" pitchFamily="18" charset="0"/>
              </a:rPr>
              <a:t>Работа, совершаемая за цикл, определяется площадью, охватываемой кривой</a:t>
            </a:r>
          </a:p>
        </p:txBody>
      </p:sp>
      <p:sp>
        <p:nvSpPr>
          <p:cNvPr id="7174"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457F9EB0-1CD3-460C-B7D0-17B4715288ED}" type="slidenum">
              <a:rPr lang="ru-RU" altLang="ru-RU" sz="1400"/>
              <a:pPr eaLnBrk="1" hangingPunct="1">
                <a:spcBef>
                  <a:spcPct val="0"/>
                </a:spcBef>
                <a:buFontTx/>
                <a:buNone/>
              </a:pPr>
              <a:t>6</a:t>
            </a:fld>
            <a:endParaRPr lang="ru-RU" altLang="ru-RU" sz="1400"/>
          </a:p>
        </p:txBody>
      </p:sp>
    </p:spTree>
    <p:extLst>
      <p:ext uri="{BB962C8B-B14F-4D97-AF65-F5344CB8AC3E}">
        <p14:creationId xmlns:p14="http://schemas.microsoft.com/office/powerpoint/2010/main" val="2207554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descr="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501BC9AC-3409-4AED-9B0B-FC66B7313BBC}" type="slidenum">
              <a:rPr lang="ru-RU" altLang="ru-RU" sz="1400"/>
              <a:pPr eaLnBrk="1" hangingPunct="1">
                <a:spcBef>
                  <a:spcPct val="0"/>
                </a:spcBef>
                <a:buFontTx/>
                <a:buNone/>
              </a:pPr>
              <a:t>7</a:t>
            </a:fld>
            <a:endParaRPr lang="ru-RU" altLang="ru-RU" sz="1400"/>
          </a:p>
        </p:txBody>
      </p:sp>
    </p:spTree>
    <p:extLst>
      <p:ext uri="{BB962C8B-B14F-4D97-AF65-F5344CB8AC3E}">
        <p14:creationId xmlns:p14="http://schemas.microsoft.com/office/powerpoint/2010/main" val="15460076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title"/>
          </p:nvPr>
        </p:nvSpPr>
        <p:spPr>
          <a:xfrm>
            <a:off x="1524000" y="0"/>
            <a:ext cx="9144000" cy="6858000"/>
          </a:xfrm>
        </p:spPr>
        <p:txBody>
          <a:bodyPr/>
          <a:lstStyle/>
          <a:p>
            <a:pPr algn="l" eaLnBrk="1" hangingPunct="1"/>
            <a:r>
              <a:rPr lang="ru-RU" altLang="ru-RU" sz="3600">
                <a:solidFill>
                  <a:srgbClr val="000000"/>
                </a:solidFill>
                <a:cs typeface="Times New Roman" panose="02020603050405020304" pitchFamily="18" charset="0"/>
              </a:rPr>
              <a:t>	</a:t>
            </a:r>
            <a:r>
              <a:rPr lang="ru-RU" altLang="ru-RU" sz="3600">
                <a:solidFill>
                  <a:srgbClr val="000000"/>
                </a:solidFill>
                <a:latin typeface="Times New Roman" panose="02020603050405020304" pitchFamily="18" charset="0"/>
                <a:cs typeface="Times New Roman" panose="02020603050405020304" pitchFamily="18" charset="0"/>
              </a:rPr>
              <a:t>Если за цикл совершается положительная работа</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t>
            </a:r>
            <a:r>
              <a:rPr lang="ru-RU" altLang="ru-RU" sz="3600" i="1">
                <a:solidFill>
                  <a:srgbClr val="000000"/>
                </a:solidFill>
                <a:latin typeface="Times New Roman" panose="02020603050405020304" pitchFamily="18" charset="0"/>
                <a:cs typeface="Times New Roman" panose="02020603050405020304" pitchFamily="18" charset="0"/>
              </a:rPr>
              <a:t>	                                           </a:t>
            </a:r>
            <a:r>
              <a:rPr lang="ru-RU" altLang="ru-RU" sz="3600">
                <a:solidFill>
                  <a:srgbClr val="000000"/>
                </a:solidFill>
                <a:latin typeface="Times New Roman" panose="02020603050405020304" pitchFamily="18" charset="0"/>
                <a:cs typeface="Times New Roman" panose="02020603050405020304" pitchFamily="18" charset="0"/>
              </a:rPr>
              <a:t>(1)</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(цикл протекает по часовой стрелке), то он называется </a:t>
            </a:r>
            <a:r>
              <a:rPr lang="ru-RU" altLang="ru-RU" sz="3600" b="1" i="1">
                <a:latin typeface="Times New Roman" panose="02020603050405020304" pitchFamily="18" charset="0"/>
                <a:cs typeface="Times New Roman" panose="02020603050405020304" pitchFamily="18" charset="0"/>
              </a:rPr>
              <a:t>прямым</a:t>
            </a:r>
            <a:r>
              <a:rPr lang="ru-RU" altLang="ru-RU" sz="3600">
                <a:latin typeface="Times New Roman" panose="02020603050405020304" pitchFamily="18" charset="0"/>
                <a:cs typeface="Times New Roman" panose="02020603050405020304" pitchFamily="18" charset="0"/>
              </a:rPr>
              <a:t> </a:t>
            </a: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Если за цикл совершается отрицательная работа</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(2)</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(цикл протекает против часовой стрелки), то он называется </a:t>
            </a:r>
            <a:r>
              <a:rPr lang="ru-RU" altLang="ru-RU" sz="3600" b="1" i="1">
                <a:latin typeface="Times New Roman" panose="02020603050405020304" pitchFamily="18" charset="0"/>
                <a:cs typeface="Times New Roman" panose="02020603050405020304" pitchFamily="18" charset="0"/>
              </a:rPr>
              <a:t>обратным</a:t>
            </a:r>
            <a:r>
              <a:rPr lang="ru-RU" altLang="ru-RU" sz="3600" i="1">
                <a:latin typeface="Times New Roman" panose="02020603050405020304" pitchFamily="18" charset="0"/>
                <a:cs typeface="Times New Roman" panose="02020603050405020304" pitchFamily="18" charset="0"/>
              </a:rPr>
              <a:t> </a:t>
            </a:r>
            <a:r>
              <a:rPr lang="ru-RU" altLang="ru-RU" sz="3600">
                <a:latin typeface="Times New Roman" panose="02020603050405020304" pitchFamily="18" charset="0"/>
                <a:cs typeface="Times New Roman" panose="02020603050405020304" pitchFamily="18" charset="0"/>
              </a:rPr>
              <a:t>(</a:t>
            </a:r>
            <a:r>
              <a:rPr lang="ru-RU" altLang="ru-RU" sz="2800">
                <a:solidFill>
                  <a:srgbClr val="000000"/>
                </a:solidFill>
                <a:latin typeface="Times New Roman" panose="02020603050405020304" pitchFamily="18" charset="0"/>
                <a:cs typeface="Times New Roman" panose="02020603050405020304" pitchFamily="18" charset="0"/>
              </a:rPr>
              <a:t>рисунок .2</a:t>
            </a:r>
            <a:r>
              <a:rPr lang="ru-RU" altLang="ru-RU" sz="3600">
                <a:solidFill>
                  <a:srgbClr val="000000"/>
                </a:solidFill>
                <a:latin typeface="Times New Roman" panose="02020603050405020304" pitchFamily="18" charset="0"/>
                <a:cs typeface="Times New Roman" panose="02020603050405020304" pitchFamily="18" charset="0"/>
              </a:rPr>
              <a:t>).</a:t>
            </a:r>
          </a:p>
        </p:txBody>
      </p:sp>
      <p:sp>
        <p:nvSpPr>
          <p:cNvPr id="9219" name="Rectangle 6"/>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9220" name="Object 5"/>
          <p:cNvGraphicFramePr>
            <a:graphicFrameLocks noChangeAspect="1"/>
          </p:cNvGraphicFramePr>
          <p:nvPr/>
        </p:nvGraphicFramePr>
        <p:xfrm>
          <a:off x="4635501" y="1598613"/>
          <a:ext cx="2843213" cy="857250"/>
        </p:xfrm>
        <a:graphic>
          <a:graphicData uri="http://schemas.openxmlformats.org/presentationml/2006/ole">
            <mc:AlternateContent xmlns:mc="http://schemas.openxmlformats.org/markup-compatibility/2006">
              <mc:Choice xmlns:v="urn:schemas-microsoft-com:vml" Requires="v">
                <p:oleObj spid="_x0000_s1026" name="Формула" r:id="rId3" imgW="914400" imgH="279400" progId="Equation.3">
                  <p:embed/>
                </p:oleObj>
              </mc:Choice>
              <mc:Fallback>
                <p:oleObj name="Формула" r:id="rId3" imgW="914400" imgH="2794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5501" y="1598613"/>
                        <a:ext cx="2843213"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221" name="Rectangle 7"/>
          <p:cNvSpPr>
            <a:spLocks noChangeArrowheads="1"/>
          </p:cNvSpPr>
          <p:nvPr/>
        </p:nvSpPr>
        <p:spPr bwMode="auto">
          <a:xfrm>
            <a:off x="2362201" y="1567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9222" name="Rectangle 9"/>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9223" name="Object 8"/>
          <p:cNvGraphicFramePr>
            <a:graphicFrameLocks noChangeAspect="1"/>
          </p:cNvGraphicFramePr>
          <p:nvPr/>
        </p:nvGraphicFramePr>
        <p:xfrm>
          <a:off x="4419601" y="4430714"/>
          <a:ext cx="3235325" cy="985837"/>
        </p:xfrm>
        <a:graphic>
          <a:graphicData uri="http://schemas.openxmlformats.org/presentationml/2006/ole">
            <mc:AlternateContent xmlns:mc="http://schemas.openxmlformats.org/markup-compatibility/2006">
              <mc:Choice xmlns:v="urn:schemas-microsoft-com:vml" Requires="v">
                <p:oleObj spid="_x0000_s1027" name="Формула" r:id="rId5" imgW="1028254" imgH="317362" progId="Equation.3">
                  <p:embed/>
                </p:oleObj>
              </mc:Choice>
              <mc:Fallback>
                <p:oleObj name="Формула" r:id="rId5" imgW="1028254" imgH="317362"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9601" y="4430714"/>
                        <a:ext cx="3235325" cy="98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224"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C34C3DDF-2310-48AC-B23C-3A9472274FA1}" type="slidenum">
              <a:rPr lang="ru-RU" altLang="ru-RU" sz="1400"/>
              <a:pPr eaLnBrk="1" hangingPunct="1">
                <a:spcBef>
                  <a:spcPct val="0"/>
                </a:spcBef>
                <a:buFontTx/>
                <a:buNone/>
              </a:pPr>
              <a:t>8</a:t>
            </a:fld>
            <a:endParaRPr lang="ru-RU" altLang="ru-RU" sz="1400"/>
          </a:p>
        </p:txBody>
      </p:sp>
    </p:spTree>
    <p:extLst>
      <p:ext uri="{BB962C8B-B14F-4D97-AF65-F5344CB8AC3E}">
        <p14:creationId xmlns:p14="http://schemas.microsoft.com/office/powerpoint/2010/main" val="39851870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desc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09600"/>
            <a:ext cx="47244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Picture 5" descr="images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762000"/>
            <a:ext cx="4419600" cy="322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Rectangle 6"/>
          <p:cNvSpPr>
            <a:spLocks noChangeArrowheads="1"/>
          </p:cNvSpPr>
          <p:nvPr/>
        </p:nvSpPr>
        <p:spPr bwMode="auto">
          <a:xfrm>
            <a:off x="2201864" y="4189414"/>
            <a:ext cx="7858125" cy="52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u-RU" altLang="ru-RU" sz="2800">
                <a:latin typeface="Times New Roman" panose="02020603050405020304" pitchFamily="18" charset="0"/>
                <a:cs typeface="Times New Roman" panose="02020603050405020304" pitchFamily="18" charset="0"/>
              </a:rPr>
              <a:t>Рис. 1Прямой цикл             Рис. .2  Обратный цикл</a:t>
            </a:r>
          </a:p>
        </p:txBody>
      </p:sp>
      <p:graphicFrame>
        <p:nvGraphicFramePr>
          <p:cNvPr id="10245" name="Object 7"/>
          <p:cNvGraphicFramePr>
            <a:graphicFrameLocks noChangeAspect="1"/>
          </p:cNvGraphicFramePr>
          <p:nvPr/>
        </p:nvGraphicFramePr>
        <p:xfrm>
          <a:off x="2173289" y="4876801"/>
          <a:ext cx="3197225" cy="974725"/>
        </p:xfrm>
        <a:graphic>
          <a:graphicData uri="http://schemas.openxmlformats.org/presentationml/2006/ole">
            <mc:AlternateContent xmlns:mc="http://schemas.openxmlformats.org/markup-compatibility/2006">
              <mc:Choice xmlns:v="urn:schemas-microsoft-com:vml" Requires="v">
                <p:oleObj spid="_x0000_s2050" name="Формула" r:id="rId5" imgW="1028254" imgH="317362" progId="Equation.3">
                  <p:embed/>
                </p:oleObj>
              </mc:Choice>
              <mc:Fallback>
                <p:oleObj name="Формула" r:id="rId5" imgW="1028254" imgH="317362"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73289" y="4876801"/>
                        <a:ext cx="3197225"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46" name="Object 8"/>
          <p:cNvGraphicFramePr>
            <a:graphicFrameLocks noChangeAspect="1"/>
          </p:cNvGraphicFramePr>
          <p:nvPr/>
        </p:nvGraphicFramePr>
        <p:xfrm>
          <a:off x="6973889" y="4876800"/>
          <a:ext cx="3271837" cy="996950"/>
        </p:xfrm>
        <a:graphic>
          <a:graphicData uri="http://schemas.openxmlformats.org/presentationml/2006/ole">
            <mc:AlternateContent xmlns:mc="http://schemas.openxmlformats.org/markup-compatibility/2006">
              <mc:Choice xmlns:v="urn:schemas-microsoft-com:vml" Requires="v">
                <p:oleObj spid="_x0000_s2051" name="Формула" r:id="rId7" imgW="1028254" imgH="317362" progId="Equation.3">
                  <p:embed/>
                </p:oleObj>
              </mc:Choice>
              <mc:Fallback>
                <p:oleObj name="Формула" r:id="rId7" imgW="1028254" imgH="317362"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73889" y="4876800"/>
                        <a:ext cx="3271837"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47"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87637143-F7F2-49CD-87FC-7BD5F40785E6}" type="slidenum">
              <a:rPr lang="ru-RU" altLang="ru-RU" sz="1400"/>
              <a:pPr eaLnBrk="1" hangingPunct="1">
                <a:spcBef>
                  <a:spcPct val="0"/>
                </a:spcBef>
                <a:buFontTx/>
                <a:buNone/>
              </a:pPr>
              <a:t>9</a:t>
            </a:fld>
            <a:endParaRPr lang="ru-RU" altLang="ru-RU" sz="1400"/>
          </a:p>
        </p:txBody>
      </p:sp>
    </p:spTree>
    <p:extLst>
      <p:ext uri="{BB962C8B-B14F-4D97-AF65-F5344CB8AC3E}">
        <p14:creationId xmlns:p14="http://schemas.microsoft.com/office/powerpoint/2010/main" val="41197508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Grp="1" noChangeArrowheads="1"/>
          </p:cNvSpPr>
          <p:nvPr>
            <p:ph type="title"/>
          </p:nvPr>
        </p:nvSpPr>
        <p:spPr>
          <a:xfrm>
            <a:off x="1524000" y="0"/>
            <a:ext cx="9144000" cy="6858000"/>
          </a:xfrm>
        </p:spPr>
        <p:txBody>
          <a:bodyPr/>
          <a:lstStyle/>
          <a:p>
            <a:pPr algn="l" eaLnBrk="1" hangingPunct="1"/>
            <a:r>
              <a:rPr lang="ru-RU" altLang="ru-RU" sz="3600">
                <a:solidFill>
                  <a:srgbClr val="000000"/>
                </a:solidFill>
              </a:rPr>
              <a:t>    </a:t>
            </a:r>
            <a:r>
              <a:rPr lang="ru-RU" altLang="ru-RU" sz="3600">
                <a:solidFill>
                  <a:srgbClr val="000000"/>
                </a:solidFill>
                <a:latin typeface="Times New Roman" panose="02020603050405020304" pitchFamily="18" charset="0"/>
                <a:cs typeface="Times New Roman" panose="02020603050405020304" pitchFamily="18" charset="0"/>
              </a:rPr>
              <a:t>Круговые процессы лежат в основе всех тепловых машин: двигателей внутреннего сгорания, паровых и газовых турбин, паровых и холодильных машин и т. д.</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t>
            </a:r>
            <a:r>
              <a:rPr lang="ru-RU" altLang="ru-RU" sz="3600" i="1">
                <a:latin typeface="Times New Roman" panose="02020603050405020304" pitchFamily="18" charset="0"/>
                <a:cs typeface="Times New Roman" panose="02020603050405020304" pitchFamily="18" charset="0"/>
              </a:rPr>
              <a:t>В результате кругового процесса система возвращается в исходное состояние и, следовательно, полное изменение внутренней энергии газа равно нулю: </a:t>
            </a:r>
            <a:r>
              <a:rPr lang="en-US" altLang="ru-RU" sz="3600" i="1">
                <a:latin typeface="Times New Roman" panose="02020603050405020304" pitchFamily="18" charset="0"/>
                <a:cs typeface="Times New Roman" panose="02020603050405020304" pitchFamily="18" charset="0"/>
              </a:rPr>
              <a:t>dU = 0</a:t>
            </a:r>
            <a:r>
              <a:rPr lang="ru-RU" altLang="ru-RU" sz="3600" i="1">
                <a:latin typeface="Times New Roman" panose="02020603050405020304" pitchFamily="18" charset="0"/>
                <a:cs typeface="Times New Roman" panose="02020603050405020304" pitchFamily="18" charset="0"/>
              </a:rPr>
              <a:t>        </a:t>
            </a:r>
            <a:br>
              <a:rPr lang="ru-RU" altLang="ru-RU" sz="3600" i="1">
                <a:latin typeface="Times New Roman" panose="02020603050405020304" pitchFamily="18" charset="0"/>
                <a:cs typeface="Times New Roman" panose="02020603050405020304" pitchFamily="18" charset="0"/>
              </a:rPr>
            </a:br>
            <a:r>
              <a:rPr lang="en-US" altLang="ru-RU" sz="3600" i="1">
                <a:latin typeface="Times New Roman" panose="02020603050405020304" pitchFamily="18" charset="0"/>
                <a:cs typeface="Times New Roman" panose="02020603050405020304" pitchFamily="18" charset="0"/>
              </a:rPr>
              <a:t>    </a:t>
            </a:r>
            <a:r>
              <a:rPr lang="ru-RU" altLang="ru-RU" sz="3600" i="1">
                <a:latin typeface="Times New Roman" panose="02020603050405020304" pitchFamily="18" charset="0"/>
                <a:cs typeface="Times New Roman" panose="02020603050405020304" pitchFamily="18" charset="0"/>
              </a:rPr>
              <a:t>Тогда первое начало термодинамики для кругового процесса</a:t>
            </a:r>
            <a:r>
              <a:rPr lang="ru-RU" altLang="ru-RU" sz="3600" b="1">
                <a:latin typeface="Times New Roman" panose="02020603050405020304" pitchFamily="18" charset="0"/>
                <a:cs typeface="Times New Roman" panose="02020603050405020304" pitchFamily="18" charset="0"/>
              </a:rPr>
              <a:t/>
            </a:r>
            <a:br>
              <a:rPr lang="ru-RU" altLang="ru-RU" sz="3600" b="1">
                <a:latin typeface="Times New Roman" panose="02020603050405020304" pitchFamily="18" charset="0"/>
                <a:cs typeface="Times New Roman" panose="02020603050405020304" pitchFamily="18" charset="0"/>
              </a:rPr>
            </a:br>
            <a:endParaRPr lang="ru-RU" altLang="ru-RU" sz="4000">
              <a:latin typeface="Times New Roman" panose="02020603050405020304" pitchFamily="18" charset="0"/>
              <a:cs typeface="Times New Roman" panose="02020603050405020304" pitchFamily="18" charset="0"/>
            </a:endParaRPr>
          </a:p>
        </p:txBody>
      </p:sp>
      <p:sp>
        <p:nvSpPr>
          <p:cNvPr id="11267" name="Rectangle 6"/>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11268" name="Object 5"/>
          <p:cNvGraphicFramePr>
            <a:graphicFrameLocks noChangeAspect="1"/>
          </p:cNvGraphicFramePr>
          <p:nvPr/>
        </p:nvGraphicFramePr>
        <p:xfrm>
          <a:off x="5807076" y="5791201"/>
          <a:ext cx="4386263" cy="836613"/>
        </p:xfrm>
        <a:graphic>
          <a:graphicData uri="http://schemas.openxmlformats.org/presentationml/2006/ole">
            <mc:AlternateContent xmlns:mc="http://schemas.openxmlformats.org/markup-compatibility/2006">
              <mc:Choice xmlns:v="urn:schemas-microsoft-com:vml" Requires="v">
                <p:oleObj spid="_x0000_s3074" name="Формула" r:id="rId3" imgW="1193800" imgH="228600" progId="Equation.3">
                  <p:embed/>
                </p:oleObj>
              </mc:Choice>
              <mc:Fallback>
                <p:oleObj name="Формула" r:id="rId3" imgW="1193800" imgH="228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7076" y="5791201"/>
                        <a:ext cx="4386263"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69"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ACCA1FF6-C6A2-403C-9BD6-F2A548BC40ED}" type="slidenum">
              <a:rPr lang="ru-RU" altLang="ru-RU" sz="1400"/>
              <a:pPr eaLnBrk="1" hangingPunct="1">
                <a:spcBef>
                  <a:spcPct val="0"/>
                </a:spcBef>
                <a:buFontTx/>
                <a:buNone/>
              </a:pPr>
              <a:t>10</a:t>
            </a:fld>
            <a:endParaRPr lang="ru-RU" altLang="ru-RU" sz="1400"/>
          </a:p>
        </p:txBody>
      </p:sp>
    </p:spTree>
    <p:extLst>
      <p:ext uri="{BB962C8B-B14F-4D97-AF65-F5344CB8AC3E}">
        <p14:creationId xmlns:p14="http://schemas.microsoft.com/office/powerpoint/2010/main" val="19059686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Grp="1" noChangeArrowheads="1"/>
          </p:cNvSpPr>
          <p:nvPr>
            <p:ph type="title"/>
          </p:nvPr>
        </p:nvSpPr>
        <p:spPr>
          <a:xfrm>
            <a:off x="1524000" y="1066800"/>
            <a:ext cx="9144000" cy="5334000"/>
          </a:xfrm>
        </p:spPr>
        <p:txBody>
          <a:bodyPr>
            <a:normAutofit fontScale="90000"/>
          </a:bodyPr>
          <a:lstStyle/>
          <a:p>
            <a:pPr algn="l" eaLnBrk="1" hangingPunct="1"/>
            <a:r>
              <a:rPr lang="ru-RU" altLang="ru-RU" sz="4000">
                <a:solidFill>
                  <a:srgbClr val="000000"/>
                </a:solidFill>
                <a:cs typeface="Times New Roman" panose="02020603050405020304" pitchFamily="18" charset="0"/>
              </a:rPr>
              <a:t> </a:t>
            </a:r>
            <a:r>
              <a:rPr lang="ru-RU" altLang="ru-RU" sz="4000">
                <a:solidFill>
                  <a:srgbClr val="000000"/>
                </a:solidFill>
                <a:latin typeface="Times New Roman" panose="02020603050405020304" pitchFamily="18" charset="0"/>
                <a:cs typeface="Times New Roman" panose="02020603050405020304" pitchFamily="18" charset="0"/>
              </a:rPr>
              <a:t>Т.е</a:t>
            </a:r>
            <a:r>
              <a:rPr lang="ru-RU" altLang="ru-RU" sz="4000">
                <a:latin typeface="Times New Roman" panose="02020603050405020304" pitchFamily="18" charset="0"/>
                <a:cs typeface="Times New Roman" panose="02020603050405020304" pitchFamily="18" charset="0"/>
              </a:rPr>
              <a:t>. работа, совершаемая за цикл, равна количеству полученной извне теплоты</a:t>
            </a:r>
            <a:r>
              <a:rPr lang="ru-RU" altLang="ru-RU" sz="4000">
                <a:solidFill>
                  <a:srgbClr val="0033CC"/>
                </a:solidFill>
                <a:latin typeface="Times New Roman" panose="02020603050405020304" pitchFamily="18" charset="0"/>
                <a:cs typeface="Times New Roman" panose="02020603050405020304" pitchFamily="18" charset="0"/>
              </a:rPr>
              <a:t>.</a:t>
            </a:r>
            <a:r>
              <a:rPr lang="en-US" altLang="ru-RU" sz="4000">
                <a:solidFill>
                  <a:srgbClr val="000000"/>
                </a:solidFill>
                <a:latin typeface="Times New Roman" panose="02020603050405020304" pitchFamily="18" charset="0"/>
                <a:cs typeface="Times New Roman" panose="02020603050405020304" pitchFamily="18" charset="0"/>
              </a:rPr>
              <a:t/>
            </a:r>
            <a:br>
              <a:rPr lang="en-US" altLang="ru-RU" sz="4000">
                <a:solidFill>
                  <a:srgbClr val="000000"/>
                </a:solidFill>
                <a:latin typeface="Times New Roman" panose="02020603050405020304" pitchFamily="18" charset="0"/>
                <a:cs typeface="Times New Roman" panose="02020603050405020304" pitchFamily="18" charset="0"/>
              </a:rPr>
            </a:br>
            <a:r>
              <a:rPr lang="ru-RU" altLang="ru-RU" sz="4000">
                <a:solidFill>
                  <a:srgbClr val="000000"/>
                </a:solidFill>
                <a:latin typeface="Times New Roman" panose="02020603050405020304" pitchFamily="18" charset="0"/>
                <a:cs typeface="Times New Roman" panose="02020603050405020304" pitchFamily="18" charset="0"/>
              </a:rPr>
              <a:t> </a:t>
            </a:r>
            <a:r>
              <a:rPr lang="en-US" altLang="ru-RU" sz="4000">
                <a:solidFill>
                  <a:srgbClr val="000000"/>
                </a:solidFill>
                <a:latin typeface="Times New Roman" panose="02020603050405020304" pitchFamily="18" charset="0"/>
                <a:cs typeface="Times New Roman" panose="02020603050405020304" pitchFamily="18" charset="0"/>
              </a:rPr>
              <a:t>	</a:t>
            </a:r>
            <a:br>
              <a:rPr lang="en-US" altLang="ru-RU" sz="4000">
                <a:solidFill>
                  <a:srgbClr val="000000"/>
                </a:solidFill>
                <a:latin typeface="Times New Roman" panose="02020603050405020304" pitchFamily="18" charset="0"/>
                <a:cs typeface="Times New Roman" panose="02020603050405020304" pitchFamily="18" charset="0"/>
              </a:rPr>
            </a:br>
            <a:r>
              <a:rPr lang="en-US" altLang="ru-RU" sz="4000">
                <a:solidFill>
                  <a:srgbClr val="000000"/>
                </a:solidFill>
                <a:latin typeface="Times New Roman" panose="02020603050405020304" pitchFamily="18" charset="0"/>
                <a:cs typeface="Times New Roman" panose="02020603050405020304" pitchFamily="18" charset="0"/>
              </a:rPr>
              <a:t>      </a:t>
            </a:r>
            <a:r>
              <a:rPr lang="ru-RU" altLang="ru-RU" sz="3600">
                <a:solidFill>
                  <a:srgbClr val="000000"/>
                </a:solidFill>
                <a:latin typeface="Times New Roman" panose="02020603050405020304" pitchFamily="18" charset="0"/>
                <a:cs typeface="Times New Roman" panose="02020603050405020304" pitchFamily="18" charset="0"/>
              </a:rPr>
              <a:t>Однако в результате кругового процесса система может теплоту как получать, так и отдавать, поэтому</a:t>
            </a:r>
            <a:r>
              <a:rPr lang="ru-RU" altLang="ru-RU" sz="4000">
                <a:solidFill>
                  <a:srgbClr val="000000"/>
                </a:solidFill>
                <a:latin typeface="Times New Roman" panose="02020603050405020304" pitchFamily="18" charset="0"/>
                <a:cs typeface="Times New Roman" panose="02020603050405020304" pitchFamily="18" charset="0"/>
              </a:rPr>
              <a:t/>
            </a:r>
            <a:br>
              <a:rPr lang="ru-RU" altLang="ru-RU" sz="4000">
                <a:solidFill>
                  <a:srgbClr val="000000"/>
                </a:solidFill>
                <a:latin typeface="Times New Roman" panose="02020603050405020304" pitchFamily="18" charset="0"/>
                <a:cs typeface="Times New Roman" panose="02020603050405020304" pitchFamily="18" charset="0"/>
              </a:rPr>
            </a:br>
            <a:r>
              <a:rPr lang="ru-RU" altLang="ru-RU" sz="4000">
                <a:solidFill>
                  <a:srgbClr val="000000"/>
                </a:solidFill>
                <a:latin typeface="Times New Roman" panose="02020603050405020304" pitchFamily="18" charset="0"/>
                <a:cs typeface="Times New Roman" panose="02020603050405020304" pitchFamily="18" charset="0"/>
              </a:rPr>
              <a:t/>
            </a:r>
            <a:br>
              <a:rPr lang="ru-RU" altLang="ru-RU" sz="4000">
                <a:solidFill>
                  <a:srgbClr val="000000"/>
                </a:solidFill>
                <a:latin typeface="Times New Roman" panose="02020603050405020304" pitchFamily="18" charset="0"/>
                <a:cs typeface="Times New Roman" panose="02020603050405020304" pitchFamily="18" charset="0"/>
              </a:rPr>
            </a:br>
            <a:r>
              <a:rPr lang="ru-RU" altLang="ru-RU" sz="4000">
                <a:solidFill>
                  <a:srgbClr val="000000"/>
                </a:solidFill>
                <a:latin typeface="Times New Roman" panose="02020603050405020304" pitchFamily="18" charset="0"/>
                <a:cs typeface="Times New Roman" panose="02020603050405020304" pitchFamily="18" charset="0"/>
              </a:rPr>
              <a:t>		                                     </a:t>
            </a:r>
            <a:br>
              <a:rPr lang="ru-RU" altLang="ru-RU" sz="4000">
                <a:solidFill>
                  <a:srgbClr val="000000"/>
                </a:solidFill>
                <a:latin typeface="Times New Roman" panose="02020603050405020304" pitchFamily="18" charset="0"/>
                <a:cs typeface="Times New Roman" panose="02020603050405020304" pitchFamily="18" charset="0"/>
              </a:rPr>
            </a:br>
            <a:r>
              <a:rPr lang="ru-RU" altLang="ru-RU" sz="4000">
                <a:solidFill>
                  <a:srgbClr val="000000"/>
                </a:solidFill>
                <a:latin typeface="Times New Roman" panose="02020603050405020304" pitchFamily="18" charset="0"/>
                <a:cs typeface="Times New Roman" panose="02020603050405020304" pitchFamily="18" charset="0"/>
              </a:rPr>
              <a:t> </a:t>
            </a:r>
            <a:r>
              <a:rPr lang="en-US" altLang="ru-RU" sz="4000" i="1">
                <a:solidFill>
                  <a:srgbClr val="000000"/>
                </a:solidFill>
                <a:latin typeface="Times New Roman" panose="02020603050405020304" pitchFamily="18" charset="0"/>
                <a:cs typeface="Times New Roman" panose="02020603050405020304" pitchFamily="18" charset="0"/>
              </a:rPr>
              <a:t>Q</a:t>
            </a:r>
            <a:r>
              <a:rPr lang="ru-RU" altLang="ru-RU" sz="4000" baseline="-30000">
                <a:solidFill>
                  <a:srgbClr val="000000"/>
                </a:solidFill>
                <a:latin typeface="Times New Roman" panose="02020603050405020304" pitchFamily="18" charset="0"/>
                <a:cs typeface="Times New Roman" panose="02020603050405020304" pitchFamily="18" charset="0"/>
              </a:rPr>
              <a:t>1</a:t>
            </a:r>
            <a:r>
              <a:rPr lang="ru-RU" altLang="ru-RU" sz="4000">
                <a:solidFill>
                  <a:srgbClr val="000000"/>
                </a:solidFill>
                <a:latin typeface="Times New Roman" panose="02020603050405020304" pitchFamily="18" charset="0"/>
                <a:cs typeface="Times New Roman" panose="02020603050405020304" pitchFamily="18" charset="0"/>
              </a:rPr>
              <a:t> </a:t>
            </a:r>
            <a:r>
              <a:rPr lang="ru-RU" altLang="ru-RU" sz="3200">
                <a:solidFill>
                  <a:srgbClr val="000000"/>
                </a:solidFill>
                <a:latin typeface="Times New Roman" panose="02020603050405020304" pitchFamily="18" charset="0"/>
                <a:cs typeface="Times New Roman" panose="02020603050405020304" pitchFamily="18" charset="0"/>
              </a:rPr>
              <a:t>– количество теплоты, полученное системой;</a:t>
            </a:r>
            <a:r>
              <a:rPr lang="en-US" altLang="ru-RU" sz="4000">
                <a:solidFill>
                  <a:srgbClr val="000000"/>
                </a:solidFill>
                <a:latin typeface="Times New Roman" panose="02020603050405020304" pitchFamily="18" charset="0"/>
                <a:cs typeface="Times New Roman" panose="02020603050405020304" pitchFamily="18" charset="0"/>
              </a:rPr>
              <a:t/>
            </a:r>
            <a:br>
              <a:rPr lang="en-US" altLang="ru-RU" sz="4000">
                <a:solidFill>
                  <a:srgbClr val="000000"/>
                </a:solidFill>
                <a:latin typeface="Times New Roman" panose="02020603050405020304" pitchFamily="18" charset="0"/>
                <a:cs typeface="Times New Roman" panose="02020603050405020304" pitchFamily="18" charset="0"/>
              </a:rPr>
            </a:br>
            <a:r>
              <a:rPr lang="ru-RU" altLang="ru-RU" sz="4000">
                <a:solidFill>
                  <a:srgbClr val="000000"/>
                </a:solidFill>
                <a:latin typeface="Times New Roman" panose="02020603050405020304" pitchFamily="18" charset="0"/>
                <a:cs typeface="Times New Roman" panose="02020603050405020304" pitchFamily="18" charset="0"/>
              </a:rPr>
              <a:t> </a:t>
            </a:r>
            <a:r>
              <a:rPr lang="en-US" altLang="ru-RU" sz="4000" i="1">
                <a:solidFill>
                  <a:srgbClr val="000000"/>
                </a:solidFill>
                <a:latin typeface="Times New Roman" panose="02020603050405020304" pitchFamily="18" charset="0"/>
                <a:cs typeface="Times New Roman" panose="02020603050405020304" pitchFamily="18" charset="0"/>
              </a:rPr>
              <a:t>Q</a:t>
            </a:r>
            <a:r>
              <a:rPr lang="ru-RU" altLang="ru-RU" sz="4000" baseline="-30000">
                <a:solidFill>
                  <a:srgbClr val="000000"/>
                </a:solidFill>
                <a:latin typeface="Times New Roman" panose="02020603050405020304" pitchFamily="18" charset="0"/>
                <a:cs typeface="Times New Roman" panose="02020603050405020304" pitchFamily="18" charset="0"/>
              </a:rPr>
              <a:t>2</a:t>
            </a:r>
            <a:r>
              <a:rPr lang="ru-RU" altLang="ru-RU" sz="4000">
                <a:solidFill>
                  <a:srgbClr val="000000"/>
                </a:solidFill>
                <a:latin typeface="Times New Roman" panose="02020603050405020304" pitchFamily="18" charset="0"/>
                <a:cs typeface="Times New Roman" panose="02020603050405020304" pitchFamily="18" charset="0"/>
              </a:rPr>
              <a:t> </a:t>
            </a:r>
            <a:r>
              <a:rPr lang="ru-RU" altLang="ru-RU" sz="3200">
                <a:solidFill>
                  <a:srgbClr val="000000"/>
                </a:solidFill>
                <a:latin typeface="Times New Roman" panose="02020603050405020304" pitchFamily="18" charset="0"/>
                <a:cs typeface="Times New Roman" panose="02020603050405020304" pitchFamily="18" charset="0"/>
              </a:rPr>
              <a:t>– количество теплоты, отданное системой</a:t>
            </a:r>
            <a:r>
              <a:rPr lang="ru-RU" altLang="ru-RU" smtClean="0">
                <a:latin typeface="Times New Roman" panose="02020603050405020304" pitchFamily="18" charset="0"/>
                <a:cs typeface="Times New Roman" panose="02020603050405020304" pitchFamily="18" charset="0"/>
              </a:rPr>
              <a:t> </a:t>
            </a:r>
          </a:p>
        </p:txBody>
      </p:sp>
      <p:sp>
        <p:nvSpPr>
          <p:cNvPr id="12291" name="Rectangle 6"/>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12292" name="Object 5"/>
          <p:cNvGraphicFramePr>
            <a:graphicFrameLocks noChangeAspect="1"/>
          </p:cNvGraphicFramePr>
          <p:nvPr/>
        </p:nvGraphicFramePr>
        <p:xfrm>
          <a:off x="3962400" y="4495801"/>
          <a:ext cx="3810000" cy="962025"/>
        </p:xfrm>
        <a:graphic>
          <a:graphicData uri="http://schemas.openxmlformats.org/presentationml/2006/ole">
            <mc:AlternateContent xmlns:mc="http://schemas.openxmlformats.org/markup-compatibility/2006">
              <mc:Choice xmlns:v="urn:schemas-microsoft-com:vml" Requires="v">
                <p:oleObj spid="_x0000_s4098" name="Формула" r:id="rId3" imgW="939392" imgH="241195" progId="Equation.3">
                  <p:embed/>
                </p:oleObj>
              </mc:Choice>
              <mc:Fallback>
                <p:oleObj name="Формула" r:id="rId3" imgW="939392" imgH="241195"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4495801"/>
                        <a:ext cx="3810000"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293" name="Object 7"/>
          <p:cNvGraphicFramePr>
            <a:graphicFrameLocks noChangeAspect="1"/>
          </p:cNvGraphicFramePr>
          <p:nvPr>
            <p:ph idx="1"/>
          </p:nvPr>
        </p:nvGraphicFramePr>
        <p:xfrm>
          <a:off x="4903789" y="0"/>
          <a:ext cx="1622425" cy="788988"/>
        </p:xfrm>
        <a:graphic>
          <a:graphicData uri="http://schemas.openxmlformats.org/presentationml/2006/ole">
            <mc:AlternateContent xmlns:mc="http://schemas.openxmlformats.org/markup-compatibility/2006">
              <mc:Choice xmlns:v="urn:schemas-microsoft-com:vml" Requires="v">
                <p:oleObj spid="_x0000_s4099" name="Формула" r:id="rId5" imgW="469900" imgH="228600" progId="Equation.3">
                  <p:embed/>
                </p:oleObj>
              </mc:Choice>
              <mc:Fallback>
                <p:oleObj name="Формула" r:id="rId5" imgW="469900" imgH="228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03789" y="0"/>
                        <a:ext cx="1622425" cy="788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294"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B13918D4-474A-45DE-A615-01F3ED7C123C}" type="slidenum">
              <a:rPr lang="ru-RU" altLang="ru-RU" sz="1400"/>
              <a:pPr eaLnBrk="1" hangingPunct="1">
                <a:spcBef>
                  <a:spcPct val="0"/>
                </a:spcBef>
                <a:buFontTx/>
                <a:buNone/>
              </a:pPr>
              <a:t>11</a:t>
            </a:fld>
            <a:endParaRPr lang="ru-RU" altLang="ru-RU" sz="1400"/>
          </a:p>
        </p:txBody>
      </p:sp>
    </p:spTree>
    <p:extLst>
      <p:ext uri="{BB962C8B-B14F-4D97-AF65-F5344CB8AC3E}">
        <p14:creationId xmlns:p14="http://schemas.microsoft.com/office/powerpoint/2010/main" val="26262854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Grp="1" noChangeArrowheads="1"/>
          </p:cNvSpPr>
          <p:nvPr>
            <p:ph type="title"/>
          </p:nvPr>
        </p:nvSpPr>
        <p:spPr>
          <a:xfrm>
            <a:off x="1524000" y="0"/>
            <a:ext cx="9144000" cy="6858000"/>
          </a:xfrm>
        </p:spPr>
        <p:txBody>
          <a:bodyPr/>
          <a:lstStyle/>
          <a:p>
            <a:pPr algn="l" eaLnBrk="1" hangingPunct="1"/>
            <a:r>
              <a:rPr lang="ru-RU" altLang="ru-RU" sz="3600">
                <a:solidFill>
                  <a:srgbClr val="000000"/>
                </a:solidFill>
                <a:cs typeface="Times New Roman" panose="02020603050405020304" pitchFamily="18" charset="0"/>
              </a:rPr>
              <a:t>	 </a:t>
            </a:r>
            <a:r>
              <a:rPr lang="ru-RU" altLang="ru-RU" sz="3600" b="1" i="1">
                <a:latin typeface="Times New Roman" panose="02020603050405020304" pitchFamily="18" charset="0"/>
                <a:cs typeface="Times New Roman" panose="02020603050405020304" pitchFamily="18" charset="0"/>
              </a:rPr>
              <a:t>Термический коэффициент полезного действия для кругового процесса</a:t>
            </a:r>
            <a:r>
              <a:rPr lang="ru-RU" altLang="ru-RU" sz="3600">
                <a:latin typeface="Times New Roman" panose="02020603050405020304" pitchFamily="18" charset="0"/>
                <a:cs typeface="Times New Roman" panose="02020603050405020304" pitchFamily="18" charset="0"/>
              </a:rPr>
              <a:t/>
            </a:r>
            <a:br>
              <a:rPr lang="ru-RU" altLang="ru-RU" sz="3600">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t>
            </a:r>
            <a:r>
              <a:rPr lang="ru-RU" altLang="ru-RU" sz="2800">
                <a:solidFill>
                  <a:srgbClr val="000000"/>
                </a:solidFill>
                <a:latin typeface="Times New Roman" panose="02020603050405020304" pitchFamily="18" charset="0"/>
                <a:cs typeface="Times New Roman" panose="02020603050405020304" pitchFamily="18" charset="0"/>
              </a:rPr>
              <a:t>(3)</a:t>
            </a: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Все термодинамические процессы, в том числе и круговые, делят на две группы: обратимые и необратимые.</a:t>
            </a:r>
            <a:r>
              <a:rPr lang="ru-RU" altLang="ru-RU" smtClean="0">
                <a:latin typeface="Times New Roman" panose="02020603050405020304" pitchFamily="18" charset="0"/>
                <a:cs typeface="Times New Roman" panose="02020603050405020304" pitchFamily="18" charset="0"/>
              </a:rPr>
              <a:t> </a:t>
            </a:r>
          </a:p>
        </p:txBody>
      </p:sp>
      <p:sp>
        <p:nvSpPr>
          <p:cNvPr id="13315" name="Rectangle 6"/>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13316" name="Object 5"/>
          <p:cNvGraphicFramePr>
            <a:graphicFrameLocks noChangeAspect="1"/>
          </p:cNvGraphicFramePr>
          <p:nvPr/>
        </p:nvGraphicFramePr>
        <p:xfrm>
          <a:off x="2286000" y="1752600"/>
          <a:ext cx="6629400" cy="1689100"/>
        </p:xfrm>
        <a:graphic>
          <a:graphicData uri="http://schemas.openxmlformats.org/presentationml/2006/ole">
            <mc:AlternateContent xmlns:mc="http://schemas.openxmlformats.org/markup-compatibility/2006">
              <mc:Choice xmlns:v="urn:schemas-microsoft-com:vml" Requires="v">
                <p:oleObj spid="_x0000_s5122" name="Формула" r:id="rId3" imgW="1943100" imgH="495300" progId="Equation.3">
                  <p:embed/>
                </p:oleObj>
              </mc:Choice>
              <mc:Fallback>
                <p:oleObj name="Формула" r:id="rId3" imgW="1943100" imgH="4953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1752600"/>
                        <a:ext cx="6629400"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317"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8673E8BD-7E3F-429A-9282-416333B5D43B}" type="slidenum">
              <a:rPr lang="ru-RU" altLang="ru-RU" sz="1400"/>
              <a:pPr eaLnBrk="1" hangingPunct="1">
                <a:spcBef>
                  <a:spcPct val="0"/>
                </a:spcBef>
                <a:buFontTx/>
                <a:buNone/>
              </a:pPr>
              <a:t>12</a:t>
            </a:fld>
            <a:endParaRPr lang="ru-RU" altLang="ru-RU" sz="1400"/>
          </a:p>
        </p:txBody>
      </p:sp>
    </p:spTree>
    <p:extLst>
      <p:ext uri="{BB962C8B-B14F-4D97-AF65-F5344CB8AC3E}">
        <p14:creationId xmlns:p14="http://schemas.microsoft.com/office/powerpoint/2010/main" val="22168349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a:xfrm>
            <a:off x="1524000" y="0"/>
            <a:ext cx="9144000" cy="6858000"/>
          </a:xfrm>
        </p:spPr>
        <p:txBody>
          <a:bodyPr/>
          <a:lstStyle/>
          <a:p>
            <a:pPr algn="l" eaLnBrk="1" hangingPunct="1"/>
            <a:r>
              <a:rPr lang="ru-RU" altLang="ru-RU" sz="3600" b="1" i="1">
                <a:solidFill>
                  <a:srgbClr val="000000"/>
                </a:solidFill>
                <a:cs typeface="Times New Roman" panose="02020603050405020304" pitchFamily="18" charset="0"/>
              </a:rPr>
              <a:t>	</a:t>
            </a:r>
            <a:r>
              <a:rPr lang="ru-RU" altLang="ru-RU" sz="3600">
                <a:latin typeface="Times New Roman" panose="02020603050405020304" pitchFamily="18" charset="0"/>
                <a:cs typeface="Times New Roman" panose="02020603050405020304" pitchFamily="18" charset="0"/>
              </a:rPr>
              <a:t>Процесс называют обратимым,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если он протекает таким образом, что после окончания процесса он может быть проведен в обратном направлении через все те же промежуточные состояния, что и прямой процесс. </a:t>
            </a:r>
            <a:r>
              <a:rPr lang="ru-RU" altLang="ru-RU" sz="3600" b="1" i="1">
                <a:solidFill>
                  <a:srgbClr val="FF3300"/>
                </a:solidFill>
                <a:latin typeface="Times New Roman" panose="02020603050405020304" pitchFamily="18" charset="0"/>
                <a:cs typeface="Times New Roman" panose="02020603050405020304" pitchFamily="18" charset="0"/>
              </a:rPr>
              <a:t/>
            </a:r>
            <a:br>
              <a:rPr lang="ru-RU" altLang="ru-RU" sz="3600" b="1" i="1">
                <a:solidFill>
                  <a:srgbClr val="FF33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t>
            </a:r>
            <a:r>
              <a:rPr lang="ru-RU" altLang="ru-RU" sz="3200">
                <a:solidFill>
                  <a:srgbClr val="000000"/>
                </a:solidFill>
                <a:latin typeface="Times New Roman" panose="02020603050405020304" pitchFamily="18" charset="0"/>
                <a:cs typeface="Times New Roman" panose="02020603050405020304" pitchFamily="18" charset="0"/>
              </a:rPr>
              <a:t>После проведения кругового обратимого процесса никаких изменений в среде, окружаю-щей систему, не произойдет. </a:t>
            </a:r>
            <a:br>
              <a:rPr lang="ru-RU" altLang="ru-RU" sz="3200">
                <a:solidFill>
                  <a:srgbClr val="000000"/>
                </a:solidFill>
                <a:latin typeface="Times New Roman" panose="02020603050405020304" pitchFamily="18" charset="0"/>
                <a:cs typeface="Times New Roman" panose="02020603050405020304" pitchFamily="18" charset="0"/>
              </a:rPr>
            </a:br>
            <a:r>
              <a:rPr lang="ru-RU" altLang="ru-RU" sz="3200">
                <a:solidFill>
                  <a:srgbClr val="000000"/>
                </a:solidFill>
                <a:latin typeface="Times New Roman" panose="02020603050405020304" pitchFamily="18" charset="0"/>
                <a:cs typeface="Times New Roman" panose="02020603050405020304" pitchFamily="18" charset="0"/>
              </a:rPr>
              <a:t>	При этом под средой понимается совокуп-ность всех не входящих в систему тел, с которыми система непосредственно взаимодействует.</a:t>
            </a:r>
            <a:r>
              <a:rPr lang="ru-RU" altLang="ru-RU" sz="4000">
                <a:latin typeface="Times New Roman" panose="02020603050405020304" pitchFamily="18" charset="0"/>
                <a:cs typeface="Times New Roman" panose="02020603050405020304" pitchFamily="18" charset="0"/>
              </a:rPr>
              <a:t> </a:t>
            </a:r>
          </a:p>
        </p:txBody>
      </p:sp>
      <p:sp>
        <p:nvSpPr>
          <p:cNvPr id="14339"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160A1AB0-DB9B-4163-9CC0-B3729BCE02B5}" type="slidenum">
              <a:rPr lang="ru-RU" altLang="ru-RU" sz="1400"/>
              <a:pPr eaLnBrk="1" hangingPunct="1">
                <a:spcBef>
                  <a:spcPct val="0"/>
                </a:spcBef>
                <a:buFontTx/>
                <a:buNone/>
              </a:pPr>
              <a:t>13</a:t>
            </a:fld>
            <a:endParaRPr lang="ru-RU" altLang="ru-RU" sz="1400"/>
          </a:p>
        </p:txBody>
      </p:sp>
    </p:spTree>
    <p:extLst>
      <p:ext uri="{BB962C8B-B14F-4D97-AF65-F5344CB8AC3E}">
        <p14:creationId xmlns:p14="http://schemas.microsoft.com/office/powerpoint/2010/main" val="12616791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a:xfrm>
            <a:off x="1524000" y="0"/>
            <a:ext cx="9144000" cy="6858000"/>
          </a:xfrm>
        </p:spPr>
        <p:txBody>
          <a:bodyPr/>
          <a:lstStyle/>
          <a:p>
            <a:pPr algn="just" eaLnBrk="1" hangingPunct="1"/>
            <a:r>
              <a:rPr lang="ru-RU" altLang="ru-RU" sz="3600" b="1" i="1">
                <a:solidFill>
                  <a:srgbClr val="000000"/>
                </a:solidFill>
                <a:cs typeface="Times New Roman" panose="02020603050405020304" pitchFamily="18" charset="0"/>
              </a:rPr>
              <a:t>	</a:t>
            </a:r>
            <a:r>
              <a:rPr lang="ru-RU" altLang="ru-RU" sz="3600" i="1">
                <a:latin typeface="Times New Roman" panose="02020603050405020304" pitchFamily="18" charset="0"/>
                <a:cs typeface="Times New Roman" panose="02020603050405020304" pitchFamily="18" charset="0"/>
              </a:rPr>
              <a:t>Процесс называется </a:t>
            </a:r>
            <a:r>
              <a:rPr lang="ru-RU" altLang="ru-RU" sz="3600">
                <a:latin typeface="Times New Roman" panose="02020603050405020304" pitchFamily="18" charset="0"/>
                <a:cs typeface="Times New Roman" panose="02020603050405020304" pitchFamily="18" charset="0"/>
              </a:rPr>
              <a:t>необратимым</a:t>
            </a:r>
            <a:r>
              <a:rPr lang="ru-RU" altLang="ru-RU" sz="3600" i="1">
                <a:latin typeface="Times New Roman" panose="02020603050405020304" pitchFamily="18" charset="0"/>
                <a:cs typeface="Times New Roman" panose="02020603050405020304" pitchFamily="18" charset="0"/>
              </a:rPr>
              <a:t>, если он протекает так, что после его окончания систему нельзя вернуть в начальное состояние через прежние промежуточные состояния</a:t>
            </a:r>
            <a:r>
              <a:rPr lang="ru-RU" altLang="ru-RU" sz="3600">
                <a:latin typeface="Times New Roman" panose="02020603050405020304" pitchFamily="18" charset="0"/>
                <a:cs typeface="Times New Roman" panose="02020603050405020304" pitchFamily="18" charset="0"/>
              </a:rPr>
              <a:t>.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Нельзя осуществить необратимый круговой процесс, чтобы нигде в окружающей среде не осталось никаких изменений.</a:t>
            </a:r>
          </a:p>
        </p:txBody>
      </p:sp>
      <p:sp>
        <p:nvSpPr>
          <p:cNvPr id="15363"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D7A292F7-5BFF-4D49-9A35-E087133D1481}" type="slidenum">
              <a:rPr lang="ru-RU" altLang="ru-RU" sz="1400"/>
              <a:pPr eaLnBrk="1" hangingPunct="1">
                <a:spcBef>
                  <a:spcPct val="0"/>
                </a:spcBef>
                <a:buFontTx/>
                <a:buNone/>
              </a:pPr>
              <a:t>14</a:t>
            </a:fld>
            <a:endParaRPr lang="ru-RU" altLang="ru-RU" sz="1400"/>
          </a:p>
        </p:txBody>
      </p:sp>
    </p:spTree>
    <p:extLst>
      <p:ext uri="{BB962C8B-B14F-4D97-AF65-F5344CB8AC3E}">
        <p14:creationId xmlns:p14="http://schemas.microsoft.com/office/powerpoint/2010/main" val="9845758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a:xfrm>
            <a:off x="1524000" y="0"/>
            <a:ext cx="9144000" cy="4114800"/>
          </a:xfrm>
        </p:spPr>
        <p:txBody>
          <a:bodyPr/>
          <a:lstStyle/>
          <a:p>
            <a:pPr algn="just" eaLnBrk="1" hangingPunct="1"/>
            <a:r>
              <a:rPr lang="ru-RU" altLang="ru-RU" sz="3600">
                <a:solidFill>
                  <a:srgbClr val="000000"/>
                </a:solidFill>
                <a:cs typeface="Times New Roman" panose="02020603050405020304" pitchFamily="18" charset="0"/>
              </a:rPr>
              <a:t>	</a:t>
            </a:r>
            <a:r>
              <a:rPr lang="ru-RU" altLang="ru-RU" sz="3600" b="1" i="1">
                <a:latin typeface="Times New Roman" panose="02020603050405020304" pitchFamily="18" charset="0"/>
                <a:cs typeface="Times New Roman" panose="02020603050405020304" pitchFamily="18" charset="0"/>
              </a:rPr>
              <a:t>Свойством обратимости обладают только равновесные процессы</a:t>
            </a:r>
            <a:r>
              <a:rPr lang="ru-RU" altLang="ru-RU" sz="3600">
                <a:latin typeface="Times New Roman" panose="02020603050405020304" pitchFamily="18" charset="0"/>
                <a:cs typeface="Times New Roman" panose="02020603050405020304" pitchFamily="18" charset="0"/>
              </a:rPr>
              <a:t>.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Каждое промежуточное состояние является состоянием термодинамического равновесия, нечувствительного к тому, идет ли процесс в прямом или обратном направлении.</a:t>
            </a:r>
            <a:r>
              <a:rPr lang="ru-RU" altLang="ru-RU" smtClean="0">
                <a:solidFill>
                  <a:schemeClr val="tx1"/>
                </a:solidFill>
                <a:latin typeface="Times New Roman" panose="02020603050405020304" pitchFamily="18" charset="0"/>
                <a:cs typeface="Times New Roman" panose="02020603050405020304" pitchFamily="18" charset="0"/>
              </a:rPr>
              <a:t> </a:t>
            </a:r>
          </a:p>
        </p:txBody>
      </p:sp>
      <p:sp>
        <p:nvSpPr>
          <p:cNvPr id="16387" name="Rectangle 5"/>
          <p:cNvSpPr>
            <a:spLocks noChangeArrowheads="1"/>
          </p:cNvSpPr>
          <p:nvPr/>
        </p:nvSpPr>
        <p:spPr bwMode="auto">
          <a:xfrm>
            <a:off x="1524000" y="4572000"/>
            <a:ext cx="89154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ru-RU" altLang="ru-RU" sz="3600">
                <a:solidFill>
                  <a:srgbClr val="000000"/>
                </a:solidFill>
                <a:latin typeface="Times New Roman" panose="02020603050405020304" pitchFamily="18" charset="0"/>
              </a:rPr>
              <a:t>	</a:t>
            </a:r>
            <a:r>
              <a:rPr lang="ru-RU" altLang="ru-RU" sz="3600">
                <a:latin typeface="Times New Roman" panose="02020603050405020304" pitchFamily="18" charset="0"/>
              </a:rPr>
              <a:t>Например, обратимым можно считать </a:t>
            </a:r>
            <a:r>
              <a:rPr lang="ru-RU" altLang="ru-RU" sz="3600" b="1">
                <a:latin typeface="Times New Roman" panose="02020603050405020304" pitchFamily="18" charset="0"/>
              </a:rPr>
              <a:t>процесс адиабатического расширения или сжатия газа.</a:t>
            </a:r>
          </a:p>
        </p:txBody>
      </p:sp>
      <p:sp>
        <p:nvSpPr>
          <p:cNvPr id="16388"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6DB9A7CD-97C3-4E6A-9083-A3CBF80647A2}" type="slidenum">
              <a:rPr lang="ru-RU" altLang="ru-RU" sz="1400"/>
              <a:pPr eaLnBrk="1" hangingPunct="1">
                <a:spcBef>
                  <a:spcPct val="0"/>
                </a:spcBef>
                <a:buFontTx/>
                <a:buNone/>
              </a:pPr>
              <a:t>15</a:t>
            </a:fld>
            <a:endParaRPr lang="ru-RU" altLang="ru-RU" sz="1400"/>
          </a:p>
        </p:txBody>
      </p:sp>
    </p:spTree>
    <p:extLst>
      <p:ext uri="{BB962C8B-B14F-4D97-AF65-F5344CB8AC3E}">
        <p14:creationId xmlns:p14="http://schemas.microsoft.com/office/powerpoint/2010/main" val="39878191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noChangeArrowheads="1"/>
          </p:cNvSpPr>
          <p:nvPr>
            <p:ph type="title"/>
          </p:nvPr>
        </p:nvSpPr>
        <p:spPr>
          <a:xfrm>
            <a:off x="1524000" y="0"/>
            <a:ext cx="9144000" cy="6858000"/>
          </a:xfrm>
        </p:spPr>
        <p:txBody>
          <a:bodyPr/>
          <a:lstStyle/>
          <a:p>
            <a:pPr algn="just" eaLnBrk="1" hangingPunct="1"/>
            <a:r>
              <a:rPr lang="ru-RU" altLang="ru-RU" sz="4000">
                <a:cs typeface="Times New Roman" panose="02020603050405020304" pitchFamily="18" charset="0"/>
              </a:rPr>
              <a:t>	</a:t>
            </a:r>
            <a:r>
              <a:rPr lang="ru-RU" altLang="ru-RU" sz="4000">
                <a:latin typeface="Times New Roman" panose="02020603050405020304" pitchFamily="18" charset="0"/>
                <a:cs typeface="Times New Roman" panose="02020603050405020304" pitchFamily="18" charset="0"/>
              </a:rPr>
              <a:t>При адиабатическом расширении газа  условие теплоизолированности системы исключает непосредственный теплообмен между системой и средой. Поэтому, производя </a:t>
            </a:r>
            <a:r>
              <a:rPr lang="ru-RU" altLang="ru-RU" sz="4000" i="1">
                <a:latin typeface="Times New Roman" panose="02020603050405020304" pitchFamily="18" charset="0"/>
                <a:cs typeface="Times New Roman" panose="02020603050405020304" pitchFamily="18" charset="0"/>
              </a:rPr>
              <a:t>адиабатическое расширение газа</a:t>
            </a:r>
            <a:r>
              <a:rPr lang="ru-RU" altLang="ru-RU" sz="4000">
                <a:latin typeface="Times New Roman" panose="02020603050405020304" pitchFamily="18" charset="0"/>
                <a:cs typeface="Times New Roman" panose="02020603050405020304" pitchFamily="18" charset="0"/>
              </a:rPr>
              <a:t>, а затем</a:t>
            </a:r>
            <a:r>
              <a:rPr lang="ru-RU" altLang="ru-RU" sz="4000" i="1">
                <a:latin typeface="Times New Roman" panose="02020603050405020304" pitchFamily="18" charset="0"/>
                <a:cs typeface="Times New Roman" panose="02020603050405020304" pitchFamily="18" charset="0"/>
              </a:rPr>
              <a:t> сжатие</a:t>
            </a:r>
            <a:r>
              <a:rPr lang="ru-RU" altLang="ru-RU" sz="4000">
                <a:latin typeface="Times New Roman" panose="02020603050405020304" pitchFamily="18" charset="0"/>
                <a:cs typeface="Times New Roman" panose="02020603050405020304" pitchFamily="18" charset="0"/>
              </a:rPr>
              <a:t>, можно вернуть газ в исходное состояние так, что в окружающей среде никаких изменений не произойдет.</a:t>
            </a:r>
            <a:r>
              <a:rPr lang="ru-RU" altLang="ru-RU" smtClean="0">
                <a:solidFill>
                  <a:schemeClr val="tx1"/>
                </a:solidFill>
                <a:latin typeface="Times New Roman" panose="02020603050405020304" pitchFamily="18" charset="0"/>
                <a:cs typeface="Times New Roman" panose="02020603050405020304" pitchFamily="18" charset="0"/>
              </a:rPr>
              <a:t> </a:t>
            </a:r>
          </a:p>
        </p:txBody>
      </p:sp>
      <p:sp>
        <p:nvSpPr>
          <p:cNvPr id="17411"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BF97569C-3398-41B6-AE74-1DE27075598A}" type="slidenum">
              <a:rPr lang="ru-RU" altLang="ru-RU" sz="1400"/>
              <a:pPr eaLnBrk="1" hangingPunct="1">
                <a:spcBef>
                  <a:spcPct val="0"/>
                </a:spcBef>
                <a:buFontTx/>
                <a:buNone/>
              </a:pPr>
              <a:t>16</a:t>
            </a:fld>
            <a:endParaRPr lang="ru-RU" altLang="ru-RU" sz="1400"/>
          </a:p>
        </p:txBody>
      </p:sp>
    </p:spTree>
    <p:extLst>
      <p:ext uri="{BB962C8B-B14F-4D97-AF65-F5344CB8AC3E}">
        <p14:creationId xmlns:p14="http://schemas.microsoft.com/office/powerpoint/2010/main" val="15849121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1524000" y="0"/>
            <a:ext cx="9144000" cy="6858000"/>
          </a:xfrm>
        </p:spPr>
        <p:txBody>
          <a:bodyPr/>
          <a:lstStyle/>
          <a:p>
            <a:pPr algn="just" eaLnBrk="1" hangingPunct="1"/>
            <a:r>
              <a:rPr lang="ru-RU" altLang="ru-RU" sz="3600">
                <a:solidFill>
                  <a:srgbClr val="000000"/>
                </a:solidFill>
                <a:cs typeface="Times New Roman" panose="02020603050405020304" pitchFamily="18" charset="0"/>
              </a:rPr>
              <a:t>	</a:t>
            </a:r>
            <a:r>
              <a:rPr lang="ru-RU" altLang="ru-RU" sz="3600">
                <a:solidFill>
                  <a:srgbClr val="000000"/>
                </a:solidFill>
                <a:latin typeface="Times New Roman" panose="02020603050405020304" pitchFamily="18" charset="0"/>
                <a:cs typeface="Times New Roman" panose="02020603050405020304" pitchFamily="18" charset="0"/>
              </a:rPr>
              <a:t>Конечно, в реальных условиях и в этом случае всегда имеется некоторая необратимость процесса, обусловленная, например, несовершенством теплоизоляции, трением при движении поршня и т.д.</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Только в обратимых процессах теплота используется по назначению, не расходуется зря.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Если процесс неравновесный, то будет необратимый переход, т.е. часть энергии уйдет (необратимо).</a:t>
            </a:r>
            <a:r>
              <a:rPr lang="ru-RU" altLang="ru-RU" sz="4000">
                <a:latin typeface="Times New Roman" panose="02020603050405020304" pitchFamily="18" charset="0"/>
                <a:cs typeface="Times New Roman" panose="02020603050405020304" pitchFamily="18" charset="0"/>
              </a:rPr>
              <a:t> </a:t>
            </a:r>
          </a:p>
        </p:txBody>
      </p:sp>
      <p:sp>
        <p:nvSpPr>
          <p:cNvPr id="18435"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A29F04BE-B556-49C0-83F4-F97ABD0ECF15}" type="slidenum">
              <a:rPr lang="ru-RU" altLang="ru-RU" sz="1400"/>
              <a:pPr eaLnBrk="1" hangingPunct="1">
                <a:spcBef>
                  <a:spcPct val="0"/>
                </a:spcBef>
                <a:buFontTx/>
                <a:buNone/>
              </a:pPr>
              <a:t>17</a:t>
            </a:fld>
            <a:endParaRPr lang="ru-RU" altLang="ru-RU" sz="1400"/>
          </a:p>
        </p:txBody>
      </p:sp>
    </p:spTree>
    <p:extLst>
      <p:ext uri="{BB962C8B-B14F-4D97-AF65-F5344CB8AC3E}">
        <p14:creationId xmlns:p14="http://schemas.microsoft.com/office/powerpoint/2010/main" val="24582074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title"/>
          </p:nvPr>
        </p:nvSpPr>
        <p:spPr>
          <a:xfrm>
            <a:off x="1524000" y="0"/>
            <a:ext cx="9144000" cy="6858000"/>
          </a:xfrm>
        </p:spPr>
        <p:txBody>
          <a:bodyPr/>
          <a:lstStyle/>
          <a:p>
            <a:pPr algn="just" eaLnBrk="1" hangingPunct="1"/>
            <a:r>
              <a:rPr lang="ru-RU" altLang="ru-RU" sz="4000" b="1" i="1">
                <a:solidFill>
                  <a:srgbClr val="FF3300"/>
                </a:solidFill>
                <a:cs typeface="Times New Roman" panose="02020603050405020304" pitchFamily="18" charset="0"/>
              </a:rPr>
              <a:t>    </a:t>
            </a:r>
            <a:r>
              <a:rPr lang="ru-RU" altLang="ru-RU" sz="3600" b="1" i="1">
                <a:latin typeface="Times New Roman" panose="02020603050405020304" pitchFamily="18" charset="0"/>
                <a:cs typeface="Times New Roman" panose="02020603050405020304" pitchFamily="18" charset="0"/>
              </a:rPr>
              <a:t>Максимальным КПД обладают машины у которых только обратимые процессы.</a:t>
            </a:r>
            <a:r>
              <a:rPr lang="ru-RU" altLang="ru-RU" sz="3600">
                <a:latin typeface="Times New Roman" panose="02020603050405020304" pitchFamily="18" charset="0"/>
                <a:cs typeface="Times New Roman" panose="02020603050405020304" pitchFamily="18" charset="0"/>
              </a:rPr>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Реальные процессы сопровождаются </a:t>
            </a:r>
            <a:r>
              <a:rPr lang="ru-RU" altLang="ru-RU" sz="3600" b="1" i="1">
                <a:latin typeface="Times New Roman" panose="02020603050405020304" pitchFamily="18" charset="0"/>
                <a:cs typeface="Times New Roman" panose="02020603050405020304" pitchFamily="18" charset="0"/>
              </a:rPr>
              <a:t>диссипацией энергии</a:t>
            </a:r>
            <a:r>
              <a:rPr lang="ru-RU" altLang="ru-RU" sz="3600">
                <a:latin typeface="Times New Roman" panose="02020603050405020304" pitchFamily="18" charset="0"/>
                <a:cs typeface="Times New Roman" panose="02020603050405020304" pitchFamily="18" charset="0"/>
              </a:rPr>
              <a:t> (из-за трения, теплопроводности и т.д.), которая нами не рассматривается</a:t>
            </a:r>
            <a:r>
              <a:rPr lang="ru-RU" altLang="ru-RU" sz="3600" i="1">
                <a:latin typeface="Times New Roman" panose="02020603050405020304" pitchFamily="18" charset="0"/>
                <a:cs typeface="Times New Roman" panose="02020603050405020304" pitchFamily="18" charset="0"/>
              </a:rPr>
              <a:t>. </a:t>
            </a:r>
            <a:br>
              <a:rPr lang="ru-RU" altLang="ru-RU" sz="3600" i="1">
                <a:latin typeface="Times New Roman" panose="02020603050405020304" pitchFamily="18" charset="0"/>
                <a:cs typeface="Times New Roman" panose="02020603050405020304" pitchFamily="18" charset="0"/>
              </a:rPr>
            </a:br>
            <a:r>
              <a:rPr lang="ru-RU" altLang="ru-RU" sz="3600" i="1">
                <a:latin typeface="Times New Roman" panose="02020603050405020304" pitchFamily="18" charset="0"/>
                <a:cs typeface="Times New Roman" panose="02020603050405020304" pitchFamily="18" charset="0"/>
              </a:rPr>
              <a:t>	</a:t>
            </a:r>
            <a:endParaRPr lang="ru-RU" altLang="ru-RU" sz="3600">
              <a:latin typeface="Times New Roman" panose="02020603050405020304" pitchFamily="18" charset="0"/>
              <a:cs typeface="Times New Roman" panose="02020603050405020304" pitchFamily="18" charset="0"/>
            </a:endParaRPr>
          </a:p>
        </p:txBody>
      </p:sp>
      <p:sp>
        <p:nvSpPr>
          <p:cNvPr id="19459"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93C09607-46F2-432E-8D48-916307BE56F6}" type="slidenum">
              <a:rPr lang="ru-RU" altLang="ru-RU" sz="1400"/>
              <a:pPr eaLnBrk="1" hangingPunct="1">
                <a:spcBef>
                  <a:spcPct val="0"/>
                </a:spcBef>
                <a:buFontTx/>
                <a:buNone/>
              </a:pPr>
              <a:t>18</a:t>
            </a:fld>
            <a:endParaRPr lang="ru-RU" altLang="ru-RU" sz="1400"/>
          </a:p>
        </p:txBody>
      </p:sp>
    </p:spTree>
    <p:extLst>
      <p:ext uri="{BB962C8B-B14F-4D97-AF65-F5344CB8AC3E}">
        <p14:creationId xmlns:p14="http://schemas.microsoft.com/office/powerpoint/2010/main" val="33133506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ChangeArrowheads="1"/>
          </p:cNvSpPr>
          <p:nvPr>
            <p:ph type="title"/>
          </p:nvPr>
        </p:nvSpPr>
        <p:spPr>
          <a:xfrm>
            <a:off x="1524000" y="2286000"/>
            <a:ext cx="9144000" cy="4038600"/>
          </a:xfrm>
        </p:spPr>
        <p:txBody>
          <a:bodyPr/>
          <a:lstStyle/>
          <a:p>
            <a:pPr algn="just" eaLnBrk="1" hangingPunct="1"/>
            <a:r>
              <a:rPr lang="ru-RU" altLang="ru-RU" sz="3600">
                <a:solidFill>
                  <a:srgbClr val="000000"/>
                </a:solidFill>
              </a:rPr>
              <a:t>  </a:t>
            </a:r>
            <a:r>
              <a:rPr lang="ru-RU" altLang="ru-RU" sz="3600" b="1">
                <a:solidFill>
                  <a:srgbClr val="000000"/>
                </a:solidFill>
                <a:latin typeface="Times New Roman" panose="02020603050405020304" pitchFamily="18" charset="0"/>
                <a:cs typeface="Times New Roman" panose="02020603050405020304" pitchFamily="18" charset="0"/>
              </a:rPr>
              <a:t>-</a:t>
            </a:r>
            <a:r>
              <a:rPr lang="ru-RU" altLang="ru-RU" sz="3600">
                <a:solidFill>
                  <a:srgbClr val="000000"/>
                </a:solidFill>
                <a:latin typeface="Times New Roman" panose="02020603050405020304" pitchFamily="18" charset="0"/>
                <a:cs typeface="Times New Roman" panose="02020603050405020304" pitchFamily="18" charset="0"/>
              </a:rPr>
              <a:t>  многие процессы в природе и технике близки к обратимым процессам;</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t>
            </a:r>
            <a:r>
              <a:rPr lang="ru-RU" altLang="ru-RU" sz="3600" b="1">
                <a:solidFill>
                  <a:srgbClr val="000000"/>
                </a:solidFill>
                <a:latin typeface="Times New Roman" panose="02020603050405020304" pitchFamily="18" charset="0"/>
                <a:cs typeface="Times New Roman" panose="02020603050405020304" pitchFamily="18" charset="0"/>
              </a:rPr>
              <a:t>-</a:t>
            </a:r>
            <a:r>
              <a:rPr lang="ru-RU" altLang="ru-RU" sz="3600">
                <a:solidFill>
                  <a:srgbClr val="000000"/>
                </a:solidFill>
                <a:latin typeface="Times New Roman" panose="02020603050405020304" pitchFamily="18" charset="0"/>
                <a:cs typeface="Times New Roman" panose="02020603050405020304" pitchFamily="18" charset="0"/>
              </a:rPr>
              <a:t>  обратимые процессы являются наиболее экономичными и приводят к максимальному значению термического коэффициента полезного действия тепловых двигателей.</a:t>
            </a:r>
          </a:p>
        </p:txBody>
      </p:sp>
      <p:sp>
        <p:nvSpPr>
          <p:cNvPr id="20483" name="Rectangle 5"/>
          <p:cNvSpPr>
            <a:spLocks noChangeArrowheads="1"/>
          </p:cNvSpPr>
          <p:nvPr/>
        </p:nvSpPr>
        <p:spPr bwMode="auto">
          <a:xfrm>
            <a:off x="1524000" y="457200"/>
            <a:ext cx="91440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ru-RU" altLang="ru-RU" sz="3600" b="1">
                <a:solidFill>
                  <a:srgbClr val="0000FF"/>
                </a:solidFill>
                <a:latin typeface="Times New Roman" panose="02020603050405020304" pitchFamily="18" charset="0"/>
              </a:rPr>
              <a:t>	</a:t>
            </a:r>
            <a:r>
              <a:rPr lang="ru-RU" altLang="ru-RU" sz="3600" b="1">
                <a:latin typeface="Times New Roman" panose="02020603050405020304" pitchFamily="18" charset="0"/>
              </a:rPr>
              <a:t>Обратимые процессы</a:t>
            </a:r>
            <a:r>
              <a:rPr lang="ru-RU" altLang="ru-RU" sz="3600">
                <a:latin typeface="Times New Roman" panose="02020603050405020304" pitchFamily="18" charset="0"/>
              </a:rPr>
              <a:t> – это в какой-то степени идеализация реальных процессов. Их рассмотрение важно по двум причинам:</a:t>
            </a:r>
          </a:p>
        </p:txBody>
      </p:sp>
      <p:sp>
        <p:nvSpPr>
          <p:cNvPr id="20484"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0360C73C-2191-47F5-B20E-01946605980C}" type="slidenum">
              <a:rPr lang="ru-RU" altLang="ru-RU" sz="1400"/>
              <a:pPr eaLnBrk="1" hangingPunct="1">
                <a:spcBef>
                  <a:spcPct val="0"/>
                </a:spcBef>
                <a:buFontTx/>
                <a:buNone/>
              </a:pPr>
              <a:t>19</a:t>
            </a:fld>
            <a:endParaRPr lang="ru-RU" altLang="ru-RU" sz="1400"/>
          </a:p>
        </p:txBody>
      </p:sp>
    </p:spTree>
    <p:extLst>
      <p:ext uri="{BB962C8B-B14F-4D97-AF65-F5344CB8AC3E}">
        <p14:creationId xmlns:p14="http://schemas.microsoft.com/office/powerpoint/2010/main" val="5064743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solidFill>
            <a:schemeClr val="bg2"/>
          </a:solidFill>
          <a:ln>
            <a:solidFill>
              <a:schemeClr val="tx1"/>
            </a:solidFill>
            <a:miter lim="800000"/>
            <a:headEnd/>
            <a:tailEnd/>
          </a:ln>
        </p:spPr>
        <p:txBody>
          <a:bodyPr/>
          <a:lstStyle/>
          <a:p>
            <a:pPr eaLnBrk="1" hangingPunct="1"/>
            <a:r>
              <a:rPr lang="ru-RU" altLang="ru-RU" sz="3600" b="1">
                <a:solidFill>
                  <a:srgbClr val="000000"/>
                </a:solidFill>
                <a:latin typeface="Times New Roman" panose="02020603050405020304" pitchFamily="18" charset="0"/>
                <a:cs typeface="Times New Roman" panose="02020603050405020304" pitchFamily="18" charset="0"/>
              </a:rPr>
              <a:t>18.2</a:t>
            </a:r>
            <a:r>
              <a:rPr lang="en-US" altLang="ru-RU" sz="3600" b="1">
                <a:solidFill>
                  <a:srgbClr val="000000"/>
                </a:solidFill>
                <a:latin typeface="Times New Roman" panose="02020603050405020304" pitchFamily="18" charset="0"/>
                <a:cs typeface="Times New Roman" panose="02020603050405020304" pitchFamily="18" charset="0"/>
              </a:rPr>
              <a:t>.</a:t>
            </a:r>
            <a:r>
              <a:rPr lang="ru-RU" altLang="ru-RU" sz="3600" b="1">
                <a:solidFill>
                  <a:srgbClr val="000000"/>
                </a:solidFill>
                <a:latin typeface="Times New Roman" panose="02020603050405020304" pitchFamily="18" charset="0"/>
                <a:cs typeface="Times New Roman" panose="02020603050405020304" pitchFamily="18" charset="0"/>
              </a:rPr>
              <a:t> Тепловые машины</a:t>
            </a:r>
            <a:endParaRPr lang="ru-RU" altLang="ru-RU" sz="3600">
              <a:solidFill>
                <a:srgbClr val="000000"/>
              </a:solidFill>
              <a:latin typeface="Times New Roman" panose="02020603050405020304" pitchFamily="18" charset="0"/>
              <a:cs typeface="Times New Roman" panose="02020603050405020304" pitchFamily="18" charset="0"/>
            </a:endParaRPr>
          </a:p>
        </p:txBody>
      </p:sp>
      <p:sp>
        <p:nvSpPr>
          <p:cNvPr id="21507" name="Rectangle 3"/>
          <p:cNvSpPr>
            <a:spLocks noGrp="1" noChangeArrowheads="1"/>
          </p:cNvSpPr>
          <p:nvPr>
            <p:ph type="body" idx="1"/>
          </p:nvPr>
        </p:nvSpPr>
        <p:spPr>
          <a:xfrm>
            <a:off x="1524000" y="2057400"/>
            <a:ext cx="9144000" cy="4800600"/>
          </a:xfrm>
        </p:spPr>
        <p:txBody>
          <a:bodyPr/>
          <a:lstStyle/>
          <a:p>
            <a:pPr algn="just" eaLnBrk="1" hangingPunct="1">
              <a:buFontTx/>
              <a:buNone/>
            </a:pPr>
            <a:r>
              <a:rPr lang="ru-RU" altLang="ru-RU" sz="3600" i="1">
                <a:solidFill>
                  <a:srgbClr val="000000"/>
                </a:solidFill>
              </a:rPr>
              <a:t>  		</a:t>
            </a:r>
            <a:r>
              <a:rPr lang="ru-RU" altLang="ru-RU" sz="3600" b="1" i="1">
                <a:latin typeface="Times New Roman" panose="02020603050405020304" pitchFamily="18" charset="0"/>
                <a:cs typeface="Times New Roman" panose="02020603050405020304" pitchFamily="18" charset="0"/>
              </a:rPr>
              <a:t>Тепловой машиной называется периодический действующий двигатель, совершающий работу за счет получаемого извне тепла.</a:t>
            </a:r>
          </a:p>
          <a:p>
            <a:pPr algn="just" eaLnBrk="1" hangingPunct="1">
              <a:buFontTx/>
              <a:buNone/>
            </a:pPr>
            <a:r>
              <a:rPr lang="ru-RU" altLang="ru-RU" sz="3600">
                <a:solidFill>
                  <a:srgbClr val="000000"/>
                </a:solidFill>
                <a:cs typeface="Times New Roman" panose="02020603050405020304" pitchFamily="18" charset="0"/>
              </a:rPr>
              <a:t>		</a:t>
            </a:r>
            <a:endParaRPr lang="ru-RU" altLang="ru-RU" sz="3600">
              <a:solidFill>
                <a:srgbClr val="000000"/>
              </a:solidFill>
            </a:endParaRPr>
          </a:p>
        </p:txBody>
      </p:sp>
      <p:sp>
        <p:nvSpPr>
          <p:cNvPr id="21508"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4334BA01-D206-4092-A7B2-99209EE056C5}" type="slidenum">
              <a:rPr lang="ru-RU" altLang="ru-RU" sz="1400"/>
              <a:pPr eaLnBrk="1" hangingPunct="1">
                <a:spcBef>
                  <a:spcPct val="0"/>
                </a:spcBef>
                <a:buFontTx/>
                <a:buNone/>
              </a:pPr>
              <a:t>20</a:t>
            </a:fld>
            <a:endParaRPr lang="ru-RU" altLang="ru-RU" sz="1400"/>
          </a:p>
        </p:txBody>
      </p:sp>
    </p:spTree>
    <p:extLst>
      <p:ext uri="{BB962C8B-B14F-4D97-AF65-F5344CB8AC3E}">
        <p14:creationId xmlns:p14="http://schemas.microsoft.com/office/powerpoint/2010/main" val="10067627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34818"/>
                                        </p:tgtEl>
                                        <p:attrNameLst>
                                          <p:attrName>style.visibility</p:attrName>
                                        </p:attrNameLst>
                                      </p:cBhvr>
                                      <p:to>
                                        <p:strVal val="visible"/>
                                      </p:to>
                                    </p:set>
                                    <p:animEffect transition="in" filter="barn(inHorizontal)">
                                      <p:cBhvr>
                                        <p:cTn id="7" dur="500"/>
                                        <p:tgtEl>
                                          <p:spTgt spid="34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4" descr="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5029200"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461" name="Picture 5" descr="adia"/>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477001" y="1"/>
            <a:ext cx="4397375" cy="375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Rectangle 6"/>
          <p:cNvSpPr>
            <a:spLocks noChangeArrowheads="1"/>
          </p:cNvSpPr>
          <p:nvPr/>
        </p:nvSpPr>
        <p:spPr bwMode="auto">
          <a:xfrm>
            <a:off x="1524000" y="4343400"/>
            <a:ext cx="9144000" cy="157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ru-RU" altLang="ru-RU">
                <a:solidFill>
                  <a:srgbClr val="000000"/>
                </a:solidFill>
                <a:latin typeface="Times New Roman" panose="02020603050405020304" pitchFamily="18" charset="0"/>
              </a:rPr>
              <a:t>	Любая тепловая машина работает по принципу кругового (циклического) процесса, т.е. возвращается в исходное состояние (рисунок .1).</a:t>
            </a:r>
          </a:p>
        </p:txBody>
      </p:sp>
      <p:sp>
        <p:nvSpPr>
          <p:cNvPr id="22533"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A99BC0A9-E485-410F-BE33-401A7B73A894}" type="slidenum">
              <a:rPr lang="ru-RU" altLang="ru-RU" sz="1400"/>
              <a:pPr eaLnBrk="1" hangingPunct="1">
                <a:spcBef>
                  <a:spcPct val="0"/>
                </a:spcBef>
                <a:buFontTx/>
                <a:buNone/>
              </a:pPr>
              <a:t>21</a:t>
            </a:fld>
            <a:endParaRPr lang="ru-RU" altLang="ru-RU" sz="1400"/>
          </a:p>
        </p:txBody>
      </p:sp>
    </p:spTree>
    <p:extLst>
      <p:ext uri="{BB962C8B-B14F-4D97-AF65-F5344CB8AC3E}">
        <p14:creationId xmlns:p14="http://schemas.microsoft.com/office/powerpoint/2010/main" val="35850726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147461"/>
                                        </p:tgtEl>
                                        <p:attrNameLst>
                                          <p:attrName>style.visibility</p:attrName>
                                        </p:attrNameLst>
                                      </p:cBhvr>
                                      <p:to>
                                        <p:strVal val="visible"/>
                                      </p:to>
                                    </p:set>
                                    <p:animEffect transition="in" filter="box(out)">
                                      <p:cBhvr>
                                        <p:cTn id="7" dur="500"/>
                                        <p:tgtEl>
                                          <p:spTgt spid="147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p:cNvSpPr>
            <a:spLocks noGrp="1" noChangeArrowheads="1"/>
          </p:cNvSpPr>
          <p:nvPr>
            <p:ph type="title"/>
          </p:nvPr>
        </p:nvSpPr>
        <p:spPr>
          <a:xfrm>
            <a:off x="1524000" y="0"/>
            <a:ext cx="9144000" cy="6858000"/>
          </a:xfrm>
        </p:spPr>
        <p:txBody>
          <a:bodyPr/>
          <a:lstStyle/>
          <a:p>
            <a:pPr algn="just" eaLnBrk="1" hangingPunct="1"/>
            <a:r>
              <a:rPr lang="ru-RU" altLang="ru-RU" sz="3600">
                <a:solidFill>
                  <a:srgbClr val="000000"/>
                </a:solidFill>
              </a:rPr>
              <a:t>   	</a:t>
            </a:r>
            <a:r>
              <a:rPr lang="ru-RU" altLang="ru-RU" sz="3600">
                <a:latin typeface="Times New Roman" panose="02020603050405020304" pitchFamily="18" charset="0"/>
                <a:cs typeface="Times New Roman" panose="02020603050405020304" pitchFamily="18" charset="0"/>
              </a:rPr>
              <a:t>Но чтобы при этом была совершена полезная работа, возврат должен быть произведен с наименьшими затратами.</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Полезная работа равна разности работ расширения и сжатия, т.е. равна площади, ограниченной замкнутой кривой.</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a:t>
            </a:r>
            <a:r>
              <a:rPr lang="ru-RU" altLang="ru-RU" sz="3600" i="1">
                <a:latin typeface="Times New Roman" panose="02020603050405020304" pitchFamily="18" charset="0"/>
                <a:cs typeface="Times New Roman" panose="02020603050405020304" pitchFamily="18" charset="0"/>
              </a:rPr>
              <a:t>Обязательными частями тепловой машины являются </a:t>
            </a:r>
            <a:r>
              <a:rPr lang="ru-RU" altLang="ru-RU" sz="3600" b="1" i="1">
                <a:latin typeface="Times New Roman" panose="02020603050405020304" pitchFamily="18" charset="0"/>
                <a:cs typeface="Times New Roman" panose="02020603050405020304" pitchFamily="18" charset="0"/>
              </a:rPr>
              <a:t>нагреватель</a:t>
            </a:r>
            <a:r>
              <a:rPr lang="ru-RU" altLang="ru-RU" sz="3600">
                <a:latin typeface="Times New Roman" panose="02020603050405020304" pitchFamily="18" charset="0"/>
                <a:cs typeface="Times New Roman" panose="02020603050405020304" pitchFamily="18" charset="0"/>
              </a:rPr>
              <a:t> (источник энергии), </a:t>
            </a:r>
            <a:r>
              <a:rPr lang="ru-RU" altLang="ru-RU" sz="3600" b="1" i="1">
                <a:latin typeface="Times New Roman" panose="02020603050405020304" pitchFamily="18" charset="0"/>
                <a:cs typeface="Times New Roman" panose="02020603050405020304" pitchFamily="18" charset="0"/>
              </a:rPr>
              <a:t>холодильник, рабочее тело</a:t>
            </a:r>
            <a:r>
              <a:rPr lang="ru-RU" altLang="ru-RU" sz="3600">
                <a:latin typeface="Times New Roman" panose="02020603050405020304" pitchFamily="18" charset="0"/>
                <a:cs typeface="Times New Roman" panose="02020603050405020304" pitchFamily="18" charset="0"/>
              </a:rPr>
              <a:t> (газ, пар). </a:t>
            </a:r>
          </a:p>
        </p:txBody>
      </p:sp>
      <p:sp>
        <p:nvSpPr>
          <p:cNvPr id="23555"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B4F33C0F-2F09-427D-A641-9DC5ECE30976}" type="slidenum">
              <a:rPr lang="ru-RU" altLang="ru-RU" sz="1400"/>
              <a:pPr eaLnBrk="1" hangingPunct="1">
                <a:spcBef>
                  <a:spcPct val="0"/>
                </a:spcBef>
                <a:buFontTx/>
                <a:buNone/>
              </a:pPr>
              <a:t>22</a:t>
            </a:fld>
            <a:endParaRPr lang="ru-RU" altLang="ru-RU" sz="1400"/>
          </a:p>
        </p:txBody>
      </p:sp>
    </p:spTree>
    <p:extLst>
      <p:ext uri="{BB962C8B-B14F-4D97-AF65-F5344CB8AC3E}">
        <p14:creationId xmlns:p14="http://schemas.microsoft.com/office/powerpoint/2010/main" val="39378984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5"/>
          <p:cNvSpPr>
            <a:spLocks noChangeArrowheads="1"/>
          </p:cNvSpPr>
          <p:nvPr/>
        </p:nvSpPr>
        <p:spPr bwMode="auto">
          <a:xfrm>
            <a:off x="1524001" y="25299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pic>
        <p:nvPicPr>
          <p:cNvPr id="24579" name="Picture 4" descr="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762000"/>
            <a:ext cx="9144000" cy="205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Rectangle 6"/>
          <p:cNvSpPr>
            <a:spLocks noChangeArrowheads="1"/>
          </p:cNvSpPr>
          <p:nvPr/>
        </p:nvSpPr>
        <p:spPr bwMode="auto">
          <a:xfrm>
            <a:off x="7272339" y="2284414"/>
            <a:ext cx="1203325" cy="52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u-RU" altLang="ru-RU" sz="2800">
                <a:cs typeface="Times New Roman" panose="02020603050405020304" pitchFamily="18" charset="0"/>
              </a:rPr>
              <a:t>Рис. 3</a:t>
            </a:r>
            <a:endParaRPr lang="ru-RU" altLang="ru-RU" sz="2800"/>
          </a:p>
        </p:txBody>
      </p:sp>
      <p:pic>
        <p:nvPicPr>
          <p:cNvPr id="117767" name="Picture 7" descr="adia"/>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038601" y="3425826"/>
            <a:ext cx="4016375" cy="343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2"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ECFFF756-ED2E-4656-B8C4-225C81036289}" type="slidenum">
              <a:rPr lang="ru-RU" altLang="ru-RU" sz="1400"/>
              <a:pPr eaLnBrk="1" hangingPunct="1">
                <a:spcBef>
                  <a:spcPct val="0"/>
                </a:spcBef>
                <a:buFontTx/>
                <a:buNone/>
              </a:pPr>
              <a:t>23</a:t>
            </a:fld>
            <a:endParaRPr lang="ru-RU" altLang="ru-RU" sz="1400"/>
          </a:p>
        </p:txBody>
      </p:sp>
    </p:spTree>
    <p:extLst>
      <p:ext uri="{BB962C8B-B14F-4D97-AF65-F5344CB8AC3E}">
        <p14:creationId xmlns:p14="http://schemas.microsoft.com/office/powerpoint/2010/main" val="2095031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117767"/>
                                        </p:tgtEl>
                                        <p:attrNameLst>
                                          <p:attrName>style.visibility</p:attrName>
                                        </p:attrNameLst>
                                      </p:cBhvr>
                                      <p:to>
                                        <p:strVal val="visible"/>
                                      </p:to>
                                    </p:set>
                                    <p:animEffect transition="in" filter="box(out)">
                                      <p:cBhvr>
                                        <p:cTn id="7" dur="500"/>
                                        <p:tgtEl>
                                          <p:spTgt spid="1177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Grp="1" noChangeArrowheads="1"/>
          </p:cNvSpPr>
          <p:nvPr>
            <p:ph type="title"/>
          </p:nvPr>
        </p:nvSpPr>
        <p:spPr>
          <a:xfrm>
            <a:off x="1524000" y="0"/>
            <a:ext cx="9144000" cy="6858000"/>
          </a:xfrm>
        </p:spPr>
        <p:txBody>
          <a:bodyPr/>
          <a:lstStyle/>
          <a:p>
            <a:pPr algn="just" eaLnBrk="1" hangingPunct="1"/>
            <a:r>
              <a:rPr lang="ru-RU" altLang="ru-RU" sz="3600">
                <a:solidFill>
                  <a:srgbClr val="000000"/>
                </a:solidFill>
              </a:rPr>
              <a:t>   </a:t>
            </a:r>
            <a:r>
              <a:rPr lang="ru-RU" altLang="ru-RU" sz="3600">
                <a:solidFill>
                  <a:srgbClr val="000000"/>
                </a:solidFill>
                <a:latin typeface="Times New Roman" panose="02020603050405020304" pitchFamily="18" charset="0"/>
                <a:cs typeface="Times New Roman" panose="02020603050405020304" pitchFamily="18" charset="0"/>
              </a:rPr>
              <a:t>Зачем холодильник? Так как в тепловой машине реализуется круговой процесс, то вернуться в исходное состояние можно с меньшими затратами, если отдать часть тепла.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Если охладить пар, то его легче сжать, следовательно, работа сжатия будет меньше работы расширения. Поэтому в тепловых машинах используется холодильник.</a:t>
            </a:r>
          </a:p>
        </p:txBody>
      </p:sp>
      <p:sp>
        <p:nvSpPr>
          <p:cNvPr id="25603"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E36256C9-6C97-46EA-B5B7-A260820C8C0E}" type="slidenum">
              <a:rPr lang="ru-RU" altLang="ru-RU" sz="1400"/>
              <a:pPr eaLnBrk="1" hangingPunct="1">
                <a:spcBef>
                  <a:spcPct val="0"/>
                </a:spcBef>
                <a:buFontTx/>
                <a:buNone/>
              </a:pPr>
              <a:t>24</a:t>
            </a:fld>
            <a:endParaRPr lang="ru-RU" altLang="ru-RU" sz="1400"/>
          </a:p>
        </p:txBody>
      </p:sp>
    </p:spTree>
    <p:extLst>
      <p:ext uri="{BB962C8B-B14F-4D97-AF65-F5344CB8AC3E}">
        <p14:creationId xmlns:p14="http://schemas.microsoft.com/office/powerpoint/2010/main" val="14041047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8"/>
          <p:cNvSpPr>
            <a:spLocks noChangeArrowheads="1"/>
          </p:cNvSpPr>
          <p:nvPr/>
        </p:nvSpPr>
        <p:spPr bwMode="auto">
          <a:xfrm>
            <a:off x="1524000" y="2959100"/>
            <a:ext cx="9144000" cy="286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ru-RU" altLang="ru-RU" sz="3600">
                <a:cs typeface="Times New Roman" panose="02020603050405020304" pitchFamily="18" charset="0"/>
              </a:rPr>
              <a:t>	</a:t>
            </a:r>
            <a:r>
              <a:rPr lang="ru-RU" altLang="ru-RU" sz="3600" b="1">
                <a:latin typeface="Times New Roman" panose="02020603050405020304" pitchFamily="18" charset="0"/>
                <a:cs typeface="Times New Roman" panose="02020603050405020304" pitchFamily="18" charset="0"/>
              </a:rPr>
              <a:t>Прямой цикл</a:t>
            </a:r>
            <a:r>
              <a:rPr lang="ru-RU" altLang="ru-RU" sz="3600">
                <a:latin typeface="Times New Roman" panose="02020603050405020304" pitchFamily="18" charset="0"/>
                <a:cs typeface="Times New Roman" panose="02020603050405020304" pitchFamily="18" charset="0"/>
              </a:rPr>
              <a:t> используется в </a:t>
            </a:r>
            <a:r>
              <a:rPr lang="ru-RU" altLang="ru-RU" sz="3600" b="1">
                <a:latin typeface="Times New Roman" panose="02020603050405020304" pitchFamily="18" charset="0"/>
                <a:cs typeface="Times New Roman" panose="02020603050405020304" pitchFamily="18" charset="0"/>
              </a:rPr>
              <a:t>тепловом двигателе</a:t>
            </a:r>
            <a:r>
              <a:rPr lang="ru-RU" altLang="ru-RU" sz="3600">
                <a:latin typeface="Times New Roman" panose="02020603050405020304" pitchFamily="18" charset="0"/>
                <a:cs typeface="Times New Roman" panose="02020603050405020304" pitchFamily="18" charset="0"/>
              </a:rPr>
              <a:t> – периодически действующей тепловой машине, совершающей работу за счет полученной извне теплоты. </a:t>
            </a:r>
          </a:p>
          <a:p>
            <a:pPr algn="just" eaLnBrk="1" hangingPunct="1">
              <a:spcBef>
                <a:spcPct val="0"/>
              </a:spcBef>
              <a:buFontTx/>
              <a:buNone/>
            </a:pPr>
            <a:r>
              <a:rPr lang="ru-RU" altLang="ru-RU" sz="3600">
                <a:cs typeface="Times New Roman" panose="02020603050405020304" pitchFamily="18" charset="0"/>
              </a:rPr>
              <a:t>	</a:t>
            </a:r>
            <a:endParaRPr lang="ru-RU" altLang="ru-RU" sz="3600"/>
          </a:p>
        </p:txBody>
      </p:sp>
      <p:sp>
        <p:nvSpPr>
          <p:cNvPr id="26627" name="Rectangle 10"/>
          <p:cNvSpPr>
            <a:spLocks noChangeArrowheads="1"/>
          </p:cNvSpPr>
          <p:nvPr/>
        </p:nvSpPr>
        <p:spPr bwMode="auto">
          <a:xfrm>
            <a:off x="1524001" y="25299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pic>
        <p:nvPicPr>
          <p:cNvPr id="26628" name="Picture 9" desc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28600"/>
            <a:ext cx="9144000" cy="205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Rectangle 11"/>
          <p:cNvSpPr>
            <a:spLocks noChangeArrowheads="1"/>
          </p:cNvSpPr>
          <p:nvPr/>
        </p:nvSpPr>
        <p:spPr bwMode="auto">
          <a:xfrm>
            <a:off x="7713664" y="2055814"/>
            <a:ext cx="1057275"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u-RU" altLang="ru-RU" sz="2400">
                <a:cs typeface="Times New Roman" panose="02020603050405020304" pitchFamily="18" charset="0"/>
              </a:rPr>
              <a:t>Рис. 3</a:t>
            </a:r>
            <a:endParaRPr lang="ru-RU" altLang="ru-RU" sz="2400"/>
          </a:p>
        </p:txBody>
      </p:sp>
      <p:graphicFrame>
        <p:nvGraphicFramePr>
          <p:cNvPr id="26630" name="Object 12"/>
          <p:cNvGraphicFramePr>
            <a:graphicFrameLocks noChangeAspect="1"/>
          </p:cNvGraphicFramePr>
          <p:nvPr/>
        </p:nvGraphicFramePr>
        <p:xfrm>
          <a:off x="4343400" y="5410201"/>
          <a:ext cx="3200400" cy="879475"/>
        </p:xfrm>
        <a:graphic>
          <a:graphicData uri="http://schemas.openxmlformats.org/presentationml/2006/ole">
            <mc:AlternateContent xmlns:mc="http://schemas.openxmlformats.org/markup-compatibility/2006">
              <mc:Choice xmlns:v="urn:schemas-microsoft-com:vml" Requires="v">
                <p:oleObj spid="_x0000_s6146" name="Формула" r:id="rId4" imgW="863225" imgH="241195" progId="Equation.3">
                  <p:embed/>
                </p:oleObj>
              </mc:Choice>
              <mc:Fallback>
                <p:oleObj name="Формула" r:id="rId4" imgW="863225" imgH="241195"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3400" y="5410201"/>
                        <a:ext cx="32004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631"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258AA8E9-BD4A-4505-A00F-FAC43BB6E141}" type="slidenum">
              <a:rPr lang="ru-RU" altLang="ru-RU" sz="1400"/>
              <a:pPr eaLnBrk="1" hangingPunct="1">
                <a:spcBef>
                  <a:spcPct val="0"/>
                </a:spcBef>
                <a:buFontTx/>
                <a:buNone/>
              </a:pPr>
              <a:t>25</a:t>
            </a:fld>
            <a:endParaRPr lang="ru-RU" altLang="ru-RU" sz="1400"/>
          </a:p>
        </p:txBody>
      </p:sp>
    </p:spTree>
    <p:extLst>
      <p:ext uri="{BB962C8B-B14F-4D97-AF65-F5344CB8AC3E}">
        <p14:creationId xmlns:p14="http://schemas.microsoft.com/office/powerpoint/2010/main" val="34568446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Grp="1" noChangeArrowheads="1"/>
          </p:cNvSpPr>
          <p:nvPr>
            <p:ph type="title"/>
          </p:nvPr>
        </p:nvSpPr>
        <p:spPr>
          <a:xfrm>
            <a:off x="1524000" y="0"/>
            <a:ext cx="9144000" cy="6858000"/>
          </a:xfrm>
        </p:spPr>
        <p:txBody>
          <a:bodyPr/>
          <a:lstStyle/>
          <a:p>
            <a:pPr algn="l" eaLnBrk="1" hangingPunct="1"/>
            <a:r>
              <a:rPr lang="ru-RU" altLang="ru-RU" sz="3600">
                <a:solidFill>
                  <a:srgbClr val="000000"/>
                </a:solidFill>
                <a:cs typeface="Times New Roman" panose="02020603050405020304" pitchFamily="18" charset="0"/>
              </a:rPr>
              <a:t>	</a:t>
            </a:r>
            <a:r>
              <a:rPr lang="ru-RU" altLang="ru-RU" sz="3600">
                <a:solidFill>
                  <a:srgbClr val="000000"/>
                </a:solidFill>
                <a:latin typeface="Times New Roman" panose="02020603050405020304" pitchFamily="18" charset="0"/>
                <a:cs typeface="Times New Roman" panose="02020603050405020304" pitchFamily="18" charset="0"/>
              </a:rPr>
              <a:t>От термостата с более высокой температурой </a:t>
            </a:r>
            <a:r>
              <a:rPr lang="ru-RU" altLang="ru-RU" sz="3600" i="1">
                <a:solidFill>
                  <a:srgbClr val="000000"/>
                </a:solidFill>
                <a:latin typeface="Times New Roman" panose="02020603050405020304" pitchFamily="18" charset="0"/>
                <a:cs typeface="Times New Roman" panose="02020603050405020304" pitchFamily="18" charset="0"/>
              </a:rPr>
              <a:t>Т</a:t>
            </a:r>
            <a:r>
              <a:rPr lang="ru-RU" altLang="ru-RU" sz="3600" baseline="-30000">
                <a:solidFill>
                  <a:srgbClr val="000000"/>
                </a:solidFill>
                <a:latin typeface="Times New Roman" panose="02020603050405020304" pitchFamily="18" charset="0"/>
                <a:cs typeface="Times New Roman" panose="02020603050405020304" pitchFamily="18" charset="0"/>
              </a:rPr>
              <a:t>1</a:t>
            </a:r>
            <a:r>
              <a:rPr lang="ru-RU" altLang="ru-RU" sz="3600">
                <a:solidFill>
                  <a:srgbClr val="000000"/>
                </a:solidFill>
                <a:latin typeface="Times New Roman" panose="02020603050405020304" pitchFamily="18" charset="0"/>
                <a:cs typeface="Times New Roman" panose="02020603050405020304" pitchFamily="18" charset="0"/>
              </a:rPr>
              <a:t>, называемого нагревателем, за цикл отнимается количество теплоты </a:t>
            </a:r>
            <a:r>
              <a:rPr lang="en-US" altLang="ru-RU" sz="3600" i="1">
                <a:solidFill>
                  <a:srgbClr val="000000"/>
                </a:solidFill>
                <a:latin typeface="Times New Roman" panose="02020603050405020304" pitchFamily="18" charset="0"/>
                <a:cs typeface="Times New Roman" panose="02020603050405020304" pitchFamily="18" charset="0"/>
              </a:rPr>
              <a:t>Q</a:t>
            </a:r>
            <a:r>
              <a:rPr lang="ru-RU" altLang="ru-RU" sz="3600" baseline="-30000">
                <a:solidFill>
                  <a:srgbClr val="000000"/>
                </a:solidFill>
                <a:latin typeface="Times New Roman" panose="02020603050405020304" pitchFamily="18" charset="0"/>
                <a:cs typeface="Times New Roman" panose="02020603050405020304" pitchFamily="18" charset="0"/>
              </a:rPr>
              <a:t>1</a:t>
            </a:r>
            <a:r>
              <a:rPr lang="ru-RU" altLang="ru-RU" sz="3600">
                <a:solidFill>
                  <a:srgbClr val="000000"/>
                </a:solidFill>
                <a:latin typeface="Times New Roman" panose="02020603050405020304" pitchFamily="18" charset="0"/>
                <a:cs typeface="Times New Roman" panose="02020603050405020304" pitchFamily="18" charset="0"/>
              </a:rPr>
              <a:t>, а термостату с более низкой температурой </a:t>
            </a:r>
            <a:r>
              <a:rPr lang="ru-RU" altLang="ru-RU" sz="3600" i="1">
                <a:solidFill>
                  <a:srgbClr val="000000"/>
                </a:solidFill>
                <a:latin typeface="Times New Roman" panose="02020603050405020304" pitchFamily="18" charset="0"/>
                <a:cs typeface="Times New Roman" panose="02020603050405020304" pitchFamily="18" charset="0"/>
              </a:rPr>
              <a:t>Т</a:t>
            </a:r>
            <a:r>
              <a:rPr lang="ru-RU" altLang="ru-RU" sz="3600" baseline="-30000">
                <a:solidFill>
                  <a:srgbClr val="000000"/>
                </a:solidFill>
                <a:latin typeface="Times New Roman" panose="02020603050405020304" pitchFamily="18" charset="0"/>
                <a:cs typeface="Times New Roman" panose="02020603050405020304" pitchFamily="18" charset="0"/>
              </a:rPr>
              <a:t>2</a:t>
            </a:r>
            <a:r>
              <a:rPr lang="ru-RU" altLang="ru-RU" sz="3600">
                <a:solidFill>
                  <a:srgbClr val="000000"/>
                </a:solidFill>
                <a:latin typeface="Times New Roman" panose="02020603050405020304" pitchFamily="18" charset="0"/>
                <a:cs typeface="Times New Roman" panose="02020603050405020304" pitchFamily="18" charset="0"/>
              </a:rPr>
              <a:t>, называемому холодильником, за цикл передается количество теплоты </a:t>
            </a:r>
            <a:r>
              <a:rPr lang="en-US" altLang="ru-RU" sz="3600" i="1">
                <a:solidFill>
                  <a:srgbClr val="000000"/>
                </a:solidFill>
                <a:latin typeface="Times New Roman" panose="02020603050405020304" pitchFamily="18" charset="0"/>
                <a:cs typeface="Times New Roman" panose="02020603050405020304" pitchFamily="18" charset="0"/>
              </a:rPr>
              <a:t>Q</a:t>
            </a:r>
            <a:r>
              <a:rPr lang="ru-RU" altLang="ru-RU" sz="3600" baseline="-30000">
                <a:solidFill>
                  <a:srgbClr val="000000"/>
                </a:solidFill>
                <a:latin typeface="Times New Roman" panose="02020603050405020304" pitchFamily="18" charset="0"/>
                <a:cs typeface="Times New Roman" panose="02020603050405020304" pitchFamily="18" charset="0"/>
              </a:rPr>
              <a:t>2</a:t>
            </a:r>
            <a:r>
              <a:rPr lang="ru-RU" altLang="ru-RU" sz="3600">
                <a:solidFill>
                  <a:srgbClr val="000000"/>
                </a:solidFill>
                <a:latin typeface="Times New Roman" panose="02020603050405020304" pitchFamily="18" charset="0"/>
                <a:cs typeface="Times New Roman" panose="02020603050405020304" pitchFamily="18" charset="0"/>
              </a:rPr>
              <a:t> и совершается работа </a:t>
            </a:r>
            <a:r>
              <a:rPr lang="en-US" altLang="ru-RU" sz="3600" i="1">
                <a:solidFill>
                  <a:srgbClr val="000000"/>
                </a:solidFill>
                <a:latin typeface="Times New Roman" panose="02020603050405020304" pitchFamily="18" charset="0"/>
                <a:cs typeface="Times New Roman" panose="02020603050405020304" pitchFamily="18" charset="0"/>
              </a:rPr>
              <a:t>A</a:t>
            </a:r>
            <a:r>
              <a:rPr lang="ru-RU" altLang="ru-RU" sz="3600">
                <a:solidFill>
                  <a:srgbClr val="000000"/>
                </a:solidFill>
                <a:latin typeface="Times New Roman" panose="02020603050405020304" pitchFamily="18" charset="0"/>
                <a:cs typeface="Times New Roman" panose="02020603050405020304" pitchFamily="18" charset="0"/>
              </a:rPr>
              <a:t>:</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	(4)</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mtClean="0"/>
              <a:t> </a:t>
            </a:r>
          </a:p>
        </p:txBody>
      </p:sp>
      <p:sp>
        <p:nvSpPr>
          <p:cNvPr id="27651" name="Rectangle 6"/>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27652" name="Object 5"/>
          <p:cNvGraphicFramePr>
            <a:graphicFrameLocks noChangeAspect="1"/>
          </p:cNvGraphicFramePr>
          <p:nvPr/>
        </p:nvGraphicFramePr>
        <p:xfrm>
          <a:off x="4267200" y="4648201"/>
          <a:ext cx="3200400" cy="879475"/>
        </p:xfrm>
        <a:graphic>
          <a:graphicData uri="http://schemas.openxmlformats.org/presentationml/2006/ole">
            <mc:AlternateContent xmlns:mc="http://schemas.openxmlformats.org/markup-compatibility/2006">
              <mc:Choice xmlns:v="urn:schemas-microsoft-com:vml" Requires="v">
                <p:oleObj spid="_x0000_s7170" name="Формула" r:id="rId3" imgW="863225" imgH="241195" progId="Equation.3">
                  <p:embed/>
                </p:oleObj>
              </mc:Choice>
              <mc:Fallback>
                <p:oleObj name="Формула" r:id="rId3" imgW="863225" imgH="241195"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4648201"/>
                        <a:ext cx="32004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653"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44A172A7-55DC-4791-AE2A-C1F668C6840D}" type="slidenum">
              <a:rPr lang="ru-RU" altLang="ru-RU" sz="1400"/>
              <a:pPr eaLnBrk="1" hangingPunct="1">
                <a:spcBef>
                  <a:spcPct val="0"/>
                </a:spcBef>
                <a:buFontTx/>
                <a:buNone/>
              </a:pPr>
              <a:t>26</a:t>
            </a:fld>
            <a:endParaRPr lang="ru-RU" altLang="ru-RU" sz="1400"/>
          </a:p>
        </p:txBody>
      </p:sp>
    </p:spTree>
    <p:extLst>
      <p:ext uri="{BB962C8B-B14F-4D97-AF65-F5344CB8AC3E}">
        <p14:creationId xmlns:p14="http://schemas.microsoft.com/office/powerpoint/2010/main" val="34686373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6"/>
          <p:cNvSpPr>
            <a:spLocks noChangeArrowheads="1"/>
          </p:cNvSpPr>
          <p:nvPr/>
        </p:nvSpPr>
        <p:spPr bwMode="auto">
          <a:xfrm>
            <a:off x="8007350" y="2130425"/>
            <a:ext cx="1225550"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u-RU" altLang="ru-RU">
                <a:latin typeface="Times New Roman" panose="02020603050405020304" pitchFamily="18" charset="0"/>
                <a:cs typeface="Times New Roman" panose="02020603050405020304" pitchFamily="18" charset="0"/>
              </a:rPr>
              <a:t>Рис .4</a:t>
            </a:r>
          </a:p>
        </p:txBody>
      </p:sp>
      <p:sp>
        <p:nvSpPr>
          <p:cNvPr id="28675" name="Rectangle 8"/>
          <p:cNvSpPr>
            <a:spLocks noChangeArrowheads="1"/>
          </p:cNvSpPr>
          <p:nvPr/>
        </p:nvSpPr>
        <p:spPr bwMode="auto">
          <a:xfrm>
            <a:off x="1524000" y="3195639"/>
            <a:ext cx="9144000" cy="338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ru-RU" altLang="ru-RU" sz="3600">
                <a:cs typeface="Times New Roman" panose="02020603050405020304" pitchFamily="18" charset="0"/>
              </a:rPr>
              <a:t>	</a:t>
            </a:r>
            <a:r>
              <a:rPr lang="ru-RU" altLang="ru-RU" sz="3600" b="1">
                <a:latin typeface="Times New Roman" panose="02020603050405020304" pitchFamily="18" charset="0"/>
                <a:cs typeface="Times New Roman" panose="02020603050405020304" pitchFamily="18" charset="0"/>
              </a:rPr>
              <a:t>Обратный цикл используется в холодильных машинах</a:t>
            </a:r>
            <a:r>
              <a:rPr lang="ru-RU" altLang="ru-RU" sz="3600">
                <a:latin typeface="Times New Roman" panose="02020603050405020304" pitchFamily="18" charset="0"/>
                <a:cs typeface="Times New Roman" panose="02020603050405020304" pitchFamily="18" charset="0"/>
              </a:rPr>
              <a:t> – </a:t>
            </a:r>
            <a:r>
              <a:rPr lang="ru-RU" altLang="ru-RU" sz="3600" b="1">
                <a:latin typeface="Times New Roman" panose="02020603050405020304" pitchFamily="18" charset="0"/>
                <a:cs typeface="Times New Roman" panose="02020603050405020304" pitchFamily="18" charset="0"/>
              </a:rPr>
              <a:t>периодически действующих установках, в которых за счет работы внешних сил теплота </a:t>
            </a:r>
            <a:r>
              <a:rPr lang="en-US" altLang="ru-RU" sz="3600" b="1">
                <a:latin typeface="Times New Roman" panose="02020603050405020304" pitchFamily="18" charset="0"/>
                <a:cs typeface="Times New Roman" panose="02020603050405020304" pitchFamily="18" charset="0"/>
              </a:rPr>
              <a:t>Q</a:t>
            </a:r>
            <a:r>
              <a:rPr lang="en-US" altLang="ru-RU" sz="3600" b="1" baseline="-25000">
                <a:latin typeface="Times New Roman" panose="02020603050405020304" pitchFamily="18" charset="0"/>
                <a:cs typeface="Times New Roman" panose="02020603050405020304" pitchFamily="18" charset="0"/>
              </a:rPr>
              <a:t>2</a:t>
            </a:r>
            <a:r>
              <a:rPr lang="en-US" altLang="ru-RU" sz="3600" b="1">
                <a:latin typeface="Times New Roman" panose="02020603050405020304" pitchFamily="18" charset="0"/>
                <a:cs typeface="Times New Roman" panose="02020603050405020304" pitchFamily="18" charset="0"/>
              </a:rPr>
              <a:t> </a:t>
            </a:r>
            <a:r>
              <a:rPr lang="ru-RU" altLang="ru-RU" sz="3600" b="1">
                <a:latin typeface="Times New Roman" panose="02020603050405020304" pitchFamily="18" charset="0"/>
                <a:cs typeface="Times New Roman" panose="02020603050405020304" pitchFamily="18" charset="0"/>
              </a:rPr>
              <a:t>от холодного тела переносится к телу с более высокой температурой.</a:t>
            </a:r>
            <a:r>
              <a:rPr lang="ru-RU" altLang="ru-RU" sz="3600">
                <a:latin typeface="Times New Roman" panose="02020603050405020304" pitchFamily="18" charset="0"/>
                <a:cs typeface="Times New Roman" panose="02020603050405020304" pitchFamily="18" charset="0"/>
              </a:rPr>
              <a:t> </a:t>
            </a:r>
          </a:p>
        </p:txBody>
      </p:sp>
      <p:pic>
        <p:nvPicPr>
          <p:cNvPr id="28676" name="Picture 9" descr="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28601"/>
            <a:ext cx="9144000" cy="203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9956333A-F9F5-49D5-AE71-80A53FB49993}" type="slidenum">
              <a:rPr lang="ru-RU" altLang="ru-RU" sz="1400"/>
              <a:pPr eaLnBrk="1" hangingPunct="1">
                <a:spcBef>
                  <a:spcPct val="0"/>
                </a:spcBef>
                <a:buFontTx/>
                <a:buNone/>
              </a:pPr>
              <a:t>27</a:t>
            </a:fld>
            <a:endParaRPr lang="ru-RU" altLang="ru-RU" sz="1400"/>
          </a:p>
        </p:txBody>
      </p:sp>
    </p:spTree>
    <p:extLst>
      <p:ext uri="{BB962C8B-B14F-4D97-AF65-F5344CB8AC3E}">
        <p14:creationId xmlns:p14="http://schemas.microsoft.com/office/powerpoint/2010/main" val="28004670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solidFill>
            <a:schemeClr val="bg2"/>
          </a:solidFill>
          <a:ln>
            <a:solidFill>
              <a:schemeClr val="tx1"/>
            </a:solidFill>
            <a:miter lim="800000"/>
            <a:headEnd/>
            <a:tailEnd/>
          </a:ln>
        </p:spPr>
        <p:txBody>
          <a:bodyPr/>
          <a:lstStyle/>
          <a:p>
            <a:pPr eaLnBrk="1" hangingPunct="1"/>
            <a:r>
              <a:rPr lang="ru-RU" altLang="ru-RU" sz="3600" b="1">
                <a:latin typeface="Times New Roman" panose="02020603050405020304" pitchFamily="18" charset="0"/>
                <a:cs typeface="Times New Roman" panose="02020603050405020304" pitchFamily="18" charset="0"/>
              </a:rPr>
              <a:t>18.3. Цикл Карно (обратимый)</a:t>
            </a:r>
            <a:endParaRPr lang="ru-RU" altLang="ru-RU" sz="3600">
              <a:latin typeface="Times New Roman" panose="02020603050405020304" pitchFamily="18" charset="0"/>
              <a:cs typeface="Times New Roman" panose="02020603050405020304" pitchFamily="18" charset="0"/>
            </a:endParaRPr>
          </a:p>
        </p:txBody>
      </p:sp>
      <p:pic>
        <p:nvPicPr>
          <p:cNvPr id="49170" name="Picture 18" descr="adia"/>
          <p:cNvPicPr>
            <a:picLocks noChangeAspect="1" noChangeArrowheads="1" noCrop="1"/>
          </p:cNvPicPr>
          <p:nvPr>
            <p:ph idx="1"/>
          </p:nvPr>
        </p:nvPicPr>
        <p:blipFill>
          <a:blip r:embed="rId2">
            <a:extLst>
              <a:ext uri="{28A0092B-C50C-407E-A947-70E740481C1C}">
                <a14:useLocalDpi xmlns:a14="http://schemas.microsoft.com/office/drawing/2010/main" val="0"/>
              </a:ext>
            </a:extLst>
          </a:blip>
          <a:srcRect/>
          <a:stretch>
            <a:fillRect/>
          </a:stretch>
        </p:blipFill>
        <p:spPr>
          <a:xfrm>
            <a:off x="3733800" y="2205038"/>
            <a:ext cx="5029200" cy="3771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9700"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6C816996-A26D-4CC5-81D1-75D3A8D31511}" type="slidenum">
              <a:rPr lang="ru-RU" altLang="ru-RU" sz="1400"/>
              <a:pPr eaLnBrk="1" hangingPunct="1">
                <a:spcBef>
                  <a:spcPct val="0"/>
                </a:spcBef>
                <a:buFontTx/>
                <a:buNone/>
              </a:pPr>
              <a:t>28</a:t>
            </a:fld>
            <a:endParaRPr lang="ru-RU" altLang="ru-RU" sz="1400"/>
          </a:p>
        </p:txBody>
      </p:sp>
    </p:spTree>
    <p:extLst>
      <p:ext uri="{BB962C8B-B14F-4D97-AF65-F5344CB8AC3E}">
        <p14:creationId xmlns:p14="http://schemas.microsoft.com/office/powerpoint/2010/main" val="14357998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49154"/>
                                        </p:tgtEl>
                                        <p:attrNameLst>
                                          <p:attrName>style.visibility</p:attrName>
                                        </p:attrNameLst>
                                      </p:cBhvr>
                                      <p:to>
                                        <p:strVal val="visible"/>
                                      </p:to>
                                    </p:set>
                                    <p:animEffect transition="in" filter="barn(inHorizontal)">
                                      <p:cBhvr>
                                        <p:cTn id="7" dur="500"/>
                                        <p:tgtEl>
                                          <p:spTgt spid="49154"/>
                                        </p:tgtEl>
                                      </p:cBhvr>
                                    </p:animEffect>
                                  </p:childTnLst>
                                </p:cTn>
                              </p:par>
                            </p:childTnLst>
                          </p:cTn>
                        </p:par>
                        <p:par>
                          <p:cTn id="8" fill="hold" nodeType="afterGroup">
                            <p:stCondLst>
                              <p:cond delay="500"/>
                            </p:stCondLst>
                            <p:childTnLst>
                              <p:par>
                                <p:cTn id="9" presetID="4" presetClass="entr" presetSubtype="32" fill="hold" nodeType="afterEffect">
                                  <p:stCondLst>
                                    <p:cond delay="0"/>
                                  </p:stCondLst>
                                  <p:childTnLst>
                                    <p:set>
                                      <p:cBhvr>
                                        <p:cTn id="10" dur="1" fill="hold">
                                          <p:stCondLst>
                                            <p:cond delay="0"/>
                                          </p:stCondLst>
                                        </p:cTn>
                                        <p:tgtEl>
                                          <p:spTgt spid="49170"/>
                                        </p:tgtEl>
                                        <p:attrNameLst>
                                          <p:attrName>style.visibility</p:attrName>
                                        </p:attrNameLst>
                                      </p:cBhvr>
                                      <p:to>
                                        <p:strVal val="visible"/>
                                      </p:to>
                                    </p:set>
                                    <p:animEffect transition="in" filter="box(out)">
                                      <p:cBhvr>
                                        <p:cTn id="11" dur="500"/>
                                        <p:tgtEl>
                                          <p:spTgt spid="49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animBg="1"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ChangeArrowheads="1"/>
          </p:cNvSpPr>
          <p:nvPr>
            <p:ph type="title"/>
          </p:nvPr>
        </p:nvSpPr>
        <p:spPr>
          <a:xfrm>
            <a:off x="1524000" y="0"/>
            <a:ext cx="9144000" cy="6858000"/>
          </a:xfrm>
        </p:spPr>
        <p:txBody>
          <a:bodyPr/>
          <a:lstStyle/>
          <a:p>
            <a:pPr algn="l" eaLnBrk="1" hangingPunct="1"/>
            <a:r>
              <a:rPr lang="ru-RU" altLang="ru-RU" sz="2800" b="1">
                <a:solidFill>
                  <a:srgbClr val="000000"/>
                </a:solidFill>
              </a:rPr>
              <a:t>                      </a:t>
            </a:r>
            <a:r>
              <a:rPr lang="ru-RU" altLang="ru-RU" sz="2800" b="1">
                <a:solidFill>
                  <a:srgbClr val="FF3300"/>
                </a:solidFill>
                <a:cs typeface="Times New Roman" panose="02020603050405020304" pitchFamily="18" charset="0"/>
              </a:rPr>
              <a:t>Карно Никола Леонард Сади</a:t>
            </a:r>
            <a:r>
              <a:rPr lang="ru-RU" altLang="ru-RU" sz="2800" b="1">
                <a:solidFill>
                  <a:srgbClr val="000000"/>
                </a:solidFill>
              </a:rPr>
              <a:t/>
            </a:r>
            <a:br>
              <a:rPr lang="ru-RU" altLang="ru-RU" sz="2800" b="1">
                <a:solidFill>
                  <a:srgbClr val="000000"/>
                </a:solidFill>
              </a:rPr>
            </a:br>
            <a:r>
              <a:rPr lang="ru-RU" altLang="ru-RU" sz="2800" b="1">
                <a:solidFill>
                  <a:srgbClr val="000000"/>
                </a:solidFill>
              </a:rPr>
              <a:t>                     </a:t>
            </a:r>
            <a:r>
              <a:rPr lang="ru-RU" altLang="ru-RU" sz="2800">
                <a:solidFill>
                  <a:srgbClr val="000000"/>
                </a:solidFill>
                <a:cs typeface="Times New Roman" panose="02020603050405020304" pitchFamily="18" charset="0"/>
              </a:rPr>
              <a:t> </a:t>
            </a:r>
            <a:r>
              <a:rPr lang="ru-RU" altLang="ru-RU" sz="2800">
                <a:solidFill>
                  <a:srgbClr val="000000"/>
                </a:solidFill>
                <a:latin typeface="Times New Roman" panose="02020603050405020304" pitchFamily="18" charset="0"/>
                <a:cs typeface="Times New Roman" panose="02020603050405020304" pitchFamily="18" charset="0"/>
              </a:rPr>
              <a:t>(1796 – 1832) – французский физик </a:t>
            </a:r>
            <a:br>
              <a:rPr lang="ru-RU" altLang="ru-RU" sz="2800">
                <a:solidFill>
                  <a:srgbClr val="000000"/>
                </a:solidFill>
                <a:latin typeface="Times New Roman" panose="02020603050405020304" pitchFamily="18" charset="0"/>
                <a:cs typeface="Times New Roman" panose="02020603050405020304" pitchFamily="18" charset="0"/>
              </a:rPr>
            </a:br>
            <a:r>
              <a:rPr lang="ru-RU" altLang="ru-RU" sz="2800">
                <a:solidFill>
                  <a:srgbClr val="000000"/>
                </a:solidFill>
                <a:latin typeface="Times New Roman" panose="02020603050405020304" pitchFamily="18" charset="0"/>
                <a:cs typeface="Times New Roman" panose="02020603050405020304" pitchFamily="18" charset="0"/>
              </a:rPr>
              <a:t>                       и инженер, один из создателей</a:t>
            </a:r>
            <a:br>
              <a:rPr lang="ru-RU" altLang="ru-RU" sz="2800">
                <a:solidFill>
                  <a:srgbClr val="000000"/>
                </a:solidFill>
                <a:latin typeface="Times New Roman" panose="02020603050405020304" pitchFamily="18" charset="0"/>
                <a:cs typeface="Times New Roman" panose="02020603050405020304" pitchFamily="18" charset="0"/>
              </a:rPr>
            </a:br>
            <a:r>
              <a:rPr lang="ru-RU" altLang="ru-RU" sz="2800">
                <a:solidFill>
                  <a:srgbClr val="000000"/>
                </a:solidFill>
                <a:latin typeface="Times New Roman" panose="02020603050405020304" pitchFamily="18" charset="0"/>
                <a:cs typeface="Times New Roman" panose="02020603050405020304" pitchFamily="18" charset="0"/>
              </a:rPr>
              <a:t>                      термодинамики. Впервые показал,</a:t>
            </a:r>
            <a:br>
              <a:rPr lang="ru-RU" altLang="ru-RU" sz="2800">
                <a:solidFill>
                  <a:srgbClr val="000000"/>
                </a:solidFill>
                <a:latin typeface="Times New Roman" panose="02020603050405020304" pitchFamily="18" charset="0"/>
                <a:cs typeface="Times New Roman" panose="02020603050405020304" pitchFamily="18" charset="0"/>
              </a:rPr>
            </a:br>
            <a:r>
              <a:rPr lang="ru-RU" altLang="ru-RU" sz="2800">
                <a:solidFill>
                  <a:srgbClr val="000000"/>
                </a:solidFill>
                <a:latin typeface="Times New Roman" panose="02020603050405020304" pitchFamily="18" charset="0"/>
                <a:cs typeface="Times New Roman" panose="02020603050405020304" pitchFamily="18" charset="0"/>
              </a:rPr>
              <a:t>                      что работу можно получить в</a:t>
            </a:r>
            <a:br>
              <a:rPr lang="ru-RU" altLang="ru-RU" sz="2800">
                <a:solidFill>
                  <a:srgbClr val="000000"/>
                </a:solidFill>
                <a:latin typeface="Times New Roman" panose="02020603050405020304" pitchFamily="18" charset="0"/>
                <a:cs typeface="Times New Roman" panose="02020603050405020304" pitchFamily="18" charset="0"/>
              </a:rPr>
            </a:br>
            <a:r>
              <a:rPr lang="ru-RU" altLang="ru-RU" sz="2800">
                <a:solidFill>
                  <a:srgbClr val="000000"/>
                </a:solidFill>
                <a:latin typeface="Times New Roman" panose="02020603050405020304" pitchFamily="18" charset="0"/>
                <a:cs typeface="Times New Roman" panose="02020603050405020304" pitchFamily="18" charset="0"/>
              </a:rPr>
              <a:t>                      случае, когда тепло переходит от нагретого тела к более холодному (второе начало термодинамики). Ввел понятие кругового и обратимого процессов, идеального цикла тепловых машин, заложил тем самым основы их теории. Пришел к понятию механического эквивалента теплоты. В 1824 г. опубликовал сочинение «</a:t>
            </a:r>
            <a:r>
              <a:rPr lang="ru-RU" altLang="ru-RU" sz="2800">
                <a:solidFill>
                  <a:srgbClr val="0000FF"/>
                </a:solidFill>
                <a:latin typeface="Times New Roman" panose="02020603050405020304" pitchFamily="18" charset="0"/>
                <a:cs typeface="Times New Roman" panose="02020603050405020304" pitchFamily="18" charset="0"/>
              </a:rPr>
              <a:t>Размышления о движущей силе огня и о машинах способных развить эту силу</a:t>
            </a:r>
            <a:r>
              <a:rPr lang="ru-RU" altLang="ru-RU" sz="2800">
                <a:solidFill>
                  <a:srgbClr val="000000"/>
                </a:solidFill>
                <a:latin typeface="Times New Roman" panose="02020603050405020304" pitchFamily="18" charset="0"/>
                <a:cs typeface="Times New Roman" panose="02020603050405020304" pitchFamily="18" charset="0"/>
              </a:rPr>
              <a:t>».</a:t>
            </a:r>
          </a:p>
        </p:txBody>
      </p:sp>
      <p:pic>
        <p:nvPicPr>
          <p:cNvPr id="30723" name="Picture 5" descr="Карно"/>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2312988"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74F99D33-5871-47E5-9F59-9FDA6A9D2113}" type="slidenum">
              <a:rPr lang="ru-RU" altLang="ru-RU" sz="1400"/>
              <a:pPr eaLnBrk="1" hangingPunct="1">
                <a:spcBef>
                  <a:spcPct val="0"/>
                </a:spcBef>
                <a:buFontTx/>
                <a:buNone/>
              </a:pPr>
              <a:t>29</a:t>
            </a:fld>
            <a:endParaRPr lang="ru-RU" altLang="ru-RU" sz="1400"/>
          </a:p>
        </p:txBody>
      </p:sp>
    </p:spTree>
    <p:extLst>
      <p:ext uri="{BB962C8B-B14F-4D97-AF65-F5344CB8AC3E}">
        <p14:creationId xmlns:p14="http://schemas.microsoft.com/office/powerpoint/2010/main" val="11687773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Grp="1" noChangeArrowheads="1"/>
          </p:cNvSpPr>
          <p:nvPr>
            <p:ph type="title"/>
          </p:nvPr>
        </p:nvSpPr>
        <p:spPr>
          <a:xfrm>
            <a:off x="1524000" y="0"/>
            <a:ext cx="9144000" cy="6858000"/>
          </a:xfrm>
        </p:spPr>
        <p:txBody>
          <a:bodyPr/>
          <a:lstStyle/>
          <a:p>
            <a:pPr algn="just" eaLnBrk="1" hangingPunct="1"/>
            <a:r>
              <a:rPr lang="ru-RU" altLang="ru-RU" sz="3600">
                <a:solidFill>
                  <a:srgbClr val="000000"/>
                </a:solidFill>
                <a:cs typeface="Times New Roman" panose="02020603050405020304" pitchFamily="18" charset="0"/>
              </a:rPr>
              <a:t>	</a:t>
            </a:r>
            <a:r>
              <a:rPr lang="ru-RU" altLang="ru-RU" smtClean="0">
                <a:solidFill>
                  <a:schemeClr val="tx1"/>
                </a:solidFill>
                <a:latin typeface="Times New Roman" panose="02020603050405020304" pitchFamily="18" charset="0"/>
                <a:cs typeface="Times New Roman" panose="02020603050405020304" pitchFamily="18" charset="0"/>
              </a:rPr>
              <a:t>Основываясь на втором начале термодинамики, </a:t>
            </a:r>
            <a:r>
              <a:rPr lang="ru-RU" altLang="ru-RU" b="1" i="1" smtClean="0">
                <a:solidFill>
                  <a:schemeClr val="tx1"/>
                </a:solidFill>
                <a:latin typeface="Times New Roman" panose="02020603050405020304" pitchFamily="18" charset="0"/>
                <a:cs typeface="Times New Roman" panose="02020603050405020304" pitchFamily="18" charset="0"/>
              </a:rPr>
              <a:t>Карно</a:t>
            </a:r>
            <a:r>
              <a:rPr lang="ru-RU" altLang="ru-RU" smtClean="0">
                <a:solidFill>
                  <a:schemeClr val="tx1"/>
                </a:solidFill>
                <a:latin typeface="Times New Roman" panose="02020603050405020304" pitchFamily="18" charset="0"/>
                <a:cs typeface="Times New Roman" panose="02020603050405020304" pitchFamily="18" charset="0"/>
              </a:rPr>
              <a:t> вывел </a:t>
            </a:r>
            <a:r>
              <a:rPr lang="ru-RU" altLang="ru-RU" b="1" i="1" smtClean="0">
                <a:solidFill>
                  <a:schemeClr val="tx1"/>
                </a:solidFill>
                <a:latin typeface="Times New Roman" panose="02020603050405020304" pitchFamily="18" charset="0"/>
                <a:cs typeface="Times New Roman" panose="02020603050405020304" pitchFamily="18" charset="0"/>
              </a:rPr>
              <a:t>теорему</a:t>
            </a:r>
            <a:r>
              <a:rPr lang="ru-RU" altLang="ru-RU" sz="3600">
                <a:latin typeface="Times New Roman" panose="02020603050405020304" pitchFamily="18" charset="0"/>
                <a:cs typeface="Times New Roman" panose="02020603050405020304" pitchFamily="18" charset="0"/>
              </a:rPr>
              <a:t>, </a:t>
            </a:r>
            <a:r>
              <a:rPr lang="ru-RU" altLang="ru-RU" smtClean="0">
                <a:solidFill>
                  <a:schemeClr val="tx1"/>
                </a:solidFill>
                <a:latin typeface="Times New Roman" panose="02020603050405020304" pitchFamily="18" charset="0"/>
                <a:cs typeface="Times New Roman" panose="02020603050405020304" pitchFamily="18" charset="0"/>
              </a:rPr>
              <a:t>носящую теперь его имя:</a:t>
            </a:r>
            <a:endParaRPr lang="ru-RU" altLang="ru-RU" i="1" smtClean="0">
              <a:solidFill>
                <a:schemeClr val="tx1"/>
              </a:solidFill>
              <a:latin typeface="Times New Roman" panose="02020603050405020304" pitchFamily="18" charset="0"/>
              <a:cs typeface="Times New Roman" panose="02020603050405020304" pitchFamily="18" charset="0"/>
            </a:endParaRPr>
          </a:p>
        </p:txBody>
      </p:sp>
      <p:sp>
        <p:nvSpPr>
          <p:cNvPr id="31747"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7D46C5F0-CA66-422D-BDEC-7E1589D6E631}" type="slidenum">
              <a:rPr lang="ru-RU" altLang="ru-RU" sz="1400"/>
              <a:pPr eaLnBrk="1" hangingPunct="1">
                <a:spcBef>
                  <a:spcPct val="0"/>
                </a:spcBef>
                <a:buFontTx/>
                <a:buNone/>
              </a:pPr>
              <a:t>30</a:t>
            </a:fld>
            <a:endParaRPr lang="ru-RU" altLang="ru-RU" sz="1400"/>
          </a:p>
        </p:txBody>
      </p:sp>
    </p:spTree>
    <p:extLst>
      <p:ext uri="{BB962C8B-B14F-4D97-AF65-F5344CB8AC3E}">
        <p14:creationId xmlns:p14="http://schemas.microsoft.com/office/powerpoint/2010/main" val="28722815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p:cNvSpPr>
            <a:spLocks noGrp="1" noChangeArrowheads="1"/>
          </p:cNvSpPr>
          <p:nvPr>
            <p:ph type="title"/>
          </p:nvPr>
        </p:nvSpPr>
        <p:spPr>
          <a:xfrm>
            <a:off x="1524000" y="0"/>
            <a:ext cx="9144000" cy="6858000"/>
          </a:xfrm>
        </p:spPr>
        <p:txBody>
          <a:bodyPr/>
          <a:lstStyle/>
          <a:p>
            <a:pPr eaLnBrk="1" hangingPunct="1"/>
            <a:r>
              <a:rPr lang="ru-RU" altLang="ru-RU" sz="3200" b="1" i="1">
                <a:latin typeface="Times New Roman" panose="02020603050405020304" pitchFamily="18" charset="0"/>
                <a:cs typeface="Times New Roman" panose="02020603050405020304" pitchFamily="18" charset="0"/>
              </a:rPr>
              <a:t>ТЕОРЕМА КАРНО</a:t>
            </a:r>
            <a:br>
              <a:rPr lang="ru-RU" altLang="ru-RU" sz="3200" b="1" i="1">
                <a:latin typeface="Times New Roman" panose="02020603050405020304" pitchFamily="18" charset="0"/>
                <a:cs typeface="Times New Roman" panose="02020603050405020304" pitchFamily="18" charset="0"/>
              </a:rPr>
            </a:br>
            <a:r>
              <a:rPr lang="ru-RU" altLang="ru-RU" sz="3200" b="1" i="1">
                <a:latin typeface="Times New Roman" panose="02020603050405020304" pitchFamily="18" charset="0"/>
                <a:cs typeface="Times New Roman" panose="02020603050405020304" pitchFamily="18" charset="0"/>
              </a:rPr>
              <a:t/>
            </a:r>
            <a:br>
              <a:rPr lang="ru-RU" altLang="ru-RU" sz="3200" b="1" i="1">
                <a:latin typeface="Times New Roman" panose="02020603050405020304" pitchFamily="18" charset="0"/>
                <a:cs typeface="Times New Roman" panose="02020603050405020304" pitchFamily="18" charset="0"/>
              </a:rPr>
            </a:br>
            <a:r>
              <a:rPr lang="ru-RU" altLang="ru-RU" sz="3200" b="1" i="1">
                <a:latin typeface="Times New Roman" panose="02020603050405020304" pitchFamily="18" charset="0"/>
                <a:cs typeface="Times New Roman" panose="02020603050405020304" pitchFamily="18" charset="0"/>
              </a:rPr>
              <a:t>Из всех периодически действующих тепловых машин, имеющих одинаковые температуры нагревателей и холодильников, наибольшим КПД обладают обратимые машины. </a:t>
            </a:r>
            <a:br>
              <a:rPr lang="ru-RU" altLang="ru-RU" sz="3200" b="1" i="1">
                <a:latin typeface="Times New Roman" panose="02020603050405020304" pitchFamily="18" charset="0"/>
                <a:cs typeface="Times New Roman" panose="02020603050405020304" pitchFamily="18" charset="0"/>
              </a:rPr>
            </a:br>
            <a:r>
              <a:rPr lang="ru-RU" altLang="ru-RU" sz="3200" b="1" i="1">
                <a:latin typeface="Times New Roman" panose="02020603050405020304" pitchFamily="18" charset="0"/>
                <a:cs typeface="Times New Roman" panose="02020603050405020304" pitchFamily="18" charset="0"/>
              </a:rPr>
              <a:t>Причем КПД обратимых машин, равны друг другу и не зависят от конструкции машины и от природы рабочего вещества. </a:t>
            </a:r>
            <a:br>
              <a:rPr lang="ru-RU" altLang="ru-RU" sz="3200" b="1" i="1">
                <a:latin typeface="Times New Roman" panose="02020603050405020304" pitchFamily="18" charset="0"/>
                <a:cs typeface="Times New Roman" panose="02020603050405020304" pitchFamily="18" charset="0"/>
              </a:rPr>
            </a:br>
            <a:r>
              <a:rPr lang="ru-RU" altLang="ru-RU" sz="3200" b="1" i="1">
                <a:latin typeface="Times New Roman" panose="02020603050405020304" pitchFamily="18" charset="0"/>
                <a:cs typeface="Times New Roman" panose="02020603050405020304" pitchFamily="18" charset="0"/>
              </a:rPr>
              <a:t>При этом КПД меньше единицы</a:t>
            </a:r>
            <a:r>
              <a:rPr lang="ru-RU" altLang="ru-RU" sz="3800" i="1">
                <a:cs typeface="Times New Roman" panose="02020603050405020304" pitchFamily="18" charset="0"/>
              </a:rPr>
              <a:t>.</a:t>
            </a:r>
          </a:p>
        </p:txBody>
      </p:sp>
      <p:sp>
        <p:nvSpPr>
          <p:cNvPr id="32771"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00EEE447-1EA4-4C79-82E4-69B210ACA4AD}" type="slidenum">
              <a:rPr lang="ru-RU" altLang="ru-RU" sz="1400"/>
              <a:pPr eaLnBrk="1" hangingPunct="1">
                <a:spcBef>
                  <a:spcPct val="0"/>
                </a:spcBef>
                <a:buFontTx/>
                <a:buNone/>
              </a:pPr>
              <a:t>31</a:t>
            </a:fld>
            <a:endParaRPr lang="ru-RU" altLang="ru-RU" sz="1400"/>
          </a:p>
        </p:txBody>
      </p:sp>
    </p:spTree>
    <p:extLst>
      <p:ext uri="{BB962C8B-B14F-4D97-AF65-F5344CB8AC3E}">
        <p14:creationId xmlns:p14="http://schemas.microsoft.com/office/powerpoint/2010/main" val="29820951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p:cNvSpPr>
            <a:spLocks noGrp="1" noChangeArrowheads="1"/>
          </p:cNvSpPr>
          <p:nvPr>
            <p:ph type="title"/>
          </p:nvPr>
        </p:nvSpPr>
        <p:spPr>
          <a:xfrm>
            <a:off x="1524000" y="1"/>
            <a:ext cx="9144000" cy="2011363"/>
          </a:xfrm>
        </p:spPr>
        <p:txBody>
          <a:bodyPr/>
          <a:lstStyle/>
          <a:p>
            <a:pPr algn="l" eaLnBrk="1" hangingPunct="1"/>
            <a:r>
              <a:rPr lang="ru-RU" altLang="ru-RU" sz="3600">
                <a:solidFill>
                  <a:srgbClr val="000000"/>
                </a:solidFill>
                <a:cs typeface="Times New Roman" panose="02020603050405020304" pitchFamily="18" charset="0"/>
              </a:rPr>
              <a:t>	</a:t>
            </a:r>
            <a:r>
              <a:rPr lang="ru-RU" altLang="ru-RU" sz="3200" b="1" i="1">
                <a:solidFill>
                  <a:srgbClr val="000000"/>
                </a:solidFill>
                <a:latin typeface="Times New Roman" panose="02020603050405020304" pitchFamily="18" charset="0"/>
                <a:cs typeface="Times New Roman" panose="02020603050405020304" pitchFamily="18" charset="0"/>
              </a:rPr>
              <a:t>Цикл, изученный Карно, является самым экономичным и представляет собой круговой процесс, состоящий из двух изотерм и двух адиабат</a:t>
            </a:r>
            <a:endParaRPr lang="ru-RU" altLang="ru-RU" smtClean="0">
              <a:latin typeface="Times New Roman" panose="02020603050405020304" pitchFamily="18" charset="0"/>
              <a:cs typeface="Times New Roman" panose="02020603050405020304" pitchFamily="18" charset="0"/>
            </a:endParaRPr>
          </a:p>
        </p:txBody>
      </p:sp>
      <p:pic>
        <p:nvPicPr>
          <p:cNvPr id="33795" name="Picture 11" descr="13"/>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478214" y="1752600"/>
            <a:ext cx="6503987" cy="48450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3796"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20BFB527-8706-4FEC-A52A-53ACBB4412EC}" type="slidenum">
              <a:rPr lang="ru-RU" altLang="ru-RU" sz="1400"/>
              <a:pPr eaLnBrk="1" hangingPunct="1">
                <a:spcBef>
                  <a:spcPct val="0"/>
                </a:spcBef>
                <a:buFontTx/>
                <a:buNone/>
              </a:pPr>
              <a:t>32</a:t>
            </a:fld>
            <a:endParaRPr lang="ru-RU" altLang="ru-RU" sz="1400"/>
          </a:p>
        </p:txBody>
      </p:sp>
    </p:spTree>
    <p:extLst>
      <p:ext uri="{BB962C8B-B14F-4D97-AF65-F5344CB8AC3E}">
        <p14:creationId xmlns:p14="http://schemas.microsoft.com/office/powerpoint/2010/main" val="3860817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Grp="1" noChangeArrowheads="1"/>
          </p:cNvSpPr>
          <p:nvPr>
            <p:ph type="title"/>
          </p:nvPr>
        </p:nvSpPr>
        <p:spPr>
          <a:xfrm>
            <a:off x="1524000" y="4800600"/>
            <a:ext cx="9144000" cy="2057400"/>
          </a:xfrm>
        </p:spPr>
        <p:txBody>
          <a:bodyPr/>
          <a:lstStyle/>
          <a:p>
            <a:pPr algn="just" eaLnBrk="1" hangingPunct="1"/>
            <a:r>
              <a:rPr lang="ru-RU" altLang="ru-RU" sz="3600">
                <a:solidFill>
                  <a:srgbClr val="000000"/>
                </a:solidFill>
                <a:cs typeface="Times New Roman" panose="02020603050405020304" pitchFamily="18" charset="0"/>
              </a:rPr>
              <a:t>	</a:t>
            </a:r>
            <a:r>
              <a:rPr lang="ru-RU" altLang="ru-RU" sz="3200">
                <a:solidFill>
                  <a:srgbClr val="000000"/>
                </a:solidFill>
                <a:latin typeface="Times New Roman" panose="02020603050405020304" pitchFamily="18" charset="0"/>
                <a:cs typeface="Times New Roman" panose="02020603050405020304" pitchFamily="18" charset="0"/>
              </a:rPr>
              <a:t>Рассмотрим круговой процесс, при котором тепло можно превратить в работу, притом, наилучшим образом, т.е. чтобы работа была максимальна. </a:t>
            </a:r>
            <a:endParaRPr lang="ru-RU" altLang="ru-RU" sz="3200">
              <a:latin typeface="Times New Roman" panose="02020603050405020304" pitchFamily="18" charset="0"/>
              <a:cs typeface="Times New Roman" panose="02020603050405020304" pitchFamily="18" charset="0"/>
            </a:endParaRPr>
          </a:p>
        </p:txBody>
      </p:sp>
      <p:sp>
        <p:nvSpPr>
          <p:cNvPr id="34819" name="Rectangle 5"/>
          <p:cNvSpPr>
            <a:spLocks noChangeArrowheads="1"/>
          </p:cNvSpPr>
          <p:nvPr/>
        </p:nvSpPr>
        <p:spPr bwMode="auto">
          <a:xfrm>
            <a:off x="5715000" y="1"/>
            <a:ext cx="4953000" cy="448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ru-RU" altLang="ru-RU" sz="3600">
                <a:solidFill>
                  <a:srgbClr val="000000"/>
                </a:solidFill>
                <a:latin typeface="Times New Roman" panose="02020603050405020304" pitchFamily="18" charset="0"/>
              </a:rPr>
              <a:t>   </a:t>
            </a:r>
            <a:r>
              <a:rPr lang="ru-RU" altLang="ru-RU" sz="3600">
                <a:latin typeface="Times New Roman" panose="02020603050405020304" pitchFamily="18" charset="0"/>
              </a:rPr>
              <a:t>Рассмотрим </a:t>
            </a:r>
            <a:r>
              <a:rPr lang="ru-RU" altLang="ru-RU" sz="3600" b="1">
                <a:latin typeface="Times New Roman" panose="02020603050405020304" pitchFamily="18" charset="0"/>
              </a:rPr>
              <a:t>прямой цикл Карно, в котором в качестве рабочего тела используется идеальный газ, заключенный в сосуд с подвижным поршнем</a:t>
            </a:r>
            <a:r>
              <a:rPr lang="ru-RU" altLang="ru-RU" sz="3600">
                <a:latin typeface="Times New Roman" panose="02020603050405020304" pitchFamily="18" charset="0"/>
              </a:rPr>
              <a:t>. Определим его КПД.</a:t>
            </a:r>
          </a:p>
        </p:txBody>
      </p:sp>
      <p:pic>
        <p:nvPicPr>
          <p:cNvPr id="57350" name="Picture 6" descr="adia"/>
          <p:cNvPicPr>
            <a:picLocks noChangeAspect="1" noChangeArrowheads="1" noCrop="1"/>
          </p:cNvPicPr>
          <p:nvPr>
            <p:ph idx="1"/>
          </p:nvPr>
        </p:nvPicPr>
        <p:blipFill>
          <a:blip r:embed="rId2">
            <a:extLst>
              <a:ext uri="{28A0092B-C50C-407E-A947-70E740481C1C}">
                <a14:useLocalDpi xmlns:a14="http://schemas.microsoft.com/office/drawing/2010/main" val="0"/>
              </a:ext>
            </a:extLst>
          </a:blip>
          <a:srcRect/>
          <a:stretch>
            <a:fillRect/>
          </a:stretch>
        </p:blipFill>
        <p:spPr>
          <a:xfrm>
            <a:off x="1524000" y="152400"/>
            <a:ext cx="41910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4821"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3D4602B6-50D3-4CB7-A8EB-385568E2B80A}" type="slidenum">
              <a:rPr lang="ru-RU" altLang="ru-RU" sz="1400"/>
              <a:pPr eaLnBrk="1" hangingPunct="1">
                <a:spcBef>
                  <a:spcPct val="0"/>
                </a:spcBef>
                <a:buFontTx/>
                <a:buNone/>
              </a:pPr>
              <a:t>33</a:t>
            </a:fld>
            <a:endParaRPr lang="ru-RU" altLang="ru-RU" sz="1400"/>
          </a:p>
        </p:txBody>
      </p:sp>
    </p:spTree>
    <p:extLst>
      <p:ext uri="{BB962C8B-B14F-4D97-AF65-F5344CB8AC3E}">
        <p14:creationId xmlns:p14="http://schemas.microsoft.com/office/powerpoint/2010/main" val="19691686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57350"/>
                                        </p:tgtEl>
                                        <p:attrNameLst>
                                          <p:attrName>style.visibility</p:attrName>
                                        </p:attrNameLst>
                                      </p:cBhvr>
                                      <p:to>
                                        <p:strVal val="visible"/>
                                      </p:to>
                                    </p:set>
                                    <p:animEffect transition="in" filter="box(out)">
                                      <p:cBhvr>
                                        <p:cTn id="7" dur="500"/>
                                        <p:tgtEl>
                                          <p:spTgt spid="573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Grp="1" noChangeArrowheads="1"/>
          </p:cNvSpPr>
          <p:nvPr>
            <p:ph type="title"/>
          </p:nvPr>
        </p:nvSpPr>
        <p:spPr>
          <a:xfrm>
            <a:off x="1524000" y="0"/>
            <a:ext cx="9144000" cy="6858000"/>
          </a:xfrm>
        </p:spPr>
        <p:txBody>
          <a:bodyPr/>
          <a:lstStyle/>
          <a:p>
            <a:pPr algn="just" eaLnBrk="1" hangingPunct="1"/>
            <a:r>
              <a:rPr lang="ru-RU" altLang="ru-RU" sz="3600">
                <a:solidFill>
                  <a:srgbClr val="000000"/>
                </a:solidFill>
                <a:cs typeface="Times New Roman" panose="02020603050405020304" pitchFamily="18" charset="0"/>
              </a:rPr>
              <a:t>	</a:t>
            </a:r>
            <a:r>
              <a:rPr lang="ru-RU" altLang="ru-RU" sz="3600">
                <a:latin typeface="Times New Roman" panose="02020603050405020304" pitchFamily="18" charset="0"/>
                <a:cs typeface="Times New Roman" panose="02020603050405020304" pitchFamily="18" charset="0"/>
              </a:rPr>
              <a:t>	Будем считать, что </a:t>
            </a:r>
            <a:r>
              <a:rPr lang="ru-RU" altLang="ru-RU" sz="3600" b="1" i="1">
                <a:latin typeface="Times New Roman" panose="02020603050405020304" pitchFamily="18" charset="0"/>
                <a:cs typeface="Times New Roman" panose="02020603050405020304" pitchFamily="18" charset="0"/>
              </a:rPr>
              <a:t>нагреватель и холодильник имеют бесконечную теплоемкость, т.е. их температуры не изменяются</a:t>
            </a:r>
            <a:r>
              <a:rPr lang="ru-RU" altLang="ru-RU" sz="3600">
                <a:latin typeface="Times New Roman" panose="02020603050405020304" pitchFamily="18" charset="0"/>
                <a:cs typeface="Times New Roman" panose="02020603050405020304" pitchFamily="18" charset="0"/>
              </a:rPr>
              <a:t> в процессе передачи тепла.</a:t>
            </a:r>
          </a:p>
        </p:txBody>
      </p:sp>
      <p:sp>
        <p:nvSpPr>
          <p:cNvPr id="35843"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CEEAB00A-CCA4-40E5-81EC-21714356032A}" type="slidenum">
              <a:rPr lang="ru-RU" altLang="ru-RU" sz="1400"/>
              <a:pPr eaLnBrk="1" hangingPunct="1">
                <a:spcBef>
                  <a:spcPct val="0"/>
                </a:spcBef>
                <a:buFontTx/>
                <a:buNone/>
              </a:pPr>
              <a:t>34</a:t>
            </a:fld>
            <a:endParaRPr lang="ru-RU" altLang="ru-RU" sz="1400"/>
          </a:p>
        </p:txBody>
      </p:sp>
    </p:spTree>
    <p:extLst>
      <p:ext uri="{BB962C8B-B14F-4D97-AF65-F5344CB8AC3E}">
        <p14:creationId xmlns:p14="http://schemas.microsoft.com/office/powerpoint/2010/main" val="108656502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Grp="1" noChangeArrowheads="1"/>
          </p:cNvSpPr>
          <p:nvPr>
            <p:ph type="title"/>
          </p:nvPr>
        </p:nvSpPr>
        <p:spPr>
          <a:xfrm>
            <a:off x="1524000" y="0"/>
            <a:ext cx="9144000" cy="6858000"/>
          </a:xfrm>
        </p:spPr>
        <p:txBody>
          <a:bodyPr/>
          <a:lstStyle/>
          <a:p>
            <a:pPr algn="l" eaLnBrk="1" hangingPunct="1"/>
            <a:r>
              <a:rPr lang="ru-RU" altLang="ru-RU" sz="3600">
                <a:solidFill>
                  <a:srgbClr val="000000"/>
                </a:solidFill>
                <a:cs typeface="Times New Roman" panose="02020603050405020304" pitchFamily="18" charset="0"/>
              </a:rPr>
              <a:t>     </a:t>
            </a:r>
            <a:r>
              <a:rPr lang="ru-RU" altLang="ru-RU" sz="3600">
                <a:solidFill>
                  <a:srgbClr val="000000"/>
                </a:solidFill>
                <a:latin typeface="Times New Roman" panose="02020603050405020304" pitchFamily="18" charset="0"/>
                <a:cs typeface="Times New Roman" panose="02020603050405020304" pitchFamily="18" charset="0"/>
              </a:rPr>
              <a:t>Рассмотрим процесс сначала качественно. Начнем процесс из т. </a:t>
            </a:r>
            <a:r>
              <a:rPr lang="ru-RU" altLang="ru-RU" sz="3600" i="1">
                <a:solidFill>
                  <a:srgbClr val="000000"/>
                </a:solidFill>
                <a:latin typeface="Times New Roman" panose="02020603050405020304" pitchFamily="18" charset="0"/>
                <a:cs typeface="Times New Roman" panose="02020603050405020304" pitchFamily="18" charset="0"/>
              </a:rPr>
              <a:t>А</a:t>
            </a:r>
            <a:r>
              <a:rPr lang="ru-RU" altLang="ru-RU" sz="3600">
                <a:solidFill>
                  <a:srgbClr val="000000"/>
                </a:solidFill>
                <a:latin typeface="Times New Roman" panose="02020603050405020304" pitchFamily="18" charset="0"/>
                <a:cs typeface="Times New Roman" panose="02020603050405020304" pitchFamily="18" charset="0"/>
              </a:rPr>
              <a:t>. Газ сжат до давления </a:t>
            </a:r>
            <a:r>
              <a:rPr lang="ru-RU" altLang="ru-RU" sz="3600" i="1">
                <a:solidFill>
                  <a:srgbClr val="000000"/>
                </a:solidFill>
                <a:latin typeface="Times New Roman" panose="02020603050405020304" pitchFamily="18" charset="0"/>
                <a:cs typeface="Times New Roman" panose="02020603050405020304" pitchFamily="18" charset="0"/>
              </a:rPr>
              <a:t>Р</a:t>
            </a:r>
            <a:r>
              <a:rPr lang="ru-RU" altLang="ru-RU" sz="3600" baseline="-30000">
                <a:solidFill>
                  <a:srgbClr val="000000"/>
                </a:solidFill>
                <a:latin typeface="Times New Roman" panose="02020603050405020304" pitchFamily="18" charset="0"/>
                <a:cs typeface="Times New Roman" panose="02020603050405020304" pitchFamily="18" charset="0"/>
              </a:rPr>
              <a:t>0</a:t>
            </a:r>
            <a:r>
              <a:rPr lang="ru-RU" altLang="ru-RU" sz="3600">
                <a:solidFill>
                  <a:srgbClr val="000000"/>
                </a:solidFill>
                <a:latin typeface="Times New Roman" panose="02020603050405020304" pitchFamily="18" charset="0"/>
                <a:cs typeface="Times New Roman" panose="02020603050405020304" pitchFamily="18" charset="0"/>
              </a:rPr>
              <a:t> и находится в контакте с нагревателем при </a:t>
            </a:r>
            <a:r>
              <a:rPr lang="ru-RU" altLang="ru-RU" sz="3600" i="1">
                <a:solidFill>
                  <a:srgbClr val="000000"/>
                </a:solidFill>
                <a:latin typeface="Times New Roman" panose="02020603050405020304" pitchFamily="18" charset="0"/>
                <a:cs typeface="Times New Roman" panose="02020603050405020304" pitchFamily="18" charset="0"/>
              </a:rPr>
              <a:t>Т</a:t>
            </a:r>
            <a:r>
              <a:rPr lang="ru-RU" altLang="ru-RU" sz="3600" baseline="-30000">
                <a:solidFill>
                  <a:srgbClr val="000000"/>
                </a:solidFill>
                <a:latin typeface="Times New Roman" panose="02020603050405020304" pitchFamily="18" charset="0"/>
                <a:cs typeface="Times New Roman" panose="02020603050405020304" pitchFamily="18" charset="0"/>
              </a:rPr>
              <a:t>1</a:t>
            </a:r>
            <a:r>
              <a:rPr lang="ru-RU" altLang="ru-RU" sz="3600">
                <a:solidFill>
                  <a:srgbClr val="000000"/>
                </a:solidFill>
                <a:latin typeface="Times New Roman" panose="02020603050405020304" pitchFamily="18" charset="0"/>
                <a:cs typeface="Times New Roman" panose="02020603050405020304" pitchFamily="18" charset="0"/>
              </a:rPr>
              <a:t>. Расширение газа при каком процессе даст максимальную работу? 	Вспомним закон сохранения энергии в термодинамике, или </a:t>
            </a:r>
            <a:r>
              <a:rPr lang="en-US" altLang="ru-RU" sz="3600">
                <a:solidFill>
                  <a:srgbClr val="000000"/>
                </a:solidFill>
                <a:latin typeface="Times New Roman" panose="02020603050405020304" pitchFamily="18" charset="0"/>
                <a:cs typeface="Times New Roman" panose="02020603050405020304" pitchFamily="18" charset="0"/>
              </a:rPr>
              <a:t>I </a:t>
            </a:r>
            <a:r>
              <a:rPr lang="ru-RU" altLang="ru-RU" sz="3600">
                <a:solidFill>
                  <a:srgbClr val="000000"/>
                </a:solidFill>
                <a:latin typeface="Times New Roman" panose="02020603050405020304" pitchFamily="18" charset="0"/>
                <a:cs typeface="Times New Roman" panose="02020603050405020304" pitchFamily="18" charset="0"/>
              </a:rPr>
              <a:t>начало:</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(4)</a:t>
            </a:r>
            <a:r>
              <a:rPr lang="ru-RU" altLang="ru-RU" smtClean="0">
                <a:latin typeface="Times New Roman" panose="02020603050405020304" pitchFamily="18" charset="0"/>
                <a:cs typeface="Times New Roman" panose="02020603050405020304" pitchFamily="18" charset="0"/>
              </a:rPr>
              <a:t> </a:t>
            </a:r>
          </a:p>
        </p:txBody>
      </p:sp>
      <p:sp>
        <p:nvSpPr>
          <p:cNvPr id="36867" name="Rectangle 6"/>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36868" name="Object 5"/>
          <p:cNvGraphicFramePr>
            <a:graphicFrameLocks noChangeAspect="1"/>
          </p:cNvGraphicFramePr>
          <p:nvPr/>
        </p:nvGraphicFramePr>
        <p:xfrm>
          <a:off x="4267200" y="5110164"/>
          <a:ext cx="4038600" cy="866775"/>
        </p:xfrm>
        <a:graphic>
          <a:graphicData uri="http://schemas.openxmlformats.org/presentationml/2006/ole">
            <mc:AlternateContent xmlns:mc="http://schemas.openxmlformats.org/markup-compatibility/2006">
              <mc:Choice xmlns:v="urn:schemas-microsoft-com:vml" Requires="v">
                <p:oleObj spid="_x0000_s8194" name="Формула" r:id="rId3" imgW="1066800" imgH="228600" progId="Equation.3">
                  <p:embed/>
                </p:oleObj>
              </mc:Choice>
              <mc:Fallback>
                <p:oleObj name="Формула" r:id="rId3" imgW="1066800" imgH="228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5110164"/>
                        <a:ext cx="403860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869"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14DE9CDE-E9D4-49A9-A720-F5AF2224B781}" type="slidenum">
              <a:rPr lang="ru-RU" altLang="ru-RU" sz="1400"/>
              <a:pPr eaLnBrk="1" hangingPunct="1">
                <a:spcBef>
                  <a:spcPct val="0"/>
                </a:spcBef>
                <a:buFontTx/>
                <a:buNone/>
              </a:pPr>
              <a:t>35</a:t>
            </a:fld>
            <a:endParaRPr lang="ru-RU" altLang="ru-RU" sz="1400"/>
          </a:p>
        </p:txBody>
      </p:sp>
    </p:spTree>
    <p:extLst>
      <p:ext uri="{BB962C8B-B14F-4D97-AF65-F5344CB8AC3E}">
        <p14:creationId xmlns:p14="http://schemas.microsoft.com/office/powerpoint/2010/main" val="15691007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
          <p:cNvSpPr>
            <a:spLocks noGrp="1" noChangeArrowheads="1"/>
          </p:cNvSpPr>
          <p:nvPr>
            <p:ph type="title"/>
          </p:nvPr>
        </p:nvSpPr>
        <p:spPr>
          <a:xfrm>
            <a:off x="1524000" y="0"/>
            <a:ext cx="9144000" cy="6858000"/>
          </a:xfrm>
        </p:spPr>
        <p:txBody>
          <a:bodyPr/>
          <a:lstStyle/>
          <a:p>
            <a:pPr algn="l" eaLnBrk="1" hangingPunct="1"/>
            <a:r>
              <a:rPr lang="ru-RU" altLang="ru-RU" sz="3600">
                <a:solidFill>
                  <a:srgbClr val="000000"/>
                </a:solidFill>
                <a:cs typeface="Times New Roman" panose="02020603050405020304" pitchFamily="18" charset="0"/>
              </a:rPr>
              <a:t>   </a:t>
            </a:r>
            <a:r>
              <a:rPr lang="ru-RU" altLang="ru-RU" sz="3600">
                <a:latin typeface="Times New Roman" panose="02020603050405020304" pitchFamily="18" charset="0"/>
                <a:cs typeface="Times New Roman" panose="02020603050405020304" pitchFamily="18" charset="0"/>
              </a:rPr>
              <a:t>В изотермическом процессе </a:t>
            </a:r>
            <a:r>
              <a:rPr lang="ru-RU" altLang="ru-RU" sz="3600" b="1" i="1">
                <a:latin typeface="Times New Roman" panose="02020603050405020304" pitchFamily="18" charset="0"/>
                <a:cs typeface="Times New Roman" panose="02020603050405020304" pitchFamily="18" charset="0"/>
              </a:rPr>
              <a:t>dU = 0</a:t>
            </a:r>
            <a:r>
              <a:rPr lang="ru-RU" altLang="ru-RU" sz="3600">
                <a:latin typeface="Times New Roman" panose="02020603050405020304" pitchFamily="18" charset="0"/>
                <a:cs typeface="Times New Roman" panose="02020603050405020304" pitchFamily="18" charset="0"/>
              </a:rPr>
              <a:t>, значит все тепло перейдет в работу</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a:t>
            </a:r>
            <a:r>
              <a:rPr lang="ru-RU" altLang="ru-RU" sz="2800">
                <a:latin typeface="Times New Roman" panose="02020603050405020304" pitchFamily="18" charset="0"/>
                <a:cs typeface="Times New Roman" panose="02020603050405020304" pitchFamily="18" charset="0"/>
              </a:rPr>
              <a:t>(5)</a:t>
            </a:r>
            <a:r>
              <a:rPr lang="ru-RU" altLang="ru-RU" sz="3600">
                <a:latin typeface="Times New Roman" panose="02020603050405020304" pitchFamily="18" charset="0"/>
                <a:cs typeface="Times New Roman" panose="02020603050405020304" pitchFamily="18" charset="0"/>
              </a:rPr>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Итак, на участке </a:t>
            </a:r>
            <a:r>
              <a:rPr lang="ru-RU" altLang="ru-RU" sz="3600" b="1" i="1">
                <a:latin typeface="Times New Roman" panose="02020603050405020304" pitchFamily="18" charset="0"/>
                <a:cs typeface="Times New Roman" panose="02020603050405020304" pitchFamily="18" charset="0"/>
              </a:rPr>
              <a:t>АВ – изотермическое расширение при температуре Т</a:t>
            </a:r>
            <a:r>
              <a:rPr lang="ru-RU" altLang="ru-RU" sz="3600" b="1" i="1" baseline="-30000">
                <a:latin typeface="Times New Roman" panose="02020603050405020304" pitchFamily="18" charset="0"/>
                <a:cs typeface="Times New Roman" panose="02020603050405020304" pitchFamily="18" charset="0"/>
              </a:rPr>
              <a:t>1</a:t>
            </a:r>
            <a:r>
              <a:rPr lang="ru-RU" altLang="ru-RU" sz="3600" i="1">
                <a:latin typeface="Times New Roman" panose="02020603050405020304" pitchFamily="18" charset="0"/>
                <a:cs typeface="Times New Roman" panose="02020603050405020304" pitchFamily="18" charset="0"/>
              </a:rPr>
              <a:t> </a:t>
            </a:r>
            <a:r>
              <a:rPr lang="ru-RU" altLang="ru-RU" sz="3600">
                <a:latin typeface="Times New Roman" panose="02020603050405020304" pitchFamily="18" charset="0"/>
                <a:cs typeface="Times New Roman" panose="02020603050405020304" pitchFamily="18" charset="0"/>
              </a:rPr>
              <a:t>(процесс теплопередачи не происходит, т.к. нет разности температур, не происходит и передача тепла без совершения работы, т.е. процесс обратимый)</a:t>
            </a:r>
            <a:r>
              <a:rPr lang="ru-RU" altLang="ru-RU" smtClean="0">
                <a:solidFill>
                  <a:schemeClr val="tx1"/>
                </a:solidFill>
                <a:latin typeface="Times New Roman" panose="02020603050405020304" pitchFamily="18" charset="0"/>
                <a:cs typeface="Times New Roman" panose="02020603050405020304" pitchFamily="18" charset="0"/>
              </a:rPr>
              <a:t> </a:t>
            </a:r>
          </a:p>
        </p:txBody>
      </p:sp>
      <p:sp>
        <p:nvSpPr>
          <p:cNvPr id="37891" name="Rectangle 6"/>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37892" name="Object 5"/>
          <p:cNvGraphicFramePr>
            <a:graphicFrameLocks noChangeAspect="1"/>
          </p:cNvGraphicFramePr>
          <p:nvPr/>
        </p:nvGraphicFramePr>
        <p:xfrm>
          <a:off x="4724400" y="1752601"/>
          <a:ext cx="2209800" cy="792163"/>
        </p:xfrm>
        <a:graphic>
          <a:graphicData uri="http://schemas.openxmlformats.org/presentationml/2006/ole">
            <mc:AlternateContent xmlns:mc="http://schemas.openxmlformats.org/markup-compatibility/2006">
              <mc:Choice xmlns:v="urn:schemas-microsoft-com:vml" Requires="v">
                <p:oleObj spid="_x0000_s9218" name="Формула" r:id="rId3" imgW="634725" imgH="228501" progId="Equation.3">
                  <p:embed/>
                </p:oleObj>
              </mc:Choice>
              <mc:Fallback>
                <p:oleObj name="Формула" r:id="rId3" imgW="634725" imgH="228501"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752601"/>
                        <a:ext cx="22098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7893"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9852654E-AE79-4FF0-BE79-6618BE1E35BA}" type="slidenum">
              <a:rPr lang="ru-RU" altLang="ru-RU" sz="1400"/>
              <a:pPr eaLnBrk="1" hangingPunct="1">
                <a:spcBef>
                  <a:spcPct val="0"/>
                </a:spcBef>
                <a:buFontTx/>
                <a:buNone/>
              </a:pPr>
              <a:t>36</a:t>
            </a:fld>
            <a:endParaRPr lang="ru-RU" altLang="ru-RU" sz="1400"/>
          </a:p>
        </p:txBody>
      </p:sp>
    </p:spTree>
    <p:extLst>
      <p:ext uri="{BB962C8B-B14F-4D97-AF65-F5344CB8AC3E}">
        <p14:creationId xmlns:p14="http://schemas.microsoft.com/office/powerpoint/2010/main" val="320531926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81" name="Picture 5" descr="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47626"/>
            <a:ext cx="9144000" cy="681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2DA79937-698B-4506-A741-05895A8C2AE1}" type="slidenum">
              <a:rPr lang="ru-RU" altLang="ru-RU" sz="1400"/>
              <a:pPr eaLnBrk="1" hangingPunct="1">
                <a:spcBef>
                  <a:spcPct val="0"/>
                </a:spcBef>
                <a:buFontTx/>
                <a:buNone/>
              </a:pPr>
              <a:t>37</a:t>
            </a:fld>
            <a:endParaRPr lang="ru-RU" altLang="ru-RU" sz="1400"/>
          </a:p>
        </p:txBody>
      </p:sp>
    </p:spTree>
    <p:extLst>
      <p:ext uri="{BB962C8B-B14F-4D97-AF65-F5344CB8AC3E}">
        <p14:creationId xmlns:p14="http://schemas.microsoft.com/office/powerpoint/2010/main" val="984793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152581"/>
                                        </p:tgtEl>
                                        <p:attrNameLst>
                                          <p:attrName>style.visibility</p:attrName>
                                        </p:attrNameLst>
                                      </p:cBhvr>
                                      <p:to>
                                        <p:strVal val="visible"/>
                                      </p:to>
                                    </p:set>
                                    <p:animEffect transition="in" filter="wipe(left)">
                                      <p:cBhvr>
                                        <p:cTn id="7" dur="500"/>
                                        <p:tgtEl>
                                          <p:spTgt spid="1525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Grp="1" noChangeArrowheads="1"/>
          </p:cNvSpPr>
          <p:nvPr>
            <p:ph type="title"/>
          </p:nvPr>
        </p:nvSpPr>
        <p:spPr>
          <a:xfrm>
            <a:off x="6858000" y="0"/>
            <a:ext cx="3810000" cy="3733800"/>
          </a:xfrm>
        </p:spPr>
        <p:txBody>
          <a:bodyPr/>
          <a:lstStyle/>
          <a:p>
            <a:pPr algn="l" eaLnBrk="1" hangingPunct="1"/>
            <a:r>
              <a:rPr lang="ru-RU" altLang="ru-RU" sz="2600">
                <a:solidFill>
                  <a:srgbClr val="000000"/>
                </a:solidFill>
                <a:latin typeface="Times New Roman" panose="02020603050405020304" pitchFamily="18" charset="0"/>
                <a:cs typeface="Times New Roman" panose="02020603050405020304" pitchFamily="18" charset="0"/>
              </a:rPr>
              <a:t>   Полученное рабочим телом тепло нужно передать холодильнику. Но если просто привести его к соприкосновению с холодильником, то произойдет передача тепла без совершения работы.</a:t>
            </a:r>
            <a:endParaRPr lang="ru-RU" altLang="ru-RU" sz="2600">
              <a:latin typeface="Times New Roman" panose="02020603050405020304" pitchFamily="18" charset="0"/>
              <a:cs typeface="Times New Roman" panose="02020603050405020304" pitchFamily="18" charset="0"/>
            </a:endParaRPr>
          </a:p>
        </p:txBody>
      </p:sp>
      <p:pic>
        <p:nvPicPr>
          <p:cNvPr id="65541" name="Picture 5" descr="13"/>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24000" y="1"/>
            <a:ext cx="5410200" cy="40306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9940" name="Rectangle 7"/>
          <p:cNvSpPr>
            <a:spLocks noChangeArrowheads="1"/>
          </p:cNvSpPr>
          <p:nvPr/>
        </p:nvSpPr>
        <p:spPr bwMode="auto">
          <a:xfrm>
            <a:off x="1555750" y="3962401"/>
            <a:ext cx="9112250"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ru-RU" altLang="ru-RU" sz="3600">
                <a:solidFill>
                  <a:srgbClr val="000000"/>
                </a:solidFill>
                <a:latin typeface="Times New Roman" panose="02020603050405020304" pitchFamily="18" charset="0"/>
              </a:rPr>
              <a:t>Нужно </a:t>
            </a:r>
            <a:r>
              <a:rPr lang="ru-RU" altLang="ru-RU" sz="3600">
                <a:latin typeface="Times New Roman" panose="02020603050405020304" pitchFamily="18" charset="0"/>
              </a:rPr>
              <a:t>сначала рабочее тело охладить до</a:t>
            </a:r>
            <a:r>
              <a:rPr lang="ru-RU" altLang="ru-RU" sz="3600" b="1">
                <a:latin typeface="Times New Roman" panose="02020603050405020304" pitchFamily="18" charset="0"/>
              </a:rPr>
              <a:t> Т</a:t>
            </a:r>
            <a:r>
              <a:rPr lang="ru-RU" altLang="ru-RU" sz="3600" b="1" baseline="-25000">
                <a:latin typeface="Times New Roman" panose="02020603050405020304" pitchFamily="18" charset="0"/>
              </a:rPr>
              <a:t>2</a:t>
            </a:r>
            <a:r>
              <a:rPr lang="ru-RU" altLang="ru-RU" sz="3600">
                <a:latin typeface="Times New Roman" panose="02020603050405020304" pitchFamily="18" charset="0"/>
              </a:rPr>
              <a:t>,   (</a:t>
            </a:r>
            <a:r>
              <a:rPr lang="ru-RU" altLang="ru-RU" sz="3600" b="1">
                <a:latin typeface="Times New Roman" panose="02020603050405020304" pitchFamily="18" charset="0"/>
              </a:rPr>
              <a:t>охлаждение без затрат тепла – это адиабатическое расширение – участок ВС</a:t>
            </a:r>
            <a:r>
              <a:rPr lang="ru-RU" altLang="ru-RU" sz="3600">
                <a:latin typeface="Times New Roman" panose="02020603050405020304" pitchFamily="18" charset="0"/>
              </a:rPr>
              <a:t>) </a:t>
            </a:r>
            <a:r>
              <a:rPr lang="ru-RU" altLang="ru-RU" sz="3600">
                <a:solidFill>
                  <a:srgbClr val="000000"/>
                </a:solidFill>
                <a:latin typeface="Times New Roman" panose="02020603050405020304" pitchFamily="18" charset="0"/>
              </a:rPr>
              <a:t>а затем, уже присоединять к холодильнику.</a:t>
            </a:r>
            <a:r>
              <a:rPr lang="ru-RU" altLang="ru-RU" sz="1800"/>
              <a:t> </a:t>
            </a:r>
          </a:p>
        </p:txBody>
      </p:sp>
      <p:sp>
        <p:nvSpPr>
          <p:cNvPr id="39941"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79DB26A9-B2AB-4B03-8B94-E8FD17D913DF}" type="slidenum">
              <a:rPr lang="ru-RU" altLang="ru-RU" sz="1400"/>
              <a:pPr eaLnBrk="1" hangingPunct="1">
                <a:spcBef>
                  <a:spcPct val="0"/>
                </a:spcBef>
                <a:buFontTx/>
                <a:buNone/>
              </a:pPr>
              <a:t>38</a:t>
            </a:fld>
            <a:endParaRPr lang="ru-RU" altLang="ru-RU" sz="1400"/>
          </a:p>
        </p:txBody>
      </p:sp>
    </p:spTree>
    <p:extLst>
      <p:ext uri="{BB962C8B-B14F-4D97-AF65-F5344CB8AC3E}">
        <p14:creationId xmlns:p14="http://schemas.microsoft.com/office/powerpoint/2010/main" val="37802270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65541"/>
                                        </p:tgtEl>
                                        <p:attrNameLst>
                                          <p:attrName>style.visibility</p:attrName>
                                        </p:attrNameLst>
                                      </p:cBhvr>
                                      <p:to>
                                        <p:strVal val="visible"/>
                                      </p:to>
                                    </p:set>
                                    <p:animEffect transition="in" filter="wipe(left)">
                                      <p:cBhvr>
                                        <p:cTn id="7" dur="500"/>
                                        <p:tgtEl>
                                          <p:spTgt spid="655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Grp="1" noChangeArrowheads="1"/>
          </p:cNvSpPr>
          <p:nvPr>
            <p:ph type="title"/>
          </p:nvPr>
        </p:nvSpPr>
        <p:spPr>
          <a:xfrm>
            <a:off x="7010400" y="1"/>
            <a:ext cx="3657600" cy="3763963"/>
          </a:xfrm>
        </p:spPr>
        <p:txBody>
          <a:bodyPr/>
          <a:lstStyle/>
          <a:p>
            <a:pPr algn="just" eaLnBrk="1" hangingPunct="1"/>
            <a:r>
              <a:rPr lang="ru-RU" altLang="ru-RU" sz="3200" b="1" i="1">
                <a:cs typeface="Times New Roman" panose="02020603050405020304" pitchFamily="18" charset="0"/>
              </a:rPr>
              <a:t>   </a:t>
            </a:r>
            <a:r>
              <a:rPr lang="ru-RU" altLang="ru-RU" sz="3200" b="1" i="1">
                <a:latin typeface="Times New Roman" panose="02020603050405020304" pitchFamily="18" charset="0"/>
                <a:cs typeface="Times New Roman" panose="02020603050405020304" pitchFamily="18" charset="0"/>
              </a:rPr>
              <a:t>Адиабатическим расширением ВС</a:t>
            </a:r>
            <a:r>
              <a:rPr lang="ru-RU" altLang="ru-RU" sz="3200" i="1">
                <a:latin typeface="Times New Roman" panose="02020603050405020304" pitchFamily="18" charset="0"/>
                <a:cs typeface="Times New Roman" panose="02020603050405020304" pitchFamily="18" charset="0"/>
              </a:rPr>
              <a:t> </a:t>
            </a:r>
            <a:r>
              <a:rPr lang="ru-RU" altLang="ru-RU" sz="3200" b="1" i="1">
                <a:latin typeface="Times New Roman" panose="02020603050405020304" pitchFamily="18" charset="0"/>
                <a:cs typeface="Times New Roman" panose="02020603050405020304" pitchFamily="18" charset="0"/>
              </a:rPr>
              <a:t>заканчивается первая половина цикла</a:t>
            </a:r>
            <a:r>
              <a:rPr lang="ru-RU" altLang="ru-RU" sz="3200" b="1" i="1">
                <a:solidFill>
                  <a:srgbClr val="FF3300"/>
                </a:solidFill>
                <a:latin typeface="Times New Roman" panose="02020603050405020304" pitchFamily="18" charset="0"/>
                <a:cs typeface="Times New Roman" panose="02020603050405020304" pitchFamily="18" charset="0"/>
              </a:rPr>
              <a:t> </a:t>
            </a:r>
            <a:r>
              <a:rPr lang="ru-RU" altLang="ru-RU" sz="3200" b="1" i="1">
                <a:latin typeface="Times New Roman" panose="02020603050405020304" pitchFamily="18" charset="0"/>
                <a:cs typeface="Times New Roman" panose="02020603050405020304" pitchFamily="18" charset="0"/>
              </a:rPr>
              <a:t>– совершение полезной работы</a:t>
            </a:r>
            <a:r>
              <a:rPr lang="ru-RU" altLang="ru-RU" sz="3200" b="1" i="1">
                <a:solidFill>
                  <a:srgbClr val="FF3300"/>
                </a:solidFill>
                <a:latin typeface="Times New Roman" panose="02020603050405020304" pitchFamily="18" charset="0"/>
                <a:cs typeface="Times New Roman" panose="02020603050405020304" pitchFamily="18" charset="0"/>
              </a:rPr>
              <a:t>.</a:t>
            </a:r>
            <a:r>
              <a:rPr lang="ru-RU" altLang="ru-RU" sz="2800">
                <a:solidFill>
                  <a:srgbClr val="000000"/>
                </a:solidFill>
                <a:latin typeface="Times New Roman" panose="02020603050405020304" pitchFamily="18" charset="0"/>
                <a:cs typeface="Times New Roman" panose="02020603050405020304" pitchFamily="18" charset="0"/>
              </a:rPr>
              <a:t/>
            </a:r>
            <a:br>
              <a:rPr lang="ru-RU" altLang="ru-RU" sz="2800">
                <a:solidFill>
                  <a:srgbClr val="000000"/>
                </a:solidFill>
                <a:latin typeface="Times New Roman" panose="02020603050405020304" pitchFamily="18" charset="0"/>
                <a:cs typeface="Times New Roman" panose="02020603050405020304" pitchFamily="18" charset="0"/>
              </a:rPr>
            </a:br>
            <a:r>
              <a:rPr lang="ru-RU" altLang="ru-RU" sz="2800">
                <a:solidFill>
                  <a:srgbClr val="000000"/>
                </a:solidFill>
                <a:cs typeface="Times New Roman" panose="02020603050405020304" pitchFamily="18" charset="0"/>
              </a:rPr>
              <a:t>	</a:t>
            </a:r>
          </a:p>
        </p:txBody>
      </p:sp>
      <p:pic>
        <p:nvPicPr>
          <p:cNvPr id="67589" name="Picture 5" descr="13"/>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24000" y="1"/>
            <a:ext cx="5486400" cy="4086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0964" name="Rectangle 7"/>
          <p:cNvSpPr>
            <a:spLocks noChangeArrowheads="1"/>
          </p:cNvSpPr>
          <p:nvPr/>
        </p:nvSpPr>
        <p:spPr bwMode="auto">
          <a:xfrm>
            <a:off x="1522412" y="4114801"/>
            <a:ext cx="9145588" cy="270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ru-RU" altLang="ru-RU">
                <a:solidFill>
                  <a:srgbClr val="000000"/>
                </a:solidFill>
                <a:latin typeface="Times New Roman" panose="02020603050405020304" pitchFamily="18" charset="0"/>
              </a:rPr>
              <a:t>	</a:t>
            </a:r>
            <a:r>
              <a:rPr lang="ru-RU" altLang="ru-RU" sz="3400">
                <a:solidFill>
                  <a:srgbClr val="000000"/>
                </a:solidFill>
                <a:latin typeface="Times New Roman" panose="02020603050405020304" pitchFamily="18" charset="0"/>
              </a:rPr>
              <a:t>Возвращение в т. А опять происходит в </a:t>
            </a:r>
            <a:r>
              <a:rPr lang="ru-RU" altLang="ru-RU" sz="3400" b="1">
                <a:latin typeface="Times New Roman" panose="02020603050405020304" pitchFamily="18" charset="0"/>
              </a:rPr>
              <a:t>два этапа: сначала рабочее тело сжимают не прерывая контакта с холодильником, при этом холодильнику отдается тепло Q</a:t>
            </a:r>
            <a:r>
              <a:rPr lang="ru-RU" altLang="ru-RU" sz="3400" b="1" baseline="-25000">
                <a:latin typeface="Times New Roman" panose="02020603050405020304" pitchFamily="18" charset="0"/>
              </a:rPr>
              <a:t>2</a:t>
            </a:r>
            <a:r>
              <a:rPr lang="ru-RU" altLang="ru-RU" sz="3400" b="1">
                <a:latin typeface="Times New Roman" panose="02020603050405020304" pitchFamily="18" charset="0"/>
              </a:rPr>
              <a:t> </a:t>
            </a:r>
            <a:br>
              <a:rPr lang="ru-RU" altLang="ru-RU" sz="3400" b="1">
                <a:latin typeface="Times New Roman" panose="02020603050405020304" pitchFamily="18" charset="0"/>
              </a:rPr>
            </a:br>
            <a:r>
              <a:rPr lang="ru-RU" altLang="ru-RU" sz="3400" b="1">
                <a:latin typeface="Times New Roman" panose="02020603050405020304" pitchFamily="18" charset="0"/>
              </a:rPr>
              <a:t>(изотермическое сжатие С</a:t>
            </a:r>
            <a:r>
              <a:rPr lang="en-US" altLang="ru-RU" sz="3400" b="1">
                <a:latin typeface="Times New Roman" panose="02020603050405020304" pitchFamily="18" charset="0"/>
              </a:rPr>
              <a:t>D</a:t>
            </a:r>
            <a:r>
              <a:rPr lang="ru-RU" altLang="ru-RU" sz="3400" b="1">
                <a:latin typeface="Times New Roman" panose="02020603050405020304" pitchFamily="18" charset="0"/>
              </a:rPr>
              <a:t>).</a:t>
            </a:r>
            <a:r>
              <a:rPr lang="ru-RU" altLang="ru-RU" sz="1800"/>
              <a:t> </a:t>
            </a:r>
          </a:p>
        </p:txBody>
      </p:sp>
      <p:sp>
        <p:nvSpPr>
          <p:cNvPr id="40965"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F28F224C-B07B-4A76-927E-83E9133857A1}" type="slidenum">
              <a:rPr lang="ru-RU" altLang="ru-RU" sz="1400"/>
              <a:pPr eaLnBrk="1" hangingPunct="1">
                <a:spcBef>
                  <a:spcPct val="0"/>
                </a:spcBef>
                <a:buFontTx/>
                <a:buNone/>
              </a:pPr>
              <a:t>39</a:t>
            </a:fld>
            <a:endParaRPr lang="ru-RU" altLang="ru-RU" sz="1400"/>
          </a:p>
        </p:txBody>
      </p:sp>
    </p:spTree>
    <p:extLst>
      <p:ext uri="{BB962C8B-B14F-4D97-AF65-F5344CB8AC3E}">
        <p14:creationId xmlns:p14="http://schemas.microsoft.com/office/powerpoint/2010/main" val="8494747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67589"/>
                                        </p:tgtEl>
                                        <p:attrNameLst>
                                          <p:attrName>style.visibility</p:attrName>
                                        </p:attrNameLst>
                                      </p:cBhvr>
                                      <p:to>
                                        <p:strVal val="visible"/>
                                      </p:to>
                                    </p:set>
                                    <p:animEffect transition="in" filter="wipe(left)">
                                      <p:cBhvr>
                                        <p:cTn id="7" dur="500"/>
                                        <p:tgtEl>
                                          <p:spTgt spid="675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p:cNvSpPr>
            <a:spLocks noGrp="1" noChangeArrowheads="1"/>
          </p:cNvSpPr>
          <p:nvPr>
            <p:ph type="title"/>
          </p:nvPr>
        </p:nvSpPr>
        <p:spPr>
          <a:xfrm>
            <a:off x="7010400" y="0"/>
            <a:ext cx="3657600" cy="4191000"/>
          </a:xfrm>
        </p:spPr>
        <p:txBody>
          <a:bodyPr/>
          <a:lstStyle/>
          <a:p>
            <a:pPr algn="just" eaLnBrk="1" hangingPunct="1"/>
            <a:r>
              <a:rPr lang="ru-RU" altLang="ru-RU" sz="3200" b="1" i="1">
                <a:solidFill>
                  <a:srgbClr val="FF3300"/>
                </a:solidFill>
                <a:latin typeface="Times New Roman" panose="02020603050405020304" pitchFamily="18" charset="0"/>
                <a:cs typeface="Times New Roman" panose="02020603050405020304" pitchFamily="18" charset="0"/>
              </a:rPr>
              <a:t>    </a:t>
            </a:r>
            <a:r>
              <a:rPr lang="ru-RU" altLang="ru-RU" sz="3200" b="1" i="1">
                <a:latin typeface="Times New Roman" panose="02020603050405020304" pitchFamily="18" charset="0"/>
                <a:cs typeface="Times New Roman" panose="02020603050405020304" pitchFamily="18" charset="0"/>
              </a:rPr>
              <a:t>Затем тело изолируют от холодильника, адиабатно сжимают (</a:t>
            </a:r>
            <a:r>
              <a:rPr lang="en-US" altLang="ru-RU" sz="3200" b="1" i="1">
                <a:latin typeface="Times New Roman" panose="02020603050405020304" pitchFamily="18" charset="0"/>
                <a:cs typeface="Times New Roman" panose="02020603050405020304" pitchFamily="18" charset="0"/>
              </a:rPr>
              <a:t>D</a:t>
            </a:r>
            <a:r>
              <a:rPr lang="ru-RU" altLang="ru-RU" sz="3200" b="1" i="1">
                <a:latin typeface="Times New Roman" panose="02020603050405020304" pitchFamily="18" charset="0"/>
                <a:cs typeface="Times New Roman" panose="02020603050405020304" pitchFamily="18" charset="0"/>
              </a:rPr>
              <a:t>А),  при этом температура его повышается до Т</a:t>
            </a:r>
            <a:r>
              <a:rPr lang="ru-RU" altLang="ru-RU" sz="3200" b="1" i="1" baseline="-30000">
                <a:latin typeface="Times New Roman" panose="02020603050405020304" pitchFamily="18" charset="0"/>
                <a:cs typeface="Times New Roman" panose="02020603050405020304" pitchFamily="18" charset="0"/>
              </a:rPr>
              <a:t>1</a:t>
            </a:r>
            <a:r>
              <a:rPr lang="ru-RU" altLang="ru-RU" sz="3200" b="1" i="1">
                <a:latin typeface="Times New Roman" panose="02020603050405020304" pitchFamily="18" charset="0"/>
                <a:cs typeface="Times New Roman" panose="02020603050405020304" pitchFamily="18" charset="0"/>
              </a:rPr>
              <a:t>.</a:t>
            </a:r>
            <a:r>
              <a:rPr lang="ru-RU" altLang="ru-RU" sz="3600">
                <a:latin typeface="Times New Roman" panose="02020603050405020304" pitchFamily="18" charset="0"/>
                <a:cs typeface="Times New Roman" panose="02020603050405020304" pitchFamily="18" charset="0"/>
              </a:rPr>
              <a:t> </a:t>
            </a:r>
          </a:p>
        </p:txBody>
      </p:sp>
      <p:sp>
        <p:nvSpPr>
          <p:cNvPr id="41987" name="Rectangle 5"/>
          <p:cNvSpPr>
            <a:spLocks noChangeArrowheads="1"/>
          </p:cNvSpPr>
          <p:nvPr/>
        </p:nvSpPr>
        <p:spPr bwMode="auto">
          <a:xfrm>
            <a:off x="1524000" y="4816476"/>
            <a:ext cx="9144000" cy="206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ru-RU" altLang="ru-RU">
                <a:solidFill>
                  <a:srgbClr val="000000"/>
                </a:solidFill>
                <a:latin typeface="Times New Roman" panose="02020603050405020304" pitchFamily="18" charset="0"/>
              </a:rPr>
              <a:t>     Почему рабочее тело нагревается? </a:t>
            </a:r>
          </a:p>
          <a:p>
            <a:pPr eaLnBrk="1" hangingPunct="1">
              <a:spcBef>
                <a:spcPct val="0"/>
              </a:spcBef>
              <a:buFontTx/>
              <a:buNone/>
            </a:pPr>
            <a:r>
              <a:rPr lang="ru-RU" altLang="ru-RU" b="1">
                <a:latin typeface="Times New Roman" panose="02020603050405020304" pitchFamily="18" charset="0"/>
              </a:rPr>
              <a:t>При адиабатическом сжатии  (ДА)</a:t>
            </a:r>
            <a:r>
              <a:rPr lang="ru-RU" altLang="ru-RU">
                <a:latin typeface="Times New Roman" panose="02020603050405020304" pitchFamily="18" charset="0"/>
              </a:rPr>
              <a:t> тело </a:t>
            </a:r>
            <a:r>
              <a:rPr lang="ru-RU" altLang="ru-RU">
                <a:solidFill>
                  <a:srgbClr val="000000"/>
                </a:solidFill>
                <a:latin typeface="Times New Roman" panose="02020603050405020304" pitchFamily="18" charset="0"/>
              </a:rPr>
              <a:t>нагревается за счет внешней работы, совершенной над ним.</a:t>
            </a:r>
          </a:p>
        </p:txBody>
      </p:sp>
      <p:pic>
        <p:nvPicPr>
          <p:cNvPr id="69638" name="Picture 6" descr="13"/>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24000" y="1"/>
            <a:ext cx="5562600" cy="4144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989"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CE2311D8-BF0D-4FD4-9114-B9FF6F701F4D}" type="slidenum">
              <a:rPr lang="ru-RU" altLang="ru-RU" sz="1400"/>
              <a:pPr eaLnBrk="1" hangingPunct="1">
                <a:spcBef>
                  <a:spcPct val="0"/>
                </a:spcBef>
                <a:buFontTx/>
                <a:buNone/>
              </a:pPr>
              <a:t>40</a:t>
            </a:fld>
            <a:endParaRPr lang="ru-RU" altLang="ru-RU" sz="1400"/>
          </a:p>
        </p:txBody>
      </p:sp>
    </p:spTree>
    <p:extLst>
      <p:ext uri="{BB962C8B-B14F-4D97-AF65-F5344CB8AC3E}">
        <p14:creationId xmlns:p14="http://schemas.microsoft.com/office/powerpoint/2010/main" val="30134777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69638"/>
                                        </p:tgtEl>
                                        <p:attrNameLst>
                                          <p:attrName>style.visibility</p:attrName>
                                        </p:attrNameLst>
                                      </p:cBhvr>
                                      <p:to>
                                        <p:strVal val="visible"/>
                                      </p:to>
                                    </p:set>
                                    <p:animEffect transition="in" filter="wipe(left)">
                                      <p:cBhvr>
                                        <p:cTn id="7" dur="500"/>
                                        <p:tgtEl>
                                          <p:spTgt spid="696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p:cNvSpPr>
            <a:spLocks noGrp="1" noChangeArrowheads="1"/>
          </p:cNvSpPr>
          <p:nvPr>
            <p:ph type="title"/>
          </p:nvPr>
        </p:nvSpPr>
        <p:spPr>
          <a:xfrm>
            <a:off x="1524000" y="4419600"/>
            <a:ext cx="9144000" cy="2209800"/>
          </a:xfrm>
        </p:spPr>
        <p:txBody>
          <a:bodyPr/>
          <a:lstStyle/>
          <a:p>
            <a:pPr algn="just" eaLnBrk="1" hangingPunct="1"/>
            <a:r>
              <a:rPr lang="ru-RU" altLang="ru-RU" sz="3000">
                <a:solidFill>
                  <a:srgbClr val="000000"/>
                </a:solidFill>
                <a:cs typeface="Times New Roman" panose="02020603050405020304" pitchFamily="18" charset="0"/>
              </a:rPr>
              <a:t>	</a:t>
            </a:r>
            <a:r>
              <a:rPr lang="ru-RU" altLang="ru-RU" sz="3000">
                <a:latin typeface="Times New Roman" panose="02020603050405020304" pitchFamily="18" charset="0"/>
                <a:cs typeface="Times New Roman" panose="02020603050405020304" pitchFamily="18" charset="0"/>
              </a:rPr>
              <a:t>Как видим, на всех стадиях кругового процесса нигде не допускается соприкосновенность тел с разной температурой, т.е. </a:t>
            </a:r>
            <a:r>
              <a:rPr lang="ru-RU" altLang="ru-RU" sz="3000" b="1" i="1">
                <a:latin typeface="Times New Roman" panose="02020603050405020304" pitchFamily="18" charset="0"/>
                <a:cs typeface="Times New Roman" panose="02020603050405020304" pitchFamily="18" charset="0"/>
              </a:rPr>
              <a:t>нет необратимых процессов</a:t>
            </a:r>
            <a:r>
              <a:rPr lang="ru-RU" altLang="ru-RU" sz="3000">
                <a:latin typeface="Times New Roman" panose="02020603050405020304" pitchFamily="18" charset="0"/>
                <a:cs typeface="Times New Roman" panose="02020603050405020304" pitchFamily="18" charset="0"/>
              </a:rPr>
              <a:t> теплопроводности. Весь цикл проводится обратимо (</a:t>
            </a:r>
            <a:r>
              <a:rPr lang="ru-RU" altLang="ru-RU" sz="3000" b="1" i="1">
                <a:latin typeface="Times New Roman" panose="02020603050405020304" pitchFamily="18" charset="0"/>
                <a:cs typeface="Times New Roman" panose="02020603050405020304" pitchFamily="18" charset="0"/>
              </a:rPr>
              <a:t>бесконечно медленно</a:t>
            </a:r>
            <a:r>
              <a:rPr lang="ru-RU" altLang="ru-RU" sz="3000">
                <a:latin typeface="Times New Roman" panose="02020603050405020304" pitchFamily="18" charset="0"/>
                <a:cs typeface="Times New Roman" panose="02020603050405020304" pitchFamily="18" charset="0"/>
              </a:rPr>
              <a:t>).</a:t>
            </a:r>
          </a:p>
        </p:txBody>
      </p:sp>
      <p:pic>
        <p:nvPicPr>
          <p:cNvPr id="71685" name="Picture 5" descr="13"/>
          <p:cNvPicPr>
            <a:picLocks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524000" y="0"/>
            <a:ext cx="5791200" cy="43132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1687" name="Picture 7" descr="adia"/>
          <p:cNvPicPr>
            <a:picLocks noChangeAspect="1" noChangeArrowheads="1" noCrop="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7315200" y="762000"/>
            <a:ext cx="3352800" cy="2971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3013"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9EF457E4-47F9-4B33-A2BF-38291F67393F}" type="slidenum">
              <a:rPr lang="ru-RU" altLang="ru-RU" sz="1400"/>
              <a:pPr eaLnBrk="1" hangingPunct="1">
                <a:spcBef>
                  <a:spcPct val="0"/>
                </a:spcBef>
                <a:buFontTx/>
                <a:buNone/>
              </a:pPr>
              <a:t>41</a:t>
            </a:fld>
            <a:endParaRPr lang="ru-RU" altLang="ru-RU" sz="1400"/>
          </a:p>
        </p:txBody>
      </p:sp>
    </p:spTree>
    <p:extLst>
      <p:ext uri="{BB962C8B-B14F-4D97-AF65-F5344CB8AC3E}">
        <p14:creationId xmlns:p14="http://schemas.microsoft.com/office/powerpoint/2010/main" val="14841630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71685"/>
                                        </p:tgtEl>
                                        <p:attrNameLst>
                                          <p:attrName>style.visibility</p:attrName>
                                        </p:attrNameLst>
                                      </p:cBhvr>
                                      <p:to>
                                        <p:strVal val="visible"/>
                                      </p:to>
                                    </p:set>
                                    <p:animEffect transition="in" filter="wipe(left)">
                                      <p:cBhvr>
                                        <p:cTn id="7" dur="500"/>
                                        <p:tgtEl>
                                          <p:spTgt spid="71685"/>
                                        </p:tgtEl>
                                      </p:cBhvr>
                                    </p:animEffect>
                                  </p:childTnLst>
                                </p:cTn>
                              </p:par>
                            </p:childTnLst>
                          </p:cTn>
                        </p:par>
                        <p:par>
                          <p:cTn id="8" fill="hold" nodeType="afterGroup">
                            <p:stCondLst>
                              <p:cond delay="500"/>
                            </p:stCondLst>
                            <p:childTnLst>
                              <p:par>
                                <p:cTn id="9" presetID="4" presetClass="entr" presetSubtype="32" fill="hold" nodeType="afterEffect">
                                  <p:stCondLst>
                                    <p:cond delay="0"/>
                                  </p:stCondLst>
                                  <p:childTnLst>
                                    <p:set>
                                      <p:cBhvr>
                                        <p:cTn id="10" dur="1" fill="hold">
                                          <p:stCondLst>
                                            <p:cond delay="0"/>
                                          </p:stCondLst>
                                        </p:cTn>
                                        <p:tgtEl>
                                          <p:spTgt spid="71687"/>
                                        </p:tgtEl>
                                        <p:attrNameLst>
                                          <p:attrName>style.visibility</p:attrName>
                                        </p:attrNameLst>
                                      </p:cBhvr>
                                      <p:to>
                                        <p:strVal val="visible"/>
                                      </p:to>
                                    </p:set>
                                    <p:animEffect transition="in" filter="box(out)">
                                      <p:cBhvr>
                                        <p:cTn id="11" dur="500"/>
                                        <p:tgtEl>
                                          <p:spTgt spid="716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8" name="Picture 4" descr="karno"/>
          <p:cNvPicPr>
            <a:picLocks noChangeAspect="1" noChangeArrowheads="1"/>
          </p:cNvPicPr>
          <p:nvPr/>
        </p:nvPicPr>
        <p:blipFill>
          <a:blip r:embed="rId2">
            <a:lum contrast="-6000"/>
            <a:extLst>
              <a:ext uri="{28A0092B-C50C-407E-A947-70E740481C1C}">
                <a14:useLocalDpi xmlns:a14="http://schemas.microsoft.com/office/drawing/2010/main" val="0"/>
              </a:ext>
            </a:extLst>
          </a:blip>
          <a:srcRect/>
          <a:stretch>
            <a:fillRect/>
          </a:stretch>
        </p:blipFill>
        <p:spPr bwMode="auto">
          <a:xfrm>
            <a:off x="1524000" y="457200"/>
            <a:ext cx="9144000" cy="568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449515DA-42CA-4843-9579-F7F9A59319B9}" type="slidenum">
              <a:rPr lang="ru-RU" altLang="ru-RU" sz="1400"/>
              <a:pPr eaLnBrk="1" hangingPunct="1">
                <a:spcBef>
                  <a:spcPct val="0"/>
                </a:spcBef>
                <a:buFontTx/>
                <a:buNone/>
              </a:pPr>
              <a:t>42</a:t>
            </a:fld>
            <a:endParaRPr lang="ru-RU" altLang="ru-RU" sz="1400"/>
          </a:p>
        </p:txBody>
      </p:sp>
    </p:spTree>
    <p:extLst>
      <p:ext uri="{BB962C8B-B14F-4D97-AF65-F5344CB8AC3E}">
        <p14:creationId xmlns:p14="http://schemas.microsoft.com/office/powerpoint/2010/main" val="17517304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154628"/>
                                        </p:tgtEl>
                                        <p:attrNameLst>
                                          <p:attrName>style.visibility</p:attrName>
                                        </p:attrNameLst>
                                      </p:cBhvr>
                                      <p:to>
                                        <p:strVal val="visible"/>
                                      </p:to>
                                    </p:set>
                                    <p:animEffect transition="in" filter="box(out)">
                                      <p:cBhvr>
                                        <p:cTn id="7" dur="500"/>
                                        <p:tgtEl>
                                          <p:spTgt spid="1546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solidFill>
            <a:schemeClr val="bg2"/>
          </a:solidFill>
          <a:ln>
            <a:solidFill>
              <a:schemeClr val="tx1"/>
            </a:solidFill>
            <a:miter lim="800000"/>
            <a:headEnd/>
            <a:tailEnd/>
          </a:ln>
        </p:spPr>
        <p:txBody>
          <a:bodyPr/>
          <a:lstStyle/>
          <a:p>
            <a:pPr eaLnBrk="1" hangingPunct="1"/>
            <a:r>
              <a:rPr lang="ru-RU" altLang="ru-RU" sz="3600" b="1">
                <a:latin typeface="Times New Roman" panose="02020603050405020304" pitchFamily="18" charset="0"/>
                <a:cs typeface="Times New Roman" panose="02020603050405020304" pitchFamily="18" charset="0"/>
              </a:rPr>
              <a:t>18.4. Работа и КПД цикла Карно</a:t>
            </a:r>
            <a:endParaRPr lang="ru-RU" altLang="ru-RU" sz="3600">
              <a:latin typeface="Times New Roman" panose="02020603050405020304" pitchFamily="18" charset="0"/>
              <a:cs typeface="Times New Roman" panose="02020603050405020304" pitchFamily="18" charset="0"/>
            </a:endParaRPr>
          </a:p>
        </p:txBody>
      </p:sp>
      <p:pic>
        <p:nvPicPr>
          <p:cNvPr id="73732" name="Picture 4" descr="13"/>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1524000" y="1676400"/>
            <a:ext cx="5943600" cy="44275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3738" name="Picture 10" descr="adia"/>
          <p:cNvPicPr>
            <a:picLocks noChangeAspect="1" noChangeArrowheads="1" noCrop="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7086600" y="1676400"/>
            <a:ext cx="3581400" cy="291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5061"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61526E72-EC0E-4F93-8C78-13CAF0B2A583}" type="slidenum">
              <a:rPr lang="ru-RU" altLang="ru-RU" sz="1400"/>
              <a:pPr eaLnBrk="1" hangingPunct="1">
                <a:spcBef>
                  <a:spcPct val="0"/>
                </a:spcBef>
                <a:buFontTx/>
                <a:buNone/>
              </a:pPr>
              <a:t>43</a:t>
            </a:fld>
            <a:endParaRPr lang="ru-RU" altLang="ru-RU" sz="1400"/>
          </a:p>
        </p:txBody>
      </p:sp>
    </p:spTree>
    <p:extLst>
      <p:ext uri="{BB962C8B-B14F-4D97-AF65-F5344CB8AC3E}">
        <p14:creationId xmlns:p14="http://schemas.microsoft.com/office/powerpoint/2010/main" val="22323112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73730"/>
                                        </p:tgtEl>
                                        <p:attrNameLst>
                                          <p:attrName>style.visibility</p:attrName>
                                        </p:attrNameLst>
                                      </p:cBhvr>
                                      <p:to>
                                        <p:strVal val="visible"/>
                                      </p:to>
                                    </p:set>
                                    <p:animEffect transition="in" filter="barn(inHorizontal)">
                                      <p:cBhvr>
                                        <p:cTn id="7" dur="500"/>
                                        <p:tgtEl>
                                          <p:spTgt spid="73730"/>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73732"/>
                                        </p:tgtEl>
                                        <p:attrNameLst>
                                          <p:attrName>style.visibility</p:attrName>
                                        </p:attrNameLst>
                                      </p:cBhvr>
                                      <p:to>
                                        <p:strVal val="visible"/>
                                      </p:to>
                                    </p:set>
                                    <p:animEffect transition="in" filter="wipe(left)">
                                      <p:cBhvr>
                                        <p:cTn id="11" dur="500"/>
                                        <p:tgtEl>
                                          <p:spTgt spid="73732"/>
                                        </p:tgtEl>
                                      </p:cBhvr>
                                    </p:animEffect>
                                  </p:childTnLst>
                                </p:cTn>
                              </p:par>
                            </p:childTnLst>
                          </p:cTn>
                        </p:par>
                        <p:par>
                          <p:cTn id="12" fill="hold" nodeType="afterGroup">
                            <p:stCondLst>
                              <p:cond delay="1000"/>
                            </p:stCondLst>
                            <p:childTnLst>
                              <p:par>
                                <p:cTn id="13" presetID="4" presetClass="entr" presetSubtype="32" fill="hold" nodeType="afterEffect">
                                  <p:stCondLst>
                                    <p:cond delay="0"/>
                                  </p:stCondLst>
                                  <p:childTnLst>
                                    <p:set>
                                      <p:cBhvr>
                                        <p:cTn id="14" dur="1" fill="hold">
                                          <p:stCondLst>
                                            <p:cond delay="0"/>
                                          </p:stCondLst>
                                        </p:cTn>
                                        <p:tgtEl>
                                          <p:spTgt spid="73738"/>
                                        </p:tgtEl>
                                        <p:attrNameLst>
                                          <p:attrName>style.visibility</p:attrName>
                                        </p:attrNameLst>
                                      </p:cBhvr>
                                      <p:to>
                                        <p:strVal val="visible"/>
                                      </p:to>
                                    </p:set>
                                    <p:animEffect transition="in" filter="box(out)">
                                      <p:cBhvr>
                                        <p:cTn id="15" dur="500"/>
                                        <p:tgtEl>
                                          <p:spTgt spid="737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0" grpId="0" animBg="1"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3"/>
          <p:cNvSpPr>
            <a:spLocks noGrp="1" noChangeArrowheads="1"/>
          </p:cNvSpPr>
          <p:nvPr>
            <p:ph type="body" sz="half" idx="1"/>
          </p:nvPr>
        </p:nvSpPr>
        <p:spPr>
          <a:xfrm>
            <a:off x="7162800" y="0"/>
            <a:ext cx="3657600" cy="4800600"/>
          </a:xfrm>
        </p:spPr>
        <p:txBody>
          <a:bodyPr/>
          <a:lstStyle/>
          <a:p>
            <a:pPr eaLnBrk="1" hangingPunct="1">
              <a:buFontTx/>
              <a:buNone/>
            </a:pPr>
            <a:r>
              <a:rPr lang="ru-RU" altLang="ru-RU" sz="3400" b="1" i="1">
                <a:cs typeface="Times New Roman" panose="02020603050405020304" pitchFamily="18" charset="0"/>
              </a:rPr>
              <a:t>    </a:t>
            </a:r>
            <a:r>
              <a:rPr lang="ru-RU" altLang="ru-RU" sz="3400" b="1">
                <a:latin typeface="Times New Roman" panose="02020603050405020304" pitchFamily="18" charset="0"/>
                <a:cs typeface="Times New Roman" panose="02020603050405020304" pitchFamily="18" charset="0"/>
              </a:rPr>
              <a:t>Процесс А-В.</a:t>
            </a:r>
            <a:r>
              <a:rPr lang="ru-RU" altLang="ru-RU" sz="3400" b="1" i="1">
                <a:latin typeface="Times New Roman" panose="02020603050405020304" pitchFamily="18" charset="0"/>
                <a:cs typeface="Times New Roman" panose="02020603050405020304" pitchFamily="18" charset="0"/>
              </a:rPr>
              <a:t> Положитель-ная работа, совершенная газом при изотермическом расширении</a:t>
            </a:r>
            <a:r>
              <a:rPr lang="ru-RU" altLang="ru-RU" sz="3400">
                <a:latin typeface="Times New Roman" panose="02020603050405020304" pitchFamily="18" charset="0"/>
                <a:cs typeface="Times New Roman" panose="02020603050405020304" pitchFamily="18" charset="0"/>
              </a:rPr>
              <a:t> </a:t>
            </a:r>
            <a:r>
              <a:rPr lang="ru-RU" altLang="ru-RU" sz="3400" b="1" i="1">
                <a:latin typeface="Times New Roman" panose="02020603050405020304" pitchFamily="18" charset="0"/>
                <a:cs typeface="Times New Roman" panose="02020603050405020304" pitchFamily="18" charset="0"/>
              </a:rPr>
              <a:t>газа от V</a:t>
            </a:r>
            <a:r>
              <a:rPr lang="ru-RU" altLang="ru-RU" sz="3400" b="1" i="1" baseline="-30000">
                <a:latin typeface="Times New Roman" panose="02020603050405020304" pitchFamily="18" charset="0"/>
                <a:cs typeface="Times New Roman" panose="02020603050405020304" pitchFamily="18" charset="0"/>
              </a:rPr>
              <a:t>0</a:t>
            </a:r>
            <a:r>
              <a:rPr lang="ru-RU" altLang="ru-RU" sz="3400" b="1" i="1">
                <a:latin typeface="Times New Roman" panose="02020603050405020304" pitchFamily="18" charset="0"/>
                <a:cs typeface="Times New Roman" panose="02020603050405020304" pitchFamily="18" charset="0"/>
              </a:rPr>
              <a:t> до V</a:t>
            </a:r>
            <a:r>
              <a:rPr lang="ru-RU" altLang="ru-RU" sz="3400" b="1" i="1" baseline="-30000">
                <a:latin typeface="Times New Roman" panose="02020603050405020304" pitchFamily="18" charset="0"/>
                <a:cs typeface="Times New Roman" panose="02020603050405020304" pitchFamily="18" charset="0"/>
              </a:rPr>
              <a:t>1</a:t>
            </a:r>
            <a:r>
              <a:rPr lang="ru-RU" altLang="ru-RU" sz="3600" b="1" i="1">
                <a:latin typeface="Times New Roman" panose="02020603050405020304" pitchFamily="18" charset="0"/>
                <a:cs typeface="Times New Roman" panose="02020603050405020304" pitchFamily="18" charset="0"/>
              </a:rPr>
              <a:t> </a:t>
            </a:r>
          </a:p>
        </p:txBody>
      </p:sp>
      <p:pic>
        <p:nvPicPr>
          <p:cNvPr id="167940" name="Picture 4" descr="13"/>
          <p:cNvPicPr>
            <a:picLocks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1524000" y="1"/>
            <a:ext cx="6019800" cy="4486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aphicFrame>
        <p:nvGraphicFramePr>
          <p:cNvPr id="46084" name="Object 5"/>
          <p:cNvGraphicFramePr>
            <a:graphicFrameLocks noChangeAspect="1"/>
          </p:cNvGraphicFramePr>
          <p:nvPr>
            <p:ph sz="quarter" idx="3"/>
          </p:nvPr>
        </p:nvGraphicFramePr>
        <p:xfrm>
          <a:off x="2073276" y="4953001"/>
          <a:ext cx="3852863" cy="1393825"/>
        </p:xfrm>
        <a:graphic>
          <a:graphicData uri="http://schemas.openxmlformats.org/presentationml/2006/ole">
            <mc:AlternateContent xmlns:mc="http://schemas.openxmlformats.org/markup-compatibility/2006">
              <mc:Choice xmlns:v="urn:schemas-microsoft-com:vml" Requires="v">
                <p:oleObj spid="_x0000_s10242" name="Формула" r:id="rId4" imgW="1193760" imgH="431640" progId="Equation.3">
                  <p:embed/>
                </p:oleObj>
              </mc:Choice>
              <mc:Fallback>
                <p:oleObj name="Формула" r:id="rId4" imgW="1193760" imgH="4316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73276" y="4953001"/>
                        <a:ext cx="3852863" cy="1393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6085"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462EF525-76D7-498D-82F1-C0393363CE76}" type="slidenum">
              <a:rPr lang="ru-RU" altLang="ru-RU" sz="1400"/>
              <a:pPr eaLnBrk="1" hangingPunct="1">
                <a:spcBef>
                  <a:spcPct val="0"/>
                </a:spcBef>
                <a:buFontTx/>
                <a:buNone/>
              </a:pPr>
              <a:t>44</a:t>
            </a:fld>
            <a:endParaRPr lang="ru-RU" altLang="ru-RU" sz="1400"/>
          </a:p>
        </p:txBody>
      </p:sp>
    </p:spTree>
    <p:extLst>
      <p:ext uri="{BB962C8B-B14F-4D97-AF65-F5344CB8AC3E}">
        <p14:creationId xmlns:p14="http://schemas.microsoft.com/office/powerpoint/2010/main" val="28695023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167940"/>
                                        </p:tgtEl>
                                        <p:attrNameLst>
                                          <p:attrName>style.visibility</p:attrName>
                                        </p:attrNameLst>
                                      </p:cBhvr>
                                      <p:to>
                                        <p:strVal val="visible"/>
                                      </p:to>
                                    </p:set>
                                    <p:animEffect transition="in" filter="wipe(left)">
                                      <p:cBhvr>
                                        <p:cTn id="7" dur="500"/>
                                        <p:tgtEl>
                                          <p:spTgt spid="1679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40" name="Picture 4" descr="adia"/>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429001" y="1371601"/>
            <a:ext cx="4930775" cy="421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7"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9163105B-373C-438F-84BC-8AABA5C175D4}" type="slidenum">
              <a:rPr lang="ru-RU" altLang="ru-RU" sz="1400"/>
              <a:pPr eaLnBrk="1" hangingPunct="1">
                <a:spcBef>
                  <a:spcPct val="0"/>
                </a:spcBef>
                <a:buFontTx/>
                <a:buNone/>
              </a:pPr>
              <a:t>45</a:t>
            </a:fld>
            <a:endParaRPr lang="ru-RU" altLang="ru-RU" sz="1400"/>
          </a:p>
        </p:txBody>
      </p:sp>
    </p:spTree>
    <p:extLst>
      <p:ext uri="{BB962C8B-B14F-4D97-AF65-F5344CB8AC3E}">
        <p14:creationId xmlns:p14="http://schemas.microsoft.com/office/powerpoint/2010/main" val="12750581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142340"/>
                                        </p:tgtEl>
                                        <p:attrNameLst>
                                          <p:attrName>style.visibility</p:attrName>
                                        </p:attrNameLst>
                                      </p:cBhvr>
                                      <p:to>
                                        <p:strVal val="visible"/>
                                      </p:to>
                                    </p:set>
                                    <p:animEffect transition="in" filter="box(out)">
                                      <p:cBhvr>
                                        <p:cTn id="7" dur="500"/>
                                        <p:tgtEl>
                                          <p:spTgt spid="142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4"/>
          <p:cNvSpPr>
            <a:spLocks noGrp="1" noChangeArrowheads="1"/>
          </p:cNvSpPr>
          <p:nvPr>
            <p:ph type="title"/>
          </p:nvPr>
        </p:nvSpPr>
        <p:spPr>
          <a:xfrm>
            <a:off x="1524000" y="0"/>
            <a:ext cx="9372600" cy="6858000"/>
          </a:xfrm>
        </p:spPr>
        <p:txBody>
          <a:bodyPr/>
          <a:lstStyle/>
          <a:p>
            <a:pPr algn="l" eaLnBrk="1" hangingPunct="1"/>
            <a:r>
              <a:rPr lang="ru-RU" altLang="ru-RU" sz="3600" b="1" i="1">
                <a:latin typeface="Times New Roman" panose="02020603050405020304" pitchFamily="18" charset="0"/>
                <a:cs typeface="Times New Roman" panose="02020603050405020304" pitchFamily="18" charset="0"/>
              </a:rPr>
              <a:t>Процесс В-С – адиабатическое расширение</a:t>
            </a:r>
            <a:r>
              <a:rPr lang="ru-RU" altLang="ru-RU" sz="3600">
                <a:latin typeface="Times New Roman" panose="02020603050405020304" pitchFamily="18" charset="0"/>
                <a:cs typeface="Times New Roman" panose="02020603050405020304" pitchFamily="18" charset="0"/>
              </a:rPr>
              <a:t>. </a:t>
            </a:r>
            <a:r>
              <a:rPr lang="ru-RU" altLang="ru-RU" sz="3600">
                <a:solidFill>
                  <a:srgbClr val="000000"/>
                </a:solidFill>
                <a:latin typeface="Times New Roman" panose="02020603050405020304" pitchFamily="18" charset="0"/>
                <a:cs typeface="Times New Roman" panose="02020603050405020304" pitchFamily="18" charset="0"/>
              </a:rPr>
              <a:t>При адиабатическом расширении теплообмен с окружающей средой отсутствует и работа расширения </a:t>
            </a:r>
            <a:r>
              <a:rPr lang="ru-RU" altLang="ru-RU" sz="3600" i="1">
                <a:solidFill>
                  <a:srgbClr val="000000"/>
                </a:solidFill>
                <a:latin typeface="Times New Roman" panose="02020603050405020304" pitchFamily="18" charset="0"/>
                <a:cs typeface="Times New Roman" panose="02020603050405020304" pitchFamily="18" charset="0"/>
              </a:rPr>
              <a:t>А</a:t>
            </a:r>
            <a:r>
              <a:rPr lang="ru-RU" altLang="ru-RU" sz="3600" baseline="-30000">
                <a:solidFill>
                  <a:srgbClr val="000000"/>
                </a:solidFill>
                <a:latin typeface="Times New Roman" panose="02020603050405020304" pitchFamily="18" charset="0"/>
                <a:cs typeface="Times New Roman" panose="02020603050405020304" pitchFamily="18" charset="0"/>
              </a:rPr>
              <a:t>2 </a:t>
            </a:r>
            <a:r>
              <a:rPr lang="ru-RU" altLang="ru-RU" sz="3600">
                <a:solidFill>
                  <a:srgbClr val="000000"/>
                </a:solidFill>
                <a:latin typeface="Times New Roman" panose="02020603050405020304" pitchFamily="18" charset="0"/>
                <a:cs typeface="Times New Roman" panose="02020603050405020304" pitchFamily="18" charset="0"/>
              </a:rPr>
              <a:t>совершается за счет изменения внутренней энергии. Уравнение адиабаты:</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t>
            </a:r>
            <a:r>
              <a:rPr lang="ru-RU" altLang="ru-RU" sz="2800">
                <a:solidFill>
                  <a:srgbClr val="000000"/>
                </a:solidFill>
                <a:latin typeface="Times New Roman" panose="02020603050405020304" pitchFamily="18" charset="0"/>
                <a:cs typeface="Times New Roman" panose="02020603050405020304" pitchFamily="18" charset="0"/>
              </a:rPr>
              <a:t>(6)</a:t>
            </a: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где </a:t>
            </a:r>
            <a:r>
              <a:rPr lang="ru-RU" altLang="ru-RU" sz="3600">
                <a:solidFill>
                  <a:srgbClr val="000000"/>
                </a:solidFill>
                <a:latin typeface="Times New Roman" panose="02020603050405020304" pitchFamily="18" charset="0"/>
                <a:cs typeface="Times New Roman" panose="02020603050405020304" pitchFamily="18" charset="0"/>
                <a:sym typeface="Symbol" panose="05050102010706020507" pitchFamily="18" charset="2"/>
              </a:rPr>
              <a:t></a:t>
            </a:r>
            <a:r>
              <a:rPr lang="ru-RU" altLang="ru-RU" sz="3600">
                <a:solidFill>
                  <a:srgbClr val="000000"/>
                </a:solidFill>
                <a:latin typeface="Times New Roman" panose="02020603050405020304" pitchFamily="18" charset="0"/>
                <a:cs typeface="Times New Roman" panose="02020603050405020304" pitchFamily="18" charset="0"/>
              </a:rPr>
              <a:t> – коэффициент Пуассона</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t>
            </a:r>
            <a:r>
              <a:rPr lang="ru-RU" altLang="ru-RU" sz="2800">
                <a:solidFill>
                  <a:srgbClr val="000000"/>
                </a:solidFill>
                <a:latin typeface="Times New Roman" panose="02020603050405020304" pitchFamily="18" charset="0"/>
                <a:cs typeface="Times New Roman" panose="02020603050405020304" pitchFamily="18" charset="0"/>
              </a:rPr>
              <a:t>(7)</a:t>
            </a:r>
            <a:r>
              <a:rPr lang="ru-RU" altLang="ru-RU" smtClean="0">
                <a:latin typeface="Times New Roman" panose="02020603050405020304" pitchFamily="18" charset="0"/>
                <a:cs typeface="Times New Roman" panose="02020603050405020304" pitchFamily="18" charset="0"/>
              </a:rPr>
              <a:t> </a:t>
            </a:r>
          </a:p>
        </p:txBody>
      </p:sp>
      <p:sp>
        <p:nvSpPr>
          <p:cNvPr id="48131" name="Rectangle 6"/>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48132" name="Object 5"/>
          <p:cNvGraphicFramePr>
            <a:graphicFrameLocks noChangeAspect="1"/>
          </p:cNvGraphicFramePr>
          <p:nvPr/>
        </p:nvGraphicFramePr>
        <p:xfrm>
          <a:off x="5486400" y="3200400"/>
          <a:ext cx="2667000" cy="1549400"/>
        </p:xfrm>
        <a:graphic>
          <a:graphicData uri="http://schemas.openxmlformats.org/presentationml/2006/ole">
            <mc:AlternateContent xmlns:mc="http://schemas.openxmlformats.org/markup-compatibility/2006">
              <mc:Choice xmlns:v="urn:schemas-microsoft-com:vml" Requires="v">
                <p:oleObj spid="_x0000_s11266" name="Формула" r:id="rId3" imgW="1002865" imgH="583947" progId="Equation.3">
                  <p:embed/>
                </p:oleObj>
              </mc:Choice>
              <mc:Fallback>
                <p:oleObj name="Формула" r:id="rId3" imgW="1002865" imgH="583947"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3200400"/>
                        <a:ext cx="2667000" cy="154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8133" name="Rectangle 8"/>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48134" name="Object 7"/>
          <p:cNvGraphicFramePr>
            <a:graphicFrameLocks noChangeAspect="1"/>
          </p:cNvGraphicFramePr>
          <p:nvPr/>
        </p:nvGraphicFramePr>
        <p:xfrm>
          <a:off x="5181600" y="5413376"/>
          <a:ext cx="3048000" cy="1444625"/>
        </p:xfrm>
        <a:graphic>
          <a:graphicData uri="http://schemas.openxmlformats.org/presentationml/2006/ole">
            <mc:AlternateContent xmlns:mc="http://schemas.openxmlformats.org/markup-compatibility/2006">
              <mc:Choice xmlns:v="urn:schemas-microsoft-com:vml" Requires="v">
                <p:oleObj spid="_x0000_s11267" name="Формула" r:id="rId5" imgW="1104900" imgH="520700" progId="Equation.3">
                  <p:embed/>
                </p:oleObj>
              </mc:Choice>
              <mc:Fallback>
                <p:oleObj name="Формула" r:id="rId5" imgW="1104900" imgH="5207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81600" y="5413376"/>
                        <a:ext cx="3048000"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8135"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F30DD2AF-AC7A-4C69-AEF5-E4E47455D19C}" type="slidenum">
              <a:rPr lang="ru-RU" altLang="ru-RU" sz="1400"/>
              <a:pPr eaLnBrk="1" hangingPunct="1">
                <a:spcBef>
                  <a:spcPct val="0"/>
                </a:spcBef>
                <a:buFontTx/>
                <a:buNone/>
              </a:pPr>
              <a:t>46</a:t>
            </a:fld>
            <a:endParaRPr lang="ru-RU" altLang="ru-RU" sz="1400"/>
          </a:p>
        </p:txBody>
      </p:sp>
    </p:spTree>
    <p:extLst>
      <p:ext uri="{BB962C8B-B14F-4D97-AF65-F5344CB8AC3E}">
        <p14:creationId xmlns:p14="http://schemas.microsoft.com/office/powerpoint/2010/main" val="142206420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4"/>
          <p:cNvSpPr>
            <a:spLocks noGrp="1" noChangeArrowheads="1"/>
          </p:cNvSpPr>
          <p:nvPr>
            <p:ph type="title"/>
          </p:nvPr>
        </p:nvSpPr>
        <p:spPr>
          <a:xfrm>
            <a:off x="7543800" y="0"/>
            <a:ext cx="3124200" cy="4572000"/>
          </a:xfrm>
        </p:spPr>
        <p:txBody>
          <a:bodyPr/>
          <a:lstStyle/>
          <a:p>
            <a:pPr algn="l" eaLnBrk="1" hangingPunct="1"/>
            <a:r>
              <a:rPr lang="ru-RU" altLang="ru-RU" sz="3400">
                <a:solidFill>
                  <a:srgbClr val="000000"/>
                </a:solidFill>
                <a:cs typeface="Times New Roman" panose="02020603050405020304" pitchFamily="18" charset="0"/>
              </a:rPr>
              <a:t>   </a:t>
            </a:r>
            <a:r>
              <a:rPr lang="ru-RU" altLang="ru-RU" sz="3400">
                <a:latin typeface="Times New Roman" panose="02020603050405020304" pitchFamily="18" charset="0"/>
                <a:cs typeface="Times New Roman" panose="02020603050405020304" pitchFamily="18" charset="0"/>
              </a:rPr>
              <a:t>Давление в процессе </a:t>
            </a:r>
            <a:r>
              <a:rPr lang="ru-RU" altLang="ru-RU" sz="3400" b="1" i="1">
                <a:latin typeface="Times New Roman" panose="02020603050405020304" pitchFamily="18" charset="0"/>
                <a:cs typeface="Times New Roman" panose="02020603050405020304" pitchFamily="18" charset="0"/>
              </a:rPr>
              <a:t>В-С</a:t>
            </a:r>
            <a:r>
              <a:rPr lang="ru-RU" altLang="ru-RU" sz="3400">
                <a:latin typeface="Times New Roman" panose="02020603050405020304" pitchFamily="18" charset="0"/>
                <a:cs typeface="Times New Roman" panose="02020603050405020304" pitchFamily="18" charset="0"/>
              </a:rPr>
              <a:t> уменьшается до </a:t>
            </a:r>
            <a:r>
              <a:rPr lang="ru-RU" altLang="ru-RU" sz="3400" i="1">
                <a:latin typeface="Times New Roman" panose="02020603050405020304" pitchFamily="18" charset="0"/>
                <a:cs typeface="Times New Roman" panose="02020603050405020304" pitchFamily="18" charset="0"/>
              </a:rPr>
              <a:t>Р</a:t>
            </a:r>
            <a:r>
              <a:rPr lang="ru-RU" altLang="ru-RU" sz="3400" baseline="-30000">
                <a:latin typeface="Times New Roman" panose="02020603050405020304" pitchFamily="18" charset="0"/>
                <a:cs typeface="Times New Roman" panose="02020603050405020304" pitchFamily="18" charset="0"/>
              </a:rPr>
              <a:t>2</a:t>
            </a:r>
            <a:r>
              <a:rPr lang="ru-RU" altLang="ru-RU" sz="3400">
                <a:latin typeface="Times New Roman" panose="02020603050405020304" pitchFamily="18" charset="0"/>
                <a:cs typeface="Times New Roman" panose="02020603050405020304" pitchFamily="18" charset="0"/>
              </a:rPr>
              <a:t>, температура падает до </a:t>
            </a:r>
            <a:r>
              <a:rPr lang="ru-RU" altLang="ru-RU" sz="3400" i="1">
                <a:latin typeface="Times New Roman" panose="02020603050405020304" pitchFamily="18" charset="0"/>
                <a:cs typeface="Times New Roman" panose="02020603050405020304" pitchFamily="18" charset="0"/>
              </a:rPr>
              <a:t>Т</a:t>
            </a:r>
            <a:r>
              <a:rPr lang="ru-RU" altLang="ru-RU" sz="3400" baseline="-25000">
                <a:latin typeface="Times New Roman" panose="02020603050405020304" pitchFamily="18" charset="0"/>
                <a:cs typeface="Times New Roman" panose="02020603050405020304" pitchFamily="18" charset="0"/>
              </a:rPr>
              <a:t>2</a:t>
            </a:r>
            <a:r>
              <a:rPr lang="ru-RU" altLang="ru-RU" sz="3400">
                <a:latin typeface="Times New Roman" panose="02020603050405020304" pitchFamily="18" charset="0"/>
                <a:cs typeface="Times New Roman" panose="02020603050405020304" pitchFamily="18" charset="0"/>
              </a:rPr>
              <a:t> Полученная </a:t>
            </a:r>
            <a:r>
              <a:rPr lang="ru-RU" altLang="ru-RU" sz="3400" b="1" i="1">
                <a:latin typeface="Times New Roman" panose="02020603050405020304" pitchFamily="18" charset="0"/>
                <a:cs typeface="Times New Roman" panose="02020603050405020304" pitchFamily="18" charset="0"/>
              </a:rPr>
              <a:t>работа</a:t>
            </a:r>
            <a:r>
              <a:rPr lang="ru-RU" altLang="ru-RU" sz="3400">
                <a:latin typeface="Times New Roman" panose="02020603050405020304" pitchFamily="18" charset="0"/>
                <a:cs typeface="Times New Roman" panose="02020603050405020304" pitchFamily="18" charset="0"/>
              </a:rPr>
              <a:t> </a:t>
            </a:r>
            <a:r>
              <a:rPr lang="ru-RU" altLang="ru-RU" sz="3400" b="1" i="1">
                <a:latin typeface="Times New Roman" panose="02020603050405020304" pitchFamily="18" charset="0"/>
                <a:cs typeface="Times New Roman" panose="02020603050405020304" pitchFamily="18" charset="0"/>
              </a:rPr>
              <a:t>на стадии В-С</a:t>
            </a:r>
            <a:r>
              <a:rPr lang="ru-RU" altLang="ru-RU" sz="3400">
                <a:latin typeface="Times New Roman" panose="02020603050405020304" pitchFamily="18" charset="0"/>
                <a:cs typeface="Times New Roman" panose="02020603050405020304" pitchFamily="18" charset="0"/>
              </a:rPr>
              <a:t>:</a:t>
            </a:r>
            <a:r>
              <a:rPr lang="ru-RU" altLang="ru-RU" sz="3600">
                <a:latin typeface="Times New Roman" panose="02020603050405020304" pitchFamily="18" charset="0"/>
                <a:cs typeface="Times New Roman" panose="02020603050405020304" pitchFamily="18" charset="0"/>
              </a:rPr>
              <a:t>	</a:t>
            </a:r>
            <a:r>
              <a:rPr lang="ru-RU" altLang="ru-RU" sz="3600">
                <a:solidFill>
                  <a:srgbClr val="000000"/>
                </a:solidFill>
              </a:rPr>
              <a:t>                                           </a:t>
            </a:r>
            <a:endParaRPr lang="ru-RU" altLang="ru-RU" smtClean="0"/>
          </a:p>
        </p:txBody>
      </p:sp>
      <p:sp>
        <p:nvSpPr>
          <p:cNvPr id="49155" name="Rectangle 6"/>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49156" name="Object 5"/>
          <p:cNvGraphicFramePr>
            <a:graphicFrameLocks noChangeAspect="1"/>
          </p:cNvGraphicFramePr>
          <p:nvPr/>
        </p:nvGraphicFramePr>
        <p:xfrm>
          <a:off x="3962400" y="4797425"/>
          <a:ext cx="4648200" cy="1612900"/>
        </p:xfrm>
        <a:graphic>
          <a:graphicData uri="http://schemas.openxmlformats.org/presentationml/2006/ole">
            <mc:AlternateContent xmlns:mc="http://schemas.openxmlformats.org/markup-compatibility/2006">
              <mc:Choice xmlns:v="urn:schemas-microsoft-com:vml" Requires="v">
                <p:oleObj spid="_x0000_s12290" name="Формула" r:id="rId3" imgW="1397000" imgH="482600" progId="Equation.3">
                  <p:embed/>
                </p:oleObj>
              </mc:Choice>
              <mc:Fallback>
                <p:oleObj name="Формула" r:id="rId3" imgW="1397000" imgH="482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4797425"/>
                        <a:ext cx="4648200"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9881" name="Picture 9" descr="13"/>
          <p:cNvPicPr>
            <a:picLocks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1524001" y="1"/>
            <a:ext cx="6075363"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9158"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0AF43EAE-41BB-4C7E-9787-E1E1E036C9C6}" type="slidenum">
              <a:rPr lang="ru-RU" altLang="ru-RU" sz="1400"/>
              <a:pPr eaLnBrk="1" hangingPunct="1">
                <a:spcBef>
                  <a:spcPct val="0"/>
                </a:spcBef>
                <a:buFontTx/>
                <a:buNone/>
              </a:pPr>
              <a:t>47</a:t>
            </a:fld>
            <a:endParaRPr lang="ru-RU" altLang="ru-RU" sz="1400"/>
          </a:p>
        </p:txBody>
      </p:sp>
    </p:spTree>
    <p:extLst>
      <p:ext uri="{BB962C8B-B14F-4D97-AF65-F5344CB8AC3E}">
        <p14:creationId xmlns:p14="http://schemas.microsoft.com/office/powerpoint/2010/main" val="29454126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79881"/>
                                        </p:tgtEl>
                                        <p:attrNameLst>
                                          <p:attrName>style.visibility</p:attrName>
                                        </p:attrNameLst>
                                      </p:cBhvr>
                                      <p:to>
                                        <p:strVal val="visible"/>
                                      </p:to>
                                    </p:set>
                                    <p:animEffect transition="in" filter="wipe(left)">
                                      <p:cBhvr>
                                        <p:cTn id="7" dur="500"/>
                                        <p:tgtEl>
                                          <p:spTgt spid="798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4"/>
          <p:cNvSpPr>
            <a:spLocks noGrp="1" noChangeArrowheads="1"/>
          </p:cNvSpPr>
          <p:nvPr>
            <p:ph type="title"/>
          </p:nvPr>
        </p:nvSpPr>
        <p:spPr>
          <a:xfrm>
            <a:off x="1524000" y="0"/>
            <a:ext cx="9144000" cy="6858000"/>
          </a:xfrm>
        </p:spPr>
        <p:txBody>
          <a:bodyPr/>
          <a:lstStyle/>
          <a:p>
            <a:pPr algn="l" eaLnBrk="1" hangingPunct="1"/>
            <a:r>
              <a:rPr lang="ru-RU" altLang="ru-RU" sz="3600" b="1" i="1">
                <a:latin typeface="Times New Roman" panose="02020603050405020304" pitchFamily="18" charset="0"/>
                <a:cs typeface="Times New Roman" panose="02020603050405020304" pitchFamily="18" charset="0"/>
              </a:rPr>
              <a:t>Процесс </a:t>
            </a:r>
            <a:r>
              <a:rPr lang="en-US" altLang="ru-RU" sz="3600" b="1" i="1">
                <a:latin typeface="Times New Roman" panose="02020603050405020304" pitchFamily="18" charset="0"/>
                <a:cs typeface="Times New Roman" panose="02020603050405020304" pitchFamily="18" charset="0"/>
              </a:rPr>
              <a:t>C</a:t>
            </a:r>
            <a:r>
              <a:rPr lang="ru-RU" altLang="ru-RU" sz="3600" b="1" i="1">
                <a:latin typeface="Times New Roman" panose="02020603050405020304" pitchFamily="18" charset="0"/>
                <a:cs typeface="Times New Roman" panose="02020603050405020304" pitchFamily="18" charset="0"/>
              </a:rPr>
              <a:t>-</a:t>
            </a:r>
            <a:r>
              <a:rPr lang="en-US" altLang="ru-RU" sz="3600" b="1" i="1">
                <a:latin typeface="Times New Roman" panose="02020603050405020304" pitchFamily="18" charset="0"/>
                <a:cs typeface="Times New Roman" panose="02020603050405020304" pitchFamily="18" charset="0"/>
              </a:rPr>
              <a:t>D</a:t>
            </a:r>
            <a:r>
              <a:rPr lang="ru-RU" altLang="ru-RU" sz="3600" b="1" i="1">
                <a:latin typeface="Times New Roman" panose="02020603050405020304" pitchFamily="18" charset="0"/>
                <a:cs typeface="Times New Roman" panose="02020603050405020304" pitchFamily="18" charset="0"/>
              </a:rPr>
              <a:t> -изотермическое сжатие</a:t>
            </a:r>
            <a:r>
              <a:rPr lang="ru-RU" altLang="ru-RU" sz="3600">
                <a:latin typeface="Times New Roman" panose="02020603050405020304" pitchFamily="18" charset="0"/>
                <a:cs typeface="Times New Roman" panose="02020603050405020304" pitchFamily="18" charset="0"/>
              </a:rPr>
              <a:t> 	На третьем этапе газ изотермически сжимается </a:t>
            </a:r>
            <a:r>
              <a:rPr lang="ru-RU" altLang="ru-RU" sz="3600" i="1">
                <a:latin typeface="Times New Roman" panose="02020603050405020304" pitchFamily="18" charset="0"/>
                <a:cs typeface="Times New Roman" panose="02020603050405020304" pitchFamily="18" charset="0"/>
              </a:rPr>
              <a:t>V</a:t>
            </a:r>
            <a:r>
              <a:rPr lang="ru-RU" altLang="ru-RU" sz="3600" baseline="-30000">
                <a:latin typeface="Times New Roman" panose="02020603050405020304" pitchFamily="18" charset="0"/>
                <a:cs typeface="Times New Roman" panose="02020603050405020304" pitchFamily="18" charset="0"/>
              </a:rPr>
              <a:t>2</a:t>
            </a:r>
            <a:r>
              <a:rPr lang="ru-RU" altLang="ru-RU" sz="3600">
                <a:latin typeface="Times New Roman" panose="02020603050405020304" pitchFamily="18" charset="0"/>
                <a:cs typeface="Times New Roman" panose="02020603050405020304" pitchFamily="18" charset="0"/>
              </a:rPr>
              <a:t> до </a:t>
            </a:r>
            <a:r>
              <a:rPr lang="ru-RU" altLang="ru-RU" sz="3600" i="1">
                <a:latin typeface="Times New Roman" panose="02020603050405020304" pitchFamily="18" charset="0"/>
                <a:cs typeface="Times New Roman" panose="02020603050405020304" pitchFamily="18" charset="0"/>
              </a:rPr>
              <a:t>V</a:t>
            </a:r>
            <a:r>
              <a:rPr lang="ru-RU" altLang="ru-RU" sz="3600" baseline="-30000">
                <a:latin typeface="Times New Roman" panose="02020603050405020304" pitchFamily="18" charset="0"/>
                <a:cs typeface="Times New Roman" panose="02020603050405020304" pitchFamily="18" charset="0"/>
              </a:rPr>
              <a:t>3</a:t>
            </a:r>
            <a:r>
              <a:rPr lang="ru-RU" altLang="ru-RU" sz="3600">
                <a:latin typeface="Times New Roman" panose="02020603050405020304" pitchFamily="18" charset="0"/>
                <a:cs typeface="Times New Roman" panose="02020603050405020304" pitchFamily="18" charset="0"/>
              </a:rPr>
              <a:t> отдавая теплоту	Теплота </a:t>
            </a:r>
            <a:r>
              <a:rPr lang="en-US" altLang="ru-RU" sz="3600" i="1">
                <a:latin typeface="Times New Roman" panose="02020603050405020304" pitchFamily="18" charset="0"/>
                <a:cs typeface="Times New Roman" panose="02020603050405020304" pitchFamily="18" charset="0"/>
              </a:rPr>
              <a:t>Q</a:t>
            </a:r>
            <a:r>
              <a:rPr lang="ru-RU" altLang="ru-RU" sz="3600" baseline="-30000">
                <a:latin typeface="Times New Roman" panose="02020603050405020304" pitchFamily="18" charset="0"/>
                <a:cs typeface="Times New Roman" panose="02020603050405020304" pitchFamily="18" charset="0"/>
              </a:rPr>
              <a:t>2</a:t>
            </a:r>
            <a:r>
              <a:rPr lang="ru-RU" altLang="ru-RU" sz="3600">
                <a:latin typeface="Times New Roman" panose="02020603050405020304" pitchFamily="18" charset="0"/>
                <a:cs typeface="Times New Roman" panose="02020603050405020304" pitchFamily="18" charset="0"/>
              </a:rPr>
              <a:t>, отданная газом холодильнику при изотермическом сжатии, равна работе сжатия </a:t>
            </a:r>
            <a:r>
              <a:rPr lang="ru-RU" altLang="ru-RU" sz="3600" i="1">
                <a:latin typeface="Times New Roman" panose="02020603050405020304" pitchFamily="18" charset="0"/>
                <a:cs typeface="Times New Roman" panose="02020603050405020304" pitchFamily="18" charset="0"/>
              </a:rPr>
              <a:t>А</a:t>
            </a:r>
            <a:r>
              <a:rPr lang="ru-RU" altLang="ru-RU" sz="3600" baseline="-30000">
                <a:latin typeface="Times New Roman" panose="02020603050405020304" pitchFamily="18" charset="0"/>
                <a:cs typeface="Times New Roman" panose="02020603050405020304" pitchFamily="18" charset="0"/>
              </a:rPr>
              <a:t>3</a:t>
            </a:r>
            <a:r>
              <a:rPr lang="ru-RU" altLang="ru-RU" sz="3600">
                <a:latin typeface="Times New Roman" panose="02020603050405020304" pitchFamily="18" charset="0"/>
                <a:cs typeface="Times New Roman" panose="02020603050405020304" pitchFamily="18" charset="0"/>
              </a:rPr>
              <a:t> </a:t>
            </a:r>
            <a:br>
              <a:rPr lang="ru-RU" altLang="ru-RU" sz="3600">
                <a:latin typeface="Times New Roman" panose="02020603050405020304" pitchFamily="18" charset="0"/>
                <a:cs typeface="Times New Roman" panose="02020603050405020304" pitchFamily="18" charset="0"/>
              </a:rPr>
            </a:br>
            <a:r>
              <a:rPr lang="ru-RU" altLang="ru-RU" sz="3600" b="1" i="1">
                <a:latin typeface="Times New Roman" panose="02020603050405020304" pitchFamily="18" charset="0"/>
                <a:cs typeface="Times New Roman" panose="02020603050405020304" pitchFamily="18" charset="0"/>
              </a:rPr>
              <a:t>А</a:t>
            </a:r>
            <a:r>
              <a:rPr lang="ru-RU" altLang="ru-RU" sz="3600" b="1" i="1" baseline="-25000">
                <a:latin typeface="Times New Roman" panose="02020603050405020304" pitchFamily="18" charset="0"/>
                <a:cs typeface="Times New Roman" panose="02020603050405020304" pitchFamily="18" charset="0"/>
              </a:rPr>
              <a:t>3 </a:t>
            </a:r>
            <a:r>
              <a:rPr lang="ru-RU" altLang="ru-RU" sz="3600" b="1" i="1">
                <a:latin typeface="Times New Roman" panose="02020603050405020304" pitchFamily="18" charset="0"/>
                <a:cs typeface="Times New Roman" panose="02020603050405020304" pitchFamily="18" charset="0"/>
              </a:rPr>
              <a:t>-это работа совершаемая над газом</a:t>
            </a:r>
            <a:r>
              <a:rPr lang="ru-RU" altLang="ru-RU" sz="3600">
                <a:latin typeface="Times New Roman" panose="02020603050405020304" pitchFamily="18" charset="0"/>
                <a:cs typeface="Times New Roman" panose="02020603050405020304" pitchFamily="18" charset="0"/>
              </a:rPr>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	(8)</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где </a:t>
            </a:r>
            <a:r>
              <a:rPr lang="en-US" altLang="ru-RU" sz="3600" i="1">
                <a:latin typeface="Times New Roman" panose="02020603050405020304" pitchFamily="18" charset="0"/>
                <a:cs typeface="Times New Roman" panose="02020603050405020304" pitchFamily="18" charset="0"/>
              </a:rPr>
              <a:t>Q</a:t>
            </a:r>
            <a:r>
              <a:rPr lang="ru-RU" altLang="ru-RU" sz="3600" baseline="-30000">
                <a:latin typeface="Times New Roman" panose="02020603050405020304" pitchFamily="18" charset="0"/>
                <a:cs typeface="Times New Roman" panose="02020603050405020304" pitchFamily="18" charset="0"/>
              </a:rPr>
              <a:t>2</a:t>
            </a:r>
            <a:r>
              <a:rPr lang="ru-RU" altLang="ru-RU" sz="3600">
                <a:latin typeface="Times New Roman" panose="02020603050405020304" pitchFamily="18" charset="0"/>
                <a:cs typeface="Times New Roman" panose="02020603050405020304" pitchFamily="18" charset="0"/>
              </a:rPr>
              <a:t> – тепло, отданное холодильнику. </a:t>
            </a:r>
          </a:p>
        </p:txBody>
      </p:sp>
      <p:sp>
        <p:nvSpPr>
          <p:cNvPr id="50179" name="Rectangle 6"/>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50180" name="Object 5"/>
          <p:cNvGraphicFramePr>
            <a:graphicFrameLocks noChangeAspect="1"/>
          </p:cNvGraphicFramePr>
          <p:nvPr/>
        </p:nvGraphicFramePr>
        <p:xfrm>
          <a:off x="2438400" y="4419600"/>
          <a:ext cx="5029200" cy="1530350"/>
        </p:xfrm>
        <a:graphic>
          <a:graphicData uri="http://schemas.openxmlformats.org/presentationml/2006/ole">
            <mc:AlternateContent xmlns:mc="http://schemas.openxmlformats.org/markup-compatibility/2006">
              <mc:Choice xmlns:v="urn:schemas-microsoft-com:vml" Requires="v">
                <p:oleObj spid="_x0000_s13314" name="Формула" r:id="rId3" imgW="1624895" imgH="495085" progId="Equation.3">
                  <p:embed/>
                </p:oleObj>
              </mc:Choice>
              <mc:Fallback>
                <p:oleObj name="Формула" r:id="rId3" imgW="1624895" imgH="495085"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4419600"/>
                        <a:ext cx="5029200"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0181"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D06E4832-81EB-43C8-BA70-306495361C88}" type="slidenum">
              <a:rPr lang="ru-RU" altLang="ru-RU" sz="1400"/>
              <a:pPr eaLnBrk="1" hangingPunct="1">
                <a:spcBef>
                  <a:spcPct val="0"/>
                </a:spcBef>
                <a:buFontTx/>
                <a:buNone/>
              </a:pPr>
              <a:t>48</a:t>
            </a:fld>
            <a:endParaRPr lang="ru-RU" altLang="ru-RU" sz="1400"/>
          </a:p>
        </p:txBody>
      </p:sp>
    </p:spTree>
    <p:extLst>
      <p:ext uri="{BB962C8B-B14F-4D97-AF65-F5344CB8AC3E}">
        <p14:creationId xmlns:p14="http://schemas.microsoft.com/office/powerpoint/2010/main" val="208441053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Picture 2" descr="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47626"/>
            <a:ext cx="9144000" cy="681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Rectangle 4"/>
          <p:cNvSpPr>
            <a:spLocks noChangeArrowheads="1"/>
          </p:cNvSpPr>
          <p:nvPr/>
        </p:nvSpPr>
        <p:spPr bwMode="auto">
          <a:xfrm>
            <a:off x="4800600" y="2819401"/>
            <a:ext cx="6096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ru-RU" altLang="ru-RU" sz="4000">
                <a:solidFill>
                  <a:srgbClr val="000000"/>
                </a:solidFill>
                <a:latin typeface="Times New Roman" panose="02020603050405020304" pitchFamily="18" charset="0"/>
              </a:rPr>
              <a:t>А</a:t>
            </a:r>
          </a:p>
        </p:txBody>
      </p:sp>
      <p:sp>
        <p:nvSpPr>
          <p:cNvPr id="51204"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2B9490C4-4A21-45D7-B745-7568C288A3BA}" type="slidenum">
              <a:rPr lang="ru-RU" altLang="ru-RU" sz="1400"/>
              <a:pPr eaLnBrk="1" hangingPunct="1">
                <a:spcBef>
                  <a:spcPct val="0"/>
                </a:spcBef>
                <a:buFontTx/>
                <a:buNone/>
              </a:pPr>
              <a:t>49</a:t>
            </a:fld>
            <a:endParaRPr lang="ru-RU" altLang="ru-RU" sz="1400"/>
          </a:p>
        </p:txBody>
      </p:sp>
    </p:spTree>
    <p:extLst>
      <p:ext uri="{BB962C8B-B14F-4D97-AF65-F5344CB8AC3E}">
        <p14:creationId xmlns:p14="http://schemas.microsoft.com/office/powerpoint/2010/main" val="5541732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173058"/>
                                        </p:tgtEl>
                                        <p:attrNameLst>
                                          <p:attrName>style.visibility</p:attrName>
                                        </p:attrNameLst>
                                      </p:cBhvr>
                                      <p:to>
                                        <p:strVal val="visible"/>
                                      </p:to>
                                    </p:set>
                                    <p:animEffect transition="in" filter="wipe(left)">
                                      <p:cBhvr>
                                        <p:cTn id="7" dur="500"/>
                                        <p:tgtEl>
                                          <p:spTgt spid="173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4"/>
          <p:cNvSpPr>
            <a:spLocks noGrp="1" noChangeArrowheads="1"/>
          </p:cNvSpPr>
          <p:nvPr>
            <p:ph type="title"/>
          </p:nvPr>
        </p:nvSpPr>
        <p:spPr>
          <a:xfrm>
            <a:off x="1524000" y="0"/>
            <a:ext cx="9144000" cy="6858000"/>
          </a:xfrm>
        </p:spPr>
        <p:txBody>
          <a:bodyPr/>
          <a:lstStyle/>
          <a:p>
            <a:pPr algn="l" eaLnBrk="1" hangingPunct="1"/>
            <a:r>
              <a:rPr lang="ru-RU" altLang="ru-RU" sz="3600" b="1" i="1">
                <a:solidFill>
                  <a:srgbClr val="FF3300"/>
                </a:solidFill>
                <a:cs typeface="Times New Roman" panose="02020603050405020304" pitchFamily="18" charset="0"/>
              </a:rPr>
              <a:t>   </a:t>
            </a:r>
            <a:r>
              <a:rPr lang="ru-RU" altLang="ru-RU" sz="3600" b="1" i="1">
                <a:latin typeface="Times New Roman" panose="02020603050405020304" pitchFamily="18" charset="0"/>
                <a:cs typeface="Times New Roman" panose="02020603050405020304" pitchFamily="18" charset="0"/>
              </a:rPr>
              <a:t>Процесс </a:t>
            </a:r>
            <a:r>
              <a:rPr lang="en-US" altLang="ru-RU" sz="3600" b="1" i="1">
                <a:latin typeface="Times New Roman" panose="02020603050405020304" pitchFamily="18" charset="0"/>
                <a:cs typeface="Times New Roman" panose="02020603050405020304" pitchFamily="18" charset="0"/>
              </a:rPr>
              <a:t>D</a:t>
            </a:r>
            <a:r>
              <a:rPr lang="ru-RU" altLang="ru-RU" sz="3600" b="1" i="1">
                <a:latin typeface="Times New Roman" panose="02020603050405020304" pitchFamily="18" charset="0"/>
                <a:cs typeface="Times New Roman" panose="02020603050405020304" pitchFamily="18" charset="0"/>
              </a:rPr>
              <a:t>-А – адиабатическое сжатие.</a:t>
            </a:r>
            <a:r>
              <a:rPr lang="ru-RU" altLang="ru-RU" sz="3600">
                <a:latin typeface="Times New Roman" panose="02020603050405020304" pitchFamily="18" charset="0"/>
                <a:cs typeface="Times New Roman" panose="02020603050405020304" pitchFamily="18" charset="0"/>
              </a:rPr>
              <a:t> Уравнение адиабаты:</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a:r>
            <a:br>
              <a:rPr lang="ru-RU" altLang="ru-RU" sz="3600">
                <a:latin typeface="Times New Roman" panose="02020603050405020304" pitchFamily="18" charset="0"/>
                <a:cs typeface="Times New Roman" panose="02020603050405020304" pitchFamily="18" charset="0"/>
              </a:rPr>
            </a:br>
            <a:r>
              <a:rPr lang="ru-RU" altLang="ru-RU" sz="3600" b="1" i="1">
                <a:latin typeface="Times New Roman" panose="02020603050405020304" pitchFamily="18" charset="0"/>
                <a:cs typeface="Times New Roman" panose="02020603050405020304" pitchFamily="18" charset="0"/>
              </a:rPr>
              <a:t>Работа сжатия на последнем этапе Д-А</a:t>
            </a:r>
            <a:r>
              <a:rPr lang="ru-RU" altLang="ru-RU" sz="3600">
                <a:latin typeface="Times New Roman" panose="02020603050405020304" pitchFamily="18" charset="0"/>
                <a:cs typeface="Times New Roman" panose="02020603050405020304" pitchFamily="18" charset="0"/>
              </a:rPr>
              <a:t>:</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тогда общая работа цикла: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a:t>
            </a:r>
            <a:r>
              <a:rPr lang="ru-RU" altLang="ru-RU" sz="4000" i="1">
                <a:latin typeface="Times New Roman" panose="02020603050405020304" pitchFamily="18" charset="0"/>
                <a:cs typeface="Times New Roman" panose="02020603050405020304" pitchFamily="18" charset="0"/>
              </a:rPr>
              <a:t>А = А</a:t>
            </a:r>
            <a:r>
              <a:rPr lang="ru-RU" altLang="ru-RU" sz="4000" i="1" baseline="-25000">
                <a:latin typeface="Times New Roman" panose="02020603050405020304" pitchFamily="18" charset="0"/>
                <a:cs typeface="Times New Roman" panose="02020603050405020304" pitchFamily="18" charset="0"/>
              </a:rPr>
              <a:t>1</a:t>
            </a:r>
            <a:r>
              <a:rPr lang="ru-RU" altLang="ru-RU" sz="4000" i="1">
                <a:latin typeface="Times New Roman" panose="02020603050405020304" pitchFamily="18" charset="0"/>
                <a:cs typeface="Times New Roman" panose="02020603050405020304" pitchFamily="18" charset="0"/>
              </a:rPr>
              <a:t> + А</a:t>
            </a:r>
            <a:r>
              <a:rPr lang="ru-RU" altLang="ru-RU" sz="4000" i="1" baseline="-25000">
                <a:latin typeface="Times New Roman" panose="02020603050405020304" pitchFamily="18" charset="0"/>
                <a:cs typeface="Times New Roman" panose="02020603050405020304" pitchFamily="18" charset="0"/>
              </a:rPr>
              <a:t>2</a:t>
            </a:r>
            <a:r>
              <a:rPr lang="ru-RU" altLang="ru-RU" sz="4000" i="1">
                <a:latin typeface="Times New Roman" panose="02020603050405020304" pitchFamily="18" charset="0"/>
                <a:cs typeface="Times New Roman" panose="02020603050405020304" pitchFamily="18" charset="0"/>
              </a:rPr>
              <a:t> + А</a:t>
            </a:r>
            <a:r>
              <a:rPr lang="ru-RU" altLang="ru-RU" sz="4000" i="1" baseline="-25000">
                <a:latin typeface="Times New Roman" panose="02020603050405020304" pitchFamily="18" charset="0"/>
                <a:cs typeface="Times New Roman" panose="02020603050405020304" pitchFamily="18" charset="0"/>
              </a:rPr>
              <a:t>3</a:t>
            </a:r>
            <a:r>
              <a:rPr lang="ru-RU" altLang="ru-RU" sz="4000" i="1">
                <a:latin typeface="Times New Roman" panose="02020603050405020304" pitchFamily="18" charset="0"/>
                <a:cs typeface="Times New Roman" panose="02020603050405020304" pitchFamily="18" charset="0"/>
              </a:rPr>
              <a:t> + А</a:t>
            </a:r>
            <a:r>
              <a:rPr lang="ru-RU" altLang="ru-RU" sz="4000" i="1" baseline="-25000">
                <a:latin typeface="Times New Roman" panose="02020603050405020304" pitchFamily="18" charset="0"/>
                <a:cs typeface="Times New Roman" panose="02020603050405020304" pitchFamily="18" charset="0"/>
              </a:rPr>
              <a:t>4</a:t>
            </a:r>
            <a:r>
              <a:rPr lang="ru-RU" altLang="ru-RU" smtClean="0">
                <a:solidFill>
                  <a:schemeClr val="tx1"/>
                </a:solidFill>
                <a:latin typeface="Times New Roman" panose="02020603050405020304" pitchFamily="18" charset="0"/>
                <a:cs typeface="Times New Roman" panose="02020603050405020304" pitchFamily="18" charset="0"/>
              </a:rPr>
              <a:t> </a:t>
            </a:r>
          </a:p>
        </p:txBody>
      </p:sp>
      <p:sp>
        <p:nvSpPr>
          <p:cNvPr id="52227" name="Rectangle 6"/>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52228" name="Object 5"/>
          <p:cNvGraphicFramePr>
            <a:graphicFrameLocks noChangeAspect="1"/>
          </p:cNvGraphicFramePr>
          <p:nvPr/>
        </p:nvGraphicFramePr>
        <p:xfrm>
          <a:off x="4114800" y="1185864"/>
          <a:ext cx="2743200" cy="1673225"/>
        </p:xfrm>
        <a:graphic>
          <a:graphicData uri="http://schemas.openxmlformats.org/presentationml/2006/ole">
            <mc:AlternateContent xmlns:mc="http://schemas.openxmlformats.org/markup-compatibility/2006">
              <mc:Choice xmlns:v="urn:schemas-microsoft-com:vml" Requires="v">
                <p:oleObj spid="_x0000_s14338" name="Формула" r:id="rId3" imgW="952087" imgH="583947" progId="Equation.3">
                  <p:embed/>
                </p:oleObj>
              </mc:Choice>
              <mc:Fallback>
                <p:oleObj name="Формула" r:id="rId3" imgW="952087" imgH="583947"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1185864"/>
                        <a:ext cx="2743200"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2229" name="Rectangle 8"/>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52230" name="Object 7"/>
          <p:cNvGraphicFramePr>
            <a:graphicFrameLocks noChangeAspect="1"/>
          </p:cNvGraphicFramePr>
          <p:nvPr/>
        </p:nvGraphicFramePr>
        <p:xfrm>
          <a:off x="3200400" y="3429001"/>
          <a:ext cx="4800600" cy="1558925"/>
        </p:xfrm>
        <a:graphic>
          <a:graphicData uri="http://schemas.openxmlformats.org/presentationml/2006/ole">
            <mc:AlternateContent xmlns:mc="http://schemas.openxmlformats.org/markup-compatibility/2006">
              <mc:Choice xmlns:v="urn:schemas-microsoft-com:vml" Requires="v">
                <p:oleObj spid="_x0000_s14339" name="Формула" r:id="rId5" imgW="1497950" imgH="482391" progId="Equation.3">
                  <p:embed/>
                </p:oleObj>
              </mc:Choice>
              <mc:Fallback>
                <p:oleObj name="Формула" r:id="rId5" imgW="1497950" imgH="482391"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0400" y="3429001"/>
                        <a:ext cx="4800600" cy="155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2231" name="Rectangle 10"/>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52232"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F71D4EFD-946E-4BB9-802D-0FC7A79D3C9C}" type="slidenum">
              <a:rPr lang="ru-RU" altLang="ru-RU" sz="1400"/>
              <a:pPr eaLnBrk="1" hangingPunct="1">
                <a:spcBef>
                  <a:spcPct val="0"/>
                </a:spcBef>
                <a:buFontTx/>
                <a:buNone/>
              </a:pPr>
              <a:t>50</a:t>
            </a:fld>
            <a:endParaRPr lang="ru-RU" altLang="ru-RU" sz="1400"/>
          </a:p>
        </p:txBody>
      </p:sp>
    </p:spTree>
    <p:extLst>
      <p:ext uri="{BB962C8B-B14F-4D97-AF65-F5344CB8AC3E}">
        <p14:creationId xmlns:p14="http://schemas.microsoft.com/office/powerpoint/2010/main" val="310184238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3250" name="Object 4"/>
          <p:cNvGraphicFramePr>
            <a:graphicFrameLocks noChangeAspect="1"/>
          </p:cNvGraphicFramePr>
          <p:nvPr/>
        </p:nvGraphicFramePr>
        <p:xfrm>
          <a:off x="1524000" y="5378450"/>
          <a:ext cx="9144000" cy="1479550"/>
        </p:xfrm>
        <a:graphic>
          <a:graphicData uri="http://schemas.openxmlformats.org/presentationml/2006/ole">
            <mc:AlternateContent xmlns:mc="http://schemas.openxmlformats.org/markup-compatibility/2006">
              <mc:Choice xmlns:v="urn:schemas-microsoft-com:vml" Requires="v">
                <p:oleObj spid="_x0000_s15362" name="Формула" r:id="rId3" imgW="3568700" imgH="495300" progId="Equation.3">
                  <p:embed/>
                </p:oleObj>
              </mc:Choice>
              <mc:Fallback>
                <p:oleObj name="Формула" r:id="rId3" imgW="3568700" imgH="4953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5378450"/>
                        <a:ext cx="9144000" cy="147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3251" name="Rectangle 6"/>
          <p:cNvSpPr>
            <a:spLocks noChangeArrowheads="1"/>
          </p:cNvSpPr>
          <p:nvPr/>
        </p:nvSpPr>
        <p:spPr bwMode="auto">
          <a:xfrm>
            <a:off x="3304330" y="4343400"/>
            <a:ext cx="490230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u-RU" altLang="ru-RU" sz="4000">
                <a:solidFill>
                  <a:srgbClr val="000000"/>
                </a:solidFill>
                <a:latin typeface="Times New Roman" panose="02020603050405020304" pitchFamily="18" charset="0"/>
              </a:rPr>
              <a:t>А = А</a:t>
            </a:r>
            <a:r>
              <a:rPr lang="ru-RU" altLang="ru-RU" sz="4000" baseline="-25000">
                <a:solidFill>
                  <a:srgbClr val="000000"/>
                </a:solidFill>
                <a:latin typeface="Times New Roman" panose="02020603050405020304" pitchFamily="18" charset="0"/>
              </a:rPr>
              <a:t>1</a:t>
            </a:r>
            <a:r>
              <a:rPr lang="ru-RU" altLang="ru-RU" sz="4000">
                <a:solidFill>
                  <a:srgbClr val="000000"/>
                </a:solidFill>
                <a:latin typeface="Times New Roman" panose="02020603050405020304" pitchFamily="18" charset="0"/>
              </a:rPr>
              <a:t> + А</a:t>
            </a:r>
            <a:r>
              <a:rPr lang="ru-RU" altLang="ru-RU" sz="4000" baseline="-25000">
                <a:solidFill>
                  <a:srgbClr val="000000"/>
                </a:solidFill>
                <a:latin typeface="Times New Roman" panose="02020603050405020304" pitchFamily="18" charset="0"/>
              </a:rPr>
              <a:t>2</a:t>
            </a:r>
            <a:r>
              <a:rPr lang="ru-RU" altLang="ru-RU" sz="4000">
                <a:solidFill>
                  <a:srgbClr val="000000"/>
                </a:solidFill>
                <a:latin typeface="Times New Roman" panose="02020603050405020304" pitchFamily="18" charset="0"/>
              </a:rPr>
              <a:t> + А</a:t>
            </a:r>
            <a:r>
              <a:rPr lang="ru-RU" altLang="ru-RU" sz="4000" baseline="-25000">
                <a:solidFill>
                  <a:srgbClr val="000000"/>
                </a:solidFill>
                <a:latin typeface="Times New Roman" panose="02020603050405020304" pitchFamily="18" charset="0"/>
              </a:rPr>
              <a:t>3</a:t>
            </a:r>
            <a:r>
              <a:rPr lang="ru-RU" altLang="ru-RU" sz="4000">
                <a:solidFill>
                  <a:srgbClr val="000000"/>
                </a:solidFill>
                <a:latin typeface="Times New Roman" panose="02020603050405020304" pitchFamily="18" charset="0"/>
              </a:rPr>
              <a:t> + А</a:t>
            </a:r>
            <a:r>
              <a:rPr lang="ru-RU" altLang="ru-RU" sz="4000" baseline="-25000">
                <a:solidFill>
                  <a:srgbClr val="000000"/>
                </a:solidFill>
                <a:latin typeface="Times New Roman" panose="02020603050405020304" pitchFamily="18" charset="0"/>
              </a:rPr>
              <a:t>4</a:t>
            </a:r>
            <a:endParaRPr lang="ru-RU" altLang="ru-RU" sz="4000">
              <a:solidFill>
                <a:srgbClr val="000000"/>
              </a:solidFill>
              <a:latin typeface="Times New Roman" panose="02020603050405020304" pitchFamily="18" charset="0"/>
            </a:endParaRPr>
          </a:p>
        </p:txBody>
      </p:sp>
      <p:pic>
        <p:nvPicPr>
          <p:cNvPr id="124935" name="Picture 7" descr="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0"/>
            <a:ext cx="5867400" cy="437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3" name="Rectangle 8"/>
          <p:cNvSpPr>
            <a:spLocks noChangeArrowheads="1"/>
          </p:cNvSpPr>
          <p:nvPr/>
        </p:nvSpPr>
        <p:spPr bwMode="auto">
          <a:xfrm>
            <a:off x="3581400" y="1676400"/>
            <a:ext cx="55496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ru-RU" altLang="ru-RU" sz="4000">
                <a:solidFill>
                  <a:srgbClr val="000000"/>
                </a:solidFill>
                <a:latin typeface="Times New Roman" panose="02020603050405020304" pitchFamily="18" charset="0"/>
              </a:rPr>
              <a:t>А</a:t>
            </a:r>
          </a:p>
        </p:txBody>
      </p:sp>
      <p:sp>
        <p:nvSpPr>
          <p:cNvPr id="53254"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031BDC05-527D-4E21-9B2B-E9D266DD4E8E}" type="slidenum">
              <a:rPr lang="ru-RU" altLang="ru-RU" sz="1400"/>
              <a:pPr eaLnBrk="1" hangingPunct="1">
                <a:spcBef>
                  <a:spcPct val="0"/>
                </a:spcBef>
                <a:buFontTx/>
                <a:buNone/>
              </a:pPr>
              <a:t>51</a:t>
            </a:fld>
            <a:endParaRPr lang="ru-RU" altLang="ru-RU" sz="1400"/>
          </a:p>
        </p:txBody>
      </p:sp>
    </p:spTree>
    <p:extLst>
      <p:ext uri="{BB962C8B-B14F-4D97-AF65-F5344CB8AC3E}">
        <p14:creationId xmlns:p14="http://schemas.microsoft.com/office/powerpoint/2010/main" val="5496909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124935"/>
                                        </p:tgtEl>
                                        <p:attrNameLst>
                                          <p:attrName>style.visibility</p:attrName>
                                        </p:attrNameLst>
                                      </p:cBhvr>
                                      <p:to>
                                        <p:strVal val="visible"/>
                                      </p:to>
                                    </p:set>
                                    <p:animEffect transition="in" filter="wipe(left)">
                                      <p:cBhvr>
                                        <p:cTn id="7" dur="500"/>
                                        <p:tgtEl>
                                          <p:spTgt spid="1249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4"/>
          <p:cNvSpPr>
            <a:spLocks noGrp="1" noChangeArrowheads="1"/>
          </p:cNvSpPr>
          <p:nvPr>
            <p:ph type="title"/>
          </p:nvPr>
        </p:nvSpPr>
        <p:spPr>
          <a:xfrm>
            <a:off x="1524000" y="5638800"/>
            <a:ext cx="9144000" cy="1219200"/>
          </a:xfrm>
        </p:spPr>
        <p:txBody>
          <a:bodyPr/>
          <a:lstStyle/>
          <a:p>
            <a:pPr algn="l" eaLnBrk="1" hangingPunct="1"/>
            <a:r>
              <a:rPr lang="ru-RU" altLang="ru-RU" sz="3200">
                <a:solidFill>
                  <a:srgbClr val="000000"/>
                </a:solidFill>
                <a:latin typeface="Times New Roman" panose="02020603050405020304" pitchFamily="18" charset="0"/>
                <a:cs typeface="Times New Roman" panose="02020603050405020304" pitchFamily="18" charset="0"/>
              </a:rPr>
              <a:t>Значит работа совершаемая газом </a:t>
            </a:r>
            <a:br>
              <a:rPr lang="ru-RU" altLang="ru-RU" sz="3200">
                <a:solidFill>
                  <a:srgbClr val="000000"/>
                </a:solidFill>
                <a:latin typeface="Times New Roman" panose="02020603050405020304" pitchFamily="18" charset="0"/>
                <a:cs typeface="Times New Roman" panose="02020603050405020304" pitchFamily="18" charset="0"/>
              </a:rPr>
            </a:br>
            <a:r>
              <a:rPr lang="ru-RU" altLang="ru-RU" sz="3200">
                <a:solidFill>
                  <a:srgbClr val="000000"/>
                </a:solidFill>
                <a:latin typeface="Times New Roman" panose="02020603050405020304" pitchFamily="18" charset="0"/>
                <a:cs typeface="Times New Roman" panose="02020603050405020304" pitchFamily="18" charset="0"/>
              </a:rPr>
              <a:t>больше работы внешних сил.</a:t>
            </a:r>
            <a:endParaRPr lang="ru-RU" altLang="ru-RU" sz="3200">
              <a:latin typeface="Times New Roman" panose="02020603050405020304" pitchFamily="18" charset="0"/>
              <a:cs typeface="Times New Roman" panose="02020603050405020304" pitchFamily="18" charset="0"/>
            </a:endParaRPr>
          </a:p>
        </p:txBody>
      </p:sp>
      <p:sp>
        <p:nvSpPr>
          <p:cNvPr id="54275" name="Rectangle 6"/>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54276" name="Rectangle 8"/>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54277" name="Object 7"/>
          <p:cNvGraphicFramePr>
            <a:graphicFrameLocks noChangeAspect="1"/>
          </p:cNvGraphicFramePr>
          <p:nvPr/>
        </p:nvGraphicFramePr>
        <p:xfrm>
          <a:off x="2105026" y="4389438"/>
          <a:ext cx="7415213" cy="1663700"/>
        </p:xfrm>
        <a:graphic>
          <a:graphicData uri="http://schemas.openxmlformats.org/presentationml/2006/ole">
            <mc:AlternateContent xmlns:mc="http://schemas.openxmlformats.org/markup-compatibility/2006">
              <mc:Choice xmlns:v="urn:schemas-microsoft-com:vml" Requires="v">
                <p:oleObj spid="_x0000_s16386" name="Формула" r:id="rId3" imgW="1943100" imgH="431800" progId="Equation.3">
                  <p:embed/>
                </p:oleObj>
              </mc:Choice>
              <mc:Fallback>
                <p:oleObj name="Формула" r:id="rId3" imgW="1943100" imgH="431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5026" y="4389438"/>
                        <a:ext cx="7415213"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4278" name="Rectangle 10"/>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pic>
        <p:nvPicPr>
          <p:cNvPr id="86027" name="Picture 11" descr="13"/>
          <p:cNvPicPr>
            <a:picLocks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1524000" y="0"/>
            <a:ext cx="5867400" cy="4370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4280" name="Rectangle 13"/>
          <p:cNvSpPr>
            <a:spLocks noChangeArrowheads="1"/>
          </p:cNvSpPr>
          <p:nvPr/>
        </p:nvSpPr>
        <p:spPr bwMode="auto">
          <a:xfrm>
            <a:off x="7543800" y="1"/>
            <a:ext cx="3124200" cy="338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ru-RU" altLang="ru-RU" sz="3600" b="1">
                <a:latin typeface="Times New Roman" panose="02020603050405020304" pitchFamily="18" charset="0"/>
              </a:rPr>
              <a:t>Полезная работа равна площади ограниченной кривой АВС</a:t>
            </a:r>
            <a:r>
              <a:rPr lang="en-US" altLang="ru-RU" sz="3600" b="1">
                <a:latin typeface="Times New Roman" panose="02020603050405020304" pitchFamily="18" charset="0"/>
              </a:rPr>
              <a:t>D</a:t>
            </a:r>
            <a:r>
              <a:rPr lang="ru-RU" altLang="ru-RU" sz="3600" b="1">
                <a:latin typeface="Times New Roman" panose="02020603050405020304" pitchFamily="18" charset="0"/>
              </a:rPr>
              <a:t>А.</a:t>
            </a:r>
          </a:p>
        </p:txBody>
      </p:sp>
      <p:sp>
        <p:nvSpPr>
          <p:cNvPr id="54281"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90FEBFDF-F992-413E-BC05-73A8C3A72823}" type="slidenum">
              <a:rPr lang="ru-RU" altLang="ru-RU" sz="1400"/>
              <a:pPr eaLnBrk="1" hangingPunct="1">
                <a:spcBef>
                  <a:spcPct val="0"/>
                </a:spcBef>
                <a:buFontTx/>
                <a:buNone/>
              </a:pPr>
              <a:t>52</a:t>
            </a:fld>
            <a:endParaRPr lang="ru-RU" altLang="ru-RU" sz="1400"/>
          </a:p>
        </p:txBody>
      </p:sp>
    </p:spTree>
    <p:extLst>
      <p:ext uri="{BB962C8B-B14F-4D97-AF65-F5344CB8AC3E}">
        <p14:creationId xmlns:p14="http://schemas.microsoft.com/office/powerpoint/2010/main" val="3908429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86027"/>
                                        </p:tgtEl>
                                        <p:attrNameLst>
                                          <p:attrName>style.visibility</p:attrName>
                                        </p:attrNameLst>
                                      </p:cBhvr>
                                      <p:to>
                                        <p:strVal val="visible"/>
                                      </p:to>
                                    </p:set>
                                    <p:animEffect transition="in" filter="wipe(left)">
                                      <p:cBhvr>
                                        <p:cTn id="7" dur="500"/>
                                        <p:tgtEl>
                                          <p:spTgt spid="86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4"/>
          <p:cNvSpPr>
            <a:spLocks noGrp="1" noChangeArrowheads="1"/>
          </p:cNvSpPr>
          <p:nvPr>
            <p:ph type="title"/>
          </p:nvPr>
        </p:nvSpPr>
        <p:spPr>
          <a:xfrm>
            <a:off x="1524000" y="1676400"/>
            <a:ext cx="9372600" cy="4038600"/>
          </a:xfrm>
        </p:spPr>
        <p:txBody>
          <a:bodyPr>
            <a:normAutofit fontScale="90000"/>
          </a:bodyPr>
          <a:lstStyle/>
          <a:p>
            <a:pPr algn="l" eaLnBrk="1" hangingPunct="1"/>
            <a:r>
              <a:rPr lang="ru-RU" altLang="ru-RU" sz="3600">
                <a:solidFill>
                  <a:srgbClr val="000000"/>
                </a:solidFill>
                <a:cs typeface="Times New Roman" panose="02020603050405020304" pitchFamily="18" charset="0"/>
              </a:rPr>
              <a:t/>
            </a:r>
            <a:br>
              <a:rPr lang="ru-RU" altLang="ru-RU" sz="3600">
                <a:solidFill>
                  <a:srgbClr val="000000"/>
                </a:solidFill>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Итак, </a:t>
            </a:r>
            <a:r>
              <a:rPr lang="ru-RU" altLang="ru-RU" sz="3600" b="1" i="1">
                <a:latin typeface="Times New Roman" panose="02020603050405020304" pitchFamily="18" charset="0"/>
                <a:cs typeface="Times New Roman" panose="02020603050405020304" pitchFamily="18" charset="0"/>
              </a:rPr>
              <a:t>полезная работа</a:t>
            </a:r>
            <a:r>
              <a:rPr lang="ru-RU" altLang="ru-RU" sz="3600">
                <a:latin typeface="Times New Roman" panose="02020603050405020304" pitchFamily="18" charset="0"/>
                <a:cs typeface="Times New Roman" panose="02020603050405020304" pitchFamily="18" charset="0"/>
              </a:rPr>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a:r>
            <a:br>
              <a:rPr lang="ru-RU" altLang="ru-RU" sz="3600">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b="1" i="1">
                <a:latin typeface="Times New Roman" panose="02020603050405020304" pitchFamily="18" charset="0"/>
                <a:cs typeface="Times New Roman" panose="02020603050405020304" pitchFamily="18" charset="0"/>
              </a:rPr>
              <a:t>КПД η равен</a:t>
            </a:r>
            <a:r>
              <a:rPr lang="ru-RU" altLang="ru-RU" sz="3600">
                <a:latin typeface="Times New Roman" panose="02020603050405020304" pitchFamily="18" charset="0"/>
                <a:cs typeface="Times New Roman" panose="02020603050405020304" pitchFamily="18" charset="0"/>
              </a:rPr>
              <a:t>:</a:t>
            </a:r>
            <a:br>
              <a:rPr lang="ru-RU" altLang="ru-RU" sz="3600">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z="3600">
                <a:solidFill>
                  <a:srgbClr val="000000"/>
                </a:solidFill>
                <a:latin typeface="Times New Roman" panose="02020603050405020304" pitchFamily="18" charset="0"/>
                <a:cs typeface="Times New Roman" panose="02020603050405020304" pitchFamily="18" charset="0"/>
              </a:rPr>
              <a:t>		                                               </a:t>
            </a:r>
            <a:br>
              <a:rPr lang="ru-RU" altLang="ru-RU" sz="3600">
                <a:solidFill>
                  <a:srgbClr val="000000"/>
                </a:solidFill>
                <a:latin typeface="Times New Roman" panose="02020603050405020304" pitchFamily="18" charset="0"/>
                <a:cs typeface="Times New Roman" panose="02020603050405020304" pitchFamily="18" charset="0"/>
              </a:rPr>
            </a:br>
            <a:r>
              <a:rPr lang="ru-RU" altLang="ru-RU" smtClean="0">
                <a:latin typeface="Times New Roman" panose="02020603050405020304" pitchFamily="18" charset="0"/>
                <a:cs typeface="Times New Roman" panose="02020603050405020304" pitchFamily="18" charset="0"/>
              </a:rPr>
              <a:t> </a:t>
            </a:r>
          </a:p>
        </p:txBody>
      </p:sp>
      <p:sp>
        <p:nvSpPr>
          <p:cNvPr id="55299" name="Rectangle 6"/>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55300" name="Object 5"/>
          <p:cNvGraphicFramePr>
            <a:graphicFrameLocks noChangeAspect="1"/>
          </p:cNvGraphicFramePr>
          <p:nvPr/>
        </p:nvGraphicFramePr>
        <p:xfrm>
          <a:off x="3886200" y="2438400"/>
          <a:ext cx="3886200" cy="1022350"/>
        </p:xfrm>
        <a:graphic>
          <a:graphicData uri="http://schemas.openxmlformats.org/presentationml/2006/ole">
            <mc:AlternateContent xmlns:mc="http://schemas.openxmlformats.org/markup-compatibility/2006">
              <mc:Choice xmlns:v="urn:schemas-microsoft-com:vml" Requires="v">
                <p:oleObj spid="_x0000_s17410" name="Формула" r:id="rId3" imgW="901309" imgH="241195" progId="Equation.3">
                  <p:embed/>
                </p:oleObj>
              </mc:Choice>
              <mc:Fallback>
                <p:oleObj name="Формула" r:id="rId3" imgW="901309" imgH="241195"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2438400"/>
                        <a:ext cx="3886200"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5301" name="Rectangle 8"/>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55302" name="Object 7"/>
          <p:cNvGraphicFramePr>
            <a:graphicFrameLocks noChangeAspect="1"/>
          </p:cNvGraphicFramePr>
          <p:nvPr/>
        </p:nvGraphicFramePr>
        <p:xfrm>
          <a:off x="1828800" y="4876800"/>
          <a:ext cx="7323138" cy="1371600"/>
        </p:xfrm>
        <a:graphic>
          <a:graphicData uri="http://schemas.openxmlformats.org/presentationml/2006/ole">
            <mc:AlternateContent xmlns:mc="http://schemas.openxmlformats.org/markup-compatibility/2006">
              <mc:Choice xmlns:v="urn:schemas-microsoft-com:vml" Requires="v">
                <p:oleObj spid="_x0000_s17411" name="Формула" r:id="rId5" imgW="2489200" imgH="495300" progId="Equation.3">
                  <p:embed/>
                </p:oleObj>
              </mc:Choice>
              <mc:Fallback>
                <p:oleObj name="Формула" r:id="rId5" imgW="2489200" imgH="4953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4876800"/>
                        <a:ext cx="7323138"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5303" name="Object 13"/>
          <p:cNvGraphicFramePr>
            <a:graphicFrameLocks noChangeAspect="1"/>
          </p:cNvGraphicFramePr>
          <p:nvPr>
            <p:ph idx="1"/>
          </p:nvPr>
        </p:nvGraphicFramePr>
        <p:xfrm>
          <a:off x="6096000" y="1"/>
          <a:ext cx="1905000" cy="1412875"/>
        </p:xfrm>
        <a:graphic>
          <a:graphicData uri="http://schemas.openxmlformats.org/presentationml/2006/ole">
            <mc:AlternateContent xmlns:mc="http://schemas.openxmlformats.org/markup-compatibility/2006">
              <mc:Choice xmlns:v="urn:schemas-microsoft-com:vml" Requires="v">
                <p:oleObj spid="_x0000_s17412" name="Формула" r:id="rId7" imgW="736280" imgH="545863" progId="Equation.3">
                  <p:embed/>
                </p:oleObj>
              </mc:Choice>
              <mc:Fallback>
                <p:oleObj name="Формула" r:id="rId7" imgW="736280" imgH="545863"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6000" y="1"/>
                        <a:ext cx="1905000" cy="1412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304" name="Rectangle 15"/>
          <p:cNvSpPr>
            <a:spLocks noChangeArrowheads="1"/>
          </p:cNvSpPr>
          <p:nvPr/>
        </p:nvSpPr>
        <p:spPr bwMode="auto">
          <a:xfrm>
            <a:off x="1524001" y="0"/>
            <a:ext cx="4265613"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ru-RU" altLang="ru-RU" sz="3600">
                <a:solidFill>
                  <a:srgbClr val="000000"/>
                </a:solidFill>
                <a:latin typeface="Times New Roman" panose="02020603050405020304" pitchFamily="18" charset="0"/>
              </a:rPr>
              <a:t>Из равенств следует:</a:t>
            </a:r>
            <a:endParaRPr lang="ru-RU" altLang="ru-RU" sz="1800">
              <a:solidFill>
                <a:srgbClr val="000000"/>
              </a:solidFill>
            </a:endParaRPr>
          </a:p>
        </p:txBody>
      </p:sp>
      <p:sp>
        <p:nvSpPr>
          <p:cNvPr id="55305" name="TextBox 1"/>
          <p:cNvSpPr txBox="1">
            <a:spLocks noChangeArrowheads="1"/>
          </p:cNvSpPr>
          <p:nvPr/>
        </p:nvSpPr>
        <p:spPr bwMode="auto">
          <a:xfrm>
            <a:off x="9601200" y="5302250"/>
            <a:ext cx="60483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ru-RU" altLang="ru-RU" sz="2800">
                <a:latin typeface="Times New Roman" panose="02020603050405020304" pitchFamily="18" charset="0"/>
                <a:cs typeface="Times New Roman" panose="02020603050405020304" pitchFamily="18" charset="0"/>
              </a:rPr>
              <a:t>(9)</a:t>
            </a:r>
          </a:p>
        </p:txBody>
      </p:sp>
      <p:sp>
        <p:nvSpPr>
          <p:cNvPr id="55306"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9FE101A4-0EB6-4ECB-9919-7FB63B481369}" type="slidenum">
              <a:rPr lang="ru-RU" altLang="ru-RU" sz="1400"/>
              <a:pPr eaLnBrk="1" hangingPunct="1">
                <a:spcBef>
                  <a:spcPct val="0"/>
                </a:spcBef>
                <a:buFontTx/>
                <a:buNone/>
              </a:pPr>
              <a:t>53</a:t>
            </a:fld>
            <a:endParaRPr lang="ru-RU" altLang="ru-RU" sz="1400"/>
          </a:p>
        </p:txBody>
      </p:sp>
    </p:spTree>
    <p:extLst>
      <p:ext uri="{BB962C8B-B14F-4D97-AF65-F5344CB8AC3E}">
        <p14:creationId xmlns:p14="http://schemas.microsoft.com/office/powerpoint/2010/main" val="10090310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4"/>
          <p:cNvSpPr>
            <a:spLocks noGrp="1" noChangeArrowheads="1"/>
          </p:cNvSpPr>
          <p:nvPr>
            <p:ph type="title"/>
          </p:nvPr>
        </p:nvSpPr>
        <p:spPr>
          <a:xfrm>
            <a:off x="1524000" y="0"/>
            <a:ext cx="9144000" cy="6858000"/>
          </a:xfrm>
        </p:spPr>
        <p:txBody>
          <a:bodyPr/>
          <a:lstStyle/>
          <a:p>
            <a:pPr algn="just" eaLnBrk="1" hangingPunct="1"/>
            <a:r>
              <a:rPr lang="ru-RU" altLang="ru-RU" sz="3600" b="1" i="1">
                <a:solidFill>
                  <a:srgbClr val="FF3300"/>
                </a:solidFill>
                <a:cs typeface="Times New Roman" panose="02020603050405020304" pitchFamily="18" charset="0"/>
              </a:rPr>
              <a:t>       </a:t>
            </a:r>
            <a:r>
              <a:rPr lang="ru-RU" altLang="ru-RU" sz="3600" b="1" i="1">
                <a:latin typeface="Times New Roman" panose="02020603050405020304" pitchFamily="18" charset="0"/>
                <a:cs typeface="Times New Roman" panose="02020603050405020304" pitchFamily="18" charset="0"/>
              </a:rPr>
              <a:t>Из </a:t>
            </a:r>
            <a:r>
              <a:rPr lang="ru-RU" altLang="ru-RU" sz="2800" b="1" i="1">
                <a:latin typeface="Times New Roman" panose="02020603050405020304" pitchFamily="18" charset="0"/>
                <a:cs typeface="Times New Roman" panose="02020603050405020304" pitchFamily="18" charset="0"/>
              </a:rPr>
              <a:t>(9)</a:t>
            </a:r>
            <a:r>
              <a:rPr lang="ru-RU" altLang="ru-RU" sz="3600" b="1" i="1">
                <a:latin typeface="Times New Roman" panose="02020603050405020304" pitchFamily="18" charset="0"/>
                <a:cs typeface="Times New Roman" panose="02020603050405020304" pitchFamily="18" charset="0"/>
              </a:rPr>
              <a:t> видно, что </a:t>
            </a:r>
            <a:r>
              <a:rPr lang="ru-RU" altLang="ru-RU" sz="3600" b="1">
                <a:latin typeface="Times New Roman" panose="02020603050405020304" pitchFamily="18" charset="0"/>
                <a:cs typeface="Times New Roman" panose="02020603050405020304" pitchFamily="18" charset="0"/>
              </a:rPr>
              <a:t>η</a:t>
            </a:r>
            <a:r>
              <a:rPr lang="ru-RU" altLang="ru-RU" sz="3600" b="1" i="1">
                <a:latin typeface="Times New Roman" panose="02020603050405020304" pitchFamily="18" charset="0"/>
                <a:cs typeface="Times New Roman" panose="02020603050405020304" pitchFamily="18" charset="0"/>
              </a:rPr>
              <a:t> &lt; 1 зависит от разности температур между нагревателем и холодильником (и не зависит от конструкции машины и рода рабочего тела). Это ещё одна формулировка теоремы Карно.</a:t>
            </a:r>
            <a:r>
              <a:rPr lang="ru-RU" altLang="ru-RU" sz="3600">
                <a:latin typeface="Times New Roman" panose="02020603050405020304" pitchFamily="18" charset="0"/>
                <a:cs typeface="Times New Roman" panose="02020603050405020304" pitchFamily="18" charset="0"/>
              </a:rPr>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a:t>
            </a:r>
            <a:r>
              <a:rPr lang="ru-RU" altLang="ru-RU" sz="3200">
                <a:latin typeface="Times New Roman" panose="02020603050405020304" pitchFamily="18" charset="0"/>
                <a:cs typeface="Times New Roman" panose="02020603050405020304" pitchFamily="18" charset="0"/>
              </a:rPr>
              <a:t>Цикл Карно, рассмотренный нами, был на всех стадиях проведен так, что не было необратимых процессов, (не было соприкосновения тел с разными температурами). Поэтому здесь самый большой КПД. Больше получить в принципе невозможно.</a:t>
            </a:r>
          </a:p>
        </p:txBody>
      </p:sp>
      <p:sp>
        <p:nvSpPr>
          <p:cNvPr id="56323"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D4F71911-8C9E-4049-BA75-1CEC1176ADCF}" type="slidenum">
              <a:rPr lang="ru-RU" altLang="ru-RU" sz="1400"/>
              <a:pPr eaLnBrk="1" hangingPunct="1">
                <a:spcBef>
                  <a:spcPct val="0"/>
                </a:spcBef>
                <a:buFontTx/>
                <a:buNone/>
              </a:pPr>
              <a:t>54</a:t>
            </a:fld>
            <a:endParaRPr lang="ru-RU" altLang="ru-RU" sz="1400"/>
          </a:p>
        </p:txBody>
      </p:sp>
    </p:spTree>
    <p:extLst>
      <p:ext uri="{BB962C8B-B14F-4D97-AF65-F5344CB8AC3E}">
        <p14:creationId xmlns:p14="http://schemas.microsoft.com/office/powerpoint/2010/main" val="191334171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1981200" y="304801"/>
            <a:ext cx="8229600" cy="1249363"/>
          </a:xfrm>
          <a:solidFill>
            <a:schemeClr val="bg2"/>
          </a:solidFill>
          <a:ln>
            <a:solidFill>
              <a:schemeClr val="tx1"/>
            </a:solidFill>
            <a:miter lim="800000"/>
            <a:headEnd/>
            <a:tailEnd/>
          </a:ln>
        </p:spPr>
        <p:txBody>
          <a:bodyPr/>
          <a:lstStyle/>
          <a:p>
            <a:pPr eaLnBrk="1" hangingPunct="1"/>
            <a:r>
              <a:rPr lang="ru-RU" altLang="ru-RU" sz="3600" b="1">
                <a:latin typeface="Times New Roman" panose="02020603050405020304" pitchFamily="18" charset="0"/>
                <a:cs typeface="Times New Roman" panose="02020603050405020304" pitchFamily="18" charset="0"/>
              </a:rPr>
              <a:t>18.5</a:t>
            </a:r>
            <a:r>
              <a:rPr lang="en-US" altLang="ru-RU" sz="3600" b="1">
                <a:latin typeface="Times New Roman" panose="02020603050405020304" pitchFamily="18" charset="0"/>
                <a:cs typeface="Times New Roman" panose="02020603050405020304" pitchFamily="18" charset="0"/>
              </a:rPr>
              <a:t>.</a:t>
            </a:r>
            <a:r>
              <a:rPr lang="ru-RU" altLang="ru-RU" sz="3600" b="1">
                <a:latin typeface="Times New Roman" panose="02020603050405020304" pitchFamily="18" charset="0"/>
                <a:cs typeface="Times New Roman" panose="02020603050405020304" pitchFamily="18" charset="0"/>
              </a:rPr>
              <a:t> Необратимый цикл. </a:t>
            </a:r>
            <a:endParaRPr lang="ru-RU" altLang="ru-RU" sz="4000">
              <a:latin typeface="Times New Roman" panose="02020603050405020304" pitchFamily="18" charset="0"/>
              <a:cs typeface="Times New Roman" panose="02020603050405020304" pitchFamily="18" charset="0"/>
            </a:endParaRPr>
          </a:p>
        </p:txBody>
      </p:sp>
      <p:sp>
        <p:nvSpPr>
          <p:cNvPr id="57347" name="Rectangle 3"/>
          <p:cNvSpPr>
            <a:spLocks noGrp="1" noChangeArrowheads="1"/>
          </p:cNvSpPr>
          <p:nvPr>
            <p:ph type="body" idx="1"/>
          </p:nvPr>
        </p:nvSpPr>
        <p:spPr>
          <a:xfrm>
            <a:off x="1524000" y="1600200"/>
            <a:ext cx="9144000" cy="5257800"/>
          </a:xfrm>
        </p:spPr>
        <p:txBody>
          <a:bodyPr/>
          <a:lstStyle/>
          <a:p>
            <a:pPr algn="just" eaLnBrk="1" hangingPunct="1">
              <a:lnSpc>
                <a:spcPct val="90000"/>
              </a:lnSpc>
              <a:buFontTx/>
              <a:buNone/>
            </a:pPr>
            <a:r>
              <a:rPr lang="ru-RU" altLang="ru-RU">
                <a:solidFill>
                  <a:srgbClr val="000000"/>
                </a:solidFill>
              </a:rPr>
              <a:t>   		</a:t>
            </a:r>
            <a:r>
              <a:rPr lang="ru-RU" altLang="ru-RU" smtClean="0">
                <a:latin typeface="Times New Roman" panose="02020603050405020304" pitchFamily="18" charset="0"/>
                <a:cs typeface="Times New Roman" panose="02020603050405020304" pitchFamily="18" charset="0"/>
              </a:rPr>
              <a:t>Предположим для простоты, что необратимость цикла обусловлена тем, что теплообмен между рабочим телом и источником теплоты (считаем холодильник тоже «источником», только отрицательной температуры) происходит при конечных разностях температур. </a:t>
            </a:r>
            <a:r>
              <a:rPr lang="ru-RU" altLang="ru-RU" b="1" i="1" smtClean="0">
                <a:latin typeface="Times New Roman" panose="02020603050405020304" pitchFamily="18" charset="0"/>
                <a:cs typeface="Times New Roman" panose="02020603050405020304" pitchFamily="18" charset="0"/>
              </a:rPr>
              <a:t>Нагреватель и холодильник не идеальны, они не обладают бесконечной теплоемкостью, поэтому</a:t>
            </a:r>
            <a:r>
              <a:rPr lang="ru-RU" altLang="ru-RU" smtClean="0">
                <a:latin typeface="Times New Roman" panose="02020603050405020304" pitchFamily="18" charset="0"/>
                <a:cs typeface="Times New Roman" panose="02020603050405020304" pitchFamily="18" charset="0"/>
              </a:rPr>
              <a:t> </a:t>
            </a:r>
            <a:r>
              <a:rPr lang="ru-RU" altLang="ru-RU" b="1" i="1" smtClean="0">
                <a:latin typeface="Times New Roman" panose="02020603050405020304" pitchFamily="18" charset="0"/>
                <a:cs typeface="Times New Roman" panose="02020603050405020304" pitchFamily="18" charset="0"/>
              </a:rPr>
              <a:t>нагреватель, отдавая тепло, охлаждается на ΔT, а холодильник нагревается на ΔТ. </a:t>
            </a:r>
          </a:p>
        </p:txBody>
      </p:sp>
      <p:sp>
        <p:nvSpPr>
          <p:cNvPr id="57348"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390C49C6-782D-4584-9252-287E81DB8B9C}" type="slidenum">
              <a:rPr lang="ru-RU" altLang="ru-RU" sz="1400"/>
              <a:pPr eaLnBrk="1" hangingPunct="1">
                <a:spcBef>
                  <a:spcPct val="0"/>
                </a:spcBef>
                <a:buFontTx/>
                <a:buNone/>
              </a:pPr>
              <a:t>55</a:t>
            </a:fld>
            <a:endParaRPr lang="ru-RU" altLang="ru-RU" sz="1400"/>
          </a:p>
        </p:txBody>
      </p:sp>
    </p:spTree>
    <p:extLst>
      <p:ext uri="{BB962C8B-B14F-4D97-AF65-F5344CB8AC3E}">
        <p14:creationId xmlns:p14="http://schemas.microsoft.com/office/powerpoint/2010/main" val="37632057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92162"/>
                                        </p:tgtEl>
                                        <p:attrNameLst>
                                          <p:attrName>style.visibility</p:attrName>
                                        </p:attrNameLst>
                                      </p:cBhvr>
                                      <p:to>
                                        <p:strVal val="visible"/>
                                      </p:to>
                                    </p:set>
                                    <p:animEffect transition="in" filter="barn(inHorizontal)">
                                      <p:cBhvr>
                                        <p:cTn id="7" dur="500"/>
                                        <p:tgtEl>
                                          <p:spTgt spid="92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animBg="1"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4"/>
          <p:cNvSpPr>
            <a:spLocks noGrp="1" noChangeArrowheads="1"/>
          </p:cNvSpPr>
          <p:nvPr>
            <p:ph type="title"/>
          </p:nvPr>
        </p:nvSpPr>
        <p:spPr>
          <a:xfrm>
            <a:off x="1524000" y="0"/>
            <a:ext cx="9144000" cy="6858000"/>
          </a:xfrm>
        </p:spPr>
        <p:txBody>
          <a:bodyPr/>
          <a:lstStyle/>
          <a:p>
            <a:pPr algn="just" eaLnBrk="1" hangingPunct="1"/>
            <a:r>
              <a:rPr lang="ru-RU" altLang="ru-RU" sz="3600">
                <a:solidFill>
                  <a:srgbClr val="000000"/>
                </a:solidFill>
                <a:cs typeface="Times New Roman" panose="02020603050405020304" pitchFamily="18" charset="0"/>
              </a:rPr>
              <a:t>	</a:t>
            </a:r>
            <a:r>
              <a:rPr lang="ru-RU" altLang="ru-RU" sz="3600">
                <a:solidFill>
                  <a:srgbClr val="000000"/>
                </a:solidFill>
                <a:latin typeface="Times New Roman" panose="02020603050405020304" pitchFamily="18" charset="0"/>
                <a:cs typeface="Times New Roman" panose="02020603050405020304" pitchFamily="18" charset="0"/>
              </a:rPr>
              <a:t>Любой процесс, не удовлетворяющий условию обратимости, мы называем </a:t>
            </a:r>
            <a:r>
              <a:rPr lang="ru-RU" altLang="ru-RU" sz="3600" b="1" i="1">
                <a:latin typeface="Times New Roman" panose="02020603050405020304" pitchFamily="18" charset="0"/>
                <a:cs typeface="Times New Roman" panose="02020603050405020304" pitchFamily="18" charset="0"/>
              </a:rPr>
              <a:t>необратимым	процессом.</a:t>
            </a:r>
            <a:r>
              <a:rPr lang="ru-RU" altLang="ru-RU" sz="3600">
                <a:latin typeface="Times New Roman" panose="02020603050405020304" pitchFamily="18" charset="0"/>
                <a:cs typeface="Times New Roman" panose="02020603050405020304" pitchFamily="18" charset="0"/>
              </a:rPr>
              <a:t>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Примером необратимого процесса является процесс торможения тела под действием сил трения. При этом скорость тела уменьшается, и оно останавливается. Энергия механического движения тела расходуется на увеличение энергии хаотического движения частиц тела и окружающей среды. Происходит </a:t>
            </a:r>
            <a:r>
              <a:rPr lang="ru-RU" altLang="ru-RU" sz="3600" b="1" i="1">
                <a:latin typeface="Times New Roman" panose="02020603050405020304" pitchFamily="18" charset="0"/>
                <a:cs typeface="Times New Roman" panose="02020603050405020304" pitchFamily="18" charset="0"/>
              </a:rPr>
              <a:t>диссипация энергии.</a:t>
            </a:r>
            <a:endParaRPr lang="ru-RU" altLang="ru-RU" sz="4000" b="1" i="1">
              <a:latin typeface="Times New Roman" panose="02020603050405020304" pitchFamily="18" charset="0"/>
              <a:cs typeface="Times New Roman" panose="02020603050405020304" pitchFamily="18" charset="0"/>
            </a:endParaRPr>
          </a:p>
        </p:txBody>
      </p:sp>
      <p:sp>
        <p:nvSpPr>
          <p:cNvPr id="58371"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B0371306-81F4-4670-B7B4-87E2B9A155A7}" type="slidenum">
              <a:rPr lang="ru-RU" altLang="ru-RU" sz="1400"/>
              <a:pPr eaLnBrk="1" hangingPunct="1">
                <a:spcBef>
                  <a:spcPct val="0"/>
                </a:spcBef>
                <a:buFontTx/>
                <a:buNone/>
              </a:pPr>
              <a:t>56</a:t>
            </a:fld>
            <a:endParaRPr lang="ru-RU" altLang="ru-RU" sz="1400"/>
          </a:p>
        </p:txBody>
      </p:sp>
    </p:spTree>
    <p:extLst>
      <p:ext uri="{BB962C8B-B14F-4D97-AF65-F5344CB8AC3E}">
        <p14:creationId xmlns:p14="http://schemas.microsoft.com/office/powerpoint/2010/main" val="272338482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4"/>
          <p:cNvSpPr>
            <a:spLocks noGrp="1" noChangeArrowheads="1"/>
          </p:cNvSpPr>
          <p:nvPr>
            <p:ph type="title"/>
          </p:nvPr>
        </p:nvSpPr>
        <p:spPr>
          <a:xfrm>
            <a:off x="1524000" y="0"/>
            <a:ext cx="9144000" cy="6858000"/>
          </a:xfrm>
        </p:spPr>
        <p:txBody>
          <a:bodyPr/>
          <a:lstStyle/>
          <a:p>
            <a:pPr algn="just" eaLnBrk="1" hangingPunct="1"/>
            <a:r>
              <a:rPr lang="ru-RU" altLang="ru-RU" sz="4000">
                <a:solidFill>
                  <a:srgbClr val="000000"/>
                </a:solidFill>
                <a:cs typeface="Times New Roman" panose="02020603050405020304" pitchFamily="18" charset="0"/>
              </a:rPr>
              <a:t>	</a:t>
            </a:r>
            <a:r>
              <a:rPr lang="ru-RU" altLang="ru-RU" sz="3600">
                <a:latin typeface="Times New Roman" panose="02020603050405020304" pitchFamily="18" charset="0"/>
                <a:cs typeface="Times New Roman" panose="02020603050405020304" pitchFamily="18" charset="0"/>
              </a:rPr>
              <a:t>Для продолжения движения необходим компенсирующий процесс охлаждения тела и среды.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И так, в случае тепловых машин, </a:t>
            </a:r>
            <a:r>
              <a:rPr lang="ru-RU" altLang="ru-RU" sz="3600" b="1" i="1">
                <a:latin typeface="Times New Roman" panose="02020603050405020304" pitchFamily="18" charset="0"/>
                <a:cs typeface="Times New Roman" panose="02020603050405020304" pitchFamily="18" charset="0"/>
              </a:rPr>
              <a:t>нагреватель и холодильник – не идеальны, они не обладают бесконечной теплоёмкостью</a:t>
            </a:r>
            <a:r>
              <a:rPr lang="ru-RU" altLang="ru-RU" sz="3600">
                <a:latin typeface="Times New Roman" panose="02020603050405020304" pitchFamily="18" charset="0"/>
                <a:cs typeface="Times New Roman" panose="02020603050405020304" pitchFamily="18" charset="0"/>
              </a:rPr>
              <a:t> и в процессе работы получают или отдают добавочную температуру Δ</a:t>
            </a:r>
            <a:r>
              <a:rPr lang="ru-RU" altLang="ru-RU" sz="3600" i="1">
                <a:latin typeface="Times New Roman" panose="02020603050405020304" pitchFamily="18" charset="0"/>
                <a:cs typeface="Times New Roman" panose="02020603050405020304" pitchFamily="18" charset="0"/>
              </a:rPr>
              <a:t>Т</a:t>
            </a:r>
            <a:r>
              <a:rPr lang="ru-RU" altLang="ru-RU" sz="3600">
                <a:latin typeface="Times New Roman" panose="02020603050405020304" pitchFamily="18" charset="0"/>
                <a:cs typeface="Times New Roman" panose="02020603050405020304" pitchFamily="18" charset="0"/>
              </a:rPr>
              <a:t>.</a:t>
            </a:r>
            <a:r>
              <a:rPr lang="ru-RU" altLang="ru-RU" sz="3600" i="1">
                <a:latin typeface="Times New Roman" panose="02020603050405020304" pitchFamily="18" charset="0"/>
                <a:cs typeface="Times New Roman" panose="02020603050405020304" pitchFamily="18" charset="0"/>
              </a:rPr>
              <a:t> </a:t>
            </a:r>
            <a:r>
              <a:rPr lang="ru-RU" altLang="ru-RU" sz="3600">
                <a:latin typeface="Times New Roman" panose="02020603050405020304" pitchFamily="18" charset="0"/>
                <a:cs typeface="Times New Roman" panose="02020603050405020304" pitchFamily="18" charset="0"/>
              </a:rPr>
              <a:t/>
            </a:r>
            <a:br>
              <a:rPr lang="ru-RU" altLang="ru-RU" sz="3600">
                <a:latin typeface="Times New Roman" panose="02020603050405020304" pitchFamily="18" charset="0"/>
                <a:cs typeface="Times New Roman" panose="02020603050405020304" pitchFamily="18" charset="0"/>
              </a:rPr>
            </a:br>
            <a:endParaRPr lang="ru-RU" altLang="ru-RU" sz="3600">
              <a:latin typeface="Times New Roman" panose="02020603050405020304" pitchFamily="18" charset="0"/>
              <a:cs typeface="Times New Roman" panose="02020603050405020304" pitchFamily="18" charset="0"/>
            </a:endParaRPr>
          </a:p>
        </p:txBody>
      </p:sp>
      <p:sp>
        <p:nvSpPr>
          <p:cNvPr id="59395"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A1ADF9E3-5A03-41CE-A89A-5DBD67B94C73}" type="slidenum">
              <a:rPr lang="ru-RU" altLang="ru-RU" sz="1400"/>
              <a:pPr eaLnBrk="1" hangingPunct="1">
                <a:spcBef>
                  <a:spcPct val="0"/>
                </a:spcBef>
                <a:buFontTx/>
                <a:buNone/>
              </a:pPr>
              <a:t>57</a:t>
            </a:fld>
            <a:endParaRPr lang="ru-RU" altLang="ru-RU" sz="1400"/>
          </a:p>
        </p:txBody>
      </p:sp>
    </p:spTree>
    <p:extLst>
      <p:ext uri="{BB962C8B-B14F-4D97-AF65-F5344CB8AC3E}">
        <p14:creationId xmlns:p14="http://schemas.microsoft.com/office/powerpoint/2010/main" val="175418014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5"/>
          <p:cNvSpPr>
            <a:spLocks noChangeArrowheads="1"/>
          </p:cNvSpPr>
          <p:nvPr/>
        </p:nvSpPr>
        <p:spPr bwMode="auto">
          <a:xfrm>
            <a:off x="1524001" y="19965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pic>
        <p:nvPicPr>
          <p:cNvPr id="60419" name="Picture 4" descr="images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0" name="Rectangle 6"/>
          <p:cNvSpPr>
            <a:spLocks noChangeArrowheads="1"/>
          </p:cNvSpPr>
          <p:nvPr/>
        </p:nvSpPr>
        <p:spPr bwMode="auto">
          <a:xfrm>
            <a:off x="6019800" y="144474"/>
            <a:ext cx="4648200" cy="1508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ru-RU" altLang="ru-RU" sz="2000">
                <a:latin typeface="Times New Roman" panose="02020603050405020304" pitchFamily="18" charset="0"/>
                <a:cs typeface="Times New Roman" panose="02020603050405020304" pitchFamily="18" charset="0"/>
              </a:rPr>
              <a:t>Рис. 5.6 </a:t>
            </a:r>
          </a:p>
          <a:p>
            <a:pPr eaLnBrk="1" hangingPunct="1">
              <a:spcBef>
                <a:spcPct val="0"/>
              </a:spcBef>
              <a:buFontTx/>
              <a:buNone/>
            </a:pPr>
            <a:r>
              <a:rPr lang="ru-RU" altLang="ru-RU" sz="2400" b="1">
                <a:solidFill>
                  <a:srgbClr val="FF3300"/>
                </a:solidFill>
                <a:latin typeface="Times New Roman" panose="02020603050405020304" pitchFamily="18" charset="0"/>
              </a:rPr>
              <a:t>Как видно, площадь под кривой, а значит и </a:t>
            </a:r>
            <a:r>
              <a:rPr lang="ru-RU" altLang="ru-RU" sz="2400" b="1">
                <a:solidFill>
                  <a:srgbClr val="0000FF"/>
                </a:solidFill>
                <a:latin typeface="Times New Roman" panose="02020603050405020304" pitchFamily="18" charset="0"/>
              </a:rPr>
              <a:t>полезная работа</a:t>
            </a:r>
            <a:r>
              <a:rPr lang="ru-RU" altLang="ru-RU" sz="2400" b="1">
                <a:solidFill>
                  <a:srgbClr val="FF3300"/>
                </a:solidFill>
                <a:latin typeface="Times New Roman" panose="02020603050405020304" pitchFamily="18" charset="0"/>
              </a:rPr>
              <a:t> уменьшилась!</a:t>
            </a:r>
          </a:p>
        </p:txBody>
      </p:sp>
      <p:sp>
        <p:nvSpPr>
          <p:cNvPr id="60421" name="Rectangle 7"/>
          <p:cNvSpPr>
            <a:spLocks noChangeArrowheads="1"/>
          </p:cNvSpPr>
          <p:nvPr/>
        </p:nvSpPr>
        <p:spPr bwMode="auto">
          <a:xfrm>
            <a:off x="4876801" y="2895601"/>
            <a:ext cx="591829"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ru-RU" altLang="ru-RU" sz="4400">
                <a:solidFill>
                  <a:srgbClr val="000000"/>
                </a:solidFill>
                <a:latin typeface="Times New Roman" panose="02020603050405020304" pitchFamily="18" charset="0"/>
              </a:rPr>
              <a:t>А</a:t>
            </a:r>
          </a:p>
        </p:txBody>
      </p:sp>
      <p:sp>
        <p:nvSpPr>
          <p:cNvPr id="60422"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9E8571DD-E6A1-458F-B1CC-4872BACCC8CF}" type="slidenum">
              <a:rPr lang="ru-RU" altLang="ru-RU" sz="1400"/>
              <a:pPr eaLnBrk="1" hangingPunct="1">
                <a:spcBef>
                  <a:spcPct val="0"/>
                </a:spcBef>
                <a:buFontTx/>
                <a:buNone/>
              </a:pPr>
              <a:t>58</a:t>
            </a:fld>
            <a:endParaRPr lang="ru-RU" altLang="ru-RU" sz="1400"/>
          </a:p>
        </p:txBody>
      </p:sp>
    </p:spTree>
    <p:extLst>
      <p:ext uri="{BB962C8B-B14F-4D97-AF65-F5344CB8AC3E}">
        <p14:creationId xmlns:p14="http://schemas.microsoft.com/office/powerpoint/2010/main" val="235260299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4"/>
          <p:cNvSpPr>
            <a:spLocks noGrp="1" noChangeArrowheads="1"/>
          </p:cNvSpPr>
          <p:nvPr>
            <p:ph type="title"/>
          </p:nvPr>
        </p:nvSpPr>
        <p:spPr>
          <a:xfrm>
            <a:off x="1524000" y="0"/>
            <a:ext cx="9144000" cy="6858000"/>
          </a:xfrm>
        </p:spPr>
        <p:txBody>
          <a:bodyPr/>
          <a:lstStyle/>
          <a:p>
            <a:pPr algn="l" eaLnBrk="1" hangingPunct="1"/>
            <a:r>
              <a:rPr lang="ru-RU" altLang="ru-RU" sz="3600">
                <a:solidFill>
                  <a:srgbClr val="000000"/>
                </a:solidFill>
              </a:rPr>
              <a:t/>
            </a:r>
            <a:br>
              <a:rPr lang="ru-RU" altLang="ru-RU" sz="3600">
                <a:solidFill>
                  <a:srgbClr val="000000"/>
                </a:solidFill>
              </a:rPr>
            </a:br>
            <a:r>
              <a:rPr lang="en-US" altLang="ru-RU" sz="3600">
                <a:solidFill>
                  <a:srgbClr val="000000"/>
                </a:solidFill>
              </a:rPr>
              <a:t>	</a:t>
            </a:r>
            <a:r>
              <a:rPr lang="ru-RU" altLang="ru-RU" sz="3600" b="1" i="1">
                <a:latin typeface="Times New Roman" panose="02020603050405020304" pitchFamily="18" charset="0"/>
                <a:cs typeface="Times New Roman" panose="02020603050405020304" pitchFamily="18" charset="0"/>
              </a:rPr>
              <a:t>Для обратимого цикла Карно</a:t>
            </a:r>
            <a:r>
              <a:rPr lang="ru-RU" altLang="ru-RU" sz="3600">
                <a:latin typeface="Times New Roman" panose="02020603050405020304" pitchFamily="18" charset="0"/>
                <a:cs typeface="Times New Roman" panose="02020603050405020304" pitchFamily="18" charset="0"/>
              </a:rPr>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a:t>
            </a:r>
            <a:r>
              <a:rPr lang="ru-RU" altLang="ru-RU" sz="2800">
                <a:latin typeface="Times New Roman" panose="02020603050405020304" pitchFamily="18" charset="0"/>
                <a:cs typeface="Times New Roman" panose="02020603050405020304" pitchFamily="18" charset="0"/>
              </a:rPr>
              <a:t>(10)</a:t>
            </a:r>
            <a:r>
              <a:rPr lang="ru-RU" altLang="ru-RU" sz="3600" i="1">
                <a:latin typeface="Times New Roman" panose="02020603050405020304" pitchFamily="18" charset="0"/>
                <a:cs typeface="Times New Roman" panose="02020603050405020304" pitchFamily="18" charset="0"/>
              </a:rPr>
              <a:t/>
            </a:r>
            <a:br>
              <a:rPr lang="ru-RU" altLang="ru-RU" sz="3600" i="1">
                <a:latin typeface="Times New Roman" panose="02020603050405020304" pitchFamily="18" charset="0"/>
                <a:cs typeface="Times New Roman" panose="02020603050405020304" pitchFamily="18" charset="0"/>
              </a:rPr>
            </a:br>
            <a:r>
              <a:rPr lang="en-US" altLang="ru-RU" sz="3600" i="1">
                <a:latin typeface="Times New Roman" panose="02020603050405020304" pitchFamily="18" charset="0"/>
                <a:cs typeface="Times New Roman" panose="02020603050405020304" pitchFamily="18" charset="0"/>
              </a:rPr>
              <a:t>	</a:t>
            </a:r>
            <a:r>
              <a:rPr lang="ru-RU" altLang="ru-RU" sz="3600" b="1" i="1">
                <a:latin typeface="Times New Roman" panose="02020603050405020304" pitchFamily="18" charset="0"/>
                <a:cs typeface="Times New Roman" panose="02020603050405020304" pitchFamily="18" charset="0"/>
              </a:rPr>
              <a:t>Для необратимого цикла</a:t>
            </a:r>
            <a:r>
              <a:rPr lang="ru-RU" altLang="ru-RU" sz="3600">
                <a:latin typeface="Times New Roman" panose="02020603050405020304" pitchFamily="18" charset="0"/>
                <a:cs typeface="Times New Roman" panose="02020603050405020304" pitchFamily="18" charset="0"/>
              </a:rPr>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a:t>
            </a:r>
            <a:r>
              <a:rPr lang="ru-RU" altLang="ru-RU" sz="2800">
                <a:latin typeface="Times New Roman" panose="02020603050405020304" pitchFamily="18" charset="0"/>
                <a:cs typeface="Times New Roman" panose="02020603050405020304" pitchFamily="18" charset="0"/>
              </a:rPr>
              <a:t>(11)</a:t>
            </a:r>
            <a:r>
              <a:rPr lang="ru-RU" altLang="ru-RU" sz="3600">
                <a:latin typeface="Times New Roman" panose="02020603050405020304" pitchFamily="18" charset="0"/>
                <a:cs typeface="Times New Roman" panose="02020603050405020304" pitchFamily="18" charset="0"/>
              </a:rPr>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В</a:t>
            </a:r>
            <a:r>
              <a:rPr lang="ru-RU" altLang="ru-RU" sz="3400">
                <a:latin typeface="Times New Roman" panose="02020603050405020304" pitchFamily="18" charset="0"/>
                <a:cs typeface="Times New Roman" panose="02020603050405020304" pitchFamily="18" charset="0"/>
              </a:rPr>
              <a:t>сегда</a:t>
            </a:r>
            <a:br>
              <a:rPr lang="ru-RU" altLang="ru-RU" sz="3400">
                <a:latin typeface="Times New Roman" panose="02020603050405020304" pitchFamily="18" charset="0"/>
                <a:cs typeface="Times New Roman" panose="02020603050405020304" pitchFamily="18" charset="0"/>
              </a:rPr>
            </a:br>
            <a:r>
              <a:rPr lang="ru-RU" altLang="ru-RU" sz="3400">
                <a:latin typeface="Times New Roman" panose="02020603050405020304" pitchFamily="18" charset="0"/>
                <a:cs typeface="Times New Roman" panose="02020603050405020304" pitchFamily="18" charset="0"/>
              </a:rPr>
              <a:t>                 </a:t>
            </a:r>
            <a:r>
              <a:rPr lang="en-US" altLang="ru-RU" sz="3400">
                <a:latin typeface="Times New Roman" panose="02020603050405020304" pitchFamily="18" charset="0"/>
                <a:cs typeface="Times New Roman" panose="02020603050405020304" pitchFamily="18" charset="0"/>
              </a:rPr>
              <a:t>  </a:t>
            </a:r>
            <a:r>
              <a:rPr lang="ru-RU" altLang="ru-RU" sz="3400">
                <a:latin typeface="Times New Roman" panose="02020603050405020304" pitchFamily="18" charset="0"/>
                <a:cs typeface="Times New Roman" panose="02020603050405020304" pitchFamily="18" charset="0"/>
              </a:rPr>
              <a:t/>
            </a:r>
            <a:br>
              <a:rPr lang="ru-RU" altLang="ru-RU" sz="3400">
                <a:latin typeface="Times New Roman" panose="02020603050405020304" pitchFamily="18" charset="0"/>
                <a:cs typeface="Times New Roman" panose="02020603050405020304" pitchFamily="18" charset="0"/>
              </a:rPr>
            </a:br>
            <a:r>
              <a:rPr lang="ru-RU" altLang="ru-RU" sz="3200">
                <a:latin typeface="Times New Roman" panose="02020603050405020304" pitchFamily="18" charset="0"/>
                <a:cs typeface="Times New Roman" panose="02020603050405020304" pitchFamily="18" charset="0"/>
              </a:rPr>
              <a:t>– этот вывод справедлив независимо от причин необратимости цикла Карно.</a:t>
            </a:r>
            <a:r>
              <a:rPr lang="ru-RU" altLang="ru-RU" sz="3400">
                <a:latin typeface="Times New Roman" panose="02020603050405020304" pitchFamily="18" charset="0"/>
                <a:cs typeface="Times New Roman" panose="02020603050405020304" pitchFamily="18" charset="0"/>
              </a:rPr>
              <a:t> </a:t>
            </a:r>
            <a:endParaRPr lang="ru-RU" altLang="ru-RU" sz="3400" b="1" i="1">
              <a:latin typeface="Times New Roman" panose="02020603050405020304" pitchFamily="18" charset="0"/>
              <a:cs typeface="Times New Roman" panose="02020603050405020304" pitchFamily="18" charset="0"/>
            </a:endParaRPr>
          </a:p>
        </p:txBody>
      </p:sp>
      <p:sp>
        <p:nvSpPr>
          <p:cNvPr id="61443" name="Rectangle 15"/>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61444" name="Object 14"/>
          <p:cNvGraphicFramePr>
            <a:graphicFrameLocks noChangeAspect="1"/>
          </p:cNvGraphicFramePr>
          <p:nvPr/>
        </p:nvGraphicFramePr>
        <p:xfrm>
          <a:off x="2667000" y="1295400"/>
          <a:ext cx="5105400" cy="1474788"/>
        </p:xfrm>
        <a:graphic>
          <a:graphicData uri="http://schemas.openxmlformats.org/presentationml/2006/ole">
            <mc:AlternateContent xmlns:mc="http://schemas.openxmlformats.org/markup-compatibility/2006">
              <mc:Choice xmlns:v="urn:schemas-microsoft-com:vml" Requires="v">
                <p:oleObj spid="_x0000_s18434" name="Формула" r:id="rId3" imgW="1713756" imgH="495085" progId="Equation.3">
                  <p:embed/>
                </p:oleObj>
              </mc:Choice>
              <mc:Fallback>
                <p:oleObj name="Формула" r:id="rId3" imgW="1713756" imgH="495085"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1295400"/>
                        <a:ext cx="5105400" cy="147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1445" name="Rectangle 17"/>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61446" name="Object 16"/>
          <p:cNvGraphicFramePr>
            <a:graphicFrameLocks noChangeAspect="1"/>
          </p:cNvGraphicFramePr>
          <p:nvPr/>
        </p:nvGraphicFramePr>
        <p:xfrm>
          <a:off x="2438400" y="3352801"/>
          <a:ext cx="5867400" cy="1528763"/>
        </p:xfrm>
        <a:graphic>
          <a:graphicData uri="http://schemas.openxmlformats.org/presentationml/2006/ole">
            <mc:AlternateContent xmlns:mc="http://schemas.openxmlformats.org/markup-compatibility/2006">
              <mc:Choice xmlns:v="urn:schemas-microsoft-com:vml" Requires="v">
                <p:oleObj spid="_x0000_s18435" name="Формула" r:id="rId5" imgW="2120900" imgH="495300" progId="Equation.3">
                  <p:embed/>
                </p:oleObj>
              </mc:Choice>
              <mc:Fallback>
                <p:oleObj name="Формула" r:id="rId5" imgW="2120900" imgH="4953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38400" y="3352801"/>
                        <a:ext cx="5867400" cy="152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1447" name="Rectangle 19"/>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61448" name="Object 18"/>
          <p:cNvGraphicFramePr>
            <a:graphicFrameLocks noChangeAspect="1"/>
          </p:cNvGraphicFramePr>
          <p:nvPr/>
        </p:nvGraphicFramePr>
        <p:xfrm>
          <a:off x="4038600" y="5105401"/>
          <a:ext cx="2057400" cy="715963"/>
        </p:xfrm>
        <a:graphic>
          <a:graphicData uri="http://schemas.openxmlformats.org/presentationml/2006/ole">
            <mc:AlternateContent xmlns:mc="http://schemas.openxmlformats.org/markup-compatibility/2006">
              <mc:Choice xmlns:v="urn:schemas-microsoft-com:vml" Requires="v">
                <p:oleObj spid="_x0000_s18436" name="Формула" r:id="rId7" imgW="901309" imgH="266584" progId="Equation.3">
                  <p:embed/>
                </p:oleObj>
              </mc:Choice>
              <mc:Fallback>
                <p:oleObj name="Формула" r:id="rId7" imgW="901309" imgH="266584"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8600" y="5105401"/>
                        <a:ext cx="20574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1449"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14CD57C9-DFF4-456C-9ED7-D21E9D2969D0}" type="slidenum">
              <a:rPr lang="ru-RU" altLang="ru-RU" sz="1400"/>
              <a:pPr eaLnBrk="1" hangingPunct="1">
                <a:spcBef>
                  <a:spcPct val="0"/>
                </a:spcBef>
                <a:buFontTx/>
                <a:buNone/>
              </a:pPr>
              <a:t>59</a:t>
            </a:fld>
            <a:endParaRPr lang="ru-RU" altLang="ru-RU" sz="1400"/>
          </a:p>
        </p:txBody>
      </p:sp>
    </p:spTree>
    <p:extLst>
      <p:ext uri="{BB962C8B-B14F-4D97-AF65-F5344CB8AC3E}">
        <p14:creationId xmlns:p14="http://schemas.microsoft.com/office/powerpoint/2010/main" val="383453607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1" name="Rectangle 5"/>
          <p:cNvSpPr>
            <a:spLocks noGrp="1" noChangeArrowheads="1"/>
          </p:cNvSpPr>
          <p:nvPr>
            <p:ph type="title"/>
          </p:nvPr>
        </p:nvSpPr>
        <p:spPr>
          <a:solidFill>
            <a:schemeClr val="bg2"/>
          </a:solidFill>
          <a:ln>
            <a:solidFill>
              <a:schemeClr val="tx1"/>
            </a:solidFill>
            <a:miter lim="800000"/>
            <a:headEnd/>
            <a:tailEnd/>
          </a:ln>
        </p:spPr>
        <p:txBody>
          <a:bodyPr/>
          <a:lstStyle/>
          <a:p>
            <a:pPr eaLnBrk="1" hangingPunct="1"/>
            <a:r>
              <a:rPr lang="ru-RU" altLang="ru-RU" b="1" smtClean="0">
                <a:solidFill>
                  <a:srgbClr val="0033CC"/>
                </a:solidFill>
              </a:rPr>
              <a:t>Холодильная машина</a:t>
            </a:r>
            <a:r>
              <a:rPr lang="ru-RU" altLang="ru-RU" smtClean="0"/>
              <a:t> </a:t>
            </a:r>
          </a:p>
        </p:txBody>
      </p:sp>
      <p:sp>
        <p:nvSpPr>
          <p:cNvPr id="62467" name="Rectangle 6"/>
          <p:cNvSpPr>
            <a:spLocks noChangeArrowheads="1"/>
          </p:cNvSpPr>
          <p:nvPr/>
        </p:nvSpPr>
        <p:spPr bwMode="auto">
          <a:xfrm>
            <a:off x="1524000" y="1524001"/>
            <a:ext cx="9144000" cy="338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ru-RU" altLang="ru-RU" sz="3600">
                <a:solidFill>
                  <a:srgbClr val="000000"/>
                </a:solidFill>
                <a:latin typeface="Times New Roman" panose="02020603050405020304" pitchFamily="18" charset="0"/>
              </a:rPr>
              <a:t>	</a:t>
            </a:r>
            <a:r>
              <a:rPr lang="ru-RU" altLang="ru-RU" sz="3600">
                <a:latin typeface="Times New Roman" panose="02020603050405020304" pitchFamily="18" charset="0"/>
              </a:rPr>
              <a:t>Эта </a:t>
            </a:r>
            <a:r>
              <a:rPr lang="ru-RU" altLang="ru-RU" sz="3600" b="1">
                <a:latin typeface="Times New Roman" panose="02020603050405020304" pitchFamily="18" charset="0"/>
              </a:rPr>
              <a:t>машина, работающая по обратному циклу Карно</a:t>
            </a:r>
            <a:r>
              <a:rPr lang="ru-RU" altLang="ru-RU" sz="3600">
                <a:latin typeface="Times New Roman" panose="02020603050405020304" pitchFamily="18" charset="0"/>
              </a:rPr>
              <a:t>.</a:t>
            </a:r>
          </a:p>
          <a:p>
            <a:pPr eaLnBrk="1" hangingPunct="1">
              <a:spcBef>
                <a:spcPct val="0"/>
              </a:spcBef>
              <a:buFontTx/>
              <a:buNone/>
            </a:pPr>
            <a:r>
              <a:rPr lang="ru-RU" altLang="ru-RU" sz="3600">
                <a:latin typeface="Times New Roman" panose="02020603050405020304" pitchFamily="18" charset="0"/>
              </a:rPr>
              <a:t>	Если проводить цикл в обратном направлении, </a:t>
            </a:r>
            <a:r>
              <a:rPr lang="ru-RU" altLang="ru-RU" sz="3600" b="1">
                <a:latin typeface="Times New Roman" panose="02020603050405020304" pitchFamily="18" charset="0"/>
              </a:rPr>
              <a:t>тепло будет забираться у холодильника и передаваться нагревателю</a:t>
            </a:r>
            <a:r>
              <a:rPr lang="ru-RU" altLang="ru-RU" sz="3600">
                <a:latin typeface="Times New Roman" panose="02020603050405020304" pitchFamily="18" charset="0"/>
              </a:rPr>
              <a:t> (</a:t>
            </a:r>
            <a:r>
              <a:rPr lang="ru-RU" altLang="ru-RU" sz="3600" b="1">
                <a:latin typeface="Times New Roman" panose="02020603050405020304" pitchFamily="18" charset="0"/>
              </a:rPr>
              <a:t>за счет работы внешних сил</a:t>
            </a:r>
            <a:r>
              <a:rPr lang="ru-RU" altLang="ru-RU" sz="3600">
                <a:latin typeface="Times New Roman" panose="02020603050405020304" pitchFamily="18" charset="0"/>
              </a:rPr>
              <a:t>).</a:t>
            </a:r>
          </a:p>
        </p:txBody>
      </p:sp>
      <p:pic>
        <p:nvPicPr>
          <p:cNvPr id="62468" name="Picture 7" descr="1"/>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905000" y="5027614"/>
            <a:ext cx="8229600" cy="1830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2469"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B3DF8A11-6EFB-49F6-A644-5D03F96D40DE}" type="slidenum">
              <a:rPr lang="ru-RU" altLang="ru-RU" sz="1400"/>
              <a:pPr eaLnBrk="1" hangingPunct="1">
                <a:spcBef>
                  <a:spcPct val="0"/>
                </a:spcBef>
                <a:buFontTx/>
                <a:buNone/>
              </a:pPr>
              <a:t>60</a:t>
            </a:fld>
            <a:endParaRPr lang="ru-RU" altLang="ru-RU" sz="1400"/>
          </a:p>
        </p:txBody>
      </p:sp>
    </p:spTree>
    <p:extLst>
      <p:ext uri="{BB962C8B-B14F-4D97-AF65-F5344CB8AC3E}">
        <p14:creationId xmlns:p14="http://schemas.microsoft.com/office/powerpoint/2010/main" val="37243736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126981"/>
                                        </p:tgtEl>
                                        <p:attrNameLst>
                                          <p:attrName>style.visibility</p:attrName>
                                        </p:attrNameLst>
                                      </p:cBhvr>
                                      <p:to>
                                        <p:strVal val="visible"/>
                                      </p:to>
                                    </p:set>
                                    <p:animEffect transition="in" filter="barn(inHorizontal)">
                                      <p:cBhvr>
                                        <p:cTn id="7" dur="500"/>
                                        <p:tgtEl>
                                          <p:spTgt spid="1269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81" grpId="0" animBg="1"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p:cNvSpPr>
            <a:spLocks noChangeArrowheads="1"/>
          </p:cNvSpPr>
          <p:nvPr/>
        </p:nvSpPr>
        <p:spPr bwMode="auto">
          <a:xfrm>
            <a:off x="5319714" y="5486401"/>
            <a:ext cx="1355725"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u-RU" altLang="ru-RU" sz="3600">
                <a:solidFill>
                  <a:srgbClr val="000000"/>
                </a:solidFill>
                <a:latin typeface="Times New Roman" panose="02020603050405020304" pitchFamily="18" charset="0"/>
                <a:cs typeface="Times New Roman" panose="02020603050405020304" pitchFamily="18" charset="0"/>
              </a:rPr>
              <a:t>Рис. 4</a:t>
            </a:r>
          </a:p>
        </p:txBody>
      </p:sp>
      <p:pic>
        <p:nvPicPr>
          <p:cNvPr id="63491" name="Picture 4" descr="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838200"/>
            <a:ext cx="91440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2"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0F49C217-051E-405F-899A-4F6D87114F81}" type="slidenum">
              <a:rPr lang="ru-RU" altLang="ru-RU" sz="1400"/>
              <a:pPr eaLnBrk="1" hangingPunct="1">
                <a:spcBef>
                  <a:spcPct val="0"/>
                </a:spcBef>
                <a:buFontTx/>
                <a:buNone/>
              </a:pPr>
              <a:t>61</a:t>
            </a:fld>
            <a:endParaRPr lang="ru-RU" altLang="ru-RU" sz="1400"/>
          </a:p>
        </p:txBody>
      </p:sp>
    </p:spTree>
    <p:extLst>
      <p:ext uri="{BB962C8B-B14F-4D97-AF65-F5344CB8AC3E}">
        <p14:creationId xmlns:p14="http://schemas.microsoft.com/office/powerpoint/2010/main" val="360108629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3"/>
          <p:cNvSpPr>
            <a:spLocks noGrp="1" noChangeArrowheads="1"/>
          </p:cNvSpPr>
          <p:nvPr>
            <p:ph type="body" sz="half" idx="1"/>
          </p:nvPr>
        </p:nvSpPr>
        <p:spPr>
          <a:xfrm>
            <a:off x="7010400" y="1"/>
            <a:ext cx="3657600" cy="4525963"/>
          </a:xfrm>
        </p:spPr>
        <p:txBody>
          <a:bodyPr/>
          <a:lstStyle/>
          <a:p>
            <a:pPr algn="just" eaLnBrk="1" hangingPunct="1">
              <a:buFontTx/>
              <a:buNone/>
            </a:pPr>
            <a:r>
              <a:rPr lang="ru-RU" altLang="ru-RU">
                <a:solidFill>
                  <a:srgbClr val="000000"/>
                </a:solidFill>
                <a:latin typeface="Times New Roman" panose="02020603050405020304" pitchFamily="18" charset="0"/>
              </a:rPr>
              <a:t>    </a:t>
            </a:r>
            <a:r>
              <a:rPr lang="ru-RU" altLang="ru-RU" sz="3600">
                <a:solidFill>
                  <a:srgbClr val="000000"/>
                </a:solidFill>
                <a:latin typeface="Times New Roman" panose="02020603050405020304" pitchFamily="18" charset="0"/>
                <a:cs typeface="Times New Roman" panose="02020603050405020304" pitchFamily="18" charset="0"/>
              </a:rPr>
              <a:t>Обратный цикл Карно можно рассмотреть на примере </a:t>
            </a:r>
          </a:p>
          <a:p>
            <a:pPr algn="just" eaLnBrk="1" hangingPunct="1">
              <a:buFontTx/>
              <a:buNone/>
            </a:pPr>
            <a:r>
              <a:rPr lang="ru-RU" altLang="ru-RU" sz="3600">
                <a:solidFill>
                  <a:srgbClr val="000000"/>
                </a:solidFill>
                <a:latin typeface="Times New Roman" panose="02020603050405020304" pitchFamily="18" charset="0"/>
                <a:cs typeface="Times New Roman" panose="02020603050405020304" pitchFamily="18" charset="0"/>
              </a:rPr>
              <a:t>   рис.5.</a:t>
            </a:r>
            <a:r>
              <a:rPr lang="ru-RU" altLang="ru-RU">
                <a:solidFill>
                  <a:srgbClr val="000000"/>
                </a:solidFill>
                <a:latin typeface="Times New Roman" panose="02020603050405020304" pitchFamily="18" charset="0"/>
                <a:cs typeface="Times New Roman" panose="02020603050405020304" pitchFamily="18" charset="0"/>
              </a:rPr>
              <a:t> </a:t>
            </a:r>
          </a:p>
        </p:txBody>
      </p:sp>
      <p:pic>
        <p:nvPicPr>
          <p:cNvPr id="99333" name="Picture 5" descr="13"/>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1524000" y="0"/>
            <a:ext cx="5943600" cy="44275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4516" name="Rectangle 8"/>
          <p:cNvSpPr>
            <a:spLocks noChangeArrowheads="1"/>
          </p:cNvSpPr>
          <p:nvPr/>
        </p:nvSpPr>
        <p:spPr bwMode="auto">
          <a:xfrm>
            <a:off x="1524000" y="4568826"/>
            <a:ext cx="9144000"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ru-RU" altLang="ru-RU" sz="3600">
                <a:solidFill>
                  <a:srgbClr val="000000"/>
                </a:solidFill>
                <a:latin typeface="Times New Roman" panose="02020603050405020304" pitchFamily="18" charset="0"/>
              </a:rPr>
              <a:t>	При изотермическом сжатии </a:t>
            </a:r>
            <a:r>
              <a:rPr lang="ru-RU" altLang="ru-RU" sz="3600" b="1">
                <a:solidFill>
                  <a:srgbClr val="000000"/>
                </a:solidFill>
                <a:latin typeface="Times New Roman" panose="02020603050405020304" pitchFamily="18" charset="0"/>
              </a:rPr>
              <a:t>В-А</a:t>
            </a:r>
            <a:r>
              <a:rPr lang="ru-RU" altLang="ru-RU" sz="3600">
                <a:solidFill>
                  <a:srgbClr val="000000"/>
                </a:solidFill>
                <a:latin typeface="Times New Roman" panose="02020603050405020304" pitchFamily="18" charset="0"/>
              </a:rPr>
              <a:t> от газа отводится количество теплоты </a:t>
            </a:r>
            <a:r>
              <a:rPr lang="en-US" altLang="ru-RU" sz="3600">
                <a:solidFill>
                  <a:srgbClr val="000000"/>
                </a:solidFill>
                <a:latin typeface="Times New Roman" panose="02020603050405020304" pitchFamily="18" charset="0"/>
              </a:rPr>
              <a:t>Q</a:t>
            </a:r>
            <a:r>
              <a:rPr lang="ru-RU" altLang="ru-RU" sz="3600" baseline="-25000">
                <a:solidFill>
                  <a:srgbClr val="000000"/>
                </a:solidFill>
                <a:latin typeface="Times New Roman" panose="02020603050405020304" pitchFamily="18" charset="0"/>
              </a:rPr>
              <a:t>1</a:t>
            </a:r>
            <a:r>
              <a:rPr lang="ru-RU" altLang="ru-RU" sz="3600">
                <a:solidFill>
                  <a:srgbClr val="000000"/>
                </a:solidFill>
                <a:latin typeface="Times New Roman" panose="02020603050405020304" pitchFamily="18" charset="0"/>
              </a:rPr>
              <a:t> при Т</a:t>
            </a:r>
            <a:r>
              <a:rPr lang="ru-RU" altLang="ru-RU" sz="3600" baseline="-25000">
                <a:solidFill>
                  <a:srgbClr val="000000"/>
                </a:solidFill>
                <a:latin typeface="Times New Roman" panose="02020603050405020304" pitchFamily="18" charset="0"/>
              </a:rPr>
              <a:t>1</a:t>
            </a:r>
            <a:r>
              <a:rPr lang="ru-RU" altLang="ru-RU" sz="3600">
                <a:solidFill>
                  <a:srgbClr val="000000"/>
                </a:solidFill>
                <a:latin typeface="Times New Roman" panose="02020603050405020304" pitchFamily="18" charset="0"/>
              </a:rPr>
              <a:t>. В процессе </a:t>
            </a:r>
            <a:r>
              <a:rPr lang="en-US" altLang="ru-RU" sz="3600" b="1">
                <a:solidFill>
                  <a:srgbClr val="000000"/>
                </a:solidFill>
                <a:latin typeface="Times New Roman" panose="02020603050405020304" pitchFamily="18" charset="0"/>
              </a:rPr>
              <a:t>D</a:t>
            </a:r>
            <a:r>
              <a:rPr lang="ru-RU" altLang="ru-RU" sz="3600" b="1">
                <a:solidFill>
                  <a:srgbClr val="000000"/>
                </a:solidFill>
                <a:latin typeface="Times New Roman" panose="02020603050405020304" pitchFamily="18" charset="0"/>
              </a:rPr>
              <a:t>-С</a:t>
            </a:r>
            <a:r>
              <a:rPr lang="ru-RU" altLang="ru-RU" sz="3600">
                <a:solidFill>
                  <a:srgbClr val="000000"/>
                </a:solidFill>
                <a:latin typeface="Times New Roman" panose="02020603050405020304" pitchFamily="18" charset="0"/>
              </a:rPr>
              <a:t> – изотермического расширения к газу подводится количество теплоты </a:t>
            </a:r>
            <a:r>
              <a:rPr lang="en-US" altLang="ru-RU" sz="3600">
                <a:solidFill>
                  <a:srgbClr val="000000"/>
                </a:solidFill>
                <a:latin typeface="Times New Roman" panose="02020603050405020304" pitchFamily="18" charset="0"/>
              </a:rPr>
              <a:t>Q</a:t>
            </a:r>
            <a:r>
              <a:rPr lang="ru-RU" altLang="ru-RU" sz="3600" baseline="-25000">
                <a:solidFill>
                  <a:srgbClr val="000000"/>
                </a:solidFill>
                <a:latin typeface="Times New Roman" panose="02020603050405020304" pitchFamily="18" charset="0"/>
              </a:rPr>
              <a:t>2</a:t>
            </a:r>
            <a:r>
              <a:rPr lang="ru-RU" altLang="ru-RU" sz="3600">
                <a:solidFill>
                  <a:srgbClr val="000000"/>
                </a:solidFill>
                <a:latin typeface="Times New Roman" panose="02020603050405020304" pitchFamily="18" charset="0"/>
              </a:rPr>
              <a:t>.</a:t>
            </a:r>
          </a:p>
        </p:txBody>
      </p:sp>
      <p:sp>
        <p:nvSpPr>
          <p:cNvPr id="64517"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66F99029-6887-4DEB-BC0C-B19817998203}" type="slidenum">
              <a:rPr lang="ru-RU" altLang="ru-RU" sz="1400"/>
              <a:pPr eaLnBrk="1" hangingPunct="1">
                <a:spcBef>
                  <a:spcPct val="0"/>
                </a:spcBef>
                <a:buFontTx/>
                <a:buNone/>
              </a:pPr>
              <a:t>62</a:t>
            </a:fld>
            <a:endParaRPr lang="ru-RU" altLang="ru-RU" sz="1400"/>
          </a:p>
        </p:txBody>
      </p:sp>
    </p:spTree>
    <p:extLst>
      <p:ext uri="{BB962C8B-B14F-4D97-AF65-F5344CB8AC3E}">
        <p14:creationId xmlns:p14="http://schemas.microsoft.com/office/powerpoint/2010/main" val="12815894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99333"/>
                                        </p:tgtEl>
                                        <p:attrNameLst>
                                          <p:attrName>style.visibility</p:attrName>
                                        </p:attrNameLst>
                                      </p:cBhvr>
                                      <p:to>
                                        <p:strVal val="visible"/>
                                      </p:to>
                                    </p:set>
                                    <p:anim calcmode="lin" valueType="num">
                                      <p:cBhvr additive="base">
                                        <p:cTn id="7" dur="500" fill="hold"/>
                                        <p:tgtEl>
                                          <p:spTgt spid="99333"/>
                                        </p:tgtEl>
                                        <p:attrNameLst>
                                          <p:attrName>ppt_x</p:attrName>
                                        </p:attrNameLst>
                                      </p:cBhvr>
                                      <p:tavLst>
                                        <p:tav tm="0">
                                          <p:val>
                                            <p:strVal val="0-#ppt_w/2"/>
                                          </p:val>
                                        </p:tav>
                                        <p:tav tm="100000">
                                          <p:val>
                                            <p:strVal val="#ppt_x"/>
                                          </p:val>
                                        </p:tav>
                                      </p:tavLst>
                                    </p:anim>
                                    <p:anim calcmode="lin" valueType="num">
                                      <p:cBhvr additive="base">
                                        <p:cTn id="8" dur="500" fill="hold"/>
                                        <p:tgtEl>
                                          <p:spTgt spid="993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0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39"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866DED41-4A3E-44BC-BDD0-7F6A39C1DD21}" type="slidenum">
              <a:rPr lang="ru-RU" altLang="ru-RU" sz="1400"/>
              <a:pPr eaLnBrk="1" hangingPunct="1">
                <a:spcBef>
                  <a:spcPct val="0"/>
                </a:spcBef>
                <a:buFontTx/>
                <a:buNone/>
              </a:pPr>
              <a:t>63</a:t>
            </a:fld>
            <a:endParaRPr lang="ru-RU" altLang="ru-RU" sz="1400"/>
          </a:p>
        </p:txBody>
      </p:sp>
    </p:spTree>
    <p:extLst>
      <p:ext uri="{BB962C8B-B14F-4D97-AF65-F5344CB8AC3E}">
        <p14:creationId xmlns:p14="http://schemas.microsoft.com/office/powerpoint/2010/main" val="31467629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121858"/>
                                        </p:tgtEl>
                                        <p:attrNameLst>
                                          <p:attrName>style.visibility</p:attrName>
                                        </p:attrNameLst>
                                      </p:cBhvr>
                                      <p:to>
                                        <p:strVal val="visible"/>
                                      </p:to>
                                    </p:set>
                                    <p:anim calcmode="lin" valueType="num">
                                      <p:cBhvr additive="base">
                                        <p:cTn id="7" dur="500" fill="hold"/>
                                        <p:tgtEl>
                                          <p:spTgt spid="121858"/>
                                        </p:tgtEl>
                                        <p:attrNameLst>
                                          <p:attrName>ppt_x</p:attrName>
                                        </p:attrNameLst>
                                      </p:cBhvr>
                                      <p:tavLst>
                                        <p:tav tm="0">
                                          <p:val>
                                            <p:strVal val="0-#ppt_w/2"/>
                                          </p:val>
                                        </p:tav>
                                        <p:tav tm="100000">
                                          <p:val>
                                            <p:strVal val="#ppt_x"/>
                                          </p:val>
                                        </p:tav>
                                      </p:tavLst>
                                    </p:anim>
                                    <p:anim calcmode="lin" valueType="num">
                                      <p:cBhvr additive="base">
                                        <p:cTn id="8" dur="500" fill="hold"/>
                                        <p:tgtEl>
                                          <p:spTgt spid="1218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4"/>
          <p:cNvSpPr>
            <a:spLocks noGrp="1" noChangeArrowheads="1"/>
          </p:cNvSpPr>
          <p:nvPr>
            <p:ph type="title"/>
          </p:nvPr>
        </p:nvSpPr>
        <p:spPr>
          <a:xfrm>
            <a:off x="1524000" y="1828800"/>
            <a:ext cx="9144000" cy="5029200"/>
          </a:xfrm>
        </p:spPr>
        <p:txBody>
          <a:bodyPr/>
          <a:lstStyle/>
          <a:p>
            <a:pPr algn="l" eaLnBrk="1" hangingPunct="1"/>
            <a:r>
              <a:rPr lang="ru-RU" altLang="ru-RU" sz="3600">
                <a:latin typeface="Times New Roman" panose="02020603050405020304" pitchFamily="18" charset="0"/>
                <a:cs typeface="Times New Roman" panose="02020603050405020304" pitchFamily="18" charset="0"/>
              </a:rPr>
              <a:t>В этом цикле               ,                   и работа, совершаемая над газом – отрицательна, т.е.</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a:r>
            <a:br>
              <a:rPr lang="ru-RU" altLang="ru-RU" sz="3600">
                <a:latin typeface="Times New Roman" panose="02020603050405020304" pitchFamily="18" charset="0"/>
                <a:cs typeface="Times New Roman" panose="02020603050405020304" pitchFamily="18" charset="0"/>
              </a:rPr>
            </a:br>
            <a:r>
              <a:rPr lang="ru-RU" altLang="ru-RU" sz="3600">
                <a:latin typeface="Times New Roman" panose="02020603050405020304" pitchFamily="18" charset="0"/>
                <a:cs typeface="Times New Roman" panose="02020603050405020304" pitchFamily="18" charset="0"/>
              </a:rPr>
              <a:t>	</a:t>
            </a:r>
            <a:r>
              <a:rPr lang="ru-RU" altLang="ru-RU" sz="3400" b="1" i="1">
                <a:latin typeface="Times New Roman" panose="02020603050405020304" pitchFamily="18" charset="0"/>
                <a:cs typeface="Times New Roman" panose="02020603050405020304" pitchFamily="18" charset="0"/>
              </a:rPr>
              <a:t>Если рабочее тело совершает обратный цикл, то при этом можно переносить энергию в форме тепла от холодного тела к горячему за счет совершения внешними силами работы.</a:t>
            </a:r>
          </a:p>
        </p:txBody>
      </p:sp>
      <p:sp>
        <p:nvSpPr>
          <p:cNvPr id="66563" name="Rectangle 6"/>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66564" name="Object 5"/>
          <p:cNvGraphicFramePr>
            <a:graphicFrameLocks noChangeAspect="1"/>
          </p:cNvGraphicFramePr>
          <p:nvPr/>
        </p:nvGraphicFramePr>
        <p:xfrm>
          <a:off x="4495800" y="1905000"/>
          <a:ext cx="1371600" cy="673100"/>
        </p:xfrm>
        <a:graphic>
          <a:graphicData uri="http://schemas.openxmlformats.org/presentationml/2006/ole">
            <mc:AlternateContent xmlns:mc="http://schemas.openxmlformats.org/markup-compatibility/2006">
              <mc:Choice xmlns:v="urn:schemas-microsoft-com:vml" Requires="v">
                <p:oleObj spid="_x0000_s19458" name="Формула" r:id="rId3" imgW="482391" imgH="241195" progId="Equation.3">
                  <p:embed/>
                </p:oleObj>
              </mc:Choice>
              <mc:Fallback>
                <p:oleObj name="Формула" r:id="rId3" imgW="482391" imgH="241195"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905000"/>
                        <a:ext cx="13716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6565" name="Rectangle 8"/>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66566" name="Object 7"/>
          <p:cNvGraphicFramePr>
            <a:graphicFrameLocks noChangeAspect="1"/>
          </p:cNvGraphicFramePr>
          <p:nvPr/>
        </p:nvGraphicFramePr>
        <p:xfrm>
          <a:off x="6400800" y="1981201"/>
          <a:ext cx="1371600" cy="646113"/>
        </p:xfrm>
        <a:graphic>
          <a:graphicData uri="http://schemas.openxmlformats.org/presentationml/2006/ole">
            <mc:AlternateContent xmlns:mc="http://schemas.openxmlformats.org/markup-compatibility/2006">
              <mc:Choice xmlns:v="urn:schemas-microsoft-com:vml" Requires="v">
                <p:oleObj spid="_x0000_s19459" name="Формула" r:id="rId5" imgW="508000" imgH="241300" progId="Equation.3">
                  <p:embed/>
                </p:oleObj>
              </mc:Choice>
              <mc:Fallback>
                <p:oleObj name="Формула" r:id="rId5" imgW="508000" imgH="2413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00800" y="1981201"/>
                        <a:ext cx="1371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6567" name="Rectangle 10"/>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66568" name="Object 9"/>
          <p:cNvGraphicFramePr>
            <a:graphicFrameLocks noChangeAspect="1"/>
          </p:cNvGraphicFramePr>
          <p:nvPr/>
        </p:nvGraphicFramePr>
        <p:xfrm>
          <a:off x="3276600" y="3200400"/>
          <a:ext cx="4876800" cy="896938"/>
        </p:xfrm>
        <a:graphic>
          <a:graphicData uri="http://schemas.openxmlformats.org/presentationml/2006/ole">
            <mc:AlternateContent xmlns:mc="http://schemas.openxmlformats.org/markup-compatibility/2006">
              <mc:Choice xmlns:v="urn:schemas-microsoft-com:vml" Requires="v">
                <p:oleObj spid="_x0000_s19460" name="Формула" r:id="rId7" imgW="1295400" imgH="241300" progId="Equation.3">
                  <p:embed/>
                </p:oleObj>
              </mc:Choice>
              <mc:Fallback>
                <p:oleObj name="Формула" r:id="rId7" imgW="1295400" imgH="2413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76600" y="3200400"/>
                        <a:ext cx="4876800"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6569" name="Picture 11" descr="1"/>
          <p:cNvPicPr>
            <a:picLocks noChangeAspect="1" noChangeArrowheads="1"/>
          </p:cNvPicPr>
          <p:nvPr>
            <p:ph idx="1"/>
          </p:nvPr>
        </p:nvPicPr>
        <p:blipFill>
          <a:blip r:embed="rId9">
            <a:extLst>
              <a:ext uri="{28A0092B-C50C-407E-A947-70E740481C1C}">
                <a14:useLocalDpi xmlns:a14="http://schemas.microsoft.com/office/drawing/2010/main" val="0"/>
              </a:ext>
            </a:extLst>
          </a:blip>
          <a:srcRect/>
          <a:stretch>
            <a:fillRect/>
          </a:stretch>
        </p:blipFill>
        <p:spPr>
          <a:xfrm>
            <a:off x="1905000" y="0"/>
            <a:ext cx="8229600" cy="1830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6570"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CAB00683-D209-4E49-833D-AFE6D23C1393}" type="slidenum">
              <a:rPr lang="ru-RU" altLang="ru-RU" sz="1400"/>
              <a:pPr eaLnBrk="1" hangingPunct="1">
                <a:spcBef>
                  <a:spcPct val="0"/>
                </a:spcBef>
                <a:buFontTx/>
                <a:buNone/>
              </a:pPr>
              <a:t>64</a:t>
            </a:fld>
            <a:endParaRPr lang="ru-RU" altLang="ru-RU" sz="1400"/>
          </a:p>
        </p:txBody>
      </p:sp>
    </p:spTree>
    <p:extLst>
      <p:ext uri="{BB962C8B-B14F-4D97-AF65-F5344CB8AC3E}">
        <p14:creationId xmlns:p14="http://schemas.microsoft.com/office/powerpoint/2010/main" val="42013523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4"/>
          <p:cNvSpPr>
            <a:spLocks noGrp="1" noChangeArrowheads="1"/>
          </p:cNvSpPr>
          <p:nvPr>
            <p:ph type="title"/>
          </p:nvPr>
        </p:nvSpPr>
        <p:spPr>
          <a:xfrm>
            <a:off x="1524000" y="3352800"/>
            <a:ext cx="9144000" cy="2895600"/>
          </a:xfrm>
        </p:spPr>
        <p:txBody>
          <a:bodyPr/>
          <a:lstStyle/>
          <a:p>
            <a:pPr algn="l" eaLnBrk="1" hangingPunct="1"/>
            <a:r>
              <a:rPr lang="en-US" altLang="ru-RU" sz="3600">
                <a:solidFill>
                  <a:srgbClr val="000000"/>
                </a:solidFill>
                <a:cs typeface="Times New Roman" panose="02020603050405020304" pitchFamily="18" charset="0"/>
              </a:rPr>
              <a:t>	</a:t>
            </a:r>
            <a:r>
              <a:rPr lang="ru-RU" altLang="ru-RU" sz="3600">
                <a:latin typeface="Times New Roman" panose="02020603050405020304" pitchFamily="18" charset="0"/>
                <a:cs typeface="Times New Roman" panose="02020603050405020304" pitchFamily="18" charset="0"/>
              </a:rPr>
              <a:t>КПД </a:t>
            </a:r>
            <a:r>
              <a:rPr lang="ru-RU" altLang="ru-RU" sz="3600" b="1" i="1">
                <a:latin typeface="Times New Roman" panose="02020603050405020304" pitchFamily="18" charset="0"/>
                <a:cs typeface="Times New Roman" panose="02020603050405020304" pitchFamily="18" charset="0"/>
              </a:rPr>
              <a:t>для холодильных машин Карно</a:t>
            </a:r>
            <a:r>
              <a:rPr lang="ru-RU" altLang="ru-RU" sz="3600">
                <a:cs typeface="Times New Roman" panose="02020603050405020304" pitchFamily="18" charset="0"/>
              </a:rPr>
              <a:t/>
            </a:r>
            <a:br>
              <a:rPr lang="ru-RU" altLang="ru-RU" sz="3600">
                <a:cs typeface="Times New Roman" panose="02020603050405020304" pitchFamily="18" charset="0"/>
              </a:rPr>
            </a:br>
            <a:r>
              <a:rPr lang="ru-RU" altLang="ru-RU" sz="3600">
                <a:solidFill>
                  <a:srgbClr val="000000"/>
                </a:solidFill>
                <a:cs typeface="Times New Roman" panose="02020603050405020304" pitchFamily="18" charset="0"/>
              </a:rPr>
              <a:t>		</a:t>
            </a:r>
            <a:r>
              <a:rPr lang="ru-RU" altLang="ru-RU" sz="3600">
                <a:solidFill>
                  <a:srgbClr val="000000"/>
                </a:solidFill>
              </a:rPr>
              <a:t/>
            </a:r>
            <a:br>
              <a:rPr lang="ru-RU" altLang="ru-RU" sz="3600">
                <a:solidFill>
                  <a:srgbClr val="000000"/>
                </a:solidFill>
              </a:rPr>
            </a:br>
            <a:r>
              <a:rPr lang="ru-RU" altLang="ru-RU" sz="3600">
                <a:solidFill>
                  <a:srgbClr val="000000"/>
                </a:solidFill>
              </a:rPr>
              <a:t>                                                              </a:t>
            </a:r>
            <a:br>
              <a:rPr lang="ru-RU" altLang="ru-RU" sz="3600">
                <a:solidFill>
                  <a:srgbClr val="000000"/>
                </a:solidFill>
              </a:rPr>
            </a:br>
            <a:r>
              <a:rPr lang="ru-RU" altLang="ru-RU" smtClean="0"/>
              <a:t> </a:t>
            </a:r>
          </a:p>
        </p:txBody>
      </p:sp>
      <p:sp>
        <p:nvSpPr>
          <p:cNvPr id="67587" name="Rectangle 6"/>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graphicFrame>
        <p:nvGraphicFramePr>
          <p:cNvPr id="67588" name="Object 5"/>
          <p:cNvGraphicFramePr>
            <a:graphicFrameLocks noChangeAspect="1"/>
          </p:cNvGraphicFramePr>
          <p:nvPr/>
        </p:nvGraphicFramePr>
        <p:xfrm>
          <a:off x="1752600" y="4665664"/>
          <a:ext cx="8229600" cy="1627187"/>
        </p:xfrm>
        <a:graphic>
          <a:graphicData uri="http://schemas.openxmlformats.org/presentationml/2006/ole">
            <mc:AlternateContent xmlns:mc="http://schemas.openxmlformats.org/markup-compatibility/2006">
              <mc:Choice xmlns:v="urn:schemas-microsoft-com:vml" Requires="v">
                <p:oleObj spid="_x0000_s20482" name="Формула" r:id="rId3" imgW="2501900" imgH="495300" progId="Equation.3">
                  <p:embed/>
                </p:oleObj>
              </mc:Choice>
              <mc:Fallback>
                <p:oleObj name="Формула" r:id="rId3" imgW="2501900" imgH="4953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4665664"/>
                        <a:ext cx="8229600" cy="162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7589" name="Picture 7" descr="1"/>
          <p:cNvPicPr>
            <a:picLocks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1981200" y="685800"/>
            <a:ext cx="8229600" cy="1830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7590"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471FEC61-0A67-4C8E-80C9-6B1CACDB4A2C}" type="slidenum">
              <a:rPr lang="ru-RU" altLang="ru-RU" sz="1400"/>
              <a:pPr eaLnBrk="1" hangingPunct="1">
                <a:spcBef>
                  <a:spcPct val="0"/>
                </a:spcBef>
                <a:buFontTx/>
                <a:buNone/>
              </a:pPr>
              <a:t>65</a:t>
            </a:fld>
            <a:endParaRPr lang="ru-RU" altLang="ru-RU" sz="1400"/>
          </a:p>
        </p:txBody>
      </p:sp>
    </p:spTree>
    <p:extLst>
      <p:ext uri="{BB962C8B-B14F-4D97-AF65-F5344CB8AC3E}">
        <p14:creationId xmlns:p14="http://schemas.microsoft.com/office/powerpoint/2010/main" val="221748786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p:cNvSpPr>
            <a:spLocks noChangeArrowheads="1"/>
          </p:cNvSpPr>
          <p:nvPr/>
        </p:nvSpPr>
        <p:spPr bwMode="auto">
          <a:xfrm>
            <a:off x="1524001" y="303478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pic>
        <p:nvPicPr>
          <p:cNvPr id="134148" name="Picture 4" descr="11_6"/>
          <p:cNvPicPr>
            <a:picLocks noChangeAspect="1" noChangeArrowheads="1"/>
          </p:cNvPicPr>
          <p:nvPr>
            <p:ph sz="half" idx="2"/>
          </p:nvPr>
        </p:nvPicPr>
        <p:blipFill>
          <a:blip r:embed="rId2">
            <a:lum contrast="-6000"/>
            <a:extLst>
              <a:ext uri="{28A0092B-C50C-407E-A947-70E740481C1C}">
                <a14:useLocalDpi xmlns:a14="http://schemas.microsoft.com/office/drawing/2010/main" val="0"/>
              </a:ext>
            </a:extLst>
          </a:blip>
          <a:srcRect/>
          <a:stretch>
            <a:fillRect/>
          </a:stretch>
        </p:blipFill>
        <p:spPr>
          <a:xfrm>
            <a:off x="1524000" y="0"/>
            <a:ext cx="9144000" cy="6858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8612"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ECE25495-8FDA-433A-BB22-C960E05C33BB}" type="slidenum">
              <a:rPr lang="ru-RU" altLang="ru-RU" sz="1400"/>
              <a:pPr eaLnBrk="1" hangingPunct="1">
                <a:spcBef>
                  <a:spcPct val="0"/>
                </a:spcBef>
                <a:buFontTx/>
                <a:buNone/>
              </a:pPr>
              <a:t>66</a:t>
            </a:fld>
            <a:endParaRPr lang="ru-RU" altLang="ru-RU" sz="1400"/>
          </a:p>
        </p:txBody>
      </p:sp>
    </p:spTree>
    <p:extLst>
      <p:ext uri="{BB962C8B-B14F-4D97-AF65-F5344CB8AC3E}">
        <p14:creationId xmlns:p14="http://schemas.microsoft.com/office/powerpoint/2010/main" val="36197035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134148"/>
                                        </p:tgtEl>
                                        <p:attrNameLst>
                                          <p:attrName>style.visibility</p:attrName>
                                        </p:attrNameLst>
                                      </p:cBhvr>
                                      <p:to>
                                        <p:strVal val="visible"/>
                                      </p:to>
                                    </p:set>
                                    <p:animEffect transition="in" filter="box(out)">
                                      <p:cBhvr>
                                        <p:cTn id="7" dur="500"/>
                                        <p:tgtEl>
                                          <p:spTgt spid="134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6195" name="Group 3"/>
          <p:cNvGraphicFramePr>
            <a:graphicFrameLocks noGrp="1"/>
          </p:cNvGraphicFramePr>
          <p:nvPr>
            <p:ph sz="half" idx="1"/>
          </p:nvPr>
        </p:nvGraphicFramePr>
        <p:xfrm>
          <a:off x="1703388" y="230188"/>
          <a:ext cx="8748712" cy="1435100"/>
        </p:xfrm>
        <a:graphic>
          <a:graphicData uri="http://schemas.openxmlformats.org/drawingml/2006/table">
            <a:tbl>
              <a:tblPr/>
              <a:tblGrid>
                <a:gridCol w="8748712"/>
              </a:tblGrid>
              <a:tr h="143510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just" defTabSz="914400" rtl="0" eaLnBrk="1" fontAlgn="base" latinLnBrk="0" hangingPunct="1">
                        <a:lnSpc>
                          <a:spcPct val="98000"/>
                        </a:lnSpc>
                        <a:spcBef>
                          <a:spcPct val="20000"/>
                        </a:spcBef>
                        <a:spcAft>
                          <a:spcPct val="0"/>
                        </a:spcAft>
                        <a:buClrTx/>
                        <a:buSzTx/>
                        <a:buFontTx/>
                        <a:buNone/>
                        <a:tabLst/>
                      </a:pPr>
                      <a:r>
                        <a:rPr kumimoji="0" lang="en-US" altLang="ru-RU" sz="3000" b="0" i="0" u="none" strike="noStrike" cap="none" normalizeH="0" baseline="0" dirty="0" smtClean="0">
                          <a:ln>
                            <a:noFill/>
                          </a:ln>
                          <a:solidFill>
                            <a:schemeClr val="tx1"/>
                          </a:solidFill>
                          <a:effectLst/>
                          <a:latin typeface="Times New Roman" pitchFamily="18" charset="0"/>
                        </a:rPr>
                        <a:t>    </a:t>
                      </a:r>
                      <a:r>
                        <a:rPr kumimoji="0" lang="ru-RU" altLang="ru-RU" sz="3000" b="0" i="0" u="none" strike="noStrike" cap="none" normalizeH="0" baseline="0" dirty="0" smtClean="0">
                          <a:ln>
                            <a:noFill/>
                          </a:ln>
                          <a:solidFill>
                            <a:schemeClr val="tx1"/>
                          </a:solidFill>
                          <a:effectLst/>
                          <a:latin typeface="Times New Roman" pitchFamily="18" charset="0"/>
                        </a:rPr>
                        <a:t>Чтобы вернуть поршень в исходное состояние, необходимо сжать рабочее тело, для этого следует затратить работу  </a:t>
                      </a:r>
                      <a:r>
                        <a:rPr kumimoji="0" lang="ru-RU" altLang="ru-RU" sz="3000" b="0" i="1" u="none" strike="noStrike" cap="none" normalizeH="0" baseline="0" dirty="0" smtClean="0">
                          <a:ln>
                            <a:noFill/>
                          </a:ln>
                          <a:solidFill>
                            <a:schemeClr val="tx1"/>
                          </a:solidFill>
                          <a:effectLst/>
                          <a:latin typeface="Times New Roman" pitchFamily="18" charset="0"/>
                        </a:rPr>
                        <a:t>А</a:t>
                      </a:r>
                      <a:r>
                        <a:rPr kumimoji="0" lang="ru-RU" altLang="ru-RU" sz="3000" b="0" i="0" u="none" strike="noStrike" cap="none" normalizeH="0" baseline="0" dirty="0" smtClean="0">
                          <a:ln>
                            <a:noFill/>
                          </a:ln>
                          <a:solidFill>
                            <a:schemeClr val="tx1"/>
                          </a:solidFill>
                          <a:effectLst/>
                          <a:latin typeface="Times New Roman" pitchFamily="18" charset="0"/>
                        </a:rPr>
                        <a:t>.</a:t>
                      </a:r>
                    </a:p>
                  </a:txBody>
                  <a:tcPr marT="45662" marB="45662" horzOverflow="overflow">
                    <a:lnL cap="flat">
                      <a:noFill/>
                    </a:lnL>
                    <a:lnR cap="flat">
                      <a:noFill/>
                    </a:lnR>
                    <a:lnT cap="flat">
                      <a:noFill/>
                    </a:lnT>
                    <a:lnB cap="flat">
                      <a:noFill/>
                    </a:lnB>
                    <a:lnTlToBr>
                      <a:noFill/>
                    </a:lnTlToBr>
                    <a:lnBlToTr>
                      <a:noFill/>
                    </a:lnBlToTr>
                    <a:noFill/>
                  </a:tcPr>
                </a:tc>
              </a:tr>
            </a:tbl>
          </a:graphicData>
        </a:graphic>
      </p:graphicFrame>
      <p:sp>
        <p:nvSpPr>
          <p:cNvPr id="69636" name="Rectangle 9"/>
          <p:cNvSpPr>
            <a:spLocks noChangeArrowheads="1"/>
          </p:cNvSpPr>
          <p:nvPr/>
        </p:nvSpPr>
        <p:spPr bwMode="auto">
          <a:xfrm>
            <a:off x="1524001" y="311098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69637" name="Rectangle 10"/>
          <p:cNvSpPr>
            <a:spLocks noChangeArrowheads="1"/>
          </p:cNvSpPr>
          <p:nvPr/>
        </p:nvSpPr>
        <p:spPr bwMode="auto">
          <a:xfrm>
            <a:off x="1524001" y="303478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pic>
        <p:nvPicPr>
          <p:cNvPr id="136203" name="Picture 11" descr="karno"/>
          <p:cNvPicPr>
            <a:picLocks noChangeAspect="1" noChangeArrowheads="1"/>
          </p:cNvPicPr>
          <p:nvPr/>
        </p:nvPicPr>
        <p:blipFill>
          <a:blip r:embed="rId2">
            <a:lum contrast="-6000"/>
            <a:extLst>
              <a:ext uri="{28A0092B-C50C-407E-A947-70E740481C1C}">
                <a14:useLocalDpi xmlns:a14="http://schemas.microsoft.com/office/drawing/2010/main" val="0"/>
              </a:ext>
            </a:extLst>
          </a:blip>
          <a:srcRect/>
          <a:stretch>
            <a:fillRect/>
          </a:stretch>
        </p:blipFill>
        <p:spPr bwMode="auto">
          <a:xfrm>
            <a:off x="2208214" y="1743076"/>
            <a:ext cx="7920037"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9"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F6458A79-904F-4E25-9B48-BB93FE632114}" type="slidenum">
              <a:rPr lang="ru-RU" altLang="ru-RU" sz="1400"/>
              <a:pPr eaLnBrk="1" hangingPunct="1">
                <a:spcBef>
                  <a:spcPct val="0"/>
                </a:spcBef>
                <a:buFontTx/>
                <a:buNone/>
              </a:pPr>
              <a:t>67</a:t>
            </a:fld>
            <a:endParaRPr lang="ru-RU" altLang="ru-RU" sz="1400"/>
          </a:p>
        </p:txBody>
      </p:sp>
    </p:spTree>
    <p:extLst>
      <p:ext uri="{BB962C8B-B14F-4D97-AF65-F5344CB8AC3E}">
        <p14:creationId xmlns:p14="http://schemas.microsoft.com/office/powerpoint/2010/main" val="18641052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136195"/>
                                        </p:tgtEl>
                                        <p:attrNameLst>
                                          <p:attrName>style.visibility</p:attrName>
                                        </p:attrNameLst>
                                      </p:cBhvr>
                                      <p:to>
                                        <p:strVal val="visible"/>
                                      </p:to>
                                    </p:set>
                                    <p:animEffect transition="in" filter="blinds(horizontal)">
                                      <p:cBhvr>
                                        <p:cTn id="7" dur="500"/>
                                        <p:tgtEl>
                                          <p:spTgt spid="136195"/>
                                        </p:tgtEl>
                                      </p:cBhvr>
                                    </p:animEffect>
                                  </p:childTnLst>
                                </p:cTn>
                              </p:par>
                            </p:childTnLst>
                          </p:cTn>
                        </p:par>
                        <p:par>
                          <p:cTn id="8" fill="hold" nodeType="afterGroup">
                            <p:stCondLst>
                              <p:cond delay="500"/>
                            </p:stCondLst>
                            <p:childTnLst>
                              <p:par>
                                <p:cTn id="9" presetID="4" presetClass="entr" presetSubtype="32" fill="hold" nodeType="afterEffect">
                                  <p:stCondLst>
                                    <p:cond delay="0"/>
                                  </p:stCondLst>
                                  <p:childTnLst>
                                    <p:set>
                                      <p:cBhvr>
                                        <p:cTn id="10" dur="1" fill="hold">
                                          <p:stCondLst>
                                            <p:cond delay="0"/>
                                          </p:stCondLst>
                                        </p:cTn>
                                        <p:tgtEl>
                                          <p:spTgt spid="136203"/>
                                        </p:tgtEl>
                                        <p:attrNameLst>
                                          <p:attrName>style.visibility</p:attrName>
                                        </p:attrNameLst>
                                      </p:cBhvr>
                                      <p:to>
                                        <p:strVal val="visible"/>
                                      </p:to>
                                    </p:set>
                                    <p:animEffect transition="in" filter="box(out)">
                                      <p:cBhvr>
                                        <p:cTn id="11" dur="500"/>
                                        <p:tgtEl>
                                          <p:spTgt spid="136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3"/>
          <p:cNvSpPr>
            <a:spLocks noChangeArrowheads="1"/>
          </p:cNvSpPr>
          <p:nvPr/>
        </p:nvSpPr>
        <p:spPr bwMode="auto">
          <a:xfrm>
            <a:off x="1524001" y="303954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70659" name="Rectangle 4"/>
          <p:cNvSpPr>
            <a:spLocks noChangeArrowheads="1"/>
          </p:cNvSpPr>
          <p:nvPr/>
        </p:nvSpPr>
        <p:spPr bwMode="auto">
          <a:xfrm>
            <a:off x="1524001" y="30204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pic>
        <p:nvPicPr>
          <p:cNvPr id="137221" name="Picture 5" descr="11_11"/>
          <p:cNvPicPr>
            <a:picLocks noChangeAspect="1" noChangeArrowheads="1"/>
          </p:cNvPicPr>
          <p:nvPr>
            <p:ph sz="half" idx="2"/>
          </p:nvPr>
        </p:nvPicPr>
        <p:blipFill>
          <a:blip r:embed="rId2">
            <a:lum contrast="-6000"/>
            <a:extLst>
              <a:ext uri="{28A0092B-C50C-407E-A947-70E740481C1C}">
                <a14:useLocalDpi xmlns:a14="http://schemas.microsoft.com/office/drawing/2010/main" val="0"/>
              </a:ext>
            </a:extLst>
          </a:blip>
          <a:srcRect/>
          <a:stretch>
            <a:fillRect/>
          </a:stretch>
        </p:blipFill>
        <p:spPr>
          <a:xfrm>
            <a:off x="1524000" y="0"/>
            <a:ext cx="9144000" cy="6858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0661"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EE7C3726-E887-4C2B-98F5-814880547CFF}" type="slidenum">
              <a:rPr lang="ru-RU" altLang="ru-RU" sz="1400"/>
              <a:pPr eaLnBrk="1" hangingPunct="1">
                <a:spcBef>
                  <a:spcPct val="0"/>
                </a:spcBef>
                <a:buFontTx/>
                <a:buNone/>
              </a:pPr>
              <a:t>68</a:t>
            </a:fld>
            <a:endParaRPr lang="ru-RU" altLang="ru-RU" sz="1400"/>
          </a:p>
        </p:txBody>
      </p:sp>
    </p:spTree>
    <p:extLst>
      <p:ext uri="{BB962C8B-B14F-4D97-AF65-F5344CB8AC3E}">
        <p14:creationId xmlns:p14="http://schemas.microsoft.com/office/powerpoint/2010/main" val="29123197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137221"/>
                                        </p:tgtEl>
                                        <p:attrNameLst>
                                          <p:attrName>style.visibility</p:attrName>
                                        </p:attrNameLst>
                                      </p:cBhvr>
                                      <p:to>
                                        <p:strVal val="visible"/>
                                      </p:to>
                                    </p:set>
                                    <p:animEffect transition="in" filter="box(out)">
                                      <p:cBhvr>
                                        <p:cTn id="7" dur="500"/>
                                        <p:tgtEl>
                                          <p:spTgt spid="137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WordArt 2" descr="Бумажный пакет"/>
          <p:cNvSpPr>
            <a:spLocks noChangeArrowheads="1" noChangeShapeType="1" noTextEdit="1"/>
          </p:cNvSpPr>
          <p:nvPr/>
        </p:nvSpPr>
        <p:spPr bwMode="auto">
          <a:xfrm>
            <a:off x="2895600" y="1219200"/>
            <a:ext cx="7239000" cy="4495800"/>
          </a:xfrm>
          <a:prstGeom prst="rect">
            <a:avLst/>
          </a:prstGeom>
        </p:spPr>
        <p:txBody>
          <a:bodyPr wrap="none" fromWordArt="1">
            <a:prstTxWarp prst="textCascadeUp">
              <a:avLst>
                <a:gd name="adj" fmla="val 44444"/>
              </a:avLst>
            </a:prstTxWarp>
            <a:scene3d>
              <a:camera prst="legacyPerspectiveTopLeft">
                <a:rot lat="0" lon="20519992" rev="0"/>
              </a:camera>
              <a:lightRig rig="legacyHarsh3" dir="r"/>
            </a:scene3d>
            <a:sp3d extrusionH="430200" prstMaterial="legacyMatte">
              <a:extrusionClr>
                <a:srgbClr val="006600"/>
              </a:extrusionClr>
              <a:contourClr>
                <a:srgbClr val="FFFFFF"/>
              </a:contourClr>
            </a:sp3d>
          </a:bodyPr>
          <a:lstStyle/>
          <a:p>
            <a:pPr algn="ctr"/>
            <a:r>
              <a:rPr lang="ru-RU" sz="3600" kern="10">
                <a:ln w="9525">
                  <a:round/>
                  <a:headEnd/>
                  <a:tailEnd/>
                </a:ln>
                <a:blipFill dpi="0" rotWithShape="0">
                  <a:blip r:embed="rId2"/>
                  <a:srcRect/>
                  <a:tile tx="0" ty="0" sx="100000" sy="100000" flip="none" algn="tl"/>
                </a:blipFill>
                <a:cs typeface="Arial" panose="020B0604020202020204" pitchFamily="34" charset="0"/>
              </a:rPr>
              <a:t>Лекция окончена !</a:t>
            </a:r>
          </a:p>
        </p:txBody>
      </p:sp>
      <p:sp>
        <p:nvSpPr>
          <p:cNvPr id="71683" name="Номер слайда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506495F6-D162-4C28-964E-E65C3018BD94}" type="slidenum">
              <a:rPr lang="ru-RU" altLang="ru-RU" sz="1400"/>
              <a:pPr eaLnBrk="1" hangingPunct="1">
                <a:spcBef>
                  <a:spcPct val="0"/>
                </a:spcBef>
                <a:buFontTx/>
                <a:buNone/>
              </a:pPr>
              <a:t>69</a:t>
            </a:fld>
            <a:endParaRPr lang="ru-RU" altLang="ru-RU" sz="1400"/>
          </a:p>
        </p:txBody>
      </p:sp>
    </p:spTree>
    <p:extLst>
      <p:ext uri="{BB962C8B-B14F-4D97-AF65-F5344CB8AC3E}">
        <p14:creationId xmlns:p14="http://schemas.microsoft.com/office/powerpoint/2010/main" val="31078586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4" fill="hold" grpId="0" nodeType="afterEffect">
                                  <p:stCondLst>
                                    <p:cond delay="1000"/>
                                  </p:stCondLst>
                                  <p:childTnLst>
                                    <p:set>
                                      <p:cBhvr>
                                        <p:cTn id="6" dur="1" fill="hold">
                                          <p:stCondLst>
                                            <p:cond delay="0"/>
                                          </p:stCondLst>
                                        </p:cTn>
                                        <p:tgtEl>
                                          <p:spTgt spid="139266"/>
                                        </p:tgtEl>
                                        <p:attrNameLst>
                                          <p:attrName>style.visibility</p:attrName>
                                        </p:attrNameLst>
                                      </p:cBhvr>
                                      <p:to>
                                        <p:strVal val="visible"/>
                                      </p:to>
                                    </p:set>
                                    <p:anim calcmode="lin" valueType="num">
                                      <p:cBhvr>
                                        <p:cTn id="7" dur="500" fill="hold"/>
                                        <p:tgtEl>
                                          <p:spTgt spid="139266"/>
                                        </p:tgtEl>
                                        <p:attrNameLst>
                                          <p:attrName>ppt_x</p:attrName>
                                        </p:attrNameLst>
                                      </p:cBhvr>
                                      <p:tavLst>
                                        <p:tav tm="0">
                                          <p:val>
                                            <p:strVal val="#ppt_x"/>
                                          </p:val>
                                        </p:tav>
                                        <p:tav tm="100000">
                                          <p:val>
                                            <p:strVal val="#ppt_x"/>
                                          </p:val>
                                        </p:tav>
                                      </p:tavLst>
                                    </p:anim>
                                    <p:anim calcmode="lin" valueType="num">
                                      <p:cBhvr>
                                        <p:cTn id="8" dur="500" fill="hold"/>
                                        <p:tgtEl>
                                          <p:spTgt spid="139266"/>
                                        </p:tgtEl>
                                        <p:attrNameLst>
                                          <p:attrName>ppt_y</p:attrName>
                                        </p:attrNameLst>
                                      </p:cBhvr>
                                      <p:tavLst>
                                        <p:tav tm="0">
                                          <p:val>
                                            <p:strVal val="#ppt_y+#ppt_h/2"/>
                                          </p:val>
                                        </p:tav>
                                        <p:tav tm="100000">
                                          <p:val>
                                            <p:strVal val="#ppt_y"/>
                                          </p:val>
                                        </p:tav>
                                      </p:tavLst>
                                    </p:anim>
                                    <p:anim calcmode="lin" valueType="num">
                                      <p:cBhvr>
                                        <p:cTn id="9" dur="500" fill="hold"/>
                                        <p:tgtEl>
                                          <p:spTgt spid="139266"/>
                                        </p:tgtEl>
                                        <p:attrNameLst>
                                          <p:attrName>ppt_w</p:attrName>
                                        </p:attrNameLst>
                                      </p:cBhvr>
                                      <p:tavLst>
                                        <p:tav tm="0">
                                          <p:val>
                                            <p:strVal val="#ppt_w"/>
                                          </p:val>
                                        </p:tav>
                                        <p:tav tm="100000">
                                          <p:val>
                                            <p:strVal val="#ppt_w"/>
                                          </p:val>
                                        </p:tav>
                                      </p:tavLst>
                                    </p:anim>
                                    <p:anim calcmode="lin" valueType="num">
                                      <p:cBhvr>
                                        <p:cTn id="10" dur="500" fill="hold"/>
                                        <p:tgtEl>
                                          <p:spTgt spid="13926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6" grpId="0" animBg="1"/>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754</Words>
  <Application>Microsoft Office PowerPoint</Application>
  <PresentationFormat>Широкоэкранный</PresentationFormat>
  <Paragraphs>168</Paragraphs>
  <Slides>69</Slides>
  <Notes>2</Notes>
  <HiddenSlides>0</HiddenSlides>
  <MMClips>0</MMClips>
  <ScaleCrop>false</ScaleCrop>
  <HeadingPairs>
    <vt:vector size="8" baseType="variant">
      <vt:variant>
        <vt:lpstr>Использованные шрифты</vt:lpstr>
      </vt:variant>
      <vt:variant>
        <vt:i4>5</vt:i4>
      </vt:variant>
      <vt:variant>
        <vt:lpstr>Тема</vt:lpstr>
      </vt:variant>
      <vt:variant>
        <vt:i4>1</vt:i4>
      </vt:variant>
      <vt:variant>
        <vt:lpstr>Внедренные серверы OLE</vt:lpstr>
      </vt:variant>
      <vt:variant>
        <vt:i4>1</vt:i4>
      </vt:variant>
      <vt:variant>
        <vt:lpstr>Заголовки слайдов</vt:lpstr>
      </vt:variant>
      <vt:variant>
        <vt:i4>69</vt:i4>
      </vt:variant>
    </vt:vector>
  </HeadingPairs>
  <TitlesOfParts>
    <vt:vector size="76" baseType="lpstr">
      <vt:lpstr>Arial</vt:lpstr>
      <vt:lpstr>Calibri</vt:lpstr>
      <vt:lpstr>Calibri Light</vt:lpstr>
      <vt:lpstr>Symbol</vt:lpstr>
      <vt:lpstr>Times New Roman</vt:lpstr>
      <vt:lpstr>Тема Office</vt:lpstr>
      <vt:lpstr>Microsoft Equation 3.0</vt:lpstr>
      <vt:lpstr>Сегодня четверг, 14 апреля 2016 г.</vt:lpstr>
      <vt:lpstr>Тема 18. КРУГОВЫЕ ПРОЦЕССЫ. ТЕПЛОВЫЕ МАШИНЫ</vt:lpstr>
      <vt:lpstr>18.1. Круговые обратимые и необратимые процессы</vt:lpstr>
      <vt:lpstr>Презентация PowerPoint</vt:lpstr>
      <vt:lpstr>Презентация PowerPoint</vt:lpstr>
      <vt:lpstr>Презентация PowerPoint</vt:lpstr>
      <vt:lpstr>Презентация PowerPoint</vt:lpstr>
      <vt:lpstr> Если за цикл совершается положительная работа                                               (1) (цикл протекает по часовой стрелке), то он называется прямым   Если за цикл совершается отрицательная работа                                                (2) (цикл протекает против часовой стрелки), то он называется обратным (рисунок .2).</vt:lpstr>
      <vt:lpstr>Презентация PowerPoint</vt:lpstr>
      <vt:lpstr>    Круговые процессы лежат в основе всех тепловых машин: двигателей внутреннего сгорания, паровых и газовых турбин, паровых и холодильных машин и т. д.     В результате кругового процесса система возвращается в исходное состояние и, следовательно, полное изменение внутренней энергии газа равно нулю: dU = 0             Тогда первое начало термодинамики для кругового процесса </vt:lpstr>
      <vt:lpstr> Т.е. работа, совершаемая за цикл, равна количеству полученной извне теплоты.          Однако в результате кругового процесса система может теплоту как получать, так и отдавать, поэтому                                           Q1 – количество теплоты, полученное системой;  Q2 – количество теплоты, отданное системой </vt:lpstr>
      <vt:lpstr>  Термический коэффициент полезного действия для кругового процесса                                                     (3)      Все термодинамические процессы, в том числе и круговые, делят на две группы: обратимые и необратимые. </vt:lpstr>
      <vt:lpstr> Процесс называют обратимым,  если он протекает таким образом, что после окончания процесса он может быть проведен в обратном направлении через все те же промежуточные состояния, что и прямой процесс.   После проведения кругового обратимого процесса никаких изменений в среде, окружаю-щей систему, не произойдет.   При этом под средой понимается совокуп-ность всех не входящих в систему тел, с которыми система непосредственно взаимодействует. </vt:lpstr>
      <vt:lpstr> Процесс называется необратимым, если он протекает так, что после его окончания систему нельзя вернуть в начальное состояние через прежние промежуточные состояния.     Нельзя осуществить необратимый круговой процесс, чтобы нигде в окружающей среде не осталось никаких изменений.</vt:lpstr>
      <vt:lpstr> Свойством обратимости обладают только равновесные процессы.   Каждое промежуточное состояние является состоянием термодинамического равновесия, нечувствительного к тому, идет ли процесс в прямом или обратном направлении. </vt:lpstr>
      <vt:lpstr> При адиабатическом расширении газа  условие теплоизолированности системы исключает непосредственный теплообмен между системой и средой. Поэтому, производя адиабатическое расширение газа, а затем сжатие, можно вернуть газ в исходное состояние так, что в окружающей среде никаких изменений не произойдет. </vt:lpstr>
      <vt:lpstr> Конечно, в реальных условиях и в этом случае всегда имеется некоторая необратимость процесса, обусловленная, например, несовершенством теплоизоляции, трением при движении поршня и т.д.  Только в обратимых процессах теплота используется по назначению, не расходуется зря.   Если процесс неравновесный, то будет необратимый переход, т.е. часть энергии уйдет (необратимо). </vt:lpstr>
      <vt:lpstr>    Максимальным КПД обладают машины у которых только обратимые процессы.   Реальные процессы сопровождаются диссипацией энергии (из-за трения, теплопроводности и т.д.), которая нами не рассматривается.   </vt:lpstr>
      <vt:lpstr>  -  многие процессы в природе и технике близки к обратимым процессам;   -  обратимые процессы являются наиболее экономичными и приводят к максимальному значению термического коэффициента полезного действия тепловых двигателей.</vt:lpstr>
      <vt:lpstr>18.2. Тепловые машины</vt:lpstr>
      <vt:lpstr>Презентация PowerPoint</vt:lpstr>
      <vt:lpstr>    Но чтобы при этом была совершена полезная работа, возврат должен быть произведен с наименьшими затратами.    Полезная работа равна разности работ расширения и сжатия, т.е. равна площади, ограниченной замкнутой кривой.    Обязательными частями тепловой машины являются нагреватель (источник энергии), холодильник, рабочее тело (газ, пар). </vt:lpstr>
      <vt:lpstr>Презентация PowerPoint</vt:lpstr>
      <vt:lpstr>   Зачем холодильник? Так как в тепловой машине реализуется круговой процесс, то вернуться в исходное состояние можно с меньшими затратами, если отдать часть тепла.     Если охладить пар, то его легче сжать, следовательно, работа сжатия будет меньше работы расширения. Поэтому в тепловых машинах используется холодильник.</vt:lpstr>
      <vt:lpstr>Презентация PowerPoint</vt:lpstr>
      <vt:lpstr> От термостата с более высокой температурой Т1, называемого нагревателем, за цикл отнимается количество теплоты Q1, а термостату с более низкой температурой Т2, называемому холодильником, за цикл передается количество теплоты Q2 и совершается работа A:                                               . (4)  </vt:lpstr>
      <vt:lpstr>Презентация PowerPoint</vt:lpstr>
      <vt:lpstr>18.3. Цикл Карно (обратимый)</vt:lpstr>
      <vt:lpstr>                      Карно Никола Леонард Сади                       (1796 – 1832) – французский физик                         и инженер, один из создателей                       термодинамики. Впервые показал,                       что работу можно получить в                       случае, когда тепло переходит от нагретого тела к более холодному (второе начало термодинамики). Ввел понятие кругового и обратимого процессов, идеального цикла тепловых машин, заложил тем самым основы их теории. Пришел к понятию механического эквивалента теплоты. В 1824 г. опубликовал сочинение «Размышления о движущей силе огня и о машинах способных развить эту силу».</vt:lpstr>
      <vt:lpstr> Основываясь на втором начале термодинамики, Карно вывел теорему, носящую теперь его имя:</vt:lpstr>
      <vt:lpstr>ТЕОРЕМА КАРНО  Из всех периодически действующих тепловых машин, имеющих одинаковые температуры нагревателей и холодильников, наибольшим КПД обладают обратимые машины.  Причем КПД обратимых машин, равны друг другу и не зависят от конструкции машины и от природы рабочего вещества.  При этом КПД меньше единицы.</vt:lpstr>
      <vt:lpstr> Цикл, изученный Карно, является самым экономичным и представляет собой круговой процесс, состоящий из двух изотерм и двух адиабат</vt:lpstr>
      <vt:lpstr> Рассмотрим круговой процесс, при котором тепло можно превратить в работу, притом, наилучшим образом, т.е. чтобы работа была максимальна. </vt:lpstr>
      <vt:lpstr>  Будем считать, что нагреватель и холодильник имеют бесконечную теплоемкость, т.е. их температуры не изменяются в процессе передачи тепла.</vt:lpstr>
      <vt:lpstr>     Рассмотрим процесс сначала качественно. Начнем процесс из т. А. Газ сжат до давления Р0 и находится в контакте с нагревателем при Т1. Расширение газа при каком процессе даст максимальную работу?  Вспомним закон сохранения энергии в термодинамике, или I начало:                                                (4) </vt:lpstr>
      <vt:lpstr>   В изотермическом процессе dU = 0, значит все тепло перейдет в работу                                                 (5)  Итак, на участке АВ – изотермическое расширение при температуре Т1 (процесс теплопередачи не происходит, т.к. нет разности температур, не происходит и передача тепла без совершения работы, т.е. процесс обратимый) </vt:lpstr>
      <vt:lpstr>Презентация PowerPoint</vt:lpstr>
      <vt:lpstr>   Полученное рабочим телом тепло нужно передать холодильнику. Но если просто привести его к соприкосновению с холодильником, то произойдет передача тепла без совершения работы.</vt:lpstr>
      <vt:lpstr>   Адиабатическим расширением ВС заканчивается первая половина цикла – совершение полезной работы.  </vt:lpstr>
      <vt:lpstr>    Затем тело изолируют от холодильника, адиабатно сжимают (DА),  при этом температура его повышается до Т1. </vt:lpstr>
      <vt:lpstr> Как видим, на всех стадиях кругового процесса нигде не допускается соприкосновенность тел с разной температурой, т.е. нет необратимых процессов теплопроводности. Весь цикл проводится обратимо (бесконечно медленно).</vt:lpstr>
      <vt:lpstr>Презентация PowerPoint</vt:lpstr>
      <vt:lpstr>18.4. Работа и КПД цикла Карно</vt:lpstr>
      <vt:lpstr>Презентация PowerPoint</vt:lpstr>
      <vt:lpstr>Презентация PowerPoint</vt:lpstr>
      <vt:lpstr>Процесс В-С – адиабатическое расширение. При адиабатическом расширении теплообмен с окружающей средой отсутствует и работа расширения А2 совершается за счет изменения внутренней энергии. Уравнение адиабаты:                                                    (6)  где  – коэффициент Пуассона                                                    (7) </vt:lpstr>
      <vt:lpstr>   Давление в процессе В-С уменьшается до Р2, температура падает до Т2 Полученная работа на стадии В-С:                                            </vt:lpstr>
      <vt:lpstr>Процесс C-D -изотермическое сжатие  На третьем этапе газ изотермически сжимается V2 до V3 отдавая теплоту Теплота Q2, отданная газом холодильнику при изотермическом сжатии, равна работе сжатия А3  А3 -это работа совершаемая над газом                                              , (8) где Q2 – тепло, отданное холодильнику. </vt:lpstr>
      <vt:lpstr>Презентация PowerPoint</vt:lpstr>
      <vt:lpstr>   Процесс D-А – адиабатическое сжатие. Уравнение адиабаты:                                                 Работа сжатия на последнем этапе Д-А:                                                  тогда общая работа цикла:                                                             А = А1 + А2 + А3 + А4 </vt:lpstr>
      <vt:lpstr>Презентация PowerPoint</vt:lpstr>
      <vt:lpstr>Значит работа совершаемая газом  больше работы внешних сил.</vt:lpstr>
      <vt:lpstr> Итак, полезная работа                                                      КПД η равен:                                                     </vt:lpstr>
      <vt:lpstr>       Из (9) видно, что η &lt; 1 зависит от разности температур между нагревателем и холодильником (и не зависит от конструкции машины и рода рабочего тела). Это ещё одна формулировка теоремы Карно.        Цикл Карно, рассмотренный нами, был на всех стадиях проведен так, что не было необратимых процессов, (не было соприкосновения тел с разными температурами). Поэтому здесь самый большой КПД. Больше получить в принципе невозможно.</vt:lpstr>
      <vt:lpstr>18.5. Необратимый цикл. </vt:lpstr>
      <vt:lpstr> Любой процесс, не удовлетворяющий условию обратимости, мы называем необратимым процессом.   Примером необратимого процесса является процесс торможения тела под действием сил трения. При этом скорость тела уменьшается, и оно останавливается. Энергия механического движения тела расходуется на увеличение энергии хаотического движения частиц тела и окружающей среды. Происходит диссипация энергии.</vt:lpstr>
      <vt:lpstr> Для продолжения движения необходим компенсирующий процесс охлаждения тела и среды.     И так, в случае тепловых машин, нагреватель и холодильник – не идеальны, они не обладают бесконечной теплоёмкостью и в процессе работы получают или отдают добавочную температуру ΔТ.  </vt:lpstr>
      <vt:lpstr>Презентация PowerPoint</vt:lpstr>
      <vt:lpstr>  Для обратимого цикла Карно                                                                   (10)  Для необратимого цикла                                                                  (11)      Всегда                     – этот вывод справедлив независимо от причин необратимости цикла Карно. </vt:lpstr>
      <vt:lpstr>Холодильная машина </vt:lpstr>
      <vt:lpstr>Презентация PowerPoint</vt:lpstr>
      <vt:lpstr>Презентация PowerPoint</vt:lpstr>
      <vt:lpstr>Презентация PowerPoint</vt:lpstr>
      <vt:lpstr>В этом цикле               ,                   и работа, совершаемая над газом – отрицательна, т.е.                                                                   Если рабочее тело совершает обратный цикл, то при этом можно переносить энергию в форме тепла от холодного тела к горячему за счет совершения внешними силами работы.</vt:lpstr>
      <vt:lpstr> КПД для холодильных машин Карно                                                                    </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Сегодня четверг, 14 апреля 2016 г.</dc:title>
  <dc:creator>Nikolay A. Antropov</dc:creator>
  <cp:lastModifiedBy>Nikolay A. Antropov</cp:lastModifiedBy>
  <cp:revision>1</cp:revision>
  <dcterms:created xsi:type="dcterms:W3CDTF">2016-04-14T06:01:18Z</dcterms:created>
  <dcterms:modified xsi:type="dcterms:W3CDTF">2016-04-14T06:02:32Z</dcterms:modified>
</cp:coreProperties>
</file>