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8" r:id="rId2"/>
    <p:sldId id="289"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59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 Id="rId6" Type="http://schemas.openxmlformats.org/officeDocument/2006/relationships/image" Target="../media/image9.wmf"/><Relationship Id="rId5" Type="http://schemas.openxmlformats.org/officeDocument/2006/relationships/image" Target="../media/image3.wmf"/><Relationship Id="rId4"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7.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image" Target="../media/image26.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29.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image" Target="../media/image32.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wmf"/><Relationship Id="rId1" Type="http://schemas.openxmlformats.org/officeDocument/2006/relationships/image" Target="../media/image34.wmf"/><Relationship Id="rId4" Type="http://schemas.openxmlformats.org/officeDocument/2006/relationships/image" Target="../media/image37.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image" Target="../media/image42.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image" Target="../media/image45.wmf"/><Relationship Id="rId1" Type="http://schemas.openxmlformats.org/officeDocument/2006/relationships/image" Target="../media/image44.w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image" Target="../media/image48.wmf"/><Relationship Id="rId1" Type="http://schemas.openxmlformats.org/officeDocument/2006/relationships/image" Target="../media/image47.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A6CBE45B-BE94-43C0-9E2C-834CD75C8ACC}" type="datetimeFigureOut">
              <a:rPr lang="ru-RU" smtClean="0"/>
              <a:t>14.04.2016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7996F6B-C70A-4823-A3B9-5F922BE51383}" type="slidenum">
              <a:rPr lang="ru-RU" smtClean="0"/>
              <a:t>‹#›</a:t>
            </a:fld>
            <a:endParaRPr lang="ru-RU"/>
          </a:p>
        </p:txBody>
      </p:sp>
    </p:spTree>
    <p:extLst>
      <p:ext uri="{BB962C8B-B14F-4D97-AF65-F5344CB8AC3E}">
        <p14:creationId xmlns:p14="http://schemas.microsoft.com/office/powerpoint/2010/main" val="36639580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6CBE45B-BE94-43C0-9E2C-834CD75C8ACC}" type="datetimeFigureOut">
              <a:rPr lang="ru-RU" smtClean="0"/>
              <a:t>14.04.2016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7996F6B-C70A-4823-A3B9-5F922BE51383}" type="slidenum">
              <a:rPr lang="ru-RU" smtClean="0"/>
              <a:t>‹#›</a:t>
            </a:fld>
            <a:endParaRPr lang="ru-RU"/>
          </a:p>
        </p:txBody>
      </p:sp>
    </p:spTree>
    <p:extLst>
      <p:ext uri="{BB962C8B-B14F-4D97-AF65-F5344CB8AC3E}">
        <p14:creationId xmlns:p14="http://schemas.microsoft.com/office/powerpoint/2010/main" val="747557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A6CBE45B-BE94-43C0-9E2C-834CD75C8ACC}" type="datetimeFigureOut">
              <a:rPr lang="ru-RU" smtClean="0"/>
              <a:t>14.04.2016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7996F6B-C70A-4823-A3B9-5F922BE51383}" type="slidenum">
              <a:rPr lang="ru-RU" smtClean="0"/>
              <a:t>‹#›</a:t>
            </a:fld>
            <a:endParaRPr lang="ru-RU"/>
          </a:p>
        </p:txBody>
      </p:sp>
    </p:spTree>
    <p:extLst>
      <p:ext uri="{BB962C8B-B14F-4D97-AF65-F5344CB8AC3E}">
        <p14:creationId xmlns:p14="http://schemas.microsoft.com/office/powerpoint/2010/main" val="1457226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A6CBE45B-BE94-43C0-9E2C-834CD75C8ACC}" type="datetimeFigureOut">
              <a:rPr lang="ru-RU" smtClean="0"/>
              <a:t>14.04.2016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7996F6B-C70A-4823-A3B9-5F922BE51383}" type="slidenum">
              <a:rPr lang="ru-RU" smtClean="0"/>
              <a:t>‹#›</a:t>
            </a:fld>
            <a:endParaRPr lang="ru-RU"/>
          </a:p>
        </p:txBody>
      </p:sp>
    </p:spTree>
    <p:extLst>
      <p:ext uri="{BB962C8B-B14F-4D97-AF65-F5344CB8AC3E}">
        <p14:creationId xmlns:p14="http://schemas.microsoft.com/office/powerpoint/2010/main" val="5534224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A6CBE45B-BE94-43C0-9E2C-834CD75C8ACC}" type="datetimeFigureOut">
              <a:rPr lang="ru-RU" smtClean="0"/>
              <a:t>14.04.2016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7996F6B-C70A-4823-A3B9-5F922BE51383}" type="slidenum">
              <a:rPr lang="ru-RU" smtClean="0"/>
              <a:t>‹#›</a:t>
            </a:fld>
            <a:endParaRPr lang="ru-RU"/>
          </a:p>
        </p:txBody>
      </p:sp>
    </p:spTree>
    <p:extLst>
      <p:ext uri="{BB962C8B-B14F-4D97-AF65-F5344CB8AC3E}">
        <p14:creationId xmlns:p14="http://schemas.microsoft.com/office/powerpoint/2010/main" val="38995425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A6CBE45B-BE94-43C0-9E2C-834CD75C8ACC}" type="datetimeFigureOut">
              <a:rPr lang="ru-RU" smtClean="0"/>
              <a:t>14.04.2016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7996F6B-C70A-4823-A3B9-5F922BE51383}" type="slidenum">
              <a:rPr lang="ru-RU" smtClean="0"/>
              <a:t>‹#›</a:t>
            </a:fld>
            <a:endParaRPr lang="ru-RU"/>
          </a:p>
        </p:txBody>
      </p:sp>
    </p:spTree>
    <p:extLst>
      <p:ext uri="{BB962C8B-B14F-4D97-AF65-F5344CB8AC3E}">
        <p14:creationId xmlns:p14="http://schemas.microsoft.com/office/powerpoint/2010/main" val="36513264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6CBE45B-BE94-43C0-9E2C-834CD75C8ACC}" type="datetimeFigureOut">
              <a:rPr lang="ru-RU" smtClean="0"/>
              <a:t>14.04.2016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7996F6B-C70A-4823-A3B9-5F922BE51383}" type="slidenum">
              <a:rPr lang="ru-RU" smtClean="0"/>
              <a:t>‹#›</a:t>
            </a:fld>
            <a:endParaRPr lang="ru-RU"/>
          </a:p>
        </p:txBody>
      </p:sp>
    </p:spTree>
    <p:extLst>
      <p:ext uri="{BB962C8B-B14F-4D97-AF65-F5344CB8AC3E}">
        <p14:creationId xmlns:p14="http://schemas.microsoft.com/office/powerpoint/2010/main" val="2026304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A6CBE45B-BE94-43C0-9E2C-834CD75C8ACC}" type="datetimeFigureOut">
              <a:rPr lang="ru-RU" smtClean="0"/>
              <a:t>14.04.2016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7996F6B-C70A-4823-A3B9-5F922BE51383}" type="slidenum">
              <a:rPr lang="ru-RU" smtClean="0"/>
              <a:t>‹#›</a:t>
            </a:fld>
            <a:endParaRPr lang="ru-RU"/>
          </a:p>
        </p:txBody>
      </p:sp>
    </p:spTree>
    <p:extLst>
      <p:ext uri="{BB962C8B-B14F-4D97-AF65-F5344CB8AC3E}">
        <p14:creationId xmlns:p14="http://schemas.microsoft.com/office/powerpoint/2010/main" val="413437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A6CBE45B-BE94-43C0-9E2C-834CD75C8ACC}" type="datetimeFigureOut">
              <a:rPr lang="ru-RU" smtClean="0"/>
              <a:t>14.04.2016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7996F6B-C70A-4823-A3B9-5F922BE51383}" type="slidenum">
              <a:rPr lang="ru-RU" smtClean="0"/>
              <a:t>‹#›</a:t>
            </a:fld>
            <a:endParaRPr lang="ru-RU"/>
          </a:p>
        </p:txBody>
      </p:sp>
    </p:spTree>
    <p:extLst>
      <p:ext uri="{BB962C8B-B14F-4D97-AF65-F5344CB8AC3E}">
        <p14:creationId xmlns:p14="http://schemas.microsoft.com/office/powerpoint/2010/main" val="544666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6CBE45B-BE94-43C0-9E2C-834CD75C8ACC}" type="datetimeFigureOut">
              <a:rPr lang="ru-RU" smtClean="0"/>
              <a:t>14.04.2016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7996F6B-C70A-4823-A3B9-5F922BE51383}" type="slidenum">
              <a:rPr lang="ru-RU" smtClean="0"/>
              <a:t>‹#›</a:t>
            </a:fld>
            <a:endParaRPr lang="ru-RU"/>
          </a:p>
        </p:txBody>
      </p:sp>
    </p:spTree>
    <p:extLst>
      <p:ext uri="{BB962C8B-B14F-4D97-AF65-F5344CB8AC3E}">
        <p14:creationId xmlns:p14="http://schemas.microsoft.com/office/powerpoint/2010/main" val="357991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6CBE45B-BE94-43C0-9E2C-834CD75C8ACC}" type="datetimeFigureOut">
              <a:rPr lang="ru-RU" smtClean="0"/>
              <a:t>14.04.2016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7996F6B-C70A-4823-A3B9-5F922BE51383}" type="slidenum">
              <a:rPr lang="ru-RU" smtClean="0"/>
              <a:t>‹#›</a:t>
            </a:fld>
            <a:endParaRPr lang="ru-RU"/>
          </a:p>
        </p:txBody>
      </p:sp>
    </p:spTree>
    <p:extLst>
      <p:ext uri="{BB962C8B-B14F-4D97-AF65-F5344CB8AC3E}">
        <p14:creationId xmlns:p14="http://schemas.microsoft.com/office/powerpoint/2010/main" val="1691497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CBE45B-BE94-43C0-9E2C-834CD75C8ACC}" type="datetimeFigureOut">
              <a:rPr lang="ru-RU" smtClean="0"/>
              <a:t>14.04.2016</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996F6B-C70A-4823-A3B9-5F922BE51383}" type="slidenum">
              <a:rPr lang="ru-RU" smtClean="0"/>
              <a:t>‹#›</a:t>
            </a:fld>
            <a:endParaRPr lang="ru-RU"/>
          </a:p>
        </p:txBody>
      </p:sp>
    </p:spTree>
    <p:extLst>
      <p:ext uri="{BB962C8B-B14F-4D97-AF65-F5344CB8AC3E}">
        <p14:creationId xmlns:p14="http://schemas.microsoft.com/office/powerpoint/2010/main" val="32641606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wmf"/><Relationship Id="rId5" Type="http://schemas.openxmlformats.org/officeDocument/2006/relationships/oleObject" Target="../embeddings/oleObject2.bin"/><Relationship Id="rId4" Type="http://schemas.openxmlformats.org/officeDocument/2006/relationships/image" Target="../media/image1.wmf"/></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3.wmf"/><Relationship Id="rId4" Type="http://schemas.openxmlformats.org/officeDocument/2006/relationships/oleObject" Target="../embeddings/oleObject3.bin"/></Relationships>
</file>

<file path=ppt/slides/_rels/slide4.xml.rels><?xml version="1.0" encoding="UTF-8" standalone="yes"?>
<Relationships xmlns="http://schemas.openxmlformats.org/package/2006/relationships"><Relationship Id="rId8" Type="http://schemas.openxmlformats.org/officeDocument/2006/relationships/image" Target="../media/image7.wmf"/><Relationship Id="rId13" Type="http://schemas.openxmlformats.org/officeDocument/2006/relationships/oleObject" Target="../embeddings/oleObject9.bin"/><Relationship Id="rId3" Type="http://schemas.openxmlformats.org/officeDocument/2006/relationships/oleObject" Target="../embeddings/oleObject4.bin"/><Relationship Id="rId7" Type="http://schemas.openxmlformats.org/officeDocument/2006/relationships/oleObject" Target="../embeddings/oleObject6.bin"/><Relationship Id="rId12" Type="http://schemas.openxmlformats.org/officeDocument/2006/relationships/image" Target="../media/image3.wmf"/><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image" Target="../media/image6.wmf"/><Relationship Id="rId11" Type="http://schemas.openxmlformats.org/officeDocument/2006/relationships/oleObject" Target="../embeddings/oleObject8.bin"/><Relationship Id="rId5" Type="http://schemas.openxmlformats.org/officeDocument/2006/relationships/oleObject" Target="../embeddings/oleObject5.bin"/><Relationship Id="rId10" Type="http://schemas.openxmlformats.org/officeDocument/2006/relationships/image" Target="../media/image8.wmf"/><Relationship Id="rId4" Type="http://schemas.openxmlformats.org/officeDocument/2006/relationships/image" Target="../media/image5.wmf"/><Relationship Id="rId9" Type="http://schemas.openxmlformats.org/officeDocument/2006/relationships/oleObject" Target="../embeddings/oleObject7.bin"/><Relationship Id="rId14" Type="http://schemas.openxmlformats.org/officeDocument/2006/relationships/image" Target="../media/image9.w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image" Target="../media/image12.w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6.xml"/><Relationship Id="rId1" Type="http://schemas.openxmlformats.org/officeDocument/2006/relationships/vmlDrawing" Target="../drawings/vmlDrawing5.vml"/><Relationship Id="rId6" Type="http://schemas.openxmlformats.org/officeDocument/2006/relationships/image" Target="../media/image13.wmf"/><Relationship Id="rId5" Type="http://schemas.openxmlformats.org/officeDocument/2006/relationships/oleObject" Target="../embeddings/oleObject12.bin"/><Relationship Id="rId4" Type="http://schemas.openxmlformats.org/officeDocument/2006/relationships/image" Target="../media/image12.w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oleObject" Target="../embeddings/oleObject14.bin"/><Relationship Id="rId7" Type="http://schemas.openxmlformats.org/officeDocument/2006/relationships/oleObject" Target="../embeddings/oleObject16.bin"/><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16.wmf"/><Relationship Id="rId5" Type="http://schemas.openxmlformats.org/officeDocument/2006/relationships/oleObject" Target="../embeddings/oleObject15.bin"/><Relationship Id="rId4" Type="http://schemas.openxmlformats.org/officeDocument/2006/relationships/image" Target="../media/image15.wmf"/><Relationship Id="rId9"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6.xml"/><Relationship Id="rId1" Type="http://schemas.openxmlformats.org/officeDocument/2006/relationships/vmlDrawing" Target="../drawings/vmlDrawing8.vml"/><Relationship Id="rId4" Type="http://schemas.openxmlformats.org/officeDocument/2006/relationships/image" Target="../media/image19.wmf"/></Relationships>
</file>

<file path=ppt/slides/_rels/slide15.xml.rels><?xml version="1.0" encoding="UTF-8" standalone="yes"?>
<Relationships xmlns="http://schemas.openxmlformats.org/package/2006/relationships"><Relationship Id="rId8" Type="http://schemas.openxmlformats.org/officeDocument/2006/relationships/image" Target="../media/image22.wmf"/><Relationship Id="rId3" Type="http://schemas.openxmlformats.org/officeDocument/2006/relationships/oleObject" Target="../embeddings/oleObject18.bin"/><Relationship Id="rId7" Type="http://schemas.openxmlformats.org/officeDocument/2006/relationships/oleObject" Target="../embeddings/oleObject20.bin"/><Relationship Id="rId2" Type="http://schemas.openxmlformats.org/officeDocument/2006/relationships/slideLayout" Target="../slideLayouts/slideLayout6.xml"/><Relationship Id="rId1" Type="http://schemas.openxmlformats.org/officeDocument/2006/relationships/vmlDrawing" Target="../drawings/vmlDrawing9.vml"/><Relationship Id="rId6" Type="http://schemas.openxmlformats.org/officeDocument/2006/relationships/image" Target="../media/image21.wmf"/><Relationship Id="rId5" Type="http://schemas.openxmlformats.org/officeDocument/2006/relationships/oleObject" Target="../embeddings/oleObject19.bin"/><Relationship Id="rId4" Type="http://schemas.openxmlformats.org/officeDocument/2006/relationships/image" Target="../media/image20.wmf"/></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6.xml"/><Relationship Id="rId1" Type="http://schemas.openxmlformats.org/officeDocument/2006/relationships/vmlDrawing" Target="../drawings/vmlDrawing10.vml"/><Relationship Id="rId4" Type="http://schemas.openxmlformats.org/officeDocument/2006/relationships/image" Target="../media/image24.w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25.wmf"/></Relationships>
</file>

<file path=ppt/slides/_rels/slide19.xml.rels><?xml version="1.0" encoding="UTF-8" standalone="yes"?>
<Relationships xmlns="http://schemas.openxmlformats.org/package/2006/relationships"><Relationship Id="rId8" Type="http://schemas.openxmlformats.org/officeDocument/2006/relationships/image" Target="../media/image28.wmf"/><Relationship Id="rId3" Type="http://schemas.openxmlformats.org/officeDocument/2006/relationships/oleObject" Target="../embeddings/oleObject23.bin"/><Relationship Id="rId7" Type="http://schemas.openxmlformats.org/officeDocument/2006/relationships/oleObject" Target="../embeddings/oleObject25.bin"/><Relationship Id="rId2" Type="http://schemas.openxmlformats.org/officeDocument/2006/relationships/slideLayout" Target="../slideLayouts/slideLayout6.xml"/><Relationship Id="rId1" Type="http://schemas.openxmlformats.org/officeDocument/2006/relationships/vmlDrawing" Target="../drawings/vmlDrawing12.vml"/><Relationship Id="rId6" Type="http://schemas.openxmlformats.org/officeDocument/2006/relationships/image" Target="../media/image27.wmf"/><Relationship Id="rId5" Type="http://schemas.openxmlformats.org/officeDocument/2006/relationships/oleObject" Target="../embeddings/oleObject24.bin"/><Relationship Id="rId4" Type="http://schemas.openxmlformats.org/officeDocument/2006/relationships/image" Target="../media/image26.wmf"/></Relationships>
</file>

<file path=ppt/slides/_rels/slide20.xml.rels><?xml version="1.0" encoding="UTF-8" standalone="yes"?>
<Relationships xmlns="http://schemas.openxmlformats.org/package/2006/relationships"><Relationship Id="rId8" Type="http://schemas.openxmlformats.org/officeDocument/2006/relationships/image" Target="../media/image31.wmf"/><Relationship Id="rId3" Type="http://schemas.openxmlformats.org/officeDocument/2006/relationships/oleObject" Target="../embeddings/oleObject26.bin"/><Relationship Id="rId7" Type="http://schemas.openxmlformats.org/officeDocument/2006/relationships/oleObject" Target="../embeddings/oleObject28.bin"/><Relationship Id="rId2" Type="http://schemas.openxmlformats.org/officeDocument/2006/relationships/slideLayout" Target="../slideLayouts/slideLayout6.xml"/><Relationship Id="rId1" Type="http://schemas.openxmlformats.org/officeDocument/2006/relationships/vmlDrawing" Target="../drawings/vmlDrawing13.vml"/><Relationship Id="rId6" Type="http://schemas.openxmlformats.org/officeDocument/2006/relationships/image" Target="../media/image30.wmf"/><Relationship Id="rId5" Type="http://schemas.openxmlformats.org/officeDocument/2006/relationships/oleObject" Target="../embeddings/oleObject27.bin"/><Relationship Id="rId4" Type="http://schemas.openxmlformats.org/officeDocument/2006/relationships/image" Target="../media/image29.w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6.xml"/><Relationship Id="rId1" Type="http://schemas.openxmlformats.org/officeDocument/2006/relationships/vmlDrawing" Target="../drawings/vmlDrawing14.vml"/><Relationship Id="rId6" Type="http://schemas.openxmlformats.org/officeDocument/2006/relationships/image" Target="../media/image33.wmf"/><Relationship Id="rId5" Type="http://schemas.openxmlformats.org/officeDocument/2006/relationships/oleObject" Target="../embeddings/oleObject30.bin"/><Relationship Id="rId4" Type="http://schemas.openxmlformats.org/officeDocument/2006/relationships/image" Target="../media/image32.wmf"/></Relationships>
</file>

<file path=ppt/slides/_rels/slide22.xml.rels><?xml version="1.0" encoding="UTF-8" standalone="yes"?>
<Relationships xmlns="http://schemas.openxmlformats.org/package/2006/relationships"><Relationship Id="rId8" Type="http://schemas.openxmlformats.org/officeDocument/2006/relationships/image" Target="../media/image36.wmf"/><Relationship Id="rId3" Type="http://schemas.openxmlformats.org/officeDocument/2006/relationships/oleObject" Target="../embeddings/oleObject31.bin"/><Relationship Id="rId7" Type="http://schemas.openxmlformats.org/officeDocument/2006/relationships/oleObject" Target="../embeddings/oleObject33.bin"/><Relationship Id="rId2" Type="http://schemas.openxmlformats.org/officeDocument/2006/relationships/slideLayout" Target="../slideLayouts/slideLayout6.xml"/><Relationship Id="rId1" Type="http://schemas.openxmlformats.org/officeDocument/2006/relationships/vmlDrawing" Target="../drawings/vmlDrawing15.vml"/><Relationship Id="rId6" Type="http://schemas.openxmlformats.org/officeDocument/2006/relationships/image" Target="../media/image35.wmf"/><Relationship Id="rId5" Type="http://schemas.openxmlformats.org/officeDocument/2006/relationships/oleObject" Target="../embeddings/oleObject32.bin"/><Relationship Id="rId10" Type="http://schemas.openxmlformats.org/officeDocument/2006/relationships/image" Target="../media/image37.wmf"/><Relationship Id="rId4" Type="http://schemas.openxmlformats.org/officeDocument/2006/relationships/image" Target="../media/image34.wmf"/><Relationship Id="rId9" Type="http://schemas.openxmlformats.org/officeDocument/2006/relationships/oleObject" Target="../embeddings/oleObject34.bin"/></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6.xml"/><Relationship Id="rId1" Type="http://schemas.openxmlformats.org/officeDocument/2006/relationships/vmlDrawing" Target="../drawings/vmlDrawing16.vml"/><Relationship Id="rId4" Type="http://schemas.openxmlformats.org/officeDocument/2006/relationships/image" Target="../media/image38.wmf"/></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6.xml"/><Relationship Id="rId1" Type="http://schemas.openxmlformats.org/officeDocument/2006/relationships/vmlDrawing" Target="../drawings/vmlDrawing17.vml"/><Relationship Id="rId4" Type="http://schemas.openxmlformats.org/officeDocument/2006/relationships/image" Target="../media/image39.wmf"/></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6.xml"/><Relationship Id="rId1" Type="http://schemas.openxmlformats.org/officeDocument/2006/relationships/vmlDrawing" Target="../drawings/vmlDrawing18.vml"/><Relationship Id="rId4" Type="http://schemas.openxmlformats.org/officeDocument/2006/relationships/image" Target="../media/image40.w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Layout" Target="../slideLayouts/slideLayout6.xml"/><Relationship Id="rId1" Type="http://schemas.openxmlformats.org/officeDocument/2006/relationships/vmlDrawing" Target="../drawings/vmlDrawing19.vml"/><Relationship Id="rId4" Type="http://schemas.openxmlformats.org/officeDocument/2006/relationships/image" Target="../media/image41.wmf"/></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Layout" Target="../slideLayouts/slideLayout6.xml"/><Relationship Id="rId1" Type="http://schemas.openxmlformats.org/officeDocument/2006/relationships/vmlDrawing" Target="../drawings/vmlDrawing20.vml"/><Relationship Id="rId6" Type="http://schemas.openxmlformats.org/officeDocument/2006/relationships/image" Target="../media/image43.wmf"/><Relationship Id="rId5" Type="http://schemas.openxmlformats.org/officeDocument/2006/relationships/oleObject" Target="../embeddings/oleObject40.bin"/><Relationship Id="rId4" Type="http://schemas.openxmlformats.org/officeDocument/2006/relationships/image" Target="../media/image42.w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8" Type="http://schemas.openxmlformats.org/officeDocument/2006/relationships/image" Target="../media/image46.wmf"/><Relationship Id="rId3" Type="http://schemas.openxmlformats.org/officeDocument/2006/relationships/oleObject" Target="../embeddings/oleObject41.bin"/><Relationship Id="rId7" Type="http://schemas.openxmlformats.org/officeDocument/2006/relationships/oleObject" Target="../embeddings/oleObject43.bin"/><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image" Target="../media/image45.wmf"/><Relationship Id="rId5" Type="http://schemas.openxmlformats.org/officeDocument/2006/relationships/oleObject" Target="../embeddings/oleObject42.bin"/><Relationship Id="rId4" Type="http://schemas.openxmlformats.org/officeDocument/2006/relationships/image" Target="../media/image44.wmf"/></Relationships>
</file>

<file path=ppt/slides/_rels/slide31.xml.rels><?xml version="1.0" encoding="UTF-8" standalone="yes"?>
<Relationships xmlns="http://schemas.openxmlformats.org/package/2006/relationships"><Relationship Id="rId8" Type="http://schemas.openxmlformats.org/officeDocument/2006/relationships/image" Target="../media/image49.wmf"/><Relationship Id="rId3" Type="http://schemas.openxmlformats.org/officeDocument/2006/relationships/oleObject" Target="../embeddings/oleObject44.bin"/><Relationship Id="rId7" Type="http://schemas.openxmlformats.org/officeDocument/2006/relationships/oleObject" Target="../embeddings/oleObject46.bin"/><Relationship Id="rId2" Type="http://schemas.openxmlformats.org/officeDocument/2006/relationships/slideLayout" Target="../slideLayouts/slideLayout7.xml"/><Relationship Id="rId1" Type="http://schemas.openxmlformats.org/officeDocument/2006/relationships/vmlDrawing" Target="../drawings/vmlDrawing22.vml"/><Relationship Id="rId6" Type="http://schemas.openxmlformats.org/officeDocument/2006/relationships/image" Target="../media/image48.wmf"/><Relationship Id="rId5" Type="http://schemas.openxmlformats.org/officeDocument/2006/relationships/oleObject" Target="../embeddings/oleObject45.bin"/><Relationship Id="rId4" Type="http://schemas.openxmlformats.org/officeDocument/2006/relationships/image" Target="../media/image47.wmf"/><Relationship Id="rId9" Type="http://schemas.openxmlformats.org/officeDocument/2006/relationships/image" Target="../media/image50.png"/></Relationships>
</file>

<file path=ppt/slides/_rels/slide3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8" name="Rectangle 8"/>
          <p:cNvSpPr>
            <a:spLocks noGrp="1" noChangeArrowheads="1"/>
          </p:cNvSpPr>
          <p:nvPr>
            <p:ph type="ctrTitle"/>
          </p:nvPr>
        </p:nvSpPr>
        <p:spPr>
          <a:xfrm>
            <a:off x="1828800" y="0"/>
            <a:ext cx="8305800" cy="1371600"/>
          </a:xfrm>
          <a:gradFill rotWithShape="1">
            <a:gsLst>
              <a:gs pos="0">
                <a:srgbClr val="33CCFF">
                  <a:alpha val="60001"/>
                </a:srgbClr>
              </a:gs>
              <a:gs pos="50000">
                <a:srgbClr val="FFFFFF">
                  <a:alpha val="60001"/>
                </a:srgbClr>
              </a:gs>
              <a:gs pos="100000">
                <a:srgbClr val="33CCFF">
                  <a:alpha val="60001"/>
                </a:srgbClr>
              </a:gs>
            </a:gsLst>
            <a:lin ang="2700000" scaled="1"/>
          </a:gradFill>
          <a:ln>
            <a:solidFill>
              <a:schemeClr val="tx1"/>
            </a:solidFill>
            <a:miter lim="800000"/>
            <a:headEnd/>
            <a:tailEnd/>
          </a:ln>
        </p:spPr>
        <p:txBody>
          <a:bodyPr>
            <a:normAutofit fontScale="90000"/>
          </a:bodyPr>
          <a:lstStyle/>
          <a:p>
            <a:pPr eaLnBrk="1" hangingPunct="1"/>
            <a:r>
              <a:rPr lang="ru-RU" altLang="ru-RU" sz="3200" b="1" dirty="0">
                <a:solidFill>
                  <a:schemeClr val="accent2"/>
                </a:solidFill>
                <a:latin typeface="Times New Roman" panose="02020603050405020304" pitchFamily="18" charset="0"/>
                <a:cs typeface="Times New Roman" panose="02020603050405020304" pitchFamily="18" charset="0"/>
              </a:rPr>
              <a:t>Тема </a:t>
            </a:r>
            <a:r>
              <a:rPr lang="en-US" altLang="ru-RU" sz="3200" b="1" dirty="0" smtClean="0">
                <a:solidFill>
                  <a:schemeClr val="accent2"/>
                </a:solidFill>
                <a:latin typeface="Times New Roman" panose="02020603050405020304" pitchFamily="18" charset="0"/>
                <a:cs typeface="Times New Roman" panose="02020603050405020304" pitchFamily="18" charset="0"/>
              </a:rPr>
              <a:t>1</a:t>
            </a:r>
            <a:r>
              <a:rPr lang="ru-RU" altLang="ru-RU" sz="3200" b="1" dirty="0" smtClean="0">
                <a:solidFill>
                  <a:schemeClr val="accent2"/>
                </a:solidFill>
                <a:latin typeface="Times New Roman" panose="02020603050405020304" pitchFamily="18" charset="0"/>
                <a:cs typeface="Times New Roman" panose="02020603050405020304" pitchFamily="18" charset="0"/>
              </a:rPr>
              <a:t>6. </a:t>
            </a:r>
            <a:r>
              <a:rPr lang="ru-RU" altLang="ru-RU" sz="3200" b="1" dirty="0">
                <a:solidFill>
                  <a:schemeClr val="accent2"/>
                </a:solidFill>
                <a:latin typeface="Times New Roman" panose="02020603050405020304" pitchFamily="18" charset="0"/>
                <a:cs typeface="Times New Roman" panose="02020603050405020304" pitchFamily="18" charset="0"/>
              </a:rPr>
              <a:t>РАСПРЕДЕЛЕНИЕ ГАЗОВЫХ МОЛЕКУЛ </a:t>
            </a:r>
            <a:r>
              <a:rPr lang="en-US" altLang="ru-RU" sz="3200" b="1" dirty="0">
                <a:solidFill>
                  <a:schemeClr val="accent2"/>
                </a:solidFill>
                <a:latin typeface="Times New Roman" panose="02020603050405020304" pitchFamily="18" charset="0"/>
                <a:cs typeface="Times New Roman" panose="02020603050405020304" pitchFamily="18" charset="0"/>
              </a:rPr>
              <a:t>  </a:t>
            </a:r>
            <a:r>
              <a:rPr lang="ru-RU" altLang="ru-RU" sz="3200" b="1" dirty="0">
                <a:solidFill>
                  <a:schemeClr val="accent2"/>
                </a:solidFill>
                <a:latin typeface="Times New Roman" panose="02020603050405020304" pitchFamily="18" charset="0"/>
                <a:cs typeface="Times New Roman" panose="02020603050405020304" pitchFamily="18" charset="0"/>
              </a:rPr>
              <a:t>ПО СКОРОСТЯМ</a:t>
            </a:r>
            <a:r>
              <a:rPr lang="en-US" altLang="ru-RU" sz="3200" b="1" dirty="0">
                <a:solidFill>
                  <a:schemeClr val="accent2"/>
                </a:solidFill>
                <a:latin typeface="Times New Roman" panose="02020603050405020304" pitchFamily="18" charset="0"/>
                <a:cs typeface="Times New Roman" panose="02020603050405020304" pitchFamily="18" charset="0"/>
              </a:rPr>
              <a:t>  </a:t>
            </a:r>
            <a:r>
              <a:rPr lang="ru-RU" altLang="ru-RU" sz="3200" b="1" dirty="0">
                <a:solidFill>
                  <a:schemeClr val="accent2"/>
                </a:solidFill>
                <a:latin typeface="Times New Roman" panose="02020603050405020304" pitchFamily="18" charset="0"/>
                <a:cs typeface="Times New Roman" panose="02020603050405020304" pitchFamily="18" charset="0"/>
              </a:rPr>
              <a:t> И ЭНЕРГИЯМ</a:t>
            </a:r>
          </a:p>
        </p:txBody>
      </p:sp>
      <p:sp>
        <p:nvSpPr>
          <p:cNvPr id="5129" name="Rectangle 9"/>
          <p:cNvSpPr>
            <a:spLocks noGrp="1" noChangeArrowheads="1"/>
          </p:cNvSpPr>
          <p:nvPr>
            <p:ph type="subTitle" idx="1"/>
          </p:nvPr>
        </p:nvSpPr>
        <p:spPr>
          <a:xfrm>
            <a:off x="1524000" y="1371600"/>
            <a:ext cx="9144000" cy="5486400"/>
          </a:xfrm>
          <a:gradFill rotWithShape="1">
            <a:gsLst>
              <a:gs pos="0">
                <a:schemeClr val="bg1">
                  <a:alpha val="60001"/>
                </a:schemeClr>
              </a:gs>
              <a:gs pos="100000">
                <a:srgbClr val="33CCFF">
                  <a:alpha val="60001"/>
                </a:srgbClr>
              </a:gs>
            </a:gsLst>
            <a:lin ang="5400000" scaled="1"/>
          </a:gradFill>
        </p:spPr>
        <p:txBody>
          <a:bodyPr/>
          <a:lstStyle/>
          <a:p>
            <a:pPr algn="l" eaLnBrk="1" hangingPunct="1"/>
            <a:r>
              <a:rPr lang="en-US" altLang="ru-RU" dirty="0" smtClean="0">
                <a:latin typeface="Times New Roman" panose="02020603050405020304" pitchFamily="18" charset="0"/>
                <a:cs typeface="Times New Roman" panose="02020603050405020304" pitchFamily="18" charset="0"/>
              </a:rPr>
              <a:t>1</a:t>
            </a:r>
            <a:r>
              <a:rPr lang="ru-RU" altLang="ru-RU" dirty="0" smtClean="0">
                <a:latin typeface="Times New Roman" panose="02020603050405020304" pitchFamily="18" charset="0"/>
                <a:cs typeface="Times New Roman" panose="02020603050405020304" pitchFamily="18" charset="0"/>
              </a:rPr>
              <a:t>6.1</a:t>
            </a:r>
            <a:r>
              <a:rPr lang="ru-RU" altLang="ru-RU" dirty="0" smtClean="0">
                <a:latin typeface="Times New Roman" panose="02020603050405020304" pitchFamily="18" charset="0"/>
                <a:cs typeface="Times New Roman" panose="02020603050405020304" pitchFamily="18" charset="0"/>
              </a:rPr>
              <a:t>. Скорости газовых молекул. Опыт Штерна</a:t>
            </a:r>
          </a:p>
          <a:p>
            <a:pPr algn="l" eaLnBrk="1" hangingPunct="1"/>
            <a:r>
              <a:rPr lang="en-US" altLang="ru-RU" dirty="0" smtClean="0">
                <a:latin typeface="Times New Roman" panose="02020603050405020304" pitchFamily="18" charset="0"/>
                <a:cs typeface="Times New Roman" panose="02020603050405020304" pitchFamily="18" charset="0"/>
              </a:rPr>
              <a:t>1</a:t>
            </a:r>
            <a:r>
              <a:rPr lang="ru-RU" altLang="ru-RU" dirty="0" smtClean="0">
                <a:latin typeface="Times New Roman" panose="02020603050405020304" pitchFamily="18" charset="0"/>
                <a:cs typeface="Times New Roman" panose="02020603050405020304" pitchFamily="18" charset="0"/>
              </a:rPr>
              <a:t>6.2</a:t>
            </a:r>
            <a:r>
              <a:rPr lang="ru-RU" altLang="ru-RU" dirty="0" smtClean="0">
                <a:latin typeface="Times New Roman" panose="02020603050405020304" pitchFamily="18" charset="0"/>
                <a:cs typeface="Times New Roman" panose="02020603050405020304" pitchFamily="18" charset="0"/>
              </a:rPr>
              <a:t>. Вероятность события. Понятие о распределении молекул газа по скоростям</a:t>
            </a:r>
          </a:p>
          <a:p>
            <a:pPr algn="l" eaLnBrk="1" hangingPunct="1"/>
            <a:r>
              <a:rPr lang="en-US" altLang="ru-RU" dirty="0" smtClean="0">
                <a:latin typeface="Times New Roman" panose="02020603050405020304" pitchFamily="18" charset="0"/>
                <a:cs typeface="Times New Roman" panose="02020603050405020304" pitchFamily="18" charset="0"/>
              </a:rPr>
              <a:t>1</a:t>
            </a:r>
            <a:r>
              <a:rPr lang="ru-RU" altLang="ru-RU" dirty="0" smtClean="0">
                <a:latin typeface="Times New Roman" panose="02020603050405020304" pitchFamily="18" charset="0"/>
                <a:cs typeface="Times New Roman" panose="02020603050405020304" pitchFamily="18" charset="0"/>
              </a:rPr>
              <a:t>6.3</a:t>
            </a:r>
            <a:r>
              <a:rPr lang="ru-RU" altLang="ru-RU" dirty="0" smtClean="0">
                <a:latin typeface="Times New Roman" panose="02020603050405020304" pitchFamily="18" charset="0"/>
                <a:cs typeface="Times New Roman" panose="02020603050405020304" pitchFamily="18" charset="0"/>
              </a:rPr>
              <a:t>. Функция распределения Максвелла</a:t>
            </a:r>
          </a:p>
          <a:p>
            <a:pPr algn="l" eaLnBrk="1" hangingPunct="1"/>
            <a:r>
              <a:rPr lang="en-US" altLang="ru-RU" dirty="0" smtClean="0">
                <a:latin typeface="Times New Roman" panose="02020603050405020304" pitchFamily="18" charset="0"/>
                <a:cs typeface="Times New Roman" panose="02020603050405020304" pitchFamily="18" charset="0"/>
              </a:rPr>
              <a:t>1</a:t>
            </a:r>
            <a:r>
              <a:rPr lang="ru-RU" altLang="ru-RU" dirty="0" smtClean="0">
                <a:latin typeface="Times New Roman" panose="02020603050405020304" pitchFamily="18" charset="0"/>
                <a:cs typeface="Times New Roman" panose="02020603050405020304" pitchFamily="18" charset="0"/>
              </a:rPr>
              <a:t>6.4</a:t>
            </a:r>
            <a:r>
              <a:rPr lang="ru-RU" altLang="ru-RU" dirty="0" smtClean="0">
                <a:latin typeface="Times New Roman" panose="02020603050405020304" pitchFamily="18" charset="0"/>
                <a:cs typeface="Times New Roman" panose="02020603050405020304" pitchFamily="18" charset="0"/>
              </a:rPr>
              <a:t>. Барометрическая формула</a:t>
            </a:r>
          </a:p>
          <a:p>
            <a:pPr algn="l" eaLnBrk="1" hangingPunct="1"/>
            <a:r>
              <a:rPr lang="en-US" altLang="ru-RU" dirty="0" smtClean="0">
                <a:latin typeface="Times New Roman" panose="02020603050405020304" pitchFamily="18" charset="0"/>
                <a:cs typeface="Times New Roman" panose="02020603050405020304" pitchFamily="18" charset="0"/>
              </a:rPr>
              <a:t>1</a:t>
            </a:r>
            <a:r>
              <a:rPr lang="ru-RU" altLang="ru-RU" dirty="0" smtClean="0">
                <a:latin typeface="Times New Roman" panose="02020603050405020304" pitchFamily="18" charset="0"/>
                <a:cs typeface="Times New Roman" panose="02020603050405020304" pitchFamily="18" charset="0"/>
              </a:rPr>
              <a:t>6.5</a:t>
            </a:r>
            <a:r>
              <a:rPr lang="ru-RU" altLang="ru-RU" dirty="0" smtClean="0">
                <a:latin typeface="Times New Roman" panose="02020603050405020304" pitchFamily="18" charset="0"/>
                <a:cs typeface="Times New Roman" panose="02020603050405020304" pitchFamily="18" charset="0"/>
              </a:rPr>
              <a:t>. Распределение Больцмана</a:t>
            </a:r>
          </a:p>
          <a:p>
            <a:pPr algn="l" eaLnBrk="1" hangingPunct="1"/>
            <a:r>
              <a:rPr lang="en-US" altLang="ru-RU" dirty="0" smtClean="0">
                <a:latin typeface="Times New Roman" panose="02020603050405020304" pitchFamily="18" charset="0"/>
                <a:cs typeface="Times New Roman" panose="02020603050405020304" pitchFamily="18" charset="0"/>
              </a:rPr>
              <a:t>1</a:t>
            </a:r>
            <a:r>
              <a:rPr lang="ru-RU" altLang="ru-RU" dirty="0" smtClean="0">
                <a:latin typeface="Times New Roman" panose="02020603050405020304" pitchFamily="18" charset="0"/>
                <a:cs typeface="Times New Roman" panose="02020603050405020304" pitchFamily="18" charset="0"/>
              </a:rPr>
              <a:t>6.6</a:t>
            </a:r>
            <a:r>
              <a:rPr lang="ru-RU" altLang="ru-RU" dirty="0" smtClean="0">
                <a:latin typeface="Times New Roman" panose="02020603050405020304" pitchFamily="18" charset="0"/>
                <a:cs typeface="Times New Roman" panose="02020603050405020304" pitchFamily="18" charset="0"/>
              </a:rPr>
              <a:t>. Закон распределения Максвелла-Больцмана</a:t>
            </a:r>
          </a:p>
          <a:p>
            <a:pPr algn="l" eaLnBrk="1" hangingPunct="1"/>
            <a:r>
              <a:rPr lang="en-US" altLang="ru-RU" dirty="0" smtClean="0">
                <a:latin typeface="Times New Roman" panose="02020603050405020304" pitchFamily="18" charset="0"/>
                <a:cs typeface="Times New Roman" panose="02020603050405020304" pitchFamily="18" charset="0"/>
              </a:rPr>
              <a:t>1</a:t>
            </a:r>
            <a:r>
              <a:rPr lang="ru-RU" altLang="ru-RU" smtClean="0">
                <a:latin typeface="Times New Roman" panose="02020603050405020304" pitchFamily="18" charset="0"/>
                <a:cs typeface="Times New Roman" panose="02020603050405020304" pitchFamily="18" charset="0"/>
              </a:rPr>
              <a:t>6.7</a:t>
            </a:r>
            <a:r>
              <a:rPr lang="ru-RU" altLang="ru-RU" dirty="0" smtClean="0">
                <a:latin typeface="Times New Roman" panose="02020603050405020304" pitchFamily="18" charset="0"/>
                <a:cs typeface="Times New Roman" panose="02020603050405020304" pitchFamily="18" charset="0"/>
              </a:rPr>
              <a:t>. Распределение </a:t>
            </a:r>
            <a:r>
              <a:rPr lang="ru-RU" altLang="ru-RU" dirty="0" err="1" smtClean="0">
                <a:latin typeface="Times New Roman" panose="02020603050405020304" pitchFamily="18" charset="0"/>
                <a:cs typeface="Times New Roman" panose="02020603050405020304" pitchFamily="18" charset="0"/>
              </a:rPr>
              <a:t>Бозе</a:t>
            </a:r>
            <a:r>
              <a:rPr lang="ru-RU" altLang="ru-RU" dirty="0" smtClean="0">
                <a:latin typeface="Times New Roman" panose="02020603050405020304" pitchFamily="18" charset="0"/>
                <a:cs typeface="Times New Roman" panose="02020603050405020304" pitchFamily="18" charset="0"/>
              </a:rPr>
              <a:t>-Эйнштейна, Ферми-Дирака</a:t>
            </a:r>
          </a:p>
        </p:txBody>
      </p:sp>
      <p:sp>
        <p:nvSpPr>
          <p:cNvPr id="3076" name="Номер слайда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502EC5E1-E9C2-4299-BBDF-101E40B4697B}" type="slidenum">
              <a:rPr lang="ru-RU" altLang="ru-RU" sz="1400"/>
              <a:pPr eaLnBrk="1" hangingPunct="1">
                <a:spcBef>
                  <a:spcPct val="0"/>
                </a:spcBef>
                <a:buFontTx/>
                <a:buNone/>
              </a:pPr>
              <a:t>1</a:t>
            </a:fld>
            <a:endParaRPr lang="ru-RU" altLang="ru-RU" sz="1400"/>
          </a:p>
        </p:txBody>
      </p:sp>
    </p:spTree>
    <p:extLst>
      <p:ext uri="{BB962C8B-B14F-4D97-AF65-F5344CB8AC3E}">
        <p14:creationId xmlns:p14="http://schemas.microsoft.com/office/powerpoint/2010/main" val="42050490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grpId="0" nodeType="afterEffect">
                                  <p:stCondLst>
                                    <p:cond delay="1000"/>
                                  </p:stCondLst>
                                  <p:iterate type="wd">
                                    <p:tmPct val="100000"/>
                                  </p:iterate>
                                  <p:childTnLst>
                                    <p:set>
                                      <p:cBhvr>
                                        <p:cTn id="6" dur="1" fill="hold">
                                          <p:stCondLst>
                                            <p:cond delay="0"/>
                                          </p:stCondLst>
                                        </p:cTn>
                                        <p:tgtEl>
                                          <p:spTgt spid="5128"/>
                                        </p:tgtEl>
                                        <p:attrNameLst>
                                          <p:attrName>style.visibility</p:attrName>
                                        </p:attrNameLst>
                                      </p:cBhvr>
                                      <p:to>
                                        <p:strVal val="visible"/>
                                      </p:to>
                                    </p:set>
                                    <p:animEffect transition="in" filter="barn(inHorizontal)">
                                      <p:cBhvr>
                                        <p:cTn id="7" dur="500"/>
                                        <p:tgtEl>
                                          <p:spTgt spid="5128"/>
                                        </p:tgtEl>
                                      </p:cBhvr>
                                    </p:animEffect>
                                  </p:childTnLst>
                                </p:cTn>
                              </p:par>
                            </p:childTnLst>
                          </p:cTn>
                        </p:par>
                        <p:par>
                          <p:cTn id="8" fill="hold" nodeType="afterGroup">
                            <p:stCondLst>
                              <p:cond delay="6000"/>
                            </p:stCondLst>
                            <p:childTnLst>
                              <p:par>
                                <p:cTn id="9" presetID="2" presetClass="entr" presetSubtype="2" fill="hold" grpId="0" nodeType="afterEffect">
                                  <p:stCondLst>
                                    <p:cond delay="0"/>
                                  </p:stCondLst>
                                  <p:childTnLst>
                                    <p:set>
                                      <p:cBhvr>
                                        <p:cTn id="10" dur="1" fill="hold">
                                          <p:stCondLst>
                                            <p:cond delay="0"/>
                                          </p:stCondLst>
                                        </p:cTn>
                                        <p:tgtEl>
                                          <p:spTgt spid="5129">
                                            <p:txEl>
                                              <p:pRg st="0" end="0"/>
                                            </p:txEl>
                                          </p:spTgt>
                                        </p:tgtEl>
                                        <p:attrNameLst>
                                          <p:attrName>style.visibility</p:attrName>
                                        </p:attrNameLst>
                                      </p:cBhvr>
                                      <p:to>
                                        <p:strVal val="visible"/>
                                      </p:to>
                                    </p:set>
                                    <p:anim calcmode="lin" valueType="num">
                                      <p:cBhvr additive="base">
                                        <p:cTn id="11" dur="3000" fill="hold"/>
                                        <p:tgtEl>
                                          <p:spTgt spid="5129">
                                            <p:txEl>
                                              <p:pRg st="0" end="0"/>
                                            </p:txEl>
                                          </p:spTgt>
                                        </p:tgtEl>
                                        <p:attrNameLst>
                                          <p:attrName>ppt_x</p:attrName>
                                        </p:attrNameLst>
                                      </p:cBhvr>
                                      <p:tavLst>
                                        <p:tav tm="0">
                                          <p:val>
                                            <p:strVal val="1+#ppt_w/2"/>
                                          </p:val>
                                        </p:tav>
                                        <p:tav tm="100000">
                                          <p:val>
                                            <p:strVal val="#ppt_x"/>
                                          </p:val>
                                        </p:tav>
                                      </p:tavLst>
                                    </p:anim>
                                    <p:anim calcmode="lin" valueType="num">
                                      <p:cBhvr additive="base">
                                        <p:cTn id="12" dur="3000" fill="hold"/>
                                        <p:tgtEl>
                                          <p:spTgt spid="5129">
                                            <p:txEl>
                                              <p:pRg st="0" end="0"/>
                                            </p:txEl>
                                          </p:spTgt>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9000"/>
                            </p:stCondLst>
                            <p:childTnLst>
                              <p:par>
                                <p:cTn id="14" presetID="2" presetClass="entr" presetSubtype="2" fill="hold" grpId="0" nodeType="afterEffect">
                                  <p:stCondLst>
                                    <p:cond delay="0"/>
                                  </p:stCondLst>
                                  <p:childTnLst>
                                    <p:set>
                                      <p:cBhvr>
                                        <p:cTn id="15" dur="1" fill="hold">
                                          <p:stCondLst>
                                            <p:cond delay="0"/>
                                          </p:stCondLst>
                                        </p:cTn>
                                        <p:tgtEl>
                                          <p:spTgt spid="5129">
                                            <p:txEl>
                                              <p:pRg st="1" end="1"/>
                                            </p:txEl>
                                          </p:spTgt>
                                        </p:tgtEl>
                                        <p:attrNameLst>
                                          <p:attrName>style.visibility</p:attrName>
                                        </p:attrNameLst>
                                      </p:cBhvr>
                                      <p:to>
                                        <p:strVal val="visible"/>
                                      </p:to>
                                    </p:set>
                                    <p:anim calcmode="lin" valueType="num">
                                      <p:cBhvr additive="base">
                                        <p:cTn id="16" dur="3000" fill="hold"/>
                                        <p:tgtEl>
                                          <p:spTgt spid="5129">
                                            <p:txEl>
                                              <p:pRg st="1" end="1"/>
                                            </p:txEl>
                                          </p:spTgt>
                                        </p:tgtEl>
                                        <p:attrNameLst>
                                          <p:attrName>ppt_x</p:attrName>
                                        </p:attrNameLst>
                                      </p:cBhvr>
                                      <p:tavLst>
                                        <p:tav tm="0">
                                          <p:val>
                                            <p:strVal val="1+#ppt_w/2"/>
                                          </p:val>
                                        </p:tav>
                                        <p:tav tm="100000">
                                          <p:val>
                                            <p:strVal val="#ppt_x"/>
                                          </p:val>
                                        </p:tav>
                                      </p:tavLst>
                                    </p:anim>
                                    <p:anim calcmode="lin" valueType="num">
                                      <p:cBhvr additive="base">
                                        <p:cTn id="17" dur="3000" fill="hold"/>
                                        <p:tgtEl>
                                          <p:spTgt spid="5129">
                                            <p:txEl>
                                              <p:pRg st="1" end="1"/>
                                            </p:txEl>
                                          </p:spTgt>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12000"/>
                            </p:stCondLst>
                            <p:childTnLst>
                              <p:par>
                                <p:cTn id="19" presetID="2" presetClass="entr" presetSubtype="2" fill="hold" grpId="0" nodeType="afterEffect">
                                  <p:stCondLst>
                                    <p:cond delay="0"/>
                                  </p:stCondLst>
                                  <p:childTnLst>
                                    <p:set>
                                      <p:cBhvr>
                                        <p:cTn id="20" dur="1" fill="hold">
                                          <p:stCondLst>
                                            <p:cond delay="0"/>
                                          </p:stCondLst>
                                        </p:cTn>
                                        <p:tgtEl>
                                          <p:spTgt spid="5129">
                                            <p:txEl>
                                              <p:pRg st="2" end="2"/>
                                            </p:txEl>
                                          </p:spTgt>
                                        </p:tgtEl>
                                        <p:attrNameLst>
                                          <p:attrName>style.visibility</p:attrName>
                                        </p:attrNameLst>
                                      </p:cBhvr>
                                      <p:to>
                                        <p:strVal val="visible"/>
                                      </p:to>
                                    </p:set>
                                    <p:anim calcmode="lin" valueType="num">
                                      <p:cBhvr additive="base">
                                        <p:cTn id="21" dur="3000" fill="hold"/>
                                        <p:tgtEl>
                                          <p:spTgt spid="5129">
                                            <p:txEl>
                                              <p:pRg st="2" end="2"/>
                                            </p:txEl>
                                          </p:spTgt>
                                        </p:tgtEl>
                                        <p:attrNameLst>
                                          <p:attrName>ppt_x</p:attrName>
                                        </p:attrNameLst>
                                      </p:cBhvr>
                                      <p:tavLst>
                                        <p:tav tm="0">
                                          <p:val>
                                            <p:strVal val="1+#ppt_w/2"/>
                                          </p:val>
                                        </p:tav>
                                        <p:tav tm="100000">
                                          <p:val>
                                            <p:strVal val="#ppt_x"/>
                                          </p:val>
                                        </p:tav>
                                      </p:tavLst>
                                    </p:anim>
                                    <p:anim calcmode="lin" valueType="num">
                                      <p:cBhvr additive="base">
                                        <p:cTn id="22" dur="3000" fill="hold"/>
                                        <p:tgtEl>
                                          <p:spTgt spid="5129">
                                            <p:txEl>
                                              <p:pRg st="2" end="2"/>
                                            </p:txEl>
                                          </p:spTgt>
                                        </p:tgtEl>
                                        <p:attrNameLst>
                                          <p:attrName>ppt_y</p:attrName>
                                        </p:attrNameLst>
                                      </p:cBhvr>
                                      <p:tavLst>
                                        <p:tav tm="0">
                                          <p:val>
                                            <p:strVal val="#ppt_y"/>
                                          </p:val>
                                        </p:tav>
                                        <p:tav tm="100000">
                                          <p:val>
                                            <p:strVal val="#ppt_y"/>
                                          </p:val>
                                        </p:tav>
                                      </p:tavLst>
                                    </p:anim>
                                  </p:childTnLst>
                                </p:cTn>
                              </p:par>
                            </p:childTnLst>
                          </p:cTn>
                        </p:par>
                        <p:par>
                          <p:cTn id="23" fill="hold" nodeType="afterGroup">
                            <p:stCondLst>
                              <p:cond delay="15000"/>
                            </p:stCondLst>
                            <p:childTnLst>
                              <p:par>
                                <p:cTn id="24" presetID="2" presetClass="entr" presetSubtype="2" fill="hold" grpId="0" nodeType="afterEffect">
                                  <p:stCondLst>
                                    <p:cond delay="0"/>
                                  </p:stCondLst>
                                  <p:childTnLst>
                                    <p:set>
                                      <p:cBhvr>
                                        <p:cTn id="25" dur="1" fill="hold">
                                          <p:stCondLst>
                                            <p:cond delay="0"/>
                                          </p:stCondLst>
                                        </p:cTn>
                                        <p:tgtEl>
                                          <p:spTgt spid="5129">
                                            <p:txEl>
                                              <p:pRg st="3" end="3"/>
                                            </p:txEl>
                                          </p:spTgt>
                                        </p:tgtEl>
                                        <p:attrNameLst>
                                          <p:attrName>style.visibility</p:attrName>
                                        </p:attrNameLst>
                                      </p:cBhvr>
                                      <p:to>
                                        <p:strVal val="visible"/>
                                      </p:to>
                                    </p:set>
                                    <p:anim calcmode="lin" valueType="num">
                                      <p:cBhvr additive="base">
                                        <p:cTn id="26" dur="2000" fill="hold"/>
                                        <p:tgtEl>
                                          <p:spTgt spid="5129">
                                            <p:txEl>
                                              <p:pRg st="3" end="3"/>
                                            </p:txEl>
                                          </p:spTgt>
                                        </p:tgtEl>
                                        <p:attrNameLst>
                                          <p:attrName>ppt_x</p:attrName>
                                        </p:attrNameLst>
                                      </p:cBhvr>
                                      <p:tavLst>
                                        <p:tav tm="0">
                                          <p:val>
                                            <p:strVal val="1+#ppt_w/2"/>
                                          </p:val>
                                        </p:tav>
                                        <p:tav tm="100000">
                                          <p:val>
                                            <p:strVal val="#ppt_x"/>
                                          </p:val>
                                        </p:tav>
                                      </p:tavLst>
                                    </p:anim>
                                    <p:anim calcmode="lin" valueType="num">
                                      <p:cBhvr additive="base">
                                        <p:cTn id="27" dur="2000" fill="hold"/>
                                        <p:tgtEl>
                                          <p:spTgt spid="5129">
                                            <p:txEl>
                                              <p:pRg st="3" end="3"/>
                                            </p:txEl>
                                          </p:spTgt>
                                        </p:tgtEl>
                                        <p:attrNameLst>
                                          <p:attrName>ppt_y</p:attrName>
                                        </p:attrNameLst>
                                      </p:cBhvr>
                                      <p:tavLst>
                                        <p:tav tm="0">
                                          <p:val>
                                            <p:strVal val="#ppt_y"/>
                                          </p:val>
                                        </p:tav>
                                        <p:tav tm="100000">
                                          <p:val>
                                            <p:strVal val="#ppt_y"/>
                                          </p:val>
                                        </p:tav>
                                      </p:tavLst>
                                    </p:anim>
                                  </p:childTnLst>
                                </p:cTn>
                              </p:par>
                            </p:childTnLst>
                          </p:cTn>
                        </p:par>
                        <p:par>
                          <p:cTn id="28" fill="hold" nodeType="afterGroup">
                            <p:stCondLst>
                              <p:cond delay="17000"/>
                            </p:stCondLst>
                            <p:childTnLst>
                              <p:par>
                                <p:cTn id="29" presetID="2" presetClass="entr" presetSubtype="2" fill="hold" grpId="0" nodeType="afterEffect">
                                  <p:stCondLst>
                                    <p:cond delay="0"/>
                                  </p:stCondLst>
                                  <p:childTnLst>
                                    <p:set>
                                      <p:cBhvr>
                                        <p:cTn id="30" dur="1" fill="hold">
                                          <p:stCondLst>
                                            <p:cond delay="0"/>
                                          </p:stCondLst>
                                        </p:cTn>
                                        <p:tgtEl>
                                          <p:spTgt spid="5129">
                                            <p:txEl>
                                              <p:pRg st="4" end="4"/>
                                            </p:txEl>
                                          </p:spTgt>
                                        </p:tgtEl>
                                        <p:attrNameLst>
                                          <p:attrName>style.visibility</p:attrName>
                                        </p:attrNameLst>
                                      </p:cBhvr>
                                      <p:to>
                                        <p:strVal val="visible"/>
                                      </p:to>
                                    </p:set>
                                    <p:anim calcmode="lin" valueType="num">
                                      <p:cBhvr additive="base">
                                        <p:cTn id="31" dur="2000" fill="hold"/>
                                        <p:tgtEl>
                                          <p:spTgt spid="5129">
                                            <p:txEl>
                                              <p:pRg st="4" end="4"/>
                                            </p:txEl>
                                          </p:spTgt>
                                        </p:tgtEl>
                                        <p:attrNameLst>
                                          <p:attrName>ppt_x</p:attrName>
                                        </p:attrNameLst>
                                      </p:cBhvr>
                                      <p:tavLst>
                                        <p:tav tm="0">
                                          <p:val>
                                            <p:strVal val="1+#ppt_w/2"/>
                                          </p:val>
                                        </p:tav>
                                        <p:tav tm="100000">
                                          <p:val>
                                            <p:strVal val="#ppt_x"/>
                                          </p:val>
                                        </p:tav>
                                      </p:tavLst>
                                    </p:anim>
                                    <p:anim calcmode="lin" valueType="num">
                                      <p:cBhvr additive="base">
                                        <p:cTn id="32" dur="2000" fill="hold"/>
                                        <p:tgtEl>
                                          <p:spTgt spid="5129">
                                            <p:txEl>
                                              <p:pRg st="4" end="4"/>
                                            </p:txEl>
                                          </p:spTgt>
                                        </p:tgtEl>
                                        <p:attrNameLst>
                                          <p:attrName>ppt_y</p:attrName>
                                        </p:attrNameLst>
                                      </p:cBhvr>
                                      <p:tavLst>
                                        <p:tav tm="0">
                                          <p:val>
                                            <p:strVal val="#ppt_y"/>
                                          </p:val>
                                        </p:tav>
                                        <p:tav tm="100000">
                                          <p:val>
                                            <p:strVal val="#ppt_y"/>
                                          </p:val>
                                        </p:tav>
                                      </p:tavLst>
                                    </p:anim>
                                  </p:childTnLst>
                                </p:cTn>
                              </p:par>
                            </p:childTnLst>
                          </p:cTn>
                        </p:par>
                        <p:par>
                          <p:cTn id="33" fill="hold" nodeType="afterGroup">
                            <p:stCondLst>
                              <p:cond delay="19000"/>
                            </p:stCondLst>
                            <p:childTnLst>
                              <p:par>
                                <p:cTn id="34" presetID="2" presetClass="entr" presetSubtype="2" fill="hold" grpId="0" nodeType="afterEffect">
                                  <p:stCondLst>
                                    <p:cond delay="0"/>
                                  </p:stCondLst>
                                  <p:childTnLst>
                                    <p:set>
                                      <p:cBhvr>
                                        <p:cTn id="35" dur="1" fill="hold">
                                          <p:stCondLst>
                                            <p:cond delay="0"/>
                                          </p:stCondLst>
                                        </p:cTn>
                                        <p:tgtEl>
                                          <p:spTgt spid="5129">
                                            <p:txEl>
                                              <p:pRg st="5" end="5"/>
                                            </p:txEl>
                                          </p:spTgt>
                                        </p:tgtEl>
                                        <p:attrNameLst>
                                          <p:attrName>style.visibility</p:attrName>
                                        </p:attrNameLst>
                                      </p:cBhvr>
                                      <p:to>
                                        <p:strVal val="visible"/>
                                      </p:to>
                                    </p:set>
                                    <p:anim calcmode="lin" valueType="num">
                                      <p:cBhvr additive="base">
                                        <p:cTn id="36" dur="2000" fill="hold"/>
                                        <p:tgtEl>
                                          <p:spTgt spid="5129">
                                            <p:txEl>
                                              <p:pRg st="5" end="5"/>
                                            </p:txEl>
                                          </p:spTgt>
                                        </p:tgtEl>
                                        <p:attrNameLst>
                                          <p:attrName>ppt_x</p:attrName>
                                        </p:attrNameLst>
                                      </p:cBhvr>
                                      <p:tavLst>
                                        <p:tav tm="0">
                                          <p:val>
                                            <p:strVal val="1+#ppt_w/2"/>
                                          </p:val>
                                        </p:tav>
                                        <p:tav tm="100000">
                                          <p:val>
                                            <p:strVal val="#ppt_x"/>
                                          </p:val>
                                        </p:tav>
                                      </p:tavLst>
                                    </p:anim>
                                    <p:anim calcmode="lin" valueType="num">
                                      <p:cBhvr additive="base">
                                        <p:cTn id="37" dur="2000" fill="hold"/>
                                        <p:tgtEl>
                                          <p:spTgt spid="5129">
                                            <p:txEl>
                                              <p:pRg st="5" end="5"/>
                                            </p:txEl>
                                          </p:spTgt>
                                        </p:tgtEl>
                                        <p:attrNameLst>
                                          <p:attrName>ppt_y</p:attrName>
                                        </p:attrNameLst>
                                      </p:cBhvr>
                                      <p:tavLst>
                                        <p:tav tm="0">
                                          <p:val>
                                            <p:strVal val="#ppt_y"/>
                                          </p:val>
                                        </p:tav>
                                        <p:tav tm="100000">
                                          <p:val>
                                            <p:strVal val="#ppt_y"/>
                                          </p:val>
                                        </p:tav>
                                      </p:tavLst>
                                    </p:anim>
                                  </p:childTnLst>
                                </p:cTn>
                              </p:par>
                            </p:childTnLst>
                          </p:cTn>
                        </p:par>
                        <p:par>
                          <p:cTn id="38" fill="hold" nodeType="afterGroup">
                            <p:stCondLst>
                              <p:cond delay="21000"/>
                            </p:stCondLst>
                            <p:childTnLst>
                              <p:par>
                                <p:cTn id="39" presetID="2" presetClass="entr" presetSubtype="2" fill="hold" grpId="0" nodeType="afterEffect">
                                  <p:stCondLst>
                                    <p:cond delay="0"/>
                                  </p:stCondLst>
                                  <p:childTnLst>
                                    <p:set>
                                      <p:cBhvr>
                                        <p:cTn id="40" dur="1" fill="hold">
                                          <p:stCondLst>
                                            <p:cond delay="0"/>
                                          </p:stCondLst>
                                        </p:cTn>
                                        <p:tgtEl>
                                          <p:spTgt spid="5129">
                                            <p:txEl>
                                              <p:pRg st="6" end="6"/>
                                            </p:txEl>
                                          </p:spTgt>
                                        </p:tgtEl>
                                        <p:attrNameLst>
                                          <p:attrName>style.visibility</p:attrName>
                                        </p:attrNameLst>
                                      </p:cBhvr>
                                      <p:to>
                                        <p:strVal val="visible"/>
                                      </p:to>
                                    </p:set>
                                    <p:anim calcmode="lin" valueType="num">
                                      <p:cBhvr additive="base">
                                        <p:cTn id="41" dur="2000" fill="hold"/>
                                        <p:tgtEl>
                                          <p:spTgt spid="5129">
                                            <p:txEl>
                                              <p:pRg st="6" end="6"/>
                                            </p:txEl>
                                          </p:spTgt>
                                        </p:tgtEl>
                                        <p:attrNameLst>
                                          <p:attrName>ppt_x</p:attrName>
                                        </p:attrNameLst>
                                      </p:cBhvr>
                                      <p:tavLst>
                                        <p:tav tm="0">
                                          <p:val>
                                            <p:strVal val="1+#ppt_w/2"/>
                                          </p:val>
                                        </p:tav>
                                        <p:tav tm="100000">
                                          <p:val>
                                            <p:strVal val="#ppt_x"/>
                                          </p:val>
                                        </p:tav>
                                      </p:tavLst>
                                    </p:anim>
                                    <p:anim calcmode="lin" valueType="num">
                                      <p:cBhvr additive="base">
                                        <p:cTn id="42" dur="2000" fill="hold"/>
                                        <p:tgtEl>
                                          <p:spTgt spid="5129">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8" grpId="0" animBg="1" autoUpdateAnimBg="0"/>
      <p:bldP spid="5129"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gradFill rotWithShape="1">
            <a:gsLst>
              <a:gs pos="0">
                <a:srgbClr val="00FF00"/>
              </a:gs>
              <a:gs pos="100000">
                <a:srgbClr val="FFFFFF"/>
              </a:gs>
            </a:gsLst>
            <a:lin ang="5400000" scaled="1"/>
          </a:gradFill>
          <a:ln>
            <a:solidFill>
              <a:schemeClr val="tx1"/>
            </a:solidFill>
            <a:miter lim="800000"/>
            <a:headEnd/>
            <a:tailEnd/>
          </a:ln>
        </p:spPr>
        <p:txBody>
          <a:bodyPr/>
          <a:lstStyle/>
          <a:p>
            <a:pPr eaLnBrk="1" hangingPunct="1"/>
            <a:r>
              <a:rPr lang="ru-RU" altLang="ru-RU" b="1" i="1" smtClean="0">
                <a:solidFill>
                  <a:srgbClr val="0000FF"/>
                </a:solidFill>
                <a:latin typeface="Times New Roman" panose="02020603050405020304" pitchFamily="18" charset="0"/>
                <a:cs typeface="Times New Roman" panose="02020603050405020304" pitchFamily="18" charset="0"/>
              </a:rPr>
              <a:t>15.4. Барометрическая формула</a:t>
            </a:r>
            <a:r>
              <a:rPr lang="ru-RU" altLang="ru-RU" smtClean="0">
                <a:latin typeface="Times New Roman" panose="02020603050405020304" pitchFamily="18" charset="0"/>
                <a:cs typeface="Times New Roman" panose="02020603050405020304" pitchFamily="18" charset="0"/>
              </a:rPr>
              <a:t> </a:t>
            </a:r>
          </a:p>
        </p:txBody>
      </p:sp>
      <p:sp>
        <p:nvSpPr>
          <p:cNvPr id="64515" name="Rectangle 3"/>
          <p:cNvSpPr>
            <a:spLocks noGrp="1" noChangeArrowheads="1"/>
          </p:cNvSpPr>
          <p:nvPr>
            <p:ph type="body" idx="1"/>
          </p:nvPr>
        </p:nvSpPr>
        <p:spPr>
          <a:xfrm>
            <a:off x="1524000" y="1600200"/>
            <a:ext cx="9144000" cy="5257800"/>
          </a:xfrm>
        </p:spPr>
        <p:txBody>
          <a:bodyPr/>
          <a:lstStyle/>
          <a:p>
            <a:pPr algn="just" eaLnBrk="1" hangingPunct="1">
              <a:buFontTx/>
              <a:buNone/>
            </a:pPr>
            <a:r>
              <a:rPr lang="ru-RU" altLang="ru-RU" sz="3600">
                <a:solidFill>
                  <a:srgbClr val="000000"/>
                </a:solidFill>
                <a:latin typeface="Times New Roman" panose="02020603050405020304" pitchFamily="18" charset="0"/>
                <a:cs typeface="Times New Roman" panose="02020603050405020304" pitchFamily="18" charset="0"/>
              </a:rPr>
              <a:t>   Рассмотрим ещё один, очень важный закон.</a:t>
            </a:r>
          </a:p>
          <a:p>
            <a:pPr algn="just" eaLnBrk="1" hangingPunct="1">
              <a:buFontTx/>
              <a:buNone/>
            </a:pPr>
            <a:r>
              <a:rPr lang="ru-RU" altLang="ru-RU" sz="3600">
                <a:solidFill>
                  <a:srgbClr val="000000"/>
                </a:solidFill>
                <a:latin typeface="Times New Roman" panose="02020603050405020304" pitchFamily="18" charset="0"/>
                <a:cs typeface="Times New Roman" panose="02020603050405020304" pitchFamily="18" charset="0"/>
              </a:rPr>
              <a:t>  		</a:t>
            </a:r>
            <a:r>
              <a:rPr lang="ru-RU" altLang="ru-RU" sz="3600" b="1" i="1">
                <a:solidFill>
                  <a:srgbClr val="FF0000"/>
                </a:solidFill>
                <a:latin typeface="Times New Roman" panose="02020603050405020304" pitchFamily="18" charset="0"/>
                <a:cs typeface="Times New Roman" panose="02020603050405020304" pitchFamily="18" charset="0"/>
              </a:rPr>
              <a:t>Атмосферное давление на какой-либо высоте h обусловлено весом выше лежащих слоёв газа</a:t>
            </a:r>
            <a:r>
              <a:rPr lang="ru-RU" altLang="ru-RU" sz="3600">
                <a:solidFill>
                  <a:srgbClr val="000000"/>
                </a:solidFill>
                <a:latin typeface="Times New Roman" panose="02020603050405020304" pitchFamily="18" charset="0"/>
                <a:cs typeface="Times New Roman" panose="02020603050405020304" pitchFamily="18" charset="0"/>
              </a:rPr>
              <a:t>. </a:t>
            </a:r>
          </a:p>
          <a:p>
            <a:pPr algn="just" eaLnBrk="1" hangingPunct="1">
              <a:buFontTx/>
              <a:buNone/>
            </a:pPr>
            <a:r>
              <a:rPr lang="ru-RU" altLang="ru-RU" sz="3600">
                <a:solidFill>
                  <a:srgbClr val="000000"/>
                </a:solidFill>
                <a:latin typeface="Times New Roman" panose="02020603050405020304" pitchFamily="18" charset="0"/>
                <a:cs typeface="Times New Roman" panose="02020603050405020304" pitchFamily="18" charset="0"/>
              </a:rPr>
              <a:t>	</a:t>
            </a:r>
          </a:p>
          <a:p>
            <a:pPr algn="just" eaLnBrk="1" hangingPunct="1">
              <a:buFontTx/>
              <a:buNone/>
            </a:pPr>
            <a:r>
              <a:rPr lang="ru-RU" altLang="ru-RU" sz="3600">
                <a:solidFill>
                  <a:srgbClr val="000000"/>
                </a:solidFill>
                <a:latin typeface="Times New Roman" panose="02020603050405020304" pitchFamily="18" charset="0"/>
                <a:cs typeface="Times New Roman" panose="02020603050405020304" pitchFamily="18" charset="0"/>
              </a:rPr>
              <a:t>		Пусть </a:t>
            </a:r>
            <a:r>
              <a:rPr lang="en-US" altLang="ru-RU" sz="3600" i="1">
                <a:solidFill>
                  <a:srgbClr val="000000"/>
                </a:solidFill>
                <a:latin typeface="Times New Roman" panose="02020603050405020304" pitchFamily="18" charset="0"/>
                <a:cs typeface="Times New Roman" panose="02020603050405020304" pitchFamily="18" charset="0"/>
              </a:rPr>
              <a:t>P</a:t>
            </a:r>
            <a:r>
              <a:rPr lang="ru-RU" altLang="ru-RU" sz="3600">
                <a:solidFill>
                  <a:srgbClr val="000000"/>
                </a:solidFill>
                <a:latin typeface="Times New Roman" panose="02020603050405020304" pitchFamily="18" charset="0"/>
                <a:cs typeface="Times New Roman" panose="02020603050405020304" pitchFamily="18" charset="0"/>
              </a:rPr>
              <a:t> – давление на высоте </a:t>
            </a:r>
            <a:r>
              <a:rPr lang="ru-RU" altLang="ru-RU" sz="3600" i="1">
                <a:solidFill>
                  <a:srgbClr val="000000"/>
                </a:solidFill>
                <a:latin typeface="Times New Roman" panose="02020603050405020304" pitchFamily="18" charset="0"/>
                <a:cs typeface="Times New Roman" panose="02020603050405020304" pitchFamily="18" charset="0"/>
              </a:rPr>
              <a:t>h</a:t>
            </a:r>
            <a:r>
              <a:rPr lang="ru-RU" altLang="ru-RU" sz="3600">
                <a:solidFill>
                  <a:srgbClr val="000000"/>
                </a:solidFill>
                <a:latin typeface="Times New Roman" panose="02020603050405020304" pitchFamily="18" charset="0"/>
                <a:cs typeface="Times New Roman" panose="02020603050405020304" pitchFamily="18" charset="0"/>
              </a:rPr>
              <a:t>,  а                </a:t>
            </a:r>
            <a:r>
              <a:rPr lang="ru-RU" altLang="ru-RU" sz="3600" i="1">
                <a:solidFill>
                  <a:srgbClr val="000000"/>
                </a:solidFill>
                <a:latin typeface="Times New Roman" panose="02020603050405020304" pitchFamily="18" charset="0"/>
                <a:cs typeface="Times New Roman" panose="02020603050405020304" pitchFamily="18" charset="0"/>
              </a:rPr>
              <a:t> 			</a:t>
            </a:r>
            <a:r>
              <a:rPr lang="ru-RU" altLang="ru-RU" sz="3600">
                <a:solidFill>
                  <a:srgbClr val="000000"/>
                </a:solidFill>
                <a:latin typeface="Times New Roman" panose="02020603050405020304" pitchFamily="18" charset="0"/>
                <a:cs typeface="Times New Roman" panose="02020603050405020304" pitchFamily="18" charset="0"/>
              </a:rPr>
              <a:t>– на высоте   </a:t>
            </a:r>
          </a:p>
          <a:p>
            <a:pPr algn="just" eaLnBrk="1" hangingPunct="1">
              <a:buFontTx/>
              <a:buNone/>
            </a:pPr>
            <a:r>
              <a:rPr lang="ru-RU" altLang="ru-RU" sz="3600">
                <a:solidFill>
                  <a:srgbClr val="000000"/>
                </a:solidFill>
                <a:latin typeface="Times New Roman" panose="02020603050405020304" pitchFamily="18" charset="0"/>
                <a:cs typeface="Times New Roman" panose="02020603050405020304" pitchFamily="18" charset="0"/>
              </a:rPr>
              <a:t>   </a:t>
            </a:r>
            <a:r>
              <a:rPr lang="ru-RU" altLang="ru-RU">
                <a:solidFill>
                  <a:srgbClr val="000000"/>
                </a:solidFill>
                <a:latin typeface="Times New Roman" panose="02020603050405020304" pitchFamily="18" charset="0"/>
                <a:cs typeface="Times New Roman" panose="02020603050405020304" pitchFamily="18" charset="0"/>
              </a:rPr>
              <a:t>(рисунок 2.10).</a:t>
            </a:r>
          </a:p>
        </p:txBody>
      </p:sp>
      <p:sp>
        <p:nvSpPr>
          <p:cNvPr id="64516" name="Rectangle 5"/>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64517" name="Object 4"/>
          <p:cNvGraphicFramePr>
            <a:graphicFrameLocks noChangeAspect="1"/>
          </p:cNvGraphicFramePr>
          <p:nvPr/>
        </p:nvGraphicFramePr>
        <p:xfrm>
          <a:off x="2362200" y="5334000"/>
          <a:ext cx="1676400" cy="539750"/>
        </p:xfrm>
        <a:graphic>
          <a:graphicData uri="http://schemas.openxmlformats.org/presentationml/2006/ole">
            <mc:AlternateContent xmlns:mc="http://schemas.openxmlformats.org/markup-compatibility/2006">
              <mc:Choice xmlns:v="urn:schemas-microsoft-com:vml" Requires="v">
                <p:oleObj spid="_x0000_s23554" name="Формула" r:id="rId3" imgW="558558" imgH="177723" progId="Equation.3">
                  <p:embed/>
                </p:oleObj>
              </mc:Choice>
              <mc:Fallback>
                <p:oleObj name="Формула" r:id="rId3" imgW="558558" imgH="177723"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0" y="5334000"/>
                        <a:ext cx="1676400"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4518" name="Rectangle 7"/>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64519" name="Object 6"/>
          <p:cNvGraphicFramePr>
            <a:graphicFrameLocks noChangeAspect="1"/>
          </p:cNvGraphicFramePr>
          <p:nvPr/>
        </p:nvGraphicFramePr>
        <p:xfrm>
          <a:off x="7162800" y="5257800"/>
          <a:ext cx="1447800" cy="546100"/>
        </p:xfrm>
        <a:graphic>
          <a:graphicData uri="http://schemas.openxmlformats.org/presentationml/2006/ole">
            <mc:AlternateContent xmlns:mc="http://schemas.openxmlformats.org/markup-compatibility/2006">
              <mc:Choice xmlns:v="urn:schemas-microsoft-com:vml" Requires="v">
                <p:oleObj spid="_x0000_s23555" name="Формула" r:id="rId5" imgW="508000" imgH="190500" progId="Equation.3">
                  <p:embed/>
                </p:oleObj>
              </mc:Choice>
              <mc:Fallback>
                <p:oleObj name="Формула" r:id="rId5" imgW="508000" imgH="1905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62800" y="5257800"/>
                        <a:ext cx="144780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4520" name="Номер слайда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A6ECF713-7BBC-43DA-B7B1-3750671F6972}" type="slidenum">
              <a:rPr lang="ru-RU" altLang="ru-RU" sz="1400"/>
              <a:pPr eaLnBrk="1" hangingPunct="1">
                <a:spcBef>
                  <a:spcPct val="0"/>
                </a:spcBef>
                <a:buFontTx/>
                <a:buNone/>
              </a:pPr>
              <a:t>2</a:t>
            </a:fld>
            <a:endParaRPr lang="ru-RU" altLang="ru-RU" sz="1400"/>
          </a:p>
        </p:txBody>
      </p:sp>
    </p:spTree>
    <p:extLst>
      <p:ext uri="{BB962C8B-B14F-4D97-AF65-F5344CB8AC3E}">
        <p14:creationId xmlns:p14="http://schemas.microsoft.com/office/powerpoint/2010/main" val="24802271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119810"/>
                                        </p:tgtEl>
                                        <p:attrNameLst>
                                          <p:attrName>style.visibility</p:attrName>
                                        </p:attrNameLst>
                                      </p:cBhvr>
                                      <p:to>
                                        <p:strVal val="visible"/>
                                      </p:to>
                                    </p:set>
                                    <p:animEffect transition="in" filter="barn(inHorizontal)">
                                      <p:cBhvr>
                                        <p:cTn id="7" dur="500"/>
                                        <p:tgtEl>
                                          <p:spTgt spid="1198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0" grpId="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4" descr="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0"/>
            <a:ext cx="5334000" cy="488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39" name="Rectangle 6"/>
          <p:cNvSpPr>
            <a:spLocks noChangeArrowheads="1"/>
          </p:cNvSpPr>
          <p:nvPr/>
        </p:nvSpPr>
        <p:spPr bwMode="auto">
          <a:xfrm>
            <a:off x="8915401" y="228601"/>
            <a:ext cx="15970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ru-RU" altLang="ru-RU" sz="2000">
                <a:latin typeface="Times New Roman" panose="02020603050405020304" pitchFamily="18" charset="0"/>
                <a:cs typeface="Times New Roman" panose="02020603050405020304" pitchFamily="18" charset="0"/>
              </a:rPr>
              <a:t>Рисунок 2.10</a:t>
            </a:r>
          </a:p>
        </p:txBody>
      </p:sp>
      <p:graphicFrame>
        <p:nvGraphicFramePr>
          <p:cNvPr id="65540" name="Object 7"/>
          <p:cNvGraphicFramePr>
            <a:graphicFrameLocks noChangeAspect="1"/>
          </p:cNvGraphicFramePr>
          <p:nvPr/>
        </p:nvGraphicFramePr>
        <p:xfrm>
          <a:off x="1905000" y="5105401"/>
          <a:ext cx="3124200" cy="1444625"/>
        </p:xfrm>
        <a:graphic>
          <a:graphicData uri="http://schemas.openxmlformats.org/presentationml/2006/ole">
            <mc:AlternateContent xmlns:mc="http://schemas.openxmlformats.org/markup-compatibility/2006">
              <mc:Choice xmlns:v="urn:schemas-microsoft-com:vml" Requires="v">
                <p:oleObj spid="_x0000_s2051" name="Формула" r:id="rId4" imgW="888614" imgH="406224" progId="Equation.3">
                  <p:embed/>
                </p:oleObj>
              </mc:Choice>
              <mc:Fallback>
                <p:oleObj name="Формула" r:id="rId4" imgW="888614" imgH="406224"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5105401"/>
                        <a:ext cx="3124200" cy="14446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5541" name="Rectangle 8"/>
          <p:cNvSpPr>
            <a:spLocks noChangeArrowheads="1"/>
          </p:cNvSpPr>
          <p:nvPr/>
        </p:nvSpPr>
        <p:spPr bwMode="auto">
          <a:xfrm>
            <a:off x="5334000" y="5972175"/>
            <a:ext cx="52268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ru-RU" altLang="ru-RU" sz="2800" b="1" i="1">
                <a:solidFill>
                  <a:srgbClr val="FF0000"/>
                </a:solidFill>
              </a:rPr>
              <a:t>барометрическая формула</a:t>
            </a:r>
          </a:p>
        </p:txBody>
      </p:sp>
      <p:sp>
        <p:nvSpPr>
          <p:cNvPr id="65542" name="Номер слайда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464ABA3A-B33C-4C10-BF01-00EAE9F83F4E}" type="slidenum">
              <a:rPr lang="ru-RU" altLang="ru-RU" sz="1400"/>
              <a:pPr eaLnBrk="1" hangingPunct="1">
                <a:spcBef>
                  <a:spcPct val="0"/>
                </a:spcBef>
                <a:buFontTx/>
                <a:buNone/>
              </a:pPr>
              <a:t>3</a:t>
            </a:fld>
            <a:endParaRPr lang="ru-RU" altLang="ru-RU" sz="1400"/>
          </a:p>
        </p:txBody>
      </p:sp>
    </p:spTree>
    <p:extLst>
      <p:ext uri="{BB962C8B-B14F-4D97-AF65-F5344CB8AC3E}">
        <p14:creationId xmlns:p14="http://schemas.microsoft.com/office/powerpoint/2010/main" val="28646371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4"/>
          <p:cNvSpPr>
            <a:spLocks noGrp="1" noChangeArrowheads="1"/>
          </p:cNvSpPr>
          <p:nvPr>
            <p:ph type="title"/>
          </p:nvPr>
        </p:nvSpPr>
        <p:spPr>
          <a:xfrm>
            <a:off x="1514475" y="0"/>
            <a:ext cx="9144000" cy="6858000"/>
          </a:xfrm>
        </p:spPr>
        <p:txBody>
          <a:bodyPr/>
          <a:lstStyle/>
          <a:p>
            <a:pPr algn="l" eaLnBrk="1" hangingPunct="1"/>
            <a:r>
              <a:rPr lang="ru-RU" altLang="ru-RU" sz="3600">
                <a:solidFill>
                  <a:srgbClr val="000000"/>
                </a:solidFill>
                <a:latin typeface="Times New Roman" panose="02020603050405020304" pitchFamily="18" charset="0"/>
                <a:cs typeface="Times New Roman" panose="02020603050405020304" pitchFamily="18" charset="0"/>
              </a:rPr>
              <a:t>  Причём               , d</a:t>
            </a:r>
            <a:r>
              <a:rPr lang="ru-RU" altLang="ru-RU" sz="3600" i="1">
                <a:solidFill>
                  <a:srgbClr val="000000"/>
                </a:solidFill>
                <a:latin typeface="Times New Roman" panose="02020603050405020304" pitchFamily="18" charset="0"/>
                <a:cs typeface="Times New Roman" panose="02020603050405020304" pitchFamily="18" charset="0"/>
              </a:rPr>
              <a:t>Р</a:t>
            </a:r>
            <a:r>
              <a:rPr lang="ru-RU" altLang="ru-RU" sz="3600">
                <a:solidFill>
                  <a:srgbClr val="000000"/>
                </a:solidFill>
                <a:latin typeface="Times New Roman" panose="02020603050405020304" pitchFamily="18" charset="0"/>
                <a:cs typeface="Times New Roman" panose="02020603050405020304" pitchFamily="18" charset="0"/>
              </a:rPr>
              <a:t> &lt; 0, так как на большей высоте давление меньше. Разность давления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равна весу газа, заключённого в объёме цилиндра с площадью основания равного единице и высотой d</a:t>
            </a:r>
            <a:r>
              <a:rPr lang="ru-RU" altLang="ru-RU" sz="3600" i="1">
                <a:solidFill>
                  <a:srgbClr val="000000"/>
                </a:solidFill>
                <a:latin typeface="Times New Roman" panose="02020603050405020304" pitchFamily="18" charset="0"/>
                <a:cs typeface="Times New Roman" panose="02020603050405020304" pitchFamily="18" charset="0"/>
              </a:rPr>
              <a:t>h</a:t>
            </a:r>
            <a:r>
              <a:rPr lang="ru-RU" altLang="ru-RU" sz="3600">
                <a:solidFill>
                  <a:srgbClr val="000000"/>
                </a:solidFill>
                <a:latin typeface="Times New Roman" panose="02020603050405020304" pitchFamily="18" charset="0"/>
                <a:cs typeface="Times New Roman" panose="02020603050405020304" pitchFamily="18" charset="0"/>
              </a:rPr>
              <a:t>,                ρ </a:t>
            </a:r>
            <a:r>
              <a:rPr lang="en-US" altLang="ru-RU" sz="3600">
                <a:solidFill>
                  <a:srgbClr val="000000"/>
                </a:solidFill>
                <a:latin typeface="Times New Roman" panose="02020603050405020304" pitchFamily="18" charset="0"/>
                <a:ea typeface="Times New Roman" panose="02020603050405020304" pitchFamily="18" charset="0"/>
                <a:cs typeface="Courier New" panose="02070309020205020404" pitchFamily="49" charset="0"/>
                <a:sym typeface="Symbol" panose="05050102010706020507" pitchFamily="18" charset="2"/>
              </a:rPr>
              <a:t></a:t>
            </a:r>
            <a:r>
              <a:rPr lang="ru-RU" altLang="ru-RU" sz="3600">
                <a:solidFill>
                  <a:srgbClr val="000000"/>
                </a:solidFill>
                <a:latin typeface="Times New Roman" panose="02020603050405020304" pitchFamily="18" charset="0"/>
                <a:cs typeface="Times New Roman" panose="02020603050405020304" pitchFamily="18" charset="0"/>
              </a:rPr>
              <a:t> плотность газа на высоте </a:t>
            </a:r>
            <a:r>
              <a:rPr lang="ru-RU" altLang="ru-RU" sz="3600" i="1">
                <a:solidFill>
                  <a:srgbClr val="000000"/>
                </a:solidFill>
                <a:latin typeface="Times New Roman" panose="02020603050405020304" pitchFamily="18" charset="0"/>
                <a:cs typeface="Times New Roman" panose="02020603050405020304" pitchFamily="18" charset="0"/>
              </a:rPr>
              <a:t>h</a:t>
            </a:r>
            <a:r>
              <a:rPr lang="ru-RU" altLang="ru-RU" sz="3600">
                <a:solidFill>
                  <a:srgbClr val="000000"/>
                </a:solidFill>
                <a:latin typeface="Times New Roman" panose="02020603050405020304" pitchFamily="18" charset="0"/>
                <a:cs typeface="Times New Roman" panose="02020603050405020304" pitchFamily="18" charset="0"/>
              </a:rPr>
              <a:t>, медленно убывает с высотой.</a:t>
            </a:r>
            <a:r>
              <a:rPr lang="ru-RU" altLang="ru-RU" sz="3600">
                <a:solidFill>
                  <a:srgbClr val="000000"/>
                </a:solidFill>
                <a:cs typeface="Times New Roman" panose="02020603050405020304" pitchFamily="18" charset="0"/>
              </a:rPr>
              <a:t/>
            </a:r>
            <a:br>
              <a:rPr lang="ru-RU" altLang="ru-RU" sz="3600">
                <a:solidFill>
                  <a:srgbClr val="000000"/>
                </a:solidFill>
                <a:cs typeface="Times New Roman" panose="02020603050405020304" pitchFamily="18" charset="0"/>
              </a:rPr>
            </a:br>
            <a:r>
              <a:rPr lang="ru-RU" altLang="ru-RU" sz="3600">
                <a:solidFill>
                  <a:srgbClr val="000000"/>
                </a:solidFill>
                <a:cs typeface="Times New Roman" panose="02020603050405020304" pitchFamily="18" charset="0"/>
              </a:rPr>
              <a:t>		</a:t>
            </a: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Отсюда</a:t>
            </a:r>
            <a:r>
              <a:rPr lang="ru-RU" altLang="ru-RU" sz="3600">
                <a:solidFill>
                  <a:srgbClr val="000000"/>
                </a:solidFill>
                <a:cs typeface="Times New Roman" panose="02020603050405020304" pitchFamily="18" charset="0"/>
              </a:rPr>
              <a:t/>
            </a:r>
            <a:br>
              <a:rPr lang="ru-RU" altLang="ru-RU" sz="3600">
                <a:solidFill>
                  <a:srgbClr val="000000"/>
                </a:solidFill>
                <a:cs typeface="Times New Roman" panose="02020603050405020304" pitchFamily="18" charset="0"/>
              </a:rPr>
            </a:br>
            <a:r>
              <a:rPr lang="ru-RU" altLang="ru-RU" sz="3600">
                <a:solidFill>
                  <a:srgbClr val="000000"/>
                </a:solidFill>
                <a:cs typeface="Times New Roman" panose="02020603050405020304" pitchFamily="18" charset="0"/>
              </a:rPr>
              <a:t>		</a:t>
            </a:r>
            <a:r>
              <a:rPr lang="ru-RU" altLang="ru-RU" sz="3600">
                <a:solidFill>
                  <a:srgbClr val="000000"/>
                </a:solidFill>
              </a:rPr>
              <a:t>                                            </a:t>
            </a:r>
            <a:r>
              <a:rPr lang="ru-RU" altLang="ru-RU" sz="3600">
                <a:solidFill>
                  <a:srgbClr val="000000"/>
                </a:solidFill>
                <a:latin typeface="Times New Roman" panose="02020603050405020304" pitchFamily="18" charset="0"/>
                <a:cs typeface="Times New Roman" panose="02020603050405020304" pitchFamily="18" charset="0"/>
              </a:rPr>
              <a:t>(13)</a:t>
            </a:r>
            <a:r>
              <a:rPr lang="ru-RU" altLang="ru-RU" sz="3600">
                <a:solidFill>
                  <a:srgbClr val="000000"/>
                </a:solidFill>
                <a:cs typeface="Times New Roman" panose="02020603050405020304" pitchFamily="18" charset="0"/>
              </a:rPr>
              <a:t/>
            </a:r>
            <a:br>
              <a:rPr lang="ru-RU" altLang="ru-RU" sz="3600">
                <a:solidFill>
                  <a:srgbClr val="000000"/>
                </a:solidFill>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где </a:t>
            </a:r>
            <a:r>
              <a:rPr lang="en-US" altLang="ru-RU" sz="3600" i="1">
                <a:solidFill>
                  <a:srgbClr val="000000"/>
                </a:solidFill>
                <a:latin typeface="Times New Roman" panose="02020603050405020304" pitchFamily="18" charset="0"/>
                <a:cs typeface="Times New Roman" panose="02020603050405020304" pitchFamily="18" charset="0"/>
              </a:rPr>
              <a:t>P</a:t>
            </a:r>
            <a:r>
              <a:rPr lang="ru-RU" altLang="ru-RU" sz="3600" baseline="-30000">
                <a:solidFill>
                  <a:srgbClr val="000000"/>
                </a:solidFill>
                <a:latin typeface="Times New Roman" panose="02020603050405020304" pitchFamily="18" charset="0"/>
                <a:cs typeface="Times New Roman" panose="02020603050405020304" pitchFamily="18" charset="0"/>
              </a:rPr>
              <a:t>0</a:t>
            </a:r>
            <a:r>
              <a:rPr lang="ru-RU" altLang="ru-RU" sz="3600">
                <a:solidFill>
                  <a:srgbClr val="000000"/>
                </a:solidFill>
                <a:latin typeface="Times New Roman" panose="02020603050405020304" pitchFamily="18" charset="0"/>
                <a:cs typeface="Times New Roman" panose="02020603050405020304" pitchFamily="18" charset="0"/>
              </a:rPr>
              <a:t> – давление на высоте          </a:t>
            </a:r>
            <a:r>
              <a:rPr lang="ru-RU" altLang="ru-RU" sz="3600">
                <a:solidFill>
                  <a:srgbClr val="000000"/>
                </a:solidFill>
                <a:cs typeface="Times New Roman" panose="02020603050405020304" pitchFamily="18" charset="0"/>
              </a:rPr>
              <a:t>. Это </a:t>
            </a:r>
            <a:r>
              <a:rPr lang="ru-RU" altLang="ru-RU" sz="3600" b="1" i="1">
                <a:solidFill>
                  <a:srgbClr val="FF0000"/>
                </a:solidFill>
                <a:cs typeface="Times New Roman" panose="02020603050405020304" pitchFamily="18" charset="0"/>
              </a:rPr>
              <a:t>барометрическая формула</a:t>
            </a:r>
            <a:r>
              <a:rPr lang="ru-RU" altLang="ru-RU" sz="3600">
                <a:solidFill>
                  <a:srgbClr val="000000"/>
                </a:solidFill>
                <a:cs typeface="Times New Roman" panose="02020603050405020304" pitchFamily="18" charset="0"/>
              </a:rPr>
              <a:t>.</a:t>
            </a:r>
            <a:r>
              <a:rPr lang="ru-RU" altLang="ru-RU" sz="4000"/>
              <a:t> </a:t>
            </a:r>
          </a:p>
        </p:txBody>
      </p:sp>
      <p:sp>
        <p:nvSpPr>
          <p:cNvPr id="66563" name="Rectangle 6"/>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66564" name="Object 5"/>
          <p:cNvGraphicFramePr>
            <a:graphicFrameLocks noChangeAspect="1"/>
          </p:cNvGraphicFramePr>
          <p:nvPr/>
        </p:nvGraphicFramePr>
        <p:xfrm>
          <a:off x="3505200" y="152400"/>
          <a:ext cx="1295400" cy="508000"/>
        </p:xfrm>
        <a:graphic>
          <a:graphicData uri="http://schemas.openxmlformats.org/presentationml/2006/ole">
            <mc:AlternateContent xmlns:mc="http://schemas.openxmlformats.org/markup-compatibility/2006">
              <mc:Choice xmlns:v="urn:schemas-microsoft-com:vml" Requires="v">
                <p:oleObj spid="_x0000_s3080" name="Формула" r:id="rId3" imgW="482391" imgH="190417" progId="Equation.3">
                  <p:embed/>
                </p:oleObj>
              </mc:Choice>
              <mc:Fallback>
                <p:oleObj name="Формула" r:id="rId3" imgW="482391" imgH="190417"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152400"/>
                        <a:ext cx="12954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6565" name="Rectangle 8"/>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66566" name="Object 7"/>
          <p:cNvGraphicFramePr>
            <a:graphicFrameLocks noChangeAspect="1"/>
          </p:cNvGraphicFramePr>
          <p:nvPr/>
        </p:nvGraphicFramePr>
        <p:xfrm>
          <a:off x="1524000" y="1295400"/>
          <a:ext cx="2362200" cy="573088"/>
        </p:xfrm>
        <a:graphic>
          <a:graphicData uri="http://schemas.openxmlformats.org/presentationml/2006/ole">
            <mc:AlternateContent xmlns:mc="http://schemas.openxmlformats.org/markup-compatibility/2006">
              <mc:Choice xmlns:v="urn:schemas-microsoft-com:vml" Requires="v">
                <p:oleObj spid="_x0000_s3081" name="Формула" r:id="rId5" imgW="939800" imgH="228600" progId="Equation.3">
                  <p:embed/>
                </p:oleObj>
              </mc:Choice>
              <mc:Fallback>
                <p:oleObj name="Формула" r:id="rId5" imgW="939800" imgH="2286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0" y="1295400"/>
                        <a:ext cx="2362200"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6567" name="Rectangle 10"/>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66568" name="Object 9"/>
          <p:cNvGraphicFramePr>
            <a:graphicFrameLocks noChangeAspect="1"/>
          </p:cNvGraphicFramePr>
          <p:nvPr/>
        </p:nvGraphicFramePr>
        <p:xfrm>
          <a:off x="7696200" y="2362200"/>
          <a:ext cx="1676400" cy="592138"/>
        </p:xfrm>
        <a:graphic>
          <a:graphicData uri="http://schemas.openxmlformats.org/presentationml/2006/ole">
            <mc:AlternateContent xmlns:mc="http://schemas.openxmlformats.org/markup-compatibility/2006">
              <mc:Choice xmlns:v="urn:schemas-microsoft-com:vml" Requires="v">
                <p:oleObj spid="_x0000_s3082" name="Формула" r:id="rId7" imgW="647700" imgH="228600" progId="Equation.3">
                  <p:embed/>
                </p:oleObj>
              </mc:Choice>
              <mc:Fallback>
                <p:oleObj name="Формула" r:id="rId7" imgW="647700" imgH="2286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96200" y="2362200"/>
                        <a:ext cx="1676400"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6569" name="Rectangle 12"/>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66570" name="Object 11"/>
          <p:cNvGraphicFramePr>
            <a:graphicFrameLocks noChangeAspect="1"/>
          </p:cNvGraphicFramePr>
          <p:nvPr/>
        </p:nvGraphicFramePr>
        <p:xfrm>
          <a:off x="5638800" y="3505200"/>
          <a:ext cx="4419600" cy="666750"/>
        </p:xfrm>
        <a:graphic>
          <a:graphicData uri="http://schemas.openxmlformats.org/presentationml/2006/ole">
            <mc:AlternateContent xmlns:mc="http://schemas.openxmlformats.org/markup-compatibility/2006">
              <mc:Choice xmlns:v="urn:schemas-microsoft-com:vml" Requires="v">
                <p:oleObj spid="_x0000_s3083" name="Формула" r:id="rId9" imgW="1511300" imgH="228600" progId="Equation.3">
                  <p:embed/>
                </p:oleObj>
              </mc:Choice>
              <mc:Fallback>
                <p:oleObj name="Формула" r:id="rId9" imgW="1511300" imgH="2286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38800" y="3505200"/>
                        <a:ext cx="44196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6571" name="Rectangle 14"/>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66572" name="Object 13"/>
          <p:cNvGraphicFramePr>
            <a:graphicFrameLocks noChangeAspect="1"/>
          </p:cNvGraphicFramePr>
          <p:nvPr/>
        </p:nvGraphicFramePr>
        <p:xfrm>
          <a:off x="4419600" y="4202114"/>
          <a:ext cx="3124200" cy="1444625"/>
        </p:xfrm>
        <a:graphic>
          <a:graphicData uri="http://schemas.openxmlformats.org/presentationml/2006/ole">
            <mc:AlternateContent xmlns:mc="http://schemas.openxmlformats.org/markup-compatibility/2006">
              <mc:Choice xmlns:v="urn:schemas-microsoft-com:vml" Requires="v">
                <p:oleObj spid="_x0000_s3084" name="Формула" r:id="rId11" imgW="888614" imgH="406224" progId="Equation.3">
                  <p:embed/>
                </p:oleObj>
              </mc:Choice>
              <mc:Fallback>
                <p:oleObj name="Формула" r:id="rId11" imgW="888614" imgH="406224"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19600" y="4202114"/>
                        <a:ext cx="3124200" cy="14446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573" name="Rectangle 16"/>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66574" name="Object 15"/>
          <p:cNvGraphicFramePr>
            <a:graphicFrameLocks noChangeAspect="1"/>
          </p:cNvGraphicFramePr>
          <p:nvPr/>
        </p:nvGraphicFramePr>
        <p:xfrm>
          <a:off x="7386639" y="5656264"/>
          <a:ext cx="1000125" cy="496887"/>
        </p:xfrm>
        <a:graphic>
          <a:graphicData uri="http://schemas.openxmlformats.org/presentationml/2006/ole">
            <mc:AlternateContent xmlns:mc="http://schemas.openxmlformats.org/markup-compatibility/2006">
              <mc:Choice xmlns:v="urn:schemas-microsoft-com:vml" Requires="v">
                <p:oleObj spid="_x0000_s3085" name="Формула" r:id="rId13" imgW="355138" imgH="177569" progId="Equation.3">
                  <p:embed/>
                </p:oleObj>
              </mc:Choice>
              <mc:Fallback>
                <p:oleObj name="Формула" r:id="rId13" imgW="355138" imgH="177569"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386639" y="5656264"/>
                        <a:ext cx="100012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6575" name="Номер слайда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3D463B84-95B0-4DC8-B4BE-CA033D369111}" type="slidenum">
              <a:rPr lang="ru-RU" altLang="ru-RU" sz="1400"/>
              <a:pPr eaLnBrk="1" hangingPunct="1">
                <a:spcBef>
                  <a:spcPct val="0"/>
                </a:spcBef>
                <a:buFontTx/>
                <a:buNone/>
              </a:pPr>
              <a:t>4</a:t>
            </a:fld>
            <a:endParaRPr lang="ru-RU" altLang="ru-RU" sz="1400"/>
          </a:p>
        </p:txBody>
      </p:sp>
    </p:spTree>
    <p:extLst>
      <p:ext uri="{BB962C8B-B14F-4D97-AF65-F5344CB8AC3E}">
        <p14:creationId xmlns:p14="http://schemas.microsoft.com/office/powerpoint/2010/main" val="1844271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4"/>
          <p:cNvSpPr>
            <a:spLocks noGrp="1" noChangeArrowheads="1"/>
          </p:cNvSpPr>
          <p:nvPr>
            <p:ph type="title"/>
          </p:nvPr>
        </p:nvSpPr>
        <p:spPr>
          <a:xfrm>
            <a:off x="1524000" y="0"/>
            <a:ext cx="9144000" cy="6858000"/>
          </a:xfrm>
        </p:spPr>
        <p:txBody>
          <a:bodyPr/>
          <a:lstStyle/>
          <a:p>
            <a:pPr algn="l" eaLnBrk="1" hangingPunct="1"/>
            <a:r>
              <a:rPr lang="ru-RU" altLang="ru-RU" sz="3600">
                <a:solidFill>
                  <a:srgbClr val="000000"/>
                </a:solidFill>
                <a:latin typeface="Times New Roman" panose="02020603050405020304" pitchFamily="18" charset="0"/>
                <a:cs typeface="Times New Roman" panose="02020603050405020304" pitchFamily="18" charset="0"/>
              </a:rPr>
              <a:t>   Из барометрической формулы следует, что </a:t>
            </a:r>
            <a:r>
              <a:rPr lang="en-US" altLang="ru-RU" sz="3600" i="1">
                <a:solidFill>
                  <a:srgbClr val="000000"/>
                </a:solidFill>
                <a:latin typeface="Times New Roman" panose="02020603050405020304" pitchFamily="18" charset="0"/>
                <a:cs typeface="Times New Roman" panose="02020603050405020304" pitchFamily="18" charset="0"/>
              </a:rPr>
              <a:t>P</a:t>
            </a:r>
            <a:r>
              <a:rPr lang="ru-RU" altLang="ru-RU" sz="3600">
                <a:solidFill>
                  <a:srgbClr val="000000"/>
                </a:solidFill>
                <a:latin typeface="Times New Roman" panose="02020603050405020304" pitchFamily="18" charset="0"/>
                <a:cs typeface="Times New Roman" panose="02020603050405020304" pitchFamily="18" charset="0"/>
              </a:rPr>
              <a:t> убывает с высотой тем быстрее, чем тяжелее газ (чем больше μ) и чем ниже температура (например, на больших высотах концентрация легких газов Не и Н</a:t>
            </a:r>
            <a:r>
              <a:rPr lang="ru-RU" altLang="ru-RU" sz="3600" baseline="-30000">
                <a:solidFill>
                  <a:srgbClr val="000000"/>
                </a:solidFill>
                <a:latin typeface="Times New Roman" panose="02020603050405020304" pitchFamily="18" charset="0"/>
                <a:cs typeface="Times New Roman" panose="02020603050405020304" pitchFamily="18" charset="0"/>
              </a:rPr>
              <a:t>2</a:t>
            </a:r>
            <a:r>
              <a:rPr lang="ru-RU" altLang="ru-RU" sz="3600">
                <a:solidFill>
                  <a:srgbClr val="000000"/>
                </a:solidFill>
                <a:latin typeface="Times New Roman" panose="02020603050405020304" pitchFamily="18" charset="0"/>
                <a:cs typeface="Times New Roman" panose="02020603050405020304" pitchFamily="18" charset="0"/>
              </a:rPr>
              <a:t> гораздо больше чем у поверхности Земли).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На рисунке 2.11 изображены две кривые, которые можно трактовать, либо как соответствующие разным μ (при одинаковой </a:t>
            </a:r>
            <a:r>
              <a:rPr lang="ru-RU" altLang="ru-RU" sz="3600" i="1">
                <a:solidFill>
                  <a:srgbClr val="000000"/>
                </a:solidFill>
                <a:latin typeface="Times New Roman" panose="02020603050405020304" pitchFamily="18" charset="0"/>
                <a:cs typeface="Times New Roman" panose="02020603050405020304" pitchFamily="18" charset="0"/>
              </a:rPr>
              <a:t>Т</a:t>
            </a:r>
            <a:r>
              <a:rPr lang="ru-RU" altLang="ru-RU" sz="3600">
                <a:solidFill>
                  <a:srgbClr val="000000"/>
                </a:solidFill>
                <a:latin typeface="Times New Roman" panose="02020603050405020304" pitchFamily="18" charset="0"/>
                <a:cs typeface="Times New Roman" panose="02020603050405020304" pitchFamily="18" charset="0"/>
              </a:rPr>
              <a:t>), либо как отвечающие разным </a:t>
            </a:r>
            <a:r>
              <a:rPr lang="ru-RU" altLang="ru-RU" sz="3600" i="1">
                <a:solidFill>
                  <a:srgbClr val="000000"/>
                </a:solidFill>
                <a:latin typeface="Times New Roman" panose="02020603050405020304" pitchFamily="18" charset="0"/>
                <a:cs typeface="Times New Roman" panose="02020603050405020304" pitchFamily="18" charset="0"/>
              </a:rPr>
              <a:t>Т</a:t>
            </a:r>
            <a:r>
              <a:rPr lang="ru-RU" altLang="ru-RU" sz="3600">
                <a:solidFill>
                  <a:srgbClr val="000000"/>
                </a:solidFill>
                <a:latin typeface="Times New Roman" panose="02020603050405020304" pitchFamily="18" charset="0"/>
                <a:cs typeface="Times New Roman" panose="02020603050405020304" pitchFamily="18" charset="0"/>
              </a:rPr>
              <a:t>, при одинаковых μ.</a:t>
            </a:r>
          </a:p>
        </p:txBody>
      </p:sp>
      <p:sp>
        <p:nvSpPr>
          <p:cNvPr id="67587" name="Номер слайда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C035ED8D-4A46-4062-A10C-C96B106F74B9}" type="slidenum">
              <a:rPr lang="ru-RU" altLang="ru-RU" sz="1400"/>
              <a:pPr eaLnBrk="1" hangingPunct="1">
                <a:spcBef>
                  <a:spcPct val="0"/>
                </a:spcBef>
                <a:buFontTx/>
                <a:buNone/>
              </a:pPr>
              <a:t>5</a:t>
            </a:fld>
            <a:endParaRPr lang="ru-RU" altLang="ru-RU" sz="1400"/>
          </a:p>
        </p:txBody>
      </p:sp>
    </p:spTree>
    <p:extLst>
      <p:ext uri="{BB962C8B-B14F-4D97-AF65-F5344CB8AC3E}">
        <p14:creationId xmlns:p14="http://schemas.microsoft.com/office/powerpoint/2010/main" val="42304963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25957" name="Picture 5" descr="4"/>
          <p:cNvPicPr>
            <a:picLocks noChangeAspect="1" noChangeArrowheads="1"/>
          </p:cNvPicPr>
          <p:nvPr>
            <p:ph type="title"/>
          </p:nvPr>
        </p:nvPicPr>
        <p:blipFill>
          <a:blip r:embed="rId2">
            <a:extLst>
              <a:ext uri="{28A0092B-C50C-407E-A947-70E740481C1C}">
                <a14:useLocalDpi xmlns:a14="http://schemas.microsoft.com/office/drawing/2010/main" val="0"/>
              </a:ext>
            </a:extLst>
          </a:blip>
          <a:srcRect/>
          <a:stretch>
            <a:fillRect/>
          </a:stretch>
        </p:blipFill>
        <p:spPr>
          <a:xfrm>
            <a:off x="2133601" y="1"/>
            <a:ext cx="7858125" cy="5686425"/>
          </a:xfrm>
          <a:noFill/>
        </p:spPr>
      </p:pic>
      <p:sp>
        <p:nvSpPr>
          <p:cNvPr id="68611" name="Rectangle 7"/>
          <p:cNvSpPr>
            <a:spLocks noChangeArrowheads="1"/>
          </p:cNvSpPr>
          <p:nvPr/>
        </p:nvSpPr>
        <p:spPr bwMode="auto">
          <a:xfrm>
            <a:off x="4724401" y="0"/>
            <a:ext cx="24415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ru-RU" altLang="ru-RU">
                <a:latin typeface="Times New Roman" panose="02020603050405020304" pitchFamily="18" charset="0"/>
                <a:cs typeface="Times New Roman" panose="02020603050405020304" pitchFamily="18" charset="0"/>
              </a:rPr>
              <a:t>Рисунок 2.11</a:t>
            </a:r>
          </a:p>
        </p:txBody>
      </p:sp>
      <p:sp>
        <p:nvSpPr>
          <p:cNvPr id="68612" name="Rectangle 8"/>
          <p:cNvSpPr>
            <a:spLocks noChangeArrowheads="1"/>
          </p:cNvSpPr>
          <p:nvPr/>
        </p:nvSpPr>
        <p:spPr bwMode="auto">
          <a:xfrm>
            <a:off x="1524000" y="5791200"/>
            <a:ext cx="91440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ru-RU" altLang="ru-RU" sz="2800" b="1">
                <a:solidFill>
                  <a:srgbClr val="000000"/>
                </a:solidFill>
                <a:latin typeface="Times New Roman" panose="02020603050405020304" pitchFamily="18" charset="0"/>
              </a:rPr>
              <a:t>	Таким образом, </a:t>
            </a:r>
            <a:r>
              <a:rPr lang="ru-RU" altLang="ru-RU" sz="2800" b="1">
                <a:solidFill>
                  <a:srgbClr val="FF0000"/>
                </a:solidFill>
                <a:latin typeface="Times New Roman" panose="02020603050405020304" pitchFamily="18" charset="0"/>
              </a:rPr>
              <a:t>чем тяжелее газ</a:t>
            </a:r>
            <a:r>
              <a:rPr lang="ru-RU" altLang="ru-RU" sz="2800" b="1">
                <a:solidFill>
                  <a:srgbClr val="000000"/>
                </a:solidFill>
                <a:latin typeface="Times New Roman" panose="02020603050405020304" pitchFamily="18" charset="0"/>
              </a:rPr>
              <a:t> (&gt; μ) и </a:t>
            </a:r>
            <a:r>
              <a:rPr lang="ru-RU" altLang="ru-RU" sz="2800" b="1">
                <a:solidFill>
                  <a:srgbClr val="FF0000"/>
                </a:solidFill>
                <a:latin typeface="Times New Roman" panose="02020603050405020304" pitchFamily="18" charset="0"/>
              </a:rPr>
              <a:t>чем ниже температура</a:t>
            </a:r>
            <a:r>
              <a:rPr lang="ru-RU" altLang="ru-RU" sz="2800" b="1">
                <a:solidFill>
                  <a:srgbClr val="000000"/>
                </a:solidFill>
                <a:latin typeface="Times New Roman" panose="02020603050405020304" pitchFamily="18" charset="0"/>
              </a:rPr>
              <a:t>, тем быстрее убывает давление.</a:t>
            </a:r>
          </a:p>
        </p:txBody>
      </p:sp>
      <p:sp>
        <p:nvSpPr>
          <p:cNvPr id="68613" name="Номер слайда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2024BF84-BC86-493A-92C1-D370C7620167}" type="slidenum">
              <a:rPr lang="ru-RU" altLang="ru-RU" sz="1400"/>
              <a:pPr eaLnBrk="1" hangingPunct="1">
                <a:spcBef>
                  <a:spcPct val="0"/>
                </a:spcBef>
                <a:buFontTx/>
                <a:buNone/>
              </a:pPr>
              <a:t>6</a:t>
            </a:fld>
            <a:endParaRPr lang="ru-RU" altLang="ru-RU" sz="1400"/>
          </a:p>
        </p:txBody>
      </p:sp>
    </p:spTree>
    <p:extLst>
      <p:ext uri="{BB962C8B-B14F-4D97-AF65-F5344CB8AC3E}">
        <p14:creationId xmlns:p14="http://schemas.microsoft.com/office/powerpoint/2010/main" val="3162314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125957"/>
                                        </p:tgtEl>
                                        <p:attrNameLst>
                                          <p:attrName>style.visibility</p:attrName>
                                        </p:attrNameLst>
                                      </p:cBhvr>
                                      <p:to>
                                        <p:strVal val="visible"/>
                                      </p:to>
                                    </p:set>
                                    <p:animEffect transition="in" filter="wipe(left)">
                                      <p:cBhvr>
                                        <p:cTn id="7" dur="500"/>
                                        <p:tgtEl>
                                          <p:spTgt spid="1259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gradFill rotWithShape="1">
            <a:gsLst>
              <a:gs pos="0">
                <a:srgbClr val="00FF00">
                  <a:gamma/>
                  <a:tint val="0"/>
                  <a:invGamma/>
                </a:srgbClr>
              </a:gs>
              <a:gs pos="50000">
                <a:srgbClr val="00FF00">
                  <a:alpha val="89999"/>
                </a:srgbClr>
              </a:gs>
              <a:gs pos="100000">
                <a:srgbClr val="00FF00">
                  <a:gamma/>
                  <a:tint val="0"/>
                  <a:invGamma/>
                </a:srgbClr>
              </a:gs>
            </a:gsLst>
            <a:lin ang="18900000" scaled="1"/>
          </a:gradFill>
          <a:ln>
            <a:solidFill>
              <a:schemeClr val="tx1"/>
            </a:solidFill>
            <a:miter lim="800000"/>
            <a:headEnd/>
            <a:tailEnd/>
          </a:ln>
        </p:spPr>
        <p:txBody>
          <a:bodyPr/>
          <a:lstStyle/>
          <a:p>
            <a:pPr eaLnBrk="1" hangingPunct="1">
              <a:defRPr/>
            </a:pPr>
            <a:r>
              <a:rPr lang="ru-RU" sz="3600" b="1" i="1" dirty="0">
                <a:solidFill>
                  <a:srgbClr val="000000"/>
                </a:solidFill>
                <a:latin typeface="Times New Roman" panose="02020603050405020304" pitchFamily="18" charset="0"/>
                <a:cs typeface="Times New Roman" panose="02020603050405020304" pitchFamily="18" charset="0"/>
              </a:rPr>
              <a:t>15.5. Распределение Больцмана</a:t>
            </a:r>
            <a:r>
              <a:rPr lang="ru-RU" dirty="0" smtClean="0">
                <a:latin typeface="Times New Roman" panose="02020603050405020304" pitchFamily="18" charset="0"/>
                <a:cs typeface="Times New Roman" panose="02020603050405020304" pitchFamily="18" charset="0"/>
              </a:rPr>
              <a:t> </a:t>
            </a:r>
          </a:p>
        </p:txBody>
      </p:sp>
      <p:sp>
        <p:nvSpPr>
          <p:cNvPr id="69637" name="Rectangle 3"/>
          <p:cNvSpPr>
            <a:spLocks noGrp="1" noChangeArrowheads="1"/>
          </p:cNvSpPr>
          <p:nvPr>
            <p:ph type="body" idx="1"/>
          </p:nvPr>
        </p:nvSpPr>
        <p:spPr>
          <a:xfrm>
            <a:off x="1524000" y="2286000"/>
            <a:ext cx="9144000" cy="4572000"/>
          </a:xfrm>
        </p:spPr>
        <p:txBody>
          <a:bodyPr/>
          <a:lstStyle/>
          <a:p>
            <a:pPr algn="just" eaLnBrk="1" hangingPunct="1">
              <a:buFontTx/>
              <a:buNone/>
            </a:pPr>
            <a:r>
              <a:rPr lang="ru-RU" altLang="ru-RU" sz="3600">
                <a:solidFill>
                  <a:srgbClr val="000000"/>
                </a:solidFill>
              </a:rPr>
              <a:t>  	</a:t>
            </a:r>
            <a:r>
              <a:rPr lang="ru-RU" altLang="ru-RU" sz="3600">
                <a:solidFill>
                  <a:srgbClr val="000000"/>
                </a:solidFill>
                <a:latin typeface="Times New Roman" panose="02020603050405020304" pitchFamily="18" charset="0"/>
                <a:cs typeface="Times New Roman" panose="02020603050405020304" pitchFamily="18" charset="0"/>
              </a:rPr>
              <a:t>	Распределение Больцмана определяет распределение частиц в силовом поле в условиях теплового равновесия.</a:t>
            </a:r>
            <a:endParaRPr lang="ru-RU" altLang="ru-RU" sz="3600" b="1">
              <a:solidFill>
                <a:srgbClr val="000000"/>
              </a:solidFill>
              <a:latin typeface="Times New Roman" panose="02020603050405020304" pitchFamily="18" charset="0"/>
              <a:cs typeface="Times New Roman" panose="02020603050405020304" pitchFamily="18" charset="0"/>
            </a:endParaRPr>
          </a:p>
        </p:txBody>
      </p:sp>
      <p:sp>
        <p:nvSpPr>
          <p:cNvPr id="69638" name="Номер слайда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4F6EC00D-97DF-4441-A6AC-507284B591B6}" type="slidenum">
              <a:rPr lang="ru-RU" altLang="ru-RU" sz="1400"/>
              <a:pPr eaLnBrk="1" hangingPunct="1">
                <a:spcBef>
                  <a:spcPct val="0"/>
                </a:spcBef>
                <a:buFontTx/>
                <a:buNone/>
              </a:pPr>
              <a:t>7</a:t>
            </a:fld>
            <a:endParaRPr lang="ru-RU" altLang="ru-RU" sz="1400"/>
          </a:p>
        </p:txBody>
      </p:sp>
    </p:spTree>
    <p:extLst>
      <p:ext uri="{BB962C8B-B14F-4D97-AF65-F5344CB8AC3E}">
        <p14:creationId xmlns:p14="http://schemas.microsoft.com/office/powerpoint/2010/main" val="36040384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nodeType="afterEffect">
                                  <p:stCondLst>
                                    <p:cond delay="0"/>
                                  </p:stCondLst>
                                  <p:childTnLst>
                                    <p:set>
                                      <p:cBhvr>
                                        <p:cTn id="6" dur="1" fill="hold">
                                          <p:stCondLst>
                                            <p:cond delay="0"/>
                                          </p:stCondLst>
                                        </p:cTn>
                                        <p:tgtEl>
                                          <p:spTgt spid="134146"/>
                                        </p:tgtEl>
                                        <p:attrNameLst>
                                          <p:attrName>style.visibility</p:attrName>
                                        </p:attrNameLst>
                                      </p:cBhvr>
                                      <p:to>
                                        <p:strVal val="visible"/>
                                      </p:to>
                                    </p:set>
                                    <p:animEffect transition="in" filter="barn(inHorizontal)">
                                      <p:cBhvr>
                                        <p:cTn id="7" dur="500"/>
                                        <p:tgtEl>
                                          <p:spTgt spid="134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4"/>
          <p:cNvSpPr>
            <a:spLocks noGrp="1" noChangeArrowheads="1"/>
          </p:cNvSpPr>
          <p:nvPr>
            <p:ph type="title"/>
          </p:nvPr>
        </p:nvSpPr>
        <p:spPr>
          <a:xfrm>
            <a:off x="1524000" y="0"/>
            <a:ext cx="9144000" cy="6858000"/>
          </a:xfrm>
        </p:spPr>
        <p:txBody>
          <a:bodyPr/>
          <a:lstStyle/>
          <a:p>
            <a:pPr algn="l" eaLnBrk="1" hangingPunct="1"/>
            <a:r>
              <a:rPr lang="ru-RU" altLang="ru-RU" sz="3600" b="1">
                <a:solidFill>
                  <a:srgbClr val="000000"/>
                </a:solidFill>
              </a:rPr>
              <a:t>                  </a:t>
            </a:r>
            <a:r>
              <a:rPr lang="ru-RU" altLang="ru-RU" sz="3600" b="1">
                <a:solidFill>
                  <a:srgbClr val="FF0000"/>
                </a:solidFill>
                <a:latin typeface="Times New Roman" panose="02020603050405020304" pitchFamily="18" charset="0"/>
                <a:cs typeface="Times New Roman" panose="02020603050405020304" pitchFamily="18" charset="0"/>
              </a:rPr>
              <a:t>Больцман Людвиг</a:t>
            </a:r>
            <a:r>
              <a:rPr lang="ru-RU" altLang="ru-RU" sz="3600">
                <a:solidFill>
                  <a:srgbClr val="000000"/>
                </a:solidFill>
                <a:latin typeface="Times New Roman" panose="02020603050405020304" pitchFamily="18" charset="0"/>
                <a:cs typeface="Times New Roman" panose="02020603050405020304" pitchFamily="18" charset="0"/>
              </a:rPr>
              <a:t> (1844 –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1906) – австрийский физик-</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теоретик, один из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основоположников классической</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статистической физики.  Основные работы в области кинетической теории газов, термодинамики и теории излучения. Вывел основное кинетическое уравнение газов, являющееся основой физической кинетики. Впервые применил к излучению принципы термодинамики.</a:t>
            </a:r>
            <a:r>
              <a:rPr lang="ru-RU" altLang="ru-RU" sz="3600">
                <a:solidFill>
                  <a:srgbClr val="000000"/>
                </a:solidFill>
                <a:cs typeface="Times New Roman" panose="02020603050405020304" pitchFamily="18" charset="0"/>
              </a:rPr>
              <a:t/>
            </a:r>
            <a:br>
              <a:rPr lang="ru-RU" altLang="ru-RU" sz="3600">
                <a:solidFill>
                  <a:srgbClr val="000000"/>
                </a:solidFill>
                <a:cs typeface="Times New Roman" panose="02020603050405020304" pitchFamily="18" charset="0"/>
              </a:rPr>
            </a:br>
            <a:endParaRPr lang="ru-RU" altLang="ru-RU" sz="3600">
              <a:solidFill>
                <a:srgbClr val="000000"/>
              </a:solidFill>
              <a:cs typeface="Times New Roman" panose="02020603050405020304" pitchFamily="18" charset="0"/>
            </a:endParaRPr>
          </a:p>
        </p:txBody>
      </p:sp>
      <p:pic>
        <p:nvPicPr>
          <p:cNvPr id="70659" name="Picture 5" descr="Больцман"/>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2332038"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0" name="Номер слайда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50A9DCA6-2D98-4A3D-BE7E-27A8DBE7CE17}" type="slidenum">
              <a:rPr lang="ru-RU" altLang="ru-RU" sz="1400"/>
              <a:pPr eaLnBrk="1" hangingPunct="1">
                <a:spcBef>
                  <a:spcPct val="0"/>
                </a:spcBef>
                <a:buFontTx/>
                <a:buNone/>
              </a:pPr>
              <a:t>8</a:t>
            </a:fld>
            <a:endParaRPr lang="ru-RU" altLang="ru-RU" sz="1400"/>
          </a:p>
        </p:txBody>
      </p:sp>
    </p:spTree>
    <p:extLst>
      <p:ext uri="{BB962C8B-B14F-4D97-AF65-F5344CB8AC3E}">
        <p14:creationId xmlns:p14="http://schemas.microsoft.com/office/powerpoint/2010/main" val="23898243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4"/>
          <p:cNvSpPr>
            <a:spLocks noGrp="1" noChangeArrowheads="1"/>
          </p:cNvSpPr>
          <p:nvPr>
            <p:ph type="title"/>
          </p:nvPr>
        </p:nvSpPr>
        <p:spPr>
          <a:xfrm>
            <a:off x="1524000" y="0"/>
            <a:ext cx="9144000" cy="6858000"/>
          </a:xfrm>
        </p:spPr>
        <p:txBody>
          <a:bodyPr/>
          <a:lstStyle/>
          <a:p>
            <a:pPr algn="l" eaLnBrk="1" hangingPunct="1"/>
            <a:r>
              <a:rPr lang="ru-RU" altLang="ru-RU" sz="3600">
                <a:solidFill>
                  <a:srgbClr val="000000"/>
                </a:solidFill>
                <a:cs typeface="Times New Roman" panose="02020603050405020304" pitchFamily="18" charset="0"/>
              </a:rPr>
              <a:t>	</a:t>
            </a:r>
            <a:r>
              <a:rPr lang="ru-RU" altLang="ru-RU" sz="3600">
                <a:solidFill>
                  <a:srgbClr val="000000"/>
                </a:solidFill>
                <a:latin typeface="Times New Roman" panose="02020603050405020304" pitchFamily="18" charset="0"/>
                <a:cs typeface="Times New Roman" panose="02020603050405020304" pitchFamily="18" charset="0"/>
              </a:rPr>
              <a:t>Пусть идеальный газ находится в поле консервативных сил, в условиях теплового равновесия. При этом, концентрация газа будет различной в точках с различной потенциальной энергией, что необходимо для соблюдения условий механического равновесия.</a:t>
            </a:r>
            <a:r>
              <a:rPr lang="ru-RU" altLang="ru-RU" smtClean="0">
                <a:solidFill>
                  <a:srgbClr val="000000"/>
                </a:solidFill>
                <a:latin typeface="Times New Roman" panose="02020603050405020304" pitchFamily="18" charset="0"/>
                <a:cs typeface="Times New Roman" panose="02020603050405020304" pitchFamily="18" charset="0"/>
              </a:rPr>
              <a:t> </a:t>
            </a:r>
            <a:br>
              <a:rPr lang="ru-RU" altLang="ru-RU" smtClean="0">
                <a:solidFill>
                  <a:srgbClr val="000000"/>
                </a:solidFill>
                <a:latin typeface="Times New Roman" panose="02020603050405020304" pitchFamily="18" charset="0"/>
                <a:cs typeface="Times New Roman" panose="02020603050405020304" pitchFamily="18" charset="0"/>
              </a:rPr>
            </a:br>
            <a:r>
              <a:rPr lang="ru-RU" altLang="ru-RU" smtClean="0">
                <a:solidFill>
                  <a:srgbClr val="000000"/>
                </a:solidFill>
                <a:latin typeface="Times New Roman" panose="02020603050405020304" pitchFamily="18" charset="0"/>
                <a:cs typeface="Times New Roman" panose="02020603050405020304" pitchFamily="18" charset="0"/>
              </a:rPr>
              <a:t>	</a:t>
            </a:r>
            <a:r>
              <a:rPr lang="ru-RU" altLang="ru-RU" sz="3600" i="1">
                <a:solidFill>
                  <a:srgbClr val="FF0000"/>
                </a:solidFill>
                <a:latin typeface="Times New Roman" panose="02020603050405020304" pitchFamily="18" charset="0"/>
                <a:cs typeface="Times New Roman" panose="02020603050405020304" pitchFamily="18" charset="0"/>
              </a:rPr>
              <a:t>Число молекул в единичном объеме</a:t>
            </a:r>
            <a:r>
              <a:rPr lang="ru-RU" altLang="ru-RU" sz="3600">
                <a:solidFill>
                  <a:srgbClr val="000000"/>
                </a:solidFill>
                <a:latin typeface="Times New Roman" panose="02020603050405020304" pitchFamily="18" charset="0"/>
                <a:cs typeface="Times New Roman" panose="02020603050405020304" pitchFamily="18" charset="0"/>
              </a:rPr>
              <a:t> </a:t>
            </a:r>
            <a:r>
              <a:rPr lang="en-US" altLang="ru-RU" sz="3600" i="1">
                <a:solidFill>
                  <a:srgbClr val="000000"/>
                </a:solidFill>
                <a:latin typeface="Times New Roman" panose="02020603050405020304" pitchFamily="18" charset="0"/>
                <a:cs typeface="Times New Roman" panose="02020603050405020304" pitchFamily="18" charset="0"/>
              </a:rPr>
              <a:t>n</a:t>
            </a:r>
            <a:r>
              <a:rPr lang="ru-RU" altLang="ru-RU" sz="3600">
                <a:solidFill>
                  <a:srgbClr val="000000"/>
                </a:solidFill>
                <a:latin typeface="Times New Roman" panose="02020603050405020304" pitchFamily="18" charset="0"/>
                <a:cs typeface="Times New Roman" panose="02020603050405020304" pitchFamily="18" charset="0"/>
              </a:rPr>
              <a:t> </a:t>
            </a:r>
            <a:r>
              <a:rPr lang="ru-RU" altLang="ru-RU" sz="3600" b="1" i="1">
                <a:solidFill>
                  <a:srgbClr val="FF0000"/>
                </a:solidFill>
                <a:latin typeface="Times New Roman" panose="02020603050405020304" pitchFamily="18" charset="0"/>
                <a:cs typeface="Times New Roman" panose="02020603050405020304" pitchFamily="18" charset="0"/>
              </a:rPr>
              <a:t>убывает</a:t>
            </a:r>
            <a:r>
              <a:rPr lang="ru-RU" altLang="ru-RU" sz="3600">
                <a:solidFill>
                  <a:srgbClr val="000000"/>
                </a:solidFill>
                <a:latin typeface="Times New Roman" panose="02020603050405020304" pitchFamily="18" charset="0"/>
                <a:cs typeface="Times New Roman" panose="02020603050405020304" pitchFamily="18" charset="0"/>
              </a:rPr>
              <a:t> с удалением от поверхности Земли, и </a:t>
            </a:r>
            <a:r>
              <a:rPr lang="ru-RU" altLang="ru-RU" sz="3600" b="1" i="1">
                <a:solidFill>
                  <a:srgbClr val="FF0000"/>
                </a:solidFill>
                <a:latin typeface="Times New Roman" panose="02020603050405020304" pitchFamily="18" charset="0"/>
                <a:cs typeface="Times New Roman" panose="02020603050405020304" pitchFamily="18" charset="0"/>
              </a:rPr>
              <a:t>давление</a:t>
            </a:r>
            <a:r>
              <a:rPr lang="ru-RU" altLang="ru-RU" sz="3600">
                <a:solidFill>
                  <a:srgbClr val="000000"/>
                </a:solidFill>
                <a:latin typeface="Times New Roman" panose="02020603050405020304" pitchFamily="18" charset="0"/>
                <a:cs typeface="Times New Roman" panose="02020603050405020304" pitchFamily="18" charset="0"/>
              </a:rPr>
              <a:t>, в силу соотношения</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тоже </a:t>
            </a:r>
            <a:r>
              <a:rPr lang="ru-RU" altLang="ru-RU" sz="3600" b="1" i="1">
                <a:solidFill>
                  <a:srgbClr val="FF0000"/>
                </a:solidFill>
                <a:latin typeface="Times New Roman" panose="02020603050405020304" pitchFamily="18" charset="0"/>
                <a:cs typeface="Times New Roman" panose="02020603050405020304" pitchFamily="18" charset="0"/>
              </a:rPr>
              <a:t>убывает</a:t>
            </a:r>
            <a:r>
              <a:rPr lang="ru-RU" altLang="ru-RU" sz="3600">
                <a:solidFill>
                  <a:srgbClr val="000000"/>
                </a:solidFill>
                <a:latin typeface="Times New Roman" panose="02020603050405020304" pitchFamily="18" charset="0"/>
                <a:cs typeface="Times New Roman" panose="02020603050405020304" pitchFamily="18" charset="0"/>
              </a:rPr>
              <a:t>.</a:t>
            </a:r>
            <a:endParaRPr lang="ru-RU" altLang="ru-RU" sz="3600">
              <a:latin typeface="Times New Roman" panose="02020603050405020304" pitchFamily="18" charset="0"/>
              <a:cs typeface="Times New Roman" panose="02020603050405020304" pitchFamily="18" charset="0"/>
            </a:endParaRPr>
          </a:p>
        </p:txBody>
      </p:sp>
      <p:sp>
        <p:nvSpPr>
          <p:cNvPr id="71683" name="Rectangle 6"/>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71684" name="Object 5"/>
          <p:cNvGraphicFramePr>
            <a:graphicFrameLocks noChangeAspect="1"/>
          </p:cNvGraphicFramePr>
          <p:nvPr/>
        </p:nvGraphicFramePr>
        <p:xfrm>
          <a:off x="8305800" y="5514976"/>
          <a:ext cx="2057400" cy="669925"/>
        </p:xfrm>
        <a:graphic>
          <a:graphicData uri="http://schemas.openxmlformats.org/presentationml/2006/ole">
            <mc:AlternateContent xmlns:mc="http://schemas.openxmlformats.org/markup-compatibility/2006">
              <mc:Choice xmlns:v="urn:schemas-microsoft-com:vml" Requires="v">
                <p:oleObj spid="_x0000_s4099" name="Формула" r:id="rId3" imgW="634725" imgH="190417" progId="Equation.3">
                  <p:embed/>
                </p:oleObj>
              </mc:Choice>
              <mc:Fallback>
                <p:oleObj name="Формула" r:id="rId3" imgW="634725" imgH="190417"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05800" y="5514976"/>
                        <a:ext cx="2057400"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1685" name="Номер слайда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15FC282D-A326-485A-B4C5-D1B14B096FB9}" type="slidenum">
              <a:rPr lang="ru-RU" altLang="ru-RU" sz="1400"/>
              <a:pPr eaLnBrk="1" hangingPunct="1">
                <a:spcBef>
                  <a:spcPct val="0"/>
                </a:spcBef>
                <a:buFontTx/>
                <a:buNone/>
              </a:pPr>
              <a:t>9</a:t>
            </a:fld>
            <a:endParaRPr lang="ru-RU" altLang="ru-RU" sz="1400"/>
          </a:p>
        </p:txBody>
      </p:sp>
    </p:spTree>
    <p:extLst>
      <p:ext uri="{BB962C8B-B14F-4D97-AF65-F5344CB8AC3E}">
        <p14:creationId xmlns:p14="http://schemas.microsoft.com/office/powerpoint/2010/main" val="10100504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4"/>
          <p:cNvSpPr>
            <a:spLocks noGrp="1" noChangeArrowheads="1"/>
          </p:cNvSpPr>
          <p:nvPr>
            <p:ph type="title"/>
          </p:nvPr>
        </p:nvSpPr>
        <p:spPr>
          <a:xfrm>
            <a:off x="1524000" y="0"/>
            <a:ext cx="9144000" cy="6858000"/>
          </a:xfrm>
        </p:spPr>
        <p:txBody>
          <a:bodyPr/>
          <a:lstStyle/>
          <a:p>
            <a:pPr algn="l" eaLnBrk="1" hangingPunct="1"/>
            <a:r>
              <a:rPr lang="ru-RU" altLang="ru-RU" sz="4000">
                <a:solidFill>
                  <a:srgbClr val="000000"/>
                </a:solidFill>
              </a:rPr>
              <a:t/>
            </a:r>
            <a:br>
              <a:rPr lang="ru-RU" altLang="ru-RU" sz="4000">
                <a:solidFill>
                  <a:srgbClr val="000000"/>
                </a:solidFill>
              </a:rPr>
            </a:br>
            <a:r>
              <a:rPr lang="ru-RU" altLang="ru-RU" sz="4000">
                <a:solidFill>
                  <a:srgbClr val="000000"/>
                </a:solidFill>
              </a:rPr>
              <a:t>	</a:t>
            </a:r>
            <a:r>
              <a:rPr lang="ru-RU" altLang="ru-RU" sz="3600">
                <a:solidFill>
                  <a:srgbClr val="000000"/>
                </a:solidFill>
                <a:latin typeface="Times New Roman" panose="02020603050405020304" pitchFamily="18" charset="0"/>
                <a:cs typeface="Times New Roman" panose="02020603050405020304" pitchFamily="18" charset="0"/>
              </a:rPr>
              <a:t>Если известно число молекул в единичном объеме, то известно и давление, и наоборот. Давление и плотность пропорциональны друг другу, поскольку температура в нашем случае постоянна. Давление с уменьшением высоты должно возрастать, потому что нижнему слою приходится выдерживать вес всех расположенных сверху атомов.</a:t>
            </a:r>
            <a:r>
              <a:rPr lang="ru-RU" altLang="ru-RU" sz="4000">
                <a:solidFill>
                  <a:srgbClr val="000000"/>
                </a:solidFill>
                <a:latin typeface="Times New Roman" panose="02020603050405020304" pitchFamily="18" charset="0"/>
                <a:cs typeface="Times New Roman" panose="02020603050405020304" pitchFamily="18" charset="0"/>
              </a:rPr>
              <a:t> </a:t>
            </a:r>
          </a:p>
        </p:txBody>
      </p:sp>
      <p:sp>
        <p:nvSpPr>
          <p:cNvPr id="72707" name="Номер слайда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CF576EFA-2C9B-4C70-948E-25E25F34E429}" type="slidenum">
              <a:rPr lang="ru-RU" altLang="ru-RU" sz="1400"/>
              <a:pPr eaLnBrk="1" hangingPunct="1">
                <a:spcBef>
                  <a:spcPct val="0"/>
                </a:spcBef>
                <a:buFontTx/>
                <a:buNone/>
              </a:pPr>
              <a:t>10</a:t>
            </a:fld>
            <a:endParaRPr lang="ru-RU" altLang="ru-RU" sz="1400"/>
          </a:p>
        </p:txBody>
      </p:sp>
    </p:spTree>
    <p:extLst>
      <p:ext uri="{BB962C8B-B14F-4D97-AF65-F5344CB8AC3E}">
        <p14:creationId xmlns:p14="http://schemas.microsoft.com/office/powerpoint/2010/main" val="10951308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4"/>
          <p:cNvSpPr>
            <a:spLocks noGrp="1" noChangeArrowheads="1"/>
          </p:cNvSpPr>
          <p:nvPr>
            <p:ph type="title"/>
          </p:nvPr>
        </p:nvSpPr>
        <p:spPr>
          <a:xfrm>
            <a:off x="1524000" y="0"/>
            <a:ext cx="9144000" cy="6858000"/>
          </a:xfrm>
        </p:spPr>
        <p:txBody>
          <a:bodyPr/>
          <a:lstStyle/>
          <a:p>
            <a:pPr algn="l" eaLnBrk="1" hangingPunct="1"/>
            <a:r>
              <a:rPr lang="ru-RU" altLang="ru-RU" sz="3600">
                <a:solidFill>
                  <a:srgbClr val="000000"/>
                </a:solidFill>
                <a:latin typeface="Times New Roman" panose="02020603050405020304" pitchFamily="18" charset="0"/>
                <a:cs typeface="Times New Roman" panose="02020603050405020304" pitchFamily="18" charset="0"/>
              </a:rPr>
              <a:t>	Исходя из основного уравнения молекулярно-кинетической теории:                , заменим </a:t>
            </a:r>
            <a:r>
              <a:rPr lang="en-US" altLang="ru-RU" sz="3600" i="1">
                <a:solidFill>
                  <a:srgbClr val="000000"/>
                </a:solidFill>
                <a:latin typeface="Times New Roman" panose="02020603050405020304" pitchFamily="18" charset="0"/>
                <a:cs typeface="Times New Roman" panose="02020603050405020304" pitchFamily="18" charset="0"/>
              </a:rPr>
              <a:t>P</a:t>
            </a:r>
            <a:r>
              <a:rPr lang="ru-RU" altLang="ru-RU" sz="3600">
                <a:solidFill>
                  <a:srgbClr val="000000"/>
                </a:solidFill>
                <a:latin typeface="Times New Roman" panose="02020603050405020304" pitchFamily="18" charset="0"/>
                <a:cs typeface="Times New Roman" panose="02020603050405020304" pitchFamily="18" charset="0"/>
              </a:rPr>
              <a:t> и </a:t>
            </a:r>
            <a:r>
              <a:rPr lang="en-US" altLang="ru-RU" sz="3600" i="1">
                <a:solidFill>
                  <a:srgbClr val="000000"/>
                </a:solidFill>
                <a:latin typeface="Times New Roman" panose="02020603050405020304" pitchFamily="18" charset="0"/>
                <a:cs typeface="Times New Roman" panose="02020603050405020304" pitchFamily="18" charset="0"/>
              </a:rPr>
              <a:t>P</a:t>
            </a:r>
            <a:r>
              <a:rPr lang="ru-RU" altLang="ru-RU" sz="3600" baseline="-30000">
                <a:solidFill>
                  <a:srgbClr val="000000"/>
                </a:solidFill>
                <a:latin typeface="Times New Roman" panose="02020603050405020304" pitchFamily="18" charset="0"/>
                <a:cs typeface="Times New Roman" panose="02020603050405020304" pitchFamily="18" charset="0"/>
              </a:rPr>
              <a:t>0</a:t>
            </a:r>
            <a:r>
              <a:rPr lang="ru-RU" altLang="ru-RU" sz="3600">
                <a:solidFill>
                  <a:srgbClr val="000000"/>
                </a:solidFill>
                <a:latin typeface="Times New Roman" panose="02020603050405020304" pitchFamily="18" charset="0"/>
                <a:cs typeface="Times New Roman" panose="02020603050405020304" pitchFamily="18" charset="0"/>
              </a:rPr>
              <a:t> в барометрической формуле (</a:t>
            </a:r>
            <a:r>
              <a:rPr lang="ru-RU" altLang="ru-RU" sz="2800">
                <a:solidFill>
                  <a:srgbClr val="000000"/>
                </a:solidFill>
                <a:latin typeface="Times New Roman" panose="02020603050405020304" pitchFamily="18" charset="0"/>
                <a:cs typeface="Times New Roman" panose="02020603050405020304" pitchFamily="18" charset="0"/>
              </a:rPr>
              <a:t>2.4.1</a:t>
            </a:r>
            <a:r>
              <a:rPr lang="ru-RU" altLang="ru-RU" sz="3600">
                <a:solidFill>
                  <a:srgbClr val="000000"/>
                </a:solidFill>
                <a:latin typeface="Times New Roman" panose="02020603050405020304" pitchFamily="18" charset="0"/>
                <a:cs typeface="Times New Roman" panose="02020603050405020304" pitchFamily="18" charset="0"/>
              </a:rPr>
              <a:t>) на </a:t>
            </a:r>
            <a:r>
              <a:rPr lang="en-US" altLang="ru-RU" sz="3600" i="1">
                <a:solidFill>
                  <a:srgbClr val="000000"/>
                </a:solidFill>
                <a:latin typeface="Times New Roman" panose="02020603050405020304" pitchFamily="18" charset="0"/>
                <a:cs typeface="Times New Roman" panose="02020603050405020304" pitchFamily="18" charset="0"/>
              </a:rPr>
              <a:t>n</a:t>
            </a:r>
            <a:r>
              <a:rPr lang="ru-RU" altLang="ru-RU" sz="3600">
                <a:solidFill>
                  <a:srgbClr val="000000"/>
                </a:solidFill>
                <a:latin typeface="Times New Roman" panose="02020603050405020304" pitchFamily="18" charset="0"/>
                <a:cs typeface="Times New Roman" panose="02020603050405020304" pitchFamily="18" charset="0"/>
              </a:rPr>
              <a:t> и </a:t>
            </a:r>
            <a:r>
              <a:rPr lang="en-US" altLang="ru-RU" sz="3600" i="1">
                <a:solidFill>
                  <a:srgbClr val="000000"/>
                </a:solidFill>
                <a:latin typeface="Times New Roman" panose="02020603050405020304" pitchFamily="18" charset="0"/>
                <a:cs typeface="Times New Roman" panose="02020603050405020304" pitchFamily="18" charset="0"/>
              </a:rPr>
              <a:t>n</a:t>
            </a:r>
            <a:r>
              <a:rPr lang="ru-RU" altLang="ru-RU" sz="3600" baseline="-30000">
                <a:solidFill>
                  <a:srgbClr val="000000"/>
                </a:solidFill>
                <a:latin typeface="Times New Roman" panose="02020603050405020304" pitchFamily="18" charset="0"/>
                <a:cs typeface="Times New Roman" panose="02020603050405020304" pitchFamily="18" charset="0"/>
              </a:rPr>
              <a:t>0</a:t>
            </a:r>
            <a:r>
              <a:rPr lang="ru-RU" altLang="ru-RU" sz="3600">
                <a:solidFill>
                  <a:srgbClr val="000000"/>
                </a:solidFill>
                <a:latin typeface="Times New Roman" panose="02020603050405020304" pitchFamily="18" charset="0"/>
                <a:cs typeface="Times New Roman" panose="02020603050405020304" pitchFamily="18" charset="0"/>
              </a:rPr>
              <a:t> и получим </a:t>
            </a:r>
            <a:r>
              <a:rPr lang="ru-RU" altLang="ru-RU" sz="3600" b="1" i="1">
                <a:solidFill>
                  <a:srgbClr val="FF0000"/>
                </a:solidFill>
                <a:latin typeface="Times New Roman" panose="02020603050405020304" pitchFamily="18" charset="0"/>
                <a:cs typeface="Times New Roman" panose="02020603050405020304" pitchFamily="18" charset="0"/>
              </a:rPr>
              <a:t>распределение Больцмана</a:t>
            </a:r>
            <a:r>
              <a:rPr lang="ru-RU" altLang="ru-RU" sz="3600">
                <a:solidFill>
                  <a:srgbClr val="000000"/>
                </a:solidFill>
                <a:latin typeface="Times New Roman" panose="02020603050405020304" pitchFamily="18" charset="0"/>
                <a:cs typeface="Times New Roman" panose="02020603050405020304" pitchFamily="18" charset="0"/>
              </a:rPr>
              <a:t> для молярной массы газа:</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cs typeface="Times New Roman" panose="02020603050405020304" pitchFamily="18" charset="0"/>
              </a:rPr>
              <a:t/>
            </a:r>
            <a:br>
              <a:rPr lang="ru-RU" altLang="ru-RU" sz="3600">
                <a:solidFill>
                  <a:srgbClr val="000000"/>
                </a:solidFill>
                <a:cs typeface="Times New Roman" panose="02020603050405020304" pitchFamily="18" charset="0"/>
              </a:rPr>
            </a:br>
            <a:r>
              <a:rPr lang="ru-RU" altLang="ru-RU" sz="3600">
                <a:solidFill>
                  <a:srgbClr val="000000"/>
                </a:solidFill>
                <a:cs typeface="Times New Roman" panose="02020603050405020304" pitchFamily="18" charset="0"/>
              </a:rPr>
              <a:t>		</a:t>
            </a:r>
            <a:r>
              <a:rPr lang="ru-RU" altLang="ru-RU" sz="3600">
                <a:solidFill>
                  <a:srgbClr val="000000"/>
                </a:solidFill>
                <a:latin typeface="Times New Roman" panose="02020603050405020304" pitchFamily="18" charset="0"/>
                <a:cs typeface="Times New Roman" panose="02020603050405020304" pitchFamily="18" charset="0"/>
              </a:rPr>
              <a:t>                                             </a:t>
            </a:r>
            <a:r>
              <a:rPr lang="ru-RU" altLang="ru-RU" sz="2400">
                <a:solidFill>
                  <a:srgbClr val="000000"/>
                </a:solidFill>
                <a:latin typeface="Times New Roman" panose="02020603050405020304" pitchFamily="18" charset="0"/>
                <a:cs typeface="Times New Roman" panose="02020603050405020304" pitchFamily="18" charset="0"/>
              </a:rPr>
              <a:t>(14)</a:t>
            </a:r>
            <a:r>
              <a:rPr lang="ru-RU" altLang="ru-RU" sz="3600">
                <a:solidFill>
                  <a:srgbClr val="000000"/>
                </a:solidFill>
              </a:rPr>
              <a:t/>
            </a:r>
            <a:br>
              <a:rPr lang="ru-RU" altLang="ru-RU" sz="3600">
                <a:solidFill>
                  <a:srgbClr val="000000"/>
                </a:solidFill>
              </a:rPr>
            </a:b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где </a:t>
            </a:r>
            <a:r>
              <a:rPr lang="ru-RU" altLang="ru-RU" sz="3600" i="1">
                <a:solidFill>
                  <a:srgbClr val="000000"/>
                </a:solidFill>
                <a:latin typeface="Times New Roman" panose="02020603050405020304" pitchFamily="18" charset="0"/>
                <a:cs typeface="Times New Roman" panose="02020603050405020304" pitchFamily="18" charset="0"/>
              </a:rPr>
              <a:t>n</a:t>
            </a:r>
            <a:r>
              <a:rPr lang="ru-RU" altLang="ru-RU" sz="3600" baseline="-30000">
                <a:solidFill>
                  <a:srgbClr val="000000"/>
                </a:solidFill>
                <a:latin typeface="Times New Roman" panose="02020603050405020304" pitchFamily="18" charset="0"/>
                <a:cs typeface="Times New Roman" panose="02020603050405020304" pitchFamily="18" charset="0"/>
              </a:rPr>
              <a:t>0</a:t>
            </a:r>
            <a:r>
              <a:rPr lang="ru-RU" altLang="ru-RU" sz="3600">
                <a:solidFill>
                  <a:srgbClr val="000000"/>
                </a:solidFill>
                <a:latin typeface="Times New Roman" panose="02020603050405020304" pitchFamily="18" charset="0"/>
                <a:cs typeface="Times New Roman" panose="02020603050405020304" pitchFamily="18" charset="0"/>
              </a:rPr>
              <a:t> и </a:t>
            </a:r>
            <a:r>
              <a:rPr lang="en-US" altLang="ru-RU" sz="3600" i="1">
                <a:solidFill>
                  <a:srgbClr val="000000"/>
                </a:solidFill>
                <a:latin typeface="Times New Roman" panose="02020603050405020304" pitchFamily="18" charset="0"/>
                <a:cs typeface="Times New Roman" panose="02020603050405020304" pitchFamily="18" charset="0"/>
              </a:rPr>
              <a:t>n</a:t>
            </a:r>
            <a:r>
              <a:rPr lang="en-US" altLang="ru-RU" sz="3600">
                <a:solidFill>
                  <a:srgbClr val="000000"/>
                </a:solidFill>
                <a:latin typeface="Times New Roman" panose="02020603050405020304" pitchFamily="18" charset="0"/>
                <a:cs typeface="Times New Roman" panose="02020603050405020304" pitchFamily="18" charset="0"/>
              </a:rPr>
              <a:t> </a:t>
            </a:r>
            <a:r>
              <a:rPr lang="ru-RU" altLang="ru-RU" sz="3600">
                <a:solidFill>
                  <a:srgbClr val="000000"/>
                </a:solidFill>
                <a:latin typeface="Times New Roman" panose="02020603050405020304" pitchFamily="18" charset="0"/>
                <a:ea typeface="Times New Roman" panose="02020603050405020304" pitchFamily="18" charset="0"/>
                <a:cs typeface="Courier New" panose="02070309020205020404" pitchFamily="49" charset="0"/>
                <a:sym typeface="Symbol" panose="05050102010706020507" pitchFamily="18" charset="2"/>
              </a:rPr>
              <a:t></a:t>
            </a:r>
            <a:r>
              <a:rPr lang="ru-RU" altLang="ru-RU" sz="3600">
                <a:solidFill>
                  <a:srgbClr val="000000"/>
                </a:solidFill>
                <a:latin typeface="Times New Roman" panose="02020603050405020304" pitchFamily="18" charset="0"/>
                <a:cs typeface="Times New Roman" panose="02020603050405020304" pitchFamily="18" charset="0"/>
              </a:rPr>
              <a:t> число молекул в единичном объёме на высоте </a:t>
            </a:r>
            <a:r>
              <a:rPr lang="ru-RU" altLang="ru-RU" sz="3600" i="1">
                <a:solidFill>
                  <a:srgbClr val="000000"/>
                </a:solidFill>
                <a:latin typeface="Times New Roman" panose="02020603050405020304" pitchFamily="18" charset="0"/>
                <a:cs typeface="Times New Roman" panose="02020603050405020304" pitchFamily="18" charset="0"/>
              </a:rPr>
              <a:t>h</a:t>
            </a:r>
            <a:r>
              <a:rPr lang="ru-RU" altLang="ru-RU" sz="3600">
                <a:solidFill>
                  <a:srgbClr val="000000"/>
                </a:solidFill>
                <a:latin typeface="Times New Roman" panose="02020603050405020304" pitchFamily="18" charset="0"/>
                <a:cs typeface="Times New Roman" panose="02020603050405020304" pitchFamily="18" charset="0"/>
              </a:rPr>
              <a:t> = 0 и </a:t>
            </a:r>
            <a:r>
              <a:rPr lang="en-US" altLang="ru-RU" sz="3600" i="1">
                <a:solidFill>
                  <a:srgbClr val="000000"/>
                </a:solidFill>
                <a:latin typeface="Times New Roman" panose="02020603050405020304" pitchFamily="18" charset="0"/>
                <a:cs typeface="Times New Roman" panose="02020603050405020304" pitchFamily="18" charset="0"/>
              </a:rPr>
              <a:t>h</a:t>
            </a:r>
            <a:r>
              <a:rPr lang="ru-RU" altLang="ru-RU" sz="3600">
                <a:solidFill>
                  <a:srgbClr val="000000"/>
                </a:solidFill>
                <a:latin typeface="Times New Roman" panose="02020603050405020304" pitchFamily="18" charset="0"/>
                <a:cs typeface="Times New Roman" panose="02020603050405020304" pitchFamily="18" charset="0"/>
              </a:rPr>
              <a:t>, соответственно.</a:t>
            </a:r>
          </a:p>
        </p:txBody>
      </p:sp>
      <p:sp>
        <p:nvSpPr>
          <p:cNvPr id="73731" name="Rectangle 6"/>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73732" name="Object 5"/>
          <p:cNvGraphicFramePr>
            <a:graphicFrameLocks noChangeAspect="1"/>
          </p:cNvGraphicFramePr>
          <p:nvPr/>
        </p:nvGraphicFramePr>
        <p:xfrm>
          <a:off x="8686800" y="1219200"/>
          <a:ext cx="1981200" cy="592138"/>
        </p:xfrm>
        <a:graphic>
          <a:graphicData uri="http://schemas.openxmlformats.org/presentationml/2006/ole">
            <mc:AlternateContent xmlns:mc="http://schemas.openxmlformats.org/markup-compatibility/2006">
              <mc:Choice xmlns:v="urn:schemas-microsoft-com:vml" Requires="v">
                <p:oleObj spid="_x0000_s5124" name="Формула" r:id="rId3" imgW="634725" imgH="190417" progId="Equation.3">
                  <p:embed/>
                </p:oleObj>
              </mc:Choice>
              <mc:Fallback>
                <p:oleObj name="Формула" r:id="rId3" imgW="634725" imgH="190417"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86800" y="1219200"/>
                        <a:ext cx="1981200"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3733" name="Rectangle 8"/>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73734" name="Object 7"/>
          <p:cNvGraphicFramePr>
            <a:graphicFrameLocks noChangeAspect="1"/>
          </p:cNvGraphicFramePr>
          <p:nvPr/>
        </p:nvGraphicFramePr>
        <p:xfrm>
          <a:off x="4191000" y="3513138"/>
          <a:ext cx="3276600" cy="1549400"/>
        </p:xfrm>
        <a:graphic>
          <a:graphicData uri="http://schemas.openxmlformats.org/presentationml/2006/ole">
            <mc:AlternateContent xmlns:mc="http://schemas.openxmlformats.org/markup-compatibility/2006">
              <mc:Choice xmlns:v="urn:schemas-microsoft-com:vml" Requires="v">
                <p:oleObj spid="_x0000_s5125" name="Формула" r:id="rId5" imgW="863225" imgH="406224" progId="Equation.3">
                  <p:embed/>
                </p:oleObj>
              </mc:Choice>
              <mc:Fallback>
                <p:oleObj name="Формула" r:id="rId5" imgW="863225" imgH="406224"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91000" y="3513138"/>
                        <a:ext cx="3276600" cy="15494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3735" name="Номер слайда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39B246E8-9CBB-44A4-A923-E78B4654A4FA}" type="slidenum">
              <a:rPr lang="ru-RU" altLang="ru-RU" sz="1400"/>
              <a:pPr eaLnBrk="1" hangingPunct="1">
                <a:spcBef>
                  <a:spcPct val="0"/>
                </a:spcBef>
                <a:buFontTx/>
                <a:buNone/>
              </a:pPr>
              <a:t>11</a:t>
            </a:fld>
            <a:endParaRPr lang="ru-RU" altLang="ru-RU" sz="1400"/>
          </a:p>
        </p:txBody>
      </p:sp>
    </p:spTree>
    <p:extLst>
      <p:ext uri="{BB962C8B-B14F-4D97-AF65-F5344CB8AC3E}">
        <p14:creationId xmlns:p14="http://schemas.microsoft.com/office/powerpoint/2010/main" val="5583254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4754" name="Object 4">
            <a:hlinkClick r:id="" action="ppaction://ole?verb=0"/>
          </p:cNvPr>
          <p:cNvGraphicFramePr>
            <a:graphicFrameLocks noChangeAspect="1"/>
          </p:cNvGraphicFramePr>
          <p:nvPr/>
        </p:nvGraphicFramePr>
        <p:xfrm>
          <a:off x="3276600" y="838201"/>
          <a:ext cx="5181600" cy="4219575"/>
        </p:xfrm>
        <a:graphic>
          <a:graphicData uri="http://schemas.openxmlformats.org/presentationml/2006/ole">
            <mc:AlternateContent xmlns:mc="http://schemas.openxmlformats.org/markup-compatibility/2006">
              <mc:Choice xmlns:v="urn:schemas-microsoft-com:vml" Requires="v">
                <p:oleObj spid="_x0000_s6147" name="Видео-клип" r:id="rId3" imgW="3343742" imgH="2723810" progId="AVIFile">
                  <p:embed/>
                </p:oleObj>
              </mc:Choice>
              <mc:Fallback>
                <p:oleObj name="Видео-клип" r:id="rId3" imgW="3343742" imgH="2723810" progId="AVIFil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838201"/>
                        <a:ext cx="5181600" cy="421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4755" name="Номер слайда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E8B398F5-A0FE-463F-B95C-802BF8E97DFA}" type="slidenum">
              <a:rPr lang="ru-RU" altLang="ru-RU" sz="1400"/>
              <a:pPr eaLnBrk="1" hangingPunct="1">
                <a:spcBef>
                  <a:spcPct val="0"/>
                </a:spcBef>
                <a:buFontTx/>
                <a:buNone/>
              </a:pPr>
              <a:t>12</a:t>
            </a:fld>
            <a:endParaRPr lang="ru-RU" altLang="ru-RU" sz="1400"/>
          </a:p>
        </p:txBody>
      </p:sp>
    </p:spTree>
    <p:extLst>
      <p:ext uri="{BB962C8B-B14F-4D97-AF65-F5344CB8AC3E}">
        <p14:creationId xmlns:p14="http://schemas.microsoft.com/office/powerpoint/2010/main" val="19880567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4"/>
          <p:cNvSpPr>
            <a:spLocks noChangeArrowheads="1"/>
          </p:cNvSpPr>
          <p:nvPr/>
        </p:nvSpPr>
        <p:spPr bwMode="auto">
          <a:xfrm>
            <a:off x="1524000" y="228601"/>
            <a:ext cx="9144000"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ru-RU" altLang="ru-RU">
                <a:solidFill>
                  <a:srgbClr val="000000"/>
                </a:solidFill>
                <a:latin typeface="Times New Roman" panose="02020603050405020304" pitchFamily="18" charset="0"/>
                <a:cs typeface="Times New Roman" panose="02020603050405020304" pitchFamily="18" charset="0"/>
              </a:rPr>
              <a:t>   Так как                                          , то </a:t>
            </a:r>
            <a:r>
              <a:rPr lang="ru-RU" altLang="ru-RU" b="1" i="1">
                <a:solidFill>
                  <a:srgbClr val="FF0000"/>
                </a:solidFill>
                <a:latin typeface="Times New Roman" panose="02020603050405020304" pitchFamily="18" charset="0"/>
                <a:cs typeface="Times New Roman" panose="02020603050405020304" pitchFamily="18" charset="0"/>
              </a:rPr>
              <a:t>распределение Больцмана</a:t>
            </a:r>
            <a:r>
              <a:rPr lang="ru-RU" altLang="ru-RU">
                <a:solidFill>
                  <a:srgbClr val="000000"/>
                </a:solidFill>
                <a:latin typeface="Times New Roman" panose="02020603050405020304" pitchFamily="18" charset="0"/>
                <a:cs typeface="Times New Roman" panose="02020603050405020304" pitchFamily="18" charset="0"/>
              </a:rPr>
              <a:t>  можно представить в виде:</a:t>
            </a:r>
            <a:br>
              <a:rPr lang="ru-RU" altLang="ru-RU">
                <a:solidFill>
                  <a:srgbClr val="000000"/>
                </a:solidFill>
                <a:latin typeface="Times New Roman" panose="02020603050405020304" pitchFamily="18" charset="0"/>
                <a:cs typeface="Times New Roman" panose="02020603050405020304" pitchFamily="18" charset="0"/>
              </a:rPr>
            </a:br>
            <a:r>
              <a:rPr lang="ru-RU" altLang="ru-RU">
                <a:solidFill>
                  <a:srgbClr val="000000"/>
                </a:solidFill>
              </a:rPr>
              <a:t>		                                            	      </a:t>
            </a:r>
            <a:r>
              <a:rPr lang="ru-RU" altLang="ru-RU" sz="2400">
                <a:solidFill>
                  <a:srgbClr val="000000"/>
                </a:solidFill>
                <a:latin typeface="Times New Roman" panose="02020603050405020304" pitchFamily="18" charset="0"/>
                <a:cs typeface="Times New Roman" panose="02020603050405020304" pitchFamily="18" charset="0"/>
              </a:rPr>
              <a:t>(15)</a:t>
            </a:r>
          </a:p>
        </p:txBody>
      </p:sp>
      <p:graphicFrame>
        <p:nvGraphicFramePr>
          <p:cNvPr id="75779" name="Object 5"/>
          <p:cNvGraphicFramePr>
            <a:graphicFrameLocks noChangeAspect="1"/>
          </p:cNvGraphicFramePr>
          <p:nvPr/>
        </p:nvGraphicFramePr>
        <p:xfrm>
          <a:off x="3733800" y="228600"/>
          <a:ext cx="1828800" cy="609600"/>
        </p:xfrm>
        <a:graphic>
          <a:graphicData uri="http://schemas.openxmlformats.org/presentationml/2006/ole">
            <mc:AlternateContent xmlns:mc="http://schemas.openxmlformats.org/markup-compatibility/2006">
              <mc:Choice xmlns:v="urn:schemas-microsoft-com:vml" Requires="v">
                <p:oleObj spid="_x0000_s7173" name="Формула" r:id="rId3" imgW="710891" imgH="241195" progId="Equation.3">
                  <p:embed/>
                </p:oleObj>
              </mc:Choice>
              <mc:Fallback>
                <p:oleObj name="Формула" r:id="rId3" imgW="710891" imgH="241195"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228600"/>
                        <a:ext cx="18288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5780" name="Object 6"/>
          <p:cNvGraphicFramePr>
            <a:graphicFrameLocks noChangeAspect="1"/>
          </p:cNvGraphicFramePr>
          <p:nvPr/>
        </p:nvGraphicFramePr>
        <p:xfrm>
          <a:off x="5943600" y="228600"/>
          <a:ext cx="1752600" cy="635000"/>
        </p:xfrm>
        <a:graphic>
          <a:graphicData uri="http://schemas.openxmlformats.org/presentationml/2006/ole">
            <mc:AlternateContent xmlns:mc="http://schemas.openxmlformats.org/markup-compatibility/2006">
              <mc:Choice xmlns:v="urn:schemas-microsoft-com:vml" Requires="v">
                <p:oleObj spid="_x0000_s7174" name="Формула" r:id="rId5" imgW="660113" imgH="241195" progId="Equation.3">
                  <p:embed/>
                </p:oleObj>
              </mc:Choice>
              <mc:Fallback>
                <p:oleObj name="Формула" r:id="rId5" imgW="660113" imgH="241195"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43600" y="228600"/>
                        <a:ext cx="17526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5781" name="Object 7"/>
          <p:cNvGraphicFramePr>
            <a:graphicFrameLocks noChangeAspect="1"/>
          </p:cNvGraphicFramePr>
          <p:nvPr/>
        </p:nvGraphicFramePr>
        <p:xfrm>
          <a:off x="5791200" y="1447800"/>
          <a:ext cx="3429000" cy="1619250"/>
        </p:xfrm>
        <a:graphic>
          <a:graphicData uri="http://schemas.openxmlformats.org/presentationml/2006/ole">
            <mc:AlternateContent xmlns:mc="http://schemas.openxmlformats.org/markup-compatibility/2006">
              <mc:Choice xmlns:v="urn:schemas-microsoft-com:vml" Requires="v">
                <p:oleObj spid="_x0000_s7175" name="Формула" r:id="rId7" imgW="889000" imgH="419100" progId="Equation.3">
                  <p:embed/>
                </p:oleObj>
              </mc:Choice>
              <mc:Fallback>
                <p:oleObj name="Формула" r:id="rId7" imgW="889000" imgH="4191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91200" y="1447800"/>
                        <a:ext cx="3429000" cy="161925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225289" name="Picture 9" descr="Ил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00400" y="3251200"/>
            <a:ext cx="5410200" cy="360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3" name="Номер слайда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53277FDF-69F8-42EA-B41A-970AADB392FF}" type="slidenum">
              <a:rPr lang="ru-RU" altLang="ru-RU" sz="1400"/>
              <a:pPr eaLnBrk="1" hangingPunct="1">
                <a:spcBef>
                  <a:spcPct val="0"/>
                </a:spcBef>
                <a:buFontTx/>
                <a:buNone/>
              </a:pPr>
              <a:t>13</a:t>
            </a:fld>
            <a:endParaRPr lang="ru-RU" altLang="ru-RU" sz="1400"/>
          </a:p>
        </p:txBody>
      </p:sp>
    </p:spTree>
    <p:extLst>
      <p:ext uri="{BB962C8B-B14F-4D97-AF65-F5344CB8AC3E}">
        <p14:creationId xmlns:p14="http://schemas.microsoft.com/office/powerpoint/2010/main" val="15491675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252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4"/>
          <p:cNvSpPr>
            <a:spLocks noGrp="1" noChangeArrowheads="1"/>
          </p:cNvSpPr>
          <p:nvPr>
            <p:ph type="title"/>
          </p:nvPr>
        </p:nvSpPr>
        <p:spPr>
          <a:xfrm>
            <a:off x="1524000" y="0"/>
            <a:ext cx="9144000" cy="6858000"/>
          </a:xfrm>
        </p:spPr>
        <p:txBody>
          <a:bodyPr/>
          <a:lstStyle/>
          <a:p>
            <a:pPr algn="l" eaLnBrk="1" hangingPunct="1"/>
            <a:r>
              <a:rPr lang="ru-RU" altLang="ru-RU" sz="3600">
                <a:solidFill>
                  <a:srgbClr val="000000"/>
                </a:solidFill>
              </a:rPr>
              <a:t/>
            </a:r>
            <a:br>
              <a:rPr lang="ru-RU" altLang="ru-RU" sz="3600">
                <a:solidFill>
                  <a:srgbClr val="000000"/>
                </a:solidFill>
              </a:rPr>
            </a:br>
            <a:r>
              <a:rPr lang="ru-RU" altLang="ru-RU" sz="3600">
                <a:solidFill>
                  <a:srgbClr val="000000"/>
                </a:solidFill>
              </a:rPr>
              <a:t>	</a:t>
            </a:r>
            <a:r>
              <a:rPr lang="ru-RU" altLang="ru-RU" sz="3600">
                <a:solidFill>
                  <a:srgbClr val="000000"/>
                </a:solidFill>
                <a:latin typeface="Times New Roman" panose="02020603050405020304" pitchFamily="18" charset="0"/>
                <a:cs typeface="Times New Roman" panose="02020603050405020304" pitchFamily="18" charset="0"/>
              </a:rPr>
              <a:t>С уменьшением температуры число молекул на высотах, отличных от нуля, убывает. При                  тепловое движение прекращается, все молекулы расположились бы на земной поверхности.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При высоких температурах, наоборот, молекулы оказываются распределёнными по высоте почти равномерно, а плотность молекул медленно убывает с высотой. </a:t>
            </a:r>
          </a:p>
        </p:txBody>
      </p:sp>
      <p:sp>
        <p:nvSpPr>
          <p:cNvPr id="76803" name="Rectangle 6"/>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76804" name="Object 5"/>
          <p:cNvGraphicFramePr>
            <a:graphicFrameLocks noChangeAspect="1"/>
          </p:cNvGraphicFramePr>
          <p:nvPr/>
        </p:nvGraphicFramePr>
        <p:xfrm>
          <a:off x="4572000" y="2286000"/>
          <a:ext cx="1371600" cy="623888"/>
        </p:xfrm>
        <a:graphic>
          <a:graphicData uri="http://schemas.openxmlformats.org/presentationml/2006/ole">
            <mc:AlternateContent xmlns:mc="http://schemas.openxmlformats.org/markup-compatibility/2006">
              <mc:Choice xmlns:v="urn:schemas-microsoft-com:vml" Requires="v">
                <p:oleObj spid="_x0000_s8195" name="Формула" r:id="rId3" imgW="419100" imgH="190500" progId="Equation.3">
                  <p:embed/>
                </p:oleObj>
              </mc:Choice>
              <mc:Fallback>
                <p:oleObj name="Формула" r:id="rId3" imgW="419100" imgH="1905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286000"/>
                        <a:ext cx="1371600"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6805" name="Rectangle 8"/>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sp>
        <p:nvSpPr>
          <p:cNvPr id="76806" name="Rectangle 10"/>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sp>
        <p:nvSpPr>
          <p:cNvPr id="76807" name="Rectangle 12"/>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sp>
        <p:nvSpPr>
          <p:cNvPr id="76808" name="Номер слайда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209BA9F1-CFD0-44A3-879B-95DC9FC1CE56}" type="slidenum">
              <a:rPr lang="ru-RU" altLang="ru-RU" sz="1400"/>
              <a:pPr eaLnBrk="1" hangingPunct="1">
                <a:spcBef>
                  <a:spcPct val="0"/>
                </a:spcBef>
                <a:buFontTx/>
                <a:buNone/>
              </a:pPr>
              <a:t>14</a:t>
            </a:fld>
            <a:endParaRPr lang="ru-RU" altLang="ru-RU" sz="1400"/>
          </a:p>
        </p:txBody>
      </p:sp>
    </p:spTree>
    <p:extLst>
      <p:ext uri="{BB962C8B-B14F-4D97-AF65-F5344CB8AC3E}">
        <p14:creationId xmlns:p14="http://schemas.microsoft.com/office/powerpoint/2010/main" val="24943180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4"/>
          <p:cNvSpPr>
            <a:spLocks noGrp="1" noChangeArrowheads="1"/>
          </p:cNvSpPr>
          <p:nvPr>
            <p:ph type="title"/>
          </p:nvPr>
        </p:nvSpPr>
        <p:spPr>
          <a:xfrm>
            <a:off x="1524000" y="0"/>
            <a:ext cx="9144000" cy="6858000"/>
          </a:xfrm>
        </p:spPr>
        <p:txBody>
          <a:bodyPr/>
          <a:lstStyle/>
          <a:p>
            <a:pPr algn="l" eaLnBrk="1" hangingPunct="1"/>
            <a:r>
              <a:rPr lang="ru-RU" altLang="ru-RU" sz="3600">
                <a:solidFill>
                  <a:srgbClr val="000000"/>
                </a:solidFill>
                <a:latin typeface="Times New Roman" panose="02020603050405020304" pitchFamily="18" charset="0"/>
                <a:cs typeface="Times New Roman" panose="02020603050405020304" pitchFamily="18" charset="0"/>
              </a:rPr>
              <a:t>  Так как                    –потенциальная энергия, следовательно, </a:t>
            </a:r>
            <a:r>
              <a:rPr lang="ru-RU" altLang="ru-RU" sz="3600" b="1" i="1">
                <a:solidFill>
                  <a:srgbClr val="FF0000"/>
                </a:solidFill>
                <a:latin typeface="Times New Roman" panose="02020603050405020304" pitchFamily="18" charset="0"/>
              </a:rPr>
              <a:t>распределение Больцмана</a:t>
            </a:r>
            <a:r>
              <a:rPr lang="ru-RU" altLang="ru-RU" sz="4000"/>
              <a:t> </a:t>
            </a:r>
            <a:r>
              <a:rPr lang="ru-RU" altLang="ru-RU" sz="3600">
                <a:solidFill>
                  <a:srgbClr val="FF0000"/>
                </a:solidFill>
                <a:latin typeface="Times New Roman" panose="02020603050405020304" pitchFamily="18" charset="0"/>
                <a:cs typeface="Times New Roman" panose="02020603050405020304" pitchFamily="18" charset="0"/>
              </a:rPr>
              <a:t>характеризует распределение частиц по значениям потенциальной энергии:</a:t>
            </a:r>
            <a:r>
              <a:rPr lang="ru-RU" altLang="ru-RU" sz="3600">
                <a:solidFill>
                  <a:srgbClr val="FF0000"/>
                </a:solidFill>
                <a:cs typeface="Times New Roman" panose="02020603050405020304" pitchFamily="18" charset="0"/>
              </a:rPr>
              <a:t/>
            </a:r>
            <a:br>
              <a:rPr lang="ru-RU" altLang="ru-RU" sz="3600">
                <a:solidFill>
                  <a:srgbClr val="FF0000"/>
                </a:solidFill>
                <a:cs typeface="Times New Roman" panose="02020603050405020304" pitchFamily="18" charset="0"/>
              </a:rPr>
            </a:br>
            <a:r>
              <a:rPr lang="ru-RU" altLang="ru-RU" sz="3600">
                <a:solidFill>
                  <a:srgbClr val="000000"/>
                </a:solidFill>
                <a:cs typeface="Times New Roman" panose="02020603050405020304" pitchFamily="18" charset="0"/>
              </a:rPr>
              <a:t>		</a:t>
            </a:r>
            <a:r>
              <a:rPr lang="ru-RU" altLang="ru-RU" sz="3600">
                <a:solidFill>
                  <a:srgbClr val="000000"/>
                </a:solidFill>
              </a:rPr>
              <a:t>                                         </a:t>
            </a:r>
            <a:r>
              <a:rPr lang="ru-RU" altLang="ru-RU" sz="3600">
                <a:solidFill>
                  <a:srgbClr val="000000"/>
                </a:solidFill>
                <a:latin typeface="Times New Roman" panose="02020603050405020304" pitchFamily="18" charset="0"/>
                <a:cs typeface="Times New Roman" panose="02020603050405020304" pitchFamily="18" charset="0"/>
              </a:rPr>
              <a:t> </a:t>
            </a:r>
            <a:r>
              <a:rPr lang="ru-RU" altLang="ru-RU" sz="2400">
                <a:solidFill>
                  <a:srgbClr val="000000"/>
                </a:solidFill>
                <a:latin typeface="Times New Roman" panose="02020603050405020304" pitchFamily="18" charset="0"/>
                <a:cs typeface="Times New Roman" panose="02020603050405020304" pitchFamily="18" charset="0"/>
              </a:rPr>
              <a:t>(16)</a:t>
            </a:r>
            <a:r>
              <a:rPr lang="ru-RU" altLang="ru-RU" sz="3600">
                <a:solidFill>
                  <a:srgbClr val="000000"/>
                </a:solidFill>
              </a:rPr>
              <a:t/>
            </a:r>
            <a:br>
              <a:rPr lang="ru-RU" altLang="ru-RU" sz="3600">
                <a:solidFill>
                  <a:srgbClr val="000000"/>
                </a:solidFill>
              </a:rPr>
            </a:b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t>
            </a:r>
            <a:r>
              <a:rPr lang="ru-RU" altLang="ru-RU" sz="3600" b="1" i="1">
                <a:solidFill>
                  <a:srgbClr val="000000"/>
                </a:solidFill>
                <a:latin typeface="Times New Roman" panose="02020603050405020304" pitchFamily="18" charset="0"/>
                <a:cs typeface="Times New Roman" panose="02020603050405020304" pitchFamily="18" charset="0"/>
              </a:rPr>
              <a:t>это закон распределения частиц по потенциальным энергиям – распределение  Больцмана</a:t>
            </a:r>
            <a:r>
              <a:rPr lang="ru-RU" altLang="ru-RU" sz="3600">
                <a:solidFill>
                  <a:srgbClr val="000000"/>
                </a:solidFill>
                <a:latin typeface="Times New Roman" panose="02020603050405020304" pitchFamily="18" charset="0"/>
                <a:cs typeface="Times New Roman" panose="02020603050405020304" pitchFamily="18" charset="0"/>
              </a:rPr>
              <a:t>.         Здесь </a:t>
            </a:r>
            <a:r>
              <a:rPr lang="ru-RU" altLang="ru-RU" sz="3600" i="1">
                <a:solidFill>
                  <a:srgbClr val="000000"/>
                </a:solidFill>
                <a:latin typeface="Times New Roman" panose="02020603050405020304" pitchFamily="18" charset="0"/>
                <a:cs typeface="Times New Roman" panose="02020603050405020304" pitchFamily="18" charset="0"/>
              </a:rPr>
              <a:t>n</a:t>
            </a:r>
            <a:r>
              <a:rPr lang="ru-RU" altLang="ru-RU" sz="3600" baseline="-30000">
                <a:solidFill>
                  <a:srgbClr val="000000"/>
                </a:solidFill>
                <a:latin typeface="Times New Roman" panose="02020603050405020304" pitchFamily="18" charset="0"/>
                <a:cs typeface="Times New Roman" panose="02020603050405020304" pitchFamily="18" charset="0"/>
              </a:rPr>
              <a:t>0</a:t>
            </a:r>
            <a:r>
              <a:rPr lang="ru-RU" altLang="ru-RU" sz="3600">
                <a:solidFill>
                  <a:srgbClr val="000000"/>
                </a:solidFill>
                <a:latin typeface="Times New Roman" panose="02020603050405020304" pitchFamily="18" charset="0"/>
                <a:cs typeface="Times New Roman" panose="02020603050405020304" pitchFamily="18" charset="0"/>
              </a:rPr>
              <a:t> – число молекул в единице объёма в там, где            .</a:t>
            </a:r>
            <a:r>
              <a:rPr lang="ru-RU" altLang="ru-RU" smtClean="0"/>
              <a:t> </a:t>
            </a:r>
          </a:p>
        </p:txBody>
      </p:sp>
      <p:sp>
        <p:nvSpPr>
          <p:cNvPr id="77827" name="Rectangle 6"/>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sp>
        <p:nvSpPr>
          <p:cNvPr id="77828" name="Rectangle 8"/>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77829" name="Object 7"/>
          <p:cNvGraphicFramePr>
            <a:graphicFrameLocks noChangeAspect="1"/>
          </p:cNvGraphicFramePr>
          <p:nvPr/>
        </p:nvGraphicFramePr>
        <p:xfrm>
          <a:off x="3429000" y="304801"/>
          <a:ext cx="1981200" cy="669925"/>
        </p:xfrm>
        <a:graphic>
          <a:graphicData uri="http://schemas.openxmlformats.org/presentationml/2006/ole">
            <mc:AlternateContent xmlns:mc="http://schemas.openxmlformats.org/markup-compatibility/2006">
              <mc:Choice xmlns:v="urn:schemas-microsoft-com:vml" Requires="v">
                <p:oleObj spid="_x0000_s9221" name="Формула" r:id="rId3" imgW="672808" imgH="228501" progId="Equation.3">
                  <p:embed/>
                </p:oleObj>
              </mc:Choice>
              <mc:Fallback>
                <p:oleObj name="Формула" r:id="rId3" imgW="672808" imgH="228501"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304801"/>
                        <a:ext cx="1981200"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7830" name="Rectangle 10"/>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77831" name="Object 9"/>
          <p:cNvGraphicFramePr>
            <a:graphicFrameLocks noChangeAspect="1"/>
          </p:cNvGraphicFramePr>
          <p:nvPr/>
        </p:nvGraphicFramePr>
        <p:xfrm>
          <a:off x="4495800" y="2743200"/>
          <a:ext cx="2667000" cy="1416050"/>
        </p:xfrm>
        <a:graphic>
          <a:graphicData uri="http://schemas.openxmlformats.org/presentationml/2006/ole">
            <mc:AlternateContent xmlns:mc="http://schemas.openxmlformats.org/markup-compatibility/2006">
              <mc:Choice xmlns:v="urn:schemas-microsoft-com:vml" Requires="v">
                <p:oleObj spid="_x0000_s9222" name="Формула" r:id="rId5" imgW="774364" imgH="406224" progId="Equation.3">
                  <p:embed/>
                </p:oleObj>
              </mc:Choice>
              <mc:Fallback>
                <p:oleObj name="Формула" r:id="rId5" imgW="774364" imgH="406224"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5800" y="2743200"/>
                        <a:ext cx="2667000" cy="141605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7832" name="Rectangle 12"/>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77833" name="Object 11"/>
          <p:cNvGraphicFramePr>
            <a:graphicFrameLocks noChangeAspect="1"/>
          </p:cNvGraphicFramePr>
          <p:nvPr/>
        </p:nvGraphicFramePr>
        <p:xfrm>
          <a:off x="6781800" y="6019801"/>
          <a:ext cx="1295400" cy="550863"/>
        </p:xfrm>
        <a:graphic>
          <a:graphicData uri="http://schemas.openxmlformats.org/presentationml/2006/ole">
            <mc:AlternateContent xmlns:mc="http://schemas.openxmlformats.org/markup-compatibility/2006">
              <mc:Choice xmlns:v="urn:schemas-microsoft-com:vml" Requires="v">
                <p:oleObj spid="_x0000_s9223" name="Формула" r:id="rId7" imgW="444307" imgH="190417" progId="Equation.3">
                  <p:embed/>
                </p:oleObj>
              </mc:Choice>
              <mc:Fallback>
                <p:oleObj name="Формула" r:id="rId7" imgW="444307" imgH="190417"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81800" y="6019801"/>
                        <a:ext cx="1295400"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7834" name="Номер слайда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FE1B304B-218F-4951-A42C-6FB570AB66DC}" type="slidenum">
              <a:rPr lang="ru-RU" altLang="ru-RU" sz="1400"/>
              <a:pPr eaLnBrk="1" hangingPunct="1">
                <a:spcBef>
                  <a:spcPct val="0"/>
                </a:spcBef>
                <a:buFontTx/>
                <a:buNone/>
              </a:pPr>
              <a:t>15</a:t>
            </a:fld>
            <a:endParaRPr lang="ru-RU" altLang="ru-RU" sz="1400"/>
          </a:p>
        </p:txBody>
      </p:sp>
    </p:spTree>
    <p:extLst>
      <p:ext uri="{BB962C8B-B14F-4D97-AF65-F5344CB8AC3E}">
        <p14:creationId xmlns:p14="http://schemas.microsoft.com/office/powerpoint/2010/main" val="41949461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4"/>
          <p:cNvSpPr>
            <a:spLocks noGrp="1" noChangeArrowheads="1"/>
          </p:cNvSpPr>
          <p:nvPr>
            <p:ph type="title"/>
          </p:nvPr>
        </p:nvSpPr>
        <p:spPr>
          <a:xfrm>
            <a:off x="1524000" y="0"/>
            <a:ext cx="9144000" cy="2438400"/>
          </a:xfrm>
        </p:spPr>
        <p:txBody>
          <a:bodyPr/>
          <a:lstStyle/>
          <a:p>
            <a:pPr algn="l" eaLnBrk="1" hangingPunct="1"/>
            <a:r>
              <a:rPr lang="ru-RU" altLang="ru-RU" sz="3600">
                <a:solidFill>
                  <a:srgbClr val="000000"/>
                </a:solidFill>
                <a:latin typeface="Times New Roman" panose="02020603050405020304" pitchFamily="18" charset="0"/>
                <a:cs typeface="Times New Roman" panose="02020603050405020304" pitchFamily="18" charset="0"/>
              </a:rPr>
              <a:t>	На рис. 2.12 показана </a:t>
            </a:r>
            <a:r>
              <a:rPr lang="ru-RU" altLang="ru-RU" sz="3600">
                <a:solidFill>
                  <a:srgbClr val="FF0000"/>
                </a:solidFill>
                <a:latin typeface="Times New Roman" panose="02020603050405020304" pitchFamily="18" charset="0"/>
                <a:cs typeface="Times New Roman" panose="02020603050405020304" pitchFamily="18" charset="0"/>
              </a:rPr>
              <a:t>зависимость концентрации различных газов от высоты</a:t>
            </a:r>
            <a:r>
              <a:rPr lang="ru-RU" altLang="ru-RU" sz="3600">
                <a:solidFill>
                  <a:srgbClr val="000000"/>
                </a:solidFill>
                <a:latin typeface="Times New Roman" panose="02020603050405020304" pitchFamily="18" charset="0"/>
                <a:cs typeface="Times New Roman" panose="02020603050405020304" pitchFamily="18" charset="0"/>
              </a:rPr>
              <a:t>. Видно, что </a:t>
            </a:r>
            <a:r>
              <a:rPr lang="ru-RU" altLang="ru-RU" sz="3600">
                <a:solidFill>
                  <a:srgbClr val="FF0000"/>
                </a:solidFill>
                <a:latin typeface="Times New Roman" panose="02020603050405020304" pitchFamily="18" charset="0"/>
                <a:cs typeface="Times New Roman" panose="02020603050405020304" pitchFamily="18" charset="0"/>
              </a:rPr>
              <a:t>число более тяжелых молекул с высотой убывает быстрее, чем легких</a:t>
            </a:r>
            <a:r>
              <a:rPr lang="ru-RU" altLang="ru-RU" sz="3600">
                <a:solidFill>
                  <a:srgbClr val="000000"/>
                </a:solidFill>
                <a:latin typeface="Times New Roman" panose="02020603050405020304" pitchFamily="18" charset="0"/>
                <a:cs typeface="Times New Roman" panose="02020603050405020304" pitchFamily="18" charset="0"/>
              </a:rPr>
              <a:t>.</a:t>
            </a:r>
          </a:p>
        </p:txBody>
      </p:sp>
      <p:pic>
        <p:nvPicPr>
          <p:cNvPr id="78851" name="Picture 5" descr="2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2438400"/>
            <a:ext cx="5791200" cy="462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2" name="Rectangle 7"/>
          <p:cNvSpPr>
            <a:spLocks noChangeArrowheads="1"/>
          </p:cNvSpPr>
          <p:nvPr/>
        </p:nvSpPr>
        <p:spPr bwMode="auto">
          <a:xfrm>
            <a:off x="8507414" y="6338888"/>
            <a:ext cx="216058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ru-RU" altLang="ru-RU" sz="2800">
                <a:latin typeface="Times New Roman" panose="02020603050405020304" pitchFamily="18" charset="0"/>
                <a:cs typeface="Times New Roman" panose="02020603050405020304" pitchFamily="18" charset="0"/>
              </a:rPr>
              <a:t>Рисунок 2.12</a:t>
            </a:r>
          </a:p>
        </p:txBody>
      </p:sp>
      <p:sp>
        <p:nvSpPr>
          <p:cNvPr id="78853" name="Номер слайда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3739B588-D9A1-4726-95BC-4ABEB996DA9A}" type="slidenum">
              <a:rPr lang="ru-RU" altLang="ru-RU" sz="1400"/>
              <a:pPr eaLnBrk="1" hangingPunct="1">
                <a:spcBef>
                  <a:spcPct val="0"/>
                </a:spcBef>
                <a:buFontTx/>
                <a:buNone/>
              </a:pPr>
              <a:t>16</a:t>
            </a:fld>
            <a:endParaRPr lang="ru-RU" altLang="ru-RU" sz="1400"/>
          </a:p>
        </p:txBody>
      </p:sp>
    </p:spTree>
    <p:extLst>
      <p:ext uri="{BB962C8B-B14F-4D97-AF65-F5344CB8AC3E}">
        <p14:creationId xmlns:p14="http://schemas.microsoft.com/office/powerpoint/2010/main" val="17073577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4"/>
          <p:cNvSpPr>
            <a:spLocks noGrp="1" noChangeArrowheads="1"/>
          </p:cNvSpPr>
          <p:nvPr>
            <p:ph type="title"/>
          </p:nvPr>
        </p:nvSpPr>
        <p:spPr>
          <a:xfrm>
            <a:off x="1524000" y="0"/>
            <a:ext cx="9144000" cy="6858000"/>
          </a:xfrm>
        </p:spPr>
        <p:txBody>
          <a:bodyPr/>
          <a:lstStyle/>
          <a:p>
            <a:pPr algn="l" eaLnBrk="1" hangingPunct="1"/>
            <a:r>
              <a:rPr lang="ru-RU" altLang="ru-RU" sz="3600">
                <a:solidFill>
                  <a:srgbClr val="000000"/>
                </a:solidFill>
                <a:latin typeface="Times New Roman" panose="02020603050405020304" pitchFamily="18" charset="0"/>
                <a:cs typeface="Times New Roman" panose="02020603050405020304" pitchFamily="18" charset="0"/>
              </a:rPr>
              <a:t>     Из (2.5.3) можно получить, что отношение концентраций молекул в точках с </a:t>
            </a:r>
            <a:r>
              <a:rPr lang="en-GB" altLang="ru-RU" sz="3600" i="1">
                <a:solidFill>
                  <a:srgbClr val="000000"/>
                </a:solidFill>
                <a:latin typeface="Times New Roman" panose="02020603050405020304" pitchFamily="18" charset="0"/>
                <a:cs typeface="Times New Roman" panose="02020603050405020304" pitchFamily="18" charset="0"/>
              </a:rPr>
              <a:t>U</a:t>
            </a:r>
            <a:r>
              <a:rPr lang="ru-RU" altLang="ru-RU" sz="3600" baseline="-30000">
                <a:solidFill>
                  <a:srgbClr val="000000"/>
                </a:solidFill>
                <a:latin typeface="Times New Roman" panose="02020603050405020304" pitchFamily="18" charset="0"/>
                <a:cs typeface="Times New Roman" panose="02020603050405020304" pitchFamily="18" charset="0"/>
              </a:rPr>
              <a:t>1</a:t>
            </a:r>
            <a:r>
              <a:rPr lang="ru-RU" altLang="ru-RU" sz="3600">
                <a:solidFill>
                  <a:srgbClr val="000000"/>
                </a:solidFill>
                <a:latin typeface="Times New Roman" panose="02020603050405020304" pitchFamily="18" charset="0"/>
                <a:cs typeface="Times New Roman" panose="02020603050405020304" pitchFamily="18" charset="0"/>
              </a:rPr>
              <a:t> и </a:t>
            </a:r>
            <a:r>
              <a:rPr lang="en-GB" altLang="ru-RU" sz="3600" i="1">
                <a:solidFill>
                  <a:srgbClr val="000000"/>
                </a:solidFill>
                <a:latin typeface="Times New Roman" panose="02020603050405020304" pitchFamily="18" charset="0"/>
                <a:cs typeface="Times New Roman" panose="02020603050405020304" pitchFamily="18" charset="0"/>
              </a:rPr>
              <a:t>U</a:t>
            </a:r>
            <a:r>
              <a:rPr lang="ru-RU" altLang="ru-RU" sz="3600" baseline="-30000">
                <a:solidFill>
                  <a:srgbClr val="000000"/>
                </a:solidFill>
                <a:latin typeface="Times New Roman" panose="02020603050405020304" pitchFamily="18" charset="0"/>
                <a:cs typeface="Times New Roman" panose="02020603050405020304" pitchFamily="18" charset="0"/>
              </a:rPr>
              <a:t>2</a:t>
            </a:r>
            <a:r>
              <a:rPr lang="ru-RU" altLang="ru-RU" sz="3600">
                <a:solidFill>
                  <a:srgbClr val="000000"/>
                </a:solidFill>
                <a:latin typeface="Times New Roman" panose="02020603050405020304" pitchFamily="18" charset="0"/>
                <a:cs typeface="Times New Roman" panose="02020603050405020304" pitchFamily="18" charset="0"/>
              </a:rPr>
              <a:t> обладающих именно таким значением</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t>
            </a:r>
            <a:r>
              <a:rPr lang="ru-RU" altLang="ru-RU" sz="2400">
                <a:solidFill>
                  <a:srgbClr val="000000"/>
                </a:solidFill>
                <a:latin typeface="Times New Roman" panose="02020603050405020304" pitchFamily="18" charset="0"/>
                <a:cs typeface="Times New Roman" panose="02020603050405020304" pitchFamily="18" charset="0"/>
              </a:rPr>
              <a:t>(17)</a:t>
            </a: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Больцман доказал, что соотношение </a:t>
            </a:r>
            <a:r>
              <a:rPr lang="ru-RU" altLang="ru-RU" sz="2800">
                <a:solidFill>
                  <a:srgbClr val="000000"/>
                </a:solidFill>
                <a:latin typeface="Times New Roman" panose="02020603050405020304" pitchFamily="18" charset="0"/>
                <a:cs typeface="Times New Roman" panose="02020603050405020304" pitchFamily="18" charset="0"/>
              </a:rPr>
              <a:t>(16)</a:t>
            </a:r>
            <a:r>
              <a:rPr lang="ru-RU" altLang="ru-RU" sz="3600">
                <a:solidFill>
                  <a:srgbClr val="000000"/>
                </a:solidFill>
                <a:latin typeface="Times New Roman" panose="02020603050405020304" pitchFamily="18" charset="0"/>
                <a:cs typeface="Times New Roman" panose="02020603050405020304" pitchFamily="18" charset="0"/>
              </a:rPr>
              <a:t> справедливо не только в потенциальном поле сил гравитации, но и в любом потенциальном поле, для совокупности любых одинаковых частиц, находящихся в состоянии хаотического теплового движения.</a:t>
            </a:r>
            <a:r>
              <a:rPr lang="ru-RU" altLang="ru-RU" sz="4000">
                <a:latin typeface="Times New Roman" panose="02020603050405020304" pitchFamily="18" charset="0"/>
                <a:cs typeface="Times New Roman" panose="02020603050405020304" pitchFamily="18" charset="0"/>
              </a:rPr>
              <a:t> </a:t>
            </a:r>
          </a:p>
        </p:txBody>
      </p:sp>
      <p:sp>
        <p:nvSpPr>
          <p:cNvPr id="79875" name="Rectangle 6"/>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79876" name="Object 5"/>
          <p:cNvGraphicFramePr>
            <a:graphicFrameLocks noChangeAspect="1"/>
          </p:cNvGraphicFramePr>
          <p:nvPr/>
        </p:nvGraphicFramePr>
        <p:xfrm>
          <a:off x="4267200" y="1447800"/>
          <a:ext cx="3536950" cy="1809750"/>
        </p:xfrm>
        <a:graphic>
          <a:graphicData uri="http://schemas.openxmlformats.org/presentationml/2006/ole">
            <mc:AlternateContent xmlns:mc="http://schemas.openxmlformats.org/markup-compatibility/2006">
              <mc:Choice xmlns:v="urn:schemas-microsoft-com:vml" Requires="v">
                <p:oleObj spid="_x0000_s10243" name="Формула" r:id="rId3" imgW="787058" imgH="482391" progId="Equation.3">
                  <p:embed/>
                </p:oleObj>
              </mc:Choice>
              <mc:Fallback>
                <p:oleObj name="Формула" r:id="rId3" imgW="787058" imgH="482391"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1447800"/>
                        <a:ext cx="3536950"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9877" name="Номер слайда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EF19D13B-8D1B-4924-A5AA-EA27C076636D}" type="slidenum">
              <a:rPr lang="ru-RU" altLang="ru-RU" sz="1400"/>
              <a:pPr eaLnBrk="1" hangingPunct="1">
                <a:spcBef>
                  <a:spcPct val="0"/>
                </a:spcBef>
                <a:buFontTx/>
                <a:buNone/>
              </a:pPr>
              <a:t>17</a:t>
            </a:fld>
            <a:endParaRPr lang="ru-RU" altLang="ru-RU" sz="1400"/>
          </a:p>
        </p:txBody>
      </p:sp>
    </p:spTree>
    <p:extLst>
      <p:ext uri="{BB962C8B-B14F-4D97-AF65-F5344CB8AC3E}">
        <p14:creationId xmlns:p14="http://schemas.microsoft.com/office/powerpoint/2010/main" val="32268755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gradFill rotWithShape="1">
            <a:gsLst>
              <a:gs pos="0">
                <a:srgbClr val="00FF00"/>
              </a:gs>
              <a:gs pos="50000">
                <a:srgbClr val="FFFFFF"/>
              </a:gs>
              <a:gs pos="100000">
                <a:srgbClr val="00FF00"/>
              </a:gs>
            </a:gsLst>
            <a:lin ang="0" scaled="1"/>
          </a:gradFill>
          <a:ln>
            <a:solidFill>
              <a:schemeClr val="tx1"/>
            </a:solidFill>
            <a:miter lim="800000"/>
            <a:headEnd/>
            <a:tailEnd/>
          </a:ln>
        </p:spPr>
        <p:txBody>
          <a:bodyPr/>
          <a:lstStyle/>
          <a:p>
            <a:pPr eaLnBrk="1" hangingPunct="1"/>
            <a:r>
              <a:rPr lang="ru-RU" altLang="ru-RU" sz="3600" b="1">
                <a:solidFill>
                  <a:srgbClr val="000000"/>
                </a:solidFill>
                <a:latin typeface="Times New Roman" panose="02020603050405020304" pitchFamily="18" charset="0"/>
                <a:cs typeface="Times New Roman" panose="02020603050405020304" pitchFamily="18" charset="0"/>
              </a:rPr>
              <a:t>15.6. Закон распределения Максвелла-Больцмана</a:t>
            </a:r>
            <a:endParaRPr lang="ru-RU" altLang="ru-RU" sz="4000" i="1">
              <a:solidFill>
                <a:srgbClr val="000000"/>
              </a:solidFill>
              <a:latin typeface="Times New Roman" panose="02020603050405020304" pitchFamily="18" charset="0"/>
              <a:cs typeface="Times New Roman" panose="02020603050405020304" pitchFamily="18" charset="0"/>
            </a:endParaRPr>
          </a:p>
        </p:txBody>
      </p:sp>
      <p:sp>
        <p:nvSpPr>
          <p:cNvPr id="80899" name="Rectangle 3"/>
          <p:cNvSpPr>
            <a:spLocks noGrp="1" noChangeArrowheads="1"/>
          </p:cNvSpPr>
          <p:nvPr>
            <p:ph type="body" idx="1"/>
          </p:nvPr>
        </p:nvSpPr>
        <p:spPr>
          <a:xfrm>
            <a:off x="1524000" y="1600201"/>
            <a:ext cx="9144000" cy="4525963"/>
          </a:xfrm>
        </p:spPr>
        <p:txBody>
          <a:bodyPr/>
          <a:lstStyle/>
          <a:p>
            <a:pPr algn="just" eaLnBrk="1" hangingPunct="1">
              <a:buFontTx/>
              <a:buNone/>
            </a:pPr>
            <a:r>
              <a:rPr lang="ru-RU" altLang="ru-RU" smtClean="0">
                <a:solidFill>
                  <a:srgbClr val="000000"/>
                </a:solidFill>
                <a:latin typeface="Times New Roman" panose="02020603050405020304" pitchFamily="18" charset="0"/>
                <a:cs typeface="Times New Roman" panose="02020603050405020304" pitchFamily="18" charset="0"/>
              </a:rPr>
              <a:t>   		В п. 2.3 мы получили выражение для распределения молекул по скоростям (распределение Максвелла):</a:t>
            </a:r>
            <a:endParaRPr lang="ru-RU" altLang="ru-RU" smtClean="0">
              <a:solidFill>
                <a:srgbClr val="000000"/>
              </a:solidFill>
              <a:cs typeface="Times New Roman" panose="02020603050405020304" pitchFamily="18" charset="0"/>
            </a:endParaRPr>
          </a:p>
          <a:p>
            <a:pPr algn="just" eaLnBrk="1" hangingPunct="1">
              <a:buFontTx/>
              <a:buNone/>
            </a:pPr>
            <a:r>
              <a:rPr lang="ru-RU" altLang="ru-RU" smtClean="0">
                <a:solidFill>
                  <a:srgbClr val="000000"/>
                </a:solidFill>
                <a:cs typeface="Times New Roman" panose="02020603050405020304" pitchFamily="18" charset="0"/>
              </a:rPr>
              <a:t>		</a:t>
            </a:r>
            <a:endParaRPr lang="ru-RU" altLang="ru-RU" smtClean="0">
              <a:solidFill>
                <a:srgbClr val="000000"/>
              </a:solidFill>
            </a:endParaRPr>
          </a:p>
          <a:p>
            <a:pPr algn="just" eaLnBrk="1" hangingPunct="1">
              <a:buFontTx/>
              <a:buNone/>
            </a:pPr>
            <a:r>
              <a:rPr lang="ru-RU" altLang="ru-RU" smtClean="0">
                <a:solidFill>
                  <a:srgbClr val="000000"/>
                </a:solidFill>
              </a:rPr>
              <a:t>                                                          </a:t>
            </a:r>
          </a:p>
          <a:p>
            <a:pPr algn="just" eaLnBrk="1" hangingPunct="1">
              <a:buFontTx/>
              <a:buNone/>
            </a:pPr>
            <a:endParaRPr lang="ru-RU" altLang="ru-RU" smtClean="0">
              <a:solidFill>
                <a:srgbClr val="000000"/>
              </a:solidFill>
            </a:endParaRPr>
          </a:p>
          <a:p>
            <a:pPr algn="just" eaLnBrk="1" hangingPunct="1">
              <a:buFontTx/>
              <a:buNone/>
            </a:pPr>
            <a:endParaRPr lang="ru-RU" altLang="ru-RU" smtClean="0">
              <a:solidFill>
                <a:srgbClr val="000000"/>
              </a:solidFill>
            </a:endParaRPr>
          </a:p>
          <a:p>
            <a:pPr algn="just" eaLnBrk="1" hangingPunct="1">
              <a:buFontTx/>
              <a:buNone/>
            </a:pPr>
            <a:r>
              <a:rPr lang="ru-RU" altLang="ru-RU" smtClean="0">
                <a:solidFill>
                  <a:srgbClr val="000000"/>
                </a:solidFill>
                <a:latin typeface="Times New Roman" panose="02020603050405020304" pitchFamily="18" charset="0"/>
                <a:cs typeface="Times New Roman" panose="02020603050405020304" pitchFamily="18" charset="0"/>
              </a:rPr>
              <a:t>                                                                       </a:t>
            </a:r>
            <a:r>
              <a:rPr lang="ru-RU" altLang="ru-RU" sz="2400">
                <a:solidFill>
                  <a:srgbClr val="000000"/>
                </a:solidFill>
                <a:latin typeface="Times New Roman" panose="02020603050405020304" pitchFamily="18" charset="0"/>
                <a:cs typeface="Times New Roman" panose="02020603050405020304" pitchFamily="18" charset="0"/>
              </a:rPr>
              <a:t>(18)</a:t>
            </a:r>
          </a:p>
          <a:p>
            <a:pPr algn="just" eaLnBrk="1" hangingPunct="1">
              <a:buFontTx/>
              <a:buNone/>
            </a:pPr>
            <a:endParaRPr lang="ru-RU" altLang="ru-RU" sz="2400">
              <a:solidFill>
                <a:srgbClr val="000000"/>
              </a:solidFill>
            </a:endParaRPr>
          </a:p>
        </p:txBody>
      </p:sp>
      <p:sp>
        <p:nvSpPr>
          <p:cNvPr id="80900" name="Rectangle 5"/>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80901" name="Object 4"/>
          <p:cNvGraphicFramePr>
            <a:graphicFrameLocks noChangeAspect="1"/>
          </p:cNvGraphicFramePr>
          <p:nvPr/>
        </p:nvGraphicFramePr>
        <p:xfrm>
          <a:off x="1905000" y="3429000"/>
          <a:ext cx="8001000" cy="1943100"/>
        </p:xfrm>
        <a:graphic>
          <a:graphicData uri="http://schemas.openxmlformats.org/presentationml/2006/ole">
            <mc:AlternateContent xmlns:mc="http://schemas.openxmlformats.org/markup-compatibility/2006">
              <mc:Choice xmlns:v="urn:schemas-microsoft-com:vml" Requires="v">
                <p:oleObj spid="_x0000_s11267" name="Формула" r:id="rId3" imgW="2349500" imgH="571500" progId="Equation.3">
                  <p:embed/>
                </p:oleObj>
              </mc:Choice>
              <mc:Fallback>
                <p:oleObj name="Формула" r:id="rId3" imgW="2349500" imgH="5715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3429000"/>
                        <a:ext cx="8001000"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0902" name="Номер слайда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1FB0C573-0CE5-4905-8302-30F942CE6FA8}" type="slidenum">
              <a:rPr lang="ru-RU" altLang="ru-RU" sz="1400"/>
              <a:pPr eaLnBrk="1" hangingPunct="1">
                <a:spcBef>
                  <a:spcPct val="0"/>
                </a:spcBef>
                <a:buFontTx/>
                <a:buNone/>
              </a:pPr>
              <a:t>18</a:t>
            </a:fld>
            <a:endParaRPr lang="ru-RU" altLang="ru-RU" sz="1400"/>
          </a:p>
        </p:txBody>
      </p:sp>
    </p:spTree>
    <p:extLst>
      <p:ext uri="{BB962C8B-B14F-4D97-AF65-F5344CB8AC3E}">
        <p14:creationId xmlns:p14="http://schemas.microsoft.com/office/powerpoint/2010/main" val="30066723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151554"/>
                                        </p:tgtEl>
                                        <p:attrNameLst>
                                          <p:attrName>style.visibility</p:attrName>
                                        </p:attrNameLst>
                                      </p:cBhvr>
                                      <p:to>
                                        <p:strVal val="visible"/>
                                      </p:to>
                                    </p:set>
                                    <p:animEffect transition="in" filter="barn(inHorizontal)">
                                      <p:cBhvr>
                                        <p:cTn id="7" dur="500"/>
                                        <p:tgtEl>
                                          <p:spTgt spid="1515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554" grpId="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4"/>
          <p:cNvSpPr>
            <a:spLocks noGrp="1" noChangeArrowheads="1"/>
          </p:cNvSpPr>
          <p:nvPr>
            <p:ph type="title"/>
          </p:nvPr>
        </p:nvSpPr>
        <p:spPr>
          <a:xfrm>
            <a:off x="1524000" y="0"/>
            <a:ext cx="9144000" cy="6858000"/>
          </a:xfrm>
        </p:spPr>
        <p:txBody>
          <a:bodyPr/>
          <a:lstStyle/>
          <a:p>
            <a:pPr algn="l" eaLnBrk="1" hangingPunct="1"/>
            <a:r>
              <a:rPr lang="ru-RU" altLang="ru-RU" sz="3600">
                <a:solidFill>
                  <a:srgbClr val="000000"/>
                </a:solidFill>
                <a:latin typeface="Times New Roman" panose="02020603050405020304" pitchFamily="18" charset="0"/>
                <a:cs typeface="Times New Roman" panose="02020603050405020304" pitchFamily="18" charset="0"/>
              </a:rPr>
              <a:t>	Из этого выражения легко найти распределение молекул газа по значениям кинетической энергии </a:t>
            </a:r>
            <a:r>
              <a:rPr lang="en-US" altLang="ru-RU" sz="3600" i="1">
                <a:solidFill>
                  <a:srgbClr val="000000"/>
                </a:solidFill>
                <a:latin typeface="Times New Roman" panose="02020603050405020304" pitchFamily="18" charset="0"/>
                <a:cs typeface="Times New Roman" panose="02020603050405020304" pitchFamily="18" charset="0"/>
              </a:rPr>
              <a:t>K</a:t>
            </a:r>
            <a:r>
              <a:rPr lang="ru-RU" altLang="ru-RU" sz="3600">
                <a:solidFill>
                  <a:srgbClr val="000000"/>
                </a:solidFill>
                <a:latin typeface="Times New Roman" panose="02020603050405020304" pitchFamily="18" charset="0"/>
                <a:cs typeface="Times New Roman" panose="02020603050405020304" pitchFamily="18" charset="0"/>
              </a:rPr>
              <a:t>. Для этого перейдём от переменной </a:t>
            </a:r>
            <a:r>
              <a:rPr lang="el-GR" altLang="ru-RU" sz="3600">
                <a:solidFill>
                  <a:srgbClr val="000000"/>
                </a:solidFill>
                <a:latin typeface="Times New Roman" panose="02020603050405020304" pitchFamily="18" charset="0"/>
                <a:cs typeface="Times New Roman" panose="02020603050405020304" pitchFamily="18" charset="0"/>
              </a:rPr>
              <a:t>υ</a:t>
            </a:r>
            <a:r>
              <a:rPr lang="ru-RU" altLang="ru-RU" sz="3600">
                <a:solidFill>
                  <a:srgbClr val="000000"/>
                </a:solidFill>
                <a:latin typeface="Times New Roman" panose="02020603050405020304" pitchFamily="18" charset="0"/>
                <a:cs typeface="Times New Roman" panose="02020603050405020304" pitchFamily="18" charset="0"/>
              </a:rPr>
              <a:t> к переменной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где d</a:t>
            </a:r>
            <a:r>
              <a:rPr lang="ru-RU" altLang="ru-RU" sz="3600" i="1">
                <a:solidFill>
                  <a:srgbClr val="000000"/>
                </a:solidFill>
                <a:latin typeface="Times New Roman" panose="02020603050405020304" pitchFamily="18" charset="0"/>
                <a:cs typeface="Times New Roman" panose="02020603050405020304" pitchFamily="18" charset="0"/>
              </a:rPr>
              <a:t>n(</a:t>
            </a:r>
            <a:r>
              <a:rPr lang="en-US" altLang="ru-RU" sz="3600" i="1">
                <a:solidFill>
                  <a:srgbClr val="000000"/>
                </a:solidFill>
                <a:latin typeface="Times New Roman" panose="02020603050405020304" pitchFamily="18" charset="0"/>
                <a:cs typeface="Times New Roman" panose="02020603050405020304" pitchFamily="18" charset="0"/>
              </a:rPr>
              <a:t>K</a:t>
            </a:r>
            <a:r>
              <a:rPr lang="ru-RU" altLang="ru-RU" sz="3600" i="1">
                <a:solidFill>
                  <a:srgbClr val="000000"/>
                </a:solidFill>
                <a:latin typeface="Times New Roman" panose="02020603050405020304" pitchFamily="18" charset="0"/>
                <a:cs typeface="Times New Roman" panose="02020603050405020304" pitchFamily="18" charset="0"/>
              </a:rPr>
              <a:t>)</a:t>
            </a:r>
            <a:r>
              <a:rPr lang="ru-RU" altLang="ru-RU" sz="3600">
                <a:solidFill>
                  <a:srgbClr val="000000"/>
                </a:solidFill>
                <a:latin typeface="Times New Roman" panose="02020603050405020304" pitchFamily="18" charset="0"/>
                <a:cs typeface="Times New Roman" panose="02020603050405020304" pitchFamily="18" charset="0"/>
              </a:rPr>
              <a:t> – число молекул, имеющих кинетическую энергию поступательного движения, заключённую в интервале от </a:t>
            </a:r>
            <a:r>
              <a:rPr lang="en-US" altLang="ru-RU" sz="3600" i="1">
                <a:solidFill>
                  <a:srgbClr val="000000"/>
                </a:solidFill>
                <a:latin typeface="Times New Roman" panose="02020603050405020304" pitchFamily="18" charset="0"/>
                <a:cs typeface="Times New Roman" panose="02020603050405020304" pitchFamily="18" charset="0"/>
              </a:rPr>
              <a:t>K</a:t>
            </a:r>
            <a:r>
              <a:rPr lang="en-US" altLang="ru-RU" sz="3600" i="1" baseline="-30000">
                <a:solidFill>
                  <a:srgbClr val="000000"/>
                </a:solidFill>
                <a:latin typeface="Times New Roman" panose="02020603050405020304" pitchFamily="18" charset="0"/>
                <a:cs typeface="Times New Roman" panose="02020603050405020304" pitchFamily="18" charset="0"/>
              </a:rPr>
              <a:t> </a:t>
            </a:r>
            <a:r>
              <a:rPr lang="en-US" altLang="ru-RU" sz="3600" i="1">
                <a:solidFill>
                  <a:srgbClr val="000000"/>
                </a:solidFill>
                <a:latin typeface="Times New Roman" panose="02020603050405020304" pitchFamily="18" charset="0"/>
                <a:cs typeface="Times New Roman" panose="02020603050405020304" pitchFamily="18" charset="0"/>
              </a:rPr>
              <a:t> </a:t>
            </a:r>
            <a:r>
              <a:rPr lang="ru-RU" altLang="ru-RU" sz="3600">
                <a:solidFill>
                  <a:srgbClr val="000000"/>
                </a:solidFill>
                <a:latin typeface="Times New Roman" panose="02020603050405020304" pitchFamily="18" charset="0"/>
                <a:cs typeface="Times New Roman" panose="02020603050405020304" pitchFamily="18" charset="0"/>
              </a:rPr>
              <a:t>до</a:t>
            </a:r>
            <a:r>
              <a:rPr lang="ru-RU" altLang="ru-RU" smtClean="0">
                <a:latin typeface="Times New Roman" panose="02020603050405020304" pitchFamily="18" charset="0"/>
                <a:cs typeface="Times New Roman" panose="02020603050405020304" pitchFamily="18" charset="0"/>
              </a:rPr>
              <a:t> </a:t>
            </a:r>
          </a:p>
        </p:txBody>
      </p:sp>
      <p:sp>
        <p:nvSpPr>
          <p:cNvPr id="81923" name="Rectangle 6"/>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81924" name="Object 5"/>
          <p:cNvGraphicFramePr>
            <a:graphicFrameLocks noChangeAspect="1"/>
          </p:cNvGraphicFramePr>
          <p:nvPr/>
        </p:nvGraphicFramePr>
        <p:xfrm>
          <a:off x="7924800" y="2081214"/>
          <a:ext cx="1676400" cy="1125537"/>
        </p:xfrm>
        <a:graphic>
          <a:graphicData uri="http://schemas.openxmlformats.org/presentationml/2006/ole">
            <mc:AlternateContent xmlns:mc="http://schemas.openxmlformats.org/markup-compatibility/2006">
              <mc:Choice xmlns:v="urn:schemas-microsoft-com:vml" Requires="v">
                <p:oleObj spid="_x0000_s12293" name="Формула" r:id="rId3" imgW="698500" imgH="469900" progId="Equation.3">
                  <p:embed/>
                </p:oleObj>
              </mc:Choice>
              <mc:Fallback>
                <p:oleObj name="Формула" r:id="rId3" imgW="698500" imgH="4699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24800" y="2081214"/>
                        <a:ext cx="1676400" cy="112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1925" name="Rectangle 8"/>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81926" name="Object 7"/>
          <p:cNvGraphicFramePr>
            <a:graphicFrameLocks noChangeAspect="1"/>
          </p:cNvGraphicFramePr>
          <p:nvPr/>
        </p:nvGraphicFramePr>
        <p:xfrm>
          <a:off x="1524000" y="3124200"/>
          <a:ext cx="9144000" cy="1441450"/>
        </p:xfrm>
        <a:graphic>
          <a:graphicData uri="http://schemas.openxmlformats.org/presentationml/2006/ole">
            <mc:AlternateContent xmlns:mc="http://schemas.openxmlformats.org/markup-compatibility/2006">
              <mc:Choice xmlns:v="urn:schemas-microsoft-com:vml" Requires="v">
                <p:oleObj spid="_x0000_s12294" name="Формула" r:id="rId5" imgW="3327400" imgH="520700" progId="Equation.3">
                  <p:embed/>
                </p:oleObj>
              </mc:Choice>
              <mc:Fallback>
                <p:oleObj name="Формула" r:id="rId5" imgW="3327400" imgH="5207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0" y="3124200"/>
                        <a:ext cx="9144000"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1927" name="Rectangle 10"/>
          <p:cNvSpPr>
            <a:spLocks noChangeArrowheads="1"/>
          </p:cNvSpPr>
          <p:nvPr/>
        </p:nvSpPr>
        <p:spPr bwMode="auto">
          <a:xfrm>
            <a:off x="1524001" y="31490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81928" name="Object 9"/>
          <p:cNvGraphicFramePr>
            <a:graphicFrameLocks noChangeAspect="1"/>
          </p:cNvGraphicFramePr>
          <p:nvPr/>
        </p:nvGraphicFramePr>
        <p:xfrm>
          <a:off x="1524000" y="6262688"/>
          <a:ext cx="1905000" cy="595312"/>
        </p:xfrm>
        <a:graphic>
          <a:graphicData uri="http://schemas.openxmlformats.org/presentationml/2006/ole">
            <mc:AlternateContent xmlns:mc="http://schemas.openxmlformats.org/markup-compatibility/2006">
              <mc:Choice xmlns:v="urn:schemas-microsoft-com:vml" Requires="v">
                <p:oleObj spid="_x0000_s12295" name="Формула" r:id="rId7" imgW="609336" imgH="190417" progId="Equation.3">
                  <p:embed/>
                </p:oleObj>
              </mc:Choice>
              <mc:Fallback>
                <p:oleObj name="Формула" r:id="rId7" imgW="609336" imgH="190417"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24000" y="6262688"/>
                        <a:ext cx="1905000"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1929" name="Номер слайда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FE6DCFD1-4DF3-4AF8-BFC5-40C3E9781B75}" type="slidenum">
              <a:rPr lang="ru-RU" altLang="ru-RU" sz="1400"/>
              <a:pPr eaLnBrk="1" hangingPunct="1">
                <a:spcBef>
                  <a:spcPct val="0"/>
                </a:spcBef>
                <a:buFontTx/>
                <a:buNone/>
              </a:pPr>
              <a:t>19</a:t>
            </a:fld>
            <a:endParaRPr lang="ru-RU" altLang="ru-RU" sz="1400"/>
          </a:p>
        </p:txBody>
      </p:sp>
    </p:spTree>
    <p:extLst>
      <p:ext uri="{BB962C8B-B14F-4D97-AF65-F5344CB8AC3E}">
        <p14:creationId xmlns:p14="http://schemas.microsoft.com/office/powerpoint/2010/main" val="2287031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4"/>
          <p:cNvSpPr>
            <a:spLocks noGrp="1" noChangeArrowheads="1"/>
          </p:cNvSpPr>
          <p:nvPr>
            <p:ph type="title"/>
          </p:nvPr>
        </p:nvSpPr>
        <p:spPr>
          <a:xfrm>
            <a:off x="1524000" y="0"/>
            <a:ext cx="9144000" cy="6858000"/>
          </a:xfrm>
        </p:spPr>
        <p:txBody>
          <a:bodyPr/>
          <a:lstStyle/>
          <a:p>
            <a:pPr algn="l" eaLnBrk="1" hangingPunct="1"/>
            <a:r>
              <a:rPr lang="ru-RU" altLang="ru-RU" smtClean="0"/>
              <a:t>   </a:t>
            </a:r>
            <a:r>
              <a:rPr lang="ru-RU" altLang="ru-RU" sz="3600">
                <a:solidFill>
                  <a:srgbClr val="000000"/>
                </a:solidFill>
                <a:latin typeface="Times New Roman" panose="02020603050405020304" pitchFamily="18" charset="0"/>
                <a:cs typeface="Times New Roman" panose="02020603050405020304" pitchFamily="18" charset="0"/>
              </a:rPr>
              <a:t>Отсюда </a:t>
            </a:r>
            <a:r>
              <a:rPr lang="ru-RU" altLang="ru-RU" sz="3600" b="1" i="1">
                <a:solidFill>
                  <a:srgbClr val="FF0000"/>
                </a:solidFill>
                <a:latin typeface="Times New Roman" panose="02020603050405020304" pitchFamily="18" charset="0"/>
                <a:cs typeface="Times New Roman" panose="02020603050405020304" pitchFamily="18" charset="0"/>
              </a:rPr>
              <a:t>получим функцию распределения молекул по энергиям теплового движения</a:t>
            </a:r>
            <a:r>
              <a:rPr lang="ru-RU" altLang="ru-RU" sz="3600">
                <a:solidFill>
                  <a:srgbClr val="000000"/>
                </a:solidFill>
                <a:latin typeface="Times New Roman" panose="02020603050405020304" pitchFamily="18" charset="0"/>
                <a:cs typeface="Times New Roman" panose="02020603050405020304" pitchFamily="18" charset="0"/>
              </a:rPr>
              <a:t>:</a:t>
            </a:r>
            <a:r>
              <a:rPr lang="ru-RU" altLang="ru-RU" sz="3600">
                <a:solidFill>
                  <a:srgbClr val="000000"/>
                </a:solidFill>
                <a:cs typeface="Times New Roman" panose="02020603050405020304" pitchFamily="18" charset="0"/>
              </a:rPr>
              <a:t/>
            </a:r>
            <a:br>
              <a:rPr lang="ru-RU" altLang="ru-RU" sz="3600">
                <a:solidFill>
                  <a:srgbClr val="000000"/>
                </a:solidFill>
                <a:cs typeface="Times New Roman" panose="02020603050405020304" pitchFamily="18" charset="0"/>
              </a:rPr>
            </a:br>
            <a:r>
              <a:rPr lang="ru-RU" altLang="ru-RU" sz="3600">
                <a:solidFill>
                  <a:srgbClr val="000000"/>
                </a:solidFill>
                <a:cs typeface="Times New Roman" panose="02020603050405020304" pitchFamily="18" charset="0"/>
              </a:rPr>
              <a:t>		</a:t>
            </a:r>
            <a:r>
              <a:rPr lang="ru-RU" altLang="ru-RU" sz="3600">
                <a:solidFill>
                  <a:srgbClr val="000000"/>
                </a:solidFill>
              </a:rPr>
              <a:t/>
            </a:r>
            <a:br>
              <a:rPr lang="ru-RU" altLang="ru-RU" sz="3600">
                <a:solidFill>
                  <a:srgbClr val="000000"/>
                </a:solidFill>
              </a:rPr>
            </a:br>
            <a:r>
              <a:rPr lang="ru-RU" altLang="ru-RU" sz="3600">
                <a:solidFill>
                  <a:srgbClr val="000000"/>
                </a:solidFill>
              </a:rPr>
              <a:t>                                                              </a:t>
            </a:r>
            <a:r>
              <a:rPr lang="ru-RU" altLang="ru-RU" sz="2400">
                <a:solidFill>
                  <a:srgbClr val="000000"/>
                </a:solidFill>
                <a:latin typeface="Times New Roman" panose="02020603050405020304" pitchFamily="18" charset="0"/>
                <a:cs typeface="Times New Roman" panose="02020603050405020304" pitchFamily="18" charset="0"/>
              </a:rPr>
              <a:t>(19)</a:t>
            </a:r>
            <a:r>
              <a:rPr lang="ru-RU" altLang="ru-RU" sz="3600">
                <a:solidFill>
                  <a:srgbClr val="000000"/>
                </a:solidFill>
              </a:rPr>
              <a:t/>
            </a:r>
            <a:br>
              <a:rPr lang="ru-RU" altLang="ru-RU" sz="3600">
                <a:solidFill>
                  <a:srgbClr val="000000"/>
                </a:solidFill>
              </a:rPr>
            </a:b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Средняя кинетическая              энергия  молекулы идеального газа:</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то есть получили результат, совпадающий с прежним результатом, полученным в п. 1.3.</a:t>
            </a:r>
          </a:p>
        </p:txBody>
      </p:sp>
      <p:sp>
        <p:nvSpPr>
          <p:cNvPr id="82947" name="Rectangle 6"/>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82948" name="Object 5"/>
          <p:cNvGraphicFramePr>
            <a:graphicFrameLocks noChangeAspect="1"/>
          </p:cNvGraphicFramePr>
          <p:nvPr/>
        </p:nvGraphicFramePr>
        <p:xfrm>
          <a:off x="2286000" y="1371600"/>
          <a:ext cx="6172200" cy="1524000"/>
        </p:xfrm>
        <a:graphic>
          <a:graphicData uri="http://schemas.openxmlformats.org/presentationml/2006/ole">
            <mc:AlternateContent xmlns:mc="http://schemas.openxmlformats.org/markup-compatibility/2006">
              <mc:Choice xmlns:v="urn:schemas-microsoft-com:vml" Requires="v">
                <p:oleObj spid="_x0000_s13317" name="Формула" r:id="rId3" imgW="2120900" imgH="520700" progId="Equation.3">
                  <p:embed/>
                </p:oleObj>
              </mc:Choice>
              <mc:Fallback>
                <p:oleObj name="Формула" r:id="rId3" imgW="2120900" imgH="5207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1371600"/>
                        <a:ext cx="6172200" cy="15240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2949" name="Rectangle 8"/>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82950" name="Object 7"/>
          <p:cNvGraphicFramePr>
            <a:graphicFrameLocks noChangeAspect="1"/>
          </p:cNvGraphicFramePr>
          <p:nvPr/>
        </p:nvGraphicFramePr>
        <p:xfrm>
          <a:off x="6096000" y="2895600"/>
          <a:ext cx="1371600" cy="533400"/>
        </p:xfrm>
        <a:graphic>
          <a:graphicData uri="http://schemas.openxmlformats.org/presentationml/2006/ole">
            <mc:AlternateContent xmlns:mc="http://schemas.openxmlformats.org/markup-compatibility/2006">
              <mc:Choice xmlns:v="urn:schemas-microsoft-com:vml" Requires="v">
                <p:oleObj spid="_x0000_s13318" name="Формула" r:id="rId5" imgW="469696" imgH="177723" progId="Equation.3">
                  <p:embed/>
                </p:oleObj>
              </mc:Choice>
              <mc:Fallback>
                <p:oleObj name="Формула" r:id="rId5" imgW="469696" imgH="177723"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0" y="2895600"/>
                        <a:ext cx="1371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2951" name="Rectangle 10"/>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82952" name="Object 9"/>
          <p:cNvGraphicFramePr>
            <a:graphicFrameLocks noChangeAspect="1"/>
          </p:cNvGraphicFramePr>
          <p:nvPr/>
        </p:nvGraphicFramePr>
        <p:xfrm>
          <a:off x="2743200" y="4114801"/>
          <a:ext cx="6019800" cy="1609725"/>
        </p:xfrm>
        <a:graphic>
          <a:graphicData uri="http://schemas.openxmlformats.org/presentationml/2006/ole">
            <mc:AlternateContent xmlns:mc="http://schemas.openxmlformats.org/markup-compatibility/2006">
              <mc:Choice xmlns:v="urn:schemas-microsoft-com:vml" Requires="v">
                <p:oleObj spid="_x0000_s13319" name="Формула" r:id="rId7" imgW="2032000" imgH="546100" progId="Equation.3">
                  <p:embed/>
                </p:oleObj>
              </mc:Choice>
              <mc:Fallback>
                <p:oleObj name="Формула" r:id="rId7" imgW="2032000" imgH="5461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43200" y="4114801"/>
                        <a:ext cx="6019800"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2953" name="Номер слайда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F4CF030C-7C62-4322-ADE8-8CAAB8DA9B33}" type="slidenum">
              <a:rPr lang="ru-RU" altLang="ru-RU" sz="1400"/>
              <a:pPr eaLnBrk="1" hangingPunct="1">
                <a:spcBef>
                  <a:spcPct val="0"/>
                </a:spcBef>
                <a:buFontTx/>
                <a:buNone/>
              </a:pPr>
              <a:t>20</a:t>
            </a:fld>
            <a:endParaRPr lang="ru-RU" altLang="ru-RU" sz="1400"/>
          </a:p>
        </p:txBody>
      </p:sp>
    </p:spTree>
    <p:extLst>
      <p:ext uri="{BB962C8B-B14F-4D97-AF65-F5344CB8AC3E}">
        <p14:creationId xmlns:p14="http://schemas.microsoft.com/office/powerpoint/2010/main" val="19902364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4"/>
          <p:cNvSpPr>
            <a:spLocks noGrp="1" noChangeArrowheads="1"/>
          </p:cNvSpPr>
          <p:nvPr>
            <p:ph type="title"/>
          </p:nvPr>
        </p:nvSpPr>
        <p:spPr>
          <a:xfrm>
            <a:off x="1524000" y="0"/>
            <a:ext cx="9296400" cy="6858000"/>
          </a:xfrm>
        </p:spPr>
        <p:txBody>
          <a:bodyPr/>
          <a:lstStyle/>
          <a:p>
            <a:pPr algn="l" eaLnBrk="1" hangingPunct="1"/>
            <a:r>
              <a:rPr lang="ru-RU" altLang="ru-RU" sz="3600">
                <a:solidFill>
                  <a:srgbClr val="000000"/>
                </a:solidFill>
                <a:latin typeface="Times New Roman" panose="02020603050405020304" pitchFamily="18" charset="0"/>
                <a:cs typeface="Times New Roman" panose="02020603050405020304" pitchFamily="18" charset="0"/>
              </a:rPr>
              <a:t>   Итак, </a:t>
            </a:r>
            <a:r>
              <a:rPr lang="ru-RU" altLang="ru-RU" sz="3600" b="1" i="1">
                <a:solidFill>
                  <a:srgbClr val="FF0000"/>
                </a:solidFill>
                <a:latin typeface="Times New Roman" panose="02020603050405020304" pitchFamily="18" charset="0"/>
                <a:cs typeface="Times New Roman" panose="02020603050405020304" pitchFamily="18" charset="0"/>
              </a:rPr>
              <a:t>закон Максвелла даёт распределение частиц по значениям кинетической энергии а закон Больцмана – распределение частиц по значениям потенциальной энергии</a:t>
            </a:r>
            <a:r>
              <a:rPr lang="ru-RU" altLang="ru-RU" sz="3600">
                <a:solidFill>
                  <a:srgbClr val="000000"/>
                </a:solidFill>
                <a:latin typeface="Times New Roman" panose="02020603050405020304" pitchFamily="18" charset="0"/>
                <a:cs typeface="Times New Roman" panose="02020603050405020304" pitchFamily="18" charset="0"/>
              </a:rPr>
              <a:t>. Оба распределения можно объединить в единый </a:t>
            </a:r>
            <a:r>
              <a:rPr lang="ru-RU" altLang="ru-RU" sz="3600" b="1" i="1">
                <a:solidFill>
                  <a:srgbClr val="FF0000"/>
                </a:solidFill>
                <a:latin typeface="Times New Roman" panose="02020603050405020304" pitchFamily="18" charset="0"/>
                <a:cs typeface="Times New Roman" panose="02020603050405020304" pitchFamily="18" charset="0"/>
              </a:rPr>
              <a:t>закон Максвелла-Больцмана</a:t>
            </a:r>
            <a:r>
              <a:rPr lang="ru-RU" altLang="ru-RU" sz="3600">
                <a:solidFill>
                  <a:srgbClr val="000000"/>
                </a:solidFill>
                <a:latin typeface="Times New Roman" panose="02020603050405020304" pitchFamily="18" charset="0"/>
                <a:cs typeface="Times New Roman" panose="02020603050405020304" pitchFamily="18" charset="0"/>
              </a:rPr>
              <a:t>, согласно которому, </a:t>
            </a:r>
            <a:r>
              <a:rPr lang="ru-RU" altLang="ru-RU" sz="3600">
                <a:solidFill>
                  <a:srgbClr val="0000FF"/>
                </a:solidFill>
                <a:latin typeface="Times New Roman" panose="02020603050405020304" pitchFamily="18" charset="0"/>
                <a:cs typeface="Times New Roman" panose="02020603050405020304" pitchFamily="18" charset="0"/>
              </a:rPr>
              <a:t>число молекул в единице объёма, скорости которых лежат в пределах от </a:t>
            </a:r>
            <a:r>
              <a:rPr lang="el-GR" altLang="ru-RU" sz="3600">
                <a:solidFill>
                  <a:srgbClr val="0000FF"/>
                </a:solidFill>
                <a:latin typeface="Times New Roman" panose="02020603050405020304" pitchFamily="18" charset="0"/>
                <a:cs typeface="Times New Roman" panose="02020603050405020304" pitchFamily="18" charset="0"/>
              </a:rPr>
              <a:t>υ</a:t>
            </a:r>
            <a:r>
              <a:rPr lang="ru-RU" altLang="ru-RU" sz="3600">
                <a:solidFill>
                  <a:srgbClr val="0000FF"/>
                </a:solidFill>
                <a:latin typeface="Times New Roman" panose="02020603050405020304" pitchFamily="18" charset="0"/>
                <a:cs typeface="Times New Roman" panose="02020603050405020304" pitchFamily="18" charset="0"/>
              </a:rPr>
              <a:t> до</a:t>
            </a:r>
            <a:br>
              <a:rPr lang="ru-RU" altLang="ru-RU" sz="3600">
                <a:solidFill>
                  <a:srgbClr val="0000FF"/>
                </a:solidFill>
                <a:latin typeface="Times New Roman" panose="02020603050405020304" pitchFamily="18" charset="0"/>
                <a:cs typeface="Times New Roman" panose="02020603050405020304" pitchFamily="18" charset="0"/>
              </a:rPr>
            </a:br>
            <a:r>
              <a:rPr lang="ru-RU" altLang="ru-RU" sz="3600">
                <a:solidFill>
                  <a:srgbClr val="0000FF"/>
                </a:solidFill>
                <a:latin typeface="Times New Roman" panose="02020603050405020304" pitchFamily="18" charset="0"/>
                <a:cs typeface="Times New Roman" panose="02020603050405020304" pitchFamily="18" charset="0"/>
              </a:rPr>
              <a:t>              равно:</a:t>
            </a:r>
            <a:br>
              <a:rPr lang="ru-RU" altLang="ru-RU" sz="3600">
                <a:solidFill>
                  <a:srgbClr val="0000FF"/>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t>
            </a:r>
            <a:r>
              <a:rPr lang="ru-RU" altLang="ru-RU" sz="2400">
                <a:latin typeface="Times New Roman" panose="02020603050405020304" pitchFamily="18" charset="0"/>
                <a:cs typeface="Times New Roman" panose="02020603050405020304" pitchFamily="18" charset="0"/>
              </a:rPr>
              <a:t>(20)</a:t>
            </a:r>
            <a:r>
              <a:rPr lang="ru-RU" altLang="ru-RU" sz="4000">
                <a:latin typeface="Times New Roman" panose="02020603050405020304" pitchFamily="18" charset="0"/>
                <a:cs typeface="Times New Roman" panose="02020603050405020304" pitchFamily="18" charset="0"/>
              </a:rPr>
              <a:t> </a:t>
            </a:r>
          </a:p>
        </p:txBody>
      </p:sp>
      <p:sp>
        <p:nvSpPr>
          <p:cNvPr id="83971" name="Rectangle 6"/>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83972" name="Object 5"/>
          <p:cNvGraphicFramePr>
            <a:graphicFrameLocks noChangeAspect="1"/>
          </p:cNvGraphicFramePr>
          <p:nvPr/>
        </p:nvGraphicFramePr>
        <p:xfrm>
          <a:off x="1676400" y="4419600"/>
          <a:ext cx="1524000" cy="596900"/>
        </p:xfrm>
        <a:graphic>
          <a:graphicData uri="http://schemas.openxmlformats.org/presentationml/2006/ole">
            <mc:AlternateContent xmlns:mc="http://schemas.openxmlformats.org/markup-compatibility/2006">
              <mc:Choice xmlns:v="urn:schemas-microsoft-com:vml" Requires="v">
                <p:oleObj spid="_x0000_s14340" name="Формула" r:id="rId3" imgW="482391" imgH="190417" progId="Equation.3">
                  <p:embed/>
                </p:oleObj>
              </mc:Choice>
              <mc:Fallback>
                <p:oleObj name="Формула" r:id="rId3" imgW="482391" imgH="190417"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4419600"/>
                        <a:ext cx="15240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3973" name="Rectangle 8"/>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83974" name="Object 7"/>
          <p:cNvGraphicFramePr>
            <a:graphicFrameLocks noChangeAspect="1"/>
          </p:cNvGraphicFramePr>
          <p:nvPr/>
        </p:nvGraphicFramePr>
        <p:xfrm>
          <a:off x="2133600" y="5181601"/>
          <a:ext cx="7315200" cy="1522413"/>
        </p:xfrm>
        <a:graphic>
          <a:graphicData uri="http://schemas.openxmlformats.org/presentationml/2006/ole">
            <mc:AlternateContent xmlns:mc="http://schemas.openxmlformats.org/markup-compatibility/2006">
              <mc:Choice xmlns:v="urn:schemas-microsoft-com:vml" Requires="v">
                <p:oleObj spid="_x0000_s14341" name="Формула" r:id="rId5" imgW="2565400" imgH="533400" progId="Equation.3">
                  <p:embed/>
                </p:oleObj>
              </mc:Choice>
              <mc:Fallback>
                <p:oleObj name="Формула" r:id="rId5" imgW="2565400" imgH="5334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33600" y="5181601"/>
                        <a:ext cx="7315200" cy="152241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3975" name="Номер слайда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22B5F0D5-5423-40A8-A201-D725FB975E4C}" type="slidenum">
              <a:rPr lang="ru-RU" altLang="ru-RU" sz="1400"/>
              <a:pPr eaLnBrk="1" hangingPunct="1">
                <a:spcBef>
                  <a:spcPct val="0"/>
                </a:spcBef>
                <a:buFontTx/>
                <a:buNone/>
              </a:pPr>
              <a:t>21</a:t>
            </a:fld>
            <a:endParaRPr lang="ru-RU" altLang="ru-RU" sz="1400"/>
          </a:p>
        </p:txBody>
      </p:sp>
    </p:spTree>
    <p:extLst>
      <p:ext uri="{BB962C8B-B14F-4D97-AF65-F5344CB8AC3E}">
        <p14:creationId xmlns:p14="http://schemas.microsoft.com/office/powerpoint/2010/main" val="38376473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4"/>
          <p:cNvSpPr>
            <a:spLocks noGrp="1" noChangeArrowheads="1"/>
          </p:cNvSpPr>
          <p:nvPr>
            <p:ph type="title"/>
          </p:nvPr>
        </p:nvSpPr>
        <p:spPr>
          <a:xfrm>
            <a:off x="1524000" y="0"/>
            <a:ext cx="9144000" cy="6858000"/>
          </a:xfrm>
        </p:spPr>
        <p:txBody>
          <a:bodyPr/>
          <a:lstStyle/>
          <a:p>
            <a:pPr algn="l" eaLnBrk="1" hangingPunct="1"/>
            <a:r>
              <a:rPr lang="ru-RU" altLang="ru-RU" sz="3600">
                <a:solidFill>
                  <a:srgbClr val="000000"/>
                </a:solidFill>
                <a:latin typeface="Times New Roman" panose="02020603050405020304" pitchFamily="18" charset="0"/>
                <a:cs typeface="Times New Roman" panose="02020603050405020304" pitchFamily="18" charset="0"/>
              </a:rPr>
              <a:t>	Обозначим                     – полная энергия. Тогда</a:t>
            </a:r>
            <a:r>
              <a:rPr lang="ru-RU" altLang="ru-RU" sz="3600">
                <a:solidFill>
                  <a:srgbClr val="000000"/>
                </a:solidFill>
                <a:cs typeface="Times New Roman" panose="02020603050405020304" pitchFamily="18" charset="0"/>
              </a:rPr>
              <a:t/>
            </a:r>
            <a:br>
              <a:rPr lang="ru-RU" altLang="ru-RU" sz="3600">
                <a:solidFill>
                  <a:srgbClr val="000000"/>
                </a:solidFill>
                <a:cs typeface="Times New Roman" panose="02020603050405020304" pitchFamily="18" charset="0"/>
              </a:rPr>
            </a:br>
            <a:r>
              <a:rPr lang="ru-RU" altLang="ru-RU" sz="3600">
                <a:solidFill>
                  <a:srgbClr val="000000"/>
                </a:solidFill>
                <a:cs typeface="Times New Roman" panose="02020603050405020304" pitchFamily="18" charset="0"/>
              </a:rPr>
              <a:t>		</a:t>
            </a:r>
            <a:r>
              <a:rPr lang="ru-RU" altLang="ru-RU" sz="3600">
                <a:solidFill>
                  <a:srgbClr val="000000"/>
                </a:solidFill>
              </a:rPr>
              <a:t/>
            </a:r>
            <a:br>
              <a:rPr lang="ru-RU" altLang="ru-RU" sz="3600">
                <a:solidFill>
                  <a:srgbClr val="000000"/>
                </a:solidFill>
              </a:rPr>
            </a:br>
            <a:r>
              <a:rPr lang="ru-RU" altLang="ru-RU" sz="3600">
                <a:solidFill>
                  <a:srgbClr val="000000"/>
                </a:solidFill>
              </a:rPr>
              <a:t>                                                        </a:t>
            </a:r>
            <a:r>
              <a:rPr lang="ru-RU" altLang="ru-RU" sz="3600">
                <a:solidFill>
                  <a:srgbClr val="000000"/>
                </a:solidFill>
                <a:latin typeface="Times New Roman" panose="02020603050405020304" pitchFamily="18" charset="0"/>
                <a:cs typeface="Times New Roman" panose="02020603050405020304" pitchFamily="18" charset="0"/>
              </a:rPr>
              <a:t>	</a:t>
            </a:r>
            <a:r>
              <a:rPr lang="ru-RU" altLang="ru-RU" sz="2400">
                <a:solidFill>
                  <a:srgbClr val="000000"/>
                </a:solidFill>
                <a:latin typeface="Times New Roman" panose="02020603050405020304" pitchFamily="18" charset="0"/>
                <a:cs typeface="Times New Roman" panose="02020603050405020304" pitchFamily="18" charset="0"/>
              </a:rPr>
              <a:t>(21)</a:t>
            </a: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Это и есть </a:t>
            </a:r>
            <a:r>
              <a:rPr lang="ru-RU" altLang="ru-RU" sz="3600" b="1" i="1">
                <a:solidFill>
                  <a:srgbClr val="FF0000"/>
                </a:solidFill>
                <a:latin typeface="Times New Roman" panose="02020603050405020304" pitchFamily="18" charset="0"/>
                <a:cs typeface="Times New Roman" panose="02020603050405020304" pitchFamily="18" charset="0"/>
              </a:rPr>
              <a:t>закон распределения Максвелла-Больцмана.</a:t>
            </a: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Здесь </a:t>
            </a:r>
            <a:r>
              <a:rPr lang="ru-RU" altLang="ru-RU" sz="3600" i="1">
                <a:solidFill>
                  <a:srgbClr val="000000"/>
                </a:solidFill>
                <a:latin typeface="Times New Roman" panose="02020603050405020304" pitchFamily="18" charset="0"/>
                <a:cs typeface="Times New Roman" panose="02020603050405020304" pitchFamily="18" charset="0"/>
              </a:rPr>
              <a:t>n</a:t>
            </a:r>
            <a:r>
              <a:rPr lang="ru-RU" altLang="ru-RU" sz="3600" baseline="-30000">
                <a:solidFill>
                  <a:srgbClr val="000000"/>
                </a:solidFill>
                <a:latin typeface="Times New Roman" panose="02020603050405020304" pitchFamily="18" charset="0"/>
                <a:cs typeface="Times New Roman" panose="02020603050405020304" pitchFamily="18" charset="0"/>
              </a:rPr>
              <a:t>0</a:t>
            </a:r>
            <a:r>
              <a:rPr lang="ru-RU" altLang="ru-RU" sz="3600">
                <a:solidFill>
                  <a:srgbClr val="000000"/>
                </a:solidFill>
                <a:latin typeface="Times New Roman" panose="02020603050405020304" pitchFamily="18" charset="0"/>
                <a:cs typeface="Times New Roman" panose="02020603050405020304" pitchFamily="18" charset="0"/>
              </a:rPr>
              <a:t> – число молекул в единице объёма в той точке, где            ;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t>
            </a:r>
          </a:p>
        </p:txBody>
      </p:sp>
      <p:sp>
        <p:nvSpPr>
          <p:cNvPr id="84995" name="Rectangle 6"/>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84996" name="Object 5"/>
          <p:cNvGraphicFramePr>
            <a:graphicFrameLocks noChangeAspect="1"/>
          </p:cNvGraphicFramePr>
          <p:nvPr/>
        </p:nvGraphicFramePr>
        <p:xfrm>
          <a:off x="4800600" y="457201"/>
          <a:ext cx="2209800" cy="525463"/>
        </p:xfrm>
        <a:graphic>
          <a:graphicData uri="http://schemas.openxmlformats.org/presentationml/2006/ole">
            <mc:AlternateContent xmlns:mc="http://schemas.openxmlformats.org/markup-compatibility/2006">
              <mc:Choice xmlns:v="urn:schemas-microsoft-com:vml" Requires="v">
                <p:oleObj spid="_x0000_s15366" name="Формула" r:id="rId3" imgW="799753" imgH="190417" progId="Equation.3">
                  <p:embed/>
                </p:oleObj>
              </mc:Choice>
              <mc:Fallback>
                <p:oleObj name="Формула" r:id="rId3" imgW="799753" imgH="190417"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457201"/>
                        <a:ext cx="2209800"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4997" name="Rectangle 8"/>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84998" name="Object 7"/>
          <p:cNvGraphicFramePr>
            <a:graphicFrameLocks noChangeAspect="1"/>
          </p:cNvGraphicFramePr>
          <p:nvPr/>
        </p:nvGraphicFramePr>
        <p:xfrm>
          <a:off x="3505200" y="1295401"/>
          <a:ext cx="4724400" cy="1450975"/>
        </p:xfrm>
        <a:graphic>
          <a:graphicData uri="http://schemas.openxmlformats.org/presentationml/2006/ole">
            <mc:AlternateContent xmlns:mc="http://schemas.openxmlformats.org/markup-compatibility/2006">
              <mc:Choice xmlns:v="urn:schemas-microsoft-com:vml" Requires="v">
                <p:oleObj spid="_x0000_s15367" name="Формула" r:id="rId5" imgW="1332921" imgH="406224" progId="Equation.3">
                  <p:embed/>
                </p:oleObj>
              </mc:Choice>
              <mc:Fallback>
                <p:oleObj name="Формула" r:id="rId5" imgW="1332921" imgH="406224"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05200" y="1295401"/>
                        <a:ext cx="4724400" cy="145097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4999" name="Rectangle 10"/>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85000" name="Object 9"/>
          <p:cNvGraphicFramePr>
            <a:graphicFrameLocks noChangeAspect="1"/>
          </p:cNvGraphicFramePr>
          <p:nvPr/>
        </p:nvGraphicFramePr>
        <p:xfrm>
          <a:off x="4495800" y="4876801"/>
          <a:ext cx="1219200" cy="519113"/>
        </p:xfrm>
        <a:graphic>
          <a:graphicData uri="http://schemas.openxmlformats.org/presentationml/2006/ole">
            <mc:AlternateContent xmlns:mc="http://schemas.openxmlformats.org/markup-compatibility/2006">
              <mc:Choice xmlns:v="urn:schemas-microsoft-com:vml" Requires="v">
                <p:oleObj spid="_x0000_s15368" name="Формула" r:id="rId7" imgW="444307" imgH="190417" progId="Equation.3">
                  <p:embed/>
                </p:oleObj>
              </mc:Choice>
              <mc:Fallback>
                <p:oleObj name="Формула" r:id="rId7" imgW="444307" imgH="190417"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95800" y="4876801"/>
                        <a:ext cx="12192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5001" name="Rectangle 12"/>
          <p:cNvSpPr>
            <a:spLocks noChangeArrowheads="1"/>
          </p:cNvSpPr>
          <p:nvPr/>
        </p:nvSpPr>
        <p:spPr bwMode="auto">
          <a:xfrm>
            <a:off x="1524001" y="297763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85002" name="Object 11"/>
          <p:cNvGraphicFramePr>
            <a:graphicFrameLocks noChangeAspect="1"/>
          </p:cNvGraphicFramePr>
          <p:nvPr/>
        </p:nvGraphicFramePr>
        <p:xfrm>
          <a:off x="7010400" y="4953001"/>
          <a:ext cx="3352800" cy="1604963"/>
        </p:xfrm>
        <a:graphic>
          <a:graphicData uri="http://schemas.openxmlformats.org/presentationml/2006/ole">
            <mc:AlternateContent xmlns:mc="http://schemas.openxmlformats.org/markup-compatibility/2006">
              <mc:Choice xmlns:v="urn:schemas-microsoft-com:vml" Requires="v">
                <p:oleObj spid="_x0000_s15369" name="Формула" r:id="rId9" imgW="1117115" imgH="533169" progId="Equation.3">
                  <p:embed/>
                </p:oleObj>
              </mc:Choice>
              <mc:Fallback>
                <p:oleObj name="Формула" r:id="rId9" imgW="1117115" imgH="533169"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010400" y="4953001"/>
                        <a:ext cx="3352800" cy="160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5003" name="Номер слайда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40D097F9-8969-499D-B025-A802BBBA1700}" type="slidenum">
              <a:rPr lang="ru-RU" altLang="ru-RU" sz="1400"/>
              <a:pPr eaLnBrk="1" hangingPunct="1">
                <a:spcBef>
                  <a:spcPct val="0"/>
                </a:spcBef>
                <a:buFontTx/>
                <a:buNone/>
              </a:pPr>
              <a:t>22</a:t>
            </a:fld>
            <a:endParaRPr lang="ru-RU" altLang="ru-RU" sz="1400"/>
          </a:p>
        </p:txBody>
      </p:sp>
    </p:spTree>
    <p:extLst>
      <p:ext uri="{BB962C8B-B14F-4D97-AF65-F5344CB8AC3E}">
        <p14:creationId xmlns:p14="http://schemas.microsoft.com/office/powerpoint/2010/main" val="32916552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4"/>
          <p:cNvSpPr>
            <a:spLocks noGrp="1" noChangeArrowheads="1"/>
          </p:cNvSpPr>
          <p:nvPr>
            <p:ph type="title"/>
          </p:nvPr>
        </p:nvSpPr>
        <p:spPr>
          <a:xfrm>
            <a:off x="1524000" y="0"/>
            <a:ext cx="9144000" cy="6858000"/>
          </a:xfrm>
        </p:spPr>
        <p:txBody>
          <a:bodyPr/>
          <a:lstStyle/>
          <a:p>
            <a:pPr algn="l" eaLnBrk="1" hangingPunct="1"/>
            <a:r>
              <a:rPr lang="ru-RU" altLang="ru-RU" sz="3600">
                <a:solidFill>
                  <a:srgbClr val="000000"/>
                </a:solidFill>
                <a:latin typeface="Times New Roman" panose="02020603050405020304" pitchFamily="18" charset="0"/>
                <a:cs typeface="Times New Roman" panose="02020603050405020304" pitchFamily="18" charset="0"/>
              </a:rPr>
              <a:t>	В последнем выражении, потенциальная и кинетическая энергии, а следовательно и полная энергия </a:t>
            </a:r>
            <a:r>
              <a:rPr lang="ru-RU" altLang="ru-RU" sz="3600" i="1">
                <a:solidFill>
                  <a:srgbClr val="000000"/>
                </a:solidFill>
                <a:latin typeface="Times New Roman" panose="02020603050405020304" pitchFamily="18" charset="0"/>
                <a:cs typeface="Times New Roman" panose="02020603050405020304" pitchFamily="18" charset="0"/>
              </a:rPr>
              <a:t>Е</a:t>
            </a:r>
            <a:r>
              <a:rPr lang="ru-RU" altLang="ru-RU" sz="3600">
                <a:solidFill>
                  <a:srgbClr val="000000"/>
                </a:solidFill>
                <a:latin typeface="Times New Roman" panose="02020603050405020304" pitchFamily="18" charset="0"/>
                <a:cs typeface="Times New Roman" panose="02020603050405020304" pitchFamily="18" charset="0"/>
              </a:rPr>
              <a:t>, могут принимать непрерывный ряд значений. Если же энергия частицы может принимать лишь дискретный ряд значений </a:t>
            </a:r>
            <a:r>
              <a:rPr lang="ru-RU" altLang="ru-RU" sz="3600" i="1">
                <a:solidFill>
                  <a:srgbClr val="000000"/>
                </a:solidFill>
                <a:latin typeface="Times New Roman" panose="02020603050405020304" pitchFamily="18" charset="0"/>
                <a:cs typeface="Times New Roman" panose="02020603050405020304" pitchFamily="18" charset="0"/>
              </a:rPr>
              <a:t>Е</a:t>
            </a:r>
            <a:r>
              <a:rPr lang="ru-RU" altLang="ru-RU" sz="3600" baseline="-30000">
                <a:solidFill>
                  <a:srgbClr val="000000"/>
                </a:solidFill>
                <a:latin typeface="Times New Roman" panose="02020603050405020304" pitchFamily="18" charset="0"/>
                <a:cs typeface="Times New Roman" panose="02020603050405020304" pitchFamily="18" charset="0"/>
              </a:rPr>
              <a:t>1</a:t>
            </a:r>
            <a:r>
              <a:rPr lang="ru-RU" altLang="ru-RU" sz="3600">
                <a:solidFill>
                  <a:srgbClr val="000000"/>
                </a:solidFill>
                <a:latin typeface="Times New Roman" panose="02020603050405020304" pitchFamily="18" charset="0"/>
                <a:cs typeface="Times New Roman" panose="02020603050405020304" pitchFamily="18" charset="0"/>
              </a:rPr>
              <a:t>, </a:t>
            </a:r>
            <a:r>
              <a:rPr lang="ru-RU" altLang="ru-RU" sz="3600" i="1">
                <a:solidFill>
                  <a:srgbClr val="000000"/>
                </a:solidFill>
                <a:latin typeface="Times New Roman" panose="02020603050405020304" pitchFamily="18" charset="0"/>
                <a:cs typeface="Times New Roman" panose="02020603050405020304" pitchFamily="18" charset="0"/>
              </a:rPr>
              <a:t>Е</a:t>
            </a:r>
            <a:r>
              <a:rPr lang="ru-RU" altLang="ru-RU" sz="3600" baseline="-30000">
                <a:solidFill>
                  <a:srgbClr val="000000"/>
                </a:solidFill>
                <a:latin typeface="Times New Roman" panose="02020603050405020304" pitchFamily="18" charset="0"/>
                <a:cs typeface="Times New Roman" panose="02020603050405020304" pitchFamily="18" charset="0"/>
              </a:rPr>
              <a:t>2 </a:t>
            </a:r>
            <a:r>
              <a:rPr lang="ru-RU" altLang="ru-RU" sz="3600">
                <a:solidFill>
                  <a:srgbClr val="000000"/>
                </a:solidFill>
                <a:latin typeface="Times New Roman" panose="02020603050405020304" pitchFamily="18" charset="0"/>
                <a:cs typeface="Times New Roman" panose="02020603050405020304" pitchFamily="18" charset="0"/>
              </a:rPr>
              <a:t>... (как это имеет место, например, для внутренней энергии атома), то в этом случае распределение Больцмана имеет вид:</a:t>
            </a:r>
            <a:r>
              <a:rPr lang="en-US" altLang="ru-RU" sz="3600">
                <a:solidFill>
                  <a:srgbClr val="000000"/>
                </a:solidFill>
                <a:cs typeface="Times New Roman" panose="02020603050405020304" pitchFamily="18" charset="0"/>
              </a:rPr>
              <a:t/>
            </a:r>
            <a:br>
              <a:rPr lang="en-US" altLang="ru-RU" sz="3600">
                <a:solidFill>
                  <a:srgbClr val="000000"/>
                </a:solidFill>
                <a:cs typeface="Times New Roman" panose="02020603050405020304" pitchFamily="18" charset="0"/>
              </a:rPr>
            </a:br>
            <a:r>
              <a:rPr lang="en-US" altLang="ru-RU" sz="3600">
                <a:solidFill>
                  <a:srgbClr val="000000"/>
                </a:solidFill>
                <a:cs typeface="Times New Roman" panose="02020603050405020304" pitchFamily="18" charset="0"/>
              </a:rPr>
              <a:t>	</a:t>
            </a:r>
            <a:r>
              <a:rPr lang="ru-RU" altLang="ru-RU" sz="3600">
                <a:solidFill>
                  <a:srgbClr val="000000"/>
                </a:solidFill>
              </a:rPr>
              <a:t/>
            </a:r>
            <a:br>
              <a:rPr lang="ru-RU" altLang="ru-RU" sz="3600">
                <a:solidFill>
                  <a:srgbClr val="000000"/>
                </a:solidFill>
              </a:rPr>
            </a:br>
            <a:r>
              <a:rPr lang="ru-RU" altLang="ru-RU" sz="3600">
                <a:solidFill>
                  <a:srgbClr val="000000"/>
                </a:solidFill>
              </a:rPr>
              <a:t>                                                </a:t>
            </a:r>
            <a:r>
              <a:rPr lang="ru-RU" altLang="ru-RU" sz="3600">
                <a:solidFill>
                  <a:srgbClr val="000000"/>
                </a:solidFill>
                <a:cs typeface="Times New Roman" panose="02020603050405020304" pitchFamily="18" charset="0"/>
              </a:rPr>
              <a:t>,</a:t>
            </a:r>
            <a:r>
              <a:rPr lang="ru-RU" altLang="ru-RU" sz="3600">
                <a:solidFill>
                  <a:srgbClr val="000000"/>
                </a:solidFill>
                <a:latin typeface="Times New Roman" panose="02020603050405020304" pitchFamily="18" charset="0"/>
                <a:cs typeface="Times New Roman" panose="02020603050405020304" pitchFamily="18" charset="0"/>
              </a:rPr>
              <a:t>	(22)</a:t>
            </a:r>
          </a:p>
        </p:txBody>
      </p:sp>
      <p:sp>
        <p:nvSpPr>
          <p:cNvPr id="86019" name="Rectangle 6"/>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86020" name="Object 5"/>
          <p:cNvGraphicFramePr>
            <a:graphicFrameLocks noChangeAspect="1"/>
          </p:cNvGraphicFramePr>
          <p:nvPr/>
        </p:nvGraphicFramePr>
        <p:xfrm>
          <a:off x="3581400" y="5349876"/>
          <a:ext cx="3581400" cy="1235075"/>
        </p:xfrm>
        <a:graphic>
          <a:graphicData uri="http://schemas.openxmlformats.org/presentationml/2006/ole">
            <mc:AlternateContent xmlns:mc="http://schemas.openxmlformats.org/markup-compatibility/2006">
              <mc:Choice xmlns:v="urn:schemas-microsoft-com:vml" Requires="v">
                <p:oleObj spid="_x0000_s16387" name="Формула" r:id="rId3" imgW="1079500" imgH="368300" progId="Equation.3">
                  <p:embed/>
                </p:oleObj>
              </mc:Choice>
              <mc:Fallback>
                <p:oleObj name="Формула" r:id="rId3" imgW="1079500" imgH="3683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5349876"/>
                        <a:ext cx="3581400" cy="123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6021" name="Номер слайда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33CDF0FC-3015-4C74-976D-0CE2F24B5D6C}" type="slidenum">
              <a:rPr lang="ru-RU" altLang="ru-RU" sz="1400"/>
              <a:pPr eaLnBrk="1" hangingPunct="1">
                <a:spcBef>
                  <a:spcPct val="0"/>
                </a:spcBef>
                <a:buFontTx/>
                <a:buNone/>
              </a:pPr>
              <a:t>23</a:t>
            </a:fld>
            <a:endParaRPr lang="ru-RU" altLang="ru-RU" sz="1400"/>
          </a:p>
        </p:txBody>
      </p:sp>
    </p:spTree>
    <p:extLst>
      <p:ext uri="{BB962C8B-B14F-4D97-AF65-F5344CB8AC3E}">
        <p14:creationId xmlns:p14="http://schemas.microsoft.com/office/powerpoint/2010/main" val="37521997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4"/>
          <p:cNvSpPr>
            <a:spLocks noGrp="1" noChangeArrowheads="1"/>
          </p:cNvSpPr>
          <p:nvPr>
            <p:ph type="title"/>
          </p:nvPr>
        </p:nvSpPr>
        <p:spPr>
          <a:xfrm>
            <a:off x="1524000" y="0"/>
            <a:ext cx="9144000" cy="6858000"/>
          </a:xfrm>
        </p:spPr>
        <p:txBody>
          <a:bodyPr/>
          <a:lstStyle/>
          <a:p>
            <a:pPr algn="l" eaLnBrk="1" hangingPunct="1"/>
            <a:r>
              <a:rPr lang="ru-RU" altLang="ru-RU" sz="3600">
                <a:solidFill>
                  <a:srgbClr val="000000"/>
                </a:solidFill>
                <a:latin typeface="Times New Roman" panose="02020603050405020304" pitchFamily="18" charset="0"/>
                <a:cs typeface="Times New Roman" panose="02020603050405020304" pitchFamily="18" charset="0"/>
              </a:rPr>
              <a:t>где </a:t>
            </a:r>
            <a:r>
              <a:rPr lang="ru-RU" altLang="ru-RU" sz="3600" i="1">
                <a:solidFill>
                  <a:srgbClr val="000000"/>
                </a:solidFill>
                <a:latin typeface="Times New Roman" panose="02020603050405020304" pitchFamily="18" charset="0"/>
                <a:cs typeface="Times New Roman" panose="02020603050405020304" pitchFamily="18" charset="0"/>
              </a:rPr>
              <a:t>N</a:t>
            </a:r>
            <a:r>
              <a:rPr lang="ru-RU" altLang="ru-RU" sz="3600" i="1" baseline="-30000">
                <a:solidFill>
                  <a:srgbClr val="000000"/>
                </a:solidFill>
                <a:latin typeface="Times New Roman" panose="02020603050405020304" pitchFamily="18" charset="0"/>
                <a:cs typeface="Times New Roman" panose="02020603050405020304" pitchFamily="18" charset="0"/>
              </a:rPr>
              <a:t>i</a:t>
            </a:r>
            <a:r>
              <a:rPr lang="ru-RU" altLang="ru-RU" sz="3600">
                <a:solidFill>
                  <a:srgbClr val="000000"/>
                </a:solidFill>
                <a:latin typeface="Times New Roman" panose="02020603050405020304" pitchFamily="18" charset="0"/>
                <a:cs typeface="Times New Roman" panose="02020603050405020304" pitchFamily="18" charset="0"/>
              </a:rPr>
              <a:t> – число частиц, находящихся в состоянии с энергией </a:t>
            </a:r>
            <a:r>
              <a:rPr lang="ru-RU" altLang="ru-RU" sz="3600" i="1">
                <a:solidFill>
                  <a:srgbClr val="000000"/>
                </a:solidFill>
                <a:latin typeface="Times New Roman" panose="02020603050405020304" pitchFamily="18" charset="0"/>
                <a:cs typeface="Times New Roman" panose="02020603050405020304" pitchFamily="18" charset="0"/>
              </a:rPr>
              <a:t>Е</a:t>
            </a:r>
            <a:r>
              <a:rPr lang="ru-RU" altLang="ru-RU" sz="3600" i="1" baseline="-30000">
                <a:solidFill>
                  <a:srgbClr val="000000"/>
                </a:solidFill>
                <a:latin typeface="Times New Roman" panose="02020603050405020304" pitchFamily="18" charset="0"/>
                <a:cs typeface="Times New Roman" panose="02020603050405020304" pitchFamily="18" charset="0"/>
              </a:rPr>
              <a:t>i</a:t>
            </a:r>
            <a:r>
              <a:rPr lang="ru-RU" altLang="ru-RU" sz="3600">
                <a:solidFill>
                  <a:srgbClr val="000000"/>
                </a:solidFill>
                <a:latin typeface="Times New Roman" panose="02020603050405020304" pitchFamily="18" charset="0"/>
                <a:cs typeface="Times New Roman" panose="02020603050405020304" pitchFamily="18" charset="0"/>
              </a:rPr>
              <a:t>, а </a:t>
            </a:r>
            <a:r>
              <a:rPr lang="ru-RU" altLang="ru-RU" sz="3600" i="1">
                <a:solidFill>
                  <a:srgbClr val="000000"/>
                </a:solidFill>
                <a:latin typeface="Times New Roman" panose="02020603050405020304" pitchFamily="18" charset="0"/>
                <a:cs typeface="Times New Roman" panose="02020603050405020304" pitchFamily="18" charset="0"/>
              </a:rPr>
              <a:t>А</a:t>
            </a:r>
            <a:r>
              <a:rPr lang="ru-RU" altLang="ru-RU" sz="3600">
                <a:solidFill>
                  <a:srgbClr val="000000"/>
                </a:solidFill>
                <a:latin typeface="Times New Roman" panose="02020603050405020304" pitchFamily="18" charset="0"/>
                <a:cs typeface="Times New Roman" panose="02020603050405020304" pitchFamily="18" charset="0"/>
              </a:rPr>
              <a:t> – коэффициент пропорциональности, который должен удовлетворять условию:</a:t>
            </a:r>
            <a:r>
              <a:rPr lang="en-US" altLang="ru-RU" sz="3600">
                <a:solidFill>
                  <a:srgbClr val="000000"/>
                </a:solidFill>
                <a:cs typeface="Times New Roman" panose="02020603050405020304" pitchFamily="18" charset="0"/>
              </a:rPr>
              <a:t/>
            </a:r>
            <a:br>
              <a:rPr lang="en-US" altLang="ru-RU" sz="3600">
                <a:solidFill>
                  <a:srgbClr val="000000"/>
                </a:solidFill>
                <a:cs typeface="Times New Roman" panose="02020603050405020304" pitchFamily="18" charset="0"/>
              </a:rPr>
            </a:br>
            <a:r>
              <a:rPr lang="ru-RU" altLang="ru-RU" sz="3600">
                <a:solidFill>
                  <a:srgbClr val="000000"/>
                </a:solidFill>
              </a:rPr>
              <a:t/>
            </a:r>
            <a:br>
              <a:rPr lang="ru-RU" altLang="ru-RU" sz="3600">
                <a:solidFill>
                  <a:srgbClr val="000000"/>
                </a:solidFill>
              </a:rPr>
            </a:br>
            <a:r>
              <a:rPr lang="ru-RU" altLang="ru-RU" sz="3600">
                <a:solidFill>
                  <a:srgbClr val="000000"/>
                </a:solidFill>
              </a:rPr>
              <a:t/>
            </a:r>
            <a:br>
              <a:rPr lang="ru-RU" altLang="ru-RU" sz="3600">
                <a:solidFill>
                  <a:srgbClr val="000000"/>
                </a:solidFill>
              </a:rPr>
            </a:br>
            <a:r>
              <a:rPr lang="en-US" altLang="ru-RU" sz="3600">
                <a:solidFill>
                  <a:srgbClr val="000000"/>
                </a:solidFill>
                <a:cs typeface="Times New Roman" panose="02020603050405020304" pitchFamily="18" charset="0"/>
              </a:rPr>
              <a:t>	</a:t>
            </a:r>
            <a:r>
              <a:rPr lang="ru-RU" altLang="ru-RU" sz="3600">
                <a:solidFill>
                  <a:srgbClr val="000000"/>
                </a:solidFill>
                <a:cs typeface="Times New Roman" panose="02020603050405020304" pitchFamily="18" charset="0"/>
              </a:rPr>
              <a:t>	</a:t>
            </a: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где </a:t>
            </a:r>
            <a:r>
              <a:rPr lang="ru-RU" altLang="ru-RU" sz="3600" i="1">
                <a:solidFill>
                  <a:srgbClr val="000000"/>
                </a:solidFill>
                <a:latin typeface="Times New Roman" panose="02020603050405020304" pitchFamily="18" charset="0"/>
                <a:cs typeface="Times New Roman" panose="02020603050405020304" pitchFamily="18" charset="0"/>
              </a:rPr>
              <a:t>N</a:t>
            </a:r>
            <a:r>
              <a:rPr lang="ru-RU" altLang="ru-RU" sz="3600">
                <a:solidFill>
                  <a:srgbClr val="000000"/>
                </a:solidFill>
                <a:latin typeface="Times New Roman" panose="02020603050405020304" pitchFamily="18" charset="0"/>
                <a:cs typeface="Times New Roman" panose="02020603050405020304" pitchFamily="18" charset="0"/>
              </a:rPr>
              <a:t> – полное число частиц в рассматриваемой системе.</a:t>
            </a:r>
          </a:p>
        </p:txBody>
      </p:sp>
      <p:sp>
        <p:nvSpPr>
          <p:cNvPr id="87043" name="Rectangle 6"/>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87044" name="Object 5"/>
          <p:cNvGraphicFramePr>
            <a:graphicFrameLocks noChangeAspect="1"/>
          </p:cNvGraphicFramePr>
          <p:nvPr/>
        </p:nvGraphicFramePr>
        <p:xfrm>
          <a:off x="3048000" y="3222626"/>
          <a:ext cx="5181600" cy="1463675"/>
        </p:xfrm>
        <a:graphic>
          <a:graphicData uri="http://schemas.openxmlformats.org/presentationml/2006/ole">
            <mc:AlternateContent xmlns:mc="http://schemas.openxmlformats.org/markup-compatibility/2006">
              <mc:Choice xmlns:v="urn:schemas-microsoft-com:vml" Requires="v">
                <p:oleObj spid="_x0000_s17411" name="Формула" r:id="rId3" imgW="1752600" imgH="495300" progId="Equation.3">
                  <p:embed/>
                </p:oleObj>
              </mc:Choice>
              <mc:Fallback>
                <p:oleObj name="Формула" r:id="rId3" imgW="1752600" imgH="4953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3222626"/>
                        <a:ext cx="5181600"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7045" name="Номер слайда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5A7092B5-0CE9-4E59-B07E-C7BC6230068F}" type="slidenum">
              <a:rPr lang="ru-RU" altLang="ru-RU" sz="1400"/>
              <a:pPr eaLnBrk="1" hangingPunct="1">
                <a:spcBef>
                  <a:spcPct val="0"/>
                </a:spcBef>
                <a:buFontTx/>
                <a:buNone/>
              </a:pPr>
              <a:t>24</a:t>
            </a:fld>
            <a:endParaRPr lang="ru-RU" altLang="ru-RU" sz="1400"/>
          </a:p>
        </p:txBody>
      </p:sp>
    </p:spTree>
    <p:extLst>
      <p:ext uri="{BB962C8B-B14F-4D97-AF65-F5344CB8AC3E}">
        <p14:creationId xmlns:p14="http://schemas.microsoft.com/office/powerpoint/2010/main" val="131199744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4"/>
          <p:cNvSpPr>
            <a:spLocks noGrp="1" noChangeArrowheads="1"/>
          </p:cNvSpPr>
          <p:nvPr>
            <p:ph type="title"/>
          </p:nvPr>
        </p:nvSpPr>
        <p:spPr>
          <a:xfrm>
            <a:off x="1524000" y="0"/>
            <a:ext cx="9144000" cy="6858000"/>
          </a:xfrm>
        </p:spPr>
        <p:txBody>
          <a:bodyPr/>
          <a:lstStyle/>
          <a:p>
            <a:pPr algn="l" eaLnBrk="1" hangingPunct="1"/>
            <a:r>
              <a:rPr lang="ru-RU" altLang="ru-RU" sz="3600">
                <a:solidFill>
                  <a:srgbClr val="000000"/>
                </a:solidFill>
                <a:latin typeface="Times New Roman" panose="02020603050405020304" pitchFamily="18" charset="0"/>
                <a:cs typeface="Times New Roman" panose="02020603050405020304" pitchFamily="18" charset="0"/>
              </a:rPr>
              <a:t>	Тогда, окончательное выражение распределения Масвелла-Больцмана для случая дискретных значений будет иметь вид:</a:t>
            </a:r>
            <a:r>
              <a:rPr lang="ru-RU" altLang="ru-RU" sz="3600">
                <a:solidFill>
                  <a:srgbClr val="000000"/>
                </a:solidFill>
                <a:cs typeface="Times New Roman" panose="02020603050405020304" pitchFamily="18" charset="0"/>
              </a:rPr>
              <a:t/>
            </a:r>
            <a:br>
              <a:rPr lang="ru-RU" altLang="ru-RU" sz="3600">
                <a:solidFill>
                  <a:srgbClr val="000000"/>
                </a:solidFill>
                <a:cs typeface="Times New Roman" panose="02020603050405020304" pitchFamily="18" charset="0"/>
              </a:rPr>
            </a:br>
            <a:r>
              <a:rPr lang="ru-RU" altLang="ru-RU" sz="3600">
                <a:solidFill>
                  <a:srgbClr val="000000"/>
                </a:solidFill>
                <a:cs typeface="Times New Roman" panose="02020603050405020304" pitchFamily="18" charset="0"/>
              </a:rPr>
              <a:t>		</a:t>
            </a:r>
            <a:r>
              <a:rPr lang="ru-RU" altLang="ru-RU" sz="3600">
                <a:solidFill>
                  <a:srgbClr val="000000"/>
                </a:solidFill>
              </a:rPr>
              <a:t/>
            </a:r>
            <a:br>
              <a:rPr lang="ru-RU" altLang="ru-RU" sz="3600">
                <a:solidFill>
                  <a:srgbClr val="000000"/>
                </a:solidFill>
              </a:rPr>
            </a:br>
            <a:r>
              <a:rPr lang="ru-RU" altLang="ru-RU" sz="3600">
                <a:solidFill>
                  <a:srgbClr val="000000"/>
                </a:solidFill>
              </a:rPr>
              <a:t>                                                      </a:t>
            </a:r>
            <a:r>
              <a:rPr lang="ru-RU" altLang="ru-RU" sz="3600">
                <a:solidFill>
                  <a:srgbClr val="000000"/>
                </a:solidFill>
                <a:latin typeface="Times New Roman" panose="02020603050405020304" pitchFamily="18" charset="0"/>
                <a:cs typeface="Times New Roman" panose="02020603050405020304" pitchFamily="18" charset="0"/>
              </a:rPr>
              <a:t>(23)</a:t>
            </a:r>
            <a:r>
              <a:rPr lang="ru-RU" altLang="ru-RU" sz="3600">
                <a:solidFill>
                  <a:srgbClr val="000000"/>
                </a:solidFill>
              </a:rPr>
              <a:t/>
            </a:r>
            <a:br>
              <a:rPr lang="ru-RU" altLang="ru-RU" sz="3600">
                <a:solidFill>
                  <a:srgbClr val="000000"/>
                </a:solidFill>
              </a:rPr>
            </a:br>
            <a:endParaRPr lang="ru-RU" altLang="ru-RU" sz="3600">
              <a:solidFill>
                <a:srgbClr val="000000"/>
              </a:solidFill>
            </a:endParaRPr>
          </a:p>
        </p:txBody>
      </p:sp>
      <p:sp>
        <p:nvSpPr>
          <p:cNvPr id="88067" name="Rectangle 6"/>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88068" name="Object 5"/>
          <p:cNvGraphicFramePr>
            <a:graphicFrameLocks noChangeAspect="1"/>
          </p:cNvGraphicFramePr>
          <p:nvPr/>
        </p:nvGraphicFramePr>
        <p:xfrm>
          <a:off x="4267200" y="3505201"/>
          <a:ext cx="3505200" cy="2233613"/>
        </p:xfrm>
        <a:graphic>
          <a:graphicData uri="http://schemas.openxmlformats.org/presentationml/2006/ole">
            <mc:AlternateContent xmlns:mc="http://schemas.openxmlformats.org/markup-compatibility/2006">
              <mc:Choice xmlns:v="urn:schemas-microsoft-com:vml" Requires="v">
                <p:oleObj spid="_x0000_s18435" name="Формула" r:id="rId3" imgW="1079500" imgH="685800" progId="Equation.3">
                  <p:embed/>
                </p:oleObj>
              </mc:Choice>
              <mc:Fallback>
                <p:oleObj name="Формула" r:id="rId3" imgW="1079500" imgH="685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3505201"/>
                        <a:ext cx="3505200" cy="223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8069" name="Номер слайда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E6F44338-AC3A-4F09-B13B-1AAB24347D43}" type="slidenum">
              <a:rPr lang="ru-RU" altLang="ru-RU" sz="1400"/>
              <a:pPr eaLnBrk="1" hangingPunct="1">
                <a:spcBef>
                  <a:spcPct val="0"/>
                </a:spcBef>
                <a:buFontTx/>
                <a:buNone/>
              </a:pPr>
              <a:t>25</a:t>
            </a:fld>
            <a:endParaRPr lang="ru-RU" altLang="ru-RU" sz="1400"/>
          </a:p>
        </p:txBody>
      </p:sp>
    </p:spTree>
    <p:extLst>
      <p:ext uri="{BB962C8B-B14F-4D97-AF65-F5344CB8AC3E}">
        <p14:creationId xmlns:p14="http://schemas.microsoft.com/office/powerpoint/2010/main" val="385170645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1752600" y="274638"/>
            <a:ext cx="8610600" cy="1143000"/>
          </a:xfrm>
          <a:gradFill rotWithShape="1">
            <a:gsLst>
              <a:gs pos="0">
                <a:srgbClr val="00FF00">
                  <a:alpha val="89998"/>
                </a:srgbClr>
              </a:gs>
              <a:gs pos="100000">
                <a:srgbClr val="FFFFFF"/>
              </a:gs>
            </a:gsLst>
            <a:lin ang="2700000" scaled="1"/>
          </a:gradFill>
          <a:ln>
            <a:solidFill>
              <a:schemeClr val="tx1"/>
            </a:solidFill>
            <a:miter lim="800000"/>
            <a:headEnd/>
            <a:tailEnd/>
          </a:ln>
        </p:spPr>
        <p:txBody>
          <a:bodyPr/>
          <a:lstStyle/>
          <a:p>
            <a:pPr eaLnBrk="1" hangingPunct="1"/>
            <a:r>
              <a:rPr lang="ru-RU" altLang="ru-RU" sz="3600" b="1">
                <a:solidFill>
                  <a:srgbClr val="000000"/>
                </a:solidFill>
                <a:latin typeface="Times New Roman" panose="02020603050405020304" pitchFamily="18" charset="0"/>
                <a:cs typeface="Times New Roman" panose="02020603050405020304" pitchFamily="18" charset="0"/>
              </a:rPr>
              <a:t>15.7. Распределение Бозе-Эйнштейна, Ферми-Дирака</a:t>
            </a:r>
            <a:endParaRPr lang="ru-RU" altLang="ru-RU" sz="3600" i="1">
              <a:solidFill>
                <a:srgbClr val="000000"/>
              </a:solidFill>
              <a:latin typeface="Times New Roman" panose="02020603050405020304" pitchFamily="18" charset="0"/>
              <a:cs typeface="Times New Roman" panose="02020603050405020304" pitchFamily="18" charset="0"/>
            </a:endParaRPr>
          </a:p>
        </p:txBody>
      </p:sp>
      <p:sp>
        <p:nvSpPr>
          <p:cNvPr id="89091" name="Rectangle 3"/>
          <p:cNvSpPr>
            <a:spLocks noGrp="1" noChangeArrowheads="1"/>
          </p:cNvSpPr>
          <p:nvPr>
            <p:ph type="body" idx="1"/>
          </p:nvPr>
        </p:nvSpPr>
        <p:spPr>
          <a:xfrm>
            <a:off x="1524000" y="1600200"/>
            <a:ext cx="9144000" cy="5257800"/>
          </a:xfrm>
        </p:spPr>
        <p:txBody>
          <a:bodyPr/>
          <a:lstStyle/>
          <a:p>
            <a:pPr eaLnBrk="1" hangingPunct="1">
              <a:buFontTx/>
              <a:buNone/>
            </a:pPr>
            <a:r>
              <a:rPr lang="ru-RU" altLang="ru-RU" sz="3600">
                <a:solidFill>
                  <a:srgbClr val="000000"/>
                </a:solidFill>
                <a:latin typeface="Times New Roman" panose="02020603050405020304" pitchFamily="18" charset="0"/>
                <a:cs typeface="Times New Roman" panose="02020603050405020304" pitchFamily="18" charset="0"/>
              </a:rPr>
              <a:t>          Если у нас имеется термодинамическая система состоящая из </a:t>
            </a:r>
            <a:r>
              <a:rPr lang="ru-RU" altLang="ru-RU" sz="3600" i="1">
                <a:solidFill>
                  <a:srgbClr val="FF0000"/>
                </a:solidFill>
                <a:latin typeface="Times New Roman" panose="02020603050405020304" pitchFamily="18" charset="0"/>
                <a:cs typeface="Times New Roman" panose="02020603050405020304" pitchFamily="18" charset="0"/>
              </a:rPr>
              <a:t>N</a:t>
            </a:r>
            <a:r>
              <a:rPr lang="ru-RU" altLang="ru-RU" sz="3600">
                <a:solidFill>
                  <a:srgbClr val="FF0000"/>
                </a:solidFill>
                <a:latin typeface="Times New Roman" panose="02020603050405020304" pitchFamily="18" charset="0"/>
                <a:cs typeface="Times New Roman" panose="02020603050405020304" pitchFamily="18" charset="0"/>
              </a:rPr>
              <a:t> частиц, энергии которых могут принимать </a:t>
            </a:r>
            <a:r>
              <a:rPr lang="ru-RU" altLang="ru-RU" sz="3600" b="1" i="1">
                <a:solidFill>
                  <a:srgbClr val="FF0000"/>
                </a:solidFill>
                <a:latin typeface="Times New Roman" panose="02020603050405020304" pitchFamily="18" charset="0"/>
                <a:cs typeface="Times New Roman" panose="02020603050405020304" pitchFamily="18" charset="0"/>
              </a:rPr>
              <a:t>дискретные значения</a:t>
            </a:r>
            <a:r>
              <a:rPr lang="ru-RU" altLang="ru-RU" sz="3600">
                <a:solidFill>
                  <a:srgbClr val="000000"/>
                </a:solidFill>
                <a:latin typeface="Times New Roman" panose="02020603050405020304" pitchFamily="18" charset="0"/>
                <a:cs typeface="Times New Roman" panose="02020603050405020304" pitchFamily="18" charset="0"/>
              </a:rPr>
              <a:t> , то говорят о системе </a:t>
            </a:r>
            <a:r>
              <a:rPr lang="ru-RU" altLang="ru-RU" sz="3600">
                <a:solidFill>
                  <a:srgbClr val="FF0000"/>
                </a:solidFill>
                <a:latin typeface="Times New Roman" panose="02020603050405020304" pitchFamily="18" charset="0"/>
                <a:cs typeface="Times New Roman" panose="02020603050405020304" pitchFamily="18" charset="0"/>
              </a:rPr>
              <a:t>квантовых чисел.</a:t>
            </a:r>
          </a:p>
          <a:p>
            <a:pPr eaLnBrk="1" hangingPunct="1">
              <a:buFontTx/>
              <a:buNone/>
            </a:pPr>
            <a:r>
              <a:rPr lang="ru-RU" altLang="ru-RU" sz="3600">
                <a:solidFill>
                  <a:srgbClr val="000000"/>
                </a:solidFill>
                <a:latin typeface="Times New Roman" panose="02020603050405020304" pitchFamily="18" charset="0"/>
                <a:cs typeface="Times New Roman" panose="02020603050405020304" pitchFamily="18" charset="0"/>
              </a:rPr>
              <a:t>          Поведение такой системы описывается </a:t>
            </a:r>
            <a:r>
              <a:rPr lang="ru-RU" altLang="ru-RU" sz="3600" b="1" i="1">
                <a:solidFill>
                  <a:srgbClr val="FF0000"/>
                </a:solidFill>
                <a:latin typeface="Times New Roman" panose="02020603050405020304" pitchFamily="18" charset="0"/>
                <a:cs typeface="Times New Roman" panose="02020603050405020304" pitchFamily="18" charset="0"/>
              </a:rPr>
              <a:t>квантовой статистикой</a:t>
            </a:r>
            <a:r>
              <a:rPr lang="ru-RU" altLang="ru-RU" sz="3600">
                <a:solidFill>
                  <a:srgbClr val="000000"/>
                </a:solidFill>
                <a:latin typeface="Times New Roman" panose="02020603050405020304" pitchFamily="18" charset="0"/>
                <a:cs typeface="Times New Roman" panose="02020603050405020304" pitchFamily="18" charset="0"/>
              </a:rPr>
              <a:t>, в основе которой лежит </a:t>
            </a:r>
            <a:r>
              <a:rPr lang="ru-RU" altLang="ru-RU" sz="3600" b="1" i="1">
                <a:solidFill>
                  <a:srgbClr val="FF0000"/>
                </a:solidFill>
                <a:latin typeface="Times New Roman" panose="02020603050405020304" pitchFamily="18" charset="0"/>
                <a:cs typeface="Times New Roman" panose="02020603050405020304" pitchFamily="18" charset="0"/>
              </a:rPr>
              <a:t>принцип неразличимости тождественных частиц</a:t>
            </a:r>
            <a:r>
              <a:rPr lang="ru-RU" altLang="ru-RU" sz="3600">
                <a:solidFill>
                  <a:srgbClr val="000000"/>
                </a:solidFill>
                <a:latin typeface="Times New Roman" panose="02020603050405020304" pitchFamily="18" charset="0"/>
                <a:cs typeface="Times New Roman" panose="02020603050405020304" pitchFamily="18" charset="0"/>
              </a:rPr>
              <a:t>. </a:t>
            </a:r>
          </a:p>
        </p:txBody>
      </p:sp>
      <p:sp>
        <p:nvSpPr>
          <p:cNvPr id="89092" name="Номер слайда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61BE6641-BCE0-4E23-B9D8-4B2D9DE85FE8}" type="slidenum">
              <a:rPr lang="ru-RU" altLang="ru-RU" sz="1400"/>
              <a:pPr eaLnBrk="1" hangingPunct="1">
                <a:spcBef>
                  <a:spcPct val="0"/>
                </a:spcBef>
                <a:buFontTx/>
                <a:buNone/>
              </a:pPr>
              <a:t>26</a:t>
            </a:fld>
            <a:endParaRPr lang="ru-RU" altLang="ru-RU" sz="1400"/>
          </a:p>
        </p:txBody>
      </p:sp>
    </p:spTree>
    <p:extLst>
      <p:ext uri="{BB962C8B-B14F-4D97-AF65-F5344CB8AC3E}">
        <p14:creationId xmlns:p14="http://schemas.microsoft.com/office/powerpoint/2010/main" val="23613507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166914"/>
                                        </p:tgtEl>
                                        <p:attrNameLst>
                                          <p:attrName>style.visibility</p:attrName>
                                        </p:attrNameLst>
                                      </p:cBhvr>
                                      <p:to>
                                        <p:strVal val="visible"/>
                                      </p:to>
                                    </p:set>
                                    <p:animEffect transition="in" filter="barn(inHorizontal)">
                                      <p:cBhvr>
                                        <p:cTn id="7" dur="500"/>
                                        <p:tgtEl>
                                          <p:spTgt spid="1669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14" grpId="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4"/>
          <p:cNvSpPr>
            <a:spLocks noGrp="1" noChangeArrowheads="1"/>
          </p:cNvSpPr>
          <p:nvPr>
            <p:ph type="title"/>
          </p:nvPr>
        </p:nvSpPr>
        <p:spPr>
          <a:xfrm>
            <a:off x="1524000" y="0"/>
            <a:ext cx="9144000" cy="6858000"/>
          </a:xfrm>
        </p:spPr>
        <p:txBody>
          <a:bodyPr/>
          <a:lstStyle/>
          <a:p>
            <a:pPr algn="l" eaLnBrk="1" hangingPunct="1"/>
            <a:r>
              <a:rPr lang="ru-RU" altLang="ru-RU" sz="3600">
                <a:solidFill>
                  <a:srgbClr val="000000"/>
                </a:solidFill>
                <a:cs typeface="Times New Roman" panose="02020603050405020304" pitchFamily="18" charset="0"/>
              </a:rPr>
              <a:t>   </a:t>
            </a:r>
            <a:r>
              <a:rPr lang="ru-RU" altLang="ru-RU" sz="3600">
                <a:solidFill>
                  <a:srgbClr val="000000"/>
                </a:solidFill>
                <a:latin typeface="Times New Roman" panose="02020603050405020304" pitchFamily="18" charset="0"/>
                <a:cs typeface="Times New Roman" panose="02020603050405020304" pitchFamily="18" charset="0"/>
              </a:rPr>
              <a:t>Основная задача этой статистики состоит в определении среднего числа             частиц, находящихся в ячейке фазового пространства: «координаты – проекции импульса» (</a:t>
            </a:r>
            <a:r>
              <a:rPr lang="ru-RU" altLang="ru-RU" sz="3600" i="1">
                <a:solidFill>
                  <a:srgbClr val="000000"/>
                </a:solidFill>
                <a:latin typeface="Times New Roman" panose="02020603050405020304" pitchFamily="18" charset="0"/>
                <a:cs typeface="Times New Roman" panose="02020603050405020304" pitchFamily="18" charset="0"/>
              </a:rPr>
              <a:t>x</a:t>
            </a:r>
            <a:r>
              <a:rPr lang="ru-RU" altLang="ru-RU" sz="3600">
                <a:solidFill>
                  <a:srgbClr val="000000"/>
                </a:solidFill>
                <a:latin typeface="Times New Roman" panose="02020603050405020304" pitchFamily="18" charset="0"/>
                <a:cs typeface="Times New Roman" panose="02020603050405020304" pitchFamily="18" charset="0"/>
              </a:rPr>
              <a:t>, </a:t>
            </a:r>
            <a:r>
              <a:rPr lang="ru-RU" altLang="ru-RU" sz="3600" i="1">
                <a:solidFill>
                  <a:srgbClr val="000000"/>
                </a:solidFill>
                <a:latin typeface="Times New Roman" panose="02020603050405020304" pitchFamily="18" charset="0"/>
                <a:cs typeface="Times New Roman" panose="02020603050405020304" pitchFamily="18" charset="0"/>
              </a:rPr>
              <a:t>y</a:t>
            </a:r>
            <a:r>
              <a:rPr lang="ru-RU" altLang="ru-RU" sz="3600">
                <a:solidFill>
                  <a:srgbClr val="000000"/>
                </a:solidFill>
                <a:latin typeface="Times New Roman" panose="02020603050405020304" pitchFamily="18" charset="0"/>
                <a:cs typeface="Times New Roman" panose="02020603050405020304" pitchFamily="18" charset="0"/>
              </a:rPr>
              <a:t>, </a:t>
            </a:r>
            <a:r>
              <a:rPr lang="ru-RU" altLang="ru-RU" sz="3600" i="1">
                <a:solidFill>
                  <a:srgbClr val="000000"/>
                </a:solidFill>
                <a:latin typeface="Times New Roman" panose="02020603050405020304" pitchFamily="18" charset="0"/>
                <a:cs typeface="Times New Roman" panose="02020603050405020304" pitchFamily="18" charset="0"/>
              </a:rPr>
              <a:t>z</a:t>
            </a:r>
            <a:r>
              <a:rPr lang="ru-RU" altLang="ru-RU" sz="3600">
                <a:solidFill>
                  <a:srgbClr val="000000"/>
                </a:solidFill>
                <a:latin typeface="Times New Roman" panose="02020603050405020304" pitchFamily="18" charset="0"/>
                <a:cs typeface="Times New Roman" panose="02020603050405020304" pitchFamily="18" charset="0"/>
              </a:rPr>
              <a:t> и </a:t>
            </a:r>
            <a:r>
              <a:rPr lang="en-US" altLang="ru-RU" sz="3600" i="1">
                <a:solidFill>
                  <a:srgbClr val="000000"/>
                </a:solidFill>
                <a:latin typeface="Times New Roman" panose="02020603050405020304" pitchFamily="18" charset="0"/>
                <a:cs typeface="Times New Roman" panose="02020603050405020304" pitchFamily="18" charset="0"/>
              </a:rPr>
              <a:t>p</a:t>
            </a:r>
            <a:r>
              <a:rPr lang="ru-RU" altLang="ru-RU" sz="3600" i="1" baseline="-30000">
                <a:solidFill>
                  <a:srgbClr val="000000"/>
                </a:solidFill>
                <a:latin typeface="Times New Roman" panose="02020603050405020304" pitchFamily="18" charset="0"/>
                <a:cs typeface="Times New Roman" panose="02020603050405020304" pitchFamily="18" charset="0"/>
              </a:rPr>
              <a:t>x</a:t>
            </a:r>
            <a:r>
              <a:rPr lang="ru-RU" altLang="ru-RU" sz="3600">
                <a:solidFill>
                  <a:srgbClr val="000000"/>
                </a:solidFill>
                <a:latin typeface="Times New Roman" panose="02020603050405020304" pitchFamily="18" charset="0"/>
                <a:cs typeface="Times New Roman" panose="02020603050405020304" pitchFamily="18" charset="0"/>
              </a:rPr>
              <a:t>, </a:t>
            </a:r>
            <a:r>
              <a:rPr lang="en-US" altLang="ru-RU" sz="3600" i="1">
                <a:solidFill>
                  <a:srgbClr val="000000"/>
                </a:solidFill>
                <a:latin typeface="Times New Roman" panose="02020603050405020304" pitchFamily="18" charset="0"/>
                <a:cs typeface="Times New Roman" panose="02020603050405020304" pitchFamily="18" charset="0"/>
              </a:rPr>
              <a:t>p</a:t>
            </a:r>
            <a:r>
              <a:rPr lang="ru-RU" altLang="ru-RU" sz="3600" i="1" baseline="-30000">
                <a:solidFill>
                  <a:srgbClr val="000000"/>
                </a:solidFill>
                <a:latin typeface="Times New Roman" panose="02020603050405020304" pitchFamily="18" charset="0"/>
                <a:cs typeface="Times New Roman" panose="02020603050405020304" pitchFamily="18" charset="0"/>
              </a:rPr>
              <a:t>y</a:t>
            </a:r>
            <a:r>
              <a:rPr lang="ru-RU" altLang="ru-RU" sz="3600">
                <a:solidFill>
                  <a:srgbClr val="000000"/>
                </a:solidFill>
                <a:latin typeface="Times New Roman" panose="02020603050405020304" pitchFamily="18" charset="0"/>
                <a:cs typeface="Times New Roman" panose="02020603050405020304" pitchFamily="18" charset="0"/>
              </a:rPr>
              <a:t>, </a:t>
            </a:r>
            <a:r>
              <a:rPr lang="en-US" altLang="ru-RU" sz="3600" i="1">
                <a:solidFill>
                  <a:srgbClr val="000000"/>
                </a:solidFill>
                <a:latin typeface="Times New Roman" panose="02020603050405020304" pitchFamily="18" charset="0"/>
                <a:cs typeface="Times New Roman" panose="02020603050405020304" pitchFamily="18" charset="0"/>
              </a:rPr>
              <a:t>p</a:t>
            </a:r>
            <a:r>
              <a:rPr lang="ru-RU" altLang="ru-RU" sz="3600" i="1" baseline="-30000">
                <a:solidFill>
                  <a:srgbClr val="000000"/>
                </a:solidFill>
                <a:latin typeface="Times New Roman" panose="02020603050405020304" pitchFamily="18" charset="0"/>
                <a:cs typeface="Times New Roman" panose="02020603050405020304" pitchFamily="18" charset="0"/>
              </a:rPr>
              <a:t>z</a:t>
            </a:r>
            <a:r>
              <a:rPr lang="ru-RU" altLang="ru-RU" sz="3600">
                <a:solidFill>
                  <a:srgbClr val="000000"/>
                </a:solidFill>
                <a:latin typeface="Times New Roman" panose="02020603050405020304" pitchFamily="18" charset="0"/>
                <a:cs typeface="Times New Roman" panose="02020603050405020304" pitchFamily="18" charset="0"/>
              </a:rPr>
              <a:t>) частиц.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При этом имеют место два закона распределения частиц по энергиям (</a:t>
            </a:r>
            <a:r>
              <a:rPr lang="ru-RU" altLang="ru-RU" sz="3600" b="1" i="1">
                <a:solidFill>
                  <a:srgbClr val="FF0000"/>
                </a:solidFill>
                <a:latin typeface="Times New Roman" panose="02020603050405020304" pitchFamily="18" charset="0"/>
                <a:cs typeface="Times New Roman" panose="02020603050405020304" pitchFamily="18" charset="0"/>
              </a:rPr>
              <a:t>две статистики</a:t>
            </a:r>
            <a:r>
              <a:rPr lang="ru-RU" altLang="ru-RU" sz="3600">
                <a:solidFill>
                  <a:srgbClr val="000000"/>
                </a:solidFill>
                <a:latin typeface="Times New Roman" panose="02020603050405020304" pitchFamily="18" charset="0"/>
                <a:cs typeface="Times New Roman" panose="02020603050405020304" pitchFamily="18" charset="0"/>
              </a:rPr>
              <a:t>):</a:t>
            </a:r>
            <a:r>
              <a:rPr lang="ru-RU" altLang="ru-RU" smtClean="0"/>
              <a:t> </a:t>
            </a:r>
          </a:p>
        </p:txBody>
      </p:sp>
      <p:sp>
        <p:nvSpPr>
          <p:cNvPr id="90115" name="Rectangle 6"/>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90116" name="Object 5"/>
          <p:cNvGraphicFramePr>
            <a:graphicFrameLocks noChangeAspect="1"/>
          </p:cNvGraphicFramePr>
          <p:nvPr/>
        </p:nvGraphicFramePr>
        <p:xfrm>
          <a:off x="7391400" y="1752600"/>
          <a:ext cx="1371600" cy="685800"/>
        </p:xfrm>
        <a:graphic>
          <a:graphicData uri="http://schemas.openxmlformats.org/presentationml/2006/ole">
            <mc:AlternateContent xmlns:mc="http://schemas.openxmlformats.org/markup-compatibility/2006">
              <mc:Choice xmlns:v="urn:schemas-microsoft-com:vml" Requires="v">
                <p:oleObj spid="_x0000_s19459" name="Формула" r:id="rId3" imgW="457200" imgH="228600" progId="Equation.3">
                  <p:embed/>
                </p:oleObj>
              </mc:Choice>
              <mc:Fallback>
                <p:oleObj name="Формула" r:id="rId3" imgW="457200" imgH="228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1400" y="1752600"/>
                        <a:ext cx="1371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0117" name="Номер слайда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C290C268-4020-422E-B453-93A5272CF14F}" type="slidenum">
              <a:rPr lang="ru-RU" altLang="ru-RU" sz="1400"/>
              <a:pPr eaLnBrk="1" hangingPunct="1">
                <a:spcBef>
                  <a:spcPct val="0"/>
                </a:spcBef>
                <a:buFontTx/>
                <a:buNone/>
              </a:pPr>
              <a:t>27</a:t>
            </a:fld>
            <a:endParaRPr lang="ru-RU" altLang="ru-RU" sz="1400"/>
          </a:p>
        </p:txBody>
      </p:sp>
    </p:spTree>
    <p:extLst>
      <p:ext uri="{BB962C8B-B14F-4D97-AF65-F5344CB8AC3E}">
        <p14:creationId xmlns:p14="http://schemas.microsoft.com/office/powerpoint/2010/main" val="32641997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4"/>
          <p:cNvSpPr>
            <a:spLocks noGrp="1" noChangeArrowheads="1"/>
          </p:cNvSpPr>
          <p:nvPr>
            <p:ph type="title"/>
          </p:nvPr>
        </p:nvSpPr>
        <p:spPr>
          <a:xfrm>
            <a:off x="1524000" y="0"/>
            <a:ext cx="9144000" cy="6858000"/>
          </a:xfrm>
        </p:spPr>
        <p:txBody>
          <a:bodyPr/>
          <a:lstStyle/>
          <a:p>
            <a:pPr algn="l" eaLnBrk="1" hangingPunct="1"/>
            <a:r>
              <a:rPr lang="ru-RU" altLang="ru-RU" sz="3600" b="1" i="1">
                <a:solidFill>
                  <a:srgbClr val="FF0000"/>
                </a:solidFill>
                <a:latin typeface="Times New Roman" panose="02020603050405020304" pitchFamily="18" charset="0"/>
                <a:cs typeface="Times New Roman" panose="02020603050405020304" pitchFamily="18" charset="0"/>
              </a:rPr>
              <a:t>распределение Бозе-Эйнштейна</a:t>
            </a:r>
            <a:r>
              <a:rPr lang="ru-RU" altLang="ru-RU" sz="3600">
                <a:solidFill>
                  <a:srgbClr val="000000"/>
                </a:solidFill>
                <a:latin typeface="Times New Roman" panose="02020603050405020304" pitchFamily="18" charset="0"/>
                <a:cs typeface="Times New Roman" panose="02020603050405020304" pitchFamily="18" charset="0"/>
              </a:rPr>
              <a:t>:</a:t>
            </a:r>
            <a:br>
              <a:rPr lang="ru-RU" altLang="ru-RU" sz="3600">
                <a:solidFill>
                  <a:srgbClr val="000000"/>
                </a:solidFill>
                <a:latin typeface="Times New Roman" panose="02020603050405020304" pitchFamily="18" charset="0"/>
                <a:cs typeface="Times New Roman" panose="02020603050405020304" pitchFamily="18" charset="0"/>
              </a:rPr>
            </a:br>
            <a:r>
              <a:rPr lang="en-US" altLang="ru-RU" sz="3600">
                <a:solidFill>
                  <a:srgbClr val="000000"/>
                </a:solidFill>
                <a:cs typeface="Times New Roman" panose="02020603050405020304" pitchFamily="18" charset="0"/>
              </a:rPr>
              <a:t/>
            </a:r>
            <a:br>
              <a:rPr lang="en-US" altLang="ru-RU" sz="3600">
                <a:solidFill>
                  <a:srgbClr val="000000"/>
                </a:solidFill>
                <a:cs typeface="Times New Roman" panose="02020603050405020304" pitchFamily="18" charset="0"/>
              </a:rPr>
            </a:br>
            <a:r>
              <a:rPr lang="en-US" altLang="ru-RU" sz="3600">
                <a:solidFill>
                  <a:srgbClr val="000000"/>
                </a:solidFill>
                <a:cs typeface="Times New Roman" panose="02020603050405020304" pitchFamily="18" charset="0"/>
              </a:rPr>
              <a:t>	</a:t>
            </a:r>
            <a:r>
              <a:rPr lang="ru-RU" altLang="ru-RU" sz="3600">
                <a:solidFill>
                  <a:srgbClr val="000000"/>
                </a:solidFill>
              </a:rPr>
              <a:t>                                            </a:t>
            </a:r>
            <a:r>
              <a:rPr lang="ru-RU" altLang="ru-RU" sz="3600">
                <a:solidFill>
                  <a:srgbClr val="000000"/>
                </a:solidFill>
                <a:cs typeface="Times New Roman" panose="02020603050405020304" pitchFamily="18" charset="0"/>
              </a:rPr>
              <a:t>;	     </a:t>
            </a:r>
            <a:r>
              <a:rPr lang="ru-RU" altLang="ru-RU" sz="2400">
                <a:solidFill>
                  <a:srgbClr val="000000"/>
                </a:solidFill>
                <a:cs typeface="Times New Roman" panose="02020603050405020304" pitchFamily="18" charset="0"/>
              </a:rPr>
              <a:t>(2.7.1)</a:t>
            </a: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b="1" i="1">
                <a:solidFill>
                  <a:srgbClr val="FF0000"/>
                </a:solidFill>
                <a:latin typeface="Times New Roman" panose="02020603050405020304" pitchFamily="18" charset="0"/>
                <a:cs typeface="Times New Roman" panose="02020603050405020304" pitchFamily="18" charset="0"/>
              </a:rPr>
              <a:t>распределение Ферми-Дирака</a:t>
            </a:r>
            <a:r>
              <a:rPr lang="ru-RU" altLang="ru-RU" sz="3600">
                <a:solidFill>
                  <a:srgbClr val="000000"/>
                </a:solidFill>
                <a:latin typeface="Times New Roman" panose="02020603050405020304" pitchFamily="18" charset="0"/>
                <a:cs typeface="Times New Roman" panose="02020603050405020304" pitchFamily="18" charset="0"/>
              </a:rPr>
              <a:t>:</a:t>
            </a:r>
            <a:br>
              <a:rPr lang="ru-RU" altLang="ru-RU" sz="3600">
                <a:solidFill>
                  <a:srgbClr val="000000"/>
                </a:solidFill>
                <a:latin typeface="Times New Roman" panose="02020603050405020304" pitchFamily="18" charset="0"/>
                <a:cs typeface="Times New Roman" panose="02020603050405020304" pitchFamily="18" charset="0"/>
              </a:rPr>
            </a:br>
            <a:r>
              <a:rPr lang="en-US" altLang="ru-RU" sz="3600">
                <a:solidFill>
                  <a:srgbClr val="000000"/>
                </a:solidFill>
                <a:cs typeface="Times New Roman" panose="02020603050405020304" pitchFamily="18" charset="0"/>
              </a:rPr>
              <a:t/>
            </a:r>
            <a:br>
              <a:rPr lang="en-US" altLang="ru-RU" sz="3600">
                <a:solidFill>
                  <a:srgbClr val="000000"/>
                </a:solidFill>
                <a:cs typeface="Times New Roman" panose="02020603050405020304" pitchFamily="18" charset="0"/>
              </a:rPr>
            </a:br>
            <a:r>
              <a:rPr lang="en-US" altLang="ru-RU" sz="3600">
                <a:solidFill>
                  <a:srgbClr val="000000"/>
                </a:solidFill>
                <a:cs typeface="Times New Roman" panose="02020603050405020304" pitchFamily="18" charset="0"/>
              </a:rPr>
              <a:t>	</a:t>
            </a:r>
            <a:r>
              <a:rPr lang="ru-RU" altLang="ru-RU" sz="3600">
                <a:solidFill>
                  <a:srgbClr val="000000"/>
                </a:solidFill>
              </a:rPr>
              <a:t>                                            </a:t>
            </a:r>
            <a:r>
              <a:rPr lang="en-US" altLang="ru-RU" sz="3600">
                <a:solidFill>
                  <a:srgbClr val="000000"/>
                </a:solidFill>
                <a:cs typeface="Times New Roman" panose="02020603050405020304" pitchFamily="18" charset="0"/>
              </a:rPr>
              <a:t>.</a:t>
            </a:r>
            <a:r>
              <a:rPr lang="ru-RU" altLang="ru-RU" sz="3600">
                <a:solidFill>
                  <a:srgbClr val="000000"/>
                </a:solidFill>
                <a:cs typeface="Times New Roman" panose="02020603050405020304" pitchFamily="18" charset="0"/>
              </a:rPr>
              <a:t>	     </a:t>
            </a:r>
            <a:r>
              <a:rPr lang="ru-RU" altLang="ru-RU" sz="2400">
                <a:solidFill>
                  <a:srgbClr val="000000"/>
                </a:solidFill>
                <a:cs typeface="Times New Roman" panose="02020603050405020304" pitchFamily="18" charset="0"/>
              </a:rPr>
              <a:t>(2.7.2)</a:t>
            </a:r>
            <a:r>
              <a:rPr lang="ru-RU" altLang="ru-RU" sz="2400">
                <a:solidFill>
                  <a:srgbClr val="000000"/>
                </a:solidFill>
              </a:rPr>
              <a:t/>
            </a:r>
            <a:br>
              <a:rPr lang="ru-RU" altLang="ru-RU" sz="2400">
                <a:solidFill>
                  <a:srgbClr val="000000"/>
                </a:solidFill>
              </a:rPr>
            </a:br>
            <a:endParaRPr lang="ru-RU" altLang="ru-RU" sz="2400">
              <a:solidFill>
                <a:srgbClr val="000000"/>
              </a:solidFill>
            </a:endParaRPr>
          </a:p>
        </p:txBody>
      </p:sp>
      <p:sp>
        <p:nvSpPr>
          <p:cNvPr id="91139" name="Rectangle 6"/>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91140" name="Object 5"/>
          <p:cNvGraphicFramePr>
            <a:graphicFrameLocks noChangeAspect="1"/>
          </p:cNvGraphicFramePr>
          <p:nvPr/>
        </p:nvGraphicFramePr>
        <p:xfrm>
          <a:off x="2743200" y="1676400"/>
          <a:ext cx="5029200" cy="1874838"/>
        </p:xfrm>
        <a:graphic>
          <a:graphicData uri="http://schemas.openxmlformats.org/presentationml/2006/ole">
            <mc:AlternateContent xmlns:mc="http://schemas.openxmlformats.org/markup-compatibility/2006">
              <mc:Choice xmlns:v="urn:schemas-microsoft-com:vml" Requires="v">
                <p:oleObj spid="_x0000_s20484" name="Формула" r:id="rId3" imgW="1459866" imgH="545863" progId="Equation.3">
                  <p:embed/>
                </p:oleObj>
              </mc:Choice>
              <mc:Fallback>
                <p:oleObj name="Формула" r:id="rId3" imgW="1459866" imgH="545863"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1676400"/>
                        <a:ext cx="5029200" cy="187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1141" name="Rectangle 8"/>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91142" name="Object 7"/>
          <p:cNvGraphicFramePr>
            <a:graphicFrameLocks noChangeAspect="1"/>
          </p:cNvGraphicFramePr>
          <p:nvPr/>
        </p:nvGraphicFramePr>
        <p:xfrm>
          <a:off x="2667000" y="4572001"/>
          <a:ext cx="5257800" cy="1933575"/>
        </p:xfrm>
        <a:graphic>
          <a:graphicData uri="http://schemas.openxmlformats.org/presentationml/2006/ole">
            <mc:AlternateContent xmlns:mc="http://schemas.openxmlformats.org/markup-compatibility/2006">
              <mc:Choice xmlns:v="urn:schemas-microsoft-com:vml" Requires="v">
                <p:oleObj spid="_x0000_s20485" name="Формула" r:id="rId5" imgW="1473200" imgH="546100" progId="Equation.3">
                  <p:embed/>
                </p:oleObj>
              </mc:Choice>
              <mc:Fallback>
                <p:oleObj name="Формула" r:id="rId5" imgW="1473200" imgH="5461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67000" y="4572001"/>
                        <a:ext cx="5257800" cy="193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1143" name="Номер слайда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4083782C-14FA-4737-AD55-FF91B005848A}" type="slidenum">
              <a:rPr lang="ru-RU" altLang="ru-RU" sz="1400"/>
              <a:pPr eaLnBrk="1" hangingPunct="1">
                <a:spcBef>
                  <a:spcPct val="0"/>
                </a:spcBef>
                <a:buFontTx/>
                <a:buNone/>
              </a:pPr>
              <a:t>28</a:t>
            </a:fld>
            <a:endParaRPr lang="ru-RU" altLang="ru-RU" sz="1400"/>
          </a:p>
        </p:txBody>
      </p:sp>
    </p:spTree>
    <p:extLst>
      <p:ext uri="{BB962C8B-B14F-4D97-AF65-F5344CB8AC3E}">
        <p14:creationId xmlns:p14="http://schemas.microsoft.com/office/powerpoint/2010/main" val="57280907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4"/>
          <p:cNvSpPr>
            <a:spLocks noGrp="1" noChangeArrowheads="1"/>
          </p:cNvSpPr>
          <p:nvPr>
            <p:ph type="title"/>
          </p:nvPr>
        </p:nvSpPr>
        <p:spPr>
          <a:xfrm>
            <a:off x="1524000" y="0"/>
            <a:ext cx="9144000" cy="6858000"/>
          </a:xfrm>
        </p:spPr>
        <p:txBody>
          <a:bodyPr/>
          <a:lstStyle/>
          <a:p>
            <a:pPr algn="l" eaLnBrk="1" hangingPunct="1"/>
            <a:r>
              <a:rPr lang="ru-RU" altLang="ru-RU" sz="3600">
                <a:solidFill>
                  <a:srgbClr val="000000"/>
                </a:solidFill>
                <a:latin typeface="Times New Roman" panose="02020603050405020304" pitchFamily="18" charset="0"/>
                <a:cs typeface="Times New Roman" panose="02020603050405020304" pitchFamily="18" charset="0"/>
              </a:rPr>
              <a:t>	Первая формула описывает квантовые </a:t>
            </a:r>
            <a:r>
              <a:rPr lang="ru-RU" altLang="ru-RU" sz="3600" b="1" i="1">
                <a:solidFill>
                  <a:srgbClr val="0000FF"/>
                </a:solidFill>
                <a:latin typeface="Times New Roman" panose="02020603050405020304" pitchFamily="18" charset="0"/>
                <a:cs typeface="Times New Roman" panose="02020603050405020304" pitchFamily="18" charset="0"/>
              </a:rPr>
              <a:t>частицы с целым спином</a:t>
            </a:r>
            <a:r>
              <a:rPr lang="ru-RU" altLang="ru-RU" sz="3600">
                <a:solidFill>
                  <a:srgbClr val="000000"/>
                </a:solidFill>
                <a:latin typeface="Times New Roman" panose="02020603050405020304" pitchFamily="18" charset="0"/>
                <a:cs typeface="Times New Roman" panose="02020603050405020304" pitchFamily="18" charset="0"/>
              </a:rPr>
              <a:t> (собственный момент количетсва движения). Их называют </a:t>
            </a:r>
            <a:r>
              <a:rPr lang="ru-RU" altLang="ru-RU" sz="3600" b="1" i="1">
                <a:solidFill>
                  <a:srgbClr val="FF0000"/>
                </a:solidFill>
                <a:latin typeface="Times New Roman" panose="02020603050405020304" pitchFamily="18" charset="0"/>
                <a:cs typeface="Times New Roman" panose="02020603050405020304" pitchFamily="18" charset="0"/>
              </a:rPr>
              <a:t>бозоны</a:t>
            </a:r>
            <a:r>
              <a:rPr lang="ru-RU" altLang="ru-RU" sz="3600">
                <a:solidFill>
                  <a:srgbClr val="000000"/>
                </a:solidFill>
                <a:latin typeface="Times New Roman" panose="02020603050405020304" pitchFamily="18" charset="0"/>
                <a:cs typeface="Times New Roman" panose="02020603050405020304" pitchFamily="18" charset="0"/>
              </a:rPr>
              <a:t> (например, фотоны).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Вторая формула описывает квантовые </a:t>
            </a:r>
            <a:r>
              <a:rPr lang="ru-RU" altLang="ru-RU" sz="3600" b="1" i="1">
                <a:solidFill>
                  <a:srgbClr val="0000FF"/>
                </a:solidFill>
                <a:latin typeface="Times New Roman" panose="02020603050405020304" pitchFamily="18" charset="0"/>
                <a:cs typeface="Times New Roman" panose="02020603050405020304" pitchFamily="18" charset="0"/>
              </a:rPr>
              <a:t>частицы с полуцелым спином</a:t>
            </a:r>
            <a:r>
              <a:rPr lang="ru-RU" altLang="ru-RU" sz="3600">
                <a:solidFill>
                  <a:srgbClr val="000000"/>
                </a:solidFill>
                <a:latin typeface="Times New Roman" panose="02020603050405020304" pitchFamily="18" charset="0"/>
                <a:cs typeface="Times New Roman" panose="02020603050405020304" pitchFamily="18" charset="0"/>
              </a:rPr>
              <a:t>. Их называют </a:t>
            </a:r>
            <a:r>
              <a:rPr lang="ru-RU" altLang="ru-RU" sz="3600" b="1" i="1">
                <a:solidFill>
                  <a:srgbClr val="FF0000"/>
                </a:solidFill>
                <a:latin typeface="Times New Roman" panose="02020603050405020304" pitchFamily="18" charset="0"/>
                <a:cs typeface="Times New Roman" panose="02020603050405020304" pitchFamily="18" charset="0"/>
              </a:rPr>
              <a:t>фермионы</a:t>
            </a:r>
            <a:r>
              <a:rPr lang="ru-RU" altLang="ru-RU" sz="3600">
                <a:solidFill>
                  <a:srgbClr val="000000"/>
                </a:solidFill>
                <a:latin typeface="Times New Roman" panose="02020603050405020304" pitchFamily="18" charset="0"/>
                <a:cs typeface="Times New Roman" panose="02020603050405020304" pitchFamily="18" charset="0"/>
              </a:rPr>
              <a:t> (например: электроны, протоны, нейтрино).</a:t>
            </a:r>
          </a:p>
        </p:txBody>
      </p:sp>
      <p:sp>
        <p:nvSpPr>
          <p:cNvPr id="92163" name="Номер слайда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BCBF0A83-CF56-4CE2-B978-3EFE0DAC3ED0}" type="slidenum">
              <a:rPr lang="ru-RU" altLang="ru-RU" sz="1400"/>
              <a:pPr eaLnBrk="1" hangingPunct="1">
                <a:spcBef>
                  <a:spcPct val="0"/>
                </a:spcBef>
                <a:buFontTx/>
                <a:buNone/>
              </a:pPr>
              <a:t>29</a:t>
            </a:fld>
            <a:endParaRPr lang="ru-RU" altLang="ru-RU" sz="1400"/>
          </a:p>
        </p:txBody>
      </p:sp>
    </p:spTree>
    <p:extLst>
      <p:ext uri="{BB962C8B-B14F-4D97-AF65-F5344CB8AC3E}">
        <p14:creationId xmlns:p14="http://schemas.microsoft.com/office/powerpoint/2010/main" val="74085268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4"/>
          <p:cNvSpPr>
            <a:spLocks noGrp="1" noChangeArrowheads="1"/>
          </p:cNvSpPr>
          <p:nvPr>
            <p:ph type="title"/>
          </p:nvPr>
        </p:nvSpPr>
        <p:spPr>
          <a:xfrm>
            <a:off x="1828800" y="152400"/>
            <a:ext cx="8534400" cy="6477000"/>
          </a:xfrm>
        </p:spPr>
        <p:txBody>
          <a:bodyPr/>
          <a:lstStyle/>
          <a:p>
            <a:pPr algn="l" eaLnBrk="1" hangingPunct="1"/>
            <a:r>
              <a:rPr lang="ru-RU" altLang="ru-RU" sz="3600">
                <a:solidFill>
                  <a:srgbClr val="000000"/>
                </a:solidFill>
                <a:latin typeface="Times New Roman" panose="02020603050405020304" pitchFamily="18" charset="0"/>
                <a:cs typeface="Times New Roman" panose="02020603050405020304" pitchFamily="18" charset="0"/>
              </a:rPr>
              <a:t>	Скорость – векторная величина. Для </a:t>
            </a:r>
            <a:r>
              <a:rPr lang="ru-RU" altLang="ru-RU" sz="3600" b="1" i="1">
                <a:solidFill>
                  <a:srgbClr val="000000"/>
                </a:solidFill>
                <a:latin typeface="Times New Roman" panose="02020603050405020304" pitchFamily="18" charset="0"/>
                <a:cs typeface="Times New Roman" panose="02020603050405020304" pitchFamily="18" charset="0"/>
              </a:rPr>
              <a:t>проекции скорости на ось х</a:t>
            </a:r>
            <a:r>
              <a:rPr lang="ru-RU" altLang="ru-RU" sz="3600">
                <a:solidFill>
                  <a:srgbClr val="000000"/>
                </a:solidFill>
                <a:latin typeface="Times New Roman" panose="02020603050405020304" pitchFamily="18" charset="0"/>
                <a:cs typeface="Times New Roman" panose="02020603050405020304" pitchFamily="18" charset="0"/>
              </a:rPr>
              <a:t> (</a:t>
            </a:r>
            <a:r>
              <a:rPr lang="en-GB" altLang="ru-RU" sz="3600" i="1">
                <a:solidFill>
                  <a:srgbClr val="000000"/>
                </a:solidFill>
                <a:latin typeface="Times New Roman" panose="02020603050405020304" pitchFamily="18" charset="0"/>
                <a:cs typeface="Times New Roman" panose="02020603050405020304" pitchFamily="18" charset="0"/>
              </a:rPr>
              <a:t>x</a:t>
            </a:r>
            <a:r>
              <a:rPr lang="ru-RU" altLang="ru-RU" sz="3600" i="1">
                <a:solidFill>
                  <a:srgbClr val="000000"/>
                </a:solidFill>
                <a:latin typeface="Times New Roman" panose="02020603050405020304" pitchFamily="18" charset="0"/>
                <a:cs typeface="Times New Roman" panose="02020603050405020304" pitchFamily="18" charset="0"/>
              </a:rPr>
              <a:t>-</a:t>
            </a:r>
            <a:r>
              <a:rPr lang="ru-RU" altLang="ru-RU" sz="3600">
                <a:solidFill>
                  <a:srgbClr val="000000"/>
                </a:solidFill>
                <a:latin typeface="Times New Roman" panose="02020603050405020304" pitchFamily="18" charset="0"/>
                <a:cs typeface="Times New Roman" panose="02020603050405020304" pitchFamily="18" charset="0"/>
              </a:rPr>
              <a:t>ой</a:t>
            </a:r>
            <a:r>
              <a:rPr lang="ru-RU" altLang="ru-RU" sz="3600" i="1">
                <a:solidFill>
                  <a:srgbClr val="000000"/>
                </a:solidFill>
                <a:latin typeface="Times New Roman" panose="02020603050405020304" pitchFamily="18" charset="0"/>
                <a:cs typeface="Times New Roman" panose="02020603050405020304" pitchFamily="18" charset="0"/>
              </a:rPr>
              <a:t> </a:t>
            </a:r>
            <a:r>
              <a:rPr lang="ru-RU" altLang="ru-RU" sz="3600">
                <a:solidFill>
                  <a:srgbClr val="000000"/>
                </a:solidFill>
                <a:latin typeface="Times New Roman" panose="02020603050405020304" pitchFamily="18" charset="0"/>
                <a:cs typeface="Times New Roman" panose="02020603050405020304" pitchFamily="18" charset="0"/>
              </a:rPr>
              <a:t>состав-ляющей скорости),   имеем</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тогда</a:t>
            </a:r>
            <a:r>
              <a:rPr lang="en-US" altLang="ru-RU" sz="3600">
                <a:solidFill>
                  <a:srgbClr val="000000"/>
                </a:solidFill>
                <a:cs typeface="Times New Roman" panose="02020603050405020304" pitchFamily="18" charset="0"/>
              </a:rPr>
              <a:t/>
            </a:r>
            <a:br>
              <a:rPr lang="en-US" altLang="ru-RU" sz="3600">
                <a:solidFill>
                  <a:srgbClr val="000000"/>
                </a:solidFill>
                <a:cs typeface="Times New Roman" panose="02020603050405020304" pitchFamily="18" charset="0"/>
              </a:rPr>
            </a:br>
            <a:r>
              <a:rPr lang="ru-RU" altLang="ru-RU" sz="3600">
                <a:solidFill>
                  <a:srgbClr val="000000"/>
                </a:solidFill>
              </a:rPr>
              <a:t/>
            </a:r>
            <a:br>
              <a:rPr lang="ru-RU" altLang="ru-RU" sz="3600">
                <a:solidFill>
                  <a:srgbClr val="000000"/>
                </a:solidFill>
              </a:rPr>
            </a:br>
            <a:r>
              <a:rPr lang="en-US" altLang="ru-RU" sz="3600">
                <a:solidFill>
                  <a:srgbClr val="000000"/>
                </a:solidFill>
                <a:cs typeface="Times New Roman" panose="02020603050405020304" pitchFamily="18" charset="0"/>
              </a:rPr>
              <a:t>	</a:t>
            </a:r>
            <a:r>
              <a:rPr lang="ru-RU" altLang="ru-RU" sz="3600">
                <a:solidFill>
                  <a:srgbClr val="000000"/>
                </a:solidFill>
                <a:cs typeface="Times New Roman" panose="02020603050405020304" pitchFamily="18" charset="0"/>
              </a:rPr>
              <a:t>	</a:t>
            </a:r>
            <a:r>
              <a:rPr lang="ru-RU" altLang="ru-RU" sz="3600">
                <a:solidFill>
                  <a:srgbClr val="000000"/>
                </a:solidFill>
              </a:rPr>
              <a:t>                                            </a:t>
            </a:r>
            <a:br>
              <a:rPr lang="ru-RU" altLang="ru-RU" sz="3600">
                <a:solidFill>
                  <a:srgbClr val="000000"/>
                </a:solidFill>
              </a:rPr>
            </a:br>
            <a:r>
              <a:rPr lang="ru-RU" altLang="ru-RU" sz="3600">
                <a:solidFill>
                  <a:srgbClr val="000000"/>
                </a:solidFill>
              </a:rPr>
              <a:t>                                                            </a:t>
            </a:r>
            <a:br>
              <a:rPr lang="ru-RU" altLang="ru-RU" sz="3600">
                <a:solidFill>
                  <a:srgbClr val="000000"/>
                </a:solidFill>
              </a:rPr>
            </a:br>
            <a:r>
              <a:rPr lang="ru-RU" altLang="ru-RU" smtClean="0"/>
              <a:t/>
            </a:r>
            <a:br>
              <a:rPr lang="ru-RU" altLang="ru-RU" smtClean="0"/>
            </a:br>
            <a:r>
              <a:rPr lang="ru-RU" altLang="ru-RU" sz="3600">
                <a:latin typeface="Times New Roman" panose="02020603050405020304" pitchFamily="18" charset="0"/>
              </a:rPr>
              <a:t>или</a:t>
            </a:r>
          </a:p>
        </p:txBody>
      </p:sp>
      <p:sp>
        <p:nvSpPr>
          <p:cNvPr id="93187" name="Rectangle 6"/>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93188" name="Object 5"/>
          <p:cNvGraphicFramePr>
            <a:graphicFrameLocks noChangeAspect="1"/>
          </p:cNvGraphicFramePr>
          <p:nvPr/>
        </p:nvGraphicFramePr>
        <p:xfrm>
          <a:off x="3352800" y="1981201"/>
          <a:ext cx="4267200" cy="779463"/>
        </p:xfrm>
        <a:graphic>
          <a:graphicData uri="http://schemas.openxmlformats.org/presentationml/2006/ole">
            <mc:AlternateContent xmlns:mc="http://schemas.openxmlformats.org/markup-compatibility/2006">
              <mc:Choice xmlns:v="urn:schemas-microsoft-com:vml" Requires="v">
                <p:oleObj spid="_x0000_s21509" name="Формула" r:id="rId3" imgW="1308100" imgH="241300" progId="Equation.3">
                  <p:embed/>
                </p:oleObj>
              </mc:Choice>
              <mc:Fallback>
                <p:oleObj name="Формула" r:id="rId3" imgW="1308100" imgH="2413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1981201"/>
                        <a:ext cx="4267200"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3189" name="Rectangle 8"/>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93190" name="Object 7"/>
          <p:cNvGraphicFramePr>
            <a:graphicFrameLocks noChangeAspect="1"/>
          </p:cNvGraphicFramePr>
          <p:nvPr/>
        </p:nvGraphicFramePr>
        <p:xfrm>
          <a:off x="1524000" y="2895601"/>
          <a:ext cx="9144000" cy="1774825"/>
        </p:xfrm>
        <a:graphic>
          <a:graphicData uri="http://schemas.openxmlformats.org/presentationml/2006/ole">
            <mc:AlternateContent xmlns:mc="http://schemas.openxmlformats.org/markup-compatibility/2006">
              <mc:Choice xmlns:v="urn:schemas-microsoft-com:vml" Requires="v">
                <p:oleObj spid="_x0000_s21510" name="Формула" r:id="rId5" imgW="3187700" imgH="622300" progId="Equation.3">
                  <p:embed/>
                </p:oleObj>
              </mc:Choice>
              <mc:Fallback>
                <p:oleObj name="Формула" r:id="rId5" imgW="3187700" imgH="6223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0" y="2895601"/>
                        <a:ext cx="9144000" cy="177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3191" name="Rectangle 10"/>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93192" name="Object 11"/>
          <p:cNvGraphicFramePr>
            <a:graphicFrameLocks noChangeAspect="1"/>
          </p:cNvGraphicFramePr>
          <p:nvPr>
            <p:ph idx="1"/>
          </p:nvPr>
        </p:nvGraphicFramePr>
        <p:xfrm>
          <a:off x="3124200" y="4953000"/>
          <a:ext cx="5334000" cy="1792288"/>
        </p:xfrm>
        <a:graphic>
          <a:graphicData uri="http://schemas.openxmlformats.org/presentationml/2006/ole">
            <mc:AlternateContent xmlns:mc="http://schemas.openxmlformats.org/markup-compatibility/2006">
              <mc:Choice xmlns:v="urn:schemas-microsoft-com:vml" Requires="v">
                <p:oleObj spid="_x0000_s21511" name="Формула" r:id="rId7" imgW="1739900" imgH="584200" progId="Equation.3">
                  <p:embed/>
                </p:oleObj>
              </mc:Choice>
              <mc:Fallback>
                <p:oleObj name="Формула" r:id="rId7" imgW="1739900" imgH="5842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24200" y="4953000"/>
                        <a:ext cx="5334000" cy="1792288"/>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3193" name="Номер слайда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33E1E626-544D-45E3-B1A3-FC08385F1E8C}" type="slidenum">
              <a:rPr lang="ru-RU" altLang="ru-RU" sz="1400"/>
              <a:pPr eaLnBrk="1" hangingPunct="1">
                <a:spcBef>
                  <a:spcPct val="0"/>
                </a:spcBef>
                <a:buFontTx/>
                <a:buNone/>
              </a:pPr>
              <a:t>30</a:t>
            </a:fld>
            <a:endParaRPr lang="ru-RU" altLang="ru-RU" sz="1400"/>
          </a:p>
        </p:txBody>
      </p:sp>
    </p:spTree>
    <p:extLst>
      <p:ext uri="{BB962C8B-B14F-4D97-AF65-F5344CB8AC3E}">
        <p14:creationId xmlns:p14="http://schemas.microsoft.com/office/powerpoint/2010/main" val="381639593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6"/>
          <p:cNvSpPr>
            <a:spLocks noChangeArrowheads="1"/>
          </p:cNvSpPr>
          <p:nvPr/>
        </p:nvSpPr>
        <p:spPr bwMode="auto">
          <a:xfrm>
            <a:off x="1524001" y="3125272"/>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94211" name="Object 5"/>
          <p:cNvGraphicFramePr>
            <a:graphicFrameLocks noChangeAspect="1"/>
          </p:cNvGraphicFramePr>
          <p:nvPr/>
        </p:nvGraphicFramePr>
        <p:xfrm>
          <a:off x="2514600" y="1447801"/>
          <a:ext cx="1371600" cy="671513"/>
        </p:xfrm>
        <a:graphic>
          <a:graphicData uri="http://schemas.openxmlformats.org/presentationml/2006/ole">
            <mc:AlternateContent xmlns:mc="http://schemas.openxmlformats.org/markup-compatibility/2006">
              <mc:Choice xmlns:v="urn:schemas-microsoft-com:vml" Requires="v">
                <p:oleObj spid="_x0000_s22533" name="Формула" r:id="rId3" imgW="482391" imgH="241195" progId="Equation.3">
                  <p:embed/>
                </p:oleObj>
              </mc:Choice>
              <mc:Fallback>
                <p:oleObj name="Формула" r:id="rId3" imgW="482391" imgH="241195"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4600" y="1447801"/>
                        <a:ext cx="1371600" cy="6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4212" name="Rectangle 8"/>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94213" name="Object 7"/>
          <p:cNvGraphicFramePr>
            <a:graphicFrameLocks noChangeAspect="1"/>
          </p:cNvGraphicFramePr>
          <p:nvPr/>
        </p:nvGraphicFramePr>
        <p:xfrm>
          <a:off x="3962400" y="457200"/>
          <a:ext cx="1295400" cy="635000"/>
        </p:xfrm>
        <a:graphic>
          <a:graphicData uri="http://schemas.openxmlformats.org/presentationml/2006/ole">
            <mc:AlternateContent xmlns:mc="http://schemas.openxmlformats.org/markup-compatibility/2006">
              <mc:Choice xmlns:v="urn:schemas-microsoft-com:vml" Requires="v">
                <p:oleObj spid="_x0000_s22534" name="Формула" r:id="rId5" imgW="482391" imgH="241195" progId="Equation.3">
                  <p:embed/>
                </p:oleObj>
              </mc:Choice>
              <mc:Fallback>
                <p:oleObj name="Формула" r:id="rId5" imgW="482391" imgH="241195"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62400" y="457200"/>
                        <a:ext cx="12954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4214" name="Rectangle 10"/>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94215" name="Object 9"/>
          <p:cNvGraphicFramePr>
            <a:graphicFrameLocks noChangeAspect="1"/>
          </p:cNvGraphicFramePr>
          <p:nvPr/>
        </p:nvGraphicFramePr>
        <p:xfrm>
          <a:off x="4495800" y="1371600"/>
          <a:ext cx="2209800" cy="649288"/>
        </p:xfrm>
        <a:graphic>
          <a:graphicData uri="http://schemas.openxmlformats.org/presentationml/2006/ole">
            <mc:AlternateContent xmlns:mc="http://schemas.openxmlformats.org/markup-compatibility/2006">
              <mc:Choice xmlns:v="urn:schemas-microsoft-com:vml" Requires="v">
                <p:oleObj spid="_x0000_s22535" name="Формула" r:id="rId7" imgW="812447" imgH="241195" progId="Equation.3">
                  <p:embed/>
                </p:oleObj>
              </mc:Choice>
              <mc:Fallback>
                <p:oleObj name="Формула" r:id="rId7" imgW="812447" imgH="241195"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95800" y="1371600"/>
                        <a:ext cx="2209800"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4216" name="Rectangle 11"/>
          <p:cNvSpPr>
            <a:spLocks noChangeArrowheads="1"/>
          </p:cNvSpPr>
          <p:nvPr/>
        </p:nvSpPr>
        <p:spPr bwMode="auto">
          <a:xfrm>
            <a:off x="1676400" y="1"/>
            <a:ext cx="91440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ru-RU" altLang="ru-RU">
                <a:solidFill>
                  <a:srgbClr val="000000"/>
                </a:solidFill>
                <a:latin typeface="Times New Roman" panose="02020603050405020304" pitchFamily="18" charset="0"/>
              </a:rPr>
              <a:t>	Видно, что доля молекул со скоростью             		                    не равна нулю. </a:t>
            </a:r>
          </a:p>
          <a:p>
            <a:pPr eaLnBrk="1" hangingPunct="1">
              <a:spcBef>
                <a:spcPct val="0"/>
              </a:spcBef>
              <a:buFontTx/>
              <a:buNone/>
            </a:pPr>
            <a:endParaRPr lang="ru-RU" altLang="ru-RU">
              <a:solidFill>
                <a:srgbClr val="000000"/>
              </a:solidFill>
              <a:latin typeface="Times New Roman" panose="02020603050405020304" pitchFamily="18" charset="0"/>
            </a:endParaRPr>
          </a:p>
          <a:p>
            <a:pPr eaLnBrk="1" hangingPunct="1">
              <a:spcBef>
                <a:spcPct val="0"/>
              </a:spcBef>
              <a:buFontTx/>
              <a:buNone/>
            </a:pPr>
            <a:r>
              <a:rPr lang="ru-RU" altLang="ru-RU">
                <a:solidFill>
                  <a:srgbClr val="000000"/>
                </a:solidFill>
                <a:latin typeface="Times New Roman" panose="02020603050405020304" pitchFamily="18" charset="0"/>
              </a:rPr>
              <a:t>При               ,    </a:t>
            </a:r>
            <a:br>
              <a:rPr lang="ru-RU" altLang="ru-RU">
                <a:solidFill>
                  <a:srgbClr val="000000"/>
                </a:solidFill>
                <a:latin typeface="Times New Roman" panose="02020603050405020304" pitchFamily="18" charset="0"/>
              </a:rPr>
            </a:br>
            <a:r>
              <a:rPr lang="ru-RU" altLang="ru-RU">
                <a:solidFill>
                  <a:srgbClr val="000000"/>
                </a:solidFill>
                <a:latin typeface="Times New Roman" panose="02020603050405020304" pitchFamily="18" charset="0"/>
              </a:rPr>
              <a:t> (в этом физический смысл постоянной </a:t>
            </a:r>
            <a:r>
              <a:rPr lang="ru-RU" altLang="ru-RU" i="1">
                <a:solidFill>
                  <a:srgbClr val="000000"/>
                </a:solidFill>
                <a:latin typeface="Times New Roman" panose="02020603050405020304" pitchFamily="18" charset="0"/>
              </a:rPr>
              <a:t>А</a:t>
            </a:r>
            <a:r>
              <a:rPr lang="ru-RU" altLang="ru-RU" baseline="-25000">
                <a:solidFill>
                  <a:srgbClr val="000000"/>
                </a:solidFill>
                <a:latin typeface="Times New Roman" panose="02020603050405020304" pitchFamily="18" charset="0"/>
              </a:rPr>
              <a:t>1</a:t>
            </a:r>
            <a:r>
              <a:rPr lang="ru-RU" altLang="ru-RU">
                <a:solidFill>
                  <a:srgbClr val="000000"/>
                </a:solidFill>
                <a:latin typeface="Times New Roman" panose="02020603050405020304" pitchFamily="18" charset="0"/>
              </a:rPr>
              <a:t>).</a:t>
            </a:r>
          </a:p>
        </p:txBody>
      </p:sp>
      <p:pic>
        <p:nvPicPr>
          <p:cNvPr id="67596" name="Picture 12" descr="8"/>
          <p:cNvPicPr>
            <a:picLocks noChangeAspect="1" noChangeArrowheads="1"/>
          </p:cNvPicPr>
          <p:nvPr>
            <p:ph type="title" idx="4294967295"/>
          </p:nvPr>
        </p:nvPicPr>
        <p:blipFill>
          <a:blip r:embed="rId9">
            <a:extLst>
              <a:ext uri="{28A0092B-C50C-407E-A947-70E740481C1C}">
                <a14:useLocalDpi xmlns:a14="http://schemas.microsoft.com/office/drawing/2010/main" val="0"/>
              </a:ext>
            </a:extLst>
          </a:blip>
          <a:srcRect/>
          <a:stretch>
            <a:fillRect/>
          </a:stretch>
        </p:blipFill>
        <p:spPr>
          <a:xfrm>
            <a:off x="3657600" y="2536826"/>
            <a:ext cx="4876800" cy="4321175"/>
          </a:xfrm>
        </p:spPr>
      </p:pic>
      <p:sp>
        <p:nvSpPr>
          <p:cNvPr id="94218" name="Номер слайда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3AD496E0-21E2-49F2-A5B1-78277E0032F4}" type="slidenum">
              <a:rPr lang="ru-RU" altLang="ru-RU" sz="1400"/>
              <a:pPr eaLnBrk="1" hangingPunct="1">
                <a:spcBef>
                  <a:spcPct val="0"/>
                </a:spcBef>
                <a:buFontTx/>
                <a:buNone/>
              </a:pPr>
              <a:t>31</a:t>
            </a:fld>
            <a:endParaRPr lang="ru-RU" altLang="ru-RU" sz="1400"/>
          </a:p>
        </p:txBody>
      </p:sp>
    </p:spTree>
    <p:extLst>
      <p:ext uri="{BB962C8B-B14F-4D97-AF65-F5344CB8AC3E}">
        <p14:creationId xmlns:p14="http://schemas.microsoft.com/office/powerpoint/2010/main" val="22577621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67596"/>
                                        </p:tgtEl>
                                        <p:attrNameLst>
                                          <p:attrName>style.visibility</p:attrName>
                                        </p:attrNameLst>
                                      </p:cBhvr>
                                      <p:to>
                                        <p:strVal val="visible"/>
                                      </p:to>
                                    </p:set>
                                    <p:animEffect transition="in" filter="wipe(left)">
                                      <p:cBhvr>
                                        <p:cTn id="7" dur="500"/>
                                        <p:tgtEl>
                                          <p:spTgt spid="675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6" name="Picture 4" descr="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5" name="Номер слайда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5A0D6D85-1EDF-4FF7-AB8D-30C0093C88DE}" type="slidenum">
              <a:rPr lang="ru-RU" altLang="ru-RU" sz="1400"/>
              <a:pPr eaLnBrk="1" hangingPunct="1">
                <a:spcBef>
                  <a:spcPct val="0"/>
                </a:spcBef>
                <a:buFontTx/>
                <a:buNone/>
              </a:pPr>
              <a:t>32</a:t>
            </a:fld>
            <a:endParaRPr lang="ru-RU" altLang="ru-RU" sz="1400"/>
          </a:p>
        </p:txBody>
      </p:sp>
    </p:spTree>
    <p:extLst>
      <p:ext uri="{BB962C8B-B14F-4D97-AF65-F5344CB8AC3E}">
        <p14:creationId xmlns:p14="http://schemas.microsoft.com/office/powerpoint/2010/main" val="2351733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69636"/>
                                        </p:tgtEl>
                                        <p:attrNameLst>
                                          <p:attrName>style.visibility</p:attrName>
                                        </p:attrNameLst>
                                      </p:cBhvr>
                                      <p:to>
                                        <p:strVal val="visible"/>
                                      </p:to>
                                    </p:set>
                                    <p:animEffect transition="in" filter="wipe(left)">
                                      <p:cBhvr>
                                        <p:cTn id="7" dur="500"/>
                                        <p:tgtEl>
                                          <p:spTgt spid="696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WordArt 2" descr="Бумажный пакет"/>
          <p:cNvSpPr>
            <a:spLocks noChangeArrowheads="1" noChangeShapeType="1" noTextEdit="1"/>
          </p:cNvSpPr>
          <p:nvPr/>
        </p:nvSpPr>
        <p:spPr bwMode="auto">
          <a:xfrm>
            <a:off x="2895600" y="1219200"/>
            <a:ext cx="7239000" cy="4495800"/>
          </a:xfrm>
          <a:prstGeom prst="rect">
            <a:avLst/>
          </a:prstGeom>
        </p:spPr>
        <p:txBody>
          <a:bodyPr wrap="none" fromWordArt="1">
            <a:prstTxWarp prst="textCascadeUp">
              <a:avLst>
                <a:gd name="adj" fmla="val 44444"/>
              </a:avLst>
            </a:prstTxWarp>
            <a:scene3d>
              <a:camera prst="legacyPerspectiveTopLeft">
                <a:rot lat="0" lon="20519989" rev="0"/>
              </a:camera>
              <a:lightRig rig="legacyHarsh3" dir="r"/>
            </a:scene3d>
            <a:sp3d extrusionH="430200" prstMaterial="legacyMatte">
              <a:extrusionClr>
                <a:srgbClr val="006600"/>
              </a:extrusionClr>
              <a:contourClr>
                <a:srgbClr val="FFFFFF"/>
              </a:contourClr>
            </a:sp3d>
          </a:bodyPr>
          <a:lstStyle/>
          <a:p>
            <a:pPr algn="ctr"/>
            <a:r>
              <a:rPr lang="ru-RU" sz="3600" kern="10">
                <a:ln w="9525">
                  <a:round/>
                  <a:headEnd/>
                  <a:tailEnd/>
                </a:ln>
                <a:blipFill dpi="0" rotWithShape="0">
                  <a:blip r:embed="rId2"/>
                  <a:srcRect/>
                  <a:tile tx="0" ty="0" sx="100000" sy="100000" flip="none" algn="tl"/>
                </a:blipFill>
                <a:cs typeface="Arial" panose="020B0604020202020204" pitchFamily="34" charset="0"/>
              </a:rPr>
              <a:t>Лекция окончена !</a:t>
            </a:r>
          </a:p>
        </p:txBody>
      </p:sp>
      <p:sp>
        <p:nvSpPr>
          <p:cNvPr id="96259" name="Номер слайда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8164E40C-82CA-4497-B0C3-CF95DC1CC561}" type="slidenum">
              <a:rPr lang="ru-RU" altLang="ru-RU" sz="1400"/>
              <a:pPr eaLnBrk="1" hangingPunct="1">
                <a:spcBef>
                  <a:spcPct val="0"/>
                </a:spcBef>
                <a:buFontTx/>
                <a:buNone/>
              </a:pPr>
              <a:t>33</a:t>
            </a:fld>
            <a:endParaRPr lang="ru-RU" altLang="ru-RU" sz="1400"/>
          </a:p>
        </p:txBody>
      </p:sp>
    </p:spTree>
    <p:extLst>
      <p:ext uri="{BB962C8B-B14F-4D97-AF65-F5344CB8AC3E}">
        <p14:creationId xmlns:p14="http://schemas.microsoft.com/office/powerpoint/2010/main" val="4364134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4" fill="hold" grpId="0" nodeType="afterEffect">
                                  <p:stCondLst>
                                    <p:cond delay="1000"/>
                                  </p:stCondLst>
                                  <p:childTnLst>
                                    <p:set>
                                      <p:cBhvr>
                                        <p:cTn id="6" dur="1" fill="hold">
                                          <p:stCondLst>
                                            <p:cond delay="0"/>
                                          </p:stCondLst>
                                        </p:cTn>
                                        <p:tgtEl>
                                          <p:spTgt spid="233474"/>
                                        </p:tgtEl>
                                        <p:attrNameLst>
                                          <p:attrName>style.visibility</p:attrName>
                                        </p:attrNameLst>
                                      </p:cBhvr>
                                      <p:to>
                                        <p:strVal val="visible"/>
                                      </p:to>
                                    </p:set>
                                    <p:anim calcmode="lin" valueType="num">
                                      <p:cBhvr>
                                        <p:cTn id="7" dur="500" fill="hold"/>
                                        <p:tgtEl>
                                          <p:spTgt spid="233474"/>
                                        </p:tgtEl>
                                        <p:attrNameLst>
                                          <p:attrName>ppt_x</p:attrName>
                                        </p:attrNameLst>
                                      </p:cBhvr>
                                      <p:tavLst>
                                        <p:tav tm="0">
                                          <p:val>
                                            <p:strVal val="#ppt_x"/>
                                          </p:val>
                                        </p:tav>
                                        <p:tav tm="100000">
                                          <p:val>
                                            <p:strVal val="#ppt_x"/>
                                          </p:val>
                                        </p:tav>
                                      </p:tavLst>
                                    </p:anim>
                                    <p:anim calcmode="lin" valueType="num">
                                      <p:cBhvr>
                                        <p:cTn id="8" dur="500" fill="hold"/>
                                        <p:tgtEl>
                                          <p:spTgt spid="233474"/>
                                        </p:tgtEl>
                                        <p:attrNameLst>
                                          <p:attrName>ppt_y</p:attrName>
                                        </p:attrNameLst>
                                      </p:cBhvr>
                                      <p:tavLst>
                                        <p:tav tm="0">
                                          <p:val>
                                            <p:strVal val="#ppt_y+#ppt_h/2"/>
                                          </p:val>
                                        </p:tav>
                                        <p:tav tm="100000">
                                          <p:val>
                                            <p:strVal val="#ppt_y"/>
                                          </p:val>
                                        </p:tav>
                                      </p:tavLst>
                                    </p:anim>
                                    <p:anim calcmode="lin" valueType="num">
                                      <p:cBhvr>
                                        <p:cTn id="9" dur="500" fill="hold"/>
                                        <p:tgtEl>
                                          <p:spTgt spid="233474"/>
                                        </p:tgtEl>
                                        <p:attrNameLst>
                                          <p:attrName>ppt_w</p:attrName>
                                        </p:attrNameLst>
                                      </p:cBhvr>
                                      <p:tavLst>
                                        <p:tav tm="0">
                                          <p:val>
                                            <p:strVal val="#ppt_w"/>
                                          </p:val>
                                        </p:tav>
                                        <p:tav tm="100000">
                                          <p:val>
                                            <p:strVal val="#ppt_w"/>
                                          </p:val>
                                        </p:tav>
                                      </p:tavLst>
                                    </p:anim>
                                    <p:anim calcmode="lin" valueType="num">
                                      <p:cBhvr>
                                        <p:cTn id="10" dur="500" fill="hold"/>
                                        <p:tgtEl>
                                          <p:spTgt spid="23347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474" grpId="0" animBg="1"/>
    </p:bld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432</Words>
  <Application>Microsoft Office PowerPoint</Application>
  <PresentationFormat>Широкоэкранный</PresentationFormat>
  <Paragraphs>90</Paragraphs>
  <Slides>33</Slides>
  <Notes>0</Notes>
  <HiddenSlides>0</HiddenSlides>
  <MMClips>0</MMClips>
  <ScaleCrop>false</ScaleCrop>
  <HeadingPairs>
    <vt:vector size="8" baseType="variant">
      <vt:variant>
        <vt:lpstr>Использованные шрифты</vt:lpstr>
      </vt:variant>
      <vt:variant>
        <vt:i4>6</vt:i4>
      </vt:variant>
      <vt:variant>
        <vt:lpstr>Тема</vt:lpstr>
      </vt:variant>
      <vt:variant>
        <vt:i4>1</vt:i4>
      </vt:variant>
      <vt:variant>
        <vt:lpstr>Внедренные серверы OLE</vt:lpstr>
      </vt:variant>
      <vt:variant>
        <vt:i4>2</vt:i4>
      </vt:variant>
      <vt:variant>
        <vt:lpstr>Заголовки слайдов</vt:lpstr>
      </vt:variant>
      <vt:variant>
        <vt:i4>33</vt:i4>
      </vt:variant>
    </vt:vector>
  </HeadingPairs>
  <TitlesOfParts>
    <vt:vector size="42" baseType="lpstr">
      <vt:lpstr>Arial</vt:lpstr>
      <vt:lpstr>Calibri</vt:lpstr>
      <vt:lpstr>Calibri Light</vt:lpstr>
      <vt:lpstr>Courier New</vt:lpstr>
      <vt:lpstr>Symbol</vt:lpstr>
      <vt:lpstr>Times New Roman</vt:lpstr>
      <vt:lpstr>Тема Office</vt:lpstr>
      <vt:lpstr>Microsoft Equation 3.0</vt:lpstr>
      <vt:lpstr>Видео-клип</vt:lpstr>
      <vt:lpstr>Тема 16. РАСПРЕДЕЛЕНИЕ ГАЗОВЫХ МОЛЕКУЛ   ПО СКОРОСТЯМ   И ЭНЕРГИЯМ</vt:lpstr>
      <vt:lpstr>15.4. Барометрическая формула </vt:lpstr>
      <vt:lpstr>Презентация PowerPoint</vt:lpstr>
      <vt:lpstr>  Причём               , dР &lt; 0, так как на большей высоте давление меньше. Разность давления                       равна весу газа, заключённого в объёме цилиндра с площадью основания равного единице и высотой dh,                ρ  плотность газа на высоте h, медленно убывает с высотой.    Отсюда                                               (13) где P0 – давление на высоте          . Это барометрическая формула. </vt:lpstr>
      <vt:lpstr>   Из барометрической формулы следует, что P убывает с высотой тем быстрее, чем тяжелее газ (чем больше μ) и чем ниже температура (например, на больших высотах концентрация легких газов Не и Н2 гораздо больше чем у поверхности Земли).     На рисунке 2.11 изображены две кривые, которые можно трактовать, либо как соответствующие разным μ (при одинаковой Т), либо как отвечающие разным Т, при одинаковых μ.</vt:lpstr>
      <vt:lpstr>Презентация PowerPoint</vt:lpstr>
      <vt:lpstr>15.5. Распределение Больцмана </vt:lpstr>
      <vt:lpstr>                  Больцман Людвиг (1844 –                    1906) – австрийский физик-                   теоретик, один из                    основоположников классической                   статистической физики.  Основные работы в области кинетической теории газов, термодинамики и теории излучения. Вывел основное кинетическое уравнение газов, являющееся основой физической кинетики. Впервые применил к излучению принципы термодинамики. </vt:lpstr>
      <vt:lpstr> Пусть идеальный газ находится в поле консервативных сил, в условиях теплового равновесия. При этом, концентрация газа будет различной в точках с различной потенциальной энергией, что необходимо для соблюдения условий механического равновесия.   Число молекул в единичном объеме n убывает с удалением от поверхности Земли, и давление, в силу соотношения тоже убывает.</vt:lpstr>
      <vt:lpstr>  Если известно число молекул в единичном объеме, то известно и давление, и наоборот. Давление и плотность пропорциональны друг другу, поскольку температура в нашем случае постоянна. Давление с уменьшением высоты должно возрастать, потому что нижнему слою приходится выдерживать вес всех расположенных сверху атомов. </vt:lpstr>
      <vt:lpstr> Исходя из основного уравнения молекулярно-кинетической теории:                , заменим P и P0 в барометрической формуле (2.4.1) на n и n0 и получим распределение Больцмана для молярной массы газа:                                                 (14)  где n0 и n  число молекул в единичном объёме на высоте h = 0 и h, соответственно.</vt:lpstr>
      <vt:lpstr>Презентация PowerPoint</vt:lpstr>
      <vt:lpstr>Презентация PowerPoint</vt:lpstr>
      <vt:lpstr>  С уменьшением температуры число молекул на высотах, отличных от нуля, убывает. При                  тепловое движение прекращается, все молекулы расположились бы на земной поверхности.   При высоких температурах, наоборот, молекулы оказываются распределёнными по высоте почти равномерно, а плотность молекул медленно убывает с высотой. </vt:lpstr>
      <vt:lpstr>  Так как                    –потенциальная энергия, следовательно, распределение Больцмана характеризует распределение частиц по значениям потенциальной энергии:                                             (16)    – это закон распределения частиц по потенциальным энергиям – распределение  Больцмана.         Здесь n0 – число молекул в единице объёма в там, где            . </vt:lpstr>
      <vt:lpstr> На рис. 2.12 показана зависимость концентрации различных газов от высоты. Видно, что число более тяжелых молекул с высотой убывает быстрее, чем легких.</vt:lpstr>
      <vt:lpstr>     Из (2.5.3) можно получить, что отношение концентраций молекул в точках с U1 и U2 обладающих именно таким значением                                               (17)           Больцман доказал, что соотношение (16) справедливо не только в потенциальном поле сил гравитации, но и в любом потенциальном поле, для совокупности любых одинаковых частиц, находящихся в состоянии хаотического теплового движения. </vt:lpstr>
      <vt:lpstr>15.6. Закон распределения Максвелла-Больцмана</vt:lpstr>
      <vt:lpstr> Из этого выражения легко найти распределение молекул газа по значениям кинетической энергии K. Для этого перейдём от переменной υ к переменной                   :      где dn(K) – число молекул, имеющих кинетическую энергию поступательного движения, заключённую в интервале от K  до </vt:lpstr>
      <vt:lpstr>   Отсюда получим функцию распределения молекул по энергиям теплового движения:                                                                  (19)  Средняя кинетическая              энергия  молекулы идеального газа:    то есть получили результат, совпадающий с прежним результатом, полученным в п. 1.3.</vt:lpstr>
      <vt:lpstr>   Итак, закон Максвелла даёт распределение частиц по значениям кинетической энергии а закон Больцмана – распределение частиц по значениям потенциальной энергии. Оба распределения можно объединить в единый закон Максвелла-Больцмана, согласно которому, число молекул в единице объёма, скорости которых лежат в пределах от υ до               равно:                                                                          (20) </vt:lpstr>
      <vt:lpstr> Обозначим                     – полная энергия. Тогда                                                             (21)   Это и есть закон распределения Максвелла-Больцмана. Здесь n0 – число молекул в единице объёма в той точке, где            ;                                                                             .</vt:lpstr>
      <vt:lpstr> В последнем выражении, потенциальная и кинетическая энергии, а следовательно и полная энергия Е, могут принимать непрерывный ряд значений. Если же энергия частицы может принимать лишь дискретный ряд значений Е1, Е2 ... (как это имеет место, например, для внутренней энергии атома), то в этом случае распределение Больцмана имеет вид:                                                   , (22)</vt:lpstr>
      <vt:lpstr>где Ni – число частиц, находящихся в состоянии с энергией Еi, а А – коэффициент пропорциональности, который должен удовлетворять условию:      где N – полное число частиц в рассматриваемой системе.</vt:lpstr>
      <vt:lpstr> Тогда, окончательное выражение распределения Масвелла-Больцмана для случая дискретных значений будет иметь вид:                                                          (23) </vt:lpstr>
      <vt:lpstr>15.7. Распределение Бозе-Эйнштейна, Ферми-Дирака</vt:lpstr>
      <vt:lpstr>   Основная задача этой статистики состоит в определении среднего числа             частиц, находящихся в ячейке фазового пространства: «координаты – проекции импульса» (x, y, z и px, py, pz) частиц.   При этом имеют место два закона распределения частиц по энергиям (две статистики): </vt:lpstr>
      <vt:lpstr>распределение Бозе-Эйнштейна:                                               ;      (2.7.1)    распределение Ферми-Дирака:                                               .      (2.7.2) </vt:lpstr>
      <vt:lpstr> Первая формула описывает квантовые частицы с целым спином (собственный момент количетсва движения). Их называют бозоны (например, фотоны).    Вторая формула описывает квантовые частицы с полуцелым спином. Их называют фермионы (например: электроны, протоны, нейтрино).</vt:lpstr>
      <vt:lpstr> Скорость – векторная величина. Для проекции скорости на ось х (x-ой состав-ляющей скорости),   имеем   тогда                                                                                                               или</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15.4. Барометрическая формула </dc:title>
  <dc:creator>Nikolay A. Antropov</dc:creator>
  <cp:lastModifiedBy>Nikolay A. Antropov</cp:lastModifiedBy>
  <cp:revision>2</cp:revision>
  <dcterms:created xsi:type="dcterms:W3CDTF">2016-04-14T05:41:55Z</dcterms:created>
  <dcterms:modified xsi:type="dcterms:W3CDTF">2016-04-14T05:44:02Z</dcterms:modified>
</cp:coreProperties>
</file>