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4" Type="http://schemas.openxmlformats.org/officeDocument/2006/relationships/image" Target="../media/image3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7" Type="http://schemas.openxmlformats.org/officeDocument/2006/relationships/image" Target="../media/image40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6" Type="http://schemas.openxmlformats.org/officeDocument/2006/relationships/image" Target="../media/image50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2A8D-D360-4E78-9EC1-2D912654B05F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9BF7-19DF-4A56-AFFC-ADC29AE4FF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121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2A8D-D360-4E78-9EC1-2D912654B05F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9BF7-19DF-4A56-AFFC-ADC29AE4FF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253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2A8D-D360-4E78-9EC1-2D912654B05F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9BF7-19DF-4A56-AFFC-ADC29AE4FF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837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2A8D-D360-4E78-9EC1-2D912654B05F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9BF7-19DF-4A56-AFFC-ADC29AE4FF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904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2A8D-D360-4E78-9EC1-2D912654B05F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9BF7-19DF-4A56-AFFC-ADC29AE4FF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670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2A8D-D360-4E78-9EC1-2D912654B05F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9BF7-19DF-4A56-AFFC-ADC29AE4FF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827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2A8D-D360-4E78-9EC1-2D912654B05F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9BF7-19DF-4A56-AFFC-ADC29AE4FF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059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2A8D-D360-4E78-9EC1-2D912654B05F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9BF7-19DF-4A56-AFFC-ADC29AE4FF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399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2A8D-D360-4E78-9EC1-2D912654B05F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9BF7-19DF-4A56-AFFC-ADC29AE4FF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459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2A8D-D360-4E78-9EC1-2D912654B05F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9BF7-19DF-4A56-AFFC-ADC29AE4FF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267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2A8D-D360-4E78-9EC1-2D912654B05F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9BF7-19DF-4A56-AFFC-ADC29AE4FF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498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22A8D-D360-4E78-9EC1-2D912654B05F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D9BF7-19DF-4A56-AFFC-ADC29AE4FF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362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3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oleObject" Target="../embeddings/oleObject16.bin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9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5" Type="http://schemas.openxmlformats.org/officeDocument/2006/relationships/oleObject" Target="../embeddings/oleObject17.bin"/><Relationship Id="rId10" Type="http://schemas.openxmlformats.org/officeDocument/2006/relationships/image" Target="../media/image16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18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image" Target="../media/image14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19.bin"/><Relationship Id="rId15" Type="http://schemas.openxmlformats.org/officeDocument/2006/relationships/image" Target="../media/image15.wmf"/><Relationship Id="rId10" Type="http://schemas.openxmlformats.org/officeDocument/2006/relationships/image" Target="../media/image23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21.bin"/><Relationship Id="rId14" Type="http://schemas.openxmlformats.org/officeDocument/2006/relationships/oleObject" Target="../embeddings/oleObject23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image" Target="../media/image4.png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2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5" Type="http://schemas.openxmlformats.org/officeDocument/2006/relationships/image" Target="../media/image29.wmf"/><Relationship Id="rId10" Type="http://schemas.openxmlformats.org/officeDocument/2006/relationships/image" Target="../media/image27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27.bin"/><Relationship Id="rId14" Type="http://schemas.openxmlformats.org/officeDocument/2006/relationships/oleObject" Target="../embeddings/oleObject29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33.wmf"/><Relationship Id="rId4" Type="http://schemas.openxmlformats.org/officeDocument/2006/relationships/image" Target="../media/image30.wmf"/><Relationship Id="rId9" Type="http://schemas.openxmlformats.org/officeDocument/2006/relationships/oleObject" Target="../embeddings/oleObject33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13" Type="http://schemas.openxmlformats.org/officeDocument/2006/relationships/oleObject" Target="../embeddings/oleObject39.bin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12" Type="http://schemas.openxmlformats.org/officeDocument/2006/relationships/image" Target="../media/image38.wmf"/><Relationship Id="rId17" Type="http://schemas.openxmlformats.org/officeDocument/2006/relationships/image" Target="../media/image41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0.w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35.wmf"/><Relationship Id="rId11" Type="http://schemas.openxmlformats.org/officeDocument/2006/relationships/oleObject" Target="../embeddings/oleObject38.bin"/><Relationship Id="rId5" Type="http://schemas.openxmlformats.org/officeDocument/2006/relationships/oleObject" Target="../embeddings/oleObject35.bin"/><Relationship Id="rId15" Type="http://schemas.openxmlformats.org/officeDocument/2006/relationships/oleObject" Target="../embeddings/oleObject40.bin"/><Relationship Id="rId10" Type="http://schemas.openxmlformats.org/officeDocument/2006/relationships/image" Target="../media/image37.wmf"/><Relationship Id="rId4" Type="http://schemas.openxmlformats.org/officeDocument/2006/relationships/image" Target="../media/image34.wmf"/><Relationship Id="rId9" Type="http://schemas.openxmlformats.org/officeDocument/2006/relationships/oleObject" Target="../embeddings/oleObject37.bin"/><Relationship Id="rId14" Type="http://schemas.openxmlformats.org/officeDocument/2006/relationships/image" Target="../media/image39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3" Type="http://schemas.openxmlformats.org/officeDocument/2006/relationships/image" Target="../media/image41.png"/><Relationship Id="rId7" Type="http://schemas.openxmlformats.org/officeDocument/2006/relationships/image" Target="../media/image4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2.bin"/><Relationship Id="rId5" Type="http://schemas.openxmlformats.org/officeDocument/2006/relationships/image" Target="../media/image42.wmf"/><Relationship Id="rId4" Type="http://schemas.openxmlformats.org/officeDocument/2006/relationships/oleObject" Target="../embeddings/oleObject41.bin"/><Relationship Id="rId9" Type="http://schemas.openxmlformats.org/officeDocument/2006/relationships/image" Target="../media/image44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13" Type="http://schemas.openxmlformats.org/officeDocument/2006/relationships/oleObject" Target="../embeddings/oleObject49.bin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12" Type="http://schemas.openxmlformats.org/officeDocument/2006/relationships/image" Target="../media/image4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6.wmf"/><Relationship Id="rId11" Type="http://schemas.openxmlformats.org/officeDocument/2006/relationships/oleObject" Target="../embeddings/oleObject48.bin"/><Relationship Id="rId5" Type="http://schemas.openxmlformats.org/officeDocument/2006/relationships/oleObject" Target="../embeddings/oleObject45.bin"/><Relationship Id="rId10" Type="http://schemas.openxmlformats.org/officeDocument/2006/relationships/image" Target="../media/image48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47.bin"/><Relationship Id="rId14" Type="http://schemas.openxmlformats.org/officeDocument/2006/relationships/image" Target="../media/image50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Кинематика твердого тела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1558834"/>
            <a:ext cx="483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4.1. Поступательное движение твердого тела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1928166"/>
            <a:ext cx="5819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4.2. Вращательное движение вокруг неподвижной оси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3776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>
          <a:xfrm>
            <a:off x="1992313" y="0"/>
            <a:ext cx="8229600" cy="1143000"/>
          </a:xfrm>
        </p:spPr>
        <p:txBody>
          <a:bodyPr/>
          <a:lstStyle/>
          <a:p>
            <a:pPr eaLnBrk="1" hangingPunct="1"/>
            <a:endParaRPr lang="ru-RU" alt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1524000" y="1470026"/>
            <a:ext cx="9144000" cy="483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342900" eaLnBrk="0" hangingPunct="0">
              <a:spcBef>
                <a:spcPct val="20000"/>
              </a:spcBef>
              <a:buChar char="•"/>
              <a:tabLst>
                <a:tab pos="9144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9144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914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914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914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914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914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914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914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400"/>
              <a:t>	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пять видов движения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твердого тела: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- поступательное;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	- вращательное вокруг неподвижной оси;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	- плоское;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	- вокруг неподвижной точки;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	- свободное.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Поступательное</a:t>
            </a: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движение</a:t>
            </a: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и вращательное </a:t>
            </a: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вокруг оси – основные виды движения твердого тела.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Остальные виды движения твердого тела можно свести к одному их этих основных видов или к их совокупности.</a:t>
            </a:r>
          </a:p>
        </p:txBody>
      </p:sp>
      <p:sp>
        <p:nvSpPr>
          <p:cNvPr id="5530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ECC8A7D-17B3-44D6-A110-C410CFABB42C}" type="slidenum">
              <a:rPr lang="ru-RU" altLang="ru-RU"/>
              <a:pPr eaLnBrk="1" hangingPunct="1"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4820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915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/>
      <p:bldP spid="4915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/>
          <a:lstStyle/>
          <a:p>
            <a:pPr eaLnBrk="1" hangingPunct="1"/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4.1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Поступательное движение твердого тела</a:t>
            </a: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1524000" y="1430338"/>
            <a:ext cx="9144000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/>
              <a:t>	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Поступательное движение </a:t>
            </a: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это такое движение твердого тела, при котором любая прямая, связанная с телом, остается параллельной своему начальному положению и при этом, все точки твердого тела совершают </a:t>
            </a: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равные перемещения</a:t>
            </a:r>
            <a:r>
              <a:rPr lang="en-US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632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89" y="4286251"/>
            <a:ext cx="3571875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F8B2BC5-C9AE-4437-B2F6-804350E21E80}" type="slidenum">
              <a:rPr lang="ru-RU" altLang="ru-RU"/>
              <a:pPr eaLnBrk="1" hangingPunct="1"/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0667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120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4" grpId="0"/>
      <p:bldP spid="5120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Прямоугольник 2"/>
          <p:cNvSpPr>
            <a:spLocks noChangeArrowheads="1"/>
          </p:cNvSpPr>
          <p:nvPr/>
        </p:nvSpPr>
        <p:spPr bwMode="auto">
          <a:xfrm>
            <a:off x="1524000" y="214314"/>
            <a:ext cx="91440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/>
              <a:t>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Скорости и ускорения </a:t>
            </a:r>
            <a:r>
              <a:rPr lang="ru-RU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всех точек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твердого тела в данный момент времени 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одинаковы. 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позволяет свести изучение поступательного движения твердого тела к изучению движения отдельной точки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т.е. к задаче кинематики материальной точки, подробно рассмотренной в п. 2.2.</a:t>
            </a:r>
          </a:p>
        </p:txBody>
      </p:sp>
      <p:pic>
        <p:nvPicPr>
          <p:cNvPr id="5734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1" y="4429126"/>
            <a:ext cx="344487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2DEFCF4-7BFA-4AD8-BB9C-5CF9D7F0DAF1}" type="slidenum">
              <a:rPr lang="ru-RU" altLang="ru-RU"/>
              <a:pPr eaLnBrk="1" hangingPunct="1"/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313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ChangeArrowheads="1"/>
          </p:cNvSpPr>
          <p:nvPr/>
        </p:nvSpPr>
        <p:spPr bwMode="auto">
          <a:xfrm>
            <a:off x="1524000" y="87314"/>
            <a:ext cx="9144000" cy="360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 sz="3600"/>
              <a:t>	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вращательном движении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все точки тела движутся по окружностям, центры которых лежат на одной и той же прямой      , называемой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осью </a:t>
            </a:r>
            <a:r>
              <a:rPr lang="en-US" altLang="ru-RU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вращения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Из определения вращательного движения ясно, что понятие вращательного движения для материальной точки неприемлемо.</a:t>
            </a:r>
          </a:p>
        </p:txBody>
      </p:sp>
      <p:sp>
        <p:nvSpPr>
          <p:cNvPr id="58371" name="Rectangle 9"/>
          <p:cNvSpPr>
            <a:spLocks noChangeArrowheads="1"/>
          </p:cNvSpPr>
          <p:nvPr/>
        </p:nvSpPr>
        <p:spPr bwMode="auto">
          <a:xfrm>
            <a:off x="-252413" y="33157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58372" name="Object 8"/>
          <p:cNvGraphicFramePr>
            <a:graphicFrameLocks noChangeAspect="1"/>
          </p:cNvGraphicFramePr>
          <p:nvPr/>
        </p:nvGraphicFramePr>
        <p:xfrm>
          <a:off x="7464426" y="1196975"/>
          <a:ext cx="792163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Формула" r:id="rId3" imgW="634725" imgH="330057" progId="Equation.3">
                  <p:embed/>
                </p:oleObj>
              </mc:Choice>
              <mc:Fallback>
                <p:oleObj name="Формула" r:id="rId3" imgW="634725" imgH="3300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4426" y="1196975"/>
                        <a:ext cx="792163" cy="407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8373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689" y="3786188"/>
            <a:ext cx="1843087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8D28BE8-E464-42B1-9147-B4A96AF69577}" type="slidenum">
              <a:rPr lang="ru-RU" altLang="ru-RU"/>
              <a:pPr eaLnBrk="1" hangingPunct="1"/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0036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/>
          <a:lstStyle/>
          <a:p>
            <a:pPr eaLnBrk="1" hangingPunct="1"/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4.2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Вращательное движение вокруг неподвижной оси</a:t>
            </a:r>
          </a:p>
        </p:txBody>
      </p:sp>
      <p:pic>
        <p:nvPicPr>
          <p:cNvPr id="59395" name="Picture 8" descr="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2968626"/>
            <a:ext cx="3097212" cy="37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6" name="Rectangle 11"/>
          <p:cNvSpPr>
            <a:spLocks noChangeArrowheads="1"/>
          </p:cNvSpPr>
          <p:nvPr/>
        </p:nvSpPr>
        <p:spPr bwMode="auto">
          <a:xfrm>
            <a:off x="1524000" y="1179514"/>
            <a:ext cx="9144000" cy="353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400" i="1"/>
              <a:t>	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твердого тела, при котором две его точки О и О' остаются неподвижными, называется </a:t>
            </a: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вращательным движением вокруг неподвижной оси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, а неподвижную прямую ОО' называют </a:t>
            </a: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осью вращения</a:t>
            </a:r>
            <a:r>
              <a:rPr lang="ru-RU" altLang="ru-RU" sz="2800" i="1"/>
              <a:t>. </a:t>
            </a:r>
            <a:endParaRPr lang="ru-RU" altLang="ru-RU" sz="280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/>
              <a:t> 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/>
              <a:t>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Пусть абсолютно твердое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тело вращается вокруг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неподвижной оси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ОО'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9397" name="Rectangle 12"/>
          <p:cNvSpPr>
            <a:spLocks noChangeArrowheads="1"/>
          </p:cNvSpPr>
          <p:nvPr/>
        </p:nvSpPr>
        <p:spPr bwMode="auto">
          <a:xfrm>
            <a:off x="5032376" y="6337300"/>
            <a:ext cx="19970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39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0899FF3-EB30-45A3-9E7F-79E40D7C365E}" type="slidenum">
              <a:rPr lang="ru-RU" altLang="ru-RU"/>
              <a:pPr eaLnBrk="1" hangingPunct="1"/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8078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325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8"/>
          <p:cNvSpPr>
            <a:spLocks noChangeArrowheads="1"/>
          </p:cNvSpPr>
          <p:nvPr/>
        </p:nvSpPr>
        <p:spPr bwMode="auto">
          <a:xfrm>
            <a:off x="1524000" y="198438"/>
            <a:ext cx="9144000" cy="612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400"/>
              <a:t>	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Проследим за некоторой точкой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этого твердого тела. За время  точка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совершает элементарное перемещение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	При том же самом угле поворота         другая точка, отстоящая от оси на большее или меньшее расстояния, совершает другое перемещение. Следовательно, ни само перемещение некоторой точки твердого тела,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ни первая   производная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ни вторая производная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не могут  служить   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характеристикой движения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всего твердого тела.</a:t>
            </a:r>
          </a:p>
        </p:txBody>
      </p:sp>
      <p:sp>
        <p:nvSpPr>
          <p:cNvPr id="60419" name="Rectangle 10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0420" name="Object 9"/>
          <p:cNvGraphicFramePr>
            <a:graphicFrameLocks noChangeAspect="1"/>
          </p:cNvGraphicFramePr>
          <p:nvPr/>
        </p:nvGraphicFramePr>
        <p:xfrm>
          <a:off x="4367213" y="692151"/>
          <a:ext cx="381000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Формула" r:id="rId3" imgW="482600" imgH="457200" progId="Equation.3">
                  <p:embed/>
                </p:oleObj>
              </mc:Choice>
              <mc:Fallback>
                <p:oleObj name="Формула" r:id="rId3" imgW="482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213" y="692151"/>
                        <a:ext cx="381000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1" name="Rectangle 12"/>
          <p:cNvSpPr>
            <a:spLocks noChangeArrowheads="1"/>
          </p:cNvSpPr>
          <p:nvPr/>
        </p:nvSpPr>
        <p:spPr bwMode="auto">
          <a:xfrm>
            <a:off x="1524001" y="31300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0422" name="Object 11"/>
          <p:cNvGraphicFramePr>
            <a:graphicFrameLocks noChangeAspect="1"/>
          </p:cNvGraphicFramePr>
          <p:nvPr/>
        </p:nvGraphicFramePr>
        <p:xfrm>
          <a:off x="7824789" y="1484314"/>
          <a:ext cx="574675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Формула" r:id="rId5" imgW="241300" imgH="228600" progId="Equation.3">
                  <p:embed/>
                </p:oleObj>
              </mc:Choice>
              <mc:Fallback>
                <p:oleObj name="Формула" r:id="rId5" imgW="2413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4789" y="1484314"/>
                        <a:ext cx="574675" cy="55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3" name="Rectangle 1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0424" name="Object 13"/>
          <p:cNvGraphicFramePr>
            <a:graphicFrameLocks noChangeAspect="1"/>
          </p:cNvGraphicFramePr>
          <p:nvPr/>
        </p:nvGraphicFramePr>
        <p:xfrm>
          <a:off x="6600825" y="3141664"/>
          <a:ext cx="420688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Формула" r:id="rId7" imgW="571500" imgH="1257300" progId="Equation.3">
                  <p:embed/>
                </p:oleObj>
              </mc:Choice>
              <mc:Fallback>
                <p:oleObj name="Формула" r:id="rId7" imgW="571500" imgH="1257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0825" y="3141664"/>
                        <a:ext cx="420688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5" name="Rectangle 16"/>
          <p:cNvSpPr>
            <a:spLocks noChangeArrowheads="1"/>
          </p:cNvSpPr>
          <p:nvPr/>
        </p:nvSpPr>
        <p:spPr bwMode="auto">
          <a:xfrm>
            <a:off x="1524001" y="300144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0426" name="Object 15"/>
          <p:cNvGraphicFramePr>
            <a:graphicFrameLocks noChangeAspect="1"/>
          </p:cNvGraphicFramePr>
          <p:nvPr/>
        </p:nvGraphicFramePr>
        <p:xfrm>
          <a:off x="5805489" y="4076701"/>
          <a:ext cx="581025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Формула" r:id="rId9" imgW="736600" imgH="1257300" progId="Equation.3">
                  <p:embed/>
                </p:oleObj>
              </mc:Choice>
              <mc:Fallback>
                <p:oleObj name="Формула" r:id="rId9" imgW="736600" imgH="1257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5489" y="4076701"/>
                        <a:ext cx="581025" cy="100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0427" name="Picture 17" descr="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050" y="3186113"/>
            <a:ext cx="3155950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862F983-01A9-428C-8183-2E5540518750}" type="slidenum">
              <a:rPr lang="ru-RU" altLang="ru-RU"/>
              <a:pPr eaLnBrk="1" hangingPunct="1"/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8522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6"/>
          <p:cNvSpPr>
            <a:spLocks noChangeArrowheads="1"/>
          </p:cNvSpPr>
          <p:nvPr/>
        </p:nvSpPr>
        <p:spPr bwMode="auto">
          <a:xfrm>
            <a:off x="1524000" y="830264"/>
            <a:ext cx="9144000" cy="569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/>
              <a:t>	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гол поворота    </a:t>
            </a:r>
            <a:r>
              <a:rPr lang="el-GR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 перемещением всего тела за время 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угловой путь</a:t>
            </a:r>
            <a:r>
              <a:rPr lang="ru-RU" altLang="ru-RU" sz="2800" i="1"/>
              <a:t>)</a:t>
            </a:r>
            <a:r>
              <a:rPr lang="ru-RU" altLang="ru-RU" sz="2800"/>
              <a:t>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Удобно ввести        – вектор элементарного поворота тела, численно равный        и направленный вдоль оси вращения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ОО'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так, чтобы глядя вдоль вектора       мы видели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вращение по часовой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стрелке (направление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вектора                                                                                                                                                                                    и направление вращения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связаны  правилом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буравчика).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/>
              <a:t>	</a:t>
            </a:r>
          </a:p>
        </p:txBody>
      </p:sp>
      <p:sp>
        <p:nvSpPr>
          <p:cNvPr id="61443" name="Rectangle 18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61444" name="Rectangle 20"/>
          <p:cNvSpPr>
            <a:spLocks noChangeArrowheads="1"/>
          </p:cNvSpPr>
          <p:nvPr/>
        </p:nvSpPr>
        <p:spPr bwMode="auto">
          <a:xfrm>
            <a:off x="1524001" y="31490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61445" name="Rectangle 2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1446" name="Object 21"/>
          <p:cNvGraphicFramePr>
            <a:graphicFrameLocks noChangeAspect="1"/>
          </p:cNvGraphicFramePr>
          <p:nvPr/>
        </p:nvGraphicFramePr>
        <p:xfrm>
          <a:off x="6275389" y="3429001"/>
          <a:ext cx="720725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Формула" r:id="rId3" imgW="241300" imgH="228600" progId="Equation.3">
                  <p:embed/>
                </p:oleObj>
              </mc:Choice>
              <mc:Fallback>
                <p:oleObj name="Формула" r:id="rId3" imgW="2413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5389" y="3429001"/>
                        <a:ext cx="720725" cy="696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7" name="Rectangle 24"/>
          <p:cNvSpPr>
            <a:spLocks noChangeArrowheads="1"/>
          </p:cNvSpPr>
          <p:nvPr/>
        </p:nvSpPr>
        <p:spPr bwMode="auto">
          <a:xfrm>
            <a:off x="1524001" y="31300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1448" name="Object 23"/>
          <p:cNvGraphicFramePr>
            <a:graphicFrameLocks noChangeAspect="1"/>
          </p:cNvGraphicFramePr>
          <p:nvPr/>
        </p:nvGraphicFramePr>
        <p:xfrm>
          <a:off x="5159376" y="2205039"/>
          <a:ext cx="576263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Формула" r:id="rId5" imgW="241300" imgH="228600" progId="Equation.3">
                  <p:embed/>
                </p:oleObj>
              </mc:Choice>
              <mc:Fallback>
                <p:oleObj name="Формула" r:id="rId5" imgW="2413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76" y="2205039"/>
                        <a:ext cx="576263" cy="55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9" name="Rectangle 26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1450" name="Object 25"/>
          <p:cNvGraphicFramePr>
            <a:graphicFrameLocks noChangeAspect="1"/>
          </p:cNvGraphicFramePr>
          <p:nvPr/>
        </p:nvGraphicFramePr>
        <p:xfrm>
          <a:off x="8586789" y="2608263"/>
          <a:ext cx="503237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Формула" r:id="rId7" imgW="622030" imgH="571252" progId="Equation.3">
                  <p:embed/>
                </p:oleObj>
              </mc:Choice>
              <mc:Fallback>
                <p:oleObj name="Формула" r:id="rId7" imgW="622030" imgH="57125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86789" y="2608263"/>
                        <a:ext cx="503237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51" name="Rectangle 28"/>
          <p:cNvSpPr>
            <a:spLocks noChangeArrowheads="1"/>
          </p:cNvSpPr>
          <p:nvPr/>
        </p:nvSpPr>
        <p:spPr bwMode="auto">
          <a:xfrm>
            <a:off x="1703389" y="317289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61452" name="Rectangle 30"/>
          <p:cNvSpPr>
            <a:spLocks noChangeArrowheads="1"/>
          </p:cNvSpPr>
          <p:nvPr/>
        </p:nvSpPr>
        <p:spPr bwMode="auto">
          <a:xfrm>
            <a:off x="1703389" y="30284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1453" name="Object 29"/>
          <p:cNvGraphicFramePr>
            <a:graphicFrameLocks noChangeAspect="1"/>
          </p:cNvGraphicFramePr>
          <p:nvPr/>
        </p:nvGraphicFramePr>
        <p:xfrm>
          <a:off x="4224338" y="1773239"/>
          <a:ext cx="54610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Формула" r:id="rId9" imgW="622030" imgH="571252" progId="Equation.3">
                  <p:embed/>
                </p:oleObj>
              </mc:Choice>
              <mc:Fallback>
                <p:oleObj name="Формула" r:id="rId9" imgW="622030" imgH="57125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8" y="1773239"/>
                        <a:ext cx="546100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54" name="Picture 33" descr="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050" y="3071814"/>
            <a:ext cx="3155950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1455" name="Object 34"/>
          <p:cNvGraphicFramePr>
            <a:graphicFrameLocks noChangeAspect="1"/>
          </p:cNvGraphicFramePr>
          <p:nvPr/>
        </p:nvGraphicFramePr>
        <p:xfrm>
          <a:off x="3432175" y="4370388"/>
          <a:ext cx="503238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Формула" r:id="rId12" imgW="622030" imgH="571252" progId="Equation.3">
                  <p:embed/>
                </p:oleObj>
              </mc:Choice>
              <mc:Fallback>
                <p:oleObj name="Формула" r:id="rId12" imgW="622030" imgH="57125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2175" y="4370388"/>
                        <a:ext cx="503238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5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21CD9CA-7E33-40AC-95E7-06D0B03E5375}" type="slidenum">
              <a:rPr lang="ru-RU" altLang="ru-RU"/>
              <a:pPr eaLnBrk="1" hangingPunct="1"/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356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4"/>
          <p:cNvSpPr>
            <a:spLocks noChangeArrowheads="1"/>
          </p:cNvSpPr>
          <p:nvPr/>
        </p:nvSpPr>
        <p:spPr bwMode="auto">
          <a:xfrm>
            <a:off x="1524000" y="0"/>
            <a:ext cx="9144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/>
              <a:t>	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Элементарные повороты удовлетворяют обычному правилу сложения векторов:</a:t>
            </a:r>
          </a:p>
        </p:txBody>
      </p:sp>
      <p:graphicFrame>
        <p:nvGraphicFramePr>
          <p:cNvPr id="62467" name="Object 5"/>
          <p:cNvGraphicFramePr>
            <a:graphicFrameLocks noChangeAspect="1"/>
          </p:cNvGraphicFramePr>
          <p:nvPr/>
        </p:nvGraphicFramePr>
        <p:xfrm>
          <a:off x="4224339" y="1268414"/>
          <a:ext cx="3298825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Формула" r:id="rId3" imgW="3289300" imgH="622300" progId="Equation.3">
                  <p:embed/>
                </p:oleObj>
              </mc:Choice>
              <mc:Fallback>
                <p:oleObj name="Формула" r:id="rId3" imgW="3289300" imgH="622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9" y="1268414"/>
                        <a:ext cx="3298825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68" name="Rectangle 6"/>
          <p:cNvSpPr>
            <a:spLocks noChangeArrowheads="1"/>
          </p:cNvSpPr>
          <p:nvPr/>
        </p:nvSpPr>
        <p:spPr bwMode="auto">
          <a:xfrm>
            <a:off x="1524001" y="2708276"/>
            <a:ext cx="87852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FF0000"/>
                </a:solidFill>
              </a:rPr>
              <a:t>  </a:t>
            </a: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Угловой скоростью   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 вектор </a:t>
            </a:r>
            <a:r>
              <a:rPr lang="en-US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 равный первой производной от угла поворота по времени и направленный вдоль оси вращения в направлении </a:t>
            </a:r>
            <a:r>
              <a:rPr lang="en-US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и   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направлены в одну сторону).</a:t>
            </a:r>
          </a:p>
        </p:txBody>
      </p:sp>
      <p:graphicFrame>
        <p:nvGraphicFramePr>
          <p:cNvPr id="62469" name="Object 7"/>
          <p:cNvGraphicFramePr>
            <a:graphicFrameLocks noChangeAspect="1"/>
          </p:cNvGraphicFramePr>
          <p:nvPr/>
        </p:nvGraphicFramePr>
        <p:xfrm>
          <a:off x="5916613" y="2852738"/>
          <a:ext cx="315912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Формула" r:id="rId5" imgW="380835" imgH="431613" progId="Equation.3">
                  <p:embed/>
                </p:oleObj>
              </mc:Choice>
              <mc:Fallback>
                <p:oleObj name="Формула" r:id="rId5" imgW="380835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6613" y="2852738"/>
                        <a:ext cx="315912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0" name="Object 8"/>
          <p:cNvGraphicFramePr>
            <a:graphicFrameLocks noChangeAspect="1"/>
          </p:cNvGraphicFramePr>
          <p:nvPr/>
        </p:nvGraphicFramePr>
        <p:xfrm>
          <a:off x="3648075" y="4076701"/>
          <a:ext cx="503238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Формула" r:id="rId7" imgW="622030" imgH="571252" progId="Equation.3">
                  <p:embed/>
                </p:oleObj>
              </mc:Choice>
              <mc:Fallback>
                <p:oleObj name="Формула" r:id="rId7" imgW="622030" imgH="57125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8075" y="4076701"/>
                        <a:ext cx="503238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1" name="Object 9"/>
          <p:cNvGraphicFramePr>
            <a:graphicFrameLocks noChangeAspect="1"/>
          </p:cNvGraphicFramePr>
          <p:nvPr/>
        </p:nvGraphicFramePr>
        <p:xfrm>
          <a:off x="5303839" y="4076701"/>
          <a:ext cx="319087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Формула" r:id="rId9" imgW="380835" imgH="431613" progId="Equation.3">
                  <p:embed/>
                </p:oleObj>
              </mc:Choice>
              <mc:Fallback>
                <p:oleObj name="Формула" r:id="rId9" imgW="380835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839" y="4076701"/>
                        <a:ext cx="319087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2" name="Object 10"/>
          <p:cNvGraphicFramePr>
            <a:graphicFrameLocks noChangeAspect="1"/>
          </p:cNvGraphicFramePr>
          <p:nvPr/>
        </p:nvGraphicFramePr>
        <p:xfrm>
          <a:off x="4511675" y="4076700"/>
          <a:ext cx="4699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Формула" r:id="rId11" imgW="622030" imgH="571252" progId="Equation.3">
                  <p:embed/>
                </p:oleObj>
              </mc:Choice>
              <mc:Fallback>
                <p:oleObj name="Формула" r:id="rId11" imgW="622030" imgH="57125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675" y="4076700"/>
                        <a:ext cx="4699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3" name="Object 11"/>
          <p:cNvGraphicFramePr>
            <a:graphicFrameLocks noChangeAspect="1"/>
          </p:cNvGraphicFramePr>
          <p:nvPr/>
        </p:nvGraphicFramePr>
        <p:xfrm>
          <a:off x="2495550" y="5373688"/>
          <a:ext cx="1570038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Формула" r:id="rId13" imgW="1562100" imgH="1257300" progId="Equation.3">
                  <p:embed/>
                </p:oleObj>
              </mc:Choice>
              <mc:Fallback>
                <p:oleObj name="Формула" r:id="rId13" imgW="1562100" imgH="1257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5550" y="5373688"/>
                        <a:ext cx="1570038" cy="125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4" name="Object 12"/>
          <p:cNvGraphicFramePr>
            <a:graphicFrameLocks noChangeAspect="1"/>
          </p:cNvGraphicFramePr>
          <p:nvPr/>
        </p:nvGraphicFramePr>
        <p:xfrm>
          <a:off x="7248526" y="5300664"/>
          <a:ext cx="1800225" cy="1373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Формула" r:id="rId15" imgW="596900" imgH="457200" progId="Equation.3">
                  <p:embed/>
                </p:oleObj>
              </mc:Choice>
              <mc:Fallback>
                <p:oleObj name="Формула" r:id="rId15" imgW="596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8526" y="5300664"/>
                        <a:ext cx="1800225" cy="1373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75" name="Rectangle 13"/>
          <p:cNvSpPr>
            <a:spLocks noChangeArrowheads="1"/>
          </p:cNvSpPr>
          <p:nvPr/>
        </p:nvSpPr>
        <p:spPr bwMode="auto">
          <a:xfrm>
            <a:off x="9228138" y="5734051"/>
            <a:ext cx="1439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.2.13)</a:t>
            </a:r>
          </a:p>
        </p:txBody>
      </p:sp>
      <p:sp>
        <p:nvSpPr>
          <p:cNvPr id="6247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B4D2D1B-5A16-4862-90E2-EFFF925AA78F}" type="slidenum">
              <a:rPr lang="ru-RU" altLang="ru-RU"/>
              <a:pPr eaLnBrk="1" hangingPunct="1"/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3982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4"/>
          <p:cNvSpPr>
            <a:spLocks noChangeArrowheads="1"/>
          </p:cNvSpPr>
          <p:nvPr/>
        </p:nvSpPr>
        <p:spPr bwMode="auto">
          <a:xfrm>
            <a:off x="1847850" y="919163"/>
            <a:ext cx="8496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3491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63492" name="Rectangle 8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63493" name="Rectangle 10"/>
          <p:cNvSpPr>
            <a:spLocks noChangeArrowheads="1"/>
          </p:cNvSpPr>
          <p:nvPr/>
        </p:nvSpPr>
        <p:spPr bwMode="auto">
          <a:xfrm>
            <a:off x="1524001" y="31443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63494" name="Rectangle 12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63495" name="Rectangle 15"/>
          <p:cNvSpPr>
            <a:spLocks noChangeArrowheads="1"/>
          </p:cNvSpPr>
          <p:nvPr/>
        </p:nvSpPr>
        <p:spPr bwMode="auto">
          <a:xfrm>
            <a:off x="1524001" y="251249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63496" name="Rectangle 16"/>
          <p:cNvSpPr>
            <a:spLocks noChangeArrowheads="1"/>
          </p:cNvSpPr>
          <p:nvPr/>
        </p:nvSpPr>
        <p:spPr bwMode="auto">
          <a:xfrm>
            <a:off x="4943476" y="333375"/>
            <a:ext cx="4095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cs typeface="Times New Roman" panose="02020603050405020304" pitchFamily="18" charset="0"/>
              </a:rPr>
              <a:t>  </a:t>
            </a:r>
            <a:endParaRPr lang="ru-RU" altLang="ru-RU"/>
          </a:p>
        </p:txBody>
      </p:sp>
      <p:sp>
        <p:nvSpPr>
          <p:cNvPr id="63497" name="Rectangle 18"/>
          <p:cNvSpPr>
            <a:spLocks noChangeArrowheads="1"/>
          </p:cNvSpPr>
          <p:nvPr/>
        </p:nvSpPr>
        <p:spPr bwMode="auto">
          <a:xfrm>
            <a:off x="1524000" y="-107950"/>
            <a:ext cx="9144000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4572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4572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/>
              <a:t>	    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и      не совсем векторы, а псевдо векторы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Связь линейной и угловой скорости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/>
              <a:t>	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Пусть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– линейная скорость точки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За промежуток времени 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точка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проходит </a:t>
            </a:r>
            <a:endParaRPr lang="en-US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путь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В      то      же      время  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endParaRPr lang="ru-RU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endParaRPr lang="en-US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Тогда, </a:t>
            </a:r>
          </a:p>
        </p:txBody>
      </p:sp>
      <p:sp>
        <p:nvSpPr>
          <p:cNvPr id="63498" name="Rectangle 20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3499" name="Object 19"/>
          <p:cNvGraphicFramePr>
            <a:graphicFrameLocks noChangeAspect="1"/>
          </p:cNvGraphicFramePr>
          <p:nvPr/>
        </p:nvGraphicFramePr>
        <p:xfrm>
          <a:off x="3181351" y="979488"/>
          <a:ext cx="288925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Формула" r:id="rId3" imgW="355446" imgH="431613" progId="Equation.3">
                  <p:embed/>
                </p:oleObj>
              </mc:Choice>
              <mc:Fallback>
                <p:oleObj name="Формула" r:id="rId3" imgW="355446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1351" y="979488"/>
                        <a:ext cx="288925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500" name="Rectangle 22"/>
          <p:cNvSpPr>
            <a:spLocks noChangeArrowheads="1"/>
          </p:cNvSpPr>
          <p:nvPr/>
        </p:nvSpPr>
        <p:spPr bwMode="auto">
          <a:xfrm>
            <a:off x="1524001" y="31490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3501" name="Object 21"/>
          <p:cNvGraphicFramePr>
            <a:graphicFrameLocks noChangeAspect="1"/>
          </p:cNvGraphicFramePr>
          <p:nvPr/>
        </p:nvGraphicFramePr>
        <p:xfrm>
          <a:off x="2566988" y="1773239"/>
          <a:ext cx="16573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Формула" r:id="rId5" imgW="1917700" imgH="457200" progId="Equation.3">
                  <p:embed/>
                </p:oleObj>
              </mc:Choice>
              <mc:Fallback>
                <p:oleObj name="Формула" r:id="rId5" imgW="1917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6988" y="1773239"/>
                        <a:ext cx="16573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502" name="Rectangle 2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3503" name="Object 23"/>
          <p:cNvGraphicFramePr>
            <a:graphicFrameLocks noChangeAspect="1"/>
          </p:cNvGraphicFramePr>
          <p:nvPr/>
        </p:nvGraphicFramePr>
        <p:xfrm>
          <a:off x="8193089" y="1773239"/>
          <a:ext cx="1793875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Формула" r:id="rId7" imgW="698500" imgH="228600" progId="Equation.3">
                  <p:embed/>
                </p:oleObj>
              </mc:Choice>
              <mc:Fallback>
                <p:oleObj name="Формула" r:id="rId7" imgW="698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3089" y="1773239"/>
                        <a:ext cx="1793875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504" name="Rectangle 26"/>
          <p:cNvSpPr>
            <a:spLocks noChangeArrowheads="1"/>
          </p:cNvSpPr>
          <p:nvPr/>
        </p:nvSpPr>
        <p:spPr bwMode="auto">
          <a:xfrm>
            <a:off x="1524001" y="287920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3505" name="Object 25"/>
          <p:cNvGraphicFramePr>
            <a:graphicFrameLocks noChangeAspect="1"/>
          </p:cNvGraphicFramePr>
          <p:nvPr/>
        </p:nvGraphicFramePr>
        <p:xfrm>
          <a:off x="2351089" y="3213101"/>
          <a:ext cx="3995737" cy="119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Формула" r:id="rId9" imgW="1524000" imgH="457200" progId="Equation.3">
                  <p:embed/>
                </p:oleObj>
              </mc:Choice>
              <mc:Fallback>
                <p:oleObj name="Формула" r:id="rId9" imgW="15240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1089" y="3213101"/>
                        <a:ext cx="3995737" cy="11985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506" name="Rectangle 27"/>
          <p:cNvSpPr>
            <a:spLocks noChangeArrowheads="1"/>
          </p:cNvSpPr>
          <p:nvPr/>
        </p:nvSpPr>
        <p:spPr bwMode="auto">
          <a:xfrm>
            <a:off x="2135188" y="5010150"/>
            <a:ext cx="23352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cs typeface="Times New Roman" panose="02020603050405020304" pitchFamily="18" charset="0"/>
              </a:rPr>
              <a:t>	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.2.14) </a:t>
            </a:r>
          </a:p>
        </p:txBody>
      </p:sp>
      <p:pic>
        <p:nvPicPr>
          <p:cNvPr id="63507" name="Picture 28" descr="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050" y="2997200"/>
            <a:ext cx="3155950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3508" name="Объект 1"/>
          <p:cNvGraphicFramePr>
            <a:graphicFrameLocks noChangeAspect="1"/>
          </p:cNvGraphicFramePr>
          <p:nvPr/>
        </p:nvGraphicFramePr>
        <p:xfrm>
          <a:off x="2987676" y="30163"/>
          <a:ext cx="315913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Формула" r:id="rId12" imgW="380835" imgH="431613" progId="Equation.3">
                  <p:embed/>
                </p:oleObj>
              </mc:Choice>
              <mc:Fallback>
                <p:oleObj name="Формула" r:id="rId12" imgW="380835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6" y="30163"/>
                        <a:ext cx="315913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09" name="Объект 2"/>
          <p:cNvGraphicFramePr>
            <a:graphicFrameLocks noChangeAspect="1"/>
          </p:cNvGraphicFramePr>
          <p:nvPr/>
        </p:nvGraphicFramePr>
        <p:xfrm>
          <a:off x="2135188" y="22226"/>
          <a:ext cx="43180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Формула" r:id="rId14" imgW="622030" imgH="571252" progId="Equation.3">
                  <p:embed/>
                </p:oleObj>
              </mc:Choice>
              <mc:Fallback>
                <p:oleObj name="Формула" r:id="rId14" imgW="622030" imgH="57125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188" y="22226"/>
                        <a:ext cx="4318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51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5851A51-69DB-40B7-801F-6E56A40D8ED3}" type="slidenum">
              <a:rPr lang="ru-RU" altLang="ru-RU"/>
              <a:pPr eaLnBrk="1" hangingPunct="1"/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5186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ChangeArrowheads="1"/>
          </p:cNvSpPr>
          <p:nvPr/>
        </p:nvSpPr>
        <p:spPr bwMode="auto">
          <a:xfrm>
            <a:off x="1524000" y="-33338"/>
            <a:ext cx="9144000" cy="50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 sz="2400"/>
              <a:t>	</a:t>
            </a:r>
            <a:endParaRPr lang="ru-RU" altLang="ru-RU" sz="240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solidFill>
                  <a:srgbClr val="FF0000"/>
                </a:solidFill>
              </a:rPr>
              <a:t>	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>
              <a:solidFill>
                <a:srgbClr val="FF0000"/>
              </a:solidFill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 векторной форме 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endParaRPr lang="ru-RU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Вектор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ортогонален к векторам 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и направлен в ту же сторону, что и векторное произведение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/>
              <a:t>	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/>
              <a:t>	</a:t>
            </a:r>
            <a:r>
              <a:rPr lang="en-US" altLang="ru-RU" b="1" i="1"/>
              <a:t>	</a:t>
            </a:r>
            <a:r>
              <a:rPr lang="en-US" altLang="ru-RU"/>
              <a:t>	</a:t>
            </a:r>
            <a:endParaRPr lang="ru-RU" altLang="ru-RU"/>
          </a:p>
        </p:txBody>
      </p:sp>
      <p:sp>
        <p:nvSpPr>
          <p:cNvPr id="64515" name="Rectangle 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4516" name="Object 8"/>
          <p:cNvGraphicFramePr>
            <a:graphicFrameLocks noChangeAspect="1"/>
          </p:cNvGraphicFramePr>
          <p:nvPr/>
        </p:nvGraphicFramePr>
        <p:xfrm>
          <a:off x="5448301" y="1052513"/>
          <a:ext cx="2162175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Формула" r:id="rId3" imgW="710891" imgH="266584" progId="Equation.3">
                  <p:embed/>
                </p:oleObj>
              </mc:Choice>
              <mc:Fallback>
                <p:oleObj name="Формула" r:id="rId3" imgW="710891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8301" y="1052513"/>
                        <a:ext cx="2162175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7" name="Rectangle 11"/>
          <p:cNvSpPr>
            <a:spLocks noChangeArrowheads="1"/>
          </p:cNvSpPr>
          <p:nvPr/>
        </p:nvSpPr>
        <p:spPr bwMode="auto">
          <a:xfrm>
            <a:off x="1524001" y="31443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4518" name="Object 10"/>
          <p:cNvGraphicFramePr>
            <a:graphicFrameLocks noChangeAspect="1"/>
          </p:cNvGraphicFramePr>
          <p:nvPr/>
        </p:nvGraphicFramePr>
        <p:xfrm>
          <a:off x="2855913" y="1844676"/>
          <a:ext cx="311150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Формула" r:id="rId5" imgW="355446" imgH="431613" progId="Equation.3">
                  <p:embed/>
                </p:oleObj>
              </mc:Choice>
              <mc:Fallback>
                <p:oleObj name="Формула" r:id="rId5" imgW="355446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913" y="1844676"/>
                        <a:ext cx="311150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9" name="Rectangle 1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4520" name="Object 12"/>
          <p:cNvGraphicFramePr>
            <a:graphicFrameLocks noChangeAspect="1"/>
          </p:cNvGraphicFramePr>
          <p:nvPr/>
        </p:nvGraphicFramePr>
        <p:xfrm>
          <a:off x="6888163" y="1773238"/>
          <a:ext cx="374650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Формула" r:id="rId7" imgW="380835" imgH="431613" progId="Equation.3">
                  <p:embed/>
                </p:oleObj>
              </mc:Choice>
              <mc:Fallback>
                <p:oleObj name="Формула" r:id="rId7" imgW="380835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8163" y="1773238"/>
                        <a:ext cx="374650" cy="423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1" name="Rectangle 1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4522" name="Object 14"/>
          <p:cNvGraphicFramePr>
            <a:graphicFrameLocks noChangeAspect="1"/>
          </p:cNvGraphicFramePr>
          <p:nvPr/>
        </p:nvGraphicFramePr>
        <p:xfrm>
          <a:off x="7608889" y="1700213"/>
          <a:ext cx="42703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Формула" r:id="rId9" imgW="431613" imgH="533169" progId="Equation.3">
                  <p:embed/>
                </p:oleObj>
              </mc:Choice>
              <mc:Fallback>
                <p:oleObj name="Формула" r:id="rId9" imgW="431613" imgH="5331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8889" y="1700213"/>
                        <a:ext cx="427037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3" name="Rectangle 17"/>
          <p:cNvSpPr>
            <a:spLocks noChangeArrowheads="1"/>
          </p:cNvSpPr>
          <p:nvPr/>
        </p:nvSpPr>
        <p:spPr bwMode="auto">
          <a:xfrm>
            <a:off x="1524001" y="311574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4524" name="Object 16"/>
          <p:cNvGraphicFramePr>
            <a:graphicFrameLocks noChangeAspect="1"/>
          </p:cNvGraphicFramePr>
          <p:nvPr/>
        </p:nvGraphicFramePr>
        <p:xfrm>
          <a:off x="4008438" y="2505076"/>
          <a:ext cx="1223962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Формула" r:id="rId11" imgW="457002" imgH="253890" progId="Equation.3">
                  <p:embed/>
                </p:oleObj>
              </mc:Choice>
              <mc:Fallback>
                <p:oleObj name="Формула" r:id="rId11" imgW="457002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8438" y="2505076"/>
                        <a:ext cx="1223962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5" name="Rectangle 1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64526" name="Rectangle 23"/>
          <p:cNvSpPr>
            <a:spLocks noChangeArrowheads="1"/>
          </p:cNvSpPr>
          <p:nvPr/>
        </p:nvSpPr>
        <p:spPr bwMode="auto">
          <a:xfrm>
            <a:off x="1524001" y="215689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pic>
        <p:nvPicPr>
          <p:cNvPr id="64527" name="Picture 27" descr="1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2852738"/>
            <a:ext cx="3155950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4528" name="Object 25"/>
          <p:cNvGraphicFramePr>
            <a:graphicFrameLocks noChangeAspect="1"/>
          </p:cNvGraphicFramePr>
          <p:nvPr/>
        </p:nvGraphicFramePr>
        <p:xfrm>
          <a:off x="2595564" y="142875"/>
          <a:ext cx="2060575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Формула" r:id="rId14" imgW="545863" imgH="190417" progId="Equation.3">
                  <p:embed/>
                </p:oleObj>
              </mc:Choice>
              <mc:Fallback>
                <p:oleObj name="Формула" r:id="rId14" imgW="545863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5564" y="142875"/>
                        <a:ext cx="2060575" cy="7191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DCC92F7-184E-4E1D-8D16-6F0C37073B04}" type="slidenum">
              <a:rPr lang="ru-RU" altLang="ru-RU"/>
              <a:pPr eaLnBrk="1" hangingPunct="1"/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055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538" name="Object 4"/>
          <p:cNvGraphicFramePr>
            <a:graphicFrameLocks noChangeAspect="1"/>
          </p:cNvGraphicFramePr>
          <p:nvPr/>
        </p:nvGraphicFramePr>
        <p:xfrm>
          <a:off x="5159375" y="5216526"/>
          <a:ext cx="2592388" cy="1065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Формула" r:id="rId3" imgW="3073400" imgH="1257300" progId="Equation.3">
                  <p:embed/>
                </p:oleObj>
              </mc:Choice>
              <mc:Fallback>
                <p:oleObj name="Формула" r:id="rId3" imgW="3073400" imgH="1257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75" y="5216526"/>
                        <a:ext cx="2592388" cy="1065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39" name="Object 5"/>
          <p:cNvGraphicFramePr>
            <a:graphicFrameLocks noChangeAspect="1"/>
          </p:cNvGraphicFramePr>
          <p:nvPr/>
        </p:nvGraphicFramePr>
        <p:xfrm>
          <a:off x="5303839" y="1700213"/>
          <a:ext cx="1512887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Формула" r:id="rId5" imgW="1714500" imgH="1257300" progId="Equation.3">
                  <p:embed/>
                </p:oleObj>
              </mc:Choice>
              <mc:Fallback>
                <p:oleObj name="Формула" r:id="rId5" imgW="1714500" imgH="1257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839" y="1700213"/>
                        <a:ext cx="1512887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0" name="Object 6"/>
          <p:cNvGraphicFramePr>
            <a:graphicFrameLocks noChangeAspect="1"/>
          </p:cNvGraphicFramePr>
          <p:nvPr/>
        </p:nvGraphicFramePr>
        <p:xfrm>
          <a:off x="5375275" y="3716338"/>
          <a:ext cx="1092200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Формула" r:id="rId7" imgW="1371600" imgH="1257300" progId="Equation.3">
                  <p:embed/>
                </p:oleObj>
              </mc:Choice>
              <mc:Fallback>
                <p:oleObj name="Формула" r:id="rId7" imgW="1371600" imgH="1257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5275" y="3716338"/>
                        <a:ext cx="1092200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1" name="Rectangle 7"/>
          <p:cNvSpPr>
            <a:spLocks noChangeArrowheads="1"/>
          </p:cNvSpPr>
          <p:nvPr/>
        </p:nvSpPr>
        <p:spPr bwMode="auto">
          <a:xfrm>
            <a:off x="1524000" y="260351"/>
            <a:ext cx="9144000" cy="18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 b="1" i="1"/>
              <a:t>	</a:t>
            </a: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Т –</a:t>
            </a: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промежуток времени, в течение которого тело совершает полный оборот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(т.е. 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угол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5542" name="Object 8"/>
          <p:cNvGraphicFramePr>
            <a:graphicFrameLocks noChangeAspect="1"/>
          </p:cNvGraphicFramePr>
          <p:nvPr/>
        </p:nvGraphicFramePr>
        <p:xfrm>
          <a:off x="3359150" y="1198564"/>
          <a:ext cx="1296988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Формула" r:id="rId9" imgW="508000" imgH="228600" progId="Equation.3">
                  <p:embed/>
                </p:oleObj>
              </mc:Choice>
              <mc:Fallback>
                <p:oleObj name="Формула" r:id="rId9" imgW="508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9150" y="1198564"/>
                        <a:ext cx="1296988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3" name="Rectangle 9"/>
          <p:cNvSpPr>
            <a:spLocks noChangeArrowheads="1"/>
          </p:cNvSpPr>
          <p:nvPr/>
        </p:nvSpPr>
        <p:spPr bwMode="auto">
          <a:xfrm>
            <a:off x="1774825" y="2852739"/>
            <a:ext cx="84978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Частота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ν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 – число оборотов тела за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 сек.</a:t>
            </a:r>
          </a:p>
        </p:txBody>
      </p:sp>
      <p:sp>
        <p:nvSpPr>
          <p:cNvPr id="65544" name="Rectangle 10"/>
          <p:cNvSpPr>
            <a:spLocks noChangeArrowheads="1"/>
          </p:cNvSpPr>
          <p:nvPr/>
        </p:nvSpPr>
        <p:spPr bwMode="auto">
          <a:xfrm>
            <a:off x="1524001" y="5487989"/>
            <a:ext cx="2987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Угловая скорость</a:t>
            </a:r>
          </a:p>
        </p:txBody>
      </p:sp>
      <p:sp>
        <p:nvSpPr>
          <p:cNvPr id="6554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F08E128-A5CC-4D0B-A39A-C0B2EFA19D58}" type="slidenum">
              <a:rPr lang="ru-RU" altLang="ru-RU"/>
              <a:pPr eaLnBrk="1" hangingPunct="1"/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5829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4"/>
          <p:cNvSpPr>
            <a:spLocks noChangeArrowheads="1"/>
          </p:cNvSpPr>
          <p:nvPr/>
        </p:nvSpPr>
        <p:spPr bwMode="auto">
          <a:xfrm>
            <a:off x="1524000" y="269876"/>
            <a:ext cx="9144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/>
              <a:t>	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Введем вектор</a:t>
            </a: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углового ускорения </a:t>
            </a:r>
            <a:r>
              <a:rPr lang="en-US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для характеристики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неравномерного вращения тела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66563" name="Rectangle 6"/>
          <p:cNvSpPr>
            <a:spLocks noChangeArrowheads="1"/>
          </p:cNvSpPr>
          <p:nvPr/>
        </p:nvSpPr>
        <p:spPr bwMode="auto">
          <a:xfrm>
            <a:off x="1524001" y="31443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6564" name="Object 5"/>
          <p:cNvGraphicFramePr>
            <a:graphicFrameLocks noChangeAspect="1"/>
          </p:cNvGraphicFramePr>
          <p:nvPr/>
        </p:nvGraphicFramePr>
        <p:xfrm>
          <a:off x="7967663" y="354014"/>
          <a:ext cx="273050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Формула" r:id="rId3" imgW="279279" imgH="431613" progId="Equation.3">
                  <p:embed/>
                </p:oleObj>
              </mc:Choice>
              <mc:Fallback>
                <p:oleObj name="Формула" r:id="rId3" imgW="279279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7663" y="354014"/>
                        <a:ext cx="273050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5" name="Rectangle 8"/>
          <p:cNvSpPr>
            <a:spLocks noChangeArrowheads="1"/>
          </p:cNvSpPr>
          <p:nvPr/>
        </p:nvSpPr>
        <p:spPr bwMode="auto">
          <a:xfrm>
            <a:off x="1524001" y="287920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6566" name="Object 7"/>
          <p:cNvGraphicFramePr>
            <a:graphicFrameLocks noChangeAspect="1"/>
          </p:cNvGraphicFramePr>
          <p:nvPr/>
        </p:nvGraphicFramePr>
        <p:xfrm>
          <a:off x="5232401" y="1268414"/>
          <a:ext cx="1287463" cy="108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Формула" r:id="rId5" imgW="1498600" imgH="1257300" progId="Equation.3">
                  <p:embed/>
                </p:oleObj>
              </mc:Choice>
              <mc:Fallback>
                <p:oleObj name="Формула" r:id="rId5" imgW="1498600" imgH="1257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2401" y="1268414"/>
                        <a:ext cx="1287463" cy="10810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7" name="Rectangle 9"/>
          <p:cNvSpPr>
            <a:spLocks noChangeArrowheads="1"/>
          </p:cNvSpPr>
          <p:nvPr/>
        </p:nvSpPr>
        <p:spPr bwMode="auto">
          <a:xfrm>
            <a:off x="7896226" y="1557339"/>
            <a:ext cx="23352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>
                <a:cs typeface="Times New Roman" panose="02020603050405020304" pitchFamily="18" charset="0"/>
              </a:rPr>
              <a:t>.	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.2.15) </a:t>
            </a:r>
          </a:p>
        </p:txBody>
      </p:sp>
      <p:sp>
        <p:nvSpPr>
          <p:cNvPr id="66568" name="Rectangle 10"/>
          <p:cNvSpPr>
            <a:spLocks noChangeArrowheads="1"/>
          </p:cNvSpPr>
          <p:nvPr/>
        </p:nvSpPr>
        <p:spPr bwMode="auto">
          <a:xfrm>
            <a:off x="1524001" y="2805114"/>
            <a:ext cx="6227763" cy="399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 sz="2800"/>
              <a:t>	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Вектор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 в ту же сторону, что и 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при ускоренном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вращении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 sz="2800"/>
              <a:t>                    </a:t>
            </a:r>
            <a:endParaRPr lang="ru-RU" altLang="ru-RU" sz="280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 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 противопо-ложную сторону при   замедленном    вращении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280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/>
              <a:t>                    </a:t>
            </a:r>
          </a:p>
        </p:txBody>
      </p:sp>
      <p:sp>
        <p:nvSpPr>
          <p:cNvPr id="66569" name="Rectangle 12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6570" name="Object 11"/>
          <p:cNvGraphicFramePr>
            <a:graphicFrameLocks noChangeAspect="1"/>
          </p:cNvGraphicFramePr>
          <p:nvPr/>
        </p:nvGraphicFramePr>
        <p:xfrm>
          <a:off x="3863976" y="2636838"/>
          <a:ext cx="454025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Формула" r:id="rId7" imgW="418918" imgH="622030" progId="Equation.3">
                  <p:embed/>
                </p:oleObj>
              </mc:Choice>
              <mc:Fallback>
                <p:oleObj name="Формула" r:id="rId7" imgW="418918" imgH="62203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3976" y="2636838"/>
                        <a:ext cx="454025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71" name="Rectangle 14"/>
          <p:cNvSpPr>
            <a:spLocks noChangeArrowheads="1"/>
          </p:cNvSpPr>
          <p:nvPr/>
        </p:nvSpPr>
        <p:spPr bwMode="auto">
          <a:xfrm>
            <a:off x="1524001" y="31443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6572" name="Object 13"/>
          <p:cNvGraphicFramePr>
            <a:graphicFrameLocks noChangeAspect="1"/>
          </p:cNvGraphicFramePr>
          <p:nvPr/>
        </p:nvGraphicFramePr>
        <p:xfrm>
          <a:off x="4224338" y="3305176"/>
          <a:ext cx="317500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Формула" r:id="rId9" imgW="380835" imgH="431613" progId="Equation.3">
                  <p:embed/>
                </p:oleObj>
              </mc:Choice>
              <mc:Fallback>
                <p:oleObj name="Формула" r:id="rId9" imgW="380835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8" y="3305176"/>
                        <a:ext cx="317500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73" name="Rectangle 16"/>
          <p:cNvSpPr>
            <a:spLocks noChangeArrowheads="1"/>
          </p:cNvSpPr>
          <p:nvPr/>
        </p:nvSpPr>
        <p:spPr bwMode="auto">
          <a:xfrm>
            <a:off x="1524001" y="28125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6574" name="Object 15"/>
          <p:cNvGraphicFramePr>
            <a:graphicFrameLocks noChangeAspect="1"/>
          </p:cNvGraphicFramePr>
          <p:nvPr/>
        </p:nvGraphicFramePr>
        <p:xfrm>
          <a:off x="3863975" y="3716338"/>
          <a:ext cx="12954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Формула" r:id="rId11" imgW="2032000" imgH="1346200" progId="Equation.3">
                  <p:embed/>
                </p:oleObj>
              </mc:Choice>
              <mc:Fallback>
                <p:oleObj name="Формула" r:id="rId11" imgW="2032000" imgH="1346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3975" y="3716338"/>
                        <a:ext cx="12954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75" name="Rectangle 18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6576" name="Object 17"/>
          <p:cNvGraphicFramePr>
            <a:graphicFrameLocks noChangeAspect="1"/>
          </p:cNvGraphicFramePr>
          <p:nvPr/>
        </p:nvGraphicFramePr>
        <p:xfrm>
          <a:off x="2208214" y="4365625"/>
          <a:ext cx="43497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name="Формула" r:id="rId13" imgW="418918" imgH="622030" progId="Equation.3">
                  <p:embed/>
                </p:oleObj>
              </mc:Choice>
              <mc:Fallback>
                <p:oleObj name="Формула" r:id="rId13" imgW="418918" imgH="62203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8214" y="4365625"/>
                        <a:ext cx="43497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77" name="Rectangle 20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6578" name="Object 19"/>
          <p:cNvGraphicFramePr>
            <a:graphicFrameLocks noChangeAspect="1"/>
          </p:cNvGraphicFramePr>
          <p:nvPr/>
        </p:nvGraphicFramePr>
        <p:xfrm>
          <a:off x="3863975" y="5373689"/>
          <a:ext cx="1512888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Формула" r:id="rId15" imgW="2019300" imgH="1346200" progId="Equation.3">
                  <p:embed/>
                </p:oleObj>
              </mc:Choice>
              <mc:Fallback>
                <p:oleObj name="Формула" r:id="rId15" imgW="2019300" imgH="1346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3975" y="5373689"/>
                        <a:ext cx="1512888" cy="101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6579" name="Picture 22" descr="1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214" y="2997200"/>
            <a:ext cx="2998787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8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CDC0598-AE20-42BD-BD2B-CAE67DDE169C}" type="slidenum">
              <a:rPr lang="ru-RU" altLang="ru-RU"/>
              <a:pPr eaLnBrk="1" hangingPunct="1"/>
              <a:t>13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881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 descr="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5" y="2781300"/>
            <a:ext cx="3227388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7" name="Rectangle 6"/>
          <p:cNvSpPr>
            <a:spLocks noChangeArrowheads="1"/>
          </p:cNvSpPr>
          <p:nvPr/>
        </p:nvSpPr>
        <p:spPr bwMode="auto">
          <a:xfrm>
            <a:off x="1703388" y="-171450"/>
            <a:ext cx="860425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/>
              <a:t>	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/>
              <a:t>	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Выразим 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нормальное</a:t>
            </a:r>
            <a:r>
              <a:rPr lang="ru-RU" altLang="ru-RU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altLang="ru-RU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тангенциальное ускорения точки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угловую скорость и угловое ускорение:</a:t>
            </a:r>
          </a:p>
        </p:txBody>
      </p:sp>
      <p:sp>
        <p:nvSpPr>
          <p:cNvPr id="67588" name="Rectangle 8"/>
          <p:cNvSpPr>
            <a:spLocks noChangeArrowheads="1"/>
          </p:cNvSpPr>
          <p:nvPr/>
        </p:nvSpPr>
        <p:spPr bwMode="auto">
          <a:xfrm>
            <a:off x="1524001" y="30157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7589" name="Object 9"/>
          <p:cNvGraphicFramePr>
            <a:graphicFrameLocks noChangeAspect="1"/>
          </p:cNvGraphicFramePr>
          <p:nvPr/>
        </p:nvGraphicFramePr>
        <p:xfrm>
          <a:off x="1631950" y="1828801"/>
          <a:ext cx="6408738" cy="1306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Формула" r:id="rId4" imgW="2235200" imgH="457200" progId="Equation.3">
                  <p:embed/>
                </p:oleObj>
              </mc:Choice>
              <mc:Fallback>
                <p:oleObj name="Формула" r:id="rId4" imgW="2235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1950" y="1828801"/>
                        <a:ext cx="6408738" cy="1306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0" name="Object 10"/>
          <p:cNvGraphicFramePr>
            <a:graphicFrameLocks noChangeAspect="1"/>
          </p:cNvGraphicFramePr>
          <p:nvPr/>
        </p:nvGraphicFramePr>
        <p:xfrm>
          <a:off x="2208213" y="3357563"/>
          <a:ext cx="2519362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Формула" r:id="rId6" imgW="1828800" imgH="635000" progId="Equation.3">
                  <p:embed/>
                </p:oleObj>
              </mc:Choice>
              <mc:Fallback>
                <p:oleObj name="Формула" r:id="rId6" imgW="1828800" imgH="63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8213" y="3357563"/>
                        <a:ext cx="2519362" cy="8683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1" name="Object 11"/>
          <p:cNvGraphicFramePr>
            <a:graphicFrameLocks noChangeAspect="1"/>
          </p:cNvGraphicFramePr>
          <p:nvPr/>
        </p:nvGraphicFramePr>
        <p:xfrm>
          <a:off x="1574800" y="4365625"/>
          <a:ext cx="3873500" cy="167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Формула" r:id="rId8" imgW="1079500" imgH="469900" progId="Equation.3">
                  <p:embed/>
                </p:oleObj>
              </mc:Choice>
              <mc:Fallback>
                <p:oleObj name="Формула" r:id="rId8" imgW="10795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4800" y="4365625"/>
                        <a:ext cx="3873500" cy="16716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92" name="TextBox 1"/>
          <p:cNvSpPr txBox="1">
            <a:spLocks noChangeArrowheads="1"/>
          </p:cNvSpPr>
          <p:nvPr/>
        </p:nvSpPr>
        <p:spPr bwMode="auto">
          <a:xfrm>
            <a:off x="5232401" y="3387726"/>
            <a:ext cx="18716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(2.2.16)</a:t>
            </a:r>
          </a:p>
        </p:txBody>
      </p:sp>
      <p:sp>
        <p:nvSpPr>
          <p:cNvPr id="67593" name="TextBox 2"/>
          <p:cNvSpPr txBox="1">
            <a:spLocks noChangeArrowheads="1"/>
          </p:cNvSpPr>
          <p:nvPr/>
        </p:nvSpPr>
        <p:spPr bwMode="auto">
          <a:xfrm>
            <a:off x="5591175" y="4819651"/>
            <a:ext cx="15128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(2.2.17)</a:t>
            </a:r>
          </a:p>
        </p:txBody>
      </p:sp>
      <p:sp>
        <p:nvSpPr>
          <p:cNvPr id="6759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1C97BD5-27FF-48E6-9735-4D2106D5FC86}" type="slidenum">
              <a:rPr lang="ru-RU" altLang="ru-RU"/>
              <a:pPr eaLnBrk="1" hangingPunct="1"/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881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6"/>
          <p:cNvSpPr>
            <a:spLocks noChangeArrowheads="1"/>
          </p:cNvSpPr>
          <p:nvPr/>
        </p:nvSpPr>
        <p:spPr bwMode="auto">
          <a:xfrm>
            <a:off x="8183563" y="2492375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sp>
        <p:nvSpPr>
          <p:cNvPr id="68611" name="Rectangle 9"/>
          <p:cNvSpPr>
            <a:spLocks noChangeArrowheads="1"/>
          </p:cNvSpPr>
          <p:nvPr/>
        </p:nvSpPr>
        <p:spPr bwMode="auto">
          <a:xfrm>
            <a:off x="1524000" y="1"/>
            <a:ext cx="91440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/>
              <a:t>	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Формулы простейших случаев вращения тела вокруг неподвижной оси: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/>
              <a:t> -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равномерное вращение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/>
              <a:t>-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равнопеременное     вращение </a:t>
            </a:r>
          </a:p>
        </p:txBody>
      </p:sp>
      <p:graphicFrame>
        <p:nvGraphicFramePr>
          <p:cNvPr id="68612" name="Object 10"/>
          <p:cNvGraphicFramePr>
            <a:graphicFrameLocks noChangeAspect="1"/>
          </p:cNvGraphicFramePr>
          <p:nvPr/>
        </p:nvGraphicFramePr>
        <p:xfrm>
          <a:off x="6816725" y="906464"/>
          <a:ext cx="1233488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Формула" r:id="rId3" imgW="418918" imgH="215806" progId="Equation.3">
                  <p:embed/>
                </p:oleObj>
              </mc:Choice>
              <mc:Fallback>
                <p:oleObj name="Формула" r:id="rId3" imgW="418918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6725" y="906464"/>
                        <a:ext cx="1233488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3" name="Object 11"/>
          <p:cNvGraphicFramePr>
            <a:graphicFrameLocks noChangeAspect="1"/>
          </p:cNvGraphicFramePr>
          <p:nvPr/>
        </p:nvGraphicFramePr>
        <p:xfrm>
          <a:off x="8553450" y="1054101"/>
          <a:ext cx="1574800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Формула" r:id="rId5" imgW="748975" imgH="203112" progId="Equation.3">
                  <p:embed/>
                </p:oleObj>
              </mc:Choice>
              <mc:Fallback>
                <p:oleObj name="Формула" r:id="rId5" imgW="748975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3450" y="1054101"/>
                        <a:ext cx="1574800" cy="430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4" name="Object 12"/>
          <p:cNvGraphicFramePr>
            <a:graphicFrameLocks noChangeAspect="1"/>
          </p:cNvGraphicFramePr>
          <p:nvPr/>
        </p:nvGraphicFramePr>
        <p:xfrm>
          <a:off x="4079876" y="1484313"/>
          <a:ext cx="3457575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Формула" r:id="rId7" imgW="888614" imgH="241195" progId="Equation.3">
                  <p:embed/>
                </p:oleObj>
              </mc:Choice>
              <mc:Fallback>
                <p:oleObj name="Формула" r:id="rId7" imgW="888614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9876" y="1484313"/>
                        <a:ext cx="3457575" cy="9271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5" name="Object 13"/>
          <p:cNvGraphicFramePr>
            <a:graphicFrameLocks noChangeAspect="1"/>
          </p:cNvGraphicFramePr>
          <p:nvPr/>
        </p:nvGraphicFramePr>
        <p:xfrm>
          <a:off x="8183564" y="2473326"/>
          <a:ext cx="2160587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Формула" r:id="rId9" imgW="723586" imgH="203112" progId="Equation.3">
                  <p:embed/>
                </p:oleObj>
              </mc:Choice>
              <mc:Fallback>
                <p:oleObj name="Формула" r:id="rId9" imgW="723586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83564" y="2473326"/>
                        <a:ext cx="2160587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6" name="Object 14"/>
          <p:cNvGraphicFramePr>
            <a:graphicFrameLocks noChangeAspect="1"/>
          </p:cNvGraphicFramePr>
          <p:nvPr/>
        </p:nvGraphicFramePr>
        <p:xfrm>
          <a:off x="3719513" y="3284538"/>
          <a:ext cx="2493962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Формула" r:id="rId11" imgW="825500" imgH="241300" progId="Equation.3">
                  <p:embed/>
                </p:oleObj>
              </mc:Choice>
              <mc:Fallback>
                <p:oleObj name="Формула" r:id="rId11" imgW="8255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9513" y="3284538"/>
                        <a:ext cx="2493962" cy="7175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7" name="Object 15"/>
          <p:cNvGraphicFramePr>
            <a:graphicFrameLocks noChangeAspect="1"/>
          </p:cNvGraphicFramePr>
          <p:nvPr/>
        </p:nvGraphicFramePr>
        <p:xfrm>
          <a:off x="3432176" y="4292600"/>
          <a:ext cx="3025775" cy="146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Формула" r:id="rId13" imgW="965200" imgH="469900" progId="Equation.3">
                  <p:embed/>
                </p:oleObj>
              </mc:Choice>
              <mc:Fallback>
                <p:oleObj name="Формула" r:id="rId13" imgW="9652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2176" y="4292600"/>
                        <a:ext cx="3025775" cy="14605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8" name="TextBox 1"/>
          <p:cNvSpPr txBox="1">
            <a:spLocks noChangeArrowheads="1"/>
          </p:cNvSpPr>
          <p:nvPr/>
        </p:nvSpPr>
        <p:spPr bwMode="auto">
          <a:xfrm>
            <a:off x="7032625" y="3429001"/>
            <a:ext cx="2159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(2.2.18)</a:t>
            </a:r>
          </a:p>
        </p:txBody>
      </p:sp>
      <p:sp>
        <p:nvSpPr>
          <p:cNvPr id="68619" name="TextBox 2"/>
          <p:cNvSpPr txBox="1">
            <a:spLocks noChangeArrowheads="1"/>
          </p:cNvSpPr>
          <p:nvPr/>
        </p:nvSpPr>
        <p:spPr bwMode="auto">
          <a:xfrm>
            <a:off x="6959600" y="4652964"/>
            <a:ext cx="2089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(2.2.19)</a:t>
            </a:r>
          </a:p>
        </p:txBody>
      </p:sp>
      <p:sp>
        <p:nvSpPr>
          <p:cNvPr id="6862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627C9C4-B263-4CB8-A546-F4CC287A00B9}" type="slidenum">
              <a:rPr lang="ru-RU" altLang="ru-RU"/>
              <a:pPr eaLnBrk="1" hangingPunct="1"/>
              <a:t>15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5233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6"/>
          <p:cNvSpPr>
            <a:spLocks noChangeArrowheads="1"/>
          </p:cNvSpPr>
          <p:nvPr/>
        </p:nvSpPr>
        <p:spPr bwMode="auto">
          <a:xfrm>
            <a:off x="1524001" y="248074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69635" name="Rectangle 7"/>
          <p:cNvSpPr>
            <a:spLocks noChangeArrowheads="1"/>
          </p:cNvSpPr>
          <p:nvPr/>
        </p:nvSpPr>
        <p:spPr bwMode="auto">
          <a:xfrm>
            <a:off x="7104063" y="515938"/>
            <a:ext cx="279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2609850" algn="ctr"/>
                <a:tab pos="3060700" algn="ctr"/>
                <a:tab pos="5454650" algn="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2609850" algn="ctr"/>
                <a:tab pos="3060700" algn="ctr"/>
                <a:tab pos="5454650" algn="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2609850" algn="ctr"/>
                <a:tab pos="3060700" algn="ctr"/>
                <a:tab pos="5454650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2609850" algn="ctr"/>
                <a:tab pos="3060700" algn="ctr"/>
                <a:tab pos="5454650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2609850" algn="ctr"/>
                <a:tab pos="3060700" algn="ctr"/>
                <a:tab pos="5454650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09850" algn="ctr"/>
                <a:tab pos="3060700" algn="ctr"/>
                <a:tab pos="5454650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09850" algn="ctr"/>
                <a:tab pos="3060700" algn="ctr"/>
                <a:tab pos="5454650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09850" algn="ctr"/>
                <a:tab pos="3060700" algn="ctr"/>
                <a:tab pos="5454650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09850" algn="ctr"/>
                <a:tab pos="3060700" algn="ctr"/>
                <a:tab pos="5454650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400">
                <a:cs typeface="Times New Roman" panose="02020603050405020304" pitchFamily="18" charset="0"/>
              </a:rPr>
              <a:t>	</a:t>
            </a:r>
            <a:endParaRPr lang="ru-RU" altLang="ru-RU" sz="1800"/>
          </a:p>
        </p:txBody>
      </p:sp>
      <p:sp>
        <p:nvSpPr>
          <p:cNvPr id="69636" name="Rectangle 8"/>
          <p:cNvSpPr>
            <a:spLocks noChangeArrowheads="1"/>
          </p:cNvSpPr>
          <p:nvPr/>
        </p:nvSpPr>
        <p:spPr bwMode="auto">
          <a:xfrm>
            <a:off x="7104063" y="11969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2609850" algn="ctr"/>
                <a:tab pos="3060700" algn="ctr"/>
                <a:tab pos="5454650" algn="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2609850" algn="ctr"/>
                <a:tab pos="3060700" algn="ctr"/>
                <a:tab pos="5454650" algn="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2609850" algn="ctr"/>
                <a:tab pos="3060700" algn="ctr"/>
                <a:tab pos="5454650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2609850" algn="ctr"/>
                <a:tab pos="3060700" algn="ctr"/>
                <a:tab pos="5454650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2609850" algn="ctr"/>
                <a:tab pos="3060700" algn="ctr"/>
                <a:tab pos="5454650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09850" algn="ctr"/>
                <a:tab pos="3060700" algn="ctr"/>
                <a:tab pos="5454650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09850" algn="ctr"/>
                <a:tab pos="3060700" algn="ctr"/>
                <a:tab pos="5454650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09850" algn="ctr"/>
                <a:tab pos="3060700" algn="ctr"/>
                <a:tab pos="5454650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09850" algn="ctr"/>
                <a:tab pos="3060700" algn="ctr"/>
                <a:tab pos="5454650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9637" name="Rectangle 9"/>
          <p:cNvSpPr>
            <a:spLocks noChangeArrowheads="1"/>
          </p:cNvSpPr>
          <p:nvPr/>
        </p:nvSpPr>
        <p:spPr bwMode="auto">
          <a:xfrm>
            <a:off x="1547813" y="668339"/>
            <a:ext cx="9144000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400" b="1" i="1"/>
              <a:t>	</a:t>
            </a: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Обратите внимание.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Все кинематические параметры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, характеризующие вращательное движение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угловое ускорение, угловая скорость и угол поворота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направлены вдоль оси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вращения.</a:t>
            </a:r>
            <a:endParaRPr lang="ru-RU" altLang="ru-RU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/>
              <a:t>	</a:t>
            </a:r>
          </a:p>
        </p:txBody>
      </p:sp>
      <p:sp>
        <p:nvSpPr>
          <p:cNvPr id="69638" name="Rectangle 1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69639" name="Rectangle 13"/>
          <p:cNvSpPr>
            <a:spLocks noChangeArrowheads="1"/>
          </p:cNvSpPr>
          <p:nvPr/>
        </p:nvSpPr>
        <p:spPr bwMode="auto">
          <a:xfrm>
            <a:off x="1524001" y="315384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69640" name="Rectangle 15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69641" name="Rectangle 1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69642" name="Rectangle 1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69643" name="Rectangle 2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pic>
        <p:nvPicPr>
          <p:cNvPr id="69644" name="Picture 22" descr="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589" y="2708276"/>
            <a:ext cx="3284537" cy="414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4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58E1D42-DA0D-41CA-BF83-8F7478F73F62}" type="slidenum">
              <a:rPr lang="ru-RU" altLang="ru-RU"/>
              <a:pPr eaLnBrk="1" hangingPunct="1"/>
              <a:t>16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4165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153</Words>
  <Application>Microsoft Office PowerPoint</Application>
  <PresentationFormat>Широкоэкранный</PresentationFormat>
  <Paragraphs>106</Paragraphs>
  <Slides>16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Microsoft Equation 3.0</vt:lpstr>
      <vt:lpstr>4. Кинематика твердого тела</vt:lpstr>
      <vt:lpstr>Презентация PowerPoint</vt:lpstr>
      <vt:lpstr>4.1. Поступательное движение твердого тела</vt:lpstr>
      <vt:lpstr>Презентация PowerPoint</vt:lpstr>
      <vt:lpstr>Презентация PowerPoint</vt:lpstr>
      <vt:lpstr>4.2. Вращательное движение вокруг неподвижной оси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 Кинематика твердого тела</dc:title>
  <dc:creator>Nikolay A. Antropov</dc:creator>
  <cp:lastModifiedBy>Nikolay A. Antropov</cp:lastModifiedBy>
  <cp:revision>1</cp:revision>
  <dcterms:created xsi:type="dcterms:W3CDTF">2016-04-13T09:03:58Z</dcterms:created>
  <dcterms:modified xsi:type="dcterms:W3CDTF">2016-04-13T09:08:39Z</dcterms:modified>
</cp:coreProperties>
</file>