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83" r:id="rId2"/>
    <p:sldId id="284" r:id="rId3"/>
    <p:sldId id="281" r:id="rId4"/>
    <p:sldId id="257" r:id="rId5"/>
    <p:sldId id="273" r:id="rId6"/>
    <p:sldId id="258" r:id="rId7"/>
    <p:sldId id="259" r:id="rId8"/>
    <p:sldId id="274" r:id="rId9"/>
    <p:sldId id="275" r:id="rId10"/>
    <p:sldId id="276" r:id="rId11"/>
    <p:sldId id="262" r:id="rId12"/>
    <p:sldId id="263" r:id="rId13"/>
    <p:sldId id="264" r:id="rId14"/>
    <p:sldId id="265" r:id="rId15"/>
    <p:sldId id="266" r:id="rId16"/>
    <p:sldId id="267" r:id="rId17"/>
    <p:sldId id="260" r:id="rId18"/>
    <p:sldId id="268" r:id="rId19"/>
    <p:sldId id="269" r:id="rId20"/>
    <p:sldId id="270" r:id="rId21"/>
    <p:sldId id="272" r:id="rId22"/>
    <p:sldId id="277" r:id="rId23"/>
    <p:sldId id="300" r:id="rId24"/>
    <p:sldId id="301" r:id="rId25"/>
    <p:sldId id="278" r:id="rId26"/>
    <p:sldId id="286" r:id="rId27"/>
    <p:sldId id="287" r:id="rId28"/>
    <p:sldId id="289" r:id="rId29"/>
    <p:sldId id="290" r:id="rId30"/>
    <p:sldId id="291" r:id="rId31"/>
    <p:sldId id="292" r:id="rId32"/>
    <p:sldId id="293" r:id="rId33"/>
    <p:sldId id="294" r:id="rId34"/>
    <p:sldId id="296" r:id="rId35"/>
    <p:sldId id="302" r:id="rId36"/>
    <p:sldId id="297" r:id="rId37"/>
    <p:sldId id="299" r:id="rId38"/>
    <p:sldId id="323" r:id="rId39"/>
    <p:sldId id="324" r:id="rId40"/>
    <p:sldId id="325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03" r:id="rId56"/>
    <p:sldId id="318" r:id="rId57"/>
    <p:sldId id="319" r:id="rId58"/>
    <p:sldId id="320" r:id="rId59"/>
    <p:sldId id="321" r:id="rId60"/>
    <p:sldId id="322" r:id="rId6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20500-D476-4FF6-A1BA-86110FABBF1B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742B07-53C2-41F2-AACE-E2CC7F8F8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294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42B07-53C2-41F2-AACE-E2CC7F8F8830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051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AF5E0-DDCE-4C16-9995-2C8A8EEBB151}" type="datetime1">
              <a:rPr lang="ru-RU" smtClean="0"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72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45B6-861B-4582-B9EB-15EE5C8E6BB2}" type="datetime1">
              <a:rPr lang="ru-RU" smtClean="0"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045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B99EE-09A4-4FE8-A030-4254A15EDEB9}" type="datetime1">
              <a:rPr lang="ru-RU" smtClean="0"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104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9EEF-BAE6-4B8D-A298-5CF679B2DCA2}" type="datetime1">
              <a:rPr lang="ru-RU" smtClean="0"/>
              <a:t>16.02.2016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368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E083-299E-4EAF-A62D-8B00CB9DEFED}" type="datetime1">
              <a:rPr lang="ru-RU" smtClean="0"/>
              <a:t>16.02.2016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395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2188-A91D-4A75-ADC0-206BD45C5990}" type="datetime1">
              <a:rPr lang="ru-RU" smtClean="0"/>
              <a:t>16.02.2016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237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D4A1B-E897-4D40-BAB7-7F0744AA5C3B}" type="datetime1">
              <a:rPr lang="ru-RU" smtClean="0"/>
              <a:t>16.02.2016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082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B388-DE39-495D-AA10-C18A77E1E68F}" type="datetime1">
              <a:rPr lang="ru-RU" smtClean="0"/>
              <a:t>16.02.2016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793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B7A4-D632-49A5-8192-EA19166E126D}" type="datetime1">
              <a:rPr lang="ru-RU" smtClean="0"/>
              <a:t>16.02.2016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064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3DF0-4ED1-467E-A2DC-F9B97633173D}" type="datetime1">
              <a:rPr lang="ru-RU" smtClean="0"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0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0A4FC-AD7B-4BE3-89C7-E70D81A4CBF0}" type="datetime1">
              <a:rPr lang="ru-RU" smtClean="0"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641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9B7C8-27B2-404C-A0B5-6DC6DBC400F5}" type="datetime1">
              <a:rPr lang="ru-RU" smtClean="0"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731A7-34E1-44B9-B01E-8D20E2A40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29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0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9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18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4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1.png"/><Relationship Id="rId4" Type="http://schemas.openxmlformats.org/officeDocument/2006/relationships/image" Target="../media/image26.w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hyperlink" Target="#_ftnref1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em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41.w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42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3.w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44.wmf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50.wmf"/><Relationship Id="rId4" Type="http://schemas.openxmlformats.org/officeDocument/2006/relationships/image" Target="../media/image47.wmf"/><Relationship Id="rId9" Type="http://schemas.openxmlformats.org/officeDocument/2006/relationships/oleObject" Target="../embeddings/oleObject3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856984" cy="1080119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1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физики и её связь с другими науками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268760"/>
            <a:ext cx="8424936" cy="5472608"/>
          </a:xfrm>
        </p:spPr>
        <p:txBody>
          <a:bodyPr>
            <a:noAutofit/>
          </a:bodyPr>
          <a:lstStyle/>
          <a:p>
            <a:pPr marL="514350" indent="-514350" algn="l">
              <a:buAutoNum type="arabicPeriod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физике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Процесс познания.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Фундаментальность физики.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Теория и эксперимент в физике.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2.1.  Физические величины и их измерения в физике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2.2.  Математика в физике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2.3  Погрешности измерений.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2.3.1. Виды погрешностей.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2.3.2. Погрешность прямых измерений 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2.3.3. Погрешность косвенных измерений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2.4. Приборная погрешность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2.5.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Округления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2.6.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Графики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065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2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95536" y="739748"/>
            <a:ext cx="70246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Лектор: Доц. Антропов Николай Андреевич.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047430"/>
              </p:ext>
            </p:extLst>
          </p:nvPr>
        </p:nvGraphicFramePr>
        <p:xfrm>
          <a:off x="1115616" y="1628800"/>
          <a:ext cx="5309030" cy="41010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8622"/>
                <a:gridCol w="1108710"/>
                <a:gridCol w="691698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Оценивающие мероприятия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Реферат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Выступление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и защита отчетов по лабораторной работе 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лаб.</a:t>
                      </a:r>
                      <a:r>
                        <a:rPr lang="ru-RU" sz="1800" baseline="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– защита.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на практических занятиях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х0,5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Контрольная работа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2х5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и защита ИДЗ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2х5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Коллоквиум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2х10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987824" y="116632"/>
            <a:ext cx="29458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курсе физики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93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39552" y="188640"/>
            <a:ext cx="813690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Литература: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Савельев И.В.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«Курс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физики том 1Механика. Молекулярная физика»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учебное пособие для втузов. – 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Сивухин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Д.В. «Общий курс физики.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Механика» т.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М.: Наука, 1990,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Сивухин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«Общий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Термодинамика и молекулярная физика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Наука, 1990,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Тюрин Ю.И., Чернов И.П., Крючков Ю.Ю. Физика. Ч.1. Механика. Молекулярная физика. Термодинамика: учебное пособие для технических университетов. – Томск: Изд-во Томского ун-та, 2002. – 502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Чернов И.П., Ларионов В.В.,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Веретельник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В.И. Физический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практикум. Часть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Механика. Молекулярная физика. Термодинамика: учебное пособие для технических университетов. – Томск: Изд-во ТПУ, 2004. – 182 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литература: Матвеев А.Н. «Механика и теория относительности» Учебник для студентов вузов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71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 физике</a:t>
            </a:r>
            <a:b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физика(природа)</a:t>
            </a:r>
          </a:p>
        </p:txBody>
      </p:sp>
      <p:sp>
        <p:nvSpPr>
          <p:cNvPr id="307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как наука </a:t>
            </a:r>
            <a:r>
              <a:rPr lang="ru-RU" alt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изучает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наиболее общие формы движения материи и их взаимные превращения.</a:t>
            </a:r>
          </a:p>
          <a:p>
            <a:pPr eaLnBrk="1" hangingPunct="1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задача физики состоит в том, чтобы создать в нашем сознании такую картину мира, которая наиболее полно отражает свойства мира и обеспечивает такие соотношения между элементами модели, какие существуют между элементами внешнего мира .</a:t>
            </a:r>
          </a:p>
          <a:p>
            <a:pPr eaLnBrk="1" hangingPunct="1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физики: 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– механика, МКТ и термодинамика, 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часть – электромагнетизм, 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– колебания и волны, оптика, эл. квантовой механики, физика атомного ядра и элементарных частиц.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51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5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55576" y="548680"/>
            <a:ext cx="7551747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– фундаментальная наука.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наука,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опирающаяся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здравый смысл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и согласуется со здравым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мыслом и сама определяет здравый смысл.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– наука точная, честная и скупая.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интересная наука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4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115889"/>
            <a:ext cx="8229600" cy="720824"/>
          </a:xfrm>
        </p:spPr>
        <p:txBody>
          <a:bodyPr/>
          <a:lstStyle/>
          <a:p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 </a:t>
            </a:r>
            <a:r>
              <a:rPr lang="ru-RU" alt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(познание)</a:t>
            </a:r>
            <a:r>
              <a:rPr lang="en-US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знаний</a:t>
            </a:r>
          </a:p>
        </p:txBody>
      </p:sp>
      <p:sp>
        <p:nvSpPr>
          <p:cNvPr id="4099" name="Объект 2"/>
          <p:cNvSpPr>
            <a:spLocks noGrp="1"/>
          </p:cNvSpPr>
          <p:nvPr>
            <p:ph idx="1"/>
          </p:nvPr>
        </p:nvSpPr>
        <p:spPr>
          <a:xfrm>
            <a:off x="468313" y="764704"/>
            <a:ext cx="8496175" cy="5904384"/>
          </a:xfrm>
        </p:spPr>
        <p:txBody>
          <a:bodyPr>
            <a:normAutofit lnSpcReduction="10000"/>
          </a:bodyPr>
          <a:lstStyle/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познания заключается в выявлении или установлении основных характеристик (наз. физ.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.), закономерностей и связей исследуемого объекта.</a:t>
            </a:r>
          </a:p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мы можем сказать что объект изучен? Тогда, когда мы можем полностью описать объект. Описать объект – однозначно   определить его состояние т.е. все его основные характеристики в любой момент времени. </a:t>
            </a:r>
          </a:p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и абстракции. Модель представляет собой набор характеристик, закономерностей и абстракций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элементы.мод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.),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достаточных для описания объекта в какой-то ситуации. В рамках модели всегда делаются упрощения (выделяют главные х –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допущения (считают что этот процесс можно описать линейной зависимостью), что ограничивает применение модели. Пример: абстракции (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эл.мод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мат. точка, абсолютно твердое тело, точечный заряд … упростили конкретный объект.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36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548680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выше сказанного можно говорить о некотором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(пути), которого придерживаются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 исследовании а следовательно и изучении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какого либо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объекта: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Выделяем, определяем объект, который собираемся исследовать.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Находим, определяем основные характеристики, параметры объекта.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Находим закономерности, устанавливаем связи между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арактеристиками, параметрами объекта.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Если появились новые характеристики то устанавливают связь с известными и определяют </a:t>
            </a:r>
            <a:r>
              <a:rPr lang="ru-RU" sz="2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 измерения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найденных параметров, характеристик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41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39552" y="476672"/>
            <a:ext cx="771518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Как правило исследуемые объекты физики совпадают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разделами физики.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Например кинематика, с которой и начинается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физики. Подробнее об этом мы будем говорить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следующих лекциях.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Чему же должен научиться студент прослушав полный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урс общей физики?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30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67544" y="476672"/>
            <a:ext cx="8651727" cy="62786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освоения дисциплины студент должен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Основные физические явления, законы, величины,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приборы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в важнейших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практических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Использовать физические законы при анализе и решении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деятельности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Проявлять глубокие естественнонаучные знания в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областях профессиональной деятельности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научного представления о современной картине мира.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Методами проведения физических измерений,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корректной оценки погрешностей при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 эксперимента.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37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10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79512" y="628728"/>
            <a:ext cx="84851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первом этапе любой работы проводятся оценочные расчеты.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ример (М.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Русанов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природный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еактор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55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1.2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Фундаментальность физики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физики)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естественная (естество – природа) наука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Фундаментальность физики в предмете исследований –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изучает в целом природу,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Академик А.Ф. Иоффе (1880 – 1960), российский физик, определил физику, как науку, изучающую общие свойства и законы движения вещества и поля.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Лежит в основе всех технических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Ее результаты используются от медицины до экономики.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воздействия – определяет эпохи (19 век назван веком электричества и паровых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машин, 20 век??).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81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и эксперимент в физике.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8507288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процессе исследования того или иного явления, процесса физика использует общепринятые следующие понятия: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аблюдение, опыт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эксперимент,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59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620688"/>
            <a:ext cx="61206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сколько нам открытий чудных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Готовят просвещенья дух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опыт, сын ошибок трудных,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гений, парадоксов друг,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случай, бог изобретатель...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27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323850" y="836613"/>
            <a:ext cx="8569325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3200" dirty="0"/>
              <a:t>	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методом исследования в физике является 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исследуемых явлений в точно учитываемых условиях, позволяющих следить за ходом явлений, многократно воспроизводить его при повторении этих условий.</a:t>
            </a:r>
            <a:r>
              <a:rPr lang="en-US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eaLnBrk="1" hangingPunct="1"/>
            <a:r>
              <a:rPr lang="en-US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широко в науке используется 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индуктивный метод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заключающийся в том, что при наблюдениях накапливаются </a:t>
            </a: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факты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742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101848" y="302359"/>
            <a:ext cx="8639621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1143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эти факты обобщают и выявляют общую закономерность, называемую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гипотезой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правило</a:t>
            </a:r>
          </a:p>
          <a:p>
            <a:pPr algn="just" eaLnBrk="1" hangingPunct="1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 формулировке гипотезы, «</a:t>
            </a:r>
            <a:r>
              <a:rPr lang="ru-RU" alt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конструируют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те или </a:t>
            </a:r>
          </a:p>
          <a:p>
            <a:pPr algn="just" eaLnBrk="1" hangingPunct="1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ные </a:t>
            </a:r>
            <a:r>
              <a:rPr lang="ru-RU" alt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модели.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следующем этапе познания ставят специальные 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эксперименты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проверки гипотезы. </a:t>
            </a:r>
            <a:r>
              <a:rPr lang="ru-RU" alt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это планомерно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проведенное наблюдение; планомерная изоляция, комбинация и варьирование условий с целью изучения зависящих от них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явлений. Если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эксперимента не противоречат гипотезе, то последняя получает статус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теории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связи между фундаментальными характеристиками, параметрами называются 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законами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 законы Ньютона в механике, з-н Кулона в эл-статике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699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395288" y="641022"/>
            <a:ext cx="842486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2800" dirty="0" smtClean="0"/>
              <a:t> 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научное познание нельзя представлять в виде механического процесса накопления фактов и «измышления» теорий. Это творческий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процесс. Известны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случаи, когда путь открытия был противоположным описанному. Это так называемый 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дедуктивный метод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на основе общих закономерностей выделяются частные явления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eaLnBrk="1" hangingPunct="1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Так, на основе закона всемирного тяготения,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Лаверье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1848 г. открыл планету Нептун, а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Тамбо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1930 г. – Плутон.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9999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48680"/>
            <a:ext cx="8405443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Модельный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физике.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Модельный подход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изначально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развивался в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физике и доведен ею до значительного совершенства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(модель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ид.газа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стал использоваться во многих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науках. (подчеркивает фундаментальность физики)  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Модели в жизни – это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образы каких – то людей,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явлений, процессов которые отложились в нашей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памяти. Например – ожог от костра в детстве.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 образы мы используем в жизни при описании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той или иной ситуации.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71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2.1.  Физические величины и их измерения в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физике.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1196752"/>
            <a:ext cx="8905323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Неотъемлемой частью эксперимента являются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змерения.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Можно смело говорить о том что наука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начинается тогда, когда проводятся измерения.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общем смысле наукой называют деятельность,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связанную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накоплением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знаний о природе и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саму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знаний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позволяющие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предсказать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 объектов природы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путем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самых,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 с другом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частности,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68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476672"/>
            <a:ext cx="756084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одного из свойств физического объекта (явления или процесса), общая в качественном отношений для многих физических объектов, но в количественном отношении индивидуальная для каждого объекта (т. е. значение физической величины может быть для одного объекта в определенное число раз больше или меньше, чем для другого). Например»: длина, время, сила электрического тока.</a:t>
            </a:r>
          </a:p>
          <a:p>
            <a:pPr lvl="0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измерения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физических величин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лежит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9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88640"/>
            <a:ext cx="871296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</a:t>
            </a:r>
            <a:r>
              <a:rPr lang="ru-RU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величины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</a:t>
            </a:r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применению технического средства, </a:t>
            </a:r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хранящего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единицу физической величины, </a:t>
            </a:r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заключающихся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сравнении (в явном или неявном виде) </a:t>
            </a:r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измеряемой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 с ее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единицей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целью </a:t>
            </a:r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этой величины в форме, наиболее </a:t>
            </a:r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удобной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использования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Измерить – значит найти отношение данной величины к величине, принятой за единицу.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основных физических величин технические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хранящие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единицу физической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 называют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эталоном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измерении параметров сложных объектов, имеющих важное значение используются </a:t>
            </a:r>
            <a:r>
              <a:rPr lang="ru-RU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бразцовые стандарты или градуировочные образцы.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2320" y="6381328"/>
            <a:ext cx="1234480" cy="340147"/>
          </a:xfrm>
        </p:spPr>
        <p:txBody>
          <a:bodyPr/>
          <a:lstStyle/>
          <a:p>
            <a:fld id="{486731A7-34E1-44B9-B01E-8D20E2A40EA0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36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  Математика в физике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21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7505" y="1052736"/>
                <a:ext cx="8847966" cy="5157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«Математика это язык природы» Г. Галилей</a:t>
                </a: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« В каждой науке  ровно столько истины,</a:t>
                </a: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сколько в ней математики.» Э. Кант</a:t>
                </a:r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Как научиться правильно понимать формулы.</a:t>
                </a: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Здесь общего рецепта нет. Надо помнить только </a:t>
                </a: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 что , поскольку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«Математика это язык природы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», </a:t>
                </a: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 формулы или законы отражают те соотношения, </a:t>
                </a: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которые существуют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между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реальными объектами.</a:t>
                </a: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Рассмотрим известный нам 2 – ой з – н Ньютона. </a:t>
                </a:r>
              </a:p>
              <a:p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и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 школы: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  <a:cs typeface="Times New Roman" panose="02020603050405020304" pitchFamily="18" charset="0"/>
                      </a:rPr>
                      <m:t>𝐹</m:t>
                    </m:r>
                    <m:r>
                      <a:rPr lang="en-US" sz="2800" b="0" i="1" smtClean="0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  <a:cs typeface="Times New Roman" panose="02020603050405020304" pitchFamily="18" charset="0"/>
                      </a:rPr>
                      <m:t>𝑚𝑎</m:t>
                    </m:r>
                  </m:oMath>
                </a14:m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800" b="0" i="1" dirty="0" smtClean="0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𝐹</m:t>
                        </m:r>
                      </m:num>
                      <m:den>
                        <m:r>
                          <a:rPr lang="en-US" sz="2800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в такой форме записи </a:t>
                </a: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яснее проявляется физ. смысл.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5" y="1052736"/>
                <a:ext cx="8847966" cy="5157055"/>
              </a:xfrm>
              <a:prstGeom prst="rect">
                <a:avLst/>
              </a:prstGeom>
              <a:blipFill rotWithShape="1">
                <a:blip r:embed="rId2"/>
                <a:stretch>
                  <a:fillRect l="-1447" t="-11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202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22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1520" y="476672"/>
                <a:ext cx="8712968" cy="5021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Еще одна запись з – на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  <a:cs typeface="Times New Roman" panose="02020603050405020304" pitchFamily="18" charset="0"/>
                      </a:rPr>
                      <m:t>𝐹</m:t>
                    </m:r>
                    <m:r>
                      <a:rPr lang="en-US" sz="2800" b="0" i="1" smtClean="0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𝑑𝑃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в таком виде я называю з – н боксёра.</a:t>
                </a:r>
              </a:p>
              <a:p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Далее по ходу изложения материала будем обращать</a:t>
                </a:r>
              </a:p>
              <a:p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нимание на те законы или уравнения где это наиболее</a:t>
                </a: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ярко проявляется. </a:t>
                </a:r>
              </a:p>
              <a:p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Максимум таких мест приходится на раздел электричество. </a:t>
                </a: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В разделе механика таким местом являются «колебания».</a:t>
                </a:r>
              </a:p>
              <a:p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76672"/>
                <a:ext cx="8712968" cy="5021759"/>
              </a:xfrm>
              <a:prstGeom prst="rect">
                <a:avLst/>
              </a:prstGeom>
              <a:blipFill rotWithShape="1">
                <a:blip r:embed="rId2"/>
                <a:stretch>
                  <a:fillRect l="-13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772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856984" cy="648072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 Погрешности измерений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79512" y="1359932"/>
            <a:ext cx="8784976" cy="509340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Научится правильно измерять не такая простая задача. </a:t>
            </a:r>
          </a:p>
          <a:p>
            <a:pPr algn="l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Этой задачей занимается целый раздел физики – </a:t>
            </a:r>
          </a:p>
          <a:p>
            <a:pPr algn="l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метрология.</a:t>
            </a:r>
          </a:p>
          <a:p>
            <a:pPr algn="l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измерения роста (с какой точностью. </a:t>
            </a:r>
          </a:p>
          <a:p>
            <a:pPr algn="l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точность? Прим здравого смысла)</a:t>
            </a:r>
          </a:p>
          <a:p>
            <a:pPr algn="l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способу получения результатов измерений их </a:t>
            </a:r>
          </a:p>
          <a:p>
            <a:pPr algn="l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разделяют на: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прямые;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косвенные;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совокупные;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23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55576" y="836712"/>
            <a:ext cx="4119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2.3.1 Виды погрешностей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593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24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51521" y="260648"/>
            <a:ext cx="871296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измерения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измерения путем сравнения искомой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 с эталоном.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измерения, при которых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искомую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величину определяют на основании известной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этой величиной и величинами,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подвергаемыми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т.е. измеряют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 определяемую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другие,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ней связанные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Совокупные измерения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производимые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измерения нескольких одноименных величин,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искомую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решением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уравнений,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получаемых при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прямых измерениях различных сочетаний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измерения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измерения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которых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измеряют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 и более неоднородные величины для нахождения зависимости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ними или определения параметров этой зависимости. </a:t>
            </a:r>
          </a:p>
        </p:txBody>
      </p:sp>
    </p:spTree>
    <p:extLst>
      <p:ext uri="{BB962C8B-B14F-4D97-AF65-F5344CB8AC3E}">
        <p14:creationId xmlns:p14="http://schemas.microsoft.com/office/powerpoint/2010/main" val="39250844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3760"/>
            <a:ext cx="8352928" cy="174880"/>
          </a:xfrm>
        </p:spPr>
        <p:txBody>
          <a:bodyPr>
            <a:normAutofit fontScale="90000"/>
          </a:bodyPr>
          <a:lstStyle/>
          <a:p>
            <a:pPr algn="l"/>
            <a:r>
              <a:rPr lang="ru-RU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96144" y="1268760"/>
            <a:ext cx="8282064" cy="51845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Истинное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физической величины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значение физической величины, которое идеальным образом отражало бы в количественном и качественном отношениях соответствующее свойство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объекта.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Отклонение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 измерения от истинного значения физической величины называется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погрешностью измерения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Абсолютная погрешность измерения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разность между результатом измерения и действительным (истинным) значением физической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Относительная погрешность измерения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отношение абсолютной погрешности к действительному (истинному) значению измеряемой величины (часто выраженное в процентах)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25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74416" y="692696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погрешностью вы столкнётесь при выполнении лабораторных работ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55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26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036496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влиянию на результат измерения можно выделить следующие классы погрешности: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Систематическая погрешность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погрешность, остающаяся постоянной или закономерно изменяющаяся при повторении измерений.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Случайная погрешность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погрешность, изменяющаяся случайным образом при повторении измерений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Систематические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погрешности подразделяются на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инструментальные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субъективные или грубые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Случайная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погрешность – это составляющая погрешности измерения, изменяющаяся случайным образом при повторных измерениях одной и той же величины. Наличие случайных погрешностей выявляется при проведении ряда измерений постоянной физической величины, когда оказывается, что результаты измерений не совпадают друг с другом. Часто случайные погрешности возникают из-за одновременного действия многих независимых причин, каждая из которых в отдельности слабо влияет на результат измерения.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299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27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3000" y="378242"/>
            <a:ext cx="9001000" cy="867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учесть систематическую составляющую, это определяется мастерством экспериментатора, но невозможно свести к нулю случайную составляющую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То есть: Невозможно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измерения с любой точностью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нулевой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погрешностью).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Существуют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пределы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точности измерений и определяются они классом точности используемого средства измерений.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Для учета случайной составляющей разработана теория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огрешностей.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случайной погрешности физической величины Х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многократные измерения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Начнем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наиболее простого случая, когда физическая величина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измеряется n раз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Это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означает, что процедуру измерения X надо проделать не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менее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раз, причём обязательно в одних и тех же условиях.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43608" y="116632"/>
            <a:ext cx="6492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2.3.2 Погрешность прямых измерений.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31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28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1978" y="199998"/>
            <a:ext cx="89145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Наличие случайных факторов приводит к тому,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серия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или выборка) из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измерений даёт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(объем выборки)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разных значений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величины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X: (x</a:t>
            </a:r>
            <a:r>
              <a:rPr lang="ru-RU" sz="2400" i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x</a:t>
            </a:r>
            <a:r>
              <a:rPr lang="ru-RU" sz="2400" i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..., х</a:t>
            </a:r>
            <a:r>
              <a:rPr lang="en-US" sz="24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…, 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насколько велик разброс в этих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числах, и определяет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случайную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погрешность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Частотное распределение измеренных значений можно представить с помощью диаграммы, которую называют гистограммой.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этого область измеренных значений величины Х разбивают на некоторое количество интервалов (классов) одинаковой ширины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Δх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определяют количество измерений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попавших в каждый из этих интервалов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хi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±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Δх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/2).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Гистограмма позволяет наглядно показать исход серии измерений.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112311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29</a:t>
            </a:fld>
            <a:endParaRPr lang="ru-RU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79512" y="297629"/>
            <a:ext cx="3643312" cy="2682875"/>
            <a:chOff x="7254" y="7794"/>
            <a:chExt cx="3240" cy="2201"/>
          </a:xfrm>
        </p:grpSpPr>
        <p:sp>
          <p:nvSpPr>
            <p:cNvPr id="4" name="Text Box 3"/>
            <p:cNvSpPr txBox="1">
              <a:spLocks noChangeArrowheads="1"/>
            </p:cNvSpPr>
            <p:nvPr/>
          </p:nvSpPr>
          <p:spPr bwMode="auto">
            <a:xfrm>
              <a:off x="7381" y="9728"/>
              <a:ext cx="2881" cy="26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ru-RU" sz="1600" dirty="0" smtClean="0">
                  <a:latin typeface="Calibri" pitchFamily="34" charset="0"/>
                </a:rPr>
                <a:t>Рис. </a:t>
              </a:r>
              <a:r>
                <a:rPr lang="ru-RU" sz="1600" dirty="0">
                  <a:latin typeface="Calibri" pitchFamily="34" charset="0"/>
                </a:rPr>
                <a:t>Гистограмма для </a:t>
              </a:r>
              <a:r>
                <a:rPr lang="ru-RU" sz="1600" dirty="0" smtClean="0">
                  <a:latin typeface="Calibri" pitchFamily="34" charset="0"/>
                </a:rPr>
                <a:t>серии измерений</a:t>
              </a:r>
              <a:r>
                <a:rPr lang="ru-RU" sz="1600" dirty="0">
                  <a:latin typeface="Calibri" pitchFamily="34" charset="0"/>
                </a:rPr>
                <a:t>.               </a:t>
              </a:r>
              <a:r>
                <a:rPr lang="ru-RU" sz="1000" dirty="0">
                  <a:latin typeface="Calibri" pitchFamily="34" charset="0"/>
                </a:rPr>
                <a:t>  </a:t>
              </a:r>
            </a:p>
            <a:p>
              <a:pPr>
                <a:spcAft>
                  <a:spcPts val="1000"/>
                </a:spcAft>
              </a:pPr>
              <a:r>
                <a:rPr lang="ru-RU" sz="1000" dirty="0">
                  <a:latin typeface="Calibri" pitchFamily="34" charset="0"/>
                </a:rPr>
                <a:t>                             </a:t>
              </a:r>
              <a:endParaRPr lang="ru-RU" dirty="0"/>
            </a:p>
          </p:txBody>
        </p:sp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7254" y="7980"/>
              <a:ext cx="539" cy="11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vert"/>
            <a:lstStyle/>
            <a:p>
              <a:pPr>
                <a:spcAft>
                  <a:spcPts val="1000"/>
                </a:spcAft>
                <a:defRPr/>
              </a:pPr>
              <a:r>
                <a:rPr lang="ru-RU" sz="1600" dirty="0">
                  <a:latin typeface="Calibri" pitchFamily="34" charset="0"/>
                  <a:cs typeface="Arial" pitchFamily="34" charset="0"/>
                </a:rPr>
                <a:t>Частота  </a:t>
              </a:r>
              <a:r>
                <a:rPr lang="en-US" sz="1600" i="1" dirty="0" err="1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600" i="1" baseline="-25000" dirty="0" err="1">
                  <a:latin typeface="Calibri" pitchFamily="34" charset="0"/>
                  <a:cs typeface="Arial" pitchFamily="34" charset="0"/>
                </a:rPr>
                <a:t>i</a:t>
              </a:r>
              <a:endParaRPr lang="ru-RU" sz="1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 flipV="1">
              <a:off x="7793" y="7794"/>
              <a:ext cx="0" cy="16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7793" y="9474"/>
              <a:ext cx="270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7974" y="9194"/>
              <a:ext cx="180" cy="2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8154" y="8914"/>
              <a:ext cx="180" cy="5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8334" y="8634"/>
              <a:ext cx="179" cy="8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8513" y="8494"/>
              <a:ext cx="180" cy="9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8693" y="8074"/>
              <a:ext cx="180" cy="1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8873" y="8214"/>
              <a:ext cx="181" cy="12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9054" y="8634"/>
              <a:ext cx="180" cy="8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9234" y="9054"/>
              <a:ext cx="180" cy="4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9414" y="9334"/>
              <a:ext cx="179" cy="1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8693" y="9334"/>
              <a:ext cx="0" cy="1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V="1">
              <a:off x="8782" y="9380"/>
              <a:ext cx="4" cy="9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0134" y="9474"/>
              <a:ext cx="360" cy="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ru-RU" sz="1600" i="1">
                  <a:latin typeface="Calibri" pitchFamily="34" charset="0"/>
                </a:rPr>
                <a:t>х</a:t>
              </a:r>
              <a:endParaRPr lang="ru-RU" sz="1600"/>
            </a:p>
          </p:txBody>
        </p:sp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8573" y="9474"/>
              <a:ext cx="542" cy="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ru-RU" sz="1600" i="1">
                  <a:latin typeface="Calibri" pitchFamily="34" charset="0"/>
                </a:rPr>
                <a:t>   х</a:t>
              </a:r>
              <a:r>
                <a:rPr lang="en-US" sz="1600" i="1" baseline="-25000">
                  <a:latin typeface="Calibri" pitchFamily="34" charset="0"/>
                </a:rPr>
                <a:t>i</a:t>
              </a:r>
              <a:endParaRPr lang="ru-RU" sz="160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822824" y="188640"/>
            <a:ext cx="52136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Хотя результат каждого измерения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определяется случайными причинами, из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хорошо видно, что эта случайность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подчиняется определенным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законам.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2560" y="3356992"/>
            <a:ext cx="83379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описания серии измерений удобно вместо абсолютных частот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количество результатов, попавших в класс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ввести относительные частоты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/n (относительная частота появления результата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нормирована на единицу: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Σhi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увеличении числа измерений n это распределение стремится к теоретическому распределению вероятностей, которое характеризует результаты бесконечного числа опытов.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23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30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95536" y="260648"/>
            <a:ext cx="86409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Математический предел при n → ∞ для каждого класса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выражается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виде: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Р есть не что иное, как вероятность попадания измеряемого значения в интервал (i) при однократном измерении.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6771688"/>
              </p:ext>
            </p:extLst>
          </p:nvPr>
        </p:nvGraphicFramePr>
        <p:xfrm>
          <a:off x="2772122" y="1155383"/>
          <a:ext cx="3887788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Формула" r:id="rId3" imgW="2362200" imgH="368300" progId="Equation.3">
                  <p:embed/>
                </p:oleObj>
              </mc:Choice>
              <mc:Fallback>
                <p:oleObj name="Формула" r:id="rId3" imgW="2362200" imgH="368300" progId="Equation.3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2122" y="1155383"/>
                        <a:ext cx="3887788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547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0" y="188640"/>
            <a:ext cx="90011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Теоретическое распределение вероятностей переходит при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→ 0 в гладкую кривую.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7184" y="896526"/>
            <a:ext cx="90011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Вероятность попадания исхода одного измерения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интервал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равна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р(х)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9525" y="1506677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Функцию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р(х)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называют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плотностью вероятности или статистическим распределением вероятности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8624" y="2214562"/>
            <a:ext cx="914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пределе при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→ 0 плотность вероятности равна</a:t>
            </a:r>
          </a:p>
        </p:txBody>
      </p:sp>
      <p:sp>
        <p:nvSpPr>
          <p:cNvPr id="7379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3780" name="Object 52"/>
          <p:cNvGraphicFramePr>
            <a:graphicFrameLocks noChangeAspect="1"/>
          </p:cNvGraphicFramePr>
          <p:nvPr/>
        </p:nvGraphicFramePr>
        <p:xfrm>
          <a:off x="3357563" y="2643188"/>
          <a:ext cx="1785937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3" name="Формула" r:id="rId3" imgW="1054100" imgH="457200" progId="Equation.3">
                  <p:embed/>
                </p:oleObj>
              </mc:Choice>
              <mc:Fallback>
                <p:oleObj name="Формула" r:id="rId3" imgW="1054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63" y="2643188"/>
                        <a:ext cx="1785937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8526463" y="2714625"/>
            <a:ext cx="627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(3.2)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-54254" y="3345117"/>
            <a:ext cx="914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Тогда вероятность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попадания результата измерения в интервал [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] равна</a:t>
            </a:r>
          </a:p>
        </p:txBody>
      </p:sp>
      <p:sp>
        <p:nvSpPr>
          <p:cNvPr id="7379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8526463" y="4143375"/>
            <a:ext cx="627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(3.3)</a:t>
            </a: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0" y="5013325"/>
            <a:ext cx="6715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Справедливо условие нормировки</a:t>
            </a:r>
          </a:p>
        </p:txBody>
      </p:sp>
      <p:sp>
        <p:nvSpPr>
          <p:cNvPr id="7379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3782" name="Object 54"/>
          <p:cNvGraphicFramePr>
            <a:graphicFrameLocks noChangeAspect="1"/>
          </p:cNvGraphicFramePr>
          <p:nvPr/>
        </p:nvGraphicFramePr>
        <p:xfrm>
          <a:off x="3214688" y="5500688"/>
          <a:ext cx="2643187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4" name="Формула" r:id="rId5" imgW="977900" imgH="520700" progId="Equation.3">
                  <p:embed/>
                </p:oleObj>
              </mc:Choice>
              <mc:Fallback>
                <p:oleObj name="Формула" r:id="rId5" imgW="9779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688" y="5500688"/>
                        <a:ext cx="2643187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8516938" y="5857875"/>
            <a:ext cx="627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(3.4)</a:t>
            </a:r>
          </a:p>
        </p:txBody>
      </p:sp>
      <p:sp>
        <p:nvSpPr>
          <p:cNvPr id="73802" name="Rectangle 30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3803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3784" name="Object 56"/>
          <p:cNvGraphicFramePr>
            <a:graphicFrameLocks noChangeAspect="1"/>
          </p:cNvGraphicFramePr>
          <p:nvPr/>
        </p:nvGraphicFramePr>
        <p:xfrm>
          <a:off x="3419475" y="3933825"/>
          <a:ext cx="3097213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5" name="Формула" r:id="rId7" imgW="1866900" imgH="558800" progId="Equation.3">
                  <p:embed/>
                </p:oleObj>
              </mc:Choice>
              <mc:Fallback>
                <p:oleObj name="Формула" r:id="rId7" imgW="18669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3933825"/>
                        <a:ext cx="3097213" cy="931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804" name="Rectangle 34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17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0" y="928688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Плотность вероятностей в распределении Гаусса для случайной переменной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имеет вид</a:t>
            </a:r>
          </a:p>
        </p:txBody>
      </p:sp>
      <p:sp>
        <p:nvSpPr>
          <p:cNvPr id="7582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5814" name="Object 38"/>
          <p:cNvGraphicFramePr>
            <a:graphicFrameLocks noChangeAspect="1"/>
          </p:cNvGraphicFramePr>
          <p:nvPr/>
        </p:nvGraphicFramePr>
        <p:xfrm>
          <a:off x="2286000" y="1428750"/>
          <a:ext cx="41433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Формула" r:id="rId3" imgW="2159000" imgH="584200" progId="Equation.3">
                  <p:embed/>
                </p:oleObj>
              </mc:Choice>
              <mc:Fallback>
                <p:oleObj name="Формула" r:id="rId3" imgW="21590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428750"/>
                        <a:ext cx="4143375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8351838" y="178593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b="1" dirty="0">
              <a:solidFill>
                <a:srgbClr val="2301E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0" y="2571750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b="1" i="1" baseline="-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– математическое ожидание случайной величины (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истинное значение измеряемой величины при отсутствии систематических погрешностей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b="1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– дисперсия случайной величины;                     </a:t>
            </a:r>
          </a:p>
        </p:txBody>
      </p:sp>
      <p:sp>
        <p:nvSpPr>
          <p:cNvPr id="75824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5815" name="Object 39"/>
          <p:cNvGraphicFramePr>
            <a:graphicFrameLocks noChangeAspect="1"/>
          </p:cNvGraphicFramePr>
          <p:nvPr/>
        </p:nvGraphicFramePr>
        <p:xfrm>
          <a:off x="3571875" y="3143250"/>
          <a:ext cx="1000125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Формула" r:id="rId5" imgW="672808" imgH="266584" progId="Equation.3">
                  <p:embed/>
                </p:oleObj>
              </mc:Choice>
              <mc:Fallback>
                <p:oleObj name="Формула" r:id="rId5" imgW="672808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75" y="3143250"/>
                        <a:ext cx="1000125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6574" y="3117914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</a:t>
            </a:r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l-GR" b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 среднеквадратичное отклонение (стандарт) распределения.</a:t>
            </a:r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0" y="371475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Среднеквадратичное отклонение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непосредственно характеризует ширину распределения вероятностей, т.е.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разброс измеряемых значений.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5784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57750" y="4348227"/>
            <a:ext cx="4394770" cy="2060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4857750" y="6278563"/>
          <a:ext cx="4286250" cy="579438"/>
        </p:xfrm>
        <a:graphic>
          <a:graphicData uri="http://schemas.openxmlformats.org/drawingml/2006/table">
            <a:tbl>
              <a:tblPr/>
              <a:tblGrid>
                <a:gridCol w="4286250"/>
              </a:tblGrid>
              <a:tr h="5794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Рис.3.2. Плотности вероятностей для нормального распределения при значениях параметра σ = 0,5; 1; 2.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                                          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>
            <a:off x="0" y="4429125"/>
            <a:ext cx="48577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 рис 3.2. показано нормальное распределение со значениями параметра σ = 0,5; 1 и 2. Оно характеризуется следующими особенностями:</a:t>
            </a:r>
          </a:p>
        </p:txBody>
      </p:sp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>
            <a:off x="0" y="5572125"/>
            <a:ext cx="4857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1. Распределение симметрично относительно точки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х = х</a:t>
            </a:r>
            <a:r>
              <a:rPr lang="ru-RU" b="1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5833" name="Rectangle 29"/>
          <p:cNvSpPr>
            <a:spLocks noChangeArrowheads="1"/>
          </p:cNvSpPr>
          <p:nvPr/>
        </p:nvSpPr>
        <p:spPr bwMode="auto">
          <a:xfrm>
            <a:off x="0" y="31384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79512" y="260648"/>
            <a:ext cx="7877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часто встречается в практике измерений нормальное распределение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распределение Гаусса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76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5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5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5780" grpId="0"/>
      <p:bldP spid="19" grpId="0"/>
      <p:bldP spid="20" grpId="0"/>
      <p:bldP spid="23" grpId="0"/>
      <p:bldP spid="2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599491" y="327"/>
            <a:ext cx="1847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tabLst>
                <a:tab pos="457200" algn="l"/>
              </a:tabLst>
              <a:defRPr/>
            </a:pPr>
            <a:endParaRPr lang="ru-RU" sz="2800" dirty="0">
              <a:solidFill>
                <a:srgbClr val="2301E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-63500" y="404664"/>
            <a:ext cx="89931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	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Математическое ожидание (среднее значение)  вычисляется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как: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84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6801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9637842"/>
              </p:ext>
            </p:extLst>
          </p:nvPr>
        </p:nvGraphicFramePr>
        <p:xfrm>
          <a:off x="2627784" y="856534"/>
          <a:ext cx="3357563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7" name="Формула" r:id="rId3" imgW="1765300" imgH="469900" progId="Equation.3">
                  <p:embed/>
                </p:oleObj>
              </mc:Choice>
              <mc:Fallback>
                <p:oleObj name="Формула" r:id="rId3" imgW="17653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856534"/>
                        <a:ext cx="3357563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0" y="2007567"/>
            <a:ext cx="62865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Ему соответствует максимальная плотность вероятностей </a:t>
            </a:r>
          </a:p>
        </p:txBody>
      </p:sp>
      <p:graphicFrame>
        <p:nvGraphicFramePr>
          <p:cNvPr id="76803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342208"/>
              </p:ext>
            </p:extLst>
          </p:nvPr>
        </p:nvGraphicFramePr>
        <p:xfrm>
          <a:off x="5822530" y="2204865"/>
          <a:ext cx="2929358" cy="505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8" name="Формула" r:id="rId5" imgW="1663700" imgH="279400" progId="Equation.3">
                  <p:embed/>
                </p:oleObj>
              </mc:Choice>
              <mc:Fallback>
                <p:oleObj name="Формула" r:id="rId5" imgW="16637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2530" y="2204865"/>
                        <a:ext cx="2929358" cy="5050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0" y="272694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По обе стороны от максимума величина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монотонно падает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асимптотически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стремится к нулю.</a:t>
            </a: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0" y="3467398"/>
            <a:ext cx="89296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 Дисперсия и среднеквадратичное отклонение определяются как</a:t>
            </a: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1222531" y="4068117"/>
            <a:ext cx="1920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Дисперсия = </a:t>
            </a:r>
          </a:p>
        </p:txBody>
      </p:sp>
      <p:sp>
        <p:nvSpPr>
          <p:cNvPr id="7684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6805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296028"/>
              </p:ext>
            </p:extLst>
          </p:nvPr>
        </p:nvGraphicFramePr>
        <p:xfrm>
          <a:off x="2992147" y="3864154"/>
          <a:ext cx="3214688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9" name="Формула" r:id="rId7" imgW="2095500" imgH="469900" progId="Equation.3">
                  <p:embed/>
                </p:oleObj>
              </mc:Choice>
              <mc:Fallback>
                <p:oleObj name="Формула" r:id="rId7" imgW="20955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2147" y="3864154"/>
                        <a:ext cx="3214688" cy="785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27491" y="4457945"/>
            <a:ext cx="49291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среднеквадратичное отклонение (стандарт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85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6807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9640780"/>
              </p:ext>
            </p:extLst>
          </p:nvPr>
        </p:nvGraphicFramePr>
        <p:xfrm>
          <a:off x="1802606" y="4860317"/>
          <a:ext cx="11430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0" name="Формула" r:id="rId9" imgW="698197" imgH="266584" progId="Equation.3">
                  <p:embed/>
                </p:oleObj>
              </mc:Choice>
              <mc:Fallback>
                <p:oleObj name="Формула" r:id="rId9" imgW="698197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2606" y="4860317"/>
                        <a:ext cx="11430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>
            <a:spLocks noChangeArrowheads="1"/>
          </p:cNvSpPr>
          <p:nvPr/>
        </p:nvSpPr>
        <p:spPr bwMode="auto">
          <a:xfrm>
            <a:off x="27491" y="5303168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На рис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показано, что при увеличении среднеквадратичного отклонения распределение становится шире, а максимальное значение уменьшается.</a:t>
            </a:r>
          </a:p>
        </p:txBody>
      </p:sp>
      <p:sp>
        <p:nvSpPr>
          <p:cNvPr id="26" name="Прямоугольник 25"/>
          <p:cNvSpPr>
            <a:spLocks noChangeArrowheads="1"/>
          </p:cNvSpPr>
          <p:nvPr/>
        </p:nvSpPr>
        <p:spPr bwMode="auto">
          <a:xfrm>
            <a:off x="-1" y="6227935"/>
            <a:ext cx="37744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Вследствие условия нормировки</a:t>
            </a:r>
          </a:p>
        </p:txBody>
      </p:sp>
      <p:sp>
        <p:nvSpPr>
          <p:cNvPr id="7685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6809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588640"/>
              </p:ext>
            </p:extLst>
          </p:nvPr>
        </p:nvGraphicFramePr>
        <p:xfrm>
          <a:off x="3691731" y="6212313"/>
          <a:ext cx="1000125" cy="412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1" name="Формула" r:id="rId11" imgW="660113" imgH="291973" progId="Equation.3">
                  <p:embed/>
                </p:oleObj>
              </mc:Choice>
              <mc:Fallback>
                <p:oleObj name="Формула" r:id="rId11" imgW="660113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1731" y="6212313"/>
                        <a:ext cx="1000125" cy="41208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Прямоугольник 29"/>
          <p:cNvSpPr>
            <a:spLocks noChangeArrowheads="1"/>
          </p:cNvSpPr>
          <p:nvPr/>
        </p:nvSpPr>
        <p:spPr bwMode="auto">
          <a:xfrm>
            <a:off x="4540560" y="6224284"/>
            <a:ext cx="48992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площадь под кривой остается постоянной.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23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76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0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4" grpId="0"/>
      <p:bldP spid="21" grpId="0"/>
      <p:bldP spid="25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0" y="188640"/>
            <a:ext cx="903649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реальном измерении величина выборки ограниченна,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причем следует постоянно помнить, что величины в выборке случайным образом «извлечены» из генеральной совокупности.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35496" y="1142684"/>
            <a:ext cx="8927976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Поэтому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когда студенты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вне одного маршрута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приносят одинаковые данные – это говорит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мягко говоря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 об их недобросовестности.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5495" y="1788796"/>
            <a:ext cx="892919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нормальном распределении наилучшим приближением истинной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величины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9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8849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8187845"/>
              </p:ext>
            </p:extLst>
          </p:nvPr>
        </p:nvGraphicFramePr>
        <p:xfrm>
          <a:off x="1091238" y="2142739"/>
          <a:ext cx="928688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7" name="Формула" r:id="rId3" imgW="469696" imgH="241195" progId="Equation.3">
                  <p:embed/>
                </p:oleObj>
              </mc:Choice>
              <mc:Fallback>
                <p:oleObj name="Формула" r:id="rId3" imgW="469696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1238" y="2142739"/>
                        <a:ext cx="928688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56470" y="2508637"/>
            <a:ext cx="80724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является так называемое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выборочное среднее значение (среднее арифметическое)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9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8851" name="Object 58"/>
          <p:cNvGraphicFramePr>
            <a:graphicFrameLocks noChangeAspect="1"/>
          </p:cNvGraphicFramePr>
          <p:nvPr/>
        </p:nvGraphicFramePr>
        <p:xfrm>
          <a:off x="3286125" y="3071813"/>
          <a:ext cx="17145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8" name="Формула" r:id="rId5" imgW="838200" imgH="457200" progId="Equation.3">
                  <p:embed/>
                </p:oleObj>
              </mc:Choice>
              <mc:Fallback>
                <p:oleObj name="Формула" r:id="rId5" imgW="838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25" y="3071813"/>
                        <a:ext cx="17145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0" y="3786188"/>
            <a:ext cx="30808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т.е. при конечном значении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</p:txBody>
      </p:sp>
      <p:sp>
        <p:nvSpPr>
          <p:cNvPr id="789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8853" name="Object 59"/>
          <p:cNvGraphicFramePr>
            <a:graphicFrameLocks noChangeAspect="1"/>
          </p:cNvGraphicFramePr>
          <p:nvPr/>
        </p:nvGraphicFramePr>
        <p:xfrm>
          <a:off x="3286125" y="3786188"/>
          <a:ext cx="642938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9" name="Формула" r:id="rId7" imgW="533169" imgH="241195" progId="Equation.3">
                  <p:embed/>
                </p:oleObj>
              </mc:Choice>
              <mc:Fallback>
                <p:oleObj name="Формула" r:id="rId7" imgW="533169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25" y="3786188"/>
                        <a:ext cx="642938" cy="357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4143375" y="3786188"/>
            <a:ext cx="606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, но </a:t>
            </a:r>
          </a:p>
        </p:txBody>
      </p:sp>
      <p:sp>
        <p:nvSpPr>
          <p:cNvPr id="7892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8855" name="Object 60"/>
          <p:cNvGraphicFramePr>
            <a:graphicFrameLocks noChangeAspect="1"/>
          </p:cNvGraphicFramePr>
          <p:nvPr/>
        </p:nvGraphicFramePr>
        <p:xfrm>
          <a:off x="4686300" y="3794125"/>
          <a:ext cx="842963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0" name="Формула" r:id="rId9" imgW="495085" imgH="228501" progId="Equation.3">
                  <p:embed/>
                </p:oleObj>
              </mc:Choice>
              <mc:Fallback>
                <p:oleObj name="Формула" r:id="rId9" imgW="495085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6300" y="3794125"/>
                        <a:ext cx="842963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>
            <a:spLocks noChangeArrowheads="1"/>
          </p:cNvSpPr>
          <p:nvPr/>
        </p:nvSpPr>
        <p:spPr bwMode="auto">
          <a:xfrm>
            <a:off x="0" y="4143375"/>
            <a:ext cx="914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2301E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8857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385636"/>
              </p:ext>
            </p:extLst>
          </p:nvPr>
        </p:nvGraphicFramePr>
        <p:xfrm>
          <a:off x="1535906" y="4369304"/>
          <a:ext cx="357187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1" name="Формула" r:id="rId11" imgW="228501" imgH="253890" progId="Equation.3">
                  <p:embed/>
                </p:oleObj>
              </mc:Choice>
              <mc:Fallback>
                <p:oleObj name="Формула" r:id="rId11" imgW="228501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5906" y="4369304"/>
                        <a:ext cx="357187" cy="357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8" name="Rectangle 10"/>
          <p:cNvSpPr>
            <a:spLocks noChangeArrowheads="1"/>
          </p:cNvSpPr>
          <p:nvPr/>
        </p:nvSpPr>
        <p:spPr bwMode="auto">
          <a:xfrm>
            <a:off x="179512" y="3999615"/>
            <a:ext cx="77866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аналогии с выражением (3.1.3) можно ввести выборочную дисперсию </a:t>
            </a:r>
          </a:p>
        </p:txBody>
      </p:sp>
      <p:sp>
        <p:nvSpPr>
          <p:cNvPr id="30" name="Прямоугольник 29"/>
          <p:cNvSpPr>
            <a:spLocks noChangeArrowheads="1"/>
          </p:cNvSpPr>
          <p:nvPr/>
        </p:nvSpPr>
        <p:spPr bwMode="auto">
          <a:xfrm>
            <a:off x="0" y="4749007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Здесь не идет речь об истинной ошибке, поскольку не известно истинное значение </a:t>
            </a:r>
          </a:p>
        </p:txBody>
      </p:sp>
      <p:sp>
        <p:nvSpPr>
          <p:cNvPr id="7893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8862" name="Object 63"/>
          <p:cNvGraphicFramePr>
            <a:graphicFrameLocks noChangeAspect="1"/>
          </p:cNvGraphicFramePr>
          <p:nvPr/>
        </p:nvGraphicFramePr>
        <p:xfrm>
          <a:off x="1095375" y="5365750"/>
          <a:ext cx="811213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2" name="Формула" r:id="rId13" imgW="444307" imgH="228501" progId="Equation.3">
                  <p:embed/>
                </p:oleObj>
              </mc:Choice>
              <mc:Fallback>
                <p:oleObj name="Формула" r:id="rId13" imgW="444307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75" y="5365750"/>
                        <a:ext cx="811213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1259632" y="5756215"/>
            <a:ext cx="7858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Тогда</a:t>
            </a:r>
          </a:p>
        </p:txBody>
      </p:sp>
      <p:sp>
        <p:nvSpPr>
          <p:cNvPr id="78932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8864" name="Object 64"/>
          <p:cNvGraphicFramePr>
            <a:graphicFrameLocks noChangeAspect="1"/>
          </p:cNvGraphicFramePr>
          <p:nvPr/>
        </p:nvGraphicFramePr>
        <p:xfrm>
          <a:off x="2428875" y="5572125"/>
          <a:ext cx="314325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3" name="Формула" r:id="rId15" imgW="1701800" imgH="457200" progId="Equation.3">
                  <p:embed/>
                </p:oleObj>
              </mc:Choice>
              <mc:Fallback>
                <p:oleObj name="Формула" r:id="rId15" imgW="1701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75" y="5572125"/>
                        <a:ext cx="3143250" cy="742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19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8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7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000"/>
                                        <p:tgtEl>
                                          <p:spTgt spid="78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8" grpId="0" autoUpdateAnimBg="0"/>
      <p:bldP spid="12" grpId="0" autoUpdateAnimBg="0"/>
      <p:bldP spid="17" grpId="0" autoUpdateAnimBg="0"/>
      <p:bldP spid="21" grpId="0" autoUpdateAnimBg="0"/>
      <p:bldP spid="25" grpId="0" autoUpdateAnimBg="0"/>
      <p:bldP spid="78858" grpId="0" autoUpdateAnimBg="0"/>
      <p:bldP spid="30" grpId="0" autoUpdateAnimBg="0"/>
      <p:bldP spid="33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07504" y="276224"/>
            <a:ext cx="892899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Calibri" pitchFamily="34" charset="0"/>
              </a:rPr>
              <a:t>	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Величину 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иногда выраженную в процентах, называют также 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статистической достоверностью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доверительной вероятностью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надежностью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α (т. е. 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 = α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0" y="1857375"/>
            <a:ext cx="914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b="1" dirty="0">
              <a:solidFill>
                <a:srgbClr val="2301E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7704" y="1628800"/>
            <a:ext cx="492918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924541"/>
              </p:ext>
            </p:extLst>
          </p:nvPr>
        </p:nvGraphicFramePr>
        <p:xfrm>
          <a:off x="2571750" y="4357688"/>
          <a:ext cx="4214813" cy="571500"/>
        </p:xfrm>
        <a:graphic>
          <a:graphicData uri="http://schemas.openxmlformats.org/drawingml/2006/table">
            <a:tbl>
              <a:tblPr/>
              <a:tblGrid>
                <a:gridCol w="4214813"/>
              </a:tblGrid>
              <a:tr h="5715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Рис. 2. Интервалы 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ru-RU" sz="16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σ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 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≤ 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ru-RU" sz="16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ru-RU" sz="16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 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≤ 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ru-RU" sz="16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+ 2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0" y="5214938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dirty="0">
                <a:latin typeface="Calibri" pitchFamily="34" charset="0"/>
              </a:rPr>
              <a:t>	</a:t>
            </a:r>
            <a:endParaRPr lang="ru-RU" b="1" dirty="0">
              <a:solidFill>
                <a:srgbClr val="2301E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05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45" y="188640"/>
            <a:ext cx="8712968" cy="7874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850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39552" y="188641"/>
            <a:ext cx="8208912" cy="9361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2.3.3. Погрешность косвенных измерений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259632" y="1124744"/>
            <a:ext cx="6400800" cy="17526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определения погрешности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косвенных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измерений используются две 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Формулы: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37</a:t>
            </a:fld>
            <a:endParaRPr lang="ru-RU"/>
          </a:p>
        </p:txBody>
      </p:sp>
      <p:pic>
        <p:nvPicPr>
          <p:cNvPr id="7171" name="Picture 3" descr="C:\Documents and Settings\antropov\Мои документы\Мои рисунки\image48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808" y="2924944"/>
            <a:ext cx="5364596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Documents and Settings\antropov\Мои документы\Мои рисунки\image48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09120"/>
            <a:ext cx="648586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2883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.4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Приборная погрешность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 smtClean="0"/>
              <a:t>1</a:t>
            </a:r>
            <a:endParaRPr lang="ru-RU" sz="8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628800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 чтобы оценить приборную погрешность прямого измерения, достаточно знать класс точности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применяемого прибора, который указывается на шкале или корпусе прибора в виде одного из чисел: 0,01; 0,02; 0,1; 0,5; 1,0; 1,5; 2,5; 4,0.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/>
          </p:nvPr>
        </p:nvGraphicFramePr>
        <p:xfrm>
          <a:off x="323528" y="3567792"/>
          <a:ext cx="3071813" cy="207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Picture" r:id="rId3" imgW="2603500" imgH="1663700" progId="Word.Picture.8">
                  <p:embed/>
                </p:oleObj>
              </mc:Choice>
              <mc:Fallback>
                <p:oleObj name="Picture" r:id="rId3" imgW="2603500" imgH="16637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3567792"/>
                        <a:ext cx="3071813" cy="2071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63888" y="3284984"/>
            <a:ext cx="54726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 термина “класс точности” зависит от типа прибора. Отличить эти типы друг от друга можно по способу указания на них класса точности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тип. Класс точности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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 на приборе в виде числа без каких-либо дополнительных значков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Рис.3.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5805264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32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3528" y="332656"/>
                <a:ext cx="8496944" cy="54486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Приборы этого типа выполнены так, что их абсолютная приборная погрешность </a:t>
                </a:r>
                <a:r>
                  <a:rPr lang="ru-RU" sz="2400" b="1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</a:t>
                </a:r>
                <a:r>
                  <a:rPr lang="ru-RU" sz="2400" b="1" i="1" dirty="0" err="1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ru-RU" sz="2400" b="1" i="1" baseline="-25000" dirty="0" err="1">
                    <a:latin typeface="Times New Roman" pitchFamily="18" charset="0"/>
                    <a:cs typeface="Times New Roman" pitchFamily="18" charset="0"/>
                  </a:rPr>
                  <a:t>и</a:t>
                </a:r>
                <a:r>
                  <a:rPr lang="ru-RU" sz="2400" b="1" dirty="0">
                    <a:solidFill>
                      <a:srgbClr val="2301ED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зависит от результата измерения </a:t>
                </a: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и поэтому относительная погрешность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уменьшается с ростом </a:t>
                </a:r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х. </a:t>
                </a:r>
              </a:p>
              <a:p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 этом под классом точности понимается следующая величина:</a:t>
                </a:r>
              </a:p>
              <a:p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 </a:t>
                </a:r>
              </a:p>
              <a:p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где </a:t>
                </a:r>
                <a:r>
                  <a:rPr lang="ru-RU" sz="2400" b="1" i="1" dirty="0" err="1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ru-RU" sz="2400" b="1" baseline="-25000" dirty="0" err="1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так называемое “нормирующее значение”. Для всех приборов, которые применяются в учебной лаборатории, нормирующее значение – это предел измерения, то есть максимальное значение величины, которое может показать прибор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Относительная погрешность определится как:</a:t>
                </a:r>
              </a:p>
              <a:p>
                <a:r>
                  <a:rPr lang="ru-RU" sz="2400" dirty="0" smtClean="0">
                    <a:cs typeface="Times New Roman" panose="02020603050405020304" pitchFamily="18" charset="0"/>
                  </a:rPr>
                  <a:t>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ru-RU" sz="2400" i="1">
                            <a:latin typeface="Cambria Math"/>
                            <a:cs typeface="Times New Roman" panose="020206030504050203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ru-RU" sz="2400" b="1" dirty="0">
                            <a:latin typeface="Times New Roman" pitchFamily="18" charset="0"/>
                            <a:cs typeface="Times New Roman" pitchFamily="18" charset="0"/>
                            <a:sym typeface="Symbol" pitchFamily="18" charset="2"/>
                          </a:rPr>
                          <m:t></m:t>
                        </m:r>
                        <m:r>
                          <m:rPr>
                            <m:nor/>
                          </m:rPr>
                          <a:rPr lang="ru-RU" sz="2400" b="1" i="1" dirty="0">
                            <a:latin typeface="Times New Roman" pitchFamily="18" charset="0"/>
                            <a:cs typeface="Times New Roman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ru-RU" sz="2400" b="1" i="1" baseline="-25000" dirty="0">
                            <a:latin typeface="Times New Roman" pitchFamily="18" charset="0"/>
                            <a:cs typeface="Times New Roman" pitchFamily="18" charset="0"/>
                          </a:rPr>
                          <m:t>и</m:t>
                        </m:r>
                      </m:num>
                      <m:den>
                        <m:r>
                          <m:rPr>
                            <m:nor/>
                          </m:rPr>
                          <a:rPr lang="ru-RU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den>
                    </m:f>
                    <m:r>
                      <a:rPr lang="ru-RU" sz="2400" dirty="0" smtClean="0">
                        <a:latin typeface="Cambria Math"/>
                        <a:cs typeface="Times New Roman" panose="02020603050405020304" pitchFamily="18" charset="0"/>
                      </a:rPr>
                      <m:t>×</m:t>
                    </m:r>
                    <m:r>
                      <a:rPr lang="ru-RU" sz="2400" b="0" i="0" dirty="0" smtClean="0">
                        <a:latin typeface="Cambria Math"/>
                        <a:cs typeface="Times New Roman" panose="02020603050405020304" pitchFamily="18" charset="0"/>
                      </a:rPr>
                      <m:t>100%</m:t>
                    </m:r>
                  </m:oMath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32656"/>
                <a:ext cx="8496944" cy="5448671"/>
              </a:xfrm>
              <a:prstGeom prst="rect">
                <a:avLst/>
              </a:prstGeom>
              <a:blipFill rotWithShape="1">
                <a:blip r:embed="rId2"/>
                <a:stretch>
                  <a:fillRect l="-1076" t="-8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276872"/>
            <a:ext cx="1819275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9687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4664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тип. Класс точности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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 на приборе в виде числа, обведённого кружком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Рис.4.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395536" y="1484784"/>
          <a:ext cx="3094037" cy="186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Picture" r:id="rId3" imgW="2603500" imgH="1663700" progId="Word.Picture.8">
                  <p:embed/>
                </p:oleObj>
              </mc:Choice>
              <mc:Fallback>
                <p:oleObj name="Picture" r:id="rId3" imgW="2603500" imgH="16637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484784"/>
                        <a:ext cx="3094037" cy="186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59632" y="3717032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07904" y="1412776"/>
                <a:ext cx="5256584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Приборы этого типа выполнены так, что их относительная приборная погрешность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ru-RU" sz="2400" i="1">
                            <a:latin typeface="Cambria Math"/>
                            <a:cs typeface="Times New Roman" panose="020206030504050203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 зависит от результата измерения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Класс точности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 этих приборах – это относительная приборная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погрешность,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измеренная в процентах.</a:t>
                </a:r>
              </a:p>
              <a:p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1412776"/>
                <a:ext cx="5256584" cy="3416320"/>
              </a:xfrm>
              <a:prstGeom prst="rect">
                <a:avLst/>
              </a:prstGeom>
              <a:blipFill rotWithShape="1">
                <a:blip r:embed="rId5"/>
                <a:stretch>
                  <a:fillRect l="-1738" t="-1429" r="-17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95536" y="4177492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тип - класс точности не указан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определяют по шкале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ену наименьшего деления.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83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07225"/>
            <a:ext cx="7776864" cy="5726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91957" y="216112"/>
            <a:ext cx="26976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Округления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2137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57932"/>
            <a:ext cx="8044420" cy="1242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500012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Правило1:</a:t>
            </a:r>
            <a:endParaRPr lang="ru-RU" sz="1600" dirty="0"/>
          </a:p>
        </p:txBody>
      </p:sp>
      <p:pic>
        <p:nvPicPr>
          <p:cNvPr id="1597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70150"/>
            <a:ext cx="8802466" cy="27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7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640" y="5229201"/>
            <a:ext cx="6118225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3583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33" y="99943"/>
            <a:ext cx="7272808" cy="967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6" y="4797152"/>
            <a:ext cx="8549803" cy="1095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1082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33" y="99943"/>
            <a:ext cx="7272808" cy="967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6" y="4797152"/>
            <a:ext cx="8549803" cy="1095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1082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6" y="764704"/>
            <a:ext cx="8781818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5106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781818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5106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7848872" cy="5256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1168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7848872" cy="5256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1168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72" y="404664"/>
            <a:ext cx="7986152" cy="576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9213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72" y="404664"/>
            <a:ext cx="7986152" cy="576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9213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484534"/>
              </p:ext>
            </p:extLst>
          </p:nvPr>
        </p:nvGraphicFramePr>
        <p:xfrm>
          <a:off x="1443354" y="188640"/>
          <a:ext cx="6945070" cy="194421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364810"/>
                <a:gridCol w="5580260"/>
              </a:tblGrid>
              <a:tr h="19442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Правило 4.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При записи результата измерения абсолютную погрешность нужно округлять так, чтобы осталась </a:t>
                      </a:r>
                      <a:r>
                        <a:rPr lang="ru-RU" sz="1400" i="1" dirty="0">
                          <a:effectLst/>
                          <a:latin typeface="Times New Roman"/>
                          <a:ea typeface="Times New Roman"/>
                        </a:rPr>
                        <a:t>только одна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 значащая цифра. После этого округляется результат измерения так, чтобы его последняя цифра находилась в том разряде, в котором находится единственная значащая цифра абсолютной погрешности.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43038" y="3222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 flipH="1">
            <a:off x="8702742" y="5949280"/>
            <a:ext cx="45719" cy="45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hlinkClick r:id="rId2"/>
              </a:rPr>
              <a:t>[</a:t>
            </a:r>
            <a:r>
              <a:rPr kumimoji="0" lang="ru-RU" sz="1000" b="0" i="0" u="none" strike="noStrike" cap="none" normalizeH="0" baseline="3000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hlinkClick r:id="rId2"/>
              </a:rPr>
              <a:t>1]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577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50" y="2420888"/>
            <a:ext cx="6694289" cy="9338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77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933057"/>
            <a:ext cx="7056784" cy="29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46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2429"/>
            <a:ext cx="7488832" cy="621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9095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8907274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2463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791" y="404664"/>
            <a:ext cx="6118225" cy="926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3451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785813"/>
            <a:ext cx="23574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 построения графиков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357438" y="571500"/>
            <a:ext cx="67865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 экспериментального исследования зависимости одной величины от другой очень наглядно иллюстрирует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график зависимости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0" y="1428750"/>
            <a:ext cx="914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Рассмотрим для примера график, изображённый на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рис. 5</a:t>
            </a:r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2301E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0" y="1813494"/>
            <a:ext cx="5715000" cy="3624262"/>
            <a:chOff x="0" y="1785926"/>
            <a:chExt cx="5715008" cy="3624702"/>
          </a:xfrm>
        </p:grpSpPr>
        <p:graphicFrame>
          <p:nvGraphicFramePr>
            <p:cNvPr id="147464" name="Object 8"/>
            <p:cNvGraphicFramePr>
              <a:graphicFrameLocks noChangeAspect="1"/>
            </p:cNvGraphicFramePr>
            <p:nvPr/>
          </p:nvGraphicFramePr>
          <p:xfrm>
            <a:off x="0" y="1785926"/>
            <a:ext cx="5572132" cy="3500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1" name="Picture" r:id="rId3" imgW="4203700" imgH="3784600" progId="Word.Picture.8">
                    <p:embed/>
                  </p:oleObj>
                </mc:Choice>
                <mc:Fallback>
                  <p:oleObj name="Picture" r:id="rId3" imgW="4203700" imgH="3784600" progId="Word.Picture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1785926"/>
                          <a:ext cx="5572132" cy="35004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7473" name="Прямоугольник 6"/>
            <p:cNvSpPr>
              <a:spLocks noChangeArrowheads="1"/>
            </p:cNvSpPr>
            <p:nvPr/>
          </p:nvSpPr>
          <p:spPr bwMode="auto">
            <a:xfrm>
              <a:off x="0" y="5072074"/>
              <a:ext cx="571500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Рис. 5</a:t>
              </a:r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Вольтамперная характеристика фотодиода.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5429250" y="1785938"/>
            <a:ext cx="37147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этом рисунке вольтамперная характеристика, то есть кривая зависимости силы тока на аноде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от напряжения между анодом и катодом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выглядит в виде плавно изогнутой линии, которая с ростом напряжения постепенно превращается в прямую, параллельную оси абсцисс (оси напряжения), отражая явление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насыщения фототока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0" y="5357813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Построена эта линия по восьми экспериментальным точкам, причём, только одна из точек лежит на кривой. Но это вполне допустимо.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0" y="5934075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Дело в том, что экспериментальная точка представляет собой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два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результата измерения – напряжения и тока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(замечание про аргумент и функцию)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7" y="48280"/>
            <a:ext cx="8136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2.5 Графики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87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  <p:bldP spid="1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785813"/>
            <a:ext cx="23574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 построения графиков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286000" y="500063"/>
            <a:ext cx="6858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Каждый из этих результатов обладает погрешностью, эти погрешности и изображены около каждой точки в виде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двух доверительных интервалов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 центрами в экспериментальной точке: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0" y="1331913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			     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вертикальный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интервал – это доверительный интервал результата измерения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силы тока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его ширина равна 2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горизонтальный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интервал – это доверительный интервал результата измерения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напряжения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его ширина равна 2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0" y="2357438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 как доверительный интервал есть множество возможных результатов измерения, то кривую зависимости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совсем не обязательно проводить строго через экспериментальные точки, достаточно, чтобы эта кривая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прошла через доверительные интервалы всех экспериментальных точек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0" y="3500438"/>
            <a:ext cx="914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Итак,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последовательность действий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построении графика такова:</a:t>
            </a:r>
          </a:p>
        </p:txBody>
      </p:sp>
      <p:sp>
        <p:nvSpPr>
          <p:cNvPr id="148481" name="Rectangle 1"/>
          <p:cNvSpPr>
            <a:spLocks noChangeArrowheads="1"/>
          </p:cNvSpPr>
          <p:nvPr/>
        </p:nvSpPr>
        <p:spPr bwMode="auto">
          <a:xfrm>
            <a:off x="0" y="3786188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FontTx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Выбрать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рациональный масштаб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величин, изображаемых на графике, так чтобы экспериментальные точки разместились на всей площади графика, а не в какой-то небольшой её части.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0" y="4572000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ru-RU" dirty="0">
                <a:latin typeface="Calibri" pitchFamily="34" charset="0"/>
              </a:rPr>
              <a:t>   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Начертить оси графика и расставить на них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масштабные метки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Метки должны располагаться на одном и том же расстоянии друг от друга и не слишком часто, чтобы не загромождать рисунок.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0" y="542925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  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Рядом с метками надо проставить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опорные числа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значения величин, соответствующих масштабным меткам.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0" y="5688013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				          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Разрешается, чтобы отличие соседних опорных чисел друг от друга было таким: (Δ1; Δ2; Δ5) единиц, или (Δ0,1; Δ0,2; Δ0,5) единиц, или (Δ10; Δ20; Δ50) единиц и так далее.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34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8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8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8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48481" grpId="0"/>
      <p:bldP spid="9" grpId="0"/>
      <p:bldP spid="10" grpId="0"/>
      <p:bldP spid="1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785813"/>
            <a:ext cx="23574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 построения графиков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286000" y="500063"/>
            <a:ext cx="6858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Опорные числа можно проставлять не у всех меток – метки на осях могут быть расположены в 2 или в 5 раз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чаще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чем числа.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286000" y="1071563"/>
            <a:ext cx="6858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Кроме опорных чисел и масштабных меток, никакие другие числа и метки у осей графика отмечать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нельзя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9505" name="Rectangle 1"/>
          <p:cNvSpPr>
            <a:spLocks noChangeArrowheads="1"/>
          </p:cNvSpPr>
          <p:nvPr/>
        </p:nvSpPr>
        <p:spPr bwMode="auto">
          <a:xfrm>
            <a:off x="0" y="1643063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Нанести на график экспериментальные точки в виде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закрашенных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кружочков диаметром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примерно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 мм. 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0" y="1928813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			  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Вокруг каждой из точек нанести два доверительных интервала – вертикальный и горизонтальный.</a:t>
            </a:r>
          </a:p>
        </p:txBody>
      </p:sp>
      <p:sp>
        <p:nvSpPr>
          <p:cNvPr id="149506" name="Rectangle 2"/>
          <p:cNvSpPr>
            <a:spLocks noChangeArrowheads="1"/>
          </p:cNvSpPr>
          <p:nvPr/>
        </p:nvSpPr>
        <p:spPr bwMode="auto">
          <a:xfrm>
            <a:off x="0" y="2195513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					       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Доверительный интервал можно не наносить только в том случае, если его геометрический размер меньше диаметра экспериментальной точки, то есть менее 2 мм. 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0" y="2754313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Рассчитывают доверительные интервалы обычно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только для двух крайних точек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графика, остальные интервалы наносят приблизительно – так, чтобы их размеры были промежуточными между размерами интервалов крайних точек.</a:t>
            </a:r>
          </a:p>
        </p:txBody>
      </p:sp>
      <p:sp>
        <p:nvSpPr>
          <p:cNvPr id="149507" name="Rectangle 3"/>
          <p:cNvSpPr>
            <a:spLocks noChangeArrowheads="1"/>
          </p:cNvSpPr>
          <p:nvPr/>
        </p:nvSpPr>
        <p:spPr bwMode="auto">
          <a:xfrm>
            <a:off x="0" y="3857625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FontTx/>
              <a:buChar char="•"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С помощью лекала проводят плавную линию так, чтобы она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пересекла доверительные интервалы всех экспериментальных точек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сами точки не обязательно</a:t>
            </a:r>
          </a:p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должны попасть на линию.</a:t>
            </a:r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0" y="4714875"/>
            <a:ext cx="4745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Tx/>
              <a:buChar char="•"/>
            </a:pPr>
            <a:r>
              <a:rPr lang="ru-RU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Указать номер рисунка и подписать его.</a:t>
            </a:r>
          </a:p>
        </p:txBody>
      </p:sp>
      <p:sp>
        <p:nvSpPr>
          <p:cNvPr id="149509" name="Rectangle 5"/>
          <p:cNvSpPr>
            <a:spLocks noChangeArrowheads="1"/>
          </p:cNvSpPr>
          <p:nvPr/>
        </p:nvSpPr>
        <p:spPr bwMode="auto">
          <a:xfrm>
            <a:off x="0" y="5072063"/>
            <a:ext cx="1714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 наименьших квадратов</a:t>
            </a:r>
            <a:endParaRPr lang="ru-RU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9511" name="Rectangle 7"/>
          <p:cNvSpPr>
            <a:spLocks noChangeArrowheads="1"/>
          </p:cNvSpPr>
          <p:nvPr/>
        </p:nvSpPr>
        <p:spPr bwMode="auto">
          <a:xfrm>
            <a:off x="1643063" y="5000625"/>
            <a:ext cx="7500937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есть основания предполагать, что исследуемая зависимость двух величин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является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линейной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то есть удовлетворяет формуле</a:t>
            </a:r>
          </a:p>
          <a:p>
            <a:pPr algn="just" eaLnBrk="0" hangingPunct="0"/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					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149510" name="Object 12"/>
          <p:cNvGraphicFramePr>
            <a:graphicFrameLocks noChangeAspect="1"/>
          </p:cNvGraphicFramePr>
          <p:nvPr/>
        </p:nvGraphicFramePr>
        <p:xfrm>
          <a:off x="4357688" y="5572125"/>
          <a:ext cx="171450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Формула" r:id="rId3" imgW="672808" imgH="203112" progId="Equation.3">
                  <p:embed/>
                </p:oleObj>
              </mc:Choice>
              <mc:Fallback>
                <p:oleObj name="Формула" r:id="rId3" imgW="672808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7688" y="5572125"/>
                        <a:ext cx="1714500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29" name="Rectangle 8"/>
          <p:cNvSpPr>
            <a:spLocks noChangeArrowheads="1"/>
          </p:cNvSpPr>
          <p:nvPr/>
        </p:nvSpPr>
        <p:spPr bwMode="auto">
          <a:xfrm>
            <a:off x="54007" y="26064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400" dirty="0">
                <a:cs typeface="Times New Roman" pitchFamily="18" charset="0"/>
              </a:rPr>
              <a:t>,						(4.5)</a:t>
            </a:r>
            <a:r>
              <a:rPr lang="ru-RU" sz="900" dirty="0"/>
              <a:t> </a:t>
            </a:r>
            <a:endParaRPr lang="ru-RU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8516938" y="5643563"/>
            <a:ext cx="4539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solidFill>
                <a:srgbClr val="2301E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0" y="5934075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экспериментальный график зависимости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это подтверждает, то есть через доверительные интервалы всех экспериментальных точек можно провести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прямую линию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66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9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9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9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9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9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9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9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9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5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3000"/>
                                        <p:tgtEl>
                                          <p:spTgt spid="149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50"/>
                            </p:stCondLst>
                            <p:childTnLst>
                              <p:par>
                                <p:cTn id="8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49505" grpId="0"/>
      <p:bldP spid="7" grpId="0"/>
      <p:bldP spid="149506" grpId="0"/>
      <p:bldP spid="9" grpId="0"/>
      <p:bldP spid="149507" grpId="0"/>
      <p:bldP spid="149508" grpId="0"/>
      <p:bldP spid="149509" grpId="0"/>
      <p:bldP spid="149511" grpId="0"/>
      <p:bldP spid="16" grpId="0"/>
      <p:bldP spid="1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571500"/>
            <a:ext cx="1714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 наименьших квадратов</a:t>
            </a:r>
            <a:endParaRPr lang="ru-RU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714500" y="500063"/>
            <a:ext cx="742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 по результатам измерения величин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то есть по значениям координат экспериментальных точек, можно определить параметры линейной зависимости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0" y="1500188"/>
            <a:ext cx="914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можно сделать, по крайней мере, двумя способами.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0" y="1857375"/>
            <a:ext cx="3357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Первый способ – графический</a:t>
            </a:r>
            <a:r>
              <a:rPr lang="ru-RU" b="1" i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2301E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054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11" name="Группа 10"/>
          <p:cNvGrpSpPr>
            <a:grpSpLocks/>
          </p:cNvGrpSpPr>
          <p:nvPr/>
        </p:nvGrpSpPr>
        <p:grpSpPr bwMode="auto">
          <a:xfrm>
            <a:off x="0" y="2143125"/>
            <a:ext cx="3714750" cy="4381500"/>
            <a:chOff x="500065" y="2143116"/>
            <a:chExt cx="4189414" cy="4382002"/>
          </a:xfrm>
        </p:grpSpPr>
        <p:graphicFrame>
          <p:nvGraphicFramePr>
            <p:cNvPr id="150536" name="Object 8"/>
            <p:cNvGraphicFramePr>
              <a:graphicFrameLocks noChangeAspect="1"/>
            </p:cNvGraphicFramePr>
            <p:nvPr/>
          </p:nvGraphicFramePr>
          <p:xfrm>
            <a:off x="500066" y="2143116"/>
            <a:ext cx="4189413" cy="3905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9" name="Picture" r:id="rId3" imgW="3683000" imgH="3581400" progId="Word.Picture.8">
                    <p:embed/>
                  </p:oleObj>
                </mc:Choice>
                <mc:Fallback>
                  <p:oleObj name="Picture" r:id="rId3" imgW="3683000" imgH="3581400" progId="Word.Picture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066" y="2143116"/>
                          <a:ext cx="4189413" cy="39052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0547" name="Rectangle 5"/>
            <p:cNvSpPr>
              <a:spLocks noChangeArrowheads="1"/>
            </p:cNvSpPr>
            <p:nvPr/>
          </p:nvSpPr>
          <p:spPr bwMode="auto">
            <a:xfrm>
              <a:off x="500065" y="5786454"/>
              <a:ext cx="4189412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just"/>
              <a:r>
                <a:rPr lang="ru-RU" sz="1400" b="1" dirty="0">
                  <a:cs typeface="Times New Roman" pitchFamily="18" charset="0"/>
                </a:rPr>
                <a:t/>
              </a:r>
              <a:br>
                <a:rPr lang="ru-RU" sz="1400" b="1" dirty="0">
                  <a:cs typeface="Times New Roman" pitchFamily="18" charset="0"/>
                </a:rPr>
              </a:br>
              <a:r>
                <a:rPr lang="ru-RU" sz="1400" dirty="0" smtClean="0">
                  <a:cs typeface="Times New Roman" pitchFamily="18" charset="0"/>
                </a:rPr>
                <a:t>Рис.</a:t>
              </a:r>
              <a:r>
                <a:rPr lang="en-US" sz="1400" dirty="0" smtClean="0">
                  <a:cs typeface="Times New Roman" pitchFamily="18" charset="0"/>
                </a:rPr>
                <a:t>6</a:t>
              </a:r>
              <a:r>
                <a:rPr lang="ru-RU" sz="1400" dirty="0" smtClean="0">
                  <a:cs typeface="Times New Roman" pitchFamily="18" charset="0"/>
                </a:rPr>
                <a:t>. </a:t>
              </a:r>
              <a:r>
                <a:rPr lang="ru-RU" sz="1400" dirty="0">
                  <a:cs typeface="Times New Roman" pitchFamily="18" charset="0"/>
                </a:rPr>
                <a:t>Графический способ определения параметров прямой линии</a:t>
              </a:r>
              <a:endParaRPr lang="ru-RU" dirty="0"/>
            </a:p>
          </p:txBody>
        </p:sp>
      </p:grpSp>
      <p:sp>
        <p:nvSpPr>
          <p:cNvPr id="150534" name="Rectangle 6"/>
          <p:cNvSpPr>
            <a:spLocks noChangeArrowheads="1"/>
          </p:cNvSpPr>
          <p:nvPr/>
        </p:nvSpPr>
        <p:spPr bwMode="auto">
          <a:xfrm>
            <a:off x="3714750" y="2071688"/>
            <a:ext cx="542925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FontTx/>
              <a:buChar char="•"/>
              <a:tabLst>
                <a:tab pos="588963" algn="l"/>
              </a:tabLst>
            </a:pPr>
            <a:r>
              <a:rPr lang="ru-RU" sz="1400" dirty="0">
                <a:cs typeface="Times New Roman" pitchFamily="18" charset="0"/>
              </a:rPr>
              <a:t>     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Надо провести прямую линию на графике так, чтобы она пересекла доверительные интервалы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всех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точек и при этом как можно ближе прошла ко всем точкам. После этого можно приступить к определению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0535" name="Rectangle 7"/>
          <p:cNvSpPr>
            <a:spLocks noChangeArrowheads="1"/>
          </p:cNvSpPr>
          <p:nvPr/>
        </p:nvSpPr>
        <p:spPr bwMode="auto">
          <a:xfrm>
            <a:off x="3714750" y="3500438"/>
            <a:ext cx="542925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FontTx/>
              <a:buChar char="•"/>
              <a:tabLst>
                <a:tab pos="588963" algn="l"/>
              </a:tabLst>
            </a:pP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k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представляет собой угловой коэффициент прямой, поэтому его можно найти как отношение приращения функции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к приращению аргумента 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 В качестве 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удобнее всего выбрать разность координат крайних точек графика (</a:t>
            </a:r>
            <a:r>
              <a:rPr lang="ru-RU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ru-RU" b="1" baseline="-30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–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ru-RU" b="1" baseline="-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). При этом 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y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</a:t>
            </a:r>
            <a:r>
              <a:rPr lang="ru-RU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ru-RU" b="1" baseline="-30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 –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y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ru-RU" b="1" baseline="-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).</a:t>
            </a: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3786188" y="5148263"/>
            <a:ext cx="5357812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ru-RU" i="1" dirty="0">
                <a:latin typeface="Calibri" pitchFamily="34" charset="0"/>
              </a:rPr>
              <a:t>      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это отрезок, который прямая линия графика отсекает на оси ординат (на вертикальной оси), поэтому для нахождения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надо довести экспериментальную прямую до оси ординат и определить ординату их точки пересечения.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34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05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0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50534" grpId="0"/>
      <p:bldP spid="15053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428625"/>
            <a:ext cx="1714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 наименьших квадратов</a:t>
            </a:r>
            <a:endParaRPr lang="ru-RU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571625" y="428625"/>
            <a:ext cx="7572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 это правило справедливо только в том случае, когда координатные оси пересекаются в начале координат, то есть в точке с координатами (0; 0).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0" y="990600"/>
            <a:ext cx="91440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				  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же удобнее выбрать другую точку пересечения осей, как это сделано при построении графика на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рис.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 нужно использовать другое правило: надо выбрать две точки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прямой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например, точки с координатами (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)) и (</a:t>
            </a:r>
            <a:r>
              <a:rPr lang="ru-RU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baseline="-25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baseline="-25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)) и записать уравнение прямой, проходящей через эти точки:</a:t>
            </a:r>
          </a:p>
        </p:txBody>
      </p:sp>
      <p:sp>
        <p:nvSpPr>
          <p:cNvPr id="15158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51576" name="Object 24"/>
          <p:cNvGraphicFramePr>
            <a:graphicFrameLocks noChangeAspect="1"/>
          </p:cNvGraphicFramePr>
          <p:nvPr/>
        </p:nvGraphicFramePr>
        <p:xfrm>
          <a:off x="2857500" y="2071688"/>
          <a:ext cx="31432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7" name="Формула" r:id="rId3" imgW="1562100" imgH="495300" progId="Equation.3">
                  <p:embed/>
                </p:oleObj>
              </mc:Choice>
              <mc:Fallback>
                <p:oleObj name="Формула" r:id="rId3" imgW="15621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0" y="2071688"/>
                        <a:ext cx="314325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8603483" y="2143125"/>
            <a:ext cx="4539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solidFill>
                <a:srgbClr val="2301E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0" y="2714625"/>
            <a:ext cx="914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Приведение этого уравнение к виду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(1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даёт следующее выражение для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5158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51577" name="Object 25"/>
          <p:cNvGraphicFramePr>
            <a:graphicFrameLocks noChangeAspect="1"/>
          </p:cNvGraphicFramePr>
          <p:nvPr/>
        </p:nvGraphicFramePr>
        <p:xfrm>
          <a:off x="2357438" y="3000375"/>
          <a:ext cx="4500562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8" r:id="rId5" imgW="2743200" imgH="457200" progId="">
                  <p:embed/>
                </p:oleObj>
              </mc:Choice>
              <mc:Fallback>
                <p:oleObj r:id="rId5" imgW="2743200" imgH="457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38" y="3000375"/>
                        <a:ext cx="4500562" cy="642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8603483" y="3071813"/>
            <a:ext cx="4539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solidFill>
                <a:srgbClr val="2301E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0" y="357187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Описанный метод определения параметров прямой линии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есть метод их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косвенного измерения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0" y="385762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так как всякое измерение обладает погрешностью, то возникает вопрос: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оценить погрешности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и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)?</a:t>
            </a:r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0" y="4429125"/>
            <a:ext cx="4214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Проще всего это сделать так.</a:t>
            </a:r>
          </a:p>
        </p:txBody>
      </p:sp>
      <p:sp>
        <p:nvSpPr>
          <p:cNvPr id="151558" name="Rectangle 6"/>
          <p:cNvSpPr>
            <a:spLocks noChangeArrowheads="1"/>
          </p:cNvSpPr>
          <p:nvPr/>
        </p:nvSpPr>
        <p:spPr bwMode="auto">
          <a:xfrm>
            <a:off x="0" y="4714875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FontTx/>
              <a:buChar char="•"/>
              <a:tabLst>
                <a:tab pos="588963" algn="l"/>
              </a:tabLst>
            </a:pPr>
            <a:r>
              <a:rPr lang="ru-RU" sz="1400" b="1" dirty="0">
                <a:cs typeface="Times New Roman" pitchFamily="18" charset="0"/>
              </a:rPr>
              <a:t>      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Надо провести через доверительные интервалы ещё две прямые линии: для первой из них параметры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должны быть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максимально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возможными, поэтому её надо провести как можно круче и выше, для второй – значения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должны быть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минимально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возможными, её надо провести как можно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положе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ниже.</a:t>
            </a:r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0" y="5786438"/>
            <a:ext cx="8601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Tx/>
              <a:buChar char="•"/>
              <a:tabLst>
                <a:tab pos="588963" algn="l"/>
              </a:tabLst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 этого погрешности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k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 и 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 можно определить очевидным образом</a:t>
            </a:r>
            <a:r>
              <a:rPr lang="ru-RU" b="1" dirty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:</a:t>
            </a:r>
          </a:p>
        </p:txBody>
      </p:sp>
      <p:sp>
        <p:nvSpPr>
          <p:cNvPr id="15159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51560" name="Object 26"/>
          <p:cNvGraphicFramePr>
            <a:graphicFrameLocks noChangeAspect="1"/>
          </p:cNvGraphicFramePr>
          <p:nvPr/>
        </p:nvGraphicFramePr>
        <p:xfrm>
          <a:off x="2571750" y="6143625"/>
          <a:ext cx="38576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9" name="Формула" r:id="rId7" imgW="2743200" imgH="444500" progId="Equation.3">
                  <p:embed/>
                </p:oleObj>
              </mc:Choice>
              <mc:Fallback>
                <p:oleObj name="Формула" r:id="rId7" imgW="27432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0" y="6143625"/>
                        <a:ext cx="3857625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8603483" y="6215063"/>
            <a:ext cx="4539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solidFill>
                <a:srgbClr val="2301E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76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45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42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1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1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1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1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0"/>
                                        <p:tgtEl>
                                          <p:spTgt spid="151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5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  <p:bldP spid="5" grpId="0" autoUpdateAnimBg="0"/>
      <p:bldP spid="8" grpId="0" autoUpdateAnimBg="0"/>
      <p:bldP spid="9" grpId="0" autoUpdateAnimBg="0"/>
      <p:bldP spid="12" grpId="0" autoUpdateAnimBg="0"/>
      <p:bldP spid="13" grpId="0" autoUpdateAnimBg="0"/>
      <p:bldP spid="14" grpId="0" autoUpdateAnimBg="0"/>
      <p:bldP spid="151557" grpId="0" autoUpdateAnimBg="0"/>
      <p:bldP spid="151559" grpId="0"/>
      <p:bldP spid="20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428625"/>
            <a:ext cx="1714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 наименьших квадратов</a:t>
            </a:r>
            <a:endParaRPr lang="ru-RU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2577" name="Rectangle 1"/>
          <p:cNvSpPr>
            <a:spLocks noChangeArrowheads="1"/>
          </p:cNvSpPr>
          <p:nvPr/>
        </p:nvSpPr>
        <p:spPr bwMode="auto">
          <a:xfrm>
            <a:off x="1643063" y="500063"/>
            <a:ext cx="75009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Второй способ определения параметров линейной зависимости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полученной экспериментальным путём, –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аналитический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643063" y="1071563"/>
            <a:ext cx="7500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 называется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методом наименьших квадратов.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0" y="1357313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Его идея в том, что среди всевозможных комплектов пары чисел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существует такой единственный комплект, для которого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сумма квадратов отклонений ординат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экспериментальных точек от соответствующих ординат прямой линии с параметрами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минимальна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0" y="2500313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рассматривая этот метод в деталях, приведём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конечные выражения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позволяющие определить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261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52605" name="Object 29"/>
          <p:cNvGraphicFramePr>
            <a:graphicFrameLocks noChangeAspect="1"/>
          </p:cNvGraphicFramePr>
          <p:nvPr/>
        </p:nvGraphicFramePr>
        <p:xfrm>
          <a:off x="3214688" y="3000375"/>
          <a:ext cx="3714750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8" r:id="rId3" imgW="2476500" imgH="444500" progId="">
                  <p:embed/>
                </p:oleObj>
              </mc:Choice>
              <mc:Fallback>
                <p:oleObj r:id="rId3" imgW="2476500" imgH="4445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688" y="3000375"/>
                        <a:ext cx="3714750" cy="642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8603483" y="3000375"/>
            <a:ext cx="4539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solidFill>
                <a:srgbClr val="2301E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0" y="3429000"/>
            <a:ext cx="1928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где обозначено:</a:t>
            </a:r>
          </a:p>
        </p:txBody>
      </p:sp>
      <p:sp>
        <p:nvSpPr>
          <p:cNvPr id="15261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52580" name="Object 30"/>
          <p:cNvGraphicFramePr>
            <a:graphicFrameLocks noChangeAspect="1"/>
          </p:cNvGraphicFramePr>
          <p:nvPr/>
        </p:nvGraphicFramePr>
        <p:xfrm>
          <a:off x="1214438" y="3714750"/>
          <a:ext cx="65722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9" r:id="rId5" imgW="4368800" imgH="495300" progId="">
                  <p:embed/>
                </p:oleObj>
              </mc:Choice>
              <mc:Fallback>
                <p:oleObj r:id="rId5" imgW="4368800" imgH="4953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3714750"/>
                        <a:ext cx="657225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8603483" y="3857625"/>
            <a:ext cx="4539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solidFill>
                <a:srgbClr val="2301E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0" y="4357688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этих формулах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число экспериментальных точек, а наборы чисел (</a:t>
            </a:r>
            <a:r>
              <a:rPr lang="ru-RU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baseline="-25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и (</a:t>
            </a:r>
            <a:r>
              <a:rPr lang="ru-RU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b="1" baseline="-25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– результаты измерений, то есть абсциссы и ординаты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экспериментальных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точек.</a:t>
            </a: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0" y="4929188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Погрешности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косвенного измерения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параметров прямой линии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методом наименьших квадратов определяются по следующим формулам:</a:t>
            </a:r>
          </a:p>
        </p:txBody>
      </p:sp>
      <p:sp>
        <p:nvSpPr>
          <p:cNvPr id="15262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52582" name="Object 31"/>
          <p:cNvGraphicFramePr>
            <a:graphicFrameLocks noChangeAspect="1"/>
          </p:cNvGraphicFramePr>
          <p:nvPr/>
        </p:nvGraphicFramePr>
        <p:xfrm>
          <a:off x="2857500" y="5500688"/>
          <a:ext cx="3357563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0" r:id="rId7" imgW="1954951" imgH="444307" progId="">
                  <p:embed/>
                </p:oleObj>
              </mc:Choice>
              <mc:Fallback>
                <p:oleObj r:id="rId7" imgW="1954951" imgH="44430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0" y="5500688"/>
                        <a:ext cx="3357563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262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52584" name="Object 32"/>
          <p:cNvGraphicFramePr>
            <a:graphicFrameLocks noChangeAspect="1"/>
          </p:cNvGraphicFramePr>
          <p:nvPr/>
        </p:nvGraphicFramePr>
        <p:xfrm>
          <a:off x="1714500" y="6143625"/>
          <a:ext cx="5643563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1" r:id="rId9" imgW="3606800" imgH="508000" progId="">
                  <p:embed/>
                </p:oleObj>
              </mc:Choice>
              <mc:Fallback>
                <p:oleObj r:id="rId9" imgW="3606800" imgH="508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6143625"/>
                        <a:ext cx="5643563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0" y="6286500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где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8603483" y="5500688"/>
            <a:ext cx="4539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solidFill>
                <a:srgbClr val="2301E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>
            <a:off x="8603483" y="6286500"/>
            <a:ext cx="4539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b="1" dirty="0" smtClean="0">
                <a:solidFill>
                  <a:srgbClr val="2301ED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solidFill>
                <a:srgbClr val="2301E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31A7-34E1-44B9-B01E-8D20E2A40EA0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17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5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225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5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3000"/>
                                        <p:tgtEl>
                                          <p:spTgt spid="15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0"/>
                                        <p:tgtEl>
                                          <p:spTgt spid="152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6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152577" grpId="0" autoUpdateAnimBg="0"/>
      <p:bldP spid="5" grpId="0" autoUpdateAnimBg="0"/>
      <p:bldP spid="6" grpId="0" autoUpdateAnimBg="0"/>
      <p:bldP spid="7" grpId="0" autoUpdateAnimBg="0"/>
      <p:bldP spid="10" grpId="0" autoUpdateAnimBg="0"/>
      <p:bldP spid="11" grpId="0" autoUpdateAnimBg="0"/>
      <p:bldP spid="14" grpId="0" autoUpdateAnimBg="0"/>
      <p:bldP spid="15" grpId="0" autoUpdateAnimBg="0"/>
      <p:bldP spid="16" grpId="0" autoUpdateAnimBg="0"/>
      <p:bldP spid="21" grpId="0"/>
      <p:bldP spid="22" grpId="0" autoUpdateAnimBg="0"/>
      <p:bldP spid="23" grpId="0" autoUpdateAnimBg="0"/>
    </p:bldLst>
  </p:timing>
</p:sld>
</file>

<file path=ppt/theme/theme1.xml><?xml version="1.0" encoding="utf-8"?>
<a:theme xmlns:a="http://schemas.openxmlformats.org/drawingml/2006/main" name="Тема Office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7936</TotalTime>
  <Words>3361</Words>
  <Application>Microsoft Office PowerPoint</Application>
  <PresentationFormat>Экран (4:3)</PresentationFormat>
  <Paragraphs>457</Paragraphs>
  <Slides>60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60</vt:i4>
      </vt:variant>
    </vt:vector>
  </HeadingPairs>
  <TitlesOfParts>
    <vt:vector size="68" baseType="lpstr">
      <vt:lpstr>Arial</vt:lpstr>
      <vt:lpstr>Calibri</vt:lpstr>
      <vt:lpstr>Cambria Math</vt:lpstr>
      <vt:lpstr>Symbol</vt:lpstr>
      <vt:lpstr>Times New Roman</vt:lpstr>
      <vt:lpstr>Тема Office</vt:lpstr>
      <vt:lpstr>Формула</vt:lpstr>
      <vt:lpstr>Picture</vt:lpstr>
      <vt:lpstr>Тема 1: Предмет физики и её связь с другими науками </vt:lpstr>
      <vt:lpstr>Презентация PowerPoint</vt:lpstr>
      <vt:lpstr>Презентация PowerPoint</vt:lpstr>
      <vt:lpstr>1. О физике физика(природа)</vt:lpstr>
      <vt:lpstr>Презентация PowerPoint</vt:lpstr>
      <vt:lpstr>1.1 Изучение  (познание)=получение знаний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1.2 Фундаментальность физики (предмет физики) </vt:lpstr>
      <vt:lpstr>2. Теория и эксперимент в физике.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2.1.  Физические величины и их измерения в физике. </vt:lpstr>
      <vt:lpstr>Презентация PowerPoint</vt:lpstr>
      <vt:lpstr>Презентация PowerPoint</vt:lpstr>
      <vt:lpstr>2.2.  Математика в физике </vt:lpstr>
      <vt:lpstr>Презентация PowerPoint</vt:lpstr>
      <vt:lpstr>2.3 Погрешности измерений</vt:lpstr>
      <vt:lpstr>Презентация PowerPoint</vt:lpstr>
      <vt:lpstr>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2.3.3. Погрешность косвенных измерений</vt:lpstr>
      <vt:lpstr>2.4 Приборная погрешность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ФТИ ТПУ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1: ПРЕДМЕТ ФИЗИКИ И ЕЁ СВЯЗЬ С ДРУГИМИ НАУКАМИ </dc:title>
  <dc:creator>Nikolay A. Antropov</dc:creator>
  <cp:lastModifiedBy>Nikolay A. Antropov</cp:lastModifiedBy>
  <cp:revision>128</cp:revision>
  <dcterms:created xsi:type="dcterms:W3CDTF">2014-01-25T05:15:20Z</dcterms:created>
  <dcterms:modified xsi:type="dcterms:W3CDTF">2016-02-16T09:10:17Z</dcterms:modified>
</cp:coreProperties>
</file>