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33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04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294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588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509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35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24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80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27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94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517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84B25D-8031-4A59-B2E1-D4D408EC46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910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C739-E60F-4396-BC6C-0B51ECBA639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B910E-890E-43DD-B3F4-333790BD7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05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png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13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5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ЭЛЕКТРИЧЕСКИЙ ТОК В ГАЗАХ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5573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9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.1. Явление ионизации и рекомбинации в газах.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9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.2. Несамостоятельный газовый разряд.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9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.3. Самостоятельный газовый разряд.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9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.4. Типы разрядов.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9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.5. Применение газового разряда.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9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.6. Понятие о плазме.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3A7B2A9-3B7D-4DF0-8B40-537E3366040A}" type="slidenum">
              <a:rPr lang="ru-RU" altLang="ru-RU" sz="1400"/>
              <a:pPr eaLnBrk="1" hangingPunct="1"/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4935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.1. Явление ионизации и рекомбинации в газах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524000" y="1557338"/>
            <a:ext cx="9144000" cy="530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80000"/>
              </a:lnSpc>
            </a:pPr>
            <a:r>
              <a:rPr lang="ru-RU" altLang="ru-RU" sz="2400" i="1">
                <a:solidFill>
                  <a:srgbClr val="CC3300"/>
                </a:solidFill>
              </a:rPr>
              <a:t> </a:t>
            </a:r>
            <a:r>
              <a:rPr lang="ru-RU" altLang="ru-RU" sz="2400" b="1" i="1">
                <a:solidFill>
                  <a:srgbClr val="CC3300"/>
                </a:solidFill>
              </a:rPr>
              <a:t>Ток в газах – это встречный поток ионов и свободных электронов.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400" i="1">
                <a:solidFill>
                  <a:srgbClr val="CC3300"/>
                </a:solidFill>
              </a:rPr>
              <a:t>Процесс </a:t>
            </a:r>
            <a:r>
              <a:rPr lang="ru-RU" altLang="ru-RU" sz="2400" b="1" i="1">
                <a:solidFill>
                  <a:srgbClr val="CC3300"/>
                </a:solidFill>
              </a:rPr>
              <a:t>ионизации</a:t>
            </a:r>
            <a:r>
              <a:rPr lang="ru-RU" altLang="ru-RU" sz="2400" i="1"/>
              <a:t> заключается в том, что </a:t>
            </a:r>
            <a:r>
              <a:rPr lang="ru-RU" altLang="ru-RU" sz="2400" b="1" i="1">
                <a:solidFill>
                  <a:srgbClr val="CC3300"/>
                </a:solidFill>
              </a:rPr>
              <a:t>под действием высокой температуры или некоторых лучей молекулы газа теряют электроны и тем самым превращаются в положительные ионы.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400" i="1"/>
              <a:t>Одновременно с процессом ионизации идёт обратный процесс </a:t>
            </a:r>
            <a:r>
              <a:rPr lang="ru-RU" altLang="ru-RU" sz="2400" b="1" i="1">
                <a:solidFill>
                  <a:srgbClr val="CC3300"/>
                </a:solidFill>
              </a:rPr>
              <a:t>рекомбинации</a:t>
            </a:r>
            <a:r>
              <a:rPr lang="ru-RU" altLang="ru-RU" sz="2400" b="1" i="1"/>
              <a:t> </a:t>
            </a:r>
            <a:r>
              <a:rPr lang="ru-RU" altLang="ru-RU" sz="2400" i="1"/>
              <a:t>(иначе - </a:t>
            </a:r>
            <a:r>
              <a:rPr lang="ru-RU" altLang="ru-RU" sz="2400" b="1" i="1">
                <a:solidFill>
                  <a:srgbClr val="CC3300"/>
                </a:solidFill>
              </a:rPr>
              <a:t>молизации</a:t>
            </a:r>
            <a:r>
              <a:rPr lang="ru-RU" altLang="ru-RU" sz="2400" i="1"/>
              <a:t>).</a:t>
            </a:r>
            <a:endParaRPr lang="ru-RU" altLang="ru-RU" sz="2400" b="1" i="1"/>
          </a:p>
          <a:p>
            <a:pPr algn="just" eaLnBrk="1" hangingPunct="1">
              <a:lnSpc>
                <a:spcPct val="80000"/>
              </a:lnSpc>
            </a:pPr>
            <a:r>
              <a:rPr lang="ru-RU" altLang="ru-RU" sz="2800" b="1" i="1">
                <a:solidFill>
                  <a:srgbClr val="CC3300"/>
                </a:solidFill>
              </a:rPr>
              <a:t>Рекомбинация – </a:t>
            </a:r>
            <a:r>
              <a:rPr lang="ru-RU" altLang="ru-RU" sz="2800" i="1">
                <a:solidFill>
                  <a:srgbClr val="CC3300"/>
                </a:solidFill>
              </a:rPr>
              <a:t>это нейтрализация при встрече разноименных ионов или воссоединение иона и электрона в нейтральную молекулу (атом).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400" i="1"/>
              <a:t>Факторы, под действием которых возникает ионизация в газе, называют </a:t>
            </a:r>
            <a:r>
              <a:rPr lang="ru-RU" altLang="ru-RU" sz="2400" b="1" i="1">
                <a:solidFill>
                  <a:srgbClr val="CC3300"/>
                </a:solidFill>
              </a:rPr>
              <a:t>внешними ионизаторами</a:t>
            </a:r>
            <a:r>
              <a:rPr lang="ru-RU" altLang="ru-RU" sz="2400" i="1"/>
              <a:t>, а возникающая при этом проводимость называется </a:t>
            </a:r>
            <a:r>
              <a:rPr lang="ru-RU" altLang="ru-RU" sz="2400" b="1" i="1">
                <a:solidFill>
                  <a:srgbClr val="CC3300"/>
                </a:solidFill>
              </a:rPr>
              <a:t>несамостоятельной проводимостью</a:t>
            </a:r>
            <a:r>
              <a:rPr lang="ru-RU" altLang="ru-RU" sz="2400" i="1">
                <a:solidFill>
                  <a:srgbClr val="CC3300"/>
                </a:solidFill>
              </a:rPr>
              <a:t>.</a:t>
            </a:r>
            <a:r>
              <a:rPr lang="ru-RU" altLang="ru-RU" sz="2400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717E29-251D-462D-80B5-345D8848AAE8}" type="slidenum">
              <a:rPr lang="ru-RU" altLang="ru-RU" sz="1400"/>
              <a:pPr eaLnBrk="1" hangingPunct="1"/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095210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1631951" y="7938"/>
            <a:ext cx="8856663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charset="0"/>
              </a:rPr>
              <a:t>9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charset="0"/>
              </a:rPr>
              <a:t>.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charset="0"/>
              </a:rPr>
              <a:t>2 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charset="0"/>
              </a:rPr>
              <a:t>НЕСАМОСТОЯТЕЛЬНЫЙ ГАЗОВЫЙ РАЗРЯД</a:t>
            </a:r>
          </a:p>
          <a:p>
            <a:pPr algn="ctr"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ial" charset="0"/>
            </a:endParaRPr>
          </a:p>
          <a:p>
            <a:pPr>
              <a:defRPr/>
            </a:pPr>
            <a:r>
              <a:rPr lang="en-US" b="1" i="1" dirty="0">
                <a:latin typeface="Arial" charset="0"/>
                <a:cs typeface="Arial" charset="0"/>
              </a:rPr>
              <a:t>       </a:t>
            </a:r>
            <a:r>
              <a:rPr lang="ru-RU" sz="2800" b="1" i="1" dirty="0">
                <a:solidFill>
                  <a:srgbClr val="CC3300"/>
                </a:solidFill>
                <a:cs typeface="Arial" charset="0"/>
              </a:rPr>
              <a:t>Несамостоятельным газовым разрядом</a:t>
            </a:r>
            <a:r>
              <a:rPr lang="ru-RU" sz="2800" i="1" dirty="0">
                <a:solidFill>
                  <a:srgbClr val="CC3300"/>
                </a:solidFill>
                <a:cs typeface="Arial" charset="0"/>
              </a:rPr>
              <a:t> называется такой разряд, который, возникнув при наличии электрического поля, может существовать </a:t>
            </a:r>
            <a:r>
              <a:rPr lang="ru-RU" sz="2800" b="1" i="1" dirty="0">
                <a:solidFill>
                  <a:srgbClr val="CC3300"/>
                </a:solidFill>
                <a:cs typeface="Arial" charset="0"/>
              </a:rPr>
              <a:t>только под действием внешнего ионизатора.</a:t>
            </a:r>
          </a:p>
        </p:txBody>
      </p:sp>
      <p:pic>
        <p:nvPicPr>
          <p:cNvPr id="10243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350" y="2686050"/>
            <a:ext cx="4757738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5AE296-2F38-4AA3-A2B6-1F7056C68C57}" type="slidenum">
              <a:rPr lang="ru-RU" altLang="ru-RU" sz="1400"/>
              <a:pPr eaLnBrk="1" hangingPunct="1"/>
              <a:t>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34348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Основные обозначения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19289" y="1125539"/>
            <a:ext cx="8218487" cy="540067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ru-RU" sz="2400" i="1"/>
              <a:t>N</a:t>
            </a:r>
            <a:r>
              <a:rPr lang="en-US" altLang="ru-RU" sz="2400" baseline="-25000"/>
              <a:t>0</a:t>
            </a:r>
            <a:r>
              <a:rPr lang="en-US" altLang="ru-RU" sz="2400"/>
              <a:t> – </a:t>
            </a:r>
            <a:r>
              <a:rPr lang="ru-RU" altLang="ru-RU" sz="2400"/>
              <a:t>число молекул газа в единице </a:t>
            </a:r>
            <a:r>
              <a:rPr lang="en-US" altLang="ru-RU" sz="2400" i="1"/>
              <a:t>V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 sz="2400" i="1"/>
              <a:t>N</a:t>
            </a:r>
            <a:r>
              <a:rPr lang="en-US" altLang="ru-RU" sz="2400"/>
              <a:t> –</a:t>
            </a:r>
            <a:r>
              <a:rPr lang="ru-RU" altLang="ru-RU" sz="2400"/>
              <a:t> число ионов одного знака; </a:t>
            </a:r>
            <a:endParaRPr lang="en-US" altLang="ru-RU" sz="2400"/>
          </a:p>
          <a:p>
            <a:pPr eaLnBrk="1" hangingPunct="1">
              <a:lnSpc>
                <a:spcPct val="80000"/>
              </a:lnSpc>
            </a:pPr>
            <a:r>
              <a:rPr lang="en-US" altLang="ru-RU" sz="2400" i="1"/>
              <a:t>N</a:t>
            </a:r>
            <a:r>
              <a:rPr lang="en-US" altLang="ru-RU" sz="2400"/>
              <a:t>/</a:t>
            </a:r>
            <a:r>
              <a:rPr lang="en-US" altLang="ru-RU" sz="2400" i="1"/>
              <a:t>V</a:t>
            </a:r>
            <a:r>
              <a:rPr lang="en-US" altLang="ru-RU" sz="2400"/>
              <a:t> = </a:t>
            </a:r>
            <a:r>
              <a:rPr lang="en-US" altLang="ru-RU" sz="2400" i="1"/>
              <a:t>n</a:t>
            </a:r>
            <a:r>
              <a:rPr lang="en-US" altLang="ru-RU" sz="2400"/>
              <a:t> </a:t>
            </a:r>
            <a:r>
              <a:rPr lang="ru-RU" altLang="ru-RU" sz="2400"/>
              <a:t>– концентрация ионов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i="1"/>
              <a:t>∆</a:t>
            </a:r>
            <a:r>
              <a:rPr lang="en-US" altLang="ru-RU" sz="2400" i="1"/>
              <a:t>n</a:t>
            </a:r>
            <a:r>
              <a:rPr lang="en-US" altLang="ru-RU" sz="2400" i="1" baseline="-25000"/>
              <a:t>i</a:t>
            </a:r>
            <a:r>
              <a:rPr lang="ru-RU" altLang="ru-RU" sz="2400"/>
              <a:t> – число пар ионов возникающих под действием ионизатора за </a:t>
            </a:r>
            <a:r>
              <a:rPr lang="ru-RU" altLang="ru-RU" sz="2400" i="1"/>
              <a:t>1</a:t>
            </a:r>
            <a:r>
              <a:rPr lang="ru-RU" altLang="ru-RU" sz="2400"/>
              <a:t> сек в единице </a:t>
            </a:r>
            <a:r>
              <a:rPr lang="en-US" altLang="ru-RU" sz="2400" i="1"/>
              <a:t>V</a:t>
            </a:r>
            <a:endParaRPr lang="ru-RU" altLang="ru-RU" sz="2400" i="1"/>
          </a:p>
          <a:p>
            <a:pPr eaLnBrk="1" hangingPunct="1">
              <a:lnSpc>
                <a:spcPct val="80000"/>
              </a:lnSpc>
            </a:pPr>
            <a:r>
              <a:rPr lang="ru-RU" altLang="ru-RU" sz="2400" i="1"/>
              <a:t>∆</a:t>
            </a:r>
            <a:r>
              <a:rPr lang="en-US" altLang="ru-RU" sz="2400" i="1"/>
              <a:t>n</a:t>
            </a:r>
            <a:r>
              <a:rPr lang="en-US" altLang="ru-RU" sz="2400" i="1" baseline="-25000"/>
              <a:t>r</a:t>
            </a:r>
            <a:r>
              <a:rPr lang="ru-RU" altLang="ru-RU" sz="2400" i="1"/>
              <a:t> – </a:t>
            </a:r>
            <a:r>
              <a:rPr lang="ru-RU" altLang="ru-RU" sz="2400"/>
              <a:t>число пар ионов рекомбинирующих за 1 сек в единице объема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i="1"/>
              <a:t>∆</a:t>
            </a:r>
            <a:r>
              <a:rPr lang="en-US" altLang="ru-RU" sz="2400" i="1"/>
              <a:t>n</a:t>
            </a:r>
            <a:r>
              <a:rPr lang="en-US" altLang="ru-RU" sz="2400" i="1" baseline="-25000"/>
              <a:t>j</a:t>
            </a:r>
            <a:r>
              <a:rPr lang="ru-RU" altLang="ru-RU" sz="2400" i="1"/>
              <a:t> – </a:t>
            </a:r>
            <a:r>
              <a:rPr lang="ru-RU" altLang="ru-RU" sz="2400"/>
              <a:t>число пар ионов уходящих из газоразрядного промежутка к электродам за 1 сек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400"/>
              <a:t>            и   </a:t>
            </a:r>
            <a:r>
              <a:rPr lang="ru-RU" altLang="ru-RU" sz="2400" i="1"/>
              <a:t>–</a:t>
            </a:r>
            <a:r>
              <a:rPr lang="ru-RU" altLang="ru-RU" sz="2400"/>
              <a:t> скорости направленного движения положительных и отрицательных ионов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b="1" i="1"/>
              <a:t>μ</a:t>
            </a:r>
            <a:r>
              <a:rPr lang="ru-RU" altLang="ru-RU" sz="2400" i="1"/>
              <a:t> </a:t>
            </a:r>
            <a:r>
              <a:rPr lang="ru-RU" altLang="ru-RU" sz="2400"/>
              <a:t>– подвижность ионов</a:t>
            </a:r>
            <a:endParaRPr lang="en-US" altLang="ru-RU" sz="2400" i="1"/>
          </a:p>
          <a:p>
            <a:pPr eaLnBrk="1" hangingPunct="1">
              <a:lnSpc>
                <a:spcPct val="80000"/>
              </a:lnSpc>
            </a:pPr>
            <a:r>
              <a:rPr lang="en-US" altLang="ru-RU" sz="2400" b="1" i="1"/>
              <a:t>q</a:t>
            </a:r>
            <a:r>
              <a:rPr lang="ru-RU" altLang="ru-RU" sz="2400"/>
              <a:t> – заряд, переносимый ионами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   – плотность тока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    – напряженность электрического поля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 sz="2400" b="1" i="1"/>
              <a:t>d</a:t>
            </a:r>
            <a:r>
              <a:rPr lang="ru-RU" altLang="ru-RU" sz="2400"/>
              <a:t> – расстояние между электродами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524001" y="304576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2424114" y="4203700"/>
          <a:ext cx="4095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406048" imgH="304536" progId="Equation.3">
                  <p:embed/>
                </p:oleObj>
              </mc:Choice>
              <mc:Fallback>
                <p:oleObj name="Формула" r:id="rId3" imgW="406048" imgH="3045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4" y="4203700"/>
                        <a:ext cx="4095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3863975" y="4221163"/>
          <a:ext cx="406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406048" imgH="304536" progId="Equation.3">
                  <p:embed/>
                </p:oleObj>
              </mc:Choice>
              <mc:Fallback>
                <p:oleObj name="Формула" r:id="rId5" imgW="406048" imgH="3045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4221163"/>
                        <a:ext cx="4064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2376488" y="5573714"/>
          <a:ext cx="1905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7" imgW="190417" imgH="444307" progId="Equation.3">
                  <p:embed/>
                </p:oleObj>
              </mc:Choice>
              <mc:Fallback>
                <p:oleObj name="Формула" r:id="rId7" imgW="190417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6488" y="5573714"/>
                        <a:ext cx="1905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274" name="Object 10"/>
          <p:cNvGraphicFramePr>
            <a:graphicFrameLocks noChangeAspect="1"/>
          </p:cNvGraphicFramePr>
          <p:nvPr/>
        </p:nvGraphicFramePr>
        <p:xfrm>
          <a:off x="2382839" y="5937251"/>
          <a:ext cx="2571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9" imgW="253890" imgH="368140" progId="Equation.3">
                  <p:embed/>
                </p:oleObj>
              </mc:Choice>
              <mc:Fallback>
                <p:oleObj name="Формула" r:id="rId9" imgW="253890" imgH="3681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2839" y="5937251"/>
                        <a:ext cx="2571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2AEE61-26E7-4883-98E8-74A113E16AC6}" type="slidenum">
              <a:rPr lang="ru-RU" altLang="ru-RU" sz="1400"/>
              <a:pPr eaLnBrk="1" hangingPunct="1"/>
              <a:t>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845027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1524000" y="-25400"/>
            <a:ext cx="9144000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3200" b="1" i="1" dirty="0">
                <a:latin typeface="Arial" charset="0"/>
                <a:cs typeface="Arial" charset="0"/>
              </a:rPr>
              <a:t>   </a:t>
            </a:r>
            <a:r>
              <a:rPr lang="ru-RU" sz="3200" b="1" i="1" dirty="0">
                <a:solidFill>
                  <a:srgbClr val="CC3300"/>
                </a:solidFill>
                <a:cs typeface="Arial" charset="0"/>
              </a:rPr>
              <a:t>Р</a:t>
            </a:r>
            <a:r>
              <a:rPr lang="ru-RU" sz="3200" b="1" i="1" dirty="0">
                <a:solidFill>
                  <a:srgbClr val="CC3300"/>
                </a:solidFill>
                <a:cs typeface="Times New Roman" pitchFamily="18" charset="0"/>
              </a:rPr>
              <a:t>авновесное состояние</a:t>
            </a:r>
            <a:r>
              <a:rPr lang="ru-RU" sz="3200" i="1" dirty="0">
                <a:solidFill>
                  <a:srgbClr val="CC3300"/>
                </a:solidFill>
                <a:cs typeface="Times New Roman" pitchFamily="18" charset="0"/>
              </a:rPr>
              <a:t>, при котором число пар ионов, </a:t>
            </a:r>
            <a:r>
              <a:rPr lang="ru-RU" sz="3200" b="1" i="1" dirty="0">
                <a:solidFill>
                  <a:srgbClr val="CC3300"/>
                </a:solidFill>
                <a:cs typeface="Times New Roman" pitchFamily="18" charset="0"/>
              </a:rPr>
              <a:t>возникающих</a:t>
            </a:r>
            <a:r>
              <a:rPr lang="ru-RU" sz="3200" i="1" dirty="0">
                <a:solidFill>
                  <a:srgbClr val="CC3300"/>
                </a:solidFill>
                <a:cs typeface="Times New Roman" pitchFamily="18" charset="0"/>
              </a:rPr>
              <a:t> под действием ионизатора за одну секунду в единице объёма, равно числу пар </a:t>
            </a:r>
            <a:r>
              <a:rPr lang="ru-RU" sz="3200" b="1" i="1" dirty="0" err="1">
                <a:solidFill>
                  <a:srgbClr val="CC3300"/>
                </a:solidFill>
                <a:cs typeface="Times New Roman" pitchFamily="18" charset="0"/>
              </a:rPr>
              <a:t>рекомбинировавших</a:t>
            </a:r>
            <a:r>
              <a:rPr lang="ru-RU" sz="3200" b="1" i="1" dirty="0">
                <a:solidFill>
                  <a:srgbClr val="CC3300"/>
                </a:solidFill>
                <a:cs typeface="Times New Roman" pitchFamily="18" charset="0"/>
              </a:rPr>
              <a:t> ионов</a:t>
            </a:r>
            <a:r>
              <a:rPr lang="ru-RU" sz="3200" i="1" dirty="0">
                <a:solidFill>
                  <a:srgbClr val="CC3300"/>
                </a:solidFill>
                <a:cs typeface="Times New Roman" pitchFamily="18" charset="0"/>
              </a:rPr>
              <a:t>.</a:t>
            </a:r>
            <a:endParaRPr lang="ru-RU" sz="3200" i="1" dirty="0">
              <a:solidFill>
                <a:srgbClr val="CC3300"/>
              </a:solidFill>
              <a:cs typeface="Arial" charset="0"/>
            </a:endParaRPr>
          </a:p>
          <a:p>
            <a:pPr>
              <a:defRPr/>
            </a:pPr>
            <a:endParaRPr lang="ru-RU" sz="3200" i="1" dirty="0">
              <a:latin typeface="Arial" charset="0"/>
              <a:cs typeface="Arial" charset="0"/>
            </a:endParaRPr>
          </a:p>
          <a:p>
            <a:pPr>
              <a:defRPr/>
            </a:pPr>
            <a:endParaRPr lang="ru-RU" sz="3200" i="1" dirty="0">
              <a:latin typeface="Arial" charset="0"/>
              <a:cs typeface="Arial" charset="0"/>
            </a:endParaRPr>
          </a:p>
          <a:p>
            <a:pPr>
              <a:defRPr/>
            </a:pPr>
            <a:endParaRPr lang="ru-RU" sz="3200" i="1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ru-RU" sz="3200" i="1" dirty="0">
                <a:cs typeface="Times New Roman" pitchFamily="18" charset="0"/>
              </a:rPr>
              <a:t>При этом </a:t>
            </a:r>
            <a:r>
              <a:rPr lang="ru-RU" sz="3200" b="1" i="1" dirty="0">
                <a:cs typeface="Times New Roman" pitchFamily="18" charset="0"/>
              </a:rPr>
              <a:t>скорость</a:t>
            </a:r>
            <a:r>
              <a:rPr lang="ru-RU" sz="3200" i="1" dirty="0">
                <a:cs typeface="Times New Roman" pitchFamily="18" charset="0"/>
              </a:rPr>
              <a:t> </a:t>
            </a:r>
            <a:r>
              <a:rPr lang="ru-RU" sz="3200" b="1" i="1" dirty="0">
                <a:cs typeface="Times New Roman" pitchFamily="18" charset="0"/>
              </a:rPr>
              <a:t>ионизации равна скорости рекомбинации</a:t>
            </a:r>
            <a:r>
              <a:rPr lang="ru-RU" sz="3200" i="1" dirty="0">
                <a:cs typeface="Times New Roman" pitchFamily="18" charset="0"/>
              </a:rPr>
              <a:t>:</a:t>
            </a:r>
            <a:endParaRPr lang="ru-RU" sz="3200" dirty="0"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3200" dirty="0">
                <a:cs typeface="Times New Roman" pitchFamily="18" charset="0"/>
              </a:rPr>
              <a:t>	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4727575" y="4013201"/>
          <a:ext cx="2376488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774364" imgH="241195" progId="Equation.3">
                  <p:embed/>
                </p:oleObj>
              </mc:Choice>
              <mc:Fallback>
                <p:oleObj name="Формула" r:id="rId3" imgW="77436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5" y="4013201"/>
                        <a:ext cx="2376488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-4160838" y="3752850"/>
            <a:ext cx="2571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latin typeface="Arial" panose="020B0604020202020204" pitchFamily="34" charset="0"/>
              </a:rPr>
              <a:t>.</a:t>
            </a: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1524001" y="306481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294" name="Object 7"/>
          <p:cNvGraphicFramePr>
            <a:graphicFrameLocks noChangeAspect="1"/>
          </p:cNvGraphicFramePr>
          <p:nvPr/>
        </p:nvGraphicFramePr>
        <p:xfrm>
          <a:off x="4367214" y="2852738"/>
          <a:ext cx="3455987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1218671" imgH="266584" progId="Equation.3">
                  <p:embed/>
                </p:oleObj>
              </mc:Choice>
              <mc:Fallback>
                <p:oleObj name="Формула" r:id="rId5" imgW="121867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2852738"/>
                        <a:ext cx="3455987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10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296" name="Object 9"/>
          <p:cNvGraphicFramePr>
            <a:graphicFrameLocks noChangeAspect="1"/>
          </p:cNvGraphicFramePr>
          <p:nvPr/>
        </p:nvGraphicFramePr>
        <p:xfrm>
          <a:off x="4440239" y="1863726"/>
          <a:ext cx="35274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7" imgW="1155700" imgH="279400" progId="Equation.3">
                  <p:embed/>
                </p:oleObj>
              </mc:Choice>
              <mc:Fallback>
                <p:oleObj name="Формула" r:id="rId7" imgW="11557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1863726"/>
                        <a:ext cx="352742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63751" y="4868864"/>
            <a:ext cx="820896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latin typeface="+mj-lt"/>
                <a:cs typeface="Arial" charset="0"/>
              </a:rPr>
              <a:t>Условие равновесия в случае слабого поля</a:t>
            </a:r>
          </a:p>
        </p:txBody>
      </p:sp>
      <p:graphicFrame>
        <p:nvGraphicFramePr>
          <p:cNvPr id="12298" name="Объект 2"/>
          <p:cNvGraphicFramePr>
            <a:graphicFrameLocks noChangeAspect="1"/>
          </p:cNvGraphicFramePr>
          <p:nvPr/>
        </p:nvGraphicFramePr>
        <p:xfrm>
          <a:off x="3863975" y="5589589"/>
          <a:ext cx="4103688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9" imgW="1218671" imgH="266584" progId="Equation.3">
                  <p:embed/>
                </p:oleObj>
              </mc:Choice>
              <mc:Fallback>
                <p:oleObj name="Формула" r:id="rId9" imgW="121867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5589589"/>
                        <a:ext cx="4103688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41D7062-52E8-499F-BB8C-F016017E6718}" type="slidenum">
              <a:rPr lang="ru-RU" altLang="ru-RU" sz="1400"/>
              <a:pPr eaLnBrk="1" hangingPunct="1"/>
              <a:t>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28626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19288" y="260351"/>
            <a:ext cx="8229600" cy="543401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>1. </a:t>
            </a:r>
            <a:r>
              <a:rPr lang="ru-RU" sz="4000" b="1" i="1" dirty="0">
                <a:solidFill>
                  <a:srgbClr val="CC3300"/>
                </a:solidFill>
              </a:rPr>
              <a:t>Слабое поле</a:t>
            </a:r>
          </a:p>
          <a:p>
            <a:pPr eaLnBrk="1" hangingPunct="1">
              <a:defRPr/>
            </a:pPr>
            <a:endParaRPr lang="ru-RU" b="1" i="1" dirty="0" smtClean="0">
              <a:effectLst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b="1" i="1" dirty="0" smtClean="0">
                <a:effectLst/>
              </a:rPr>
              <a:t>Слабый ток</a:t>
            </a:r>
            <a:r>
              <a:rPr lang="ru-RU" dirty="0" smtClean="0">
                <a:effectLst/>
              </a:rPr>
              <a:t>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524001" y="22636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317" name="Object 6"/>
          <p:cNvGraphicFramePr>
            <a:graphicFrameLocks noChangeAspect="1"/>
          </p:cNvGraphicFramePr>
          <p:nvPr/>
        </p:nvGraphicFramePr>
        <p:xfrm>
          <a:off x="911226" y="1844676"/>
          <a:ext cx="10487025" cy="347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3683000" imgH="1219200" progId="Equation.3">
                  <p:embed/>
                </p:oleObj>
              </mc:Choice>
              <mc:Fallback>
                <p:oleObj name="Формула" r:id="rId3" imgW="3683000" imgH="1219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226" y="1844676"/>
                        <a:ext cx="10487025" cy="347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1524001" y="276001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319" name="Object 8"/>
          <p:cNvGraphicFramePr>
            <a:graphicFrameLocks noChangeAspect="1"/>
          </p:cNvGraphicFramePr>
          <p:nvPr/>
        </p:nvGraphicFramePr>
        <p:xfrm>
          <a:off x="2424113" y="5805488"/>
          <a:ext cx="7467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5" imgW="2578100" imgH="279400" progId="Equation.3">
                  <p:embed/>
                </p:oleObj>
              </mc:Choice>
              <mc:Fallback>
                <p:oleObj name="Формула" r:id="rId5" imgW="25781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5805488"/>
                        <a:ext cx="74676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Oval 9"/>
          <p:cNvSpPr>
            <a:spLocks noChangeArrowheads="1"/>
          </p:cNvSpPr>
          <p:nvPr/>
        </p:nvSpPr>
        <p:spPr bwMode="auto">
          <a:xfrm>
            <a:off x="1919289" y="5705476"/>
            <a:ext cx="2160587" cy="11525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1" name="Rectangle 12"/>
          <p:cNvSpPr>
            <a:spLocks noChangeArrowheads="1"/>
          </p:cNvSpPr>
          <p:nvPr/>
        </p:nvSpPr>
        <p:spPr bwMode="auto">
          <a:xfrm>
            <a:off x="1524001" y="306481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322" name="Object 11"/>
          <p:cNvGraphicFramePr>
            <a:graphicFrameLocks noChangeAspect="1"/>
          </p:cNvGraphicFramePr>
          <p:nvPr/>
        </p:nvGraphicFramePr>
        <p:xfrm>
          <a:off x="6240463" y="260350"/>
          <a:ext cx="295275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7" imgW="888614" imgH="266584" progId="Equation.3">
                  <p:embed/>
                </p:oleObj>
              </mc:Choice>
              <mc:Fallback>
                <p:oleObj name="Формула" r:id="rId7" imgW="888614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0463" y="260350"/>
                        <a:ext cx="295275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42BFEFF-568F-4DFE-B018-8DEEB2BBB8A3}" type="slidenum">
              <a:rPr lang="ru-RU" altLang="ru-RU" sz="1400"/>
              <a:pPr eaLnBrk="1" hangingPunct="1"/>
              <a:t>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969816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774825" y="684214"/>
            <a:ext cx="8713788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3200" b="1" i="1" dirty="0">
                <a:solidFill>
                  <a:srgbClr val="A50021"/>
                </a:solidFill>
                <a:cs typeface="Arial" charset="0"/>
              </a:rPr>
              <a:t>Вывод</a:t>
            </a:r>
            <a:r>
              <a:rPr lang="ru-RU" sz="3200" i="1" dirty="0">
                <a:solidFill>
                  <a:srgbClr val="A50021"/>
                </a:solidFill>
                <a:cs typeface="Arial" charset="0"/>
              </a:rPr>
              <a:t>: в случае слабых электрических полей ток при несамостоятельном разряде подчиняется закону Ома.</a:t>
            </a: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2857500" y="90489"/>
          <a:ext cx="6548438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2260600" imgH="215900" progId="Equation.3">
                  <p:embed/>
                </p:oleObj>
              </mc:Choice>
              <mc:Fallback>
                <p:oleObj name="Формула" r:id="rId3" imgW="22606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90489"/>
                        <a:ext cx="6548438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0" name="Picture 4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2401888"/>
            <a:ext cx="6769100" cy="44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532F603-308E-4E41-8D50-F8366B0FAF6A}" type="slidenum">
              <a:rPr lang="ru-RU" altLang="ru-RU" sz="1400"/>
              <a:pPr eaLnBrk="1" hangingPunct="1"/>
              <a:t>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8455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3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0" y="2401888"/>
            <a:ext cx="6769100" cy="4456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24000" y="815975"/>
            <a:ext cx="9144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2800" b="1" i="1" dirty="0">
                <a:cs typeface="Arial" charset="0"/>
              </a:rPr>
              <a:t>Максимальное значение тока, при котором все образующиеся ионы уходят к электродам, носит название </a:t>
            </a:r>
            <a:r>
              <a:rPr lang="ru-RU" sz="2800" b="1" i="1" dirty="0">
                <a:solidFill>
                  <a:srgbClr val="CC3300"/>
                </a:solidFill>
                <a:cs typeface="Arial" charset="0"/>
              </a:rPr>
              <a:t>тока насыщения</a:t>
            </a:r>
            <a:r>
              <a:rPr lang="ru-RU" sz="2800" i="1" dirty="0">
                <a:solidFill>
                  <a:srgbClr val="CC3300"/>
                </a:solidFill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774825" y="220664"/>
            <a:ext cx="28768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3200" b="1" i="1" dirty="0">
                <a:solidFill>
                  <a:srgbClr val="CC3300"/>
                </a:solidFill>
                <a:cs typeface="Arial" charset="0"/>
              </a:rPr>
              <a:t>Сильное поле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62650" y="3200400"/>
            <a:ext cx="204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300538" y="260350"/>
            <a:ext cx="62785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3000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 </a:t>
            </a:r>
            <a:r>
              <a:rPr lang="ru-RU" sz="3000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 </a:t>
            </a:r>
            <a:r>
              <a:rPr lang="ru-RU" sz="3000" b="1" i="1" dirty="0">
                <a:latin typeface="Arial" charset="0"/>
                <a:cs typeface="Arial" charset="0"/>
              </a:rPr>
              <a:t>∆</a:t>
            </a:r>
            <a:r>
              <a:rPr lang="en-US" sz="3000" b="1" i="1" dirty="0">
                <a:latin typeface="Arial" charset="0"/>
                <a:cs typeface="Arial" charset="0"/>
              </a:rPr>
              <a:t>n</a:t>
            </a:r>
            <a:r>
              <a:rPr lang="en-US" sz="3000" b="1" i="1" baseline="-25000" dirty="0">
                <a:latin typeface="Arial" charset="0"/>
                <a:cs typeface="Arial" charset="0"/>
              </a:rPr>
              <a:t>r</a:t>
            </a:r>
            <a:r>
              <a:rPr lang="ru-RU" sz="3000" b="1" i="1" baseline="-25000" dirty="0">
                <a:latin typeface="Arial" charset="0"/>
                <a:cs typeface="Arial" charset="0"/>
              </a:rPr>
              <a:t> </a:t>
            </a:r>
            <a:r>
              <a:rPr lang="ru-RU" sz="3000" b="1" i="1" dirty="0">
                <a:latin typeface="Arial" charset="0"/>
                <a:cs typeface="Arial" charset="0"/>
              </a:rPr>
              <a:t>&lt;&lt;</a:t>
            </a:r>
            <a:r>
              <a:rPr lang="en-US" sz="3000" b="1" i="1" dirty="0">
                <a:latin typeface="Arial" charset="0"/>
                <a:cs typeface="Arial" charset="0"/>
              </a:rPr>
              <a:t> </a:t>
            </a:r>
            <a:r>
              <a:rPr lang="ru-RU" sz="3000" b="1" i="1" dirty="0">
                <a:latin typeface="Arial" charset="0"/>
                <a:cs typeface="Arial" charset="0"/>
              </a:rPr>
              <a:t>∆</a:t>
            </a:r>
            <a:r>
              <a:rPr lang="en-US" sz="3000" b="1" i="1" dirty="0" err="1">
                <a:latin typeface="Arial" charset="0"/>
                <a:cs typeface="Arial" charset="0"/>
              </a:rPr>
              <a:t>n</a:t>
            </a:r>
            <a:r>
              <a:rPr lang="en-US" sz="3000" b="1" i="1" baseline="-25000" dirty="0" err="1">
                <a:latin typeface="Arial" charset="0"/>
                <a:cs typeface="Arial" charset="0"/>
              </a:rPr>
              <a:t>j</a:t>
            </a:r>
            <a:r>
              <a:rPr lang="ru-RU" sz="3000" b="1" i="1" baseline="-25000" dirty="0">
                <a:latin typeface="Arial" charset="0"/>
                <a:cs typeface="Arial" charset="0"/>
              </a:rPr>
              <a:t> </a:t>
            </a:r>
            <a:r>
              <a:rPr lang="en-US" sz="3000" b="1" i="1" dirty="0">
                <a:latin typeface="Arial" charset="0"/>
                <a:cs typeface="Arial" charset="0"/>
              </a:rPr>
              <a:t>  </a:t>
            </a:r>
            <a:r>
              <a:rPr lang="ru-RU" sz="3000" b="1" i="1" dirty="0">
                <a:latin typeface="Arial" charset="0"/>
                <a:cs typeface="Arial" charset="0"/>
              </a:rPr>
              <a:t> </a:t>
            </a:r>
            <a:r>
              <a:rPr lang="en-US" sz="3000" b="1" i="1" dirty="0">
                <a:latin typeface="Arial" charset="0"/>
                <a:cs typeface="Arial" charset="0"/>
              </a:rPr>
              <a:t>  </a:t>
            </a:r>
            <a:r>
              <a:rPr lang="ru-RU" sz="3000" b="1" i="1" dirty="0">
                <a:latin typeface="Arial" charset="0"/>
                <a:cs typeface="Arial" charset="0"/>
              </a:rPr>
              <a:t>∆</a:t>
            </a:r>
            <a:r>
              <a:rPr lang="en-US" sz="3000" b="1" i="1" dirty="0" err="1">
                <a:latin typeface="Arial" charset="0"/>
                <a:cs typeface="Arial" charset="0"/>
              </a:rPr>
              <a:t>n</a:t>
            </a:r>
            <a:r>
              <a:rPr lang="en-US" sz="3000" b="1" i="1" baseline="-25000" dirty="0" err="1">
                <a:latin typeface="Arial" charset="0"/>
                <a:cs typeface="Arial" charset="0"/>
              </a:rPr>
              <a:t>i</a:t>
            </a:r>
            <a:r>
              <a:rPr lang="ru-RU" sz="3000" b="1" i="1" dirty="0">
                <a:latin typeface="Arial" charset="0"/>
                <a:cs typeface="Arial" charset="0"/>
              </a:rPr>
              <a:t> = ∆</a:t>
            </a:r>
            <a:r>
              <a:rPr lang="en-US" sz="3000" b="1" i="1" dirty="0" err="1">
                <a:latin typeface="Arial" charset="0"/>
                <a:cs typeface="Arial" charset="0"/>
              </a:rPr>
              <a:t>n</a:t>
            </a:r>
            <a:r>
              <a:rPr lang="en-US" sz="3000" b="1" i="1" baseline="-25000" dirty="0" err="1">
                <a:latin typeface="Arial" charset="0"/>
                <a:cs typeface="Arial" charset="0"/>
              </a:rPr>
              <a:t>j</a:t>
            </a:r>
            <a:r>
              <a:rPr lang="ru-RU" sz="3000" b="1" i="1" dirty="0">
                <a:latin typeface="Arial" charset="0"/>
                <a:cs typeface="Arial" charset="0"/>
              </a:rPr>
              <a:t> </a:t>
            </a:r>
            <a:r>
              <a:rPr lang="en-US" sz="3000" b="1" i="1" dirty="0">
                <a:latin typeface="Arial" charset="0"/>
                <a:cs typeface="Arial" charset="0"/>
              </a:rPr>
              <a:t>   </a:t>
            </a:r>
            <a:r>
              <a:rPr lang="ru-RU" sz="3000" b="1" i="1" dirty="0">
                <a:latin typeface="Arial" charset="0"/>
                <a:cs typeface="Arial" charset="0"/>
              </a:rPr>
              <a:t>(∆</a:t>
            </a:r>
            <a:r>
              <a:rPr lang="en-US" sz="3000" b="1" i="1" dirty="0">
                <a:latin typeface="Arial" charset="0"/>
                <a:cs typeface="Arial" charset="0"/>
              </a:rPr>
              <a:t>n</a:t>
            </a:r>
            <a:r>
              <a:rPr lang="en-US" sz="3000" b="1" i="1" baseline="-25000" dirty="0">
                <a:latin typeface="Arial" charset="0"/>
                <a:cs typeface="Arial" charset="0"/>
              </a:rPr>
              <a:t>r</a:t>
            </a:r>
            <a:r>
              <a:rPr lang="ru-RU" sz="3000" b="1" i="1" dirty="0">
                <a:latin typeface="Arial" charset="0"/>
                <a:cs typeface="Arial" charset="0"/>
              </a:rPr>
              <a:t>→0)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25EA15E-EE3A-44AA-9864-496ACFAC120D}" type="slidenum">
              <a:rPr lang="ru-RU" altLang="ru-RU" sz="1400"/>
              <a:pPr eaLnBrk="1" hangingPunct="1"/>
              <a:t>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260329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844675"/>
            <a:ext cx="7056438" cy="4533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774826" y="168276"/>
            <a:ext cx="88931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2800" b="1" dirty="0">
                <a:cs typeface="Arial" charset="0"/>
              </a:rPr>
              <a:t>Дальнейшее увеличение напряженности поля ведет к образованию </a:t>
            </a:r>
            <a:r>
              <a:rPr lang="ru-RU" sz="3200" b="1" i="1" dirty="0">
                <a:solidFill>
                  <a:srgbClr val="CC3300"/>
                </a:solidFill>
                <a:cs typeface="Arial" charset="0"/>
              </a:rPr>
              <a:t>лавины</a:t>
            </a:r>
            <a:r>
              <a:rPr lang="ru-RU" sz="2800" b="1" dirty="0">
                <a:solidFill>
                  <a:srgbClr val="CC3300"/>
                </a:solidFill>
                <a:cs typeface="Arial" charset="0"/>
              </a:rPr>
              <a:t> </a:t>
            </a:r>
            <a:r>
              <a:rPr lang="ru-RU" sz="2800" b="1" dirty="0">
                <a:cs typeface="Arial" charset="0"/>
              </a:rPr>
              <a:t>электронов</a:t>
            </a:r>
            <a:r>
              <a:rPr lang="ru-RU" sz="2800" dirty="0">
                <a:cs typeface="Arial" charset="0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5A4C9E-0132-4DFC-93E0-7DADBBCCAC25}" type="slidenum">
              <a:rPr lang="ru-RU" altLang="ru-RU" sz="1400"/>
              <a:pPr eaLnBrk="1" hangingPunct="1"/>
              <a:t>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57495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774826" y="179389"/>
            <a:ext cx="8893175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3200" dirty="0">
                <a:cs typeface="Arial" charset="0"/>
              </a:rPr>
              <a:t>Происходит </a:t>
            </a:r>
            <a:r>
              <a:rPr lang="ru-RU" sz="3200" b="1" i="1" dirty="0">
                <a:solidFill>
                  <a:srgbClr val="CC3300"/>
                </a:solidFill>
                <a:cs typeface="Arial" charset="0"/>
              </a:rPr>
              <a:t>лавинообразное размножение первичных ионов и электронов</a:t>
            </a:r>
            <a:r>
              <a:rPr lang="ru-RU" sz="3200" dirty="0">
                <a:cs typeface="Arial" charset="0"/>
              </a:rPr>
              <a:t>, созданных внешним ионизатором и </a:t>
            </a:r>
            <a:r>
              <a:rPr lang="ru-RU" sz="3200" b="1" i="1" dirty="0">
                <a:solidFill>
                  <a:srgbClr val="CC3300"/>
                </a:solidFill>
                <a:cs typeface="Arial" charset="0"/>
              </a:rPr>
              <a:t>усиление разрядного тока.</a:t>
            </a:r>
          </a:p>
        </p:txBody>
      </p:sp>
      <p:pic>
        <p:nvPicPr>
          <p:cNvPr id="17411" name="Picture 3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259014"/>
            <a:ext cx="6985000" cy="459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35E24-04BC-49FA-93E2-420AEE0DE4F4}" type="slidenum">
              <a:rPr lang="ru-RU" altLang="ru-RU" sz="1400"/>
              <a:pPr eaLnBrk="1" hangingPunct="1"/>
              <a:t>10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80800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4" y="3525838"/>
            <a:ext cx="5062537" cy="33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703388" y="244772"/>
            <a:ext cx="885666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b="1" i="1" dirty="0">
                <a:latin typeface="Arial" charset="0"/>
                <a:cs typeface="Times New Roman" pitchFamily="18" charset="0"/>
              </a:rPr>
              <a:t>Вывод</a:t>
            </a:r>
            <a:r>
              <a:rPr lang="ru-RU" dirty="0">
                <a:latin typeface="Arial" charset="0"/>
                <a:cs typeface="Times New Roman" pitchFamily="18" charset="0"/>
              </a:rPr>
              <a:t>: </a:t>
            </a:r>
            <a:r>
              <a:rPr lang="ru-RU" i="1" dirty="0">
                <a:cs typeface="Times New Roman" pitchFamily="18" charset="0"/>
              </a:rPr>
              <a:t>для несамостоятельного разряда </a:t>
            </a:r>
            <a:r>
              <a:rPr lang="ru-RU" b="1" i="1" dirty="0">
                <a:solidFill>
                  <a:srgbClr val="CC3300"/>
                </a:solidFill>
                <a:cs typeface="Times New Roman" pitchFamily="18" charset="0"/>
              </a:rPr>
              <a:t>при малых плотностях</a:t>
            </a:r>
            <a:r>
              <a:rPr lang="ru-RU" b="1" i="1" dirty="0"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CC3300"/>
                </a:solidFill>
                <a:cs typeface="Times New Roman" pitchFamily="18" charset="0"/>
              </a:rPr>
              <a:t>тока</a:t>
            </a:r>
            <a:r>
              <a:rPr lang="ru-RU" i="1" dirty="0">
                <a:cs typeface="Times New Roman" pitchFamily="18" charset="0"/>
              </a:rPr>
              <a:t>, т.е. когда основную роль в исчезновении зарядов из газоразрядного промежутка играет процесс рекомбинации, имеет место закон Ома</a:t>
            </a:r>
            <a:r>
              <a:rPr lang="ru-RU" dirty="0">
                <a:cs typeface="Times New Roman" pitchFamily="18" charset="0"/>
              </a:rPr>
              <a:t>:</a:t>
            </a:r>
            <a:endParaRPr lang="ru-RU" dirty="0">
              <a:cs typeface="Arial" charset="0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5951539" y="1412876"/>
          <a:ext cx="936625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4" imgW="520474" imgH="279279" progId="Equation.3">
                  <p:embed/>
                </p:oleObj>
              </mc:Choice>
              <mc:Fallback>
                <p:oleObj name="Формула" r:id="rId4" imgW="520474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9" y="1412876"/>
                        <a:ext cx="936625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6"/>
          <p:cNvGraphicFramePr>
            <a:graphicFrameLocks noChangeAspect="1"/>
          </p:cNvGraphicFramePr>
          <p:nvPr/>
        </p:nvGraphicFramePr>
        <p:xfrm>
          <a:off x="4440239" y="1844676"/>
          <a:ext cx="71913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6" imgW="533169" imgH="241195" progId="Equation.3">
                  <p:embed/>
                </p:oleObj>
              </mc:Choice>
              <mc:Fallback>
                <p:oleObj name="Формула" r:id="rId6" imgW="53316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1844676"/>
                        <a:ext cx="719137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1755776" y="1658938"/>
            <a:ext cx="8786813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2800" i="1" dirty="0">
                <a:latin typeface="Arial" charset="0"/>
                <a:cs typeface="Times New Roman" pitchFamily="18" charset="0"/>
              </a:rPr>
              <a:t> </a:t>
            </a:r>
            <a:r>
              <a:rPr lang="ru-RU" sz="2000" i="1" dirty="0">
                <a:cs typeface="Times New Roman" pitchFamily="18" charset="0"/>
              </a:rPr>
              <a:t>при больших полях </a:t>
            </a:r>
            <a:r>
              <a:rPr lang="en-US" sz="2000" i="1" dirty="0">
                <a:cs typeface="Times New Roman" pitchFamily="18" charset="0"/>
              </a:rPr>
              <a:t>           </a:t>
            </a:r>
            <a:r>
              <a:rPr lang="ru-RU" sz="2000" i="1" dirty="0">
                <a:cs typeface="Times New Roman" pitchFamily="18" charset="0"/>
              </a:rPr>
              <a:t>   </a:t>
            </a:r>
            <a:r>
              <a:rPr lang="en-US" sz="2000" i="1" dirty="0">
                <a:cs typeface="Times New Roman" pitchFamily="18" charset="0"/>
              </a:rPr>
              <a:t>   </a:t>
            </a:r>
            <a:r>
              <a:rPr lang="ru-RU" sz="2000" i="1" dirty="0">
                <a:cs typeface="Times New Roman" pitchFamily="18" charset="0"/>
              </a:rPr>
              <a:t>закон Ома не выполняется – наступает явление </a:t>
            </a:r>
            <a:r>
              <a:rPr lang="ru-RU" sz="2000" b="1" i="1" dirty="0">
                <a:solidFill>
                  <a:srgbClr val="CC3300"/>
                </a:solidFill>
                <a:cs typeface="Times New Roman" pitchFamily="18" charset="0"/>
              </a:rPr>
              <a:t>насыщения</a:t>
            </a:r>
            <a:r>
              <a:rPr lang="ru-RU" sz="2000" i="1" dirty="0">
                <a:cs typeface="Times New Roman" pitchFamily="18" charset="0"/>
              </a:rPr>
              <a:t>, </a:t>
            </a:r>
            <a:r>
              <a:rPr lang="ru-RU" sz="2000" i="1" dirty="0">
                <a:cs typeface="Arial" charset="0"/>
              </a:rPr>
              <a:t>     </a:t>
            </a:r>
            <a:r>
              <a:rPr lang="ru-RU" sz="2000" i="1" dirty="0">
                <a:cs typeface="Times New Roman" pitchFamily="18" charset="0"/>
              </a:rPr>
              <a:t>а </a:t>
            </a:r>
            <a:r>
              <a:rPr lang="ru-RU" sz="2000" i="1" dirty="0">
                <a:solidFill>
                  <a:srgbClr val="CC3300"/>
                </a:solidFill>
                <a:cs typeface="Times New Roman" pitchFamily="18" charset="0"/>
              </a:rPr>
              <a:t>при полях превышающих</a:t>
            </a:r>
            <a:r>
              <a:rPr lang="ru-RU" sz="2000" i="1" dirty="0">
                <a:cs typeface="Times New Roman" pitchFamily="18" charset="0"/>
              </a:rPr>
              <a:t> </a:t>
            </a:r>
            <a:endParaRPr lang="ru-RU" sz="2000" dirty="0">
              <a:cs typeface="Arial" charset="0"/>
            </a:endParaRPr>
          </a:p>
        </p:txBody>
      </p:sp>
      <p:graphicFrame>
        <p:nvGraphicFramePr>
          <p:cNvPr id="18439" name="Object 8"/>
          <p:cNvGraphicFramePr>
            <a:graphicFrameLocks noChangeAspect="1"/>
          </p:cNvGraphicFramePr>
          <p:nvPr/>
        </p:nvGraphicFramePr>
        <p:xfrm>
          <a:off x="6672263" y="2136776"/>
          <a:ext cx="341312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8" imgW="228600" imgH="241300" progId="Equation.3">
                  <p:embed/>
                </p:oleObj>
              </mc:Choice>
              <mc:Fallback>
                <p:oleObj name="Формула" r:id="rId8" imgW="228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263" y="2136776"/>
                        <a:ext cx="341312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1524000" y="2333625"/>
            <a:ext cx="91440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2800" i="1" dirty="0">
                <a:latin typeface="Arial" charset="0"/>
                <a:cs typeface="Times New Roman" pitchFamily="18" charset="0"/>
              </a:rPr>
              <a:t> – </a:t>
            </a:r>
            <a:r>
              <a:rPr lang="ru-RU" sz="2000" i="1" dirty="0">
                <a:cs typeface="Times New Roman" pitchFamily="18" charset="0"/>
              </a:rPr>
              <a:t>возникает </a:t>
            </a:r>
            <a:r>
              <a:rPr lang="ru-RU" sz="2000" b="1" i="1" dirty="0">
                <a:solidFill>
                  <a:srgbClr val="CC3300"/>
                </a:solidFill>
                <a:cs typeface="Times New Roman" pitchFamily="18" charset="0"/>
              </a:rPr>
              <a:t>лавина</a:t>
            </a:r>
            <a:r>
              <a:rPr lang="ru-RU" sz="2000" i="1" dirty="0">
                <a:cs typeface="Times New Roman" pitchFamily="18" charset="0"/>
              </a:rPr>
              <a:t> зарядов, обуславливающая значительное увеличение плотности тока.</a:t>
            </a:r>
            <a:endParaRPr lang="ru-RU" sz="2000" dirty="0"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169FBA-B962-4B29-96CB-AA87C7AD635A}" type="slidenum">
              <a:rPr lang="ru-RU" altLang="ru-RU" sz="1400"/>
              <a:pPr eaLnBrk="1" hangingPunct="1"/>
              <a:t>11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70992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ru-RU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.3. Самостоятельный газовый разряд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sz="3600" b="1" i="1" dirty="0">
                <a:solidFill>
                  <a:srgbClr val="CC3300"/>
                </a:solidFill>
              </a:rPr>
              <a:t>Самостоятельный разряд</a:t>
            </a:r>
            <a:r>
              <a:rPr lang="ru-RU" sz="3600" b="1" i="1" dirty="0"/>
              <a:t> </a:t>
            </a:r>
            <a:r>
              <a:rPr lang="ru-RU" sz="3600" i="1" dirty="0"/>
              <a:t>такой газовый разряд, в котором носители тока возникают в результате тех процессов в газе, которые обусловлены приложенным к газу напряжением. </a:t>
            </a:r>
          </a:p>
          <a:p>
            <a:pPr algn="just" eaLnBrk="1" hangingPunct="1">
              <a:defRPr/>
            </a:pPr>
            <a:r>
              <a:rPr lang="ru-RU" sz="3600" i="1" dirty="0"/>
              <a:t>Т. е. </a:t>
            </a:r>
            <a:r>
              <a:rPr lang="ru-RU" sz="3600" b="1" i="1" dirty="0">
                <a:solidFill>
                  <a:srgbClr val="CC3300"/>
                </a:solidFill>
              </a:rPr>
              <a:t>данный разряд продолжается и после прекращения действия ионизатора.</a:t>
            </a:r>
            <a:endParaRPr lang="ru-RU" sz="3600" b="1" dirty="0">
              <a:solidFill>
                <a:srgbClr val="CC3300"/>
              </a:solidFill>
            </a:endParaRPr>
          </a:p>
          <a:p>
            <a:pPr algn="just" eaLnBrk="1" hangingPunct="1">
              <a:defRPr/>
            </a:pPr>
            <a:endParaRPr lang="ru-RU" b="1" dirty="0" smtClean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1E6040-E14F-41FD-8E00-706E568F613F}" type="slidenum">
              <a:rPr lang="ru-RU" altLang="ru-RU" sz="1400"/>
              <a:pPr eaLnBrk="1" hangingPunct="1"/>
              <a:t>12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28195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524001" y="620713"/>
            <a:ext cx="9396413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  <a:defRPr/>
            </a:pPr>
            <a:endParaRPr lang="ru-RU" sz="3000" i="1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ru-RU" sz="3000" i="1" dirty="0">
                <a:latin typeface="Arial" charset="0"/>
                <a:cs typeface="Arial" charset="0"/>
              </a:rPr>
              <a:t>   </a:t>
            </a:r>
            <a:endParaRPr lang="ru-RU" sz="3000" dirty="0">
              <a:latin typeface="Arial" charset="0"/>
              <a:cs typeface="Arial" charset="0"/>
            </a:endParaRPr>
          </a:p>
          <a:p>
            <a:pPr>
              <a:buFontTx/>
              <a:buChar char="•"/>
              <a:defRPr/>
            </a:pPr>
            <a:r>
              <a:rPr lang="ru-RU" sz="3000" dirty="0">
                <a:latin typeface="Arial" charset="0"/>
                <a:cs typeface="Arial" charset="0"/>
              </a:rPr>
              <a:t>   </a:t>
            </a:r>
            <a:r>
              <a:rPr lang="ru-RU" sz="3000" dirty="0">
                <a:cs typeface="Arial" charset="0"/>
              </a:rPr>
              <a:t>Когда межэлектродный промежуток перекрывается полностью проводящей газоразрядной плазмой, наступает его </a:t>
            </a:r>
            <a:r>
              <a:rPr lang="ru-RU" sz="3000" b="1" i="1" dirty="0">
                <a:solidFill>
                  <a:srgbClr val="A50021"/>
                </a:solidFill>
                <a:cs typeface="Arial" charset="0"/>
              </a:rPr>
              <a:t>пробой</a:t>
            </a:r>
            <a:r>
              <a:rPr lang="ru-RU" sz="3000" dirty="0">
                <a:cs typeface="Arial" charset="0"/>
              </a:rPr>
              <a:t>.</a:t>
            </a:r>
          </a:p>
          <a:p>
            <a:pPr>
              <a:buFontTx/>
              <a:buChar char="•"/>
              <a:defRPr/>
            </a:pPr>
            <a:r>
              <a:rPr lang="ru-RU" sz="3000" dirty="0">
                <a:cs typeface="Arial" charset="0"/>
              </a:rPr>
              <a:t>    Напряжение, при котором происходит пробой межэлектродного промежутка, называется </a:t>
            </a:r>
            <a:r>
              <a:rPr lang="ru-RU" sz="3000" b="1" i="1" dirty="0">
                <a:solidFill>
                  <a:srgbClr val="A50021"/>
                </a:solidFill>
                <a:cs typeface="Arial" charset="0"/>
              </a:rPr>
              <a:t>пробивным напряжением</a:t>
            </a:r>
            <a:r>
              <a:rPr lang="ru-RU" sz="3000" b="1" dirty="0">
                <a:solidFill>
                  <a:srgbClr val="A50021"/>
                </a:solidFill>
                <a:cs typeface="Arial" charset="0"/>
              </a:rPr>
              <a:t>.</a:t>
            </a:r>
            <a:r>
              <a:rPr lang="ru-RU" sz="3000" dirty="0">
                <a:cs typeface="Arial" charset="0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4030AA2-291F-4483-9F6C-E0B9C96C112F}" type="slidenum">
              <a:rPr lang="ru-RU" altLang="ru-RU" sz="1400"/>
              <a:pPr eaLnBrk="1" hangingPunct="1"/>
              <a:t>13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57160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524001" y="498020"/>
            <a:ext cx="939641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  <a:defRPr/>
            </a:pPr>
            <a:r>
              <a:rPr lang="ru-RU" dirty="0">
                <a:latin typeface="Arial" charset="0"/>
                <a:cs typeface="Arial" charset="0"/>
              </a:rPr>
              <a:t>  </a:t>
            </a:r>
            <a:r>
              <a:rPr lang="ru-RU" b="1" dirty="0">
                <a:cs typeface="Arial" charset="0"/>
              </a:rPr>
              <a:t>1.</a:t>
            </a:r>
            <a:r>
              <a:rPr lang="ru-RU" dirty="0">
                <a:cs typeface="Arial" charset="0"/>
              </a:rPr>
              <a:t> При больших напряжениях между электродами газового промежутка </a:t>
            </a:r>
            <a:r>
              <a:rPr lang="ru-RU" b="1" i="1" dirty="0">
                <a:solidFill>
                  <a:srgbClr val="A50021"/>
                </a:solidFill>
                <a:cs typeface="Arial" charset="0"/>
              </a:rPr>
              <a:t>ток сильно возрастает</a:t>
            </a:r>
            <a:r>
              <a:rPr lang="ru-RU" dirty="0">
                <a:cs typeface="Arial" charset="0"/>
              </a:rPr>
              <a:t>. Это происходит вследствие </a:t>
            </a:r>
          </a:p>
          <a:p>
            <a:pPr>
              <a:defRPr/>
            </a:pPr>
            <a:r>
              <a:rPr lang="ru-RU" dirty="0">
                <a:cs typeface="Arial" charset="0"/>
              </a:rPr>
              <a:t>того, что возникающие под действием внешнего ионизатора </a:t>
            </a:r>
          </a:p>
          <a:p>
            <a:pPr>
              <a:defRPr/>
            </a:pPr>
            <a:r>
              <a:rPr lang="ru-RU" b="1" i="1" dirty="0">
                <a:solidFill>
                  <a:srgbClr val="A50021"/>
                </a:solidFill>
                <a:cs typeface="Arial" charset="0"/>
              </a:rPr>
              <a:t>электроны, сильно ускоренные электрическим полем, </a:t>
            </a:r>
          </a:p>
          <a:p>
            <a:pPr>
              <a:defRPr/>
            </a:pPr>
            <a:r>
              <a:rPr lang="ru-RU" b="1" i="1" dirty="0">
                <a:solidFill>
                  <a:srgbClr val="A50021"/>
                </a:solidFill>
                <a:cs typeface="Arial" charset="0"/>
              </a:rPr>
              <a:t>сталкиваются с нейтральными молекулами газа и ионизируют их</a:t>
            </a:r>
            <a:r>
              <a:rPr lang="ru-RU" dirty="0">
                <a:cs typeface="Arial" charset="0"/>
              </a:rPr>
              <a:t>. </a:t>
            </a:r>
          </a:p>
          <a:p>
            <a:pPr>
              <a:buFontTx/>
              <a:buChar char="•"/>
              <a:defRPr/>
            </a:pPr>
            <a:r>
              <a:rPr lang="ru-RU" dirty="0">
                <a:cs typeface="Arial" charset="0"/>
              </a:rPr>
              <a:t>В результате этого образуются </a:t>
            </a:r>
            <a:r>
              <a:rPr lang="ru-RU" b="1" i="1" dirty="0">
                <a:solidFill>
                  <a:srgbClr val="A50021"/>
                </a:solidFill>
                <a:cs typeface="Arial" charset="0"/>
              </a:rPr>
              <a:t>вторичные электроны и положительные ионы   </a:t>
            </a:r>
            <a:r>
              <a:rPr lang="ru-RU" dirty="0">
                <a:cs typeface="Arial" charset="0"/>
              </a:rPr>
              <a:t> (</a:t>
            </a:r>
            <a:r>
              <a:rPr lang="ru-RU" b="1" i="1" dirty="0">
                <a:solidFill>
                  <a:srgbClr val="A50021"/>
                </a:solidFill>
                <a:cs typeface="Arial" charset="0"/>
              </a:rPr>
              <a:t>процесс 1</a:t>
            </a:r>
            <a:r>
              <a:rPr lang="ru-RU" dirty="0">
                <a:cs typeface="Arial" charset="0"/>
              </a:rPr>
              <a:t>) </a:t>
            </a:r>
          </a:p>
        </p:txBody>
      </p:sp>
      <p:pic>
        <p:nvPicPr>
          <p:cNvPr id="21507" name="Picture 3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3141663"/>
            <a:ext cx="6108700" cy="3860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54F3F07-5CC7-4738-8139-F76268B59187}" type="slidenum">
              <a:rPr lang="ru-RU" altLang="ru-RU" sz="1400"/>
              <a:pPr eaLnBrk="1" hangingPunct="1"/>
              <a:t>14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2895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5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0" y="1735138"/>
            <a:ext cx="7608888" cy="5122862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524000" y="260350"/>
            <a:ext cx="9144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tabLst>
                <a:tab pos="539750" algn="l"/>
              </a:tabLst>
              <a:defRPr/>
            </a:pPr>
            <a:r>
              <a:rPr lang="ru-RU" sz="2800" dirty="0">
                <a:latin typeface="Arial" charset="0"/>
                <a:cs typeface="Arial" charset="0"/>
              </a:rPr>
              <a:t> </a:t>
            </a:r>
            <a:r>
              <a:rPr lang="ru-RU" sz="2800" b="1" dirty="0">
                <a:cs typeface="Arial" charset="0"/>
              </a:rPr>
              <a:t>2.</a:t>
            </a:r>
            <a:r>
              <a:rPr lang="ru-RU" sz="2800" dirty="0">
                <a:cs typeface="Arial" charset="0"/>
              </a:rPr>
              <a:t>Ускоренные электрическим полем </a:t>
            </a:r>
            <a:r>
              <a:rPr lang="ru-RU" sz="2800" b="1" i="1" dirty="0">
                <a:solidFill>
                  <a:srgbClr val="A50021"/>
                </a:solidFill>
                <a:cs typeface="Arial" charset="0"/>
              </a:rPr>
              <a:t>положительные ионы, ударяясь о катод, выбивают из него электроны</a:t>
            </a:r>
            <a:r>
              <a:rPr lang="ru-RU" sz="2800" dirty="0">
                <a:cs typeface="Arial" charset="0"/>
              </a:rPr>
              <a:t>   </a:t>
            </a:r>
            <a:r>
              <a:rPr lang="ru-RU" sz="2800" dirty="0">
                <a:solidFill>
                  <a:srgbClr val="C00000"/>
                </a:solidFill>
                <a:cs typeface="Arial" charset="0"/>
              </a:rPr>
              <a:t>(</a:t>
            </a:r>
            <a:r>
              <a:rPr lang="ru-RU" sz="2800" b="1" dirty="0">
                <a:solidFill>
                  <a:srgbClr val="C00000"/>
                </a:solidFill>
                <a:cs typeface="Arial" charset="0"/>
              </a:rPr>
              <a:t>процесс 2</a:t>
            </a:r>
            <a:r>
              <a:rPr lang="ru-RU" sz="2800" dirty="0">
                <a:solidFill>
                  <a:srgbClr val="C00000"/>
                </a:solidFill>
                <a:cs typeface="Arial" charset="0"/>
              </a:rPr>
              <a:t>);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E846AB-5F21-4D47-A3E7-16AE7156D6AF}" type="slidenum">
              <a:rPr lang="ru-RU" altLang="ru-RU" sz="1400"/>
              <a:pPr eaLnBrk="1" hangingPunct="1"/>
              <a:t>15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034110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5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4714" y="1989139"/>
            <a:ext cx="7253287" cy="4414837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524000" y="206376"/>
            <a:ext cx="9144000" cy="181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tabLst>
                <a:tab pos="539750" algn="l"/>
              </a:tabLst>
              <a:defRPr/>
            </a:pPr>
            <a:r>
              <a:rPr lang="ru-RU" sz="2800" dirty="0">
                <a:cs typeface="Arial" charset="0"/>
              </a:rPr>
              <a:t>   </a:t>
            </a:r>
            <a:r>
              <a:rPr lang="ru-RU" sz="2800" b="1" dirty="0">
                <a:cs typeface="Arial" charset="0"/>
              </a:rPr>
              <a:t>3.</a:t>
            </a:r>
            <a:r>
              <a:rPr lang="ru-RU" sz="2800" dirty="0">
                <a:cs typeface="Arial" charset="0"/>
              </a:rPr>
              <a:t> Положительные ионы, сталкиваясь с молекулами газа, переводят их в возбужденное состояние; </a:t>
            </a:r>
            <a:r>
              <a:rPr lang="ru-RU" sz="2800" b="1" i="1" dirty="0">
                <a:solidFill>
                  <a:srgbClr val="A50021"/>
                </a:solidFill>
                <a:cs typeface="Arial" charset="0"/>
              </a:rPr>
              <a:t>переход таких молекул в основное состояние сопровождается испусканием фотонов </a:t>
            </a:r>
            <a:r>
              <a:rPr lang="ru-RU" sz="2800" b="1" i="1" dirty="0">
                <a:solidFill>
                  <a:srgbClr val="C00000"/>
                </a:solidFill>
                <a:cs typeface="Arial" charset="0"/>
              </a:rPr>
              <a:t>(</a:t>
            </a:r>
            <a:r>
              <a:rPr lang="ru-RU" sz="2800" b="1" dirty="0">
                <a:solidFill>
                  <a:srgbClr val="C00000"/>
                </a:solidFill>
                <a:cs typeface="Arial" charset="0"/>
              </a:rPr>
              <a:t>процесс 3</a:t>
            </a:r>
            <a:r>
              <a:rPr lang="ru-RU" sz="2800" b="1" i="1" dirty="0">
                <a:solidFill>
                  <a:srgbClr val="C00000"/>
                </a:solidFill>
                <a:cs typeface="Arial" charset="0"/>
              </a:rPr>
              <a:t>);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66D0D5-3511-4E36-8E2A-8B15C8939F1A}" type="slidenum">
              <a:rPr lang="ru-RU" altLang="ru-RU" sz="1400"/>
              <a:pPr eaLnBrk="1" hangingPunct="1"/>
              <a:t>16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872805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5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4114" y="1735138"/>
            <a:ext cx="7608887" cy="5122862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524000" y="-92075"/>
            <a:ext cx="9144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 typeface="Symbol" pitchFamily="18" charset="2"/>
              <a:buChar char=""/>
              <a:tabLst>
                <a:tab pos="539750" algn="l"/>
              </a:tabLst>
              <a:defRPr/>
            </a:pPr>
            <a:r>
              <a:rPr lang="ru-RU" sz="2800" b="1" i="1" dirty="0">
                <a:solidFill>
                  <a:srgbClr val="A50021"/>
                </a:solidFill>
                <a:latin typeface="Arial" charset="0"/>
                <a:cs typeface="Arial" charset="0"/>
              </a:rPr>
              <a:t> </a:t>
            </a:r>
            <a:r>
              <a:rPr lang="ru-RU" sz="2800" b="1" dirty="0">
                <a:cs typeface="Arial" charset="0"/>
              </a:rPr>
              <a:t>4.</a:t>
            </a:r>
            <a:r>
              <a:rPr lang="ru-RU" sz="2800" b="1" i="1" dirty="0">
                <a:solidFill>
                  <a:srgbClr val="A50021"/>
                </a:solidFill>
                <a:cs typeface="Arial" charset="0"/>
              </a:rPr>
              <a:t> Фотон, поглощенный нейтральной молекулой, ионизирует ее, происходит процесс фотонной ионизации молекул</a:t>
            </a:r>
            <a:r>
              <a:rPr lang="ru-RU" sz="2800" dirty="0">
                <a:cs typeface="Arial" charset="0"/>
              </a:rPr>
              <a:t>   </a:t>
            </a:r>
            <a:r>
              <a:rPr lang="ru-RU" sz="2800" dirty="0">
                <a:solidFill>
                  <a:srgbClr val="C00000"/>
                </a:solidFill>
                <a:cs typeface="Arial" charset="0"/>
              </a:rPr>
              <a:t>(</a:t>
            </a:r>
            <a:r>
              <a:rPr lang="ru-RU" sz="2800" b="1" dirty="0">
                <a:solidFill>
                  <a:srgbClr val="C00000"/>
                </a:solidFill>
                <a:cs typeface="Arial" charset="0"/>
              </a:rPr>
              <a:t>процесс 4</a:t>
            </a:r>
            <a:r>
              <a:rPr lang="ru-RU" sz="2800" dirty="0">
                <a:solidFill>
                  <a:srgbClr val="C00000"/>
                </a:solidFill>
                <a:cs typeface="Arial" charset="0"/>
              </a:rPr>
              <a:t>);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7629DD1-4834-4CA2-8379-AF0396D3DEA6}" type="slidenum">
              <a:rPr lang="ru-RU" altLang="ru-RU" sz="1400"/>
              <a:pPr eaLnBrk="1" hangingPunct="1"/>
              <a:t>17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92304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5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0" y="1735138"/>
            <a:ext cx="7608888" cy="5122862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524000" y="-96838"/>
            <a:ext cx="9144000" cy="101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tabLst>
                <a:tab pos="539750" algn="l"/>
              </a:tabLst>
              <a:defRPr/>
            </a:pPr>
            <a:r>
              <a:rPr lang="ru-RU" sz="3200" b="1" dirty="0">
                <a:cs typeface="Arial" charset="0"/>
              </a:rPr>
              <a:t>5.</a:t>
            </a:r>
            <a:r>
              <a:rPr lang="ru-RU" sz="3200" dirty="0">
                <a:cs typeface="Arial" charset="0"/>
              </a:rPr>
              <a:t> </a:t>
            </a:r>
            <a:r>
              <a:rPr lang="ru-RU" sz="2800" b="1" i="1" dirty="0">
                <a:solidFill>
                  <a:srgbClr val="A50021"/>
                </a:solidFill>
                <a:cs typeface="Arial" charset="0"/>
              </a:rPr>
              <a:t>Выбивание электронов из катода под действием фотонов</a:t>
            </a:r>
            <a:r>
              <a:rPr lang="ru-RU" sz="2800" dirty="0">
                <a:cs typeface="Arial" charset="0"/>
              </a:rPr>
              <a:t>    </a:t>
            </a:r>
            <a:r>
              <a:rPr lang="ru-RU" sz="2800" dirty="0">
                <a:solidFill>
                  <a:srgbClr val="C00000"/>
                </a:solidFill>
                <a:cs typeface="Arial" charset="0"/>
              </a:rPr>
              <a:t>(</a:t>
            </a:r>
            <a:r>
              <a:rPr lang="ru-RU" sz="2800" b="1" dirty="0">
                <a:solidFill>
                  <a:srgbClr val="C00000"/>
                </a:solidFill>
                <a:cs typeface="Arial" charset="0"/>
              </a:rPr>
              <a:t>процесс 5</a:t>
            </a:r>
            <a:r>
              <a:rPr lang="ru-RU" sz="2800" dirty="0">
                <a:solidFill>
                  <a:srgbClr val="C00000"/>
                </a:solidFill>
                <a:cs typeface="Arial" charset="0"/>
              </a:rPr>
              <a:t>);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F77171A-42AD-4107-9CD2-5D45DA97407C}" type="slidenum">
              <a:rPr lang="ru-RU" altLang="ru-RU" sz="1400"/>
              <a:pPr eaLnBrk="1" hangingPunct="1"/>
              <a:t>18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583256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5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8"/>
          <a:stretch>
            <a:fillRect/>
          </a:stretch>
        </p:blipFill>
        <p:spPr>
          <a:xfrm>
            <a:off x="2927351" y="3489326"/>
            <a:ext cx="6264275" cy="3368675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524000" y="722343"/>
            <a:ext cx="9144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 typeface="Symbol" pitchFamily="18" charset="2"/>
              <a:buChar char=""/>
              <a:tabLst>
                <a:tab pos="539750" algn="l"/>
              </a:tabLst>
              <a:defRPr/>
            </a:pPr>
            <a:r>
              <a:rPr lang="ru-RU" sz="2000" dirty="0">
                <a:latin typeface="Arial" charset="0"/>
                <a:cs typeface="Arial" charset="0"/>
              </a:rPr>
              <a:t> </a:t>
            </a:r>
            <a:r>
              <a:rPr lang="ru-RU" sz="2000" b="1" dirty="0">
                <a:latin typeface="Arial" charset="0"/>
                <a:cs typeface="Arial" charset="0"/>
              </a:rPr>
              <a:t>6.</a:t>
            </a:r>
            <a:r>
              <a:rPr lang="ru-RU" sz="2000" dirty="0">
                <a:latin typeface="Arial" charset="0"/>
                <a:cs typeface="Arial" charset="0"/>
              </a:rPr>
              <a:t> </a:t>
            </a:r>
            <a:r>
              <a:rPr lang="ru-RU" dirty="0">
                <a:cs typeface="Arial" charset="0"/>
              </a:rPr>
              <a:t>Наконец, при значительных напряжениях между электродами газового промежутка наступает момент, когда</a:t>
            </a:r>
            <a:r>
              <a:rPr lang="ru-RU" dirty="0">
                <a:latin typeface="Arial" charset="0"/>
                <a:cs typeface="Arial" charset="0"/>
              </a:rPr>
              <a:t> </a:t>
            </a:r>
            <a:r>
              <a:rPr lang="ru-RU" b="1" i="1" dirty="0">
                <a:solidFill>
                  <a:srgbClr val="A50021"/>
                </a:solidFill>
                <a:cs typeface="Arial" charset="0"/>
              </a:rPr>
              <a:t>положительные ионы, обладающие меньшей длиной свободного пробега, чем электроны, приобретают энергию, достаточную для ионизации молекул газа (процесс 6),</a:t>
            </a:r>
            <a:r>
              <a:rPr lang="ru-RU" dirty="0">
                <a:cs typeface="Arial" charset="0"/>
              </a:rPr>
              <a:t> </a:t>
            </a:r>
            <a:r>
              <a:rPr lang="ru-RU" b="1" i="1" dirty="0">
                <a:solidFill>
                  <a:srgbClr val="A50021"/>
                </a:solidFill>
                <a:cs typeface="Arial" charset="0"/>
              </a:rPr>
              <a:t>и к отрицательной пластине устремляются ионные лавины.</a:t>
            </a:r>
            <a:r>
              <a:rPr lang="ru-RU" dirty="0">
                <a:cs typeface="Arial" charset="0"/>
              </a:rPr>
              <a:t> </a:t>
            </a:r>
          </a:p>
          <a:p>
            <a:pPr algn="just">
              <a:buFont typeface="Symbol" pitchFamily="18" charset="2"/>
              <a:buChar char=""/>
              <a:tabLst>
                <a:tab pos="539750" algn="l"/>
              </a:tabLst>
              <a:defRPr/>
            </a:pPr>
            <a:r>
              <a:rPr lang="ru-RU" dirty="0">
                <a:latin typeface="Arial" charset="0"/>
                <a:cs typeface="Arial" charset="0"/>
              </a:rPr>
              <a:t>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возникают, кроме электронных лавин, еще и ионные, сила тока растет уже практически без увеличения напряжения.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6888A95-D348-4BBB-9A34-EAFB8D31A958}" type="slidenum">
              <a:rPr lang="ru-RU" altLang="ru-RU" sz="1400"/>
              <a:pPr eaLnBrk="1" hangingPunct="1"/>
              <a:t>19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162384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0"/>
            <a:ext cx="9036050" cy="6813550"/>
          </a:xfrm>
        </p:spPr>
        <p:txBody>
          <a:bodyPr/>
          <a:lstStyle/>
          <a:p>
            <a:pPr marL="185738" indent="-185738" algn="ctr">
              <a:lnSpc>
                <a:spcPct val="80000"/>
              </a:lnSpc>
              <a:defRPr/>
            </a:pPr>
            <a:r>
              <a:rPr lang="ru-RU" b="1" dirty="0"/>
              <a:t>Условия возникновения и поддержания самостоятельного разряда.</a:t>
            </a:r>
          </a:p>
          <a:p>
            <a:pPr marL="185738" indent="-185738" algn="just">
              <a:lnSpc>
                <a:spcPct val="80000"/>
              </a:lnSpc>
              <a:defRPr/>
            </a:pPr>
            <a:r>
              <a:rPr lang="ru-RU" dirty="0"/>
              <a:t>1) При больших напряжениях между электродами газового промежутка ток сильно возрастает. Это происходит вследствие того, что возникающие под действием внешнего ионизатора электроны, сильно ускоренные электрическим полем, сталкиваются с нейтральными молекулами газа и ионизируют их, в результате чего образуются </a:t>
            </a:r>
            <a:r>
              <a:rPr lang="ru-RU" i="1" dirty="0">
                <a:solidFill>
                  <a:srgbClr val="C00000"/>
                </a:solidFill>
              </a:rPr>
              <a:t>вторичные электроны</a:t>
            </a:r>
            <a:r>
              <a:rPr lang="ru-RU" dirty="0">
                <a:solidFill>
                  <a:srgbClr val="C00000"/>
                </a:solidFill>
              </a:rPr>
              <a:t> и </a:t>
            </a:r>
            <a:r>
              <a:rPr lang="ru-RU" i="1" dirty="0">
                <a:solidFill>
                  <a:srgbClr val="C00000"/>
                </a:solidFill>
              </a:rPr>
              <a:t>положительные ионы</a:t>
            </a:r>
            <a:r>
              <a:rPr lang="ru-RU" dirty="0">
                <a:solidFill>
                  <a:srgbClr val="C00000"/>
                </a:solidFill>
              </a:rPr>
              <a:t> (</a:t>
            </a:r>
            <a:r>
              <a:rPr lang="ru-RU" i="1" dirty="0">
                <a:solidFill>
                  <a:srgbClr val="C00000"/>
                </a:solidFill>
              </a:rPr>
              <a:t>процесс</a:t>
            </a:r>
            <a:r>
              <a:rPr lang="ru-RU" dirty="0">
                <a:solidFill>
                  <a:srgbClr val="C00000"/>
                </a:solidFill>
              </a:rPr>
              <a:t> 1)</a:t>
            </a:r>
            <a:r>
              <a:rPr lang="ru-RU" dirty="0"/>
              <a:t>. </a:t>
            </a:r>
          </a:p>
          <a:p>
            <a:pPr marL="185738" indent="-185738" algn="just">
              <a:lnSpc>
                <a:spcPct val="80000"/>
              </a:lnSpc>
              <a:defRPr/>
            </a:pPr>
            <a:r>
              <a:rPr lang="ru-RU" dirty="0"/>
              <a:t>2) ускоренные электрическим полем положительные ионы, ударяясь о катод, выбивают из него электроны </a:t>
            </a:r>
            <a:r>
              <a:rPr lang="ru-RU" dirty="0">
                <a:solidFill>
                  <a:srgbClr val="C00000"/>
                </a:solidFill>
              </a:rPr>
              <a:t>(</a:t>
            </a:r>
            <a:r>
              <a:rPr lang="ru-RU" i="1" dirty="0">
                <a:solidFill>
                  <a:srgbClr val="C00000"/>
                </a:solidFill>
              </a:rPr>
              <a:t>процесс</a:t>
            </a:r>
            <a:r>
              <a:rPr lang="ru-RU" dirty="0">
                <a:solidFill>
                  <a:srgbClr val="C00000"/>
                </a:solidFill>
              </a:rPr>
              <a:t> 2);</a:t>
            </a:r>
          </a:p>
          <a:p>
            <a:pPr marL="185738" indent="-185738" algn="just">
              <a:lnSpc>
                <a:spcPct val="80000"/>
              </a:lnSpc>
              <a:defRPr/>
            </a:pPr>
            <a:r>
              <a:rPr lang="ru-RU" dirty="0"/>
              <a:t>3) положительные ионы, сталкиваясь с молекулами газа, переводят их в возбужденное состояние; переход таких молекул в основное состояние сопровождается испусканием фотонов </a:t>
            </a:r>
            <a:r>
              <a:rPr lang="ru-RU" dirty="0">
                <a:solidFill>
                  <a:srgbClr val="C00000"/>
                </a:solidFill>
              </a:rPr>
              <a:t>(</a:t>
            </a:r>
            <a:r>
              <a:rPr lang="ru-RU" i="1" dirty="0">
                <a:solidFill>
                  <a:srgbClr val="C00000"/>
                </a:solidFill>
              </a:rPr>
              <a:t>процесс</a:t>
            </a:r>
            <a:r>
              <a:rPr lang="ru-RU" dirty="0">
                <a:solidFill>
                  <a:srgbClr val="C00000"/>
                </a:solidFill>
              </a:rPr>
              <a:t> 3);</a:t>
            </a:r>
          </a:p>
          <a:p>
            <a:pPr marL="185738" indent="-185738">
              <a:lnSpc>
                <a:spcPct val="80000"/>
              </a:lnSpc>
              <a:defRPr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2559B2-5644-445A-B233-C26ADB0DD803}" type="slidenum">
              <a:rPr lang="ru-RU" altLang="ru-RU" sz="1400"/>
              <a:pPr eaLnBrk="1" hangingPunct="1"/>
              <a:t>20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616143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1950" y="333375"/>
            <a:ext cx="8928100" cy="54292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5738" indent="-185738" algn="just">
              <a:lnSpc>
                <a:spcPct val="80000"/>
              </a:lnSpc>
              <a:spcBef>
                <a:spcPct val="20000"/>
              </a:spcBef>
              <a:buClr>
                <a:srgbClr val="666633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4) фотон, поглощенный нейтральной молекулой, ионизирует ее, происходит процесс фотонной ионизации молекул </a:t>
            </a:r>
            <a:r>
              <a:rPr lang="ru-RU" sz="2800" kern="0" dirty="0">
                <a:solidFill>
                  <a:srgbClr val="C00000"/>
                </a:solidFill>
                <a:latin typeface="Times New Roman"/>
                <a:cs typeface="Times New Roman"/>
              </a:rPr>
              <a:t>(</a:t>
            </a:r>
            <a:r>
              <a:rPr lang="ru-RU" sz="2800" i="1" kern="0" dirty="0">
                <a:solidFill>
                  <a:srgbClr val="C00000"/>
                </a:solidFill>
                <a:latin typeface="Times New Roman"/>
                <a:cs typeface="Times New Roman"/>
              </a:rPr>
              <a:t>процесс</a:t>
            </a:r>
            <a:r>
              <a:rPr lang="ru-RU" sz="2800" kern="0" dirty="0">
                <a:solidFill>
                  <a:srgbClr val="C00000"/>
                </a:solidFill>
                <a:latin typeface="Times New Roman"/>
                <a:cs typeface="Times New Roman"/>
              </a:rPr>
              <a:t> 4);</a:t>
            </a:r>
          </a:p>
          <a:p>
            <a:pPr marL="185738" indent="-185738" algn="just">
              <a:lnSpc>
                <a:spcPct val="80000"/>
              </a:lnSpc>
              <a:spcBef>
                <a:spcPct val="20000"/>
              </a:spcBef>
              <a:buClr>
                <a:srgbClr val="666633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5) выбивание электронов из катода под действием фотонов </a:t>
            </a:r>
            <a:r>
              <a:rPr lang="ru-RU" sz="2800" kern="0" dirty="0">
                <a:solidFill>
                  <a:srgbClr val="C00000"/>
                </a:solidFill>
                <a:latin typeface="Times New Roman"/>
                <a:cs typeface="Times New Roman"/>
              </a:rPr>
              <a:t>(</a:t>
            </a:r>
            <a:r>
              <a:rPr lang="ru-RU" sz="2800" i="1" kern="0" dirty="0">
                <a:solidFill>
                  <a:srgbClr val="C00000"/>
                </a:solidFill>
                <a:latin typeface="Times New Roman"/>
                <a:cs typeface="Times New Roman"/>
              </a:rPr>
              <a:t>процесс</a:t>
            </a:r>
            <a:r>
              <a:rPr lang="ru-RU" sz="2800" kern="0" dirty="0">
                <a:solidFill>
                  <a:srgbClr val="C00000"/>
                </a:solidFill>
                <a:latin typeface="Times New Roman"/>
                <a:cs typeface="Times New Roman"/>
              </a:rPr>
              <a:t> 5);</a:t>
            </a:r>
          </a:p>
          <a:p>
            <a:pPr marL="185738" indent="-185738" algn="just">
              <a:lnSpc>
                <a:spcPct val="80000"/>
              </a:lnSpc>
              <a:spcBef>
                <a:spcPct val="20000"/>
              </a:spcBef>
              <a:buClr>
                <a:srgbClr val="666633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6) наконец, при значительных напряжениях между электродами газового промежутка наступает момент, когда положительные ионы, обладающие меньшей длиной свободного пробега, чем электроны, приобретают энергию, достаточную для ионизации молекул газа </a:t>
            </a:r>
            <a:r>
              <a:rPr lang="ru-RU" sz="2800" kern="0" dirty="0">
                <a:solidFill>
                  <a:srgbClr val="C00000"/>
                </a:solidFill>
                <a:latin typeface="Times New Roman"/>
                <a:cs typeface="Times New Roman"/>
              </a:rPr>
              <a:t>(</a:t>
            </a:r>
            <a:r>
              <a:rPr lang="ru-RU" sz="2800" i="1" kern="0" dirty="0">
                <a:solidFill>
                  <a:srgbClr val="C00000"/>
                </a:solidFill>
                <a:latin typeface="Times New Roman"/>
                <a:cs typeface="Times New Roman"/>
              </a:rPr>
              <a:t>процесс</a:t>
            </a:r>
            <a:r>
              <a:rPr lang="ru-RU" sz="2800" kern="0" dirty="0">
                <a:solidFill>
                  <a:srgbClr val="C00000"/>
                </a:solidFill>
                <a:latin typeface="Times New Roman"/>
                <a:cs typeface="Times New Roman"/>
              </a:rPr>
              <a:t> 6), </a:t>
            </a:r>
            <a:r>
              <a:rPr lang="ru-RU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и к отрицательной пластине устремляются ионные лавины. Когда возникают, кроме электронных лавин, еще и ионные, сила тока растет уже практически без увеличения напряжения.</a:t>
            </a:r>
          </a:p>
          <a:p>
            <a:pPr marL="185738" indent="-185738">
              <a:lnSpc>
                <a:spcPct val="80000"/>
              </a:lnSpc>
              <a:spcBef>
                <a:spcPct val="20000"/>
              </a:spcBef>
              <a:buClr>
                <a:srgbClr val="666633"/>
              </a:buClr>
              <a:buSzPct val="80000"/>
              <a:buFont typeface="Wingdings" pitchFamily="2" charset="2"/>
              <a:buChar char="Ø"/>
              <a:defRPr/>
            </a:pPr>
            <a:endParaRPr lang="ru-RU" sz="2200" kern="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B67234-02B1-4134-AA2F-EC9B58F70058}" type="slidenum">
              <a:rPr lang="ru-RU" altLang="ru-RU" sz="1400"/>
              <a:pPr eaLnBrk="1" hangingPunct="1"/>
              <a:t>21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85545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.4. Типы разрядов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indent="-220663" algn="just">
              <a:buNone/>
              <a:defRPr/>
            </a:pPr>
            <a:r>
              <a:rPr lang="ru-RU" dirty="0" smtClean="0">
                <a:effectLst/>
              </a:rPr>
              <a:t>В зависимости от давления газа, конфигурации</a:t>
            </a:r>
            <a:r>
              <a:rPr lang="en-US" dirty="0" smtClean="0">
                <a:effectLst/>
              </a:rPr>
              <a:t> </a:t>
            </a:r>
            <a:r>
              <a:rPr lang="ru-RU" dirty="0" smtClean="0">
                <a:effectLst/>
              </a:rPr>
              <a:t>электродов и параметров внешней цепи существует четыре типа самостоятельных разрядов:</a:t>
            </a:r>
          </a:p>
          <a:p>
            <a:pPr marL="95250" indent="0" algn="ctr">
              <a:buNone/>
              <a:defRPr/>
            </a:pPr>
            <a:r>
              <a:rPr lang="ru-RU" dirty="0" smtClean="0">
                <a:effectLst/>
              </a:rPr>
              <a:t> тлеющий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разряд;</a:t>
            </a:r>
          </a:p>
          <a:p>
            <a:pPr marL="9525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 искровой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разряд;</a:t>
            </a:r>
          </a:p>
          <a:p>
            <a:pPr marL="9525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дуговой разряд;</a:t>
            </a:r>
          </a:p>
          <a:p>
            <a:pPr marL="9525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 коронный разряд</a:t>
            </a:r>
            <a:r>
              <a:rPr lang="ru-RU" dirty="0" smtClean="0">
                <a:effectLst/>
              </a:rPr>
              <a:t>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39FD7C-9701-42A3-B1A7-06FF3EBAEC1A}" type="slidenum">
              <a:rPr lang="ru-RU" altLang="ru-RU" sz="1400"/>
              <a:pPr eaLnBrk="1" hangingPunct="1"/>
              <a:t>22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64199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Тлеющий разряд</a:t>
            </a:r>
          </a:p>
        </p:txBody>
      </p:sp>
      <p:sp>
        <p:nvSpPr>
          <p:cNvPr id="37891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blipFill rotWithShape="1">
            <a:blip r:embed="rId2"/>
            <a:stretch>
              <a:fillRect l="-1037" t="-1887" r="-1852" b="-9704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C5A2BD-CD58-4B6A-80C7-375ECC329CCB}" type="slidenum">
              <a:rPr lang="ru-RU" altLang="ru-RU" sz="1400"/>
              <a:pPr eaLnBrk="1" hangingPunct="1"/>
              <a:t>23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741227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Тлеющий разря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19"/>
          <a:stretch>
            <a:fillRect/>
          </a:stretch>
        </p:blipFill>
        <p:spPr bwMode="auto">
          <a:xfrm>
            <a:off x="2351088" y="188914"/>
            <a:ext cx="7802562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0742FA-76CD-4DEE-9FEA-9B8C1C623405}" type="slidenum">
              <a:rPr lang="ru-RU" altLang="ru-RU" sz="1400"/>
              <a:pPr eaLnBrk="1" hangingPunct="1"/>
              <a:t>24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95089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-242888"/>
            <a:ext cx="8229600" cy="1139826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Тлеющий разряд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992313" y="5221288"/>
            <a:ext cx="817245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cs typeface="Arial" panose="020B0604020202020204" pitchFamily="34" charset="0"/>
              </a:rPr>
              <a:t>1. Астоново темное пространство; 2. Катодная светящаяся пленка; 3. Катодное темное пространство; 4. Тлеющее свечение; 5. Фарадеево темное пространство; 6. Положительный столб. </a:t>
            </a:r>
          </a:p>
        </p:txBody>
      </p:sp>
      <p:pic>
        <p:nvPicPr>
          <p:cNvPr id="32772" name="Picture 4" descr="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5913" y="692151"/>
            <a:ext cx="6297612" cy="4525963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2725D2-0A8B-4F3E-91E9-C97D3B5A7512}" type="slidenum">
              <a:rPr lang="ru-RU" altLang="ru-RU" sz="1400"/>
              <a:pPr eaLnBrk="1" hangingPunct="1"/>
              <a:t>25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923784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Искровой разряд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196976"/>
            <a:ext cx="8229600" cy="6119813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b="1" dirty="0">
                <a:solidFill>
                  <a:srgbClr val="C00000"/>
                </a:solidFill>
              </a:rPr>
              <a:t>Искровой разряд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возникает в газе обычно при давлениях порядка атмосферного</a:t>
            </a:r>
            <a:r>
              <a:rPr lang="ru-RU" dirty="0">
                <a:solidFill>
                  <a:srgbClr val="C00000"/>
                </a:solidFill>
              </a:rPr>
              <a:t>  </a:t>
            </a:r>
            <a:r>
              <a:rPr lang="ru-RU" b="1" dirty="0" err="1">
                <a:solidFill>
                  <a:srgbClr val="C00000"/>
                </a:solidFill>
              </a:rPr>
              <a:t>Р</a:t>
            </a:r>
            <a:r>
              <a:rPr lang="ru-RU" b="1" baseline="-25000" dirty="0" err="1">
                <a:solidFill>
                  <a:srgbClr val="C00000"/>
                </a:solidFill>
              </a:rPr>
              <a:t>ат</a:t>
            </a:r>
            <a:r>
              <a:rPr lang="ru-RU" dirty="0">
                <a:solidFill>
                  <a:srgbClr val="C00000"/>
                </a:solidFill>
              </a:rPr>
              <a:t>.</a:t>
            </a:r>
          </a:p>
          <a:p>
            <a:pPr algn="just" eaLnBrk="1" hangingPunct="1">
              <a:defRPr/>
            </a:pPr>
            <a:r>
              <a:rPr lang="ru-RU" dirty="0"/>
              <a:t> Большая напряженность Е эл. поля: миллионы вольт\метр</a:t>
            </a:r>
          </a:p>
          <a:p>
            <a:pPr algn="just" eaLnBrk="1" hangingPunct="1">
              <a:defRPr/>
            </a:pPr>
            <a:r>
              <a:rPr lang="ru-RU" dirty="0"/>
              <a:t> По внешнему виду искровой разряд представляет собой пучок ярких зигзагообразных разветвляющихся тонких полос, мгновенно пронизывающих разрядный промежуток, быстро гаснущих и постоянно сменяющих друг друга. </a:t>
            </a:r>
          </a:p>
          <a:p>
            <a:pPr algn="just" eaLnBrk="1" hangingPunct="1">
              <a:defRPr/>
            </a:pPr>
            <a:r>
              <a:rPr lang="ru-RU" dirty="0"/>
              <a:t>Эти полоски называют </a:t>
            </a:r>
            <a:r>
              <a:rPr lang="ru-RU" b="1" i="1" dirty="0">
                <a:solidFill>
                  <a:srgbClr val="C00000"/>
                </a:solidFill>
              </a:rPr>
              <a:t>искровыми каналами</a:t>
            </a:r>
            <a:r>
              <a:rPr lang="ru-RU" b="1" dirty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88804C-6AF9-4F3E-9F51-B7D961D56D26}" type="slidenum">
              <a:rPr lang="ru-RU" altLang="ru-RU" sz="1400"/>
              <a:pPr eaLnBrk="1" hangingPunct="1"/>
              <a:t>26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922914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26841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Искровой разряд</a:t>
            </a:r>
          </a:p>
        </p:txBody>
      </p:sp>
      <p:pic>
        <p:nvPicPr>
          <p:cNvPr id="34819" name="Picture 3" descr="6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3" y="1052514"/>
            <a:ext cx="7848600" cy="4237037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3482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524000" y="5851525"/>
          <a:ext cx="9144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4" imgW="3340100" imgH="241300" progId="Equation.3">
                  <p:embed/>
                </p:oleObj>
              </mc:Choice>
              <mc:Fallback>
                <p:oleObj name="Формула" r:id="rId4" imgW="3340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851525"/>
                        <a:ext cx="91440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1524001" y="5445125"/>
            <a:ext cx="5141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Arial" charset="0"/>
              </a:rPr>
              <a:t>Р</a:t>
            </a:r>
            <a:r>
              <a:rPr lang="ru-RU" b="1" i="1" baseline="-250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Arial" charset="0"/>
              </a:rPr>
              <a:t>ат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ADE71E-8BBD-4BCC-8197-A577BF678965}" type="slidenum">
              <a:rPr lang="ru-RU" altLang="ru-RU" sz="1400"/>
              <a:pPr eaLnBrk="1" hangingPunct="1"/>
              <a:t>27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498935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6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03"/>
          <a:stretch>
            <a:fillRect/>
          </a:stretch>
        </p:blipFill>
        <p:spPr>
          <a:xfrm>
            <a:off x="2495550" y="3359150"/>
            <a:ext cx="7488238" cy="3498850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524000" y="811937"/>
            <a:ext cx="9144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Tx/>
              <a:buChar char="•"/>
              <a:defRPr/>
            </a:pPr>
            <a:r>
              <a:rPr lang="ru-RU" dirty="0">
                <a:cs typeface="Arial" charset="0"/>
              </a:rPr>
              <a:t>    После того, как разрядный промежуток «пробит» искровым каналом, сопротивление его становится малым, через канал проходит кратковременный импульс тока большой силы, в течение которого на разрядный промежуток приходится лишь незначительное напряжение. Если мощность источника не очень велика, то после этого импульса тока разряд прекращается. Напряжение между электродами начинает повышаться до прежнего значения, и пробой газа повторяется с образованием нового искрового канала.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CB1818-4186-487E-9416-7E0B851E3020}" type="slidenum">
              <a:rPr lang="ru-RU" altLang="ru-RU" sz="1400"/>
              <a:pPr eaLnBrk="1" hangingPunct="1"/>
              <a:t>28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82177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7_20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163764"/>
            <a:ext cx="5689600" cy="469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0" y="-76200"/>
            <a:ext cx="91440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  <a:defRPr/>
            </a:pPr>
            <a:r>
              <a:rPr lang="ru-RU" sz="2800" dirty="0">
                <a:latin typeface="Arial" charset="0"/>
                <a:cs typeface="Arial" charset="0"/>
              </a:rPr>
              <a:t>    </a:t>
            </a:r>
            <a:r>
              <a:rPr lang="ru-RU" sz="2800" dirty="0">
                <a:cs typeface="Arial" charset="0"/>
              </a:rPr>
              <a:t>В естественных природных условиях искровой разряд наблюдается в виде </a:t>
            </a:r>
            <a:r>
              <a:rPr lang="ru-RU" sz="2800" b="1" i="1" dirty="0">
                <a:solidFill>
                  <a:srgbClr val="A50021"/>
                </a:solidFill>
                <a:cs typeface="Arial" charset="0"/>
              </a:rPr>
              <a:t>молнии.</a:t>
            </a:r>
            <a:r>
              <a:rPr lang="ru-RU" sz="2800" dirty="0">
                <a:cs typeface="Arial" charset="0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ru-RU" sz="2800" dirty="0">
                <a:cs typeface="Arial" charset="0"/>
              </a:rPr>
              <a:t>  На рисунке изображен пример</a:t>
            </a:r>
            <a:r>
              <a:rPr lang="ru-RU" sz="2800" b="1" i="1" dirty="0">
                <a:solidFill>
                  <a:srgbClr val="A50021"/>
                </a:solidFill>
                <a:cs typeface="Arial" charset="0"/>
              </a:rPr>
              <a:t> искрового разряда – молния</a:t>
            </a:r>
            <a:r>
              <a:rPr lang="ru-RU" sz="2800" dirty="0">
                <a:cs typeface="Arial" charset="0"/>
              </a:rPr>
              <a:t>,  </a:t>
            </a:r>
            <a:r>
              <a:rPr lang="ru-RU" sz="2800" b="1" dirty="0">
                <a:solidFill>
                  <a:srgbClr val="A50021"/>
                </a:solidFill>
                <a:cs typeface="Arial" charset="0"/>
              </a:rPr>
              <a:t>продолжительностью   0,2 ÷ 0,3с </a:t>
            </a:r>
          </a:p>
          <a:p>
            <a:pPr>
              <a:buFontTx/>
              <a:buChar char="•"/>
              <a:defRPr/>
            </a:pPr>
            <a:r>
              <a:rPr lang="ru-RU" sz="2800" b="1" dirty="0">
                <a:solidFill>
                  <a:srgbClr val="A50021"/>
                </a:solidFill>
                <a:cs typeface="Arial" charset="0"/>
              </a:rPr>
              <a:t>    силой тока 10</a:t>
            </a:r>
            <a:r>
              <a:rPr lang="ru-RU" sz="2800" b="1" baseline="30000" dirty="0">
                <a:solidFill>
                  <a:srgbClr val="A50021"/>
                </a:solidFill>
                <a:cs typeface="Arial" charset="0"/>
              </a:rPr>
              <a:t>4</a:t>
            </a:r>
            <a:r>
              <a:rPr lang="ru-RU" sz="2800" b="1" dirty="0">
                <a:solidFill>
                  <a:srgbClr val="A50021"/>
                </a:solidFill>
                <a:cs typeface="Arial" charset="0"/>
              </a:rPr>
              <a:t> – 10</a:t>
            </a:r>
            <a:r>
              <a:rPr lang="ru-RU" sz="2800" b="1" baseline="30000" dirty="0">
                <a:solidFill>
                  <a:srgbClr val="A50021"/>
                </a:solidFill>
                <a:cs typeface="Arial" charset="0"/>
              </a:rPr>
              <a:t>5</a:t>
            </a:r>
            <a:r>
              <a:rPr lang="ru-RU" sz="2800" b="1" dirty="0">
                <a:solidFill>
                  <a:srgbClr val="A50021"/>
                </a:solidFill>
                <a:cs typeface="Arial" charset="0"/>
              </a:rPr>
              <a:t> А,       длиной 20 км</a:t>
            </a:r>
            <a:r>
              <a:rPr lang="ru-RU" sz="2800" dirty="0">
                <a:cs typeface="Arial" charset="0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C9D861-4CF5-4BC3-9381-4D4A3610EC15}" type="slidenum">
              <a:rPr lang="ru-RU" altLang="ru-RU" sz="1400"/>
              <a:pPr eaLnBrk="1" hangingPunct="1"/>
              <a:t>29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80064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15876A4-BDBF-4877-AE4A-F09E64943695}" type="slidenum">
              <a:rPr lang="ru-RU" altLang="ru-RU" sz="1400"/>
              <a:pPr eaLnBrk="1" hangingPunct="1"/>
              <a:t>30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9224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IGHTN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E65AB6-4E65-4911-9135-6B46BAF9CD47}" type="slidenum">
              <a:rPr lang="ru-RU" altLang="ru-RU" sz="1400"/>
              <a:pPr eaLnBrk="1" hangingPunct="1"/>
              <a:t>31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605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orces_of_nature_blue_lightning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2135189" y="549276"/>
            <a:ext cx="7273925" cy="3243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SzTx/>
              <a:buFontTx/>
              <a:buChar char="•"/>
            </a:pPr>
            <a:r>
              <a:rPr lang="ru-RU" altLang="ru-RU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Диаметр канала молнии</a:t>
            </a:r>
          </a:p>
          <a:p>
            <a:pPr eaLnBrk="1" hangingPunct="1">
              <a:lnSpc>
                <a:spcPct val="90000"/>
              </a:lnSpc>
              <a:buClrTx/>
              <a:buSzTx/>
              <a:buFontTx/>
              <a:buChar char="•"/>
            </a:pPr>
            <a:r>
              <a:rPr lang="ru-RU" altLang="ru-RU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равен примерно 1 см, </a:t>
            </a:r>
          </a:p>
          <a:p>
            <a:pPr eaLnBrk="1" hangingPunct="1">
              <a:lnSpc>
                <a:spcPct val="90000"/>
              </a:lnSpc>
              <a:buClrTx/>
              <a:buSzTx/>
              <a:buFontTx/>
              <a:buChar char="•"/>
            </a:pPr>
            <a:r>
              <a:rPr lang="ru-RU" altLang="ru-RU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температура в канале молнии </a:t>
            </a:r>
          </a:p>
          <a:p>
            <a:pPr eaLnBrk="1" hangingPunct="1">
              <a:lnSpc>
                <a:spcPct val="90000"/>
              </a:lnSpc>
              <a:buClrTx/>
              <a:buSzTx/>
              <a:buFontTx/>
              <a:buChar char="•"/>
            </a:pPr>
            <a:r>
              <a:rPr lang="ru-RU" altLang="ru-RU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равна примерно 25 000°С, </a:t>
            </a:r>
          </a:p>
          <a:p>
            <a:pPr eaLnBrk="1" hangingPunct="1">
              <a:lnSpc>
                <a:spcPct val="90000"/>
              </a:lnSpc>
              <a:buClrTx/>
              <a:buSzTx/>
              <a:buFontTx/>
              <a:buChar char="•"/>
            </a:pPr>
            <a:r>
              <a:rPr lang="ru-RU" altLang="ru-RU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продолжительность разряда </a:t>
            </a:r>
            <a:endParaRPr lang="en-US" altLang="ru-RU" b="1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Tx/>
              <a:buSzTx/>
              <a:buFontTx/>
              <a:buChar char="•"/>
            </a:pPr>
            <a:r>
              <a:rPr lang="ru-RU" altLang="ru-RU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составляет доли секунды.</a:t>
            </a:r>
            <a:r>
              <a:rPr lang="ru-RU" altLang="ru-RU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9DBA0B3-2879-4991-864B-9D9901EC4964}" type="slidenum">
              <a:rPr lang="ru-RU" altLang="ru-RU" sz="1400"/>
              <a:pPr eaLnBrk="1" hangingPunct="1"/>
              <a:t>32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940169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how-molniya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WordArt 3"/>
          <p:cNvSpPr>
            <a:spLocks noChangeArrowheads="1" noChangeShapeType="1" noTextEdit="1"/>
          </p:cNvSpPr>
          <p:nvPr/>
        </p:nvSpPr>
        <p:spPr bwMode="auto">
          <a:xfrm>
            <a:off x="2208213" y="476251"/>
            <a:ext cx="4248150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Ток молнии может</a:t>
            </a:r>
          </a:p>
          <a:p>
            <a:r>
              <a:rPr lang="ru-RU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достигать 1 млн А,</a:t>
            </a:r>
          </a:p>
          <a:p>
            <a:r>
              <a:rPr lang="ru-RU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напряженность поля </a:t>
            </a:r>
          </a:p>
          <a:p>
            <a:r>
              <a:rPr lang="ru-RU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пробоя (10-30) кВ/см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0994B3-190E-458D-ABAE-3F3FEB14CC0E}" type="slidenum">
              <a:rPr lang="ru-RU" altLang="ru-RU" sz="1400"/>
              <a:pPr eaLnBrk="1" hangingPunct="1"/>
              <a:t>33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742505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show-molniya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WordArt 3"/>
          <p:cNvSpPr>
            <a:spLocks noChangeArrowheads="1" noChangeShapeType="1" noTextEdit="1"/>
          </p:cNvSpPr>
          <p:nvPr/>
        </p:nvSpPr>
        <p:spPr bwMode="auto">
          <a:xfrm>
            <a:off x="2495550" y="549275"/>
            <a:ext cx="3240088" cy="1366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Характерная</a:t>
            </a:r>
          </a:p>
          <a:p>
            <a:r>
              <a:rPr lang="ru-RU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форма путей</a:t>
            </a:r>
          </a:p>
          <a:p>
            <a:r>
              <a:rPr lang="ru-RU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разрядов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2135189" y="404814"/>
            <a:ext cx="3889375" cy="172878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68E917-2500-4DCF-A553-56A1D88C0856}" type="slidenum">
              <a:rPr lang="ru-RU" altLang="ru-RU" sz="1400"/>
              <a:pPr eaLnBrk="1" hangingPunct="1"/>
              <a:t>34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889387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Дуговой разряд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92313" y="1196976"/>
            <a:ext cx="8291512" cy="5040313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b="1" dirty="0">
                <a:solidFill>
                  <a:srgbClr val="A50021"/>
                </a:solidFill>
              </a:rPr>
              <a:t>Дуговой разряд</a:t>
            </a:r>
            <a:r>
              <a:rPr lang="ru-RU" b="1" dirty="0"/>
              <a:t>.</a:t>
            </a:r>
            <a:r>
              <a:rPr lang="ru-RU" dirty="0"/>
              <a:t>  Если после получения искрового разряда от мощного источника постепенно уменьшать расстояние между электродами, то разряд из прерывистого становится непрерывным возникает новая форма газового разряда, называемая </a:t>
            </a:r>
            <a:r>
              <a:rPr lang="ru-RU" b="1" i="1" dirty="0">
                <a:solidFill>
                  <a:srgbClr val="A50021"/>
                </a:solidFill>
              </a:rPr>
              <a:t>дуговым разрядом</a:t>
            </a:r>
            <a:r>
              <a:rPr lang="ru-RU" b="1" dirty="0">
                <a:solidFill>
                  <a:srgbClr val="A50021"/>
                </a:solidFill>
              </a:rPr>
              <a:t>.</a:t>
            </a:r>
          </a:p>
          <a:p>
            <a:pPr algn="just" eaLnBrk="1" hangingPunct="1">
              <a:defRPr/>
            </a:pPr>
            <a:endParaRPr lang="ru-RU" b="1" dirty="0">
              <a:solidFill>
                <a:srgbClr val="A50021"/>
              </a:solidFill>
            </a:endParaRPr>
          </a:p>
          <a:p>
            <a:pPr algn="just" eaLnBrk="1" hangingPunct="1">
              <a:defRPr/>
            </a:pPr>
            <a:r>
              <a:rPr lang="ru-RU" b="1" dirty="0" err="1">
                <a:solidFill>
                  <a:srgbClr val="A50021"/>
                </a:solidFill>
              </a:rPr>
              <a:t>Р</a:t>
            </a:r>
            <a:r>
              <a:rPr lang="ru-RU" b="1" baseline="-25000" dirty="0" err="1">
                <a:solidFill>
                  <a:srgbClr val="A50021"/>
                </a:solidFill>
              </a:rPr>
              <a:t>ат</a:t>
            </a:r>
            <a:endParaRPr lang="ru-RU" b="1" baseline="-25000" dirty="0">
              <a:solidFill>
                <a:srgbClr val="A50021"/>
              </a:solidFill>
            </a:endParaRPr>
          </a:p>
          <a:p>
            <a:pPr algn="just" eaLnBrk="1" hangingPunct="1">
              <a:defRPr/>
            </a:pPr>
            <a:r>
              <a:rPr lang="en-US" b="1" dirty="0">
                <a:solidFill>
                  <a:srgbClr val="A50021"/>
                </a:solidFill>
              </a:rPr>
              <a:t>U</a:t>
            </a:r>
            <a:r>
              <a:rPr lang="ru-RU" b="1" dirty="0">
                <a:solidFill>
                  <a:srgbClr val="A50021"/>
                </a:solidFill>
              </a:rPr>
              <a:t>=50-100 В</a:t>
            </a:r>
          </a:p>
          <a:p>
            <a:pPr algn="just" eaLnBrk="1" hangingPunct="1">
              <a:defRPr/>
            </a:pPr>
            <a:r>
              <a:rPr lang="en-US" b="1" dirty="0">
                <a:solidFill>
                  <a:srgbClr val="A50021"/>
                </a:solidFill>
              </a:rPr>
              <a:t>I = 100 </a:t>
            </a:r>
            <a:r>
              <a:rPr lang="ru-RU" b="1" dirty="0">
                <a:solidFill>
                  <a:srgbClr val="A50021"/>
                </a:solidFill>
              </a:rPr>
              <a:t>А</a:t>
            </a:r>
          </a:p>
        </p:txBody>
      </p:sp>
      <p:pic>
        <p:nvPicPr>
          <p:cNvPr id="43012" name="Picture 4" descr="7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5775" y="4149726"/>
            <a:ext cx="5761038" cy="2284413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ED5ABF8-798A-45A2-B790-7A7C2DD825C9}" type="slidenum">
              <a:rPr lang="ru-RU" altLang="ru-RU" sz="1400"/>
              <a:pPr eaLnBrk="1" hangingPunct="1"/>
              <a:t>35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15592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7_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2565400"/>
            <a:ext cx="4187825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 descr="7_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4" b="14751"/>
          <a:stretch>
            <a:fillRect/>
          </a:stretch>
        </p:blipFill>
        <p:spPr bwMode="auto">
          <a:xfrm>
            <a:off x="6527801" y="2565400"/>
            <a:ext cx="3838575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524000" y="402749"/>
            <a:ext cx="9144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Tx/>
              <a:buChar char="•"/>
              <a:defRPr/>
            </a:pPr>
            <a:r>
              <a:rPr lang="ru-RU" dirty="0">
                <a:latin typeface="Arial" charset="0"/>
                <a:cs typeface="Arial" charset="0"/>
              </a:rPr>
              <a:t>   </a:t>
            </a:r>
            <a:r>
              <a:rPr lang="ru-RU" b="1" dirty="0">
                <a:solidFill>
                  <a:srgbClr val="A50021"/>
                </a:solidFill>
                <a:cs typeface="Arial" charset="0"/>
              </a:rPr>
              <a:t>Ток</a:t>
            </a:r>
            <a:r>
              <a:rPr lang="ru-RU" dirty="0">
                <a:cs typeface="Arial" charset="0"/>
              </a:rPr>
              <a:t> при дуговом разряде </a:t>
            </a:r>
            <a:r>
              <a:rPr lang="ru-RU" b="1" dirty="0">
                <a:solidFill>
                  <a:srgbClr val="A50021"/>
                </a:solidFill>
                <a:cs typeface="Arial" charset="0"/>
              </a:rPr>
              <a:t>резко увеличивается, достигая десятков и сотен ампер</a:t>
            </a:r>
            <a:r>
              <a:rPr lang="ru-RU" dirty="0">
                <a:cs typeface="Arial" charset="0"/>
              </a:rPr>
              <a:t>, а </a:t>
            </a:r>
            <a:r>
              <a:rPr lang="ru-RU" b="1" dirty="0">
                <a:solidFill>
                  <a:srgbClr val="A50021"/>
                </a:solidFill>
                <a:cs typeface="Arial" charset="0"/>
              </a:rPr>
              <a:t>напряжение</a:t>
            </a:r>
            <a:r>
              <a:rPr lang="ru-RU" dirty="0">
                <a:cs typeface="Arial" charset="0"/>
              </a:rPr>
              <a:t> на разрядном промежутке </a:t>
            </a:r>
            <a:r>
              <a:rPr lang="ru-RU" b="1" dirty="0">
                <a:solidFill>
                  <a:srgbClr val="A50021"/>
                </a:solidFill>
                <a:cs typeface="Arial" charset="0"/>
              </a:rPr>
              <a:t>падает до нескольких десятков вольт</a:t>
            </a:r>
            <a:r>
              <a:rPr lang="ru-RU" dirty="0">
                <a:cs typeface="Arial" charset="0"/>
              </a:rPr>
              <a:t>. </a:t>
            </a:r>
          </a:p>
          <a:p>
            <a:pPr algn="just">
              <a:buFontTx/>
              <a:buChar char="•"/>
              <a:defRPr/>
            </a:pPr>
            <a:r>
              <a:rPr lang="ru-RU" dirty="0">
                <a:cs typeface="Arial" charset="0"/>
              </a:rPr>
              <a:t>   Дуговой разряд поддерживается, главным образом, за счет </a:t>
            </a:r>
            <a:r>
              <a:rPr lang="ru-RU" b="1" dirty="0">
                <a:solidFill>
                  <a:srgbClr val="A50021"/>
                </a:solidFill>
                <a:cs typeface="Arial" charset="0"/>
              </a:rPr>
              <a:t>термоэлектронной эмиссии с поверхности катода</a:t>
            </a:r>
            <a:r>
              <a:rPr lang="ru-RU" dirty="0">
                <a:cs typeface="Arial" charset="0"/>
              </a:rPr>
              <a:t>. </a:t>
            </a:r>
          </a:p>
          <a:p>
            <a:pPr algn="just">
              <a:buFontTx/>
              <a:buChar char="•"/>
              <a:defRPr/>
            </a:pPr>
            <a:r>
              <a:rPr lang="ru-RU" dirty="0">
                <a:cs typeface="Arial" charset="0"/>
              </a:rPr>
              <a:t>   На практике – это </a:t>
            </a:r>
            <a:r>
              <a:rPr lang="ru-RU" b="1" dirty="0">
                <a:solidFill>
                  <a:srgbClr val="A50021"/>
                </a:solidFill>
                <a:cs typeface="Arial" charset="0"/>
              </a:rPr>
              <a:t>сварка, мощные дуговые печи</a:t>
            </a:r>
            <a:r>
              <a:rPr lang="ru-RU" dirty="0">
                <a:cs typeface="Arial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0658D0-B211-482A-BFEF-D204FEC70A85}" type="slidenum">
              <a:rPr lang="ru-RU" altLang="ru-RU" sz="1400"/>
              <a:pPr eaLnBrk="1" hangingPunct="1"/>
              <a:t>36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5325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-242888"/>
            <a:ext cx="8229600" cy="1139826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Коронный разряд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19288" y="908050"/>
            <a:ext cx="8362950" cy="338455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b="1" dirty="0">
                <a:solidFill>
                  <a:srgbClr val="A50021"/>
                </a:solidFill>
              </a:rPr>
              <a:t>Коронный разряд</a:t>
            </a:r>
            <a:r>
              <a:rPr lang="ru-RU" dirty="0">
                <a:solidFill>
                  <a:srgbClr val="A50021"/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возникает в</a:t>
            </a:r>
            <a:r>
              <a:rPr lang="ru-RU" dirty="0">
                <a:solidFill>
                  <a:srgbClr val="A50021"/>
                </a:solidFill>
              </a:rPr>
              <a:t> </a:t>
            </a:r>
            <a:r>
              <a:rPr lang="ru-RU" b="1" i="1" dirty="0">
                <a:solidFill>
                  <a:srgbClr val="C00000"/>
                </a:solidFill>
              </a:rPr>
              <a:t>сильном неоднородном электрическом поле</a:t>
            </a:r>
            <a:r>
              <a:rPr lang="ru-RU" dirty="0">
                <a:solidFill>
                  <a:srgbClr val="C00000"/>
                </a:solidFill>
              </a:rPr>
              <a:t> при сравнительно высоких давлениях газа (порядка атмосферного).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dirty="0"/>
              <a:t>Такое поле можно получить между двумя электродами, поверхность одного из которых обладает большой кривизной (тонкая проволочка, острие).			</a:t>
            </a:r>
            <a:r>
              <a:rPr lang="ru-RU" sz="3600" i="1" dirty="0"/>
              <a:t>	                </a:t>
            </a:r>
            <a:r>
              <a:rPr lang="ru-RU" sz="3600" i="1" dirty="0" err="1"/>
              <a:t>Р</a:t>
            </a:r>
            <a:r>
              <a:rPr lang="ru-RU" sz="3600" i="1" baseline="-25000" dirty="0" err="1"/>
              <a:t>ат</a:t>
            </a:r>
            <a:endParaRPr lang="ru-RU" sz="3600" i="1" baseline="-25000" dirty="0"/>
          </a:p>
        </p:txBody>
      </p:sp>
      <p:pic>
        <p:nvPicPr>
          <p:cNvPr id="45060" name="Picture 4" descr="8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9288" y="4292601"/>
            <a:ext cx="8388350" cy="2366963"/>
          </a:xfr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E41E02-57EB-4854-8A62-513105CB1E3C}" type="slidenum">
              <a:rPr lang="ru-RU" altLang="ru-RU" sz="1400"/>
              <a:pPr eaLnBrk="1" hangingPunct="1"/>
              <a:t>37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09635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Iskr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5" r="24252" b="24449"/>
          <a:stretch>
            <a:fillRect/>
          </a:stretch>
        </p:blipFill>
        <p:spPr bwMode="auto">
          <a:xfrm>
            <a:off x="3503614" y="1841500"/>
            <a:ext cx="5545137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524000" y="206376"/>
            <a:ext cx="9144000" cy="181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Tx/>
              <a:buChar char="•"/>
              <a:defRPr/>
            </a:pPr>
            <a:r>
              <a:rPr lang="ru-RU" dirty="0">
                <a:latin typeface="Arial" charset="0"/>
                <a:cs typeface="Arial" charset="0"/>
              </a:rPr>
              <a:t>   </a:t>
            </a:r>
            <a:r>
              <a:rPr lang="ru-RU" sz="2800" dirty="0">
                <a:cs typeface="Arial" charset="0"/>
              </a:rPr>
              <a:t>Когда электрическое поле вблизи электрода с большой кривизной достигает примерно 3∙10</a:t>
            </a:r>
            <a:r>
              <a:rPr lang="ru-RU" sz="2800" baseline="30000" dirty="0">
                <a:cs typeface="Arial" charset="0"/>
              </a:rPr>
              <a:t>6</a:t>
            </a:r>
            <a:r>
              <a:rPr lang="ru-RU" sz="2800" dirty="0">
                <a:cs typeface="Arial" charset="0"/>
              </a:rPr>
              <a:t> В/м, вокруг него  возникает свечение, имеющее вид оболочки или короны, откуда и произошло название заряда.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312362A-A066-4209-B872-D19EBF72CFE2}" type="slidenum">
              <a:rPr lang="ru-RU" altLang="ru-RU" sz="1400"/>
              <a:pPr eaLnBrk="1" hangingPunct="1"/>
              <a:t>38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6734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-1714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.5. Применение газового разряда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1524000" y="836614"/>
            <a:ext cx="9144000" cy="602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Самыми распространёнными приборами, основанными на явление газового разряда, являются точные приборы, которые можно разделить на следующие групп шесть групп.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●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Тиратроны и газотроны тлеющего разряда.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Стабиллитроны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тлеющего и коронного разрядов.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●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Счётчики коммутаторные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векотроны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●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Индикаторы тлеющего разряда</a:t>
            </a: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Газотроны тиратроны с наполненным катодом.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Импульсные водородные тиратроны с                       наполненным катодом</a:t>
            </a: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E71839-ABE3-412B-A459-280D34AF1B4D}" type="slidenum">
              <a:rPr lang="ru-RU" altLang="ru-RU" sz="1400"/>
              <a:pPr eaLnBrk="1" hangingPunct="1"/>
              <a:t>39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714756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524000" y="234950"/>
            <a:ext cx="91440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   </a:t>
            </a:r>
            <a:r>
              <a:rPr lang="ru-RU" sz="2800" dirty="0">
                <a:cs typeface="Arial" charset="0"/>
              </a:rPr>
              <a:t>Газоразрядные приборы очень разнообразны, и различаются видом используемого разряда.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800" dirty="0">
                <a:cs typeface="Arial" charset="0"/>
              </a:rPr>
              <a:t>    Они используются для стабилизации напряжения, защиты от перенапряжения, выполнения переключательных функций, индикации электрического состояния и т. д.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524000" y="2420939"/>
            <a:ext cx="9144000" cy="357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Tx/>
              <a:buChar char="•"/>
              <a:defRPr/>
            </a:pPr>
            <a:r>
              <a:rPr lang="ru-RU" sz="3000" dirty="0">
                <a:latin typeface="Arial" charset="0"/>
                <a:cs typeface="Arial" charset="0"/>
              </a:rPr>
              <a:t>   </a:t>
            </a:r>
            <a:r>
              <a:rPr lang="ru-RU" sz="2800" dirty="0">
                <a:cs typeface="Arial" charset="0"/>
              </a:rPr>
              <a:t>В последнее время для повышения защиты уязвимых и ответственных объектов, например, пусковых комплексов ракет, пытаются реализовать различные формы управления молнией, в частности лазерное инициирование молнии.</a:t>
            </a:r>
          </a:p>
          <a:p>
            <a:pPr algn="just">
              <a:buFontTx/>
              <a:buChar char="•"/>
              <a:defRPr/>
            </a:pPr>
            <a:r>
              <a:rPr lang="ru-RU" sz="2800" dirty="0">
                <a:cs typeface="Arial" charset="0"/>
              </a:rPr>
              <a:t>    Лазерное инициирование основано на создании в воздухе ионизованного канала с помощью лазерного излучения.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DDAF89-6349-499A-8C32-5C1A9C47AD38}" type="slidenum">
              <a:rPr lang="ru-RU" altLang="ru-RU" sz="1400"/>
              <a:pPr eaLnBrk="1" hangingPunct="1"/>
              <a:t>40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9053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242888"/>
            <a:ext cx="8229600" cy="1143001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.6. Понятие о плазме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20713"/>
            <a:ext cx="9144000" cy="2087562"/>
          </a:xfrm>
        </p:spPr>
        <p:txBody>
          <a:bodyPr>
            <a:normAutofit fontScale="92500" lnSpcReduction="20000"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/>
              <a:t>В газовом разряде возникает большое количество положительных ионов вследствие высокой эффективности ударной ионизации, причем концентрация ионов и электронов одинакова.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/>
              <a:t>Такая система из электронов и положительных ионов, распределенных с одинаковой концентрацией, </a:t>
            </a:r>
            <a:r>
              <a:rPr lang="ru-RU" altLang="ru-RU" i="1"/>
              <a:t>называется плазмой</a:t>
            </a:r>
            <a:r>
              <a:rPr lang="ru-RU" altLang="ru-RU"/>
              <a:t>. 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524001" y="312196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2599681" y="3066584"/>
            <a:ext cx="72704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ru-RU" sz="2800" i="1" dirty="0">
                <a:cs typeface="Times New Roman" pitchFamily="18" charset="0"/>
              </a:rPr>
              <a:t>Плазма, в которой выполняется равенство:</a:t>
            </a:r>
            <a:r>
              <a:rPr lang="ru-RU" sz="2800" dirty="0">
                <a:cs typeface="Times New Roman" pitchFamily="18" charset="0"/>
              </a:rPr>
              <a:t> </a:t>
            </a:r>
            <a:endParaRPr lang="ru-RU" sz="2800" dirty="0">
              <a:cs typeface="Arial" charset="0"/>
            </a:endParaRPr>
          </a:p>
        </p:txBody>
      </p:sp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4872039" y="3644901"/>
          <a:ext cx="20161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901309" imgH="241195" progId="Equation.3">
                  <p:embed/>
                </p:oleObj>
              </mc:Choice>
              <mc:Fallback>
                <p:oleObj name="Формула" r:id="rId3" imgW="90130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9" y="3644901"/>
                        <a:ext cx="201612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1524000" y="4285942"/>
            <a:ext cx="914400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(где индексы «</a:t>
            </a:r>
            <a:r>
              <a:rPr lang="ru-RU" i="1" dirty="0">
                <a:cs typeface="Times New Roman" pitchFamily="18" charset="0"/>
              </a:rPr>
              <a:t>э</a:t>
            </a:r>
            <a:r>
              <a:rPr lang="ru-RU" dirty="0">
                <a:cs typeface="Times New Roman" pitchFamily="18" charset="0"/>
              </a:rPr>
              <a:t>», «</a:t>
            </a:r>
            <a:r>
              <a:rPr lang="ru-RU" i="1" dirty="0">
                <a:cs typeface="Times New Roman" pitchFamily="18" charset="0"/>
              </a:rPr>
              <a:t>и</a:t>
            </a:r>
            <a:r>
              <a:rPr lang="ru-RU" dirty="0">
                <a:cs typeface="Times New Roman" pitchFamily="18" charset="0"/>
              </a:rPr>
              <a:t>», «</a:t>
            </a:r>
            <a:r>
              <a:rPr lang="ru-RU" i="1" dirty="0">
                <a:cs typeface="Times New Roman" pitchFamily="18" charset="0"/>
              </a:rPr>
              <a:t>а</a:t>
            </a:r>
            <a:r>
              <a:rPr lang="ru-RU" dirty="0">
                <a:cs typeface="Times New Roman" pitchFamily="18" charset="0"/>
              </a:rPr>
              <a:t>» относятся к электронам, ионам, атомам) </a:t>
            </a:r>
            <a:r>
              <a:rPr lang="ru-RU" b="1" i="1" dirty="0">
                <a:cs typeface="Times New Roman" pitchFamily="18" charset="0"/>
              </a:rPr>
              <a:t>называется изотермической</a:t>
            </a:r>
            <a:r>
              <a:rPr lang="ru-RU" dirty="0">
                <a:cs typeface="Times New Roman" pitchFamily="18" charset="0"/>
              </a:rPr>
              <a:t>. </a:t>
            </a:r>
            <a:endParaRPr lang="ru-RU" dirty="0">
              <a:cs typeface="Arial" charset="0"/>
            </a:endParaRPr>
          </a:p>
          <a:p>
            <a:pPr algn="just">
              <a:buFontTx/>
              <a:buChar char="•"/>
              <a:defRPr/>
            </a:pPr>
            <a:r>
              <a:rPr lang="ru-RU" sz="2000" dirty="0">
                <a:latin typeface="Arial" charset="0"/>
                <a:cs typeface="Arial" charset="0"/>
              </a:rPr>
              <a:t>   </a:t>
            </a:r>
            <a:r>
              <a:rPr lang="ru-RU" sz="2000" dirty="0">
                <a:cs typeface="Times New Roman" pitchFamily="18" charset="0"/>
              </a:rPr>
              <a:t>Такая плазма имеет место при ионизации с помощью высокой температуры (дуга, горящая при атмосферном и выше давлении, искровой канал); например, в дуге сверхвысокого давления (до 1000 атм.) температура плазмы достигает 10000 К, температура плазмы при термоядерном взрыве – порядка нескольких десятков миллионов градусов, в установке «ТОКАМАК» для исследования термоядерных реакций – порядка 7∙10</a:t>
            </a:r>
            <a:r>
              <a:rPr lang="ru-RU" sz="2000" baseline="30000" dirty="0">
                <a:cs typeface="Times New Roman" pitchFamily="18" charset="0"/>
              </a:rPr>
              <a:t>6</a:t>
            </a:r>
            <a:r>
              <a:rPr lang="ru-RU" sz="2000" i="1" baseline="30000" dirty="0">
                <a:cs typeface="Times New Roman" pitchFamily="18" charset="0"/>
              </a:rPr>
              <a:t> </a:t>
            </a:r>
            <a:r>
              <a:rPr lang="en-US" sz="2000" dirty="0">
                <a:cs typeface="Times New Roman" pitchFamily="18" charset="0"/>
              </a:rPr>
              <a:t>K</a:t>
            </a:r>
            <a:r>
              <a:rPr lang="ru-RU" sz="2000" dirty="0">
                <a:cs typeface="Times New Roman" pitchFamily="18" charset="0"/>
              </a:rPr>
              <a:t>.</a:t>
            </a:r>
            <a:endParaRPr lang="ru-RU" sz="2000" dirty="0"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13D2AE-477F-4D04-B679-D8607B3DC724}" type="slidenum">
              <a:rPr lang="ru-RU" altLang="ru-RU" sz="1400"/>
              <a:pPr eaLnBrk="1" hangingPunct="1"/>
              <a:t>41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22933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3"/>
          <p:cNvSpPr txBox="1">
            <a:spLocks noChangeArrowheads="1"/>
          </p:cNvSpPr>
          <p:nvPr/>
        </p:nvSpPr>
        <p:spPr bwMode="auto">
          <a:xfrm>
            <a:off x="1703388" y="476251"/>
            <a:ext cx="88328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dirty="0">
                <a:latin typeface="+mj-lt"/>
                <a:cs typeface="Arial" charset="0"/>
              </a:rPr>
              <a:t>Плазма это </a:t>
            </a:r>
            <a:r>
              <a:rPr lang="ru-RU" altLang="ru-RU" dirty="0" err="1">
                <a:latin typeface="+mj-lt"/>
                <a:cs typeface="Arial" charset="0"/>
              </a:rPr>
              <a:t>квази</a:t>
            </a:r>
            <a:r>
              <a:rPr lang="ru-RU" altLang="ru-RU" dirty="0">
                <a:latin typeface="+mj-lt"/>
                <a:cs typeface="Arial" charset="0"/>
              </a:rPr>
              <a:t> нейтральная среда, </a:t>
            </a:r>
            <a:endParaRPr lang="en-US" altLang="ru-RU" dirty="0">
              <a:latin typeface="+mj-lt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dirty="0">
                <a:latin typeface="+mj-lt"/>
                <a:cs typeface="Arial" charset="0"/>
              </a:rPr>
              <a:t>состоящая из заряженных и нейтральных частиц.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B4E3E39-8389-4997-B894-7112C02056C5}" type="slidenum">
              <a:rPr lang="ru-RU" altLang="ru-RU" sz="1400"/>
              <a:pPr eaLnBrk="1" hangingPunct="1"/>
              <a:t>42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9661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524001" y="0"/>
            <a:ext cx="9396413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A50021"/>
                </a:solidFill>
                <a:cs typeface="Arial" charset="0"/>
              </a:rPr>
              <a:t>Важнейшие свойства плазмы:</a:t>
            </a:r>
          </a:p>
          <a:p>
            <a:pPr>
              <a:defRPr/>
            </a:pPr>
            <a:r>
              <a:rPr lang="ru-RU" dirty="0">
                <a:cs typeface="Arial" charset="0"/>
              </a:rPr>
              <a:t>    а)  </a:t>
            </a:r>
            <a:r>
              <a:rPr lang="ru-RU" dirty="0">
                <a:solidFill>
                  <a:srgbClr val="A50021"/>
                </a:solidFill>
                <a:cs typeface="Arial" charset="0"/>
              </a:rPr>
              <a:t>сильное</a:t>
            </a:r>
            <a:r>
              <a:rPr lang="ru-RU" dirty="0">
                <a:cs typeface="Arial" charset="0"/>
              </a:rPr>
              <a:t> взаимодействие с внешними магнитными и электрическими полями, связанное с ее высокой электропроводностью;</a:t>
            </a:r>
          </a:p>
          <a:p>
            <a:pPr>
              <a:defRPr/>
            </a:pPr>
            <a:r>
              <a:rPr lang="ru-RU" dirty="0">
                <a:cs typeface="Arial" charset="0"/>
              </a:rPr>
              <a:t>    б)  </a:t>
            </a:r>
            <a:r>
              <a:rPr lang="ru-RU" dirty="0">
                <a:solidFill>
                  <a:srgbClr val="A50021"/>
                </a:solidFill>
                <a:cs typeface="Arial" charset="0"/>
              </a:rPr>
              <a:t>специфическое коллективное взаимодействие частиц</a:t>
            </a:r>
            <a:r>
              <a:rPr lang="ru-RU" dirty="0">
                <a:cs typeface="Arial" charset="0"/>
              </a:rPr>
              <a:t> плазмы, осуществляющееся через усредненные электрические и магнитные поля, которые создают сами эти частицы;</a:t>
            </a:r>
          </a:p>
          <a:p>
            <a:pPr>
              <a:defRPr/>
            </a:pPr>
            <a:r>
              <a:rPr lang="ru-RU" dirty="0">
                <a:cs typeface="Arial" charset="0"/>
              </a:rPr>
              <a:t>    в)  </a:t>
            </a:r>
            <a:r>
              <a:rPr lang="ru-RU" dirty="0">
                <a:solidFill>
                  <a:srgbClr val="A50021"/>
                </a:solidFill>
                <a:cs typeface="Arial" charset="0"/>
              </a:rPr>
              <a:t>благодаря коллективным взаимодействиям</a:t>
            </a:r>
            <a:r>
              <a:rPr lang="ru-RU" dirty="0">
                <a:cs typeface="Arial" charset="0"/>
              </a:rPr>
              <a:t> плазма ведет себя как своеобразная упругая среда, в которой легко возбуждаются и распространяются различного рода колебания и волны (например, </a:t>
            </a:r>
            <a:r>
              <a:rPr lang="ru-RU" dirty="0" err="1">
                <a:cs typeface="Arial" charset="0"/>
              </a:rPr>
              <a:t>ленгмюровские</a:t>
            </a:r>
            <a:r>
              <a:rPr lang="ru-RU" dirty="0">
                <a:cs typeface="Arial" charset="0"/>
              </a:rPr>
              <a:t> колебания плазмы);</a:t>
            </a:r>
          </a:p>
          <a:p>
            <a:pPr>
              <a:defRPr/>
            </a:pPr>
            <a:r>
              <a:rPr lang="ru-RU" dirty="0">
                <a:cs typeface="Arial" charset="0"/>
              </a:rPr>
              <a:t>    г)  </a:t>
            </a:r>
            <a:r>
              <a:rPr lang="ru-RU" dirty="0">
                <a:solidFill>
                  <a:srgbClr val="A50021"/>
                </a:solidFill>
                <a:cs typeface="Arial" charset="0"/>
              </a:rPr>
              <a:t>во внешнем магнитном поле</a:t>
            </a:r>
            <a:r>
              <a:rPr lang="ru-RU" dirty="0">
                <a:cs typeface="Arial" charset="0"/>
              </a:rPr>
              <a:t> плазма ведет себя как диамагнитная среда;</a:t>
            </a:r>
          </a:p>
          <a:p>
            <a:pPr>
              <a:defRPr/>
            </a:pPr>
            <a:r>
              <a:rPr lang="ru-RU" dirty="0">
                <a:cs typeface="Arial" charset="0"/>
              </a:rPr>
              <a:t>    д)  </a:t>
            </a:r>
            <a:r>
              <a:rPr lang="ru-RU" dirty="0">
                <a:solidFill>
                  <a:srgbClr val="A50021"/>
                </a:solidFill>
                <a:cs typeface="Arial" charset="0"/>
              </a:rPr>
              <a:t>удельная электрическая проводимость</a:t>
            </a:r>
            <a:r>
              <a:rPr lang="ru-RU" dirty="0">
                <a:cs typeface="Arial" charset="0"/>
              </a:rPr>
              <a:t>      полностью ионизованной плазмы не зависит от плотности плазмы и увеличивается с ростом термодинамической температуры, и при </a:t>
            </a:r>
            <a:r>
              <a:rPr lang="ru-RU" i="1" dirty="0">
                <a:cs typeface="Arial" charset="0"/>
              </a:rPr>
              <a:t>Т</a:t>
            </a:r>
            <a:r>
              <a:rPr lang="ru-RU" dirty="0">
                <a:cs typeface="Arial" charset="0"/>
              </a:rPr>
              <a:t> ≥ 10</a:t>
            </a:r>
            <a:r>
              <a:rPr lang="ru-RU" baseline="30000" dirty="0">
                <a:cs typeface="Arial" charset="0"/>
              </a:rPr>
              <a:t>7</a:t>
            </a:r>
            <a:r>
              <a:rPr lang="ru-RU" dirty="0">
                <a:cs typeface="Arial" charset="0"/>
              </a:rPr>
              <a:t> К столь велика, что плазму можно приближенно считать идеальным проводником </a:t>
            </a: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7319963" y="4797426"/>
          <a:ext cx="404812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139639" imgH="152334" progId="Equation.3">
                  <p:embed/>
                </p:oleObj>
              </mc:Choice>
              <mc:Fallback>
                <p:oleObj name="Формула" r:id="rId3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4797426"/>
                        <a:ext cx="404812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6527800" y="6419850"/>
          <a:ext cx="151288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520474" imgH="152334" progId="Equation.3">
                  <p:embed/>
                </p:oleObj>
              </mc:Choice>
              <mc:Fallback>
                <p:oleObj name="Формула" r:id="rId5" imgW="520474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0" y="6419850"/>
                        <a:ext cx="1512888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04FC2CE-754D-406D-A455-93C8FAA0873C}" type="slidenum">
              <a:rPr lang="ru-RU" altLang="ru-RU" sz="1400"/>
              <a:pPr eaLnBrk="1" hangingPunct="1"/>
              <a:t>43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09317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1897</Words>
  <Application>Microsoft Office PowerPoint</Application>
  <PresentationFormat>Широкоэкранный</PresentationFormat>
  <Paragraphs>192</Paragraphs>
  <Slides>43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Microsoft Equation 3.0</vt:lpstr>
      <vt:lpstr>9. ЭЛЕКТРИЧЕСКИЙ ТОК В ГАЗАХ</vt:lpstr>
      <vt:lpstr>9.1. Явление ионизации и рекомбинации в газах</vt:lpstr>
      <vt:lpstr>Презентация PowerPoint</vt:lpstr>
      <vt:lpstr>Основные обозначения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9.3. Самостоятельный газовый разряд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9.4. Типы разрядов</vt:lpstr>
      <vt:lpstr>Тлеющий разряд</vt:lpstr>
      <vt:lpstr>Презентация PowerPoint</vt:lpstr>
      <vt:lpstr>Тлеющий разряд</vt:lpstr>
      <vt:lpstr>Искровой разряд</vt:lpstr>
      <vt:lpstr>Искровой разряд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Дуговой разряд</vt:lpstr>
      <vt:lpstr>Презентация PowerPoint</vt:lpstr>
      <vt:lpstr>Коронный разряд</vt:lpstr>
      <vt:lpstr>Презентация PowerPoint</vt:lpstr>
      <vt:lpstr>9.5. Применение газового разряда</vt:lpstr>
      <vt:lpstr>Презентация PowerPoint</vt:lpstr>
      <vt:lpstr>9.6. Понятие о плазме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 ЭЛЕКТРИЧЕСКИЙ ТОК В ГАЗАХ</dc:title>
  <dc:creator>Nikolay A. Antropov</dc:creator>
  <cp:lastModifiedBy>Nikolay A. Antropov</cp:lastModifiedBy>
  <cp:revision>1</cp:revision>
  <dcterms:created xsi:type="dcterms:W3CDTF">2016-04-15T03:53:43Z</dcterms:created>
  <dcterms:modified xsi:type="dcterms:W3CDTF">2016-04-15T03:53:53Z</dcterms:modified>
</cp:coreProperties>
</file>