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29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37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22.v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3" Type="http://schemas.openxmlformats.org/officeDocument/2006/relationships/image" Target="../media/image59.wmf"/><Relationship Id="rId7" Type="http://schemas.openxmlformats.org/officeDocument/2006/relationships/image" Target="../media/image63.wmf"/><Relationship Id="rId12" Type="http://schemas.openxmlformats.org/officeDocument/2006/relationships/image" Target="../media/image68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6" Type="http://schemas.openxmlformats.org/officeDocument/2006/relationships/image" Target="../media/image62.wmf"/><Relationship Id="rId11" Type="http://schemas.openxmlformats.org/officeDocument/2006/relationships/image" Target="../media/image67.wmf"/><Relationship Id="rId5" Type="http://schemas.openxmlformats.org/officeDocument/2006/relationships/image" Target="../media/image61.wmf"/><Relationship Id="rId10" Type="http://schemas.openxmlformats.org/officeDocument/2006/relationships/image" Target="../media/image66.wmf"/><Relationship Id="rId4" Type="http://schemas.openxmlformats.org/officeDocument/2006/relationships/image" Target="../media/image60.wmf"/><Relationship Id="rId9" Type="http://schemas.openxmlformats.org/officeDocument/2006/relationships/image" Target="../media/image6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B955C-6AA4-40D7-8E73-781404747B81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DBF4-AF25-4A67-9051-DF41B5351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025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B955C-6AA4-40D7-8E73-781404747B81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DBF4-AF25-4A67-9051-DF41B5351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059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B955C-6AA4-40D7-8E73-781404747B81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DBF4-AF25-4A67-9051-DF41B5351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696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B955C-6AA4-40D7-8E73-781404747B81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DBF4-AF25-4A67-9051-DF41B5351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611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B955C-6AA4-40D7-8E73-781404747B81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DBF4-AF25-4A67-9051-DF41B5351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36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B955C-6AA4-40D7-8E73-781404747B81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DBF4-AF25-4A67-9051-DF41B5351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95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B955C-6AA4-40D7-8E73-781404747B81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DBF4-AF25-4A67-9051-DF41B5351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555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B955C-6AA4-40D7-8E73-781404747B81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DBF4-AF25-4A67-9051-DF41B5351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288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B955C-6AA4-40D7-8E73-781404747B81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DBF4-AF25-4A67-9051-DF41B5351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768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B955C-6AA4-40D7-8E73-781404747B81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DBF4-AF25-4A67-9051-DF41B5351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732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B955C-6AA4-40D7-8E73-781404747B81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DBF4-AF25-4A67-9051-DF41B5351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7988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124B4A-BA53-4A55-8532-A53F64AC37B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65222303"/>
      </p:ext>
    </p:extLst>
  </p:cSld>
  <p:clrMapOvr>
    <a:masterClrMapping/>
  </p:clrMapOvr>
  <p:transition>
    <p:wedg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D0B3CD-021D-4D41-A33F-4CA17981D7B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5932835"/>
      </p:ext>
    </p:extLst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B955C-6AA4-40D7-8E73-781404747B81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6DBF4-AF25-4A67-9051-DF41B5351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60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10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7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9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7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9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2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33.png"/><Relationship Id="rId4" Type="http://schemas.openxmlformats.org/officeDocument/2006/relationships/image" Target="../media/image34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32.bin"/><Relationship Id="rId10" Type="http://schemas.openxmlformats.org/officeDocument/2006/relationships/image" Target="../media/image37.wmf"/><Relationship Id="rId4" Type="http://schemas.openxmlformats.org/officeDocument/2006/relationships/image" Target="../media/image35.wmf"/><Relationship Id="rId9" Type="http://schemas.openxmlformats.org/officeDocument/2006/relationships/oleObject" Target="../embeddings/oleObject34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38.wmf"/><Relationship Id="rId9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41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44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7" Type="http://schemas.openxmlformats.org/officeDocument/2006/relationships/image" Target="../media/image4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47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51.png"/><Relationship Id="rId4" Type="http://schemas.openxmlformats.org/officeDocument/2006/relationships/image" Target="../media/image50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52.wmf"/><Relationship Id="rId4" Type="http://schemas.openxmlformats.org/officeDocument/2006/relationships/oleObject" Target="../embeddings/oleObject47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49.bin"/><Relationship Id="rId5" Type="http://schemas.openxmlformats.org/officeDocument/2006/relationships/image" Target="../media/image53.wmf"/><Relationship Id="rId4" Type="http://schemas.openxmlformats.org/officeDocument/2006/relationships/oleObject" Target="../embeddings/oleObject48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54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13" Type="http://schemas.openxmlformats.org/officeDocument/2006/relationships/image" Target="../media/image61.wmf"/><Relationship Id="rId18" Type="http://schemas.openxmlformats.org/officeDocument/2006/relationships/oleObject" Target="../embeddings/oleObject58.bin"/><Relationship Id="rId26" Type="http://schemas.openxmlformats.org/officeDocument/2006/relationships/oleObject" Target="../embeddings/oleObject62.bin"/><Relationship Id="rId3" Type="http://schemas.openxmlformats.org/officeDocument/2006/relationships/image" Target="../media/image69.png"/><Relationship Id="rId21" Type="http://schemas.openxmlformats.org/officeDocument/2006/relationships/image" Target="../media/image65.wmf"/><Relationship Id="rId7" Type="http://schemas.openxmlformats.org/officeDocument/2006/relationships/image" Target="../media/image58.wmf"/><Relationship Id="rId12" Type="http://schemas.openxmlformats.org/officeDocument/2006/relationships/oleObject" Target="../embeddings/oleObject55.bin"/><Relationship Id="rId17" Type="http://schemas.openxmlformats.org/officeDocument/2006/relationships/image" Target="../media/image63.wmf"/><Relationship Id="rId25" Type="http://schemas.openxmlformats.org/officeDocument/2006/relationships/image" Target="../media/image6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7.bin"/><Relationship Id="rId20" Type="http://schemas.openxmlformats.org/officeDocument/2006/relationships/oleObject" Target="../embeddings/oleObject59.bin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52.bin"/><Relationship Id="rId11" Type="http://schemas.openxmlformats.org/officeDocument/2006/relationships/image" Target="../media/image60.wmf"/><Relationship Id="rId24" Type="http://schemas.openxmlformats.org/officeDocument/2006/relationships/oleObject" Target="../embeddings/oleObject61.bin"/><Relationship Id="rId5" Type="http://schemas.openxmlformats.org/officeDocument/2006/relationships/image" Target="../media/image57.wmf"/><Relationship Id="rId15" Type="http://schemas.openxmlformats.org/officeDocument/2006/relationships/image" Target="../media/image62.wmf"/><Relationship Id="rId23" Type="http://schemas.openxmlformats.org/officeDocument/2006/relationships/image" Target="../media/image66.wmf"/><Relationship Id="rId10" Type="http://schemas.openxmlformats.org/officeDocument/2006/relationships/oleObject" Target="../embeddings/oleObject54.bin"/><Relationship Id="rId19" Type="http://schemas.openxmlformats.org/officeDocument/2006/relationships/image" Target="../media/image64.wmf"/><Relationship Id="rId4" Type="http://schemas.openxmlformats.org/officeDocument/2006/relationships/oleObject" Target="../embeddings/oleObject51.bin"/><Relationship Id="rId9" Type="http://schemas.openxmlformats.org/officeDocument/2006/relationships/image" Target="../media/image59.wmf"/><Relationship Id="rId14" Type="http://schemas.openxmlformats.org/officeDocument/2006/relationships/oleObject" Target="../embeddings/oleObject56.bin"/><Relationship Id="rId22" Type="http://schemas.openxmlformats.org/officeDocument/2006/relationships/oleObject" Target="../embeddings/oleObject60.bin"/><Relationship Id="rId27" Type="http://schemas.openxmlformats.org/officeDocument/2006/relationships/image" Target="../media/image68.w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at-systems.ru/products/battery/csb-gp.shtml" TargetMode="External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at-systems.ru/quest/new-quest/what-is-capacity-y.shtml" TargetMode="External"/><Relationship Id="rId4" Type="http://schemas.openxmlformats.org/officeDocument/2006/relationships/hyperlink" Target="http://at-systems.ru/quest/new-quest/battery-and-cell-y.shtml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at-systems.ru/products/battery/csb-gp.shtml" TargetMode="External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at-systems.ru/quest/new-quest/what-is-capacity-y.shtml" TargetMode="External"/><Relationship Id="rId4" Type="http://schemas.openxmlformats.org/officeDocument/2006/relationships/hyperlink" Target="http://at-systems.ru/quest/new-quest/battery-and-cell-y.shtml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188913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Тема№7 ПОСТОЯННЫЙ ЭЛЕКТРИЧЕСКИЙ ТОК (Лекции 7,8)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3389" y="1268414"/>
            <a:ext cx="8785225" cy="5589587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7.6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Закон Ома в дифференциальной форме.</a:t>
            </a: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  <a:hlinkClick r:id="" action="ppaction://noaction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7.7. Работа и мощность. Закон Джоуля–Ленца.</a:t>
            </a: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  <a:hlinkClick r:id="" action="ppaction://noaction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7.8. КПД источника тока.</a:t>
            </a: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  <a:hlinkClick r:id="" action="ppaction://noaction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7.9. Закон Кирхгофа.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7.10 Заземление</a:t>
            </a:r>
            <a:endParaRPr lang="en-US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.11 Параллельное, последовательное соединение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сопротивлений, источников постоянного тока, измерение напряжения и тока</a:t>
            </a:r>
            <a:endParaRPr lang="en-US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316C593-7B01-470E-BE8C-5687D8F8DDB6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981100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7.6. Закон Ома в дифференциальной форме</a:t>
            </a:r>
            <a:r>
              <a:rPr lang="ru-RU" altLang="ru-RU" sz="4000" b="1"/>
              <a:t/>
            </a:r>
            <a:br>
              <a:rPr lang="ru-RU" altLang="ru-RU" sz="4000" b="1"/>
            </a:br>
            <a:endParaRPr lang="ru-RU" altLang="ru-RU" sz="4000" b="1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196976"/>
            <a:ext cx="9144000" cy="56610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Ома в интегральной форме для однородного участка цепи (не содержащего ЭДС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(7.19)</a:t>
            </a:r>
          </a:p>
          <a:p>
            <a:pPr eaLnBrk="1" hangingPunct="1">
              <a:lnSpc>
                <a:spcPct val="90000"/>
              </a:lnSpc>
            </a:pPr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однородного линейного проводника выражение 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el-GR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имеет вид (эксперим.):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              (7.20)</a:t>
            </a:r>
          </a:p>
          <a:p>
            <a:pPr eaLnBrk="1" hangingPunct="1">
              <a:lnSpc>
                <a:spcPct val="90000"/>
              </a:lnSpc>
            </a:pPr>
            <a:endParaRPr lang="en-US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 – удельное объемное сопротивление; [ρ] = [Ом·м].</a:t>
            </a:r>
          </a:p>
        </p:txBody>
      </p:sp>
      <p:sp>
        <p:nvSpPr>
          <p:cNvPr id="40964" name="Rectangle 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40965" name="Object 4"/>
          <p:cNvGraphicFramePr>
            <a:graphicFrameLocks noChangeAspect="1"/>
          </p:cNvGraphicFramePr>
          <p:nvPr/>
        </p:nvGraphicFramePr>
        <p:xfrm>
          <a:off x="5232401" y="2205038"/>
          <a:ext cx="1368425" cy="1312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Формула" r:id="rId3" imgW="469696" imgH="444307" progId="Equation.3">
                  <p:embed/>
                </p:oleObj>
              </mc:Choice>
              <mc:Fallback>
                <p:oleObj name="Формула" r:id="rId3" imgW="469696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2401" y="2205038"/>
                        <a:ext cx="1368425" cy="1312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6" name="Rectangle 7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40967" name="Object 6"/>
          <p:cNvGraphicFramePr>
            <a:graphicFrameLocks noChangeAspect="1"/>
          </p:cNvGraphicFramePr>
          <p:nvPr/>
        </p:nvGraphicFramePr>
        <p:xfrm>
          <a:off x="5880101" y="4581526"/>
          <a:ext cx="1668463" cy="121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Формула" r:id="rId5" imgW="545863" imgH="393529" progId="Equation.3">
                  <p:embed/>
                </p:oleObj>
              </mc:Choice>
              <mc:Fallback>
                <p:oleObj name="Формула" r:id="rId5" imgW="545863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0101" y="4581526"/>
                        <a:ext cx="1668463" cy="1217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65FF75A-3DED-45BF-94E4-A429BE6CFBF7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590380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412875"/>
            <a:ext cx="9144000" cy="2116138"/>
          </a:xfrm>
        </p:spPr>
        <p:txBody>
          <a:bodyPr/>
          <a:lstStyle/>
          <a:p>
            <a:pPr eaLnBrk="1" hangingPunct="1"/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Найдем связь между  </a:t>
            </a:r>
            <a:r>
              <a:rPr lang="en-US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и  </a:t>
            </a:r>
            <a:r>
              <a:rPr lang="en-US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в бесконечно малом объеме проводника – </a:t>
            </a:r>
            <a:r>
              <a:rPr lang="ru-RU" altLang="ru-RU" sz="3600" i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Ома в дифференциальной форме</a:t>
            </a:r>
            <a:r>
              <a:rPr lang="ru-RU" altLang="ru-RU" sz="360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1987" name="Rectangle 5"/>
          <p:cNvSpPr>
            <a:spLocks noChangeArrowheads="1"/>
          </p:cNvSpPr>
          <p:nvPr/>
        </p:nvSpPr>
        <p:spPr bwMode="auto">
          <a:xfrm>
            <a:off x="1524001" y="299850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41988" name="Object 4"/>
          <p:cNvGraphicFramePr>
            <a:graphicFrameLocks noChangeAspect="1"/>
          </p:cNvGraphicFramePr>
          <p:nvPr/>
        </p:nvGraphicFramePr>
        <p:xfrm>
          <a:off x="5951539" y="1052513"/>
          <a:ext cx="452437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Формула" r:id="rId3" imgW="126890" imgH="279158" progId="Equation.3">
                  <p:embed/>
                </p:oleObj>
              </mc:Choice>
              <mc:Fallback>
                <p:oleObj name="Формула" r:id="rId3" imgW="126890" imgH="27915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1539" y="1052513"/>
                        <a:ext cx="452437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9" name="Rectangle 7"/>
          <p:cNvSpPr>
            <a:spLocks noChangeArrowheads="1"/>
          </p:cNvSpPr>
          <p:nvPr/>
        </p:nvSpPr>
        <p:spPr bwMode="auto">
          <a:xfrm>
            <a:off x="1524001" y="30270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41990" name="Object 6"/>
          <p:cNvGraphicFramePr>
            <a:graphicFrameLocks noChangeAspect="1"/>
          </p:cNvGraphicFramePr>
          <p:nvPr/>
        </p:nvGraphicFramePr>
        <p:xfrm>
          <a:off x="6816725" y="1196976"/>
          <a:ext cx="5842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Формула" r:id="rId5" imgW="164885" imgH="215619" progId="Equation.3">
                  <p:embed/>
                </p:oleObj>
              </mc:Choice>
              <mc:Fallback>
                <p:oleObj name="Формула" r:id="rId5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6725" y="1196976"/>
                        <a:ext cx="584200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9446CA8-0E83-4A4D-ABCA-B32F689578F3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94146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1" y="0"/>
            <a:ext cx="9324975" cy="3500438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изотропном или однородном проводнике (ρ(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x,y,z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=const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носители зарядов движутся в направлении действия силы, т.е. </a:t>
            </a:r>
            <a:r>
              <a:rPr lang="ru-RU" altLang="ru-RU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вектор плотности тока  </a:t>
            </a:r>
            <a:r>
              <a:rPr lang="en-US" altLang="ru-RU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вектор напряженности </a:t>
            </a:r>
            <a:r>
              <a:rPr lang="en-US" altLang="ru-RU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altLang="ru-RU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  коллинеарны </a:t>
            </a:r>
          </a:p>
        </p:txBody>
      </p:sp>
      <p:sp>
        <p:nvSpPr>
          <p:cNvPr id="43011" name="Rectangle 5"/>
          <p:cNvSpPr>
            <a:spLocks noChangeArrowheads="1"/>
          </p:cNvSpPr>
          <p:nvPr/>
        </p:nvSpPr>
        <p:spPr bwMode="auto">
          <a:xfrm>
            <a:off x="1524001" y="299850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43012" name="Object 4"/>
          <p:cNvGraphicFramePr>
            <a:graphicFrameLocks noChangeAspect="1"/>
          </p:cNvGraphicFramePr>
          <p:nvPr/>
        </p:nvGraphicFramePr>
        <p:xfrm>
          <a:off x="2855914" y="1268414"/>
          <a:ext cx="452437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Формула" r:id="rId3" imgW="126890" imgH="279158" progId="Equation.3">
                  <p:embed/>
                </p:oleObj>
              </mc:Choice>
              <mc:Fallback>
                <p:oleObj name="Формула" r:id="rId3" imgW="126890" imgH="27915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5914" y="1268414"/>
                        <a:ext cx="452437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3" name="Rectangle 7"/>
          <p:cNvSpPr>
            <a:spLocks noChangeArrowheads="1"/>
          </p:cNvSpPr>
          <p:nvPr/>
        </p:nvSpPr>
        <p:spPr bwMode="auto">
          <a:xfrm>
            <a:off x="1524001" y="30270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43014" name="Object 6"/>
          <p:cNvGraphicFramePr>
            <a:graphicFrameLocks noChangeAspect="1"/>
          </p:cNvGraphicFramePr>
          <p:nvPr/>
        </p:nvGraphicFramePr>
        <p:xfrm>
          <a:off x="7967663" y="1412876"/>
          <a:ext cx="5842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Формула" r:id="rId5" imgW="164885" imgH="215619" progId="Equation.3">
                  <p:embed/>
                </p:oleObj>
              </mc:Choice>
              <mc:Fallback>
                <p:oleObj name="Формула" r:id="rId5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7663" y="1412876"/>
                        <a:ext cx="584200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015" name="Picture 8" descr="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514" y="2708275"/>
            <a:ext cx="4321175" cy="400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B111242-7BA0-411F-9614-C08A05575462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12025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333376"/>
            <a:ext cx="9144000" cy="652462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Исходя из закона Ома (7.6.1), имеем:</a:t>
            </a:r>
          </a:p>
          <a:p>
            <a:pPr eaLnBrk="1" hangingPunct="1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А мы знаем, что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. Отсюда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можно записать</a:t>
            </a:r>
          </a:p>
          <a:p>
            <a:pPr eaLnBrk="1" hangingPunct="1">
              <a:buFontTx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                                            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 	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(7.21)</a:t>
            </a:r>
          </a:p>
          <a:p>
            <a:pPr marL="0" indent="0">
              <a:buNone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это запись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закона Ома в дифференциальной форме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Здесь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удельная электропроводность</a:t>
            </a:r>
            <a:r>
              <a:rPr lang="ru-RU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44035" name="Rectangle 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sp>
        <p:nvSpPr>
          <p:cNvPr id="44036" name="Rectangle 7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sp>
        <p:nvSpPr>
          <p:cNvPr id="44037" name="Rectangle 9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44038" name="Object 8"/>
          <p:cNvGraphicFramePr>
            <a:graphicFrameLocks noChangeAspect="1"/>
          </p:cNvGraphicFramePr>
          <p:nvPr/>
        </p:nvGraphicFramePr>
        <p:xfrm>
          <a:off x="3216276" y="908050"/>
          <a:ext cx="3311525" cy="147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Формула" r:id="rId3" imgW="1511300" imgH="673100" progId="Equation.3">
                  <p:embed/>
                </p:oleObj>
              </mc:Choice>
              <mc:Fallback>
                <p:oleObj name="Формула" r:id="rId3" imgW="1511300" imgH="673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6276" y="908050"/>
                        <a:ext cx="3311525" cy="147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9" name="Rectangle 11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44040" name="Object 10"/>
          <p:cNvGraphicFramePr>
            <a:graphicFrameLocks noChangeAspect="1"/>
          </p:cNvGraphicFramePr>
          <p:nvPr/>
        </p:nvGraphicFramePr>
        <p:xfrm>
          <a:off x="4583113" y="2251075"/>
          <a:ext cx="2736850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Формула" r:id="rId5" imgW="965200" imgH="482600" progId="Equation.3">
                  <p:embed/>
                </p:oleObj>
              </mc:Choice>
              <mc:Fallback>
                <p:oleObj name="Формула" r:id="rId5" imgW="9652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3113" y="2251075"/>
                        <a:ext cx="2736850" cy="112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1" name="Rectangle 13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44042" name="Object 12"/>
          <p:cNvGraphicFramePr>
            <a:graphicFrameLocks noChangeAspect="1"/>
          </p:cNvGraphicFramePr>
          <p:nvPr/>
        </p:nvGraphicFramePr>
        <p:xfrm>
          <a:off x="5327650" y="3730625"/>
          <a:ext cx="15367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Формула" r:id="rId7" imgW="444307" imgH="228501" progId="Equation.3">
                  <p:embed/>
                </p:oleObj>
              </mc:Choice>
              <mc:Fallback>
                <p:oleObj name="Формула" r:id="rId7" imgW="444307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7650" y="3730625"/>
                        <a:ext cx="153670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3" name="Rectangle 1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44044" name="Object 14"/>
          <p:cNvGraphicFramePr>
            <a:graphicFrameLocks noChangeAspect="1"/>
          </p:cNvGraphicFramePr>
          <p:nvPr/>
        </p:nvGraphicFramePr>
        <p:xfrm>
          <a:off x="3287714" y="5013326"/>
          <a:ext cx="1800225" cy="61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Формула" r:id="rId9" imgW="558800" imgH="228600" progId="Equation.3">
                  <p:embed/>
                </p:oleObj>
              </mc:Choice>
              <mc:Fallback>
                <p:oleObj name="Формула" r:id="rId9" imgW="558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714" y="5013326"/>
                        <a:ext cx="1800225" cy="614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02F8B42-B653-49FC-88DE-2F49715540EB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725169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4826" y="476251"/>
            <a:ext cx="8435975" cy="5649913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тока можно выразить через заряд электрона 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количество зарядов 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дрейфовую скорость:</a:t>
            </a:r>
          </a:p>
          <a:p>
            <a:pPr eaLnBrk="1" hangingPunct="1">
              <a:buFontTx/>
              <a:buNone/>
            </a:pPr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Обозначим 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тогда 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/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-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подвижность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</a:p>
          <a:p>
            <a:pPr eaLnBrk="1" hangingPunct="1"/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(7.22</a:t>
            </a:r>
            <a:r>
              <a:rPr lang="ru-RU" altLang="ru-RU" smtClean="0"/>
              <a:t>)</a:t>
            </a:r>
          </a:p>
        </p:txBody>
      </p:sp>
      <p:sp>
        <p:nvSpPr>
          <p:cNvPr id="45059" name="Rectangle 5"/>
          <p:cNvSpPr>
            <a:spLocks noChangeArrowheads="1"/>
          </p:cNvSpPr>
          <p:nvPr/>
        </p:nvSpPr>
        <p:spPr bwMode="auto">
          <a:xfrm>
            <a:off x="1524001" y="30413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45060" name="Object 4"/>
          <p:cNvGraphicFramePr>
            <a:graphicFrameLocks noChangeAspect="1"/>
          </p:cNvGraphicFramePr>
          <p:nvPr/>
        </p:nvGraphicFramePr>
        <p:xfrm>
          <a:off x="6078538" y="1484313"/>
          <a:ext cx="431800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Формула" r:id="rId3" imgW="139639" imgH="190417" progId="Equation.3">
                  <p:embed/>
                </p:oleObj>
              </mc:Choice>
              <mc:Fallback>
                <p:oleObj name="Формула" r:id="rId3" imgW="139639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8538" y="1484313"/>
                        <a:ext cx="431800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1" name="Rectangle 7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45062" name="Object 6"/>
          <p:cNvGraphicFramePr>
            <a:graphicFrameLocks noChangeAspect="1"/>
          </p:cNvGraphicFramePr>
          <p:nvPr/>
        </p:nvGraphicFramePr>
        <p:xfrm>
          <a:off x="4800601" y="1958975"/>
          <a:ext cx="2232025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Формула" r:id="rId5" imgW="571252" imgH="279279" progId="Equation.3">
                  <p:embed/>
                </p:oleObj>
              </mc:Choice>
              <mc:Fallback>
                <p:oleObj name="Формула" r:id="rId5" imgW="571252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1" y="1958975"/>
                        <a:ext cx="2232025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3" name="Rectangle 9"/>
          <p:cNvSpPr>
            <a:spLocks noChangeArrowheads="1"/>
          </p:cNvSpPr>
          <p:nvPr/>
        </p:nvSpPr>
        <p:spPr bwMode="auto">
          <a:xfrm>
            <a:off x="1524001" y="29127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45064" name="Object 8"/>
          <p:cNvGraphicFramePr>
            <a:graphicFrameLocks noChangeAspect="1"/>
          </p:cNvGraphicFramePr>
          <p:nvPr/>
        </p:nvGraphicFramePr>
        <p:xfrm>
          <a:off x="4367214" y="2924175"/>
          <a:ext cx="1296987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Формула" r:id="rId7" imgW="457002" imgH="444307" progId="Equation.3">
                  <p:embed/>
                </p:oleObj>
              </mc:Choice>
              <mc:Fallback>
                <p:oleObj name="Формула" r:id="rId7" imgW="457002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214" y="2924175"/>
                        <a:ext cx="1296987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5" name="Rectangle 11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45066" name="Object 10"/>
          <p:cNvGraphicFramePr>
            <a:graphicFrameLocks noChangeAspect="1"/>
          </p:cNvGraphicFramePr>
          <p:nvPr/>
        </p:nvGraphicFramePr>
        <p:xfrm>
          <a:off x="7680325" y="3068638"/>
          <a:ext cx="1511300" cy="65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Формула" r:id="rId9" imgW="520700" imgH="228600" progId="Equation.3">
                  <p:embed/>
                </p:oleObj>
              </mc:Choice>
              <mc:Fallback>
                <p:oleObj name="Формула" r:id="rId9" imgW="520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0325" y="3068638"/>
                        <a:ext cx="1511300" cy="658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7" name="Rectangle 13"/>
          <p:cNvSpPr>
            <a:spLocks noChangeArrowheads="1"/>
          </p:cNvSpPr>
          <p:nvPr/>
        </p:nvSpPr>
        <p:spPr bwMode="auto">
          <a:xfrm>
            <a:off x="1524001" y="299850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45068" name="Object 12"/>
          <p:cNvGraphicFramePr>
            <a:graphicFrameLocks noChangeAspect="1"/>
          </p:cNvGraphicFramePr>
          <p:nvPr/>
        </p:nvGraphicFramePr>
        <p:xfrm>
          <a:off x="4295775" y="4149725"/>
          <a:ext cx="2952750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Формула" r:id="rId11" imgW="672808" imgH="279279" progId="Equation.3">
                  <p:embed/>
                </p:oleObj>
              </mc:Choice>
              <mc:Fallback>
                <p:oleObj name="Формула" r:id="rId11" imgW="672808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775" y="4149725"/>
                        <a:ext cx="2952750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E6BC144-9FED-4AC6-A1F6-D7EF581EC41F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532698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620713"/>
            <a:ext cx="9144000" cy="4525962"/>
          </a:xfrm>
        </p:spPr>
        <p:txBody>
          <a:bodyPr/>
          <a:lstStyle/>
          <a:p>
            <a:pPr eaLnBrk="1" hangingPunct="1"/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Теперь, если удельную электропроводность σ выразить через </a:t>
            </a:r>
            <a:r>
              <a:rPr lang="ru-RU" altLang="ru-RU" sz="3600" i="1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ru-RU" sz="36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altLang="ru-RU" sz="36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buFontTx/>
              <a:buNone/>
            </a:pP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altLang="ru-RU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то вновь получим выражение </a:t>
            </a:r>
            <a:r>
              <a:rPr lang="ru-RU" altLang="ru-RU" sz="3600" b="1" i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закона Ома в дифференциальной форме</a:t>
            </a:r>
            <a:r>
              <a:rPr lang="ru-RU" altLang="ru-RU" sz="3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46083" name="Rectangle 5"/>
          <p:cNvSpPr>
            <a:spLocks noChangeArrowheads="1"/>
          </p:cNvSpPr>
          <p:nvPr/>
        </p:nvSpPr>
        <p:spPr bwMode="auto">
          <a:xfrm>
            <a:off x="1524001" y="30270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46084" name="Object 4"/>
          <p:cNvGraphicFramePr>
            <a:graphicFrameLocks noChangeAspect="1"/>
          </p:cNvGraphicFramePr>
          <p:nvPr/>
        </p:nvGraphicFramePr>
        <p:xfrm>
          <a:off x="4440238" y="1916114"/>
          <a:ext cx="2519362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Формула" r:id="rId3" imgW="622030" imgH="215806" progId="Equation.3">
                  <p:embed/>
                </p:oleObj>
              </mc:Choice>
              <mc:Fallback>
                <p:oleObj name="Формула" r:id="rId3" imgW="622030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0238" y="1916114"/>
                        <a:ext cx="2519362" cy="890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5" name="Rectangle 7"/>
          <p:cNvSpPr>
            <a:spLocks noChangeArrowheads="1"/>
          </p:cNvSpPr>
          <p:nvPr/>
        </p:nvSpPr>
        <p:spPr bwMode="auto">
          <a:xfrm>
            <a:off x="1524001" y="299850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46086" name="Object 6"/>
          <p:cNvGraphicFramePr>
            <a:graphicFrameLocks noChangeAspect="1"/>
          </p:cNvGraphicFramePr>
          <p:nvPr/>
        </p:nvGraphicFramePr>
        <p:xfrm>
          <a:off x="4008438" y="3860800"/>
          <a:ext cx="3600450" cy="189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Формула" r:id="rId5" imgW="520474" imgH="279279" progId="Equation.3">
                  <p:embed/>
                </p:oleObj>
              </mc:Choice>
              <mc:Fallback>
                <p:oleObj name="Формула" r:id="rId5" imgW="520474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8438" y="3860800"/>
                        <a:ext cx="3600450" cy="189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D753B6C-EBC4-45DE-A521-5D847743CC82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312754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36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6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7.7. Работа и мощность тока. Закон Джоуля </a:t>
            </a:r>
            <a:r>
              <a:rPr lang="en-US" altLang="ru-RU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Ленца</a:t>
            </a:r>
            <a:br>
              <a:rPr lang="ru-RU" altLang="ru-RU" sz="36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3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341438"/>
            <a:ext cx="9144000" cy="5516562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произвольный участок цепи, к концам которого приложено напряжение 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За время 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каждое сечение проводника проходит заряд</a:t>
            </a:r>
          </a:p>
          <a:p>
            <a:pPr eaLnBrk="1" hangingPunct="1"/>
            <a:endParaRPr lang="en-US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силы электрического поля, действующего на данном участке, совершают работу:</a:t>
            </a:r>
          </a:p>
          <a:p>
            <a:pPr eaLnBrk="1" hangingPunct="1"/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работа:</a:t>
            </a:r>
          </a:p>
        </p:txBody>
      </p:sp>
      <p:sp>
        <p:nvSpPr>
          <p:cNvPr id="47108" name="Rectangle 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47109" name="Object 4"/>
          <p:cNvGraphicFramePr>
            <a:graphicFrameLocks noChangeAspect="1"/>
          </p:cNvGraphicFramePr>
          <p:nvPr/>
        </p:nvGraphicFramePr>
        <p:xfrm>
          <a:off x="4727576" y="3284538"/>
          <a:ext cx="2233613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Формула" r:id="rId3" imgW="647700" imgH="228600" progId="Equation.3">
                  <p:embed/>
                </p:oleObj>
              </mc:Choice>
              <mc:Fallback>
                <p:oleObj name="Формула" r:id="rId3" imgW="647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7576" y="3284538"/>
                        <a:ext cx="2233613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0" name="Rectangle 7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47111" name="Object 6"/>
          <p:cNvGraphicFramePr>
            <a:graphicFrameLocks noChangeAspect="1"/>
          </p:cNvGraphicFramePr>
          <p:nvPr/>
        </p:nvGraphicFramePr>
        <p:xfrm>
          <a:off x="4800600" y="4941889"/>
          <a:ext cx="3671888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Формула" r:id="rId5" imgW="1231366" imgH="228501" progId="Equation.3">
                  <p:embed/>
                </p:oleObj>
              </mc:Choice>
              <mc:Fallback>
                <p:oleObj name="Формула" r:id="rId5" imgW="1231366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4941889"/>
                        <a:ext cx="3671888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2" name="Object 0"/>
          <p:cNvGraphicFramePr>
            <a:graphicFrameLocks noChangeAspect="1"/>
          </p:cNvGraphicFramePr>
          <p:nvPr>
            <p:ph sz="half" idx="2"/>
          </p:nvPr>
        </p:nvGraphicFramePr>
        <p:xfrm>
          <a:off x="5303838" y="5876925"/>
          <a:ext cx="20891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Формула" r:id="rId7" imgW="596900" imgH="190500" progId="Equation.3">
                  <p:embed/>
                </p:oleObj>
              </mc:Choice>
              <mc:Fallback>
                <p:oleObj name="Формула" r:id="rId7" imgW="5969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3838" y="5876925"/>
                        <a:ext cx="2089150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545298B-1B3C-4FEF-91FB-67167AC0BC55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19735458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31950" y="333376"/>
            <a:ext cx="9036050" cy="6524625"/>
          </a:xfrm>
        </p:spPr>
        <p:txBody>
          <a:bodyPr/>
          <a:lstStyle/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Разделив работу на время, получим выражение для мощности:</a:t>
            </a:r>
          </a:p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(7.23)</a:t>
            </a:r>
          </a:p>
          <a:p>
            <a:pPr eaLnBrk="1" hangingPunct="1"/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Полезно вспомнить и другие формулы для мощности и работы:</a:t>
            </a:r>
          </a:p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(7.24)</a:t>
            </a:r>
          </a:p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(7.25)</a:t>
            </a:r>
          </a:p>
          <a:p>
            <a:pPr eaLnBrk="1" hangingPunct="1"/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В 1841 г. манчестерский пивовар Джеймс Джоуль и в 1843 г. петербургский академик Эмилий Ленц установили закон теплового действия электрического тока.</a:t>
            </a:r>
          </a:p>
        </p:txBody>
      </p:sp>
      <p:sp>
        <p:nvSpPr>
          <p:cNvPr id="48131" name="Rectangle 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48132" name="Object 4"/>
          <p:cNvGraphicFramePr>
            <a:graphicFrameLocks noChangeAspect="1"/>
          </p:cNvGraphicFramePr>
          <p:nvPr/>
        </p:nvGraphicFramePr>
        <p:xfrm>
          <a:off x="3792539" y="765175"/>
          <a:ext cx="2879725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Формула" r:id="rId3" imgW="990170" imgH="444307" progId="Equation.3">
                  <p:embed/>
                </p:oleObj>
              </mc:Choice>
              <mc:Fallback>
                <p:oleObj name="Формула" r:id="rId3" imgW="990170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2539" y="765175"/>
                        <a:ext cx="2879725" cy="130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3" name="Rectangle 7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48134" name="Object 6"/>
          <p:cNvGraphicFramePr>
            <a:graphicFrameLocks noChangeAspect="1"/>
          </p:cNvGraphicFramePr>
          <p:nvPr/>
        </p:nvGraphicFramePr>
        <p:xfrm>
          <a:off x="4367214" y="2708275"/>
          <a:ext cx="1944687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Формула" r:id="rId5" imgW="685502" imgH="266584" progId="Equation.3">
                  <p:embed/>
                </p:oleObj>
              </mc:Choice>
              <mc:Fallback>
                <p:oleObj name="Формула" r:id="rId5" imgW="685502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214" y="2708275"/>
                        <a:ext cx="1944687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5" name="Rectangle 9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48136" name="Object 8"/>
          <p:cNvGraphicFramePr>
            <a:graphicFrameLocks noChangeAspect="1"/>
          </p:cNvGraphicFramePr>
          <p:nvPr/>
        </p:nvGraphicFramePr>
        <p:xfrm>
          <a:off x="4079875" y="3644900"/>
          <a:ext cx="230505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Формула" r:id="rId7" imgW="685800" imgH="241300" progId="Equation.3">
                  <p:embed/>
                </p:oleObj>
              </mc:Choice>
              <mc:Fallback>
                <p:oleObj name="Формула" r:id="rId7" imgW="6858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9875" y="3644900"/>
                        <a:ext cx="2305050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46B4685-C9C2-4FDA-B356-E15DA548495D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262639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body" sz="half" idx="3"/>
          </p:nvPr>
        </p:nvSpPr>
        <p:spPr>
          <a:xfrm>
            <a:off x="3432176" y="0"/>
            <a:ext cx="7235825" cy="6858000"/>
          </a:xfrm>
        </p:spPr>
        <p:txBody>
          <a:bodyPr/>
          <a:lstStyle/>
          <a:p>
            <a:pPr eaLnBrk="1" hangingPunct="1"/>
            <a:r>
              <a:rPr lang="ru-RU" altLang="ru-RU" sz="2400" b="1">
                <a:solidFill>
                  <a:srgbClr val="CC0000"/>
                </a:solidFill>
              </a:rPr>
              <a:t>Джоуль Джеймс Пресскотт</a:t>
            </a:r>
            <a:r>
              <a:rPr lang="ru-RU" altLang="ru-RU" sz="2400" b="1"/>
              <a:t> </a:t>
            </a:r>
            <a:r>
              <a:rPr lang="ru-RU" altLang="ru-RU" sz="2400"/>
              <a:t>(1818 – 1889) – 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английский физик, один из первооткрывателей закона сохранения энергии. Первые уроки по физике ему давал Дж. Дальтон, под влиянием которого Джоуль начал свои эксперименты. Работы посвящены электромагнетизму, кинетической теории газов.</a:t>
            </a:r>
            <a:endParaRPr lang="ru-RU" altLang="ru-RU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2400" b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Ленц Эмилий Христианович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(1804 – 1865) – русский физик. Основные работы в области электромагнетизма. В 1833 г. установил правило определения электродвижущей силы индукции (закон Ленца), а в 1842 г. (независимо от Дж. Джоуля) – закон теплового действия электрического тока (закон Джоуля-Ленца). Открыл обратимость электрических машин. Изучал зависимость сопротивление металлов от температуры. Работы относятся также к геофизике.</a:t>
            </a:r>
          </a:p>
        </p:txBody>
      </p:sp>
      <p:pic>
        <p:nvPicPr>
          <p:cNvPr id="49155" name="Picture 8" descr="Джоуль"/>
          <p:cNvPicPr>
            <a:picLocks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1" y="0"/>
            <a:ext cx="2284413" cy="3213100"/>
          </a:xfrm>
          <a:noFill/>
        </p:spPr>
      </p:pic>
      <p:pic>
        <p:nvPicPr>
          <p:cNvPr id="49156" name="Picture 9" descr="Ленц"/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3716338"/>
            <a:ext cx="2260600" cy="3141662"/>
          </a:xfrm>
          <a:noFill/>
        </p:spPr>
      </p:pic>
      <p:sp>
        <p:nvSpPr>
          <p:cNvPr id="49157" name="Line 0"/>
          <p:cNvSpPr>
            <a:spLocks noChangeShapeType="1"/>
          </p:cNvSpPr>
          <p:nvPr/>
        </p:nvSpPr>
        <p:spPr bwMode="auto">
          <a:xfrm>
            <a:off x="3792538" y="2636838"/>
            <a:ext cx="2159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15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6982F5E-57B8-4714-9E68-DE3B185C6D7B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76465434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8" y="404813"/>
            <a:ext cx="8291512" cy="5721350"/>
          </a:xfrm>
        </p:spPr>
        <p:txBody>
          <a:bodyPr/>
          <a:lstStyle/>
          <a:p>
            <a:pPr eaLnBrk="1" hangingPunct="1"/>
            <a:r>
              <a:rPr lang="ru-RU" altLang="ru-RU" b="1" i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протекании тока, в проводнике выделяется количество теплоты:</a:t>
            </a:r>
            <a:endParaRPr lang="ru-RU" altLang="ru-RU" b="1" smtClean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(7.26)</a:t>
            </a:r>
          </a:p>
          <a:p>
            <a:pPr eaLnBrk="1" hangingPunct="1"/>
            <a:endParaRPr lang="en-US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ток изменяется со временем:</a:t>
            </a:r>
          </a:p>
          <a:p>
            <a:pPr eaLnBrk="1" hangingPunct="1">
              <a:buFontTx/>
              <a:buNone/>
            </a:pPr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закон </a:t>
            </a:r>
            <a:r>
              <a:rPr lang="ru-RU" altLang="ru-RU" b="1" i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Джоуля – Ленца в интегральной форме</a:t>
            </a:r>
            <a:r>
              <a:rPr lang="ru-RU" altLang="ru-RU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0179" name="Rectangle 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50180" name="Object 4"/>
          <p:cNvGraphicFramePr>
            <a:graphicFrameLocks noChangeAspect="1"/>
          </p:cNvGraphicFramePr>
          <p:nvPr/>
        </p:nvGraphicFramePr>
        <p:xfrm>
          <a:off x="4295775" y="1341439"/>
          <a:ext cx="2808288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Формула" r:id="rId3" imgW="698500" imgH="279400" progId="Equation.3">
                  <p:embed/>
                </p:oleObj>
              </mc:Choice>
              <mc:Fallback>
                <p:oleObj name="Формула" r:id="rId3" imgW="6985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775" y="1341439"/>
                        <a:ext cx="2808288" cy="1114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1" name="Rectangle 7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50182" name="Object 6"/>
          <p:cNvGraphicFramePr>
            <a:graphicFrameLocks noChangeAspect="1"/>
          </p:cNvGraphicFramePr>
          <p:nvPr/>
        </p:nvGraphicFramePr>
        <p:xfrm>
          <a:off x="4151314" y="3141663"/>
          <a:ext cx="3240087" cy="203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Формула" r:id="rId5" imgW="863225" imgH="545863" progId="Equation.3">
                  <p:embed/>
                </p:oleObj>
              </mc:Choice>
              <mc:Fallback>
                <p:oleObj name="Формула" r:id="rId5" imgW="863225" imgH="54586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1314" y="3141663"/>
                        <a:ext cx="3240087" cy="203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CF202AD-3D8F-4E00-9D63-4A53F172937B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826284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1" y="0"/>
            <a:ext cx="9324975" cy="6858000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Отсюда видно, что </a:t>
            </a:r>
            <a:r>
              <a:rPr lang="ru-RU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нагревание происходит за счет работы, совершаемой силами поля над зарядом.</a:t>
            </a: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Соотношение (7.26) имеет интегральный характер и относится ко всему проводнику с сопротивлением 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 которому течет ток 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r>
              <a:rPr lang="ru-RU" altLang="ru-RU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Получим закон Джоуля-Ленца в локальной-дифференциальной форме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характеризуя тепловыделение в произвольной точке. </a:t>
            </a:r>
          </a:p>
        </p:txBody>
      </p:sp>
      <p:sp>
        <p:nvSpPr>
          <p:cNvPr id="5120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3AE7EA5-8BC0-43C5-8E6D-AA6A3AA62DEB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958213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/>
            <a:r>
              <a:rPr lang="ru-RU" altLang="ru-RU" b="1" i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Тепловая мощность тока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элементе проводника Δ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сечением Δ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объемом </a:t>
            </a:r>
            <a:endParaRPr lang="en-US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равна:</a:t>
            </a:r>
          </a:p>
          <a:p>
            <a:pPr eaLnBrk="1" hangingPunct="1">
              <a:buFontTx/>
              <a:buNone/>
            </a:pPr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eaLnBrk="1" hangingPunct="1">
              <a:buFontTx/>
              <a:buNone/>
            </a:pPr>
            <a:endParaRPr lang="en-US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Удельная мощность тока</a:t>
            </a:r>
          </a:p>
        </p:txBody>
      </p:sp>
      <p:sp>
        <p:nvSpPr>
          <p:cNvPr id="52227" name="Rectangle 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52228" name="Object 4"/>
          <p:cNvGraphicFramePr>
            <a:graphicFrameLocks noChangeAspect="1"/>
          </p:cNvGraphicFramePr>
          <p:nvPr/>
        </p:nvGraphicFramePr>
        <p:xfrm>
          <a:off x="2063750" y="1125538"/>
          <a:ext cx="3168650" cy="633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Формула" r:id="rId3" imgW="952087" imgH="190417" progId="Equation.3">
                  <p:embed/>
                </p:oleObj>
              </mc:Choice>
              <mc:Fallback>
                <p:oleObj name="Формула" r:id="rId3" imgW="952087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750" y="1125538"/>
                        <a:ext cx="3168650" cy="633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9" name="Rectangle 7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52230" name="Object 6"/>
          <p:cNvGraphicFramePr>
            <a:graphicFrameLocks noChangeAspect="1"/>
          </p:cNvGraphicFramePr>
          <p:nvPr/>
        </p:nvGraphicFramePr>
        <p:xfrm>
          <a:off x="1919289" y="1989139"/>
          <a:ext cx="8135937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Формула" r:id="rId5" imgW="2628900" imgH="279400" progId="Equation.3">
                  <p:embed/>
                </p:oleObj>
              </mc:Choice>
              <mc:Fallback>
                <p:oleObj name="Формула" r:id="rId5" imgW="26289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9289" y="1989139"/>
                        <a:ext cx="8135937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1" name="Rectangle 9"/>
          <p:cNvSpPr>
            <a:spLocks noChangeArrowheads="1"/>
          </p:cNvSpPr>
          <p:nvPr/>
        </p:nvSpPr>
        <p:spPr bwMode="auto">
          <a:xfrm>
            <a:off x="1524001" y="29080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52232" name="Object 8"/>
          <p:cNvGraphicFramePr>
            <a:graphicFrameLocks noChangeAspect="1"/>
          </p:cNvGraphicFramePr>
          <p:nvPr/>
        </p:nvGraphicFramePr>
        <p:xfrm>
          <a:off x="3575050" y="4292601"/>
          <a:ext cx="4249738" cy="188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Формула" r:id="rId7" imgW="1028700" imgH="457200" progId="Equation.3">
                  <p:embed/>
                </p:oleObj>
              </mc:Choice>
              <mc:Fallback>
                <p:oleObj name="Формула" r:id="rId7" imgW="1028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5050" y="4292601"/>
                        <a:ext cx="4249738" cy="188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7077C17-F694-4941-89F4-A7FA0F436A1E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164651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b="1" i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</a:t>
            </a:r>
            <a:r>
              <a:rPr lang="ru-RU" altLang="ru-RU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b="1" i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выделенная в единице объема проводника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mtClean="0"/>
              <a:t>.</a:t>
            </a:r>
          </a:p>
          <a:p>
            <a:pPr eaLnBrk="1" hangingPunct="1"/>
            <a:endParaRPr lang="en-US" altLang="ru-RU" smtClean="0"/>
          </a:p>
          <a:p>
            <a:pPr eaLnBrk="1" hangingPunct="1"/>
            <a:endParaRPr lang="en-US" altLang="ru-RU" smtClean="0"/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Приведенные формулы справедливы для однородного участка цепи и для неоднородного.</a:t>
            </a:r>
          </a:p>
        </p:txBody>
      </p:sp>
      <p:sp>
        <p:nvSpPr>
          <p:cNvPr id="53251" name="Rectangle 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53252" name="Object 4"/>
          <p:cNvGraphicFramePr>
            <a:graphicFrameLocks noChangeAspect="1"/>
          </p:cNvGraphicFramePr>
          <p:nvPr/>
        </p:nvGraphicFramePr>
        <p:xfrm>
          <a:off x="4440239" y="2205039"/>
          <a:ext cx="3673475" cy="186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Формула" r:id="rId3" imgW="545863" imgH="279279" progId="Equation.3">
                  <p:embed/>
                </p:oleObj>
              </mc:Choice>
              <mc:Fallback>
                <p:oleObj name="Формула" r:id="rId3" imgW="545863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0239" y="2205039"/>
                        <a:ext cx="3673475" cy="1868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3" name="TextBox 1"/>
          <p:cNvSpPr txBox="1">
            <a:spLocks noChangeArrowheads="1"/>
          </p:cNvSpPr>
          <p:nvPr/>
        </p:nvSpPr>
        <p:spPr bwMode="auto">
          <a:xfrm>
            <a:off x="8975725" y="2921000"/>
            <a:ext cx="11763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(7.27)</a:t>
            </a:r>
          </a:p>
        </p:txBody>
      </p:sp>
      <p:sp>
        <p:nvSpPr>
          <p:cNvPr id="5325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D192D4B-F553-4563-AD76-C08B8714E848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467375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4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264" y="2565401"/>
            <a:ext cx="3711575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Rectangle 5"/>
          <p:cNvSpPr>
            <a:spLocks noChangeArrowheads="1"/>
          </p:cNvSpPr>
          <p:nvPr/>
        </p:nvSpPr>
        <p:spPr bwMode="auto">
          <a:xfrm>
            <a:off x="3575050" y="139700"/>
            <a:ext cx="53673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7.8. КПД источника тока</a:t>
            </a:r>
            <a:r>
              <a:rPr lang="ru-RU" altLang="ru-RU" sz="36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6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3600" b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6" name="Rectangle 6"/>
          <p:cNvSpPr>
            <a:spLocks noChangeArrowheads="1"/>
          </p:cNvSpPr>
          <p:nvPr/>
        </p:nvSpPr>
        <p:spPr bwMode="auto">
          <a:xfrm>
            <a:off x="1524000" y="908050"/>
            <a:ext cx="9144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элементарную электрическую цепь, содержащую источник ЭДС с внутренним сопротивлением 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и внешним сопротивлением 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3C65612-31F4-4FC4-8620-227A033DD655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213615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188914"/>
            <a:ext cx="9144000" cy="6021387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КПД всегда определяем как отношение полезной работы к затраченной:</a:t>
            </a:r>
          </a:p>
          <a:p>
            <a:pPr eaLnBrk="1" hangingPunct="1"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endParaRPr lang="en-US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(7.28)</a:t>
            </a:r>
          </a:p>
        </p:txBody>
      </p:sp>
      <p:sp>
        <p:nvSpPr>
          <p:cNvPr id="55299" name="Rectangle 5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55300" name="Object 4"/>
          <p:cNvGraphicFramePr>
            <a:graphicFrameLocks noChangeAspect="1"/>
          </p:cNvGraphicFramePr>
          <p:nvPr/>
        </p:nvGraphicFramePr>
        <p:xfrm>
          <a:off x="3257550" y="1508126"/>
          <a:ext cx="4668838" cy="130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Формула" r:id="rId3" imgW="1548728" imgH="431613" progId="Equation.3">
                  <p:embed/>
                </p:oleObj>
              </mc:Choice>
              <mc:Fallback>
                <p:oleObj name="Формула" r:id="rId3" imgW="1548728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7550" y="1508126"/>
                        <a:ext cx="4668838" cy="1300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5301" name="Picture 1" descr="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141664"/>
            <a:ext cx="3503613" cy="371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B4A6C87-9DB8-46EE-8669-A4E4A92EB065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341408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685338" cy="6858000"/>
          </a:xfrm>
        </p:spPr>
        <p:txBody>
          <a:bodyPr/>
          <a:lstStyle/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закону Ома в дифференциальной форме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получим </a:t>
            </a:r>
          </a:p>
          <a:p>
            <a:pPr eaLnBrk="1" hangingPunct="1">
              <a:buFontTx/>
              <a:buNone/>
            </a:pPr>
            <a:r>
              <a:rPr lang="ru-RU" altLang="ru-RU" b="1" i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Джоуля - Ленца в дифференциальной форме,</a:t>
            </a:r>
            <a:r>
              <a:rPr lang="en-US" altLang="ru-RU" b="1" i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характеризующий плотность выделенной энергии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выделенная теплота равна работе сил электрического поля</a:t>
            </a:r>
          </a:p>
          <a:p>
            <a:pPr eaLnBrk="1" hangingPunct="1">
              <a:buFontTx/>
              <a:buNone/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то мы можем записать для мощности тока:</a:t>
            </a:r>
          </a:p>
          <a:p>
            <a:pPr eaLnBrk="1" hangingPunct="1"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	    (7.29)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(7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.30)</a:t>
            </a:r>
          </a:p>
        </p:txBody>
      </p:sp>
      <p:sp>
        <p:nvSpPr>
          <p:cNvPr id="56323" name="Rectangle 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56324" name="Object 4"/>
          <p:cNvGraphicFramePr>
            <a:graphicFrameLocks noChangeAspect="1"/>
          </p:cNvGraphicFramePr>
          <p:nvPr/>
        </p:nvGraphicFramePr>
        <p:xfrm>
          <a:off x="3503614" y="333376"/>
          <a:ext cx="1512887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Формула" r:id="rId3" imgW="520474" imgH="279279" progId="Equation.3">
                  <p:embed/>
                </p:oleObj>
              </mc:Choice>
              <mc:Fallback>
                <p:oleObj name="Формула" r:id="rId3" imgW="520474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3614" y="333376"/>
                        <a:ext cx="1512887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5" name="Rectangle 7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56326" name="Object 6"/>
          <p:cNvGraphicFramePr>
            <a:graphicFrameLocks noChangeAspect="1"/>
          </p:cNvGraphicFramePr>
          <p:nvPr/>
        </p:nvGraphicFramePr>
        <p:xfrm>
          <a:off x="5303839" y="2757488"/>
          <a:ext cx="2376487" cy="100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Формула" r:id="rId5" imgW="545863" imgH="228501" progId="Equation.3">
                  <p:embed/>
                </p:oleObj>
              </mc:Choice>
              <mc:Fallback>
                <p:oleObj name="Формула" r:id="rId5" imgW="545863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3839" y="2757488"/>
                        <a:ext cx="2376487" cy="1001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7" name="Rectangle 9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56328" name="Object 8"/>
          <p:cNvGraphicFramePr>
            <a:graphicFrameLocks noChangeAspect="1"/>
          </p:cNvGraphicFramePr>
          <p:nvPr/>
        </p:nvGraphicFramePr>
        <p:xfrm>
          <a:off x="4727576" y="4292601"/>
          <a:ext cx="2232025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name="Формула" r:id="rId7" imgW="596900" imgH="190500" progId="Equation.3">
                  <p:embed/>
                </p:oleObj>
              </mc:Choice>
              <mc:Fallback>
                <p:oleObj name="Формула" r:id="rId7" imgW="5969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7576" y="4292601"/>
                        <a:ext cx="2232025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9" name="Rectangle 11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56330" name="Object 10"/>
          <p:cNvGraphicFramePr>
            <a:graphicFrameLocks noChangeAspect="1"/>
          </p:cNvGraphicFramePr>
          <p:nvPr/>
        </p:nvGraphicFramePr>
        <p:xfrm>
          <a:off x="3143251" y="5157789"/>
          <a:ext cx="5184775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" name="Формула" r:id="rId9" imgW="1016000" imgH="241300" progId="Equation.3">
                  <p:embed/>
                </p:oleObj>
              </mc:Choice>
              <mc:Fallback>
                <p:oleObj name="Формула" r:id="rId9" imgW="10160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1" y="5157789"/>
                        <a:ext cx="5184775" cy="1209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559B472-0FD6-491B-B349-1AEB10AE7AA4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282228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1"/>
            <a:ext cx="9144000" cy="6126163"/>
          </a:xfrm>
        </p:spPr>
        <p:txBody>
          <a:bodyPr/>
          <a:lstStyle/>
          <a:p>
            <a:pPr eaLnBrk="1" hangingPunct="1"/>
            <a:r>
              <a:rPr lang="ru-RU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Полезная работа</a:t>
            </a:r>
            <a:r>
              <a:rPr lang="ru-RU" altLang="ru-RU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мощность, выделяемая на внешнем сопротивлении </a:t>
            </a:r>
            <a:r>
              <a:rPr lang="en-US" altLang="ru-RU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ru-RU" altLang="ru-RU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единицу времени.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закону Ома имеем:  </a:t>
            </a:r>
            <a:endParaRPr lang="en-US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тогда</a:t>
            </a:r>
          </a:p>
        </p:txBody>
      </p:sp>
      <p:sp>
        <p:nvSpPr>
          <p:cNvPr id="57347" name="Rectangle 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57348" name="Object 4"/>
          <p:cNvGraphicFramePr>
            <a:graphicFrameLocks noChangeAspect="1"/>
          </p:cNvGraphicFramePr>
          <p:nvPr/>
        </p:nvGraphicFramePr>
        <p:xfrm>
          <a:off x="6600825" y="1341438"/>
          <a:ext cx="2376488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Формула" r:id="rId3" imgW="583693" imgH="215713" progId="Equation.3">
                  <p:embed/>
                </p:oleObj>
              </mc:Choice>
              <mc:Fallback>
                <p:oleObj name="Формула" r:id="rId3" imgW="583693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0825" y="1341438"/>
                        <a:ext cx="2376488" cy="89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49" name="Rectangle 7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57350" name="Object 6"/>
          <p:cNvGraphicFramePr>
            <a:graphicFrameLocks noChangeAspect="1"/>
          </p:cNvGraphicFramePr>
          <p:nvPr/>
        </p:nvGraphicFramePr>
        <p:xfrm>
          <a:off x="4252914" y="2317751"/>
          <a:ext cx="2606675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Формула" r:id="rId5" imgW="812447" imgH="203112" progId="Equation.3">
                  <p:embed/>
                </p:oleObj>
              </mc:Choice>
              <mc:Fallback>
                <p:oleObj name="Формула" r:id="rId5" imgW="812447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2914" y="2317751"/>
                        <a:ext cx="2606675" cy="652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1" name="Rectangle 9"/>
          <p:cNvSpPr>
            <a:spLocks noChangeArrowheads="1"/>
          </p:cNvSpPr>
          <p:nvPr/>
        </p:nvSpPr>
        <p:spPr bwMode="auto">
          <a:xfrm>
            <a:off x="1524001" y="28937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57352" name="Object 8"/>
          <p:cNvGraphicFramePr>
            <a:graphicFrameLocks noChangeAspect="1"/>
          </p:cNvGraphicFramePr>
          <p:nvPr/>
        </p:nvGraphicFramePr>
        <p:xfrm>
          <a:off x="5348288" y="3086101"/>
          <a:ext cx="4373562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Формула" r:id="rId7" imgW="1574800" imgH="419100" progId="Equation.3">
                  <p:embed/>
                </p:oleObj>
              </mc:Choice>
              <mc:Fallback>
                <p:oleObj name="Формула" r:id="rId7" imgW="15748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8288" y="3086101"/>
                        <a:ext cx="4373562" cy="1171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7353" name="Picture 0" descr="7"/>
          <p:cNvPicPr>
            <a:picLocks noChangeAspect="1" noChangeArrowheads="1"/>
          </p:cNvPicPr>
          <p:nvPr>
            <p:ph sz="half" idx="4294967295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47851" y="3860800"/>
            <a:ext cx="2898775" cy="3068638"/>
          </a:xfrm>
          <a:noFill/>
        </p:spPr>
      </p:pic>
      <p:sp>
        <p:nvSpPr>
          <p:cNvPr id="5735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DB3F946-01F0-44AD-A8FA-84DC82931F03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880758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260351"/>
            <a:ext cx="9144000" cy="4525963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</a:t>
            </a:r>
            <a:r>
              <a:rPr lang="ru-RU" altLang="ru-RU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имеем, что при </a:t>
            </a:r>
            <a:endParaRPr lang="en-US" altLang="ru-RU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altLang="ru-RU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при этом ток в цепи мал и полезная мощность мала. </a:t>
            </a: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Вот </a:t>
            </a:r>
            <a:r>
              <a:rPr lang="ru-RU" altLang="ru-RU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парадокс – мы всегда стремимся к повышенному КПД, а в данном случае нам это не приносит пользы.</a:t>
            </a:r>
          </a:p>
        </p:txBody>
      </p:sp>
      <p:sp>
        <p:nvSpPr>
          <p:cNvPr id="58371" name="Rectangle 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58372" name="Object 4"/>
          <p:cNvGraphicFramePr>
            <a:graphicFrameLocks noChangeAspect="1"/>
          </p:cNvGraphicFramePr>
          <p:nvPr/>
        </p:nvGraphicFramePr>
        <p:xfrm>
          <a:off x="8472488" y="260351"/>
          <a:ext cx="1727200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Формула" r:id="rId3" imgW="583693" imgH="215713" progId="Equation.3">
                  <p:embed/>
                </p:oleObj>
              </mc:Choice>
              <mc:Fallback>
                <p:oleObj name="Формула" r:id="rId3" imgW="583693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2488" y="260351"/>
                        <a:ext cx="1727200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3" name="Rectangle 7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58374" name="Object 6"/>
          <p:cNvGraphicFramePr>
            <a:graphicFrameLocks noChangeAspect="1"/>
          </p:cNvGraphicFramePr>
          <p:nvPr/>
        </p:nvGraphicFramePr>
        <p:xfrm>
          <a:off x="1703389" y="765176"/>
          <a:ext cx="1584325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Формула" r:id="rId5" imgW="482391" imgH="228501" progId="Equation.3">
                  <p:embed/>
                </p:oleObj>
              </mc:Choice>
              <mc:Fallback>
                <p:oleObj name="Формула" r:id="rId5" imgW="482391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3389" y="765176"/>
                        <a:ext cx="1584325" cy="74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5" name="Rectangle 0"/>
          <p:cNvSpPr>
            <a:spLocks noChangeArrowheads="1"/>
          </p:cNvSpPr>
          <p:nvPr/>
        </p:nvSpPr>
        <p:spPr bwMode="auto">
          <a:xfrm>
            <a:off x="1524001" y="3716339"/>
            <a:ext cx="896461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ru-RU"/>
              <a:t>  </a:t>
            </a:r>
            <a:r>
              <a:rPr lang="ru-RU" altLang="ru-RU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Найдем условия, при которых полезная мощность будет максимальна.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Для этого нужно, чтобы </a:t>
            </a:r>
          </a:p>
        </p:txBody>
      </p:sp>
      <p:graphicFrame>
        <p:nvGraphicFramePr>
          <p:cNvPr id="58376" name="Object 1"/>
          <p:cNvGraphicFramePr>
            <a:graphicFrameLocks noChangeAspect="1"/>
          </p:cNvGraphicFramePr>
          <p:nvPr>
            <p:ph sz="half" idx="4294967295"/>
          </p:nvPr>
        </p:nvGraphicFramePr>
        <p:xfrm>
          <a:off x="4800601" y="5300664"/>
          <a:ext cx="1800225" cy="122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Формула" r:id="rId7" imgW="672808" imgH="457002" progId="Equation.3">
                  <p:embed/>
                </p:oleObj>
              </mc:Choice>
              <mc:Fallback>
                <p:oleObj name="Формула" r:id="rId7" imgW="672808" imgH="45700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1" y="5300664"/>
                        <a:ext cx="1800225" cy="1222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EF6D9D7-4F7C-4F7E-931E-F2E65A7D4E6A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93238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3389" y="260351"/>
            <a:ext cx="8713787" cy="626427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/>
              <a:t>	</a:t>
            </a:r>
            <a:endParaRPr lang="en-US" altLang="ru-RU"/>
          </a:p>
          <a:p>
            <a:pPr eaLnBrk="1" hangingPunct="1">
              <a:lnSpc>
                <a:spcPct val="90000"/>
              </a:lnSpc>
            </a:pPr>
            <a:endParaRPr lang="en-US" altLang="ru-RU"/>
          </a:p>
          <a:p>
            <a:pPr eaLnBrk="1" hangingPunct="1">
              <a:lnSpc>
                <a:spcPct val="90000"/>
              </a:lnSpc>
            </a:pPr>
            <a:endParaRPr lang="ru-RU" altLang="ru-RU"/>
          </a:p>
          <a:p>
            <a:pPr eaLnBrk="1" hangingPunct="1">
              <a:lnSpc>
                <a:spcPct val="90000"/>
              </a:lnSpc>
            </a:pPr>
            <a:endParaRPr lang="ru-RU" altLang="ru-RU"/>
          </a:p>
          <a:p>
            <a:pPr eaLnBrk="1" hangingPunct="1">
              <a:lnSpc>
                <a:spcPct val="90000"/>
              </a:lnSpc>
            </a:pPr>
            <a:endParaRPr lang="ru-RU" altLang="ru-RU"/>
          </a:p>
          <a:p>
            <a:pPr eaLnBrk="1" hangingPunct="1">
              <a:lnSpc>
                <a:spcPct val="90000"/>
              </a:lnSpc>
            </a:pPr>
            <a:endParaRPr lang="ru-RU" altLang="ru-RU"/>
          </a:p>
          <a:p>
            <a:pPr eaLnBrk="1" hangingPunct="1">
              <a:lnSpc>
                <a:spcPct val="90000"/>
              </a:lnSpc>
            </a:pPr>
            <a:endParaRPr lang="ru-RU" altLang="ru-RU"/>
          </a:p>
          <a:p>
            <a:pPr eaLnBrk="1" hangingPunct="1">
              <a:lnSpc>
                <a:spcPct val="90000"/>
              </a:lnSpc>
            </a:pPr>
            <a:endParaRPr lang="ru-RU" altLang="ru-RU"/>
          </a:p>
          <a:p>
            <a:pPr eaLnBrk="1" hangingPunct="1">
              <a:lnSpc>
                <a:spcPct val="90000"/>
              </a:lnSpc>
            </a:pPr>
            <a:endParaRPr lang="ru-RU" altLang="ru-RU"/>
          </a:p>
          <a:p>
            <a:pPr eaLnBrk="1" hangingPunct="1">
              <a:lnSpc>
                <a:spcPct val="90000"/>
              </a:lnSpc>
            </a:pPr>
            <a:endParaRPr lang="ru-RU" altLang="ru-RU"/>
          </a:p>
          <a:p>
            <a:pPr eaLnBrk="1" hangingPunct="1">
              <a:lnSpc>
                <a:spcPct val="90000"/>
              </a:lnSpc>
            </a:pPr>
            <a:endParaRPr lang="ru-RU" altLang="ru-RU"/>
          </a:p>
          <a:p>
            <a:pPr eaLnBrk="1" hangingPunct="1">
              <a:lnSpc>
                <a:spcPct val="90000"/>
              </a:lnSpc>
            </a:pPr>
            <a:endParaRPr lang="en-US" altLang="ru-RU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/>
              <a:t>  </a:t>
            </a:r>
            <a:r>
              <a:rPr lang="ru-RU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возможно при </a:t>
            </a:r>
            <a:r>
              <a:rPr lang="en-US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= r</a:t>
            </a:r>
            <a:endParaRPr lang="ru-RU" altLang="ru-RU" b="1" i="1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395" name="Rectangle 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sp>
        <p:nvSpPr>
          <p:cNvPr id="59396" name="Rectangle 7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59397" name="Object 6"/>
          <p:cNvGraphicFramePr>
            <a:graphicFrameLocks noChangeAspect="1"/>
          </p:cNvGraphicFramePr>
          <p:nvPr/>
        </p:nvGraphicFramePr>
        <p:xfrm>
          <a:off x="2079625" y="566738"/>
          <a:ext cx="3638550" cy="135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Формула" r:id="rId3" imgW="1435100" imgH="469900" progId="Equation.DSMT4">
                  <p:embed/>
                </p:oleObj>
              </mc:Choice>
              <mc:Fallback>
                <p:oleObj name="Формула" r:id="rId3" imgW="1435100" imgH="469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9625" y="566738"/>
                        <a:ext cx="3638550" cy="1352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8" name="Rectangle 9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sp>
        <p:nvSpPr>
          <p:cNvPr id="59399" name="Rectangle 11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59400" name="Object 10"/>
          <p:cNvGraphicFramePr>
            <a:graphicFrameLocks noChangeAspect="1"/>
          </p:cNvGraphicFramePr>
          <p:nvPr/>
        </p:nvGraphicFramePr>
        <p:xfrm>
          <a:off x="2619376" y="2843214"/>
          <a:ext cx="6843713" cy="1392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Формула" r:id="rId5" imgW="2235200" imgH="457200" progId="Equation.3">
                  <p:embed/>
                </p:oleObj>
              </mc:Choice>
              <mc:Fallback>
                <p:oleObj name="Формула" r:id="rId5" imgW="2235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9376" y="2843214"/>
                        <a:ext cx="6843713" cy="1392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401" name="Rectangle 13"/>
          <p:cNvSpPr>
            <a:spLocks noChangeArrowheads="1"/>
          </p:cNvSpPr>
          <p:nvPr/>
        </p:nvSpPr>
        <p:spPr bwMode="auto">
          <a:xfrm>
            <a:off x="1524001" y="30032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59402" name="Object 12"/>
          <p:cNvGraphicFramePr>
            <a:graphicFrameLocks noChangeAspect="1"/>
          </p:cNvGraphicFramePr>
          <p:nvPr/>
        </p:nvGraphicFramePr>
        <p:xfrm>
          <a:off x="3289300" y="4649788"/>
          <a:ext cx="4387850" cy="82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Формула" r:id="rId7" imgW="1219200" imgH="228600" progId="Equation.3">
                  <p:embed/>
                </p:oleObj>
              </mc:Choice>
              <mc:Fallback>
                <p:oleObj name="Формула" r:id="rId7" imgW="1219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9300" y="4649788"/>
                        <a:ext cx="4387850" cy="823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403" name="TextBox 1"/>
          <p:cNvSpPr txBox="1">
            <a:spLocks noChangeArrowheads="1"/>
          </p:cNvSpPr>
          <p:nvPr/>
        </p:nvSpPr>
        <p:spPr bwMode="auto">
          <a:xfrm>
            <a:off x="9120188" y="4724400"/>
            <a:ext cx="1174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(7.31)</a:t>
            </a:r>
          </a:p>
        </p:txBody>
      </p:sp>
      <p:sp>
        <p:nvSpPr>
          <p:cNvPr id="5940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18953F8-5A6F-4FAC-B1B0-E381F4FA246C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783090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16050" y="1"/>
            <a:ext cx="9467850" cy="4525963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выражении (7.29) , </a:t>
            </a:r>
            <a:r>
              <a:rPr lang="en-US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    </a:t>
            </a:r>
            <a:r>
              <a:rPr lang="en-US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marL="0" indent="0">
              <a:buNone/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следовательно, должно быть равно нулю выражение в квадратных скобках, т.е. </a:t>
            </a:r>
            <a:r>
              <a:rPr lang="en-US" alt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altLang="ru-RU" sz="30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условии выделяемая мощность максимальна, а КПД равен 50%. </a:t>
            </a:r>
          </a:p>
        </p:txBody>
      </p:sp>
      <p:sp>
        <p:nvSpPr>
          <p:cNvPr id="60419" name="Rectangle 5"/>
          <p:cNvSpPr>
            <a:spLocks noChangeArrowheads="1"/>
          </p:cNvSpPr>
          <p:nvPr/>
        </p:nvSpPr>
        <p:spPr bwMode="auto">
          <a:xfrm>
            <a:off x="1524001" y="30413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60420" name="Object 4"/>
          <p:cNvGraphicFramePr>
            <a:graphicFrameLocks noChangeAspect="1"/>
          </p:cNvGraphicFramePr>
          <p:nvPr/>
        </p:nvGraphicFramePr>
        <p:xfrm>
          <a:off x="5556250" y="44451"/>
          <a:ext cx="1079500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Формула" r:id="rId3" imgW="431613" imgH="190417" progId="Equation.3">
                  <p:embed/>
                </p:oleObj>
              </mc:Choice>
              <mc:Fallback>
                <p:oleObj name="Формула" r:id="rId3" imgW="431613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250" y="44451"/>
                        <a:ext cx="1079500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1" name="Rectangle 7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60422" name="Object 6"/>
          <p:cNvGraphicFramePr>
            <a:graphicFrameLocks noChangeAspect="1"/>
          </p:cNvGraphicFramePr>
          <p:nvPr/>
        </p:nvGraphicFramePr>
        <p:xfrm>
          <a:off x="6959600" y="0"/>
          <a:ext cx="1943100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Формула" r:id="rId5" imgW="672808" imgH="190417" progId="Equation.3">
                  <p:embed/>
                </p:oleObj>
              </mc:Choice>
              <mc:Fallback>
                <p:oleObj name="Формула" r:id="rId5" imgW="672808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9600" y="0"/>
                        <a:ext cx="1943100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7288" name="Picture 8" descr="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2708276"/>
            <a:ext cx="4897438" cy="389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8345302-5759-4902-958B-F2B41F2F05CB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341738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7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47625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7.9. Правила Кирхгофа для разветвленных цепей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8" y="1916113"/>
            <a:ext cx="8229600" cy="3052762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разветвленных цепей с помощью закона Ома довольно сложен.</a:t>
            </a:r>
            <a:endParaRPr lang="en-US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Эта задача решается более просто с помощью </a:t>
            </a:r>
            <a:r>
              <a:rPr lang="ru-RU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 правил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немецкого физика </a:t>
            </a:r>
            <a:r>
              <a:rPr lang="ru-RU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Кирхгофа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(1824 – 1887).</a:t>
            </a:r>
          </a:p>
        </p:txBody>
      </p:sp>
      <p:sp>
        <p:nvSpPr>
          <p:cNvPr id="6144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4877F26-4AAD-4089-913B-552203DDE9CF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871961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1"/>
            <a:ext cx="9144000" cy="4525963"/>
          </a:xfrm>
        </p:spPr>
        <p:txBody>
          <a:bodyPr/>
          <a:lstStyle/>
          <a:p>
            <a:pPr eaLnBrk="1" hangingPunct="1"/>
            <a:r>
              <a:rPr lang="ru-RU" altLang="ru-RU" sz="3600" b="1" i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Первое правило Кирхгофа</a:t>
            </a:r>
            <a:r>
              <a:rPr lang="ru-RU" altLang="ru-RU" sz="3600" i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утверждает, что алгебраическая сумма токов, сходящихся в любом узле цепи равна нулю</a:t>
            </a:r>
            <a:r>
              <a:rPr lang="ru-RU" altLang="ru-RU" sz="360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1" hangingPunct="1">
              <a:buFontTx/>
              <a:buNone/>
            </a:pPr>
            <a:r>
              <a:rPr lang="ru-RU" altLang="ru-RU" sz="3600"/>
              <a:t>		</a:t>
            </a:r>
            <a:r>
              <a:rPr lang="en-US" altLang="ru-RU" sz="3600"/>
              <a:t>                                                   </a:t>
            </a:r>
            <a:endParaRPr lang="ru-RU" altLang="ru-RU" sz="3600"/>
          </a:p>
          <a:p>
            <a:pPr eaLnBrk="1" hangingPunct="1">
              <a:buFontTx/>
              <a:buNone/>
            </a:pP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(7.32)</a:t>
            </a:r>
          </a:p>
        </p:txBody>
      </p:sp>
      <p:sp>
        <p:nvSpPr>
          <p:cNvPr id="62467" name="Rectangle 5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62468" name="Object 4"/>
          <p:cNvGraphicFramePr>
            <a:graphicFrameLocks noChangeAspect="1"/>
          </p:cNvGraphicFramePr>
          <p:nvPr/>
        </p:nvGraphicFramePr>
        <p:xfrm>
          <a:off x="6105525" y="1844676"/>
          <a:ext cx="2654300" cy="189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Формула" r:id="rId3" imgW="698197" imgH="495085" progId="Equation.3">
                  <p:embed/>
                </p:oleObj>
              </mc:Choice>
              <mc:Fallback>
                <p:oleObj name="Формула" r:id="rId3" imgW="698197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5525" y="1844676"/>
                        <a:ext cx="2654300" cy="189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9328" name="Picture 0" descr="7"/>
          <p:cNvPicPr>
            <a:picLocks noChangeAspect="1" noChangeArrowheads="1"/>
          </p:cNvPicPr>
          <p:nvPr>
            <p:ph sz="half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2708276"/>
            <a:ext cx="4108450" cy="4149725"/>
          </a:xfrm>
          <a:noFill/>
        </p:spPr>
      </p:pic>
      <p:sp>
        <p:nvSpPr>
          <p:cNvPr id="62470" name="Rectangle 3"/>
          <p:cNvSpPr>
            <a:spLocks noChangeArrowheads="1"/>
          </p:cNvSpPr>
          <p:nvPr/>
        </p:nvSpPr>
        <p:spPr bwMode="auto">
          <a:xfrm>
            <a:off x="5664200" y="5084764"/>
            <a:ext cx="50038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i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узел</a:t>
            </a:r>
            <a:r>
              <a:rPr lang="ru-RU" altLang="ru-RU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любой участок цепи, где сходятся более двух проводников</a:t>
            </a:r>
            <a:r>
              <a:rPr lang="en-US" altLang="ru-RU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247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0103C3C-E424-453B-86CC-A09A184FEAFD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205299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9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"/>
            <a:ext cx="9144000" cy="5013325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установившегося постоянного тока в цепи ни в одной точке проводника, ни на одном из его участков не должны накапливаться электрические заряды</a:t>
            </a:r>
            <a:endParaRPr lang="ru-RU" altLang="ru-RU" smtClean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0356" name="Picture 4" descr="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708276"/>
            <a:ext cx="4110038" cy="414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2" name="Rectangle 6"/>
          <p:cNvSpPr>
            <a:spLocks noChangeArrowheads="1"/>
          </p:cNvSpPr>
          <p:nvPr/>
        </p:nvSpPr>
        <p:spPr bwMode="auto">
          <a:xfrm>
            <a:off x="5808663" y="3429000"/>
            <a:ext cx="4572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44926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Токи, сходящиеся к узлу,  считаются положительными</a:t>
            </a:r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altLang="ru-RU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63493" name="Object 5"/>
          <p:cNvGraphicFramePr>
            <a:graphicFrameLocks noChangeAspect="1"/>
          </p:cNvGraphicFramePr>
          <p:nvPr/>
        </p:nvGraphicFramePr>
        <p:xfrm>
          <a:off x="5915026" y="5157788"/>
          <a:ext cx="4752975" cy="103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Формула" r:id="rId4" imgW="1091726" imgH="241195" progId="Equation.3">
                  <p:embed/>
                </p:oleObj>
              </mc:Choice>
              <mc:Fallback>
                <p:oleObj name="Формула" r:id="rId4" imgW="1091726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5026" y="5157788"/>
                        <a:ext cx="4752975" cy="10334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8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FCF98B4-E941-4C06-8F08-187962EFC9E5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388132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0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66988" y="1"/>
            <a:ext cx="6985000" cy="2060575"/>
          </a:xfrm>
        </p:spPr>
        <p:txBody>
          <a:bodyPr/>
          <a:lstStyle/>
          <a:p>
            <a:pPr eaLnBrk="1" hangingPunct="1"/>
            <a:r>
              <a:rPr lang="ru-RU" altLang="ru-RU" b="1" i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Второе правило Кирхгофа</a:t>
            </a:r>
            <a:r>
              <a:rPr lang="ru-RU" altLang="ru-RU" b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(обобщение закона Ома для разветвленной цепи).</a:t>
            </a:r>
          </a:p>
        </p:txBody>
      </p:sp>
      <p:pic>
        <p:nvPicPr>
          <p:cNvPr id="101380" name="Picture 4" descr="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60576"/>
            <a:ext cx="4572000" cy="416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6" name="Rectangle 6"/>
          <p:cNvSpPr>
            <a:spLocks noChangeArrowheads="1"/>
          </p:cNvSpPr>
          <p:nvPr/>
        </p:nvSpPr>
        <p:spPr bwMode="auto">
          <a:xfrm>
            <a:off x="1524001" y="27413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64517" name="Object 5"/>
          <p:cNvGraphicFramePr>
            <a:graphicFrameLocks noChangeAspect="1"/>
          </p:cNvGraphicFramePr>
          <p:nvPr/>
        </p:nvGraphicFramePr>
        <p:xfrm>
          <a:off x="6096000" y="1700214"/>
          <a:ext cx="4572000" cy="234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Формула" r:id="rId4" imgW="1409700" imgH="787400" progId="Equation.3">
                  <p:embed/>
                </p:oleObj>
              </mc:Choice>
              <mc:Fallback>
                <p:oleObj name="Формула" r:id="rId4" imgW="1409700" imgH="787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1700214"/>
                        <a:ext cx="4572000" cy="234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8" name="Rectangle 8"/>
          <p:cNvSpPr>
            <a:spLocks noChangeArrowheads="1"/>
          </p:cNvSpPr>
          <p:nvPr/>
        </p:nvSpPr>
        <p:spPr bwMode="auto">
          <a:xfrm>
            <a:off x="6240464" y="3940175"/>
            <a:ext cx="4427537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Складывая получим: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>
                <a:cs typeface="Times New Roman" panose="02020603050405020304" pitchFamily="18" charset="0"/>
              </a:rPr>
              <a:t>	</a:t>
            </a:r>
            <a:endParaRPr lang="ru-RU" altLang="ru-RU"/>
          </a:p>
        </p:txBody>
      </p:sp>
      <p:graphicFrame>
        <p:nvGraphicFramePr>
          <p:cNvPr id="64519" name="Object 7"/>
          <p:cNvGraphicFramePr>
            <a:graphicFrameLocks noChangeAspect="1"/>
          </p:cNvGraphicFramePr>
          <p:nvPr/>
        </p:nvGraphicFramePr>
        <p:xfrm>
          <a:off x="6383338" y="4724400"/>
          <a:ext cx="4284662" cy="130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Формула" r:id="rId6" imgW="1244600" imgH="381000" progId="Equation.3">
                  <p:embed/>
                </p:oleObj>
              </mc:Choice>
              <mc:Fallback>
                <p:oleObj name="Формула" r:id="rId6" imgW="1244600" imgH="38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3338" y="4724400"/>
                        <a:ext cx="4284662" cy="130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0" name="Rectangle 9"/>
          <p:cNvSpPr>
            <a:spLocks noChangeArrowheads="1"/>
          </p:cNvSpPr>
          <p:nvPr/>
        </p:nvSpPr>
        <p:spPr bwMode="auto">
          <a:xfrm>
            <a:off x="5040313" y="3733800"/>
            <a:ext cx="2222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/>
              <a:t> </a:t>
            </a:r>
            <a:endParaRPr lang="ru-RU" altLang="ru-RU" sz="1800"/>
          </a:p>
        </p:txBody>
      </p:sp>
      <p:sp>
        <p:nvSpPr>
          <p:cNvPr id="6452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D0DCD6A-8E52-4825-BE07-897A93D0A9F1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582009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1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/>
            <a:r>
              <a:rPr lang="ru-RU" altLang="ru-RU" i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любом замкнутом контуре электрической цепи </a:t>
            </a:r>
            <a:r>
              <a:rPr lang="ru-RU" altLang="ru-RU" b="1" i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алгебраическая сумма произведения тока на сопротивление равна алгебраической сумме ЭДС, действующих в этом же контуре</a:t>
            </a:r>
            <a:r>
              <a:rPr lang="ru-RU" altLang="ru-RU" i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/>
            <a:endParaRPr lang="en-US" altLang="ru-RU" i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/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Обход контуров осуществляется по часовой стрелке, если направление обхода совпадает с направлением тока, то ток берется со знаком «плюс».</a:t>
            </a:r>
          </a:p>
        </p:txBody>
      </p:sp>
      <p:graphicFrame>
        <p:nvGraphicFramePr>
          <p:cNvPr id="65539" name="Object 0"/>
          <p:cNvGraphicFramePr>
            <a:graphicFrameLocks noChangeAspect="1"/>
          </p:cNvGraphicFramePr>
          <p:nvPr>
            <p:ph sz="half" idx="4294967295"/>
          </p:nvPr>
        </p:nvGraphicFramePr>
        <p:xfrm>
          <a:off x="3719514" y="2060575"/>
          <a:ext cx="4321175" cy="1322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Формула" r:id="rId3" imgW="1244600" imgH="381000" progId="Equation.3">
                  <p:embed/>
                </p:oleObj>
              </mc:Choice>
              <mc:Fallback>
                <p:oleObj name="Формула" r:id="rId3" imgW="1244600" imgH="38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9514" y="2060575"/>
                        <a:ext cx="4321175" cy="132238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8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207D65C-B67D-443C-ACBE-D4C48824A331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309734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4093488-D84F-444D-95FD-F3F2F7BBFEFB}" type="slidenum">
              <a:rPr lang="ru-RU" altLang="ru-RU" sz="1400"/>
              <a:pPr eaLnBrk="1" hangingPunct="1"/>
              <a:t>27</a:t>
            </a:fld>
            <a:endParaRPr lang="ru-RU" altLang="ru-RU" sz="1400"/>
          </a:p>
        </p:txBody>
      </p:sp>
      <p:pic>
        <p:nvPicPr>
          <p:cNvPr id="66563" name="Picture 2" descr="C:\Documents and Settings\antropov\Мои документы\Мои рисунки\1-10-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951" y="1628775"/>
            <a:ext cx="6670675" cy="335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9607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7.10 Заземление</a:t>
            </a:r>
            <a:br>
              <a:rPr lang="ru-RU" alt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587" name="Объект 9"/>
          <p:cNvSpPr>
            <a:spLocks noGrp="1"/>
          </p:cNvSpPr>
          <p:nvPr>
            <p:ph idx="1"/>
          </p:nvPr>
        </p:nvSpPr>
        <p:spPr>
          <a:xfrm>
            <a:off x="1774826" y="1052513"/>
            <a:ext cx="8435975" cy="5073650"/>
          </a:xfrm>
        </p:spPr>
        <p:txBody>
          <a:bodyPr/>
          <a:lstStyle/>
          <a:p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При сооружении телефонных и телеграфных линий прокладывают всего один провод. С этим проводом соединяют лишь один полюс передатчика, второй же полюс присоединяют к  металлическому листу, который закапывают в землю (заземляют). Второй полюс приемника так же заземляют. Роль второго провода, замыкающего цепь играет земля. </a:t>
            </a:r>
          </a:p>
          <a:p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Существенным является то обстоятельство что сопротивление заземления практически не зависит от расстояния между станциями.   </a:t>
            </a:r>
          </a:p>
        </p:txBody>
      </p:sp>
      <p:sp>
        <p:nvSpPr>
          <p:cNvPr id="6758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C3BDE22-52E7-47F7-B145-C004932B0FFF}" type="slidenum">
              <a:rPr lang="ru-RU" altLang="ru-RU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23982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F3BBA7D-D915-4860-9676-4FE8D7CD6387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ru-RU" altLang="ru-RU" sz="1400"/>
          </a:p>
        </p:txBody>
      </p:sp>
      <p:sp>
        <p:nvSpPr>
          <p:cNvPr id="5" name="TextBox 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135560" y="404664"/>
            <a:ext cx="8280920" cy="6378990"/>
          </a:xfrm>
          <a:prstGeom prst="rect">
            <a:avLst/>
          </a:prstGeom>
          <a:blipFill rotWithShape="1">
            <a:blip r:embed="rId3"/>
            <a:stretch>
              <a:fillRect l="-1472" t="-955"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4511676" y="1700213"/>
          <a:ext cx="1503363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Формула" r:id="rId4" imgW="863225" imgH="431613" progId="Equation.3">
                  <p:embed/>
                </p:oleObj>
              </mc:Choice>
              <mc:Fallback>
                <p:oleObj name="Формула" r:id="rId4" imgW="863225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1676" y="1700213"/>
                        <a:ext cx="1503363" cy="74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6051550" y="1700213"/>
          <a:ext cx="1716088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1" name="Формула" r:id="rId6" imgW="927100" imgH="431800" progId="Equation.3">
                  <p:embed/>
                </p:oleObj>
              </mc:Choice>
              <mc:Fallback>
                <p:oleObj name="Формула" r:id="rId6" imgW="9271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1550" y="1700213"/>
                        <a:ext cx="1716088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6199188" y="2636838"/>
          <a:ext cx="309562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2" name="Формула" r:id="rId8" imgW="177646" imgH="228402" progId="Equation.3">
                  <p:embed/>
                </p:oleObj>
              </mc:Choice>
              <mc:Fallback>
                <p:oleObj name="Формула" r:id="rId8" imgW="177646" imgH="22840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9188" y="2636838"/>
                        <a:ext cx="309562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6743700" y="2636839"/>
          <a:ext cx="336550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3" name="Формула" r:id="rId10" imgW="177646" imgH="228402" progId="Equation.3">
                  <p:embed/>
                </p:oleObj>
              </mc:Choice>
              <mc:Fallback>
                <p:oleObj name="Формула" r:id="rId10" imgW="177646" imgH="22840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3700" y="2636839"/>
                        <a:ext cx="336550" cy="427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7391401" y="2492375"/>
          <a:ext cx="773113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4" name="Формула" r:id="rId12" imgW="520474" imgH="431613" progId="Equation.3">
                  <p:embed/>
                </p:oleObj>
              </mc:Choice>
              <mc:Fallback>
                <p:oleObj name="Формула" r:id="rId12" imgW="520474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1" y="2492375"/>
                        <a:ext cx="773113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7" name="Объект 10"/>
          <p:cNvGraphicFramePr>
            <a:graphicFrameLocks noChangeAspect="1"/>
          </p:cNvGraphicFramePr>
          <p:nvPr/>
        </p:nvGraphicFramePr>
        <p:xfrm>
          <a:off x="3140076" y="3789364"/>
          <a:ext cx="2170113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5" name="Формула" r:id="rId14" imgW="1079032" imgH="431613" progId="Equation.3">
                  <p:embed/>
                </p:oleObj>
              </mc:Choice>
              <mc:Fallback>
                <p:oleObj name="Формула" r:id="rId14" imgW="1079032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0076" y="3789364"/>
                        <a:ext cx="2170113" cy="884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8" name="Объект 11"/>
          <p:cNvGraphicFramePr>
            <a:graphicFrameLocks noChangeAspect="1"/>
          </p:cNvGraphicFramePr>
          <p:nvPr/>
        </p:nvGraphicFramePr>
        <p:xfrm>
          <a:off x="5175250" y="4652963"/>
          <a:ext cx="1481138" cy="94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6" name="Формула" r:id="rId16" imgW="596900" imgH="381000" progId="Equation.3">
                  <p:embed/>
                </p:oleObj>
              </mc:Choice>
              <mc:Fallback>
                <p:oleObj name="Формула" r:id="rId16" imgW="596900" imgH="38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5250" y="4652963"/>
                        <a:ext cx="1481138" cy="944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9" name="Объект 12"/>
          <p:cNvGraphicFramePr>
            <a:graphicFrameLocks noChangeAspect="1"/>
          </p:cNvGraphicFramePr>
          <p:nvPr/>
        </p:nvGraphicFramePr>
        <p:xfrm>
          <a:off x="8256588" y="4652963"/>
          <a:ext cx="1143000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7" name="Формула" r:id="rId18" imgW="444307" imgH="228501" progId="Equation.3">
                  <p:embed/>
                </p:oleObj>
              </mc:Choice>
              <mc:Fallback>
                <p:oleObj name="Формула" r:id="rId18" imgW="444307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6588" y="4652963"/>
                        <a:ext cx="1143000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/>
        </p:nvGraphicFramePr>
        <p:xfrm>
          <a:off x="5591175" y="3860800"/>
          <a:ext cx="2222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8" name="Формула" r:id="rId20" imgW="126835" imgH="202936" progId="Equation.3">
                  <p:embed/>
                </p:oleObj>
              </mc:Choice>
              <mc:Fallback>
                <p:oleObj name="Формула" r:id="rId20" imgW="126835" imgH="20293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1175" y="3860800"/>
                        <a:ext cx="222250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/>
        </p:nvGraphicFramePr>
        <p:xfrm>
          <a:off x="5575301" y="3897314"/>
          <a:ext cx="265113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9" name="Формула" r:id="rId22" imgW="177646" imgH="393359" progId="Equation.3">
                  <p:embed/>
                </p:oleObj>
              </mc:Choice>
              <mc:Fallback>
                <p:oleObj name="Формула" r:id="rId22" imgW="177646" imgH="39335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5301" y="3897314"/>
                        <a:ext cx="265113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Объект 15"/>
          <p:cNvGraphicFramePr>
            <a:graphicFrameLocks noChangeAspect="1"/>
          </p:cNvGraphicFramePr>
          <p:nvPr/>
        </p:nvGraphicFramePr>
        <p:xfrm>
          <a:off x="9969501" y="4689475"/>
          <a:ext cx="263525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0" name="Формула" r:id="rId24" imgW="177646" imgH="393359" progId="Equation.3">
                  <p:embed/>
                </p:oleObj>
              </mc:Choice>
              <mc:Fallback>
                <p:oleObj name="Формула" r:id="rId24" imgW="177646" imgH="39335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9501" y="4689475"/>
                        <a:ext cx="263525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/>
          <p:cNvGraphicFramePr>
            <a:graphicFrameLocks noChangeAspect="1"/>
          </p:cNvGraphicFramePr>
          <p:nvPr/>
        </p:nvGraphicFramePr>
        <p:xfrm>
          <a:off x="10056813" y="4652963"/>
          <a:ext cx="2222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1" name="Формула" r:id="rId26" imgW="126835" imgH="202936" progId="Equation.3">
                  <p:embed/>
                </p:oleObj>
              </mc:Choice>
              <mc:Fallback>
                <p:oleObj name="Формула" r:id="rId26" imgW="126835" imgH="20293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56813" y="4652963"/>
                        <a:ext cx="222250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3840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6EB2E66-F1AC-4470-BD64-C0485FA5681F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ru-RU" altLang="ru-RU" sz="1400"/>
          </a:p>
        </p:txBody>
      </p:sp>
      <p:sp>
        <p:nvSpPr>
          <p:cNvPr id="3" name="TextBox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151784" y="620688"/>
            <a:ext cx="1816716" cy="848822"/>
          </a:xfrm>
          <a:prstGeom prst="rect">
            <a:avLst/>
          </a:prstGeom>
          <a:blipFill rotWithShape="1">
            <a:blip r:embed="rId2"/>
            <a:stretch>
              <a:fillRect l="-8389" b="-2158"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  <p:sp>
        <p:nvSpPr>
          <p:cNvPr id="69636" name="TextBox 3"/>
          <p:cNvSpPr txBox="1">
            <a:spLocks noChangeArrowheads="1"/>
          </p:cNvSpPr>
          <p:nvPr/>
        </p:nvSpPr>
        <p:spPr bwMode="auto">
          <a:xfrm>
            <a:off x="7680325" y="871539"/>
            <a:ext cx="105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(7.33)</a:t>
            </a:r>
          </a:p>
        </p:txBody>
      </p:sp>
      <p:sp>
        <p:nvSpPr>
          <p:cNvPr id="69637" name="TextBox 4"/>
          <p:cNvSpPr txBox="1">
            <a:spLocks noChangeArrowheads="1"/>
          </p:cNvSpPr>
          <p:nvPr/>
        </p:nvSpPr>
        <p:spPr bwMode="auto">
          <a:xfrm>
            <a:off x="2135189" y="1798639"/>
            <a:ext cx="77739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 (7.33) определяет сопротивление среды.</a:t>
            </a:r>
          </a:p>
        </p:txBody>
      </p:sp>
    </p:spTree>
    <p:extLst>
      <p:ext uri="{BB962C8B-B14F-4D97-AF65-F5344CB8AC3E}">
        <p14:creationId xmlns:p14="http://schemas.microsoft.com/office/powerpoint/2010/main" val="627012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35F2CD4-DB1C-4E3F-A207-14180D321F33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ru-RU" altLang="ru-RU" sz="1400"/>
          </a:p>
        </p:txBody>
      </p:sp>
      <p:pic>
        <p:nvPicPr>
          <p:cNvPr id="70659" name="Picture 4" descr="http://www.radiostation.ru/home/images_museum/photos/22/04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9" y="188913"/>
            <a:ext cx="4391025" cy="474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0" name="TextBox 3"/>
          <p:cNvSpPr txBox="1">
            <a:spLocks noChangeArrowheads="1"/>
          </p:cNvSpPr>
          <p:nvPr/>
        </p:nvSpPr>
        <p:spPr bwMode="auto">
          <a:xfrm>
            <a:off x="2135189" y="5229226"/>
            <a:ext cx="74898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 1837 году был изобретён электромагнитный телеграф - аппарат, перевернувший представление о времени и пространстве.</a:t>
            </a:r>
            <a:b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/>
              <a:t/>
            </a:r>
            <a:br>
              <a:rPr lang="ru-RU" altLang="ru-RU" sz="2400"/>
            </a:br>
            <a:r>
              <a:rPr lang="ru-RU" altLang="ru-RU" sz="2400"/>
              <a:t/>
            </a:r>
            <a:br>
              <a:rPr lang="ru-RU" altLang="ru-RU" sz="2400"/>
            </a:b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05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71637E0-C68C-4ADC-B13A-012D4CBA40E9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ru-RU" altLang="ru-RU" sz="1400"/>
          </a:p>
        </p:txBody>
      </p:sp>
      <p:pic>
        <p:nvPicPr>
          <p:cNvPr id="71683" name="Picture 2" descr="C:\Documents and Settings\antropov\Мои документы\Мои рисунки\scheme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4" y="2205039"/>
            <a:ext cx="7107237" cy="210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785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344BCB0-88D7-43FB-943F-E9CD3E65C67B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ru-RU" altLang="ru-RU" sz="1400"/>
          </a:p>
        </p:txBody>
      </p:sp>
      <p:sp>
        <p:nvSpPr>
          <p:cNvPr id="72707" name="TextBox 3"/>
          <p:cNvSpPr txBox="1">
            <a:spLocks noChangeArrowheads="1"/>
          </p:cNvSpPr>
          <p:nvPr/>
        </p:nvSpPr>
        <p:spPr bwMode="auto">
          <a:xfrm>
            <a:off x="1919289" y="333376"/>
            <a:ext cx="8569325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Номинальный линейный ток приемника аппарата Морзе, обеспечивающий четкую работу печатающего устройства, может быть в пределах от 10 до 25 мА. Напряжение батарей для питания аппарата - от 40 до 120 Вольт, в зависимости от длины линии. Цепь рабочего тока включает в себя ключ, два электромагнита по 600 Ом (на каждой стороне), два провода линии и одну батарею. При передаче телеграммы одновременно работают на прием оба соединенных между собой аппарата, чтобы и на передающей стороне можно было бы при желании иметь «твердую» копию передаваемых сообщений</a:t>
            </a:r>
          </a:p>
        </p:txBody>
      </p:sp>
    </p:spTree>
    <p:extLst>
      <p:ext uri="{BB962C8B-B14F-4D97-AF65-F5344CB8AC3E}">
        <p14:creationId xmlns:p14="http://schemas.microsoft.com/office/powerpoint/2010/main" val="130927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996A7F0-EA0F-44A4-B22E-B7EAD981AD7C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ru-RU" altLang="ru-RU" sz="1400"/>
          </a:p>
        </p:txBody>
      </p:sp>
      <p:sp>
        <p:nvSpPr>
          <p:cNvPr id="73731" name="TextBox 2"/>
          <p:cNvSpPr txBox="1">
            <a:spLocks noChangeArrowheads="1"/>
          </p:cNvSpPr>
          <p:nvPr/>
        </p:nvSpPr>
        <p:spPr bwMode="auto">
          <a:xfrm>
            <a:off x="1847850" y="260350"/>
            <a:ext cx="8712200" cy="600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 примеру, при двухпроводной линии из биметаллической сталемедной проволоки диаметром 4 мм, напряжении телеграфной батареи 120 Вольт и токе в линии 20 мА, дальность передачи составляет 600 км. То есть, телеграфная связь между Москвой и Санкт-Петербургом может быть организована непосредственно без переприема при напряжении телеграфной батареи от 60 до 120 вольт. А при максимальном напряжении телеграфной батареи 120 вольт и минимальном рабочем токе 10 миллиампер, дальность связи по двухпроводной линии может достигать 1200 километров. В случае же использования телеграфных аппаратов на железной дороге, при однопроводной телеграфной линии, где в качестве второго провода используется заземление на стальные рельсы, дальность связи может достигать 2000-2500 километров. </a:t>
            </a:r>
            <a:r>
              <a:rPr lang="ru-RU" altLang="ru-RU" sz="2400"/>
              <a:t/>
            </a:r>
            <a:br>
              <a:rPr lang="ru-RU" altLang="ru-RU" sz="2400"/>
            </a:br>
            <a:r>
              <a:rPr lang="ru-RU" altLang="ru-RU" sz="2400"/>
              <a:t/>
            </a:r>
            <a:br>
              <a:rPr lang="ru-RU" altLang="ru-RU" sz="2400"/>
            </a:b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158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Заголовок 2"/>
          <p:cNvSpPr>
            <a:spLocks noGrp="1"/>
          </p:cNvSpPr>
          <p:nvPr>
            <p:ph type="title"/>
          </p:nvPr>
        </p:nvSpPr>
        <p:spPr>
          <a:xfrm>
            <a:off x="1992313" y="333375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.11 Параллельное, последовательное соединение</a:t>
            </a:r>
            <a:b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сопротивлений, источников постоянного тока, измерение напряжения и тока</a:t>
            </a:r>
            <a:r>
              <a:rPr lang="en-US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75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DDA6D66-0362-4AF5-9921-1CC63D08E135}" type="slidenum">
              <a:rPr lang="ru-RU" altLang="ru-RU" sz="1400"/>
              <a:pPr eaLnBrk="1" hangingPunct="1"/>
              <a:t>35</a:t>
            </a:fld>
            <a:endParaRPr lang="ru-RU" altLang="ru-RU" sz="1400"/>
          </a:p>
        </p:txBody>
      </p:sp>
      <p:pic>
        <p:nvPicPr>
          <p:cNvPr id="74756" name="Picture 2" descr="C:\Documents and Settings\antropov\Мои документы\Мои рисунки\aa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975" y="1628775"/>
            <a:ext cx="4662488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7" name="TextBox 5"/>
          <p:cNvSpPr txBox="1">
            <a:spLocks noChangeArrowheads="1"/>
          </p:cNvSpPr>
          <p:nvPr/>
        </p:nvSpPr>
        <p:spPr bwMode="auto">
          <a:xfrm>
            <a:off x="1774825" y="3500438"/>
            <a:ext cx="8713788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По закону Ома, напряжения U1 и U2 на проводниках равны</a:t>
            </a:r>
          </a:p>
          <a:p>
            <a:pPr eaLnBrk="1" hangingPunct="1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U1 = IR1,   U2 = IR2. </a:t>
            </a:r>
          </a:p>
          <a:p>
            <a:pPr eaLnBrk="1" hangingPunct="1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Общее напряжение U на обоих проводниках равно сумме напряжений U1 и U2:</a:t>
            </a:r>
          </a:p>
          <a:p>
            <a:pPr eaLnBrk="1" hangingPunct="1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U = U1 + U2 = I(R1 + R2) = IR, </a:t>
            </a:r>
          </a:p>
          <a:p>
            <a:pPr eaLnBrk="1" hangingPunct="1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где R – электрическое сопротивление всей цепи. Отсюда следует:</a:t>
            </a:r>
          </a:p>
          <a:p>
            <a:pPr eaLnBrk="1" hangingPunct="1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R = R1 + R2 </a:t>
            </a:r>
          </a:p>
          <a:p>
            <a:pPr eaLnBrk="1" hangingPunct="1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0286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2977723-CC2C-4E04-885B-89F22F3C646A}" type="slidenum">
              <a:rPr lang="ru-RU" altLang="ru-RU" sz="1400"/>
              <a:pPr eaLnBrk="1" hangingPunct="1"/>
              <a:t>36</a:t>
            </a:fld>
            <a:endParaRPr lang="ru-RU" altLang="ru-RU" sz="1400"/>
          </a:p>
        </p:txBody>
      </p:sp>
      <p:sp>
        <p:nvSpPr>
          <p:cNvPr id="75779" name="TextBox 3"/>
          <p:cNvSpPr txBox="1">
            <a:spLocks noChangeArrowheads="1"/>
          </p:cNvSpPr>
          <p:nvPr/>
        </p:nvSpPr>
        <p:spPr bwMode="auto">
          <a:xfrm>
            <a:off x="1847850" y="333376"/>
            <a:ext cx="8712200" cy="563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При последовательном соединении полное сопротивление цепи равно сумме сопротивлений отдельных проводников. Этот результат справедлив для любого числа последовательно соединенных проводников. При параллельном соединении (рис. 4.9.2) напряжения U1 и U2 на обоих проводниках одинаковы:</a:t>
            </a:r>
          </a:p>
          <a:p>
            <a:pPr eaLnBrk="1" hangingPunct="1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U1 = U2 = U. </a:t>
            </a:r>
          </a:p>
          <a:p>
            <a:pPr eaLnBrk="1" hangingPunct="1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Сумма токов I1 + I2, протекающих по обоим проводникам, равна току в неразветвленной цепи:</a:t>
            </a:r>
          </a:p>
          <a:p>
            <a:pPr eaLnBrk="1" hangingPunct="1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I = I1 + I2. </a:t>
            </a:r>
          </a:p>
          <a:p>
            <a:pPr eaLnBrk="1" hangingPunct="1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Этот результат следует из того, что в точках разветвления токов (узлы A и B) в цепи постоянного тока не могут накапливаться заряды. Например, к узлу A за время Δt подтекает заряд IΔt, а утекает от узла за то же время заряд I1Δt + I2Δt. Следовательно, I = I1 + I2.</a:t>
            </a:r>
          </a:p>
          <a:p>
            <a:pPr eaLnBrk="1" hangingPunct="1"/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430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5222E76-777E-49E9-B0A8-AD8A6F79D866}" type="slidenum">
              <a:rPr lang="ru-RU" altLang="ru-RU" sz="1400"/>
              <a:pPr eaLnBrk="1" hangingPunct="1"/>
              <a:t>37</a:t>
            </a:fld>
            <a:endParaRPr lang="ru-RU" altLang="ru-RU" sz="1400"/>
          </a:p>
        </p:txBody>
      </p:sp>
      <p:pic>
        <p:nvPicPr>
          <p:cNvPr id="76803" name="Picture 2" descr="C:\Documents and Settings\antropov\Мои документы\Мои рисунки\fff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414" y="255589"/>
            <a:ext cx="3419475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4" name="Picture 3" descr="C:\Documents and Settings\antropov\Мои документы\Мои рисунки\11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25" y="2924175"/>
            <a:ext cx="4464050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5" name="TextBox 5"/>
          <p:cNvSpPr txBox="1">
            <a:spLocks noChangeArrowheads="1"/>
          </p:cNvSpPr>
          <p:nvPr/>
        </p:nvSpPr>
        <p:spPr bwMode="auto">
          <a:xfrm>
            <a:off x="2279650" y="2420938"/>
            <a:ext cx="4552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Записывая на основе закона Ома:</a:t>
            </a:r>
          </a:p>
        </p:txBody>
      </p:sp>
      <p:sp>
        <p:nvSpPr>
          <p:cNvPr id="76806" name="TextBox 6"/>
          <p:cNvSpPr txBox="1">
            <a:spLocks noChangeArrowheads="1"/>
          </p:cNvSpPr>
          <p:nvPr/>
        </p:nvSpPr>
        <p:spPr bwMode="auto">
          <a:xfrm>
            <a:off x="2470151" y="4475164"/>
            <a:ext cx="1465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Получим:</a:t>
            </a:r>
          </a:p>
        </p:txBody>
      </p:sp>
      <p:pic>
        <p:nvPicPr>
          <p:cNvPr id="76807" name="Picture 4" descr="C:\Documents and Settings\antropov\Мои документы\Мои рисунки\111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213" y="4416426"/>
            <a:ext cx="1890712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8" name="TextBox 7"/>
          <p:cNvSpPr txBox="1">
            <a:spLocks noChangeArrowheads="1"/>
          </p:cNvSpPr>
          <p:nvPr/>
        </p:nvSpPr>
        <p:spPr bwMode="auto">
          <a:xfrm>
            <a:off x="1703389" y="5456238"/>
            <a:ext cx="87852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При параллельном соединении проводников величина, обратная общему сопротивлению цепи, равна сумме величин, обратных сопротивлениям параллельно включенных проводников. </a:t>
            </a:r>
          </a:p>
        </p:txBody>
      </p:sp>
    </p:spTree>
    <p:extLst>
      <p:ext uri="{BB962C8B-B14F-4D97-AF65-F5344CB8AC3E}">
        <p14:creationId xmlns:p14="http://schemas.microsoft.com/office/powerpoint/2010/main" val="4048805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6F89CBB-4997-47DC-BEC8-23B06BF420C9}" type="slidenum">
              <a:rPr lang="ru-RU" altLang="ru-RU" sz="1400"/>
              <a:pPr eaLnBrk="1" hangingPunct="1"/>
              <a:t>38</a:t>
            </a:fld>
            <a:endParaRPr lang="ru-RU" altLang="ru-RU" sz="1400"/>
          </a:p>
        </p:txBody>
      </p:sp>
      <p:sp>
        <p:nvSpPr>
          <p:cNvPr id="77827" name="TextBox 2"/>
          <p:cNvSpPr txBox="1">
            <a:spLocks noChangeArrowheads="1"/>
          </p:cNvSpPr>
          <p:nvPr/>
        </p:nvSpPr>
        <p:spPr bwMode="auto">
          <a:xfrm>
            <a:off x="1847850" y="333376"/>
            <a:ext cx="8351838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отметить, что далеко не все сложные цепи, состоящие из проводников с различными сопротивлениями, могут быть рассчитаны с помощью формул для последовательного и параллельного соединения. На рис.  приведен пример электрической цепи, которую нельзя рассчитать указанным выше методом.</a:t>
            </a:r>
          </a:p>
          <a:p>
            <a:pPr eaLnBrk="1" hangingPunct="1"/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7828" name="Picture 16" descr="C:\Documents and Settings\antropov\Мои документы\Мои рисунки\1-9-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75" y="2997200"/>
            <a:ext cx="4954588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1571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0970D34-E44E-498E-83F1-C44712C326F8}" type="slidenum">
              <a:rPr lang="ru-RU" altLang="ru-RU" sz="1400"/>
              <a:pPr eaLnBrk="1" hangingPunct="1"/>
              <a:t>39</a:t>
            </a:fld>
            <a:endParaRPr lang="ru-RU" altLang="ru-RU" sz="1400"/>
          </a:p>
        </p:txBody>
      </p:sp>
      <p:pic>
        <p:nvPicPr>
          <p:cNvPr id="78851" name="Picture 2" descr="C:\Documents and Settings\antropov\Мои документы\Мои рисунки\battery-paralle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39" y="92075"/>
            <a:ext cx="1919287" cy="296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2" name="TextBox 3"/>
          <p:cNvSpPr txBox="1">
            <a:spLocks noChangeArrowheads="1"/>
          </p:cNvSpPr>
          <p:nvPr/>
        </p:nvSpPr>
        <p:spPr bwMode="auto">
          <a:xfrm>
            <a:off x="1774825" y="3068638"/>
            <a:ext cx="8713788" cy="347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При параллельном соединении,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3" tooltip="свинцовые кислотные аккумуляторы"/>
              </a:rPr>
              <a:t>аккумуляторы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соединяют так, чтобы положительные клеммы всех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3" tooltip="свинцовые кислотные аккумуляторы"/>
              </a:rPr>
              <a:t>аккумуляторов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были подключены к одной точке электрической схемы (″плюсу″), а отрицательные клеммы всех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3" tooltip="свинцовые кислотные аккумуляторы"/>
              </a:rPr>
              <a:t>аккумуляторов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были подключены к другой точке схемы (″минусу″).</a:t>
            </a:r>
          </a:p>
          <a:p>
            <a:pPr eaLnBrk="1" hangingPunct="1"/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Получившаяся при паралельном соединении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4" tooltip="Аккумуляторные батареи и аккумуляторы - в чем разница?"/>
              </a:rPr>
              <a:t>аккумуляторная батарея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имеет то же напряжение, что и у одиночного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3" tooltip="свинцовые кислотные аккумуляторы"/>
              </a:rPr>
              <a:t>аккумулятора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5" tooltip="Емкость аккумулятора - Что это такое?"/>
              </a:rPr>
              <a:t>емкость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такой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4" tooltip="Аккумуляторные батареи и аккумуляторы - в чем разница?"/>
              </a:rPr>
              <a:t>аккумуляторной батареи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равна сумме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5" tooltip="Емкость аккумулятора - Что это такое?"/>
              </a:rPr>
              <a:t>емкостей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входящих в нее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3" tooltip="свинцовые кислотные аккумуляторы"/>
              </a:rPr>
              <a:t>аккумуляторов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. Т.е. если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3" tooltip="свинцовые кислотные аккумуляторы"/>
              </a:rPr>
              <a:t>аккумуляторы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имеют одинаковые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5" tooltip="Емкость аккумулятора - Что это такое?"/>
              </a:rPr>
              <a:t>емкости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5" tooltip="Емкость аккумулятора - Что это такое?"/>
              </a:rPr>
              <a:t>емкость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4" tooltip="Аккумуляторные батареи и аккумуляторы - в чем разница?"/>
              </a:rPr>
              <a:t>аккумуляторной батареи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равна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5" tooltip="Емкость аккумулятора - Что это такое?"/>
              </a:rPr>
              <a:t>емкости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одного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3" tooltip="свинцовые кислотные аккумуляторы"/>
              </a:rPr>
              <a:t>аккумулятора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умноженной на количество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3" tooltip="свинцовые кислотные аккумуляторы"/>
              </a:rPr>
              <a:t>аккумуляторов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4" tooltip="Аккумуляторные батареи и аккумуляторы - в чем разница?"/>
              </a:rPr>
              <a:t>батарее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/>
            <a:endParaRPr lang="ru-RU" alt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339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CBEC799-C6E0-4AAF-8519-48319B845058}" type="slidenum">
              <a:rPr lang="ru-RU" altLang="ru-RU" sz="1400"/>
              <a:pPr eaLnBrk="1" hangingPunct="1"/>
              <a:t>40</a:t>
            </a:fld>
            <a:endParaRPr lang="ru-RU" altLang="ru-RU" sz="1400"/>
          </a:p>
        </p:txBody>
      </p:sp>
      <p:pic>
        <p:nvPicPr>
          <p:cNvPr id="79875" name="Picture 2" descr="C:\Documents and Settings\antropov\Мои документы\Мои рисунки\battery-ser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238" y="188913"/>
            <a:ext cx="3384550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6" name="TextBox 2"/>
          <p:cNvSpPr txBox="1">
            <a:spLocks noChangeArrowheads="1"/>
          </p:cNvSpPr>
          <p:nvPr/>
        </p:nvSpPr>
        <p:spPr bwMode="auto">
          <a:xfrm>
            <a:off x="1774825" y="2349500"/>
            <a:ext cx="8713788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последовательного соединения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3" tooltip="свинцовые кислотные аккумуляторы"/>
              </a:rPr>
              <a:t>аккумуляторов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к ″плюсу″ электрической схемы подключают положительную клемму первого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3" tooltip="свинцовые кислотные аккумуляторы"/>
              </a:rPr>
              <a:t>аккумулятора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. К его отрицательной клемме подключают положительную клемму второго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3" tooltip="свинцовые кислотные аккумуляторы"/>
              </a:rPr>
              <a:t>аккумулятора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и т.д. Отрицательную клемму последнего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3" tooltip="свинцовые кислотные аккумуляторы"/>
              </a:rPr>
              <a:t>аккумулятора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подключают к ″минусу″ электрической схемы.</a:t>
            </a:r>
          </a:p>
          <a:p>
            <a:pPr eaLnBrk="1" hangingPunct="1"/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Получившаяся при последовательном соединении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4" tooltip="Аккумуляторные батареи и аккумуляторы - в чем разница?"/>
              </a:rPr>
              <a:t>аккумуляторная батарея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имеет ту же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5" tooltip="Емкость аккумулятора - Что это такое?"/>
              </a:rPr>
              <a:t>емкость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что и у одиночного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3" tooltip="свинцовые кислотные аккумуляторы"/>
              </a:rPr>
              <a:t>аккумулятора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а напряжение такой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4" tooltip="Аккумуляторные батареи и аккумуляторы - в чем разница?"/>
              </a:rPr>
              <a:t>аккумуляторной батареи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равно сумме напряжений входящих в нее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3" tooltip="свинцовые кислотные аккумуляторы"/>
              </a:rPr>
              <a:t>аккумуляторов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. Т.е. Если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3" tooltip="свинцовые кислотные аккумуляторы"/>
              </a:rPr>
              <a:t>аккумуляторы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имеют одинаковые напряжения, то напряжение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4" tooltip="Аккумуляторные батареи и аккумуляторы - в чем разница?"/>
              </a:rPr>
              <a:t>батареи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равно напряжению одного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3" tooltip="свинцовые кислотные аккумуляторы"/>
              </a:rPr>
              <a:t>аккумулятора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умноженному на количество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3" tooltip="свинцовые кислотные аккумуляторы"/>
              </a:rPr>
              <a:t>аккумуляторов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  <a:hlinkClick r:id="rId4" tooltip="Аккумуляторные батареи и аккумуляторы - в чем разница?"/>
              </a:rPr>
              <a:t>аккумуляторной батарее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/>
            <a:endParaRPr lang="ru-RU" alt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712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3791E4E-DB61-4C49-9C17-4CD3EA486916}" type="slidenum">
              <a:rPr lang="ru-RU" altLang="ru-RU" sz="1400"/>
              <a:pPr eaLnBrk="1" hangingPunct="1"/>
              <a:t>41</a:t>
            </a:fld>
            <a:endParaRPr lang="ru-RU" altLang="ru-RU" sz="1400"/>
          </a:p>
        </p:txBody>
      </p:sp>
      <p:pic>
        <p:nvPicPr>
          <p:cNvPr id="8089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60351"/>
            <a:ext cx="249555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0" name="TextBox 2"/>
          <p:cNvSpPr txBox="1">
            <a:spLocks noChangeArrowheads="1"/>
          </p:cNvSpPr>
          <p:nvPr/>
        </p:nvSpPr>
        <p:spPr bwMode="auto">
          <a:xfrm>
            <a:off x="1919289" y="1844675"/>
            <a:ext cx="8497887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Амперметр включается в электрическую цепь последовательно с тем элементом цепи, силу тока в котором необходимо измерить. Сопротивление амперметра должно быть значительно меньше сопротивления нагрузки</a:t>
            </a:r>
          </a:p>
        </p:txBody>
      </p:sp>
      <p:pic>
        <p:nvPicPr>
          <p:cNvPr id="8090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763" y="3500439"/>
            <a:ext cx="2112962" cy="183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2" name="TextBox 4"/>
          <p:cNvSpPr txBox="1">
            <a:spLocks noChangeArrowheads="1"/>
          </p:cNvSpPr>
          <p:nvPr/>
        </p:nvSpPr>
        <p:spPr bwMode="auto">
          <a:xfrm>
            <a:off x="1919288" y="5287964"/>
            <a:ext cx="82804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Вольтметр подключается параллельно участку цепи, на котором будет измеряться напряжение; Сопротивление вольтметра должно быть значительно больше сопротивления нагрузки</a:t>
            </a:r>
          </a:p>
        </p:txBody>
      </p:sp>
    </p:spTree>
    <p:extLst>
      <p:ext uri="{BB962C8B-B14F-4D97-AF65-F5344CB8AC3E}">
        <p14:creationId xmlns:p14="http://schemas.microsoft.com/office/powerpoint/2010/main" val="1564499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4580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1656</Words>
  <Application>Microsoft Office PowerPoint</Application>
  <PresentationFormat>Широкоэкранный</PresentationFormat>
  <Paragraphs>209</Paragraphs>
  <Slides>42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42</vt:i4>
      </vt:variant>
    </vt:vector>
  </HeadingPairs>
  <TitlesOfParts>
    <vt:vector size="49" baseType="lpstr">
      <vt:lpstr>Arial</vt:lpstr>
      <vt:lpstr>Calibri</vt:lpstr>
      <vt:lpstr>Calibri Light</vt:lpstr>
      <vt:lpstr>Times New Roman</vt:lpstr>
      <vt:lpstr>Тема Office</vt:lpstr>
      <vt:lpstr>Microsoft Equation 3.0</vt:lpstr>
      <vt:lpstr>MathType 5.0 Equation</vt:lpstr>
      <vt:lpstr>Тема№7 ПОСТОЯННЫЙ ЭЛЕКТРИЧЕСКИЙ ТОК (Лекции 7,8)</vt:lpstr>
      <vt:lpstr>7.6. Закон Ома в дифференциальной форме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7.7. Работа и мощность тока. Закон Джоуля – Ленца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7.9. Правила Кирхгофа для разветвленных цепей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7.10 Заземление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7.11 Параллельное, последовательное соединение сопротивлений, источников постоянного тока, измерение напряжения и тока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Тема№7 ПОСТОЯННЫЙ ЭЛЕКТРИЧЕСКИЙ ТОК (Лекции 7,8)</dc:title>
  <dc:creator>Nikolay A. Antropov</dc:creator>
  <cp:lastModifiedBy>Nikolay A. Antropov</cp:lastModifiedBy>
  <cp:revision>1</cp:revision>
  <dcterms:created xsi:type="dcterms:W3CDTF">2016-04-15T03:48:41Z</dcterms:created>
  <dcterms:modified xsi:type="dcterms:W3CDTF">2016-04-15T03:51:34Z</dcterms:modified>
</cp:coreProperties>
</file>