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9.wmf"/><Relationship Id="rId4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257F-DD4E-49CA-B48C-C623EEEED4F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76CFB-B712-476D-8AF1-5BEE1CA67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16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257F-DD4E-49CA-B48C-C623EEEED4F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76CFB-B712-476D-8AF1-5BEE1CA67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71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257F-DD4E-49CA-B48C-C623EEEED4F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76CFB-B712-476D-8AF1-5BEE1CA67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4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257F-DD4E-49CA-B48C-C623EEEED4F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76CFB-B712-476D-8AF1-5BEE1CA67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82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257F-DD4E-49CA-B48C-C623EEEED4F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76CFB-B712-476D-8AF1-5BEE1CA67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222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257F-DD4E-49CA-B48C-C623EEEED4F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76CFB-B712-476D-8AF1-5BEE1CA67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014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257F-DD4E-49CA-B48C-C623EEEED4F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76CFB-B712-476D-8AF1-5BEE1CA67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257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257F-DD4E-49CA-B48C-C623EEEED4F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76CFB-B712-476D-8AF1-5BEE1CA67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446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257F-DD4E-49CA-B48C-C623EEEED4F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76CFB-B712-476D-8AF1-5BEE1CA67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433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257F-DD4E-49CA-B48C-C623EEEED4F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76CFB-B712-476D-8AF1-5BEE1CA67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01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257F-DD4E-49CA-B48C-C623EEEED4F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76CFB-B712-476D-8AF1-5BEE1CA67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142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124B4A-BA53-4A55-8532-A53F64AC37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7469197"/>
      </p:ext>
    </p:extLst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9A1859-D3DF-4894-AA34-33C07DDFAA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0101144"/>
      </p:ext>
    </p:extLst>
  </p:cSld>
  <p:clrMapOvr>
    <a:masterClrMapping/>
  </p:clrMapOvr>
  <p:transition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553C2-0698-4ABE-B660-B4DEDBCDEDF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6511236"/>
      </p:ext>
    </p:extLst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E257F-DD4E-49CA-B48C-C623EEEED4F4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76CFB-B712-476D-8AF1-5BEE1CA67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50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1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4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5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7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9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0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2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44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6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49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50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image" Target="../media/image55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2.wmf"/><Relationship Id="rId11" Type="http://schemas.openxmlformats.org/officeDocument/2006/relationships/image" Target="../media/image56.png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919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88913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Тема№7 ПОСТОЯННЫЙ ЭЛЕКТРИЧЕСКИЙ ТОК (Лекции 7,8)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9" y="1268414"/>
            <a:ext cx="8785225" cy="55895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7.1. Причины электрического тока.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7.2. Плотность тока.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7.3. Уравнение непрерывности.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7.4. Сторонние силы и Э. Д. С.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7.5. Закон Ома для неоднородного участка цепи.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7.6. Закон Ома в дифференциальной форме.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7.7. Работа и мощность. Закон Джоуля–Ленца.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7.8. КПД источника тока.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7.9. Закон Кирхгофа.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7.10 Заземление</a:t>
            </a:r>
            <a:endParaRPr lang="en-US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.11 Параллельное, последовательное соединение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сопротивлений, источников постоянного тока, измерение напряжения и тока</a:t>
            </a:r>
            <a:endParaRPr lang="en-US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316C593-7B01-470E-BE8C-5687D8F8DDB6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217050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7.1. Причины электрического тока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8" y="1600201"/>
            <a:ext cx="8964612" cy="4525963"/>
          </a:xfrm>
        </p:spPr>
        <p:txBody>
          <a:bodyPr>
            <a:normAutofit fontScale="92500"/>
          </a:bodyPr>
          <a:lstStyle/>
          <a:p>
            <a:pPr marL="0" indent="265113">
              <a:lnSpc>
                <a:spcPct val="80000"/>
              </a:lnSpc>
            </a:pPr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Заряженные объекты являются причиной не только электростатического поля, но еще и электрического тока.</a:t>
            </a:r>
          </a:p>
          <a:p>
            <a:pPr marL="0" indent="265113" algn="ctr">
              <a:lnSpc>
                <a:spcPct val="80000"/>
              </a:lnSpc>
              <a:buNone/>
            </a:pPr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В этих двух явлениях, есть существенное отличие: </a:t>
            </a:r>
            <a:endParaRPr lang="en-US" altLang="ru-RU" sz="2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65113">
              <a:lnSpc>
                <a:spcPct val="80000"/>
              </a:lnSpc>
            </a:pPr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Для возникновения электростатического поля требуются неподвижные, каким-то образом зафиксированные в пространстве заряды.</a:t>
            </a:r>
            <a:endParaRPr lang="en-US" altLang="ru-RU" sz="2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65113">
              <a:lnSpc>
                <a:spcPct val="80000"/>
              </a:lnSpc>
            </a:pPr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 Для возникновения электрического тока, требуется наличие свободных, не закрепленных заряженных частиц, которые в электростатическом поле неподвижных зарядов приходят в состояние </a:t>
            </a:r>
            <a:r>
              <a:rPr lang="ru-RU" altLang="ru-RU" sz="2600" i="1">
                <a:latin typeface="Times New Roman" panose="02020603050405020304" pitchFamily="18" charset="0"/>
                <a:cs typeface="Times New Roman" panose="02020603050405020304" pitchFamily="18" charset="0"/>
              </a:rPr>
              <a:t>упорядоченного движения вдоль силовых линий поля</a:t>
            </a:r>
            <a:r>
              <a:rPr lang="ru-RU" altLang="ru-RU" sz="2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265113">
              <a:lnSpc>
                <a:spcPct val="80000"/>
              </a:lnSpc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Упорядоченное движение свободных зарядов вдоль силовых линий поля называется электрическим током.</a:t>
            </a:r>
          </a:p>
        </p:txBody>
      </p:sp>
      <p:sp>
        <p:nvSpPr>
          <p:cNvPr id="307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C9A2EA6-740A-4DC0-B709-847714602F8E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578917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19288" y="1125538"/>
            <a:ext cx="8229600" cy="5732462"/>
          </a:xfrm>
        </p:spPr>
        <p:txBody>
          <a:bodyPr/>
          <a:lstStyle/>
          <a:p>
            <a:pPr marL="0" indent="360363">
              <a:buNone/>
            </a:pPr>
            <a:r>
              <a:rPr lang="ru-RU" altLang="ru-RU" smtClean="0"/>
              <a:t>					</a:t>
            </a:r>
            <a:endParaRPr lang="ru-RU" altLang="ru-RU" sz="2400"/>
          </a:p>
          <a:p>
            <a:pPr marL="0" indent="360363">
              <a:buNone/>
            </a:pPr>
            <a:endParaRPr lang="ru-RU" altLang="ru-RU" sz="2400"/>
          </a:p>
          <a:p>
            <a:pPr marL="0" indent="360363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Из теоремы О-Г :                                          и связи  </a:t>
            </a:r>
          </a:p>
          <a:p>
            <a:pPr marL="0" indent="360363">
              <a:buNone/>
            </a:pP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363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между  напряженностью и потенциалом следует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363">
              <a:buNone/>
            </a:pP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363">
              <a:buNone/>
            </a:pP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363">
              <a:buNone/>
            </a:pP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363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</a:p>
          <a:p>
            <a:pPr marL="0" indent="360363"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Где	 		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- объемная плотность заряда.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5591176" y="1727200"/>
          <a:ext cx="2519363" cy="155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634725" imgH="393529" progId="Equation.3">
                  <p:embed/>
                </p:oleObj>
              </mc:Choice>
              <mc:Fallback>
                <p:oleObj name="Формула" r:id="rId3" imgW="63472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6" y="1727200"/>
                        <a:ext cx="2519363" cy="155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4224339" y="3500438"/>
          <a:ext cx="2447925" cy="150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5" imgW="622030" imgH="393529" progId="Equation.3">
                  <p:embed/>
                </p:oleObj>
              </mc:Choice>
              <mc:Fallback>
                <p:oleObj name="Формула" r:id="rId5" imgW="62203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3500438"/>
                        <a:ext cx="2447925" cy="1509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3287713" y="5157788"/>
          <a:ext cx="1655762" cy="128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7" imgW="507780" imgH="393529" progId="Equation.3">
                  <p:embed/>
                </p:oleObj>
              </mc:Choice>
              <mc:Fallback>
                <p:oleObj name="Формула" r:id="rId7" imgW="50778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3" y="5157788"/>
                        <a:ext cx="1655762" cy="128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Rectangle 0"/>
          <p:cNvSpPr>
            <a:spLocks noChangeArrowheads="1"/>
          </p:cNvSpPr>
          <p:nvPr/>
        </p:nvSpPr>
        <p:spPr bwMode="auto">
          <a:xfrm>
            <a:off x="1524001" y="1"/>
            <a:ext cx="9324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b="1" i="1">
                <a:solidFill>
                  <a:srgbClr val="CC0000"/>
                </a:solidFill>
              </a:rPr>
              <a:t> </a:t>
            </a:r>
            <a:r>
              <a:rPr lang="ru-RU" altLang="ru-RU" sz="2800" b="1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 </a:t>
            </a:r>
            <a:r>
              <a:rPr lang="ru-RU" altLang="ru-RU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электростатического поля связан </a:t>
            </a:r>
            <a:r>
              <a:rPr lang="ru-RU" altLang="ru-RU" sz="2800" b="1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плотностью распределения зарядов   </a:t>
            </a:r>
            <a:r>
              <a:rPr lang="ru-RU" altLang="ru-RU" sz="4000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</a:t>
            </a:r>
            <a:r>
              <a:rPr lang="ru-RU" altLang="ru-RU" sz="400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 пространстве </a:t>
            </a:r>
            <a:r>
              <a:rPr lang="ru-RU" altLang="ru-RU" sz="2800" b="1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уравнением Пуассона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106" name="Oval 1"/>
          <p:cNvSpPr>
            <a:spLocks noChangeArrowheads="1"/>
          </p:cNvSpPr>
          <p:nvPr/>
        </p:nvSpPr>
        <p:spPr bwMode="auto">
          <a:xfrm>
            <a:off x="5159376" y="1773239"/>
            <a:ext cx="3457575" cy="1368425"/>
          </a:xfrm>
          <a:prstGeom prst="ellipse">
            <a:avLst/>
          </a:prstGeom>
          <a:noFill/>
          <a:ln w="9525">
            <a:solidFill>
              <a:srgbClr val="A5002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4107" name="Oval 2"/>
          <p:cNvSpPr>
            <a:spLocks noChangeArrowheads="1"/>
          </p:cNvSpPr>
          <p:nvPr/>
        </p:nvSpPr>
        <p:spPr bwMode="auto">
          <a:xfrm>
            <a:off x="3935413" y="3573463"/>
            <a:ext cx="2952750" cy="1439862"/>
          </a:xfrm>
          <a:prstGeom prst="ellipse">
            <a:avLst/>
          </a:prstGeom>
          <a:noFill/>
          <a:ln w="9525">
            <a:solidFill>
              <a:srgbClr val="A5002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4108" name="TextBox 1"/>
          <p:cNvSpPr txBox="1">
            <a:spLocks noChangeArrowheads="1"/>
          </p:cNvSpPr>
          <p:nvPr/>
        </p:nvSpPr>
        <p:spPr bwMode="auto">
          <a:xfrm>
            <a:off x="7608888" y="3784600"/>
            <a:ext cx="9699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(7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.1)</a:t>
            </a:r>
          </a:p>
        </p:txBody>
      </p:sp>
      <p:sp>
        <p:nvSpPr>
          <p:cNvPr id="410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8DF3A33-6E42-41E8-9CDC-C09C60F14ED2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041151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620713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smtClean="0"/>
              <a:t>   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Если заряды неподвижны, то есть распределение зарядов в пространстве стационарно, то </a:t>
            </a:r>
            <a:r>
              <a:rPr lang="ru-RU" altLang="ru-RU" sz="44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не зависит от времени, в результате чего и </a:t>
            </a:r>
            <a:r>
              <a:rPr lang="ru-RU" altLang="ru-RU" sz="36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ru-RU" sz="3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ru-RU" sz="36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являются функциями только координат, но не времени. Поэтому поле</a:t>
            </a:r>
            <a:r>
              <a:rPr lang="en-GB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называется </a:t>
            </a:r>
            <a:r>
              <a:rPr lang="ru-RU" altLang="ru-RU" sz="36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электростатическим</a:t>
            </a:r>
            <a:r>
              <a:rPr lang="ru-RU" altLang="ru-RU" sz="36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12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39819E5-2747-4686-A47F-029288F10C9A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324481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3750" y="476251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свободных зарядов приводит к тому, что </a:t>
            </a:r>
            <a:r>
              <a:rPr lang="ru-RU" altLang="ru-RU" sz="440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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функцией времени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, что, порождает изменение со временем  и характеристик электрического поля, </a:t>
            </a:r>
            <a:r>
              <a:rPr lang="ru-RU" altLang="ru-RU" sz="360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появляется электрический ток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.  Поле перестает быть электростатическим.</a:t>
            </a:r>
          </a:p>
          <a:p>
            <a:pPr eaLnBrk="1" hangingPunct="1">
              <a:lnSpc>
                <a:spcPct val="90000"/>
              </a:lnSpc>
            </a:pPr>
            <a:endParaRPr lang="ru-RU" altLang="ru-RU" sz="3600"/>
          </a:p>
        </p:txBody>
      </p:sp>
      <p:sp>
        <p:nvSpPr>
          <p:cNvPr id="614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9F6F532-BF70-496B-8826-2D4653A525C6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487144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03388" y="765176"/>
            <a:ext cx="8964612" cy="3141663"/>
          </a:xfrm>
        </p:spPr>
        <p:txBody>
          <a:bodyPr/>
          <a:lstStyle/>
          <a:p>
            <a:pPr marL="0" indent="360363">
              <a:buNone/>
            </a:pPr>
            <a:r>
              <a:rPr lang="ru-RU" altLang="ru-RU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Количественной мерой тока </a:t>
            </a:r>
            <a:r>
              <a:rPr lang="en-US" altLang="ru-RU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служит -  заряд, перенесенный через заданную поверхность </a:t>
            </a:r>
            <a:r>
              <a:rPr lang="en-US" altLang="ru-RU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через поперечное сечение проводника), </a:t>
            </a:r>
            <a:r>
              <a:rPr lang="ru-RU" altLang="ru-RU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единицу времени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т.е.:</a:t>
            </a:r>
          </a:p>
          <a:p>
            <a:pPr marL="0" indent="360363">
              <a:buNone/>
            </a:pPr>
            <a:r>
              <a:rPr lang="ru-RU" altLang="ru-RU" i="1" smtClean="0"/>
              <a:t>					</a:t>
            </a:r>
            <a:endParaRPr lang="en-US" altLang="ru-RU" i="1" smtClean="0"/>
          </a:p>
          <a:p>
            <a:pPr marL="0" indent="360363">
              <a:buNone/>
            </a:pPr>
            <a:r>
              <a:rPr lang="en-US" altLang="ru-RU" i="1" smtClean="0"/>
              <a:t>            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(7.2)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524001" y="29413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5087939" y="2997200"/>
          <a:ext cx="2016125" cy="172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3" imgW="457002" imgH="393529" progId="Equation.3">
                  <p:embed/>
                </p:oleObj>
              </mc:Choice>
              <mc:Fallback>
                <p:oleObj name="Формула" r:id="rId3" imgW="457002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939" y="2997200"/>
                        <a:ext cx="2016125" cy="172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524001" y="428913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7174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717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A24B62C-FDF7-40B9-B68A-2CB95037AEF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257632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333375"/>
            <a:ext cx="9144000" cy="496728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Если, однако, движение свободных зарядов таково, что оно не приводит к перераспределению зарядов в пространстве, то есть к изменению со временем плотности зарядов </a:t>
            </a:r>
            <a:r>
              <a:rPr lang="el-GR" altLang="ru-RU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то в этом частном случае электрическое поле – снова статическое.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Этот частный случай есть случай постоянного тока.</a:t>
            </a:r>
            <a:endParaRPr lang="ru-RU" alt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Ток, не изменяющийся по величине со временем – называется постоянным током</a:t>
            </a:r>
            <a:r>
              <a:rPr lang="ru-RU" altLang="ru-RU" b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/>
              <a:t>					</a:t>
            </a:r>
            <a:r>
              <a:rPr lang="en-US" altLang="ru-RU"/>
              <a:t>                               </a:t>
            </a:r>
            <a:endParaRPr lang="ru-RU" altLang="ru-RU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(7.3)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/>
              <a:t>                    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/>
              <a:t>   -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видна </a:t>
            </a:r>
            <a:r>
              <a:rPr lang="ru-RU" altLang="ru-RU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размерность силы тока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в СИ:</a:t>
            </a:r>
          </a:p>
          <a:p>
            <a:pPr eaLnBrk="1" hangingPunct="1">
              <a:lnSpc>
                <a:spcPct val="90000"/>
              </a:lnSpc>
            </a:pPr>
            <a:endParaRPr lang="ru-RU" altLang="ru-RU"/>
          </a:p>
        </p:txBody>
      </p:sp>
      <p:graphicFrame>
        <p:nvGraphicFramePr>
          <p:cNvPr id="8195" name="Object 4"/>
          <p:cNvGraphicFramePr>
            <a:graphicFrameLocks noChangeAspect="1"/>
          </p:cNvGraphicFramePr>
          <p:nvPr>
            <p:ph sz="quarter" idx="4294967295"/>
          </p:nvPr>
        </p:nvGraphicFramePr>
        <p:xfrm>
          <a:off x="4943475" y="3860800"/>
          <a:ext cx="1511300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3" imgW="393529" imgH="393529" progId="Equation.3">
                  <p:embed/>
                </p:oleObj>
              </mc:Choice>
              <mc:Fallback>
                <p:oleObj name="Формула" r:id="rId3" imgW="39352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5" y="3860800"/>
                        <a:ext cx="1511300" cy="151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7"/>
          <p:cNvGraphicFramePr>
            <a:graphicFrameLocks noChangeAspect="1"/>
          </p:cNvGraphicFramePr>
          <p:nvPr>
            <p:ph sz="quarter" idx="4294967295"/>
          </p:nvPr>
        </p:nvGraphicFramePr>
        <p:xfrm>
          <a:off x="4800601" y="5719764"/>
          <a:ext cx="1800225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5" imgW="622030" imgH="393529" progId="Equation.3">
                  <p:embed/>
                </p:oleObj>
              </mc:Choice>
              <mc:Fallback>
                <p:oleObj name="Формула" r:id="rId5" imgW="62203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1" y="5719764"/>
                        <a:ext cx="1800225" cy="1138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Oval 0"/>
          <p:cNvSpPr>
            <a:spLocks noChangeArrowheads="1"/>
          </p:cNvSpPr>
          <p:nvPr/>
        </p:nvSpPr>
        <p:spPr bwMode="auto">
          <a:xfrm>
            <a:off x="4440238" y="4005263"/>
            <a:ext cx="2519362" cy="1295400"/>
          </a:xfrm>
          <a:prstGeom prst="ellipse">
            <a:avLst/>
          </a:prstGeom>
          <a:noFill/>
          <a:ln w="9525">
            <a:solidFill>
              <a:srgbClr val="A5002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819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A083946-71E8-456D-91A7-C469C5A3BB2C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0523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1" y="1268414"/>
            <a:ext cx="9217025" cy="4637087"/>
          </a:xfrm>
        </p:spPr>
        <p:txBody>
          <a:bodyPr/>
          <a:lstStyle/>
          <a:p>
            <a:pPr marL="0" indent="360363"/>
            <a:r>
              <a:rPr lang="ru-RU" altLang="ru-RU"/>
              <a:t>,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altLang="ru-RU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основные характеристики электрического тока – это сила тока  </a:t>
            </a:r>
            <a:r>
              <a:rPr lang="en-US" altLang="ru-RU" sz="3600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плотность тока  </a:t>
            </a:r>
            <a:r>
              <a:rPr lang="en-US" altLang="ru-RU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ru-RU" altLang="ru-RU" b="1" i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360363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</a:t>
            </a:r>
            <a:r>
              <a:rPr lang="ru-RU" altLang="ru-RU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силы тока, которая есть величина скалярная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и направления не имеет, </a:t>
            </a: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тока – это вектор. </a:t>
            </a:r>
          </a:p>
          <a:p>
            <a:pPr marL="0" indent="360363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Связь между этими двумя физическими величинами такова:</a:t>
            </a:r>
          </a:p>
          <a:p>
            <a:pPr marL="0" indent="360363">
              <a:buNone/>
            </a:pPr>
            <a:r>
              <a:rPr lang="ru-RU" altLang="ru-RU"/>
              <a:t>						</a:t>
            </a:r>
            <a:endParaRPr lang="en-US" altLang="ru-RU"/>
          </a:p>
          <a:p>
            <a:pPr marL="0" indent="360363">
              <a:buNone/>
            </a:pPr>
            <a:r>
              <a:rPr lang="en-US" altLang="ru-RU"/>
              <a:t>                 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(7.4)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Ctr="1"/>
          <a:lstStyle/>
          <a:p>
            <a:pPr eaLnBrk="1" hangingPunct="1"/>
            <a:r>
              <a:rPr lang="ru-RU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7.2. Плотность тока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524001" y="29461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5014914" y="4941889"/>
          <a:ext cx="2162175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3" imgW="609336" imgH="380835" progId="Equation.3">
                  <p:embed/>
                </p:oleObj>
              </mc:Choice>
              <mc:Fallback>
                <p:oleObj name="Формула" r:id="rId3" imgW="609336" imgH="3808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4914" y="4941889"/>
                        <a:ext cx="2162175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922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9D2C6AA-90A2-45D6-AD46-91F514C73695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216349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74825" y="692151"/>
            <a:ext cx="86868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ru-RU"/>
              <a:t>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Или наоборот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вектора плотности тока численно равен отношению силы тока</a:t>
            </a:r>
            <a:r>
              <a:rPr lang="ru-RU" altLang="ru-RU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b="1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элементарную площадку, перпендикулярную направлению движения носителей заряда, </a:t>
            </a: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ее площади</a:t>
            </a:r>
            <a:r>
              <a:rPr lang="ru-RU" altLang="ru-RU" b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buFontTx/>
              <a:buNone/>
            </a:pPr>
            <a:r>
              <a:rPr lang="ru-RU" altLang="ru-RU"/>
              <a:t>						</a:t>
            </a:r>
            <a:endParaRPr lang="en-US" altLang="ru-RU"/>
          </a:p>
          <a:p>
            <a:pPr eaLnBrk="1" hangingPunct="1">
              <a:buFontTx/>
              <a:buNone/>
            </a:pPr>
            <a:endParaRPr lang="en-US" altLang="ru-RU"/>
          </a:p>
          <a:p>
            <a:pPr eaLnBrk="1" hangingPunct="1">
              <a:buFontTx/>
              <a:buNone/>
            </a:pPr>
            <a:r>
              <a:rPr lang="en-US" altLang="ru-RU"/>
              <a:t>                       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(7.5)</a:t>
            </a:r>
          </a:p>
          <a:p>
            <a:pPr eaLnBrk="1" hangingPunct="1"/>
            <a:endParaRPr lang="ru-RU" altLang="ru-RU"/>
          </a:p>
        </p:txBody>
      </p:sp>
      <p:graphicFrame>
        <p:nvGraphicFramePr>
          <p:cNvPr id="10243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224339" y="3286126"/>
          <a:ext cx="2447925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3" imgW="545863" imgH="431613" progId="Equation.3">
                  <p:embed/>
                </p:oleObj>
              </mc:Choice>
              <mc:Fallback>
                <p:oleObj name="Формула" r:id="rId3" imgW="545863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3286126"/>
                        <a:ext cx="2447925" cy="193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Oval 0"/>
          <p:cNvSpPr>
            <a:spLocks noChangeArrowheads="1"/>
          </p:cNvSpPr>
          <p:nvPr/>
        </p:nvSpPr>
        <p:spPr bwMode="auto">
          <a:xfrm>
            <a:off x="3792539" y="3284539"/>
            <a:ext cx="3527425" cy="1944687"/>
          </a:xfrm>
          <a:prstGeom prst="ellipse">
            <a:avLst/>
          </a:prstGeom>
          <a:noFill/>
          <a:ln w="9525">
            <a:solidFill>
              <a:srgbClr val="A5002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1024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2DB8072-608E-4DBD-AED6-9899E8BEADD1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99599588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74826" y="620713"/>
            <a:ext cx="8893175" cy="1871662"/>
          </a:xfrm>
        </p:spPr>
        <p:txBody>
          <a:bodyPr>
            <a:normAutofit fontScale="92500" lnSpcReduction="20000"/>
          </a:bodyPr>
          <a:lstStyle/>
          <a:p>
            <a:pPr marL="0" indent="360363"/>
            <a:r>
              <a:rPr lang="ru-RU" altLang="ru-RU" sz="3600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тока </a:t>
            </a:r>
            <a:r>
              <a:rPr lang="en-US" altLang="ru-RU" sz="4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ru-RU" altLang="ru-RU" sz="360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простую связь с плотностью свободных зарядов </a:t>
            </a:r>
            <a:r>
              <a:rPr lang="el-GR" altLang="ru-RU" sz="4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altLang="ru-RU" sz="360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со скоростью их движения</a:t>
            </a:r>
            <a:r>
              <a:rPr lang="ru-RU" altLang="ru-RU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:</a:t>
            </a:r>
            <a:endParaRPr lang="en-US" altLang="ru-RU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363">
              <a:buNone/>
            </a:pPr>
            <a:r>
              <a:rPr lang="ru-RU" altLang="ru-RU"/>
              <a:t>							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524001" y="30461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8543925" y="1844676"/>
          <a:ext cx="541338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3" imgW="126725" imgH="177415" progId="Equation.3">
                  <p:embed/>
                </p:oleObj>
              </mc:Choice>
              <mc:Fallback>
                <p:oleObj name="Формула" r:id="rId3" imgW="126725" imgH="17741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3925" y="1844676"/>
                        <a:ext cx="541338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524001" y="30032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4295776" y="3213100"/>
          <a:ext cx="4105275" cy="194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5" imgW="558558" imgH="266584" progId="Equation.3">
                  <p:embed/>
                </p:oleObj>
              </mc:Choice>
              <mc:Fallback>
                <p:oleObj name="Формула" r:id="rId5" imgW="558558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6" y="3213100"/>
                        <a:ext cx="4105275" cy="194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11272" name="Rectangle 9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11273" name="Rectangle 11"/>
          <p:cNvSpPr>
            <a:spLocks noChangeArrowheads="1"/>
          </p:cNvSpPr>
          <p:nvPr/>
        </p:nvSpPr>
        <p:spPr bwMode="auto">
          <a:xfrm>
            <a:off x="1524001" y="30032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11274" name="Rectangle 13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11275" name="Rectangle 1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11276" name="Text Box 13"/>
          <p:cNvSpPr txBox="1">
            <a:spLocks noChangeArrowheads="1"/>
          </p:cNvSpPr>
          <p:nvPr/>
        </p:nvSpPr>
        <p:spPr bwMode="auto">
          <a:xfrm>
            <a:off x="8812213" y="4140200"/>
            <a:ext cx="96996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(7.6)</a:t>
            </a:r>
          </a:p>
        </p:txBody>
      </p:sp>
      <p:sp>
        <p:nvSpPr>
          <p:cNvPr id="1127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D56539F-D656-48DE-8B75-1012D43F8503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098875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16051" y="171450"/>
            <a:ext cx="9540875" cy="6065838"/>
          </a:xfrm>
        </p:spPr>
        <p:txBody>
          <a:bodyPr/>
          <a:lstStyle/>
          <a:p>
            <a:pPr eaLnBrk="1" hangingPunct="1"/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направление вектора     принимают направление вектора  </a:t>
            </a:r>
            <a:r>
              <a:rPr lang="en-US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положительных носителей зарядов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(раньше не знали о существовании отрицательных носителей зарядов и приняли так).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носителями являются как положительные, так и отрицательные заряды, то плотность тока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определяется формулой:</a:t>
            </a:r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/>
              <a:t>                                                                          </a:t>
            </a:r>
            <a:r>
              <a:rPr lang="ru-RU" altLang="ru-RU"/>
              <a:t>(7.7) </a:t>
            </a:r>
          </a:p>
          <a:p>
            <a:pPr eaLnBrk="1" hangingPunct="1">
              <a:buFontTx/>
              <a:buNone/>
            </a:pPr>
            <a:endParaRPr lang="ru-RU" altLang="ru-RU"/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где      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и           – объемные плотности зарядов. </a:t>
            </a: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2711451" y="3789363"/>
          <a:ext cx="5688013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3" imgW="1497950" imgH="266584" progId="Equation.3">
                  <p:embed/>
                </p:oleObj>
              </mc:Choice>
              <mc:Fallback>
                <p:oleObj name="Формула" r:id="rId3" imgW="1497950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1" y="3789363"/>
                        <a:ext cx="5688013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3595689" y="5214938"/>
          <a:ext cx="866775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r:id="rId5" imgW="304536" imgH="215713" progId="Equation.3">
                  <p:embed/>
                </p:oleObj>
              </mc:Choice>
              <mc:Fallback>
                <p:oleObj r:id="rId5" imgW="304536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5689" y="5214938"/>
                        <a:ext cx="866775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10"/>
          <p:cNvGraphicFramePr>
            <a:graphicFrameLocks noChangeAspect="1"/>
          </p:cNvGraphicFramePr>
          <p:nvPr/>
        </p:nvGraphicFramePr>
        <p:xfrm>
          <a:off x="2166939" y="5214939"/>
          <a:ext cx="936625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r:id="rId7" imgW="304536" imgH="215713" progId="Equation.3">
                  <p:embed/>
                </p:oleObj>
              </mc:Choice>
              <mc:Fallback>
                <p:oleObj r:id="rId7" imgW="304536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9" y="5214939"/>
                        <a:ext cx="936625" cy="67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11"/>
          <p:cNvGraphicFramePr>
            <a:graphicFrameLocks noChangeAspect="1"/>
          </p:cNvGraphicFramePr>
          <p:nvPr/>
        </p:nvGraphicFramePr>
        <p:xfrm>
          <a:off x="5735638" y="-100013"/>
          <a:ext cx="412750" cy="863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Формула" r:id="rId9" imgW="114201" imgH="241091" progId="Equation.3">
                  <p:embed/>
                </p:oleObj>
              </mc:Choice>
              <mc:Fallback>
                <p:oleObj name="Формула" r:id="rId9" imgW="114201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8" y="-100013"/>
                        <a:ext cx="412750" cy="8636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12"/>
          <p:cNvGraphicFramePr>
            <a:graphicFrameLocks noChangeAspect="1"/>
          </p:cNvGraphicFramePr>
          <p:nvPr/>
        </p:nvGraphicFramePr>
        <p:xfrm>
          <a:off x="3503613" y="549275"/>
          <a:ext cx="44291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Формула" r:id="rId11" imgW="126725" imgH="177415" progId="Equation.3">
                  <p:embed/>
                </p:oleObj>
              </mc:Choice>
              <mc:Fallback>
                <p:oleObj name="Формула" r:id="rId11" imgW="126725" imgH="17741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3" y="549275"/>
                        <a:ext cx="442912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5795799-349C-4BBA-B52E-8556DF7BB6FE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60924921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1" y="1600201"/>
            <a:ext cx="8507413" cy="4525963"/>
          </a:xfrm>
        </p:spPr>
        <p:txBody>
          <a:bodyPr/>
          <a:lstStyle/>
          <a:p>
            <a:pPr eaLnBrk="1" hangingPunct="1"/>
            <a:r>
              <a:rPr lang="ru-RU" altLang="ru-RU" sz="360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Там, где носители только электроны, плотность тока определяется выражением</a:t>
            </a:r>
            <a:r>
              <a:rPr lang="ru-RU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altLang="ru-RU"/>
              <a:t>						</a:t>
            </a:r>
            <a:r>
              <a:rPr lang="en-US" altLang="ru-RU"/>
              <a:t>              </a:t>
            </a:r>
          </a:p>
          <a:p>
            <a:pPr eaLnBrk="1" hangingPunct="1">
              <a:buFontTx/>
              <a:buNone/>
            </a:pPr>
            <a:endParaRPr lang="en-US" altLang="ru-RU"/>
          </a:p>
          <a:p>
            <a:pPr eaLnBrk="1" hangingPunct="1">
              <a:buFontTx/>
              <a:buNone/>
            </a:pPr>
            <a:r>
              <a:rPr lang="en-US" altLang="ru-RU"/>
              <a:t>                                                                  </a:t>
            </a:r>
            <a:r>
              <a:rPr lang="ru-RU" altLang="ru-RU"/>
              <a:t>(7.8)</a:t>
            </a:r>
          </a:p>
          <a:p>
            <a:pPr eaLnBrk="1" hangingPunct="1"/>
            <a:endParaRPr lang="ru-RU" altLang="ru-RU"/>
          </a:p>
        </p:txBody>
      </p:sp>
      <p:graphicFrame>
        <p:nvGraphicFramePr>
          <p:cNvPr id="13315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008439" y="3573464"/>
          <a:ext cx="3165475" cy="138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3" imgW="609336" imgH="266584" progId="Equation.3">
                  <p:embed/>
                </p:oleObj>
              </mc:Choice>
              <mc:Fallback>
                <p:oleObj name="Формула" r:id="rId3" imgW="609336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9" y="3573464"/>
                        <a:ext cx="3165475" cy="138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42363C2-BB9C-40E4-B5F2-2871DBD854F5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17532876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74825" y="765176"/>
            <a:ext cx="8362950" cy="1757363"/>
          </a:xfrm>
        </p:spPr>
        <p:txBody>
          <a:bodyPr/>
          <a:lstStyle/>
          <a:p>
            <a:pPr eaLnBrk="1" hangingPunct="1"/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 вектора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изобразить графически с помощью </a:t>
            </a:r>
            <a:r>
              <a:rPr lang="ru-RU" altLang="ru-RU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линий тока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совпадают с линиями вектора напряженности</a:t>
            </a:r>
          </a:p>
        </p:txBody>
      </p:sp>
      <p:graphicFrame>
        <p:nvGraphicFramePr>
          <p:cNvPr id="14339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4440239" y="549275"/>
          <a:ext cx="344487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3" imgW="114201" imgH="241091" progId="Equation.3">
                  <p:embed/>
                </p:oleObj>
              </mc:Choice>
              <mc:Fallback>
                <p:oleObj name="Формула" r:id="rId3" imgW="114201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9" y="549275"/>
                        <a:ext cx="344487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4943475" y="1916114"/>
          <a:ext cx="484188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Формула" r:id="rId5" imgW="152268" imgH="203024" progId="Equation.3">
                  <p:embed/>
                </p:oleObj>
              </mc:Choice>
              <mc:Fallback>
                <p:oleObj name="Формула" r:id="rId5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5" y="1916114"/>
                        <a:ext cx="484188" cy="64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1" name="Picture 10" descr="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6" y="2495550"/>
            <a:ext cx="4321175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189346A-9EC8-464B-9EFE-629853222C6B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52793975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7.3. Уравнение непрерывности</a:t>
            </a:r>
            <a:r>
              <a:rPr lang="ru-RU" altLang="ru-RU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40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3026" y="981076"/>
            <a:ext cx="9612313" cy="5876925"/>
          </a:xfrm>
        </p:spPr>
        <p:txBody>
          <a:bodyPr/>
          <a:lstStyle/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Представим себе, в некоторой проводящей среде, где течет ток, замкнутую поверхность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Для замкнутых поверхностей векторы нормалей, а следовательно, и векторы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брать наружу, поэтому </a:t>
            </a:r>
            <a:r>
              <a:rPr lang="ru-RU" altLang="ru-RU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дает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заряд, выходящий в единицу времени</a:t>
            </a:r>
            <a:r>
              <a:rPr lang="en-US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наружу из объема </a:t>
            </a:r>
            <a:r>
              <a:rPr lang="en-US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охваченного поверхностью </a:t>
            </a:r>
            <a:r>
              <a:rPr lang="en-US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15365" name="Object 4"/>
          <p:cNvGraphicFramePr>
            <a:graphicFrameLocks noChangeAspect="1"/>
          </p:cNvGraphicFramePr>
          <p:nvPr/>
        </p:nvGraphicFramePr>
        <p:xfrm>
          <a:off x="5751514" y="2205039"/>
          <a:ext cx="68897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3" imgW="228600" imgH="241300" progId="Equation.3">
                  <p:embed/>
                </p:oleObj>
              </mc:Choice>
              <mc:Fallback>
                <p:oleObj name="Формула" r:id="rId3" imgW="228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1514" y="2205039"/>
                        <a:ext cx="688975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/>
        </p:nvGraphicFramePr>
        <p:xfrm>
          <a:off x="4943476" y="3141664"/>
          <a:ext cx="2087563" cy="149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Формула" r:id="rId5" imgW="418918" imgH="431613" progId="Equation.3">
                  <p:embed/>
                </p:oleObj>
              </mc:Choice>
              <mc:Fallback>
                <p:oleObj name="Формула" r:id="rId5" imgW="418918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6" y="3141664"/>
                        <a:ext cx="2087563" cy="1493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D0FA650-90A6-4E3A-99F6-27E81702D468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190193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476251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следует из (7.5), 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постоянного электрического тока одинакова по всему поперечному сечению </a:t>
            </a:r>
            <a:r>
              <a:rPr lang="en-US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однородного проводника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</a:t>
            </a:r>
            <a:r>
              <a:rPr lang="ru-RU" altLang="ru-RU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постоянного тока в однородном проводнике с поперечным сечением </a:t>
            </a:r>
            <a:r>
              <a:rPr lang="en-US" altLang="ru-RU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 тока</a:t>
            </a:r>
            <a:r>
              <a:rPr lang="ru-RU" altLang="ru-RU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(7.9)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1524001" y="30223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4440238" y="4292600"/>
          <a:ext cx="2449512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Формула" r:id="rId3" imgW="495085" imgH="228501" progId="Equation.3">
                  <p:embed/>
                </p:oleObj>
              </mc:Choice>
              <mc:Fallback>
                <p:oleObj name="Формула" r:id="rId3" imgW="495085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8" y="4292600"/>
                        <a:ext cx="2449512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CB9EE17-A56B-4995-A003-87BB853133B0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547806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"/>
            <a:ext cx="8229600" cy="4525963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этого следует, что 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плотности постоянного тока в различных поперечных сечениях 1 и 2 цепи обратно пропорциональны площадям </a:t>
            </a:r>
            <a:r>
              <a:rPr lang="en-US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ru-RU" b="1" i="1" baseline="-2500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ru-RU" b="1" i="1" baseline="-2500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этих сечений </a:t>
            </a:r>
            <a:r>
              <a:rPr lang="ru-RU" altLang="ru-RU" b="1" i="1" smtClean="0">
                <a:solidFill>
                  <a:srgbClr val="800000"/>
                </a:solidFill>
              </a:rPr>
              <a:t>: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6600826" y="3068638"/>
          <a:ext cx="406717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Формула" r:id="rId3" imgW="1066800" imgH="241300" progId="Equation.3">
                  <p:embed/>
                </p:oleObj>
              </mc:Choice>
              <mc:Fallback>
                <p:oleObj name="Формула" r:id="rId3" imgW="1066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0826" y="3068638"/>
                        <a:ext cx="4067175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3" name="Picture 6" descr="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40014"/>
            <a:ext cx="5219700" cy="414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2C1EE92-0353-4311-89C4-93CD5C08564E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588873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закону сохранения электрического заряда, суммарный электрический заряд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охватываемый поверхностью </a:t>
            </a:r>
            <a:r>
              <a:rPr lang="en-US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изменяется за время 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, тогда в интегральной форме можно записать:</a:t>
            </a:r>
          </a:p>
          <a:p>
            <a:pPr eaLnBrk="1" hangingPunct="1"/>
            <a:r>
              <a:rPr lang="ru-RU" altLang="ru-RU" smtClean="0"/>
              <a:t>	</a:t>
            </a:r>
            <a:r>
              <a:rPr lang="en-US" altLang="ru-RU" smtClean="0"/>
              <a:t>                                                  </a:t>
            </a:r>
            <a:r>
              <a:rPr lang="ru-RU" altLang="ru-RU" smtClean="0"/>
              <a:t>.	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(7.10)</a:t>
            </a:r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18437" name="Rectangle 9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18438" name="Rectangle 11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18439" name="Object 10"/>
          <p:cNvGraphicFramePr>
            <a:graphicFrameLocks noChangeAspect="1"/>
          </p:cNvGraphicFramePr>
          <p:nvPr/>
        </p:nvGraphicFramePr>
        <p:xfrm>
          <a:off x="3071814" y="1484314"/>
          <a:ext cx="5048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Формула" r:id="rId3" imgW="190417" imgH="190417" progId="Equation.3">
                  <p:embed/>
                </p:oleObj>
              </mc:Choice>
              <mc:Fallback>
                <p:oleObj name="Формула" r:id="rId3" imgW="190417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4" y="1484314"/>
                        <a:ext cx="50482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0" name="Rectangle 13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18441" name="Object 12"/>
          <p:cNvGraphicFramePr>
            <a:graphicFrameLocks noChangeAspect="1"/>
          </p:cNvGraphicFramePr>
          <p:nvPr/>
        </p:nvGraphicFramePr>
        <p:xfrm>
          <a:off x="4583113" y="1484313"/>
          <a:ext cx="1943100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Формула" r:id="rId5" imgW="711200" imgH="228600" progId="Equation.3">
                  <p:embed/>
                </p:oleObj>
              </mc:Choice>
              <mc:Fallback>
                <p:oleObj name="Формула" r:id="rId5" imgW="711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3" y="1484313"/>
                        <a:ext cx="1943100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2" name="Rectangle 1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18443" name="Object 14"/>
          <p:cNvGraphicFramePr>
            <a:graphicFrameLocks noChangeAspect="1"/>
          </p:cNvGraphicFramePr>
          <p:nvPr/>
        </p:nvGraphicFramePr>
        <p:xfrm>
          <a:off x="4656138" y="2565400"/>
          <a:ext cx="252095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Формула" r:id="rId7" imgW="914400" imgH="508000" progId="Equation.3">
                  <p:embed/>
                </p:oleObj>
              </mc:Choice>
              <mc:Fallback>
                <p:oleObj name="Формула" r:id="rId7" imgW="9144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8" y="2565400"/>
                        <a:ext cx="2520950" cy="139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2557592-F290-45FF-930A-003E7CAB8458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883687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1" y="1"/>
            <a:ext cx="8964613" cy="6126163"/>
          </a:xfrm>
        </p:spPr>
        <p:txBody>
          <a:bodyPr/>
          <a:lstStyle/>
          <a:p>
            <a:pPr marL="0" indent="0">
              <a:buNone/>
              <a:defRPr/>
            </a:pPr>
            <a:endParaRPr lang="ru-RU" dirty="0"/>
          </a:p>
          <a:p>
            <a:pPr eaLnBrk="1" hangingPunct="1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Это соотношение называется </a:t>
            </a:r>
            <a:r>
              <a:rPr lang="ru-RU" b="1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уравнением непрерывности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Оно является, по существу, выражением </a:t>
            </a:r>
            <a:r>
              <a:rPr lang="ru-RU" b="1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закона сохранения электрического заряда</a:t>
            </a:r>
            <a:r>
              <a:rPr lang="ru-RU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b="1" i="1" dirty="0">
              <a:solidFill>
                <a:srgbClr val="800000"/>
              </a:solidFill>
            </a:endParaRPr>
          </a:p>
          <a:p>
            <a:pPr eaLnBrk="1" hangingPunct="1">
              <a:defRPr/>
            </a:pPr>
            <a:r>
              <a:rPr lang="ru-RU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ифференциальная форма записи </a:t>
            </a:r>
            <a:r>
              <a:rPr lang="ru-RU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уравнения непрерывности</a:t>
            </a:r>
            <a:r>
              <a:rPr lang="ru-RU" dirty="0">
                <a:solidFill>
                  <a:srgbClr val="800000"/>
                </a:solidFill>
              </a:rPr>
              <a:t>.</a:t>
            </a: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4367213" y="4365626"/>
          <a:ext cx="2449512" cy="152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Формула" r:id="rId3" imgW="736600" imgH="457200" progId="Equation.3">
                  <p:embed/>
                </p:oleObj>
              </mc:Choice>
              <mc:Fallback>
                <p:oleObj name="Формула" r:id="rId3" imgW="736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3" y="4365626"/>
                        <a:ext cx="2449512" cy="152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EE82B97-9294-4B0D-967F-D2F443EA728E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167349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1" y="404814"/>
            <a:ext cx="8569325" cy="54006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постоянного тока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распределение зарядов в пространстве должно оставаться неизменным:</a:t>
            </a:r>
          </a:p>
          <a:p>
            <a:pPr eaLnBrk="1" hangingPunct="1">
              <a:lnSpc>
                <a:spcPct val="90000"/>
              </a:lnSpc>
            </a:pP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  <a:p>
            <a:pPr eaLnBrk="1" hangingPunct="1">
              <a:lnSpc>
                <a:spcPct val="90000"/>
              </a:lnSpc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mtClean="0"/>
              <a:t>                                                   </a:t>
            </a:r>
            <a:r>
              <a:rPr lang="ru-RU" altLang="ru-RU" smtClean="0"/>
              <a:t>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(7.11)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altLang="ru-RU" b="1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уравнение непрерывности для постоянного тока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интегральной форме).</a:t>
            </a:r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4656138" y="1757363"/>
          <a:ext cx="1439862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Формула" r:id="rId3" imgW="545863" imgH="457002" progId="Equation.3">
                  <p:embed/>
                </p:oleObj>
              </mc:Choice>
              <mc:Fallback>
                <p:oleObj name="Формула" r:id="rId3" imgW="545863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8" y="1757363"/>
                        <a:ext cx="1439862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4224339" y="3357564"/>
          <a:ext cx="2663825" cy="115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Формула" r:id="rId5" imgW="723586" imgH="317362" progId="Equation.3">
                  <p:embed/>
                </p:oleObj>
              </mc:Choice>
              <mc:Fallback>
                <p:oleObj name="Формула" r:id="rId5" imgW="723586" imgH="31736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3357564"/>
                        <a:ext cx="2663825" cy="1157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5438015-4926-40F6-AD99-58DAF024F125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06851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620714"/>
            <a:ext cx="8229600" cy="51847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360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Линии  </a:t>
            </a:r>
            <a:r>
              <a:rPr lang="en-US" altLang="ru-RU" sz="360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360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постоянного тока нигде не начинаются и нигде не заканчиваются.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60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 вектора </a:t>
            </a:r>
            <a:r>
              <a:rPr lang="en-US" altLang="ru-RU" sz="360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360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имеет источника.</a:t>
            </a:r>
          </a:p>
          <a:p>
            <a:pPr eaLnBrk="1" hangingPunct="1">
              <a:lnSpc>
                <a:spcPct val="90000"/>
              </a:lnSpc>
            </a:pPr>
            <a:endParaRPr lang="ru-RU" altLang="ru-RU" sz="3600" i="1">
              <a:solidFill>
                <a:srgbClr val="8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3600" i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дифференциальной форме уравнение непрерывности для постоянного тока: </a:t>
            </a:r>
          </a:p>
          <a:p>
            <a:pPr eaLnBrk="1" hangingPunct="1">
              <a:lnSpc>
                <a:spcPct val="90000"/>
              </a:lnSpc>
            </a:pPr>
            <a:endParaRPr lang="ru-RU" altLang="ru-RU" sz="3600" i="1">
              <a:solidFill>
                <a:srgbClr val="CC3300"/>
              </a:solidFill>
            </a:endParaRPr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935414" y="260351"/>
          <a:ext cx="5175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Формула" r:id="rId3" imgW="126890" imgH="279158" progId="Equation.3">
                  <p:embed/>
                </p:oleObj>
              </mc:Choice>
              <mc:Fallback>
                <p:oleObj name="Формула" r:id="rId3" imgW="126890" imgH="27915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4" y="260351"/>
                        <a:ext cx="51752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1524001" y="29985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5232401" y="1916113"/>
          <a:ext cx="549275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Формула" r:id="rId5" imgW="126890" imgH="279158" progId="Equation.3">
                  <p:embed/>
                </p:oleObj>
              </mc:Choice>
              <mc:Fallback>
                <p:oleObj name="Формула" r:id="rId5" imgW="126890" imgH="27915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2401" y="1916113"/>
                        <a:ext cx="549275" cy="122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Rectangle 9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4656139" y="4941888"/>
          <a:ext cx="2592387" cy="1446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Формула" r:id="rId6" imgW="495085" imgH="279279" progId="Equation.3">
                  <p:embed/>
                </p:oleObj>
              </mc:Choice>
              <mc:Fallback>
                <p:oleObj name="Формула" r:id="rId6" imgW="495085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9" y="4941888"/>
                        <a:ext cx="2592387" cy="1446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2777249-EA2C-409D-9CC6-9A3F38B4193F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715573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ток постоянный, то избыточный заряд внутри однородного проводника всюду равен нулю</a:t>
            </a:r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Докажем  это:   т.к. для постоянного тока справедливо уравнение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/>
              <a:t>                                     </a:t>
            </a:r>
            <a:endParaRPr lang="ru-RU" altLang="ru-RU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endParaRPr lang="ru-RU" altLang="ru-RU"/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Избыточный заряд может появиться только на поверхности проводника в местах соприкосновения с другими проводниками, а также там, где проводник имеет неоднородности.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4583114" y="2060576"/>
          <a:ext cx="2160587" cy="137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Формула" r:id="rId3" imgW="672808" imgH="431613" progId="Equation.3">
                  <p:embed/>
                </p:oleObj>
              </mc:Choice>
              <mc:Fallback>
                <p:oleObj name="Формула" r:id="rId3" imgW="672808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4" y="2060576"/>
                        <a:ext cx="2160587" cy="1370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4295775" y="3573464"/>
          <a:ext cx="2520950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Формула" r:id="rId5" imgW="685502" imgH="266584" progId="Equation.3">
                  <p:embed/>
                </p:oleObj>
              </mc:Choice>
              <mc:Fallback>
                <p:oleObj name="Формула" r:id="rId5" imgW="685502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5" y="3573464"/>
                        <a:ext cx="2520950" cy="979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24188E2-8C3B-45AE-B735-974FF028C1D7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944608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7.4. Сторонние силы и ЭДС</a:t>
            </a:r>
            <a:r>
              <a:rPr lang="ru-RU" altLang="ru-RU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40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поддерживать ток достаточно длительное время, необходимо от конца проводника с меньшим потенциалом непрерывно отводить, а к другому концу – с большим потенциалом – подводить электрические заряды. Т.е. необходим круговорот зарядов. </a:t>
            </a:r>
          </a:p>
        </p:txBody>
      </p:sp>
      <p:sp>
        <p:nvSpPr>
          <p:cNvPr id="2355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0AEF085-7695-43C4-A575-7364971DCAA9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76863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"/>
            <a:ext cx="8229600" cy="4525963"/>
          </a:xfrm>
        </p:spPr>
        <p:txBody>
          <a:bodyPr/>
          <a:lstStyle/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</a:t>
            </a:r>
            <a:r>
              <a:rPr lang="ru-RU" altLang="ru-RU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замкнутой цепи, наряду с нормальным движением зарядов, должны быть участки, на которых движение (положительных) зарядов происходит в направлении возрастания потенциала, т.е. против сил электрического поля </a:t>
            </a:r>
          </a:p>
        </p:txBody>
      </p:sp>
      <p:pic>
        <p:nvPicPr>
          <p:cNvPr id="24579" name="Picture 4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2276475"/>
            <a:ext cx="3135313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05BC6D9-0CFF-4707-A118-A625B6098D16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494808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заряда на этих участках возможно лишь с помощью 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кулоновских электрических сил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b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сторонних сил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химические процессы, диффузия носителей заряда, вихревые электрические поля.</a:t>
            </a:r>
          </a:p>
          <a:p>
            <a:pPr eaLnBrk="1" hangingPunct="1"/>
            <a:r>
              <a:rPr lang="ru-RU" altLang="ru-RU" smtClean="0"/>
              <a:t>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Аналогия: электрический 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 на горнолыжной </a:t>
            </a:r>
          </a:p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трассе</a:t>
            </a:r>
          </a:p>
        </p:txBody>
      </p:sp>
      <p:pic>
        <p:nvPicPr>
          <p:cNvPr id="25603" name="Picture 0" descr="2"/>
          <p:cNvPicPr>
            <a:picLocks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9850" y="2420938"/>
            <a:ext cx="2978150" cy="4437062"/>
          </a:xfrm>
          <a:noFill/>
        </p:spPr>
      </p:pic>
      <p:sp>
        <p:nvSpPr>
          <p:cNvPr id="2560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A6A8D91-57F4-45DC-AB31-ADB5BD5362D4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336202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z="4000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Сторонние силы можно характеризовать работой, которую они совершают над перемещающимися по замкнутой цепи зарядами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662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899817-3135-413B-8115-BBC684E93977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285220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765175"/>
            <a:ext cx="8229600" cy="5360988"/>
          </a:xfrm>
        </p:spPr>
        <p:txBody>
          <a:bodyPr/>
          <a:lstStyle/>
          <a:p>
            <a:pPr eaLnBrk="1" hangingPunct="1"/>
            <a:r>
              <a:rPr lang="ru-RU" altLang="ru-RU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Величина, равная работе сторонних сил по перемещению единичного положительного заряда в цепи, называется </a:t>
            </a:r>
            <a:r>
              <a:rPr lang="ru-RU" altLang="ru-RU" b="1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электродвижущей силой</a:t>
            </a:r>
            <a:r>
              <a:rPr lang="ru-RU" altLang="ru-RU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b="1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ЭДС</a:t>
            </a:r>
            <a:r>
              <a:rPr lang="ru-RU" altLang="ru-RU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altLang="ru-RU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действующей в цепи</a:t>
            </a:r>
            <a:r>
              <a:rPr lang="ru-RU" altLang="ru-RU" smtClean="0"/>
              <a:t>:</a:t>
            </a:r>
          </a:p>
          <a:p>
            <a:pPr eaLnBrk="1" hangingPunct="1">
              <a:buFontTx/>
              <a:buNone/>
            </a:pPr>
            <a:r>
              <a:rPr lang="ru-RU" altLang="ru-RU" smtClean="0"/>
              <a:t>	</a:t>
            </a:r>
            <a:r>
              <a:rPr lang="en-US" altLang="ru-RU" smtClean="0"/>
              <a:t>                                          </a:t>
            </a:r>
            <a:r>
              <a:rPr lang="ru-RU" altLang="ru-RU" smtClean="0"/>
              <a:t>	        </a:t>
            </a:r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r>
              <a:rPr lang="ru-RU" altLang="ru-RU" smtClean="0"/>
              <a:t>								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(7.12)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7653" name="Object 2"/>
          <p:cNvGraphicFramePr>
            <a:graphicFrameLocks noChangeAspect="1"/>
          </p:cNvGraphicFramePr>
          <p:nvPr/>
        </p:nvGraphicFramePr>
        <p:xfrm>
          <a:off x="3052763" y="3838575"/>
          <a:ext cx="5581650" cy="167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Формула" r:id="rId3" imgW="1651000" imgH="495300" progId="Equation.3">
                  <p:embed/>
                </p:oleObj>
              </mc:Choice>
              <mc:Fallback>
                <p:oleObj name="Формула" r:id="rId3" imgW="16510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2763" y="3838575"/>
                        <a:ext cx="5581650" cy="167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E8C8C7-6992-40FB-96C8-2EC01194EC9B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098104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620713"/>
            <a:ext cx="8229600" cy="4525962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Стороннюю силу, действующую на заряд, можно представить в виде</a:t>
            </a:r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/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ru-RU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(7.13)</a:t>
            </a:r>
          </a:p>
          <a:p>
            <a:pPr eaLnBrk="1" hangingPunct="1"/>
            <a:r>
              <a:rPr lang="ru-RU" altLang="ru-RU" smtClean="0"/>
              <a:t> </a:t>
            </a:r>
            <a:r>
              <a:rPr lang="en-US" altLang="ru-RU" smtClean="0"/>
              <a:t>            </a:t>
            </a:r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напряженность поля сторонних сил.</a:t>
            </a: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4151314" y="1844675"/>
          <a:ext cx="2808287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Формула" r:id="rId3" imgW="787058" imgH="266584" progId="Equation.3">
                  <p:embed/>
                </p:oleObj>
              </mc:Choice>
              <mc:Fallback>
                <p:oleObj name="Формула" r:id="rId3" imgW="787058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4" y="1844675"/>
                        <a:ext cx="2808287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2711451" y="2781301"/>
          <a:ext cx="7207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Формула" r:id="rId5" imgW="266353" imgH="266353" progId="Equation.3">
                  <p:embed/>
                </p:oleObj>
              </mc:Choice>
              <mc:Fallback>
                <p:oleObj name="Формула" r:id="rId5" imgW="266353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1" y="2781301"/>
                        <a:ext cx="720725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346AD0-29C4-4DAD-AC45-B63993A6D45B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85085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333375"/>
            <a:ext cx="9144000" cy="5792788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сторонних сил на участке 2 – 1:</a:t>
            </a:r>
          </a:p>
          <a:p>
            <a:pPr eaLnBrk="1" hangingPunct="1"/>
            <a:endParaRPr lang="en-US" altLang="ru-RU" smtClean="0"/>
          </a:p>
          <a:p>
            <a:pPr eaLnBrk="1" hangingPunct="1"/>
            <a:endParaRPr lang="en-US" altLang="ru-RU" smtClean="0"/>
          </a:p>
          <a:p>
            <a:pPr eaLnBrk="1" hangingPunct="1"/>
            <a:r>
              <a:rPr lang="ru-RU" altLang="ru-RU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ЭДС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r>
              <a:rPr lang="ru-RU" altLang="ru-RU" smtClean="0"/>
              <a:t>									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(7.14)</a:t>
            </a:r>
          </a:p>
          <a:p>
            <a:pPr eaLnBrk="1" hangingPunct="1"/>
            <a:endParaRPr lang="en-US" altLang="ru-RU" smtClean="0"/>
          </a:p>
          <a:p>
            <a:pPr eaLnBrk="1" hangingPunct="1"/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замкнутой цепи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 smtClean="0"/>
              <a:t>                                                               </a:t>
            </a:r>
            <a:r>
              <a:rPr lang="ru-RU" altLang="ru-RU" smtClean="0"/>
              <a:t>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(7.15)</a:t>
            </a: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3648076" y="771525"/>
          <a:ext cx="5040313" cy="159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Формула" r:id="rId3" imgW="1713756" imgH="545863" progId="Equation.3">
                  <p:embed/>
                </p:oleObj>
              </mc:Choice>
              <mc:Fallback>
                <p:oleObj name="Формула" r:id="rId3" imgW="1713756" imgH="54586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6" y="771525"/>
                        <a:ext cx="5040313" cy="159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3954464" y="2659063"/>
          <a:ext cx="4067175" cy="142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Формула" r:id="rId5" imgW="1371600" imgH="482600" progId="Equation.3">
                  <p:embed/>
                </p:oleObj>
              </mc:Choice>
              <mc:Fallback>
                <p:oleObj name="Формула" r:id="rId5" imgW="13716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4464" y="2659063"/>
                        <a:ext cx="4067175" cy="1427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Rectangle 9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29704" name="Object 8"/>
          <p:cNvGraphicFramePr>
            <a:graphicFrameLocks noChangeAspect="1"/>
          </p:cNvGraphicFramePr>
          <p:nvPr/>
        </p:nvGraphicFramePr>
        <p:xfrm>
          <a:off x="3648076" y="5300664"/>
          <a:ext cx="4608513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Формула" r:id="rId7" imgW="1371600" imgH="317500" progId="Equation.3">
                  <p:embed/>
                </p:oleObj>
              </mc:Choice>
              <mc:Fallback>
                <p:oleObj name="Формула" r:id="rId7" imgW="13716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6" y="5300664"/>
                        <a:ext cx="4608513" cy="1055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75BD972-7A27-479E-9DF9-F61CE62F9386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960800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1" y="1600201"/>
            <a:ext cx="8964613" cy="4525963"/>
          </a:xfrm>
        </p:spPr>
        <p:txBody>
          <a:bodyPr/>
          <a:lstStyle/>
          <a:p>
            <a:pPr eaLnBrk="1" hangingPunct="1"/>
            <a:r>
              <a:rPr lang="ru-RU" altLang="ru-RU" b="1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Циркуляция вектора напряженности сторонних сил равна ЭДС, действующей в замкнутой цепи </a:t>
            </a:r>
            <a:r>
              <a:rPr lang="ru-RU" altLang="ru-RU" b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b="1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алгебраической сумме ЭДС</a:t>
            </a:r>
            <a:r>
              <a:rPr lang="ru-RU" altLang="ru-RU" b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b="1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необходимо помнить, что поле сторонних сил не является потенциальным, и к нему нельзя применять термин разность потенциалов или напряжение.</a:t>
            </a:r>
          </a:p>
        </p:txBody>
      </p:sp>
      <p:graphicFrame>
        <p:nvGraphicFramePr>
          <p:cNvPr id="30723" name="Object 0"/>
          <p:cNvGraphicFramePr>
            <a:graphicFrameLocks noChangeAspect="1"/>
          </p:cNvGraphicFramePr>
          <p:nvPr>
            <p:ph sz="half" idx="4294967295"/>
          </p:nvPr>
        </p:nvGraphicFramePr>
        <p:xfrm>
          <a:off x="3719514" y="549275"/>
          <a:ext cx="4035425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Формула" r:id="rId3" imgW="1371600" imgH="317500" progId="Equation.3">
                  <p:embed/>
                </p:oleObj>
              </mc:Choice>
              <mc:Fallback>
                <p:oleObj name="Формула" r:id="rId3" imgW="13716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4" y="549275"/>
                        <a:ext cx="4035425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1BC61D0-82AC-4FE0-83B9-A4F2A387A096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4191362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460375"/>
            <a:ext cx="8077200" cy="9080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7.5. Закон Ома для неоднородного участка цепи</a:t>
            </a:r>
            <a:r>
              <a:rPr lang="ru-RU" altLang="ru-RU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40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557338"/>
            <a:ext cx="8229600" cy="4525962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Один из основных законов электродинамики был открыт в 1826 г. немецким учителем физики Георгом Омом. </a:t>
            </a:r>
          </a:p>
          <a:p>
            <a:pPr eaLnBrk="1" hangingPunct="1"/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Он установил, что сила тока в проводнике пропорциональна разности потенциалов:</a:t>
            </a:r>
          </a:p>
          <a:p>
            <a:pPr eaLnBrk="1" hangingPunct="1"/>
            <a:endParaRPr lang="ru-RU" altLang="ru-RU" smtClean="0"/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524001" y="29127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1749" name="Object 4"/>
          <p:cNvGraphicFramePr>
            <a:graphicFrameLocks noChangeAspect="1"/>
          </p:cNvGraphicFramePr>
          <p:nvPr/>
        </p:nvGraphicFramePr>
        <p:xfrm>
          <a:off x="4367214" y="5084763"/>
          <a:ext cx="3025775" cy="149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Формула" r:id="rId3" imgW="901309" imgH="444307" progId="Equation.3">
                  <p:embed/>
                </p:oleObj>
              </mc:Choice>
              <mc:Fallback>
                <p:oleObj name="Формула" r:id="rId3" imgW="901309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4" y="5084763"/>
                        <a:ext cx="3025775" cy="149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598494-ADF0-4D93-B295-6F6BD14737EE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487652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432176" y="0"/>
            <a:ext cx="7235825" cy="6858000"/>
          </a:xfrm>
        </p:spPr>
        <p:txBody>
          <a:bodyPr/>
          <a:lstStyle/>
          <a:p>
            <a:pPr eaLnBrk="1" hangingPunct="1"/>
            <a:r>
              <a:rPr lang="ru-RU" altLang="ru-RU" b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Георг Симон Ом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(1787 – 1854) – немецкий физик. 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 1826 г. Ом открыл свой основной закон электрической цепи. Этот закон не сразу нашел признание в науке, а лишь после того, как Э. X. Ленц, Б. С. Якоби, К. Гаусс, Г. Кирхгоф и другие ученые положили его в основу своих исследований. 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Именем Ома была названа единица электрического сопротивления (Ом). 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Ом вел также исследования  в области акустики, оптики и кристаллооптики.</a:t>
            </a:r>
          </a:p>
        </p:txBody>
      </p:sp>
      <p:pic>
        <p:nvPicPr>
          <p:cNvPr id="32771" name="Picture 7" descr="ohm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lum bright="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2324100" cy="2997200"/>
          </a:xfrm>
          <a:noFill/>
        </p:spPr>
      </p:pic>
      <p:sp>
        <p:nvSpPr>
          <p:cNvPr id="3277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7EE09A2-D737-449B-A090-664A64E61543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8494558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1" y="1"/>
            <a:ext cx="9396413" cy="6126163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неоднородный участок цепи, участок, содержащий источник ЭДС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(т.е. участок,  где действуют неэлектрические силы). </a:t>
            </a:r>
          </a:p>
          <a:p>
            <a:pPr eaLnBrk="1" hangingPunct="1"/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Напряженность </a:t>
            </a:r>
            <a:r>
              <a:rPr lang="en-US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поля в любой точке цепи равна векторной сумме поля кулоновских сил и поля сторонних сил: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5448300" y="2060576"/>
          <a:ext cx="4254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Формула" r:id="rId3" imgW="164885" imgH="215619" progId="Equation.3">
                  <p:embed/>
                </p:oleObj>
              </mc:Choice>
              <mc:Fallback>
                <p:oleObj name="Формула" r:id="rId3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0" y="2060576"/>
                        <a:ext cx="42545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7" name="Rectangle 7"/>
          <p:cNvSpPr>
            <a:spLocks noChangeArrowheads="1"/>
          </p:cNvSpPr>
          <p:nvPr/>
        </p:nvSpPr>
        <p:spPr bwMode="auto">
          <a:xfrm>
            <a:off x="1524001" y="29889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6096000" y="3463926"/>
          <a:ext cx="3600450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Формула" r:id="rId5" imgW="965200" imgH="292100" progId="Equation.3">
                  <p:embed/>
                </p:oleObj>
              </mc:Choice>
              <mc:Fallback>
                <p:oleObj name="Формула" r:id="rId5" imgW="965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463926"/>
                        <a:ext cx="3600450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799" name="Picture 3" descr="6"/>
          <p:cNvPicPr>
            <a:picLocks noChangeAspect="1" noChangeArrowheads="1"/>
          </p:cNvPicPr>
          <p:nvPr>
            <p:ph sz="half" idx="429496729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82889" y="4476750"/>
            <a:ext cx="6480175" cy="2381250"/>
          </a:xfrm>
          <a:noFill/>
        </p:spPr>
      </p:pic>
      <p:sp>
        <p:nvSpPr>
          <p:cNvPr id="3380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D71083-AF75-4AF6-AD54-9004ACBDE519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581253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0" y="260351"/>
            <a:ext cx="8820150" cy="4525963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Величина, численно равная работе по переносу единичного положительного заряда суммарным полем кулоновских и сторонних сил на участке цепи (1 – 2), называется напряжением на этом участке </a:t>
            </a:r>
            <a:r>
              <a:rPr lang="en-US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altLang="ru-RU" b="1" i="1" baseline="-2500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4819" name="Picture 4" descr="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1" y="4387850"/>
            <a:ext cx="6697663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6"/>
          <p:cNvSpPr>
            <a:spLocks noChangeArrowheads="1"/>
          </p:cNvSpPr>
          <p:nvPr/>
        </p:nvSpPr>
        <p:spPr bwMode="auto">
          <a:xfrm>
            <a:off x="1524001" y="28651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4511676" y="2924175"/>
          <a:ext cx="4537075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Формула" r:id="rId4" imgW="1624895" imgH="545863" progId="Equation.3">
                  <p:embed/>
                </p:oleObj>
              </mc:Choice>
              <mc:Fallback>
                <p:oleObj name="Формула" r:id="rId4" imgW="1624895" imgH="54586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2924175"/>
                        <a:ext cx="4537075" cy="151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CF11928-9BCB-407A-8A01-8E434F49730C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549673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т.к. 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eaLnBrk="1" hangingPunct="1">
              <a:defRPr/>
            </a:pP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тогда</a:t>
            </a:r>
          </a:p>
          <a:p>
            <a:pPr eaLnBrk="1" hangingPunct="1"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	</a:t>
            </a:r>
            <a:endParaRPr lang="en-US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(7.16)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dirty="0" smtClean="0"/>
              <a:t>     </a:t>
            </a:r>
            <a:endParaRPr lang="ru-RU" altLang="ru-RU" dirty="0" smtClean="0"/>
          </a:p>
        </p:txBody>
      </p: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3503613" y="1484314"/>
          <a:ext cx="2087562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Формула" r:id="rId3" imgW="875920" imgH="304668" progId="Equation.3">
                  <p:embed/>
                </p:oleObj>
              </mc:Choice>
              <mc:Fallback>
                <p:oleObj name="Формула" r:id="rId3" imgW="875920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3" y="1484314"/>
                        <a:ext cx="2087562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3575050" y="2028825"/>
          <a:ext cx="2736850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Формула" r:id="rId5" imgW="1180588" imgH="545863" progId="Equation.3">
                  <p:embed/>
                </p:oleObj>
              </mc:Choice>
              <mc:Fallback>
                <p:oleObj name="Формула" r:id="rId5" imgW="1180588" imgH="54586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050" y="2028825"/>
                        <a:ext cx="2736850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Rectangle 9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5848" name="Object 8"/>
          <p:cNvGraphicFramePr>
            <a:graphicFrameLocks noChangeAspect="1"/>
          </p:cNvGraphicFramePr>
          <p:nvPr/>
        </p:nvGraphicFramePr>
        <p:xfrm>
          <a:off x="2855914" y="3309938"/>
          <a:ext cx="540067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Формула" r:id="rId7" imgW="1574800" imgH="241300" progId="Equation.3">
                  <p:embed/>
                </p:oleObj>
              </mc:Choice>
              <mc:Fallback>
                <p:oleObj name="Формула" r:id="rId7" imgW="1574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4" y="3309938"/>
                        <a:ext cx="540067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0ED82CA-CB89-4492-9004-C9963D2325E4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439113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404813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Напряжение на концах участка цепи совпадает с разностью потенциалов только в случае, если на этом участке нет ЭДС, т.е. на однородном участке цепи.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Запишем </a:t>
            </a:r>
            <a:r>
              <a:rPr lang="ru-RU" altLang="ru-RU" b="1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обобщенный закон Ома для участка цепи содержащей источник ЭДС</a:t>
            </a:r>
            <a:r>
              <a:rPr lang="ru-RU" altLang="ru-RU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mtClean="0"/>
              <a:t>                                                       </a:t>
            </a:r>
            <a:r>
              <a:rPr lang="ru-RU" altLang="ru-RU" smtClean="0"/>
              <a:t>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(7.17)</a:t>
            </a:r>
          </a:p>
        </p:txBody>
      </p:sp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1524001" y="30032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3287714" y="4652963"/>
          <a:ext cx="4968875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Формула" r:id="rId3" imgW="1586811" imgH="266584" progId="Equation.3">
                  <p:embed/>
                </p:oleObj>
              </mc:Choice>
              <mc:Fallback>
                <p:oleObj name="Формула" r:id="rId3" imgW="1586811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4" y="4652963"/>
                        <a:ext cx="4968875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E2DDD67-B8D1-4D5F-95E0-0562D8765E15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909550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765176"/>
            <a:ext cx="8229600" cy="4525963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Обобщенный закон Ома выражает закон сохранения энергии применительно к участку цепи постоянного тока.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ru-RU" alt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в равной мере справедлив как для пассивных участков (не содержащих ЭДС), так и для активных.</a:t>
            </a:r>
          </a:p>
        </p:txBody>
      </p:sp>
      <p:sp>
        <p:nvSpPr>
          <p:cNvPr id="3789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4CEB56D-2A0C-4F2C-80D7-38835674329A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995635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электротехнике часто используют термин</a:t>
            </a:r>
            <a:r>
              <a:rPr lang="ru-RU" alt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падение напряжения</a:t>
            </a:r>
            <a:r>
              <a:rPr lang="ru-RU" altLang="ru-RU" i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изменение напряжения вследствие переноса заряда через сопротивление</a:t>
            </a:r>
          </a:p>
        </p:txBody>
      </p:sp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1524001" y="30413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4727576" y="3789363"/>
          <a:ext cx="2447925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Формула" r:id="rId3" imgW="571252" imgH="190417" progId="Equation.3">
                  <p:embed/>
                </p:oleObj>
              </mc:Choice>
              <mc:Fallback>
                <p:oleObj name="Формула" r:id="rId3" imgW="571252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576" y="3789363"/>
                        <a:ext cx="2447925" cy="817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E904F81-51EF-4DAE-952C-1863FFD6B8CD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2650854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 замкнутой цепи: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или    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endParaRPr lang="en-US" alt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– внутреннее сопротивление активного участка цепи</a:t>
            </a:r>
          </a:p>
          <a:p>
            <a:pPr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Тогда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Ома для замкнутого участка цепи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содержащего источник ЭДС запишется в виде</a:t>
            </a:r>
          </a:p>
          <a:p>
            <a:pPr eaLnBrk="1" hangingPunct="1"/>
            <a:r>
              <a:rPr lang="ru-RU" altLang="ru-RU"/>
              <a:t>		</a:t>
            </a:r>
            <a:r>
              <a:rPr lang="en-US" altLang="ru-RU"/>
              <a:t>                              </a:t>
            </a:r>
          </a:p>
          <a:p>
            <a:pPr eaLnBrk="1" hangingPunct="1"/>
            <a:endParaRPr lang="en-US" altLang="ru-RU" smtClean="0"/>
          </a:p>
          <a:p>
            <a:pPr eaLnBrk="1" hangingPunct="1"/>
            <a:r>
              <a:rPr lang="en-US" altLang="ru-RU" smtClean="0"/>
              <a:t>                                                                </a:t>
            </a: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(7.18)</a:t>
            </a:r>
          </a:p>
        </p:txBody>
      </p:sp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5087938" y="-6350"/>
          <a:ext cx="130810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Формула" r:id="rId3" imgW="558558" imgH="241195" progId="Equation.3">
                  <p:embed/>
                </p:oleObj>
              </mc:Choice>
              <mc:Fallback>
                <p:oleObj name="Формула" r:id="rId3" imgW="55855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938" y="-6350"/>
                        <a:ext cx="130810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Rectangle 7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2782888" y="549275"/>
          <a:ext cx="1585912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Формула" r:id="rId5" imgW="596900" imgH="241300" progId="Equation.3">
                  <p:embed/>
                </p:oleObj>
              </mc:Choice>
              <mc:Fallback>
                <p:oleObj name="Формула" r:id="rId5" imgW="596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8" y="549275"/>
                        <a:ext cx="1585912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3" name="Rectangle 9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5591176" y="333375"/>
          <a:ext cx="1298575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Формула" r:id="rId7" imgW="609336" imgH="495085" progId="Equation.3">
                  <p:embed/>
                </p:oleObj>
              </mc:Choice>
              <mc:Fallback>
                <p:oleObj name="Формула" r:id="rId7" imgW="609336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6" y="333375"/>
                        <a:ext cx="1298575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5" name="Rectangle 11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8040688" y="549275"/>
          <a:ext cx="19431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Формула" r:id="rId9" imgW="787400" imgH="241300" progId="Equation.3">
                  <p:embed/>
                </p:oleObj>
              </mc:Choice>
              <mc:Fallback>
                <p:oleObj name="Формула" r:id="rId9" imgW="7874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0688" y="549275"/>
                        <a:ext cx="19431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947" name="Picture 12" descr="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3068639"/>
            <a:ext cx="3024187" cy="320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8" name="Rectangle 14"/>
          <p:cNvSpPr>
            <a:spLocks noChangeArrowheads="1"/>
          </p:cNvSpPr>
          <p:nvPr/>
        </p:nvSpPr>
        <p:spPr bwMode="auto">
          <a:xfrm>
            <a:off x="1524001" y="-29238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/>
          </a:p>
        </p:txBody>
      </p:sp>
      <p:graphicFrame>
        <p:nvGraphicFramePr>
          <p:cNvPr id="39949" name="Object 13"/>
          <p:cNvGraphicFramePr>
            <a:graphicFrameLocks noChangeAspect="1"/>
          </p:cNvGraphicFramePr>
          <p:nvPr/>
        </p:nvGraphicFramePr>
        <p:xfrm>
          <a:off x="5591175" y="4000501"/>
          <a:ext cx="2305050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8" name="Формула" r:id="rId12" imgW="761669" imgH="444307" progId="Equation.3">
                  <p:embed/>
                </p:oleObj>
              </mc:Choice>
              <mc:Fallback>
                <p:oleObj name="Формула" r:id="rId12" imgW="761669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5" y="4000501"/>
                        <a:ext cx="2305050" cy="135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5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C88F106-46C9-4DE6-9BC5-4EBE8C46B334}" type="slidenum">
              <a:rPr lang="ru-RU" altLang="ru-RU" sz="140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03591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1293</Words>
  <Application>Microsoft Office PowerPoint</Application>
  <PresentationFormat>Широкоэкранный</PresentationFormat>
  <Paragraphs>202</Paragraphs>
  <Slides>39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6" baseType="lpstr">
      <vt:lpstr>Arial</vt:lpstr>
      <vt:lpstr>Calibri</vt:lpstr>
      <vt:lpstr>Calibri Light</vt:lpstr>
      <vt:lpstr>Symbol</vt:lpstr>
      <vt:lpstr>Times New Roman</vt:lpstr>
      <vt:lpstr>Тема Office</vt:lpstr>
      <vt:lpstr>Microsoft Equation 3.0</vt:lpstr>
      <vt:lpstr>Презентация PowerPoint</vt:lpstr>
      <vt:lpstr>Тема№7 ПОСТОЯННЫЙ ЭЛЕКТРИЧЕСКИЙ ТОК (Лекции 7,8)</vt:lpstr>
      <vt:lpstr>7.1. Причины электрического тока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7.2. Плотность тока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7.3. Уравнение непрерывности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7.4. Сторонние силы и ЭДС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7.5. Закон Ома для неоднородного участка цепи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Nikolay A. Antropov</dc:creator>
  <cp:lastModifiedBy>Nikolay A. Antropov</cp:lastModifiedBy>
  <cp:revision>1</cp:revision>
  <dcterms:created xsi:type="dcterms:W3CDTF">2016-04-15T03:47:51Z</dcterms:created>
  <dcterms:modified xsi:type="dcterms:W3CDTF">2016-04-15T03:48:06Z</dcterms:modified>
</cp:coreProperties>
</file>