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594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wmf"/><Relationship Id="rId1" Type="http://schemas.openxmlformats.org/officeDocument/2006/relationships/image" Target="../media/image7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12.wmf"/><Relationship Id="rId1" Type="http://schemas.openxmlformats.org/officeDocument/2006/relationships/image" Target="../media/image11.wmf"/><Relationship Id="rId5" Type="http://schemas.openxmlformats.org/officeDocument/2006/relationships/image" Target="../media/image15.wmf"/><Relationship Id="rId4" Type="http://schemas.openxmlformats.org/officeDocument/2006/relationships/image" Target="../media/image14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20.wmf"/><Relationship Id="rId1" Type="http://schemas.openxmlformats.org/officeDocument/2006/relationships/image" Target="../media/image19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23.wmf"/><Relationship Id="rId1" Type="http://schemas.openxmlformats.org/officeDocument/2006/relationships/image" Target="../media/image22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28.wmf"/><Relationship Id="rId2" Type="http://schemas.openxmlformats.org/officeDocument/2006/relationships/image" Target="../media/image27.wmf"/><Relationship Id="rId1" Type="http://schemas.openxmlformats.org/officeDocument/2006/relationships/image" Target="../media/image26.wmf"/><Relationship Id="rId6" Type="http://schemas.openxmlformats.org/officeDocument/2006/relationships/image" Target="../media/image31.wmf"/><Relationship Id="rId5" Type="http://schemas.openxmlformats.org/officeDocument/2006/relationships/image" Target="../media/image30.wmf"/><Relationship Id="rId4" Type="http://schemas.openxmlformats.org/officeDocument/2006/relationships/image" Target="../media/image29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5.wmf"/><Relationship Id="rId2" Type="http://schemas.openxmlformats.org/officeDocument/2006/relationships/image" Target="../media/image34.wmf"/><Relationship Id="rId1" Type="http://schemas.openxmlformats.org/officeDocument/2006/relationships/image" Target="../media/image33.wmf"/><Relationship Id="rId4" Type="http://schemas.openxmlformats.org/officeDocument/2006/relationships/image" Target="../media/image36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40.wmf"/><Relationship Id="rId2" Type="http://schemas.openxmlformats.org/officeDocument/2006/relationships/image" Target="../media/image39.wmf"/><Relationship Id="rId1" Type="http://schemas.openxmlformats.org/officeDocument/2006/relationships/image" Target="../media/image38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45.wmf"/><Relationship Id="rId2" Type="http://schemas.openxmlformats.org/officeDocument/2006/relationships/image" Target="../media/image44.wmf"/><Relationship Id="rId1" Type="http://schemas.openxmlformats.org/officeDocument/2006/relationships/image" Target="../media/image43.wmf"/><Relationship Id="rId5" Type="http://schemas.openxmlformats.org/officeDocument/2006/relationships/image" Target="../media/image47.wmf"/><Relationship Id="rId4" Type="http://schemas.openxmlformats.org/officeDocument/2006/relationships/image" Target="../media/image46.wmf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49.wmf"/><Relationship Id="rId1" Type="http://schemas.openxmlformats.org/officeDocument/2006/relationships/image" Target="../media/image48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0.w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53.wmf"/><Relationship Id="rId2" Type="http://schemas.openxmlformats.org/officeDocument/2006/relationships/image" Target="../media/image52.wmf"/><Relationship Id="rId1" Type="http://schemas.openxmlformats.org/officeDocument/2006/relationships/image" Target="../media/image51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54.wmf"/></Relationships>
</file>

<file path=ppt/drawings/_rels/vmlDrawing18.vml.rels><?xml version="1.0" encoding="UTF-8" standalone="yes"?>
<Relationships xmlns="http://schemas.openxmlformats.org/package/2006/relationships"><Relationship Id="rId3" Type="http://schemas.openxmlformats.org/officeDocument/2006/relationships/image" Target="../media/image57.wmf"/><Relationship Id="rId7" Type="http://schemas.openxmlformats.org/officeDocument/2006/relationships/image" Target="../media/image61.wmf"/><Relationship Id="rId2" Type="http://schemas.openxmlformats.org/officeDocument/2006/relationships/image" Target="../media/image56.wmf"/><Relationship Id="rId1" Type="http://schemas.openxmlformats.org/officeDocument/2006/relationships/image" Target="../media/image55.wmf"/><Relationship Id="rId6" Type="http://schemas.openxmlformats.org/officeDocument/2006/relationships/image" Target="../media/image60.wmf"/><Relationship Id="rId5" Type="http://schemas.openxmlformats.org/officeDocument/2006/relationships/image" Target="../media/image59.wmf"/><Relationship Id="rId4" Type="http://schemas.openxmlformats.org/officeDocument/2006/relationships/image" Target="../media/image58.wmf"/></Relationships>
</file>

<file path=ppt/drawings/_rels/vmlDrawing19.vml.rels><?xml version="1.0" encoding="UTF-8" standalone="yes"?>
<Relationships xmlns="http://schemas.openxmlformats.org/package/2006/relationships"><Relationship Id="rId3" Type="http://schemas.openxmlformats.org/officeDocument/2006/relationships/image" Target="../media/image64.wmf"/><Relationship Id="rId2" Type="http://schemas.openxmlformats.org/officeDocument/2006/relationships/image" Target="../media/image63.wmf"/><Relationship Id="rId1" Type="http://schemas.openxmlformats.org/officeDocument/2006/relationships/image" Target="../media/image62.wmf"/><Relationship Id="rId6" Type="http://schemas.openxmlformats.org/officeDocument/2006/relationships/image" Target="../media/image67.wmf"/><Relationship Id="rId5" Type="http://schemas.openxmlformats.org/officeDocument/2006/relationships/image" Target="../media/image66.wmf"/><Relationship Id="rId4" Type="http://schemas.openxmlformats.org/officeDocument/2006/relationships/image" Target="../media/image65.wmf"/></Relationships>
</file>

<file path=ppt/drawings/_rels/vmlDrawing20.vml.rels><?xml version="1.0" encoding="UTF-8" standalone="yes"?>
<Relationships xmlns="http://schemas.openxmlformats.org/package/2006/relationships"><Relationship Id="rId2" Type="http://schemas.openxmlformats.org/officeDocument/2006/relationships/image" Target="../media/image69.wmf"/><Relationship Id="rId1" Type="http://schemas.openxmlformats.org/officeDocument/2006/relationships/image" Target="../media/image68.wmf"/></Relationships>
</file>

<file path=ppt/drawings/_rels/vmlDrawing21.vml.rels><?xml version="1.0" encoding="UTF-8" standalone="yes"?>
<Relationships xmlns="http://schemas.openxmlformats.org/package/2006/relationships"><Relationship Id="rId3" Type="http://schemas.openxmlformats.org/officeDocument/2006/relationships/image" Target="../media/image72.wmf"/><Relationship Id="rId2" Type="http://schemas.openxmlformats.org/officeDocument/2006/relationships/image" Target="../media/image71.wmf"/><Relationship Id="rId1" Type="http://schemas.openxmlformats.org/officeDocument/2006/relationships/image" Target="../media/image70.wmf"/></Relationships>
</file>

<file path=ppt/drawings/_rels/vmlDrawing22.vml.rels><?xml version="1.0" encoding="UTF-8" standalone="yes"?>
<Relationships xmlns="http://schemas.openxmlformats.org/package/2006/relationships"><Relationship Id="rId3" Type="http://schemas.openxmlformats.org/officeDocument/2006/relationships/image" Target="../media/image75.wmf"/><Relationship Id="rId2" Type="http://schemas.openxmlformats.org/officeDocument/2006/relationships/image" Target="../media/image74.wmf"/><Relationship Id="rId1" Type="http://schemas.openxmlformats.org/officeDocument/2006/relationships/image" Target="../media/image73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C51B9-47FF-42D5-A4CB-5FD7C195B06F}" type="datetimeFigureOut">
              <a:rPr lang="ru-RU" smtClean="0"/>
              <a:t>15.04.2016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28D1F-327A-42A2-BD13-E45BC2832D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97764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C51B9-47FF-42D5-A4CB-5FD7C195B06F}" type="datetimeFigureOut">
              <a:rPr lang="ru-RU" smtClean="0"/>
              <a:t>15.04.2016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28D1F-327A-42A2-BD13-E45BC2832D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4649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C51B9-47FF-42D5-A4CB-5FD7C195B06F}" type="datetimeFigureOut">
              <a:rPr lang="ru-RU" smtClean="0"/>
              <a:t>15.04.2016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28D1F-327A-42A2-BD13-E45BC2832D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60963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C51B9-47FF-42D5-A4CB-5FD7C195B06F}" type="datetimeFigureOut">
              <a:rPr lang="ru-RU" smtClean="0"/>
              <a:t>15.04.2016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28D1F-327A-42A2-BD13-E45BC2832D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37342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C51B9-47FF-42D5-A4CB-5FD7C195B06F}" type="datetimeFigureOut">
              <a:rPr lang="ru-RU" smtClean="0"/>
              <a:t>15.04.2016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28D1F-327A-42A2-BD13-E45BC2832D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33281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C51B9-47FF-42D5-A4CB-5FD7C195B06F}" type="datetimeFigureOut">
              <a:rPr lang="ru-RU" smtClean="0"/>
              <a:t>15.04.2016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28D1F-327A-42A2-BD13-E45BC2832D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73908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C51B9-47FF-42D5-A4CB-5FD7C195B06F}" type="datetimeFigureOut">
              <a:rPr lang="ru-RU" smtClean="0"/>
              <a:t>15.04.2016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28D1F-327A-42A2-BD13-E45BC2832D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52699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C51B9-47FF-42D5-A4CB-5FD7C195B06F}" type="datetimeFigureOut">
              <a:rPr lang="ru-RU" smtClean="0"/>
              <a:t>15.04.2016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28D1F-327A-42A2-BD13-E45BC2832D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93851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C51B9-47FF-42D5-A4CB-5FD7C195B06F}" type="datetimeFigureOut">
              <a:rPr lang="ru-RU" smtClean="0"/>
              <a:t>15.04.2016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28D1F-327A-42A2-BD13-E45BC2832D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2623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C51B9-47FF-42D5-A4CB-5FD7C195B06F}" type="datetimeFigureOut">
              <a:rPr lang="ru-RU" smtClean="0"/>
              <a:t>15.04.2016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28D1F-327A-42A2-BD13-E45BC2832D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62728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C51B9-47FF-42D5-A4CB-5FD7C195B06F}" type="datetimeFigureOut">
              <a:rPr lang="ru-RU" smtClean="0"/>
              <a:t>15.04.2016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28D1F-327A-42A2-BD13-E45BC2832D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90282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4C51B9-47FF-42D5-A4CB-5FD7C195B06F}" type="datetimeFigureOut">
              <a:rPr lang="ru-RU" smtClean="0"/>
              <a:t>15.04.2016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828D1F-327A-42A2-BD13-E45BC2832D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0286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image" Target="../media/image2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3.bin"/><Relationship Id="rId5" Type="http://schemas.openxmlformats.org/officeDocument/2006/relationships/oleObject" Target="../embeddings/oleObject2.bin"/><Relationship Id="rId4" Type="http://schemas.openxmlformats.org/officeDocument/2006/relationships/image" Target="../media/image1.w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wmf"/><Relationship Id="rId3" Type="http://schemas.openxmlformats.org/officeDocument/2006/relationships/oleObject" Target="../embeddings/oleObject4.bin"/><Relationship Id="rId7" Type="http://schemas.openxmlformats.org/officeDocument/2006/relationships/oleObject" Target="../embeddings/oleObject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5.w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4.w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.bin"/><Relationship Id="rId3" Type="http://schemas.openxmlformats.org/officeDocument/2006/relationships/image" Target="../media/image10.png"/><Relationship Id="rId7" Type="http://schemas.openxmlformats.org/officeDocument/2006/relationships/image" Target="../media/image8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8.bin"/><Relationship Id="rId5" Type="http://schemas.openxmlformats.org/officeDocument/2006/relationships/image" Target="../media/image7.wmf"/><Relationship Id="rId4" Type="http://schemas.openxmlformats.org/officeDocument/2006/relationships/oleObject" Target="../embeddings/oleObject7.bin"/><Relationship Id="rId9" Type="http://schemas.openxmlformats.org/officeDocument/2006/relationships/image" Target="../media/image9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wmf"/><Relationship Id="rId3" Type="http://schemas.openxmlformats.org/officeDocument/2006/relationships/oleObject" Target="../embeddings/oleObject10.bin"/><Relationship Id="rId7" Type="http://schemas.openxmlformats.org/officeDocument/2006/relationships/oleObject" Target="../embeddings/oleObject12.bin"/><Relationship Id="rId12" Type="http://schemas.openxmlformats.org/officeDocument/2006/relationships/image" Target="../media/image15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2.wmf"/><Relationship Id="rId11" Type="http://schemas.openxmlformats.org/officeDocument/2006/relationships/oleObject" Target="../embeddings/oleObject14.bin"/><Relationship Id="rId5" Type="http://schemas.openxmlformats.org/officeDocument/2006/relationships/oleObject" Target="../embeddings/oleObject11.bin"/><Relationship Id="rId10" Type="http://schemas.openxmlformats.org/officeDocument/2006/relationships/image" Target="../media/image14.wmf"/><Relationship Id="rId4" Type="http://schemas.openxmlformats.org/officeDocument/2006/relationships/image" Target="../media/image11.wmf"/><Relationship Id="rId9" Type="http://schemas.openxmlformats.org/officeDocument/2006/relationships/oleObject" Target="../embeddings/oleObject13.bin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16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18.png"/><Relationship Id="rId4" Type="http://schemas.openxmlformats.org/officeDocument/2006/relationships/image" Target="../media/image17.w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wmf"/><Relationship Id="rId3" Type="http://schemas.openxmlformats.org/officeDocument/2006/relationships/oleObject" Target="../embeddings/oleObject17.bin"/><Relationship Id="rId7" Type="http://schemas.openxmlformats.org/officeDocument/2006/relationships/oleObject" Target="../embeddings/oleObject1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20.wmf"/><Relationship Id="rId5" Type="http://schemas.openxmlformats.org/officeDocument/2006/relationships/oleObject" Target="../embeddings/oleObject18.bin"/><Relationship Id="rId4" Type="http://schemas.openxmlformats.org/officeDocument/2006/relationships/image" Target="../media/image19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23.wmf"/><Relationship Id="rId5" Type="http://schemas.openxmlformats.org/officeDocument/2006/relationships/oleObject" Target="../embeddings/oleObject21.bin"/><Relationship Id="rId4" Type="http://schemas.openxmlformats.org/officeDocument/2006/relationships/image" Target="../media/image22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24.wmf"/><Relationship Id="rId4" Type="http://schemas.openxmlformats.org/officeDocument/2006/relationships/oleObject" Target="../embeddings/oleObject22.bin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5.bin"/><Relationship Id="rId13" Type="http://schemas.openxmlformats.org/officeDocument/2006/relationships/image" Target="../media/image30.wmf"/><Relationship Id="rId3" Type="http://schemas.openxmlformats.org/officeDocument/2006/relationships/oleObject" Target="../embeddings/oleObject23.bin"/><Relationship Id="rId7" Type="http://schemas.openxmlformats.org/officeDocument/2006/relationships/image" Target="../media/image27.wmf"/><Relationship Id="rId12" Type="http://schemas.openxmlformats.org/officeDocument/2006/relationships/oleObject" Target="../embeddings/oleObject2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24.bin"/><Relationship Id="rId11" Type="http://schemas.openxmlformats.org/officeDocument/2006/relationships/image" Target="../media/image29.wmf"/><Relationship Id="rId5" Type="http://schemas.openxmlformats.org/officeDocument/2006/relationships/image" Target="../media/image32.png"/><Relationship Id="rId15" Type="http://schemas.openxmlformats.org/officeDocument/2006/relationships/image" Target="../media/image31.wmf"/><Relationship Id="rId10" Type="http://schemas.openxmlformats.org/officeDocument/2006/relationships/oleObject" Target="../embeddings/oleObject26.bin"/><Relationship Id="rId4" Type="http://schemas.openxmlformats.org/officeDocument/2006/relationships/image" Target="../media/image26.wmf"/><Relationship Id="rId9" Type="http://schemas.openxmlformats.org/officeDocument/2006/relationships/image" Target="../media/image28.wmf"/><Relationship Id="rId14" Type="http://schemas.openxmlformats.org/officeDocument/2006/relationships/oleObject" Target="../embeddings/oleObject28.bin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1.bin"/><Relationship Id="rId3" Type="http://schemas.openxmlformats.org/officeDocument/2006/relationships/oleObject" Target="../embeddings/oleObject29.bin"/><Relationship Id="rId7" Type="http://schemas.openxmlformats.org/officeDocument/2006/relationships/image" Target="../media/image37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34.wmf"/><Relationship Id="rId11" Type="http://schemas.openxmlformats.org/officeDocument/2006/relationships/image" Target="../media/image36.wmf"/><Relationship Id="rId5" Type="http://schemas.openxmlformats.org/officeDocument/2006/relationships/oleObject" Target="../embeddings/oleObject30.bin"/><Relationship Id="rId10" Type="http://schemas.openxmlformats.org/officeDocument/2006/relationships/oleObject" Target="../embeddings/oleObject32.bin"/><Relationship Id="rId4" Type="http://schemas.openxmlformats.org/officeDocument/2006/relationships/image" Target="../media/image33.wmf"/><Relationship Id="rId9" Type="http://schemas.openxmlformats.org/officeDocument/2006/relationships/image" Target="../media/image35.w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wmf"/><Relationship Id="rId3" Type="http://schemas.openxmlformats.org/officeDocument/2006/relationships/image" Target="../media/image41.png"/><Relationship Id="rId7" Type="http://schemas.openxmlformats.org/officeDocument/2006/relationships/oleObject" Target="../embeddings/oleObject3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38.wmf"/><Relationship Id="rId5" Type="http://schemas.openxmlformats.org/officeDocument/2006/relationships/oleObject" Target="../embeddings/oleObject33.bin"/><Relationship Id="rId10" Type="http://schemas.openxmlformats.org/officeDocument/2006/relationships/image" Target="../media/image40.wmf"/><Relationship Id="rId4" Type="http://schemas.openxmlformats.org/officeDocument/2006/relationships/image" Target="../media/image42.png"/><Relationship Id="rId9" Type="http://schemas.openxmlformats.org/officeDocument/2006/relationships/oleObject" Target="../embeddings/oleObject35.bin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8.bin"/><Relationship Id="rId13" Type="http://schemas.openxmlformats.org/officeDocument/2006/relationships/image" Target="../media/image47.wmf"/><Relationship Id="rId3" Type="http://schemas.openxmlformats.org/officeDocument/2006/relationships/oleObject" Target="../embeddings/oleObject36.bin"/><Relationship Id="rId7" Type="http://schemas.openxmlformats.org/officeDocument/2006/relationships/image" Target="../media/image41.png"/><Relationship Id="rId12" Type="http://schemas.openxmlformats.org/officeDocument/2006/relationships/oleObject" Target="../embeddings/oleObject4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44.wmf"/><Relationship Id="rId11" Type="http://schemas.openxmlformats.org/officeDocument/2006/relationships/image" Target="../media/image46.wmf"/><Relationship Id="rId5" Type="http://schemas.openxmlformats.org/officeDocument/2006/relationships/oleObject" Target="../embeddings/oleObject37.bin"/><Relationship Id="rId10" Type="http://schemas.openxmlformats.org/officeDocument/2006/relationships/oleObject" Target="../embeddings/oleObject39.bin"/><Relationship Id="rId4" Type="http://schemas.openxmlformats.org/officeDocument/2006/relationships/image" Target="../media/image43.wmf"/><Relationship Id="rId9" Type="http://schemas.openxmlformats.org/officeDocument/2006/relationships/image" Target="../media/image45.w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49.wmf"/><Relationship Id="rId5" Type="http://schemas.openxmlformats.org/officeDocument/2006/relationships/oleObject" Target="../embeddings/oleObject42.bin"/><Relationship Id="rId4" Type="http://schemas.openxmlformats.org/officeDocument/2006/relationships/image" Target="../media/image48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Relationship Id="rId4" Type="http://schemas.openxmlformats.org/officeDocument/2006/relationships/image" Target="../media/image50.w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wmf"/><Relationship Id="rId3" Type="http://schemas.openxmlformats.org/officeDocument/2006/relationships/oleObject" Target="../embeddings/oleObject44.bin"/><Relationship Id="rId7" Type="http://schemas.openxmlformats.org/officeDocument/2006/relationships/oleObject" Target="../embeddings/oleObject4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52.wmf"/><Relationship Id="rId5" Type="http://schemas.openxmlformats.org/officeDocument/2006/relationships/oleObject" Target="../embeddings/oleObject45.bin"/><Relationship Id="rId4" Type="http://schemas.openxmlformats.org/officeDocument/2006/relationships/image" Target="../media/image51.w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Relationship Id="rId4" Type="http://schemas.openxmlformats.org/officeDocument/2006/relationships/image" Target="../media/image54.wmf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wmf"/><Relationship Id="rId13" Type="http://schemas.openxmlformats.org/officeDocument/2006/relationships/oleObject" Target="../embeddings/oleObject53.bin"/><Relationship Id="rId3" Type="http://schemas.openxmlformats.org/officeDocument/2006/relationships/oleObject" Target="../embeddings/oleObject48.bin"/><Relationship Id="rId7" Type="http://schemas.openxmlformats.org/officeDocument/2006/relationships/oleObject" Target="../embeddings/oleObject50.bin"/><Relationship Id="rId12" Type="http://schemas.openxmlformats.org/officeDocument/2006/relationships/image" Target="../media/image59.wmf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61.wmf"/><Relationship Id="rId1" Type="http://schemas.openxmlformats.org/officeDocument/2006/relationships/vmlDrawing" Target="../drawings/vmlDrawing18.vml"/><Relationship Id="rId6" Type="http://schemas.openxmlformats.org/officeDocument/2006/relationships/image" Target="../media/image56.wmf"/><Relationship Id="rId11" Type="http://schemas.openxmlformats.org/officeDocument/2006/relationships/oleObject" Target="../embeddings/oleObject52.bin"/><Relationship Id="rId5" Type="http://schemas.openxmlformats.org/officeDocument/2006/relationships/oleObject" Target="../embeddings/oleObject49.bin"/><Relationship Id="rId15" Type="http://schemas.openxmlformats.org/officeDocument/2006/relationships/oleObject" Target="../embeddings/oleObject54.bin"/><Relationship Id="rId10" Type="http://schemas.openxmlformats.org/officeDocument/2006/relationships/image" Target="../media/image58.wmf"/><Relationship Id="rId4" Type="http://schemas.openxmlformats.org/officeDocument/2006/relationships/image" Target="../media/image55.wmf"/><Relationship Id="rId9" Type="http://schemas.openxmlformats.org/officeDocument/2006/relationships/oleObject" Target="../embeddings/oleObject51.bin"/><Relationship Id="rId14" Type="http://schemas.openxmlformats.org/officeDocument/2006/relationships/image" Target="../media/image60.wmf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wmf"/><Relationship Id="rId13" Type="http://schemas.openxmlformats.org/officeDocument/2006/relationships/oleObject" Target="../embeddings/oleObject60.bin"/><Relationship Id="rId3" Type="http://schemas.openxmlformats.org/officeDocument/2006/relationships/oleObject" Target="../embeddings/oleObject55.bin"/><Relationship Id="rId7" Type="http://schemas.openxmlformats.org/officeDocument/2006/relationships/oleObject" Target="../embeddings/oleObject57.bin"/><Relationship Id="rId12" Type="http://schemas.openxmlformats.org/officeDocument/2006/relationships/image" Target="../media/image66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63.wmf"/><Relationship Id="rId11" Type="http://schemas.openxmlformats.org/officeDocument/2006/relationships/oleObject" Target="../embeddings/oleObject59.bin"/><Relationship Id="rId5" Type="http://schemas.openxmlformats.org/officeDocument/2006/relationships/oleObject" Target="../embeddings/oleObject56.bin"/><Relationship Id="rId10" Type="http://schemas.openxmlformats.org/officeDocument/2006/relationships/image" Target="../media/image65.wmf"/><Relationship Id="rId4" Type="http://schemas.openxmlformats.org/officeDocument/2006/relationships/image" Target="../media/image62.wmf"/><Relationship Id="rId9" Type="http://schemas.openxmlformats.org/officeDocument/2006/relationships/oleObject" Target="../embeddings/oleObject58.bin"/><Relationship Id="rId14" Type="http://schemas.openxmlformats.org/officeDocument/2006/relationships/image" Target="../media/image67.w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0.vml"/><Relationship Id="rId6" Type="http://schemas.openxmlformats.org/officeDocument/2006/relationships/image" Target="../media/image69.wmf"/><Relationship Id="rId5" Type="http://schemas.openxmlformats.org/officeDocument/2006/relationships/oleObject" Target="../embeddings/oleObject62.bin"/><Relationship Id="rId4" Type="http://schemas.openxmlformats.org/officeDocument/2006/relationships/image" Target="../media/image68.wmf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wmf"/><Relationship Id="rId3" Type="http://schemas.openxmlformats.org/officeDocument/2006/relationships/oleObject" Target="../embeddings/oleObject63.bin"/><Relationship Id="rId7" Type="http://schemas.openxmlformats.org/officeDocument/2006/relationships/oleObject" Target="../embeddings/oleObject6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1.vml"/><Relationship Id="rId6" Type="http://schemas.openxmlformats.org/officeDocument/2006/relationships/image" Target="../media/image71.wmf"/><Relationship Id="rId5" Type="http://schemas.openxmlformats.org/officeDocument/2006/relationships/oleObject" Target="../embeddings/oleObject64.bin"/><Relationship Id="rId4" Type="http://schemas.openxmlformats.org/officeDocument/2006/relationships/image" Target="../media/image70.wmf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wmf"/><Relationship Id="rId3" Type="http://schemas.openxmlformats.org/officeDocument/2006/relationships/oleObject" Target="../embeddings/oleObject66.bin"/><Relationship Id="rId7" Type="http://schemas.openxmlformats.org/officeDocument/2006/relationships/oleObject" Target="../embeddings/oleObject6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2.vml"/><Relationship Id="rId6" Type="http://schemas.openxmlformats.org/officeDocument/2006/relationships/image" Target="../media/image74.wmf"/><Relationship Id="rId5" Type="http://schemas.openxmlformats.org/officeDocument/2006/relationships/oleObject" Target="../embeddings/oleObject67.bin"/><Relationship Id="rId4" Type="http://schemas.openxmlformats.org/officeDocument/2006/relationships/image" Target="../media/image73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Rot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3500" b="1" dirty="0">
                <a:latin typeface="Times New Roman" pitchFamily="18" charset="0"/>
              </a:rPr>
              <a:t> </a:t>
            </a:r>
            <a:r>
              <a:rPr lang="ru-RU" sz="3200" b="1" dirty="0">
                <a:latin typeface="Times New Roman" pitchFamily="18" charset="0"/>
              </a:rPr>
              <a:t>5. ПРОВОДНИКИ В ЭЛЕКТРОСТАТИЧЕСКОМ ПОЛЕ</a:t>
            </a:r>
          </a:p>
        </p:txBody>
      </p:sp>
      <p:sp>
        <p:nvSpPr>
          <p:cNvPr id="3075" name="Rectangle 3"/>
          <p:cNvSpPr>
            <a:spLocks noGrp="1" noRot="1" noChangeArrowheads="1"/>
          </p:cNvSpPr>
          <p:nvPr>
            <p:ph type="body" idx="4294967295"/>
          </p:nvPr>
        </p:nvSpPr>
        <p:spPr>
          <a:xfrm>
            <a:off x="1774825" y="1557339"/>
            <a:ext cx="8540750" cy="4498975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Arial" charset="0"/>
              <a:buNone/>
              <a:defRPr/>
            </a:pPr>
            <a:r>
              <a:rPr lang="ru-RU" dirty="0">
                <a:latin typeface="Times New Roman" pitchFamily="18" charset="0"/>
              </a:rPr>
              <a:t>5.1. </a:t>
            </a:r>
            <a:r>
              <a:rPr lang="ru-RU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</a:rPr>
              <a:t>Напряженность</a:t>
            </a:r>
            <a:r>
              <a:rPr lang="ru-RU" dirty="0">
                <a:latin typeface="Times New Roman" pitchFamily="18" charset="0"/>
              </a:rPr>
              <a:t> и потенциал электростатического поля в проводнике</a:t>
            </a:r>
            <a:r>
              <a:rPr lang="en-US" dirty="0">
                <a:latin typeface="Times New Roman" pitchFamily="18" charset="0"/>
              </a:rPr>
              <a:t>  </a:t>
            </a:r>
            <a:endParaRPr lang="ru-RU" dirty="0">
              <a:latin typeface="Times New Roman" pitchFamily="18" charset="0"/>
            </a:endParaRPr>
          </a:p>
          <a:p>
            <a:pPr eaLnBrk="1" hangingPunct="1">
              <a:lnSpc>
                <a:spcPct val="80000"/>
              </a:lnSpc>
              <a:buFont typeface="Arial" charset="0"/>
              <a:buNone/>
              <a:defRPr/>
            </a:pPr>
            <a:r>
              <a:rPr lang="ru-RU" dirty="0">
                <a:latin typeface="Times New Roman" pitchFamily="18" charset="0"/>
              </a:rPr>
              <a:t>5.2. Определение напряженности электростатического поля вблизи проводника.      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  <a:defRPr/>
            </a:pPr>
            <a:r>
              <a:rPr lang="ru-RU" dirty="0">
                <a:latin typeface="Times New Roman" pitchFamily="18" charset="0"/>
              </a:rPr>
              <a:t>5.</a:t>
            </a:r>
            <a:r>
              <a:rPr lang="en-US" dirty="0">
                <a:latin typeface="Times New Roman" pitchFamily="18" charset="0"/>
              </a:rPr>
              <a:t>3</a:t>
            </a:r>
            <a:r>
              <a:rPr lang="ru-RU" dirty="0">
                <a:latin typeface="Times New Roman" pitchFamily="18" charset="0"/>
              </a:rPr>
              <a:t>. Конденсаторы.  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  <a:defRPr/>
            </a:pPr>
            <a:r>
              <a:rPr lang="ru-RU" dirty="0">
                <a:latin typeface="Times New Roman" pitchFamily="18" charset="0"/>
              </a:rPr>
              <a:t>	5.</a:t>
            </a:r>
            <a:r>
              <a:rPr lang="en-US" dirty="0">
                <a:latin typeface="Times New Roman" pitchFamily="18" charset="0"/>
              </a:rPr>
              <a:t>3</a:t>
            </a:r>
            <a:r>
              <a:rPr lang="ru-RU" dirty="0">
                <a:latin typeface="Times New Roman" pitchFamily="18" charset="0"/>
              </a:rPr>
              <a:t>.1. Электрическая емкость. Конденсаторы.                 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  <a:defRPr/>
            </a:pPr>
            <a:r>
              <a:rPr lang="ru-RU" dirty="0">
                <a:latin typeface="Times New Roman" pitchFamily="18" charset="0"/>
              </a:rPr>
              <a:t>	5.</a:t>
            </a:r>
            <a:r>
              <a:rPr lang="en-US" dirty="0">
                <a:latin typeface="Times New Roman" pitchFamily="18" charset="0"/>
              </a:rPr>
              <a:t>3</a:t>
            </a:r>
            <a:r>
              <a:rPr lang="ru-RU" dirty="0">
                <a:latin typeface="Times New Roman" pitchFamily="18" charset="0"/>
              </a:rPr>
              <a:t>.2. Соединение конденсаторов.                  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  <a:defRPr/>
            </a:pPr>
            <a:r>
              <a:rPr lang="ru-RU" dirty="0">
                <a:latin typeface="Times New Roman" pitchFamily="18" charset="0"/>
              </a:rPr>
              <a:t>	5.</a:t>
            </a:r>
            <a:r>
              <a:rPr lang="en-US" dirty="0">
                <a:latin typeface="Times New Roman" pitchFamily="18" charset="0"/>
              </a:rPr>
              <a:t>3</a:t>
            </a:r>
            <a:r>
              <a:rPr lang="ru-RU" dirty="0">
                <a:latin typeface="Times New Roman" pitchFamily="18" charset="0"/>
              </a:rPr>
              <a:t>.3. Расчет емкостей различных конденсаторов.          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  <a:defRPr/>
            </a:pPr>
            <a:r>
              <a:rPr lang="ru-RU" dirty="0">
                <a:latin typeface="Times New Roman" pitchFamily="18" charset="0"/>
              </a:rPr>
              <a:t>	5.</a:t>
            </a:r>
            <a:r>
              <a:rPr lang="en-US" dirty="0">
                <a:latin typeface="Times New Roman" pitchFamily="18" charset="0"/>
              </a:rPr>
              <a:t>3</a:t>
            </a:r>
            <a:r>
              <a:rPr lang="ru-RU" dirty="0">
                <a:latin typeface="Times New Roman" pitchFamily="18" charset="0"/>
              </a:rPr>
              <a:t>.4. Энергия заряженного конденсатора.            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  <a:defRPr/>
            </a:pPr>
            <a:r>
              <a:rPr lang="ru-RU" dirty="0">
                <a:latin typeface="Times New Roman" pitchFamily="18" charset="0"/>
              </a:rPr>
              <a:t>5.</a:t>
            </a:r>
            <a:r>
              <a:rPr lang="en-US" dirty="0">
                <a:latin typeface="Times New Roman" pitchFamily="18" charset="0"/>
              </a:rPr>
              <a:t>4</a:t>
            </a:r>
            <a:r>
              <a:rPr lang="ru-RU" dirty="0">
                <a:latin typeface="Times New Roman" pitchFamily="18" charset="0"/>
              </a:rPr>
              <a:t>. Энергия электростатического поля.           </a:t>
            </a:r>
          </a:p>
        </p:txBody>
      </p:sp>
      <p:sp>
        <p:nvSpPr>
          <p:cNvPr id="5124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B8D56812-F690-48F4-9896-D25D25DE3887}" type="slidenum">
              <a:rPr lang="ru-RU" altLang="ru-RU" sz="1000">
                <a:latin typeface="Arial" panose="020B0604020202020204" pitchFamily="34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1</a:t>
            </a:fld>
            <a:endParaRPr lang="ru-RU" altLang="ru-RU" sz="10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637846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Rot="1" noChangeArrowheads="1"/>
          </p:cNvSpPr>
          <p:nvPr>
            <p:ph type="title" idx="4294967295"/>
          </p:nvPr>
        </p:nvSpPr>
        <p:spPr>
          <a:xfrm>
            <a:off x="1981200" y="341313"/>
            <a:ext cx="8229600" cy="1143000"/>
          </a:xfrm>
          <a:noFill/>
        </p:spPr>
        <p:txBody>
          <a:bodyPr/>
          <a:lstStyle/>
          <a:p>
            <a:pPr eaLnBrk="1" hangingPunct="1"/>
            <a:r>
              <a:rPr lang="ru-RU" altLang="ru-RU" sz="3200" b="1">
                <a:latin typeface="Times New Roman" panose="02020603050405020304" pitchFamily="18" charset="0"/>
              </a:rPr>
              <a:t>5.1. Напряженность и потенциал электростатического поля в проводнике</a:t>
            </a:r>
          </a:p>
        </p:txBody>
      </p:sp>
      <p:sp>
        <p:nvSpPr>
          <p:cNvPr id="4099" name="Rectangle 3"/>
          <p:cNvSpPr>
            <a:spLocks noGrp="1" noRot="1" noChangeArrowheads="1"/>
          </p:cNvSpPr>
          <p:nvPr>
            <p:ph type="body" idx="4294967295"/>
          </p:nvPr>
        </p:nvSpPr>
        <p:spPr>
          <a:xfrm>
            <a:off x="1981200" y="1711326"/>
            <a:ext cx="8229600" cy="4525963"/>
          </a:xfrm>
          <a:noFill/>
        </p:spPr>
        <p:txBody>
          <a:bodyPr/>
          <a:lstStyle/>
          <a:p>
            <a:pPr marL="0" indent="363538">
              <a:buNone/>
            </a:pPr>
            <a:r>
              <a:rPr lang="ru-RU" altLang="ru-RU" sz="2400">
                <a:latin typeface="Times New Roman" panose="02020603050405020304" pitchFamily="18" charset="0"/>
              </a:rPr>
              <a:t>В проводниках имеются электрически заряженные частицы – носители заряда (электроны в металлах, ионы в электролитах) способные перемещаться по всему объему проводника под действием внешнего электростатического поля. </a:t>
            </a:r>
          </a:p>
          <a:p>
            <a:pPr marL="0" indent="363538">
              <a:buNone/>
            </a:pPr>
            <a:r>
              <a:rPr lang="ru-RU" altLang="ru-RU" sz="2400" b="1" i="1">
                <a:solidFill>
                  <a:srgbClr val="C00000"/>
                </a:solidFill>
                <a:latin typeface="Times New Roman" panose="02020603050405020304" pitchFamily="18" charset="0"/>
              </a:rPr>
              <a:t>Носителями заряда в металлах являются электроны проводимости</a:t>
            </a:r>
            <a:r>
              <a:rPr lang="ru-RU" altLang="ru-RU" sz="2400" b="1" i="1">
                <a:solidFill>
                  <a:srgbClr val="FF0000"/>
                </a:solidFill>
                <a:latin typeface="Times New Roman" panose="02020603050405020304" pitchFamily="18" charset="0"/>
              </a:rPr>
              <a:t>.</a:t>
            </a:r>
            <a:r>
              <a:rPr lang="ru-RU" altLang="ru-RU" sz="2400">
                <a:latin typeface="Times New Roman" panose="02020603050405020304" pitchFamily="18" charset="0"/>
              </a:rPr>
              <a:t> </a:t>
            </a:r>
            <a:endParaRPr lang="en-US" altLang="ru-RU" sz="2400">
              <a:latin typeface="Times New Roman" panose="02020603050405020304" pitchFamily="18" charset="0"/>
            </a:endParaRPr>
          </a:p>
          <a:p>
            <a:pPr marL="0" indent="363538">
              <a:buNone/>
            </a:pPr>
            <a:r>
              <a:rPr lang="ru-RU" altLang="ru-RU" sz="2400" b="1" i="1">
                <a:solidFill>
                  <a:srgbClr val="C00000"/>
                </a:solidFill>
                <a:latin typeface="Times New Roman" panose="02020603050405020304" pitchFamily="18" charset="0"/>
              </a:rPr>
              <a:t>При отсутствии электрического поля металлический проводник является электрически нейтральным</a:t>
            </a:r>
            <a:r>
              <a:rPr lang="ru-RU" altLang="ru-RU" sz="2400">
                <a:solidFill>
                  <a:srgbClr val="C00000"/>
                </a:solidFill>
                <a:latin typeface="Times New Roman" panose="02020603050405020304" pitchFamily="18" charset="0"/>
              </a:rPr>
              <a:t> </a:t>
            </a:r>
            <a:r>
              <a:rPr lang="ru-RU" altLang="ru-RU" sz="2400">
                <a:latin typeface="Times New Roman" panose="02020603050405020304" pitchFamily="18" charset="0"/>
              </a:rPr>
              <a:t>– электростатическое поле создаваемое положительными и отрицательными зарядами внутри него компенсируется.</a:t>
            </a:r>
          </a:p>
        </p:txBody>
      </p:sp>
      <p:sp>
        <p:nvSpPr>
          <p:cNvPr id="6148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6C90C7B7-2EF6-473C-815A-0C8565B78A10}" type="slidenum">
              <a:rPr lang="ru-RU" altLang="ru-RU" sz="1000">
                <a:latin typeface="Arial" panose="020B0604020202020204" pitchFamily="34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2</a:t>
            </a:fld>
            <a:endParaRPr lang="ru-RU" altLang="ru-RU" sz="10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932921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/>
      <p:bldP spid="4099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Rot="1" noChangeArrowheads="1"/>
          </p:cNvSpPr>
          <p:nvPr>
            <p:ph type="body" idx="4294967295"/>
          </p:nvPr>
        </p:nvSpPr>
        <p:spPr>
          <a:xfrm>
            <a:off x="1774825" y="188914"/>
            <a:ext cx="8642350" cy="6408737"/>
          </a:xfrm>
          <a:noFill/>
        </p:spPr>
        <p:txBody>
          <a:bodyPr/>
          <a:lstStyle/>
          <a:p>
            <a:pPr marL="6350" indent="357188"/>
            <a:r>
              <a:rPr lang="ru-RU" altLang="ru-RU" sz="2400">
                <a:latin typeface="Times New Roman" panose="02020603050405020304" pitchFamily="18" charset="0"/>
              </a:rPr>
              <a:t>При внесении металлического проводника во внешнее электростатическое поле,</a:t>
            </a:r>
            <a:r>
              <a:rPr lang="ru-RU" altLang="ru-RU" sz="240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ru-RU" altLang="ru-RU" sz="2400" b="1" i="1">
                <a:solidFill>
                  <a:srgbClr val="C00000"/>
                </a:solidFill>
                <a:latin typeface="Times New Roman" panose="02020603050405020304" pitchFamily="18" charset="0"/>
              </a:rPr>
              <a:t>электроны проводимости перемещаются (перераспределяются)</a:t>
            </a:r>
            <a:r>
              <a:rPr lang="ru-RU" altLang="ru-RU" sz="2400">
                <a:latin typeface="Times New Roman" panose="02020603050405020304" pitchFamily="18" charset="0"/>
              </a:rPr>
              <a:t> до тех пор, пока всюду внутри проводника поле электронов проводимости и положительных ионов не скомпенсирует внешнее поле.</a:t>
            </a:r>
          </a:p>
          <a:p>
            <a:pPr marL="6350" indent="357188"/>
            <a:r>
              <a:rPr lang="ru-RU" altLang="ru-RU" sz="2400" b="1" i="1">
                <a:solidFill>
                  <a:srgbClr val="C00000"/>
                </a:solidFill>
                <a:latin typeface="Times New Roman" panose="02020603050405020304" pitchFamily="18" charset="0"/>
              </a:rPr>
              <a:t>В любой точке внутри проводника, находящимся в электростатическом поле   </a:t>
            </a:r>
            <a:r>
              <a:rPr lang="ru-RU" altLang="ru-RU" b="1" i="1">
                <a:solidFill>
                  <a:srgbClr val="C00000"/>
                </a:solidFill>
                <a:latin typeface="Times New Roman" panose="02020603050405020304" pitchFamily="18" charset="0"/>
              </a:rPr>
              <a:t>Е = 0</a:t>
            </a:r>
            <a:r>
              <a:rPr lang="ru-RU" altLang="ru-RU" sz="2400" b="1" i="1">
                <a:solidFill>
                  <a:srgbClr val="C00000"/>
                </a:solidFill>
                <a:latin typeface="Times New Roman" panose="02020603050405020304" pitchFamily="18" charset="0"/>
              </a:rPr>
              <a:t>;   </a:t>
            </a:r>
            <a:r>
              <a:rPr lang="en-US" altLang="ru-RU" b="1" i="1">
                <a:solidFill>
                  <a:srgbClr val="C00000"/>
                </a:solidFill>
                <a:latin typeface="Times New Roman" panose="02020603050405020304" pitchFamily="18" charset="0"/>
              </a:rPr>
              <a:t>d</a:t>
            </a:r>
            <a:r>
              <a:rPr lang="ru-RU" altLang="ru-RU" b="1" i="1">
                <a:solidFill>
                  <a:srgbClr val="C00000"/>
                </a:solidFill>
                <a:latin typeface="Times New Roman" panose="02020603050405020304" pitchFamily="18" charset="0"/>
              </a:rPr>
              <a:t>φ = 0</a:t>
            </a:r>
            <a:r>
              <a:rPr lang="ru-RU" altLang="ru-RU" sz="2400" b="1" i="1">
                <a:solidFill>
                  <a:srgbClr val="C00000"/>
                </a:solidFill>
                <a:latin typeface="Times New Roman" panose="02020603050405020304" pitchFamily="18" charset="0"/>
              </a:rPr>
              <a:t>;  т. е.  </a:t>
            </a:r>
            <a:r>
              <a:rPr lang="ru-RU" altLang="ru-RU" b="1" i="1">
                <a:solidFill>
                  <a:srgbClr val="C00000"/>
                </a:solidFill>
                <a:latin typeface="Times New Roman" panose="02020603050405020304" pitchFamily="18" charset="0"/>
              </a:rPr>
              <a:t>φ = </a:t>
            </a:r>
            <a:r>
              <a:rPr lang="en-GB" altLang="ru-RU" b="1" i="1">
                <a:solidFill>
                  <a:srgbClr val="C00000"/>
                </a:solidFill>
                <a:latin typeface="Times New Roman" panose="02020603050405020304" pitchFamily="18" charset="0"/>
              </a:rPr>
              <a:t>const</a:t>
            </a:r>
            <a:r>
              <a:rPr lang="ru-RU" altLang="ru-RU" b="1" i="1">
                <a:solidFill>
                  <a:srgbClr val="C00000"/>
                </a:solidFill>
                <a:latin typeface="Times New Roman" panose="02020603050405020304" pitchFamily="18" charset="0"/>
              </a:rPr>
              <a:t>.</a:t>
            </a:r>
          </a:p>
          <a:p>
            <a:pPr marL="6350" indent="357188"/>
            <a:r>
              <a:rPr lang="ru-RU" altLang="ru-RU" sz="2400" b="1" i="1">
                <a:solidFill>
                  <a:srgbClr val="C00000"/>
                </a:solidFill>
                <a:latin typeface="Times New Roman" panose="02020603050405020304" pitchFamily="18" charset="0"/>
              </a:rPr>
              <a:t> Диэлектрическая проницаемость</a:t>
            </a:r>
            <a:r>
              <a:rPr lang="ru-RU" altLang="ru-RU" sz="2400">
                <a:solidFill>
                  <a:srgbClr val="C00000"/>
                </a:solidFill>
                <a:latin typeface="Times New Roman" panose="02020603050405020304" pitchFamily="18" charset="0"/>
              </a:rPr>
              <a:t>    		</a:t>
            </a:r>
          </a:p>
          <a:p>
            <a:pPr marL="6350" indent="357188"/>
            <a:r>
              <a:rPr lang="ru-RU" altLang="ru-RU" sz="2400" b="1" i="1">
                <a:solidFill>
                  <a:srgbClr val="C00000"/>
                </a:solidFill>
                <a:latin typeface="Times New Roman" panose="02020603050405020304" pitchFamily="18" charset="0"/>
              </a:rPr>
              <a:t>На поверхности проводника напряженность   </a:t>
            </a:r>
            <a:r>
              <a:rPr lang="en-US" altLang="ru-RU" sz="2400" b="1" i="1">
                <a:solidFill>
                  <a:srgbClr val="C00000"/>
                </a:solidFill>
                <a:latin typeface="Times New Roman" panose="02020603050405020304" pitchFamily="18" charset="0"/>
              </a:rPr>
              <a:t> </a:t>
            </a:r>
            <a:r>
              <a:rPr lang="ru-RU" altLang="ru-RU" sz="2400" b="1" i="1">
                <a:solidFill>
                  <a:srgbClr val="C00000"/>
                </a:solidFill>
                <a:latin typeface="Times New Roman" panose="02020603050405020304" pitchFamily="18" charset="0"/>
              </a:rPr>
              <a:t>   направлена по нормали к этой поверхности</a:t>
            </a:r>
            <a:r>
              <a:rPr lang="ru-RU" altLang="ru-RU" sz="2400">
                <a:latin typeface="Times New Roman" panose="02020603050405020304" pitchFamily="18" charset="0"/>
              </a:rPr>
              <a:t>, иначе, под действием составляющей </a:t>
            </a:r>
            <a:r>
              <a:rPr lang="en-US" altLang="ru-RU" sz="2400" i="1">
                <a:latin typeface="Times New Roman" panose="02020603050405020304" pitchFamily="18" charset="0"/>
              </a:rPr>
              <a:t>E</a:t>
            </a:r>
            <a:r>
              <a:rPr lang="en-US" altLang="ru-RU" sz="2400" i="1" baseline="-25000">
                <a:latin typeface="Times New Roman" panose="02020603050405020304" pitchFamily="18" charset="0"/>
              </a:rPr>
              <a:t>τ</a:t>
            </a:r>
            <a:r>
              <a:rPr lang="ru-RU" altLang="ru-RU" sz="2400">
                <a:latin typeface="Times New Roman" panose="02020603050405020304" pitchFamily="18" charset="0"/>
              </a:rPr>
              <a:t>, касательной к поверхности, заряды перемещались бы по проводнику, а это противоречило бы их статическому распределению. </a:t>
            </a:r>
          </a:p>
          <a:p>
            <a:pPr marL="6350" indent="357188"/>
            <a:r>
              <a:rPr lang="ru-RU" altLang="ru-RU" sz="2400">
                <a:latin typeface="Times New Roman" panose="02020603050405020304" pitchFamily="18" charset="0"/>
              </a:rPr>
              <a:t>Вне заряженного проводника – поле есть, следовательно, должен быть вектор      , и направлен он перпендикулярно поверхности! </a:t>
            </a:r>
          </a:p>
        </p:txBody>
      </p:sp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>
              <a:latin typeface="Arial" panose="020B0604020202020204" pitchFamily="34" charset="0"/>
            </a:endParaRPr>
          </a:p>
        </p:txBody>
      </p:sp>
      <p:graphicFrame>
        <p:nvGraphicFramePr>
          <p:cNvPr id="5124" name="Object 4"/>
          <p:cNvGraphicFramePr>
            <a:graphicFrameLocks noChangeAspect="1"/>
          </p:cNvGraphicFramePr>
          <p:nvPr/>
        </p:nvGraphicFramePr>
        <p:xfrm>
          <a:off x="8688388" y="3357563"/>
          <a:ext cx="328612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Формула" r:id="rId3" imgW="152268" imgH="203024" progId="Equation.3">
                  <p:embed/>
                </p:oleObj>
              </mc:Choice>
              <mc:Fallback>
                <p:oleObj name="Формула" r:id="rId3" imgW="152268" imgH="203024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88388" y="3357563"/>
                        <a:ext cx="328612" cy="43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3" name="Object 5"/>
          <p:cNvGraphicFramePr>
            <a:graphicFrameLocks noChangeAspect="1"/>
          </p:cNvGraphicFramePr>
          <p:nvPr/>
        </p:nvGraphicFramePr>
        <p:xfrm>
          <a:off x="4511676" y="5661025"/>
          <a:ext cx="328613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Формула" r:id="rId5" imgW="152268" imgH="203024" progId="Equation.3">
                  <p:embed/>
                </p:oleObj>
              </mc:Choice>
              <mc:Fallback>
                <p:oleObj name="Формула" r:id="rId5" imgW="152268" imgH="203024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1676" y="5661025"/>
                        <a:ext cx="328613" cy="43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4" name="Rectangle 7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>
              <a:latin typeface="Arial" panose="020B0604020202020204" pitchFamily="34" charset="0"/>
            </a:endParaRPr>
          </a:p>
        </p:txBody>
      </p:sp>
      <p:graphicFrame>
        <p:nvGraphicFramePr>
          <p:cNvPr id="7175" name="Object 6"/>
          <p:cNvGraphicFramePr>
            <a:graphicFrameLocks noChangeAspect="1"/>
          </p:cNvGraphicFramePr>
          <p:nvPr/>
        </p:nvGraphicFramePr>
        <p:xfrm>
          <a:off x="7104064" y="2924176"/>
          <a:ext cx="1368425" cy="481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Формула" r:id="rId6" imgW="672808" imgH="241195" progId="Equation.3">
                  <p:embed/>
                </p:oleObj>
              </mc:Choice>
              <mc:Fallback>
                <p:oleObj name="Формула" r:id="rId6" imgW="672808" imgH="24119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04064" y="2924176"/>
                        <a:ext cx="1368425" cy="481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6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5EE8C11A-9942-419F-8514-FCD399FC93EC}" type="slidenum">
              <a:rPr lang="ru-RU" altLang="ru-RU" sz="1000">
                <a:latin typeface="Arial" panose="020B0604020202020204" pitchFamily="34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3</a:t>
            </a:fld>
            <a:endParaRPr lang="ru-RU" altLang="ru-RU" sz="10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88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51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51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1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51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1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" dur="2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1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00" y="260351"/>
            <a:ext cx="5435600" cy="22717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147" name="Rectangle 3"/>
          <p:cNvSpPr>
            <a:spLocks noChangeArrowheads="1"/>
          </p:cNvSpPr>
          <p:nvPr/>
        </p:nvSpPr>
        <p:spPr bwMode="auto">
          <a:xfrm>
            <a:off x="6994526" y="1186329"/>
            <a:ext cx="3673475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indent="174625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В  установившимся состоянии в проводнике, помещенном в электростатическое поле мы имеем:</a:t>
            </a:r>
          </a:p>
        </p:txBody>
      </p:sp>
      <p:sp>
        <p:nvSpPr>
          <p:cNvPr id="6148" name="Rectangle 4"/>
          <p:cNvSpPr>
            <a:spLocks noChangeArrowheads="1"/>
          </p:cNvSpPr>
          <p:nvPr/>
        </p:nvSpPr>
        <p:spPr bwMode="auto">
          <a:xfrm>
            <a:off x="1703388" y="2276476"/>
            <a:ext cx="8642350" cy="42165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endParaRPr lang="ru-RU" altLang="ru-RU" sz="2400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ru-RU" altLang="ru-RU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Появление у заряженной поверхности на металле заряда противоположного знака </a:t>
            </a:r>
            <a:r>
              <a:rPr lang="ru-RU" altLang="ru-RU" sz="24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– электростатическая индукция</a:t>
            </a:r>
            <a:r>
              <a:rPr lang="ru-RU" altLang="ru-RU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. Этот процесс очень краток ~ 10</a:t>
            </a:r>
            <a:r>
              <a:rPr lang="ru-RU" altLang="ru-RU" sz="2400" i="1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–8</a:t>
            </a:r>
            <a:r>
              <a:rPr lang="ru-RU" altLang="ru-RU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 секунд.</a:t>
            </a:r>
            <a:endParaRPr lang="ru-RU" altLang="ru-RU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ru-RU" altLang="ru-RU" sz="24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Электростатическое экранирование</a:t>
            </a:r>
            <a:r>
              <a:rPr lang="ru-RU" altLang="ru-RU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 – внутрь проводника поле не проникает.</a:t>
            </a:r>
            <a:endParaRPr lang="ru-RU" altLang="ru-RU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ru-RU" altLang="ru-RU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Во всех точках внутри проводника </a:t>
            </a:r>
            <a:r>
              <a:rPr lang="ru-RU" altLang="ru-RU" sz="28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Е = 0</a:t>
            </a:r>
            <a:r>
              <a:rPr lang="ru-RU" altLang="ru-RU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, а во всех точках на поверхности   </a:t>
            </a:r>
            <a:r>
              <a:rPr lang="ru-RU" altLang="ru-RU" sz="24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Е = </a:t>
            </a:r>
            <a:r>
              <a:rPr lang="en-US" altLang="ru-RU" sz="24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ru-RU" sz="2400" b="1" i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ru-RU" altLang="ru-RU" sz="24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     (</a:t>
            </a:r>
            <a:r>
              <a:rPr lang="en-US" altLang="ru-RU" sz="24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ru-RU" sz="2400" b="1" i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τ</a:t>
            </a:r>
            <a:r>
              <a:rPr lang="ru-RU" altLang="ru-RU" sz="24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 = 0);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ru-RU" altLang="ru-RU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Весь объем проводника, находящегося в электростатическом поле </a:t>
            </a:r>
            <a:r>
              <a:rPr lang="ru-RU" altLang="ru-RU" sz="24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эквипотенциален</a:t>
            </a:r>
            <a:r>
              <a:rPr lang="ru-RU" altLang="ru-RU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8197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1F14AA6C-0776-46E9-A0D5-425BC88146FA}" type="slidenum">
              <a:rPr lang="ru-RU" altLang="ru-RU" sz="1000">
                <a:latin typeface="Arial" panose="020B0604020202020204" pitchFamily="34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4</a:t>
            </a:fld>
            <a:endParaRPr lang="ru-RU" altLang="ru-RU" sz="10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892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/>
      <p:bldP spid="614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Rot="1" noChangeArrowheads="1"/>
          </p:cNvSpPr>
          <p:nvPr>
            <p:ph type="body" idx="4294967295"/>
          </p:nvPr>
        </p:nvSpPr>
        <p:spPr>
          <a:xfrm>
            <a:off x="1774825" y="188914"/>
            <a:ext cx="8642350" cy="6480175"/>
          </a:xfrm>
          <a:noFill/>
        </p:spPr>
        <p:txBody>
          <a:bodyPr/>
          <a:lstStyle/>
          <a:p>
            <a:pPr marL="0" indent="363538"/>
            <a:r>
              <a:rPr lang="ru-RU" altLang="ru-RU" sz="2400">
                <a:latin typeface="Times New Roman" panose="02020603050405020304" pitchFamily="18" charset="0"/>
              </a:rPr>
              <a:t>Действительно, в любой точке внутри проводника,  			следовательно,  φ = </a:t>
            </a:r>
            <a:r>
              <a:rPr lang="en-US" altLang="ru-RU" sz="2400" i="1">
                <a:latin typeface="Times New Roman" panose="02020603050405020304" pitchFamily="18" charset="0"/>
              </a:rPr>
              <a:t>const</a:t>
            </a:r>
            <a:r>
              <a:rPr lang="ru-RU" altLang="ru-RU" sz="2400">
                <a:latin typeface="Times New Roman" panose="02020603050405020304" pitchFamily="18" charset="0"/>
              </a:rPr>
              <a:t>.</a:t>
            </a:r>
          </a:p>
          <a:p>
            <a:pPr marL="0" indent="363538">
              <a:buNone/>
            </a:pPr>
            <a:endParaRPr lang="ru-RU" altLang="ru-RU" sz="2400">
              <a:latin typeface="Times New Roman" panose="02020603050405020304" pitchFamily="18" charset="0"/>
            </a:endParaRPr>
          </a:p>
          <a:p>
            <a:pPr marL="0" indent="363538"/>
            <a:r>
              <a:rPr lang="ru-RU" altLang="ru-RU" sz="2400">
                <a:latin typeface="Times New Roman" panose="02020603050405020304" pitchFamily="18" charset="0"/>
              </a:rPr>
              <a:t>Поверхность проводника тоже эквипотенциальна:</a:t>
            </a:r>
          </a:p>
          <a:p>
            <a:pPr marL="0" indent="363538">
              <a:buNone/>
            </a:pPr>
            <a:r>
              <a:rPr lang="ru-RU" altLang="ru-RU" sz="2400">
                <a:latin typeface="Times New Roman" panose="02020603050405020304" pitchFamily="18" charset="0"/>
              </a:rPr>
              <a:t> 			</a:t>
            </a:r>
            <a:endParaRPr lang="en-US" altLang="ru-RU" sz="2400">
              <a:latin typeface="Times New Roman" panose="02020603050405020304" pitchFamily="18" charset="0"/>
            </a:endParaRPr>
          </a:p>
          <a:p>
            <a:pPr marL="0" indent="363538">
              <a:buNone/>
            </a:pPr>
            <a:r>
              <a:rPr lang="en-US" altLang="ru-RU" sz="2400">
                <a:latin typeface="Times New Roman" panose="02020603050405020304" pitchFamily="18" charset="0"/>
              </a:rPr>
              <a:t>                                                        </a:t>
            </a:r>
            <a:r>
              <a:rPr lang="ru-RU" altLang="ru-RU" sz="2400">
                <a:latin typeface="Times New Roman" panose="02020603050405020304" pitchFamily="18" charset="0"/>
              </a:rPr>
              <a:t>(5.1)</a:t>
            </a:r>
          </a:p>
          <a:p>
            <a:pPr marL="0" indent="363538">
              <a:buNone/>
            </a:pPr>
            <a:r>
              <a:rPr lang="ru-RU" altLang="ru-RU" sz="2400">
                <a:latin typeface="Times New Roman" panose="02020603050405020304" pitchFamily="18" charset="0"/>
              </a:rPr>
              <a:t> 			</a:t>
            </a:r>
            <a:r>
              <a:rPr lang="en-US" altLang="ru-RU" sz="2400">
                <a:latin typeface="Times New Roman" panose="02020603050405020304" pitchFamily="18" charset="0"/>
              </a:rPr>
              <a:t>   </a:t>
            </a:r>
            <a:r>
              <a:rPr lang="ru-RU" altLang="ru-RU" sz="2400">
                <a:latin typeface="Times New Roman" panose="02020603050405020304" pitchFamily="18" charset="0"/>
              </a:rPr>
              <a:t>(для любой линии на поверхности)</a:t>
            </a:r>
          </a:p>
          <a:p>
            <a:pPr marL="0" indent="363538"/>
            <a:r>
              <a:rPr lang="ru-RU" altLang="ru-RU" sz="2400" i="1">
                <a:solidFill>
                  <a:srgbClr val="C00000"/>
                </a:solidFill>
                <a:latin typeface="Times New Roman" panose="02020603050405020304" pitchFamily="18" charset="0"/>
              </a:rPr>
              <a:t>Потенциал поверхности равен потенциалу объема проводника</a:t>
            </a:r>
            <a:r>
              <a:rPr lang="ru-RU" altLang="ru-RU" sz="2400" i="1">
                <a:latin typeface="Times New Roman" panose="02020603050405020304" pitchFamily="18" charset="0"/>
              </a:rPr>
              <a:t>.</a:t>
            </a:r>
            <a:endParaRPr lang="ru-RU" altLang="ru-RU" sz="2400">
              <a:latin typeface="Times New Roman" panose="02020603050405020304" pitchFamily="18" charset="0"/>
            </a:endParaRPr>
          </a:p>
          <a:p>
            <a:pPr marL="0" indent="363538"/>
            <a:r>
              <a:rPr lang="ru-RU" altLang="ru-RU" sz="2400" i="1">
                <a:latin typeface="Times New Roman" panose="02020603050405020304" pitchFamily="18" charset="0"/>
              </a:rPr>
              <a:t>В заряженном</a:t>
            </a:r>
            <a:r>
              <a:rPr lang="ru-RU" altLang="ru-RU" sz="2400">
                <a:latin typeface="Times New Roman" panose="02020603050405020304" pitchFamily="18" charset="0"/>
              </a:rPr>
              <a:t> проводнике </a:t>
            </a:r>
            <a:r>
              <a:rPr lang="ru-RU" altLang="ru-RU" sz="2400" i="1">
                <a:solidFill>
                  <a:srgbClr val="C00000"/>
                </a:solidFill>
                <a:latin typeface="Times New Roman" panose="02020603050405020304" pitchFamily="18" charset="0"/>
              </a:rPr>
              <a:t>некомпенсированные</a:t>
            </a:r>
            <a:r>
              <a:rPr lang="ru-RU" altLang="ru-RU" sz="2400">
                <a:solidFill>
                  <a:srgbClr val="C00000"/>
                </a:solidFill>
                <a:latin typeface="Times New Roman" panose="02020603050405020304" pitchFamily="18" charset="0"/>
              </a:rPr>
              <a:t> заряды, располагаются только на поверхности (их расталкивают кулоновские силы).</a:t>
            </a:r>
          </a:p>
          <a:p>
            <a:pPr marL="0" indent="363538">
              <a:buNone/>
            </a:pPr>
            <a:r>
              <a:rPr lang="ru-RU" altLang="ru-RU" sz="2400">
                <a:latin typeface="Times New Roman" panose="02020603050405020304" pitchFamily="18" charset="0"/>
              </a:rPr>
              <a:t>Доказательство:</a:t>
            </a:r>
          </a:p>
          <a:p>
            <a:pPr marL="0" indent="363538">
              <a:buNone/>
            </a:pPr>
            <a:r>
              <a:rPr lang="ru-RU" altLang="ru-RU" sz="2400">
                <a:latin typeface="Times New Roman" panose="02020603050405020304" pitchFamily="18" charset="0"/>
              </a:rPr>
              <a:t>Согласно теореме Остроградского – Гаусса суммарный заряд </a:t>
            </a:r>
            <a:r>
              <a:rPr lang="en-US" altLang="ru-RU" sz="2400" i="1">
                <a:latin typeface="Times New Roman" panose="02020603050405020304" pitchFamily="18" charset="0"/>
              </a:rPr>
              <a:t>q</a:t>
            </a:r>
            <a:r>
              <a:rPr lang="ru-RU" altLang="ru-RU" sz="2400">
                <a:latin typeface="Times New Roman" panose="02020603050405020304" pitchFamily="18" charset="0"/>
              </a:rPr>
              <a:t>  внутри объема проводника равен нулю,  так как </a:t>
            </a:r>
            <a:r>
              <a:rPr lang="ru-RU" altLang="ru-RU" sz="2400" i="1">
                <a:latin typeface="Times New Roman" panose="02020603050405020304" pitchFamily="18" charset="0"/>
              </a:rPr>
              <a:t>Е</a:t>
            </a:r>
            <a:r>
              <a:rPr lang="ru-RU" altLang="ru-RU" sz="2400">
                <a:latin typeface="Times New Roman" panose="02020603050405020304" pitchFamily="18" charset="0"/>
              </a:rPr>
              <a:t>=0</a:t>
            </a:r>
          </a:p>
          <a:p>
            <a:pPr marL="0" indent="363538" algn="ctr">
              <a:spcBef>
                <a:spcPct val="0"/>
              </a:spcBef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9219" name="Rectangle 3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>
              <a:latin typeface="Arial" panose="020B0604020202020204" pitchFamily="34" charset="0"/>
            </a:endParaRPr>
          </a:p>
        </p:txBody>
      </p:sp>
      <p:graphicFrame>
        <p:nvGraphicFramePr>
          <p:cNvPr id="7172" name="Object 4"/>
          <p:cNvGraphicFramePr>
            <a:graphicFrameLocks noChangeAspect="1"/>
          </p:cNvGraphicFramePr>
          <p:nvPr/>
        </p:nvGraphicFramePr>
        <p:xfrm>
          <a:off x="2185989" y="549276"/>
          <a:ext cx="1965325" cy="931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Формула" r:id="rId3" imgW="926698" imgH="444307" progId="Equation.3">
                  <p:embed/>
                </p:oleObj>
              </mc:Choice>
              <mc:Fallback>
                <p:oleObj name="Формула" r:id="rId3" imgW="926698" imgH="444307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85989" y="549276"/>
                        <a:ext cx="1965325" cy="931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1" name="Rectangle 5"/>
          <p:cNvSpPr>
            <a:spLocks noChangeArrowheads="1"/>
          </p:cNvSpPr>
          <p:nvPr/>
        </p:nvSpPr>
        <p:spPr bwMode="auto">
          <a:xfrm>
            <a:off x="1524001" y="3049072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>
              <a:latin typeface="Arial" panose="020B0604020202020204" pitchFamily="34" charset="0"/>
            </a:endParaRPr>
          </a:p>
        </p:txBody>
      </p:sp>
      <p:graphicFrame>
        <p:nvGraphicFramePr>
          <p:cNvPr id="7174" name="Object 6"/>
          <p:cNvGraphicFramePr>
            <a:graphicFrameLocks noChangeAspect="1"/>
          </p:cNvGraphicFramePr>
          <p:nvPr/>
        </p:nvGraphicFramePr>
        <p:xfrm>
          <a:off x="2135188" y="1844675"/>
          <a:ext cx="2176462" cy="984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" name="Формула" r:id="rId5" imgW="977476" imgH="444307" progId="Equation.3">
                  <p:embed/>
                </p:oleObj>
              </mc:Choice>
              <mc:Fallback>
                <p:oleObj name="Формула" r:id="rId5" imgW="977476" imgH="444307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5188" y="1844675"/>
                        <a:ext cx="2176462" cy="984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3" name="Rectangle 7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>
              <a:latin typeface="Arial" panose="020B0604020202020204" pitchFamily="34" charset="0"/>
            </a:endParaRPr>
          </a:p>
        </p:txBody>
      </p:sp>
      <p:graphicFrame>
        <p:nvGraphicFramePr>
          <p:cNvPr id="7176" name="Object 8"/>
          <p:cNvGraphicFramePr>
            <a:graphicFrameLocks noChangeAspect="1"/>
          </p:cNvGraphicFramePr>
          <p:nvPr/>
        </p:nvGraphicFramePr>
        <p:xfrm>
          <a:off x="3935414" y="5757864"/>
          <a:ext cx="4681537" cy="1100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" name="Формула" r:id="rId7" imgW="1841500" imgH="431800" progId="Equation.3">
                  <p:embed/>
                </p:oleObj>
              </mc:Choice>
              <mc:Fallback>
                <p:oleObj name="Формула" r:id="rId7" imgW="1841500" imgH="431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35414" y="5757864"/>
                        <a:ext cx="4681537" cy="1100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5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8884EA48-1CB7-4704-8E51-EB927107B0D9}" type="slidenum">
              <a:rPr lang="ru-RU" altLang="ru-RU" sz="1000">
                <a:latin typeface="Arial" panose="020B0604020202020204" pitchFamily="34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5</a:t>
            </a:fld>
            <a:endParaRPr lang="ru-RU" altLang="ru-RU" sz="10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3578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1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71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71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71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717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717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717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717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717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6" dur="2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8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9" dur="20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1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2" dur="20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Rot="1" noChangeArrowheads="1"/>
          </p:cNvSpPr>
          <p:nvPr>
            <p:ph type="title" idx="4294967295"/>
          </p:nvPr>
        </p:nvSpPr>
        <p:spPr>
          <a:noFill/>
        </p:spPr>
        <p:txBody>
          <a:bodyPr/>
          <a:lstStyle/>
          <a:p>
            <a:pPr eaLnBrk="1" hangingPunct="1"/>
            <a:r>
              <a:rPr lang="ru-RU" altLang="ru-RU" sz="3200" b="1">
                <a:latin typeface="Times New Roman" panose="02020603050405020304" pitchFamily="18" charset="0"/>
              </a:rPr>
              <a:t>5.2. Определение напряженности электростатического поля вблизи проводника</a:t>
            </a:r>
          </a:p>
        </p:txBody>
      </p:sp>
      <p:sp>
        <p:nvSpPr>
          <p:cNvPr id="8195" name="Rectangle 3"/>
          <p:cNvSpPr>
            <a:spLocks noGrp="1" noRot="1" noChangeArrowheads="1"/>
          </p:cNvSpPr>
          <p:nvPr>
            <p:ph type="body" idx="4294967295"/>
          </p:nvPr>
        </p:nvSpPr>
        <p:spPr>
          <a:xfrm>
            <a:off x="1981200" y="1639888"/>
            <a:ext cx="8229600" cy="4525962"/>
          </a:xfrm>
          <a:noFill/>
        </p:spPr>
        <p:txBody>
          <a:bodyPr/>
          <a:lstStyle/>
          <a:p>
            <a:pPr marL="0" indent="363538">
              <a:buNone/>
            </a:pPr>
            <a:r>
              <a:rPr lang="ru-RU" altLang="ru-RU" sz="2400">
                <a:latin typeface="Times New Roman" panose="02020603050405020304" pitchFamily="18" charset="0"/>
              </a:rPr>
              <a:t>Выделим на поверхности </a:t>
            </a:r>
            <a:r>
              <a:rPr lang="en-US" altLang="ru-RU" sz="2400" i="1">
                <a:latin typeface="Times New Roman" panose="02020603050405020304" pitchFamily="18" charset="0"/>
              </a:rPr>
              <a:t>S</a:t>
            </a:r>
            <a:r>
              <a:rPr lang="en-US" altLang="ru-RU" sz="2400" b="1">
                <a:latin typeface="Times New Roman" panose="02020603050405020304" pitchFamily="18" charset="0"/>
              </a:rPr>
              <a:t> </a:t>
            </a:r>
            <a:r>
              <a:rPr lang="ru-RU" altLang="ru-RU" sz="2400">
                <a:latin typeface="Times New Roman" panose="02020603050405020304" pitchFamily="18" charset="0"/>
              </a:rPr>
              <a:t>проводника площадку </a:t>
            </a:r>
            <a:r>
              <a:rPr lang="en-US" altLang="ru-RU" sz="2400" i="1">
                <a:latin typeface="Times New Roman" panose="02020603050405020304" pitchFamily="18" charset="0"/>
              </a:rPr>
              <a:t>dS</a:t>
            </a:r>
            <a:r>
              <a:rPr lang="ru-RU" altLang="ru-RU" sz="2400">
                <a:latin typeface="Times New Roman" panose="02020603050405020304" pitchFamily="18" charset="0"/>
              </a:rPr>
              <a:t> и построим на ней цилиндр с образующими, перпендикулярными к площадке </a:t>
            </a:r>
            <a:r>
              <a:rPr lang="en-US" altLang="ru-RU" sz="2400" i="1">
                <a:latin typeface="Times New Roman" panose="02020603050405020304" pitchFamily="18" charset="0"/>
              </a:rPr>
              <a:t>dS</a:t>
            </a:r>
            <a:r>
              <a:rPr lang="ru-RU" altLang="ru-RU" sz="2400" i="1">
                <a:latin typeface="Times New Roman" panose="02020603050405020304" pitchFamily="18" charset="0"/>
              </a:rPr>
              <a:t>, </a:t>
            </a:r>
            <a:r>
              <a:rPr lang="ru-RU" altLang="ru-RU" sz="2400">
                <a:latin typeface="Times New Roman" panose="02020603050405020304" pitchFamily="18" charset="0"/>
              </a:rPr>
              <a:t>высотой </a:t>
            </a:r>
            <a:r>
              <a:rPr lang="en-US" altLang="ru-RU" sz="2400" i="1">
                <a:latin typeface="Times New Roman" panose="02020603050405020304" pitchFamily="18" charset="0"/>
              </a:rPr>
              <a:t>dl</a:t>
            </a:r>
            <a:r>
              <a:rPr lang="ru-RU" altLang="ru-RU" sz="2400" i="1">
                <a:latin typeface="Times New Roman" panose="02020603050405020304" pitchFamily="18" charset="0"/>
              </a:rPr>
              <a:t>.</a:t>
            </a:r>
          </a:p>
        </p:txBody>
      </p:sp>
      <p:pic>
        <p:nvPicPr>
          <p:cNvPr id="8196" name="Picture 4" descr="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3213" y="2781300"/>
            <a:ext cx="3363912" cy="345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8" name="Rectangle 6"/>
          <p:cNvSpPr>
            <a:spLocks noChangeArrowheads="1"/>
          </p:cNvSpPr>
          <p:nvPr/>
        </p:nvSpPr>
        <p:spPr bwMode="auto">
          <a:xfrm>
            <a:off x="5591176" y="3196144"/>
            <a:ext cx="4968875" cy="304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indent="174625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ru-RU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dS' = dS'' = dS</a:t>
            </a:r>
            <a:endParaRPr lang="ru-RU" altLang="ru-RU" sz="2400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На поверхности проводника вектор напряженности поля     и вектор электрического смещения      	   перпендикулярны поверхности. Поэтому поток        сквозь боковую поверхность цилиндра равен нулю.   </a:t>
            </a:r>
          </a:p>
        </p:txBody>
      </p:sp>
      <p:graphicFrame>
        <p:nvGraphicFramePr>
          <p:cNvPr id="8200" name="Object 8"/>
          <p:cNvGraphicFramePr>
            <a:graphicFrameLocks noChangeAspect="1"/>
          </p:cNvGraphicFramePr>
          <p:nvPr/>
        </p:nvGraphicFramePr>
        <p:xfrm>
          <a:off x="9409113" y="4005264"/>
          <a:ext cx="273050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" name="Формула" r:id="rId4" imgW="152268" imgH="203024" progId="Equation.3">
                  <p:embed/>
                </p:oleObj>
              </mc:Choice>
              <mc:Fallback>
                <p:oleObj name="Формула" r:id="rId4" imgW="152268" imgH="203024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409113" y="4005264"/>
                        <a:ext cx="273050" cy="358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7" name="Rectangle 9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>
              <a:latin typeface="Arial" panose="020B0604020202020204" pitchFamily="34" charset="0"/>
            </a:endParaRPr>
          </a:p>
        </p:txBody>
      </p:sp>
      <p:graphicFrame>
        <p:nvGraphicFramePr>
          <p:cNvPr id="8202" name="Object 10"/>
          <p:cNvGraphicFramePr>
            <a:graphicFrameLocks noChangeAspect="1"/>
          </p:cNvGraphicFramePr>
          <p:nvPr/>
        </p:nvGraphicFramePr>
        <p:xfrm>
          <a:off x="5491163" y="4640264"/>
          <a:ext cx="1352550" cy="536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" name="Формула" r:id="rId6" imgW="685502" imgH="266584" progId="Equation.3">
                  <p:embed/>
                </p:oleObj>
              </mc:Choice>
              <mc:Fallback>
                <p:oleObj name="Формула" r:id="rId6" imgW="685502" imgH="266584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91163" y="4640264"/>
                        <a:ext cx="1352550" cy="536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9" name="Rectangle 11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>
              <a:latin typeface="Arial" panose="020B0604020202020204" pitchFamily="34" charset="0"/>
            </a:endParaRPr>
          </a:p>
        </p:txBody>
      </p:sp>
      <p:graphicFrame>
        <p:nvGraphicFramePr>
          <p:cNvPr id="8204" name="Object 12"/>
          <p:cNvGraphicFramePr>
            <a:graphicFrameLocks noChangeAspect="1"/>
          </p:cNvGraphicFramePr>
          <p:nvPr/>
        </p:nvGraphicFramePr>
        <p:xfrm>
          <a:off x="9551988" y="5013326"/>
          <a:ext cx="317500" cy="415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Формула" r:id="rId8" imgW="152268" imgH="203024" progId="Equation.3">
                  <p:embed/>
                </p:oleObj>
              </mc:Choice>
              <mc:Fallback>
                <p:oleObj name="Формула" r:id="rId8" imgW="152268" imgH="203024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551988" y="5013326"/>
                        <a:ext cx="317500" cy="415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51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111E9A04-587A-4E63-81DC-5756F9EA306D}" type="slidenum">
              <a:rPr lang="ru-RU" altLang="ru-RU" sz="1000">
                <a:latin typeface="Arial" panose="020B0604020202020204" pitchFamily="34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6</a:t>
            </a:fld>
            <a:endParaRPr lang="ru-RU" altLang="ru-RU" sz="10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186949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2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7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3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" dur="2000" fill="hold"/>
                                        <p:tgtEl>
                                          <p:spTgt spid="820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6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7" dur="200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29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0" dur="2000" fill="hold"/>
                                        <p:tgtEl>
                                          <p:spTgt spid="82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/>
      <p:bldP spid="8195" grpId="0" build="p"/>
      <p:bldP spid="819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Rot="1" noChangeArrowheads="1"/>
          </p:cNvSpPr>
          <p:nvPr>
            <p:ph type="body" idx="4294967295"/>
          </p:nvPr>
        </p:nvSpPr>
        <p:spPr>
          <a:xfrm>
            <a:off x="1774825" y="188914"/>
            <a:ext cx="8713788" cy="6480175"/>
          </a:xfrm>
        </p:spPr>
        <p:txBody>
          <a:bodyPr/>
          <a:lstStyle/>
          <a:p>
            <a:pPr marL="0" indent="363538">
              <a:lnSpc>
                <a:spcPct val="80000"/>
              </a:lnSpc>
              <a:buNone/>
              <a:defRPr/>
            </a:pPr>
            <a:r>
              <a:rPr lang="ru-RU" sz="2400" dirty="0">
                <a:latin typeface="Times New Roman" pitchFamily="18" charset="0"/>
              </a:rPr>
              <a:t>Поток вектора электрического смещения        через </a:t>
            </a:r>
            <a:r>
              <a:rPr lang="en-US" sz="2400" i="1" dirty="0" err="1">
                <a:latin typeface="Times New Roman" pitchFamily="18" charset="0"/>
              </a:rPr>
              <a:t>dS</a:t>
            </a:r>
            <a:r>
              <a:rPr lang="ru-RU" sz="2400" i="1" dirty="0">
                <a:latin typeface="Times New Roman" pitchFamily="18" charset="0"/>
              </a:rPr>
              <a:t>'' </a:t>
            </a:r>
            <a:r>
              <a:rPr lang="ru-RU" sz="2400" dirty="0">
                <a:latin typeface="Times New Roman" pitchFamily="18" charset="0"/>
              </a:rPr>
              <a:t>тоже равен нулю, так как </a:t>
            </a:r>
            <a:r>
              <a:rPr lang="en-US" sz="2400" i="1" dirty="0" err="1">
                <a:latin typeface="Times New Roman" pitchFamily="18" charset="0"/>
              </a:rPr>
              <a:t>dS</a:t>
            </a:r>
            <a:r>
              <a:rPr lang="ru-RU" sz="2400" i="1" dirty="0">
                <a:latin typeface="Times New Roman" pitchFamily="18" charset="0"/>
              </a:rPr>
              <a:t>'' </a:t>
            </a:r>
            <a:r>
              <a:rPr lang="ru-RU" sz="2400" dirty="0">
                <a:latin typeface="Times New Roman" pitchFamily="18" charset="0"/>
              </a:rPr>
              <a:t>лежит внутри проводника,</a:t>
            </a:r>
          </a:p>
          <a:p>
            <a:pPr marL="0" indent="363538">
              <a:lnSpc>
                <a:spcPct val="80000"/>
              </a:lnSpc>
              <a:buNone/>
              <a:defRPr/>
            </a:pPr>
            <a:r>
              <a:rPr lang="ru-RU" sz="2400" dirty="0">
                <a:latin typeface="Times New Roman" pitchFamily="18" charset="0"/>
              </a:rPr>
              <a:t> где           и, следовательно            . </a:t>
            </a:r>
          </a:p>
          <a:p>
            <a:pPr marL="0" indent="363538">
              <a:lnSpc>
                <a:spcPct val="80000"/>
              </a:lnSpc>
              <a:buFont typeface="Arial" charset="0"/>
              <a:buChar char="►"/>
              <a:defRPr/>
            </a:pPr>
            <a:r>
              <a:rPr lang="ru-RU" sz="2400" dirty="0">
                <a:latin typeface="Times New Roman" pitchFamily="18" charset="0"/>
              </a:rPr>
              <a:t>Отсюда следует, что </a:t>
            </a:r>
            <a:r>
              <a:rPr lang="ru-RU" sz="2400" b="1" i="1" dirty="0">
                <a:solidFill>
                  <a:srgbClr val="C00000"/>
                </a:solidFill>
                <a:latin typeface="Times New Roman" pitchFamily="18" charset="0"/>
              </a:rPr>
              <a:t>поток </a:t>
            </a:r>
            <a:r>
              <a:rPr lang="en-US" sz="2400" b="1" i="1" dirty="0">
                <a:solidFill>
                  <a:srgbClr val="C00000"/>
                </a:solidFill>
                <a:latin typeface="Times New Roman" pitchFamily="18" charset="0"/>
              </a:rPr>
              <a:t>d</a:t>
            </a:r>
            <a:r>
              <a:rPr lang="ru-RU" sz="2400" b="1" i="1" dirty="0">
                <a:solidFill>
                  <a:srgbClr val="C00000"/>
                </a:solidFill>
                <a:latin typeface="Times New Roman" pitchFamily="18" charset="0"/>
              </a:rPr>
              <a:t>Ф</a:t>
            </a:r>
            <a:r>
              <a:rPr lang="en-US" sz="2400" b="1" i="1" baseline="-25000" dirty="0">
                <a:solidFill>
                  <a:srgbClr val="C00000"/>
                </a:solidFill>
                <a:latin typeface="Times New Roman" pitchFamily="18" charset="0"/>
              </a:rPr>
              <a:t>D</a:t>
            </a:r>
            <a:r>
              <a:rPr lang="ru-RU" sz="2400" b="1" i="1" dirty="0">
                <a:solidFill>
                  <a:srgbClr val="C00000"/>
                </a:solidFill>
                <a:latin typeface="Times New Roman" pitchFamily="18" charset="0"/>
              </a:rPr>
              <a:t> сквозь замкнутую поверхность равен потоку      через  </a:t>
            </a:r>
            <a:r>
              <a:rPr lang="en-US" sz="2400" b="1" i="1" dirty="0" err="1">
                <a:solidFill>
                  <a:srgbClr val="C00000"/>
                </a:solidFill>
                <a:latin typeface="Times New Roman" pitchFamily="18" charset="0"/>
              </a:rPr>
              <a:t>dS</a:t>
            </a:r>
            <a:r>
              <a:rPr lang="ru-RU" sz="2400" b="1" i="1" dirty="0">
                <a:solidFill>
                  <a:srgbClr val="C00000"/>
                </a:solidFill>
                <a:latin typeface="Times New Roman" pitchFamily="18" charset="0"/>
              </a:rPr>
              <a:t>':</a:t>
            </a:r>
            <a:r>
              <a:rPr lang="ru-RU" sz="2400" dirty="0">
                <a:solidFill>
                  <a:srgbClr val="C00000"/>
                </a:solidFill>
                <a:latin typeface="Times New Roman" pitchFamily="18" charset="0"/>
              </a:rPr>
              <a:t>		</a:t>
            </a:r>
          </a:p>
          <a:p>
            <a:pPr marL="0" indent="363538">
              <a:lnSpc>
                <a:spcPct val="80000"/>
              </a:lnSpc>
              <a:buNone/>
              <a:defRPr/>
            </a:pPr>
            <a:r>
              <a:rPr lang="ru-RU" sz="2400" dirty="0">
                <a:solidFill>
                  <a:srgbClr val="C00000"/>
                </a:solidFill>
                <a:latin typeface="Times New Roman" pitchFamily="18" charset="0"/>
              </a:rPr>
              <a:t>		             </a:t>
            </a:r>
            <a:r>
              <a:rPr lang="en-US" b="1" i="1" dirty="0">
                <a:solidFill>
                  <a:srgbClr val="C00000"/>
                </a:solidFill>
                <a:latin typeface="Times New Roman" pitchFamily="18" charset="0"/>
              </a:rPr>
              <a:t>d</a:t>
            </a:r>
            <a:r>
              <a:rPr lang="ru-RU" b="1" i="1" dirty="0">
                <a:solidFill>
                  <a:srgbClr val="C00000"/>
                </a:solidFill>
                <a:latin typeface="Times New Roman" pitchFamily="18" charset="0"/>
              </a:rPr>
              <a:t>Ф</a:t>
            </a:r>
            <a:r>
              <a:rPr lang="en-US" b="1" i="1" baseline="-25000" dirty="0">
                <a:solidFill>
                  <a:srgbClr val="C00000"/>
                </a:solidFill>
                <a:latin typeface="Times New Roman" pitchFamily="18" charset="0"/>
              </a:rPr>
              <a:t>D</a:t>
            </a:r>
            <a:r>
              <a:rPr lang="en-US" b="1" i="1" dirty="0">
                <a:solidFill>
                  <a:srgbClr val="C00000"/>
                </a:solidFill>
                <a:latin typeface="Times New Roman" pitchFamily="18" charset="0"/>
              </a:rPr>
              <a:t> = </a:t>
            </a:r>
            <a:r>
              <a:rPr lang="en-US" b="1" i="1" dirty="0" err="1">
                <a:solidFill>
                  <a:srgbClr val="C00000"/>
                </a:solidFill>
                <a:latin typeface="Times New Roman" pitchFamily="18" charset="0"/>
              </a:rPr>
              <a:t>D</a:t>
            </a:r>
            <a:r>
              <a:rPr lang="en-US" b="1" i="1" baseline="-25000" dirty="0" err="1">
                <a:solidFill>
                  <a:srgbClr val="C00000"/>
                </a:solidFill>
                <a:latin typeface="Times New Roman" pitchFamily="18" charset="0"/>
              </a:rPr>
              <a:t>n</a:t>
            </a:r>
            <a:r>
              <a:rPr lang="en-US" b="1" i="1" dirty="0" err="1">
                <a:solidFill>
                  <a:srgbClr val="C00000"/>
                </a:solidFill>
                <a:latin typeface="Times New Roman" pitchFamily="18" charset="0"/>
              </a:rPr>
              <a:t>dS</a:t>
            </a:r>
            <a:r>
              <a:rPr lang="ru-RU" sz="2400" i="1" dirty="0">
                <a:solidFill>
                  <a:srgbClr val="C00000"/>
                </a:solidFill>
                <a:latin typeface="Times New Roman" pitchFamily="18" charset="0"/>
              </a:rPr>
              <a:t> 			</a:t>
            </a:r>
            <a:r>
              <a:rPr lang="ru-RU" sz="2400" dirty="0">
                <a:solidFill>
                  <a:srgbClr val="C00000"/>
                </a:solidFill>
                <a:latin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</a:rPr>
              <a:t>(5.2).</a:t>
            </a:r>
          </a:p>
          <a:p>
            <a:pPr marL="0" indent="363538">
              <a:lnSpc>
                <a:spcPct val="80000"/>
              </a:lnSpc>
              <a:buNone/>
              <a:defRPr/>
            </a:pPr>
            <a:r>
              <a:rPr lang="ru-RU" sz="2400" dirty="0">
                <a:solidFill>
                  <a:srgbClr val="C00000"/>
                </a:solidFill>
                <a:latin typeface="Times New Roman" pitchFamily="18" charset="0"/>
              </a:rPr>
              <a:t>С другой стороны </a:t>
            </a:r>
            <a:r>
              <a:rPr lang="ru-RU" sz="2400" b="1" i="1" dirty="0">
                <a:solidFill>
                  <a:srgbClr val="C00000"/>
                </a:solidFill>
                <a:latin typeface="Times New Roman" pitchFamily="18" charset="0"/>
              </a:rPr>
              <a:t>по теореме Остроградского-Гаусса</a:t>
            </a:r>
            <a:r>
              <a:rPr lang="ru-RU" sz="2400" dirty="0">
                <a:latin typeface="Times New Roman" pitchFamily="18" charset="0"/>
              </a:rPr>
              <a:t>:        			</a:t>
            </a:r>
            <a:r>
              <a:rPr lang="en-US" b="1" i="1" dirty="0">
                <a:latin typeface="Times New Roman" pitchFamily="18" charset="0"/>
              </a:rPr>
              <a:t>d</a:t>
            </a:r>
            <a:r>
              <a:rPr lang="ru-RU" b="1" i="1" dirty="0">
                <a:latin typeface="Times New Roman" pitchFamily="18" charset="0"/>
              </a:rPr>
              <a:t>Ф</a:t>
            </a:r>
            <a:r>
              <a:rPr lang="en-US" b="1" i="1" baseline="-25000" dirty="0">
                <a:latin typeface="Times New Roman" pitchFamily="18" charset="0"/>
              </a:rPr>
              <a:t>D</a:t>
            </a:r>
            <a:r>
              <a:rPr lang="en-US" b="1" i="1" dirty="0">
                <a:latin typeface="Times New Roman" pitchFamily="18" charset="0"/>
              </a:rPr>
              <a:t> = </a:t>
            </a:r>
            <a:r>
              <a:rPr lang="en-US" b="1" i="1" dirty="0" err="1">
                <a:latin typeface="Times New Roman" pitchFamily="18" charset="0"/>
              </a:rPr>
              <a:t>dq</a:t>
            </a:r>
            <a:r>
              <a:rPr lang="en-US" b="1" i="1" dirty="0">
                <a:latin typeface="Times New Roman" pitchFamily="18" charset="0"/>
              </a:rPr>
              <a:t> = </a:t>
            </a:r>
            <a:r>
              <a:rPr lang="en-US" b="1" dirty="0" err="1">
                <a:latin typeface="Times New Roman" pitchFamily="18" charset="0"/>
              </a:rPr>
              <a:t>σ</a:t>
            </a:r>
            <a:r>
              <a:rPr lang="en-US" b="1" i="1" dirty="0" err="1">
                <a:latin typeface="Times New Roman" pitchFamily="18" charset="0"/>
              </a:rPr>
              <a:t>dS</a:t>
            </a:r>
            <a:r>
              <a:rPr lang="en-US" sz="2400" i="1" dirty="0">
                <a:latin typeface="Times New Roman" pitchFamily="18" charset="0"/>
              </a:rPr>
              <a:t>		</a:t>
            </a:r>
            <a:r>
              <a:rPr lang="ru-RU" sz="2400" i="1" dirty="0">
                <a:latin typeface="Times New Roman" pitchFamily="18" charset="0"/>
              </a:rPr>
              <a:t>	</a:t>
            </a:r>
            <a:r>
              <a:rPr lang="en-US" sz="2400" dirty="0">
                <a:latin typeface="Times New Roman" pitchFamily="18" charset="0"/>
              </a:rPr>
              <a:t>(5.</a:t>
            </a:r>
            <a:r>
              <a:rPr lang="ru-RU" sz="2400" dirty="0">
                <a:latin typeface="Times New Roman" pitchFamily="18" charset="0"/>
              </a:rPr>
              <a:t>3</a:t>
            </a:r>
            <a:r>
              <a:rPr lang="en-US" sz="2400" dirty="0">
                <a:latin typeface="Times New Roman" pitchFamily="18" charset="0"/>
              </a:rPr>
              <a:t>)</a:t>
            </a:r>
            <a:r>
              <a:rPr lang="en-US" sz="2400" i="1" dirty="0">
                <a:latin typeface="Times New Roman" pitchFamily="18" charset="0"/>
              </a:rPr>
              <a:t>,</a:t>
            </a:r>
            <a:endParaRPr lang="ru-RU" sz="2400" i="1" dirty="0">
              <a:latin typeface="Times New Roman" pitchFamily="18" charset="0"/>
            </a:endParaRPr>
          </a:p>
          <a:p>
            <a:pPr marL="0" indent="363538">
              <a:lnSpc>
                <a:spcPct val="80000"/>
              </a:lnSpc>
              <a:buNone/>
              <a:defRPr/>
            </a:pPr>
            <a:r>
              <a:rPr lang="ru-RU" sz="2400" dirty="0">
                <a:latin typeface="Times New Roman" pitchFamily="18" charset="0"/>
              </a:rPr>
              <a:t> где: </a:t>
            </a:r>
            <a:r>
              <a:rPr lang="ru-RU" sz="2400" i="1" dirty="0">
                <a:latin typeface="Times New Roman" pitchFamily="18" charset="0"/>
              </a:rPr>
              <a:t>σ</a:t>
            </a:r>
            <a:r>
              <a:rPr lang="ru-RU" sz="2400" dirty="0">
                <a:latin typeface="Times New Roman" pitchFamily="18" charset="0"/>
              </a:rPr>
              <a:t> – поверхностная плотность зарядов на </a:t>
            </a:r>
            <a:r>
              <a:rPr lang="en-US" sz="2400" i="1" dirty="0" err="1">
                <a:latin typeface="Times New Roman" pitchFamily="18" charset="0"/>
              </a:rPr>
              <a:t>dS</a:t>
            </a:r>
            <a:r>
              <a:rPr lang="ru-RU" sz="2400" i="1" dirty="0">
                <a:latin typeface="Times New Roman" pitchFamily="18" charset="0"/>
              </a:rPr>
              <a:t>.</a:t>
            </a:r>
            <a:r>
              <a:rPr lang="ru-RU" sz="2400" dirty="0">
                <a:latin typeface="Times New Roman" pitchFamily="18" charset="0"/>
              </a:rPr>
              <a:t> Из равенства правых частей следует, что </a:t>
            </a:r>
            <a:r>
              <a:rPr lang="en-US" b="1" i="1" dirty="0" err="1">
                <a:latin typeface="Times New Roman" pitchFamily="18" charset="0"/>
              </a:rPr>
              <a:t>D</a:t>
            </a:r>
            <a:r>
              <a:rPr lang="en-US" b="1" i="1" baseline="-25000" dirty="0" err="1">
                <a:latin typeface="Times New Roman" pitchFamily="18" charset="0"/>
              </a:rPr>
              <a:t>n</a:t>
            </a:r>
            <a:r>
              <a:rPr lang="ru-RU" b="1" i="1" dirty="0">
                <a:latin typeface="Times New Roman" pitchFamily="18" charset="0"/>
              </a:rPr>
              <a:t> = σ</a:t>
            </a:r>
            <a:r>
              <a:rPr lang="ru-RU" sz="2400" dirty="0">
                <a:latin typeface="Times New Roman" pitchFamily="18" charset="0"/>
              </a:rPr>
              <a:t> тогда</a:t>
            </a:r>
          </a:p>
          <a:p>
            <a:pPr marL="0" indent="363538">
              <a:lnSpc>
                <a:spcPct val="80000"/>
              </a:lnSpc>
              <a:buNone/>
              <a:defRPr/>
            </a:pPr>
            <a:r>
              <a:rPr lang="ru-RU" sz="2400" dirty="0">
                <a:latin typeface="Times New Roman" pitchFamily="18" charset="0"/>
              </a:rPr>
              <a:t>								(5.4)</a:t>
            </a:r>
          </a:p>
          <a:p>
            <a:pPr marL="0" indent="363538">
              <a:lnSpc>
                <a:spcPct val="80000"/>
              </a:lnSpc>
              <a:buNone/>
              <a:defRPr/>
            </a:pPr>
            <a:endParaRPr lang="ru-RU" sz="2400" i="1" dirty="0">
              <a:latin typeface="Times New Roman" pitchFamily="18" charset="0"/>
            </a:endParaRPr>
          </a:p>
          <a:p>
            <a:pPr marL="0" indent="363538">
              <a:lnSpc>
                <a:spcPct val="80000"/>
              </a:lnSpc>
              <a:buNone/>
              <a:defRPr/>
            </a:pPr>
            <a:endParaRPr lang="ru-RU" b="1" i="1" dirty="0">
              <a:solidFill>
                <a:srgbClr val="FF0000"/>
              </a:solidFill>
              <a:latin typeface="Times New Roman" pitchFamily="18" charset="0"/>
            </a:endParaRPr>
          </a:p>
          <a:p>
            <a:pPr marL="0" indent="363538">
              <a:lnSpc>
                <a:spcPct val="80000"/>
              </a:lnSpc>
              <a:buNone/>
              <a:defRPr/>
            </a:pPr>
            <a:r>
              <a:rPr lang="ru-RU" b="1" i="1" dirty="0">
                <a:solidFill>
                  <a:srgbClr val="C00000"/>
                </a:solidFill>
                <a:latin typeface="Times New Roman" pitchFamily="18" charset="0"/>
              </a:rPr>
              <a:t>Напряженность поля вблизи поверхности заряженного проводника прямо</a:t>
            </a:r>
            <a:r>
              <a:rPr lang="en-US" b="1" i="1" dirty="0">
                <a:solidFill>
                  <a:srgbClr val="C00000"/>
                </a:solidFill>
                <a:latin typeface="Times New Roman" pitchFamily="18" charset="0"/>
              </a:rPr>
              <a:t> </a:t>
            </a:r>
            <a:r>
              <a:rPr lang="ru-RU" b="1" i="1" dirty="0" err="1">
                <a:solidFill>
                  <a:srgbClr val="C00000"/>
                </a:solidFill>
                <a:latin typeface="Times New Roman" pitchFamily="18" charset="0"/>
              </a:rPr>
              <a:t>пропорцианальна</a:t>
            </a:r>
            <a:r>
              <a:rPr lang="ru-RU" b="1" i="1" dirty="0">
                <a:solidFill>
                  <a:srgbClr val="C00000"/>
                </a:solidFill>
                <a:latin typeface="Times New Roman" pitchFamily="18" charset="0"/>
              </a:rPr>
              <a:t> поверхностной плотности зарядов</a:t>
            </a:r>
            <a:r>
              <a:rPr lang="ru-RU" sz="2400" i="1" dirty="0">
                <a:solidFill>
                  <a:srgbClr val="C00000"/>
                </a:solidFill>
                <a:latin typeface="Times New Roman" pitchFamily="18" charset="0"/>
              </a:rPr>
              <a:t>.</a:t>
            </a:r>
            <a:endParaRPr lang="ru-RU" sz="2400" dirty="0">
              <a:solidFill>
                <a:srgbClr val="C00000"/>
              </a:solidFill>
              <a:latin typeface="Times New Roman" pitchFamily="18" charset="0"/>
            </a:endParaRPr>
          </a:p>
          <a:p>
            <a:pPr marL="0" indent="363538">
              <a:lnSpc>
                <a:spcPct val="80000"/>
              </a:lnSpc>
              <a:buNone/>
              <a:defRPr/>
            </a:pPr>
            <a:endParaRPr lang="ru-RU" sz="2400" dirty="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11267" name="Rectangle 3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>
              <a:latin typeface="Arial" panose="020B0604020202020204" pitchFamily="34" charset="0"/>
            </a:endParaRPr>
          </a:p>
        </p:txBody>
      </p:sp>
      <p:graphicFrame>
        <p:nvGraphicFramePr>
          <p:cNvPr id="9220" name="Object 4"/>
          <p:cNvGraphicFramePr>
            <a:graphicFrameLocks noChangeAspect="1"/>
          </p:cNvGraphicFramePr>
          <p:nvPr/>
        </p:nvGraphicFramePr>
        <p:xfrm>
          <a:off x="7680325" y="115889"/>
          <a:ext cx="431800" cy="414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8" name="Формула" r:id="rId3" imgW="228501" imgH="215806" progId="Equation.3">
                  <p:embed/>
                </p:oleObj>
              </mc:Choice>
              <mc:Fallback>
                <p:oleObj name="Формула" r:id="rId3" imgW="228501" imgH="215806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80325" y="115889"/>
                        <a:ext cx="431800" cy="4143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69" name="Rectangle 5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>
              <a:latin typeface="Arial" panose="020B0604020202020204" pitchFamily="34" charset="0"/>
            </a:endParaRPr>
          </a:p>
        </p:txBody>
      </p:sp>
      <p:graphicFrame>
        <p:nvGraphicFramePr>
          <p:cNvPr id="9222" name="Object 6"/>
          <p:cNvGraphicFramePr>
            <a:graphicFrameLocks noChangeAspect="1"/>
          </p:cNvGraphicFramePr>
          <p:nvPr/>
        </p:nvGraphicFramePr>
        <p:xfrm>
          <a:off x="2855914" y="765175"/>
          <a:ext cx="719137" cy="412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9" name="Формула" r:id="rId5" imgW="380835" imgH="215806" progId="Equation.3">
                  <p:embed/>
                </p:oleObj>
              </mc:Choice>
              <mc:Fallback>
                <p:oleObj name="Формула" r:id="rId5" imgW="380835" imgH="215806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55914" y="765175"/>
                        <a:ext cx="719137" cy="412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71" name="Rectangle 7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>
              <a:latin typeface="Arial" panose="020B0604020202020204" pitchFamily="34" charset="0"/>
            </a:endParaRPr>
          </a:p>
        </p:txBody>
      </p:sp>
      <p:graphicFrame>
        <p:nvGraphicFramePr>
          <p:cNvPr id="9224" name="Object 8"/>
          <p:cNvGraphicFramePr>
            <a:graphicFrameLocks noChangeAspect="1"/>
          </p:cNvGraphicFramePr>
          <p:nvPr/>
        </p:nvGraphicFramePr>
        <p:xfrm>
          <a:off x="6096001" y="765175"/>
          <a:ext cx="792163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0" name="Формула" r:id="rId7" imgW="393359" imgH="215713" progId="Equation.3">
                  <p:embed/>
                </p:oleObj>
              </mc:Choice>
              <mc:Fallback>
                <p:oleObj name="Формула" r:id="rId7" imgW="393359" imgH="21571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1" y="765175"/>
                        <a:ext cx="792163" cy="444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73" name="Rectangle 9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>
              <a:latin typeface="Arial" panose="020B0604020202020204" pitchFamily="34" charset="0"/>
            </a:endParaRPr>
          </a:p>
        </p:txBody>
      </p:sp>
      <p:graphicFrame>
        <p:nvGraphicFramePr>
          <p:cNvPr id="9226" name="Object 10"/>
          <p:cNvGraphicFramePr>
            <a:graphicFrameLocks noChangeAspect="1"/>
          </p:cNvGraphicFramePr>
          <p:nvPr/>
        </p:nvGraphicFramePr>
        <p:xfrm>
          <a:off x="5519738" y="1412876"/>
          <a:ext cx="317500" cy="415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1" name="Формула" r:id="rId9" imgW="152268" imgH="203024" progId="Equation.3">
                  <p:embed/>
                </p:oleObj>
              </mc:Choice>
              <mc:Fallback>
                <p:oleObj name="Формула" r:id="rId9" imgW="152268" imgH="203024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19738" y="1412876"/>
                        <a:ext cx="317500" cy="415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75" name="Rectangle 11"/>
          <p:cNvSpPr>
            <a:spLocks noChangeArrowheads="1"/>
          </p:cNvSpPr>
          <p:nvPr/>
        </p:nvSpPr>
        <p:spPr bwMode="auto">
          <a:xfrm>
            <a:off x="1524001" y="3030022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>
              <a:latin typeface="Arial" panose="020B0604020202020204" pitchFamily="34" charset="0"/>
            </a:endParaRPr>
          </a:p>
        </p:txBody>
      </p:sp>
      <p:graphicFrame>
        <p:nvGraphicFramePr>
          <p:cNvPr id="9228" name="Object 12"/>
          <p:cNvGraphicFramePr>
            <a:graphicFrameLocks noChangeAspect="1"/>
          </p:cNvGraphicFramePr>
          <p:nvPr/>
        </p:nvGraphicFramePr>
        <p:xfrm>
          <a:off x="4511676" y="3860800"/>
          <a:ext cx="2468563" cy="1092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2" name="Формула" r:id="rId11" imgW="977900" imgH="431800" progId="Equation.3">
                  <p:embed/>
                </p:oleObj>
              </mc:Choice>
              <mc:Fallback>
                <p:oleObj name="Формула" r:id="rId11" imgW="977900" imgH="431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1676" y="3860800"/>
                        <a:ext cx="2468563" cy="1092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FF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77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162EDAC5-0FAD-4837-BCE6-E87107948D32}" type="slidenum">
              <a:rPr lang="ru-RU" altLang="ru-RU" sz="1000">
                <a:latin typeface="Arial" panose="020B0604020202020204" pitchFamily="34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7</a:t>
            </a:fld>
            <a:endParaRPr lang="ru-RU" altLang="ru-RU" sz="10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7678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2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92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92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92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92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92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92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921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0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1" dur="2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3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4" dur="2000" fill="hold"/>
                                        <p:tgtEl>
                                          <p:spTgt spid="92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36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7" dur="2000" fill="hold"/>
                                        <p:tgtEl>
                                          <p:spTgt spid="92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39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0" dur="2000" fill="hold"/>
                                        <p:tgtEl>
                                          <p:spTgt spid="92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42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3" dur="20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Rot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3200" b="1" dirty="0">
                <a:latin typeface="Times New Roman" pitchFamily="18" charset="0"/>
              </a:rPr>
              <a:t>5.</a:t>
            </a:r>
            <a:r>
              <a:rPr lang="en-US" sz="3200" b="1" dirty="0">
                <a:latin typeface="Times New Roman" pitchFamily="18" charset="0"/>
              </a:rPr>
              <a:t>3</a:t>
            </a:r>
            <a:r>
              <a:rPr lang="ru-RU" sz="3200" b="1" dirty="0">
                <a:latin typeface="Times New Roman" pitchFamily="18" charset="0"/>
              </a:rPr>
              <a:t>. Конденсаторы</a:t>
            </a:r>
            <a:br>
              <a:rPr lang="ru-RU" sz="3200" b="1" dirty="0">
                <a:latin typeface="Times New Roman" pitchFamily="18" charset="0"/>
              </a:rPr>
            </a:br>
            <a:r>
              <a:rPr lang="ru-RU" sz="3200" b="1" dirty="0">
                <a:latin typeface="Times New Roman" pitchFamily="18" charset="0"/>
              </a:rPr>
              <a:t> 5.</a:t>
            </a:r>
            <a:r>
              <a:rPr lang="en-US" sz="3200" b="1" dirty="0">
                <a:latin typeface="Times New Roman" pitchFamily="18" charset="0"/>
              </a:rPr>
              <a:t>3</a:t>
            </a:r>
            <a:r>
              <a:rPr lang="ru-RU" sz="3200" b="1" dirty="0">
                <a:latin typeface="Times New Roman" pitchFamily="18" charset="0"/>
              </a:rPr>
              <a:t>.1. Электрическая емкость</a:t>
            </a:r>
            <a:r>
              <a:rPr lang="ru-RU" sz="3500" b="1" dirty="0">
                <a:latin typeface="Times New Roman" pitchFamily="18" charset="0"/>
              </a:rPr>
              <a:t>. </a:t>
            </a:r>
          </a:p>
        </p:txBody>
      </p:sp>
      <p:sp>
        <p:nvSpPr>
          <p:cNvPr id="15363" name="Rectangle 3"/>
          <p:cNvSpPr>
            <a:spLocks noGrp="1" noRot="1" noChangeArrowheads="1"/>
          </p:cNvSpPr>
          <p:nvPr>
            <p:ph type="body" idx="4294967295"/>
          </p:nvPr>
        </p:nvSpPr>
        <p:spPr>
          <a:xfrm>
            <a:off x="1703388" y="1844676"/>
            <a:ext cx="8964612" cy="5013325"/>
          </a:xfrm>
          <a:noFill/>
        </p:spPr>
        <p:txBody>
          <a:bodyPr/>
          <a:lstStyle/>
          <a:p>
            <a:pPr marL="0" indent="363538">
              <a:buNone/>
            </a:pPr>
            <a:r>
              <a:rPr lang="ru-RU" altLang="ru-RU" sz="2400">
                <a:latin typeface="Times New Roman" panose="02020603050405020304" pitchFamily="18" charset="0"/>
              </a:rPr>
              <a:t>При сообщении проводнику заряда, на его поверхности появляется потенциал φ. Но если этот же заряд сообщить другому проводнику, то потенциал будет другой. Это зависит от геометрических параметров проводника. Но в любом случае, потенциал φ пропорционален заряду </a:t>
            </a:r>
            <a:r>
              <a:rPr lang="en-US" altLang="ru-RU" sz="2400" i="1">
                <a:latin typeface="Times New Roman" panose="02020603050405020304" pitchFamily="18" charset="0"/>
              </a:rPr>
              <a:t>q</a:t>
            </a:r>
            <a:r>
              <a:rPr lang="ru-RU" altLang="ru-RU" sz="2400">
                <a:latin typeface="Times New Roman" panose="02020603050405020304" pitchFamily="18" charset="0"/>
              </a:rPr>
              <a:t>. </a:t>
            </a:r>
          </a:p>
          <a:p>
            <a:pPr marL="0" indent="363538">
              <a:buNone/>
            </a:pPr>
            <a:r>
              <a:rPr lang="en-US" altLang="ru-RU" sz="2000" i="1">
                <a:latin typeface="Times New Roman" panose="02020603050405020304" pitchFamily="18" charset="0"/>
              </a:rPr>
              <a:t>			</a:t>
            </a:r>
            <a:r>
              <a:rPr lang="en-US" altLang="ru-RU" sz="3600" b="1" i="1">
                <a:latin typeface="Times New Roman" panose="02020603050405020304" pitchFamily="18" charset="0"/>
              </a:rPr>
              <a:t>q</a:t>
            </a:r>
            <a:r>
              <a:rPr lang="ru-RU" altLang="ru-RU" sz="3600" b="1" i="1">
                <a:latin typeface="Times New Roman" panose="02020603050405020304" pitchFamily="18" charset="0"/>
              </a:rPr>
              <a:t> = </a:t>
            </a:r>
            <a:r>
              <a:rPr lang="en-US" altLang="ru-RU" sz="3600" b="1" i="1">
                <a:latin typeface="Times New Roman" panose="02020603050405020304" pitchFamily="18" charset="0"/>
              </a:rPr>
              <a:t>C</a:t>
            </a:r>
            <a:r>
              <a:rPr lang="en-US" altLang="ru-RU" sz="3600" b="1">
                <a:latin typeface="Times New Roman" panose="02020603050405020304" pitchFamily="18" charset="0"/>
              </a:rPr>
              <a:t>φ</a:t>
            </a:r>
            <a:r>
              <a:rPr lang="ru-RU" altLang="ru-RU" sz="2000">
                <a:latin typeface="Times New Roman" panose="02020603050405020304" pitchFamily="18" charset="0"/>
              </a:rPr>
              <a:t> 				(5.5)</a:t>
            </a:r>
          </a:p>
          <a:p>
            <a:pPr marL="0" indent="363538"/>
            <a:r>
              <a:rPr lang="ru-RU" altLang="ru-RU" sz="2000">
                <a:latin typeface="Times New Roman" panose="02020603050405020304" pitchFamily="18" charset="0"/>
              </a:rPr>
              <a:t>Коэффициент пропорциональности называют </a:t>
            </a:r>
            <a:r>
              <a:rPr lang="ru-RU" altLang="ru-RU" sz="2400" b="1" i="1">
                <a:solidFill>
                  <a:srgbClr val="C00000"/>
                </a:solidFill>
                <a:latin typeface="Times New Roman" panose="02020603050405020304" pitchFamily="18" charset="0"/>
              </a:rPr>
              <a:t>электроемкостью</a:t>
            </a:r>
            <a:r>
              <a:rPr lang="ru-RU" altLang="ru-RU" sz="2400" b="1">
                <a:solidFill>
                  <a:srgbClr val="C00000"/>
                </a:solidFill>
                <a:latin typeface="Times New Roman" panose="02020603050405020304" pitchFamily="18" charset="0"/>
              </a:rPr>
              <a:t> </a:t>
            </a:r>
            <a:r>
              <a:rPr lang="ru-RU" altLang="ru-RU" sz="2400">
                <a:solidFill>
                  <a:srgbClr val="C00000"/>
                </a:solidFill>
                <a:latin typeface="Times New Roman" panose="02020603050405020304" pitchFamily="18" charset="0"/>
              </a:rPr>
              <a:t>– </a:t>
            </a:r>
            <a:r>
              <a:rPr lang="ru-RU" altLang="ru-RU" sz="2400" i="1">
                <a:solidFill>
                  <a:srgbClr val="C00000"/>
                </a:solidFill>
                <a:latin typeface="Times New Roman" panose="02020603050405020304" pitchFamily="18" charset="0"/>
              </a:rPr>
              <a:t>физическая величина, численно равна заряду, который необходимо сообщить проводнику для того, чтобы изменить его потенциал на</a:t>
            </a:r>
            <a:r>
              <a:rPr lang="ru-RU" altLang="ru-RU" sz="2400">
                <a:solidFill>
                  <a:srgbClr val="C00000"/>
                </a:solidFill>
                <a:latin typeface="Times New Roman" panose="02020603050405020304" pitchFamily="18" charset="0"/>
              </a:rPr>
              <a:t> </a:t>
            </a:r>
            <a:r>
              <a:rPr lang="ru-RU" altLang="ru-RU" sz="2400" i="1">
                <a:solidFill>
                  <a:srgbClr val="C00000"/>
                </a:solidFill>
                <a:latin typeface="Times New Roman" panose="02020603050405020304" pitchFamily="18" charset="0"/>
              </a:rPr>
              <a:t>единицу</a:t>
            </a:r>
            <a:r>
              <a:rPr lang="ru-RU" altLang="ru-RU" sz="2400">
                <a:solidFill>
                  <a:srgbClr val="C00000"/>
                </a:solidFill>
                <a:latin typeface="Times New Roman" panose="02020603050405020304" pitchFamily="18" charset="0"/>
              </a:rPr>
              <a:t>.</a:t>
            </a:r>
            <a:r>
              <a:rPr lang="ru-RU" altLang="ru-RU" sz="2000">
                <a:solidFill>
                  <a:srgbClr val="C00000"/>
                </a:solidFill>
                <a:latin typeface="Times New Roman" panose="02020603050405020304" pitchFamily="18" charset="0"/>
              </a:rPr>
              <a:t> </a:t>
            </a:r>
          </a:p>
          <a:p>
            <a:pPr marL="0" indent="363538"/>
            <a:r>
              <a:rPr lang="ru-RU" altLang="ru-RU" sz="2000">
                <a:solidFill>
                  <a:srgbClr val="C00000"/>
                </a:solidFill>
                <a:latin typeface="Times New Roman" panose="02020603050405020304" pitchFamily="18" charset="0"/>
              </a:rPr>
              <a:t>Единица измерения емкости в СИ – фарада 1 Ф = 1Кл / 1В.</a:t>
            </a:r>
            <a:r>
              <a:rPr lang="ru-RU" altLang="ru-RU" sz="1400">
                <a:solidFill>
                  <a:srgbClr val="C00000"/>
                </a:solidFill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12292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9627E6D4-3348-410E-9A91-6417D417BE6A}" type="slidenum">
              <a:rPr lang="ru-RU" altLang="ru-RU" sz="1000">
                <a:latin typeface="Arial" panose="020B0604020202020204" pitchFamily="34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8</a:t>
            </a:fld>
            <a:endParaRPr lang="ru-RU" altLang="ru-RU" sz="10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892123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20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/>
      <p:bldP spid="1536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rrowheads="1"/>
          </p:cNvSpPr>
          <p:nvPr>
            <p:ph type="body" idx="4294967295"/>
          </p:nvPr>
        </p:nvSpPr>
        <p:spPr>
          <a:xfrm>
            <a:off x="1774826" y="188914"/>
            <a:ext cx="8435975" cy="6480175"/>
          </a:xfrm>
          <a:noFill/>
        </p:spPr>
        <p:txBody>
          <a:bodyPr>
            <a:normAutofit lnSpcReduction="10000"/>
          </a:bodyPr>
          <a:lstStyle/>
          <a:p>
            <a:pPr marL="0" indent="363538">
              <a:lnSpc>
                <a:spcPct val="80000"/>
              </a:lnSpc>
              <a:buNone/>
            </a:pPr>
            <a:r>
              <a:rPr lang="ru-RU" altLang="ru-RU" sz="2400">
                <a:latin typeface="Times New Roman" panose="02020603050405020304" pitchFamily="18" charset="0"/>
              </a:rPr>
              <a:t>Если потенциал поверхности шара			</a:t>
            </a:r>
            <a:endParaRPr lang="en-US" altLang="ru-RU" sz="2400">
              <a:latin typeface="Times New Roman" panose="02020603050405020304" pitchFamily="18" charset="0"/>
            </a:endParaRPr>
          </a:p>
          <a:p>
            <a:pPr marL="0" indent="363538">
              <a:lnSpc>
                <a:spcPct val="80000"/>
              </a:lnSpc>
              <a:buNone/>
            </a:pPr>
            <a:r>
              <a:rPr lang="en-US" altLang="ru-RU" sz="2400">
                <a:latin typeface="Times New Roman" panose="02020603050405020304" pitchFamily="18" charset="0"/>
              </a:rPr>
              <a:t>								</a:t>
            </a:r>
            <a:r>
              <a:rPr lang="ru-RU" altLang="ru-RU" sz="2400">
                <a:latin typeface="Times New Roman" panose="02020603050405020304" pitchFamily="18" charset="0"/>
              </a:rPr>
              <a:t>(5.6),</a:t>
            </a:r>
            <a:endParaRPr lang="en-US" altLang="ru-RU" sz="2400">
              <a:latin typeface="Times New Roman" panose="02020603050405020304" pitchFamily="18" charset="0"/>
            </a:endParaRPr>
          </a:p>
          <a:p>
            <a:pPr marL="0" indent="363538">
              <a:lnSpc>
                <a:spcPct val="80000"/>
              </a:lnSpc>
              <a:buNone/>
            </a:pPr>
            <a:r>
              <a:rPr lang="ru-RU" altLang="ru-RU" sz="2400">
                <a:latin typeface="Times New Roman" panose="02020603050405020304" pitchFamily="18" charset="0"/>
              </a:rPr>
              <a:t> то </a:t>
            </a:r>
            <a:endParaRPr lang="en-US" altLang="ru-RU" sz="2400">
              <a:latin typeface="Times New Roman" panose="02020603050405020304" pitchFamily="18" charset="0"/>
            </a:endParaRPr>
          </a:p>
          <a:p>
            <a:pPr marL="0" indent="363538">
              <a:lnSpc>
                <a:spcPct val="80000"/>
              </a:lnSpc>
              <a:buNone/>
            </a:pPr>
            <a:r>
              <a:rPr lang="en-US" altLang="ru-RU" sz="2400" i="1">
                <a:latin typeface="Times New Roman" panose="02020603050405020304" pitchFamily="18" charset="0"/>
              </a:rPr>
              <a:t>			</a:t>
            </a:r>
            <a:r>
              <a:rPr lang="ru-RU" altLang="ru-RU" sz="2400" i="1">
                <a:latin typeface="Times New Roman" panose="02020603050405020304" pitchFamily="18" charset="0"/>
              </a:rPr>
              <a:t>  </a:t>
            </a:r>
          </a:p>
          <a:p>
            <a:pPr marL="0" indent="363538">
              <a:lnSpc>
                <a:spcPct val="80000"/>
              </a:lnSpc>
              <a:buNone/>
            </a:pPr>
            <a:r>
              <a:rPr lang="ru-RU" altLang="ru-RU" sz="2400" i="1">
                <a:latin typeface="Times New Roman" panose="02020603050405020304" pitchFamily="18" charset="0"/>
              </a:rPr>
              <a:t>			 </a:t>
            </a:r>
            <a:r>
              <a:rPr lang="en-US" altLang="ru-RU" sz="2400" i="1">
                <a:latin typeface="Times New Roman" panose="02020603050405020304" pitchFamily="18" charset="0"/>
              </a:rPr>
              <a:t>C</a:t>
            </a:r>
            <a:r>
              <a:rPr lang="ru-RU" altLang="ru-RU" sz="2400" i="1" baseline="-25000">
                <a:latin typeface="Times New Roman" panose="02020603050405020304" pitchFamily="18" charset="0"/>
              </a:rPr>
              <a:t>шар.</a:t>
            </a:r>
            <a:r>
              <a:rPr lang="ru-RU" altLang="ru-RU" sz="2400" i="1">
                <a:latin typeface="Times New Roman" panose="02020603050405020304" pitchFamily="18" charset="0"/>
              </a:rPr>
              <a:t> = </a:t>
            </a:r>
            <a:r>
              <a:rPr lang="ru-RU" altLang="ru-RU" sz="2400">
                <a:latin typeface="Times New Roman" panose="02020603050405020304" pitchFamily="18" charset="0"/>
              </a:rPr>
              <a:t>4</a:t>
            </a:r>
            <a:r>
              <a:rPr lang="ru-RU" altLang="ru-RU" sz="2400" i="1">
                <a:latin typeface="Times New Roman" panose="02020603050405020304" pitchFamily="18" charset="0"/>
              </a:rPr>
              <a:t> </a:t>
            </a:r>
            <a:r>
              <a:rPr lang="en-US" altLang="ru-RU" sz="2400" i="1">
                <a:latin typeface="Times New Roman" panose="02020603050405020304" pitchFamily="18" charset="0"/>
              </a:rPr>
              <a:t>π</a:t>
            </a:r>
            <a:r>
              <a:rPr lang="en-US" altLang="ru-RU" sz="2400">
                <a:latin typeface="Times New Roman" panose="02020603050405020304" pitchFamily="18" charset="0"/>
              </a:rPr>
              <a:t>εε</a:t>
            </a:r>
            <a:r>
              <a:rPr lang="ru-RU" altLang="ru-RU" sz="2400" i="1" baseline="-25000">
                <a:latin typeface="Times New Roman" panose="02020603050405020304" pitchFamily="18" charset="0"/>
              </a:rPr>
              <a:t>0</a:t>
            </a:r>
            <a:r>
              <a:rPr lang="en-US" altLang="ru-RU" sz="2400" i="1">
                <a:latin typeface="Times New Roman" panose="02020603050405020304" pitchFamily="18" charset="0"/>
              </a:rPr>
              <a:t>R</a:t>
            </a:r>
            <a:r>
              <a:rPr lang="ru-RU" altLang="ru-RU" sz="2400">
                <a:latin typeface="Times New Roman" panose="02020603050405020304" pitchFamily="18" charset="0"/>
              </a:rPr>
              <a:t> 			(5.7), </a:t>
            </a:r>
          </a:p>
          <a:p>
            <a:pPr marL="0" indent="363538">
              <a:lnSpc>
                <a:spcPct val="80000"/>
              </a:lnSpc>
            </a:pPr>
            <a:endParaRPr lang="ru-RU" altLang="ru-RU" sz="2400">
              <a:latin typeface="Times New Roman" panose="02020603050405020304" pitchFamily="18" charset="0"/>
            </a:endParaRPr>
          </a:p>
          <a:p>
            <a:pPr marL="0" indent="363538">
              <a:lnSpc>
                <a:spcPct val="80000"/>
              </a:lnSpc>
            </a:pPr>
            <a:r>
              <a:rPr lang="ru-RU" altLang="ru-RU">
                <a:latin typeface="Times New Roman" panose="02020603050405020304" pitchFamily="18" charset="0"/>
              </a:rPr>
              <a:t>Если </a:t>
            </a:r>
            <a:r>
              <a:rPr lang="ru-RU" altLang="ru-RU" i="1">
                <a:latin typeface="Times New Roman" panose="02020603050405020304" pitchFamily="18" charset="0"/>
              </a:rPr>
              <a:t>ε =</a:t>
            </a:r>
            <a:r>
              <a:rPr lang="ru-RU" altLang="ru-RU">
                <a:latin typeface="Times New Roman" panose="02020603050405020304" pitchFamily="18" charset="0"/>
              </a:rPr>
              <a:t> 1 (воздух, вакуум) и </a:t>
            </a:r>
            <a:r>
              <a:rPr lang="en-US" altLang="ru-RU" i="1">
                <a:latin typeface="Times New Roman" panose="02020603050405020304" pitchFamily="18" charset="0"/>
              </a:rPr>
              <a:t>R </a:t>
            </a:r>
            <a:r>
              <a:rPr lang="ru-RU" altLang="ru-RU" i="1">
                <a:latin typeface="Times New Roman" panose="02020603050405020304" pitchFamily="18" charset="0"/>
              </a:rPr>
              <a:t>= </a:t>
            </a:r>
            <a:r>
              <a:rPr lang="en-US" altLang="ru-RU" i="1">
                <a:latin typeface="Times New Roman" panose="02020603050405020304" pitchFamily="18" charset="0"/>
              </a:rPr>
              <a:t>R</a:t>
            </a:r>
            <a:r>
              <a:rPr lang="ru-RU" altLang="ru-RU">
                <a:latin typeface="Times New Roman" panose="02020603050405020304" pitchFamily="18" charset="0"/>
              </a:rPr>
              <a:t>земли, то </a:t>
            </a:r>
          </a:p>
          <a:p>
            <a:pPr marL="0" indent="363538">
              <a:lnSpc>
                <a:spcPct val="80000"/>
              </a:lnSpc>
              <a:buNone/>
            </a:pPr>
            <a:r>
              <a:rPr lang="ru-RU" altLang="ru-RU" i="1">
                <a:latin typeface="Times New Roman" panose="02020603050405020304" pitchFamily="18" charset="0"/>
              </a:rPr>
              <a:t>		</a:t>
            </a:r>
            <a:r>
              <a:rPr lang="en-US" altLang="ru-RU" i="1">
                <a:latin typeface="Times New Roman" panose="02020603050405020304" pitchFamily="18" charset="0"/>
              </a:rPr>
              <a:t>C</a:t>
            </a:r>
            <a:r>
              <a:rPr lang="ru-RU" altLang="ru-RU" i="1" baseline="-25000">
                <a:latin typeface="Times New Roman" panose="02020603050405020304" pitchFamily="18" charset="0"/>
              </a:rPr>
              <a:t>З</a:t>
            </a:r>
            <a:r>
              <a:rPr lang="ru-RU" altLang="ru-RU" i="1">
                <a:latin typeface="Times New Roman" panose="02020603050405020304" pitchFamily="18" charset="0"/>
              </a:rPr>
              <a:t> =</a:t>
            </a:r>
            <a:r>
              <a:rPr lang="ru-RU" altLang="ru-RU">
                <a:latin typeface="Times New Roman" panose="02020603050405020304" pitchFamily="18" charset="0"/>
              </a:rPr>
              <a:t> 7·10 </a:t>
            </a:r>
            <a:r>
              <a:rPr lang="ru-RU" altLang="ru-RU" baseline="30000">
                <a:latin typeface="Times New Roman" panose="02020603050405020304" pitchFamily="18" charset="0"/>
              </a:rPr>
              <a:t>–4</a:t>
            </a:r>
            <a:r>
              <a:rPr lang="ru-RU" altLang="ru-RU">
                <a:latin typeface="Times New Roman" panose="02020603050405020304" pitchFamily="18" charset="0"/>
              </a:rPr>
              <a:t> Ф или 700 мкФ.</a:t>
            </a:r>
            <a:r>
              <a:rPr lang="ru-RU" altLang="ru-RU" sz="2400">
                <a:latin typeface="Times New Roman" panose="02020603050405020304" pitchFamily="18" charset="0"/>
              </a:rPr>
              <a:t> </a:t>
            </a:r>
          </a:p>
          <a:p>
            <a:pPr marL="0" indent="363538">
              <a:lnSpc>
                <a:spcPct val="80000"/>
              </a:lnSpc>
            </a:pPr>
            <a:r>
              <a:rPr lang="ru-RU" altLang="ru-RU">
                <a:latin typeface="Times New Roman" panose="02020603050405020304" pitchFamily="18" charset="0"/>
              </a:rPr>
              <a:t>Чаще на практике используют и более мелкие единицы: 1 нФ (нанофарада) = 10</a:t>
            </a:r>
            <a:r>
              <a:rPr lang="ru-RU" altLang="ru-RU" baseline="30000">
                <a:latin typeface="Times New Roman" panose="02020603050405020304" pitchFamily="18" charset="0"/>
              </a:rPr>
              <a:t> –9 </a:t>
            </a:r>
            <a:r>
              <a:rPr lang="ru-RU" altLang="ru-RU">
                <a:latin typeface="Times New Roman" panose="02020603050405020304" pitchFamily="18" charset="0"/>
              </a:rPr>
              <a:t>Ф и 1пкФ (пикофарада) = 10 </a:t>
            </a:r>
            <a:r>
              <a:rPr lang="ru-RU" altLang="ru-RU" baseline="30000">
                <a:latin typeface="Times New Roman" panose="02020603050405020304" pitchFamily="18" charset="0"/>
              </a:rPr>
              <a:t>–12 </a:t>
            </a:r>
            <a:r>
              <a:rPr lang="ru-RU" altLang="ru-RU">
                <a:latin typeface="Times New Roman" panose="02020603050405020304" pitchFamily="18" charset="0"/>
              </a:rPr>
              <a:t>Ф.</a:t>
            </a:r>
          </a:p>
          <a:p>
            <a:pPr marL="0" indent="363538">
              <a:lnSpc>
                <a:spcPct val="80000"/>
              </a:lnSpc>
              <a:buNone/>
            </a:pPr>
            <a:r>
              <a:rPr lang="ru-RU" altLang="ru-RU" sz="2400">
                <a:latin typeface="Times New Roman" panose="02020603050405020304" pitchFamily="18" charset="0"/>
              </a:rPr>
              <a:t>Необходимость в устройствах, накапливающих заряд есть, а уединенные проводники обладают малой емкостью. Обратите внимание, что электроемкость проводника увеличивается, если к нему поднести другой проводник – явление электростатической индукции.</a:t>
            </a:r>
            <a:endParaRPr lang="ru-RU" altLang="ru-RU" sz="2400" i="1">
              <a:latin typeface="Times New Roman" panose="02020603050405020304" pitchFamily="18" charset="0"/>
            </a:endParaRPr>
          </a:p>
          <a:p>
            <a:pPr marL="0" indent="363538">
              <a:lnSpc>
                <a:spcPct val="80000"/>
              </a:lnSpc>
              <a:buNone/>
            </a:pPr>
            <a:r>
              <a:rPr lang="ru-RU" altLang="ru-RU" b="1" i="1">
                <a:solidFill>
                  <a:srgbClr val="C00000"/>
                </a:solidFill>
                <a:latin typeface="Times New Roman" panose="02020603050405020304" pitchFamily="18" charset="0"/>
              </a:rPr>
              <a:t>Конденсатор</a:t>
            </a:r>
            <a:r>
              <a:rPr lang="ru-RU" altLang="ru-RU">
                <a:latin typeface="Times New Roman" panose="02020603050405020304" pitchFamily="18" charset="0"/>
              </a:rPr>
              <a:t> – два проводника называемые </a:t>
            </a:r>
            <a:r>
              <a:rPr lang="ru-RU" altLang="ru-RU" i="1">
                <a:latin typeface="Times New Roman" panose="02020603050405020304" pitchFamily="18" charset="0"/>
              </a:rPr>
              <a:t>обкладками</a:t>
            </a:r>
            <a:r>
              <a:rPr lang="ru-RU" altLang="ru-RU">
                <a:latin typeface="Times New Roman" panose="02020603050405020304" pitchFamily="18" charset="0"/>
              </a:rPr>
              <a:t> расположенные близко друг к другу</a:t>
            </a:r>
            <a:r>
              <a:rPr lang="ru-RU" altLang="ru-RU" i="1">
                <a:latin typeface="Times New Roman" panose="02020603050405020304" pitchFamily="18" charset="0"/>
              </a:rPr>
              <a:t>.</a:t>
            </a:r>
            <a:endParaRPr lang="ru-RU" altLang="ru-RU">
              <a:latin typeface="Times New Roman" panose="02020603050405020304" pitchFamily="18" charset="0"/>
            </a:endParaRPr>
          </a:p>
        </p:txBody>
      </p:sp>
      <p:sp>
        <p:nvSpPr>
          <p:cNvPr id="13315" name="Rectangle 3"/>
          <p:cNvSpPr>
            <a:spLocks noChangeArrowheads="1"/>
          </p:cNvSpPr>
          <p:nvPr/>
        </p:nvSpPr>
        <p:spPr bwMode="auto">
          <a:xfrm>
            <a:off x="1524001" y="3030022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>
              <a:latin typeface="Arial" panose="020B0604020202020204" pitchFamily="34" charset="0"/>
            </a:endParaRPr>
          </a:p>
        </p:txBody>
      </p:sp>
      <p:graphicFrame>
        <p:nvGraphicFramePr>
          <p:cNvPr id="16388" name="Object 4"/>
          <p:cNvGraphicFramePr>
            <a:graphicFrameLocks noChangeAspect="1"/>
          </p:cNvGraphicFramePr>
          <p:nvPr/>
        </p:nvGraphicFramePr>
        <p:xfrm>
          <a:off x="4511676" y="476250"/>
          <a:ext cx="2447925" cy="1074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2" name="Формула" r:id="rId3" imgW="1117115" imgH="495085" progId="Equation.3">
                  <p:embed/>
                </p:oleObj>
              </mc:Choice>
              <mc:Fallback>
                <p:oleObj name="Формула" r:id="rId3" imgW="1117115" imgH="49508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1676" y="476250"/>
                        <a:ext cx="2447925" cy="1074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17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97F71B5A-7D4F-4AFF-8BA4-D5F9BA5EB31C}" type="slidenum">
              <a:rPr lang="ru-RU" altLang="ru-RU" sz="1000">
                <a:latin typeface="Arial" panose="020B0604020202020204" pitchFamily="34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9</a:t>
            </a:fld>
            <a:endParaRPr lang="ru-RU" altLang="ru-RU" sz="10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951046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63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63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63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63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63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638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638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1638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1638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1638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4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5" dur="20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6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Rot="1" noChangeArrowheads="1"/>
          </p:cNvSpPr>
          <p:nvPr>
            <p:ph type="body" sz="half" idx="4294967295"/>
          </p:nvPr>
        </p:nvSpPr>
        <p:spPr>
          <a:xfrm>
            <a:off x="1524000" y="0"/>
            <a:ext cx="9144000" cy="6669088"/>
          </a:xfrm>
        </p:spPr>
        <p:txBody>
          <a:bodyPr>
            <a:normAutofit lnSpcReduction="10000"/>
          </a:bodyPr>
          <a:lstStyle/>
          <a:p>
            <a:pPr marL="0" indent="363538">
              <a:buFont typeface="Arial" charset="0"/>
              <a:buChar char="►"/>
              <a:defRPr/>
            </a:pPr>
            <a:r>
              <a:rPr lang="ru-RU" dirty="0">
                <a:latin typeface="Times New Roman" pitchFamily="18" charset="0"/>
              </a:rPr>
              <a:t>Конструкция такова, что внешние окружающие конденсатор тела не оказывают влияние на электроемкость конденсатора. Это будет выполняться, если </a:t>
            </a:r>
            <a:r>
              <a:rPr lang="ru-RU" b="1" i="1" dirty="0">
                <a:solidFill>
                  <a:srgbClr val="C00000"/>
                </a:solidFill>
                <a:latin typeface="Times New Roman" pitchFamily="18" charset="0"/>
              </a:rPr>
              <a:t>электростатическое поле будет сосредоточено внутри конденсатора между обкладками</a:t>
            </a:r>
            <a:r>
              <a:rPr lang="ru-RU" dirty="0">
                <a:solidFill>
                  <a:srgbClr val="C00000"/>
                </a:solidFill>
                <a:latin typeface="Times New Roman" pitchFamily="18" charset="0"/>
              </a:rPr>
              <a:t>.</a:t>
            </a:r>
          </a:p>
          <a:p>
            <a:pPr marL="0" indent="363538">
              <a:buNone/>
              <a:defRPr/>
            </a:pPr>
            <a:endParaRPr lang="ru-RU" dirty="0">
              <a:solidFill>
                <a:srgbClr val="C00000"/>
              </a:solidFill>
              <a:latin typeface="Times New Roman" pitchFamily="18" charset="0"/>
            </a:endParaRPr>
          </a:p>
          <a:p>
            <a:pPr marL="0" indent="363538">
              <a:buNone/>
              <a:defRPr/>
            </a:pPr>
            <a:endParaRPr lang="ru-RU" sz="2000" dirty="0">
              <a:latin typeface="Times New Roman" pitchFamily="18" charset="0"/>
            </a:endParaRPr>
          </a:p>
          <a:p>
            <a:pPr marL="0" indent="363538">
              <a:buNone/>
              <a:defRPr/>
            </a:pPr>
            <a:endParaRPr lang="ru-RU" sz="2000" dirty="0">
              <a:latin typeface="Times New Roman" pitchFamily="18" charset="0"/>
            </a:endParaRPr>
          </a:p>
          <a:p>
            <a:pPr marL="0" indent="363538">
              <a:buNone/>
              <a:defRPr/>
            </a:pPr>
            <a:endParaRPr lang="ru-RU" sz="2000" dirty="0">
              <a:latin typeface="Times New Roman" pitchFamily="18" charset="0"/>
            </a:endParaRPr>
          </a:p>
          <a:p>
            <a:pPr marL="0" indent="363538">
              <a:buFont typeface="Arial" charset="0"/>
              <a:buChar char="►"/>
              <a:defRPr/>
            </a:pPr>
            <a:r>
              <a:rPr lang="ru-RU" sz="2400" dirty="0">
                <a:latin typeface="Times New Roman" pitchFamily="18" charset="0"/>
              </a:rPr>
              <a:t>Конденсаторы бывают </a:t>
            </a:r>
            <a:r>
              <a:rPr lang="ru-RU" sz="2400" b="1" i="1" dirty="0">
                <a:latin typeface="Times New Roman" pitchFamily="18" charset="0"/>
              </a:rPr>
              <a:t>плоские, цилиндрические и сферические.</a:t>
            </a:r>
            <a:r>
              <a:rPr lang="ru-RU" sz="2400" dirty="0">
                <a:latin typeface="Times New Roman" pitchFamily="18" charset="0"/>
              </a:rPr>
              <a:t> </a:t>
            </a:r>
          </a:p>
          <a:p>
            <a:pPr marL="0" indent="363538">
              <a:buFont typeface="Arial" charset="0"/>
              <a:buChar char="►"/>
              <a:defRPr/>
            </a:pPr>
            <a:r>
              <a:rPr lang="ru-RU" sz="2400" dirty="0">
                <a:latin typeface="Times New Roman" pitchFamily="18" charset="0"/>
              </a:rPr>
              <a:t>Так как электростатическое поле находится внутри конденсатора, то линии электрического смещения начинаются на положительной обкладке и заканчиваются на отрицательной – и никуда не исчезают. Следовательно, заряды на </a:t>
            </a:r>
            <a:r>
              <a:rPr lang="ru-RU" sz="2400" b="1" dirty="0">
                <a:solidFill>
                  <a:srgbClr val="C00000"/>
                </a:solidFill>
                <a:latin typeface="Times New Roman" pitchFamily="18" charset="0"/>
              </a:rPr>
              <a:t>обкладках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i="1" dirty="0">
                <a:solidFill>
                  <a:srgbClr val="C00000"/>
                </a:solidFill>
                <a:latin typeface="Times New Roman" pitchFamily="18" charset="0"/>
              </a:rPr>
              <a:t>противоположны по знаку, но одинаковы по величине. </a:t>
            </a:r>
          </a:p>
          <a:p>
            <a:pPr marL="0" indent="363538">
              <a:buFont typeface="Arial" charset="0"/>
              <a:buChar char="►"/>
              <a:defRPr/>
            </a:pPr>
            <a:r>
              <a:rPr lang="ru-RU" sz="2400" dirty="0">
                <a:latin typeface="Times New Roman" pitchFamily="18" charset="0"/>
              </a:rPr>
              <a:t>Емкость конденсатора: </a:t>
            </a:r>
          </a:p>
          <a:p>
            <a:pPr marL="0" indent="363538">
              <a:buNone/>
              <a:defRPr/>
            </a:pPr>
            <a:endParaRPr lang="ru-RU" sz="2400" dirty="0">
              <a:latin typeface="Times New Roman" pitchFamily="18" charset="0"/>
            </a:endParaRPr>
          </a:p>
          <a:p>
            <a:pPr marL="0" indent="363538">
              <a:buNone/>
              <a:defRPr/>
            </a:pPr>
            <a:r>
              <a:rPr lang="ru-RU" sz="2000" dirty="0">
                <a:latin typeface="Times New Roman" pitchFamily="18" charset="0"/>
              </a:rPr>
              <a:t>			</a:t>
            </a:r>
            <a:r>
              <a:rPr lang="en-US" sz="2000" dirty="0">
                <a:latin typeface="Times New Roman" pitchFamily="18" charset="0"/>
              </a:rPr>
              <a:t>				</a:t>
            </a:r>
            <a:r>
              <a:rPr lang="ru-RU" sz="2000" dirty="0">
                <a:latin typeface="Times New Roman" pitchFamily="18" charset="0"/>
              </a:rPr>
              <a:t>	          (5.8)</a:t>
            </a:r>
            <a:endParaRPr lang="ru-RU" sz="2000" i="1" dirty="0">
              <a:latin typeface="Times New Roman" pitchFamily="18" charset="0"/>
            </a:endParaRPr>
          </a:p>
          <a:p>
            <a:pPr marL="0" indent="363538">
              <a:buFont typeface="Arial" charset="0"/>
              <a:buChar char="►"/>
              <a:defRPr/>
            </a:pPr>
            <a:endParaRPr lang="ru-RU" sz="2000" dirty="0">
              <a:latin typeface="Times New Roman" pitchFamily="18" charset="0"/>
            </a:endParaRPr>
          </a:p>
        </p:txBody>
      </p:sp>
      <p:sp>
        <p:nvSpPr>
          <p:cNvPr id="14339" name="Rectangle 3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>
              <a:latin typeface="Arial" panose="020B0604020202020204" pitchFamily="34" charset="0"/>
            </a:endParaRPr>
          </a:p>
        </p:txBody>
      </p:sp>
      <p:graphicFrame>
        <p:nvGraphicFramePr>
          <p:cNvPr id="17412" name="Object 4"/>
          <p:cNvGraphicFramePr>
            <a:graphicFrameLocks noChangeAspect="1"/>
          </p:cNvGraphicFramePr>
          <p:nvPr/>
        </p:nvGraphicFramePr>
        <p:xfrm>
          <a:off x="5340350" y="5588000"/>
          <a:ext cx="2654300" cy="1149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6" name="Формула" r:id="rId3" imgW="1002865" imgH="431613" progId="Equation.3">
                  <p:embed/>
                </p:oleObj>
              </mc:Choice>
              <mc:Fallback>
                <p:oleObj name="Формула" r:id="rId3" imgW="1002865" imgH="43161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40350" y="5588000"/>
                        <a:ext cx="2654300" cy="1149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4341" name="Picture 5" descr="images 2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9723"/>
          <a:stretch>
            <a:fillRect/>
          </a:stretch>
        </p:blipFill>
        <p:spPr>
          <a:xfrm>
            <a:off x="4295775" y="1989138"/>
            <a:ext cx="2592388" cy="15097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4342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39BCF030-C162-4331-BED6-148763BE7371}" type="slidenum">
              <a:rPr lang="ru-RU" altLang="ru-RU" sz="1000">
                <a:latin typeface="Arial" panose="020B0604020202020204" pitchFamily="34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10</a:t>
            </a:fld>
            <a:endParaRPr lang="ru-RU" altLang="ru-RU" sz="10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5077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74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74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74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74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74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9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0" dur="20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Rot="1" noChangeArrowheads="1"/>
          </p:cNvSpPr>
          <p:nvPr>
            <p:ph type="body" idx="4294967295"/>
          </p:nvPr>
        </p:nvSpPr>
        <p:spPr>
          <a:xfrm>
            <a:off x="1774825" y="188914"/>
            <a:ext cx="8642350" cy="6408737"/>
          </a:xfrm>
          <a:noFill/>
        </p:spPr>
        <p:txBody>
          <a:bodyPr>
            <a:normAutofit lnSpcReduction="10000"/>
          </a:bodyPr>
          <a:lstStyle/>
          <a:p>
            <a:pPr marL="0" indent="363538"/>
            <a:r>
              <a:rPr lang="ru-RU" altLang="ru-RU" sz="2400">
                <a:latin typeface="Times New Roman" panose="02020603050405020304" pitchFamily="18" charset="0"/>
              </a:rPr>
              <a:t>Найдем формулу для емкости плоского конденсатора.          </a:t>
            </a:r>
          </a:p>
          <a:p>
            <a:pPr marL="0" indent="363538"/>
            <a:r>
              <a:rPr lang="ru-RU" altLang="ru-RU" sz="2400">
                <a:latin typeface="Times New Roman" panose="02020603050405020304" pitchFamily="18" charset="0"/>
              </a:rPr>
              <a:t>Напряженность между обкладками равна</a:t>
            </a:r>
          </a:p>
          <a:p>
            <a:pPr marL="0" indent="363538">
              <a:buNone/>
            </a:pPr>
            <a:r>
              <a:rPr lang="ru-RU" altLang="ru-RU" sz="2400">
                <a:latin typeface="Times New Roman" panose="02020603050405020304" pitchFamily="18" charset="0"/>
              </a:rPr>
              <a:t>			</a:t>
            </a:r>
            <a:r>
              <a:rPr lang="en-US" altLang="ru-RU" sz="2400">
                <a:latin typeface="Times New Roman" panose="02020603050405020304" pitchFamily="18" charset="0"/>
              </a:rPr>
              <a:t>				</a:t>
            </a:r>
            <a:r>
              <a:rPr lang="ru-RU" altLang="ru-RU" sz="2400">
                <a:latin typeface="Times New Roman" panose="02020603050405020304" pitchFamily="18" charset="0"/>
              </a:rPr>
              <a:t>	(5.9) </a:t>
            </a:r>
          </a:p>
          <a:p>
            <a:pPr marL="0" indent="363538">
              <a:buNone/>
            </a:pPr>
            <a:endParaRPr lang="ru-RU" altLang="ru-RU" sz="2400">
              <a:latin typeface="Times New Roman" panose="02020603050405020304" pitchFamily="18" charset="0"/>
            </a:endParaRPr>
          </a:p>
          <a:p>
            <a:pPr marL="0" indent="363538">
              <a:buNone/>
            </a:pPr>
            <a:r>
              <a:rPr lang="ru-RU" altLang="ru-RU" sz="2400">
                <a:latin typeface="Times New Roman" panose="02020603050405020304" pitchFamily="18" charset="0"/>
              </a:rPr>
              <a:t>где: </a:t>
            </a:r>
            <a:r>
              <a:rPr lang="en-US" altLang="ru-RU" sz="2400" i="1">
                <a:latin typeface="Times New Roman" panose="02020603050405020304" pitchFamily="18" charset="0"/>
              </a:rPr>
              <a:t>S </a:t>
            </a:r>
            <a:r>
              <a:rPr lang="ru-RU" altLang="ru-RU" sz="2400">
                <a:latin typeface="Times New Roman" panose="02020603050405020304" pitchFamily="18" charset="0"/>
              </a:rPr>
              <a:t>– площадь пластин (обкладок); </a:t>
            </a:r>
            <a:r>
              <a:rPr lang="en-US" altLang="ru-RU" sz="2400" i="1">
                <a:latin typeface="Times New Roman" panose="02020603050405020304" pitchFamily="18" charset="0"/>
              </a:rPr>
              <a:t>q </a:t>
            </a:r>
            <a:r>
              <a:rPr lang="ru-RU" altLang="ru-RU" sz="2400">
                <a:latin typeface="Times New Roman" panose="02020603050405020304" pitchFamily="18" charset="0"/>
              </a:rPr>
              <a:t>– заряд конденсатора</a:t>
            </a:r>
          </a:p>
          <a:p>
            <a:pPr marL="0" indent="363538">
              <a:buNone/>
            </a:pPr>
            <a:r>
              <a:rPr lang="ru-RU" altLang="ru-RU" sz="2400">
                <a:latin typeface="Times New Roman" panose="02020603050405020304" pitchFamily="18" charset="0"/>
              </a:rPr>
              <a:t>			отсюда</a:t>
            </a:r>
          </a:p>
          <a:p>
            <a:pPr marL="0" indent="363538">
              <a:buNone/>
            </a:pPr>
            <a:endParaRPr lang="ru-RU" altLang="ru-RU" sz="2400">
              <a:latin typeface="Times New Roman" panose="02020603050405020304" pitchFamily="18" charset="0"/>
            </a:endParaRPr>
          </a:p>
          <a:p>
            <a:pPr marL="0" indent="363538">
              <a:buNone/>
            </a:pPr>
            <a:r>
              <a:rPr lang="ru-RU" altLang="ru-RU" sz="2400">
                <a:latin typeface="Times New Roman" panose="02020603050405020304" pitchFamily="18" charset="0"/>
              </a:rPr>
              <a:t>		</a:t>
            </a:r>
            <a:r>
              <a:rPr lang="en-US" altLang="ru-RU" sz="2400">
                <a:latin typeface="Times New Roman" panose="02020603050405020304" pitchFamily="18" charset="0"/>
              </a:rPr>
              <a:t>				</a:t>
            </a:r>
            <a:r>
              <a:rPr lang="ru-RU" altLang="ru-RU" sz="2400">
                <a:latin typeface="Times New Roman" panose="02020603050405020304" pitchFamily="18" charset="0"/>
              </a:rPr>
              <a:t>		(5.10)</a:t>
            </a:r>
          </a:p>
          <a:p>
            <a:pPr marL="0" indent="363538">
              <a:buNone/>
            </a:pPr>
            <a:r>
              <a:rPr lang="ru-RU" altLang="ru-RU">
                <a:latin typeface="Times New Roman" panose="02020603050405020304" pitchFamily="18" charset="0"/>
              </a:rPr>
              <a:t>ε</a:t>
            </a:r>
            <a:r>
              <a:rPr lang="ru-RU" altLang="ru-RU" sz="2400">
                <a:latin typeface="Times New Roman" panose="02020603050405020304" pitchFamily="18" charset="0"/>
              </a:rPr>
              <a:t> – диэлектрическая проницаемость диэлектрика между обкладками.</a:t>
            </a:r>
          </a:p>
          <a:p>
            <a:pPr marL="0" indent="363538"/>
            <a:r>
              <a:rPr lang="ru-RU" altLang="ru-RU" sz="2400">
                <a:latin typeface="Times New Roman" panose="02020603050405020304" pitchFamily="18" charset="0"/>
              </a:rPr>
              <a:t>Как видно из формулы, диэлектрическая проницаемость вещества очень сильно влияет на емкость конденсатора. Это можно увидеть и экспериментально: заряжаем электроскоп, подносим к нему металлическую пластину – получили конденсатор (за счет электростатической индукции, потенциал увеличился). </a:t>
            </a:r>
          </a:p>
        </p:txBody>
      </p:sp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>
              <a:latin typeface="Arial" panose="020B0604020202020204" pitchFamily="34" charset="0"/>
            </a:endParaRPr>
          </a:p>
        </p:txBody>
      </p:sp>
      <p:graphicFrame>
        <p:nvGraphicFramePr>
          <p:cNvPr id="18436" name="Object 4"/>
          <p:cNvGraphicFramePr>
            <a:graphicFrameLocks noChangeAspect="1"/>
          </p:cNvGraphicFramePr>
          <p:nvPr/>
        </p:nvGraphicFramePr>
        <p:xfrm>
          <a:off x="4781551" y="762000"/>
          <a:ext cx="2709863" cy="1208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0" name="Формула" r:id="rId3" imgW="1104421" imgH="495085" progId="Equation.3">
                  <p:embed/>
                </p:oleObj>
              </mc:Choice>
              <mc:Fallback>
                <p:oleObj name="Формула" r:id="rId3" imgW="1104421" imgH="49508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81551" y="762000"/>
                        <a:ext cx="2709863" cy="1208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38" name="Object 6"/>
          <p:cNvGraphicFramePr>
            <a:graphicFrameLocks noChangeAspect="1"/>
          </p:cNvGraphicFramePr>
          <p:nvPr/>
        </p:nvGraphicFramePr>
        <p:xfrm>
          <a:off x="2063751" y="2406651"/>
          <a:ext cx="2613025" cy="1116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1" name="Формула" r:id="rId5" imgW="1155199" imgH="495085" progId="Equation.3">
                  <p:embed/>
                </p:oleObj>
              </mc:Choice>
              <mc:Fallback>
                <p:oleObj name="Формула" r:id="rId5" imgW="1155199" imgH="49508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63751" y="2406651"/>
                        <a:ext cx="2613025" cy="1116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66" name="Rectangle 7"/>
          <p:cNvSpPr>
            <a:spLocks noChangeArrowheads="1"/>
          </p:cNvSpPr>
          <p:nvPr/>
        </p:nvSpPr>
        <p:spPr bwMode="auto">
          <a:xfrm>
            <a:off x="1524001" y="2912547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>
              <a:latin typeface="Arial" panose="020B0604020202020204" pitchFamily="34" charset="0"/>
            </a:endParaRPr>
          </a:p>
        </p:txBody>
      </p:sp>
      <p:graphicFrame>
        <p:nvGraphicFramePr>
          <p:cNvPr id="18440" name="Object 8"/>
          <p:cNvGraphicFramePr>
            <a:graphicFrameLocks noChangeAspect="1"/>
          </p:cNvGraphicFramePr>
          <p:nvPr/>
        </p:nvGraphicFramePr>
        <p:xfrm>
          <a:off x="6240464" y="2566989"/>
          <a:ext cx="2376487" cy="1019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2" name="Формула" r:id="rId7" imgW="1028254" imgH="444307" progId="Equation.3">
                  <p:embed/>
                </p:oleObj>
              </mc:Choice>
              <mc:Fallback>
                <p:oleObj name="Формула" r:id="rId7" imgW="1028254" imgH="444307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40464" y="2566989"/>
                        <a:ext cx="2376487" cy="1019175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68" name="Rectangle 9"/>
          <p:cNvSpPr>
            <a:spLocks noChangeArrowheads="1"/>
          </p:cNvSpPr>
          <p:nvPr/>
        </p:nvSpPr>
        <p:spPr bwMode="auto">
          <a:xfrm>
            <a:off x="1524000" y="3487739"/>
            <a:ext cx="261938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200">
                <a:latin typeface="Arial" panose="020B0604020202020204" pitchFamily="34" charset="0"/>
                <a:cs typeface="Times New Roman" panose="02020603050405020304" pitchFamily="18" charset="0"/>
              </a:rPr>
              <a:t>.</a:t>
            </a:r>
            <a:r>
              <a:rPr lang="ru-RU" altLang="ru-RU" sz="1000">
                <a:latin typeface="Arial" panose="020B0604020202020204" pitchFamily="34" charset="0"/>
              </a:rPr>
              <a:t> </a:t>
            </a:r>
            <a:endParaRPr lang="ru-RU" altLang="ru-RU" sz="1800">
              <a:latin typeface="Arial" panose="020B0604020202020204" pitchFamily="34" charset="0"/>
            </a:endParaRPr>
          </a:p>
        </p:txBody>
      </p:sp>
      <p:sp>
        <p:nvSpPr>
          <p:cNvPr id="15369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6FE984ED-3C45-4CD1-A817-A3967965C3FE}" type="slidenum">
              <a:rPr lang="ru-RU" altLang="ru-RU" sz="1000">
                <a:latin typeface="Arial" panose="020B0604020202020204" pitchFamily="34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11</a:t>
            </a:fld>
            <a:endParaRPr lang="ru-RU" altLang="ru-RU" sz="10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5731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84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84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84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184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84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1843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1843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1843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2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3" dur="20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4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6" dur="2000" fill="hold"/>
                                        <p:tgtEl>
                                          <p:spTgt spid="184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8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9" dur="2000" fill="hold"/>
                                        <p:tgtEl>
                                          <p:spTgt spid="184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Rot="1" noChangeArrowheads="1"/>
          </p:cNvSpPr>
          <p:nvPr>
            <p:ph type="body" idx="4294967295"/>
          </p:nvPr>
        </p:nvSpPr>
        <p:spPr>
          <a:xfrm>
            <a:off x="1774826" y="260350"/>
            <a:ext cx="8893175" cy="6337300"/>
          </a:xfrm>
          <a:noFill/>
        </p:spPr>
        <p:txBody>
          <a:bodyPr/>
          <a:lstStyle/>
          <a:p>
            <a:pPr marL="0" indent="363538">
              <a:lnSpc>
                <a:spcPct val="80000"/>
              </a:lnSpc>
            </a:pPr>
            <a:r>
              <a:rPr lang="ru-RU" altLang="ru-RU">
                <a:latin typeface="Times New Roman" panose="02020603050405020304" pitchFamily="18" charset="0"/>
              </a:rPr>
              <a:t>Вносим между пластинами диэлектрик с ε, больше чем у воздуха и потенциал конденсатора изменяется. </a:t>
            </a:r>
          </a:p>
          <a:p>
            <a:pPr marL="0" indent="363538">
              <a:lnSpc>
                <a:spcPct val="80000"/>
              </a:lnSpc>
            </a:pPr>
            <a:r>
              <a:rPr lang="ru-RU" altLang="ru-RU">
                <a:latin typeface="Times New Roman" panose="02020603050405020304" pitchFamily="18" charset="0"/>
              </a:rPr>
              <a:t>Отсюда можно получить единицы измерения </a:t>
            </a:r>
            <a:r>
              <a:rPr lang="ru-RU" altLang="ru-RU" i="1">
                <a:latin typeface="Times New Roman" panose="02020603050405020304" pitchFamily="18" charset="0"/>
              </a:rPr>
              <a:t>ε</a:t>
            </a:r>
            <a:r>
              <a:rPr lang="ru-RU" altLang="ru-RU" baseline="-25000">
                <a:latin typeface="Times New Roman" panose="02020603050405020304" pitchFamily="18" charset="0"/>
              </a:rPr>
              <a:t>0</a:t>
            </a:r>
            <a:r>
              <a:rPr lang="ru-RU" altLang="ru-RU">
                <a:latin typeface="Times New Roman" panose="02020603050405020304" pitchFamily="18" charset="0"/>
              </a:rPr>
              <a:t>:</a:t>
            </a:r>
          </a:p>
          <a:p>
            <a:pPr marL="0" indent="363538">
              <a:lnSpc>
                <a:spcPct val="80000"/>
              </a:lnSpc>
              <a:buNone/>
            </a:pPr>
            <a:r>
              <a:rPr lang="ru-RU" altLang="ru-RU">
                <a:latin typeface="Times New Roman" panose="02020603050405020304" pitchFamily="18" charset="0"/>
              </a:rPr>
              <a:t>			</a:t>
            </a:r>
            <a:r>
              <a:rPr lang="en-US" altLang="ru-RU">
                <a:latin typeface="Times New Roman" panose="02020603050405020304" pitchFamily="18" charset="0"/>
              </a:rPr>
              <a:t>				</a:t>
            </a:r>
            <a:r>
              <a:rPr lang="ru-RU" altLang="ru-RU">
                <a:latin typeface="Times New Roman" panose="02020603050405020304" pitchFamily="18" charset="0"/>
              </a:rPr>
              <a:t>	</a:t>
            </a:r>
          </a:p>
          <a:p>
            <a:pPr marL="0" indent="363538">
              <a:lnSpc>
                <a:spcPct val="80000"/>
              </a:lnSpc>
              <a:buNone/>
            </a:pPr>
            <a:endParaRPr lang="ru-RU" altLang="ru-RU">
              <a:latin typeface="Times New Roman" panose="02020603050405020304" pitchFamily="18" charset="0"/>
            </a:endParaRPr>
          </a:p>
          <a:p>
            <a:pPr marL="0" indent="363538">
              <a:lnSpc>
                <a:spcPct val="80000"/>
              </a:lnSpc>
              <a:buNone/>
            </a:pPr>
            <a:endParaRPr lang="ru-RU" altLang="ru-RU">
              <a:latin typeface="Times New Roman" panose="02020603050405020304" pitchFamily="18" charset="0"/>
            </a:endParaRPr>
          </a:p>
          <a:p>
            <a:pPr marL="0" indent="363538">
              <a:lnSpc>
                <a:spcPct val="80000"/>
              </a:lnSpc>
              <a:buNone/>
            </a:pPr>
            <a:endParaRPr lang="ru-RU" altLang="ru-RU">
              <a:latin typeface="Times New Roman" panose="02020603050405020304" pitchFamily="18" charset="0"/>
            </a:endParaRPr>
          </a:p>
          <a:p>
            <a:pPr marL="0" indent="363538">
              <a:lnSpc>
                <a:spcPct val="80000"/>
              </a:lnSpc>
              <a:buNone/>
            </a:pPr>
            <a:endParaRPr lang="ru-RU" altLang="ru-RU">
              <a:latin typeface="Times New Roman" panose="02020603050405020304" pitchFamily="18" charset="0"/>
            </a:endParaRPr>
          </a:p>
          <a:p>
            <a:pPr marL="0" indent="363538">
              <a:lnSpc>
                <a:spcPct val="80000"/>
              </a:lnSpc>
              <a:buNone/>
            </a:pPr>
            <a:endParaRPr lang="ru-RU" altLang="ru-RU">
              <a:latin typeface="Times New Roman" panose="02020603050405020304" pitchFamily="18" charset="0"/>
            </a:endParaRPr>
          </a:p>
          <a:p>
            <a:pPr marL="0" indent="363538">
              <a:lnSpc>
                <a:spcPct val="80000"/>
              </a:lnSpc>
              <a:buNone/>
            </a:pPr>
            <a:endParaRPr lang="ru-RU" altLang="ru-RU">
              <a:latin typeface="Times New Roman" panose="02020603050405020304" pitchFamily="18" charset="0"/>
            </a:endParaRPr>
          </a:p>
          <a:p>
            <a:pPr marL="0" indent="363538">
              <a:lnSpc>
                <a:spcPct val="80000"/>
              </a:lnSpc>
              <a:buNone/>
            </a:pPr>
            <a:endParaRPr lang="ru-RU" altLang="ru-RU">
              <a:latin typeface="Times New Roman" panose="02020603050405020304" pitchFamily="18" charset="0"/>
            </a:endParaRPr>
          </a:p>
          <a:p>
            <a:pPr marL="0" indent="363538">
              <a:lnSpc>
                <a:spcPct val="80000"/>
              </a:lnSpc>
              <a:buNone/>
            </a:pPr>
            <a:endParaRPr lang="ru-RU" altLang="ru-RU">
              <a:latin typeface="Times New Roman" panose="02020603050405020304" pitchFamily="18" charset="0"/>
            </a:endParaRPr>
          </a:p>
          <a:p>
            <a:pPr marL="0" indent="363538">
              <a:lnSpc>
                <a:spcPct val="80000"/>
              </a:lnSpc>
              <a:buNone/>
            </a:pPr>
            <a:r>
              <a:rPr lang="ru-RU" altLang="ru-RU">
                <a:latin typeface="Times New Roman" panose="02020603050405020304" pitchFamily="18" charset="0"/>
              </a:rPr>
              <a:t>Помимо емкости каждый конденсатор характеризуется </a:t>
            </a:r>
            <a:r>
              <a:rPr lang="en-US" altLang="ru-RU" i="1">
                <a:latin typeface="Times New Roman" panose="02020603050405020304" pitchFamily="18" charset="0"/>
              </a:rPr>
              <a:t>U</a:t>
            </a:r>
            <a:r>
              <a:rPr lang="ru-RU" altLang="ru-RU" i="1" baseline="-25000">
                <a:latin typeface="Times New Roman" panose="02020603050405020304" pitchFamily="18" charset="0"/>
              </a:rPr>
              <a:t>раб</a:t>
            </a:r>
            <a:r>
              <a:rPr lang="ru-RU" altLang="ru-RU">
                <a:latin typeface="Times New Roman" panose="02020603050405020304" pitchFamily="18" charset="0"/>
              </a:rPr>
              <a:t> (или </a:t>
            </a:r>
            <a:r>
              <a:rPr lang="en-US" altLang="ru-RU" i="1">
                <a:latin typeface="Times New Roman" panose="02020603050405020304" pitchFamily="18" charset="0"/>
              </a:rPr>
              <a:t>U</a:t>
            </a:r>
            <a:r>
              <a:rPr lang="ru-RU" altLang="ru-RU" i="1" baseline="-25000">
                <a:latin typeface="Times New Roman" panose="02020603050405020304" pitchFamily="18" charset="0"/>
              </a:rPr>
              <a:t>пр.</a:t>
            </a:r>
            <a:r>
              <a:rPr lang="ru-RU" altLang="ru-RU" baseline="-25000">
                <a:latin typeface="Times New Roman" panose="02020603050405020304" pitchFamily="18" charset="0"/>
              </a:rPr>
              <a:t> </a:t>
            </a:r>
            <a:r>
              <a:rPr lang="ru-RU" altLang="ru-RU">
                <a:latin typeface="Times New Roman" panose="02020603050405020304" pitchFamily="18" charset="0"/>
              </a:rPr>
              <a:t>– максимальное допустимое напряжение).</a:t>
            </a:r>
          </a:p>
        </p:txBody>
      </p:sp>
      <p:sp>
        <p:nvSpPr>
          <p:cNvPr id="16387" name="Rectangle 3"/>
          <p:cNvSpPr>
            <a:spLocks noChangeArrowheads="1"/>
          </p:cNvSpPr>
          <p:nvPr/>
        </p:nvSpPr>
        <p:spPr bwMode="auto">
          <a:xfrm>
            <a:off x="1524001" y="3049072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>
              <a:latin typeface="Arial" panose="020B0604020202020204" pitchFamily="34" charset="0"/>
            </a:endParaRPr>
          </a:p>
        </p:txBody>
      </p:sp>
      <p:graphicFrame>
        <p:nvGraphicFramePr>
          <p:cNvPr id="19460" name="Object 4"/>
          <p:cNvGraphicFramePr>
            <a:graphicFrameLocks noChangeAspect="1"/>
          </p:cNvGraphicFramePr>
          <p:nvPr/>
        </p:nvGraphicFramePr>
        <p:xfrm>
          <a:off x="4872038" y="1628776"/>
          <a:ext cx="1790700" cy="1274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4" name="Формула" r:id="rId3" imgW="622030" imgH="444307" progId="Equation.3">
                  <p:embed/>
                </p:oleObj>
              </mc:Choice>
              <mc:Fallback>
                <p:oleObj name="Формула" r:id="rId3" imgW="622030" imgH="444307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72038" y="1628776"/>
                        <a:ext cx="1790700" cy="1274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1524001" y="303478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>
              <a:latin typeface="Arial" panose="020B0604020202020204" pitchFamily="34" charset="0"/>
            </a:endParaRPr>
          </a:p>
        </p:txBody>
      </p:sp>
      <p:graphicFrame>
        <p:nvGraphicFramePr>
          <p:cNvPr id="19462" name="Object 6"/>
          <p:cNvGraphicFramePr>
            <a:graphicFrameLocks noChangeAspect="1"/>
          </p:cNvGraphicFramePr>
          <p:nvPr/>
        </p:nvGraphicFramePr>
        <p:xfrm>
          <a:off x="3251200" y="3357563"/>
          <a:ext cx="5689600" cy="1466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5" name="Формула" r:id="rId5" imgW="1866900" imgH="482600" progId="Equation.3">
                  <p:embed/>
                </p:oleObj>
              </mc:Choice>
              <mc:Fallback>
                <p:oleObj name="Формула" r:id="rId5" imgW="1866900" imgH="482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51200" y="3357563"/>
                        <a:ext cx="5689600" cy="1466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391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6DCE24EC-705C-4BE9-88B6-1AE9BD6AA8B9}" type="slidenum">
              <a:rPr lang="ru-RU" altLang="ru-RU" sz="1000">
                <a:latin typeface="Arial" panose="020B0604020202020204" pitchFamily="34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12</a:t>
            </a:fld>
            <a:endParaRPr lang="ru-RU" altLang="ru-RU" sz="10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1063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94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94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94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1945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2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3" dur="20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6" dur="2000" fill="hold"/>
                                        <p:tgtEl>
                                          <p:spTgt spid="194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8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Rot="1" noChangeArrowheads="1"/>
          </p:cNvSpPr>
          <p:nvPr>
            <p:ph type="title" idx="4294967295"/>
          </p:nvPr>
        </p:nvSpPr>
        <p:spPr>
          <a:noFill/>
        </p:spPr>
        <p:txBody>
          <a:bodyPr/>
          <a:lstStyle/>
          <a:p>
            <a:pPr eaLnBrk="1" hangingPunct="1"/>
            <a:r>
              <a:rPr lang="ru-RU" altLang="ru-RU" sz="3200" b="1">
                <a:latin typeface="Times New Roman" panose="02020603050405020304" pitchFamily="18" charset="0"/>
              </a:rPr>
              <a:t>5.</a:t>
            </a:r>
            <a:r>
              <a:rPr lang="en-US" altLang="ru-RU" sz="3200" b="1">
                <a:latin typeface="Times New Roman" panose="02020603050405020304" pitchFamily="18" charset="0"/>
              </a:rPr>
              <a:t>3</a:t>
            </a:r>
            <a:r>
              <a:rPr lang="ru-RU" altLang="ru-RU" sz="3200" b="1">
                <a:latin typeface="Times New Roman" panose="02020603050405020304" pitchFamily="18" charset="0"/>
              </a:rPr>
              <a:t>.2. Соединение конденсаторов</a:t>
            </a:r>
          </a:p>
        </p:txBody>
      </p:sp>
      <p:sp>
        <p:nvSpPr>
          <p:cNvPr id="20483" name="Rectangle 3"/>
          <p:cNvSpPr>
            <a:spLocks noGrp="1" noRot="1" noChangeArrowheads="1"/>
          </p:cNvSpPr>
          <p:nvPr>
            <p:ph type="body" idx="4294967295"/>
          </p:nvPr>
        </p:nvSpPr>
        <p:spPr>
          <a:xfrm>
            <a:off x="1847850" y="1268414"/>
            <a:ext cx="8540750" cy="4498975"/>
          </a:xfrm>
          <a:noFill/>
        </p:spPr>
        <p:txBody>
          <a:bodyPr/>
          <a:lstStyle/>
          <a:p>
            <a:pPr marL="0" indent="363538">
              <a:buNone/>
            </a:pPr>
            <a:r>
              <a:rPr lang="ru-RU" altLang="ru-RU">
                <a:solidFill>
                  <a:srgbClr val="C00000"/>
                </a:solidFill>
                <a:latin typeface="Times New Roman" panose="02020603050405020304" pitchFamily="18" charset="0"/>
              </a:rPr>
              <a:t>Емкостные батареи </a:t>
            </a:r>
            <a:r>
              <a:rPr lang="ru-RU" altLang="ru-RU">
                <a:latin typeface="Times New Roman" panose="02020603050405020304" pitchFamily="18" charset="0"/>
              </a:rPr>
              <a:t>– комбинации параллельных и последовательных соединений конденсаторов.</a:t>
            </a:r>
          </a:p>
          <a:p>
            <a:pPr marL="0" indent="363538">
              <a:buNone/>
            </a:pPr>
            <a:r>
              <a:rPr lang="ru-RU" altLang="ru-RU" b="1" i="1">
                <a:solidFill>
                  <a:srgbClr val="C00000"/>
                </a:solidFill>
                <a:latin typeface="Times New Roman" panose="02020603050405020304" pitchFamily="18" charset="0"/>
              </a:rPr>
              <a:t>1) Параллельное соединение (рис. 5.</a:t>
            </a:r>
            <a:r>
              <a:rPr lang="en-US" altLang="ru-RU" b="1" i="1">
                <a:solidFill>
                  <a:srgbClr val="C00000"/>
                </a:solidFill>
                <a:latin typeface="Times New Roman" panose="02020603050405020304" pitchFamily="18" charset="0"/>
              </a:rPr>
              <a:t>6</a:t>
            </a:r>
            <a:r>
              <a:rPr lang="ru-RU" altLang="ru-RU" b="1" i="1">
                <a:solidFill>
                  <a:srgbClr val="C00000"/>
                </a:solidFill>
                <a:latin typeface="Times New Roman" panose="02020603050405020304" pitchFamily="18" charset="0"/>
              </a:rPr>
              <a:t>):</a:t>
            </a:r>
          </a:p>
        </p:txBody>
      </p:sp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2781301"/>
            <a:ext cx="3851275" cy="282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5" name="Rectangle 5"/>
          <p:cNvSpPr>
            <a:spLocks noChangeArrowheads="1"/>
          </p:cNvSpPr>
          <p:nvPr/>
        </p:nvSpPr>
        <p:spPr bwMode="auto">
          <a:xfrm>
            <a:off x="5448300" y="2693988"/>
            <a:ext cx="5283200" cy="2654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Общим является напряжение </a:t>
            </a:r>
            <a:r>
              <a:rPr lang="en-US" altLang="ru-RU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endParaRPr lang="ru-RU" altLang="ru-RU" sz="2800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800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800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800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Суммарный заряд: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q = q1 + q2 = U(C1 + C2).</a:t>
            </a:r>
            <a:r>
              <a:rPr lang="ru-RU" altLang="ru-RU" sz="2800">
                <a:latin typeface="Times New Roman" panose="02020603050405020304" pitchFamily="18" charset="0"/>
              </a:rPr>
              <a:t>  </a:t>
            </a: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(5.11)</a:t>
            </a:r>
          </a:p>
        </p:txBody>
      </p:sp>
      <p:graphicFrame>
        <p:nvGraphicFramePr>
          <p:cNvPr id="15373" name="Group 13"/>
          <p:cNvGraphicFramePr>
            <a:graphicFrameLocks noGrp="1"/>
          </p:cNvGraphicFramePr>
          <p:nvPr/>
        </p:nvGraphicFramePr>
        <p:xfrm>
          <a:off x="4440238" y="3284539"/>
          <a:ext cx="5897562" cy="1038225"/>
        </p:xfrm>
        <a:graphic>
          <a:graphicData uri="http://schemas.openxmlformats.org/drawingml/2006/table">
            <a:tbl>
              <a:tblPr/>
              <a:tblGrid>
                <a:gridCol w="5897562"/>
              </a:tblGrid>
              <a:tr h="5191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en-US" sz="2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q</a:t>
                      </a:r>
                      <a:r>
                        <a:rPr kumimoji="0" lang="en-US" sz="2800" b="0" i="1" u="none" strike="noStrike" cap="none" normalizeH="0" baseline="-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</a:t>
                      </a:r>
                      <a:r>
                        <a:rPr kumimoji="0" lang="en-US" sz="2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= C</a:t>
                      </a:r>
                      <a:r>
                        <a:rPr kumimoji="0" lang="en-US" sz="2800" b="0" i="1" u="none" strike="noStrike" cap="none" normalizeH="0" baseline="-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</a:t>
                      </a:r>
                      <a:r>
                        <a:rPr kumimoji="0" lang="en-US" sz="2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U;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34" marB="4573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91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en-US" sz="2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q</a:t>
                      </a:r>
                      <a:r>
                        <a:rPr kumimoji="0" lang="en-US" sz="2800" b="0" i="1" u="none" strike="noStrike" cap="none" normalizeH="0" baseline="-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2</a:t>
                      </a:r>
                      <a:r>
                        <a:rPr kumimoji="0" lang="en-US" sz="2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= C</a:t>
                      </a:r>
                      <a:r>
                        <a:rPr kumimoji="0" lang="en-US" sz="2800" b="0" i="1" u="none" strike="noStrike" cap="none" normalizeH="0" baseline="-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2</a:t>
                      </a:r>
                      <a:r>
                        <a:rPr kumimoji="0" lang="en-US" sz="2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U;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34" marB="4573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0493" name="Rectangle 13"/>
          <p:cNvSpPr>
            <a:spLocks noChangeArrowheads="1"/>
          </p:cNvSpPr>
          <p:nvPr/>
        </p:nvSpPr>
        <p:spPr bwMode="auto">
          <a:xfrm>
            <a:off x="1815490" y="5551915"/>
            <a:ext cx="830067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just">
              <a:defRPr/>
            </a:pPr>
            <a:r>
              <a:rPr lang="ru-RU" sz="2400"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	</a:t>
            </a:r>
            <a:r>
              <a:rPr lang="ru-RU" sz="2400">
                <a:cs typeface="Times New Roman" pitchFamily="18" charset="0"/>
              </a:rPr>
              <a:t>Результирующая емкость:</a:t>
            </a:r>
          </a:p>
          <a:p>
            <a:pPr algn="just">
              <a:defRPr/>
            </a:pPr>
            <a:r>
              <a:rPr lang="ru-RU" sz="2400">
                <a:cs typeface="Times New Roman" pitchFamily="18" charset="0"/>
              </a:rPr>
              <a:t> 								(5.12)</a:t>
            </a:r>
          </a:p>
        </p:txBody>
      </p:sp>
      <p:sp>
        <p:nvSpPr>
          <p:cNvPr id="17418" name="Rectangle 14"/>
          <p:cNvSpPr>
            <a:spLocks noChangeArrowheads="1"/>
          </p:cNvSpPr>
          <p:nvPr/>
        </p:nvSpPr>
        <p:spPr bwMode="auto">
          <a:xfrm>
            <a:off x="1524001" y="3049072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>
              <a:latin typeface="Arial" panose="020B0604020202020204" pitchFamily="34" charset="0"/>
            </a:endParaRPr>
          </a:p>
        </p:txBody>
      </p:sp>
      <p:graphicFrame>
        <p:nvGraphicFramePr>
          <p:cNvPr id="20495" name="Object 15"/>
          <p:cNvGraphicFramePr>
            <a:graphicFrameLocks noChangeAspect="1"/>
          </p:cNvGraphicFramePr>
          <p:nvPr/>
        </p:nvGraphicFramePr>
        <p:xfrm>
          <a:off x="3143250" y="5935664"/>
          <a:ext cx="2520950" cy="922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18" name="Формула" r:id="rId4" imgW="1066337" imgH="393529" progId="Equation.3">
                  <p:embed/>
                </p:oleObj>
              </mc:Choice>
              <mc:Fallback>
                <p:oleObj name="Формула" r:id="rId4" imgW="1066337" imgH="39352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43250" y="5935664"/>
                        <a:ext cx="2520950" cy="922337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20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89C9BC3D-D40C-4DF9-AABC-A41916AE51DF}" type="slidenum">
              <a:rPr lang="ru-RU" altLang="ru-RU" sz="1000">
                <a:latin typeface="Arial" panose="020B0604020202020204" pitchFamily="34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13</a:t>
            </a:fld>
            <a:endParaRPr lang="ru-RU" altLang="ru-RU" sz="10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743604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20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20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21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" dur="2000" fill="hold"/>
                                        <p:tgtEl>
                                          <p:spTgt spid="153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24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3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20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4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5" dur="2000" fill="hold"/>
                                        <p:tgtEl>
                                          <p:spTgt spid="2049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2" grpId="0"/>
      <p:bldP spid="20483" grpId="0" build="p"/>
      <p:bldP spid="20485" grpId="0"/>
      <p:bldP spid="2049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Rot="1" noChangeArrowheads="1"/>
          </p:cNvSpPr>
          <p:nvPr>
            <p:ph type="body" idx="4294967295"/>
          </p:nvPr>
        </p:nvSpPr>
        <p:spPr>
          <a:xfrm>
            <a:off x="1774825" y="260350"/>
            <a:ext cx="8642350" cy="6337300"/>
          </a:xfrm>
        </p:spPr>
        <p:txBody>
          <a:bodyPr/>
          <a:lstStyle/>
          <a:p>
            <a:pPr marL="0" indent="363538">
              <a:buNone/>
              <a:defRPr/>
            </a:pPr>
            <a:r>
              <a:rPr lang="ru-RU" sz="2400" dirty="0">
                <a:latin typeface="Times New Roman" pitchFamily="18" charset="0"/>
              </a:rPr>
              <a:t>Сравните с параллельным соединением сопротивлений </a:t>
            </a:r>
            <a:r>
              <a:rPr lang="en-US" sz="2400" i="1" dirty="0">
                <a:latin typeface="Times New Roman" pitchFamily="18" charset="0"/>
              </a:rPr>
              <a:t>R</a:t>
            </a:r>
            <a:r>
              <a:rPr lang="ru-RU" sz="2400" dirty="0">
                <a:latin typeface="Times New Roman" pitchFamily="18" charset="0"/>
              </a:rPr>
              <a:t>:</a:t>
            </a:r>
          </a:p>
          <a:p>
            <a:pPr marL="0" indent="363538">
              <a:buNone/>
              <a:defRPr/>
            </a:pPr>
            <a:r>
              <a:rPr lang="ru-RU" sz="2400" dirty="0">
                <a:latin typeface="Times New Roman" pitchFamily="18" charset="0"/>
              </a:rPr>
              <a:t>								(5.13)</a:t>
            </a:r>
          </a:p>
          <a:p>
            <a:pPr marL="0" indent="363538">
              <a:buNone/>
              <a:defRPr/>
            </a:pPr>
            <a:endParaRPr lang="ru-RU" sz="2400" dirty="0">
              <a:latin typeface="Times New Roman" pitchFamily="18" charset="0"/>
            </a:endParaRPr>
          </a:p>
          <a:p>
            <a:pPr marL="0" indent="363538">
              <a:buNone/>
              <a:defRPr/>
            </a:pPr>
            <a:r>
              <a:rPr lang="ru-RU" sz="2400" dirty="0">
                <a:latin typeface="Times New Roman" pitchFamily="18" charset="0"/>
              </a:rPr>
              <a:t>Таким образом, при параллельном соединении конденсаторов, их емкости складываются. </a:t>
            </a:r>
          </a:p>
          <a:p>
            <a:pPr marL="0" indent="363538">
              <a:buNone/>
              <a:defRPr/>
            </a:pPr>
            <a:r>
              <a:rPr lang="ru-RU" b="1" i="1" dirty="0">
                <a:solidFill>
                  <a:srgbClr val="C00000"/>
                </a:solidFill>
                <a:latin typeface="Times New Roman" pitchFamily="18" charset="0"/>
              </a:rPr>
              <a:t>2) Последовательное соединение :</a:t>
            </a:r>
          </a:p>
          <a:p>
            <a:pPr marL="0" indent="363538">
              <a:buNone/>
              <a:defRPr/>
            </a:pPr>
            <a:r>
              <a:rPr lang="ru-RU" sz="2400" dirty="0">
                <a:latin typeface="Times New Roman" pitchFamily="18" charset="0"/>
              </a:rPr>
              <a:t>Общим является заряд </a:t>
            </a:r>
            <a:r>
              <a:rPr lang="en-US" sz="2400" i="1" dirty="0">
                <a:latin typeface="Times New Roman" pitchFamily="18" charset="0"/>
              </a:rPr>
              <a:t>q</a:t>
            </a:r>
            <a:r>
              <a:rPr lang="ru-RU" sz="2400" dirty="0">
                <a:latin typeface="Times New Roman" pitchFamily="18" charset="0"/>
              </a:rPr>
              <a:t> </a:t>
            </a:r>
          </a:p>
          <a:p>
            <a:pPr marL="0" indent="363538" algn="ctr">
              <a:spcBef>
                <a:spcPct val="0"/>
              </a:spcBef>
              <a:buNone/>
              <a:defRPr/>
            </a:pPr>
            <a:endParaRPr lang="ru-RU" sz="2400" dirty="0">
              <a:latin typeface="Times New Roman" pitchFamily="18" charset="0"/>
            </a:endParaRPr>
          </a:p>
        </p:txBody>
      </p:sp>
      <p:sp>
        <p:nvSpPr>
          <p:cNvPr id="18435" name="Rectangle 3"/>
          <p:cNvSpPr>
            <a:spLocks noChangeArrowheads="1"/>
          </p:cNvSpPr>
          <p:nvPr/>
        </p:nvSpPr>
        <p:spPr bwMode="auto">
          <a:xfrm>
            <a:off x="1524001" y="3030022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>
              <a:latin typeface="Arial" panose="020B0604020202020204" pitchFamily="34" charset="0"/>
            </a:endParaRPr>
          </a:p>
        </p:txBody>
      </p:sp>
      <p:graphicFrame>
        <p:nvGraphicFramePr>
          <p:cNvPr id="21508" name="Object 4"/>
          <p:cNvGraphicFramePr>
            <a:graphicFrameLocks noChangeAspect="1"/>
          </p:cNvGraphicFramePr>
          <p:nvPr/>
        </p:nvGraphicFramePr>
        <p:xfrm>
          <a:off x="4511676" y="549276"/>
          <a:ext cx="2016125" cy="1063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2" name="Формула" r:id="rId3" imgW="812447" imgH="431613" progId="Equation.3">
                  <p:embed/>
                </p:oleObj>
              </mc:Choice>
              <mc:Fallback>
                <p:oleObj name="Формула" r:id="rId3" imgW="812447" imgH="43161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1676" y="549276"/>
                        <a:ext cx="2016125" cy="1063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150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4825" y="3429000"/>
            <a:ext cx="3924300" cy="215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8" name="Rectangle 6"/>
          <p:cNvSpPr>
            <a:spLocks noChangeArrowheads="1"/>
          </p:cNvSpPr>
          <p:nvPr/>
        </p:nvSpPr>
        <p:spPr bwMode="auto">
          <a:xfrm>
            <a:off x="1524001" y="3030022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>
              <a:latin typeface="Arial" panose="020B0604020202020204" pitchFamily="34" charset="0"/>
            </a:endParaRPr>
          </a:p>
        </p:txBody>
      </p:sp>
      <p:graphicFrame>
        <p:nvGraphicFramePr>
          <p:cNvPr id="21511" name="Object 7"/>
          <p:cNvGraphicFramePr>
            <a:graphicFrameLocks noChangeAspect="1"/>
          </p:cNvGraphicFramePr>
          <p:nvPr/>
        </p:nvGraphicFramePr>
        <p:xfrm>
          <a:off x="6240463" y="2816226"/>
          <a:ext cx="1223962" cy="919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3" name="Формула" r:id="rId6" imgW="571252" imgH="431613" progId="Equation.3">
                  <p:embed/>
                </p:oleObj>
              </mc:Choice>
              <mc:Fallback>
                <p:oleObj name="Формула" r:id="rId6" imgW="571252" imgH="43161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40463" y="2816226"/>
                        <a:ext cx="1223962" cy="919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40" name="Rectangle 8"/>
          <p:cNvSpPr>
            <a:spLocks noChangeArrowheads="1"/>
          </p:cNvSpPr>
          <p:nvPr/>
        </p:nvSpPr>
        <p:spPr bwMode="auto">
          <a:xfrm>
            <a:off x="1524001" y="3030022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>
              <a:latin typeface="Arial" panose="020B0604020202020204" pitchFamily="34" charset="0"/>
            </a:endParaRPr>
          </a:p>
        </p:txBody>
      </p:sp>
      <p:graphicFrame>
        <p:nvGraphicFramePr>
          <p:cNvPr id="21513" name="Object 9"/>
          <p:cNvGraphicFramePr>
            <a:graphicFrameLocks noChangeAspect="1"/>
          </p:cNvGraphicFramePr>
          <p:nvPr/>
        </p:nvGraphicFramePr>
        <p:xfrm>
          <a:off x="8401050" y="2773364"/>
          <a:ext cx="1366838" cy="960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4" name="Формула" r:id="rId8" imgW="609336" imgH="431613" progId="Equation.3">
                  <p:embed/>
                </p:oleObj>
              </mc:Choice>
              <mc:Fallback>
                <p:oleObj name="Формула" r:id="rId8" imgW="609336" imgH="43161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01050" y="2773364"/>
                        <a:ext cx="1366838" cy="9604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42" name="Rectangle 10"/>
          <p:cNvSpPr>
            <a:spLocks noChangeArrowheads="1"/>
          </p:cNvSpPr>
          <p:nvPr/>
        </p:nvSpPr>
        <p:spPr bwMode="auto">
          <a:xfrm>
            <a:off x="1524001" y="3030022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>
              <a:latin typeface="Arial" panose="020B0604020202020204" pitchFamily="34" charset="0"/>
            </a:endParaRPr>
          </a:p>
        </p:txBody>
      </p:sp>
      <p:graphicFrame>
        <p:nvGraphicFramePr>
          <p:cNvPr id="21515" name="Object 11"/>
          <p:cNvGraphicFramePr>
            <a:graphicFrameLocks noChangeAspect="1"/>
          </p:cNvGraphicFramePr>
          <p:nvPr/>
        </p:nvGraphicFramePr>
        <p:xfrm>
          <a:off x="6096001" y="3716339"/>
          <a:ext cx="2879725" cy="981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5" name="Формула" r:id="rId10" imgW="1257300" imgH="431800" progId="Equation.3">
                  <p:embed/>
                </p:oleObj>
              </mc:Choice>
              <mc:Fallback>
                <p:oleObj name="Формула" r:id="rId10" imgW="1257300" imgH="431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1" y="3716339"/>
                        <a:ext cx="2879725" cy="981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16" name="Rectangle 12"/>
          <p:cNvSpPr>
            <a:spLocks noChangeArrowheads="1"/>
          </p:cNvSpPr>
          <p:nvPr/>
        </p:nvSpPr>
        <p:spPr bwMode="auto">
          <a:xfrm>
            <a:off x="9048750" y="4076700"/>
            <a:ext cx="920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(5.14)</a:t>
            </a:r>
          </a:p>
        </p:txBody>
      </p:sp>
      <p:sp>
        <p:nvSpPr>
          <p:cNvPr id="18445" name="Rectangle 13"/>
          <p:cNvSpPr>
            <a:spLocks noChangeArrowheads="1"/>
          </p:cNvSpPr>
          <p:nvPr/>
        </p:nvSpPr>
        <p:spPr bwMode="auto">
          <a:xfrm>
            <a:off x="1524001" y="3030022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>
              <a:latin typeface="Arial" panose="020B0604020202020204" pitchFamily="34" charset="0"/>
            </a:endParaRPr>
          </a:p>
        </p:txBody>
      </p:sp>
      <p:graphicFrame>
        <p:nvGraphicFramePr>
          <p:cNvPr id="21518" name="Object 14"/>
          <p:cNvGraphicFramePr>
            <a:graphicFrameLocks noChangeAspect="1"/>
          </p:cNvGraphicFramePr>
          <p:nvPr/>
        </p:nvGraphicFramePr>
        <p:xfrm>
          <a:off x="6456363" y="4797425"/>
          <a:ext cx="2303462" cy="1176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6" name="Формула" r:id="rId12" imgW="837836" imgH="431613" progId="Equation.3">
                  <p:embed/>
                </p:oleObj>
              </mc:Choice>
              <mc:Fallback>
                <p:oleObj name="Формула" r:id="rId12" imgW="837836" imgH="43161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56363" y="4797425"/>
                        <a:ext cx="2303462" cy="1176338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19" name="Rectangle 15"/>
          <p:cNvSpPr>
            <a:spLocks noChangeArrowheads="1"/>
          </p:cNvSpPr>
          <p:nvPr/>
        </p:nvSpPr>
        <p:spPr bwMode="auto">
          <a:xfrm>
            <a:off x="4727575" y="6400800"/>
            <a:ext cx="64849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>
              <a:defRPr/>
            </a:pPr>
            <a:r>
              <a:rPr lang="en-US" sz="2400" dirty="0">
                <a:cs typeface="Times New Roman" pitchFamily="18" charset="0"/>
              </a:rPr>
              <a:t>	</a:t>
            </a:r>
            <a:r>
              <a:rPr lang="en-US" sz="2400" i="1" dirty="0">
                <a:solidFill>
                  <a:schemeClr val="tx1">
                    <a:lumMod val="50000"/>
                  </a:schemeClr>
                </a:solidFill>
                <a:cs typeface="Times New Roman" pitchFamily="18" charset="0"/>
              </a:rPr>
              <a:t>R = R1 + R2</a:t>
            </a:r>
            <a:r>
              <a:rPr lang="ru-RU" sz="2400" dirty="0">
                <a:solidFill>
                  <a:schemeClr val="tx1">
                    <a:lumMod val="50000"/>
                  </a:schemeClr>
                </a:solidFill>
                <a:cs typeface="Times New Roman" pitchFamily="18" charset="0"/>
              </a:rPr>
              <a:t> 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cs typeface="Times New Roman" pitchFamily="18" charset="0"/>
              </a:rPr>
              <a:t>  </a:t>
            </a:r>
            <a:r>
              <a:rPr lang="en-US" sz="2400" dirty="0">
                <a:cs typeface="Times New Roman" pitchFamily="18" charset="0"/>
              </a:rPr>
              <a:t>		(5.1</a:t>
            </a:r>
            <a:r>
              <a:rPr lang="ru-RU" sz="2400" dirty="0">
                <a:cs typeface="Times New Roman" pitchFamily="18" charset="0"/>
              </a:rPr>
              <a:t>5</a:t>
            </a:r>
            <a:r>
              <a:rPr lang="en-US" sz="2400" dirty="0">
                <a:cs typeface="Times New Roman" pitchFamily="18" charset="0"/>
              </a:rPr>
              <a:t>)</a:t>
            </a:r>
            <a:endParaRPr lang="ru-RU" sz="2400" dirty="0">
              <a:cs typeface="Times New Roman" pitchFamily="18" charset="0"/>
            </a:endParaRPr>
          </a:p>
        </p:txBody>
      </p:sp>
      <p:sp>
        <p:nvSpPr>
          <p:cNvPr id="18448" name="Rectangle 17"/>
          <p:cNvSpPr>
            <a:spLocks noChangeArrowheads="1"/>
          </p:cNvSpPr>
          <p:nvPr/>
        </p:nvSpPr>
        <p:spPr bwMode="auto">
          <a:xfrm>
            <a:off x="1524001" y="3030022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>
              <a:latin typeface="Arial" panose="020B0604020202020204" pitchFamily="34" charset="0"/>
            </a:endParaRPr>
          </a:p>
        </p:txBody>
      </p:sp>
      <p:graphicFrame>
        <p:nvGraphicFramePr>
          <p:cNvPr id="21522" name="Object 18"/>
          <p:cNvGraphicFramePr>
            <a:graphicFrameLocks noChangeAspect="1"/>
          </p:cNvGraphicFramePr>
          <p:nvPr/>
        </p:nvGraphicFramePr>
        <p:xfrm>
          <a:off x="2351089" y="5867400"/>
          <a:ext cx="1584325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7" name="Формула" r:id="rId14" imgW="685800" imgH="431800" progId="Equation.3">
                  <p:embed/>
                </p:oleObj>
              </mc:Choice>
              <mc:Fallback>
                <p:oleObj name="Формула" r:id="rId14" imgW="685800" imgH="431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51089" y="5867400"/>
                        <a:ext cx="1584325" cy="990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50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58EF7C6C-566D-4DBA-B520-EEDECD03A85E}" type="slidenum">
              <a:rPr lang="ru-RU" altLang="ru-RU" sz="1000">
                <a:latin typeface="Arial" panose="020B0604020202020204" pitchFamily="34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14</a:t>
            </a:fld>
            <a:endParaRPr lang="ru-RU" altLang="ru-RU" sz="10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1244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15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15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15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2150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2150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1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" dur="200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4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5" dur="2000" fill="hold"/>
                                        <p:tgtEl>
                                          <p:spTgt spid="215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27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8" dur="2000" fill="hold"/>
                                        <p:tgtEl>
                                          <p:spTgt spid="215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30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1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36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7" dur="2000" fill="hold"/>
                                        <p:tgtEl>
                                          <p:spTgt spid="215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9500"/>
                            </p:stCondLst>
                            <p:childTnLst>
                              <p:par>
                                <p:cTn id="3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21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43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4" dur="2000" fill="hold"/>
                                        <p:tgtEl>
                                          <p:spTgt spid="215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46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7" dur="2000" fill="hold"/>
                                        <p:tgtEl>
                                          <p:spTgt spid="215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4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500"/>
                                        <p:tgtEl>
                                          <p:spTgt spid="21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6" grpId="0" build="p"/>
      <p:bldP spid="21516" grpId="0"/>
      <p:bldP spid="2151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Rot="1" noChangeArrowheads="1"/>
          </p:cNvSpPr>
          <p:nvPr>
            <p:ph type="title" idx="4294967295"/>
          </p:nvPr>
        </p:nvSpPr>
        <p:spPr>
          <a:noFill/>
        </p:spPr>
        <p:txBody>
          <a:bodyPr/>
          <a:lstStyle/>
          <a:p>
            <a:pPr eaLnBrk="1" hangingPunct="1"/>
            <a:r>
              <a:rPr lang="ru-RU" altLang="ru-RU" sz="3200" b="1">
                <a:latin typeface="Times New Roman" panose="02020603050405020304" pitchFamily="18" charset="0"/>
              </a:rPr>
              <a:t>5.</a:t>
            </a:r>
            <a:r>
              <a:rPr lang="en-US" altLang="ru-RU" sz="3200" b="1">
                <a:latin typeface="Times New Roman" panose="02020603050405020304" pitchFamily="18" charset="0"/>
              </a:rPr>
              <a:t>3</a:t>
            </a:r>
            <a:r>
              <a:rPr lang="ru-RU" altLang="ru-RU" sz="3200" b="1">
                <a:latin typeface="Times New Roman" panose="02020603050405020304" pitchFamily="18" charset="0"/>
              </a:rPr>
              <a:t>.3. Расчет емкостей различных конденсаторов</a:t>
            </a:r>
          </a:p>
        </p:txBody>
      </p:sp>
      <p:sp>
        <p:nvSpPr>
          <p:cNvPr id="22531" name="Rectangle 3"/>
          <p:cNvSpPr>
            <a:spLocks noGrp="1" noRot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609600" indent="-609600">
              <a:buFont typeface="Wingdings" pitchFamily="2" charset="2"/>
              <a:buAutoNum type="arabicPeriod"/>
              <a:defRPr/>
            </a:pPr>
            <a:r>
              <a:rPr lang="ru-RU" b="1" i="1" dirty="0" smtClean="0">
                <a:effectLst/>
                <a:latin typeface="Times New Roman" pitchFamily="18" charset="0"/>
              </a:rPr>
              <a:t>Емкость плоского конденсатора.</a:t>
            </a:r>
            <a:endParaRPr lang="ru-RU" i="1" dirty="0" smtClean="0">
              <a:effectLst/>
              <a:latin typeface="Times New Roman" pitchFamily="18" charset="0"/>
            </a:endParaRPr>
          </a:p>
          <a:p>
            <a:pPr marL="609600" indent="-609600">
              <a:buFont typeface="Arial" charset="0"/>
              <a:buChar char="►"/>
              <a:defRPr/>
            </a:pPr>
            <a:endParaRPr lang="ru-RU" dirty="0" smtClean="0"/>
          </a:p>
        </p:txBody>
      </p:sp>
      <p:sp>
        <p:nvSpPr>
          <p:cNvPr id="19460" name="Rectangle 4"/>
          <p:cNvSpPr>
            <a:spLocks noChangeArrowheads="1"/>
          </p:cNvSpPr>
          <p:nvPr/>
        </p:nvSpPr>
        <p:spPr bwMode="auto">
          <a:xfrm>
            <a:off x="6003635" y="3030022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>
              <a:latin typeface="Arial" panose="020B0604020202020204" pitchFamily="34" charset="0"/>
            </a:endParaRPr>
          </a:p>
        </p:txBody>
      </p:sp>
      <p:graphicFrame>
        <p:nvGraphicFramePr>
          <p:cNvPr id="22533" name="Object 5"/>
          <p:cNvGraphicFramePr>
            <a:graphicFrameLocks noChangeAspect="1"/>
          </p:cNvGraphicFramePr>
          <p:nvPr/>
        </p:nvGraphicFramePr>
        <p:xfrm>
          <a:off x="2138363" y="2082801"/>
          <a:ext cx="1795462" cy="1363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6" name="Формула" r:id="rId3" imgW="647419" imgH="495085" progId="Equation.3">
                  <p:embed/>
                </p:oleObj>
              </mc:Choice>
              <mc:Fallback>
                <p:oleObj name="Формула" r:id="rId3" imgW="647419" imgH="49508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8363" y="2082801"/>
                        <a:ext cx="1795462" cy="1363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62" name="Rectangle 6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>
              <a:latin typeface="Arial" panose="020B0604020202020204" pitchFamily="34" charset="0"/>
            </a:endParaRPr>
          </a:p>
        </p:txBody>
      </p:sp>
      <p:graphicFrame>
        <p:nvGraphicFramePr>
          <p:cNvPr id="22535" name="Object 7"/>
          <p:cNvGraphicFramePr>
            <a:graphicFrameLocks noChangeAspect="1"/>
          </p:cNvGraphicFramePr>
          <p:nvPr/>
        </p:nvGraphicFramePr>
        <p:xfrm>
          <a:off x="5087939" y="1916114"/>
          <a:ext cx="4554537" cy="1597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7" name="Формула" r:id="rId5" imgW="1663700" imgH="584200" progId="Equation.3">
                  <p:embed/>
                </p:oleObj>
              </mc:Choice>
              <mc:Fallback>
                <p:oleObj name="Формула" r:id="rId5" imgW="1663700" imgH="584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87939" y="1916114"/>
                        <a:ext cx="4554537" cy="1597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2537" name="Picture 9" descr="66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4826" y="3500439"/>
            <a:ext cx="2327275" cy="280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9" name="Rectangle 11"/>
          <p:cNvSpPr>
            <a:spLocks noChangeArrowheads="1"/>
          </p:cNvSpPr>
          <p:nvPr/>
        </p:nvSpPr>
        <p:spPr bwMode="auto">
          <a:xfrm>
            <a:off x="4373563" y="3283259"/>
            <a:ext cx="6043642" cy="24314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где </a:t>
            </a:r>
            <a:r>
              <a:rPr lang="en-US" altLang="ru-RU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ru-RU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ru-RU" altLang="ru-RU" sz="2800" i="1" baseline="-30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altLang="ru-RU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ru-RU" altLang="ru-RU" sz="2800" i="1" baseline="-30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– расст. м/у пластинами.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Так как заряд                      , то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					     (5.16)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2540" name="Object 12"/>
          <p:cNvGraphicFramePr>
            <a:graphicFrameLocks noChangeAspect="1"/>
          </p:cNvGraphicFramePr>
          <p:nvPr/>
        </p:nvGraphicFramePr>
        <p:xfrm>
          <a:off x="6743701" y="3727450"/>
          <a:ext cx="1439863" cy="628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8" name="Формула" r:id="rId8" imgW="457002" imgH="203112" progId="Equation.3">
                  <p:embed/>
                </p:oleObj>
              </mc:Choice>
              <mc:Fallback>
                <p:oleObj name="Формула" r:id="rId8" imgW="457002" imgH="203112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43701" y="3727450"/>
                        <a:ext cx="1439863" cy="628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67" name="Rectangle 13"/>
          <p:cNvSpPr>
            <a:spLocks noChangeArrowheads="1"/>
          </p:cNvSpPr>
          <p:nvPr/>
        </p:nvSpPr>
        <p:spPr bwMode="auto">
          <a:xfrm>
            <a:off x="4432301" y="3621089"/>
            <a:ext cx="269875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200">
                <a:latin typeface="Arial" panose="020B0604020202020204" pitchFamily="34" charset="0"/>
                <a:cs typeface="Times New Roman" panose="02020603050405020304" pitchFamily="18" charset="0"/>
              </a:rPr>
              <a:t>, </a:t>
            </a:r>
            <a:endParaRPr lang="ru-RU" altLang="ru-RU" sz="1800">
              <a:latin typeface="Arial" panose="020B0604020202020204" pitchFamily="34" charset="0"/>
            </a:endParaRPr>
          </a:p>
        </p:txBody>
      </p:sp>
      <p:sp>
        <p:nvSpPr>
          <p:cNvPr id="19468" name="Rectangle 14"/>
          <p:cNvSpPr>
            <a:spLocks noChangeArrowheads="1"/>
          </p:cNvSpPr>
          <p:nvPr/>
        </p:nvSpPr>
        <p:spPr bwMode="auto">
          <a:xfrm>
            <a:off x="1524001" y="3030022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>
              <a:latin typeface="Arial" panose="020B0604020202020204" pitchFamily="34" charset="0"/>
            </a:endParaRPr>
          </a:p>
        </p:txBody>
      </p:sp>
      <p:graphicFrame>
        <p:nvGraphicFramePr>
          <p:cNvPr id="22543" name="Object 15"/>
          <p:cNvGraphicFramePr>
            <a:graphicFrameLocks noChangeAspect="1"/>
          </p:cNvGraphicFramePr>
          <p:nvPr/>
        </p:nvGraphicFramePr>
        <p:xfrm>
          <a:off x="4343400" y="4554538"/>
          <a:ext cx="4440238" cy="1547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9" name="Формула" r:id="rId10" imgW="1409088" imgH="495085" progId="Equation.3">
                  <p:embed/>
                </p:oleObj>
              </mc:Choice>
              <mc:Fallback>
                <p:oleObj name="Формула" r:id="rId10" imgW="1409088" imgH="49508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43400" y="4554538"/>
                        <a:ext cx="4440238" cy="1547812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70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07542F8C-6E6A-454D-B18A-204AA65885B6}" type="slidenum">
              <a:rPr lang="ru-RU" altLang="ru-RU" sz="1000">
                <a:latin typeface="Arial" panose="020B0604020202020204" pitchFamily="34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15</a:t>
            </a:fld>
            <a:endParaRPr lang="ru-RU" altLang="ru-RU" sz="10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214263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20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3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2000" fill="hold"/>
                                        <p:tgtEl>
                                          <p:spTgt spid="225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16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7" dur="2000" fill="hold"/>
                                        <p:tgtEl>
                                          <p:spTgt spid="225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1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22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23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" dur="2000" fill="hold"/>
                                        <p:tgtEl>
                                          <p:spTgt spid="225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26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7" dur="2000" fill="hold"/>
                                        <p:tgtEl>
                                          <p:spTgt spid="225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29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25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0" grpId="0"/>
      <p:bldP spid="22531" grpId="0" build="p"/>
      <p:bldP spid="2253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Rot="1" noChangeArrowheads="1"/>
          </p:cNvSpPr>
          <p:nvPr>
            <p:ph type="body" idx="4294967295"/>
          </p:nvPr>
        </p:nvSpPr>
        <p:spPr>
          <a:xfrm>
            <a:off x="1524000" y="0"/>
            <a:ext cx="9144000" cy="6858000"/>
          </a:xfrm>
        </p:spPr>
        <p:txBody>
          <a:bodyPr/>
          <a:lstStyle/>
          <a:p>
            <a:pPr marL="1076325" lvl="1" indent="-533400">
              <a:buFont typeface="Wingdings" panose="05000000000000000000" pitchFamily="2" charset="2"/>
              <a:buAutoNum type="arabicPeriod"/>
              <a:defRPr/>
            </a:pPr>
            <a:r>
              <a:rPr lang="ru-RU" b="1" i="1" dirty="0">
                <a:solidFill>
                  <a:srgbClr val="C00000"/>
                </a:solidFill>
                <a:latin typeface="Times New Roman" pitchFamily="18" charset="0"/>
              </a:rPr>
              <a:t>Емкость цилиндрического конденсатора</a:t>
            </a:r>
            <a:r>
              <a:rPr lang="ru-RU" b="1" i="1" dirty="0">
                <a:solidFill>
                  <a:srgbClr val="FF0000"/>
                </a:solidFill>
                <a:latin typeface="Times New Roman" pitchFamily="18" charset="0"/>
              </a:rPr>
              <a:t>.</a:t>
            </a:r>
          </a:p>
          <a:p>
            <a:pPr marL="0" indent="363538">
              <a:buNone/>
              <a:defRPr/>
            </a:pPr>
            <a:r>
              <a:rPr lang="ru-RU" b="1" dirty="0">
                <a:latin typeface="Times New Roman" pitchFamily="18" charset="0"/>
              </a:rPr>
              <a:t>				       </a:t>
            </a:r>
            <a:r>
              <a:rPr lang="ru-RU" sz="2400" dirty="0">
                <a:latin typeface="Times New Roman" pitchFamily="18" charset="0"/>
              </a:rPr>
              <a:t>Разность потенциалов между 				</a:t>
            </a:r>
            <a:r>
              <a:rPr lang="en-US" sz="2400" dirty="0">
                <a:latin typeface="Times New Roman" pitchFamily="18" charset="0"/>
              </a:rPr>
              <a:t>	</a:t>
            </a:r>
            <a:r>
              <a:rPr lang="ru-RU" sz="2400" dirty="0">
                <a:latin typeface="Times New Roman" pitchFamily="18" charset="0"/>
              </a:rPr>
              <a:t>     обкладками цилиндрического 				</a:t>
            </a:r>
            <a:r>
              <a:rPr lang="en-US" sz="2400" dirty="0">
                <a:latin typeface="Times New Roman" pitchFamily="18" charset="0"/>
              </a:rPr>
              <a:t>	</a:t>
            </a:r>
            <a:r>
              <a:rPr lang="ru-RU" sz="2400" dirty="0">
                <a:latin typeface="Times New Roman" pitchFamily="18" charset="0"/>
              </a:rPr>
              <a:t>     конденсатора</a:t>
            </a:r>
          </a:p>
          <a:p>
            <a:pPr marL="0" indent="363538">
              <a:buNone/>
              <a:defRPr/>
            </a:pPr>
            <a:r>
              <a:rPr lang="ru-RU" sz="2400" dirty="0">
                <a:latin typeface="Times New Roman" pitchFamily="18" charset="0"/>
              </a:rPr>
              <a:t>							</a:t>
            </a:r>
            <a:r>
              <a:rPr lang="en-US" sz="2400" dirty="0">
                <a:latin typeface="Times New Roman" pitchFamily="18" charset="0"/>
              </a:rPr>
              <a:t>	</a:t>
            </a:r>
            <a:r>
              <a:rPr lang="ru-RU" sz="2400" dirty="0">
                <a:latin typeface="Times New Roman" pitchFamily="18" charset="0"/>
              </a:rPr>
              <a:t>     (5.17)</a:t>
            </a:r>
            <a:endParaRPr lang="en-US" sz="2400" dirty="0">
              <a:latin typeface="Times New Roman" pitchFamily="18" charset="0"/>
            </a:endParaRPr>
          </a:p>
          <a:p>
            <a:pPr marL="0" indent="363538">
              <a:buNone/>
              <a:defRPr/>
            </a:pPr>
            <a:endParaRPr lang="ru-RU" sz="2400" dirty="0">
              <a:latin typeface="Times New Roman" pitchFamily="18" charset="0"/>
            </a:endParaRPr>
          </a:p>
          <a:p>
            <a:pPr marL="0" indent="363538">
              <a:buNone/>
              <a:defRPr/>
            </a:pPr>
            <a:r>
              <a:rPr lang="ru-RU" sz="2400" dirty="0">
                <a:latin typeface="Times New Roman" pitchFamily="18" charset="0"/>
              </a:rPr>
              <a:t>				     где λ – линейная плотность 			</a:t>
            </a:r>
            <a:r>
              <a:rPr lang="en-US" sz="2400" dirty="0">
                <a:latin typeface="Times New Roman" pitchFamily="18" charset="0"/>
              </a:rPr>
              <a:t>		</a:t>
            </a:r>
            <a:r>
              <a:rPr lang="ru-RU" sz="2400" dirty="0">
                <a:latin typeface="Times New Roman" pitchFamily="18" charset="0"/>
              </a:rPr>
              <a:t>     заряда,</a:t>
            </a:r>
            <a:r>
              <a:rPr lang="ru-RU" sz="2400" i="1" dirty="0">
                <a:latin typeface="Times New Roman" pitchFamily="18" charset="0"/>
              </a:rPr>
              <a:t>       </a:t>
            </a:r>
            <a:r>
              <a:rPr lang="en-US" sz="2400" i="1" dirty="0">
                <a:latin typeface="Times New Roman" pitchFamily="18" charset="0"/>
              </a:rPr>
              <a:t>R</a:t>
            </a:r>
            <a:r>
              <a:rPr lang="ru-RU" sz="2400" dirty="0">
                <a:latin typeface="Times New Roman" pitchFamily="18" charset="0"/>
              </a:rPr>
              <a:t>1и</a:t>
            </a:r>
            <a:r>
              <a:rPr lang="ru-RU" sz="2400" i="1" dirty="0">
                <a:latin typeface="Times New Roman" pitchFamily="18" charset="0"/>
              </a:rPr>
              <a:t> </a:t>
            </a:r>
            <a:r>
              <a:rPr lang="en-US" sz="2400" i="1" dirty="0">
                <a:latin typeface="Times New Roman" pitchFamily="18" charset="0"/>
              </a:rPr>
              <a:t>R</a:t>
            </a:r>
            <a:r>
              <a:rPr lang="ru-RU" sz="2400" dirty="0">
                <a:latin typeface="Times New Roman" pitchFamily="18" charset="0"/>
              </a:rPr>
              <a:t>2 – радиусы 			</a:t>
            </a:r>
            <a:r>
              <a:rPr lang="en-US" sz="2400" dirty="0">
                <a:latin typeface="Times New Roman" pitchFamily="18" charset="0"/>
              </a:rPr>
              <a:t>	</a:t>
            </a:r>
            <a:r>
              <a:rPr lang="ru-RU" sz="2400" dirty="0">
                <a:latin typeface="Times New Roman" pitchFamily="18" charset="0"/>
              </a:rPr>
              <a:t>	     цилиндрических обкладок.</a:t>
            </a:r>
            <a:endParaRPr lang="en-US" sz="2400" dirty="0">
              <a:latin typeface="Times New Roman" pitchFamily="18" charset="0"/>
            </a:endParaRPr>
          </a:p>
          <a:p>
            <a:pPr marL="0" indent="363538">
              <a:buNone/>
              <a:defRPr/>
            </a:pPr>
            <a:r>
              <a:rPr lang="ru-RU" sz="2400" i="1" dirty="0">
                <a:latin typeface="Times New Roman" pitchFamily="18" charset="0"/>
              </a:rPr>
              <a:t>	</a:t>
            </a:r>
            <a:endParaRPr lang="en-US" sz="2400" dirty="0">
              <a:latin typeface="Times New Roman" pitchFamily="18" charset="0"/>
            </a:endParaRPr>
          </a:p>
          <a:p>
            <a:pPr marL="0" indent="363538">
              <a:buNone/>
              <a:defRPr/>
            </a:pPr>
            <a:r>
              <a:rPr lang="en-US" sz="2400" i="1" dirty="0">
                <a:latin typeface="Times New Roman" pitchFamily="18" charset="0"/>
              </a:rPr>
              <a:t>q</a:t>
            </a:r>
            <a:r>
              <a:rPr lang="ru-RU" sz="2400" dirty="0">
                <a:latin typeface="Times New Roman" pitchFamily="18" charset="0"/>
              </a:rPr>
              <a:t> = </a:t>
            </a:r>
            <a:r>
              <a:rPr lang="en-US" sz="2400" dirty="0" err="1">
                <a:latin typeface="Times New Roman" pitchFamily="18" charset="0"/>
              </a:rPr>
              <a:t>λ</a:t>
            </a:r>
            <a:r>
              <a:rPr lang="en-US" sz="2400" i="1" dirty="0" err="1">
                <a:latin typeface="Times New Roman" pitchFamily="18" charset="0"/>
              </a:rPr>
              <a:t>l</a:t>
            </a:r>
            <a:r>
              <a:rPr lang="ru-RU" sz="2400" dirty="0">
                <a:latin typeface="Times New Roman" pitchFamily="18" charset="0"/>
              </a:rPr>
              <a:t>, (</a:t>
            </a:r>
            <a:r>
              <a:rPr lang="en-US" sz="2400" i="1" dirty="0">
                <a:latin typeface="Times New Roman" pitchFamily="18" charset="0"/>
              </a:rPr>
              <a:t>l </a:t>
            </a:r>
            <a:r>
              <a:rPr lang="ru-RU" sz="2400" dirty="0">
                <a:latin typeface="Times New Roman" pitchFamily="18" charset="0"/>
              </a:rPr>
              <a:t>– длина конденсатора)</a:t>
            </a:r>
          </a:p>
          <a:p>
            <a:pPr marL="0" indent="363538">
              <a:buNone/>
              <a:defRPr/>
            </a:pPr>
            <a:endParaRPr lang="ru-RU" sz="2400" dirty="0">
              <a:latin typeface="Times New Roman" pitchFamily="18" charset="0"/>
            </a:endParaRPr>
          </a:p>
          <a:p>
            <a:pPr marL="0" indent="363538">
              <a:buNone/>
              <a:defRPr/>
            </a:pPr>
            <a:r>
              <a:rPr lang="ru-RU" sz="2400" dirty="0">
                <a:latin typeface="Times New Roman" pitchFamily="18" charset="0"/>
              </a:rPr>
              <a:t>						</a:t>
            </a:r>
            <a:r>
              <a:rPr lang="en-US" sz="2400" dirty="0">
                <a:latin typeface="Times New Roman" pitchFamily="18" charset="0"/>
              </a:rPr>
              <a:t>	</a:t>
            </a:r>
            <a:r>
              <a:rPr lang="ru-RU" sz="2400" dirty="0">
                <a:latin typeface="Times New Roman" pitchFamily="18" charset="0"/>
              </a:rPr>
              <a:t>	      (5.18)</a:t>
            </a:r>
          </a:p>
          <a:p>
            <a:pPr marL="0" indent="363538">
              <a:buNone/>
              <a:defRPr/>
            </a:pPr>
            <a:endParaRPr lang="ru-RU" sz="2400" dirty="0">
              <a:latin typeface="Times New Roman" pitchFamily="18" charset="0"/>
            </a:endParaRPr>
          </a:p>
          <a:p>
            <a:pPr marL="0" indent="363538">
              <a:buNone/>
              <a:defRPr/>
            </a:pPr>
            <a:r>
              <a:rPr lang="ru-RU" sz="2400" dirty="0">
                <a:latin typeface="Times New Roman" pitchFamily="18" charset="0"/>
              </a:rPr>
              <a:t>					</a:t>
            </a:r>
            <a:r>
              <a:rPr lang="en-US" sz="2400" dirty="0">
                <a:latin typeface="Times New Roman" pitchFamily="18" charset="0"/>
              </a:rPr>
              <a:t>	</a:t>
            </a:r>
            <a:r>
              <a:rPr lang="ru-RU" sz="2400" dirty="0">
                <a:latin typeface="Times New Roman" pitchFamily="18" charset="0"/>
              </a:rPr>
              <a:t>	                   (5.19)</a:t>
            </a:r>
          </a:p>
        </p:txBody>
      </p:sp>
      <p:pic>
        <p:nvPicPr>
          <p:cNvPr id="23555" name="Picture 3" descr="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838200"/>
            <a:ext cx="1881188" cy="25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6" name="Picture 4" descr="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1" y="838200"/>
            <a:ext cx="2098675" cy="25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5" name="Rectangle 5"/>
          <p:cNvSpPr>
            <a:spLocks noChangeArrowheads="1"/>
          </p:cNvSpPr>
          <p:nvPr/>
        </p:nvSpPr>
        <p:spPr bwMode="auto">
          <a:xfrm>
            <a:off x="1524001" y="3020497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>
              <a:latin typeface="Arial" panose="020B0604020202020204" pitchFamily="34" charset="0"/>
            </a:endParaRPr>
          </a:p>
        </p:txBody>
      </p:sp>
      <p:graphicFrame>
        <p:nvGraphicFramePr>
          <p:cNvPr id="23558" name="Object 6"/>
          <p:cNvGraphicFramePr>
            <a:graphicFrameLocks noChangeAspect="1"/>
          </p:cNvGraphicFramePr>
          <p:nvPr/>
        </p:nvGraphicFramePr>
        <p:xfrm>
          <a:off x="6084889" y="1568450"/>
          <a:ext cx="2695575" cy="1068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0" name="Формула" r:id="rId5" imgW="1256755" imgH="495085" progId="Equation.3">
                  <p:embed/>
                </p:oleObj>
              </mc:Choice>
              <mc:Fallback>
                <p:oleObj name="Формула" r:id="rId5" imgW="1256755" imgH="49508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84889" y="1568450"/>
                        <a:ext cx="2695575" cy="1068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87" name="Rectangle 7"/>
          <p:cNvSpPr>
            <a:spLocks noChangeArrowheads="1"/>
          </p:cNvSpPr>
          <p:nvPr/>
        </p:nvSpPr>
        <p:spPr bwMode="auto">
          <a:xfrm>
            <a:off x="1524001" y="292048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>
              <a:latin typeface="Arial" panose="020B0604020202020204" pitchFamily="34" charset="0"/>
            </a:endParaRPr>
          </a:p>
        </p:txBody>
      </p:sp>
      <p:graphicFrame>
        <p:nvGraphicFramePr>
          <p:cNvPr id="23560" name="Object 8"/>
          <p:cNvGraphicFramePr>
            <a:graphicFrameLocks noChangeAspect="1"/>
          </p:cNvGraphicFramePr>
          <p:nvPr/>
        </p:nvGraphicFramePr>
        <p:xfrm>
          <a:off x="5888038" y="3963989"/>
          <a:ext cx="3295650" cy="1857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1" name="Формула" r:id="rId7" imgW="1308100" imgH="736600" progId="Equation.3">
                  <p:embed/>
                </p:oleObj>
              </mc:Choice>
              <mc:Fallback>
                <p:oleObj name="Формула" r:id="rId7" imgW="1308100" imgH="736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88038" y="3963989"/>
                        <a:ext cx="3295650" cy="1857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89" name="Rectangle 9"/>
          <p:cNvSpPr>
            <a:spLocks noChangeArrowheads="1"/>
          </p:cNvSpPr>
          <p:nvPr/>
        </p:nvSpPr>
        <p:spPr bwMode="auto">
          <a:xfrm>
            <a:off x="1524001" y="2934772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>
              <a:latin typeface="Arial" panose="020B0604020202020204" pitchFamily="34" charset="0"/>
            </a:endParaRPr>
          </a:p>
        </p:txBody>
      </p:sp>
      <p:graphicFrame>
        <p:nvGraphicFramePr>
          <p:cNvPr id="23562" name="Object 10"/>
          <p:cNvGraphicFramePr>
            <a:graphicFrameLocks noChangeAspect="1"/>
          </p:cNvGraphicFramePr>
          <p:nvPr/>
        </p:nvGraphicFramePr>
        <p:xfrm>
          <a:off x="2365376" y="5102225"/>
          <a:ext cx="2722563" cy="1873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2" name="Формула" r:id="rId9" imgW="1028254" imgH="710891" progId="Equation.3">
                  <p:embed/>
                </p:oleObj>
              </mc:Choice>
              <mc:Fallback>
                <p:oleObj name="Формула" r:id="rId9" imgW="1028254" imgH="710891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5376" y="5102225"/>
                        <a:ext cx="2722563" cy="1873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91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7387BEC7-190A-4084-9CD8-1A9603E35738}" type="slidenum">
              <a:rPr lang="ru-RU" altLang="ru-RU" sz="1000">
                <a:latin typeface="Arial" panose="020B0604020202020204" pitchFamily="34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16</a:t>
            </a:fld>
            <a:endParaRPr lang="ru-RU" altLang="ru-RU" sz="10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5551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35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35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35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235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2355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2355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2355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2355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4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3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50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3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56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7" dur="2000" fill="hold"/>
                                        <p:tgtEl>
                                          <p:spTgt spid="235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59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0" dur="2000" fill="hold"/>
                                        <p:tgtEl>
                                          <p:spTgt spid="235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62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3" dur="2000" fill="hold"/>
                                        <p:tgtEl>
                                          <p:spTgt spid="235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4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Rot="1" noChangeArrowheads="1"/>
          </p:cNvSpPr>
          <p:nvPr>
            <p:ph type="body" idx="4294967295"/>
          </p:nvPr>
        </p:nvSpPr>
        <p:spPr>
          <a:xfrm>
            <a:off x="1774825" y="260350"/>
            <a:ext cx="8713788" cy="6337300"/>
          </a:xfrm>
        </p:spPr>
        <p:txBody>
          <a:bodyPr/>
          <a:lstStyle/>
          <a:p>
            <a:pPr marL="0" indent="363538">
              <a:buNone/>
              <a:defRPr/>
            </a:pPr>
            <a:r>
              <a:rPr lang="ru-RU" sz="2400" dirty="0">
                <a:latin typeface="Times New Roman" pitchFamily="18" charset="0"/>
              </a:rPr>
              <a:t>Понятно, что зазор между обкладками мал: </a:t>
            </a:r>
            <a:r>
              <a:rPr lang="en-US" sz="2400" i="1" dirty="0">
                <a:latin typeface="Times New Roman" pitchFamily="18" charset="0"/>
              </a:rPr>
              <a:t>d </a:t>
            </a:r>
            <a:r>
              <a:rPr lang="ru-RU" sz="2400" dirty="0">
                <a:latin typeface="Times New Roman" pitchFamily="18" charset="0"/>
              </a:rPr>
              <a:t>= </a:t>
            </a:r>
            <a:r>
              <a:rPr lang="en-US" sz="2400" i="1" dirty="0">
                <a:latin typeface="Times New Roman" pitchFamily="18" charset="0"/>
              </a:rPr>
              <a:t>R</a:t>
            </a:r>
            <a:r>
              <a:rPr lang="ru-RU" sz="2400" baseline="-25000" dirty="0">
                <a:latin typeface="Times New Roman" pitchFamily="18" charset="0"/>
              </a:rPr>
              <a:t>2</a:t>
            </a:r>
            <a:r>
              <a:rPr lang="ru-RU" sz="2400" dirty="0">
                <a:latin typeface="Times New Roman" pitchFamily="18" charset="0"/>
              </a:rPr>
              <a:t> –</a:t>
            </a:r>
            <a:r>
              <a:rPr lang="ru-RU" sz="2400" i="1" dirty="0">
                <a:latin typeface="Times New Roman" pitchFamily="18" charset="0"/>
              </a:rPr>
              <a:t> </a:t>
            </a:r>
            <a:r>
              <a:rPr lang="en-US" sz="2400" i="1" dirty="0">
                <a:latin typeface="Times New Roman" pitchFamily="18" charset="0"/>
              </a:rPr>
              <a:t>R</a:t>
            </a:r>
            <a:r>
              <a:rPr lang="ru-RU" sz="2400" baseline="-25000" dirty="0">
                <a:latin typeface="Times New Roman" pitchFamily="18" charset="0"/>
              </a:rPr>
              <a:t>1</a:t>
            </a:r>
            <a:r>
              <a:rPr lang="ru-RU" sz="2400" dirty="0">
                <a:latin typeface="Times New Roman" pitchFamily="18" charset="0"/>
              </a:rPr>
              <a:t>, то есть </a:t>
            </a:r>
            <a:r>
              <a:rPr lang="en-US" sz="2400" i="1" dirty="0">
                <a:latin typeface="Times New Roman" pitchFamily="18" charset="0"/>
              </a:rPr>
              <a:t>d</a:t>
            </a:r>
            <a:r>
              <a:rPr lang="ru-RU" sz="2400" dirty="0">
                <a:latin typeface="Times New Roman" pitchFamily="18" charset="0"/>
              </a:rPr>
              <a:t> &lt;&lt; </a:t>
            </a:r>
            <a:r>
              <a:rPr lang="en-US" sz="2400" i="1" dirty="0">
                <a:latin typeface="Times New Roman" pitchFamily="18" charset="0"/>
              </a:rPr>
              <a:t>R</a:t>
            </a:r>
            <a:r>
              <a:rPr lang="ru-RU" sz="2400" baseline="-25000" dirty="0">
                <a:latin typeface="Times New Roman" pitchFamily="18" charset="0"/>
              </a:rPr>
              <a:t>1</a:t>
            </a:r>
            <a:r>
              <a:rPr lang="ru-RU" sz="2400" dirty="0">
                <a:latin typeface="Times New Roman" pitchFamily="18" charset="0"/>
              </a:rPr>
              <a:t>, тогда</a:t>
            </a:r>
          </a:p>
          <a:p>
            <a:pPr marL="0" indent="363538">
              <a:buNone/>
              <a:defRPr/>
            </a:pPr>
            <a:endParaRPr lang="ru-RU" sz="2400" dirty="0">
              <a:latin typeface="Times New Roman" pitchFamily="18" charset="0"/>
            </a:endParaRPr>
          </a:p>
          <a:p>
            <a:pPr marL="0" indent="363538">
              <a:buNone/>
              <a:defRPr/>
            </a:pPr>
            <a:endParaRPr lang="ru-RU" sz="2400" dirty="0">
              <a:latin typeface="Times New Roman" pitchFamily="18" charset="0"/>
            </a:endParaRPr>
          </a:p>
          <a:p>
            <a:pPr marL="0" indent="363538">
              <a:buNone/>
              <a:defRPr/>
            </a:pPr>
            <a:r>
              <a:rPr lang="ru-RU" sz="2400" dirty="0">
                <a:latin typeface="Times New Roman" pitchFamily="18" charset="0"/>
              </a:rPr>
              <a:t>					</a:t>
            </a:r>
            <a:r>
              <a:rPr lang="en-US" sz="2400" dirty="0">
                <a:latin typeface="Times New Roman" pitchFamily="18" charset="0"/>
              </a:rPr>
              <a:t>		</a:t>
            </a:r>
            <a:r>
              <a:rPr lang="ru-RU" sz="2400" dirty="0">
                <a:latin typeface="Times New Roman" pitchFamily="18" charset="0"/>
              </a:rPr>
              <a:t>	(5.20)</a:t>
            </a:r>
          </a:p>
          <a:p>
            <a:pPr marL="0" indent="363538">
              <a:buNone/>
              <a:defRPr/>
            </a:pPr>
            <a:endParaRPr lang="ru-RU" sz="2400" dirty="0">
              <a:latin typeface="Times New Roman" pitchFamily="18" charset="0"/>
            </a:endParaRPr>
          </a:p>
          <a:p>
            <a:pPr marL="0" indent="363538">
              <a:buNone/>
              <a:defRPr/>
            </a:pPr>
            <a:r>
              <a:rPr lang="ru-RU" sz="2400" b="1" i="1" dirty="0">
                <a:solidFill>
                  <a:srgbClr val="C00000"/>
                </a:solidFill>
                <a:latin typeface="Times New Roman" pitchFamily="18" charset="0"/>
              </a:rPr>
              <a:t>3. Емкость шарового конденсатора.</a:t>
            </a:r>
          </a:p>
          <a:p>
            <a:pPr marL="0" indent="363538">
              <a:buNone/>
              <a:defRPr/>
            </a:pPr>
            <a:endParaRPr lang="ru-RU" sz="2400" b="1" i="1" dirty="0">
              <a:solidFill>
                <a:srgbClr val="FF0000"/>
              </a:solidFill>
              <a:latin typeface="Times New Roman" pitchFamily="18" charset="0"/>
            </a:endParaRPr>
          </a:p>
          <a:p>
            <a:pPr marL="0" indent="363538">
              <a:buNone/>
              <a:defRPr/>
            </a:pPr>
            <a:r>
              <a:rPr lang="ru-RU" sz="2400" b="1" dirty="0">
                <a:latin typeface="Times New Roman" pitchFamily="18" charset="0"/>
              </a:rPr>
              <a:t>								</a:t>
            </a:r>
            <a:r>
              <a:rPr lang="ru-RU" sz="2400" dirty="0">
                <a:latin typeface="Times New Roman" pitchFamily="18" charset="0"/>
              </a:rPr>
              <a:t>(5.21)</a:t>
            </a:r>
          </a:p>
          <a:p>
            <a:pPr marL="0" indent="363538">
              <a:buNone/>
              <a:defRPr/>
            </a:pPr>
            <a:r>
              <a:rPr lang="ru-RU" dirty="0" smtClean="0">
                <a:effectLst/>
                <a:latin typeface="Times New Roman" pitchFamily="18" charset="0"/>
              </a:rPr>
              <a:t>		    </a:t>
            </a:r>
            <a:r>
              <a:rPr lang="ru-RU" sz="2400" dirty="0">
                <a:latin typeface="Times New Roman" pitchFamily="18" charset="0"/>
              </a:rPr>
              <a:t>Это разность потенциалов между обкладками 		     шарового конденсатора, где </a:t>
            </a:r>
            <a:r>
              <a:rPr lang="en-US" sz="2400" i="1" dirty="0">
                <a:latin typeface="Times New Roman" pitchFamily="18" charset="0"/>
              </a:rPr>
              <a:t>R</a:t>
            </a:r>
            <a:r>
              <a:rPr lang="ru-RU" sz="2400" dirty="0">
                <a:latin typeface="Times New Roman" pitchFamily="18" charset="0"/>
              </a:rPr>
              <a:t>1 и </a:t>
            </a:r>
            <a:r>
              <a:rPr lang="en-US" sz="2400" i="1" dirty="0">
                <a:latin typeface="Times New Roman" pitchFamily="18" charset="0"/>
              </a:rPr>
              <a:t>R</a:t>
            </a:r>
            <a:r>
              <a:rPr lang="ru-RU" sz="2400" dirty="0">
                <a:latin typeface="Times New Roman" pitchFamily="18" charset="0"/>
              </a:rPr>
              <a:t>2 – радиусы 		     шаров.</a:t>
            </a:r>
          </a:p>
          <a:p>
            <a:pPr marL="0" indent="363538">
              <a:buNone/>
              <a:defRPr/>
            </a:pPr>
            <a:endParaRPr lang="ru-RU" sz="2400" dirty="0">
              <a:latin typeface="Times New Roman" pitchFamily="18" charset="0"/>
            </a:endParaRPr>
          </a:p>
          <a:p>
            <a:pPr marL="0" indent="363538">
              <a:buNone/>
              <a:defRPr/>
            </a:pPr>
            <a:r>
              <a:rPr lang="ru-RU" sz="2400" dirty="0">
                <a:latin typeface="Times New Roman" pitchFamily="18" charset="0"/>
              </a:rPr>
              <a:t>							(5.22)</a:t>
            </a:r>
          </a:p>
        </p:txBody>
      </p:sp>
      <p:sp>
        <p:nvSpPr>
          <p:cNvPr id="21507" name="Rectangle 3"/>
          <p:cNvSpPr>
            <a:spLocks noChangeArrowheads="1"/>
          </p:cNvSpPr>
          <p:nvPr/>
        </p:nvSpPr>
        <p:spPr bwMode="auto">
          <a:xfrm>
            <a:off x="1524001" y="3020497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>
              <a:latin typeface="Arial" panose="020B0604020202020204" pitchFamily="34" charset="0"/>
            </a:endParaRPr>
          </a:p>
        </p:txBody>
      </p:sp>
      <p:graphicFrame>
        <p:nvGraphicFramePr>
          <p:cNvPr id="24580" name="Object 4"/>
          <p:cNvGraphicFramePr>
            <a:graphicFrameLocks noChangeAspect="1"/>
          </p:cNvGraphicFramePr>
          <p:nvPr/>
        </p:nvGraphicFramePr>
        <p:xfrm>
          <a:off x="1992313" y="1052513"/>
          <a:ext cx="1871662" cy="806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4" name="Формула" r:id="rId3" imgW="1040948" imgH="444307" progId="Equation.3">
                  <p:embed/>
                </p:oleObj>
              </mc:Choice>
              <mc:Fallback>
                <p:oleObj name="Формула" r:id="rId3" imgW="1040948" imgH="444307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92313" y="1052513"/>
                        <a:ext cx="1871662" cy="806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09" name="Rectangle 5"/>
          <p:cNvSpPr>
            <a:spLocks noChangeArrowheads="1"/>
          </p:cNvSpPr>
          <p:nvPr/>
        </p:nvSpPr>
        <p:spPr bwMode="auto">
          <a:xfrm>
            <a:off x="1524001" y="3030022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>
              <a:latin typeface="Arial" panose="020B0604020202020204" pitchFamily="34" charset="0"/>
            </a:endParaRPr>
          </a:p>
        </p:txBody>
      </p:sp>
      <p:graphicFrame>
        <p:nvGraphicFramePr>
          <p:cNvPr id="24582" name="Object 6"/>
          <p:cNvGraphicFramePr>
            <a:graphicFrameLocks noChangeAspect="1"/>
          </p:cNvGraphicFramePr>
          <p:nvPr/>
        </p:nvGraphicFramePr>
        <p:xfrm>
          <a:off x="3652838" y="1760538"/>
          <a:ext cx="3706812" cy="1065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5" name="Формула" r:id="rId5" imgW="1713756" imgH="495085" progId="Equation.3">
                  <p:embed/>
                </p:oleObj>
              </mc:Choice>
              <mc:Fallback>
                <p:oleObj name="Формула" r:id="rId5" imgW="1713756" imgH="49508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52838" y="1760538"/>
                        <a:ext cx="3706812" cy="1065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4583" name="Picture 7" descr="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2313" y="3429000"/>
            <a:ext cx="1860550" cy="25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4" name="Rectangle 8"/>
          <p:cNvSpPr>
            <a:spLocks noChangeArrowheads="1"/>
          </p:cNvSpPr>
          <p:nvPr/>
        </p:nvSpPr>
        <p:spPr bwMode="auto">
          <a:xfrm>
            <a:off x="2279651" y="6092825"/>
            <a:ext cx="13382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Рис. 5.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lang="ru-RU" altLang="ru-RU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513" name="Rectangle 9"/>
          <p:cNvSpPr>
            <a:spLocks noChangeArrowheads="1"/>
          </p:cNvSpPr>
          <p:nvPr/>
        </p:nvSpPr>
        <p:spPr bwMode="auto">
          <a:xfrm>
            <a:off x="1524001" y="3001447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>
              <a:latin typeface="Arial" panose="020B0604020202020204" pitchFamily="34" charset="0"/>
            </a:endParaRPr>
          </a:p>
        </p:txBody>
      </p:sp>
      <p:graphicFrame>
        <p:nvGraphicFramePr>
          <p:cNvPr id="24586" name="Object 10"/>
          <p:cNvGraphicFramePr>
            <a:graphicFrameLocks noChangeAspect="1"/>
          </p:cNvGraphicFramePr>
          <p:nvPr/>
        </p:nvGraphicFramePr>
        <p:xfrm>
          <a:off x="3929064" y="3292476"/>
          <a:ext cx="3830637" cy="1114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6" name="Формула" r:id="rId8" imgW="1892300" imgH="546100" progId="Equation.3">
                  <p:embed/>
                </p:oleObj>
              </mc:Choice>
              <mc:Fallback>
                <p:oleObj name="Формула" r:id="rId8" imgW="1892300" imgH="546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29064" y="3292476"/>
                        <a:ext cx="3830637" cy="1114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15" name="Rectangle 11"/>
          <p:cNvSpPr>
            <a:spLocks noChangeArrowheads="1"/>
          </p:cNvSpPr>
          <p:nvPr/>
        </p:nvSpPr>
        <p:spPr bwMode="auto">
          <a:xfrm>
            <a:off x="1524001" y="3049072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>
              <a:latin typeface="Arial" panose="020B0604020202020204" pitchFamily="34" charset="0"/>
            </a:endParaRPr>
          </a:p>
        </p:txBody>
      </p:sp>
      <p:graphicFrame>
        <p:nvGraphicFramePr>
          <p:cNvPr id="24588" name="Object 12"/>
          <p:cNvGraphicFramePr>
            <a:graphicFrameLocks noChangeAspect="1"/>
          </p:cNvGraphicFramePr>
          <p:nvPr/>
        </p:nvGraphicFramePr>
        <p:xfrm>
          <a:off x="3851276" y="5532439"/>
          <a:ext cx="1465263" cy="1006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7" name="Формула" r:id="rId10" imgW="647419" imgH="444307" progId="Equation.3">
                  <p:embed/>
                </p:oleObj>
              </mc:Choice>
              <mc:Fallback>
                <p:oleObj name="Формула" r:id="rId10" imgW="647419" imgH="444307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51276" y="5532439"/>
                        <a:ext cx="1465263" cy="1006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17" name="Rectangle 13"/>
          <p:cNvSpPr>
            <a:spLocks noChangeArrowheads="1"/>
          </p:cNvSpPr>
          <p:nvPr/>
        </p:nvSpPr>
        <p:spPr bwMode="auto">
          <a:xfrm>
            <a:off x="1524001" y="3030022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>
              <a:latin typeface="Arial" panose="020B0604020202020204" pitchFamily="34" charset="0"/>
            </a:endParaRPr>
          </a:p>
        </p:txBody>
      </p:sp>
      <p:graphicFrame>
        <p:nvGraphicFramePr>
          <p:cNvPr id="24590" name="Object 14"/>
          <p:cNvGraphicFramePr>
            <a:graphicFrameLocks noChangeAspect="1"/>
          </p:cNvGraphicFramePr>
          <p:nvPr/>
        </p:nvGraphicFramePr>
        <p:xfrm>
          <a:off x="5397501" y="5592763"/>
          <a:ext cx="2403475" cy="1073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8" name="Формула" r:id="rId12" imgW="1104421" imgH="495085" progId="Equation.3">
                  <p:embed/>
                </p:oleObj>
              </mc:Choice>
              <mc:Fallback>
                <p:oleObj name="Формула" r:id="rId12" imgW="1104421" imgH="49508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7501" y="5592763"/>
                        <a:ext cx="2403475" cy="1073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19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A1AE75B3-9243-406F-9D5A-2CC128CA4CF9}" type="slidenum">
              <a:rPr lang="ru-RU" altLang="ru-RU" sz="1000">
                <a:latin typeface="Arial" panose="020B0604020202020204" pitchFamily="34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17</a:t>
            </a:fld>
            <a:endParaRPr lang="ru-RU" altLang="ru-RU" sz="10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8888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45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45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457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2457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2457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2457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4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5" dur="2000" fill="hold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7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8" dur="2000" fill="hold"/>
                                        <p:tgtEl>
                                          <p:spTgt spid="245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0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4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46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7" dur="2000" fill="hold"/>
                                        <p:tgtEl>
                                          <p:spTgt spid="2458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49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0" dur="2000" fill="hold"/>
                                        <p:tgtEl>
                                          <p:spTgt spid="245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9500"/>
                            </p:stCondLst>
                            <p:childTnLst>
                              <p:par>
                                <p:cTn id="52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3" dur="2000" fill="hold"/>
                                        <p:tgtEl>
                                          <p:spTgt spid="2459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1500"/>
                            </p:stCondLst>
                            <p:childTnLst>
                              <p:par>
                                <p:cTn id="5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500"/>
                                        <p:tgtEl>
                                          <p:spTgt spid="24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8" grpId="0" build="p"/>
      <p:bldP spid="2458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Rot="1" noChangeArrowheads="1"/>
          </p:cNvSpPr>
          <p:nvPr>
            <p:ph type="body" idx="4294967295"/>
          </p:nvPr>
        </p:nvSpPr>
        <p:spPr>
          <a:xfrm>
            <a:off x="1847851" y="333375"/>
            <a:ext cx="8569325" cy="6191250"/>
          </a:xfrm>
        </p:spPr>
        <p:txBody>
          <a:bodyPr/>
          <a:lstStyle/>
          <a:p>
            <a:pPr marL="0" indent="363538">
              <a:buNone/>
              <a:defRPr/>
            </a:pPr>
            <a:r>
              <a:rPr lang="ru-RU" sz="2400" dirty="0">
                <a:latin typeface="Times New Roman" pitchFamily="18" charset="0"/>
              </a:rPr>
              <a:t>В шаровом конденсаторе</a:t>
            </a:r>
            <a:r>
              <a:rPr lang="ru-RU" sz="2400" i="1" dirty="0">
                <a:latin typeface="Times New Roman" pitchFamily="18" charset="0"/>
              </a:rPr>
              <a:t> </a:t>
            </a:r>
            <a:r>
              <a:rPr lang="en-US" sz="2400" i="1" dirty="0">
                <a:latin typeface="Times New Roman" pitchFamily="18" charset="0"/>
              </a:rPr>
              <a:t>R</a:t>
            </a:r>
            <a:r>
              <a:rPr lang="ru-RU" sz="2400" baseline="-25000" dirty="0">
                <a:latin typeface="Times New Roman" pitchFamily="18" charset="0"/>
              </a:rPr>
              <a:t>1</a:t>
            </a:r>
            <a:r>
              <a:rPr lang="ru-RU" sz="2400" dirty="0">
                <a:latin typeface="Times New Roman" pitchFamily="18" charset="0"/>
              </a:rPr>
              <a:t> ≈</a:t>
            </a:r>
            <a:r>
              <a:rPr lang="ru-RU" sz="2400" i="1" dirty="0">
                <a:latin typeface="Times New Roman" pitchFamily="18" charset="0"/>
              </a:rPr>
              <a:t> </a:t>
            </a:r>
            <a:r>
              <a:rPr lang="en-US" sz="2400" i="1" dirty="0">
                <a:latin typeface="Times New Roman" pitchFamily="18" charset="0"/>
              </a:rPr>
              <a:t>R</a:t>
            </a:r>
            <a:r>
              <a:rPr lang="ru-RU" sz="2400" baseline="-25000" dirty="0">
                <a:latin typeface="Times New Roman" pitchFamily="18" charset="0"/>
              </a:rPr>
              <a:t>2</a:t>
            </a:r>
            <a:r>
              <a:rPr lang="ru-RU" sz="2400" dirty="0">
                <a:latin typeface="Times New Roman" pitchFamily="18" charset="0"/>
              </a:rPr>
              <a:t>; </a:t>
            </a:r>
            <a:r>
              <a:rPr lang="en-US" sz="2400" i="1" dirty="0">
                <a:latin typeface="Times New Roman" pitchFamily="18" charset="0"/>
              </a:rPr>
              <a:t>S</a:t>
            </a:r>
            <a:r>
              <a:rPr lang="ru-RU" sz="2400" dirty="0">
                <a:latin typeface="Times New Roman" pitchFamily="18" charset="0"/>
              </a:rPr>
              <a:t> = </a:t>
            </a:r>
            <a:r>
              <a:rPr lang="ru-RU" sz="2400" i="1" dirty="0">
                <a:latin typeface="Times New Roman" pitchFamily="18" charset="0"/>
              </a:rPr>
              <a:t>4</a:t>
            </a:r>
            <a:r>
              <a:rPr lang="ru-RU" sz="2400" dirty="0">
                <a:latin typeface="Times New Roman" pitchFamily="18" charset="0"/>
              </a:rPr>
              <a:t>π</a:t>
            </a:r>
            <a:r>
              <a:rPr lang="en-US" sz="2400" i="1" dirty="0">
                <a:latin typeface="Times New Roman" pitchFamily="18" charset="0"/>
              </a:rPr>
              <a:t>R</a:t>
            </a:r>
            <a:r>
              <a:rPr lang="ru-RU" sz="2400" i="1" baseline="-25000" dirty="0">
                <a:latin typeface="Times New Roman" pitchFamily="18" charset="0"/>
              </a:rPr>
              <a:t>2</a:t>
            </a:r>
            <a:r>
              <a:rPr lang="ru-RU" sz="2400" dirty="0">
                <a:latin typeface="Times New Roman" pitchFamily="18" charset="0"/>
              </a:rPr>
              <a:t>; </a:t>
            </a:r>
            <a:r>
              <a:rPr lang="en-US" sz="2400" i="1" dirty="0">
                <a:latin typeface="Times New Roman" pitchFamily="18" charset="0"/>
              </a:rPr>
              <a:t>R</a:t>
            </a:r>
            <a:r>
              <a:rPr lang="ru-RU" sz="2400" baseline="-25000" dirty="0">
                <a:latin typeface="Times New Roman" pitchFamily="18" charset="0"/>
              </a:rPr>
              <a:t>2</a:t>
            </a:r>
            <a:r>
              <a:rPr lang="ru-RU" sz="2400" dirty="0">
                <a:latin typeface="Times New Roman" pitchFamily="18" charset="0"/>
              </a:rPr>
              <a:t> – </a:t>
            </a:r>
            <a:r>
              <a:rPr lang="en-US" sz="2400" i="1" dirty="0">
                <a:latin typeface="Times New Roman" pitchFamily="18" charset="0"/>
              </a:rPr>
              <a:t>R</a:t>
            </a:r>
            <a:r>
              <a:rPr lang="ru-RU" sz="2400" baseline="-25000" dirty="0">
                <a:latin typeface="Times New Roman" pitchFamily="18" charset="0"/>
              </a:rPr>
              <a:t>1</a:t>
            </a:r>
            <a:r>
              <a:rPr lang="ru-RU" sz="2400" dirty="0">
                <a:latin typeface="Times New Roman" pitchFamily="18" charset="0"/>
              </a:rPr>
              <a:t> = </a:t>
            </a:r>
            <a:r>
              <a:rPr lang="en-US" sz="2400" i="1" dirty="0">
                <a:latin typeface="Times New Roman" pitchFamily="18" charset="0"/>
              </a:rPr>
              <a:t>d</a:t>
            </a:r>
            <a:r>
              <a:rPr lang="ru-RU" sz="2400" dirty="0">
                <a:latin typeface="Times New Roman" pitchFamily="18" charset="0"/>
              </a:rPr>
              <a:t> – расстояние между обкладками. Тогда</a:t>
            </a:r>
          </a:p>
          <a:p>
            <a:pPr marL="0" indent="363538">
              <a:buNone/>
              <a:defRPr/>
            </a:pPr>
            <a:r>
              <a:rPr lang="ru-RU" sz="2400" dirty="0">
                <a:latin typeface="Times New Roman" pitchFamily="18" charset="0"/>
              </a:rPr>
              <a:t>						(5.23) </a:t>
            </a:r>
          </a:p>
          <a:p>
            <a:pPr marL="0" indent="363538">
              <a:buNone/>
              <a:defRPr/>
            </a:pPr>
            <a:endParaRPr lang="ru-RU" sz="2400" dirty="0">
              <a:latin typeface="Times New Roman" pitchFamily="18" charset="0"/>
            </a:endParaRPr>
          </a:p>
          <a:p>
            <a:pPr marL="0" indent="363538">
              <a:buNone/>
              <a:defRPr/>
            </a:pPr>
            <a:r>
              <a:rPr lang="ru-RU" sz="2400" dirty="0">
                <a:latin typeface="Times New Roman" pitchFamily="18" charset="0"/>
              </a:rPr>
              <a:t>Таким образом, емкость шарового конденсатора, </a:t>
            </a:r>
          </a:p>
          <a:p>
            <a:pPr marL="0" indent="363538">
              <a:buNone/>
              <a:defRPr/>
            </a:pPr>
            <a:endParaRPr lang="ru-RU" sz="2400" dirty="0">
              <a:latin typeface="Times New Roman" pitchFamily="18" charset="0"/>
            </a:endParaRPr>
          </a:p>
          <a:p>
            <a:pPr marL="0" indent="363538">
              <a:buNone/>
              <a:defRPr/>
            </a:pPr>
            <a:endParaRPr lang="ru-RU" sz="2400" dirty="0">
              <a:latin typeface="Times New Roman" pitchFamily="18" charset="0"/>
            </a:endParaRPr>
          </a:p>
        </p:txBody>
      </p:sp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1524001" y="303478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>
              <a:latin typeface="Arial" panose="020B0604020202020204" pitchFamily="34" charset="0"/>
            </a:endParaRPr>
          </a:p>
        </p:txBody>
      </p:sp>
      <p:graphicFrame>
        <p:nvGraphicFramePr>
          <p:cNvPr id="25604" name="Object 4"/>
          <p:cNvGraphicFramePr>
            <a:graphicFrameLocks noChangeAspect="1"/>
          </p:cNvGraphicFramePr>
          <p:nvPr/>
        </p:nvGraphicFramePr>
        <p:xfrm>
          <a:off x="2006600" y="984251"/>
          <a:ext cx="4508500" cy="1192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38" name="Формула" r:id="rId3" imgW="1778000" imgH="469900" progId="Equation.3">
                  <p:embed/>
                </p:oleObj>
              </mc:Choice>
              <mc:Fallback>
                <p:oleObj name="Формула" r:id="rId3" imgW="1778000" imgH="469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06600" y="984251"/>
                        <a:ext cx="4508500" cy="1192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05" name="Object 5"/>
          <p:cNvGraphicFramePr>
            <a:graphicFrameLocks noChangeAspect="1"/>
          </p:cNvGraphicFramePr>
          <p:nvPr/>
        </p:nvGraphicFramePr>
        <p:xfrm>
          <a:off x="3136900" y="2825750"/>
          <a:ext cx="3900488" cy="1720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39" name="Формула" r:id="rId5" imgW="1002865" imgH="444307" progId="Equation.3">
                  <p:embed/>
                </p:oleObj>
              </mc:Choice>
              <mc:Fallback>
                <p:oleObj name="Формула" r:id="rId5" imgW="1002865" imgH="444307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36900" y="2825750"/>
                        <a:ext cx="3900488" cy="1720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606" name="Rectangle 6"/>
          <p:cNvSpPr>
            <a:spLocks noChangeArrowheads="1"/>
          </p:cNvSpPr>
          <p:nvPr/>
        </p:nvSpPr>
        <p:spPr bwMode="auto">
          <a:xfrm>
            <a:off x="1343025" y="4577190"/>
            <a:ext cx="8713788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2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200">
                <a:latin typeface="Times New Roman" panose="02020603050405020304" pitchFamily="18" charset="0"/>
              </a:rPr>
              <a:t>	</a:t>
            </a:r>
            <a:r>
              <a:rPr lang="ru-RU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что совпадает с емкостями плоского и цилиндрического     	конденсатора.</a:t>
            </a:r>
          </a:p>
        </p:txBody>
      </p:sp>
      <p:sp>
        <p:nvSpPr>
          <p:cNvPr id="22535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47B4E1CB-70C9-4429-9D29-55F6F4075BC4}" type="slidenum">
              <a:rPr lang="ru-RU" altLang="ru-RU" sz="1000">
                <a:latin typeface="Arial" panose="020B0604020202020204" pitchFamily="34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18</a:t>
            </a:fld>
            <a:endParaRPr lang="ru-RU" altLang="ru-RU" sz="10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1621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56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56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56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5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9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" dur="20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2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3" dur="2000" fill="hold"/>
                                        <p:tgtEl>
                                          <p:spTgt spid="2560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2" grpId="0" build="p"/>
      <p:bldP spid="2560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Rot="1" noChangeArrowheads="1"/>
          </p:cNvSpPr>
          <p:nvPr>
            <p:ph type="title" idx="4294967295"/>
          </p:nvPr>
        </p:nvSpPr>
        <p:spPr>
          <a:xfrm>
            <a:off x="1828800" y="228600"/>
            <a:ext cx="8540750" cy="1143000"/>
          </a:xfrm>
          <a:noFill/>
        </p:spPr>
        <p:txBody>
          <a:bodyPr/>
          <a:lstStyle/>
          <a:p>
            <a:pPr eaLnBrk="1" hangingPunct="1"/>
            <a:r>
              <a:rPr lang="ru-RU" altLang="ru-RU" sz="3200" b="1">
                <a:latin typeface="Times New Roman" panose="02020603050405020304" pitchFamily="18" charset="0"/>
              </a:rPr>
              <a:t>5.</a:t>
            </a:r>
            <a:r>
              <a:rPr lang="en-US" altLang="ru-RU" sz="3200" b="1">
                <a:latin typeface="Times New Roman" panose="02020603050405020304" pitchFamily="18" charset="0"/>
              </a:rPr>
              <a:t>3</a:t>
            </a:r>
            <a:r>
              <a:rPr lang="ru-RU" altLang="ru-RU" sz="3200" b="1">
                <a:latin typeface="Times New Roman" panose="02020603050405020304" pitchFamily="18" charset="0"/>
              </a:rPr>
              <a:t>.4. Энергия заряженного конденсатора</a:t>
            </a:r>
          </a:p>
        </p:txBody>
      </p:sp>
      <p:sp>
        <p:nvSpPr>
          <p:cNvPr id="26627" name="Rectangle 3"/>
          <p:cNvSpPr>
            <a:spLocks noGrp="1" noRot="1" noChangeArrowheads="1"/>
          </p:cNvSpPr>
          <p:nvPr>
            <p:ph type="body" idx="4294967295"/>
          </p:nvPr>
        </p:nvSpPr>
        <p:spPr>
          <a:xfrm>
            <a:off x="1825626" y="1600201"/>
            <a:ext cx="8842375" cy="449897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FF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indent="363538">
              <a:lnSpc>
                <a:spcPct val="80000"/>
              </a:lnSpc>
              <a:buNone/>
            </a:pPr>
            <a:r>
              <a:rPr lang="ru-RU" altLang="ru-RU" sz="2400">
                <a:latin typeface="Times New Roman" panose="02020603050405020304" pitchFamily="18" charset="0"/>
              </a:rPr>
              <a:t>Если замкнуть обкладки конденсатора, то по проволоке потечет ток, который может даже расплавить ее. Значит, конденсатор запасает энергию. Вычислим ее.</a:t>
            </a:r>
          </a:p>
          <a:p>
            <a:pPr marL="0" indent="363538">
              <a:lnSpc>
                <a:spcPct val="80000"/>
              </a:lnSpc>
              <a:buNone/>
            </a:pPr>
            <a:r>
              <a:rPr lang="ru-RU" altLang="ru-RU" sz="2400">
                <a:latin typeface="Times New Roman" panose="02020603050405020304" pitchFamily="18" charset="0"/>
              </a:rPr>
              <a:t>Конденсатор разряжается </a:t>
            </a:r>
            <a:r>
              <a:rPr lang="en-US" altLang="ru-RU" sz="2400" i="1">
                <a:latin typeface="Times New Roman" panose="02020603050405020304" pitchFamily="18" charset="0"/>
              </a:rPr>
              <a:t>U</a:t>
            </a:r>
            <a:r>
              <a:rPr lang="ru-RU" altLang="ru-RU" sz="2400" i="1">
                <a:latin typeface="Times New Roman" panose="02020603050405020304" pitchFamily="18" charset="0"/>
              </a:rPr>
              <a:t>'</a:t>
            </a:r>
            <a:r>
              <a:rPr lang="ru-RU" altLang="ru-RU" sz="2400">
                <a:latin typeface="Times New Roman" panose="02020603050405020304" pitchFamily="18" charset="0"/>
              </a:rPr>
              <a:t> – мгновенное значение напряжения на обкладках. Если при этом значении напряжения между обкладками проходит заряд </a:t>
            </a:r>
            <a:r>
              <a:rPr lang="en-US" altLang="ru-RU" sz="2400" i="1">
                <a:latin typeface="Times New Roman" panose="02020603050405020304" pitchFamily="18" charset="0"/>
              </a:rPr>
              <a:t>dq</a:t>
            </a:r>
            <a:r>
              <a:rPr lang="ru-RU" altLang="ru-RU" sz="2400">
                <a:latin typeface="Times New Roman" panose="02020603050405020304" pitchFamily="18" charset="0"/>
              </a:rPr>
              <a:t>, то </a:t>
            </a:r>
            <a:r>
              <a:rPr lang="ru-RU" altLang="ru-RU" sz="2400" b="1" i="1">
                <a:latin typeface="Times New Roman" panose="02020603050405020304" pitchFamily="18" charset="0"/>
              </a:rPr>
              <a:t>работа</a:t>
            </a:r>
          </a:p>
          <a:p>
            <a:pPr marL="0" indent="363538">
              <a:lnSpc>
                <a:spcPct val="80000"/>
              </a:lnSpc>
              <a:buNone/>
            </a:pPr>
            <a:r>
              <a:rPr lang="en-US" altLang="ru-RU" sz="2400" i="1">
                <a:latin typeface="Times New Roman" panose="02020603050405020304" pitchFamily="18" charset="0"/>
              </a:rPr>
              <a:t>			</a:t>
            </a:r>
            <a:r>
              <a:rPr lang="en-US" altLang="ru-RU" b="1" i="1" smtClean="0">
                <a:effectLst/>
                <a:latin typeface="Times New Roman" panose="02020603050405020304" pitchFamily="18" charset="0"/>
              </a:rPr>
              <a:t>dA = U</a:t>
            </a:r>
            <a:r>
              <a:rPr lang="ru-RU" altLang="ru-RU" b="1" i="1" smtClean="0">
                <a:effectLst/>
                <a:latin typeface="Times New Roman" panose="02020603050405020304" pitchFamily="18" charset="0"/>
              </a:rPr>
              <a:t>'</a:t>
            </a:r>
            <a:r>
              <a:rPr lang="en-US" altLang="ru-RU" b="1" i="1" smtClean="0">
                <a:effectLst/>
                <a:latin typeface="Times New Roman" panose="02020603050405020304" pitchFamily="18" charset="0"/>
              </a:rPr>
              <a:t>dq</a:t>
            </a:r>
            <a:r>
              <a:rPr lang="ru-RU" altLang="ru-RU" b="1" smtClean="0">
                <a:effectLst/>
                <a:latin typeface="Times New Roman" panose="02020603050405020304" pitchFamily="18" charset="0"/>
              </a:rPr>
              <a:t>.</a:t>
            </a:r>
            <a:r>
              <a:rPr lang="ru-RU" altLang="ru-RU" smtClean="0">
                <a:effectLst/>
                <a:latin typeface="Times New Roman" panose="02020603050405020304" pitchFamily="18" charset="0"/>
              </a:rPr>
              <a:t> 			</a:t>
            </a:r>
            <a:r>
              <a:rPr lang="ru-RU" altLang="ru-RU" sz="2400">
                <a:latin typeface="Times New Roman" panose="02020603050405020304" pitchFamily="18" charset="0"/>
              </a:rPr>
              <a:t>(5.24)</a:t>
            </a:r>
          </a:p>
          <a:p>
            <a:pPr marL="0" indent="363538">
              <a:lnSpc>
                <a:spcPct val="80000"/>
              </a:lnSpc>
              <a:buNone/>
            </a:pPr>
            <a:r>
              <a:rPr lang="ru-RU" altLang="ru-RU" sz="2400" b="1" i="1">
                <a:solidFill>
                  <a:srgbClr val="C00000"/>
                </a:solidFill>
                <a:latin typeface="Times New Roman" panose="02020603050405020304" pitchFamily="18" charset="0"/>
              </a:rPr>
              <a:t>Работа равна убыли потенциальной энергии конденсатора:</a:t>
            </a:r>
          </a:p>
          <a:p>
            <a:pPr marL="0" indent="363538">
              <a:lnSpc>
                <a:spcPct val="80000"/>
              </a:lnSpc>
              <a:buNone/>
            </a:pPr>
            <a:r>
              <a:rPr lang="en-US" altLang="ru-RU" sz="2400" b="1" i="1">
                <a:solidFill>
                  <a:srgbClr val="FF0000"/>
                </a:solidFill>
                <a:latin typeface="Times New Roman" panose="02020603050405020304" pitchFamily="18" charset="0"/>
              </a:rPr>
              <a:t>			</a:t>
            </a:r>
            <a:r>
              <a:rPr lang="en-US" altLang="ru-RU" b="1" i="1" smtClean="0">
                <a:effectLst/>
                <a:latin typeface="Times New Roman" panose="02020603050405020304" pitchFamily="18" charset="0"/>
              </a:rPr>
              <a:t>dA = – dWc</a:t>
            </a:r>
            <a:r>
              <a:rPr lang="ru-RU" altLang="ru-RU" i="1" smtClean="0">
                <a:effectLst/>
                <a:latin typeface="Times New Roman" panose="02020603050405020304" pitchFamily="18" charset="0"/>
              </a:rPr>
              <a:t>.</a:t>
            </a:r>
            <a:r>
              <a:rPr lang="ru-RU" altLang="ru-RU" sz="2400">
                <a:latin typeface="Times New Roman" panose="02020603050405020304" pitchFamily="18" charset="0"/>
              </a:rPr>
              <a:t> 			(5.25)</a:t>
            </a:r>
          </a:p>
          <a:p>
            <a:pPr marL="0" indent="363538">
              <a:lnSpc>
                <a:spcPct val="80000"/>
              </a:lnSpc>
              <a:buNone/>
            </a:pPr>
            <a:r>
              <a:rPr lang="ru-RU" altLang="ru-RU">
                <a:latin typeface="Times New Roman" panose="02020603050405020304" pitchFamily="18" charset="0"/>
              </a:rPr>
              <a:t>Так как </a:t>
            </a:r>
            <a:r>
              <a:rPr lang="en-US" altLang="ru-RU" i="1">
                <a:latin typeface="Times New Roman" panose="02020603050405020304" pitchFamily="18" charset="0"/>
              </a:rPr>
              <a:t>q</a:t>
            </a:r>
            <a:r>
              <a:rPr lang="ru-RU" altLang="ru-RU">
                <a:latin typeface="Times New Roman" panose="02020603050405020304" pitchFamily="18" charset="0"/>
              </a:rPr>
              <a:t> = </a:t>
            </a:r>
            <a:r>
              <a:rPr lang="en-US" altLang="ru-RU" i="1">
                <a:latin typeface="Times New Roman" panose="02020603050405020304" pitchFamily="18" charset="0"/>
              </a:rPr>
              <a:t>CU</a:t>
            </a:r>
            <a:r>
              <a:rPr lang="ru-RU" altLang="ru-RU">
                <a:latin typeface="Times New Roman" panose="02020603050405020304" pitchFamily="18" charset="0"/>
              </a:rPr>
              <a:t>, то </a:t>
            </a:r>
            <a:r>
              <a:rPr lang="en-GB" altLang="ru-RU" i="1">
                <a:latin typeface="Times New Roman" panose="02020603050405020304" pitchFamily="18" charset="0"/>
              </a:rPr>
              <a:t>dA</a:t>
            </a:r>
            <a:r>
              <a:rPr lang="ru-RU" altLang="ru-RU">
                <a:latin typeface="Times New Roman" panose="02020603050405020304" pitchFamily="18" charset="0"/>
              </a:rPr>
              <a:t> = </a:t>
            </a:r>
            <a:r>
              <a:rPr lang="en-GB" altLang="ru-RU" i="1">
                <a:latin typeface="Times New Roman" panose="02020603050405020304" pitchFamily="18" charset="0"/>
              </a:rPr>
              <a:t>CU</a:t>
            </a:r>
            <a:r>
              <a:rPr lang="ru-RU" altLang="ru-RU" i="1">
                <a:latin typeface="Times New Roman" panose="02020603050405020304" pitchFamily="18" charset="0"/>
              </a:rPr>
              <a:t>'</a:t>
            </a:r>
            <a:r>
              <a:rPr lang="en-GB" altLang="ru-RU" i="1">
                <a:latin typeface="Times New Roman" panose="02020603050405020304" pitchFamily="18" charset="0"/>
              </a:rPr>
              <a:t>dU</a:t>
            </a:r>
            <a:r>
              <a:rPr lang="ru-RU" altLang="ru-RU" i="1">
                <a:latin typeface="Times New Roman" panose="02020603050405020304" pitchFamily="18" charset="0"/>
              </a:rPr>
              <a:t>'</a:t>
            </a:r>
            <a:r>
              <a:rPr lang="ru-RU" altLang="ru-RU">
                <a:latin typeface="Times New Roman" panose="02020603050405020304" pitchFamily="18" charset="0"/>
              </a:rPr>
              <a:t>, а полная работа </a:t>
            </a:r>
          </a:p>
        </p:txBody>
      </p:sp>
      <p:sp>
        <p:nvSpPr>
          <p:cNvPr id="23556" name="Rectangle 4"/>
          <p:cNvSpPr>
            <a:spLocks noChangeArrowheads="1"/>
          </p:cNvSpPr>
          <p:nvPr/>
        </p:nvSpPr>
        <p:spPr bwMode="auto">
          <a:xfrm>
            <a:off x="1524001" y="3106222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>
              <a:latin typeface="Arial" panose="020B0604020202020204" pitchFamily="34" charset="0"/>
            </a:endParaRPr>
          </a:p>
        </p:txBody>
      </p:sp>
      <p:graphicFrame>
        <p:nvGraphicFramePr>
          <p:cNvPr id="26629" name="Object 5"/>
          <p:cNvGraphicFramePr>
            <a:graphicFrameLocks noChangeAspect="1"/>
          </p:cNvGraphicFramePr>
          <p:nvPr/>
        </p:nvGraphicFramePr>
        <p:xfrm>
          <a:off x="4943475" y="6021388"/>
          <a:ext cx="1366838" cy="628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2" name="Формула" r:id="rId3" imgW="596900" imgH="279400" progId="Equation.3">
                  <p:embed/>
                </p:oleObj>
              </mc:Choice>
              <mc:Fallback>
                <p:oleObj name="Формула" r:id="rId3" imgW="596900" imgH="279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43475" y="6021388"/>
                        <a:ext cx="1366838" cy="62865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558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6518363B-9DD6-4B25-AA9C-862A4A50A884}" type="slidenum">
              <a:rPr lang="ru-RU" altLang="ru-RU" sz="1000">
                <a:latin typeface="Arial" panose="020B0604020202020204" pitchFamily="34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19</a:t>
            </a:fld>
            <a:endParaRPr lang="ru-RU" altLang="ru-RU" sz="10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070785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20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266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8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9" dur="2000" fill="hold"/>
                                        <p:tgtEl>
                                          <p:spTgt spid="266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6" grpId="0"/>
      <p:bldP spid="26627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rrowheads="1"/>
          </p:cNvSpPr>
          <p:nvPr>
            <p:ph type="body" idx="4294967295"/>
          </p:nvPr>
        </p:nvSpPr>
        <p:spPr>
          <a:xfrm>
            <a:off x="1703389" y="188914"/>
            <a:ext cx="8713787" cy="6408737"/>
          </a:xfrm>
        </p:spPr>
        <p:txBody>
          <a:bodyPr/>
          <a:lstStyle/>
          <a:p>
            <a:pPr eaLnBrk="1" hangingPunct="1">
              <a:buFont typeface="Arial" charset="0"/>
              <a:buNone/>
              <a:defRPr/>
            </a:pPr>
            <a:r>
              <a:rPr lang="ru-RU" sz="2400" dirty="0"/>
              <a:t>						</a:t>
            </a:r>
            <a:r>
              <a:rPr lang="en-US" sz="2400" dirty="0"/>
              <a:t>	</a:t>
            </a:r>
            <a:r>
              <a:rPr lang="ru-RU" sz="2400" dirty="0"/>
              <a:t>		</a:t>
            </a:r>
            <a:r>
              <a:rPr lang="ru-RU" sz="2400" dirty="0">
                <a:latin typeface="Times New Roman" pitchFamily="18" charset="0"/>
              </a:rPr>
              <a:t>(5.26)</a:t>
            </a:r>
          </a:p>
          <a:p>
            <a:pPr eaLnBrk="1" hangingPunct="1">
              <a:buFont typeface="Arial" charset="0"/>
              <a:buNone/>
              <a:defRPr/>
            </a:pPr>
            <a:endParaRPr lang="ru-RU" sz="2400" dirty="0">
              <a:latin typeface="Times New Roman" pitchFamily="18" charset="0"/>
            </a:endParaRPr>
          </a:p>
          <a:p>
            <a:pPr eaLnBrk="1" hangingPunct="1">
              <a:buFont typeface="Arial" charset="0"/>
              <a:buNone/>
              <a:defRPr/>
            </a:pPr>
            <a:endParaRPr lang="ru-RU" sz="2400" dirty="0">
              <a:latin typeface="Times New Roman" pitchFamily="18" charset="0"/>
            </a:endParaRPr>
          </a:p>
          <a:p>
            <a:pPr eaLnBrk="1" hangingPunct="1">
              <a:buFont typeface="Arial" charset="0"/>
              <a:buNone/>
              <a:defRPr/>
            </a:pPr>
            <a:r>
              <a:rPr lang="ru-RU" sz="2400" dirty="0">
                <a:latin typeface="Times New Roman" pitchFamily="18" charset="0"/>
              </a:rPr>
              <a:t>						</a:t>
            </a:r>
            <a:r>
              <a:rPr lang="en-US" sz="2400" dirty="0">
                <a:latin typeface="Times New Roman" pitchFamily="18" charset="0"/>
              </a:rPr>
              <a:t>	</a:t>
            </a:r>
            <a:r>
              <a:rPr lang="ru-RU" sz="2400" dirty="0">
                <a:latin typeface="Times New Roman" pitchFamily="18" charset="0"/>
              </a:rPr>
              <a:t>		(5.27)</a:t>
            </a:r>
          </a:p>
          <a:p>
            <a:pPr eaLnBrk="1" hangingPunct="1">
              <a:buFont typeface="Arial" charset="0"/>
              <a:buNone/>
              <a:defRPr/>
            </a:pPr>
            <a:endParaRPr lang="ru-RU" sz="2400" dirty="0">
              <a:latin typeface="Times New Roman" pitchFamily="18" charset="0"/>
            </a:endParaRPr>
          </a:p>
          <a:p>
            <a:pPr eaLnBrk="1" hangingPunct="1">
              <a:buFont typeface="Arial" charset="0"/>
              <a:buNone/>
              <a:defRPr/>
            </a:pPr>
            <a:endParaRPr lang="ru-RU" sz="2400" dirty="0">
              <a:latin typeface="Times New Roman" pitchFamily="18" charset="0"/>
            </a:endParaRPr>
          </a:p>
          <a:p>
            <a:pPr eaLnBrk="1" hangingPunct="1">
              <a:buFont typeface="Arial" charset="0"/>
              <a:buNone/>
              <a:defRPr/>
            </a:pPr>
            <a:r>
              <a:rPr lang="ru-RU" dirty="0">
                <a:latin typeface="Times New Roman" pitchFamily="18" charset="0"/>
              </a:rPr>
              <a:t>Энергию конденсатора можно посчитать и по другим формулам:</a:t>
            </a:r>
          </a:p>
          <a:p>
            <a:pPr eaLnBrk="1" hangingPunct="1">
              <a:buFont typeface="Arial" charset="0"/>
              <a:buNone/>
              <a:defRPr/>
            </a:pPr>
            <a:endParaRPr lang="ru-RU" sz="2400" dirty="0">
              <a:latin typeface="Times New Roman" pitchFamily="18" charset="0"/>
            </a:endParaRPr>
          </a:p>
          <a:p>
            <a:pPr eaLnBrk="1" hangingPunct="1">
              <a:buFont typeface="Arial" charset="0"/>
              <a:buNone/>
              <a:defRPr/>
            </a:pPr>
            <a:endParaRPr lang="ru-RU" sz="2400" dirty="0">
              <a:latin typeface="Times New Roman" pitchFamily="18" charset="0"/>
            </a:endParaRPr>
          </a:p>
          <a:p>
            <a:pPr eaLnBrk="1" hangingPunct="1">
              <a:buFont typeface="Arial" charset="0"/>
              <a:buNone/>
              <a:defRPr/>
            </a:pPr>
            <a:r>
              <a:rPr lang="ru-RU" sz="2400" dirty="0">
                <a:latin typeface="Times New Roman" pitchFamily="18" charset="0"/>
              </a:rPr>
              <a:t>					</a:t>
            </a:r>
            <a:r>
              <a:rPr lang="en-US" sz="2400" dirty="0">
                <a:latin typeface="Times New Roman" pitchFamily="18" charset="0"/>
              </a:rPr>
              <a:t>	</a:t>
            </a:r>
            <a:r>
              <a:rPr lang="ru-RU" sz="2400" dirty="0">
                <a:latin typeface="Times New Roman" pitchFamily="18" charset="0"/>
              </a:rPr>
              <a:t>			(5.28)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en-US" sz="2400" dirty="0">
                <a:latin typeface="Times New Roman" pitchFamily="18" charset="0"/>
              </a:rPr>
              <a:t>	</a:t>
            </a:r>
            <a:endParaRPr lang="ru-RU" sz="2400" dirty="0">
              <a:latin typeface="Times New Roman" pitchFamily="18" charset="0"/>
            </a:endParaRPr>
          </a:p>
          <a:p>
            <a:pPr eaLnBrk="1" hangingPunct="1">
              <a:buFont typeface="Arial" charset="0"/>
              <a:buNone/>
              <a:defRPr/>
            </a:pPr>
            <a:endParaRPr lang="ru-RU" sz="2400" dirty="0">
              <a:latin typeface="Times New Roman" pitchFamily="18" charset="0"/>
            </a:endParaRPr>
          </a:p>
        </p:txBody>
      </p:sp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>
              <a:latin typeface="Arial" panose="020B0604020202020204" pitchFamily="34" charset="0"/>
            </a:endParaRPr>
          </a:p>
        </p:txBody>
      </p:sp>
      <p:graphicFrame>
        <p:nvGraphicFramePr>
          <p:cNvPr id="27652" name="Object 4"/>
          <p:cNvGraphicFramePr>
            <a:graphicFrameLocks noChangeAspect="1"/>
          </p:cNvGraphicFramePr>
          <p:nvPr/>
        </p:nvGraphicFramePr>
        <p:xfrm>
          <a:off x="2927351" y="1"/>
          <a:ext cx="4824413" cy="1279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86" name="Формула" r:id="rId3" imgW="1828800" imgH="482600" progId="Equation.3">
                  <p:embed/>
                </p:oleObj>
              </mc:Choice>
              <mc:Fallback>
                <p:oleObj name="Формула" r:id="rId3" imgW="1828800" imgH="482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27351" y="1"/>
                        <a:ext cx="4824413" cy="1279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81" name="Rectangle 5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>
              <a:latin typeface="Arial" panose="020B0604020202020204" pitchFamily="34" charset="0"/>
            </a:endParaRPr>
          </a:p>
        </p:txBody>
      </p:sp>
      <p:graphicFrame>
        <p:nvGraphicFramePr>
          <p:cNvPr id="27654" name="Object 6"/>
          <p:cNvGraphicFramePr>
            <a:graphicFrameLocks noChangeAspect="1"/>
          </p:cNvGraphicFramePr>
          <p:nvPr/>
        </p:nvGraphicFramePr>
        <p:xfrm>
          <a:off x="4440238" y="1268413"/>
          <a:ext cx="2087562" cy="1293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87" name="Формула" r:id="rId5" imgW="672808" imgH="418918" progId="Equation.3">
                  <p:embed/>
                </p:oleObj>
              </mc:Choice>
              <mc:Fallback>
                <p:oleObj name="Формула" r:id="rId5" imgW="672808" imgH="418918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40238" y="1268413"/>
                        <a:ext cx="2087562" cy="12938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83" name="Rectangle 7"/>
          <p:cNvSpPr>
            <a:spLocks noChangeArrowheads="1"/>
          </p:cNvSpPr>
          <p:nvPr/>
        </p:nvSpPr>
        <p:spPr bwMode="auto">
          <a:xfrm>
            <a:off x="1524001" y="303478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>
              <a:latin typeface="Arial" panose="020B0604020202020204" pitchFamily="34" charset="0"/>
            </a:endParaRPr>
          </a:p>
        </p:txBody>
      </p:sp>
      <p:graphicFrame>
        <p:nvGraphicFramePr>
          <p:cNvPr id="27656" name="Object 8"/>
          <p:cNvGraphicFramePr>
            <a:graphicFrameLocks noChangeAspect="1"/>
          </p:cNvGraphicFramePr>
          <p:nvPr/>
        </p:nvGraphicFramePr>
        <p:xfrm>
          <a:off x="3648075" y="3933825"/>
          <a:ext cx="3816350" cy="1512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88" name="Формула" r:id="rId7" imgW="1054100" imgH="419100" progId="Equation.3">
                  <p:embed/>
                </p:oleObj>
              </mc:Choice>
              <mc:Fallback>
                <p:oleObj name="Формула" r:id="rId7" imgW="1054100" imgH="419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48075" y="3933825"/>
                        <a:ext cx="3816350" cy="15128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85" name="Oval 9"/>
          <p:cNvSpPr>
            <a:spLocks noChangeArrowheads="1"/>
          </p:cNvSpPr>
          <p:nvPr/>
        </p:nvSpPr>
        <p:spPr bwMode="auto">
          <a:xfrm>
            <a:off x="3935413" y="1268414"/>
            <a:ext cx="3384550" cy="1368425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>
              <a:latin typeface="Arial" panose="020B0604020202020204" pitchFamily="34" charset="0"/>
            </a:endParaRPr>
          </a:p>
        </p:txBody>
      </p:sp>
      <p:sp>
        <p:nvSpPr>
          <p:cNvPr id="24586" name="Oval 10"/>
          <p:cNvSpPr>
            <a:spLocks noChangeArrowheads="1"/>
          </p:cNvSpPr>
          <p:nvPr/>
        </p:nvSpPr>
        <p:spPr bwMode="auto">
          <a:xfrm>
            <a:off x="2855913" y="3933825"/>
            <a:ext cx="5327650" cy="1511300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>
              <a:latin typeface="Arial" panose="020B0604020202020204" pitchFamily="34" charset="0"/>
            </a:endParaRPr>
          </a:p>
        </p:txBody>
      </p:sp>
      <p:sp>
        <p:nvSpPr>
          <p:cNvPr id="24587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526ED671-C746-4119-B944-CC53AB6E6EB2}" type="slidenum">
              <a:rPr lang="ru-RU" altLang="ru-RU" sz="1000">
                <a:latin typeface="Arial" panose="020B0604020202020204" pitchFamily="34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20</a:t>
            </a:fld>
            <a:endParaRPr lang="ru-RU" altLang="ru-RU" sz="10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2257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76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76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276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2765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2765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2765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2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3" dur="2000" fill="hold"/>
                                        <p:tgtEl>
                                          <p:spTgt spid="276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6" dur="2000" fill="hold"/>
                                        <p:tgtEl>
                                          <p:spTgt spid="276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0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Rot="1" noChangeArrowheads="1"/>
          </p:cNvSpPr>
          <p:nvPr>
            <p:ph type="title" idx="4294967295"/>
          </p:nvPr>
        </p:nvSpPr>
        <p:spPr>
          <a:xfrm>
            <a:off x="2063750" y="260350"/>
            <a:ext cx="8540750" cy="1143000"/>
          </a:xfrm>
          <a:noFill/>
        </p:spPr>
        <p:txBody>
          <a:bodyPr/>
          <a:lstStyle/>
          <a:p>
            <a:pPr eaLnBrk="1" hangingPunct="1"/>
            <a:r>
              <a:rPr lang="ru-RU" altLang="ru-RU" sz="3500" b="1">
                <a:latin typeface="Times New Roman" panose="02020603050405020304" pitchFamily="18" charset="0"/>
              </a:rPr>
              <a:t>5.</a:t>
            </a:r>
            <a:r>
              <a:rPr lang="en-US" altLang="ru-RU" sz="3500" b="1">
                <a:latin typeface="Times New Roman" panose="02020603050405020304" pitchFamily="18" charset="0"/>
              </a:rPr>
              <a:t>4</a:t>
            </a:r>
            <a:r>
              <a:rPr lang="ru-RU" altLang="ru-RU" sz="3500" b="1">
                <a:latin typeface="Times New Roman" panose="02020603050405020304" pitchFamily="18" charset="0"/>
              </a:rPr>
              <a:t>. Энергия электростатического поля</a:t>
            </a:r>
          </a:p>
        </p:txBody>
      </p:sp>
      <p:sp>
        <p:nvSpPr>
          <p:cNvPr id="28675" name="Rectangle 3"/>
          <p:cNvSpPr>
            <a:spLocks noGrp="1" noRot="1" noChangeArrowheads="1"/>
          </p:cNvSpPr>
          <p:nvPr>
            <p:ph type="body" idx="4294967295"/>
          </p:nvPr>
        </p:nvSpPr>
        <p:spPr>
          <a:xfrm>
            <a:off x="1847850" y="1268414"/>
            <a:ext cx="8540750" cy="4498975"/>
          </a:xfrm>
        </p:spPr>
        <p:txBody>
          <a:bodyPr/>
          <a:lstStyle/>
          <a:p>
            <a:pPr marL="0" indent="363538">
              <a:lnSpc>
                <a:spcPct val="80000"/>
              </a:lnSpc>
              <a:buNone/>
              <a:defRPr/>
            </a:pPr>
            <a:r>
              <a:rPr lang="ru-RU" sz="2400" dirty="0">
                <a:latin typeface="Times New Roman" pitchFamily="18" charset="0"/>
              </a:rPr>
              <a:t>Где же сосредоточена энергия конденсатора? На обкладках? То есть на зарядах? А может, в пространстве между обкладками? Только опыт может дать ответ на этот вопрос.</a:t>
            </a:r>
          </a:p>
          <a:p>
            <a:pPr marL="0" indent="363538">
              <a:lnSpc>
                <a:spcPct val="80000"/>
              </a:lnSpc>
              <a:buNone/>
              <a:defRPr/>
            </a:pPr>
            <a:r>
              <a:rPr lang="ru-RU" sz="2400" dirty="0">
                <a:latin typeface="Times New Roman" pitchFamily="18" charset="0"/>
              </a:rPr>
              <a:t>В пределах электростатики дать ответ на этот вопрос невозможно. Поля и заряды, их образовавшие не могут существовать обособленно. Их не разделить. Однако переменные поля могут существовать независимо от возбуждавших их зарядов (излучение солнца, радиоволны, …) и они переносят энергию. Эти факты заставляют признать, что носителем энергии является электростатическое поле.</a:t>
            </a:r>
          </a:p>
          <a:p>
            <a:pPr marL="0" indent="363538">
              <a:lnSpc>
                <a:spcPct val="80000"/>
              </a:lnSpc>
              <a:buNone/>
              <a:defRPr/>
            </a:pPr>
            <a:r>
              <a:rPr lang="ru-RU" sz="2400" b="1" i="1" dirty="0">
                <a:solidFill>
                  <a:srgbClr val="C00000"/>
                </a:solidFill>
                <a:latin typeface="Times New Roman" pitchFamily="18" charset="0"/>
              </a:rPr>
              <a:t>Носителем энергии в конденсаторе, </a:t>
            </a:r>
            <a:r>
              <a:rPr lang="en-US" sz="2400" b="1" i="1" dirty="0" err="1">
                <a:solidFill>
                  <a:srgbClr val="C00000"/>
                </a:solidFill>
                <a:latin typeface="Times New Roman" pitchFamily="18" charset="0"/>
              </a:rPr>
              <a:t>W</a:t>
            </a:r>
            <a:r>
              <a:rPr lang="en-US" sz="2400" b="1" i="1" baseline="-25000" dirty="0" err="1">
                <a:solidFill>
                  <a:srgbClr val="C00000"/>
                </a:solidFill>
                <a:latin typeface="Times New Roman" pitchFamily="18" charset="0"/>
              </a:rPr>
              <a:t>c</a:t>
            </a:r>
            <a:r>
              <a:rPr lang="en-US" sz="2400" b="1" i="1" dirty="0">
                <a:solidFill>
                  <a:srgbClr val="C00000"/>
                </a:solidFill>
                <a:latin typeface="Times New Roman" pitchFamily="18" charset="0"/>
              </a:rPr>
              <a:t> </a:t>
            </a:r>
            <a:r>
              <a:rPr lang="ru-RU" sz="2400" b="1" i="1" dirty="0">
                <a:solidFill>
                  <a:srgbClr val="C00000"/>
                </a:solidFill>
                <a:latin typeface="Times New Roman" pitchFamily="18" charset="0"/>
              </a:rPr>
              <a:t>является электростатическое поле</a:t>
            </a:r>
            <a:r>
              <a:rPr lang="ru-RU" sz="2400" dirty="0">
                <a:solidFill>
                  <a:srgbClr val="C00000"/>
                </a:solidFill>
                <a:latin typeface="Times New Roman" pitchFamily="18" charset="0"/>
              </a:rPr>
              <a:t>. </a:t>
            </a:r>
            <a:r>
              <a:rPr lang="ru-RU" sz="2400" dirty="0">
                <a:latin typeface="Times New Roman" pitchFamily="18" charset="0"/>
              </a:rPr>
              <a:t>		Найдем </a:t>
            </a:r>
            <a:r>
              <a:rPr lang="en-US" sz="2400" i="1" dirty="0" err="1">
                <a:latin typeface="Times New Roman" pitchFamily="18" charset="0"/>
              </a:rPr>
              <a:t>W</a:t>
            </a:r>
            <a:r>
              <a:rPr lang="en-US" sz="2400" i="1" baseline="-25000" dirty="0" err="1">
                <a:latin typeface="Times New Roman" pitchFamily="18" charset="0"/>
              </a:rPr>
              <a:t>c</a:t>
            </a:r>
            <a:r>
              <a:rPr lang="ru-RU" sz="2400" dirty="0">
                <a:latin typeface="Times New Roman" pitchFamily="18" charset="0"/>
              </a:rPr>
              <a:t>:</a:t>
            </a:r>
          </a:p>
        </p:txBody>
      </p:sp>
      <p:sp>
        <p:nvSpPr>
          <p:cNvPr id="25604" name="Rectangle 4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>
              <a:latin typeface="Arial" panose="020B0604020202020204" pitchFamily="34" charset="0"/>
            </a:endParaRPr>
          </a:p>
        </p:txBody>
      </p:sp>
      <p:sp>
        <p:nvSpPr>
          <p:cNvPr id="25605" name="Rectangle 6"/>
          <p:cNvSpPr>
            <a:spLocks noChangeArrowheads="1"/>
          </p:cNvSpPr>
          <p:nvPr/>
        </p:nvSpPr>
        <p:spPr bwMode="auto">
          <a:xfrm>
            <a:off x="1524001" y="3010972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>
              <a:latin typeface="Arial" panose="020B0604020202020204" pitchFamily="34" charset="0"/>
            </a:endParaRPr>
          </a:p>
        </p:txBody>
      </p:sp>
      <p:graphicFrame>
        <p:nvGraphicFramePr>
          <p:cNvPr id="28679" name="Object 7"/>
          <p:cNvGraphicFramePr>
            <a:graphicFrameLocks noChangeAspect="1"/>
          </p:cNvGraphicFramePr>
          <p:nvPr/>
        </p:nvGraphicFramePr>
        <p:xfrm>
          <a:off x="2244725" y="5218114"/>
          <a:ext cx="7067550" cy="137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0" name="Формула" r:id="rId3" imgW="2717800" imgH="533400" progId="Equation.3">
                  <p:embed/>
                </p:oleObj>
              </mc:Choice>
              <mc:Fallback>
                <p:oleObj name="Формула" r:id="rId3" imgW="2717800" imgH="533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44725" y="5218114"/>
                        <a:ext cx="7067550" cy="13795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607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CFD65918-CC5F-4E7F-8ACF-ED67539250BC}" type="slidenum">
              <a:rPr lang="ru-RU" altLang="ru-RU" sz="1000">
                <a:latin typeface="Arial" panose="020B0604020202020204" pitchFamily="34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21</a:t>
            </a:fld>
            <a:endParaRPr lang="ru-RU" altLang="ru-RU" sz="10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960387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2000"/>
                                        <p:tgtEl>
                                          <p:spTgt spid="28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21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" dur="2000" fill="hold"/>
                                        <p:tgtEl>
                                          <p:spTgt spid="286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4" grpId="0"/>
      <p:bldP spid="28675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rrowheads="1"/>
          </p:cNvSpPr>
          <p:nvPr>
            <p:ph type="body" idx="4294967295"/>
          </p:nvPr>
        </p:nvSpPr>
        <p:spPr>
          <a:xfrm>
            <a:off x="1752601" y="0"/>
            <a:ext cx="8664575" cy="6669088"/>
          </a:xfrm>
        </p:spPr>
        <p:txBody>
          <a:bodyPr>
            <a:normAutofit lnSpcReduction="10000"/>
          </a:bodyPr>
          <a:lstStyle/>
          <a:p>
            <a:pPr marL="0" indent="363538">
              <a:lnSpc>
                <a:spcPct val="80000"/>
              </a:lnSpc>
              <a:buNone/>
              <a:defRPr/>
            </a:pPr>
            <a:r>
              <a:rPr lang="en-US" i="1" dirty="0" smtClean="0"/>
              <a:t>		</a:t>
            </a:r>
            <a:r>
              <a:rPr lang="en-US" i="1" dirty="0" smtClean="0">
                <a:latin typeface="Times New Roman" pitchFamily="18" charset="0"/>
              </a:rPr>
              <a:t>	</a:t>
            </a:r>
            <a:r>
              <a:rPr lang="en-US" sz="2400" i="1" dirty="0" err="1">
                <a:latin typeface="Times New Roman" pitchFamily="18" charset="0"/>
              </a:rPr>
              <a:t>Sd</a:t>
            </a:r>
            <a:r>
              <a:rPr lang="en-US" sz="2400" dirty="0">
                <a:latin typeface="Times New Roman" pitchFamily="18" charset="0"/>
              </a:rPr>
              <a:t> = </a:t>
            </a:r>
            <a:r>
              <a:rPr lang="en-US" sz="2400" i="1" dirty="0">
                <a:latin typeface="Times New Roman" pitchFamily="18" charset="0"/>
              </a:rPr>
              <a:t>V</a:t>
            </a:r>
            <a:r>
              <a:rPr lang="ru-RU" sz="2400" dirty="0">
                <a:latin typeface="Times New Roman" pitchFamily="18" charset="0"/>
              </a:rPr>
              <a:t> – объем. Отсюда:</a:t>
            </a:r>
          </a:p>
          <a:p>
            <a:pPr marL="0" indent="363538">
              <a:lnSpc>
                <a:spcPct val="80000"/>
              </a:lnSpc>
              <a:buNone/>
              <a:defRPr/>
            </a:pPr>
            <a:endParaRPr lang="ru-RU" sz="2400" dirty="0">
              <a:latin typeface="Times New Roman" pitchFamily="18" charset="0"/>
            </a:endParaRPr>
          </a:p>
          <a:p>
            <a:pPr marL="0" indent="363538">
              <a:lnSpc>
                <a:spcPct val="80000"/>
              </a:lnSpc>
              <a:buNone/>
              <a:defRPr/>
            </a:pPr>
            <a:r>
              <a:rPr lang="ru-RU" sz="2400" dirty="0">
                <a:latin typeface="Times New Roman" pitchFamily="18" charset="0"/>
              </a:rPr>
              <a:t>								(5.29)</a:t>
            </a:r>
          </a:p>
          <a:p>
            <a:pPr marL="0" indent="363538">
              <a:lnSpc>
                <a:spcPct val="80000"/>
              </a:lnSpc>
              <a:buNone/>
              <a:defRPr/>
            </a:pPr>
            <a:r>
              <a:rPr lang="ru-RU" sz="2400" dirty="0">
                <a:latin typeface="Times New Roman" pitchFamily="18" charset="0"/>
              </a:rPr>
              <a:t>Если поле </a:t>
            </a:r>
            <a:r>
              <a:rPr lang="ru-RU" sz="2400" b="1" dirty="0">
                <a:latin typeface="Times New Roman" pitchFamily="18" charset="0"/>
              </a:rPr>
              <a:t>однородно</a:t>
            </a:r>
            <a:r>
              <a:rPr lang="ru-RU" sz="2400" dirty="0">
                <a:latin typeface="Times New Roman" pitchFamily="18" charset="0"/>
              </a:rPr>
              <a:t>, заключенная в нем энергия распределяется в пространстве с постоянной плотностью. Тогда можно посчитать удельную энергию </a:t>
            </a:r>
            <a:r>
              <a:rPr lang="ru-RU" sz="2400" dirty="0" err="1">
                <a:latin typeface="Times New Roman" pitchFamily="18" charset="0"/>
              </a:rPr>
              <a:t>ω</a:t>
            </a:r>
            <a:r>
              <a:rPr lang="ru-RU" sz="2400" i="1" baseline="-25000" dirty="0" err="1">
                <a:latin typeface="Times New Roman" pitchFamily="18" charset="0"/>
              </a:rPr>
              <a:t>уд</a:t>
            </a:r>
            <a:r>
              <a:rPr lang="ru-RU" sz="2400" dirty="0">
                <a:latin typeface="Times New Roman" pitchFamily="18" charset="0"/>
              </a:rPr>
              <a:t>:</a:t>
            </a:r>
            <a:endParaRPr lang="en-US" sz="2400" dirty="0">
              <a:latin typeface="Times New Roman" pitchFamily="18" charset="0"/>
            </a:endParaRPr>
          </a:p>
          <a:p>
            <a:pPr marL="0" indent="363538">
              <a:lnSpc>
                <a:spcPct val="80000"/>
              </a:lnSpc>
              <a:buNone/>
              <a:defRPr/>
            </a:pPr>
            <a:endParaRPr lang="ru-RU" sz="2400" dirty="0">
              <a:latin typeface="Times New Roman" pitchFamily="18" charset="0"/>
            </a:endParaRPr>
          </a:p>
          <a:p>
            <a:pPr marL="0" indent="363538">
              <a:lnSpc>
                <a:spcPct val="80000"/>
              </a:lnSpc>
              <a:buNone/>
              <a:defRPr/>
            </a:pPr>
            <a:r>
              <a:rPr lang="ru-RU" sz="2400" dirty="0">
                <a:latin typeface="Times New Roman" pitchFamily="18" charset="0"/>
              </a:rPr>
              <a:t>								(5.30)</a:t>
            </a:r>
          </a:p>
          <a:p>
            <a:pPr marL="0" indent="363538">
              <a:lnSpc>
                <a:spcPct val="80000"/>
              </a:lnSpc>
              <a:buNone/>
              <a:defRPr/>
            </a:pPr>
            <a:endParaRPr lang="en-US" sz="2400" dirty="0">
              <a:latin typeface="Times New Roman" pitchFamily="18" charset="0"/>
            </a:endParaRPr>
          </a:p>
          <a:p>
            <a:pPr marL="0" indent="363538">
              <a:lnSpc>
                <a:spcPct val="80000"/>
              </a:lnSpc>
              <a:buNone/>
              <a:defRPr/>
            </a:pPr>
            <a:endParaRPr lang="ru-RU" sz="2400" dirty="0">
              <a:latin typeface="Times New Roman" pitchFamily="18" charset="0"/>
            </a:endParaRPr>
          </a:p>
          <a:p>
            <a:pPr marL="0" indent="363538">
              <a:lnSpc>
                <a:spcPct val="80000"/>
              </a:lnSpc>
              <a:buNone/>
              <a:defRPr/>
            </a:pPr>
            <a:r>
              <a:rPr lang="ru-RU" sz="2400" dirty="0">
                <a:latin typeface="Times New Roman" pitchFamily="18" charset="0"/>
              </a:rPr>
              <a:t>Или, так </a:t>
            </a:r>
            <a:r>
              <a:rPr lang="ru-RU" dirty="0">
                <a:latin typeface="Times New Roman" pitchFamily="18" charset="0"/>
              </a:rPr>
              <a:t>как </a:t>
            </a:r>
            <a:r>
              <a:rPr lang="en-US" b="1" i="1" dirty="0">
                <a:latin typeface="Times New Roman" pitchFamily="18" charset="0"/>
              </a:rPr>
              <a:t>D</a:t>
            </a:r>
            <a:r>
              <a:rPr lang="ru-RU" b="1" dirty="0">
                <a:latin typeface="Times New Roman" pitchFamily="18" charset="0"/>
              </a:rPr>
              <a:t> = </a:t>
            </a:r>
            <a:r>
              <a:rPr lang="en-US" b="1" dirty="0">
                <a:latin typeface="Times New Roman" pitchFamily="18" charset="0"/>
              </a:rPr>
              <a:t>ε</a:t>
            </a:r>
            <a:r>
              <a:rPr lang="ru-RU" b="1" baseline="-25000" dirty="0">
                <a:latin typeface="Times New Roman" pitchFamily="18" charset="0"/>
              </a:rPr>
              <a:t>0</a:t>
            </a:r>
            <a:r>
              <a:rPr lang="en-US" b="1" dirty="0" err="1">
                <a:latin typeface="Times New Roman" pitchFamily="18" charset="0"/>
              </a:rPr>
              <a:t>ε</a:t>
            </a:r>
            <a:r>
              <a:rPr lang="en-US" b="1" i="1" dirty="0" err="1">
                <a:latin typeface="Times New Roman" pitchFamily="18" charset="0"/>
              </a:rPr>
              <a:t>E</a:t>
            </a:r>
            <a:r>
              <a:rPr lang="ru-RU" b="1" dirty="0">
                <a:latin typeface="Times New Roman" pitchFamily="18" charset="0"/>
              </a:rPr>
              <a:t>, </a:t>
            </a:r>
            <a:r>
              <a:rPr lang="ru-RU" sz="2400" dirty="0">
                <a:latin typeface="Times New Roman" pitchFamily="18" charset="0"/>
              </a:rPr>
              <a:t>то					(5.31)</a:t>
            </a:r>
          </a:p>
          <a:p>
            <a:pPr marL="0" indent="363538">
              <a:lnSpc>
                <a:spcPct val="80000"/>
              </a:lnSpc>
              <a:buNone/>
              <a:defRPr/>
            </a:pPr>
            <a:r>
              <a:rPr lang="ru-RU" sz="2400" dirty="0">
                <a:latin typeface="Times New Roman" pitchFamily="18" charset="0"/>
              </a:rPr>
              <a:t>Эти формулы справедливы для однородного поля.</a:t>
            </a:r>
          </a:p>
          <a:p>
            <a:pPr marL="0" indent="363538">
              <a:lnSpc>
                <a:spcPct val="80000"/>
              </a:lnSpc>
              <a:buNone/>
              <a:defRPr/>
            </a:pPr>
            <a:r>
              <a:rPr lang="ru-RU" sz="2400" dirty="0">
                <a:latin typeface="Times New Roman" pitchFamily="18" charset="0"/>
              </a:rPr>
              <a:t>Если поле создано двумя точечными зарядами </a:t>
            </a:r>
            <a:r>
              <a:rPr lang="en-US" sz="2400" i="1" dirty="0">
                <a:latin typeface="Times New Roman" pitchFamily="18" charset="0"/>
              </a:rPr>
              <a:t>q</a:t>
            </a:r>
            <a:r>
              <a:rPr lang="ru-RU" sz="2400" i="1" baseline="-25000" dirty="0">
                <a:latin typeface="Times New Roman" pitchFamily="18" charset="0"/>
              </a:rPr>
              <a:t>1</a:t>
            </a:r>
            <a:r>
              <a:rPr lang="ru-RU" sz="2400" baseline="-25000" dirty="0">
                <a:latin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</a:rPr>
              <a:t>и </a:t>
            </a:r>
            <a:r>
              <a:rPr lang="en-US" sz="2400" i="1" dirty="0">
                <a:latin typeface="Times New Roman" pitchFamily="18" charset="0"/>
              </a:rPr>
              <a:t>q</a:t>
            </a:r>
            <a:r>
              <a:rPr lang="ru-RU" sz="2400" i="1" baseline="-25000" dirty="0">
                <a:latin typeface="Times New Roman" pitchFamily="18" charset="0"/>
              </a:rPr>
              <a:t>2</a:t>
            </a:r>
            <a:r>
              <a:rPr lang="ru-RU" sz="2400" dirty="0">
                <a:latin typeface="Times New Roman" pitchFamily="18" charset="0"/>
              </a:rPr>
              <a:t>, то для каждого из них </a:t>
            </a:r>
          </a:p>
          <a:p>
            <a:pPr marL="0" indent="363538">
              <a:lnSpc>
                <a:spcPct val="80000"/>
              </a:lnSpc>
              <a:buNone/>
              <a:defRPr/>
            </a:pPr>
            <a:r>
              <a:rPr lang="ru-RU" sz="2400" dirty="0">
                <a:latin typeface="Times New Roman" pitchFamily="18" charset="0"/>
              </a:rPr>
              <a:t>		        </a:t>
            </a:r>
            <a:r>
              <a:rPr lang="en-US" sz="2400" dirty="0">
                <a:latin typeface="Times New Roman" pitchFamily="18" charset="0"/>
              </a:rPr>
              <a:t>;</a:t>
            </a:r>
            <a:r>
              <a:rPr lang="ru-RU" sz="2400" dirty="0">
                <a:latin typeface="Times New Roman" pitchFamily="18" charset="0"/>
              </a:rPr>
              <a:t>			</a:t>
            </a:r>
          </a:p>
          <a:p>
            <a:pPr marL="0" indent="363538">
              <a:lnSpc>
                <a:spcPct val="80000"/>
              </a:lnSpc>
              <a:buNone/>
              <a:defRPr/>
            </a:pPr>
            <a:r>
              <a:rPr lang="ru-RU" sz="2400" dirty="0">
                <a:latin typeface="Times New Roman" pitchFamily="18" charset="0"/>
              </a:rPr>
              <a:t>Здесь φ</a:t>
            </a:r>
            <a:r>
              <a:rPr lang="ru-RU" sz="2400" baseline="-25000" dirty="0">
                <a:latin typeface="Times New Roman" pitchFamily="18" charset="0"/>
              </a:rPr>
              <a:t>12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i="1" dirty="0">
                <a:latin typeface="Times New Roman" pitchFamily="18" charset="0"/>
              </a:rPr>
              <a:t>–</a:t>
            </a:r>
            <a:r>
              <a:rPr lang="ru-RU" sz="2400" dirty="0">
                <a:latin typeface="Times New Roman" pitchFamily="18" charset="0"/>
              </a:rPr>
              <a:t> потенциал поля, создаваемого зарядом </a:t>
            </a:r>
            <a:r>
              <a:rPr lang="en-US" sz="2400" i="1" dirty="0">
                <a:latin typeface="Times New Roman" pitchFamily="18" charset="0"/>
              </a:rPr>
              <a:t>q</a:t>
            </a:r>
            <a:r>
              <a:rPr lang="ru-RU" sz="2400" baseline="-25000" dirty="0">
                <a:latin typeface="Times New Roman" pitchFamily="18" charset="0"/>
              </a:rPr>
              <a:t>2</a:t>
            </a:r>
            <a:r>
              <a:rPr lang="ru-RU" sz="2400" dirty="0">
                <a:latin typeface="Times New Roman" pitchFamily="18" charset="0"/>
              </a:rPr>
              <a:t> в точке, где расположен заряд </a:t>
            </a:r>
            <a:r>
              <a:rPr lang="en-US" sz="2400" i="1" dirty="0">
                <a:latin typeface="Times New Roman" pitchFamily="18" charset="0"/>
              </a:rPr>
              <a:t>q</a:t>
            </a:r>
            <a:r>
              <a:rPr lang="ru-RU" sz="2400" baseline="-25000" dirty="0">
                <a:latin typeface="Times New Roman" pitchFamily="18" charset="0"/>
              </a:rPr>
              <a:t>1</a:t>
            </a:r>
            <a:r>
              <a:rPr lang="ru-RU" sz="2400" dirty="0">
                <a:latin typeface="Times New Roman" pitchFamily="18" charset="0"/>
              </a:rPr>
              <a:t>, φ</a:t>
            </a:r>
            <a:r>
              <a:rPr lang="ru-RU" sz="2400" baseline="-25000" dirty="0">
                <a:latin typeface="Times New Roman" pitchFamily="18" charset="0"/>
              </a:rPr>
              <a:t>21</a:t>
            </a:r>
            <a:r>
              <a:rPr lang="ru-RU" sz="2400" dirty="0">
                <a:latin typeface="Times New Roman" pitchFamily="18" charset="0"/>
              </a:rPr>
              <a:t> – потенциал поля от заряда </a:t>
            </a:r>
            <a:r>
              <a:rPr lang="en-US" sz="2400" i="1" dirty="0">
                <a:latin typeface="Times New Roman" pitchFamily="18" charset="0"/>
              </a:rPr>
              <a:t>q</a:t>
            </a:r>
            <a:r>
              <a:rPr lang="ru-RU" sz="2400" baseline="-25000" dirty="0">
                <a:latin typeface="Times New Roman" pitchFamily="18" charset="0"/>
              </a:rPr>
              <a:t>1</a:t>
            </a:r>
            <a:r>
              <a:rPr lang="ru-RU" sz="2400" dirty="0">
                <a:latin typeface="Times New Roman" pitchFamily="18" charset="0"/>
              </a:rPr>
              <a:t> в точке с зарядом </a:t>
            </a:r>
            <a:r>
              <a:rPr lang="en-US" sz="2400" i="1" dirty="0">
                <a:latin typeface="Times New Roman" pitchFamily="18" charset="0"/>
              </a:rPr>
              <a:t>q</a:t>
            </a:r>
            <a:r>
              <a:rPr lang="ru-RU" sz="2400" baseline="-25000" dirty="0">
                <a:latin typeface="Times New Roman" pitchFamily="18" charset="0"/>
              </a:rPr>
              <a:t>2</a:t>
            </a:r>
            <a:r>
              <a:rPr lang="ru-RU" sz="2400" dirty="0">
                <a:latin typeface="Times New Roman" pitchFamily="18" charset="0"/>
              </a:rPr>
              <a:t>. </a:t>
            </a:r>
          </a:p>
        </p:txBody>
      </p:sp>
      <p:sp>
        <p:nvSpPr>
          <p:cNvPr id="26627" name="Rectangle 3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>
              <a:latin typeface="Arial" panose="020B0604020202020204" pitchFamily="34" charset="0"/>
            </a:endParaRPr>
          </a:p>
        </p:txBody>
      </p:sp>
      <p:graphicFrame>
        <p:nvGraphicFramePr>
          <p:cNvPr id="26628" name="Object 4"/>
          <p:cNvGraphicFramePr>
            <a:graphicFrameLocks noChangeAspect="1"/>
          </p:cNvGraphicFramePr>
          <p:nvPr/>
        </p:nvGraphicFramePr>
        <p:xfrm>
          <a:off x="2743201" y="152401"/>
          <a:ext cx="1065213" cy="860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4" name="Формула" r:id="rId3" imgW="482391" imgH="393529" progId="Equation.3">
                  <p:embed/>
                </p:oleObj>
              </mc:Choice>
              <mc:Fallback>
                <p:oleObj name="Формула" r:id="rId3" imgW="482391" imgH="39352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3201" y="152401"/>
                        <a:ext cx="1065213" cy="860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29" name="Rectangle 5"/>
          <p:cNvSpPr>
            <a:spLocks noChangeArrowheads="1"/>
          </p:cNvSpPr>
          <p:nvPr/>
        </p:nvSpPr>
        <p:spPr bwMode="auto">
          <a:xfrm>
            <a:off x="1524001" y="303478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>
              <a:latin typeface="Arial" panose="020B0604020202020204" pitchFamily="34" charset="0"/>
            </a:endParaRPr>
          </a:p>
        </p:txBody>
      </p:sp>
      <p:graphicFrame>
        <p:nvGraphicFramePr>
          <p:cNvPr id="26630" name="Object 6"/>
          <p:cNvGraphicFramePr>
            <a:graphicFrameLocks noChangeAspect="1"/>
          </p:cNvGraphicFramePr>
          <p:nvPr/>
        </p:nvGraphicFramePr>
        <p:xfrm>
          <a:off x="5238750" y="447676"/>
          <a:ext cx="1931988" cy="955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5" name="Формула" r:id="rId5" imgW="863225" imgH="418918" progId="Equation.3">
                  <p:embed/>
                </p:oleObj>
              </mc:Choice>
              <mc:Fallback>
                <p:oleObj name="Формула" r:id="rId5" imgW="863225" imgH="418918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38750" y="447676"/>
                        <a:ext cx="1931988" cy="955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FF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31" name="Rectangle 7"/>
          <p:cNvSpPr>
            <a:spLocks noChangeArrowheads="1"/>
          </p:cNvSpPr>
          <p:nvPr/>
        </p:nvSpPr>
        <p:spPr bwMode="auto">
          <a:xfrm>
            <a:off x="1524001" y="30284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>
              <a:latin typeface="Arial" panose="020B0604020202020204" pitchFamily="34" charset="0"/>
            </a:endParaRPr>
          </a:p>
        </p:txBody>
      </p:sp>
      <p:graphicFrame>
        <p:nvGraphicFramePr>
          <p:cNvPr id="26632" name="Object 8"/>
          <p:cNvGraphicFramePr>
            <a:graphicFrameLocks noChangeAspect="1"/>
          </p:cNvGraphicFramePr>
          <p:nvPr/>
        </p:nvGraphicFramePr>
        <p:xfrm>
          <a:off x="3719513" y="2211388"/>
          <a:ext cx="1625600" cy="1008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6" name="Формула" r:id="rId7" imgW="710891" imgH="444307" progId="Equation.3">
                  <p:embed/>
                </p:oleObj>
              </mc:Choice>
              <mc:Fallback>
                <p:oleObj name="Формула" r:id="rId7" imgW="710891" imgH="444307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19513" y="2211388"/>
                        <a:ext cx="1625600" cy="10080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33" name="Object 10"/>
          <p:cNvGraphicFramePr>
            <a:graphicFrameLocks noChangeAspect="1"/>
          </p:cNvGraphicFramePr>
          <p:nvPr/>
        </p:nvGraphicFramePr>
        <p:xfrm>
          <a:off x="5951539" y="2198688"/>
          <a:ext cx="1876425" cy="1020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7" name="Формула" r:id="rId9" imgW="787400" imgH="419100" progId="Equation.3">
                  <p:embed/>
                </p:oleObj>
              </mc:Choice>
              <mc:Fallback>
                <p:oleObj name="Формула" r:id="rId9" imgW="787400" imgH="419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51539" y="2198688"/>
                        <a:ext cx="1876425" cy="10207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FF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34" name="Rectangle 11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>
              <a:latin typeface="Arial" panose="020B0604020202020204" pitchFamily="34" charset="0"/>
            </a:endParaRPr>
          </a:p>
        </p:txBody>
      </p:sp>
      <p:graphicFrame>
        <p:nvGraphicFramePr>
          <p:cNvPr id="26635" name="Object 12"/>
          <p:cNvGraphicFramePr>
            <a:graphicFrameLocks noChangeAspect="1"/>
          </p:cNvGraphicFramePr>
          <p:nvPr/>
        </p:nvGraphicFramePr>
        <p:xfrm>
          <a:off x="7104063" y="3243263"/>
          <a:ext cx="1439862" cy="849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8" name="Формула" r:id="rId11" imgW="748975" imgH="444307" progId="Equation.3">
                  <p:embed/>
                </p:oleObj>
              </mc:Choice>
              <mc:Fallback>
                <p:oleObj name="Формула" r:id="rId11" imgW="748975" imgH="444307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04063" y="3243263"/>
                        <a:ext cx="1439862" cy="849312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36" name="Object 14"/>
          <p:cNvGraphicFramePr>
            <a:graphicFrameLocks noChangeAspect="1"/>
          </p:cNvGraphicFramePr>
          <p:nvPr/>
        </p:nvGraphicFramePr>
        <p:xfrm>
          <a:off x="2566989" y="5229226"/>
          <a:ext cx="1584325" cy="525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9" name="Формула" r:id="rId13" imgW="736600" imgH="241300" progId="Equation.3">
                  <p:embed/>
                </p:oleObj>
              </mc:Choice>
              <mc:Fallback>
                <p:oleObj name="Формула" r:id="rId13" imgW="736600" imgH="241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66989" y="5229226"/>
                        <a:ext cx="1584325" cy="525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37" name="Object 16"/>
          <p:cNvGraphicFramePr>
            <a:graphicFrameLocks noChangeAspect="1"/>
          </p:cNvGraphicFramePr>
          <p:nvPr/>
        </p:nvGraphicFramePr>
        <p:xfrm>
          <a:off x="4943475" y="5157789"/>
          <a:ext cx="1728788" cy="534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40" name="Формула" r:id="rId15" imgW="787400" imgH="241300" progId="Equation.3">
                  <p:embed/>
                </p:oleObj>
              </mc:Choice>
              <mc:Fallback>
                <p:oleObj name="Формула" r:id="rId15" imgW="787400" imgH="241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43475" y="5157789"/>
                        <a:ext cx="1728788" cy="5349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38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59DE9543-53B3-4656-9500-1A0A6FA57252}" type="slidenum">
              <a:rPr lang="ru-RU" altLang="ru-RU" sz="1000">
                <a:latin typeface="Arial" panose="020B0604020202020204" pitchFamily="34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22</a:t>
            </a:fld>
            <a:endParaRPr lang="ru-RU" altLang="ru-RU" sz="10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8323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Rot="1" noChangeArrowheads="1"/>
          </p:cNvSpPr>
          <p:nvPr>
            <p:ph type="body" idx="4294967295"/>
          </p:nvPr>
        </p:nvSpPr>
        <p:spPr>
          <a:xfrm>
            <a:off x="1524000" y="0"/>
            <a:ext cx="9144000" cy="6858000"/>
          </a:xfrm>
          <a:noFill/>
        </p:spPr>
        <p:txBody>
          <a:bodyPr/>
          <a:lstStyle/>
          <a:p>
            <a:pPr marL="0" indent="363538">
              <a:buNone/>
            </a:pPr>
            <a:r>
              <a:rPr lang="ru-RU" altLang="ru-RU" sz="2400">
                <a:latin typeface="Times New Roman" panose="02020603050405020304" pitchFamily="18" charset="0"/>
              </a:rPr>
              <a:t>Для вакуума можно записать </a:t>
            </a:r>
          </a:p>
          <a:p>
            <a:pPr marL="0" indent="363538">
              <a:buNone/>
            </a:pPr>
            <a:endParaRPr lang="ru-RU" altLang="ru-RU" sz="2400">
              <a:latin typeface="Times New Roman" panose="02020603050405020304" pitchFamily="18" charset="0"/>
            </a:endParaRPr>
          </a:p>
          <a:p>
            <a:pPr marL="0" indent="363538">
              <a:buNone/>
            </a:pPr>
            <a:r>
              <a:rPr lang="ru-RU" altLang="ru-RU" sz="2400">
                <a:latin typeface="Times New Roman" panose="02020603050405020304" pitchFamily="18" charset="0"/>
              </a:rPr>
              <a:t>						</a:t>
            </a:r>
          </a:p>
          <a:p>
            <a:pPr marL="0" indent="363538">
              <a:buNone/>
            </a:pPr>
            <a:r>
              <a:rPr lang="ru-RU" altLang="ru-RU" sz="2400">
                <a:latin typeface="Times New Roman" panose="02020603050405020304" pitchFamily="18" charset="0"/>
              </a:rPr>
              <a:t>Здесь </a:t>
            </a:r>
            <a:r>
              <a:rPr lang="en-US" altLang="ru-RU" sz="2400" i="1">
                <a:latin typeface="Times New Roman" panose="02020603050405020304" pitchFamily="18" charset="0"/>
              </a:rPr>
              <a:t>r</a:t>
            </a:r>
            <a:r>
              <a:rPr lang="en-US" altLang="ru-RU" sz="2400">
                <a:latin typeface="Times New Roman" panose="02020603050405020304" pitchFamily="18" charset="0"/>
              </a:rPr>
              <a:t> </a:t>
            </a:r>
            <a:r>
              <a:rPr lang="ru-RU" altLang="ru-RU" sz="2400">
                <a:latin typeface="Times New Roman" panose="02020603050405020304" pitchFamily="18" charset="0"/>
              </a:rPr>
              <a:t>– расстояние между зарядами. Из двух последних систем уравнений следует, что</a:t>
            </a:r>
          </a:p>
          <a:p>
            <a:pPr marL="0" indent="363538">
              <a:buNone/>
            </a:pPr>
            <a:endParaRPr lang="ru-RU" altLang="ru-RU" sz="2400">
              <a:latin typeface="Times New Roman" panose="02020603050405020304" pitchFamily="18" charset="0"/>
            </a:endParaRPr>
          </a:p>
          <a:p>
            <a:pPr marL="0" indent="363538">
              <a:buNone/>
            </a:pPr>
            <a:endParaRPr lang="ru-RU" altLang="ru-RU" sz="2400">
              <a:latin typeface="Times New Roman" panose="02020603050405020304" pitchFamily="18" charset="0"/>
            </a:endParaRPr>
          </a:p>
          <a:p>
            <a:pPr marL="0" indent="363538">
              <a:buNone/>
            </a:pPr>
            <a:r>
              <a:rPr lang="ru-RU" altLang="ru-RU" sz="2400">
                <a:latin typeface="Times New Roman" panose="02020603050405020304" pitchFamily="18" charset="0"/>
              </a:rPr>
              <a:t>Обобщая этот вывод на систему из </a:t>
            </a:r>
            <a:r>
              <a:rPr lang="en-US" altLang="ru-RU" sz="2400" i="1">
                <a:latin typeface="Times New Roman" panose="02020603050405020304" pitchFamily="18" charset="0"/>
              </a:rPr>
              <a:t>N</a:t>
            </a:r>
            <a:r>
              <a:rPr lang="en-US" altLang="ru-RU" sz="2400">
                <a:latin typeface="Times New Roman" panose="02020603050405020304" pitchFamily="18" charset="0"/>
              </a:rPr>
              <a:t> </a:t>
            </a:r>
            <a:r>
              <a:rPr lang="ru-RU" altLang="ru-RU" sz="2400">
                <a:latin typeface="Times New Roman" panose="02020603050405020304" pitchFamily="18" charset="0"/>
              </a:rPr>
              <a:t>зарядов, записываем:</a:t>
            </a:r>
          </a:p>
          <a:p>
            <a:pPr marL="0" indent="363538">
              <a:buNone/>
            </a:pPr>
            <a:r>
              <a:rPr lang="ru-RU" altLang="ru-RU" sz="2400">
                <a:latin typeface="Times New Roman" panose="02020603050405020304" pitchFamily="18" charset="0"/>
              </a:rPr>
              <a:t>								</a:t>
            </a:r>
          </a:p>
          <a:p>
            <a:pPr marL="0" indent="363538">
              <a:buNone/>
            </a:pPr>
            <a:r>
              <a:rPr lang="ru-RU" altLang="ru-RU" sz="2400">
                <a:latin typeface="Times New Roman" panose="02020603050405020304" pitchFamily="18" charset="0"/>
              </a:rPr>
              <a:t>                                                                                      (5.32)</a:t>
            </a:r>
          </a:p>
          <a:p>
            <a:pPr marL="0" indent="363538">
              <a:buNone/>
            </a:pPr>
            <a:endParaRPr lang="ru-RU" altLang="ru-RU" sz="2400">
              <a:latin typeface="Times New Roman" panose="02020603050405020304" pitchFamily="18" charset="0"/>
            </a:endParaRPr>
          </a:p>
          <a:p>
            <a:pPr marL="0" indent="363538">
              <a:buNone/>
            </a:pPr>
            <a:r>
              <a:rPr lang="ru-RU" altLang="ru-RU" sz="2400">
                <a:latin typeface="Times New Roman" panose="02020603050405020304" pitchFamily="18" charset="0"/>
              </a:rPr>
              <a:t>	               потенциал в точке, где расположен заряд </a:t>
            </a:r>
            <a:r>
              <a:rPr lang="en-US" altLang="ru-RU" sz="2400" i="1">
                <a:latin typeface="Times New Roman" panose="02020603050405020304" pitchFamily="18" charset="0"/>
              </a:rPr>
              <a:t>q</a:t>
            </a:r>
            <a:r>
              <a:rPr lang="ru-RU" altLang="ru-RU" sz="2400" baseline="-25000">
                <a:latin typeface="Times New Roman" panose="02020603050405020304" pitchFamily="18" charset="0"/>
              </a:rPr>
              <a:t>1</a:t>
            </a:r>
            <a:r>
              <a:rPr lang="ru-RU" altLang="ru-RU" sz="2400">
                <a:latin typeface="Times New Roman" panose="02020603050405020304" pitchFamily="18" charset="0"/>
              </a:rPr>
              <a:t>,</a:t>
            </a:r>
          </a:p>
          <a:p>
            <a:pPr marL="0" indent="363538">
              <a:buNone/>
            </a:pPr>
            <a:r>
              <a:rPr lang="ru-RU" altLang="ru-RU" sz="2400">
                <a:latin typeface="Times New Roman" panose="02020603050405020304" pitchFamily="18" charset="0"/>
              </a:rPr>
              <a:t>    	      создаваемый всеми остальными зарядами (кроме </a:t>
            </a:r>
            <a:r>
              <a:rPr lang="en-US" altLang="ru-RU" sz="2400" i="1">
                <a:latin typeface="Times New Roman" panose="02020603050405020304" pitchFamily="18" charset="0"/>
              </a:rPr>
              <a:t>q</a:t>
            </a:r>
            <a:r>
              <a:rPr lang="ru-RU" altLang="ru-RU" sz="2400" baseline="-25000">
                <a:latin typeface="Times New Roman" panose="02020603050405020304" pitchFamily="18" charset="0"/>
              </a:rPr>
              <a:t>1</a:t>
            </a:r>
            <a:r>
              <a:rPr lang="ru-RU" altLang="ru-RU" sz="2400">
                <a:latin typeface="Times New Roman" panose="02020603050405020304" pitchFamily="18" charset="0"/>
              </a:rPr>
              <a:t>).</a:t>
            </a:r>
          </a:p>
        </p:txBody>
      </p:sp>
      <p:sp>
        <p:nvSpPr>
          <p:cNvPr id="27651" name="Rectangle 3"/>
          <p:cNvSpPr>
            <a:spLocks noChangeArrowheads="1"/>
          </p:cNvSpPr>
          <p:nvPr/>
        </p:nvSpPr>
        <p:spPr bwMode="auto">
          <a:xfrm>
            <a:off x="1524001" y="3030022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>
              <a:latin typeface="Arial" panose="020B0604020202020204" pitchFamily="34" charset="0"/>
            </a:endParaRPr>
          </a:p>
        </p:txBody>
      </p:sp>
      <p:graphicFrame>
        <p:nvGraphicFramePr>
          <p:cNvPr id="30724" name="Object 4"/>
          <p:cNvGraphicFramePr>
            <a:graphicFrameLocks noChangeAspect="1"/>
          </p:cNvGraphicFramePr>
          <p:nvPr/>
        </p:nvGraphicFramePr>
        <p:xfrm>
          <a:off x="2566989" y="330200"/>
          <a:ext cx="2016125" cy="1136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58" name="Формула" r:id="rId3" imgW="875920" imgH="495085" progId="Equation.3">
                  <p:embed/>
                </p:oleObj>
              </mc:Choice>
              <mc:Fallback>
                <p:oleObj name="Формула" r:id="rId3" imgW="875920" imgH="49508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66989" y="330200"/>
                        <a:ext cx="2016125" cy="1136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25" name="Object 5"/>
          <p:cNvGraphicFramePr>
            <a:graphicFrameLocks noChangeAspect="1"/>
          </p:cNvGraphicFramePr>
          <p:nvPr/>
        </p:nvGraphicFramePr>
        <p:xfrm>
          <a:off x="6702425" y="257176"/>
          <a:ext cx="2171700" cy="1204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59" name="Формула" r:id="rId5" imgW="888614" imgH="495085" progId="Equation.3">
                  <p:embed/>
                </p:oleObj>
              </mc:Choice>
              <mc:Fallback>
                <p:oleObj name="Формула" r:id="rId5" imgW="888614" imgH="49508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02425" y="257176"/>
                        <a:ext cx="2171700" cy="1204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654" name="Rectangle 6"/>
          <p:cNvSpPr>
            <a:spLocks noChangeArrowheads="1"/>
          </p:cNvSpPr>
          <p:nvPr/>
        </p:nvSpPr>
        <p:spPr bwMode="auto">
          <a:xfrm>
            <a:off x="1524001" y="3030022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>
              <a:latin typeface="Arial" panose="020B0604020202020204" pitchFamily="34" charset="0"/>
            </a:endParaRPr>
          </a:p>
        </p:txBody>
      </p:sp>
      <p:graphicFrame>
        <p:nvGraphicFramePr>
          <p:cNvPr id="30727" name="Object 7"/>
          <p:cNvGraphicFramePr>
            <a:graphicFrameLocks noChangeAspect="1"/>
          </p:cNvGraphicFramePr>
          <p:nvPr/>
        </p:nvGraphicFramePr>
        <p:xfrm>
          <a:off x="1703388" y="2133600"/>
          <a:ext cx="3224212" cy="1030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60" name="Формула" r:id="rId7" imgW="1536033" imgH="495085" progId="Equation.3">
                  <p:embed/>
                </p:oleObj>
              </mc:Choice>
              <mc:Fallback>
                <p:oleObj name="Формула" r:id="rId7" imgW="1536033" imgH="49508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03388" y="2133600"/>
                        <a:ext cx="3224212" cy="1030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656" name="Rectangle 8"/>
          <p:cNvSpPr>
            <a:spLocks noChangeArrowheads="1"/>
          </p:cNvSpPr>
          <p:nvPr/>
        </p:nvSpPr>
        <p:spPr bwMode="auto">
          <a:xfrm>
            <a:off x="1524001" y="3049072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>
              <a:latin typeface="Arial" panose="020B0604020202020204" pitchFamily="34" charset="0"/>
            </a:endParaRPr>
          </a:p>
        </p:txBody>
      </p:sp>
      <p:graphicFrame>
        <p:nvGraphicFramePr>
          <p:cNvPr id="30729" name="Object 9"/>
          <p:cNvGraphicFramePr>
            <a:graphicFrameLocks noChangeAspect="1"/>
          </p:cNvGraphicFramePr>
          <p:nvPr/>
        </p:nvGraphicFramePr>
        <p:xfrm>
          <a:off x="5286375" y="2151063"/>
          <a:ext cx="5346700" cy="931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61" name="Формула" r:id="rId9" imgW="2540000" imgH="444500" progId="Equation.3">
                  <p:embed/>
                </p:oleObj>
              </mc:Choice>
              <mc:Fallback>
                <p:oleObj name="Формула" r:id="rId9" imgW="2540000" imgH="4445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86375" y="2151063"/>
                        <a:ext cx="5346700" cy="9318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658" name="Rectangle 10"/>
          <p:cNvSpPr>
            <a:spLocks noChangeArrowheads="1"/>
          </p:cNvSpPr>
          <p:nvPr/>
        </p:nvSpPr>
        <p:spPr bwMode="auto">
          <a:xfrm>
            <a:off x="1524001" y="3030022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>
              <a:latin typeface="Arial" panose="020B0604020202020204" pitchFamily="34" charset="0"/>
            </a:endParaRPr>
          </a:p>
        </p:txBody>
      </p:sp>
      <p:graphicFrame>
        <p:nvGraphicFramePr>
          <p:cNvPr id="30731" name="Object 11"/>
          <p:cNvGraphicFramePr>
            <a:graphicFrameLocks noChangeAspect="1"/>
          </p:cNvGraphicFramePr>
          <p:nvPr/>
        </p:nvGraphicFramePr>
        <p:xfrm>
          <a:off x="4295775" y="3500439"/>
          <a:ext cx="2527300" cy="1247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62" name="Формула" r:id="rId11" imgW="990170" imgH="495085" progId="Equation.3">
                  <p:embed/>
                </p:oleObj>
              </mc:Choice>
              <mc:Fallback>
                <p:oleObj name="Формула" r:id="rId11" imgW="990170" imgH="49508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95775" y="3500439"/>
                        <a:ext cx="2527300" cy="1247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660" name="Rectangle 12"/>
          <p:cNvSpPr>
            <a:spLocks noChangeArrowheads="1"/>
          </p:cNvSpPr>
          <p:nvPr/>
        </p:nvSpPr>
        <p:spPr bwMode="auto">
          <a:xfrm>
            <a:off x="1524001" y="307288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>
              <a:latin typeface="Arial" panose="020B0604020202020204" pitchFamily="34" charset="0"/>
            </a:endParaRPr>
          </a:p>
        </p:txBody>
      </p:sp>
      <p:graphicFrame>
        <p:nvGraphicFramePr>
          <p:cNvPr id="30733" name="Object 13"/>
          <p:cNvGraphicFramePr>
            <a:graphicFrameLocks noChangeAspect="1"/>
          </p:cNvGraphicFramePr>
          <p:nvPr/>
        </p:nvGraphicFramePr>
        <p:xfrm>
          <a:off x="1524001" y="4724401"/>
          <a:ext cx="1878013" cy="803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63" name="Формула" r:id="rId13" imgW="888614" imgH="380835" progId="Equation.3">
                  <p:embed/>
                </p:oleObj>
              </mc:Choice>
              <mc:Fallback>
                <p:oleObj name="Формула" r:id="rId13" imgW="888614" imgH="38083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1" y="4724401"/>
                        <a:ext cx="1878013" cy="803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662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71BAB1FB-4900-454E-866C-D596EEB7E58F}" type="slidenum">
              <a:rPr lang="ru-RU" altLang="ru-RU" sz="1000">
                <a:latin typeface="Arial" panose="020B0604020202020204" pitchFamily="34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23</a:t>
            </a:fld>
            <a:endParaRPr lang="ru-RU" altLang="ru-RU" sz="10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1551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07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07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307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307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307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07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3072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3072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0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1" dur="2000" fill="hold"/>
                                        <p:tgtEl>
                                          <p:spTgt spid="307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3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4" dur="2000" fill="hold"/>
                                        <p:tgtEl>
                                          <p:spTgt spid="307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36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7" dur="2000" fill="hold"/>
                                        <p:tgtEl>
                                          <p:spTgt spid="307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39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0" dur="2000" fill="hold"/>
                                        <p:tgtEl>
                                          <p:spTgt spid="307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42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3" dur="2000" fill="hold"/>
                                        <p:tgtEl>
                                          <p:spTgt spid="307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10500"/>
                            </p:stCondLst>
                            <p:childTnLst>
                              <p:par>
                                <p:cTn id="4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6" dur="2000" fill="hold"/>
                                        <p:tgtEl>
                                          <p:spTgt spid="307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2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919288" y="188914"/>
            <a:ext cx="8229600" cy="45307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Arial" charset="0"/>
              <a:buChar char="►"/>
              <a:defRPr/>
            </a:pPr>
            <a:r>
              <a:rPr lang="ru-RU" dirty="0">
                <a:latin typeface="Times New Roman" pitchFamily="18" charset="0"/>
              </a:rPr>
              <a:t>Между пластинами конденсатора действует </a:t>
            </a:r>
            <a:r>
              <a:rPr lang="ru-RU" b="1" dirty="0">
                <a:latin typeface="Times New Roman" pitchFamily="18" charset="0"/>
              </a:rPr>
              <a:t>сила взаимного притяжения</a:t>
            </a:r>
            <a:r>
              <a:rPr lang="ru-RU" dirty="0">
                <a:latin typeface="Times New Roman" pitchFamily="18" charset="0"/>
              </a:rPr>
              <a:t> (на единицу площади пластин):</a:t>
            </a:r>
          </a:p>
          <a:p>
            <a:pPr eaLnBrk="1" hangingPunct="1">
              <a:lnSpc>
                <a:spcPct val="90000"/>
              </a:lnSpc>
              <a:buFont typeface="Arial" charset="0"/>
              <a:buChar char="►"/>
              <a:defRPr/>
            </a:pPr>
            <a:r>
              <a:rPr lang="ru-RU" dirty="0" smtClean="0">
                <a:latin typeface="Times New Roman" pitchFamily="18" charset="0"/>
              </a:rPr>
              <a:t>	                 </a:t>
            </a:r>
          </a:p>
          <a:p>
            <a:pPr eaLnBrk="1" hangingPunct="1">
              <a:lnSpc>
                <a:spcPct val="90000"/>
              </a:lnSpc>
              <a:buFont typeface="Arial" charset="0"/>
              <a:buChar char="►"/>
              <a:defRPr/>
            </a:pPr>
            <a:r>
              <a:rPr lang="ru-RU" dirty="0" smtClean="0">
                <a:latin typeface="Times New Roman" pitchFamily="18" charset="0"/>
              </a:rPr>
              <a:t>                             </a:t>
            </a:r>
            <a:r>
              <a:rPr lang="ru-RU" dirty="0" smtClean="0">
                <a:effectLst/>
                <a:latin typeface="Times New Roman" pitchFamily="18" charset="0"/>
              </a:rPr>
              <a:t>т.е.            </a:t>
            </a:r>
          </a:p>
          <a:p>
            <a:pPr eaLnBrk="1" hangingPunct="1">
              <a:lnSpc>
                <a:spcPct val="90000"/>
              </a:lnSpc>
              <a:buFont typeface="Arial" charset="0"/>
              <a:buChar char="►"/>
              <a:defRPr/>
            </a:pPr>
            <a:endParaRPr lang="ru-RU" dirty="0" smtClean="0">
              <a:latin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 typeface="Arial" charset="0"/>
              <a:buChar char="►"/>
              <a:defRPr/>
            </a:pPr>
            <a:r>
              <a:rPr lang="ru-RU" i="1" dirty="0">
                <a:latin typeface="Times New Roman" pitchFamily="18" charset="0"/>
              </a:rPr>
              <a:t>Механические силы, действующие между заряженными телами, называют </a:t>
            </a:r>
            <a:r>
              <a:rPr lang="ru-RU" b="1" i="1" dirty="0" err="1">
                <a:latin typeface="Times New Roman" pitchFamily="18" charset="0"/>
              </a:rPr>
              <a:t>пондермоторными</a:t>
            </a:r>
            <a:r>
              <a:rPr lang="ru-RU" b="1" i="1" dirty="0">
                <a:latin typeface="Times New Roman" pitchFamily="18" charset="0"/>
              </a:rPr>
              <a:t>.</a:t>
            </a:r>
          </a:p>
        </p:txBody>
      </p:sp>
      <p:sp>
        <p:nvSpPr>
          <p:cNvPr id="28675" name="Rectangle 5"/>
          <p:cNvSpPr>
            <a:spLocks noChangeArrowheads="1"/>
          </p:cNvSpPr>
          <p:nvPr/>
        </p:nvSpPr>
        <p:spPr bwMode="auto">
          <a:xfrm>
            <a:off x="1524001" y="3020497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>
              <a:latin typeface="Arial" panose="020B0604020202020204" pitchFamily="34" charset="0"/>
            </a:endParaRPr>
          </a:p>
        </p:txBody>
      </p:sp>
      <p:sp>
        <p:nvSpPr>
          <p:cNvPr id="28676" name="Rectangle 7"/>
          <p:cNvSpPr>
            <a:spLocks noChangeArrowheads="1"/>
          </p:cNvSpPr>
          <p:nvPr/>
        </p:nvSpPr>
        <p:spPr bwMode="auto">
          <a:xfrm>
            <a:off x="1524000" y="2959101"/>
            <a:ext cx="184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>
              <a:latin typeface="Arial" panose="020B0604020202020204" pitchFamily="34" charset="0"/>
            </a:endParaRPr>
          </a:p>
        </p:txBody>
      </p:sp>
      <p:sp>
        <p:nvSpPr>
          <p:cNvPr id="28677" name="Rectangle 9"/>
          <p:cNvSpPr>
            <a:spLocks noChangeArrowheads="1"/>
          </p:cNvSpPr>
          <p:nvPr/>
        </p:nvSpPr>
        <p:spPr bwMode="auto">
          <a:xfrm>
            <a:off x="1524001" y="3049072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>
              <a:latin typeface="Times New Roman" panose="02020603050405020304" pitchFamily="18" charset="0"/>
            </a:endParaRPr>
          </a:p>
        </p:txBody>
      </p:sp>
      <p:graphicFrame>
        <p:nvGraphicFramePr>
          <p:cNvPr id="28678" name="Object 8"/>
          <p:cNvGraphicFramePr>
            <a:graphicFrameLocks noChangeAspect="1"/>
          </p:cNvGraphicFramePr>
          <p:nvPr/>
        </p:nvGraphicFramePr>
        <p:xfrm>
          <a:off x="2495551" y="2060576"/>
          <a:ext cx="2233613" cy="873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82" name="Формула" r:id="rId3" imgW="1002865" imgH="393529" progId="Equation.3">
                  <p:embed/>
                </p:oleObj>
              </mc:Choice>
              <mc:Fallback>
                <p:oleObj name="Формула" r:id="rId3" imgW="1002865" imgH="39352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95551" y="2060576"/>
                        <a:ext cx="2233613" cy="873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679" name="Rectangle 11"/>
          <p:cNvSpPr>
            <a:spLocks noChangeArrowheads="1"/>
          </p:cNvSpPr>
          <p:nvPr/>
        </p:nvSpPr>
        <p:spPr bwMode="auto">
          <a:xfrm>
            <a:off x="1524001" y="30284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>
              <a:latin typeface="Times New Roman" panose="02020603050405020304" pitchFamily="18" charset="0"/>
            </a:endParaRPr>
          </a:p>
        </p:txBody>
      </p:sp>
      <p:graphicFrame>
        <p:nvGraphicFramePr>
          <p:cNvPr id="28680" name="Object 10"/>
          <p:cNvGraphicFramePr>
            <a:graphicFrameLocks noChangeAspect="1"/>
          </p:cNvGraphicFramePr>
          <p:nvPr/>
        </p:nvGraphicFramePr>
        <p:xfrm>
          <a:off x="6672264" y="1916113"/>
          <a:ext cx="1728787" cy="1090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83" name="Формула" r:id="rId5" imgW="723586" imgH="457002" progId="Equation.3">
                  <p:embed/>
                </p:oleObj>
              </mc:Choice>
              <mc:Fallback>
                <p:oleObj name="Формула" r:id="rId5" imgW="723586" imgH="457002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72264" y="1916113"/>
                        <a:ext cx="1728787" cy="1090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681" name="Text Box 12"/>
          <p:cNvSpPr txBox="1">
            <a:spLocks noChangeArrowheads="1"/>
          </p:cNvSpPr>
          <p:nvPr/>
        </p:nvSpPr>
        <p:spPr bwMode="auto">
          <a:xfrm>
            <a:off x="9120188" y="2133600"/>
            <a:ext cx="9572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>
                <a:latin typeface="Times New Roman" panose="02020603050405020304" pitchFamily="18" charset="0"/>
              </a:rPr>
              <a:t>(5.33)</a:t>
            </a:r>
          </a:p>
        </p:txBody>
      </p:sp>
      <p:sp>
        <p:nvSpPr>
          <p:cNvPr id="28682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66517108-D6DC-42DE-A807-F57007B7CF8F}" type="slidenum">
              <a:rPr lang="ru-RU" altLang="ru-RU" sz="1000">
                <a:latin typeface="Arial" panose="020B0604020202020204" pitchFamily="34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24</a:t>
            </a:fld>
            <a:endParaRPr lang="ru-RU" altLang="ru-RU" sz="10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176008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524000" y="377826"/>
            <a:ext cx="9144000" cy="6480175"/>
          </a:xfrm>
          <a:noFill/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Сила притяжения между пластинами конденсатора: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		                      </a:t>
            </a:r>
          </a:p>
          <a:p>
            <a:pPr eaLnBrk="1" hangingPunct="1">
              <a:lnSpc>
                <a:spcPct val="90000"/>
              </a:lnSpc>
            </a:pPr>
            <a:endParaRPr lang="ru-RU" alt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где </a:t>
            </a:r>
            <a:r>
              <a:rPr lang="en-US" altLang="ru-RU" i="1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– площадь обкладок конденсатора. 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Т.к.              </a:t>
            </a:r>
          </a:p>
          <a:p>
            <a:pPr eaLnBrk="1" hangingPunct="1">
              <a:lnSpc>
                <a:spcPct val="90000"/>
              </a:lnSpc>
            </a:pPr>
            <a:endParaRPr lang="ru-RU" alt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endParaRPr lang="ru-RU" alt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endParaRPr lang="ru-RU" alt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endParaRPr lang="ru-RU" alt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endParaRPr lang="ru-RU" alt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endParaRPr lang="ru-RU" alt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Это формула для расчета</a:t>
            </a:r>
            <a:r>
              <a:rPr lang="ru-RU" altLang="ru-RU"/>
              <a:t> </a:t>
            </a:r>
            <a:r>
              <a:rPr lang="ru-RU" altLang="ru-RU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пондермоторной силы </a:t>
            </a:r>
          </a:p>
        </p:txBody>
      </p:sp>
      <p:sp>
        <p:nvSpPr>
          <p:cNvPr id="29699" name="Rectangle 5"/>
          <p:cNvSpPr>
            <a:spLocks noChangeArrowheads="1"/>
          </p:cNvSpPr>
          <p:nvPr/>
        </p:nvSpPr>
        <p:spPr bwMode="auto">
          <a:xfrm>
            <a:off x="1524001" y="2982397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>
              <a:latin typeface="Arial" panose="020B0604020202020204" pitchFamily="34" charset="0"/>
            </a:endParaRPr>
          </a:p>
        </p:txBody>
      </p:sp>
      <p:sp>
        <p:nvSpPr>
          <p:cNvPr id="29700" name="Rectangle 7"/>
          <p:cNvSpPr>
            <a:spLocks noChangeArrowheads="1"/>
          </p:cNvSpPr>
          <p:nvPr/>
        </p:nvSpPr>
        <p:spPr bwMode="auto">
          <a:xfrm>
            <a:off x="1524001" y="30157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>
              <a:latin typeface="Arial" panose="020B0604020202020204" pitchFamily="34" charset="0"/>
            </a:endParaRPr>
          </a:p>
        </p:txBody>
      </p:sp>
      <p:sp>
        <p:nvSpPr>
          <p:cNvPr id="29701" name="Rectangle 9"/>
          <p:cNvSpPr>
            <a:spLocks noChangeArrowheads="1"/>
          </p:cNvSpPr>
          <p:nvPr/>
        </p:nvSpPr>
        <p:spPr bwMode="auto">
          <a:xfrm>
            <a:off x="1524001" y="2982397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>
              <a:latin typeface="Arial" panose="020B0604020202020204" pitchFamily="34" charset="0"/>
            </a:endParaRPr>
          </a:p>
        </p:txBody>
      </p:sp>
      <p:sp>
        <p:nvSpPr>
          <p:cNvPr id="29702" name="Rectangle 12"/>
          <p:cNvSpPr>
            <a:spLocks noChangeArrowheads="1"/>
          </p:cNvSpPr>
          <p:nvPr/>
        </p:nvSpPr>
        <p:spPr bwMode="auto">
          <a:xfrm>
            <a:off x="1524001" y="30157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>
              <a:latin typeface="Times New Roman" panose="02020603050405020304" pitchFamily="18" charset="0"/>
            </a:endParaRPr>
          </a:p>
        </p:txBody>
      </p:sp>
      <p:graphicFrame>
        <p:nvGraphicFramePr>
          <p:cNvPr id="29703" name="Object 11"/>
          <p:cNvGraphicFramePr>
            <a:graphicFrameLocks noChangeAspect="1"/>
          </p:cNvGraphicFramePr>
          <p:nvPr/>
        </p:nvGraphicFramePr>
        <p:xfrm>
          <a:off x="4872038" y="908050"/>
          <a:ext cx="1439862" cy="960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06" name="Формула" r:id="rId3" imgW="685800" imgH="457200" progId="Equation.3">
                  <p:embed/>
                </p:oleObj>
              </mc:Choice>
              <mc:Fallback>
                <p:oleObj name="Формула" r:id="rId3" imgW="6858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72038" y="908050"/>
                        <a:ext cx="1439862" cy="960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704" name="Rectangle 14"/>
          <p:cNvSpPr>
            <a:spLocks noChangeArrowheads="1"/>
          </p:cNvSpPr>
          <p:nvPr/>
        </p:nvSpPr>
        <p:spPr bwMode="auto">
          <a:xfrm>
            <a:off x="1524001" y="3049072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>
              <a:latin typeface="Times New Roman" panose="02020603050405020304" pitchFamily="18" charset="0"/>
            </a:endParaRPr>
          </a:p>
        </p:txBody>
      </p:sp>
      <p:graphicFrame>
        <p:nvGraphicFramePr>
          <p:cNvPr id="29705" name="Object 13"/>
          <p:cNvGraphicFramePr>
            <a:graphicFrameLocks noChangeAspect="1"/>
          </p:cNvGraphicFramePr>
          <p:nvPr/>
        </p:nvGraphicFramePr>
        <p:xfrm>
          <a:off x="4656139" y="2565401"/>
          <a:ext cx="1944687" cy="917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07" name="Формула" r:id="rId5" imgW="825500" imgH="393700" progId="Equation.3">
                  <p:embed/>
                </p:oleObj>
              </mc:Choice>
              <mc:Fallback>
                <p:oleObj name="Формула" r:id="rId5" imgW="825500" imgH="393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56139" y="2565401"/>
                        <a:ext cx="1944687" cy="917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706" name="Rectangle 16"/>
          <p:cNvSpPr>
            <a:spLocks noChangeArrowheads="1"/>
          </p:cNvSpPr>
          <p:nvPr/>
        </p:nvSpPr>
        <p:spPr bwMode="auto">
          <a:xfrm>
            <a:off x="1524001" y="30157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>
              <a:latin typeface="Times New Roman" panose="02020603050405020304" pitchFamily="18" charset="0"/>
            </a:endParaRPr>
          </a:p>
        </p:txBody>
      </p:sp>
      <p:graphicFrame>
        <p:nvGraphicFramePr>
          <p:cNvPr id="29707" name="Object 15"/>
          <p:cNvGraphicFramePr>
            <a:graphicFrameLocks noChangeAspect="1"/>
          </p:cNvGraphicFramePr>
          <p:nvPr/>
        </p:nvGraphicFramePr>
        <p:xfrm>
          <a:off x="3935413" y="3789363"/>
          <a:ext cx="3384550" cy="1185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08" name="Формула" r:id="rId7" imgW="1308100" imgH="457200" progId="Equation.3">
                  <p:embed/>
                </p:oleObj>
              </mc:Choice>
              <mc:Fallback>
                <p:oleObj name="Формула" r:id="rId7" imgW="13081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35413" y="3789363"/>
                        <a:ext cx="3384550" cy="11858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708" name="Text Box 17"/>
          <p:cNvSpPr txBox="1">
            <a:spLocks noChangeArrowheads="1"/>
          </p:cNvSpPr>
          <p:nvPr/>
        </p:nvSpPr>
        <p:spPr bwMode="auto">
          <a:xfrm>
            <a:off x="8308976" y="1146175"/>
            <a:ext cx="11715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>
                <a:latin typeface="Times New Roman" panose="02020603050405020304" pitchFamily="18" charset="0"/>
              </a:rPr>
              <a:t>(5.34)</a:t>
            </a:r>
          </a:p>
        </p:txBody>
      </p:sp>
      <p:sp>
        <p:nvSpPr>
          <p:cNvPr id="29709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2ED2D069-EA54-462F-83D1-234E82DBFF01}" type="slidenum">
              <a:rPr lang="ru-RU" altLang="ru-RU" sz="1000">
                <a:latin typeface="Arial" panose="020B0604020202020204" pitchFamily="34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25</a:t>
            </a:fld>
            <a:endParaRPr lang="ru-RU" altLang="ru-RU" sz="10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136118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Rot="1" noChangeArrowheads="1"/>
          </p:cNvSpPr>
          <p:nvPr>
            <p:ph type="body" idx="4294967295"/>
          </p:nvPr>
        </p:nvSpPr>
        <p:spPr>
          <a:xfrm>
            <a:off x="1774825" y="260350"/>
            <a:ext cx="8713788" cy="6337300"/>
          </a:xfrm>
        </p:spPr>
        <p:txBody>
          <a:bodyPr/>
          <a:lstStyle/>
          <a:p>
            <a:pPr marL="6350" indent="357188">
              <a:buNone/>
              <a:defRPr/>
            </a:pPr>
            <a:r>
              <a:rPr lang="ru-RU" dirty="0">
                <a:latin typeface="Times New Roman" pitchFamily="18" charset="0"/>
              </a:rPr>
              <a:t>С другой стороны  к </a:t>
            </a:r>
            <a:r>
              <a:rPr lang="ru-RU" b="1" i="1" dirty="0" err="1">
                <a:solidFill>
                  <a:srgbClr val="C00000"/>
                </a:solidFill>
                <a:latin typeface="Times New Roman" pitchFamily="18" charset="0"/>
              </a:rPr>
              <a:t>пондермоторным</a:t>
            </a:r>
            <a:r>
              <a:rPr lang="ru-RU" b="1" i="1" dirty="0">
                <a:solidFill>
                  <a:srgbClr val="C00000"/>
                </a:solidFill>
                <a:latin typeface="Times New Roman" pitchFamily="18" charset="0"/>
              </a:rPr>
              <a:t> силам</a:t>
            </a:r>
            <a:r>
              <a:rPr lang="ru-RU" i="1" dirty="0">
                <a:solidFill>
                  <a:srgbClr val="C00000"/>
                </a:solidFill>
                <a:latin typeface="Times New Roman" pitchFamily="18" charset="0"/>
              </a:rPr>
              <a:t> – </a:t>
            </a:r>
            <a:r>
              <a:rPr lang="ru-RU" i="1" dirty="0">
                <a:latin typeface="Times New Roman" pitchFamily="18" charset="0"/>
              </a:rPr>
              <a:t>можно прийти через потенциальную энергию</a:t>
            </a:r>
          </a:p>
          <a:p>
            <a:pPr marL="6350" indent="357188">
              <a:buFont typeface="Arial" charset="0"/>
              <a:buChar char="►"/>
              <a:defRPr/>
            </a:pPr>
            <a:r>
              <a:rPr lang="ru-RU" dirty="0">
                <a:latin typeface="Times New Roman" pitchFamily="18" charset="0"/>
              </a:rPr>
              <a:t>Разноименные пластины конденсатора будут притягиваться. </a:t>
            </a:r>
          </a:p>
          <a:p>
            <a:pPr marL="6350" indent="357188">
              <a:buFont typeface="Arial" charset="0"/>
              <a:buChar char="►"/>
              <a:defRPr/>
            </a:pPr>
            <a:r>
              <a:rPr lang="ru-RU" dirty="0">
                <a:latin typeface="Times New Roman" pitchFamily="18" charset="0"/>
              </a:rPr>
              <a:t>При незначительном перемещении одной пластины в поле другой совершается работа</a:t>
            </a:r>
          </a:p>
          <a:p>
            <a:pPr marL="6350" indent="357188">
              <a:buNone/>
              <a:defRPr/>
            </a:pPr>
            <a:r>
              <a:rPr lang="ru-RU" dirty="0">
                <a:latin typeface="Times New Roman" pitchFamily="18" charset="0"/>
              </a:rPr>
              <a:t>							</a:t>
            </a:r>
          </a:p>
          <a:p>
            <a:pPr marL="6350" indent="357188">
              <a:buNone/>
              <a:defRPr/>
            </a:pPr>
            <a:r>
              <a:rPr lang="ru-RU" dirty="0">
                <a:latin typeface="Times New Roman" pitchFamily="18" charset="0"/>
              </a:rPr>
              <a:t>                                                                                 Тогда, можно записать, что			</a:t>
            </a:r>
          </a:p>
          <a:p>
            <a:pPr marL="6350" indent="357188">
              <a:buFont typeface="Arial" charset="0"/>
              <a:buChar char="►"/>
              <a:defRPr/>
            </a:pPr>
            <a:r>
              <a:rPr lang="ru-RU" dirty="0">
                <a:latin typeface="Times New Roman" pitchFamily="18" charset="0"/>
              </a:rPr>
              <a:t>Отсюда можно получить формулу для расчета </a:t>
            </a:r>
            <a:r>
              <a:rPr lang="ru-RU" dirty="0" err="1">
                <a:solidFill>
                  <a:srgbClr val="C00000"/>
                </a:solidFill>
                <a:latin typeface="Times New Roman" pitchFamily="18" charset="0"/>
              </a:rPr>
              <a:t>пондермоторной</a:t>
            </a:r>
            <a:r>
              <a:rPr lang="ru-RU" dirty="0">
                <a:solidFill>
                  <a:srgbClr val="C00000"/>
                </a:solidFill>
                <a:latin typeface="Times New Roman" pitchFamily="18" charset="0"/>
              </a:rPr>
              <a:t> силы </a:t>
            </a:r>
          </a:p>
          <a:p>
            <a:pPr marL="6350" indent="357188">
              <a:buNone/>
              <a:defRPr/>
            </a:pPr>
            <a:r>
              <a:rPr lang="ru-RU" dirty="0">
                <a:solidFill>
                  <a:srgbClr val="C00000"/>
                </a:solidFill>
                <a:latin typeface="Times New Roman" pitchFamily="18" charset="0"/>
              </a:rPr>
              <a:t>				</a:t>
            </a:r>
            <a:r>
              <a:rPr lang="ru-RU" sz="2400" dirty="0">
                <a:latin typeface="Times New Roman" pitchFamily="18" charset="0"/>
              </a:rPr>
              <a:t>			(5.36)</a:t>
            </a:r>
          </a:p>
          <a:p>
            <a:pPr marL="6350" indent="357188">
              <a:buNone/>
              <a:defRPr/>
            </a:pPr>
            <a:endParaRPr lang="ru-RU" sz="2400" dirty="0">
              <a:latin typeface="Times New Roman" pitchFamily="18" charset="0"/>
            </a:endParaRPr>
          </a:p>
        </p:txBody>
      </p:sp>
      <p:sp>
        <p:nvSpPr>
          <p:cNvPr id="30723" name="Rectangle 3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>
              <a:latin typeface="Arial" panose="020B0604020202020204" pitchFamily="34" charset="0"/>
            </a:endParaRPr>
          </a:p>
        </p:txBody>
      </p:sp>
      <p:sp>
        <p:nvSpPr>
          <p:cNvPr id="30724" name="Rectangle 5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>
              <a:latin typeface="Arial" panose="020B0604020202020204" pitchFamily="34" charset="0"/>
            </a:endParaRPr>
          </a:p>
        </p:txBody>
      </p:sp>
      <p:sp>
        <p:nvSpPr>
          <p:cNvPr id="30725" name="Rectangle 7"/>
          <p:cNvSpPr>
            <a:spLocks noChangeArrowheads="1"/>
          </p:cNvSpPr>
          <p:nvPr/>
        </p:nvSpPr>
        <p:spPr bwMode="auto">
          <a:xfrm>
            <a:off x="1524001" y="3049072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>
              <a:latin typeface="Arial" panose="020B0604020202020204" pitchFamily="34" charset="0"/>
            </a:endParaRPr>
          </a:p>
        </p:txBody>
      </p:sp>
      <p:graphicFrame>
        <p:nvGraphicFramePr>
          <p:cNvPr id="32776" name="Object 8"/>
          <p:cNvGraphicFramePr>
            <a:graphicFrameLocks noChangeAspect="1"/>
          </p:cNvGraphicFramePr>
          <p:nvPr/>
        </p:nvGraphicFramePr>
        <p:xfrm>
          <a:off x="3000375" y="2997200"/>
          <a:ext cx="360045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0" name="Формула" r:id="rId3" imgW="1675673" imgH="393529" progId="Equation.3">
                  <p:embed/>
                </p:oleObj>
              </mc:Choice>
              <mc:Fallback>
                <p:oleObj name="Формула" r:id="rId3" imgW="1675673" imgH="39352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00375" y="2997200"/>
                        <a:ext cx="3600450" cy="838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27" name="Rectangle 9"/>
          <p:cNvSpPr>
            <a:spLocks noChangeArrowheads="1"/>
          </p:cNvSpPr>
          <p:nvPr/>
        </p:nvSpPr>
        <p:spPr bwMode="auto">
          <a:xfrm>
            <a:off x="1524001" y="30157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>
              <a:latin typeface="Arial" panose="020B0604020202020204" pitchFamily="34" charset="0"/>
            </a:endParaRPr>
          </a:p>
        </p:txBody>
      </p:sp>
      <p:graphicFrame>
        <p:nvGraphicFramePr>
          <p:cNvPr id="32778" name="Object 10"/>
          <p:cNvGraphicFramePr>
            <a:graphicFrameLocks noChangeAspect="1"/>
          </p:cNvGraphicFramePr>
          <p:nvPr/>
        </p:nvGraphicFramePr>
        <p:xfrm>
          <a:off x="6311900" y="3789364"/>
          <a:ext cx="2592388" cy="973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1" name="Формула" r:id="rId5" imgW="1384300" imgH="520700" progId="Equation.3">
                  <p:embed/>
                </p:oleObj>
              </mc:Choice>
              <mc:Fallback>
                <p:oleObj name="Формула" r:id="rId5" imgW="1384300" imgH="520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11900" y="3789364"/>
                        <a:ext cx="2592388" cy="973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29" name="Rectangle 11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>
              <a:latin typeface="Arial" panose="020B0604020202020204" pitchFamily="34" charset="0"/>
            </a:endParaRPr>
          </a:p>
        </p:txBody>
      </p:sp>
      <p:graphicFrame>
        <p:nvGraphicFramePr>
          <p:cNvPr id="32780" name="Object 12"/>
          <p:cNvGraphicFramePr>
            <a:graphicFrameLocks noChangeAspect="1"/>
          </p:cNvGraphicFramePr>
          <p:nvPr/>
        </p:nvGraphicFramePr>
        <p:xfrm>
          <a:off x="5880101" y="5300663"/>
          <a:ext cx="1655763" cy="1033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2" name="Формула" r:id="rId7" imgW="736600" imgH="457200" progId="Equation.3">
                  <p:embed/>
                </p:oleObj>
              </mc:Choice>
              <mc:Fallback>
                <p:oleObj name="Формула" r:id="rId7" imgW="7366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80101" y="5300663"/>
                        <a:ext cx="1655763" cy="10334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31" name="TextBox 1"/>
          <p:cNvSpPr txBox="1">
            <a:spLocks noChangeArrowheads="1"/>
          </p:cNvSpPr>
          <p:nvPr/>
        </p:nvSpPr>
        <p:spPr bwMode="auto">
          <a:xfrm>
            <a:off x="9480550" y="4005263"/>
            <a:ext cx="92868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>
                <a:latin typeface="Times New Roman" panose="02020603050405020304" pitchFamily="18" charset="0"/>
              </a:rPr>
              <a:t>(5.35)</a:t>
            </a:r>
          </a:p>
        </p:txBody>
      </p:sp>
      <p:sp>
        <p:nvSpPr>
          <p:cNvPr id="30732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594BC436-EC89-469C-886F-41163E82C5DA}" type="slidenum">
              <a:rPr lang="ru-RU" altLang="ru-RU" sz="1000">
                <a:latin typeface="Arial" panose="020B0604020202020204" pitchFamily="34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26</a:t>
            </a:fld>
            <a:endParaRPr lang="ru-RU" altLang="ru-RU" sz="10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9041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27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27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27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27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27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277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3277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1" dur="2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5" dur="2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9" dur="2000" fill="hold"/>
                                        <p:tgtEl>
                                          <p:spTgt spid="327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0" grpId="0" build="p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847</Words>
  <Application>Microsoft Office PowerPoint</Application>
  <PresentationFormat>Широкоэкранный</PresentationFormat>
  <Paragraphs>255</Paragraphs>
  <Slides>26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26</vt:i4>
      </vt:variant>
    </vt:vector>
  </HeadingPairs>
  <TitlesOfParts>
    <vt:vector size="34" baseType="lpstr">
      <vt:lpstr>Arial</vt:lpstr>
      <vt:lpstr>Calibri</vt:lpstr>
      <vt:lpstr>Calibri Light</vt:lpstr>
      <vt:lpstr>Times New Roman</vt:lpstr>
      <vt:lpstr>Wingdings</vt:lpstr>
      <vt:lpstr>Тема Office</vt:lpstr>
      <vt:lpstr>Формула</vt:lpstr>
      <vt:lpstr>Microsoft Equation 3.0</vt:lpstr>
      <vt:lpstr> 5. ПРОВОДНИКИ В ЭЛЕКТРОСТАТИЧЕСКОМ ПОЛЕ</vt:lpstr>
      <vt:lpstr>5.1. Напряженность и потенциал электростатического поля в проводнике</vt:lpstr>
      <vt:lpstr>Презентация PowerPoint</vt:lpstr>
      <vt:lpstr>Презентация PowerPoint</vt:lpstr>
      <vt:lpstr>Презентация PowerPoint</vt:lpstr>
      <vt:lpstr>5.2. Определение напряженности электростатического поля вблизи проводника</vt:lpstr>
      <vt:lpstr>Презентация PowerPoint</vt:lpstr>
      <vt:lpstr>5.3. Конденсаторы  5.3.1. Электрическая емкость. </vt:lpstr>
      <vt:lpstr>Презентация PowerPoint</vt:lpstr>
      <vt:lpstr>Презентация PowerPoint</vt:lpstr>
      <vt:lpstr>Презентация PowerPoint</vt:lpstr>
      <vt:lpstr>Презентация PowerPoint</vt:lpstr>
      <vt:lpstr>5.3.2. Соединение конденсаторов</vt:lpstr>
      <vt:lpstr>Презентация PowerPoint</vt:lpstr>
      <vt:lpstr>5.3.3. Расчет емкостей различных конденсаторов</vt:lpstr>
      <vt:lpstr>Презентация PowerPoint</vt:lpstr>
      <vt:lpstr>Презентация PowerPoint</vt:lpstr>
      <vt:lpstr>Презентация PowerPoint</vt:lpstr>
      <vt:lpstr>5.3.4. Энергия заряженного конденсатора</vt:lpstr>
      <vt:lpstr>Презентация PowerPoint</vt:lpstr>
      <vt:lpstr>5.4. Энергия электростатического поля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5. ПРОВОДНИКИ В ЭЛЕКТРОСТАТИЧЕСКОМ ПОЛЕ</dc:title>
  <dc:creator>Nikolay A. Antropov</dc:creator>
  <cp:lastModifiedBy>Nikolay A. Antropov</cp:lastModifiedBy>
  <cp:revision>1</cp:revision>
  <dcterms:created xsi:type="dcterms:W3CDTF">2016-04-15T03:42:30Z</dcterms:created>
  <dcterms:modified xsi:type="dcterms:W3CDTF">2016-04-15T03:42:44Z</dcterms:modified>
</cp:coreProperties>
</file>