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80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79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78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91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96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4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44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98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47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880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770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B678-9C87-4EF6-9A9E-93749CC5B7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1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94F55-C07F-4D21-8E75-C5AEC212B50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334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E236D2-4236-4D81-8E3E-171E6545BF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267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A71-B07F-4D5C-BA52-CC98C3CCE862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ABADD-30C1-486C-8164-558986108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62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11.wmf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11" Type="http://schemas.openxmlformats.org/officeDocument/2006/relationships/image" Target="../media/image22.pn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1.png"/><Relationship Id="rId4" Type="http://schemas.openxmlformats.org/officeDocument/2006/relationships/image" Target="../media/image17.wmf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2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9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oleObject" Target="../embeddings/oleObject32.bin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48.png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51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4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4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52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65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58.bin"/><Relationship Id="rId10" Type="http://schemas.openxmlformats.org/officeDocument/2006/relationships/oleObject" Target="../embeddings/oleObject61.bin"/><Relationship Id="rId4" Type="http://schemas.openxmlformats.org/officeDocument/2006/relationships/image" Target="../media/image68.emf"/><Relationship Id="rId9" Type="http://schemas.openxmlformats.org/officeDocument/2006/relationships/oleObject" Target="../embeddings/oleObject6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6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72.wmf"/><Relationship Id="rId9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68.bin"/><Relationship Id="rId5" Type="http://schemas.openxmlformats.org/officeDocument/2006/relationships/image" Target="../media/image71.png"/><Relationship Id="rId4" Type="http://schemas.openxmlformats.org/officeDocument/2006/relationships/image" Target="../media/image7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7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7" Type="http://schemas.openxmlformats.org/officeDocument/2006/relationships/image" Target="../media/image8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78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oleObject" Target="../embeddings/oleObject78.bin"/><Relationship Id="rId18" Type="http://schemas.openxmlformats.org/officeDocument/2006/relationships/image" Target="../media/image88.w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5.bin"/><Relationship Id="rId12" Type="http://schemas.openxmlformats.org/officeDocument/2006/relationships/image" Target="../media/image85.wmf"/><Relationship Id="rId17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7.wmf"/><Relationship Id="rId1" Type="http://schemas.openxmlformats.org/officeDocument/2006/relationships/vmlDrawing" Target="../drawings/vmlDrawing28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4.bin"/><Relationship Id="rId15" Type="http://schemas.openxmlformats.org/officeDocument/2006/relationships/oleObject" Target="../embeddings/oleObject79.bin"/><Relationship Id="rId10" Type="http://schemas.openxmlformats.org/officeDocument/2006/relationships/image" Target="../media/image84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76.bin"/><Relationship Id="rId14" Type="http://schemas.openxmlformats.org/officeDocument/2006/relationships/image" Target="../media/image86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8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91.emf"/><Relationship Id="rId4" Type="http://schemas.openxmlformats.org/officeDocument/2006/relationships/oleObject" Target="../embeddings/oleObject83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emf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94.wmf"/><Relationship Id="rId11" Type="http://schemas.openxmlformats.org/officeDocument/2006/relationships/image" Target="../media/image92.png"/><Relationship Id="rId5" Type="http://schemas.openxmlformats.org/officeDocument/2006/relationships/oleObject" Target="../embeddings/oleObject85.bin"/><Relationship Id="rId10" Type="http://schemas.openxmlformats.org/officeDocument/2006/relationships/oleObject" Target="../embeddings/oleObject88.bin"/><Relationship Id="rId4" Type="http://schemas.openxmlformats.org/officeDocument/2006/relationships/image" Target="../media/image93.wmf"/><Relationship Id="rId9" Type="http://schemas.openxmlformats.org/officeDocument/2006/relationships/oleObject" Target="../embeddings/oleObject8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1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/>
              <a:t> 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4. ДИЭЛЕКТРИКИ В ЭЛЕКТРОСТАТИЧЕСКОМ ПОЛЕ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1524001"/>
            <a:ext cx="83820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.1</a:t>
            </a:r>
            <a:r>
              <a:rPr lang="en-US" alt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Поляризация диэлектриков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marL="0" indent="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4.2. Различные виды диэлектриков 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marL="0" indent="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4.3.  Вектор электрического смещения  </a:t>
            </a:r>
            <a:r>
              <a:rPr lang="ru-RU" altLang="ru-RU"/>
              <a:t>                                                      </a:t>
            </a:r>
            <a:endParaRPr lang="ru-RU" altLang="ru-RU" b="1"/>
          </a:p>
          <a:p>
            <a:pPr marL="0" indent="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4.4 Поток вектора электрического смещения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4.5. Теорема</a:t>
            </a:r>
            <a:r>
              <a:rPr lang="ru-RU" altLang="ru-RU" b="1"/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Остроградского – Гаусса для вектора</a:t>
            </a:r>
            <a:r>
              <a:rPr lang="ru-RU" altLang="ru-RU" b="1"/>
              <a:t>                                                                     </a:t>
            </a:r>
            <a:endParaRPr lang="en-US" altLang="ru-RU" b="1"/>
          </a:p>
          <a:p>
            <a:pPr marL="0" indent="0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4.6. Изменение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на границе раздела 	двух  диэлектриков.                                     </a:t>
            </a:r>
          </a:p>
        </p:txBody>
      </p:sp>
      <p:graphicFrame>
        <p:nvGraphicFramePr>
          <p:cNvPr id="2052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9677400" y="3581400"/>
          <a:ext cx="381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142799" imgH="171408" progId="Equation.3">
                  <p:embed/>
                </p:oleObj>
              </mc:Choice>
              <mc:Fallback>
                <p:oleObj name="Формула" r:id="rId3" imgW="142799" imgH="1714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7400" y="3581400"/>
                        <a:ext cx="381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8"/>
          <p:cNvGraphicFramePr>
            <a:graphicFrameLocks noChangeAspect="1"/>
          </p:cNvGraphicFramePr>
          <p:nvPr/>
        </p:nvGraphicFramePr>
        <p:xfrm>
          <a:off x="7924800" y="2514600"/>
          <a:ext cx="4127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142799" imgH="171408" progId="Equation.3">
                  <p:embed/>
                </p:oleObj>
              </mc:Choice>
              <mc:Fallback>
                <p:oleObj name="Формула" r:id="rId5" imgW="142799" imgH="1714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2514600"/>
                        <a:ext cx="4127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9"/>
          <p:cNvGraphicFramePr>
            <a:graphicFrameLocks noChangeAspect="1"/>
          </p:cNvGraphicFramePr>
          <p:nvPr/>
        </p:nvGraphicFramePr>
        <p:xfrm>
          <a:off x="4343400" y="4114800"/>
          <a:ext cx="3810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7" imgW="142799" imgH="171408" progId="Equation.3">
                  <p:embed/>
                </p:oleObj>
              </mc:Choice>
              <mc:Fallback>
                <p:oleObj name="Формула" r:id="rId7" imgW="142799" imgH="1714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114800"/>
                        <a:ext cx="381000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10"/>
          <p:cNvGraphicFramePr>
            <a:graphicFrameLocks noChangeAspect="1"/>
          </p:cNvGraphicFramePr>
          <p:nvPr>
            <p:ph sz="quarter" idx="3"/>
          </p:nvPr>
        </p:nvGraphicFramePr>
        <p:xfrm>
          <a:off x="5105401" y="4114800"/>
          <a:ext cx="358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9" imgW="95289" imgH="133347" progId="Equation.3">
                  <p:embed/>
                </p:oleObj>
              </mc:Choice>
              <mc:Fallback>
                <p:oleObj name="Формула" r:id="rId9" imgW="95289" imgH="13334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1" y="4114800"/>
                        <a:ext cx="3587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4AA46F1-226B-4614-860D-B1991007AAB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89466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 Поляризация диэлектриков</a:t>
            </a:r>
            <a:r>
              <a:rPr lang="ru-RU" sz="3600" b="1" i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dirty="0">
              <a:solidFill>
                <a:srgbClr val="00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90600"/>
            <a:ext cx="9144000" cy="58674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известные в природе вещества, в соответствии с их способностью проводить электрический ток, делятся на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i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основных класса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i="1" dirty="0" smtClean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Диэлектрики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полупроводники 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i="1" dirty="0" smtClean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проводники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7" name="Object 4"/>
          <p:cNvGraphicFramePr>
            <a:graphicFrameLocks noChangeAspect="1"/>
          </p:cNvGraphicFramePr>
          <p:nvPr/>
        </p:nvGraphicFramePr>
        <p:xfrm>
          <a:off x="5305425" y="5924551"/>
          <a:ext cx="363855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1362122" imgH="200021" progId="Equation.3">
                  <p:embed/>
                </p:oleObj>
              </mc:Choice>
              <mc:Fallback>
                <p:oleObj name="Формула" r:id="rId3" imgW="1362122" imgH="20002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5425" y="5924551"/>
                        <a:ext cx="3638550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9" name="Object 6"/>
          <p:cNvGraphicFramePr>
            <a:graphicFrameLocks noChangeAspect="1"/>
          </p:cNvGraphicFramePr>
          <p:nvPr/>
        </p:nvGraphicFramePr>
        <p:xfrm>
          <a:off x="5486400" y="3657601"/>
          <a:ext cx="37338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1400183" imgH="161960" progId="Equation.3">
                  <p:embed/>
                </p:oleObj>
              </mc:Choice>
              <mc:Fallback>
                <p:oleObj name="Формула" r:id="rId5" imgW="1400183" imgH="16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3657601"/>
                        <a:ext cx="373380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Rectangle 9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81" name="Object 8"/>
          <p:cNvGraphicFramePr>
            <a:graphicFrameLocks noChangeAspect="1"/>
          </p:cNvGraphicFramePr>
          <p:nvPr/>
        </p:nvGraphicFramePr>
        <p:xfrm>
          <a:off x="5884864" y="4833938"/>
          <a:ext cx="2630487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7" imgW="924008" imgH="180855" progId="Equation.3">
                  <p:embed/>
                </p:oleObj>
              </mc:Choice>
              <mc:Fallback>
                <p:oleObj name="Формула" r:id="rId7" imgW="924008" imgH="18085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4864" y="4833938"/>
                        <a:ext cx="2630487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11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8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C64F5D-9E3F-4A47-8A0D-BBC063DDD060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77493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28600"/>
            <a:ext cx="9144000" cy="6629400"/>
          </a:xfrm>
        </p:spPr>
        <p:txBody>
          <a:bodyPr/>
          <a:lstStyle/>
          <a:p>
            <a:pPr eaLnBrk="1" hangingPunct="1"/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идеальном диэлектрике свободных зарядов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способных перемещаться на значительные расстояния (превосходящие расстояния между атомами),</a:t>
            </a:r>
            <a:r>
              <a:rPr lang="ru-RU" altLang="ru-RU" sz="360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Но это не значит, что диэлектрик, помещенный в электростатическое поле, не реагирует на него, что в нем ничего не происходит.</a:t>
            </a:r>
          </a:p>
        </p:txBody>
      </p:sp>
      <p:sp>
        <p:nvSpPr>
          <p:cNvPr id="409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8B0C3FF-C2EB-4F4B-8660-143356DA799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05388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914400"/>
            <a:ext cx="85344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 электрических зарядов вещества под действием электрического поля относительно друг друга называется </a:t>
            </a:r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поляризацией</a:t>
            </a:r>
            <a:r>
              <a:rPr lang="en-US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поляризуемостью</a:t>
            </a:r>
            <a:r>
              <a:rPr lang="ru-RU" altLang="ru-RU" sz="3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36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ru-RU" sz="36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 поляризации является основным свойством диэлектриков.</a:t>
            </a:r>
          </a:p>
          <a:p>
            <a:pPr eaLnBrk="1" hangingPunct="1">
              <a:lnSpc>
                <a:spcPct val="90000"/>
              </a:lnSpc>
            </a:pPr>
            <a:endParaRPr lang="ru-RU" altLang="ru-RU" sz="400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32AA1F-4C24-44FC-A54F-59E2FD033BC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260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1676400" y="0"/>
            <a:ext cx="87630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Поляризуемость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диэлектрика включает составляющие – электронную, ионную и ориентационную (дипольную).</a:t>
            </a:r>
          </a:p>
        </p:txBody>
      </p:sp>
      <p:pic>
        <p:nvPicPr>
          <p:cNvPr id="119813" name="Picture 5" descr="3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1"/>
            <a:ext cx="9144000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98AA782-8F60-448B-8B65-CF28B34B336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7355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1905000" y="152400"/>
            <a:ext cx="8540750" cy="4535488"/>
          </a:xfrm>
        </p:spPr>
        <p:txBody>
          <a:bodyPr/>
          <a:lstStyle/>
          <a:p>
            <a:pPr eaLnBrk="1" hangingPunct="1"/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смещения зарядов в электростатическом поле., каждая молекула или атом становится диполем и приобретает электрический момент </a:t>
            </a:r>
            <a:r>
              <a:rPr lang="ru-RU" altLang="ru-RU" sz="3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1523" name="Picture 19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90800"/>
            <a:ext cx="3429000" cy="36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4156D19-8540-486A-B373-1721CB38DF29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7129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52400"/>
            <a:ext cx="9144000" cy="5486400"/>
          </a:xfrm>
        </p:spPr>
        <p:txBody>
          <a:bodyPr/>
          <a:lstStyle/>
          <a:p>
            <a:pPr eaLnBrk="1" hangingPunct="1"/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диэлектрика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 заряды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диполей компенсируют друг друга. Но на внешних поверхностях диэлектрика, прилегающих к электродам, появляются заряды противоположного знака (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поверхностно связанные заряды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24580" name="Picture 4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79"/>
          <a:stretch>
            <a:fillRect/>
          </a:stretch>
        </p:blipFill>
        <p:spPr bwMode="auto">
          <a:xfrm>
            <a:off x="1905000" y="3810000"/>
            <a:ext cx="3505200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89"/>
          <a:stretch>
            <a:fillRect/>
          </a:stretch>
        </p:blipFill>
        <p:spPr bwMode="auto">
          <a:xfrm>
            <a:off x="6477000" y="3810000"/>
            <a:ext cx="35814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09B930-06B2-43F8-9971-C45A1468DBB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93142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304801"/>
            <a:ext cx="9144000" cy="4498975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Обозначим     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электростатическое поле связанных зарядов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Оно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всегда против внешнего поля     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Следовательно,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результирующее электростатическое поле внутри диэлектрика</a:t>
            </a: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962400" y="381000"/>
          <a:ext cx="5334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202936" imgH="177569" progId="Equation.3">
                  <p:embed/>
                </p:oleObj>
              </mc:Choice>
              <mc:Fallback>
                <p:oleObj name="Equation" r:id="rId3" imgW="202936" imgH="1775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81000"/>
                        <a:ext cx="533400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7848600" y="1295400"/>
          <a:ext cx="6302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215713" imgH="241091" progId="Equation.3">
                  <p:embed/>
                </p:oleObj>
              </mc:Choice>
              <mc:Fallback>
                <p:oleObj name="Equation" r:id="rId5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1295400"/>
                        <a:ext cx="6302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495800"/>
            <a:ext cx="2686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95800"/>
            <a:ext cx="1752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38600"/>
            <a:ext cx="2686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Rectangle 1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9227" name="Object 13"/>
          <p:cNvGraphicFramePr>
            <a:graphicFrameLocks noChangeAspect="1"/>
          </p:cNvGraphicFramePr>
          <p:nvPr/>
        </p:nvGraphicFramePr>
        <p:xfrm>
          <a:off x="5486400" y="2971801"/>
          <a:ext cx="27432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10" imgW="876300" imgH="241300" progId="Equation.3">
                  <p:embed/>
                </p:oleObj>
              </mc:Choice>
              <mc:Fallback>
                <p:oleObj name="Equation" r:id="rId10" imgW="876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971801"/>
                        <a:ext cx="2743200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A2935DF-5BF8-4994-8391-735D1FC7373C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5929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00401"/>
            <a:ext cx="9753600" cy="4498975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Поместим диэлектрик в виде параллелепипеда в электростатическое поле      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Электрический момент тела,  можно найти по формуле: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                    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– поверхностная плотность связанных зарядов.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6934201" y="3657600"/>
          <a:ext cx="5889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228501" imgH="266584" progId="Equation.3">
                  <p:embed/>
                </p:oleObj>
              </mc:Choice>
              <mc:Fallback>
                <p:oleObj name="Equation" r:id="rId3" imgW="22850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1" y="3657600"/>
                        <a:ext cx="5889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0246" name="Object 7"/>
          <p:cNvGraphicFramePr>
            <a:graphicFrameLocks noChangeAspect="1"/>
          </p:cNvGraphicFramePr>
          <p:nvPr/>
        </p:nvGraphicFramePr>
        <p:xfrm>
          <a:off x="1752600" y="5181600"/>
          <a:ext cx="71628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5" imgW="2400300" imgH="279400" progId="Equation.3">
                  <p:embed/>
                </p:oleObj>
              </mc:Choice>
              <mc:Fallback>
                <p:oleObj name="Equation" r:id="rId5" imgW="24003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181600"/>
                        <a:ext cx="71628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0248" name="Object 9"/>
          <p:cNvGraphicFramePr>
            <a:graphicFrameLocks noChangeAspect="1"/>
          </p:cNvGraphicFramePr>
          <p:nvPr/>
        </p:nvGraphicFramePr>
        <p:xfrm>
          <a:off x="1905001" y="5867400"/>
          <a:ext cx="5191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7" imgW="164957" imgH="190335" progId="Equation.3">
                  <p:embed/>
                </p:oleObj>
              </mc:Choice>
              <mc:Fallback>
                <p:oleObj name="Equation" r:id="rId7" imgW="164957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1" y="5867400"/>
                        <a:ext cx="51911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35" name="Picture 11" descr="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"/>
            <a:ext cx="36576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2" descr="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"/>
            <a:ext cx="36576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icture 13" descr="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1"/>
            <a:ext cx="36576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8" name="Picture 14" descr="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392113"/>
            <a:ext cx="32766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3B311D3-E790-431A-87C9-AB6AAF989D12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29852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533400"/>
            <a:ext cx="8540750" cy="5943600"/>
          </a:xfrm>
        </p:spPr>
        <p:txBody>
          <a:bodyPr/>
          <a:lstStyle/>
          <a:p>
            <a:pPr eaLnBrk="1" hangingPunct="1"/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Введем новое понятие –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поляризации  – электрический момент единичного объема.</a:t>
            </a:r>
            <a:endParaRPr lang="ru-RU" altLang="ru-RU" b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                  (4.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концентрация молекул в единице объема,     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– электрический момент одной молекулы.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3352800" y="1981201"/>
          <a:ext cx="3352800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1129810" imgH="495085" progId="Equation.3">
                  <p:embed/>
                </p:oleObj>
              </mc:Choice>
              <mc:Fallback>
                <p:oleObj name="Equation" r:id="rId3" imgW="1129810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981201"/>
                        <a:ext cx="3352800" cy="146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2286000" y="4876800"/>
          <a:ext cx="508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5" imgW="164885" imgH="266353" progId="Equation.3">
                  <p:embed/>
                </p:oleObj>
              </mc:Choice>
              <mc:Fallback>
                <p:oleObj name="Equation" r:id="rId5" imgW="164885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876800"/>
                        <a:ext cx="5080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A91B31-9B75-422B-90DA-5492BD31F9E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57775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0"/>
            <a:ext cx="8540750" cy="6477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этого обстоятельства,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           (4.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(т.к.                                    – объем параллелепипеда).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Приравняем (4.1.) и (4.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учтем, что                             – проекция </a:t>
            </a:r>
            <a:r>
              <a:rPr lang="en-US" altLang="ru-RU" i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направление       – вектора нормали, 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971800" y="609600"/>
          <a:ext cx="4191000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1397000" imgH="241300" progId="Equation.3">
                  <p:embed/>
                </p:oleObj>
              </mc:Choice>
              <mc:Fallback>
                <p:oleObj name="Equation" r:id="rId3" imgW="1397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609600"/>
                        <a:ext cx="4191000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3733800" y="1219201"/>
          <a:ext cx="266700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5" imgW="876300" imgH="228600" progId="Equation.3">
                  <p:embed/>
                </p:oleObj>
              </mc:Choice>
              <mc:Fallback>
                <p:oleObj name="Equation" r:id="rId5" imgW="876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219201"/>
                        <a:ext cx="2667000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4533900" y="3327400"/>
          <a:ext cx="293370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7" imgW="876300" imgH="241300" progId="Equation.3">
                  <p:embed/>
                </p:oleObj>
              </mc:Choice>
              <mc:Fallback>
                <p:oleObj name="Equation" r:id="rId7" imgW="876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3327400"/>
                        <a:ext cx="2933700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3962400" y="4267201"/>
          <a:ext cx="19812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9" imgW="520474" imgH="241195" progId="Equation.3">
                  <p:embed/>
                </p:oleObj>
              </mc:Choice>
              <mc:Fallback>
                <p:oleObj name="Equation" r:id="rId9" imgW="52047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267201"/>
                        <a:ext cx="198120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1524001" y="315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7543801" y="2728913"/>
          <a:ext cx="4810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11" imgW="139579" imgH="177646" progId="Equation.3">
                  <p:embed/>
                </p:oleObj>
              </mc:Choice>
              <mc:Fallback>
                <p:oleObj name="Equation" r:id="rId11" imgW="139579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1" y="2728913"/>
                        <a:ext cx="48101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7274BD0-646C-49D0-87CB-46C1D3770D00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7559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600200"/>
            <a:ext cx="9144000" cy="525780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Поверхностная плотность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поляризационных зарядов равна нормальной составляющей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вектора поляризации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данной точке поверхности</a:t>
            </a:r>
            <a:r>
              <a:rPr lang="ru-RU" i="1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  <a:defRPr/>
            </a:pP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Отсюда следует, что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индуцированное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диэлектрике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электростатическое поле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' будет влиять только на нормальную составляющую вектора напряженности электростатического поля</a:t>
            </a:r>
            <a:r>
              <a:rPr lang="ru-RU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i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2590800" y="5562600"/>
          <a:ext cx="3810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3" imgW="164885" imgH="215619" progId="Equation.3">
                  <p:embed/>
                </p:oleObj>
              </mc:Choice>
              <mc:Fallback>
                <p:oleObj name="Equation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562600"/>
                        <a:ext cx="3810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2"/>
          <p:cNvGraphicFramePr>
            <a:graphicFrameLocks noChangeAspect="1"/>
          </p:cNvGraphicFramePr>
          <p:nvPr>
            <p:ph sz="half" idx="4294967295"/>
          </p:nvPr>
        </p:nvGraphicFramePr>
        <p:xfrm>
          <a:off x="4876800" y="304801"/>
          <a:ext cx="2362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5" imgW="520474" imgH="241195" progId="Equation.3">
                  <p:embed/>
                </p:oleObj>
              </mc:Choice>
              <mc:Fallback>
                <p:oleObj name="Equation" r:id="rId5" imgW="52047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04801"/>
                        <a:ext cx="2362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0D5295-4A2C-4DB9-BFB3-868FDADD0CF8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3611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991600" cy="6477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поляризации можно представить так: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                    (4.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поляризуемость молекул,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диэлектрическая восприимчивость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макроскопическая безразмерная величина,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характеризующая поляризацию единицы</a:t>
            </a:r>
            <a:r>
              <a:rPr lang="ru-RU" altLang="ru-RU" i="1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объема</a:t>
            </a:r>
            <a:r>
              <a:rPr lang="ru-RU" altLang="ru-RU" i="1" smtClean="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2514600" y="838200"/>
          <a:ext cx="53340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3" imgW="1726451" imgH="266584" progId="Equation.3">
                  <p:embed/>
                </p:oleObj>
              </mc:Choice>
              <mc:Fallback>
                <p:oleObj name="Equation" r:id="rId3" imgW="172645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838200"/>
                        <a:ext cx="53340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2895600" y="2667000"/>
          <a:ext cx="15240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5" imgW="495085" imgH="190417" progId="Equation.3">
                  <p:embed/>
                </p:oleObj>
              </mc:Choice>
              <mc:Fallback>
                <p:oleObj name="Equation" r:id="rId5" imgW="495085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667000"/>
                        <a:ext cx="15240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2"/>
          <p:cNvGraphicFramePr>
            <a:graphicFrameLocks noChangeAspect="1"/>
          </p:cNvGraphicFramePr>
          <p:nvPr/>
        </p:nvGraphicFramePr>
        <p:xfrm>
          <a:off x="2895600" y="2133600"/>
          <a:ext cx="419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7" imgW="139639" imgH="152334" progId="Equation.3">
                  <p:embed/>
                </p:oleObj>
              </mc:Choice>
              <mc:Fallback>
                <p:oleObj name="Формула" r:id="rId7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133600"/>
                        <a:ext cx="4191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24C1FC6-FE7F-4DC6-8CB9-93FAB0530A0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17854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и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результирующего поля  изменяется, по сравнению с       ,только нормальная составляющая. Тангенциальная составляющая поля остается без изменения.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векторной форме результирующее поле можно представить так: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                     (4.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Результирующее электростатическое поле в диэлектрике равно внешнему полю, деленному на диэлектрическую проницаемость среды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ε: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                             (4.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4419600" y="2971801"/>
          <a:ext cx="259080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3" imgW="863225" imgH="266584" progId="Equation.3">
                  <p:embed/>
                </p:oleObj>
              </mc:Choice>
              <mc:Fallback>
                <p:oleObj name="Equation" r:id="rId3" imgW="863225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971801"/>
                        <a:ext cx="2590800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5791200" y="5181600"/>
          <a:ext cx="2209800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5" imgW="609600" imgH="457200" progId="Equation.3">
                  <p:embed/>
                </p:oleObj>
              </mc:Choice>
              <mc:Fallback>
                <p:oleObj name="Equation" r:id="rId5" imgW="60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5181600"/>
                        <a:ext cx="2209800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9144000" y="0"/>
          <a:ext cx="393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tion" r:id="rId7" imgW="164885" imgH="215619" progId="Equation.3">
                  <p:embed/>
                </p:oleObj>
              </mc:Choice>
              <mc:Fallback>
                <p:oleObj name="Equation" r:id="rId7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0" y="0"/>
                        <a:ext cx="3937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6934201" y="457200"/>
          <a:ext cx="5873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9" imgW="228501" imgH="266584" progId="Equation.3">
                  <p:embed/>
                </p:oleObj>
              </mc:Choice>
              <mc:Fallback>
                <p:oleObj name="Equation" r:id="rId9" imgW="22850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1" y="457200"/>
                        <a:ext cx="58737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9842561-0414-43A6-9349-45607D21C54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3846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304800"/>
            <a:ext cx="8540750" cy="6172200"/>
          </a:xfrm>
        </p:spPr>
        <p:txBody>
          <a:bodyPr/>
          <a:lstStyle/>
          <a:p>
            <a:pPr eaLnBrk="1" hangingPunct="1"/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                     характеризует электрические свойства диэлектрика. </a:t>
            </a:r>
          </a:p>
          <a:p>
            <a:pPr eaLnBrk="1" hangingPunct="1"/>
            <a:endParaRPr lang="ru-RU" altLang="ru-RU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смысл диэлектрической проницаемости среды </a:t>
            </a:r>
            <a:r>
              <a:rPr lang="ru-RU" altLang="ru-RU" sz="3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величина, показывающая во сколько раз электростатическое поле внутри диэлектрика меньше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чем в вакууме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             (4.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4114800" y="304801"/>
          <a:ext cx="19050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3" imgW="634725" imgH="228501" progId="Equation.3">
                  <p:embed/>
                </p:oleObj>
              </mc:Choice>
              <mc:Fallback>
                <p:oleObj name="Equation" r:id="rId3" imgW="63472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04801"/>
                        <a:ext cx="190500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4038600" y="4419600"/>
          <a:ext cx="2514600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5" imgW="558558" imgH="444307" progId="Equation.3">
                  <p:embed/>
                </p:oleObj>
              </mc:Choice>
              <mc:Fallback>
                <p:oleObj name="Equation" r:id="rId5" imgW="55855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419600"/>
                        <a:ext cx="2514600" cy="141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6E3CDE8-0879-402E-9A00-0FCEFFB0625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7824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"/>
            <a:ext cx="9144000" cy="4498975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зависимости напряженности электростатического поля шара от радиуса, с учетом диэлектрической проницаемости двух сред (      и         ), будет показан на рисунке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видно из рисунка, напряженность поля  изменяется скачком при переходе из одной среды  в другую .</a:t>
            </a:r>
          </a:p>
        </p:txBody>
      </p:sp>
      <p:sp>
        <p:nvSpPr>
          <p:cNvPr id="17411" name="Rectangle 7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7412" name="Object 6"/>
          <p:cNvGraphicFramePr>
            <a:graphicFrameLocks noChangeAspect="1"/>
          </p:cNvGraphicFramePr>
          <p:nvPr/>
        </p:nvGraphicFramePr>
        <p:xfrm>
          <a:off x="8839201" y="762000"/>
          <a:ext cx="4667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3" imgW="164957" imgH="241091" progId="Equation.3">
                  <p:embed/>
                </p:oleObj>
              </mc:Choice>
              <mc:Fallback>
                <p:oleObj name="Equation" r:id="rId3" imgW="164957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9201" y="762000"/>
                        <a:ext cx="46672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7414" name="Object 8"/>
          <p:cNvGraphicFramePr>
            <a:graphicFrameLocks noChangeAspect="1"/>
          </p:cNvGraphicFramePr>
          <p:nvPr/>
        </p:nvGraphicFramePr>
        <p:xfrm>
          <a:off x="9677400" y="762000"/>
          <a:ext cx="5476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5" imgW="190417" imgH="241195" progId="Equation.3">
                  <p:embed/>
                </p:oleObj>
              </mc:Choice>
              <mc:Fallback>
                <p:oleObj name="Equation" r:id="rId5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7400" y="762000"/>
                        <a:ext cx="54768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03" name="Picture 11" descr="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81401"/>
            <a:ext cx="45720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2" descr="2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81401"/>
            <a:ext cx="457200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2C171DC-7E97-4F40-98F1-4EE6DCB0912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82257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139825"/>
          </a:xfrm>
        </p:spPr>
        <p:txBody>
          <a:bodyPr/>
          <a:lstStyle/>
          <a:p>
            <a:pPr eaLnBrk="1" hangingPunct="1"/>
            <a:r>
              <a:rPr lang="ru-RU" altLang="ru-RU" sz="3500" b="1">
                <a:latin typeface="Times New Roman" panose="02020603050405020304" pitchFamily="18" charset="0"/>
                <a:cs typeface="Times New Roman" panose="02020603050405020304" pitchFamily="18" charset="0"/>
              </a:rPr>
              <a:t>4.3. Вектор электрического смещения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143000"/>
            <a:ext cx="9144000" cy="5715000"/>
          </a:xfrm>
        </p:spPr>
        <p:txBody>
          <a:bodyPr/>
          <a:lstStyle/>
          <a:p>
            <a:pPr marL="6350" indent="357188"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Имеем границу раздела двух сред с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altLang="ru-RU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altLang="ru-RU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что,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ε</a:t>
            </a:r>
            <a:r>
              <a:rPr lang="ru-RU" altLang="ru-RU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altLang="ru-RU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(рис. 4.8). </a:t>
            </a:r>
          </a:p>
        </p:txBody>
      </p:sp>
      <p:pic>
        <p:nvPicPr>
          <p:cNvPr id="136196" name="Picture 4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2209800"/>
            <a:ext cx="3543301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2667001" y="6400800"/>
            <a:ext cx="1185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Рис. 4.8</a:t>
            </a:r>
          </a:p>
        </p:txBody>
      </p:sp>
      <p:graphicFrame>
        <p:nvGraphicFramePr>
          <p:cNvPr id="136198" name="Object 6"/>
          <p:cNvGraphicFramePr>
            <a:graphicFrameLocks noChangeAspect="1"/>
          </p:cNvGraphicFramePr>
          <p:nvPr/>
        </p:nvGraphicFramePr>
        <p:xfrm>
          <a:off x="5181600" y="2286000"/>
          <a:ext cx="1828800" cy="144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4" imgW="545863" imgH="431613" progId="Equation.3">
                  <p:embed/>
                </p:oleObj>
              </mc:Choice>
              <mc:Fallback>
                <p:oleObj name="Формула" r:id="rId4" imgW="545863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286000"/>
                        <a:ext cx="1828800" cy="144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9" name="Object 7"/>
          <p:cNvGraphicFramePr>
            <a:graphicFrameLocks noChangeAspect="1"/>
          </p:cNvGraphicFramePr>
          <p:nvPr/>
        </p:nvGraphicFramePr>
        <p:xfrm>
          <a:off x="7848600" y="2362200"/>
          <a:ext cx="2133600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6" imgW="685800" imgH="431800" progId="Equation.3">
                  <p:embed/>
                </p:oleObj>
              </mc:Choice>
              <mc:Fallback>
                <p:oleObj name="Формула" r:id="rId6" imgW="685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362200"/>
                        <a:ext cx="2133600" cy="133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5257800" y="3124201"/>
            <a:ext cx="541020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indent="363538"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или </a:t>
            </a:r>
          </a:p>
          <a:p>
            <a:pPr indent="363538">
              <a:defRPr/>
            </a:pP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363538">
              <a:defRPr/>
            </a:pP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Напряженность электрического поля E изменяется скачком при переходе из одной среды в другую.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8442" name="Object 10"/>
          <p:cNvGraphicFramePr>
            <a:graphicFrameLocks noChangeAspect="1"/>
          </p:cNvGraphicFramePr>
          <p:nvPr/>
        </p:nvGraphicFramePr>
        <p:xfrm>
          <a:off x="9906001" y="152400"/>
          <a:ext cx="5492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8" imgW="190417" imgH="241195" progId="Equation.3">
                  <p:embed/>
                </p:oleObj>
              </mc:Choice>
              <mc:Fallback>
                <p:oleObj name="Equation" r:id="rId8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1" y="152400"/>
                        <a:ext cx="54927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39FDE0F-C156-4554-A258-002CE258D3D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7903835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 build="p"/>
      <p:bldP spid="136197" grpId="0"/>
      <p:bldP spid="1362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304801"/>
            <a:ext cx="8915400" cy="452596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задача электростатики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расчет электрических полей, то есть          в различных электрических аппаратах, кабелях, конденсаторах,….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Эти расчеты сами по себе не просты да еще наличие разного сорта диэлектриков и проводников еще более усложняют задачу.</a:t>
            </a:r>
          </a:p>
          <a:p>
            <a:pPr eaLnBrk="1" hangingPunct="1"/>
            <a:endParaRPr lang="ru-RU" altLang="ru-RU" sz="3600"/>
          </a:p>
        </p:txBody>
      </p:sp>
      <p:graphicFrame>
        <p:nvGraphicFramePr>
          <p:cNvPr id="32771" name="Object 2"/>
          <p:cNvGraphicFramePr>
            <a:graphicFrameLocks noChangeAspect="1"/>
          </p:cNvGraphicFramePr>
          <p:nvPr>
            <p:ph sz="half" idx="4294967295"/>
          </p:nvPr>
        </p:nvGraphicFramePr>
        <p:xfrm>
          <a:off x="8001000" y="838200"/>
          <a:ext cx="45878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3" imgW="177646" imgH="241091" progId="Equation.3">
                  <p:embed/>
                </p:oleObj>
              </mc:Choice>
              <mc:Fallback>
                <p:oleObj name="Формула" r:id="rId3" imgW="177646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838200"/>
                        <a:ext cx="45878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349DD9A-D1EB-4E10-AD0B-D79C2E42F82C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14176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52400"/>
            <a:ext cx="9144000" cy="6324600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упрощения расчетов была введена новая векторная величина –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электрического смещения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электрическая индукция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                         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(4.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предыдущих рассуждений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тогда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отсюда и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524001" y="31157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4724400" y="1828801"/>
          <a:ext cx="19812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3" imgW="596641" imgH="253890" progId="Equation.3">
                  <p:embed/>
                </p:oleObj>
              </mc:Choice>
              <mc:Fallback>
                <p:oleObj name="Формула" r:id="rId3" imgW="596641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828801"/>
                        <a:ext cx="198120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4114800" y="4495801"/>
            <a:ext cx="3505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4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ru-RU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4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48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8108861-B096-45E7-A4E9-503EFEDA082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9892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40164"/>
            <a:ext cx="6553200" cy="30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4876800" y="1524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3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3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2019300" y="914401"/>
            <a:ext cx="83058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вектор       остается неизменным при переходе из одной среды в другую и это облегчает расчет      .</a:t>
            </a:r>
          </a:p>
        </p:txBody>
      </p:sp>
      <p:graphicFrame>
        <p:nvGraphicFramePr>
          <p:cNvPr id="21509" name="Object 8"/>
          <p:cNvGraphicFramePr>
            <a:graphicFrameLocks noChangeAspect="1"/>
          </p:cNvGraphicFramePr>
          <p:nvPr/>
        </p:nvGraphicFramePr>
        <p:xfrm>
          <a:off x="6705600" y="906463"/>
          <a:ext cx="5032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4" imgW="177569" imgH="215619" progId="Equation.3">
                  <p:embed/>
                </p:oleObj>
              </mc:Choice>
              <mc:Fallback>
                <p:oleObj name="Equation" r:id="rId4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906463"/>
                        <a:ext cx="5032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9"/>
          <p:cNvGraphicFramePr>
            <a:graphicFrameLocks noChangeAspect="1"/>
          </p:cNvGraphicFramePr>
          <p:nvPr/>
        </p:nvGraphicFramePr>
        <p:xfrm>
          <a:off x="5626100" y="2536825"/>
          <a:ext cx="5667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6" imgW="177569" imgH="215619" progId="Equation.3">
                  <p:embed/>
                </p:oleObj>
              </mc:Choice>
              <mc:Fallback>
                <p:oleObj name="Equation" r:id="rId6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6100" y="2536825"/>
                        <a:ext cx="5667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8295DEA-595C-4D5C-93F0-00D713B2D7F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4663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304801"/>
            <a:ext cx="8686800" cy="5821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Зная       и 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altLang="ru-RU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 легко рассчитывать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532" name="Rectangle 7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2533" name="Object 6"/>
          <p:cNvGraphicFramePr>
            <a:graphicFrameLocks noChangeAspect="1"/>
          </p:cNvGraphicFramePr>
          <p:nvPr/>
        </p:nvGraphicFramePr>
        <p:xfrm>
          <a:off x="3276600" y="228600"/>
          <a:ext cx="6302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3" imgW="177569" imgH="215619" progId="Equation.3">
                  <p:embed/>
                </p:oleObj>
              </mc:Choice>
              <mc:Fallback>
                <p:oleObj name="Equation" r:id="rId3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28600"/>
                        <a:ext cx="630238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Rectangle 16"/>
          <p:cNvSpPr>
            <a:spLocks noChangeArrowheads="1"/>
          </p:cNvSpPr>
          <p:nvPr/>
        </p:nvSpPr>
        <p:spPr bwMode="auto">
          <a:xfrm>
            <a:off x="1524001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2535" name="Object 15"/>
          <p:cNvGraphicFramePr>
            <a:graphicFrameLocks noChangeAspect="1"/>
          </p:cNvGraphicFramePr>
          <p:nvPr/>
        </p:nvGraphicFramePr>
        <p:xfrm>
          <a:off x="4267200" y="1295401"/>
          <a:ext cx="2667000" cy="225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Equation" r:id="rId5" imgW="622030" imgH="520474" progId="Equation.3">
                  <p:embed/>
                </p:oleObj>
              </mc:Choice>
              <mc:Fallback>
                <p:oleObj name="Equation" r:id="rId5" imgW="622030" imgH="52047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295401"/>
                        <a:ext cx="2667000" cy="225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4FAE87-071C-40CC-B4F7-49C1FFEB2CC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75878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981200" y="381000"/>
          <a:ext cx="830580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3" imgW="2565400" imgH="266700" progId="Equation.3">
                  <p:embed/>
                </p:oleObj>
              </mc:Choice>
              <mc:Fallback>
                <p:oleObj name="Equation" r:id="rId3" imgW="25654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81000"/>
                        <a:ext cx="830580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14"/>
          <p:cNvGraphicFramePr>
            <a:graphicFrameLocks noChangeAspect="1"/>
          </p:cNvGraphicFramePr>
          <p:nvPr/>
        </p:nvGraphicFramePr>
        <p:xfrm>
          <a:off x="3657600" y="2057401"/>
          <a:ext cx="335280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5" imgW="926698" imgH="266584" progId="Equation.3">
                  <p:embed/>
                </p:oleObj>
              </mc:Choice>
              <mc:Fallback>
                <p:oleObj name="Equation" r:id="rId5" imgW="92669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057401"/>
                        <a:ext cx="3352800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Rectangle 16"/>
          <p:cNvSpPr>
            <a:spLocks noChangeArrowheads="1"/>
          </p:cNvSpPr>
          <p:nvPr/>
        </p:nvSpPr>
        <p:spPr bwMode="auto">
          <a:xfrm>
            <a:off x="-452438" y="21791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3559" name="Rectangle 17"/>
          <p:cNvSpPr>
            <a:spLocks noChangeArrowheads="1"/>
          </p:cNvSpPr>
          <p:nvPr/>
        </p:nvSpPr>
        <p:spPr bwMode="auto">
          <a:xfrm>
            <a:off x="2514600" y="1290639"/>
            <a:ext cx="6781800" cy="80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можно записать: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400">
                <a:cs typeface="Times New Roman" panose="02020603050405020304" pitchFamily="18" charset="0"/>
              </a:rPr>
              <a:t>	</a:t>
            </a:r>
            <a:endParaRPr lang="ru-RU" altLang="ru-RU" sz="1800"/>
          </a:p>
        </p:txBody>
      </p:sp>
      <p:sp>
        <p:nvSpPr>
          <p:cNvPr id="23560" name="Rectangle 18"/>
          <p:cNvSpPr>
            <a:spLocks noChangeArrowheads="1"/>
          </p:cNvSpPr>
          <p:nvPr/>
        </p:nvSpPr>
        <p:spPr bwMode="auto">
          <a:xfrm>
            <a:off x="6697663" y="2100264"/>
            <a:ext cx="3370262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cs typeface="Times New Roman" panose="02020603050405020304" pitchFamily="18" charset="0"/>
              </a:rPr>
              <a:t>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(4.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3561" name="Rectangle 19"/>
          <p:cNvSpPr>
            <a:spLocks noChangeArrowheads="1"/>
          </p:cNvSpPr>
          <p:nvPr/>
        </p:nvSpPr>
        <p:spPr bwMode="auto">
          <a:xfrm>
            <a:off x="2057400" y="4171950"/>
            <a:ext cx="84582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cs typeface="Times New Roman" panose="02020603050405020304" pitchFamily="18" charset="0"/>
              </a:rPr>
              <a:t> </a:t>
            </a:r>
            <a:r>
              <a:rPr lang="ru-RU" altLang="ru-RU" sz="1400"/>
              <a:t>                   </a:t>
            </a:r>
            <a:r>
              <a:rPr lang="ru-RU" altLang="ru-RU" sz="1400">
                <a:cs typeface="Times New Roman" panose="02020603050405020304" pitchFamily="18" charset="0"/>
              </a:rPr>
              <a:t>–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поляризации, </a:t>
            </a:r>
          </a:p>
        </p:txBody>
      </p:sp>
      <p:sp>
        <p:nvSpPr>
          <p:cNvPr id="23562" name="Rectangle 20"/>
          <p:cNvSpPr>
            <a:spLocks noChangeArrowheads="1"/>
          </p:cNvSpPr>
          <p:nvPr/>
        </p:nvSpPr>
        <p:spPr bwMode="auto">
          <a:xfrm>
            <a:off x="1524001" y="3533775"/>
            <a:ext cx="2571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23563" name="Rectangle 2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3564" name="Object 21"/>
          <p:cNvGraphicFramePr>
            <a:graphicFrameLocks noChangeAspect="1"/>
          </p:cNvGraphicFramePr>
          <p:nvPr/>
        </p:nvGraphicFramePr>
        <p:xfrm>
          <a:off x="2438400" y="4044950"/>
          <a:ext cx="4968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7" imgW="152268" imgH="253780" progId="Equation.3">
                  <p:embed/>
                </p:oleObj>
              </mc:Choice>
              <mc:Fallback>
                <p:oleObj name="Equation" r:id="rId7" imgW="152268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044950"/>
                        <a:ext cx="4968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5515E5D-A373-4D09-A4B4-3C4C993B365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67892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685801"/>
            <a:ext cx="8540750" cy="4498975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точечного заряда в вакууме 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       имеет место принцип суперпозиции, как и для        , т.е.</a:t>
            </a: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3886200" y="1066800"/>
          <a:ext cx="36576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3" imgW="774364" imgH="457002" progId="Equation.3">
                  <p:embed/>
                </p:oleObj>
              </mc:Choice>
              <mc:Fallback>
                <p:oleObj name="Equation" r:id="rId3" imgW="774364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066800"/>
                        <a:ext cx="3657600" cy="161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3124200" y="2895600"/>
          <a:ext cx="5667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5" imgW="177569" imgH="215619" progId="Equation.3">
                  <p:embed/>
                </p:oleObj>
              </mc:Choice>
              <mc:Fallback>
                <p:oleObj name="Equation" r:id="rId5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95600"/>
                        <a:ext cx="5667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4191000" y="4191001"/>
          <a:ext cx="2819400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Equation" r:id="rId7" imgW="799753" imgH="495085" progId="Equation.3">
                  <p:embed/>
                </p:oleObj>
              </mc:Choice>
              <mc:Fallback>
                <p:oleObj name="Equation" r:id="rId7" imgW="799753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191001"/>
                        <a:ext cx="2819400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Rectangle 11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3962400" y="3429000"/>
          <a:ext cx="508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Equation" r:id="rId9" imgW="164885" imgH="215619" progId="Equation.3">
                  <p:embed/>
                </p:oleObj>
              </mc:Choice>
              <mc:Fallback>
                <p:oleObj name="Equation" r:id="rId9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429000"/>
                        <a:ext cx="508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B67941-B90E-49EE-A925-CBDB174AA6F7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3701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9144000" cy="1905000"/>
          </a:xfrm>
        </p:spPr>
        <p:txBody>
          <a:bodyPr/>
          <a:lstStyle/>
          <a:p>
            <a:pPr eaLnBrk="1" hangingPunct="1"/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4.4. Поток вектора электрического смещения.</a:t>
            </a:r>
            <a:r>
              <a:rPr lang="ru-RU" altLang="ru-RU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Остроградского-Гаусса для вектора</a:t>
            </a: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286001"/>
            <a:ext cx="8915400" cy="42703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произвольную площадку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пересекают линии вектора электрического смещения       под углом α к нормали:</a:t>
            </a: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58375" name="Picture 7" descr="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943350"/>
            <a:ext cx="38862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8" descr="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5760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607" name="Object 2"/>
          <p:cNvGraphicFramePr>
            <a:graphicFrameLocks noChangeAspect="1"/>
          </p:cNvGraphicFramePr>
          <p:nvPr/>
        </p:nvGraphicFramePr>
        <p:xfrm>
          <a:off x="7467600" y="2743200"/>
          <a:ext cx="4270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Equation" r:id="rId5" imgW="190417" imgH="241195" progId="Equation.3">
                  <p:embed/>
                </p:oleObj>
              </mc:Choice>
              <mc:Fallback>
                <p:oleObj name="Equation" r:id="rId5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2743200"/>
                        <a:ext cx="4270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23BE26-6788-417C-8BA5-9414FDC1BE2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400"/>
          </a:p>
        </p:txBody>
      </p:sp>
      <p:graphicFrame>
        <p:nvGraphicFramePr>
          <p:cNvPr id="25609" name="Объект 1"/>
          <p:cNvGraphicFramePr>
            <a:graphicFrameLocks noChangeAspect="1"/>
          </p:cNvGraphicFramePr>
          <p:nvPr/>
        </p:nvGraphicFramePr>
        <p:xfrm>
          <a:off x="6400800" y="1676400"/>
          <a:ext cx="4270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7" imgW="190417" imgH="241195" progId="Equation.3">
                  <p:embed/>
                </p:oleObj>
              </mc:Choice>
              <mc:Fallback>
                <p:oleObj name="Equation" r:id="rId7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676400"/>
                        <a:ext cx="4270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138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8" name="Picture 4" descr="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12420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1524000" y="228600"/>
            <a:ext cx="818673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однородном электростатическом поле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поток вектора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равен:</a:t>
            </a:r>
          </a:p>
        </p:txBody>
      </p:sp>
      <p:graphicFrame>
        <p:nvGraphicFramePr>
          <p:cNvPr id="26628" name="Object 7"/>
          <p:cNvGraphicFramePr>
            <a:graphicFrameLocks noChangeAspect="1"/>
          </p:cNvGraphicFramePr>
          <p:nvPr/>
        </p:nvGraphicFramePr>
        <p:xfrm>
          <a:off x="2667000" y="1752601"/>
          <a:ext cx="54864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4" imgW="1562100" imgH="241300" progId="Equation.3">
                  <p:embed/>
                </p:oleObj>
              </mc:Choice>
              <mc:Fallback>
                <p:oleObj name="Equation" r:id="rId4" imgW="1562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752601"/>
                        <a:ext cx="54864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A1971B-F4FE-4967-A566-571EA834FF9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400"/>
          </a:p>
        </p:txBody>
      </p:sp>
      <p:graphicFrame>
        <p:nvGraphicFramePr>
          <p:cNvPr id="26630" name="Объект 1"/>
          <p:cNvGraphicFramePr>
            <a:graphicFrameLocks noChangeAspect="1"/>
          </p:cNvGraphicFramePr>
          <p:nvPr/>
        </p:nvGraphicFramePr>
        <p:xfrm>
          <a:off x="5210175" y="685800"/>
          <a:ext cx="5334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6" imgW="190417" imgH="241195" progId="Equation.3">
                  <p:embed/>
                </p:oleObj>
              </mc:Choice>
              <mc:Fallback>
                <p:oleObj name="Equation" r:id="rId6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0175" y="685800"/>
                        <a:ext cx="5334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942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"/>
            <a:ext cx="8540750" cy="4956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Теорему Остроградского-Гаусса для вектора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получим из теоремы Остроградского-Гаусса для вектора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/>
            <a:r>
              <a:rPr lang="en-US" altLang="ru-RU" smtClean="0"/>
              <a:t> </a:t>
            </a:r>
            <a:endParaRPr lang="ru-RU" altLang="ru-RU" smtClean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7653" name="Object 6"/>
          <p:cNvGraphicFramePr>
            <a:graphicFrameLocks noChangeAspect="1"/>
          </p:cNvGraphicFramePr>
          <p:nvPr/>
        </p:nvGraphicFramePr>
        <p:xfrm>
          <a:off x="2209800" y="2057401"/>
          <a:ext cx="38100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Equation" r:id="rId3" imgW="1511300" imgH="533400" progId="Equation.3">
                  <p:embed/>
                </p:oleObj>
              </mc:Choice>
              <mc:Fallback>
                <p:oleObj name="Equation" r:id="rId3" imgW="15113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057401"/>
                        <a:ext cx="3810000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14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7655" name="Object 13"/>
          <p:cNvGraphicFramePr>
            <a:graphicFrameLocks noChangeAspect="1"/>
          </p:cNvGraphicFramePr>
          <p:nvPr/>
        </p:nvGraphicFramePr>
        <p:xfrm>
          <a:off x="8229600" y="2057401"/>
          <a:ext cx="1981200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5" imgW="672808" imgH="495085" progId="Equation.3">
                  <p:embed/>
                </p:oleObj>
              </mc:Choice>
              <mc:Fallback>
                <p:oleObj name="Equation" r:id="rId5" imgW="672808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2057401"/>
                        <a:ext cx="1981200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Rectangle 16"/>
          <p:cNvSpPr>
            <a:spLocks noChangeArrowheads="1"/>
          </p:cNvSpPr>
          <p:nvPr/>
        </p:nvSpPr>
        <p:spPr bwMode="auto">
          <a:xfrm>
            <a:off x="1524001" y="29776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7657" name="Object 15"/>
          <p:cNvGraphicFramePr>
            <a:graphicFrameLocks noChangeAspect="1"/>
          </p:cNvGraphicFramePr>
          <p:nvPr/>
        </p:nvGraphicFramePr>
        <p:xfrm>
          <a:off x="3886200" y="4419600"/>
          <a:ext cx="3733800" cy="144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Формула" r:id="rId7" imgW="1384300" imgH="533400" progId="Equation.3">
                  <p:embed/>
                </p:oleObj>
              </mc:Choice>
              <mc:Fallback>
                <p:oleObj name="Формула" r:id="rId7" imgW="13843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419600"/>
                        <a:ext cx="3733800" cy="144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428BDB7-FED0-4CFE-88D4-C4B2E5C718A0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4510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-30163"/>
            <a:ext cx="8991600" cy="5668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Остроградского-Гаусса для </a:t>
            </a:r>
            <a:r>
              <a:rPr lang="en-US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mtClean="0"/>
              <a:t>		</a:t>
            </a:r>
            <a:r>
              <a:rPr lang="en-US" altLang="ru-RU" smtClean="0"/>
              <a:t>                                       </a:t>
            </a:r>
            <a:r>
              <a:rPr lang="ru-RU" altLang="ru-RU" smtClean="0"/>
              <a:t>                   </a:t>
            </a:r>
            <a:endParaRPr lang="en-US" altLang="ru-RU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(4.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ru-RU" i="1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altLang="ru-RU" i="1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 вектора       через любую замкнутую поверхность определяется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свободными зарядами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всеми зарядами внутри объема, ограниченного данной поверхностью.</a:t>
            </a:r>
          </a:p>
          <a:p>
            <a:pPr eaLnBrk="1" hangingPunct="1">
              <a:lnSpc>
                <a:spcPct val="80000"/>
              </a:lnSpc>
            </a:pPr>
            <a:endParaRPr lang="ru-RU" altLang="ru-RU" i="1" smtClean="0"/>
          </a:p>
          <a:p>
            <a:pPr eaLnBrk="1" hangingPunct="1">
              <a:lnSpc>
                <a:spcPct val="80000"/>
              </a:lnSpc>
            </a:pP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позволяет не рассматривать связанные (поляризованные) заряды, влияющие на      и упрощает решение многих задач. </a:t>
            </a:r>
            <a:endParaRPr lang="ru-RU" altLang="ru-RU" smtClean="0"/>
          </a:p>
          <a:p>
            <a:pPr eaLnBrk="1" hangingPunct="1">
              <a:lnSpc>
                <a:spcPct val="8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смысл введения вектора        </a:t>
            </a:r>
            <a:r>
              <a:rPr lang="ru-RU" altLang="ru-RU" smtClean="0"/>
              <a:t>.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2644776" y="711201"/>
          <a:ext cx="6291263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3" imgW="1285998" imgH="342816" progId="Equation.3">
                  <p:embed/>
                </p:oleObj>
              </mc:Choice>
              <mc:Fallback>
                <p:oleObj name="Формула" r:id="rId3" imgW="1285998" imgH="34281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6" y="711201"/>
                        <a:ext cx="6291263" cy="130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8991600" y="4876800"/>
          <a:ext cx="393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Equation" r:id="rId5" imgW="164885" imgH="215619" progId="Equation.3">
                  <p:embed/>
                </p:oleObj>
              </mc:Choice>
              <mc:Fallback>
                <p:oleObj name="Equation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1600" y="4876800"/>
                        <a:ext cx="3937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7620000" y="5715000"/>
          <a:ext cx="4905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Формула" r:id="rId7" imgW="190417" imgH="241195" progId="Equation.3">
                  <p:embed/>
                </p:oleObj>
              </mc:Choice>
              <mc:Fallback>
                <p:oleObj name="Формула" r:id="rId7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5715000"/>
                        <a:ext cx="49053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0" name="Object 9"/>
          <p:cNvGraphicFramePr>
            <a:graphicFrameLocks noChangeAspect="1"/>
          </p:cNvGraphicFramePr>
          <p:nvPr/>
        </p:nvGraphicFramePr>
        <p:xfrm>
          <a:off x="8686800" y="-76200"/>
          <a:ext cx="4905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Формула" r:id="rId9" imgW="190417" imgH="241195" progId="Equation.3">
                  <p:embed/>
                </p:oleObj>
              </mc:Choice>
              <mc:Fallback>
                <p:oleObj name="Формула" r:id="rId9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-76200"/>
                        <a:ext cx="49053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543800" y="5867400"/>
            <a:ext cx="2133600" cy="47625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93412E-C5EC-4F7F-8B26-4EA29D68254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400"/>
          </a:p>
        </p:txBody>
      </p:sp>
      <p:graphicFrame>
        <p:nvGraphicFramePr>
          <p:cNvPr id="28682" name="Объект 1"/>
          <p:cNvGraphicFramePr>
            <a:graphicFrameLocks noChangeAspect="1"/>
          </p:cNvGraphicFramePr>
          <p:nvPr/>
        </p:nvGraphicFramePr>
        <p:xfrm>
          <a:off x="4800600" y="2209800"/>
          <a:ext cx="4905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Формула" r:id="rId10" imgW="190417" imgH="241195" progId="Equation.3">
                  <p:embed/>
                </p:oleObj>
              </mc:Choice>
              <mc:Fallback>
                <p:oleObj name="Формула" r:id="rId10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209800"/>
                        <a:ext cx="49053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70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4.5. Изменение  </a:t>
            </a:r>
            <a:r>
              <a:rPr lang="en-US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en-US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 границе раздела двух  диэлектриков</a:t>
            </a:r>
            <a:r>
              <a:rPr lang="ru-RU" altLang="ru-RU" sz="36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95401"/>
            <a:ext cx="9372600" cy="4525963"/>
          </a:xfrm>
        </p:spPr>
        <p:txBody>
          <a:bodyPr/>
          <a:lstStyle/>
          <a:p>
            <a:pPr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простой случай (рисунок 4.12): два бесконечно протяженных диэлектрика с ε</a:t>
            </a:r>
            <a:r>
              <a:rPr lang="en-US" altLang="ru-RU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и ε</a:t>
            </a:r>
            <a:r>
              <a:rPr lang="en-US" altLang="ru-RU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имеющих общую границу раздела, пронизывает внешнее электростатическое поле </a:t>
            </a:r>
            <a:r>
              <a:rPr lang="ru-RU" altLang="ru-RU" sz="2000"/>
              <a:t>.</a:t>
            </a: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81926" name="Picture 6" descr="11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2203450"/>
            <a:ext cx="5410200" cy="3981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33FEF72-FF76-4BA1-B68E-111E28B8ECE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400"/>
          </a:p>
        </p:txBody>
      </p:sp>
      <p:graphicFrame>
        <p:nvGraphicFramePr>
          <p:cNvPr id="29704" name="Объект 1"/>
          <p:cNvGraphicFramePr>
            <a:graphicFrameLocks noChangeAspect="1"/>
          </p:cNvGraphicFramePr>
          <p:nvPr/>
        </p:nvGraphicFramePr>
        <p:xfrm>
          <a:off x="5702300" y="-76200"/>
          <a:ext cx="393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4" imgW="164885" imgH="215619" progId="Equation.3">
                  <p:embed/>
                </p:oleObj>
              </mc:Choice>
              <mc:Fallback>
                <p:oleObj name="Equation" r:id="rId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2300" y="-76200"/>
                        <a:ext cx="3937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6553200" y="-33338"/>
          <a:ext cx="420688" cy="533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Формула" r:id="rId6" imgW="190417" imgH="241195" progId="Equation.3">
                  <p:embed/>
                </p:oleObj>
              </mc:Choice>
              <mc:Fallback>
                <p:oleObj name="Формула" r:id="rId6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-33338"/>
                        <a:ext cx="420688" cy="5334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761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"/>
            <a:ext cx="8540750" cy="4498975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п. 4.3 мы знаем, что 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 </a:t>
            </a: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3733800" y="1"/>
          <a:ext cx="13716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Equation" r:id="rId3" imgW="545863" imgH="241195" progId="Equation.3">
                  <p:embed/>
                </p:oleObj>
              </mc:Choice>
              <mc:Fallback>
                <p:oleObj name="Equation" r:id="rId3" imgW="545863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"/>
                        <a:ext cx="137160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6477000" y="228601"/>
          <a:ext cx="1849438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Equation" r:id="rId5" imgW="698197" imgH="495085" progId="Equation.3">
                  <p:embed/>
                </p:oleObj>
              </mc:Choice>
              <mc:Fallback>
                <p:oleObj name="Equation" r:id="rId5" imgW="698197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228601"/>
                        <a:ext cx="1849438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3276600" y="1066800"/>
          <a:ext cx="2133600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Equation" r:id="rId7" imgW="672808" imgH="241195" progId="Equation.3">
                  <p:embed/>
                </p:oleObj>
              </mc:Choice>
              <mc:Fallback>
                <p:oleObj name="Equation" r:id="rId7" imgW="67280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066800"/>
                        <a:ext cx="2133600" cy="75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474" name="Picture 10" descr="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28801"/>
            <a:ext cx="6019800" cy="454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644D3F-A489-436E-922B-6523D92F0B6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13080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"/>
            <a:ext cx="8921750" cy="4498975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Образовавшиеся поверхностные заряды изменяют только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нормальную составляющую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а тангенциальная составляющая остается постоянной, в результате направление вектора      изменяется: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934200" y="1219200"/>
          <a:ext cx="3952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Equation" r:id="rId3" imgW="164885" imgH="215619" progId="Equation.3">
                  <p:embed/>
                </p:oleObj>
              </mc:Choice>
              <mc:Fallback>
                <p:oleObj name="Equation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1219200"/>
                        <a:ext cx="3952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63496" name="Picture 8" descr="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092326"/>
            <a:ext cx="6400800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751" name="Object 2"/>
          <p:cNvGraphicFramePr>
            <a:graphicFrameLocks noChangeAspect="1"/>
          </p:cNvGraphicFramePr>
          <p:nvPr/>
        </p:nvGraphicFramePr>
        <p:xfrm>
          <a:off x="7467600" y="381000"/>
          <a:ext cx="3952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6" imgW="164885" imgH="215619" progId="Equation.3">
                  <p:embed/>
                </p:oleObj>
              </mc:Choice>
              <mc:Fallback>
                <p:oleObj name="Equation" r:id="rId6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381000"/>
                        <a:ext cx="3952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75CD742-717E-4B51-9927-5ABF0F22F33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2888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76400" y="0"/>
            <a:ext cx="8991600" cy="6858000"/>
          </a:xfrm>
          <a:noFill/>
        </p:spPr>
        <p:txBody>
          <a:bodyPr/>
          <a:lstStyle/>
          <a:p>
            <a:pPr eaLnBrk="1" hangingPunct="1"/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направление вектора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изменяется: </a:t>
            </a:r>
          </a:p>
          <a:p>
            <a:pPr eaLnBrk="1" hangingPunct="1"/>
            <a:endParaRPr lang="ru-RU" altLang="ru-RU" sz="3600" b="1" i="1">
              <a:solidFill>
                <a:srgbClr val="FF3300"/>
              </a:solidFill>
            </a:endParaRPr>
          </a:p>
          <a:p>
            <a:pPr eaLnBrk="1" hangingPunct="1"/>
            <a:endParaRPr lang="ru-RU" altLang="ru-RU" sz="3600" b="1" i="1">
              <a:solidFill>
                <a:srgbClr val="FF3300"/>
              </a:solidFill>
            </a:endParaRPr>
          </a:p>
          <a:p>
            <a:pPr eaLnBrk="1" hangingPunct="1"/>
            <a:endParaRPr lang="ru-RU" altLang="ru-RU" sz="3600" b="1" i="1">
              <a:solidFill>
                <a:srgbClr val="FF3300"/>
              </a:solidFill>
            </a:endParaRPr>
          </a:p>
          <a:p>
            <a:pPr eaLnBrk="1" hangingPunct="1"/>
            <a:r>
              <a:rPr lang="en-US" altLang="ru-RU" sz="2000" b="1" i="1">
                <a:solidFill>
                  <a:srgbClr val="FF3300"/>
                </a:solidFill>
              </a:rPr>
              <a:t>(</a:t>
            </a:r>
            <a:r>
              <a:rPr lang="ru-RU" altLang="ru-RU" sz="2000" b="1" i="1">
                <a:solidFill>
                  <a:srgbClr val="FF3300"/>
                </a:solidFill>
              </a:rPr>
              <a:t>перевернуть дробь</a:t>
            </a:r>
            <a:r>
              <a:rPr lang="en-US" altLang="ru-RU" sz="2000" b="1" i="1">
                <a:solidFill>
                  <a:srgbClr val="FF3300"/>
                </a:solidFill>
              </a:rPr>
              <a:t>)</a:t>
            </a:r>
            <a:endParaRPr lang="ru-RU" altLang="ru-RU" sz="2000" b="1" i="1">
              <a:solidFill>
                <a:srgbClr val="FF3300"/>
              </a:solidFill>
            </a:endParaRPr>
          </a:p>
          <a:p>
            <a:pPr eaLnBrk="1" hangingPunct="1"/>
            <a:endParaRPr lang="ru-RU" altLang="ru-RU" sz="3600" b="1" i="1">
              <a:solidFill>
                <a:srgbClr val="FF3300"/>
              </a:solidFill>
            </a:endParaRPr>
          </a:p>
          <a:p>
            <a:pPr eaLnBrk="1" hangingPunct="1"/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закон преломления вектора напряженности электростатического поля</a:t>
            </a:r>
            <a:r>
              <a:rPr lang="ru-RU" altLang="ru-RU" sz="3600" b="1" i="1">
                <a:solidFill>
                  <a:srgbClr val="C00000"/>
                </a:solidFill>
              </a:rPr>
              <a:t>.</a:t>
            </a:r>
          </a:p>
        </p:txBody>
      </p:sp>
      <p:graphicFrame>
        <p:nvGraphicFramePr>
          <p:cNvPr id="46083" name="Object 2"/>
          <p:cNvGraphicFramePr>
            <a:graphicFrameLocks noChangeAspect="1"/>
          </p:cNvGraphicFramePr>
          <p:nvPr>
            <p:ph sz="half" idx="4294967295"/>
          </p:nvPr>
        </p:nvGraphicFramePr>
        <p:xfrm>
          <a:off x="4953000" y="685800"/>
          <a:ext cx="55626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Equation" r:id="rId3" imgW="1981200" imgH="495300" progId="Equation.3">
                  <p:embed/>
                </p:oleObj>
              </mc:Choice>
              <mc:Fallback>
                <p:oleObj name="Equation" r:id="rId3" imgW="19812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685800"/>
                        <a:ext cx="55626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5"/>
          <p:cNvGraphicFramePr>
            <a:graphicFrameLocks noChangeAspect="1"/>
          </p:cNvGraphicFramePr>
          <p:nvPr/>
        </p:nvGraphicFramePr>
        <p:xfrm>
          <a:off x="4495800" y="2514601"/>
          <a:ext cx="2438400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Формула" r:id="rId5" imgW="825142" imgH="495085" progId="Equation.3">
                  <p:embed/>
                </p:oleObj>
              </mc:Choice>
              <mc:Fallback>
                <p:oleObj name="Формула" r:id="rId5" imgW="825142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514601"/>
                        <a:ext cx="2438400" cy="146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Oval 6"/>
          <p:cNvSpPr>
            <a:spLocks noChangeArrowheads="1"/>
          </p:cNvSpPr>
          <p:nvPr/>
        </p:nvSpPr>
        <p:spPr bwMode="auto">
          <a:xfrm>
            <a:off x="4953000" y="2286000"/>
            <a:ext cx="3200400" cy="16002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277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F0FDB3-F37E-4C8C-A223-9D00085C1E9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52894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304801"/>
            <a:ext cx="8540750" cy="4498975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изменение вектора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его проекций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</a:t>
            </a:r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4038600" y="838200"/>
          <a:ext cx="609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Equation" r:id="rId3" imgW="241195" imgH="241195" progId="Equation.3">
                  <p:embed/>
                </p:oleObj>
              </mc:Choice>
              <mc:Fallback>
                <p:oleObj name="Equation" r:id="rId3" imgW="24119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838200"/>
                        <a:ext cx="609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5181600" y="838200"/>
          <a:ext cx="584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5" imgW="228600" imgH="241300" progId="Equation.3">
                  <p:embed/>
                </p:oleObj>
              </mc:Choice>
              <mc:Fallback>
                <p:oleObj name="Equation" r:id="rId5" imgW="228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838200"/>
                        <a:ext cx="5842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9" name="Picture 8" descr="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27238"/>
            <a:ext cx="7010400" cy="48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F82D8E2-38F9-4F14-A841-6775F862DBF8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30698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-15240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Т.к.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имеем:</a:t>
            </a:r>
          </a:p>
          <a:p>
            <a:pPr eaLnBrk="1" hangingPunct="1"/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т.е.</a:t>
            </a:r>
            <a:r>
              <a:rPr lang="ru-RU" altLang="ru-RU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altLang="ru-RU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нормальная составляющая вектора  не изменяется.</a:t>
            </a:r>
          </a:p>
          <a:p>
            <a:pPr eaLnBrk="1" hangingPunct="1"/>
            <a:r>
              <a:rPr lang="en-US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endParaRPr lang="ru-RU" altLang="ru-RU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т.е. тангенциальная составляющая вектора  увеличивается в          раз </a:t>
            </a:r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2895600" y="-114300"/>
          <a:ext cx="236220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3" imgW="698197" imgH="266584" progId="Equation.3">
                  <p:embed/>
                </p:oleObj>
              </mc:Choice>
              <mc:Fallback>
                <p:oleObj name="Equation" r:id="rId3" imgW="698197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-114300"/>
                        <a:ext cx="236220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3276600" y="533400"/>
          <a:ext cx="2514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Equation" r:id="rId5" imgW="977900" imgH="241300" progId="Equation.3">
                  <p:embed/>
                </p:oleObj>
              </mc:Choice>
              <mc:Fallback>
                <p:oleObj name="Equation" r:id="rId5" imgW="977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33400"/>
                        <a:ext cx="2514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4824" name="Object 8"/>
          <p:cNvGraphicFramePr>
            <a:graphicFrameLocks noChangeAspect="1"/>
          </p:cNvGraphicFramePr>
          <p:nvPr/>
        </p:nvGraphicFramePr>
        <p:xfrm>
          <a:off x="6781800" y="533400"/>
          <a:ext cx="27432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tion" r:id="rId7" imgW="1040948" imgH="241195" progId="Equation.3">
                  <p:embed/>
                </p:oleObj>
              </mc:Choice>
              <mc:Fallback>
                <p:oleObj name="Equation" r:id="rId7" imgW="104094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533400"/>
                        <a:ext cx="27432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5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2971800" y="1174751"/>
          <a:ext cx="5334000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Equation" r:id="rId9" imgW="1981200" imgH="495300" progId="Equation.3">
                  <p:embed/>
                </p:oleObj>
              </mc:Choice>
              <mc:Fallback>
                <p:oleObj name="Equation" r:id="rId9" imgW="19812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174751"/>
                        <a:ext cx="5334000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7" name="Rectangle 1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2819400" y="2286001"/>
          <a:ext cx="182880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Equation" r:id="rId11" imgW="736600" imgH="241300" progId="Equation.3">
                  <p:embed/>
                </p:oleObj>
              </mc:Choice>
              <mc:Fallback>
                <p:oleObj name="Equation" r:id="rId11" imgW="736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286001"/>
                        <a:ext cx="1828800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9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4830" name="Object 14"/>
          <p:cNvGraphicFramePr>
            <a:graphicFrameLocks noChangeAspect="1"/>
          </p:cNvGraphicFramePr>
          <p:nvPr/>
        </p:nvGraphicFramePr>
        <p:xfrm>
          <a:off x="3429000" y="3148014"/>
          <a:ext cx="4953000" cy="113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Equation" r:id="rId13" imgW="1548728" imgH="520474" progId="Equation.3">
                  <p:embed/>
                </p:oleObj>
              </mc:Choice>
              <mc:Fallback>
                <p:oleObj name="Equation" r:id="rId13" imgW="1548728" imgH="52047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148014"/>
                        <a:ext cx="4953000" cy="113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1" name="Rectangle 1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4832" name="Object 16"/>
          <p:cNvGraphicFramePr>
            <a:graphicFrameLocks noChangeAspect="1"/>
          </p:cNvGraphicFramePr>
          <p:nvPr/>
        </p:nvGraphicFramePr>
        <p:xfrm>
          <a:off x="3657600" y="4343400"/>
          <a:ext cx="381000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tion" r:id="rId15" imgW="926698" imgH="495085" progId="Equation.3">
                  <p:embed/>
                </p:oleObj>
              </mc:Choice>
              <mc:Fallback>
                <p:oleObj name="Equation" r:id="rId15" imgW="926698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343400"/>
                        <a:ext cx="3810000" cy="11874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3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5105400" y="5889625"/>
          <a:ext cx="5969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Equation" r:id="rId17" imgW="228501" imgH="495085" progId="Equation.3">
                  <p:embed/>
                </p:oleObj>
              </mc:Choice>
              <mc:Fallback>
                <p:oleObj name="Equation" r:id="rId17" imgW="228501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5889625"/>
                        <a:ext cx="5969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7989A2-887C-4BC6-9843-572F9B506A27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50093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b="1" i="1" smtClean="0">
              <a:solidFill>
                <a:srgbClr val="FF3300"/>
              </a:solidFill>
            </a:endParaRPr>
          </a:p>
          <a:p>
            <a:pPr eaLnBrk="1" hangingPunct="1"/>
            <a:endParaRPr lang="ru-RU" altLang="ru-RU" b="1" i="1" smtClean="0">
              <a:solidFill>
                <a:srgbClr val="FF3300"/>
              </a:solidFill>
            </a:endParaRPr>
          </a:p>
          <a:p>
            <a:pPr eaLnBrk="1" hangingPunct="1"/>
            <a:endParaRPr lang="ru-RU" altLang="ru-RU" b="1" i="1" smtClean="0">
              <a:solidFill>
                <a:srgbClr val="FF3300"/>
              </a:solidFill>
            </a:endParaRPr>
          </a:p>
          <a:p>
            <a:pPr eaLnBrk="1" hangingPunct="1"/>
            <a:endParaRPr lang="ru-RU" altLang="ru-RU" b="1" i="1" smtClean="0">
              <a:solidFill>
                <a:srgbClr val="FF3300"/>
              </a:solidFill>
            </a:endParaRPr>
          </a:p>
          <a:p>
            <a:pPr eaLnBrk="1" hangingPunct="1"/>
            <a:endParaRPr lang="ru-RU" altLang="ru-RU" b="1" i="1" smtClean="0">
              <a:solidFill>
                <a:srgbClr val="FF3300"/>
              </a:solidFill>
            </a:endParaRPr>
          </a:p>
          <a:p>
            <a:pPr eaLnBrk="1" hangingPunct="1"/>
            <a:endParaRPr lang="ru-RU" altLang="ru-RU" b="1" i="1" smtClean="0">
              <a:solidFill>
                <a:srgbClr val="FF3300"/>
              </a:solidFill>
            </a:endParaRPr>
          </a:p>
          <a:p>
            <a:pPr eaLnBrk="1" hangingPunct="1"/>
            <a:r>
              <a:rPr lang="ru-RU" altLang="ru-RU" b="1" i="1" smtClean="0">
                <a:solidFill>
                  <a:srgbClr val="C00000"/>
                </a:solidFill>
              </a:rPr>
              <a:t>закон преломления вектора </a:t>
            </a:r>
            <a:r>
              <a:rPr lang="en-US" altLang="ru-RU" b="1" i="1" smtClean="0">
                <a:solidFill>
                  <a:srgbClr val="C00000"/>
                </a:solidFill>
              </a:rPr>
              <a:t>D </a:t>
            </a:r>
            <a:r>
              <a:rPr lang="ru-RU" altLang="ru-RU" b="1" i="1" smtClean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524001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2514600" y="79376"/>
          <a:ext cx="6705600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Equation" r:id="rId3" imgW="1981200" imgH="520700" progId="Equation.3">
                  <p:embed/>
                </p:oleObj>
              </mc:Choice>
              <mc:Fallback>
                <p:oleObj name="Equation" r:id="rId3" imgW="19812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79376"/>
                        <a:ext cx="6705600" cy="177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2"/>
          <p:cNvGraphicFramePr>
            <a:graphicFrameLocks noChangeAspect="1"/>
          </p:cNvGraphicFramePr>
          <p:nvPr/>
        </p:nvGraphicFramePr>
        <p:xfrm>
          <a:off x="4576764" y="2633663"/>
          <a:ext cx="2579687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Формула" r:id="rId5" imgW="761669" imgH="495085" progId="Equation.3">
                  <p:embed/>
                </p:oleObj>
              </mc:Choice>
              <mc:Fallback>
                <p:oleObj name="Формула" r:id="rId5" imgW="761669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6764" y="2633663"/>
                        <a:ext cx="2579687" cy="168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Oval 3"/>
          <p:cNvSpPr>
            <a:spLocks noChangeArrowheads="1"/>
          </p:cNvSpPr>
          <p:nvPr/>
        </p:nvSpPr>
        <p:spPr bwMode="auto">
          <a:xfrm>
            <a:off x="3810000" y="2590800"/>
            <a:ext cx="3962400" cy="19050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584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4E970A-71B6-460E-B065-DDD21558C632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9039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"/>
            <a:ext cx="9144000" cy="6126163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Объединим  рисунки   4.12  и  4.13   и  проиллюстрируем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преломления для векторов 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36867" name="Picture 4" descr="images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133600"/>
            <a:ext cx="4800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180" name="Object 3"/>
          <p:cNvGraphicFramePr>
            <a:graphicFrameLocks noChangeAspect="1"/>
          </p:cNvGraphicFramePr>
          <p:nvPr>
            <p:ph sz="half" idx="4294967295"/>
          </p:nvPr>
        </p:nvGraphicFramePr>
        <p:xfrm>
          <a:off x="6553200" y="858838"/>
          <a:ext cx="2057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Формула" r:id="rId4" imgW="628692" imgH="371429" progId="Equation.3">
                  <p:embed/>
                </p:oleObj>
              </mc:Choice>
              <mc:Fallback>
                <p:oleObj name="Формула" r:id="rId4" imgW="628692" imgH="3714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858838"/>
                        <a:ext cx="20574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AD7CD21-2C3B-4679-B182-FF53F4A68BF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558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"/>
            <a:ext cx="9144000" cy="6126163"/>
          </a:xfrm>
        </p:spPr>
        <p:txBody>
          <a:bodyPr/>
          <a:lstStyle/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видно из рисунка, при переходе из одной диэлектрической среды в другую вектор 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преломляется на тот же угол, что и 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Входя в диэлектрик с большей диэлектрической проницаемостью, линии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и 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удаляются от нормали.</a:t>
            </a:r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5029201" y="381000"/>
          <a:ext cx="3778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Equation" r:id="rId3" imgW="177569" imgH="215619" progId="Equation.3">
                  <p:embed/>
                </p:oleObj>
              </mc:Choice>
              <mc:Fallback>
                <p:oleObj name="Equation" r:id="rId3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1" y="381000"/>
                        <a:ext cx="3778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886200" y="838200"/>
          <a:ext cx="3381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Equation" r:id="rId5" imgW="164885" imgH="215619" progId="Equation.3">
                  <p:embed/>
                </p:oleObj>
              </mc:Choice>
              <mc:Fallback>
                <p:oleObj name="Equation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838200"/>
                        <a:ext cx="3381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5715001" y="762000"/>
          <a:ext cx="217011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Формула" r:id="rId7" imgW="542851" imgH="171408" progId="Equation.3">
                  <p:embed/>
                </p:oleObj>
              </mc:Choice>
              <mc:Fallback>
                <p:oleObj name="Формула" r:id="rId7" imgW="542851" imgH="1714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1" y="762000"/>
                        <a:ext cx="2170113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7" name="Rectangle 11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78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647099"/>
              </p:ext>
            </p:extLst>
          </p:nvPr>
        </p:nvGraphicFramePr>
        <p:xfrm>
          <a:off x="2769327" y="1480067"/>
          <a:ext cx="3778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Equation" r:id="rId9" imgW="177569" imgH="215619" progId="Equation.3">
                  <p:embed/>
                </p:oleObj>
              </mc:Choice>
              <mc:Fallback>
                <p:oleObj name="Equation" r:id="rId9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9327" y="1480067"/>
                        <a:ext cx="3778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9" name="Rectangle 13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790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171276"/>
              </p:ext>
            </p:extLst>
          </p:nvPr>
        </p:nvGraphicFramePr>
        <p:xfrm>
          <a:off x="3702050" y="1480067"/>
          <a:ext cx="3365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Equation" r:id="rId10" imgW="164885" imgH="215619" progId="Equation.3">
                  <p:embed/>
                </p:oleObj>
              </mc:Choice>
              <mc:Fallback>
                <p:oleObj name="Equation" r:id="rId10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2050" y="1480067"/>
                        <a:ext cx="3365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13" name="Picture 2" descr="images 4"/>
          <p:cNvPicPr>
            <a:picLocks noChangeAspect="1" noChangeArrowheads="1"/>
          </p:cNvPicPr>
          <p:nvPr>
            <p:ph sz="half" idx="429496729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8600" y="2359026"/>
            <a:ext cx="4572000" cy="4498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90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44A3D3-D553-4539-AD07-30D48DE15CE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25710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811</Words>
  <Application>Microsoft Office PowerPoint</Application>
  <PresentationFormat>Широкоэкранный</PresentationFormat>
  <Paragraphs>173</Paragraphs>
  <Slides>37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Tahoma</vt:lpstr>
      <vt:lpstr>Times New Roman</vt:lpstr>
      <vt:lpstr>Тема Office</vt:lpstr>
      <vt:lpstr>Microsoft Equation 3.0</vt:lpstr>
      <vt:lpstr>Презентация PowerPoint</vt:lpstr>
      <vt:lpstr> 4. ДИЭЛЕКТРИКИ В ЭЛЕКТРОСТАТИЧЕСКОМ ПОЛЕ</vt:lpstr>
      <vt:lpstr>4.1. Поляризация диэлектриков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4.3. Вектор электрического смещения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4.4. Поток вектора электрического смещения. Теорема Остроградского-Гаусса для вектора </vt:lpstr>
      <vt:lpstr>Презентация PowerPoint</vt:lpstr>
      <vt:lpstr>Презентация PowerPoint</vt:lpstr>
      <vt:lpstr>Презентация PowerPoint</vt:lpstr>
      <vt:lpstr>4.5. Изменение     и      на границе раздела двух  диэлектриков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Nikolay A. Antropov</dc:creator>
  <cp:lastModifiedBy>Nikolay A. Antropov</cp:lastModifiedBy>
  <cp:revision>1</cp:revision>
  <dcterms:created xsi:type="dcterms:W3CDTF">2016-04-15T03:36:58Z</dcterms:created>
  <dcterms:modified xsi:type="dcterms:W3CDTF">2016-04-15T03:40:40Z</dcterms:modified>
</cp:coreProperties>
</file>