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2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2.wmf"/><Relationship Id="rId1" Type="http://schemas.openxmlformats.org/officeDocument/2006/relationships/image" Target="../media/image43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43.wmf"/><Relationship Id="rId1" Type="http://schemas.openxmlformats.org/officeDocument/2006/relationships/image" Target="../media/image79.wmf"/><Relationship Id="rId4" Type="http://schemas.openxmlformats.org/officeDocument/2006/relationships/image" Target="../media/image82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4" Type="http://schemas.openxmlformats.org/officeDocument/2006/relationships/image" Target="../media/image91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FD815-1342-4C39-BE83-0E232104BBA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92B0E-E496-487F-96E8-04055BFC6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326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05FBE27-EFCD-4C70-AA7F-7A3FCCCF06FF}" type="slidenum">
              <a:rPr lang="ru-RU" altLang="ru-RU" sz="1200"/>
              <a:pPr/>
              <a:t>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11763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AF0AC57-4861-4660-955F-3C6E950ED464}" type="slidenum">
              <a:rPr lang="ru-RU" altLang="ru-RU" sz="1200"/>
              <a:pPr/>
              <a:t>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92025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2DB500F-2F43-4D31-9A16-EFDCA3A27D30}" type="slidenum">
              <a:rPr lang="ru-RU" altLang="ru-RU" sz="1200"/>
              <a:pPr/>
              <a:t>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76328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517CC07-BCB0-43C6-8484-8C5C5ECDB30B}" type="slidenum">
              <a:rPr lang="ru-RU" altLang="ru-RU" sz="1200"/>
              <a:pPr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65279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41762C-812B-4173-AC46-5C4EEA8E5F13}" type="slidenum">
              <a:rPr lang="ru-RU" altLang="ru-RU" sz="120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41597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13D1FF7-EC1F-416F-8297-B57A54732818}" type="slidenum">
              <a:rPr lang="ru-RU" altLang="ru-RU" sz="120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2591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2F51970-BDB1-4214-92CE-BE61A387C267}" type="slidenum">
              <a:rPr lang="ru-RU" altLang="ru-RU" sz="120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413599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4F71EA-69B4-46CE-B703-50CDFBC350A3}" type="slidenum">
              <a:rPr lang="ru-RU" altLang="ru-RU" sz="1200"/>
              <a:pPr/>
              <a:t>12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34973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63F53E1-D5BB-450B-8BF2-00A78A604E7E}" type="slidenum">
              <a:rPr lang="ru-RU" altLang="ru-RU" sz="1200"/>
              <a:pPr/>
              <a:t>13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774813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020FBBA-7B99-496E-91B3-61AE749F6B6F}" type="slidenum">
              <a:rPr lang="ru-RU" altLang="ru-RU" sz="1200"/>
              <a:pPr/>
              <a:t>14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77047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52D91B7-6EE9-48D5-B571-CBE906737E26}" type="slidenum">
              <a:rPr lang="ru-RU" altLang="ru-RU" sz="1200"/>
              <a:pPr/>
              <a:t>15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50205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053C7C3-032D-4F5B-902F-4D229EB868E3}" type="slidenum">
              <a:rPr lang="ru-RU" altLang="ru-RU" sz="1200"/>
              <a:pPr/>
              <a:t>16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243816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63B9CB9-1C3D-4748-907F-F38E64F21726}" type="slidenum">
              <a:rPr lang="ru-RU" altLang="ru-RU" sz="1200"/>
              <a:pPr/>
              <a:t>17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10610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C5D7A5-1C83-4411-B8A7-3A49669A20E3}" type="slidenum">
              <a:rPr lang="ru-RU" altLang="ru-RU" sz="1200"/>
              <a:pPr/>
              <a:t>18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3437405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59C1FE2-0DDD-4A0B-8E97-E244EE23DCDC}" type="slidenum">
              <a:rPr lang="ru-RU" altLang="ru-RU" sz="1200"/>
              <a:pPr/>
              <a:t>19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640882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21E5788-91A6-4D6A-AF22-4AFFFDEE5C66}" type="slidenum">
              <a:rPr lang="ru-RU" altLang="ru-RU" sz="1200"/>
              <a:pPr/>
              <a:t>21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2217672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A94C9F-0715-45F4-92DD-C7CCBB3BB437}" type="slidenum">
              <a:rPr lang="ru-RU" altLang="ru-RU" sz="1200"/>
              <a:pPr/>
              <a:t>22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118278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E6F2432-237A-4232-A67C-E1EB8228444E}" type="slidenum">
              <a:rPr lang="ru-RU" altLang="ru-RU" sz="1200"/>
              <a:pPr/>
              <a:t>23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25888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C717A37-70F3-4870-BA32-A4C0141BAE30}" type="slidenum">
              <a:rPr lang="ru-RU" altLang="ru-RU" sz="1200"/>
              <a:pPr/>
              <a:t>24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7322543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A7C690F-E028-421B-9597-51DF9FD8DD39}" type="slidenum">
              <a:rPr lang="ru-RU" altLang="ru-RU" sz="1200"/>
              <a:pPr/>
              <a:t>25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168199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1EA42B1-2342-4BC2-B449-83F5722F21E7}" type="slidenum">
              <a:rPr lang="ru-RU" altLang="ru-RU" sz="1200"/>
              <a:pPr/>
              <a:t>26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6960478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286D712-FBF8-4B8C-A8BF-CD603C83A8CE}" type="slidenum">
              <a:rPr lang="ru-RU" altLang="ru-RU" sz="1200"/>
              <a:pPr/>
              <a:t>27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1682359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EAE9ED-D356-4AC5-B07D-C9DD8ECE5573}" type="slidenum">
              <a:rPr lang="ru-RU" altLang="ru-RU" sz="1200"/>
              <a:pPr/>
              <a:t>28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476555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59616EC-D83C-4074-826D-4947F55B70BE}" type="slidenum">
              <a:rPr lang="ru-RU" altLang="ru-RU" sz="1200"/>
              <a:pPr/>
              <a:t>29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750090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EC34D68-3139-4BA7-88AC-C189AB93E9E4}" type="slidenum">
              <a:rPr lang="ru-RU" altLang="ru-RU" sz="1200"/>
              <a:pPr/>
              <a:t>30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581606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6E26EFB-8FA0-4027-83A7-3836DFD2B371}" type="slidenum">
              <a:rPr lang="ru-RU" altLang="ru-RU" sz="1200"/>
              <a:pPr/>
              <a:t>31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699890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F70AF15-FE5F-493C-8CF6-F9889A7AA85D}" type="slidenum">
              <a:rPr lang="ru-RU" altLang="ru-RU" sz="1200"/>
              <a:pPr/>
              <a:t>32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1185381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2065AD-CBF2-41B6-8DB5-A1C18E6F841D}" type="slidenum">
              <a:rPr lang="ru-RU" altLang="ru-RU" sz="1200"/>
              <a:pPr/>
              <a:t>33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760910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C49A545-F2D8-4828-9BB5-E832033A96AB}" type="slidenum">
              <a:rPr lang="ru-RU" altLang="ru-RU" sz="1200"/>
              <a:pPr/>
              <a:t>34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440596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49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26C0E87-71F9-4076-AAA2-7F611AA26C4F}" type="slidenum">
              <a:rPr lang="ru-RU" altLang="ru-RU" sz="1200"/>
              <a:pPr/>
              <a:t>35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045063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60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C7A4127-7019-4CA6-839F-A67B1DFDBE62}" type="slidenum">
              <a:rPr lang="ru-RU" altLang="ru-RU" sz="1200"/>
              <a:pPr/>
              <a:t>36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884884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4988FE-26E9-4880-A3FB-EA4A1EF151C8}" type="slidenum">
              <a:rPr lang="ru-RU" altLang="ru-RU" sz="1200"/>
              <a:pPr/>
              <a:t>37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713274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80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8197325-32E9-4D34-8CE0-20EF3D8BA99D}" type="slidenum">
              <a:rPr lang="ru-RU" altLang="ru-RU" sz="1200"/>
              <a:pPr/>
              <a:t>38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28964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9551B5B-2704-47A5-9684-8D89766186FE}" type="slidenum">
              <a:rPr lang="ru-RU" altLang="ru-RU" sz="1200"/>
              <a:pPr/>
              <a:t>39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333037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01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8B88DA-00AB-4932-A23A-63EE03495635}" type="slidenum">
              <a:rPr lang="ru-RU" altLang="ru-RU" sz="1200"/>
              <a:pPr/>
              <a:t>40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923246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11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6FC012A-B4F2-4E5D-8757-82EE212A1ED8}" type="slidenum">
              <a:rPr lang="ru-RU" altLang="ru-RU" sz="1200"/>
              <a:pPr/>
              <a:t>41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929581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21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DD05F6-CDEA-4E9B-8BB6-287AC8D9922C}" type="slidenum">
              <a:rPr lang="ru-RU" altLang="ru-RU" sz="1200"/>
              <a:pPr/>
              <a:t>42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7057651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145249-7795-449D-8B65-443FB5241582}" type="slidenum">
              <a:rPr lang="ru-RU" altLang="ru-RU" sz="1200"/>
              <a:pPr/>
              <a:t>43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0553729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42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69D1386-F0FA-419F-8276-A20BBE337330}" type="slidenum">
              <a:rPr lang="ru-RU" altLang="ru-RU" sz="1200"/>
              <a:pPr/>
              <a:t>44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489660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52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949CC43-AB8C-48CC-B5F9-F145D1A14BD6}" type="slidenum">
              <a:rPr lang="ru-RU" altLang="ru-RU" sz="1200"/>
              <a:pPr/>
              <a:t>45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596227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62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718A1DD-949F-40F4-98BE-CD845B47B705}" type="slidenum">
              <a:rPr lang="ru-RU" altLang="ru-RU" sz="1200"/>
              <a:pPr/>
              <a:t>46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240021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72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CF7EF9-01CC-429C-9567-A219053FD3EF}" type="slidenum">
              <a:rPr lang="ru-RU" altLang="ru-RU" sz="1200"/>
              <a:pPr/>
              <a:t>47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05926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83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E32C716-C043-4A3A-8C05-EE974BFF220F}" type="slidenum">
              <a:rPr lang="ru-RU" altLang="ru-RU" sz="1200"/>
              <a:pPr/>
              <a:t>48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3425027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622C2DC-1917-4219-AF86-F0F36588FC0E}" type="slidenum">
              <a:rPr lang="ru-RU" altLang="ru-RU" sz="1200"/>
              <a:pPr/>
              <a:t>49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96202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03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D75D75E-D129-41CB-BEBA-9D61F04FAB66}" type="slidenum">
              <a:rPr lang="ru-RU" altLang="ru-RU" sz="1200"/>
              <a:pPr/>
              <a:t>50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7428649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13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FFC9C49-A27E-478A-BD56-3440D519ECA9}" type="slidenum">
              <a:rPr lang="ru-RU" altLang="ru-RU" sz="1200"/>
              <a:pPr/>
              <a:t>51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43822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79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15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57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81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77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46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49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77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0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313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27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CCD592-7015-4ABE-BB8D-E24000DF3B7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609976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D5A36-D243-4EB8-BB47-CF556A2C389C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8869E-06C1-4CBB-BAAA-3BD304B06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91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8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10.wmf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wmf"/><Relationship Id="rId25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24" Type="http://schemas.openxmlformats.org/officeDocument/2006/relationships/oleObject" Target="../embeddings/oleObject11.bin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23" Type="http://schemas.openxmlformats.org/officeDocument/2006/relationships/image" Target="../media/image11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school.ort.spb.ru/(Eng)/library/physics/11class/lesson_17/pics/3.gi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16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23.wmf"/><Relationship Id="rId4" Type="http://schemas.openxmlformats.org/officeDocument/2006/relationships/image" Target="../media/image26.png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33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2.wmf"/><Relationship Id="rId20" Type="http://schemas.openxmlformats.org/officeDocument/2006/relationships/image" Target="../media/image34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10" Type="http://schemas.openxmlformats.org/officeDocument/2006/relationships/image" Target="../media/image29.wmf"/><Relationship Id="rId19" Type="http://schemas.openxmlformats.org/officeDocument/2006/relationships/oleObject" Target="../embeddings/oleObject25.bin"/><Relationship Id="rId4" Type="http://schemas.openxmlformats.org/officeDocument/2006/relationships/slide" Target="slide1.xml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9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5" Type="http://schemas.openxmlformats.org/officeDocument/2006/relationships/image" Target="../media/image40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7.wmf"/><Relationship Id="rId14" Type="http://schemas.openxmlformats.org/officeDocument/2006/relationships/oleObject" Target="../embeddings/oleObject3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42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45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44.wmf"/><Relationship Id="rId5" Type="http://schemas.openxmlformats.org/officeDocument/2006/relationships/image" Target="../media/image43.wmf"/><Relationship Id="rId15" Type="http://schemas.openxmlformats.org/officeDocument/2006/relationships/oleObject" Target="../embeddings/oleObject41.bin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4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20.png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9.png"/><Relationship Id="rId5" Type="http://schemas.openxmlformats.org/officeDocument/2006/relationships/image" Target="../media/image48.wmf"/><Relationship Id="rId4" Type="http://schemas.openxmlformats.org/officeDocument/2006/relationships/oleObject" Target="../embeddings/oleObject4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54.wmf"/><Relationship Id="rId4" Type="http://schemas.openxmlformats.org/officeDocument/2006/relationships/image" Target="../media/image55.png"/><Relationship Id="rId9" Type="http://schemas.openxmlformats.org/officeDocument/2006/relationships/oleObject" Target="../embeddings/oleObject4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4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6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48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7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72.wmf"/><Relationship Id="rId4" Type="http://schemas.openxmlformats.org/officeDocument/2006/relationships/oleObject" Target="../embeddings/oleObject50.bin"/><Relationship Id="rId9" Type="http://schemas.openxmlformats.org/officeDocument/2006/relationships/image" Target="../media/image74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75.wmf"/><Relationship Id="rId10" Type="http://schemas.openxmlformats.org/officeDocument/2006/relationships/image" Target="../media/image78.jpeg"/><Relationship Id="rId4" Type="http://schemas.openxmlformats.org/officeDocument/2006/relationships/oleObject" Target="../embeddings/oleObject53.bin"/><Relationship Id="rId9" Type="http://schemas.openxmlformats.org/officeDocument/2006/relationships/image" Target="../media/image77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notesSlide" Target="../notesSlides/notesSlide42.xml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43.wmf"/><Relationship Id="rId12" Type="http://schemas.openxmlformats.org/officeDocument/2006/relationships/image" Target="../media/image8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9.bin"/><Relationship Id="rId11" Type="http://schemas.openxmlformats.org/officeDocument/2006/relationships/image" Target="../media/image82.wmf"/><Relationship Id="rId5" Type="http://schemas.openxmlformats.org/officeDocument/2006/relationships/image" Target="../media/image79.wmf"/><Relationship Id="rId10" Type="http://schemas.openxmlformats.org/officeDocument/2006/relationships/oleObject" Target="../embeddings/oleObject61.bin"/><Relationship Id="rId4" Type="http://schemas.openxmlformats.org/officeDocument/2006/relationships/oleObject" Target="../embeddings/oleObject58.bin"/><Relationship Id="rId9" Type="http://schemas.openxmlformats.org/officeDocument/2006/relationships/image" Target="../media/image22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44.xml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6.png"/><Relationship Id="rId5" Type="http://schemas.openxmlformats.org/officeDocument/2006/relationships/image" Target="../media/image84.w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8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91.wmf"/><Relationship Id="rId5" Type="http://schemas.openxmlformats.org/officeDocument/2006/relationships/image" Target="../media/image88.wmf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90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9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92.wmf"/><Relationship Id="rId4" Type="http://schemas.openxmlformats.org/officeDocument/2006/relationships/oleObject" Target="../embeddings/oleObject6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Line 8"/>
          <p:cNvSpPr>
            <a:spLocks noChangeShapeType="1"/>
          </p:cNvSpPr>
          <p:nvPr/>
        </p:nvSpPr>
        <p:spPr bwMode="auto">
          <a:xfrm flipH="1">
            <a:off x="10199689" y="1196975"/>
            <a:ext cx="2889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1" name="AutoShape 4"/>
          <p:cNvSpPr>
            <a:spLocks noChangeArrowheads="1"/>
          </p:cNvSpPr>
          <p:nvPr/>
        </p:nvSpPr>
        <p:spPr bwMode="auto">
          <a:xfrm>
            <a:off x="1703388" y="660401"/>
            <a:ext cx="8532812" cy="1039813"/>
          </a:xfrm>
          <a:prstGeom prst="plaque">
            <a:avLst>
              <a:gd name="adj" fmla="val 15259"/>
            </a:avLst>
          </a:prstGeom>
          <a:gradFill rotWithShape="1">
            <a:gsLst>
              <a:gs pos="0">
                <a:srgbClr val="5CED13"/>
              </a:gs>
              <a:gs pos="50000">
                <a:srgbClr val="EAEAEA"/>
              </a:gs>
              <a:gs pos="100000">
                <a:srgbClr val="5CED13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CC3300"/>
                </a:solidFill>
                <a:latin typeface="Bookman Old Style" panose="02050604050505020204" pitchFamily="18" charset="0"/>
              </a:rPr>
              <a:t>Тема </a:t>
            </a:r>
            <a:r>
              <a:rPr lang="en-US" altLang="ru-RU" sz="2400" b="1">
                <a:solidFill>
                  <a:srgbClr val="CC3300"/>
                </a:solidFill>
                <a:latin typeface="Bookman Old Style" panose="02050604050505020204" pitchFamily="18" charset="0"/>
              </a:rPr>
              <a:t>22</a:t>
            </a:r>
            <a:r>
              <a:rPr lang="ru-RU" altLang="ru-RU" sz="2400" b="1">
                <a:solidFill>
                  <a:srgbClr val="CC3300"/>
                </a:solidFill>
                <a:latin typeface="Bookman Old Style" panose="02050604050505020204" pitchFamily="18" charset="0"/>
              </a:rPr>
              <a:t> ЭЛЕКТРОМАГНИТНЫЕ ВОЛНЫ (ЭМВ) </a:t>
            </a:r>
          </a:p>
        </p:txBody>
      </p:sp>
      <p:sp>
        <p:nvSpPr>
          <p:cNvPr id="205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19288" y="1916114"/>
            <a:ext cx="8064500" cy="719137"/>
          </a:xfrm>
          <a:prstGeom prst="hexagon">
            <a:avLst>
              <a:gd name="adj" fmla="val 1412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200" b="1">
                <a:solidFill>
                  <a:srgbClr val="0000FF"/>
                </a:solidFill>
                <a:latin typeface="Bookman Old Style" panose="02050604050505020204" pitchFamily="18" charset="0"/>
              </a:rPr>
              <a:t>22</a:t>
            </a:r>
            <a:r>
              <a:rPr lang="ru-RU" altLang="ru-RU" sz="2200" b="1">
                <a:solidFill>
                  <a:srgbClr val="0000FF"/>
                </a:solidFill>
                <a:latin typeface="Bookman Old Style" panose="02050604050505020204" pitchFamily="18" charset="0"/>
              </a:rPr>
              <a:t>.1 Генерация ЭМВ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9983789" y="2276475"/>
            <a:ext cx="504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>
            <a:off x="10488613" y="1196975"/>
            <a:ext cx="0" cy="1079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5591176" y="44450"/>
            <a:ext cx="5292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>
                <a:latin typeface="Bookman Old Style" panose="02050604050505020204" pitchFamily="18" charset="0"/>
              </a:rPr>
              <a:t>Сегодня: </a:t>
            </a:r>
            <a:fld id="{7AB8315A-7FEB-4CA7-8774-F5E09BCC730C}" type="datetime2">
              <a:rPr lang="ru-RU" altLang="ru-RU" sz="1600" b="1">
                <a:latin typeface="Bookman Old Style" panose="02050604050505020204" pitchFamily="18" charset="0"/>
              </a:rPr>
              <a:pPr eaLnBrk="1" hangingPunct="1">
                <a:spcBef>
                  <a:spcPct val="50000"/>
                </a:spcBef>
                <a:buFontTx/>
                <a:buNone/>
              </a:pPr>
              <a:t>понедельник, 18 апреля 2016 г.</a:t>
            </a:fld>
            <a:endParaRPr lang="ru-RU" altLang="ru-RU" sz="1600" b="1">
              <a:latin typeface="Bookman Old Style" panose="02050604050505020204" pitchFamily="18" charset="0"/>
            </a:endParaRPr>
          </a:p>
        </p:txBody>
      </p:sp>
      <p:sp>
        <p:nvSpPr>
          <p:cNvPr id="2106" name="AutoShape 5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19288" y="2995614"/>
            <a:ext cx="8064500" cy="719137"/>
          </a:xfrm>
          <a:prstGeom prst="hexagon">
            <a:avLst>
              <a:gd name="adj" fmla="val 1412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200" b="1">
                <a:solidFill>
                  <a:srgbClr val="0000FF"/>
                </a:solidFill>
                <a:latin typeface="Bookman Old Style" panose="02050604050505020204" pitchFamily="18" charset="0"/>
              </a:rPr>
              <a:t>22</a:t>
            </a:r>
            <a:r>
              <a:rPr lang="ru-RU" altLang="ru-RU" sz="2200" b="1">
                <a:solidFill>
                  <a:srgbClr val="0000FF"/>
                </a:solidFill>
                <a:latin typeface="Bookman Old Style" panose="02050604050505020204" pitchFamily="18" charset="0"/>
              </a:rPr>
              <a:t>.2 Дифференциальное уравнение ЭМВ</a:t>
            </a:r>
          </a:p>
        </p:txBody>
      </p:sp>
      <p:sp>
        <p:nvSpPr>
          <p:cNvPr id="2107" name="Line 59"/>
          <p:cNvSpPr>
            <a:spLocks noChangeShapeType="1"/>
          </p:cNvSpPr>
          <p:nvPr/>
        </p:nvSpPr>
        <p:spPr bwMode="auto">
          <a:xfrm>
            <a:off x="9983789" y="3351213"/>
            <a:ext cx="504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8" name="Line 60"/>
          <p:cNvSpPr>
            <a:spLocks noChangeShapeType="1"/>
          </p:cNvSpPr>
          <p:nvPr/>
        </p:nvSpPr>
        <p:spPr bwMode="auto">
          <a:xfrm>
            <a:off x="10488613" y="2276475"/>
            <a:ext cx="0" cy="1079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9" name="AutoShape 6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52625" y="4071939"/>
            <a:ext cx="8064500" cy="719137"/>
          </a:xfrm>
          <a:prstGeom prst="hexagon">
            <a:avLst>
              <a:gd name="adj" fmla="val 1412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200" b="1">
                <a:solidFill>
                  <a:srgbClr val="0000FF"/>
                </a:solidFill>
                <a:latin typeface="Bookman Old Style" panose="02050604050505020204" pitchFamily="18" charset="0"/>
              </a:rPr>
              <a:t>22</a:t>
            </a:r>
            <a:r>
              <a:rPr lang="ru-RU" altLang="ru-RU" sz="2200" b="1">
                <a:solidFill>
                  <a:srgbClr val="0000FF"/>
                </a:solidFill>
                <a:latin typeface="Bookman Old Style" panose="02050604050505020204" pitchFamily="18" charset="0"/>
              </a:rPr>
              <a:t>.3 Экспериментальное исследование ЭМВ</a:t>
            </a:r>
          </a:p>
        </p:txBody>
      </p:sp>
      <p:sp>
        <p:nvSpPr>
          <p:cNvPr id="2110" name="Line 62"/>
          <p:cNvSpPr>
            <a:spLocks noChangeShapeType="1"/>
          </p:cNvSpPr>
          <p:nvPr/>
        </p:nvSpPr>
        <p:spPr bwMode="auto">
          <a:xfrm>
            <a:off x="9983789" y="4430713"/>
            <a:ext cx="504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11" name="Line 63"/>
          <p:cNvSpPr>
            <a:spLocks noChangeShapeType="1"/>
          </p:cNvSpPr>
          <p:nvPr/>
        </p:nvSpPr>
        <p:spPr bwMode="auto">
          <a:xfrm>
            <a:off x="10488613" y="3355975"/>
            <a:ext cx="0" cy="1079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12" name="AutoShape 6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19288" y="5156201"/>
            <a:ext cx="8064500" cy="720725"/>
          </a:xfrm>
          <a:prstGeom prst="hexagon">
            <a:avLst>
              <a:gd name="adj" fmla="val 14090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tabLst>
                <a:tab pos="801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01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01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01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01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01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01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01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01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200" b="1">
                <a:solidFill>
                  <a:srgbClr val="0000FF"/>
                </a:solidFill>
                <a:latin typeface="Bookman Old Style" panose="02050604050505020204" pitchFamily="18" charset="0"/>
              </a:rPr>
              <a:t>22</a:t>
            </a:r>
            <a:r>
              <a:rPr lang="ru-RU" altLang="ru-RU" sz="2200" b="1">
                <a:solidFill>
                  <a:srgbClr val="0000FF"/>
                </a:solidFill>
                <a:latin typeface="Bookman Old Style" panose="02050604050505020204" pitchFamily="18" charset="0"/>
              </a:rPr>
              <a:t>.4 Энергия и импульс ЭМП</a:t>
            </a:r>
          </a:p>
        </p:txBody>
      </p:sp>
      <p:sp>
        <p:nvSpPr>
          <p:cNvPr id="2113" name="Line 65"/>
          <p:cNvSpPr>
            <a:spLocks noChangeShapeType="1"/>
          </p:cNvSpPr>
          <p:nvPr/>
        </p:nvSpPr>
        <p:spPr bwMode="auto">
          <a:xfrm>
            <a:off x="9983789" y="5516563"/>
            <a:ext cx="504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14" name="Line 66"/>
          <p:cNvSpPr>
            <a:spLocks noChangeShapeType="1"/>
          </p:cNvSpPr>
          <p:nvPr/>
        </p:nvSpPr>
        <p:spPr bwMode="auto">
          <a:xfrm>
            <a:off x="10488613" y="4437063"/>
            <a:ext cx="0" cy="1079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88235D7-7965-43EA-9A79-DD5C680019E7}" type="slidenum">
              <a:rPr lang="ru-RU" altLang="ru-RU" sz="1400">
                <a:latin typeface="Arial" panose="020B0604020202020204" pitchFamily="34" charset="0"/>
              </a:rPr>
              <a:pPr/>
              <a:t>1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99545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nimBg="1"/>
      <p:bldP spid="2057" grpId="0" animBg="1"/>
      <p:bldP spid="2058" grpId="0" animBg="1"/>
      <p:bldP spid="2072" grpId="0" animBg="1"/>
      <p:bldP spid="2077" grpId="0"/>
      <p:bldP spid="2106" grpId="0" animBg="1"/>
      <p:bldP spid="2107" grpId="0" animBg="1"/>
      <p:bldP spid="2108" grpId="0" animBg="1"/>
      <p:bldP spid="2109" grpId="0" animBg="1"/>
      <p:bldP spid="2110" grpId="0" animBg="1"/>
      <p:bldP spid="2111" grpId="0" animBg="1"/>
      <p:bldP spid="2112" grpId="0" animBg="1"/>
      <p:bldP spid="2113" grpId="0" animBg="1"/>
      <p:bldP spid="21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1774826" y="1346200"/>
            <a:ext cx="8893175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latin typeface="Times New Roman" panose="02020603050405020304" pitchFamily="18" charset="0"/>
              </a:rPr>
              <a:t>	Возможность существования электромагнитных волн предсказывал еще </a:t>
            </a:r>
            <a:r>
              <a:rPr lang="ru-RU" altLang="ru-RU" sz="3600">
                <a:solidFill>
                  <a:srgbClr val="C00000"/>
                </a:solidFill>
                <a:latin typeface="Times New Roman" panose="02020603050405020304" pitchFamily="18" charset="0"/>
              </a:rPr>
              <a:t>Майкл Фарадей в 1832 г., </a:t>
            </a:r>
            <a:r>
              <a:rPr lang="ru-RU" altLang="ru-RU" sz="3600">
                <a:latin typeface="Times New Roman" panose="02020603050405020304" pitchFamily="18" charset="0"/>
              </a:rPr>
              <a:t>обобщая известные к тому времени данные по изучению электричества и магнетизма.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latin typeface="Times New Roman" panose="02020603050405020304" pitchFamily="18" charset="0"/>
              </a:rPr>
              <a:t>	Теоретически обосновал это предположение </a:t>
            </a:r>
            <a:r>
              <a:rPr lang="ru-RU" altLang="ru-RU" sz="3600">
                <a:solidFill>
                  <a:srgbClr val="C00000"/>
                </a:solidFill>
                <a:latin typeface="Times New Roman" panose="02020603050405020304" pitchFamily="18" charset="0"/>
              </a:rPr>
              <a:t>Дж. Максвелл. </a:t>
            </a:r>
            <a:r>
              <a:rPr lang="ru-RU" altLang="ru-RU" sz="3600">
                <a:latin typeface="Times New Roman" panose="02020603050405020304" pitchFamily="18" charset="0"/>
              </a:rPr>
              <a:t>С этим обоснованием мы познакомились в четвертой части курса.</a:t>
            </a:r>
          </a:p>
        </p:txBody>
      </p:sp>
      <p:sp>
        <p:nvSpPr>
          <p:cNvPr id="220166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774826" y="260350"/>
            <a:ext cx="8709025" cy="647700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22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.1 Генерация ЭМВ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752654-4359-4E29-92B2-B84351B31E4A}" type="slidenum">
              <a:rPr lang="ru-RU" altLang="ru-RU" sz="1400">
                <a:latin typeface="Arial" panose="020B0604020202020204" pitchFamily="34" charset="0"/>
              </a:rPr>
              <a:pPr/>
              <a:t>2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657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0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2"/>
          <p:cNvSpPr>
            <a:spLocks noChangeArrowheads="1"/>
          </p:cNvSpPr>
          <p:nvPr/>
        </p:nvSpPr>
        <p:spPr bwMode="auto">
          <a:xfrm>
            <a:off x="1524000" y="4003675"/>
            <a:ext cx="91440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Самым большим научным достижением Максвелла является созданная им в 1860 – 1865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электромагнитного поля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он сформулировал в виде системы нескольких уравнений </a:t>
            </a:r>
            <a:r>
              <a:rPr lang="ru-RU" altLang="ru-RU" sz="28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(уравнения Максвелла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), выражающих все основные закономерности электромагнитных явлений.. 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4099" name="Rectangle 25"/>
          <p:cNvSpPr>
            <a:spLocks noGrp="1" noChangeArrowheads="1"/>
          </p:cNvSpPr>
          <p:nvPr>
            <p:ph type="body" sz="half" idx="2"/>
          </p:nvPr>
        </p:nvSpPr>
        <p:spPr>
          <a:xfrm>
            <a:off x="4656138" y="142876"/>
            <a:ext cx="5688012" cy="352901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		</a:t>
            </a:r>
            <a:r>
              <a:rPr lang="ru-RU" altLang="ru-RU" b="1" smtClean="0">
                <a:solidFill>
                  <a:srgbClr val="C00000"/>
                </a:solidFill>
                <a:latin typeface="Times New Roman" panose="02020603050405020304" pitchFamily="18" charset="0"/>
              </a:rPr>
              <a:t>Максвелл Джеймс Клерк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</a:rPr>
              <a:t>           </a:t>
            </a:r>
            <a:r>
              <a:rPr lang="ru-RU" altLang="ru-RU" smtClean="0">
                <a:latin typeface="Times New Roman" panose="02020603050405020304" pitchFamily="18" charset="0"/>
              </a:rPr>
              <a:t>(1831 – 1879) –  </a:t>
            </a:r>
            <a:r>
              <a:rPr lang="ru-RU" altLang="ru-RU" b="1" i="1" smtClean="0">
                <a:latin typeface="Times New Roman" panose="02020603050405020304" pitchFamily="18" charset="0"/>
              </a:rPr>
              <a:t>английский физик</a:t>
            </a:r>
            <a:r>
              <a:rPr lang="ru-RU" altLang="ru-RU" smtClean="0">
                <a:latin typeface="Times New Roman" panose="02020603050405020304" pitchFamily="18" charset="0"/>
              </a:rPr>
              <a:t>, член Эдинбургского (1855) и Лондонского (1861) королевских обществ с 1871 г. </a:t>
            </a:r>
          </a:p>
          <a:p>
            <a:pPr algn="just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</a:rPr>
              <a:t>		</a:t>
            </a:r>
          </a:p>
          <a:p>
            <a:pPr algn="just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</a:rPr>
              <a:t>		Работы посвящены электродинамике, молекулярной физике, общей статистике, оптике, механике, теории упругости.</a:t>
            </a:r>
          </a:p>
        </p:txBody>
      </p:sp>
      <p:pic>
        <p:nvPicPr>
          <p:cNvPr id="4100" name="Picture 26" descr="максвелл"/>
          <p:cNvPicPr>
            <a:picLocks noChangeAspect="1" noChangeArrowheads="1"/>
          </p:cNvPicPr>
          <p:nvPr/>
        </p:nvPicPr>
        <p:blipFill>
          <a:blip r:embed="rId3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8" b="8740"/>
          <a:stretch>
            <a:fillRect/>
          </a:stretch>
        </p:blipFill>
        <p:spPr bwMode="auto">
          <a:xfrm>
            <a:off x="1524001" y="1"/>
            <a:ext cx="3357563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FAC7574-02E7-4708-8376-6928AC7BC0E6}" type="slidenum">
              <a:rPr lang="ru-RU" altLang="ru-RU" sz="1400">
                <a:latin typeface="Arial" panose="020B0604020202020204" pitchFamily="34" charset="0"/>
              </a:rPr>
              <a:pPr/>
              <a:t>3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505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553200"/>
          </a:xfrm>
        </p:spPr>
        <p:txBody>
          <a:bodyPr/>
          <a:lstStyle/>
          <a:p>
            <a:pPr marL="0" indent="377825">
              <a:buNone/>
            </a:pPr>
            <a:r>
              <a:rPr lang="ru-RU" altLang="ru-RU" b="1" i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система уравнений Максвелла в дифференциальной и интегральной формах имеет вид:</a:t>
            </a:r>
          </a:p>
          <a:p>
            <a:pPr marL="0" indent="377825">
              <a:buNone/>
            </a:pPr>
            <a:endParaRPr lang="ru-RU" altLang="ru-RU" b="1" i="1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            </a:t>
            </a:r>
          </a:p>
          <a:p>
            <a:pPr marL="0" indent="377825"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- обобщенный закон  Био-Савара-Лапласа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377825"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	   </a:t>
            </a: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	</a:t>
            </a:r>
            <a:r>
              <a:rPr lang="ru-RU" altLang="ru-RU">
                <a:latin typeface="Times New Roman" panose="02020603050405020304" pitchFamily="18" charset="0"/>
              </a:rPr>
              <a:t>	                </a:t>
            </a:r>
            <a:r>
              <a:rPr lang="ru-RU" altLang="ru-RU" b="1" i="1">
                <a:solidFill>
                  <a:srgbClr val="FF3300"/>
                </a:solidFill>
                <a:latin typeface="Times New Roman" panose="02020603050405020304" pitchFamily="18" charset="0"/>
              </a:rPr>
              <a:t>- закон Фарадея</a:t>
            </a:r>
          </a:p>
          <a:p>
            <a:pPr marL="0" indent="377825"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	 		  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- теорема Гаусса</a:t>
            </a:r>
          </a:p>
          <a:p>
            <a:pPr marL="0" indent="377825">
              <a:buNone/>
            </a:pPr>
            <a:endParaRPr lang="ru-RU" altLang="ru-RU" b="1" i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                                 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- отсутствие магн. зарядов</a:t>
            </a: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5634038" y="3219451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1952626" y="1000125"/>
          <a:ext cx="2016125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4" imgW="952087" imgH="418918" progId="Equation.3">
                  <p:embed/>
                </p:oleObj>
              </mc:Choice>
              <mc:Fallback>
                <p:oleObj name="Формула" r:id="rId4" imgW="952087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6" y="1000125"/>
                        <a:ext cx="2016125" cy="89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5353050" y="3186114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4953000" y="908050"/>
          <a:ext cx="33845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6" imgW="1485900" imgH="482600" progId="Equation.3">
                  <p:embed/>
                </p:oleObj>
              </mc:Choice>
              <mc:Fallback>
                <p:oleObj r:id="rId6" imgW="14859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908050"/>
                        <a:ext cx="33845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5700713" y="3219451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1774825" y="2924176"/>
          <a:ext cx="1944688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8" imgW="825500" imgH="419100" progId="Equation.3">
                  <p:embed/>
                </p:oleObj>
              </mc:Choice>
              <mc:Fallback>
                <p:oleObj name="Формула" r:id="rId8" imgW="825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2924176"/>
                        <a:ext cx="1944688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5491163" y="3195639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4645025" y="2924176"/>
          <a:ext cx="2808288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10" imgW="1206500" imgH="469900" progId="Equation.3">
                  <p:embed/>
                </p:oleObj>
              </mc:Choice>
              <mc:Fallback>
                <p:oleObj r:id="rId10" imgW="1206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025" y="2924176"/>
                        <a:ext cx="2808288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Rectangle 13"/>
          <p:cNvSpPr>
            <a:spLocks noChangeArrowheads="1"/>
          </p:cNvSpPr>
          <p:nvPr/>
        </p:nvSpPr>
        <p:spPr bwMode="auto">
          <a:xfrm>
            <a:off x="5738813" y="3214689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1765300" y="4002088"/>
          <a:ext cx="2116138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Формула" r:id="rId12" imgW="875920" imgH="495085" progId="Equation.3">
                  <p:embed/>
                </p:oleObj>
              </mc:Choice>
              <mc:Fallback>
                <p:oleObj name="Формула" r:id="rId12" imgW="875920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4002088"/>
                        <a:ext cx="2116138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3" name="Rectangle 15"/>
          <p:cNvSpPr>
            <a:spLocks noChangeArrowheads="1"/>
          </p:cNvSpPr>
          <p:nvPr/>
        </p:nvSpPr>
        <p:spPr bwMode="auto">
          <a:xfrm>
            <a:off x="5567363" y="3238501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34" name="Object 14"/>
          <p:cNvGraphicFramePr>
            <a:graphicFrameLocks noChangeAspect="1"/>
          </p:cNvGraphicFramePr>
          <p:nvPr/>
        </p:nvGraphicFramePr>
        <p:xfrm>
          <a:off x="4646614" y="4221163"/>
          <a:ext cx="2592387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14" imgW="1054100" imgH="381000" progId="Equation.3">
                  <p:embed/>
                </p:oleObj>
              </mc:Choice>
              <mc:Fallback>
                <p:oleObj name="Формула" r:id="rId14" imgW="10541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6614" y="4221163"/>
                        <a:ext cx="2592387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5" name="Rectangle 17"/>
          <p:cNvSpPr>
            <a:spLocks noChangeArrowheads="1"/>
          </p:cNvSpPr>
          <p:nvPr/>
        </p:nvSpPr>
        <p:spPr bwMode="auto">
          <a:xfrm>
            <a:off x="5805488" y="3319464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36" name="Object 16"/>
          <p:cNvGraphicFramePr>
            <a:graphicFrameLocks noChangeAspect="1"/>
          </p:cNvGraphicFramePr>
          <p:nvPr/>
        </p:nvGraphicFramePr>
        <p:xfrm>
          <a:off x="1857376" y="5300663"/>
          <a:ext cx="1452563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Формула" r:id="rId16" imgW="609336" imgH="241195" progId="Equation.3">
                  <p:embed/>
                </p:oleObj>
              </mc:Choice>
              <mc:Fallback>
                <p:oleObj name="Формула" r:id="rId16" imgW="60933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6" y="5300663"/>
                        <a:ext cx="1452563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7" name="Rectangle 19"/>
          <p:cNvSpPr>
            <a:spLocks noChangeArrowheads="1"/>
          </p:cNvSpPr>
          <p:nvPr/>
        </p:nvSpPr>
        <p:spPr bwMode="auto">
          <a:xfrm>
            <a:off x="5719763" y="3238501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38" name="Object 18"/>
          <p:cNvGraphicFramePr>
            <a:graphicFrameLocks noChangeAspect="1"/>
          </p:cNvGraphicFramePr>
          <p:nvPr/>
        </p:nvGraphicFramePr>
        <p:xfrm>
          <a:off x="4238626" y="5286376"/>
          <a:ext cx="1928813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18" imgW="748975" imgH="380835" progId="Equation.3">
                  <p:embed/>
                </p:oleObj>
              </mc:Choice>
              <mc:Fallback>
                <p:oleObj r:id="rId18" imgW="748975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26" y="5286376"/>
                        <a:ext cx="1928813" cy="97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9" name="Rectangle 21"/>
          <p:cNvSpPr>
            <a:spLocks noChangeArrowheads="1"/>
          </p:cNvSpPr>
          <p:nvPr/>
        </p:nvSpPr>
        <p:spPr bwMode="auto">
          <a:xfrm>
            <a:off x="5767388" y="3300414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40" name="Object 20"/>
          <p:cNvGraphicFramePr>
            <a:graphicFrameLocks noChangeAspect="1"/>
          </p:cNvGraphicFramePr>
          <p:nvPr/>
        </p:nvGraphicFramePr>
        <p:xfrm>
          <a:off x="2182814" y="6178551"/>
          <a:ext cx="1989137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Формула" r:id="rId20" imgW="774364" imgH="266584" progId="Equation.3">
                  <p:embed/>
                </p:oleObj>
              </mc:Choice>
              <mc:Fallback>
                <p:oleObj name="Формула" r:id="rId20" imgW="774364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2814" y="6178551"/>
                        <a:ext cx="1989137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1" name="Rectangle 23"/>
          <p:cNvSpPr>
            <a:spLocks noChangeArrowheads="1"/>
          </p:cNvSpPr>
          <p:nvPr/>
        </p:nvSpPr>
        <p:spPr bwMode="auto">
          <a:xfrm>
            <a:off x="5795963" y="3300414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42" name="Object 22"/>
          <p:cNvGraphicFramePr>
            <a:graphicFrameLocks noChangeAspect="1"/>
          </p:cNvGraphicFramePr>
          <p:nvPr/>
        </p:nvGraphicFramePr>
        <p:xfrm>
          <a:off x="5100639" y="6173789"/>
          <a:ext cx="18891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Формула" r:id="rId22" imgW="723586" imgH="266584" progId="Equation.3">
                  <p:embed/>
                </p:oleObj>
              </mc:Choice>
              <mc:Fallback>
                <p:oleObj name="Формула" r:id="rId22" imgW="72358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0639" y="6173789"/>
                        <a:ext cx="1889125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3" name="Rectangle 25"/>
          <p:cNvSpPr>
            <a:spLocks noChangeArrowheads="1"/>
          </p:cNvSpPr>
          <p:nvPr/>
        </p:nvSpPr>
        <p:spPr bwMode="auto">
          <a:xfrm>
            <a:off x="5676900" y="3295651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44" name="Object 24"/>
          <p:cNvGraphicFramePr>
            <a:graphicFrameLocks noChangeAspect="1"/>
          </p:cNvGraphicFramePr>
          <p:nvPr/>
        </p:nvGraphicFramePr>
        <p:xfrm>
          <a:off x="7918451" y="6169026"/>
          <a:ext cx="2263775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Формула" r:id="rId24" imgW="939392" imgH="304668" progId="Equation.3">
                  <p:embed/>
                </p:oleObj>
              </mc:Choice>
              <mc:Fallback>
                <p:oleObj name="Формула" r:id="rId24" imgW="939392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8451" y="6169026"/>
                        <a:ext cx="2263775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9486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920E384-6EF9-4929-A08D-5DA8F390E41C}" type="slidenum">
              <a:rPr lang="ru-RU" altLang="ru-RU" sz="1400">
                <a:latin typeface="Arial" panose="020B0604020202020204" pitchFamily="34" charset="0"/>
              </a:rPr>
              <a:pPr/>
              <a:t>5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pic>
        <p:nvPicPr>
          <p:cNvPr id="6147" name="Picture 2" descr="C:\Documents and Settings\antropov\Мои документы\Мои рисунки\2-6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981075"/>
            <a:ext cx="286702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3" descr="C:\Documents and Settings\antropov\Мои документы\Мои рисунки\2-6-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1000125"/>
            <a:ext cx="287655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721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her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535"/>
          <a:stretch>
            <a:fillRect/>
          </a:stretch>
        </p:blipFill>
        <p:spPr bwMode="auto">
          <a:xfrm>
            <a:off x="1524001" y="1"/>
            <a:ext cx="2214563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3881438" y="-19050"/>
            <a:ext cx="6786562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200" b="1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Герц Генрих Рудольф </a:t>
            </a:r>
            <a:r>
              <a:rPr lang="ru-RU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(1857 – 1894) – </a:t>
            </a:r>
            <a:r>
              <a:rPr lang="ru-RU" altLang="ru-RU" sz="22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немецкий физик</a:t>
            </a:r>
            <a:r>
              <a:rPr lang="ru-RU" altLang="ru-RU" sz="22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 Окончил Берлинский университет (1880 г.) и был ассистентом у Г. Гельмгольца. В 1885 – 89 гг. – профессор Высшей технической школы в Карлсруэ.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работы относятся к электродинамике, одним из основоположников которой он является, и механике. 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1524000" y="2025650"/>
            <a:ext cx="914400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В 1888г. экспериментально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доказал существование электромагнитных волн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распространяющихся в свободном пространстве, предсказанных теорией Максвелла. Экспериментируя с электромагнитными волнами, наблюдал их отражение, преломление, интерференцию, поляризацию. Установил, что скорость распространения электромагнитных волн равна скорости света. В 1887 наблюдал внешний фотоэффект. Исследования Герца посвящены также катодным лучам, теории удара упругих тел и т. п.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BE5FC6-12E0-443A-8E1F-04C39D0B7F7B}" type="slidenum">
              <a:rPr lang="ru-RU" altLang="ru-RU" sz="1400">
                <a:latin typeface="Arial" panose="020B0604020202020204" pitchFamily="34" charset="0"/>
              </a:rPr>
              <a:pPr/>
              <a:t>6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894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24000" y="1"/>
            <a:ext cx="9144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В колебательном контуре</a:t>
            </a:r>
            <a:r>
              <a:rPr lang="ru-RU" altLang="ru-RU">
                <a:latin typeface="Times New Roman" panose="02020603050405020304" pitchFamily="18" charset="0"/>
              </a:rPr>
              <a:t>, образованном конденсатором </a:t>
            </a:r>
            <a:r>
              <a:rPr lang="ru-RU" altLang="ru-RU" i="1">
                <a:latin typeface="Times New Roman" panose="02020603050405020304" pitchFamily="18" charset="0"/>
              </a:rPr>
              <a:t>С </a:t>
            </a:r>
            <a:r>
              <a:rPr lang="ru-RU" altLang="ru-RU">
                <a:latin typeface="Times New Roman" panose="02020603050405020304" pitchFamily="18" charset="0"/>
              </a:rPr>
              <a:t>и катушкой </a:t>
            </a:r>
            <a:r>
              <a:rPr lang="en-US" altLang="ru-RU" i="1">
                <a:latin typeface="Times New Roman" panose="02020603050405020304" pitchFamily="18" charset="0"/>
              </a:rPr>
              <a:t>L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электрическое поле сосредоточено в зазоре между обкладками, а магнитное – внутри катушки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8195" name="Picture 3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887"/>
          <a:stretch>
            <a:fillRect/>
          </a:stretch>
        </p:blipFill>
        <p:spPr bwMode="auto">
          <a:xfrm>
            <a:off x="3738563" y="2143126"/>
            <a:ext cx="3929062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1627188" y="3529014"/>
            <a:ext cx="1727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Рисунок 1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1524000" y="54292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В окружающем конденсатор и катушку пространстве поля </a:t>
            </a:r>
            <a:r>
              <a:rPr lang="ru-RU" altLang="ru-RU">
                <a:latin typeface="Times New Roman" panose="02020603050405020304" pitchFamily="18" charset="0"/>
              </a:rPr>
              <a:t>практически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равны нулю</a:t>
            </a:r>
            <a:r>
              <a:rPr lang="en-US" altLang="ru-RU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  <a:endParaRPr lang="ru-RU" altLang="ru-RU" b="1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A494518-2355-42C0-8AF3-5B62951E4BC7}" type="slidenum">
              <a:rPr lang="ru-RU" altLang="ru-RU" sz="1400">
                <a:latin typeface="Arial" panose="020B0604020202020204" pitchFamily="34" charset="0"/>
              </a:rPr>
              <a:pPr/>
              <a:t>7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090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6" y="857250"/>
            <a:ext cx="8323263" cy="20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Прямоугольник 4"/>
          <p:cNvSpPr>
            <a:spLocks noChangeArrowheads="1"/>
          </p:cNvSpPr>
          <p:nvPr/>
        </p:nvSpPr>
        <p:spPr bwMode="auto">
          <a:xfrm>
            <a:off x="2809875" y="3500438"/>
            <a:ext cx="75009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а</a:t>
            </a:r>
            <a:r>
              <a:rPr lang="en-US" altLang="ru-RU">
                <a:latin typeface="Times New Roman" panose="02020603050405020304" pitchFamily="18" charset="0"/>
              </a:rPr>
              <a:t>)</a:t>
            </a:r>
            <a:r>
              <a:rPr lang="ru-RU" altLang="ru-RU">
                <a:latin typeface="Times New Roman" panose="02020603050405020304" pitchFamily="18" charset="0"/>
              </a:rPr>
              <a:t>                       б</a:t>
            </a:r>
            <a:r>
              <a:rPr lang="en-US" altLang="ru-RU">
                <a:latin typeface="Times New Roman" panose="02020603050405020304" pitchFamily="18" charset="0"/>
              </a:rPr>
              <a:t>)</a:t>
            </a:r>
            <a:r>
              <a:rPr lang="ru-RU" altLang="ru-RU">
                <a:latin typeface="Times New Roman" panose="02020603050405020304" pitchFamily="18" charset="0"/>
              </a:rPr>
              <a:t>                          в</a:t>
            </a:r>
            <a:r>
              <a:rPr lang="en-US" altLang="ru-RU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                            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«</a:t>
            </a:r>
            <a:r>
              <a:rPr lang="ru-RU" altLang="ru-RU" b="1" i="1">
                <a:latin typeface="Times New Roman" panose="02020603050405020304" pitchFamily="18" charset="0"/>
              </a:rPr>
              <a:t>вибратор Герца</a:t>
            </a:r>
            <a:r>
              <a:rPr lang="ru-RU" altLang="ru-RU" b="1">
                <a:latin typeface="Times New Roman" panose="02020603050405020304" pitchFamily="18" charset="0"/>
              </a:rPr>
              <a:t>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68DD90-C6FE-4026-A1E6-924985FBFCAD}" type="slidenum">
              <a:rPr lang="ru-RU" altLang="ru-RU" sz="1400">
                <a:latin typeface="Arial" panose="020B0604020202020204" pitchFamily="34" charset="0"/>
              </a:rPr>
              <a:pPr/>
              <a:t>8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128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3s">
            <a:hlinkClick r:id="rId2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1" y="1557339"/>
            <a:ext cx="7993063" cy="4967287"/>
          </a:xfrm>
        </p:spPr>
      </p:pic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882776" y="0"/>
            <a:ext cx="8785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Вибратор Герца имел несколько модификаций.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69623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ruks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1814" y="1125538"/>
            <a:ext cx="6480175" cy="4464050"/>
          </a:xfrm>
          <a:noFill/>
        </p:spPr>
      </p:pic>
    </p:spTree>
    <p:extLst>
      <p:ext uri="{BB962C8B-B14F-4D97-AF65-F5344CB8AC3E}">
        <p14:creationId xmlns:p14="http://schemas.microsoft.com/office/powerpoint/2010/main" val="1278222592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z_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1088" y="1484314"/>
            <a:ext cx="7416800" cy="4968875"/>
          </a:xfrm>
          <a:noFill/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97742"/>
            <a:ext cx="8246488" cy="507831"/>
          </a:xfr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ru-RU" altLang="ru-RU" sz="3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Вибратор Герца имел несколько модификаций</a:t>
            </a:r>
            <a:r>
              <a:rPr lang="ru-RU" altLang="ru-RU" sz="3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9023796"/>
      </p:ext>
    </p:extLst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14438"/>
            <a:ext cx="9144000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5087939" y="5978525"/>
            <a:ext cx="19637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Рисунок </a:t>
            </a:r>
            <a:r>
              <a:rPr lang="en-US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631950" y="5013325"/>
            <a:ext cx="1847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Вибратор</a:t>
            </a: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8472489" y="5157789"/>
            <a:ext cx="2073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Резонатор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4C62050-9202-4B24-9666-F66E9E8A0C7C}" type="slidenum">
              <a:rPr lang="ru-RU" altLang="ru-RU" sz="1400">
                <a:latin typeface="Arial" panose="020B0604020202020204" pitchFamily="34" charset="0"/>
              </a:rPr>
              <a:pPr/>
              <a:t>12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13319" name="Rectangle 2"/>
          <p:cNvSpPr>
            <a:spLocks noChangeArrowheads="1"/>
          </p:cNvSpPr>
          <p:nvPr/>
        </p:nvSpPr>
        <p:spPr bwMode="auto">
          <a:xfrm>
            <a:off x="3309938" y="214313"/>
            <a:ext cx="6532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Вибратор Герца          и приемник.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6742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643063"/>
            <a:ext cx="54467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16"/>
          <p:cNvSpPr>
            <a:spLocks noChangeArrowheads="1"/>
          </p:cNvSpPr>
          <p:nvPr/>
        </p:nvSpPr>
        <p:spPr bwMode="auto">
          <a:xfrm>
            <a:off x="1524000" y="1"/>
            <a:ext cx="9144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600">
                <a:latin typeface="Times New Roman" panose="02020603050405020304" pitchFamily="18" charset="0"/>
              </a:rPr>
              <a:t>    </a:t>
            </a:r>
            <a:r>
              <a:rPr lang="ru-RU" altLang="ru-RU" sz="2600" b="1">
                <a:solidFill>
                  <a:srgbClr val="C00000"/>
                </a:solidFill>
                <a:latin typeface="Times New Roman" panose="02020603050405020304" pitchFamily="18" charset="0"/>
              </a:rPr>
              <a:t>1. </a:t>
            </a:r>
            <a:r>
              <a:rPr lang="ru-RU" altLang="ru-RU" sz="2600">
                <a:latin typeface="Times New Roman" panose="02020603050405020304" pitchFamily="18" charset="0"/>
              </a:rPr>
              <a:t>В любой точке </a:t>
            </a:r>
            <a:r>
              <a:rPr lang="ru-RU" altLang="ru-RU" sz="2600" b="1" i="1">
                <a:solidFill>
                  <a:srgbClr val="C00000"/>
                </a:solidFill>
                <a:latin typeface="Times New Roman" panose="02020603050405020304" pitchFamily="18" charset="0"/>
              </a:rPr>
              <a:t>векторы напряженности электрического и магнитного полей взаимно перпендикулярны </a:t>
            </a:r>
            <a:r>
              <a:rPr lang="ru-RU" altLang="ru-RU" sz="2600" b="1" i="1">
                <a:solidFill>
                  <a:srgbClr val="0000FF"/>
                </a:solidFill>
                <a:latin typeface="Times New Roman" panose="02020603050405020304" pitchFamily="18" charset="0"/>
              </a:rPr>
              <a:t>и перпендикулярны направлению распространения       ,  </a:t>
            </a:r>
            <a:r>
              <a:rPr lang="ru-RU" altLang="ru-RU" sz="2600" b="1" i="1">
                <a:solidFill>
                  <a:srgbClr val="C00000"/>
                </a:solidFill>
                <a:latin typeface="Times New Roman" panose="02020603050405020304" pitchFamily="18" charset="0"/>
              </a:rPr>
              <a:t>т.е.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600" b="1" i="1">
                <a:solidFill>
                  <a:srgbClr val="C00000"/>
                </a:solidFill>
                <a:latin typeface="Times New Roman" panose="02020603050405020304" pitchFamily="18" charset="0"/>
              </a:rPr>
              <a:t>образуют правовинтовую систему:</a:t>
            </a:r>
          </a:p>
        </p:txBody>
      </p:sp>
      <p:sp>
        <p:nvSpPr>
          <p:cNvPr id="14340" name="Rectangle 18"/>
          <p:cNvSpPr>
            <a:spLocks noChangeArrowheads="1"/>
          </p:cNvSpPr>
          <p:nvPr/>
        </p:nvSpPr>
        <p:spPr bwMode="auto">
          <a:xfrm>
            <a:off x="1524001" y="30270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4341" name="Rectangle 21"/>
          <p:cNvSpPr>
            <a:spLocks noChangeArrowheads="1"/>
          </p:cNvSpPr>
          <p:nvPr/>
        </p:nvSpPr>
        <p:spPr bwMode="auto">
          <a:xfrm>
            <a:off x="1524001" y="30270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4342" name="Rectangle 25"/>
          <p:cNvSpPr>
            <a:spLocks noChangeArrowheads="1"/>
          </p:cNvSpPr>
          <p:nvPr/>
        </p:nvSpPr>
        <p:spPr bwMode="auto">
          <a:xfrm>
            <a:off x="1524001" y="30413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4343" name="Object 24"/>
          <p:cNvGraphicFramePr>
            <a:graphicFrameLocks noChangeAspect="1"/>
          </p:cNvGraphicFramePr>
          <p:nvPr/>
        </p:nvGraphicFramePr>
        <p:xfrm>
          <a:off x="9096375" y="785813"/>
          <a:ext cx="355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5" imgW="139639" imgH="190417" progId="Equation.3">
                  <p:embed/>
                </p:oleObj>
              </mc:Choice>
              <mc:Fallback>
                <p:oleObj name="Формула" r:id="rId5" imgW="13963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75" y="785813"/>
                        <a:ext cx="355600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Прямоугольник 11"/>
          <p:cNvSpPr>
            <a:spLocks noChangeArrowheads="1"/>
          </p:cNvSpPr>
          <p:nvPr/>
        </p:nvSpPr>
        <p:spPr bwMode="auto">
          <a:xfrm>
            <a:off x="6953250" y="1779589"/>
            <a:ext cx="371475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600" b="1">
                <a:solidFill>
                  <a:srgbClr val="C00000"/>
                </a:solidFill>
                <a:latin typeface="Times New Roman" panose="02020603050405020304" pitchFamily="18" charset="0"/>
              </a:rPr>
              <a:t> 2. </a:t>
            </a:r>
            <a:r>
              <a:rPr lang="ru-RU" altLang="ru-RU" sz="26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Поля изменяют свое направление в пространстве:</a:t>
            </a:r>
            <a:r>
              <a:rPr lang="ru-RU" altLang="ru-RU" sz="2600">
                <a:latin typeface="Times New Roman" panose="02020603050405020304" pitchFamily="18" charset="0"/>
              </a:rPr>
              <a:t> в одних точках вектор     направлен к плоскости страницы , в других – от нее;   аналогично ведет себя и вектор</a:t>
            </a:r>
          </a:p>
        </p:txBody>
      </p:sp>
      <p:graphicFrame>
        <p:nvGraphicFramePr>
          <p:cNvPr id="14345" name="Object 26"/>
          <p:cNvGraphicFramePr>
            <a:graphicFrameLocks noChangeAspect="1"/>
          </p:cNvGraphicFramePr>
          <p:nvPr/>
        </p:nvGraphicFramePr>
        <p:xfrm>
          <a:off x="9096375" y="3000375"/>
          <a:ext cx="357188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7" imgW="177569" imgH="215619" progId="Equation.3">
                  <p:embed/>
                </p:oleObj>
              </mc:Choice>
              <mc:Fallback>
                <p:oleObj name="Формула" r:id="rId7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75" y="3000375"/>
                        <a:ext cx="357188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6" name="Object 27"/>
          <p:cNvGraphicFramePr>
            <a:graphicFrameLocks noChangeAspect="1"/>
          </p:cNvGraphicFramePr>
          <p:nvPr/>
        </p:nvGraphicFramePr>
        <p:xfrm>
          <a:off x="9024939" y="4572000"/>
          <a:ext cx="357187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9" imgW="164885" imgH="215619" progId="Equation.3">
                  <p:embed/>
                </p:oleObj>
              </mc:Choice>
              <mc:Fallback>
                <p:oleObj name="Формула" r:id="rId9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4939" y="4572000"/>
                        <a:ext cx="357187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Прямоугольник 14"/>
          <p:cNvSpPr>
            <a:spLocks noChangeArrowheads="1"/>
          </p:cNvSpPr>
          <p:nvPr/>
        </p:nvSpPr>
        <p:spPr bwMode="auto">
          <a:xfrm>
            <a:off x="1524000" y="5214938"/>
            <a:ext cx="9144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3.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Электрическое и магнитное поля находятся в фазе</a:t>
            </a:r>
            <a:r>
              <a:rPr lang="ru-RU" altLang="ru-RU" sz="2800">
                <a:latin typeface="Times New Roman" panose="02020603050405020304" pitchFamily="18" charset="0"/>
              </a:rPr>
              <a:t>, т.е. они достигают максимума и обращаются в нуль в одних и тех же точках.</a:t>
            </a:r>
            <a:r>
              <a:rPr lang="ru-RU" altLang="ru-RU" sz="2800" b="1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4348" name="Object 12"/>
          <p:cNvGraphicFramePr>
            <a:graphicFrameLocks noChangeAspect="1"/>
          </p:cNvGraphicFramePr>
          <p:nvPr/>
        </p:nvGraphicFramePr>
        <p:xfrm>
          <a:off x="7024689" y="1214439"/>
          <a:ext cx="7969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Формула" r:id="rId11" imgW="368300" imgH="228600" progId="Equation.3">
                  <p:embed/>
                </p:oleObj>
              </mc:Choice>
              <mc:Fallback>
                <p:oleObj name="Формула" r:id="rId11" imgW="368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4689" y="1214439"/>
                        <a:ext cx="79692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7810501" y="1214439"/>
          <a:ext cx="790575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Формула" r:id="rId13" imgW="393529" imgH="228501" progId="Equation.3">
                  <p:embed/>
                </p:oleObj>
              </mc:Choice>
              <mc:Fallback>
                <p:oleObj name="Формула" r:id="rId13" imgW="393529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1" y="1214439"/>
                        <a:ext cx="790575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0" name="Object 14"/>
          <p:cNvGraphicFramePr>
            <a:graphicFrameLocks noChangeAspect="1"/>
          </p:cNvGraphicFramePr>
          <p:nvPr/>
        </p:nvGraphicFramePr>
        <p:xfrm>
          <a:off x="8596313" y="1214438"/>
          <a:ext cx="355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Формула" r:id="rId15" imgW="139639" imgH="190417" progId="Equation.3">
                  <p:embed/>
                </p:oleObj>
              </mc:Choice>
              <mc:Fallback>
                <p:oleObj name="Формула" r:id="rId15" imgW="13963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6313" y="1214438"/>
                        <a:ext cx="355600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DEB102-6F26-4F31-91B0-C451665A08E2}" type="slidenum">
              <a:rPr lang="ru-RU" altLang="ru-RU" sz="1400">
                <a:latin typeface="Arial" panose="020B0604020202020204" pitchFamily="34" charset="0"/>
              </a:rPr>
              <a:pPr/>
              <a:t>13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79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M-wav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3" y="3071814"/>
            <a:ext cx="5046662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524000" y="1071564"/>
            <a:ext cx="9144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b="1" i="1">
                <a:solidFill>
                  <a:srgbClr val="FF0000"/>
                </a:solidFill>
                <a:latin typeface="Times New Roman" panose="02020603050405020304" pitchFamily="18" charset="0"/>
              </a:rPr>
              <a:t>    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ЭМВ  представляют собой поперечные волны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и аналогичны другим типам волн.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</a:rPr>
              <a:t>       Однако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в ЭМВ происходят колебания полей, а не вещества,</a:t>
            </a:r>
            <a:r>
              <a:rPr lang="ru-RU" altLang="ru-RU">
                <a:latin typeface="Times New Roman" panose="02020603050405020304" pitchFamily="18" charset="0"/>
              </a:rPr>
              <a:t> как в случае волн на воде или в натянутом шнуре.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Движущийся с ускорением электрический заряд испускает электромагнитные волны.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93FE5CE-58EF-4F06-A3A3-7F3307E1AF3D}" type="slidenum">
              <a:rPr lang="ru-RU" altLang="ru-RU" sz="1400">
                <a:latin typeface="Arial" panose="020B0604020202020204" pitchFamily="34" charset="0"/>
              </a:rPr>
              <a:pPr/>
              <a:t>14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481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AutoShap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774826" y="260350"/>
            <a:ext cx="8709025" cy="647700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22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.2 Дифференциальное уравнение ЭМВ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524000" y="981075"/>
            <a:ext cx="4813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Векторы напряженности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6816726" y="946151"/>
          <a:ext cx="44291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5" imgW="177569" imgH="215619" progId="Equation.3">
                  <p:embed/>
                </p:oleObj>
              </mc:Choice>
              <mc:Fallback>
                <p:oleObj name="Формула" r:id="rId5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6726" y="946151"/>
                        <a:ext cx="44291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5988050" y="947739"/>
          <a:ext cx="395288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7" imgW="164885" imgH="215619" progId="Equation.3">
                  <p:embed/>
                </p:oleObj>
              </mc:Choice>
              <mc:Fallback>
                <p:oleObj name="Формула" r:id="rId7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8050" y="947739"/>
                        <a:ext cx="395288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384925" y="981075"/>
            <a:ext cx="5032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1524001" y="1484313"/>
            <a:ext cx="9274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FF"/>
                </a:solidFill>
                <a:latin typeface="Times New Roman" panose="02020603050405020304" pitchFamily="18" charset="0"/>
              </a:rPr>
              <a:t>поля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удовлетворяют волновым уравнениям типа: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243764" y="981075"/>
            <a:ext cx="35321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электромагнитного</a:t>
            </a:r>
          </a:p>
        </p:txBody>
      </p:sp>
      <p:sp>
        <p:nvSpPr>
          <p:cNvPr id="16393" name="Rectangle 10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6394" name="Object 9"/>
          <p:cNvGraphicFramePr>
            <a:graphicFrameLocks noChangeAspect="1"/>
          </p:cNvGraphicFramePr>
          <p:nvPr/>
        </p:nvGraphicFramePr>
        <p:xfrm>
          <a:off x="1809750" y="2071689"/>
          <a:ext cx="2641600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9" imgW="1066800" imgH="482600" progId="Equation.3">
                  <p:embed/>
                </p:oleObj>
              </mc:Choice>
              <mc:Fallback>
                <p:oleObj name="Формула" r:id="rId9" imgW="1066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0" y="2071689"/>
                        <a:ext cx="2641600" cy="12033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9872664" y="2743200"/>
            <a:ext cx="803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(22.1)</a:t>
            </a:r>
            <a:endParaRPr lang="ru-RU" altLang="ru-RU" sz="2000" b="1">
              <a:latin typeface="Times New Roman" panose="02020603050405020304" pitchFamily="18" charset="0"/>
            </a:endParaRPr>
          </a:p>
        </p:txBody>
      </p:sp>
      <p:sp>
        <p:nvSpPr>
          <p:cNvPr id="16396" name="Rectangle 13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6397" name="Object 12"/>
          <p:cNvGraphicFramePr>
            <a:graphicFrameLocks noChangeAspect="1"/>
          </p:cNvGraphicFramePr>
          <p:nvPr/>
        </p:nvGraphicFramePr>
        <p:xfrm>
          <a:off x="1809751" y="3286125"/>
          <a:ext cx="2735263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11" imgW="1104900" imgH="482600" progId="Equation.3">
                  <p:embed/>
                </p:oleObj>
              </mc:Choice>
              <mc:Fallback>
                <p:oleObj name="Формула" r:id="rId11" imgW="11049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1" y="3286125"/>
                        <a:ext cx="2735263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9872664" y="3529013"/>
            <a:ext cx="803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(22.2)</a:t>
            </a:r>
          </a:p>
        </p:txBody>
      </p:sp>
      <p:sp>
        <p:nvSpPr>
          <p:cNvPr id="16399" name="Rectangle 17"/>
          <p:cNvSpPr>
            <a:spLocks noChangeArrowheads="1"/>
          </p:cNvSpPr>
          <p:nvPr/>
        </p:nvSpPr>
        <p:spPr bwMode="auto">
          <a:xfrm>
            <a:off x="1524001" y="28746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6400" name="Object 16"/>
          <p:cNvGraphicFramePr>
            <a:graphicFrameLocks noChangeAspect="1"/>
          </p:cNvGraphicFramePr>
          <p:nvPr/>
        </p:nvGraphicFramePr>
        <p:xfrm>
          <a:off x="7381876" y="5762626"/>
          <a:ext cx="328612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13" imgW="1574800" imgH="520700" progId="Equation.3">
                  <p:embed/>
                </p:oleObj>
              </mc:Choice>
              <mc:Fallback>
                <p:oleObj name="Формула" r:id="rId13" imgW="15748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76" y="5762626"/>
                        <a:ext cx="328612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1" name="Rectangle 19"/>
          <p:cNvSpPr>
            <a:spLocks noChangeArrowheads="1"/>
          </p:cNvSpPr>
          <p:nvPr/>
        </p:nvSpPr>
        <p:spPr bwMode="auto">
          <a:xfrm>
            <a:off x="3729039" y="5988050"/>
            <a:ext cx="3724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Оператор Лапласа</a:t>
            </a:r>
            <a:r>
              <a:rPr lang="ru-RU" altLang="ru-RU" i="1">
                <a:latin typeface="Times New Roman" panose="02020603050405020304" pitchFamily="18" charset="0"/>
              </a:rPr>
              <a:t> - 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6402" name="Object 2"/>
          <p:cNvGraphicFramePr>
            <a:graphicFrameLocks noChangeAspect="1"/>
          </p:cNvGraphicFramePr>
          <p:nvPr/>
        </p:nvGraphicFramePr>
        <p:xfrm>
          <a:off x="5491163" y="2643188"/>
          <a:ext cx="4176712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Формула" r:id="rId15" imgW="1676400" imgH="241300" progId="Equation.3">
                  <p:embed/>
                </p:oleObj>
              </mc:Choice>
              <mc:Fallback>
                <p:oleObj name="Формула" r:id="rId15" imgW="1676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1163" y="2643188"/>
                        <a:ext cx="4176712" cy="6016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3" name="Прямоугольник 20"/>
          <p:cNvSpPr>
            <a:spLocks noChangeArrowheads="1"/>
          </p:cNvSpPr>
          <p:nvPr/>
        </p:nvSpPr>
        <p:spPr bwMode="auto">
          <a:xfrm>
            <a:off x="5862638" y="2109788"/>
            <a:ext cx="2876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Решение уравнений: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6404" name="Object 21"/>
          <p:cNvGraphicFramePr>
            <a:graphicFrameLocks noChangeAspect="1"/>
          </p:cNvGraphicFramePr>
          <p:nvPr/>
        </p:nvGraphicFramePr>
        <p:xfrm>
          <a:off x="5403851" y="3541713"/>
          <a:ext cx="433546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Формула" r:id="rId17" imgW="1739900" imgH="241300" progId="Equation.3">
                  <p:embed/>
                </p:oleObj>
              </mc:Choice>
              <mc:Fallback>
                <p:oleObj name="Формула" r:id="rId17" imgW="1739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3851" y="3541713"/>
                        <a:ext cx="4335463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5" name="Object 6"/>
          <p:cNvGraphicFramePr>
            <a:graphicFrameLocks noChangeAspect="1"/>
          </p:cNvGraphicFramePr>
          <p:nvPr/>
        </p:nvGraphicFramePr>
        <p:xfrm>
          <a:off x="6810375" y="4643439"/>
          <a:ext cx="928688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Формула" r:id="rId19" imgW="457200" imgH="457200" progId="Equation.3">
                  <p:embed/>
                </p:oleObj>
              </mc:Choice>
              <mc:Fallback>
                <p:oleObj name="Формула" r:id="rId19" imgW="457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75" y="4643439"/>
                        <a:ext cx="928688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6" name="Прямоугольник 24"/>
          <p:cNvSpPr>
            <a:spLocks noChangeArrowheads="1"/>
          </p:cNvSpPr>
          <p:nvPr/>
        </p:nvSpPr>
        <p:spPr bwMode="auto">
          <a:xfrm>
            <a:off x="1881188" y="5143501"/>
            <a:ext cx="3440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ω – круговая частота </a:t>
            </a:r>
          </a:p>
        </p:txBody>
      </p:sp>
      <p:sp>
        <p:nvSpPr>
          <p:cNvPr id="16407" name="Прямоугольник 26"/>
          <p:cNvSpPr>
            <a:spLocks noChangeArrowheads="1"/>
          </p:cNvSpPr>
          <p:nvPr/>
        </p:nvSpPr>
        <p:spPr bwMode="auto">
          <a:xfrm>
            <a:off x="7704139" y="4786314"/>
            <a:ext cx="284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–волновое число;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6408" name="Прямоугольник 27"/>
          <p:cNvSpPr>
            <a:spLocks noChangeArrowheads="1"/>
          </p:cNvSpPr>
          <p:nvPr/>
        </p:nvSpPr>
        <p:spPr bwMode="auto">
          <a:xfrm>
            <a:off x="1881189" y="4786314"/>
            <a:ext cx="4929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φ – начальная фаза колебаний; </a:t>
            </a:r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37145C2-F973-47AE-B1D6-3BDF6E36B984}" type="slidenum">
              <a:rPr lang="ru-RU" altLang="ru-RU" sz="1400">
                <a:latin typeface="Arial" panose="020B0604020202020204" pitchFamily="34" charset="0"/>
              </a:rPr>
              <a:pPr/>
              <a:t>15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23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809750" y="0"/>
            <a:ext cx="4624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Фазовая скорость ЭМВ: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1524001" y="28842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7412" name="Object 3"/>
          <p:cNvGraphicFramePr>
            <a:graphicFrameLocks noChangeAspect="1"/>
          </p:cNvGraphicFramePr>
          <p:nvPr/>
        </p:nvGraphicFramePr>
        <p:xfrm>
          <a:off x="4008439" y="692150"/>
          <a:ext cx="4270375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4" imgW="1651000" imgH="508000" progId="Equation.3">
                  <p:embed/>
                </p:oleObj>
              </mc:Choice>
              <mc:Fallback>
                <p:oleObj name="Формула" r:id="rId4" imgW="16510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9" y="692150"/>
                        <a:ext cx="4270375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9480550" y="977900"/>
            <a:ext cx="11747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(22.3)</a:t>
            </a:r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1524001" y="28842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7415" name="Object 6"/>
          <p:cNvGraphicFramePr>
            <a:graphicFrameLocks noChangeAspect="1"/>
          </p:cNvGraphicFramePr>
          <p:nvPr/>
        </p:nvGraphicFramePr>
        <p:xfrm>
          <a:off x="2351089" y="2227264"/>
          <a:ext cx="1946275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6" imgW="774364" imgH="507780" progId="Equation.3">
                  <p:embed/>
                </p:oleObj>
              </mc:Choice>
              <mc:Fallback>
                <p:oleObj name="Формула" r:id="rId6" imgW="774364" imgH="507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9" y="2227264"/>
                        <a:ext cx="1946275" cy="127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1524000" y="2492375"/>
            <a:ext cx="8397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где </a:t>
            </a: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4244975" y="2492375"/>
            <a:ext cx="49466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–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скорость света в вакууме </a:t>
            </a:r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7419" name="Object 10"/>
          <p:cNvGraphicFramePr>
            <a:graphicFrameLocks noChangeAspect="1"/>
          </p:cNvGraphicFramePr>
          <p:nvPr/>
        </p:nvGraphicFramePr>
        <p:xfrm>
          <a:off x="1797050" y="3594100"/>
          <a:ext cx="551338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8" imgW="2184400" imgH="279400" progId="Equation.3">
                  <p:embed/>
                </p:oleObj>
              </mc:Choice>
              <mc:Fallback>
                <p:oleObj name="Формула" r:id="rId8" imgW="21844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7050" y="3594100"/>
                        <a:ext cx="5513388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0" name="Rectangle 13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7421" name="Object 12"/>
          <p:cNvGraphicFramePr>
            <a:graphicFrameLocks noChangeAspect="1"/>
          </p:cNvGraphicFramePr>
          <p:nvPr/>
        </p:nvGraphicFramePr>
        <p:xfrm>
          <a:off x="1770064" y="4170363"/>
          <a:ext cx="575468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10" imgW="2273300" imgH="279400" progId="Equation.3">
                  <p:embed/>
                </p:oleObj>
              </mc:Choice>
              <mc:Fallback>
                <p:oleObj name="Формула" r:id="rId10" imgW="22733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064" y="4170363"/>
                        <a:ext cx="5754687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7610475" y="4217989"/>
            <a:ext cx="17716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находим </a:t>
            </a:r>
          </a:p>
        </p:txBody>
      </p:sp>
      <p:sp>
        <p:nvSpPr>
          <p:cNvPr id="17423" name="Rectangle 16"/>
          <p:cNvSpPr>
            <a:spLocks noChangeArrowheads="1"/>
          </p:cNvSpPr>
          <p:nvPr/>
        </p:nvSpPr>
        <p:spPr bwMode="auto">
          <a:xfrm>
            <a:off x="1524001" y="30032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7424" name="Object 15"/>
          <p:cNvGraphicFramePr>
            <a:graphicFrameLocks noChangeAspect="1"/>
          </p:cNvGraphicFramePr>
          <p:nvPr/>
        </p:nvGraphicFramePr>
        <p:xfrm>
          <a:off x="1774826" y="4708526"/>
          <a:ext cx="4779963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12" imgW="1916868" imgH="266584" progId="Equation.3">
                  <p:embed/>
                </p:oleObj>
              </mc:Choice>
              <mc:Fallback>
                <p:oleObj name="Формула" r:id="rId12" imgW="191686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6" y="4708526"/>
                        <a:ext cx="4779963" cy="66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1524000" y="5241925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В веществе скорость распространения электромагнитных волн  меньше в                       раз.</a:t>
            </a:r>
          </a:p>
        </p:txBody>
      </p:sp>
      <p:sp>
        <p:nvSpPr>
          <p:cNvPr id="17426" name="Rectangle 19"/>
          <p:cNvSpPr>
            <a:spLocks noChangeArrowheads="1"/>
          </p:cNvSpPr>
          <p:nvPr/>
        </p:nvSpPr>
        <p:spPr bwMode="auto">
          <a:xfrm>
            <a:off x="1524001" y="29889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7427" name="Object 18"/>
          <p:cNvGraphicFramePr>
            <a:graphicFrameLocks noChangeAspect="1"/>
          </p:cNvGraphicFramePr>
          <p:nvPr/>
        </p:nvGraphicFramePr>
        <p:xfrm>
          <a:off x="8096250" y="5643564"/>
          <a:ext cx="194945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14" imgW="622030" imgH="291973" progId="Equation.3">
                  <p:embed/>
                </p:oleObj>
              </mc:Choice>
              <mc:Fallback>
                <p:oleObj name="Формула" r:id="rId14" imgW="622030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0" y="5643564"/>
                        <a:ext cx="1949450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1524000" y="6234113"/>
            <a:ext cx="287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3BDF685-4E86-4D43-AFB5-70C5D9CE1FB1}" type="slidenum">
              <a:rPr lang="ru-RU" altLang="ru-RU" sz="1400">
                <a:latin typeface="Arial" panose="020B0604020202020204" pitchFamily="34" charset="0"/>
              </a:rPr>
              <a:pPr/>
              <a:t>16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93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524000" y="-26988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       Скорость</a:t>
            </a:r>
            <a:r>
              <a:rPr lang="ru-RU" altLang="ru-RU">
                <a:latin typeface="Times New Roman" panose="02020603050405020304" pitchFamily="18" charset="0"/>
              </a:rPr>
              <a:t> распространения электромагнитных волн в среде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зависит от ее электрической и магнитной проницаемостей. </a:t>
            </a: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524001" y="1643063"/>
          <a:ext cx="153352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4" imgW="622030" imgH="291973" progId="Equation.3">
                  <p:embed/>
                </p:oleObj>
              </mc:Choice>
              <mc:Fallback>
                <p:oleObj name="Формула" r:id="rId4" imgW="622030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1" y="1643063"/>
                        <a:ext cx="153352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3095626" y="1714500"/>
            <a:ext cx="7572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- абсолютный показатель преломления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1524001" y="28842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8438" name="Object 7"/>
          <p:cNvGraphicFramePr>
            <a:graphicFrameLocks noChangeAspect="1"/>
          </p:cNvGraphicFramePr>
          <p:nvPr/>
        </p:nvGraphicFramePr>
        <p:xfrm>
          <a:off x="2095501" y="2571751"/>
          <a:ext cx="4143375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6" imgW="1447800" imgH="508000" progId="Equation.3">
                  <p:embed/>
                </p:oleObj>
              </mc:Choice>
              <mc:Fallback>
                <p:oleObj name="Формула" r:id="rId6" imgW="14478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1" y="2571751"/>
                        <a:ext cx="4143375" cy="144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Rectangle 9"/>
          <p:cNvSpPr>
            <a:spLocks noChangeArrowheads="1"/>
          </p:cNvSpPr>
          <p:nvPr/>
        </p:nvSpPr>
        <p:spPr bwMode="auto">
          <a:xfrm>
            <a:off x="6881814" y="3000375"/>
            <a:ext cx="4016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</a:t>
            </a:r>
          </a:p>
        </p:txBody>
      </p:sp>
      <p:graphicFrame>
        <p:nvGraphicFramePr>
          <p:cNvPr id="18440" name="Object 10"/>
          <p:cNvGraphicFramePr>
            <a:graphicFrameLocks noChangeAspect="1"/>
          </p:cNvGraphicFramePr>
          <p:nvPr/>
        </p:nvGraphicFramePr>
        <p:xfrm>
          <a:off x="7524750" y="2643188"/>
          <a:ext cx="1206500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8" imgW="431800" imgH="457200" progId="Equation.3">
                  <p:embed/>
                </p:oleObj>
              </mc:Choice>
              <mc:Fallback>
                <p:oleObj name="Формула" r:id="rId8" imgW="431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0" y="2643188"/>
                        <a:ext cx="1206500" cy="1287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Rectangle 12"/>
          <p:cNvSpPr>
            <a:spLocks noChangeArrowheads="1"/>
          </p:cNvSpPr>
          <p:nvPr/>
        </p:nvSpPr>
        <p:spPr bwMode="auto">
          <a:xfrm>
            <a:off x="9480550" y="3089275"/>
            <a:ext cx="11747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(22.4)</a:t>
            </a:r>
          </a:p>
        </p:txBody>
      </p:sp>
      <p:sp>
        <p:nvSpPr>
          <p:cNvPr id="18442" name="Rectangle 14"/>
          <p:cNvSpPr>
            <a:spLocks noChangeArrowheads="1"/>
          </p:cNvSpPr>
          <p:nvPr/>
        </p:nvSpPr>
        <p:spPr bwMode="auto">
          <a:xfrm>
            <a:off x="1524000" y="4357688"/>
            <a:ext cx="91440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Следовательно,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показатель преломления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есть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физическая величина, равная отношению скорости электромагнитных волн в вакууме к их скорости в среде.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2F565DE-332D-4E64-A7D4-20ED23F013EB}" type="slidenum">
              <a:rPr lang="ru-RU" altLang="ru-RU" sz="1400">
                <a:latin typeface="Arial" panose="020B0604020202020204" pitchFamily="34" charset="0"/>
              </a:rPr>
              <a:pPr/>
              <a:t>17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052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927351" y="476250"/>
            <a:ext cx="2593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Заключение: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19459" name="Rectangle 18"/>
          <p:cNvSpPr>
            <a:spLocks noChangeArrowheads="1"/>
          </p:cNvSpPr>
          <p:nvPr/>
        </p:nvSpPr>
        <p:spPr bwMode="auto">
          <a:xfrm>
            <a:off x="1524000" y="1193800"/>
            <a:ext cx="20589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ru-RU" altLang="ru-RU">
                <a:latin typeface="Times New Roman" panose="02020603050405020304" pitchFamily="18" charset="0"/>
              </a:rPr>
              <a:t>векторы </a:t>
            </a:r>
          </a:p>
        </p:txBody>
      </p:sp>
      <p:graphicFrame>
        <p:nvGraphicFramePr>
          <p:cNvPr id="19460" name="Object 19"/>
          <p:cNvGraphicFramePr>
            <a:graphicFrameLocks noChangeAspect="1"/>
          </p:cNvGraphicFramePr>
          <p:nvPr/>
        </p:nvGraphicFramePr>
        <p:xfrm>
          <a:off x="3468689" y="1179514"/>
          <a:ext cx="395287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4" imgW="164885" imgH="215619" progId="Equation.3">
                  <p:embed/>
                </p:oleObj>
              </mc:Choice>
              <mc:Fallback>
                <p:oleObj name="Формула" r:id="rId4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8689" y="1179514"/>
                        <a:ext cx="395287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20"/>
          <p:cNvGraphicFramePr>
            <a:graphicFrameLocks noChangeAspect="1"/>
          </p:cNvGraphicFramePr>
          <p:nvPr/>
        </p:nvGraphicFramePr>
        <p:xfrm>
          <a:off x="3997326" y="1177926"/>
          <a:ext cx="44291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6" imgW="177569" imgH="215619" progId="Equation.3">
                  <p:embed/>
                </p:oleObj>
              </mc:Choice>
              <mc:Fallback>
                <p:oleObj name="Формула" r:id="rId6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7326" y="1177926"/>
                        <a:ext cx="44291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21"/>
          <p:cNvGraphicFramePr>
            <a:graphicFrameLocks noChangeAspect="1"/>
          </p:cNvGraphicFramePr>
          <p:nvPr/>
        </p:nvGraphicFramePr>
        <p:xfrm>
          <a:off x="4516438" y="1239838"/>
          <a:ext cx="355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8" imgW="139639" imgH="190417" progId="Equation.3">
                  <p:embed/>
                </p:oleObj>
              </mc:Choice>
              <mc:Fallback>
                <p:oleObj name="Формула" r:id="rId8" imgW="13963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6438" y="1239838"/>
                        <a:ext cx="355600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Rectangle 22"/>
          <p:cNvSpPr>
            <a:spLocks noChangeArrowheads="1"/>
          </p:cNvSpPr>
          <p:nvPr/>
        </p:nvSpPr>
        <p:spPr bwMode="auto">
          <a:xfrm>
            <a:off x="4832350" y="1193800"/>
            <a:ext cx="58245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взаимно перпендикулярны, т. к. </a:t>
            </a:r>
          </a:p>
        </p:txBody>
      </p:sp>
      <p:sp>
        <p:nvSpPr>
          <p:cNvPr id="19464" name="Rectangle 24"/>
          <p:cNvSpPr>
            <a:spLocks noChangeArrowheads="1"/>
          </p:cNvSpPr>
          <p:nvPr/>
        </p:nvSpPr>
        <p:spPr bwMode="auto">
          <a:xfrm>
            <a:off x="1524001" y="35954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9465" name="Object 23"/>
          <p:cNvGraphicFramePr>
            <a:graphicFrameLocks noChangeAspect="1"/>
          </p:cNvGraphicFramePr>
          <p:nvPr/>
        </p:nvGraphicFramePr>
        <p:xfrm>
          <a:off x="1524000" y="1698626"/>
          <a:ext cx="3556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10" imgW="139700" imgH="228600" progId="Equation.3">
                  <p:embed/>
                </p:oleObj>
              </mc:Choice>
              <mc:Fallback>
                <p:oleObj name="Формула" r:id="rId10" imgW="13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98626"/>
                        <a:ext cx="35560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Rectangle 25"/>
          <p:cNvSpPr>
            <a:spLocks noChangeArrowheads="1"/>
          </p:cNvSpPr>
          <p:nvPr/>
        </p:nvSpPr>
        <p:spPr bwMode="auto">
          <a:xfrm>
            <a:off x="1847850" y="1770064"/>
            <a:ext cx="4016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</a:t>
            </a:r>
          </a:p>
        </p:txBody>
      </p:sp>
      <p:sp>
        <p:nvSpPr>
          <p:cNvPr id="19467" name="Rectangle 27"/>
          <p:cNvSpPr>
            <a:spLocks noChangeArrowheads="1"/>
          </p:cNvSpPr>
          <p:nvPr/>
        </p:nvSpPr>
        <p:spPr bwMode="auto">
          <a:xfrm>
            <a:off x="1524001" y="36096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9468" name="Object 26"/>
          <p:cNvGraphicFramePr>
            <a:graphicFrameLocks noChangeAspect="1"/>
          </p:cNvGraphicFramePr>
          <p:nvPr/>
        </p:nvGraphicFramePr>
        <p:xfrm>
          <a:off x="2351088" y="1770064"/>
          <a:ext cx="3603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12" imgW="139639" imgH="203112" progId="Equation.3">
                  <p:embed/>
                </p:oleObj>
              </mc:Choice>
              <mc:Fallback>
                <p:oleObj name="Формула" r:id="rId12" imgW="13963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8" y="1770064"/>
                        <a:ext cx="360362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9" name="Rectangle 28"/>
          <p:cNvSpPr>
            <a:spLocks noChangeArrowheads="1"/>
          </p:cNvSpPr>
          <p:nvPr/>
        </p:nvSpPr>
        <p:spPr bwMode="auto">
          <a:xfrm>
            <a:off x="2782888" y="1766889"/>
            <a:ext cx="43878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направлены одинаково; </a:t>
            </a:r>
          </a:p>
        </p:txBody>
      </p:sp>
      <p:sp>
        <p:nvSpPr>
          <p:cNvPr id="19470" name="Rectangle 29"/>
          <p:cNvSpPr>
            <a:spLocks noChangeArrowheads="1"/>
          </p:cNvSpPr>
          <p:nvPr/>
        </p:nvSpPr>
        <p:spPr bwMode="auto">
          <a:xfrm>
            <a:off x="1524000" y="2559050"/>
            <a:ext cx="87328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•  электромагнитная волна является поперечной; </a:t>
            </a:r>
          </a:p>
        </p:txBody>
      </p:sp>
      <p:sp>
        <p:nvSpPr>
          <p:cNvPr id="19471" name="Rectangle 30"/>
          <p:cNvSpPr>
            <a:spLocks noChangeArrowheads="1"/>
          </p:cNvSpPr>
          <p:nvPr/>
        </p:nvSpPr>
        <p:spPr bwMode="auto">
          <a:xfrm>
            <a:off x="1524000" y="336708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•  электрическая    и     магнитная      составляющие распространяются в одном направлении; </a:t>
            </a:r>
          </a:p>
        </p:txBody>
      </p:sp>
      <p:sp>
        <p:nvSpPr>
          <p:cNvPr id="19472" name="Rectangle 31"/>
          <p:cNvSpPr>
            <a:spLocks noChangeArrowheads="1"/>
          </p:cNvSpPr>
          <p:nvPr/>
        </p:nvSpPr>
        <p:spPr bwMode="auto">
          <a:xfrm>
            <a:off x="1524001" y="5500688"/>
            <a:ext cx="9459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>
                <a:latin typeface="Times New Roman" panose="02020603050405020304" pitchFamily="18" charset="0"/>
              </a:rPr>
              <a:t> в ЭМВ происходят колебания полей, а не вещества</a:t>
            </a:r>
          </a:p>
        </p:txBody>
      </p:sp>
      <p:sp>
        <p:nvSpPr>
          <p:cNvPr id="19473" name="Rectangle 32"/>
          <p:cNvSpPr>
            <a:spLocks noChangeArrowheads="1"/>
          </p:cNvSpPr>
          <p:nvPr/>
        </p:nvSpPr>
        <p:spPr bwMode="auto">
          <a:xfrm>
            <a:off x="1524000" y="4649789"/>
            <a:ext cx="20589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ru-RU" altLang="ru-RU">
                <a:latin typeface="Times New Roman" panose="02020603050405020304" pitchFamily="18" charset="0"/>
              </a:rPr>
              <a:t>векторы </a:t>
            </a:r>
          </a:p>
        </p:txBody>
      </p:sp>
      <p:graphicFrame>
        <p:nvGraphicFramePr>
          <p:cNvPr id="19474" name="Object 33"/>
          <p:cNvGraphicFramePr>
            <a:graphicFrameLocks noChangeAspect="1"/>
          </p:cNvGraphicFramePr>
          <p:nvPr/>
        </p:nvGraphicFramePr>
        <p:xfrm>
          <a:off x="3468689" y="4578350"/>
          <a:ext cx="395287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14" imgW="164885" imgH="215619" progId="Equation.3">
                  <p:embed/>
                </p:oleObj>
              </mc:Choice>
              <mc:Fallback>
                <p:oleObj name="Формула" r:id="rId14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8689" y="4578350"/>
                        <a:ext cx="395287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5" name="Object 34"/>
          <p:cNvGraphicFramePr>
            <a:graphicFrameLocks noChangeAspect="1"/>
          </p:cNvGraphicFramePr>
          <p:nvPr/>
        </p:nvGraphicFramePr>
        <p:xfrm>
          <a:off x="3997326" y="4578351"/>
          <a:ext cx="44291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Формула" r:id="rId15" imgW="177569" imgH="215619" progId="Equation.3">
                  <p:embed/>
                </p:oleObj>
              </mc:Choice>
              <mc:Fallback>
                <p:oleObj name="Формула" r:id="rId15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7326" y="4578351"/>
                        <a:ext cx="44291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880AF39-4DC9-4AF1-BBB6-3FB0877F8AE5}" type="slidenum">
              <a:rPr lang="ru-RU" altLang="ru-RU" sz="1400">
                <a:latin typeface="Arial" panose="020B0604020202020204" pitchFamily="34" charset="0"/>
              </a:rPr>
              <a:pPr/>
              <a:t>18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19477" name="Rectangle 31"/>
          <p:cNvSpPr>
            <a:spLocks noChangeArrowheads="1"/>
          </p:cNvSpPr>
          <p:nvPr/>
        </p:nvSpPr>
        <p:spPr bwMode="auto">
          <a:xfrm>
            <a:off x="4308476" y="4572000"/>
            <a:ext cx="6215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колеблются в одинаковых фазах; </a:t>
            </a:r>
          </a:p>
        </p:txBody>
      </p:sp>
    </p:spTree>
    <p:extLst>
      <p:ext uri="{BB962C8B-B14F-4D97-AF65-F5344CB8AC3E}">
        <p14:creationId xmlns:p14="http://schemas.microsoft.com/office/powerpoint/2010/main" val="1180883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738314" y="214313"/>
            <a:ext cx="8709025" cy="647700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22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.3 Экспериментальное исследование ЭМВ</a:t>
            </a:r>
          </a:p>
        </p:txBody>
      </p:sp>
      <p:pic>
        <p:nvPicPr>
          <p:cNvPr id="20483" name="Picture 3" descr="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55950"/>
            <a:ext cx="9144000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Прямоугольник 5"/>
          <p:cNvSpPr>
            <a:spLocks noChangeArrowheads="1"/>
          </p:cNvSpPr>
          <p:nvPr/>
        </p:nvSpPr>
        <p:spPr bwMode="auto">
          <a:xfrm>
            <a:off x="1524000" y="928689"/>
            <a:ext cx="9144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   В ходе своих исследований Герц обнаружил, что </a:t>
            </a:r>
            <a:r>
              <a:rPr lang="ru-RU" altLang="ru-RU" sz="2400" b="1" i="1">
                <a:solidFill>
                  <a:srgbClr val="0000FF"/>
                </a:solidFill>
                <a:latin typeface="Times New Roman" panose="02020603050405020304" pitchFamily="18" charset="0"/>
              </a:rPr>
              <a:t>если расстояние между вибратором и приемником</a:t>
            </a:r>
            <a:r>
              <a:rPr lang="ru-RU" altLang="ru-RU" sz="2400">
                <a:latin typeface="Times New Roman" panose="02020603050405020304" pitchFamily="18" charset="0"/>
              </a:rPr>
              <a:t> (резонатором) </a:t>
            </a:r>
            <a:r>
              <a:rPr lang="ru-RU" altLang="ru-RU" sz="2400" b="1" i="1">
                <a:solidFill>
                  <a:srgbClr val="0000FF"/>
                </a:solidFill>
                <a:latin typeface="Times New Roman" panose="02020603050405020304" pitchFamily="18" charset="0"/>
              </a:rPr>
              <a:t>меньше одного метра, то поле вибратора </a:t>
            </a:r>
            <a:r>
              <a:rPr lang="ru-RU" altLang="ru-RU" sz="2400">
                <a:latin typeface="Times New Roman" panose="02020603050405020304" pitchFamily="18" charset="0"/>
              </a:rPr>
              <a:t>в этой области соответствует излучению поля диполем и </a:t>
            </a:r>
            <a:r>
              <a:rPr lang="ru-RU" altLang="ru-RU" sz="2400" b="1" i="1">
                <a:solidFill>
                  <a:srgbClr val="0000FF"/>
                </a:solidFill>
                <a:latin typeface="Times New Roman" panose="02020603050405020304" pitchFamily="18" charset="0"/>
              </a:rPr>
              <a:t>убывает обратно пропорционально кубу расстояния</a:t>
            </a:r>
            <a:r>
              <a:rPr lang="ru-RU" altLang="ru-RU" sz="2400">
                <a:latin typeface="Times New Roman" panose="02020603050405020304" pitchFamily="18" charset="0"/>
              </a:rPr>
              <a:t> (эту зону назвали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ближней зоной</a:t>
            </a:r>
            <a:r>
              <a:rPr lang="ru-RU" altLang="ru-RU" sz="2400">
                <a:latin typeface="Times New Roman" panose="02020603050405020304" pitchFamily="18" charset="0"/>
              </a:rPr>
              <a:t>, здесь </a:t>
            </a:r>
          </a:p>
        </p:txBody>
      </p:sp>
      <p:graphicFrame>
        <p:nvGraphicFramePr>
          <p:cNvPr id="20485" name="Object 2"/>
          <p:cNvGraphicFramePr>
            <a:graphicFrameLocks noChangeAspect="1"/>
          </p:cNvGraphicFramePr>
          <p:nvPr/>
        </p:nvGraphicFramePr>
        <p:xfrm>
          <a:off x="3863975" y="2852739"/>
          <a:ext cx="769938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6" imgW="393359" imgH="177646" progId="Equation.3">
                  <p:embed/>
                </p:oleObj>
              </mc:Choice>
              <mc:Fallback>
                <p:oleObj name="Формула" r:id="rId6" imgW="393359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2852739"/>
                        <a:ext cx="769938" cy="35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F427D9-12B0-490F-8A22-D46C63199BC0}" type="slidenum">
              <a:rPr lang="ru-RU" altLang="ru-RU" sz="1400">
                <a:latin typeface="Arial" panose="020B0604020202020204" pitchFamily="34" charset="0"/>
              </a:rPr>
              <a:pPr/>
              <a:t>19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659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D196CEC-0B67-4E47-9905-480C72F85F76}" type="slidenum">
              <a:rPr lang="ru-RU" altLang="ru-RU" sz="1400">
                <a:latin typeface="Arial" panose="020B0604020202020204" pitchFamily="34" charset="0"/>
              </a:rPr>
              <a:pPr/>
              <a:t>20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pic>
        <p:nvPicPr>
          <p:cNvPr id="21507" name="Picture 2" descr="C:\Documents and Settings\antropov\Мои документы\Мои рисунки\2-6-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238" y="1557339"/>
            <a:ext cx="7732712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83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2531" name="Object 5"/>
          <p:cNvGraphicFramePr>
            <a:graphicFrameLocks noChangeAspect="1"/>
          </p:cNvGraphicFramePr>
          <p:nvPr/>
        </p:nvGraphicFramePr>
        <p:xfrm>
          <a:off x="9667875" y="4214814"/>
          <a:ext cx="769938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4" imgW="393359" imgH="177646" progId="Equation.3">
                  <p:embed/>
                </p:oleObj>
              </mc:Choice>
              <mc:Fallback>
                <p:oleObj name="Формула" r:id="rId4" imgW="393359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7875" y="4214814"/>
                        <a:ext cx="769938" cy="35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2534" name="Прямоугольник 11"/>
          <p:cNvSpPr>
            <a:spLocks noChangeArrowheads="1"/>
          </p:cNvSpPr>
          <p:nvPr/>
        </p:nvSpPr>
        <p:spPr bwMode="auto">
          <a:xfrm>
            <a:off x="1524000" y="3749676"/>
            <a:ext cx="91440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2800" dirty="0"/>
              <a:t>    Однако </a:t>
            </a:r>
            <a:r>
              <a:rPr lang="ru-RU" altLang="ru-RU" sz="2800" b="1" i="1" dirty="0">
                <a:solidFill>
                  <a:srgbClr val="C00000"/>
                </a:solidFill>
              </a:rPr>
              <a:t>на расстояниях более трех метров поле убывает значительно медленнее </a:t>
            </a:r>
            <a:r>
              <a:rPr lang="ru-RU" altLang="ru-RU" sz="2800" dirty="0"/>
              <a:t>(это волновая зона        ) и неодинаково в различных направлениях. </a:t>
            </a:r>
          </a:p>
          <a:p>
            <a:pPr>
              <a:defRPr/>
            </a:pPr>
            <a:r>
              <a:rPr lang="ru-RU" altLang="ru-RU" sz="2800" b="1" i="1" dirty="0">
                <a:solidFill>
                  <a:srgbClr val="C00000"/>
                </a:solidFill>
              </a:rPr>
              <a:t>     В направлении оси вибратора поле практически исчезает на расстоянии четырех метров</a:t>
            </a:r>
            <a:r>
              <a:rPr lang="ru-RU" altLang="ru-RU" sz="2800" dirty="0">
                <a:solidFill>
                  <a:srgbClr val="C00000"/>
                </a:solidFill>
              </a:rPr>
              <a:t>, а в направлении, </a:t>
            </a:r>
            <a:r>
              <a:rPr lang="ru-RU" altLang="ru-RU" sz="2800" b="1" i="1" dirty="0">
                <a:solidFill>
                  <a:srgbClr val="C00000"/>
                </a:solidFill>
              </a:rPr>
              <a:t>перпендикулярном к оси вибратора, достигает расстояния двенадцати метров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2800" dirty="0"/>
              <a:t>и более.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EFF8AB6-84A2-49BE-9A0D-A6267B236921}" type="slidenum">
              <a:rPr lang="ru-RU" altLang="ru-RU" sz="1400">
                <a:latin typeface="Arial" panose="020B0604020202020204" pitchFamily="34" charset="0"/>
              </a:rPr>
              <a:pPr/>
              <a:t>21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pic>
        <p:nvPicPr>
          <p:cNvPr id="22535" name="Picture 2" descr="C:\Documents and Settings\antropov\Мои документы\Мои рисунки\2-6-5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538" y="279401"/>
            <a:ext cx="52768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648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13_36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9"/>
          <a:stretch>
            <a:fillRect/>
          </a:stretch>
        </p:blipFill>
        <p:spPr bwMode="auto">
          <a:xfrm>
            <a:off x="5595938" y="3421064"/>
            <a:ext cx="5072062" cy="343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2" descr="13_36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01"/>
          <a:stretch>
            <a:fillRect/>
          </a:stretch>
        </p:blipFill>
        <p:spPr bwMode="auto">
          <a:xfrm>
            <a:off x="1524001" y="0"/>
            <a:ext cx="50196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0" descr="Pris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786188"/>
            <a:ext cx="4094163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Прямоугольник 6"/>
          <p:cNvSpPr>
            <a:spLocks noChangeArrowheads="1"/>
          </p:cNvSpPr>
          <p:nvPr/>
        </p:nvSpPr>
        <p:spPr bwMode="auto">
          <a:xfrm>
            <a:off x="6453188" y="1"/>
            <a:ext cx="4214812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    В своих опытах Герц установил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полную аналогию электромаг-нитных и световых волн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    Было показано, 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</a:rPr>
              <a:t>что для электромагнитных волн справедлив закон отражения и преломления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EFC4F6-E8D5-49A4-A4F1-80769EF977A9}" type="slidenum">
              <a:rPr lang="ru-RU" altLang="ru-RU" sz="1400">
                <a:latin typeface="Arial" panose="020B0604020202020204" pitchFamily="34" charset="0"/>
              </a:rPr>
              <a:pPr/>
              <a:t>22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550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5"/>
          <p:cNvSpPr>
            <a:spLocks noChangeArrowheads="1"/>
          </p:cNvSpPr>
          <p:nvPr/>
        </p:nvSpPr>
        <p:spPr bwMode="auto">
          <a:xfrm>
            <a:off x="1524000" y="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800">
                <a:latin typeface="Times New Roman" panose="02020603050405020304" pitchFamily="18" charset="0"/>
              </a:rPr>
              <a:t>С помощью излучающего вибратора, помещенного в фокусе вогнутого зеркала и плоского зеркала  Герц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получил стоячую волну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</a:rPr>
              <a:t>.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800">
                <a:latin typeface="Times New Roman" panose="02020603050405020304" pitchFamily="18" charset="0"/>
              </a:rPr>
              <a:t>	Измерив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расстояние между узлами и пучностями волны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</a:rPr>
              <a:t>,</a:t>
            </a:r>
            <a:r>
              <a:rPr lang="ru-RU" altLang="ru-RU" sz="2800">
                <a:latin typeface="Times New Roman" panose="02020603050405020304" pitchFamily="18" charset="0"/>
              </a:rPr>
              <a:t> Герц нашел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длину волны λ</a:t>
            </a:r>
            <a:r>
              <a:rPr lang="ru-RU" altLang="ru-RU" sz="2800">
                <a:latin typeface="Times New Roman" panose="02020603050405020304" pitchFamily="18" charset="0"/>
              </a:rPr>
              <a:t>.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800">
                <a:latin typeface="Times New Roman" panose="02020603050405020304" pitchFamily="18" charset="0"/>
              </a:rPr>
              <a:t>	 Произведение λ на частоту колебаний вибратора ν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дало скорость ЭМВ</a:t>
            </a:r>
            <a:r>
              <a:rPr lang="ru-RU" altLang="ru-RU" sz="2800">
                <a:latin typeface="Times New Roman" panose="02020603050405020304" pitchFamily="18" charset="0"/>
              </a:rPr>
              <a:t>, которая оказалась близкой к  </a:t>
            </a:r>
            <a:r>
              <a:rPr lang="ru-RU" altLang="ru-RU" sz="2800" i="1">
                <a:latin typeface="Times New Roman" panose="02020603050405020304" pitchFamily="18" charset="0"/>
              </a:rPr>
              <a:t>с</a:t>
            </a:r>
            <a:r>
              <a:rPr lang="ru-RU" altLang="ru-RU" sz="2800">
                <a:latin typeface="Times New Roman" panose="02020603050405020304" pitchFamily="18" charset="0"/>
              </a:rPr>
              <a:t>. 	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ru-RU" alt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Rectangle 1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pic>
        <p:nvPicPr>
          <p:cNvPr id="24580" name="Picture 3" descr="13_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357313"/>
            <a:ext cx="5038725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E4AC0E8-92F1-4F0A-AEA9-D47B98006569}" type="slidenum">
              <a:rPr lang="ru-RU" altLang="ru-RU" sz="1400">
                <a:latin typeface="Arial" panose="020B0604020202020204" pitchFamily="34" charset="0"/>
              </a:rPr>
              <a:pPr/>
              <a:t>23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24582" name="Object 7"/>
          <p:cNvGraphicFramePr>
            <a:graphicFrameLocks noChangeAspect="1"/>
          </p:cNvGraphicFramePr>
          <p:nvPr/>
        </p:nvGraphicFramePr>
        <p:xfrm>
          <a:off x="7096125" y="2571751"/>
          <a:ext cx="3182938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5" imgW="1536700" imgH="241300" progId="Equation.3">
                  <p:embed/>
                </p:oleObj>
              </mc:Choice>
              <mc:Fallback>
                <p:oleObj name="Формула" r:id="rId5" imgW="15367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25" y="2571751"/>
                        <a:ext cx="3182938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Прямоугольник 8"/>
          <p:cNvSpPr>
            <a:spLocks noChangeArrowheads="1"/>
          </p:cNvSpPr>
          <p:nvPr/>
        </p:nvSpPr>
        <p:spPr bwMode="auto">
          <a:xfrm>
            <a:off x="6024564" y="1071563"/>
            <a:ext cx="46434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2400" b="1" i="1">
                <a:latin typeface="Times New Roman" panose="02020603050405020304" pitchFamily="18" charset="0"/>
              </a:rPr>
              <a:t>Суперпозиция падающей и 	   отраженной волн:</a:t>
            </a:r>
            <a:endParaRPr lang="ru-RU" altLang="ru-RU" sz="2400" b="1" i="1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4584" name="Object 3"/>
          <p:cNvGraphicFramePr>
            <a:graphicFrameLocks noChangeAspect="1"/>
          </p:cNvGraphicFramePr>
          <p:nvPr/>
        </p:nvGraphicFramePr>
        <p:xfrm>
          <a:off x="7096125" y="2000250"/>
          <a:ext cx="32956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Формула" r:id="rId7" imgW="1536033" imgH="266584" progId="Equation.3">
                  <p:embed/>
                </p:oleObj>
              </mc:Choice>
              <mc:Fallback>
                <p:oleObj name="Формула" r:id="rId7" imgW="1536033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25" y="2000250"/>
                        <a:ext cx="32956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Прямоугольник 10"/>
          <p:cNvSpPr>
            <a:spLocks noChangeArrowheads="1"/>
          </p:cNvSpPr>
          <p:nvPr/>
        </p:nvSpPr>
        <p:spPr bwMode="auto">
          <a:xfrm>
            <a:off x="6667500" y="3000376"/>
            <a:ext cx="40005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000" b="1" i="1">
                <a:solidFill>
                  <a:srgbClr val="C00000"/>
                </a:solidFill>
                <a:latin typeface="Times New Roman" panose="02020603050405020304" pitchFamily="18" charset="0"/>
              </a:rPr>
              <a:t>Стоячая электромагнитная волна    состоит из двух стоячих волн – электрической и магнитной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ru-RU" altLang="ru-RU" sz="2000" b="1" i="1">
                <a:solidFill>
                  <a:srgbClr val="C00000"/>
                </a:solidFill>
                <a:latin typeface="Times New Roman" panose="02020603050405020304" pitchFamily="18" charset="0"/>
              </a:rPr>
              <a:t>Фазовый сдвиг на </a:t>
            </a:r>
          </a:p>
          <a:p>
            <a:pPr>
              <a:spcBef>
                <a:spcPct val="50000"/>
              </a:spcBef>
              <a:buFontTx/>
              <a:buNone/>
            </a:pP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24586" name="AutoShape 34"/>
          <p:cNvSpPr>
            <a:spLocks/>
          </p:cNvSpPr>
          <p:nvPr/>
        </p:nvSpPr>
        <p:spPr bwMode="auto">
          <a:xfrm>
            <a:off x="6881814" y="1928813"/>
            <a:ext cx="217487" cy="1079500"/>
          </a:xfrm>
          <a:prstGeom prst="leftBrace">
            <a:avLst>
              <a:gd name="adj1" fmla="val 41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4587" name="Object 19"/>
          <p:cNvGraphicFramePr>
            <a:graphicFrameLocks noChangeAspect="1"/>
          </p:cNvGraphicFramePr>
          <p:nvPr/>
        </p:nvGraphicFramePr>
        <p:xfrm>
          <a:off x="8953500" y="4143375"/>
          <a:ext cx="2413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Формула" r:id="rId9" imgW="164957" imgH="444114" progId="Equation.3">
                  <p:embed/>
                </p:oleObj>
              </mc:Choice>
              <mc:Fallback>
                <p:oleObj name="Формула" r:id="rId9" imgW="164957" imgH="44411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00" y="4143375"/>
                        <a:ext cx="2413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8" name="Прямоугольник 13"/>
          <p:cNvSpPr>
            <a:spLocks noChangeArrowheads="1"/>
          </p:cNvSpPr>
          <p:nvPr/>
        </p:nvSpPr>
        <p:spPr bwMode="auto">
          <a:xfrm>
            <a:off x="4167189" y="6334125"/>
            <a:ext cx="20986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λ </a:t>
            </a:r>
            <a:r>
              <a:rPr lang="ru-RU" altLang="ru-RU">
                <a:latin typeface="Times New Roman" panose="02020603050405020304" pitchFamily="18" charset="0"/>
              </a:rPr>
              <a:t>ν = </a:t>
            </a:r>
            <a:r>
              <a:rPr lang="el-GR" altLang="ru-RU">
                <a:latin typeface="Times New Roman" panose="02020603050405020304" pitchFamily="18" charset="0"/>
              </a:rPr>
              <a:t>υ</a:t>
            </a:r>
            <a:r>
              <a:rPr lang="ru-RU" altLang="ru-RU">
                <a:latin typeface="Times New Roman" panose="02020603050405020304" pitchFamily="18" charset="0"/>
              </a:rPr>
              <a:t> = </a:t>
            </a:r>
            <a:r>
              <a:rPr lang="ru-RU" altLang="ru-RU" i="1">
                <a:latin typeface="Times New Roman" panose="02020603050405020304" pitchFamily="18" charset="0"/>
              </a:rPr>
              <a:t>с 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8181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1524000" y="285751"/>
            <a:ext cx="91440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Кроме того, опыты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Герца подтвердили соотношение	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следующее из теории Максвелла.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</a:rPr>
              <a:t>Располагая на пути волн решетку из параллельных друг другу медных проволок, Герц обнаружил, что при вращении решетки вокруг луча интенсивность волн, прошедших сквозь решетку, сильно изменяется.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	Таким образом, была подтверждена поперечность ЭМВ.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CDDA38-6DC9-425D-8849-38600669E1A1}" type="slidenum">
              <a:rPr lang="ru-RU" altLang="ru-RU" sz="1400">
                <a:latin typeface="Arial" panose="020B0604020202020204" pitchFamily="34" charset="0"/>
              </a:rPr>
              <a:pPr/>
              <a:t>24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25604" name="Object 16"/>
          <p:cNvGraphicFramePr>
            <a:graphicFrameLocks noChangeAspect="1"/>
          </p:cNvGraphicFramePr>
          <p:nvPr/>
        </p:nvGraphicFramePr>
        <p:xfrm>
          <a:off x="4238626" y="714376"/>
          <a:ext cx="1357313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4" imgW="622030" imgH="291973" progId="Equation.3">
                  <p:embed/>
                </p:oleObj>
              </mc:Choice>
              <mc:Fallback>
                <p:oleObj name="Формула" r:id="rId4" imgW="622030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26" y="714376"/>
                        <a:ext cx="1357313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3784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90" descr="24"/>
          <p:cNvPicPr>
            <a:picLocks noChangeAspect="1" noChangeArrowheads="1"/>
          </p:cNvPicPr>
          <p:nvPr/>
        </p:nvPicPr>
        <p:blipFill>
          <a:blip r:embed="rId3">
            <a:lum bright="-54000" contrast="9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2071689"/>
            <a:ext cx="41656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1091"/>
          <p:cNvSpPr txBox="1">
            <a:spLocks noChangeArrowheads="1"/>
          </p:cNvSpPr>
          <p:nvPr/>
        </p:nvSpPr>
        <p:spPr bwMode="auto">
          <a:xfrm>
            <a:off x="5953126" y="1963739"/>
            <a:ext cx="4714875" cy="451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	</a:t>
            </a:r>
            <a:r>
              <a:rPr lang="ru-RU" altLang="ru-RU" sz="3000">
                <a:latin typeface="Times New Roman" panose="02020603050405020304" pitchFamily="18" charset="0"/>
              </a:rPr>
              <a:t>Нейтральный электроскоп, соединенный с металлической пластинкой.      	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ru-RU" altLang="ru-RU" sz="3000">
                <a:latin typeface="Times New Roman" panose="02020603050405020304" pitchFamily="18" charset="0"/>
              </a:rPr>
              <a:t>	При освещении пластинки светом из нее выбиваются фотоэлектроны, и листочки заряжаются положительно </a:t>
            </a:r>
          </a:p>
        </p:txBody>
      </p:sp>
      <p:sp>
        <p:nvSpPr>
          <p:cNvPr id="26628" name="Прямоугольник 5"/>
          <p:cNvSpPr>
            <a:spLocks noChangeArrowheads="1"/>
          </p:cNvSpPr>
          <p:nvPr/>
        </p:nvSpPr>
        <p:spPr bwMode="auto">
          <a:xfrm>
            <a:off x="1524000" y="1"/>
            <a:ext cx="9144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</a:rPr>
              <a:t> 	Герц сделал еще одно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важнейшее открытие 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altLang="ru-RU" b="1" i="1">
                <a:latin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фотоэлектрический эффект 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(вырывание электрических зарядов с поверхности металлов под действием света). 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41CD15C-7CF3-4DB6-88FE-68581A092A6B}" type="slidenum">
              <a:rPr lang="ru-RU" altLang="ru-RU" sz="1400">
                <a:latin typeface="Arial" panose="020B0604020202020204" pitchFamily="34" charset="0"/>
              </a:rPr>
              <a:pPr/>
              <a:t>25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195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1524000" y="0"/>
            <a:ext cx="9112250" cy="698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	 Опыты Герца были продолжены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П. Н. Лебедевым,</a:t>
            </a:r>
            <a:r>
              <a:rPr lang="ru-RU" altLang="ru-RU" b="1" i="1">
                <a:solidFill>
                  <a:srgbClr val="0000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который в    1894 г. получил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ЭМВ длиной 4 – 6 мм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 и исследовал прохождение их в кристаллах. При этом было обнаружено двойное преломление волн.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	Дальнейшее развитие методики эксперимента продолжено в 1923 г.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А.А. Глаголева-Аркадьева 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сконструировала массовый излучатель, в котором короткие ЭМВ, возбужденные колебаниями электрических зарядов в атомах и молекулах, генерировались с помощью искр, между металлическими опилками, взвешенными в масле. 	Так были получены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волны длиной λ от 50 мм до 80 мкм.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B849A5C-D936-4681-AABB-F3BA0332DCDB}" type="slidenum">
              <a:rPr lang="ru-RU" altLang="ru-RU" sz="1400">
                <a:latin typeface="Arial" panose="020B0604020202020204" pitchFamily="34" charset="0"/>
              </a:rPr>
              <a:pPr/>
              <a:t>26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336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524000" y="142875"/>
            <a:ext cx="914400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</a:rPr>
              <a:t>	Усовершенствовав вибратор Герца и применив свой приемник, профессор Петербургского электротехнического института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А.С. Попов </a:t>
            </a:r>
            <a:r>
              <a:rPr lang="ru-RU" altLang="ru-RU">
                <a:latin typeface="Times New Roman" panose="02020603050405020304" pitchFamily="18" charset="0"/>
              </a:rPr>
              <a:t>1896 г. впервые в мире наладил опытную радиотелеграфную связь и осуществил с помощью электромагнитных волн передачу сообщения на расстояние около 250 м</a:t>
            </a: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(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были переданы слова «Генрих Герц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»). 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</a:rPr>
              <a:t>	Тем самым было положено основание радиотехнике. 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</a:rPr>
              <a:t>      В 1899 г. Попов довел расстояние беспроволочной передачи сигналов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до 50 км</a:t>
            </a:r>
            <a:r>
              <a:rPr lang="ru-RU" altLang="ru-RU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85A3BE6-24DE-4800-BDE1-058D2ED6C08C}" type="slidenum">
              <a:rPr lang="ru-RU" altLang="ru-RU" sz="1400">
                <a:latin typeface="Arial" panose="020B0604020202020204" pitchFamily="34" charset="0"/>
              </a:rPr>
              <a:pPr/>
              <a:t>27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615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image007"/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2" t="3258" r="8469"/>
          <a:stretch>
            <a:fillRect/>
          </a:stretch>
        </p:blipFill>
        <p:spPr bwMode="auto">
          <a:xfrm>
            <a:off x="6572250" y="3786188"/>
            <a:ext cx="409575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0" descr="shemotechnika_o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2" t="29524" r="4286" b="17143"/>
          <a:stretch>
            <a:fillRect/>
          </a:stretch>
        </p:blipFill>
        <p:spPr bwMode="auto">
          <a:xfrm>
            <a:off x="6596064" y="0"/>
            <a:ext cx="4071937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661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sz="2800">
                <a:latin typeface="Times New Roman" panose="02020603050405020304" pitchFamily="18" charset="0"/>
              </a:rPr>
              <a:t>В 1901 г. была осуществлена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радиотелеграфная связь через Атлантический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океан.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800">
                <a:latin typeface="Times New Roman" panose="02020603050405020304" pitchFamily="18" charset="0"/>
              </a:rPr>
              <a:t>	 Изобретение электронных ламп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(1904 </a:t>
            </a:r>
            <a:r>
              <a:rPr lang="ru-RU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altLang="ru-RU" sz="2800">
                <a:latin typeface="Times New Roman" panose="02020603050405020304" pitchFamily="18" charset="0"/>
              </a:rPr>
              <a:t> 1907) и применение их для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генерирования  незатухающих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колебаний (1913 г.) сделали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возможным развитие радиотелеграфии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и радиовещания.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800">
                <a:latin typeface="Times New Roman" panose="02020603050405020304" pitchFamily="18" charset="0"/>
              </a:rPr>
              <a:t>	В 20 </a:t>
            </a:r>
            <a:r>
              <a:rPr lang="ru-RU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altLang="ru-RU" sz="2800">
                <a:latin typeface="Times New Roman" panose="02020603050405020304" pitchFamily="18" charset="0"/>
              </a:rPr>
              <a:t> 30-ых гг. весь мир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покрылся сетью мощных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радиопередающих станций.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800">
                <a:latin typeface="Times New Roman" panose="02020603050405020304" pitchFamily="18" charset="0"/>
              </a:rPr>
              <a:t>	Человечество вступило в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новую эру коммуникационных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отношений</a:t>
            </a:r>
            <a:r>
              <a:rPr lang="ru-RU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228A046-A873-4080-92F4-1A733405CC32}" type="slidenum">
              <a:rPr lang="ru-RU" altLang="ru-RU" sz="1400">
                <a:latin typeface="Arial" panose="020B0604020202020204" pitchFamily="34" charset="0"/>
              </a:rPr>
              <a:pPr/>
              <a:t>28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078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573" name="Group 325"/>
          <p:cNvGraphicFramePr>
            <a:graphicFrameLocks noGrp="1"/>
          </p:cNvGraphicFramePr>
          <p:nvPr/>
        </p:nvGraphicFramePr>
        <p:xfrm>
          <a:off x="1524000" y="0"/>
          <a:ext cx="9145588" cy="6858000"/>
        </p:xfrm>
        <a:graphic>
          <a:graphicData uri="http://schemas.openxmlformats.org/drawingml/2006/table">
            <a:tbl>
              <a:tblPr/>
              <a:tblGrid>
                <a:gridCol w="1873250"/>
                <a:gridCol w="4870450"/>
                <a:gridCol w="2401888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более 100 км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Низкочастотные электрические колебания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3 кГц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км – 1 мм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Радиоволны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кГц – 3 ТГц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км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мириаметровые (очень низкие частоты)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– 3-кГц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– 1 км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километровые (низкие частоты)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30 -– 300 кГц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км – 100 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гектометровые (средние частоты)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 кГц – 3 МГц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– 10 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декаметровые (высокие частоты)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– 30 МГц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– 1 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метровые (очень высокие частоты)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– 300МГц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 – 10 см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дециметровые (ультравысокие)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 МГц – 3 ГГц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– 1 см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сантиметровые (сверхвысокие)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– 30 ГГц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см – 1 мм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миллиметровые (крайне высокие)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– 300 ГГц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– 0.1 мм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децимиллиметровые (гипервысокие)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 ГГц – 3 ТГц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мм – 760 нм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Инфракрасное излучение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 ГГц – 400 ТГц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760 – 380 нм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Видимое излучение (оптический спектр)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400 - 800 ТГц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 – 3 нм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Ультрафиолетовое излучение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 ТГц – 100 ПГц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нм – 1пм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Рентгеновское излучение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ПГц – 300 ЭГц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&lt;10 пм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Гамма-излучение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&gt;30 ЭГц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95A3F7D-FBAD-452B-AA5D-0DDD7F7679C6}" type="slidenum">
              <a:rPr lang="ru-RU" altLang="ru-RU" sz="1400">
                <a:latin typeface="Arial" panose="020B0604020202020204" pitchFamily="34" charset="0"/>
              </a:rPr>
              <a:pPr/>
              <a:t>29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6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Безымянны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0"/>
            <a:ext cx="9791700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 descr="2663267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463925"/>
            <a:ext cx="9540875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5F933B2-B082-4B40-844B-5D21E8934897}" type="slidenum">
              <a:rPr lang="ru-RU" altLang="ru-RU" sz="1400">
                <a:latin typeface="Arial" panose="020B0604020202020204" pitchFamily="34" charset="0"/>
              </a:rPr>
              <a:pPr/>
              <a:t>30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844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C75DD8-3487-4E93-830B-F780BE43243C}" type="slidenum">
              <a:rPr lang="ru-RU" altLang="ru-RU" sz="1400">
                <a:latin typeface="Arial" panose="020B0604020202020204" pitchFamily="34" charset="0"/>
              </a:rPr>
              <a:pPr/>
              <a:t>31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632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209800" y="533400"/>
            <a:ext cx="8153400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5400">
                <a:solidFill>
                  <a:srgbClr val="FF0000"/>
                </a:solidFill>
                <a:latin typeface="Monotype Corsiva" panose="03010101010201010101" pitchFamily="66" charset="0"/>
              </a:rPr>
              <a:t>Электромагнитные излучения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905000" y="1905000"/>
            <a:ext cx="2209800" cy="1447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66"/>
                </a:solidFill>
                <a:latin typeface="Monotype Corsiva" panose="03010101010201010101" pitchFamily="66" charset="0"/>
              </a:rPr>
              <a:t>радиоволны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105400" y="1905000"/>
            <a:ext cx="2286000" cy="1447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66"/>
                </a:solidFill>
                <a:latin typeface="Monotype Corsiva" panose="03010101010201010101" pitchFamily="66" charset="0"/>
              </a:rPr>
              <a:t>Инфракрасное</a:t>
            </a:r>
            <a:r>
              <a:rPr lang="ru-RU" altLang="ru-RU" sz="2800">
                <a:solidFill>
                  <a:srgbClr val="FF0066"/>
                </a:solidFill>
                <a:latin typeface="Monotype Corsiva" panose="03010101010201010101" pitchFamily="66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66"/>
                </a:solidFill>
                <a:latin typeface="Monotype Corsiva" panose="03010101010201010101" pitchFamily="66" charset="0"/>
              </a:rPr>
              <a:t>излучение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8153400" y="1905000"/>
            <a:ext cx="2133600" cy="1447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66"/>
                </a:solidFill>
                <a:latin typeface="Monotype Corsiva" panose="03010101010201010101" pitchFamily="66" charset="0"/>
              </a:rPr>
              <a:t>Видимый свет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1828800" y="3810000"/>
            <a:ext cx="2514600" cy="1447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66"/>
                </a:solidFill>
                <a:latin typeface="Monotype Corsiva" panose="03010101010201010101" pitchFamily="66" charset="0"/>
              </a:rPr>
              <a:t>Ультрафиолетовое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66"/>
                </a:solidFill>
                <a:latin typeface="Monotype Corsiva" panose="03010101010201010101" pitchFamily="66" charset="0"/>
              </a:rPr>
              <a:t>излучение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914900" y="3810000"/>
            <a:ext cx="2362200" cy="1447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66"/>
                </a:solidFill>
                <a:latin typeface="Monotype Corsiva" panose="03010101010201010101" pitchFamily="66" charset="0"/>
              </a:rPr>
              <a:t>Рентгеновское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66"/>
                </a:solidFill>
                <a:latin typeface="Monotype Corsiva" panose="03010101010201010101" pitchFamily="66" charset="0"/>
              </a:rPr>
              <a:t> излучение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7924800" y="3810000"/>
            <a:ext cx="2438400" cy="1447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66"/>
                </a:solidFill>
                <a:latin typeface="Monotype Corsiva" panose="03010101010201010101" pitchFamily="66" charset="0"/>
              </a:rPr>
              <a:t>Гамма - излучение</a:t>
            </a: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4648200" y="1371600"/>
            <a:ext cx="0" cy="3048000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7620000" y="1371600"/>
            <a:ext cx="0" cy="3124200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3124200" y="1371600"/>
            <a:ext cx="0" cy="53340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6096000" y="1371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>
            <a:off x="9220200" y="1295400"/>
            <a:ext cx="0" cy="533400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>
            <a:off x="7239000" y="4495800"/>
            <a:ext cx="609600" cy="0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07" name="Line 15"/>
          <p:cNvSpPr>
            <a:spLocks noChangeShapeType="1"/>
          </p:cNvSpPr>
          <p:nvPr/>
        </p:nvSpPr>
        <p:spPr bwMode="auto">
          <a:xfrm>
            <a:off x="4343400" y="4419600"/>
            <a:ext cx="533400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6096000" y="1371600"/>
            <a:ext cx="0" cy="533400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73FBDC-C1C5-4611-B24A-039C9C3BDEFB}" type="slidenum">
              <a:rPr lang="ru-RU" altLang="ru-RU" sz="1400">
                <a:latin typeface="Arial" panose="020B0604020202020204" pitchFamily="34" charset="0"/>
              </a:rPr>
              <a:pPr/>
              <a:t>32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74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Шкала электромагнитных излучений.</a:t>
            </a:r>
          </a:p>
        </p:txBody>
      </p:sp>
      <p:pic>
        <p:nvPicPr>
          <p:cNvPr id="199683" name="Picture 3" descr="шкал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62400"/>
            <a:ext cx="914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4" name="Text Box 4"/>
          <p:cNvSpPr txBox="1">
            <a:spLocks noChangeArrowheads="1"/>
          </p:cNvSpPr>
          <p:nvPr/>
        </p:nvSpPr>
        <p:spPr bwMode="auto">
          <a:xfrm>
            <a:off x="1738314" y="1785939"/>
            <a:ext cx="89296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	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электромагнитных волн простирается от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длинных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радиоволн до гамма – лучей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	Электромагнитные волны различной длины условно делят на диапазоны по различным признакам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 способу получения, способу регистрации, характеру взаимодействия с веществом).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F64C67-BE5F-4FD8-A1BE-000F75AAEF63}" type="slidenum">
              <a:rPr lang="ru-RU" altLang="ru-RU" sz="1400">
                <a:latin typeface="Arial" panose="020B0604020202020204" pitchFamily="34" charset="0"/>
              </a:rPr>
              <a:pPr/>
              <a:t>33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64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9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500"/>
                                        <p:tgtEl>
                                          <p:spTgt spid="199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2" grpId="0" autoUpdateAnimBg="0"/>
      <p:bldP spid="199684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424113" y="2205038"/>
            <a:ext cx="7543800" cy="1600200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ru-RU" altLang="ru-RU" sz="6000">
                <a:solidFill>
                  <a:srgbClr val="C00000"/>
                </a:solidFill>
                <a:latin typeface="Monotype Corsiva" panose="03010101010201010101" pitchFamily="66" charset="0"/>
              </a:rPr>
              <a:t>Все виды излучений имеют, по существу, одну и ту же физическую природу.</a:t>
            </a:r>
            <a:br>
              <a:rPr lang="ru-RU" altLang="ru-RU" sz="600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altLang="ru-RU" sz="6000">
                <a:solidFill>
                  <a:srgbClr val="C00000"/>
                </a:solidFill>
                <a:latin typeface="Monotype Corsiva" panose="03010101010201010101" pitchFamily="66" charset="0"/>
              </a:rPr>
              <a:t/>
            </a:r>
            <a:br>
              <a:rPr lang="ru-RU" altLang="ru-RU" sz="600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altLang="ru-RU" sz="6000">
                <a:solidFill>
                  <a:srgbClr val="009900"/>
                </a:solidFill>
                <a:latin typeface="Monotype Corsiva" panose="03010101010201010101" pitchFamily="66" charset="0"/>
              </a:rPr>
              <a:t>Луи де Бройль</a:t>
            </a:r>
            <a:r>
              <a:rPr lang="ru-RU" altLang="ru-RU" sz="3600">
                <a:solidFill>
                  <a:srgbClr val="009900"/>
                </a:solidFill>
                <a:latin typeface="Monotype Corsiva" panose="03010101010201010101" pitchFamily="66" charset="0"/>
              </a:rPr>
              <a:t>   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EB5BC0-C1A7-46A2-B649-B1FB94D9D682}" type="slidenum">
              <a:rPr lang="ru-RU" altLang="ru-RU" sz="1400">
                <a:latin typeface="Arial" panose="020B0604020202020204" pitchFamily="34" charset="0"/>
              </a:rPr>
              <a:pPr/>
              <a:t>34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24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007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6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861" name="Group 85"/>
          <p:cNvGraphicFramePr>
            <a:graphicFrameLocks noGrp="1"/>
          </p:cNvGraphicFramePr>
          <p:nvPr/>
        </p:nvGraphicFramePr>
        <p:xfrm>
          <a:off x="1447800" y="15876"/>
          <a:ext cx="9220200" cy="6970713"/>
        </p:xfrm>
        <a:graphic>
          <a:graphicData uri="http://schemas.openxmlformats.org/drawingml/2006/table">
            <a:tbl>
              <a:tblPr/>
              <a:tblGrid>
                <a:gridCol w="1360488"/>
                <a:gridCol w="1444625"/>
                <a:gridCol w="1444625"/>
                <a:gridCol w="1517650"/>
                <a:gridCol w="1606550"/>
                <a:gridCol w="1846262"/>
              </a:tblGrid>
              <a:tr h="560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latin typeface="Arial" charset="0"/>
                        </a:rPr>
                        <a:t>Виды излучений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latin typeface="Arial" charset="0"/>
                        </a:rPr>
                        <a:t>Длина волны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latin typeface="Arial" charset="0"/>
                        </a:rPr>
                        <a:t>Получение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latin typeface="Arial" charset="0"/>
                        </a:rPr>
                        <a:t>Регистра-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latin typeface="Arial" charset="0"/>
                        </a:rPr>
                        <a:t>ция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latin typeface="Arial" charset="0"/>
                        </a:rPr>
                        <a:t>Характери-стика, свойства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latin typeface="Arial" charset="0"/>
                        </a:rPr>
                        <a:t>Применение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1030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Радиоволны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км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3х10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4 – 3х10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 Гц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Транзистор-ные цепи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Резонатор Герца,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Когерер, антенна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Отражение, Преломление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Дифракция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Поляризация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Связь 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навигация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10303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Инфракрас-ное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излучение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0,1м – 770нм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3х10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12 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 10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 Гц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Электричес-кий камин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Болометр,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Фотоэлемент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термостолбик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Отражение, Преломление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Дифракция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Поляризация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Приготовл. пищи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Нагревание, сушка,фотокопиро-вание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1087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Видимый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свет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770 – 380 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4х10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14 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8х10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 Гц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Солнце.Лампа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накаливания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Молнии,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Пламя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Спектрограф,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Болометр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Отражение, Преломление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Дифракция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Поляризация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Наблюдение за видимым миром,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путем отражения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1158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Ультрафио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летовое излучение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380 – 5 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8х10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14 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 10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 Гц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Разрядная трубка,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углеродная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Дуга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Фотоэлемент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Люминесцен-ция, болометр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Фотохимиче-ские реакции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Лечение заболеваний кожи, уничтожение бактерий, сторож. устройства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1329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Рентгеновс- кое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излучение 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нм–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–2 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 10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16 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3х10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 Гц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Рентгеновс-кая трубка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Фотопластинка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Проникаю-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щая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способность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Дифракция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Рентгенография, радиология, обнаружение под-делок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774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 -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излучение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x10^-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10^-15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Циклотрон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Кобальт - 60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Трубка Гейгера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Большая проникающая способность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Стерилизация,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Медицина, лечение рака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27451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BE1309D-AAC3-40F2-86C0-060928D1F860}" type="slidenum">
              <a:rPr lang="ru-RU" altLang="ru-RU" sz="1400">
                <a:latin typeface="Arial" panose="020B0604020202020204" pitchFamily="34" charset="0"/>
              </a:rPr>
              <a:pPr/>
              <a:t>35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263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38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image011"/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7" t="5785" r="2570"/>
          <a:stretch>
            <a:fillRect/>
          </a:stretch>
        </p:blipFill>
        <p:spPr bwMode="auto">
          <a:xfrm>
            <a:off x="1487488" y="-46038"/>
            <a:ext cx="9180513" cy="693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81E788C-E5D5-4375-A80B-1E7563764802}" type="slidenum">
              <a:rPr lang="ru-RU" altLang="ru-RU" sz="1400">
                <a:latin typeface="Arial" panose="020B0604020202020204" pitchFamily="34" charset="0"/>
              </a:rPr>
              <a:pPr/>
              <a:t>36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163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09751" y="1052514"/>
            <a:ext cx="8607425" cy="55451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000"/>
              <a:t>	</a:t>
            </a:r>
            <a:r>
              <a:rPr lang="ru-RU" altLang="ru-RU"/>
              <a:t>	</a:t>
            </a:r>
            <a:r>
              <a:rPr lang="ru-RU" altLang="ru-RU">
                <a:latin typeface="Times New Roman" panose="02020603050405020304" pitchFamily="18" charset="0"/>
              </a:rPr>
              <a:t>Световое давление было впервые обнаружено и измерено в 1899 г. в Москве русским ученым П.Н. Лебедевым (1866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altLang="ru-RU">
                <a:latin typeface="Times New Roman" panose="02020603050405020304" pitchFamily="18" charset="0"/>
              </a:rPr>
              <a:t>1912).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	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Давление света </a:t>
            </a:r>
            <a:r>
              <a:rPr lang="ru-RU" altLang="ru-RU">
                <a:latin typeface="Times New Roman" panose="02020603050405020304" pitchFamily="18" charset="0"/>
              </a:rPr>
              <a:t>можно рассчитать по формуле: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					    </a:t>
            </a:r>
            <a:r>
              <a:rPr lang="en-US" altLang="ru-RU" i="1">
                <a:latin typeface="Times New Roman" panose="02020603050405020304" pitchFamily="18" charset="0"/>
              </a:rPr>
              <a:t>J </a:t>
            </a:r>
            <a:r>
              <a:rPr lang="ru-RU" altLang="ru-RU">
                <a:latin typeface="Times New Roman" panose="02020603050405020304" pitchFamily="18" charset="0"/>
              </a:rPr>
              <a:t>– интенсивность света,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					    </a:t>
            </a:r>
            <a:r>
              <a:rPr lang="en-US" altLang="ru-RU" i="1">
                <a:latin typeface="Times New Roman" panose="02020603050405020304" pitchFamily="18" charset="0"/>
              </a:rPr>
              <a:t>K</a:t>
            </a:r>
            <a:r>
              <a:rPr lang="ru-RU" altLang="ru-RU">
                <a:latin typeface="Times New Roman" panose="02020603050405020304" pitchFamily="18" charset="0"/>
              </a:rPr>
              <a:t> –коэффициент отражения.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ru-RU" sz="2000"/>
          </a:p>
          <a:p>
            <a:pPr eaLnBrk="1" hangingPunct="1">
              <a:lnSpc>
                <a:spcPct val="90000"/>
              </a:lnSpc>
            </a:pPr>
            <a:endParaRPr lang="ru-RU" altLang="ru-RU" sz="2000"/>
          </a:p>
        </p:txBody>
      </p:sp>
      <p:graphicFrame>
        <p:nvGraphicFramePr>
          <p:cNvPr id="38915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2452688" y="2714625"/>
          <a:ext cx="273685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4" imgW="863225" imgH="457002" progId="Equation.3">
                  <p:embed/>
                </p:oleObj>
              </mc:Choice>
              <mc:Fallback>
                <p:oleObj name="Формула" r:id="rId4" imgW="863225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688" y="2714625"/>
                        <a:ext cx="2736850" cy="14478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Прямоугольник 7"/>
          <p:cNvSpPr>
            <a:spLocks noChangeArrowheads="1"/>
          </p:cNvSpPr>
          <p:nvPr/>
        </p:nvSpPr>
        <p:spPr bwMode="auto">
          <a:xfrm>
            <a:off x="2667000" y="4572000"/>
            <a:ext cx="800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При наклонном падении волны: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35102B-C57F-44C4-A625-94E55BD773EA}" type="slidenum">
              <a:rPr lang="ru-RU" altLang="ru-RU" sz="1400">
                <a:latin typeface="Arial" panose="020B0604020202020204" pitchFamily="34" charset="0"/>
              </a:rPr>
              <a:pPr/>
              <a:t>37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38918" name="Object 7"/>
          <p:cNvGraphicFramePr>
            <a:graphicFrameLocks noChangeAspect="1"/>
          </p:cNvGraphicFramePr>
          <p:nvPr/>
        </p:nvGraphicFramePr>
        <p:xfrm>
          <a:off x="3452814" y="5357814"/>
          <a:ext cx="338772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6" imgW="1320800" imgH="457200" progId="Equation.3">
                  <p:embed/>
                </p:oleObj>
              </mc:Choice>
              <mc:Fallback>
                <p:oleObj name="Формула" r:id="rId6" imgW="1320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2814" y="5357814"/>
                        <a:ext cx="3387725" cy="11715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TextBox 1"/>
          <p:cNvSpPr txBox="1">
            <a:spLocks noChangeArrowheads="1"/>
          </p:cNvSpPr>
          <p:nvPr/>
        </p:nvSpPr>
        <p:spPr bwMode="auto">
          <a:xfrm>
            <a:off x="4808539" y="404814"/>
            <a:ext cx="2530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2800"/>
              <a:t>Давление света</a:t>
            </a:r>
          </a:p>
        </p:txBody>
      </p:sp>
    </p:spTree>
    <p:extLst>
      <p:ext uri="{BB962C8B-B14F-4D97-AF65-F5344CB8AC3E}">
        <p14:creationId xmlns:p14="http://schemas.microsoft.com/office/powerpoint/2010/main" val="16193388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Лебеде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1"/>
            <a:ext cx="7667625" cy="68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CCEB2A7-22C7-481C-94A1-714935DCCF95}" type="slidenum">
              <a:rPr lang="ru-RU" altLang="ru-RU" sz="1400">
                <a:latin typeface="Arial" panose="020B0604020202020204" pitchFamily="34" charset="0"/>
              </a:rPr>
              <a:pPr/>
              <a:t>38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677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558925" y="433388"/>
            <a:ext cx="9144000" cy="5732462"/>
          </a:xfrm>
        </p:spPr>
        <p:txBody>
          <a:bodyPr>
            <a:normAutofit lnSpcReduction="10000"/>
          </a:bodyPr>
          <a:lstStyle/>
          <a:p>
            <a:pPr algn="l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ru-RU" sz="2800"/>
              <a:t>	</a:t>
            </a:r>
            <a:r>
              <a:rPr lang="ru-RU" altLang="ru-RU" sz="3400">
                <a:latin typeface="Times New Roman" panose="02020603050405020304" pitchFamily="18" charset="0"/>
              </a:rPr>
              <a:t>Давление света и электромагнитный импульс настолько малы, что непосредственное их измерение затруднительно. </a:t>
            </a:r>
            <a:endParaRPr lang="en-US" altLang="ru-RU" sz="3400">
              <a:latin typeface="Times New Roman" panose="02020603050405020304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3400">
                <a:latin typeface="Times New Roman" panose="02020603050405020304" pitchFamily="18" charset="0"/>
              </a:rPr>
              <a:t>	Так, зеркало, расположенное на расстоянии 1 м от источника света в миллион свечей (кандел), испытывает давление 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3400">
                <a:latin typeface="Times New Roman" panose="02020603050405020304" pitchFamily="18" charset="0"/>
              </a:rPr>
              <a:t>10</a:t>
            </a:r>
            <a:r>
              <a:rPr lang="ru-RU" altLang="ru-RU" sz="3400" baseline="3000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altLang="ru-RU" sz="3400" baseline="30000">
                <a:latin typeface="Times New Roman" panose="02020603050405020304" pitchFamily="18" charset="0"/>
              </a:rPr>
              <a:t>7 </a:t>
            </a:r>
            <a:r>
              <a:rPr lang="ru-RU" altLang="ru-RU" sz="3400">
                <a:latin typeface="Times New Roman" panose="02020603050405020304" pitchFamily="18" charset="0"/>
              </a:rPr>
              <a:t>Н/м</a:t>
            </a:r>
            <a:r>
              <a:rPr lang="ru-RU" altLang="ru-RU" sz="3400" baseline="30000">
                <a:latin typeface="Times New Roman" panose="02020603050405020304" pitchFamily="18" charset="0"/>
              </a:rPr>
              <a:t>2</a:t>
            </a:r>
            <a:r>
              <a:rPr lang="ru-RU" altLang="ru-RU" sz="3400">
                <a:latin typeface="Times New Roman" panose="02020603050405020304" pitchFamily="18" charset="0"/>
              </a:rPr>
              <a:t>. </a:t>
            </a:r>
            <a:r>
              <a:rPr lang="en-US" altLang="ru-RU" sz="3400">
                <a:latin typeface="Times New Roman" panose="02020603050405020304" pitchFamily="18" charset="0"/>
              </a:rPr>
              <a:t>	</a:t>
            </a:r>
          </a:p>
          <a:p>
            <a:pPr algn="l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ru-RU" sz="3400">
                <a:latin typeface="Times New Roman" panose="02020603050405020304" pitchFamily="18" charset="0"/>
              </a:rPr>
              <a:t>	</a:t>
            </a:r>
            <a:r>
              <a:rPr lang="ru-RU" altLang="ru-RU" sz="3400">
                <a:latin typeface="Times New Roman" panose="02020603050405020304" pitchFamily="18" charset="0"/>
              </a:rPr>
              <a:t>Давление излучения Солнца на поверхность Земли равно 4,3</a:t>
            </a:r>
            <a:r>
              <a:rPr lang="ru-RU" altLang="ru-RU" sz="3400">
                <a:latin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ru-RU" altLang="ru-RU" sz="3400">
                <a:latin typeface="Times New Roman" panose="02020603050405020304" pitchFamily="18" charset="0"/>
              </a:rPr>
              <a:t>10</a:t>
            </a:r>
            <a:r>
              <a:rPr lang="ru-RU" altLang="ru-RU" sz="3400" baseline="3000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altLang="ru-RU" sz="3400" baseline="30000">
                <a:latin typeface="Times New Roman" panose="02020603050405020304" pitchFamily="18" charset="0"/>
              </a:rPr>
              <a:t>6 </a:t>
            </a:r>
            <a:r>
              <a:rPr lang="ru-RU" altLang="ru-RU" sz="3400">
                <a:latin typeface="Times New Roman" panose="02020603050405020304" pitchFamily="18" charset="0"/>
              </a:rPr>
              <a:t>Н/м</a:t>
            </a:r>
            <a:r>
              <a:rPr lang="ru-RU" altLang="ru-RU" sz="3400" baseline="30000">
                <a:latin typeface="Times New Roman" panose="02020603050405020304" pitchFamily="18" charset="0"/>
              </a:rPr>
              <a:t>2</a:t>
            </a:r>
          </a:p>
          <a:p>
            <a:pPr algn="l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3400">
                <a:latin typeface="Times New Roman" panose="02020603050405020304" pitchFamily="18" charset="0"/>
              </a:rPr>
              <a:t> 	Общее давление излучения Солнца на Землю равно 6</a:t>
            </a:r>
            <a:r>
              <a:rPr lang="ru-RU" altLang="ru-RU" sz="3400">
                <a:latin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ru-RU" altLang="ru-RU" sz="3400">
                <a:latin typeface="Times New Roman" panose="02020603050405020304" pitchFamily="18" charset="0"/>
              </a:rPr>
              <a:t>10</a:t>
            </a:r>
            <a:r>
              <a:rPr lang="ru-RU" altLang="ru-RU" sz="3400" baseline="30000">
                <a:latin typeface="Times New Roman" panose="02020603050405020304" pitchFamily="18" charset="0"/>
              </a:rPr>
              <a:t>8</a:t>
            </a:r>
            <a:r>
              <a:rPr lang="ru-RU" altLang="ru-RU" sz="3400">
                <a:latin typeface="Times New Roman" panose="02020603050405020304" pitchFamily="18" charset="0"/>
              </a:rPr>
              <a:t> Н,    что в 10</a:t>
            </a:r>
            <a:r>
              <a:rPr lang="ru-RU" altLang="ru-RU" sz="3400" baseline="30000">
                <a:latin typeface="Times New Roman" panose="02020603050405020304" pitchFamily="18" charset="0"/>
              </a:rPr>
              <a:t>13</a:t>
            </a:r>
            <a:r>
              <a:rPr lang="ru-RU" altLang="ru-RU" sz="3400">
                <a:latin typeface="Times New Roman" panose="02020603050405020304" pitchFamily="18" charset="0"/>
              </a:rPr>
              <a:t> раз меньше силы притяжения Солнца.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6E88D85-6731-4233-9C53-C1558981382C}" type="slidenum">
              <a:rPr lang="ru-RU" altLang="ru-RU" sz="1400">
                <a:latin typeface="Arial" panose="020B0604020202020204" pitchFamily="34" charset="0"/>
              </a:rPr>
              <a:pPr/>
              <a:t>39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789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4"/>
          <p:cNvGrpSpPr>
            <a:grpSpLocks/>
          </p:cNvGrpSpPr>
          <p:nvPr/>
        </p:nvGrpSpPr>
        <p:grpSpPr bwMode="auto">
          <a:xfrm>
            <a:off x="7464425" y="476251"/>
            <a:ext cx="2952750" cy="5400675"/>
            <a:chOff x="7473" y="1624"/>
            <a:chExt cx="1724" cy="4287"/>
          </a:xfrm>
        </p:grpSpPr>
        <p:pic>
          <p:nvPicPr>
            <p:cNvPr id="41990" name="Picture 5" descr="12_9'"/>
            <p:cNvPicPr>
              <a:picLocks noChangeAspect="1" noChangeArrowheads="1"/>
            </p:cNvPicPr>
            <p:nvPr/>
          </p:nvPicPr>
          <p:blipFill>
            <a:blip r:embed="rId3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3" y="1673"/>
              <a:ext cx="1603" cy="4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1" name="Rectangle 6"/>
            <p:cNvSpPr>
              <a:spLocks noChangeArrowheads="1"/>
            </p:cNvSpPr>
            <p:nvPr/>
          </p:nvSpPr>
          <p:spPr bwMode="auto">
            <a:xfrm>
              <a:off x="8420" y="1624"/>
              <a:ext cx="777" cy="14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</p:grpSp>
      <p:pic>
        <p:nvPicPr>
          <p:cNvPr id="41987" name="Picture 7" descr="12_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4637" r="7674" b="27840"/>
          <a:stretch>
            <a:fillRect/>
          </a:stretch>
        </p:blipFill>
        <p:spPr bwMode="auto">
          <a:xfrm>
            <a:off x="2063750" y="549276"/>
            <a:ext cx="4781550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Rectangle 8"/>
          <p:cNvSpPr>
            <a:spLocks noGrp="1" noChangeArrowheads="1"/>
          </p:cNvSpPr>
          <p:nvPr>
            <p:ph type="title"/>
          </p:nvPr>
        </p:nvSpPr>
        <p:spPr>
          <a:xfrm>
            <a:off x="2208213" y="571500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mtClean="0"/>
              <a:t>Радиометр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3AA30C3-B367-494F-BDD7-56918FA8E274}" type="slidenum">
              <a:rPr lang="ru-RU" altLang="ru-RU" sz="1400">
                <a:latin typeface="Arial" panose="020B0604020202020204" pitchFamily="34" charset="0"/>
              </a:rPr>
              <a:pPr/>
              <a:t>40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85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Univers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BBF0612-4910-4E2E-BF59-68FAACCE4B89}" type="slidenum">
              <a:rPr lang="ru-RU" altLang="ru-RU" sz="1400">
                <a:latin typeface="Arial" panose="020B0604020202020204" pitchFamily="34" charset="0"/>
              </a:rPr>
              <a:pPr/>
              <a:t>41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219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341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C8CCA20-3319-499A-979C-6503D6CA5FEB}" type="slidenum">
              <a:rPr lang="ru-RU" altLang="ru-RU" sz="1400">
                <a:latin typeface="Arial" panose="020B0604020202020204" pitchFamily="34" charset="0"/>
              </a:rPr>
              <a:pPr/>
              <a:t>42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319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AutoShap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774826" y="260350"/>
            <a:ext cx="8709025" cy="647700"/>
          </a:xfrm>
          <a:prstGeom prst="hexagon">
            <a:avLst>
              <a:gd name="adj" fmla="val 16932"/>
              <a:gd name="vf" fmla="val 115470"/>
            </a:avLst>
          </a:prstGeom>
          <a:gradFill rotWithShape="1">
            <a:gsLst>
              <a:gs pos="0">
                <a:srgbClr val="C1DAFF"/>
              </a:gs>
              <a:gs pos="50000">
                <a:srgbClr val="EAEAEA"/>
              </a:gs>
              <a:gs pos="100000">
                <a:srgbClr val="C1DA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22.4 Энергия и импульс ЭМП</a:t>
            </a:r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1631951" y="1500189"/>
            <a:ext cx="8964613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</a:t>
            </a:r>
            <a:r>
              <a:rPr lang="ru-RU" altLang="ru-RU" sz="36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Распространение электромагнитных волн связано с переносом энергии </a:t>
            </a:r>
            <a:r>
              <a:rPr lang="ru-RU" altLang="ru-RU" sz="3600">
                <a:latin typeface="Times New Roman" panose="02020603050405020304" pitchFamily="18" charset="0"/>
              </a:rPr>
              <a:t>(подобно тому, как </a:t>
            </a:r>
            <a:r>
              <a:rPr lang="ru-RU" altLang="ru-RU" sz="3600">
                <a:solidFill>
                  <a:srgbClr val="C00000"/>
                </a:solidFill>
                <a:latin typeface="Times New Roman" panose="02020603050405020304" pitchFamily="18" charset="0"/>
              </a:rPr>
              <a:t>распространение упругих волн в веществе связано с переносом механической энергии</a:t>
            </a:r>
            <a:r>
              <a:rPr lang="ru-RU" altLang="ru-RU" sz="3600">
                <a:latin typeface="Times New Roman" panose="02020603050405020304" pitchFamily="18" charset="0"/>
              </a:rPr>
              <a:t>). Сама возможность обнаружения ЭМВ указывает на то, что они </a:t>
            </a:r>
            <a:r>
              <a:rPr lang="ru-RU" altLang="ru-RU" sz="36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переносят энергию.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0B7BB23-23BE-4C11-8DF2-20E4CDF76A66}" type="slidenum">
              <a:rPr lang="ru-RU" altLang="ru-RU" sz="1400">
                <a:latin typeface="Arial" panose="020B0604020202020204" pitchFamily="34" charset="0"/>
              </a:rPr>
              <a:pPr/>
              <a:t>43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304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919288" y="44450"/>
            <a:ext cx="820896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defRPr/>
            </a:pPr>
            <a:r>
              <a:rPr lang="ru-RU" altLang="ru-RU" sz="3000" dirty="0"/>
              <a:t>	Для характеристики переносимой волной энергии русским ученым </a:t>
            </a:r>
            <a:r>
              <a:rPr lang="ru-RU" altLang="ru-RU" sz="3000" dirty="0">
                <a:solidFill>
                  <a:srgbClr val="C00000"/>
                </a:solidFill>
              </a:rPr>
              <a:t>Н.А </a:t>
            </a:r>
            <a:r>
              <a:rPr lang="ru-RU" altLang="ru-RU" sz="3000" dirty="0" err="1">
                <a:solidFill>
                  <a:srgbClr val="C00000"/>
                </a:solidFill>
              </a:rPr>
              <a:t>Умовым</a:t>
            </a:r>
            <a:r>
              <a:rPr lang="ru-RU" altLang="ru-RU" sz="3000" dirty="0">
                <a:solidFill>
                  <a:srgbClr val="C00000"/>
                </a:solidFill>
              </a:rPr>
              <a:t> </a:t>
            </a:r>
            <a:r>
              <a:rPr lang="ru-RU" altLang="ru-RU" sz="3000" dirty="0"/>
              <a:t>были введены понятия о скорости и направлении движения энергии, о потоке энергии. Спустя десять лет после этого, в 1884 г. английский ученый </a:t>
            </a:r>
            <a:r>
              <a:rPr lang="ru-RU" altLang="ru-RU" sz="3000" dirty="0">
                <a:solidFill>
                  <a:srgbClr val="C00000"/>
                </a:solidFill>
              </a:rPr>
              <a:t>Джон </a:t>
            </a:r>
            <a:r>
              <a:rPr lang="ru-RU" altLang="ru-RU" sz="3000" dirty="0" err="1">
                <a:solidFill>
                  <a:srgbClr val="C00000"/>
                </a:solidFill>
              </a:rPr>
              <a:t>Пойнтинг</a:t>
            </a:r>
            <a:r>
              <a:rPr lang="ru-RU" altLang="ru-RU" sz="3000" dirty="0">
                <a:solidFill>
                  <a:srgbClr val="C00000"/>
                </a:solidFill>
              </a:rPr>
              <a:t> </a:t>
            </a:r>
            <a:r>
              <a:rPr lang="ru-RU" altLang="ru-RU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описал</a:t>
            </a:r>
            <a:r>
              <a:rPr lang="ru-RU" altLang="ru-RU" sz="3000" dirty="0"/>
              <a:t> процесс переноса энергии с </a:t>
            </a:r>
            <a:r>
              <a:rPr lang="ru-RU" altLang="ru-RU" sz="3000" b="1" i="1" dirty="0">
                <a:solidFill>
                  <a:srgbClr val="C00000"/>
                </a:solidFill>
              </a:rPr>
              <a:t>помощью вектора плотности потока энергии.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D22C1BE-D57A-4B30-B71A-C7B7A1EF2F6C}" type="slidenum">
              <a:rPr lang="ru-RU" altLang="ru-RU" sz="1400">
                <a:latin typeface="Arial" panose="020B0604020202020204" pitchFamily="34" charset="0"/>
              </a:rPr>
              <a:pPr/>
              <a:t>44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038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ChangeArrowheads="1"/>
          </p:cNvSpPr>
          <p:nvPr/>
        </p:nvSpPr>
        <p:spPr bwMode="auto">
          <a:xfrm>
            <a:off x="1524001" y="29032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7107" name="Object 2"/>
          <p:cNvGraphicFramePr>
            <a:graphicFrameLocks noChangeAspect="1"/>
          </p:cNvGraphicFramePr>
          <p:nvPr/>
        </p:nvGraphicFramePr>
        <p:xfrm>
          <a:off x="3744914" y="747713"/>
          <a:ext cx="5494337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4" imgW="2171700" imgH="469900" progId="Equation.3">
                  <p:embed/>
                </p:oleObj>
              </mc:Choice>
              <mc:Fallback>
                <p:oleObj name="Формула" r:id="rId4" imgW="21717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914" y="747713"/>
                        <a:ext cx="5494337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1524000" y="1857375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	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Поток энергии через единичную площадку, перпендикулярную направлению распростране-ния волны в единицу времени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</a:rPr>
              <a:t>: 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524000" y="-8572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Объемная плотность энергии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w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электромагнитной волны </a:t>
            </a: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1524001" y="30413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7111" name="Object 6"/>
          <p:cNvGraphicFramePr>
            <a:graphicFrameLocks noChangeAspect="1"/>
          </p:cNvGraphicFramePr>
          <p:nvPr/>
        </p:nvGraphicFramePr>
        <p:xfrm>
          <a:off x="4681539" y="3429000"/>
          <a:ext cx="26447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6" imgW="1002865" imgH="190417" progId="Equation.3">
                  <p:embed/>
                </p:oleObj>
              </mc:Choice>
              <mc:Fallback>
                <p:oleObj name="Формула" r:id="rId6" imgW="1002865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1539" y="3429000"/>
                        <a:ext cx="26447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9480550" y="3422650"/>
            <a:ext cx="11747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(22.5)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1524000" y="4000500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latin typeface="Times New Roman" panose="02020603050405020304" pitchFamily="18" charset="0"/>
              </a:rPr>
              <a:t>	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Вектор плотности потока электромагнитной энергии называется вектором Умова - Пойнтинга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: </a:t>
            </a:r>
          </a:p>
        </p:txBody>
      </p:sp>
      <p:sp>
        <p:nvSpPr>
          <p:cNvPr id="47114" name="Rectangle 11"/>
          <p:cNvSpPr>
            <a:spLocks noChangeArrowheads="1"/>
          </p:cNvSpPr>
          <p:nvPr/>
        </p:nvSpPr>
        <p:spPr bwMode="auto">
          <a:xfrm>
            <a:off x="1524001" y="30032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7115" name="Object 10"/>
          <p:cNvGraphicFramePr>
            <a:graphicFrameLocks noChangeAspect="1"/>
          </p:cNvGraphicFramePr>
          <p:nvPr/>
        </p:nvGraphicFramePr>
        <p:xfrm>
          <a:off x="4953000" y="5643563"/>
          <a:ext cx="213360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Формула" r:id="rId8" imgW="723586" imgH="266584" progId="Equation.3">
                  <p:embed/>
                </p:oleObj>
              </mc:Choice>
              <mc:Fallback>
                <p:oleObj name="Формула" r:id="rId8" imgW="72358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5643563"/>
                        <a:ext cx="2133600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C0E10A7-D31B-4B10-A8F9-80DB613427D8}" type="slidenum">
              <a:rPr lang="ru-RU" altLang="ru-RU" sz="1400">
                <a:latin typeface="Arial" panose="020B0604020202020204" pitchFamily="34" charset="0"/>
              </a:rPr>
              <a:pPr/>
              <a:t>45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47117" name="TextBox 1"/>
          <p:cNvSpPr txBox="1">
            <a:spLocks noChangeArrowheads="1"/>
          </p:cNvSpPr>
          <p:nvPr/>
        </p:nvSpPr>
        <p:spPr bwMode="auto">
          <a:xfrm>
            <a:off x="8472488" y="5673725"/>
            <a:ext cx="1174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/>
              <a:t>(22.6)</a:t>
            </a:r>
          </a:p>
        </p:txBody>
      </p:sp>
    </p:spTree>
    <p:extLst>
      <p:ext uri="{BB962C8B-B14F-4D97-AF65-F5344CB8AC3E}">
        <p14:creationId xmlns:p14="http://schemas.microsoft.com/office/powerpoint/2010/main" val="3126434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537CC05-870F-44DA-AFD1-54FC836EFA28}" type="slidenum">
              <a:rPr lang="ru-RU" altLang="ru-RU" sz="1400">
                <a:latin typeface="Arial" panose="020B0604020202020204" pitchFamily="34" charset="0"/>
              </a:rPr>
              <a:pPr/>
              <a:t>46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1524001" y="0"/>
            <a:ext cx="8964613" cy="668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8132" name="Text Box 3"/>
          <p:cNvSpPr txBox="1">
            <a:spLocks noChangeArrowheads="1"/>
          </p:cNvSpPr>
          <p:nvPr/>
        </p:nvSpPr>
        <p:spPr bwMode="auto">
          <a:xfrm>
            <a:off x="1676400" y="246063"/>
            <a:ext cx="8839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Поток энергии через площадку </a:t>
            </a:r>
            <a:r>
              <a:rPr lang="en-US" altLang="ru-RU" sz="2800" i="1">
                <a:latin typeface="Times New Roman" panose="02020603050405020304" pitchFamily="18" charset="0"/>
              </a:rPr>
              <a:t>dS</a:t>
            </a:r>
            <a:r>
              <a:rPr lang="ru-RU" altLang="ru-RU" sz="280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48133" name="Text Box 7"/>
          <p:cNvSpPr txBox="1">
            <a:spLocks noChangeArrowheads="1"/>
          </p:cNvSpPr>
          <p:nvPr/>
        </p:nvSpPr>
        <p:spPr bwMode="auto">
          <a:xfrm>
            <a:off x="1703388" y="2420938"/>
            <a:ext cx="4953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600" b="1">
                <a:solidFill>
                  <a:srgbClr val="990000"/>
                </a:solidFill>
                <a:latin typeface="Times New Roman" panose="02020603050405020304" pitchFamily="18" charset="0"/>
              </a:rPr>
              <a:t>Теорема Умова - Пойнтинга:</a:t>
            </a:r>
          </a:p>
        </p:txBody>
      </p:sp>
      <p:sp>
        <p:nvSpPr>
          <p:cNvPr id="48134" name="Text Box 9"/>
          <p:cNvSpPr txBox="1">
            <a:spLocks noChangeArrowheads="1"/>
          </p:cNvSpPr>
          <p:nvPr/>
        </p:nvSpPr>
        <p:spPr bwMode="auto">
          <a:xfrm>
            <a:off x="1774825" y="4724400"/>
            <a:ext cx="871378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- уменьшение полной энергии внутри объема </a:t>
            </a:r>
            <a:r>
              <a:rPr lang="en-US" altLang="ru-RU" sz="2800" i="1">
                <a:latin typeface="Times New Roman" panose="02020603050405020304" pitchFamily="18" charset="0"/>
              </a:rPr>
              <a:t>V</a:t>
            </a:r>
            <a:r>
              <a:rPr lang="ru-RU" altLang="ru-RU" sz="2800">
                <a:latin typeface="Times New Roman" panose="02020603050405020304" pitchFamily="18" charset="0"/>
              </a:rPr>
              <a:t> за единицу времени должно быть равно энергии, выходящей через поверхность </a:t>
            </a:r>
            <a:r>
              <a:rPr lang="en-US" altLang="ru-RU" sz="2800">
                <a:latin typeface="Times New Roman" panose="02020603050405020304" pitchFamily="18" charset="0"/>
              </a:rPr>
              <a:t>S</a:t>
            </a:r>
            <a:r>
              <a:rPr lang="ru-RU" altLang="ru-RU" sz="2800">
                <a:latin typeface="Times New Roman" panose="02020603050405020304" pitchFamily="18" charset="0"/>
              </a:rPr>
              <a:t> за единицу времени наружу </a:t>
            </a:r>
            <a:r>
              <a:rPr lang="ru-RU" altLang="ru-RU" sz="2800" b="1">
                <a:latin typeface="Times New Roman" panose="02020603050405020304" pitchFamily="18" charset="0"/>
              </a:rPr>
              <a:t>–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закон сохранения э/м энергии</a:t>
            </a: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8135" name="Object 11"/>
          <p:cNvGraphicFramePr>
            <a:graphicFrameLocks noChangeAspect="1"/>
          </p:cNvGraphicFramePr>
          <p:nvPr/>
        </p:nvGraphicFramePr>
        <p:xfrm>
          <a:off x="2082801" y="1000126"/>
          <a:ext cx="18843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4" imgW="901309" imgH="241195" progId="Equation.3">
                  <p:embed/>
                </p:oleObj>
              </mc:Choice>
              <mc:Fallback>
                <p:oleObj name="Формула" r:id="rId4" imgW="90130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1" y="1000126"/>
                        <a:ext cx="1884363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" name="Object 12"/>
          <p:cNvGraphicFramePr>
            <a:graphicFrameLocks noChangeAspect="1"/>
          </p:cNvGraphicFramePr>
          <p:nvPr/>
        </p:nvGraphicFramePr>
        <p:xfrm>
          <a:off x="4881563" y="1000125"/>
          <a:ext cx="171450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6" imgW="939392" imgH="241195" progId="Equation.3">
                  <p:embed/>
                </p:oleObj>
              </mc:Choice>
              <mc:Fallback>
                <p:oleObj name="Формула" r:id="rId6" imgW="93939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1563" y="1000125"/>
                        <a:ext cx="1714500" cy="43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7" name="Object 13"/>
          <p:cNvGraphicFramePr>
            <a:graphicFrameLocks noChangeAspect="1"/>
          </p:cNvGraphicFramePr>
          <p:nvPr/>
        </p:nvGraphicFramePr>
        <p:xfrm>
          <a:off x="2524125" y="3071813"/>
          <a:ext cx="2643188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Формула" r:id="rId8" imgW="1079500" imgH="508000" progId="Equation.3">
                  <p:embed/>
                </p:oleObj>
              </mc:Choice>
              <mc:Fallback>
                <p:oleObj name="Формула" r:id="rId8" imgW="10795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5" y="3071813"/>
                        <a:ext cx="2643188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38" name="Picture 15" descr="C:\Users\user\Desktop\Рисунок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9" y="1357314"/>
            <a:ext cx="3500437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449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imag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864" y="2781300"/>
            <a:ext cx="6732587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5"/>
          <p:cNvSpPr>
            <a:spLocks noChangeArrowheads="1"/>
          </p:cNvSpPr>
          <p:nvPr/>
        </p:nvSpPr>
        <p:spPr bwMode="auto">
          <a:xfrm>
            <a:off x="1595438" y="0"/>
            <a:ext cx="168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</a:t>
            </a:r>
            <a:r>
              <a:rPr lang="ru-RU" altLang="ru-RU" b="1" i="1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endParaRPr lang="ru-RU" altLang="ru-RU" b="1">
              <a:solidFill>
                <a:srgbClr val="C00000"/>
              </a:solidFill>
            </a:endParaRPr>
          </a:p>
        </p:txBody>
      </p:sp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3095625" y="1"/>
          <a:ext cx="312738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5" imgW="126890" imgH="241091" progId="Equation.3">
                  <p:embed/>
                </p:oleObj>
              </mc:Choice>
              <mc:Fallback>
                <p:oleObj name="Формула" r:id="rId5" imgW="126890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1"/>
                        <a:ext cx="312738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-4441825" y="3039777"/>
            <a:ext cx="184731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9158" name="Object 3"/>
          <p:cNvGraphicFramePr>
            <a:graphicFrameLocks noChangeAspect="1"/>
          </p:cNvGraphicFramePr>
          <p:nvPr/>
        </p:nvGraphicFramePr>
        <p:xfrm>
          <a:off x="-4441825" y="3332164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Формула" r:id="rId7" imgW="114151" imgH="215619" progId="Equation.3">
                  <p:embed/>
                </p:oleObj>
              </mc:Choice>
              <mc:Fallback>
                <p:oleObj name="Формула" r:id="rId7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441825" y="3332164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9" name="Rectangle 8"/>
          <p:cNvSpPr>
            <a:spLocks noChangeArrowheads="1"/>
          </p:cNvSpPr>
          <p:nvPr/>
        </p:nvSpPr>
        <p:spPr bwMode="auto">
          <a:xfrm>
            <a:off x="1524000" y="476250"/>
            <a:ext cx="9144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электромагнитной волны</a:t>
            </a:r>
            <a:r>
              <a:rPr lang="ru-RU" altLang="ru-RU" i="1">
                <a:latin typeface="Times New Roman" panose="02020603050405020304" pitchFamily="18" charset="0"/>
              </a:rPr>
              <a:t>, а его модуль равен энергии, переносимой электромагнитной волной за единицу времени через единичную площадку, перпендикулярную направлению распространения волны.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9160" name="Rectangle 9"/>
          <p:cNvSpPr>
            <a:spLocks noChangeArrowheads="1"/>
          </p:cNvSpPr>
          <p:nvPr/>
        </p:nvSpPr>
        <p:spPr bwMode="auto">
          <a:xfrm>
            <a:off x="3376614" y="0"/>
            <a:ext cx="7291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направлен в сторону распространения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D882E7A-3BC7-41BD-9FAE-53C9EF6C2417}" type="slidenum">
              <a:rPr lang="ru-RU" altLang="ru-RU" sz="1400">
                <a:latin typeface="Arial" panose="020B0604020202020204" pitchFamily="34" charset="0"/>
              </a:rPr>
              <a:pPr/>
              <a:t>47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181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524000" y="-26988"/>
            <a:ext cx="9144000" cy="150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3000" b="1" i="1">
                <a:solidFill>
                  <a:srgbClr val="0033CC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3000" b="1" i="1">
                <a:solidFill>
                  <a:srgbClr val="C00000"/>
                </a:solidFill>
                <a:latin typeface="Times New Roman" panose="02020603050405020304" pitchFamily="18" charset="0"/>
              </a:rPr>
              <a:t>В сферической электромагнитной волне, </a:t>
            </a:r>
            <a:r>
              <a:rPr lang="ru-RU" altLang="ru-RU" sz="3000">
                <a:latin typeface="Times New Roman" panose="02020603050405020304" pitchFamily="18" charset="0"/>
              </a:rPr>
              <a:t>излучаемой ускоренно двигающимися зарядами, векторы </a:t>
            </a:r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7239000" y="1285876"/>
          <a:ext cx="312738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4" imgW="126890" imgH="241091" progId="Equation.3">
                  <p:embed/>
                </p:oleObj>
              </mc:Choice>
              <mc:Fallback>
                <p:oleObj name="Формула" r:id="rId4" imgW="126890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285876"/>
                        <a:ext cx="312738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9810750" y="928689"/>
          <a:ext cx="395288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6" imgW="164885" imgH="215619" progId="Equation.3">
                  <p:embed/>
                </p:oleObj>
              </mc:Choice>
              <mc:Fallback>
                <p:oleObj name="Формула" r:id="rId6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0" y="928689"/>
                        <a:ext cx="395288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3167063" y="857251"/>
          <a:ext cx="442912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Формула" r:id="rId8" imgW="177569" imgH="215619" progId="Equation.3">
                  <p:embed/>
                </p:oleObj>
              </mc:Choice>
              <mc:Fallback>
                <p:oleObj name="Формула" r:id="rId8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857251"/>
                        <a:ext cx="442912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3738564" y="920750"/>
            <a:ext cx="6257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000">
                <a:latin typeface="Times New Roman" panose="02020603050405020304" pitchFamily="18" charset="0"/>
              </a:rPr>
              <a:t>направлены по параллелям, векторы </a:t>
            </a:r>
          </a:p>
        </p:txBody>
      </p:sp>
      <p:sp>
        <p:nvSpPr>
          <p:cNvPr id="50183" name="Rectangle 8"/>
          <p:cNvSpPr>
            <a:spLocks noChangeArrowheads="1"/>
          </p:cNvSpPr>
          <p:nvPr/>
        </p:nvSpPr>
        <p:spPr bwMode="auto">
          <a:xfrm>
            <a:off x="1524000" y="1357314"/>
            <a:ext cx="58816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00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altLang="ru-RU" sz="3000">
                <a:latin typeface="Times New Roman" panose="02020603050405020304" pitchFamily="18" charset="0"/>
              </a:rPr>
              <a:t> по меридианам, а поток энергии</a:t>
            </a:r>
            <a:r>
              <a:rPr lang="ru-RU" altLang="ru-RU" sz="300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50184" name="Rectangle 10"/>
          <p:cNvSpPr>
            <a:spLocks noChangeArrowheads="1"/>
          </p:cNvSpPr>
          <p:nvPr/>
        </p:nvSpPr>
        <p:spPr bwMode="auto">
          <a:xfrm>
            <a:off x="1524001" y="30413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0185" name="Object 9"/>
          <p:cNvGraphicFramePr>
            <a:graphicFrameLocks noChangeAspect="1"/>
          </p:cNvGraphicFramePr>
          <p:nvPr/>
        </p:nvGraphicFramePr>
        <p:xfrm>
          <a:off x="9953625" y="1357313"/>
          <a:ext cx="355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Формула" r:id="rId10" imgW="139639" imgH="190417" progId="Equation.3">
                  <p:embed/>
                </p:oleObj>
              </mc:Choice>
              <mc:Fallback>
                <p:oleObj name="Формула" r:id="rId10" imgW="13963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3625" y="1357313"/>
                        <a:ext cx="355600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6" name="Rectangle 11"/>
          <p:cNvSpPr>
            <a:spLocks noChangeArrowheads="1"/>
          </p:cNvSpPr>
          <p:nvPr/>
        </p:nvSpPr>
        <p:spPr bwMode="auto">
          <a:xfrm>
            <a:off x="7453313" y="1349375"/>
            <a:ext cx="2616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altLang="ru-RU">
                <a:latin typeface="Times New Roman" panose="02020603050405020304" pitchFamily="18" charset="0"/>
              </a:rPr>
              <a:t> по нормали </a:t>
            </a:r>
          </a:p>
        </p:txBody>
      </p:sp>
      <p:pic>
        <p:nvPicPr>
          <p:cNvPr id="50187" name="Picture 12" descr="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4" y="2000250"/>
            <a:ext cx="4948237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81E9232-0BD7-4EEC-AD69-CBD4407319AE}" type="slidenum">
              <a:rPr lang="ru-RU" altLang="ru-RU" sz="1400">
                <a:latin typeface="Arial" panose="020B0604020202020204" pitchFamily="34" charset="0"/>
              </a:rPr>
              <a:pPr/>
              <a:t>48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339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1524000" y="1746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</a:rPr>
              <a:t>Модуль среднего значения </a:t>
            </a:r>
            <a:r>
              <a:rPr lang="ru-RU" altLang="ru-RU" sz="2800">
                <a:latin typeface="Times New Roman" panose="02020603050405020304" pitchFamily="18" charset="0"/>
              </a:rPr>
              <a:t>вектора Умова-Пойнтинга называется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интенсивностью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03" name="Rectangle 4"/>
          <p:cNvSpPr>
            <a:spLocks noChangeArrowheads="1"/>
          </p:cNvSpPr>
          <p:nvPr/>
        </p:nvSpPr>
        <p:spPr bwMode="auto">
          <a:xfrm>
            <a:off x="1524001" y="29651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204" name="Object 3"/>
          <p:cNvGraphicFramePr>
            <a:graphicFrameLocks noChangeAspect="1"/>
          </p:cNvGraphicFramePr>
          <p:nvPr/>
        </p:nvGraphicFramePr>
        <p:xfrm>
          <a:off x="8328025" y="528638"/>
          <a:ext cx="14922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4" imgW="748975" imgH="342751" progId="Equation.3">
                  <p:embed/>
                </p:oleObj>
              </mc:Choice>
              <mc:Fallback>
                <p:oleObj name="Формула" r:id="rId4" imgW="748975" imgH="34275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8025" y="528638"/>
                        <a:ext cx="149225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Rectangle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466850" y="1095166"/>
            <a:ext cx="9144000" cy="2318070"/>
          </a:xfrm>
          <a:prstGeom prst="rect">
            <a:avLst/>
          </a:prstGeom>
          <a:blipFill rotWithShape="1">
            <a:blip r:embed="rId6"/>
            <a:stretch>
              <a:fillRect l="-1400" t="-263" r="-133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51206" name="Rectangle 8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1207" name="Object 7"/>
          <p:cNvGraphicFramePr>
            <a:graphicFrameLocks noChangeAspect="1"/>
          </p:cNvGraphicFramePr>
          <p:nvPr/>
        </p:nvGraphicFramePr>
        <p:xfrm>
          <a:off x="7464426" y="1989139"/>
          <a:ext cx="13684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Формула" r:id="rId7" imgW="761669" imgH="482391" progId="Equation.3">
                  <p:embed/>
                </p:oleObj>
              </mc:Choice>
              <mc:Fallback>
                <p:oleObj name="Формула" r:id="rId7" imgW="761669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426" y="1989139"/>
                        <a:ext cx="13684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8" name="Rectangle 9"/>
          <p:cNvSpPr>
            <a:spLocks noChangeArrowheads="1"/>
          </p:cNvSpPr>
          <p:nvPr/>
        </p:nvSpPr>
        <p:spPr bwMode="auto">
          <a:xfrm>
            <a:off x="1524000" y="2728913"/>
            <a:ext cx="91440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sz="2800">
                <a:latin typeface="Times New Roman" panose="02020603050405020304" pitchFamily="18" charset="0"/>
              </a:rPr>
              <a:t>Зависимость интенсивности излучения от направления называют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диаграммой направленности. </a:t>
            </a:r>
          </a:p>
        </p:txBody>
      </p:sp>
      <p:pic>
        <p:nvPicPr>
          <p:cNvPr id="51209" name="Picture 10" descr="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5" y="3860801"/>
            <a:ext cx="6337300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404CB9-D124-45AA-9322-249383936028}" type="slidenum">
              <a:rPr lang="ru-RU" altLang="ru-RU" sz="1400">
                <a:latin typeface="Arial" panose="020B0604020202020204" pitchFamily="34" charset="0"/>
              </a:rPr>
              <a:pPr/>
              <a:t>49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95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2738438" y="357189"/>
            <a:ext cx="69659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Электромагнитная масса и импульс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524000" y="1287464"/>
            <a:ext cx="9144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Существование давления ЭМВ приводит к выводу о том, что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электромагнитному полю присущ электромагнитный импульс и масса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1524001" y="380653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2229" name="Rectangle 7"/>
          <p:cNvSpPr>
            <a:spLocks noChangeArrowheads="1"/>
          </p:cNvSpPr>
          <p:nvPr/>
        </p:nvSpPr>
        <p:spPr bwMode="auto">
          <a:xfrm>
            <a:off x="1524001" y="36779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3216275" y="2825750"/>
          <a:ext cx="2178050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4" imgW="875920" imgH="444307" progId="Equation.3">
                  <p:embed/>
                </p:oleObj>
              </mc:Choice>
              <mc:Fallback>
                <p:oleObj name="Формула" r:id="rId4" imgW="875920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5" y="2825750"/>
                        <a:ext cx="2178050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Rectangle 9"/>
          <p:cNvSpPr>
            <a:spLocks noChangeArrowheads="1"/>
          </p:cNvSpPr>
          <p:nvPr/>
        </p:nvSpPr>
        <p:spPr bwMode="auto">
          <a:xfrm>
            <a:off x="1524001" y="3782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4381500" y="5357813"/>
          <a:ext cx="156210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Формула" r:id="rId6" imgW="622030" imgH="241195" progId="Equation.3">
                  <p:embed/>
                </p:oleObj>
              </mc:Choice>
              <mc:Fallback>
                <p:oleObj name="Формула" r:id="rId6" imgW="622030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5357813"/>
                        <a:ext cx="156210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3" name="Rectangle 12"/>
          <p:cNvSpPr>
            <a:spLocks noChangeArrowheads="1"/>
          </p:cNvSpPr>
          <p:nvPr/>
        </p:nvSpPr>
        <p:spPr bwMode="auto">
          <a:xfrm>
            <a:off x="1524001" y="35160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2234" name="Object 11"/>
          <p:cNvGraphicFramePr>
            <a:graphicFrameLocks noChangeAspect="1"/>
          </p:cNvGraphicFramePr>
          <p:nvPr/>
        </p:nvGraphicFramePr>
        <p:xfrm>
          <a:off x="6024564" y="3071813"/>
          <a:ext cx="2763837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Формула" r:id="rId8" imgW="1091726" imgH="241195" progId="Equation.3">
                  <p:embed/>
                </p:oleObj>
              </mc:Choice>
              <mc:Fallback>
                <p:oleObj name="Формула" r:id="rId8" imgW="109172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4564" y="3071813"/>
                        <a:ext cx="2763837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5" name="Object 10"/>
          <p:cNvGraphicFramePr>
            <a:graphicFrameLocks noChangeAspect="1"/>
          </p:cNvGraphicFramePr>
          <p:nvPr/>
        </p:nvGraphicFramePr>
        <p:xfrm>
          <a:off x="4381500" y="4357688"/>
          <a:ext cx="133508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Формула" r:id="rId10" imgW="533169" imgH="228501" progId="Equation.3">
                  <p:embed/>
                </p:oleObj>
              </mc:Choice>
              <mc:Fallback>
                <p:oleObj name="Формула" r:id="rId10" imgW="533169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4357688"/>
                        <a:ext cx="1335088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3DCF5E5-07A8-4791-A22E-88B04544F3C6}" type="slidenum">
              <a:rPr lang="ru-RU" altLang="ru-RU" sz="1400">
                <a:latin typeface="Arial" panose="020B0604020202020204" pitchFamily="34" charset="0"/>
              </a:rPr>
              <a:pPr/>
              <a:t>50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447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5"/>
          <p:cNvSpPr>
            <a:spLocks noChangeArrowheads="1"/>
          </p:cNvSpPr>
          <p:nvPr/>
        </p:nvSpPr>
        <p:spPr bwMode="auto">
          <a:xfrm>
            <a:off x="1524001" y="28746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3251" name="Object 4"/>
          <p:cNvGraphicFramePr>
            <a:graphicFrameLocks noChangeAspect="1"/>
          </p:cNvGraphicFramePr>
          <p:nvPr/>
        </p:nvGraphicFramePr>
        <p:xfrm>
          <a:off x="2738439" y="500064"/>
          <a:ext cx="3743325" cy="159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Формула" r:id="rId4" imgW="1231366" imgH="520474" progId="Equation.3">
                  <p:embed/>
                </p:oleObj>
              </mc:Choice>
              <mc:Fallback>
                <p:oleObj name="Формула" r:id="rId4" imgW="1231366" imgH="52047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9" y="500064"/>
                        <a:ext cx="3743325" cy="159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2" name="Rectangle 7"/>
          <p:cNvSpPr>
            <a:spLocks noChangeArrowheads="1"/>
          </p:cNvSpPr>
          <p:nvPr/>
        </p:nvSpPr>
        <p:spPr bwMode="auto">
          <a:xfrm>
            <a:off x="1524000" y="2349501"/>
            <a:ext cx="914400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/>
              <a:t>	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3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электромагнитного импульса 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получается релятивистски  инвариантная формула: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000">
                <a:cs typeface="Times New Roman" panose="02020603050405020304" pitchFamily="18" charset="0"/>
              </a:rPr>
              <a:t>	</a:t>
            </a:r>
            <a:endParaRPr lang="ru-RU" altLang="ru-RU" sz="1800"/>
          </a:p>
        </p:txBody>
      </p:sp>
      <p:graphicFrame>
        <p:nvGraphicFramePr>
          <p:cNvPr id="53253" name="Object 6"/>
          <p:cNvGraphicFramePr>
            <a:graphicFrameLocks noChangeAspect="1"/>
          </p:cNvGraphicFramePr>
          <p:nvPr/>
        </p:nvGraphicFramePr>
        <p:xfrm>
          <a:off x="2738438" y="4214814"/>
          <a:ext cx="6769100" cy="186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Формула" r:id="rId6" imgW="1905000" imgH="520700" progId="Equation.3">
                  <p:embed/>
                </p:oleObj>
              </mc:Choice>
              <mc:Fallback>
                <p:oleObj name="Формула" r:id="rId6" imgW="19050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8" y="4214814"/>
                        <a:ext cx="6769100" cy="186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4" name="Rectangle 8"/>
          <p:cNvSpPr>
            <a:spLocks noChangeArrowheads="1"/>
          </p:cNvSpPr>
          <p:nvPr/>
        </p:nvSpPr>
        <p:spPr bwMode="auto">
          <a:xfrm>
            <a:off x="2501901" y="3789363"/>
            <a:ext cx="2571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>
                <a:cs typeface="Times New Roman" panose="02020603050405020304" pitchFamily="18" charset="0"/>
              </a:rPr>
              <a:t>.</a:t>
            </a:r>
            <a:r>
              <a:rPr lang="ru-RU" altLang="ru-RU" sz="1100"/>
              <a:t> </a:t>
            </a:r>
            <a:endParaRPr lang="ru-RU" altLang="ru-RU" sz="180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8BA5666-8343-441B-9F54-EA7719C1B7D5}" type="slidenum">
              <a:rPr lang="ru-RU" altLang="ru-RU" sz="1400">
                <a:latin typeface="Arial" panose="020B0604020202020204" pitchFamily="34" charset="0"/>
              </a:rPr>
              <a:pPr/>
              <a:t>51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53256" name="Прямоугольник 7"/>
          <p:cNvSpPr>
            <a:spLocks noChangeArrowheads="1"/>
          </p:cNvSpPr>
          <p:nvPr/>
        </p:nvSpPr>
        <p:spPr bwMode="auto">
          <a:xfrm>
            <a:off x="7281864" y="642938"/>
            <a:ext cx="33861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</a:t>
            </a: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заряд движ. частици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– </a:t>
            </a: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радиус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3257" name="Прямоугольник 8"/>
          <p:cNvSpPr>
            <a:spLocks noChangeArrowheads="1"/>
          </p:cNvSpPr>
          <p:nvPr/>
        </p:nvSpPr>
        <p:spPr bwMode="auto">
          <a:xfrm>
            <a:off x="2166938" y="0"/>
            <a:ext cx="6215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Электромагнитная масса </a:t>
            </a:r>
          </a:p>
        </p:txBody>
      </p:sp>
    </p:spTree>
    <p:extLst>
      <p:ext uri="{BB962C8B-B14F-4D97-AF65-F5344CB8AC3E}">
        <p14:creationId xmlns:p14="http://schemas.microsoft.com/office/powerpoint/2010/main" val="314270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1220</Words>
  <Application>Microsoft Office PowerPoint</Application>
  <PresentationFormat>Широкоэкранный</PresentationFormat>
  <Paragraphs>411</Paragraphs>
  <Slides>51</Slides>
  <Notes>46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51</vt:i4>
      </vt:variant>
    </vt:vector>
  </HeadingPairs>
  <TitlesOfParts>
    <vt:vector size="63" baseType="lpstr">
      <vt:lpstr>Arial</vt:lpstr>
      <vt:lpstr>Arial Narrow</vt:lpstr>
      <vt:lpstr>Bookman Old Style</vt:lpstr>
      <vt:lpstr>Calibri</vt:lpstr>
      <vt:lpstr>Calibri Light</vt:lpstr>
      <vt:lpstr>Monotype Corsiva</vt:lpstr>
      <vt:lpstr>Symbol</vt:lpstr>
      <vt:lpstr>Times New Roman</vt:lpstr>
      <vt:lpstr>Wingdings</vt:lpstr>
      <vt:lpstr>Тема Office</vt:lpstr>
      <vt:lpstr>Формула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Вибратор Герца имел несколько модификаций.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Шкала электромагнитных излучений.</vt:lpstr>
      <vt:lpstr>Все виды излучений имеют, по существу, одну и ту же физическую природу.  Луи де Бройль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Радиометр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Nikolay A. Antropov</dc:creator>
  <cp:lastModifiedBy>Nikolay A. Antropov</cp:lastModifiedBy>
  <cp:revision>1</cp:revision>
  <dcterms:created xsi:type="dcterms:W3CDTF">2016-04-18T04:19:47Z</dcterms:created>
  <dcterms:modified xsi:type="dcterms:W3CDTF">2016-04-18T04:19:55Z</dcterms:modified>
</cp:coreProperties>
</file>