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4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Relationship Id="rId9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4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9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4" Type="http://schemas.openxmlformats.org/officeDocument/2006/relationships/image" Target="../media/image1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21F51-949A-4B54-B9EF-4C378E878576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5771E-A18E-4D7C-90B7-DEA0FB50D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4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39BEB1-E882-4C38-8E46-58B35800B5BE}" type="slidenum">
              <a:rPr lang="ru-RU" altLang="ru-RU" sz="1200"/>
              <a:pPr/>
              <a:t>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23572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CC7CDA-2FC4-43D9-B2A6-66BB5364231B}" type="slidenum">
              <a:rPr lang="ru-RU" altLang="ru-RU" sz="120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835729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B566CE-F48D-444E-B986-CDC86D76735F}" type="slidenum">
              <a:rPr lang="ru-RU" altLang="ru-RU" sz="120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37913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C036F2-F3EF-43CD-A5A7-9E4F01E30D6E}" type="slidenum">
              <a:rPr lang="ru-RU" altLang="ru-RU" sz="120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71429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D7622C-FB32-444D-B42A-242FFB7BA130}" type="slidenum">
              <a:rPr lang="ru-RU" altLang="ru-RU" sz="120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73006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02799-6901-4338-A08B-A050E61EB633}" type="slidenum">
              <a:rPr lang="ru-RU" altLang="ru-RU" sz="120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8551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4410DF-C74C-4549-AC2E-111EAA4AA7BE}" type="slidenum">
              <a:rPr lang="ru-RU" altLang="ru-RU" sz="120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51495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069FAB-9BC1-44BD-922C-F8BF8F37BC48}" type="slidenum">
              <a:rPr lang="ru-RU" altLang="ru-RU" sz="120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492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366E30-289F-4D03-AA65-A33EA582F710}" type="slidenum">
              <a:rPr lang="ru-RU" altLang="ru-RU" sz="120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47826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1A9F665-FA38-4A7C-9890-BA520E199E85}" type="slidenum">
              <a:rPr lang="ru-RU" altLang="ru-RU" sz="120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8587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18A00C-CBC5-4F28-A2A6-005D460E393B}" type="slidenum">
              <a:rPr lang="ru-RU" altLang="ru-RU" sz="120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904835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2908A55-65CE-4F1B-8ED0-A00DD6868FBA}" type="slidenum">
              <a:rPr lang="ru-RU" altLang="ru-RU" sz="120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81836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14236D-1953-4A3B-89A6-66AD3496434D}" type="slidenum">
              <a:rPr lang="ru-RU" altLang="ru-RU" sz="120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6493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9C8F25F-6732-4AFA-988C-31F633ABF63D}" type="slidenum">
              <a:rPr lang="ru-RU" altLang="ru-RU" sz="120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42680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0A71333-BFCF-4517-869B-9AFE23FC054E}" type="slidenum">
              <a:rPr lang="ru-RU" altLang="ru-RU" sz="120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039784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87E1DF-CE30-4B05-9AB6-3367433BBCA5}" type="slidenum">
              <a:rPr lang="ru-RU" altLang="ru-RU" sz="120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15460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4E92CB-8C3E-4D1B-8741-9D09AD087090}" type="slidenum">
              <a:rPr lang="ru-RU" altLang="ru-RU" sz="120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2029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C87034-1DC1-4871-A20A-0DE16998DD08}" type="slidenum">
              <a:rPr lang="ru-RU" altLang="ru-RU" sz="1200"/>
              <a:pPr/>
              <a:t>20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4693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F4D22D0-4461-4336-8C76-E84537C4DBC0}" type="slidenum">
              <a:rPr lang="ru-RU" altLang="ru-RU" sz="1200"/>
              <a:pPr/>
              <a:t>21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11356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4BE229-8FB1-4BBF-98C9-7459258926F3}" type="slidenum">
              <a:rPr lang="ru-RU" altLang="ru-RU" sz="120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23448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1A0682-8A0B-442D-AA42-344F2F8667E2}" type="slidenum">
              <a:rPr lang="ru-RU" altLang="ru-RU" sz="120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14616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5C68859-1FD3-4D54-8FE3-BBA694638977}" type="slidenum">
              <a:rPr lang="ru-RU" altLang="ru-RU" sz="120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371995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277605B-1A5E-48A3-8EB5-F97B9A0121E3}" type="slidenum">
              <a:rPr lang="ru-RU" altLang="ru-RU" sz="120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54704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80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BA3378-3219-49C2-A66B-1282E0757819}" type="slidenum">
              <a:rPr lang="ru-RU" altLang="ru-RU" sz="120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766903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7B68299-B39A-46BE-8B8D-0FFA380714FD}" type="slidenum">
              <a:rPr lang="ru-RU" altLang="ru-RU" sz="120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94294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8AC6959-BDF9-4773-85B1-CBE5D9DFBEE8}" type="slidenum">
              <a:rPr lang="ru-RU" altLang="ru-RU" sz="120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096899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11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301A17-902D-48AC-BEE5-1C864740CF20}" type="slidenum">
              <a:rPr lang="ru-RU" altLang="ru-RU" sz="120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34740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21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ACFCCA1-D858-4BDF-8851-EFE3DC374788}" type="slidenum">
              <a:rPr lang="ru-RU" altLang="ru-RU" sz="120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48475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E9B8EA-6A2E-4251-B227-B9B56AADE808}" type="slidenum">
              <a:rPr lang="ru-RU" altLang="ru-RU" sz="120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795824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96F339-2D7D-4AE6-AD8D-5F9EA037D73D}" type="slidenum">
              <a:rPr lang="ru-RU" altLang="ru-RU" sz="120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351893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6A81AE-6D36-4AEE-8722-847D040FEFC3}" type="slidenum">
              <a:rPr lang="ru-RU" altLang="ru-RU" sz="120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284222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38113C-2514-4A94-86A0-5B15B9A397F9}" type="slidenum">
              <a:rPr lang="ru-RU" altLang="ru-RU" sz="120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410158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A68170-7C4A-44EB-96D3-DD875F8A51D6}" type="slidenum">
              <a:rPr lang="ru-RU" altLang="ru-RU" sz="120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03635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4FB1896-B14F-4417-A9CA-E24340F406AF}" type="slidenum">
              <a:rPr lang="ru-RU" altLang="ru-RU" sz="120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834653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3D80B1-117C-459E-8215-E87A6ACB122D}" type="slidenum">
              <a:rPr lang="ru-RU" altLang="ru-RU" sz="120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577673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BC267B-B706-4D49-B26A-812F87DA4CB6}" type="slidenum">
              <a:rPr lang="ru-RU" altLang="ru-RU" sz="120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07870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482469-25C1-45CA-BCB1-FC456301B900}" type="slidenum">
              <a:rPr lang="ru-RU" altLang="ru-RU" sz="120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427361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24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54669F-C8A2-49A5-86BC-8709FAF123F4}" type="slidenum">
              <a:rPr lang="ru-RU" altLang="ru-RU" sz="120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686755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34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4ABEA8-A3BF-4894-935D-B3AF53A47AAD}" type="slidenum">
              <a:rPr lang="ru-RU" altLang="ru-RU" sz="120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11797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44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704C7F2-BDA8-4760-8C40-853ABB4B3CB0}" type="slidenum">
              <a:rPr lang="ru-RU" altLang="ru-RU" sz="1200"/>
              <a:pPr/>
              <a:t>42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626046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F0F7A7A-DD96-45CF-BBFE-40038878C02D}" type="slidenum">
              <a:rPr lang="ru-RU" altLang="ru-RU" sz="1200"/>
              <a:pPr/>
              <a:t>43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732821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65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0043A7-980F-4543-B7D7-EA8785807546}" type="slidenum">
              <a:rPr lang="ru-RU" altLang="ru-RU" sz="1200"/>
              <a:pPr/>
              <a:t>44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08154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75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B339B9C-E243-4E8D-B9BD-AD8FD4DB2457}" type="slidenum">
              <a:rPr lang="ru-RU" altLang="ru-RU" sz="1200"/>
              <a:pPr/>
              <a:t>45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36942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32141E7-3B82-44FF-9BAA-20EE6B55B0B9}" type="slidenum">
              <a:rPr lang="ru-RU" altLang="ru-RU" sz="1200"/>
              <a:pPr/>
              <a:t>46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467936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BE0F3C-99F5-48DA-9B27-B3A2F8FFCAF8}" type="slidenum">
              <a:rPr lang="ru-RU" altLang="ru-RU" sz="1200"/>
              <a:pPr/>
              <a:t>47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860842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316E1E-9C4A-4B92-A335-8051BBB80E7E}" type="slidenum">
              <a:rPr lang="ru-RU" altLang="ru-RU" sz="1200"/>
              <a:pPr/>
              <a:t>48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614546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F2A78F2-985D-44BC-9A55-5FCC9985C02C}" type="slidenum">
              <a:rPr lang="ru-RU" altLang="ru-RU" sz="1200"/>
              <a:pPr/>
              <a:t>49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832714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26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585328-4D6B-42B0-AA15-A8AF07F7A1E4}" type="slidenum">
              <a:rPr lang="ru-RU" altLang="ru-RU" sz="1200"/>
              <a:pPr/>
              <a:t>50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402191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36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65A8F65-3AF2-4F88-B02C-9ADFBE85328D}" type="slidenum">
              <a:rPr lang="ru-RU" altLang="ru-RU" sz="1200"/>
              <a:pPr/>
              <a:t>51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408084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46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2FC50A-ABFB-4010-ACD2-8AA56C84846B}" type="slidenum">
              <a:rPr lang="ru-RU" altLang="ru-RU" sz="1200"/>
              <a:pPr/>
              <a:t>52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436387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57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57FCF6-F611-436D-A735-1B487FED02B6}" type="slidenum">
              <a:rPr lang="ru-RU" altLang="ru-RU" sz="1200"/>
              <a:pPr/>
              <a:t>53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703739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67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7F8838E-47A1-4A4B-AC12-F9DE6B00F902}" type="slidenum">
              <a:rPr lang="ru-RU" altLang="ru-RU" sz="1200"/>
              <a:pPr/>
              <a:t>54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43043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77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C84D636-6A6F-4ED8-8C4D-2DDBE00F3A3C}" type="slidenum">
              <a:rPr lang="ru-RU" altLang="ru-RU" sz="1200"/>
              <a:pPr/>
              <a:t>55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787380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87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28E8B9-879B-4EAD-8C5D-73F60036B3DB}" type="slidenum">
              <a:rPr lang="ru-RU" altLang="ru-RU" sz="1200"/>
              <a:pPr/>
              <a:t>56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352704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D7306C-C53B-4D87-914C-E67118F89673}" type="slidenum">
              <a:rPr lang="ru-RU" altLang="ru-RU" sz="1200"/>
              <a:pPr/>
              <a:t>57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305590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08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DF379B-2E3E-4DFC-841D-60CC7E43AC38}" type="slidenum">
              <a:rPr lang="ru-RU" altLang="ru-RU" sz="1200"/>
              <a:pPr/>
              <a:t>58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7257684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218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7DA399-E302-4793-A963-E395DCB80349}" type="slidenum">
              <a:rPr lang="ru-RU" altLang="ru-RU" sz="1200"/>
              <a:pPr/>
              <a:t>59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085603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228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7C03577-624C-45A7-B8B2-D229697382BD}" type="slidenum">
              <a:rPr lang="ru-RU" altLang="ru-RU" sz="1200"/>
              <a:pPr/>
              <a:t>60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3781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5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7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5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4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6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6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73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46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33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391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35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461BC6-118D-4C78-B20C-3F93D33007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987246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4F64F-87A6-483B-9DDE-0F480F1F70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55389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E0404-B0C7-4386-A2BD-4BF3DC0D33B8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74842-1504-414F-8A14-5B89DDF040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85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1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wmf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Relationship Id="rId1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8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4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3.wmf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4.wmf"/><Relationship Id="rId14" Type="http://schemas.openxmlformats.org/officeDocument/2006/relationships/image" Target="../media/image3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7.wmf"/><Relationship Id="rId4" Type="http://schemas.openxmlformats.org/officeDocument/2006/relationships/image" Target="../media/image48.gif"/><Relationship Id="rId9" Type="http://schemas.openxmlformats.org/officeDocument/2006/relationships/oleObject" Target="../embeddings/oleObject3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7.wmf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62.wmf"/><Relationship Id="rId4" Type="http://schemas.openxmlformats.org/officeDocument/2006/relationships/image" Target="../media/image50.png"/><Relationship Id="rId9" Type="http://schemas.openxmlformats.org/officeDocument/2006/relationships/oleObject" Target="../embeddings/oleObject48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70.wmf"/><Relationship Id="rId3" Type="http://schemas.openxmlformats.org/officeDocument/2006/relationships/notesSlide" Target="../notesSlides/notesSlide26.xml"/><Relationship Id="rId21" Type="http://schemas.openxmlformats.org/officeDocument/2006/relationships/oleObject" Target="../embeddings/oleObject58.bin"/><Relationship Id="rId7" Type="http://schemas.openxmlformats.org/officeDocument/2006/relationships/image" Target="../media/image65.wmf"/><Relationship Id="rId12" Type="http://schemas.openxmlformats.org/officeDocument/2006/relationships/image" Target="../media/image50.png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.wmf"/><Relationship Id="rId20" Type="http://schemas.openxmlformats.org/officeDocument/2006/relationships/image" Target="../media/image71.wmf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5" Type="http://schemas.openxmlformats.org/officeDocument/2006/relationships/oleObject" Target="../embeddings/oleObject55.bin"/><Relationship Id="rId10" Type="http://schemas.openxmlformats.org/officeDocument/2006/relationships/oleObject" Target="../embeddings/oleObject53.bin"/><Relationship Id="rId19" Type="http://schemas.openxmlformats.org/officeDocument/2006/relationships/oleObject" Target="../embeddings/oleObject57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6.wmf"/><Relationship Id="rId14" Type="http://schemas.openxmlformats.org/officeDocument/2006/relationships/image" Target="../media/image68.wmf"/><Relationship Id="rId22" Type="http://schemas.openxmlformats.org/officeDocument/2006/relationships/image" Target="../media/image53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72.wmf"/><Relationship Id="rId10" Type="http://schemas.openxmlformats.org/officeDocument/2006/relationships/image" Target="../media/image75.png"/><Relationship Id="rId4" Type="http://schemas.openxmlformats.org/officeDocument/2006/relationships/oleObject" Target="../embeddings/oleObject59.bin"/><Relationship Id="rId9" Type="http://schemas.openxmlformats.org/officeDocument/2006/relationships/image" Target="../media/image74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66.bin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4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7.bin"/><Relationship Id="rId10" Type="http://schemas.openxmlformats.org/officeDocument/2006/relationships/image" Target="../media/image77.wmf"/><Relationship Id="rId4" Type="http://schemas.openxmlformats.org/officeDocument/2006/relationships/image" Target="../media/image75.png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79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7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8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86.wmf"/><Relationship Id="rId4" Type="http://schemas.openxmlformats.org/officeDocument/2006/relationships/oleObject" Target="../embeddings/oleObject72.bin"/><Relationship Id="rId9" Type="http://schemas.openxmlformats.org/officeDocument/2006/relationships/image" Target="../media/image88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file:///F:\PC_LAB\LAB_7A\LAB7.EXE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C:\&#1052;&#1086;&#1080;%20&#1076;&#1086;&#1082;&#1091;&#1084;&#1077;&#1085;&#1090;&#1099;\livgraph\DOPLER\LAB.EXE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9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97.wmf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94.wmf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96.wmf"/><Relationship Id="rId5" Type="http://schemas.openxmlformats.org/officeDocument/2006/relationships/image" Target="../media/image93.w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95.wmf"/><Relationship Id="rId1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9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8.png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83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105.wmf"/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103.wmf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10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1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96.wmf"/><Relationship Id="rId5" Type="http://schemas.openxmlformats.org/officeDocument/2006/relationships/image" Target="../media/image102.wmf"/><Relationship Id="rId15" Type="http://schemas.openxmlformats.org/officeDocument/2006/relationships/oleObject" Target="../embeddings/oleObject90.bin"/><Relationship Id="rId10" Type="http://schemas.openxmlformats.org/officeDocument/2006/relationships/oleObject" Target="../embeddings/oleObject87.bin"/><Relationship Id="rId4" Type="http://schemas.openxmlformats.org/officeDocument/2006/relationships/oleObject" Target="../embeddings/oleObject84.bin"/><Relationship Id="rId9" Type="http://schemas.openxmlformats.org/officeDocument/2006/relationships/image" Target="../media/image104.wmf"/><Relationship Id="rId14" Type="http://schemas.openxmlformats.org/officeDocument/2006/relationships/oleObject" Target="../embeddings/oleObject89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92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0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93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13" Type="http://schemas.openxmlformats.org/officeDocument/2006/relationships/image" Target="../media/image114.wmf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11.wmf"/><Relationship Id="rId12" Type="http://schemas.openxmlformats.org/officeDocument/2006/relationships/oleObject" Target="../embeddings/oleObject9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96.bin"/><Relationship Id="rId11" Type="http://schemas.openxmlformats.org/officeDocument/2006/relationships/image" Target="../media/image113.wmf"/><Relationship Id="rId5" Type="http://schemas.openxmlformats.org/officeDocument/2006/relationships/image" Target="../media/image110.wmf"/><Relationship Id="rId10" Type="http://schemas.openxmlformats.org/officeDocument/2006/relationships/oleObject" Target="../embeddings/oleObject98.bin"/><Relationship Id="rId4" Type="http://schemas.openxmlformats.org/officeDocument/2006/relationships/oleObject" Target="../embeddings/oleObject95.bin"/><Relationship Id="rId9" Type="http://schemas.openxmlformats.org/officeDocument/2006/relationships/image" Target="../media/image112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01.bin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17.w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103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1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05.bin"/><Relationship Id="rId11" Type="http://schemas.openxmlformats.org/officeDocument/2006/relationships/image" Target="../media/image123.wmf"/><Relationship Id="rId5" Type="http://schemas.openxmlformats.org/officeDocument/2006/relationships/image" Target="../media/image120.wmf"/><Relationship Id="rId10" Type="http://schemas.openxmlformats.org/officeDocument/2006/relationships/oleObject" Target="../embeddings/oleObject107.bin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12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Упругие волны</a:t>
            </a:r>
          </a:p>
        </p:txBody>
      </p:sp>
      <p:sp>
        <p:nvSpPr>
          <p:cNvPr id="20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21.1 Распространение волн в упругой среде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21.2 Уравнение плоской и сферической волны 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21.3 Волновое уравнение 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21.4 Фазовая скорость 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21.5 Принцип суперпозиции. Групповая скорость 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21.6 Стоячие волны </a:t>
            </a:r>
          </a:p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21.7 Эффект Доплера</a:t>
            </a:r>
          </a:p>
          <a:p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E86E84-57BA-45E5-A82D-CBC40703F70F}" type="slidenum">
              <a:rPr lang="ru-RU" altLang="ru-RU" sz="1400" b="0">
                <a:latin typeface="Arial" panose="020B0604020202020204" pitchFamily="34" charset="0"/>
              </a:rPr>
              <a:pPr/>
              <a:t>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43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1wave"/>
          <p:cNvPicPr>
            <a:picLocks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1928814"/>
            <a:ext cx="4143375" cy="3106737"/>
          </a:xfrm>
          <a:noFill/>
        </p:spPr>
      </p:pic>
      <p:sp>
        <p:nvSpPr>
          <p:cNvPr id="3075" name="Rectangle 18"/>
          <p:cNvSpPr>
            <a:spLocks noChangeArrowheads="1"/>
          </p:cNvSpPr>
          <p:nvPr/>
        </p:nvSpPr>
        <p:spPr bwMode="auto">
          <a:xfrm>
            <a:off x="1524000" y="928689"/>
            <a:ext cx="9144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00FF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Колеблющиеся тело, </a:t>
            </a:r>
            <a:r>
              <a:rPr lang="ru-RU" altLang="ru-RU" sz="2400">
                <a:latin typeface="Times New Roman" panose="02020603050405020304" pitchFamily="18" charset="0"/>
              </a:rPr>
              <a:t>помещенное в упругую среду, является 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</a:rPr>
              <a:t>источником колебаний</a:t>
            </a:r>
            <a:r>
              <a:rPr lang="ru-RU" altLang="ru-RU" sz="2400">
                <a:latin typeface="Times New Roman" panose="02020603050405020304" pitchFamily="18" charset="0"/>
              </a:rPr>
              <a:t>, распространяющихся от него во все стороны. </a:t>
            </a:r>
            <a:r>
              <a:rPr lang="ru-RU" altLang="ru-RU">
                <a:latin typeface="Times New Roman" panose="02020603050405020304" pitchFamily="18" charset="0"/>
              </a:rPr>
              <a:t>	</a:t>
            </a:r>
            <a:endParaRPr lang="ru-RU" altLang="ru-RU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Picture 12" descr="Loudspkr"/>
          <p:cNvPicPr>
            <a:picLocks noChangeAspect="1" noChangeArrowheads="1" noCrop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1" y="1928813"/>
            <a:ext cx="4094163" cy="3071812"/>
          </a:xfrm>
          <a:noFill/>
        </p:spPr>
      </p:pic>
      <p:sp>
        <p:nvSpPr>
          <p:cNvPr id="3077" name="Прямоугольник 7"/>
          <p:cNvSpPr>
            <a:spLocks noChangeArrowheads="1"/>
          </p:cNvSpPr>
          <p:nvPr/>
        </p:nvSpPr>
        <p:spPr bwMode="auto">
          <a:xfrm>
            <a:off x="1524001" y="5000626"/>
            <a:ext cx="4143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     Круговая волна на поверхности жидкости, возбуждаемая точечным источником</a:t>
            </a:r>
          </a:p>
        </p:txBody>
      </p:sp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5881688" y="5072064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     Генерация акустической волны громкоговорителем.</a:t>
            </a:r>
          </a:p>
        </p:txBody>
      </p:sp>
      <p:sp>
        <p:nvSpPr>
          <p:cNvPr id="3080" name="Прямоугольник 10"/>
          <p:cNvSpPr>
            <a:spLocks noChangeArrowheads="1"/>
          </p:cNvSpPr>
          <p:nvPr/>
        </p:nvSpPr>
        <p:spPr bwMode="auto">
          <a:xfrm>
            <a:off x="1524000" y="5780088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i="1" dirty="0">
                <a:solidFill>
                  <a:srgbClr val="CC3300"/>
                </a:solidFill>
              </a:rPr>
              <a:t>	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Процесс распространения колебаний в упругой среде называется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sz="2800" i="1" dirty="0">
                <a:solidFill>
                  <a:srgbClr val="C00000"/>
                </a:solidFill>
              </a:rPr>
              <a:t>волной </a:t>
            </a:r>
            <a:endParaRPr lang="ru-RU" altLang="ru-RU" sz="2800" dirty="0">
              <a:solidFill>
                <a:srgbClr val="C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8DE05E-A485-4B7B-A439-7CCD2582F309}" type="slidenum">
              <a:rPr lang="ru-RU" altLang="ru-RU" sz="1400" b="0">
                <a:latin typeface="Arial" panose="020B0604020202020204" pitchFamily="34" charset="0"/>
              </a:rPr>
              <a:pPr/>
              <a:t>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3081" name="TextBox 1"/>
          <p:cNvSpPr txBox="1">
            <a:spLocks noChangeArrowheads="1"/>
          </p:cNvSpPr>
          <p:nvPr/>
        </p:nvSpPr>
        <p:spPr bwMode="auto">
          <a:xfrm>
            <a:off x="2063751" y="268288"/>
            <a:ext cx="68472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21.1 Распространение волн в упругой среде</a:t>
            </a:r>
          </a:p>
        </p:txBody>
      </p:sp>
    </p:spTree>
    <p:extLst>
      <p:ext uri="{BB962C8B-B14F-4D97-AF65-F5344CB8AC3E}">
        <p14:creationId xmlns:p14="http://schemas.microsoft.com/office/powerpoint/2010/main" val="429338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FD9CF7-1FD7-4D52-8E8E-D86CCF145511}" type="slidenum">
              <a:rPr lang="ru-RU" altLang="ru-RU" sz="1400" b="0">
                <a:latin typeface="Arial" panose="020B0604020202020204" pitchFamily="34" charset="0"/>
              </a:rPr>
              <a:pPr/>
              <a:t>3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pic>
        <p:nvPicPr>
          <p:cNvPr id="4100" name="Picture 2" descr="C:\Documents and Settings\antropov\Мои документы\Мои рисунки\2-6-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64" y="1052513"/>
            <a:ext cx="3589337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Образование стоячей волны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276476"/>
            <a:ext cx="418623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4001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3"/>
          <p:cNvSpPr>
            <a:spLocks noChangeArrowheads="1"/>
          </p:cNvSpPr>
          <p:nvPr/>
        </p:nvSpPr>
        <p:spPr bwMode="auto">
          <a:xfrm>
            <a:off x="1524000" y="184150"/>
            <a:ext cx="9144000" cy="66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	</a:t>
            </a:r>
            <a:r>
              <a:rPr lang="ru-RU" altLang="ru-RU" sz="2800" b="0" dirty="0"/>
              <a:t>При распространении волны, частицы среды не движутся вместе с волной, а колеблются около своих положений равновесия. </a:t>
            </a:r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endParaRPr lang="ru-RU" altLang="ru-RU" b="0" dirty="0"/>
          </a:p>
          <a:p>
            <a:pPr algn="just" eaLnBrk="1" hangingPunct="1">
              <a:defRPr/>
            </a:pPr>
            <a:r>
              <a:rPr lang="ru-RU" altLang="ru-RU" b="0" dirty="0"/>
              <a:t>	</a:t>
            </a:r>
            <a:r>
              <a:rPr lang="ru-RU" altLang="ru-RU" sz="2800" b="0" dirty="0"/>
              <a:t>Вместе с волной от частицы к частице, передается лишь состояние колебательного движения и его энергия. Поэтому </a:t>
            </a:r>
            <a:r>
              <a:rPr lang="ru-RU" altLang="ru-RU" sz="2800" i="1" dirty="0">
                <a:solidFill>
                  <a:srgbClr val="C00000"/>
                </a:solidFill>
              </a:rPr>
              <a:t>основным свойством всех волн независимо от их природы является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перенос энергии без переноса вещества.</a:t>
            </a:r>
          </a:p>
        </p:txBody>
      </p:sp>
      <p:pic>
        <p:nvPicPr>
          <p:cNvPr id="5123" name="Picture 5" descr="L-wav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1628775"/>
            <a:ext cx="51435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0799EFE-7F9A-4F1F-9910-4CA206B1EB46}" type="slidenum">
              <a:rPr lang="ru-RU" altLang="ru-RU" sz="1400" b="0">
                <a:latin typeface="Arial" panose="020B0604020202020204" pitchFamily="34" charset="0"/>
              </a:rPr>
              <a:pPr/>
              <a:t>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68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Wavet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428876"/>
            <a:ext cx="3500438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Wavelon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2320926"/>
            <a:ext cx="3670300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рямоугольник 2"/>
          <p:cNvSpPr>
            <a:spLocks noChangeArrowheads="1"/>
          </p:cNvSpPr>
          <p:nvPr/>
        </p:nvSpPr>
        <p:spPr bwMode="auto">
          <a:xfrm>
            <a:off x="1524000" y="1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C3300"/>
                </a:solidFill>
                <a:latin typeface="Times New Roman" panose="02020603050405020304" pitchFamily="18" charset="0"/>
              </a:rPr>
              <a:t>	</a:t>
            </a:r>
            <a:endParaRPr lang="ru-RU" altLang="ru-RU" i="1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125" name="Прямоугольник 6"/>
          <p:cNvSpPr>
            <a:spLocks noChangeArrowheads="1"/>
          </p:cNvSpPr>
          <p:nvPr/>
        </p:nvSpPr>
        <p:spPr bwMode="auto">
          <a:xfrm>
            <a:off x="1524000" y="0"/>
            <a:ext cx="9144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	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Волны бывают </a:t>
            </a:r>
            <a:r>
              <a:rPr lang="ru-RU" altLang="ru-RU" i="1" dirty="0">
                <a:solidFill>
                  <a:srgbClr val="C00000"/>
                </a:solidFill>
              </a:rPr>
              <a:t>поперечными</a:t>
            </a:r>
            <a:r>
              <a:rPr lang="ru-RU" altLang="ru-RU" dirty="0"/>
              <a:t> </a:t>
            </a:r>
            <a:r>
              <a:rPr lang="ru-RU" altLang="ru-RU" b="0" dirty="0"/>
              <a:t>(колебания происходят в плоскости, перпендикулярной направлению распространения), и </a:t>
            </a:r>
            <a:r>
              <a:rPr lang="ru-RU" altLang="ru-RU" i="1" dirty="0">
                <a:solidFill>
                  <a:srgbClr val="C00000"/>
                </a:solidFill>
              </a:rPr>
              <a:t>продольными</a:t>
            </a:r>
            <a:r>
              <a:rPr lang="ru-RU" altLang="ru-RU" dirty="0"/>
              <a:t> </a:t>
            </a:r>
            <a:r>
              <a:rPr lang="ru-RU" altLang="ru-RU" b="0" dirty="0"/>
              <a:t>(сгущение и разряжение частиц среды происходят в направлении распространения). </a:t>
            </a:r>
          </a:p>
        </p:txBody>
      </p:sp>
      <p:sp>
        <p:nvSpPr>
          <p:cNvPr id="6150" name="Прямоугольник 9"/>
          <p:cNvSpPr>
            <a:spLocks noChangeArrowheads="1"/>
          </p:cNvSpPr>
          <p:nvPr/>
        </p:nvSpPr>
        <p:spPr bwMode="auto">
          <a:xfrm>
            <a:off x="6596064" y="4857751"/>
            <a:ext cx="40719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Процесс распространения 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продольной упругой волны</a:t>
            </a:r>
          </a:p>
        </p:txBody>
      </p:sp>
      <p:sp>
        <p:nvSpPr>
          <p:cNvPr id="6151" name="Прямоугольник 10"/>
          <p:cNvSpPr>
            <a:spLocks noChangeArrowheads="1"/>
          </p:cNvSpPr>
          <p:nvPr/>
        </p:nvSpPr>
        <p:spPr bwMode="auto">
          <a:xfrm>
            <a:off x="1524000" y="4919663"/>
            <a:ext cx="457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В поперечной волне колебания происходят в направлении, перпендикулярном направлению распространения волны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A2A69E0-231B-4B2F-B20C-8F9C46F4A9D7}" type="slidenum">
              <a:rPr lang="ru-RU" altLang="ru-RU" sz="1400" b="0">
                <a:latin typeface="Arial" panose="020B0604020202020204" pitchFamily="34" charset="0"/>
              </a:rPr>
              <a:pPr/>
              <a:t>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20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188914"/>
            <a:ext cx="8507412" cy="6480175"/>
          </a:xfrm>
        </p:spPr>
        <p:txBody>
          <a:bodyPr/>
          <a:lstStyle/>
          <a:p>
            <a:pPr algn="just" eaLnBrk="1" hangingPunct="1">
              <a:spcBef>
                <a:spcPct val="40000"/>
              </a:spcBef>
              <a:buFontTx/>
              <a:buNone/>
            </a:pPr>
            <a:r>
              <a:rPr lang="ru-RU" altLang="ru-RU" sz="1600"/>
              <a:t>   </a:t>
            </a:r>
            <a:r>
              <a:rPr lang="ru-RU" altLang="ru-RU" i="1">
                <a:latin typeface="Times New Roman" panose="02020603050405020304" pitchFamily="18" charset="0"/>
              </a:rPr>
              <a:t>Т.к. взаимосвязь между частицами среды осуществляется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силами упругости</a:t>
            </a:r>
            <a:r>
              <a:rPr lang="ru-RU" altLang="ru-RU" i="1">
                <a:latin typeface="Times New Roman" panose="02020603050405020304" pitchFamily="18" charset="0"/>
              </a:rPr>
              <a:t>, возникающими вследствие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деформации среды</a:t>
            </a:r>
            <a:r>
              <a:rPr lang="ru-RU" altLang="ru-RU" b="1" i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при передаче колебаний от одних частиц к другим, то волны называются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упругими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(звуковые, ультразвуковые, сейсмические и др. волны). 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Упругие поперечные волны возникают в среде, обладающей сопротивлением сдвигу,    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вследствие этого: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жидкой и газообразной </a:t>
            </a:r>
            <a:r>
              <a:rPr lang="ru-RU" altLang="ru-RU">
                <a:latin typeface="Times New Roman" panose="02020603050405020304" pitchFamily="18" charset="0"/>
              </a:rPr>
              <a:t>средах возможно возникновение только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продольных</a:t>
            </a:r>
            <a:r>
              <a:rPr lang="ru-RU" altLang="ru-RU" b="1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волн;</a:t>
            </a:r>
          </a:p>
          <a:p>
            <a:pPr eaLnBrk="1" hangingPunct="1">
              <a:spcBef>
                <a:spcPct val="40000"/>
              </a:spcBef>
            </a:pP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в твердой </a:t>
            </a:r>
            <a:r>
              <a:rPr lang="ru-RU" altLang="ru-RU">
                <a:latin typeface="Times New Roman" panose="02020603050405020304" pitchFamily="18" charset="0"/>
              </a:rPr>
              <a:t>среде возможно возникновение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</a:rPr>
              <a:t>как продольных, так и поперечных волн.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04BF58-D485-4534-9C0F-4AACF15CB8B7}" type="slidenum">
              <a:rPr lang="ru-RU" altLang="ru-RU" sz="1400" b="0">
                <a:latin typeface="Arial" panose="020B0604020202020204" pitchFamily="34" charset="0"/>
              </a:rPr>
              <a:pPr/>
              <a:t>6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03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66939" y="4357689"/>
            <a:ext cx="7858125" cy="2116137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Наложение продольной и поперечной волн равной амплитуды, сдвинутых по фазе на </a:t>
            </a:r>
            <a:r>
              <a:rPr lang="el-GR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altLang="ru-RU" sz="2400">
                <a:latin typeface="Times New Roman" panose="02020603050405020304" pitchFamily="18" charset="0"/>
                <a:cs typeface="Arial" panose="020B0604020202020204" pitchFamily="34" charset="0"/>
              </a:rPr>
              <a:t>/2</a:t>
            </a:r>
            <a:r>
              <a:rPr lang="ru-RU" altLang="ru-RU" sz="2400">
                <a:latin typeface="Times New Roman" panose="02020603050405020304" pitchFamily="18" charset="0"/>
              </a:rPr>
              <a:t>. </a:t>
            </a:r>
          </a:p>
          <a:p>
            <a:pPr algn="just" eaLnBrk="1" hangingPunct="1"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 результате каждая масса совершает круговые движения. </a:t>
            </a:r>
          </a:p>
        </p:txBody>
      </p:sp>
      <p:pic>
        <p:nvPicPr>
          <p:cNvPr id="8195" name="Picture 3" descr="Wavecirc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9" y="785813"/>
            <a:ext cx="4370387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560228-FAB4-4CC6-B017-F3BA3E4958CB}" type="slidenum">
              <a:rPr lang="ru-RU" altLang="ru-RU" sz="1400" b="0">
                <a:latin typeface="Arial" panose="020B0604020202020204" pitchFamily="34" charset="0"/>
              </a:rPr>
              <a:pPr/>
              <a:t>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4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81200" y="4221163"/>
            <a:ext cx="8229600" cy="1401762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Волна на поверхности жидкости - суперпозиция продольного и поперечного движения молекул</a:t>
            </a:r>
          </a:p>
        </p:txBody>
      </p:sp>
      <p:pic>
        <p:nvPicPr>
          <p:cNvPr id="9219" name="Picture 5" descr="L-wav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89" y="1571626"/>
            <a:ext cx="35718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L-wav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9" y="1571626"/>
            <a:ext cx="35718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34387E0-A6B5-4411-B2C1-31E875ABE2D2}" type="slidenum">
              <a:rPr lang="ru-RU" altLang="ru-RU" sz="1400" b="0">
                <a:latin typeface="Arial" panose="020B0604020202020204" pitchFamily="34" charset="0"/>
              </a:rPr>
              <a:pPr/>
              <a:t>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603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6" y="0"/>
            <a:ext cx="52101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524000" y="2714625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Расстояние между ближайшими частицами, колеблющимися в одинаковой фазе, называется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длиной волны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: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0245" name="Object 7"/>
          <p:cNvGraphicFramePr>
            <a:graphicFrameLocks noChangeAspect="1"/>
          </p:cNvGraphicFramePr>
          <p:nvPr/>
        </p:nvGraphicFramePr>
        <p:xfrm>
          <a:off x="5043489" y="3714750"/>
          <a:ext cx="1506537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5" imgW="520474" imgH="190417" progId="Equation.3">
                  <p:embed/>
                </p:oleObj>
              </mc:Choice>
              <mc:Fallback>
                <p:oleObj name="Формула" r:id="rId5" imgW="520474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9" y="3714750"/>
                        <a:ext cx="1506537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9"/>
          <p:cNvSpPr>
            <a:spLocks noChangeArrowheads="1"/>
          </p:cNvSpPr>
          <p:nvPr/>
        </p:nvSpPr>
        <p:spPr bwMode="auto">
          <a:xfrm>
            <a:off x="3810000" y="5143500"/>
            <a:ext cx="652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– скорость распространения волны :</a:t>
            </a:r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0248" name="Object 10"/>
          <p:cNvGraphicFramePr>
            <a:graphicFrameLocks noChangeAspect="1"/>
          </p:cNvGraphicFramePr>
          <p:nvPr/>
        </p:nvGraphicFramePr>
        <p:xfrm>
          <a:off x="6524626" y="4071938"/>
          <a:ext cx="11906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7" imgW="444307" imgH="457002" progId="Equation.3">
                  <p:embed/>
                </p:oleObj>
              </mc:Choice>
              <mc:Fallback>
                <p:oleObj name="Формула" r:id="rId7" imgW="444307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6" y="4071938"/>
                        <a:ext cx="11906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12"/>
          <p:cNvSpPr>
            <a:spLocks noChangeArrowheads="1"/>
          </p:cNvSpPr>
          <p:nvPr/>
        </p:nvSpPr>
        <p:spPr bwMode="auto">
          <a:xfrm>
            <a:off x="7953376" y="4357689"/>
            <a:ext cx="1819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– период </a:t>
            </a:r>
          </a:p>
        </p:txBody>
      </p:sp>
      <p:sp>
        <p:nvSpPr>
          <p:cNvPr id="10250" name="Rectangle 13"/>
          <p:cNvSpPr>
            <a:spLocks noChangeArrowheads="1"/>
          </p:cNvSpPr>
          <p:nvPr/>
        </p:nvSpPr>
        <p:spPr bwMode="auto">
          <a:xfrm>
            <a:off x="3095625" y="4357688"/>
            <a:ext cx="2224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  <a:sym typeface="Symbol" panose="05050102010706020507" pitchFamily="18" charset="2"/>
              </a:rPr>
              <a:t></a:t>
            </a:r>
            <a:r>
              <a:rPr lang="ru-RU" altLang="ru-RU">
                <a:latin typeface="Times New Roman" panose="02020603050405020304" pitchFamily="18" charset="0"/>
              </a:rPr>
              <a:t> – частота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graphicFrame>
        <p:nvGraphicFramePr>
          <p:cNvPr id="10251" name="Object 14"/>
          <p:cNvGraphicFramePr>
            <a:graphicFrameLocks noChangeAspect="1"/>
          </p:cNvGraphicFramePr>
          <p:nvPr/>
        </p:nvGraphicFramePr>
        <p:xfrm>
          <a:off x="1881189" y="5143500"/>
          <a:ext cx="15779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9" imgW="482391" imgH="190417" progId="Equation.3">
                  <p:embed/>
                </p:oleObj>
              </mc:Choice>
              <mc:Fallback>
                <p:oleObj name="Формула" r:id="rId9" imgW="482391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9" y="5143500"/>
                        <a:ext cx="157797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Прямоугольник 13"/>
          <p:cNvSpPr>
            <a:spLocks noChangeArrowheads="1"/>
          </p:cNvSpPr>
          <p:nvPr/>
        </p:nvSpPr>
        <p:spPr bwMode="auto">
          <a:xfrm>
            <a:off x="1524000" y="57150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	В среде без дисперсии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распространения волны 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фазовая скорость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40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altLang="ru-RU" sz="24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распространения поверхности постоянной фазы</a:t>
            </a:r>
            <a:r>
              <a:rPr lang="ru-RU" alt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0253" name="Object 13"/>
          <p:cNvGraphicFramePr>
            <a:graphicFrameLocks noChangeAspect="1"/>
          </p:cNvGraphicFramePr>
          <p:nvPr/>
        </p:nvGraphicFramePr>
        <p:xfrm>
          <a:off x="10191751" y="5715001"/>
          <a:ext cx="40481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11" imgW="139639" imgH="152334" progId="Equation.3">
                  <p:embed/>
                </p:oleObj>
              </mc:Choice>
              <mc:Fallback>
                <p:oleObj name="Формула" r:id="rId11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1" y="5715001"/>
                        <a:ext cx="404813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Прямоугольник 13"/>
          <p:cNvSpPr>
            <a:spLocks noChangeArrowheads="1"/>
          </p:cNvSpPr>
          <p:nvPr/>
        </p:nvSpPr>
        <p:spPr bwMode="auto">
          <a:xfrm>
            <a:off x="1524001" y="1"/>
            <a:ext cx="263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Волновая функция</a:t>
            </a:r>
          </a:p>
        </p:txBody>
      </p:sp>
      <p:graphicFrame>
        <p:nvGraphicFramePr>
          <p:cNvPr id="10255" name="Object 5"/>
          <p:cNvGraphicFramePr>
            <a:graphicFrameLocks noChangeAspect="1"/>
          </p:cNvGraphicFramePr>
          <p:nvPr/>
        </p:nvGraphicFramePr>
        <p:xfrm>
          <a:off x="1524000" y="571500"/>
          <a:ext cx="25781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13" imgW="1028700" imgH="228600" progId="Equation.3">
                  <p:embed/>
                </p:oleObj>
              </mc:Choice>
              <mc:Fallback>
                <p:oleObj name="Формула" r:id="rId13" imgW="1028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71500"/>
                        <a:ext cx="25781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BF215F-8CDA-4DA1-9E62-9D526B777C53}" type="slidenum">
              <a:rPr lang="ru-RU" altLang="ru-RU" sz="1400" b="0">
                <a:latin typeface="Arial" panose="020B0604020202020204" pitchFamily="34" charset="0"/>
              </a:rPr>
              <a:pPr/>
              <a:t>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44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703389" y="152400"/>
            <a:ext cx="8791575" cy="64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715807" name="Group 31"/>
          <p:cNvGraphicFramePr>
            <a:graphicFrameLocks noGrp="1"/>
          </p:cNvGraphicFramePr>
          <p:nvPr>
            <p:ph sz="half" idx="1"/>
          </p:nvPr>
        </p:nvGraphicFramePr>
        <p:xfrm>
          <a:off x="1881189" y="285750"/>
          <a:ext cx="8643937" cy="6781800"/>
        </p:xfrm>
        <a:graphic>
          <a:graphicData uri="http://schemas.openxmlformats.org/drawingml/2006/table">
            <a:tbl>
              <a:tblPr/>
              <a:tblGrid>
                <a:gridCol w="8643937"/>
              </a:tblGrid>
              <a:tr h="4549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Фронт волны</a:t>
                      </a:r>
                      <a:r>
                        <a:rPr kumimoji="0" lang="ru-RU" sz="2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геометрическое место точек, до которых доходит возмущение в момент времени 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 это та поверхность, которая отделяет часть пространства, уже вовлеченную в волновой процесс, от области, в которой колебаний еще не возникли.</a:t>
                      </a:r>
                      <a:r>
                        <a:rPr lang="ru-RU" sz="2800" b="0" dirty="0" smtClean="0"/>
                        <a:t>      </a:t>
                      </a:r>
                      <a:r>
                        <a:rPr lang="ru-RU" sz="2800" b="0" baseline="0" dirty="0" smtClean="0"/>
                        <a:t>         (</a:t>
                      </a:r>
                      <a:r>
                        <a:rPr lang="ru-RU" sz="2400" b="0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однородной среде направление распространения перпендикулярно фронту волны </a:t>
                      </a:r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24" marB="4572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22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24" marB="4572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0" name="Rectangle 10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1" name="Rectangle 11"/>
          <p:cNvSpPr>
            <a:spLocks noChangeArrowheads="1"/>
          </p:cNvSpPr>
          <p:nvPr/>
        </p:nvSpPr>
        <p:spPr bwMode="auto">
          <a:xfrm>
            <a:off x="1524001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3" name="Rectangle 13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4" name="Rectangle 14"/>
          <p:cNvSpPr>
            <a:spLocks noChangeArrowheads="1"/>
          </p:cNvSpPr>
          <p:nvPr/>
        </p:nvSpPr>
        <p:spPr bwMode="auto">
          <a:xfrm>
            <a:off x="1524001" y="29270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5" name="Rectangle 15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276" name="Rectangle 16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pic>
        <p:nvPicPr>
          <p:cNvPr id="11277" name="Picture 28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3000375"/>
            <a:ext cx="2560638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Text Box 30"/>
          <p:cNvSpPr txBox="1">
            <a:spLocks noChangeArrowheads="1"/>
          </p:cNvSpPr>
          <p:nvPr/>
        </p:nvSpPr>
        <p:spPr bwMode="auto">
          <a:xfrm>
            <a:off x="4738688" y="2786064"/>
            <a:ext cx="592931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	Волновая поверхность </a:t>
            </a:r>
            <a:r>
              <a:rPr lang="ru-RU" altLang="ru-RU" sz="2400" i="1">
                <a:latin typeface="Times New Roman" panose="02020603050405020304" pitchFamily="18" charset="0"/>
              </a:rPr>
              <a:t>– геометрическое место точек, колеблющихся в одинаковой фазе.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i="1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400" i="1">
                <a:latin typeface="Times New Roman" panose="02020603050405020304" pitchFamily="18" charset="0"/>
              </a:rPr>
              <a:t>	Число волновых поверхностей – бесконечно.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400" i="1">
                <a:latin typeface="Times New Roman" panose="02020603050405020304" pitchFamily="18" charset="0"/>
              </a:rPr>
              <a:t>	Фронт волны – один.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i="1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400" i="1">
                <a:latin typeface="Times New Roman" panose="02020603050405020304" pitchFamily="18" charset="0"/>
              </a:rPr>
              <a:t>     Волновые поверхности неподвижны,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400" i="1">
                <a:latin typeface="Times New Roman" panose="02020603050405020304" pitchFamily="18" charset="0"/>
              </a:rPr>
              <a:t>   Фронт волны все время перемещается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6409E0-405E-45F6-93C8-B3AC2CAD4F45}" type="slidenum">
              <a:rPr lang="ru-RU" altLang="ru-RU" sz="1400" b="0">
                <a:latin typeface="Arial" panose="020B0604020202020204" pitchFamily="34" charset="0"/>
              </a:rPr>
              <a:pPr/>
              <a:t>10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24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703389" y="152400"/>
            <a:ext cx="8791575" cy="64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767013" name="Group 37"/>
          <p:cNvGraphicFramePr>
            <a:graphicFrameLocks noGrp="1"/>
          </p:cNvGraphicFramePr>
          <p:nvPr>
            <p:ph sz="half" idx="1"/>
          </p:nvPr>
        </p:nvGraphicFramePr>
        <p:xfrm>
          <a:off x="1774826" y="188913"/>
          <a:ext cx="8588375" cy="6240462"/>
        </p:xfrm>
        <a:graphic>
          <a:graphicData uri="http://schemas.openxmlformats.org/drawingml/2006/table">
            <a:tbl>
              <a:tblPr/>
              <a:tblGrid>
                <a:gridCol w="8588375"/>
              </a:tblGrid>
              <a:tr h="62404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зависимости от формы волновой поверхности различают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плоские волны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 волновые поверхности – параллельные плоскости: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сферические волны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 волновые поверхности – концентрические сферы.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3" name="Rectangle 9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4" name="Rectangle 10"/>
          <p:cNvSpPr>
            <a:spLocks noChangeArrowheads="1"/>
          </p:cNvSpPr>
          <p:nvPr/>
        </p:nvSpPr>
        <p:spPr bwMode="auto">
          <a:xfrm>
            <a:off x="1524001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5" name="Rectangle 11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6" name="Rectangle 12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7" name="Rectangle 13"/>
          <p:cNvSpPr>
            <a:spLocks noChangeArrowheads="1"/>
          </p:cNvSpPr>
          <p:nvPr/>
        </p:nvSpPr>
        <p:spPr bwMode="auto">
          <a:xfrm>
            <a:off x="1524001" y="29270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8" name="Rectangle 14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2299" name="Rectangle 15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pic>
        <p:nvPicPr>
          <p:cNvPr id="12300" name="Picture 17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357314"/>
            <a:ext cx="3581400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4149726"/>
            <a:ext cx="27432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4FD63E6-C62C-4779-A6B7-1A38E8790C0B}" type="slidenum">
              <a:rPr lang="ru-RU" altLang="ru-RU" sz="1400" b="0">
                <a:latin typeface="Arial" panose="020B0604020202020204" pitchFamily="34" charset="0"/>
              </a:rPr>
              <a:pPr/>
              <a:t>11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0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1524000" y="2252663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Уравнением волны</a:t>
            </a:r>
            <a:r>
              <a:rPr lang="ru-RU" altLang="ru-RU">
                <a:latin typeface="Times New Roman" panose="02020603050405020304" pitchFamily="18" charset="0"/>
              </a:rPr>
              <a:t> – называется выражение, которое дает </a:t>
            </a:r>
            <a:r>
              <a:rPr lang="ru-RU" altLang="ru-RU" i="1">
                <a:latin typeface="Times New Roman" panose="02020603050405020304" pitchFamily="18" charset="0"/>
              </a:rPr>
              <a:t>смещение колеблющейся точки </a:t>
            </a:r>
            <a:r>
              <a:rPr lang="ru-RU" altLang="ru-RU">
                <a:latin typeface="Times New Roman" panose="02020603050405020304" pitchFamily="18" charset="0"/>
              </a:rPr>
              <a:t>как функцию ее координат (</a:t>
            </a:r>
            <a:r>
              <a:rPr lang="en-US" altLang="ru-RU" i="1">
                <a:latin typeface="Times New Roman" panose="02020603050405020304" pitchFamily="18" charset="0"/>
              </a:rPr>
              <a:t>x</a:t>
            </a:r>
            <a:r>
              <a:rPr lang="ru-RU" altLang="ru-RU">
                <a:latin typeface="Times New Roman" panose="02020603050405020304" pitchFamily="18" charset="0"/>
              </a:rPr>
              <a:t>, </a:t>
            </a:r>
            <a:r>
              <a:rPr lang="en-US" altLang="ru-RU" i="1">
                <a:latin typeface="Times New Roman" panose="02020603050405020304" pitchFamily="18" charset="0"/>
              </a:rPr>
              <a:t>y</a:t>
            </a:r>
            <a:r>
              <a:rPr lang="ru-RU" altLang="ru-RU">
                <a:latin typeface="Times New Roman" panose="02020603050405020304" pitchFamily="18" charset="0"/>
              </a:rPr>
              <a:t>, </a:t>
            </a:r>
            <a:r>
              <a:rPr lang="en-US" altLang="ru-RU" i="1">
                <a:latin typeface="Times New Roman" panose="02020603050405020304" pitchFamily="18" charset="0"/>
              </a:rPr>
              <a:t>z</a:t>
            </a:r>
            <a:r>
              <a:rPr lang="ru-RU" altLang="ru-RU">
                <a:latin typeface="Times New Roman" panose="02020603050405020304" pitchFamily="18" charset="0"/>
              </a:rPr>
              <a:t>) и времени </a:t>
            </a:r>
            <a:r>
              <a:rPr lang="en-US" altLang="ru-RU" i="1">
                <a:latin typeface="Times New Roman" panose="02020603050405020304" pitchFamily="18" charset="0"/>
              </a:rPr>
              <a:t>t</a:t>
            </a:r>
            <a:r>
              <a:rPr lang="ru-RU" altLang="ru-RU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3316" name="Object 5"/>
          <p:cNvGraphicFramePr>
            <a:graphicFrameLocks noChangeAspect="1"/>
          </p:cNvGraphicFramePr>
          <p:nvPr/>
        </p:nvGraphicFramePr>
        <p:xfrm>
          <a:off x="3409950" y="4225925"/>
          <a:ext cx="4902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4" imgW="1955800" imgH="228600" progId="Equation.3">
                  <p:embed/>
                </p:oleObj>
              </mc:Choice>
              <mc:Fallback>
                <p:oleObj name="Формула" r:id="rId4" imgW="195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4225925"/>
                        <a:ext cx="49022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A9BBE64-5931-40DE-9A1C-EDED2943F661}" type="slidenum">
              <a:rPr lang="ru-RU" altLang="ru-RU" sz="1400" b="0">
                <a:latin typeface="Arial" panose="020B0604020202020204" pitchFamily="34" charset="0"/>
              </a:rPr>
              <a:pPr/>
              <a:t>12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1992313" y="765176"/>
            <a:ext cx="733559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21.2</a:t>
            </a:r>
            <a:r>
              <a:rPr lang="ru-RU" altLang="ru-RU" sz="2800">
                <a:latin typeface="Times New Roman" panose="02020603050405020304" pitchFamily="18" charset="0"/>
              </a:rPr>
              <a:t> Уравнение плоской и сферической волны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8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621088" y="74614"/>
            <a:ext cx="4589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Уравнение плоской волны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0" y="85725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Найдем вид волновой функции, 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</a:t>
            </a:r>
            <a:r>
              <a:rPr lang="ru-RU" altLang="ru-RU">
                <a:latin typeface="Times New Roman" panose="02020603050405020304" pitchFamily="18" charset="0"/>
              </a:rPr>
              <a:t> в случае плоской волны предполагая, что колебания носят гармонический характер:</a:t>
            </a:r>
            <a:r>
              <a:rPr lang="ru-RU" altLang="ru-RU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1" name="Object 4"/>
          <p:cNvGraphicFramePr>
            <a:graphicFrameLocks noChangeAspect="1"/>
          </p:cNvGraphicFramePr>
          <p:nvPr/>
        </p:nvGraphicFramePr>
        <p:xfrm>
          <a:off x="2738439" y="2500314"/>
          <a:ext cx="120967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4" imgW="482391" imgH="241195" progId="Equation.3">
                  <p:embed/>
                </p:oleObj>
              </mc:Choice>
              <mc:Fallback>
                <p:oleObj name="Формула" r:id="rId4" imgW="48239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2500314"/>
                        <a:ext cx="1209675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3" name="Object 6"/>
          <p:cNvGraphicFramePr>
            <a:graphicFrameLocks noChangeAspect="1"/>
          </p:cNvGraphicFramePr>
          <p:nvPr/>
        </p:nvGraphicFramePr>
        <p:xfrm>
          <a:off x="4381500" y="2500314"/>
          <a:ext cx="42116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6" imgW="1498600" imgH="228600" progId="Equation.3">
                  <p:embed/>
                </p:oleObj>
              </mc:Choice>
              <mc:Fallback>
                <p:oleObj name="Формула" r:id="rId6" imgW="149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2500314"/>
                        <a:ext cx="421163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524000" y="3214689"/>
            <a:ext cx="7239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Чтобы пройти путь</a:t>
            </a:r>
            <a:r>
              <a:rPr lang="ru-RU" altLang="ru-RU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x</a:t>
            </a:r>
            <a:r>
              <a:rPr lang="ru-RU" altLang="ru-RU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необходимо время </a:t>
            </a:r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6" name="Object 9"/>
          <p:cNvGraphicFramePr>
            <a:graphicFrameLocks noChangeAspect="1"/>
          </p:cNvGraphicFramePr>
          <p:nvPr/>
        </p:nvGraphicFramePr>
        <p:xfrm>
          <a:off x="8882064" y="2928939"/>
          <a:ext cx="105092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8" imgW="419100" imgH="457200" progId="Equation.3">
                  <p:embed/>
                </p:oleObj>
              </mc:Choice>
              <mc:Fallback>
                <p:oleObj name="Формула" r:id="rId8" imgW="419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2064" y="2928939"/>
                        <a:ext cx="1050925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4348" name="Object 11"/>
          <p:cNvGraphicFramePr>
            <a:graphicFrameLocks noChangeAspect="1"/>
          </p:cNvGraphicFramePr>
          <p:nvPr/>
        </p:nvGraphicFramePr>
        <p:xfrm>
          <a:off x="5810251" y="4143375"/>
          <a:ext cx="41957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10" imgW="1675673" imgH="495085" progId="Equation.3">
                  <p:embed/>
                </p:oleObj>
              </mc:Choice>
              <mc:Fallback>
                <p:oleObj name="Формула" r:id="rId10" imgW="1675673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1" y="4143375"/>
                        <a:ext cx="4195763" cy="1238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9" name="Rectangle 14"/>
          <p:cNvSpPr>
            <a:spLocks noChangeArrowheads="1"/>
          </p:cNvSpPr>
          <p:nvPr/>
        </p:nvSpPr>
        <p:spPr bwMode="auto">
          <a:xfrm>
            <a:off x="4857750" y="5786439"/>
            <a:ext cx="5810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– это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уравнение плоской волны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4350" name="Picture 17" descr="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000500"/>
            <a:ext cx="358140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51" name="Object 6"/>
          <p:cNvGraphicFramePr>
            <a:graphicFrameLocks noChangeAspect="1"/>
          </p:cNvGraphicFramePr>
          <p:nvPr/>
        </p:nvGraphicFramePr>
        <p:xfrm>
          <a:off x="6524626" y="1768475"/>
          <a:ext cx="34258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13" imgW="1193800" imgH="241300" progId="Equation.3">
                  <p:embed/>
                </p:oleObj>
              </mc:Choice>
              <mc:Fallback>
                <p:oleObj name="Формула" r:id="rId13" imgW="1193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6" y="1768475"/>
                        <a:ext cx="3425825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Прямоугольник 17"/>
          <p:cNvSpPr>
            <a:spLocks noChangeArrowheads="1"/>
          </p:cNvSpPr>
          <p:nvPr/>
        </p:nvSpPr>
        <p:spPr bwMode="auto">
          <a:xfrm>
            <a:off x="1524001" y="2500313"/>
            <a:ext cx="1338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Пусть 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1173B7-97D5-4D1C-8A00-1465DD886DD7}" type="slidenum">
              <a:rPr lang="ru-RU" altLang="ru-RU" sz="1400" b="0">
                <a:latin typeface="Arial" panose="020B0604020202020204" pitchFamily="34" charset="0"/>
              </a:rPr>
              <a:pPr/>
              <a:t>13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185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809750" y="142875"/>
            <a:ext cx="439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Введем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волновое число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6167438" y="1"/>
          <a:ext cx="13208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4" imgW="533169" imgH="444307" progId="Equation.3">
                  <p:embed/>
                </p:oleObj>
              </mc:Choice>
              <mc:Fallback>
                <p:oleObj name="Формула" r:id="rId4" imgW="53316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"/>
                        <a:ext cx="1320800" cy="11080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381501" y="1143000"/>
            <a:ext cx="4321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или в векторной форме </a:t>
            </a:r>
          </a:p>
        </p:txBody>
      </p:sp>
      <p:graphicFrame>
        <p:nvGraphicFramePr>
          <p:cNvPr id="15365" name="Object 7"/>
          <p:cNvGraphicFramePr>
            <a:graphicFrameLocks noChangeAspect="1"/>
          </p:cNvGraphicFramePr>
          <p:nvPr/>
        </p:nvGraphicFramePr>
        <p:xfrm>
          <a:off x="8739189" y="857251"/>
          <a:ext cx="1595437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6" imgW="647419" imgH="444307" progId="Equation.3">
                  <p:embed/>
                </p:oleObj>
              </mc:Choice>
              <mc:Fallback>
                <p:oleObj name="Формула" r:id="rId6" imgW="64741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9189" y="857251"/>
                        <a:ext cx="1595437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1524000" y="2000250"/>
            <a:ext cx="1587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Так как </a:t>
            </a:r>
          </a:p>
        </p:txBody>
      </p:sp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3309938" y="2143125"/>
          <a:ext cx="133191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8" imgW="533169" imgH="190417" progId="Equation.3">
                  <p:embed/>
                </p:oleObj>
              </mc:Choice>
              <mc:Fallback>
                <p:oleObj name="Формула" r:id="rId8" imgW="53316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8" y="2143125"/>
                        <a:ext cx="1331912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Rectangle 12"/>
          <p:cNvSpPr>
            <a:spLocks noChangeArrowheads="1"/>
          </p:cNvSpPr>
          <p:nvPr/>
        </p:nvSpPr>
        <p:spPr bwMode="auto">
          <a:xfrm>
            <a:off x="4524375" y="2071689"/>
            <a:ext cx="8699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, то </a:t>
            </a:r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70" name="Object 13"/>
          <p:cNvGraphicFramePr>
            <a:graphicFrameLocks noChangeAspect="1"/>
          </p:cNvGraphicFramePr>
          <p:nvPr/>
        </p:nvGraphicFramePr>
        <p:xfrm>
          <a:off x="5453063" y="1785939"/>
          <a:ext cx="3408362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10" imgW="1358900" imgH="457200" progId="Equation.3">
                  <p:embed/>
                </p:oleObj>
              </mc:Choice>
              <mc:Fallback>
                <p:oleObj name="Формула" r:id="rId10" imgW="135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3063" y="1785939"/>
                        <a:ext cx="3408362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Rectangle 15"/>
          <p:cNvSpPr>
            <a:spLocks noChangeArrowheads="1"/>
          </p:cNvSpPr>
          <p:nvPr/>
        </p:nvSpPr>
        <p:spPr bwMode="auto">
          <a:xfrm>
            <a:off x="2524126" y="3071813"/>
            <a:ext cx="1730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Отсюда </a:t>
            </a:r>
          </a:p>
        </p:txBody>
      </p:sp>
      <p:sp>
        <p:nvSpPr>
          <p:cNvPr id="15372" name="Rectangle 17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73" name="Object 16"/>
          <p:cNvGraphicFramePr>
            <a:graphicFrameLocks noChangeAspect="1"/>
          </p:cNvGraphicFramePr>
          <p:nvPr/>
        </p:nvGraphicFramePr>
        <p:xfrm>
          <a:off x="4667250" y="2786064"/>
          <a:ext cx="1144588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12" imgW="457200" imgH="457200" progId="Equation.3">
                  <p:embed/>
                </p:oleObj>
              </mc:Choice>
              <mc:Fallback>
                <p:oleObj name="Формула" r:id="rId12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0" y="2786064"/>
                        <a:ext cx="1144588" cy="11445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4" name="Rectangle 19"/>
          <p:cNvSpPr>
            <a:spLocks noChangeArrowheads="1"/>
          </p:cNvSpPr>
          <p:nvPr/>
        </p:nvSpPr>
        <p:spPr bwMode="auto">
          <a:xfrm>
            <a:off x="2024063" y="4071939"/>
            <a:ext cx="78724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Тогда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уравнение плоской волны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запишется</a:t>
            </a:r>
          </a:p>
        </p:txBody>
      </p:sp>
      <p:sp>
        <p:nvSpPr>
          <p:cNvPr id="15375" name="Rectangle 20"/>
          <p:cNvSpPr>
            <a:spLocks noChangeArrowheads="1"/>
          </p:cNvSpPr>
          <p:nvPr/>
        </p:nvSpPr>
        <p:spPr bwMode="auto">
          <a:xfrm>
            <a:off x="2452689" y="4500564"/>
            <a:ext cx="9477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так: </a:t>
            </a:r>
          </a:p>
        </p:txBody>
      </p:sp>
      <p:sp>
        <p:nvSpPr>
          <p:cNvPr id="15376" name="Rectangle 22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5377" name="Object 21"/>
          <p:cNvGraphicFramePr>
            <a:graphicFrameLocks noChangeAspect="1"/>
          </p:cNvGraphicFramePr>
          <p:nvPr/>
        </p:nvGraphicFramePr>
        <p:xfrm>
          <a:off x="3667125" y="4929188"/>
          <a:ext cx="502285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14" imgW="1308100" imgH="228600" progId="Equation.3">
                  <p:embed/>
                </p:oleObj>
              </mc:Choice>
              <mc:Fallback>
                <p:oleObj name="Формула" r:id="rId14" imgW="1308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5" y="4929188"/>
                        <a:ext cx="5022850" cy="8810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816096-55C9-42EA-9DE1-8F70CF58D676}" type="slidenum">
              <a:rPr lang="ru-RU" altLang="ru-RU" sz="1400" b="0">
                <a:latin typeface="Arial" panose="020B0604020202020204" pitchFamily="34" charset="0"/>
              </a:rPr>
              <a:pPr/>
              <a:t>14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45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8314" y="449264"/>
            <a:ext cx="8713787" cy="64087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При поглощении средой энергии волны: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>
                <a:latin typeface="Times New Roman" pitchFamily="18" charset="0"/>
              </a:rPr>
              <a:t>   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dirty="0">
                <a:latin typeface="Times New Roman" pitchFamily="18" charset="0"/>
              </a:rPr>
              <a:t> -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</a:rPr>
              <a:t>наблюдается</a:t>
            </a:r>
            <a:r>
              <a:rPr lang="ru-RU" altLang="ru-RU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</a:rPr>
              <a:t>затухание волны</a:t>
            </a:r>
            <a:r>
              <a:rPr lang="ru-RU" altLang="ru-RU" i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altLang="ru-RU" dirty="0">
                <a:latin typeface="Times New Roman" pitchFamily="18" charset="0"/>
              </a:rPr>
              <a:t>(уменьшение интенсивности волны по мере удаления от источника колебаний); </a:t>
            </a:r>
          </a:p>
          <a:p>
            <a:pPr algn="just" eaLnBrk="1" hangingPunct="1">
              <a:lnSpc>
                <a:spcPct val="90000"/>
              </a:lnSpc>
              <a:spcBef>
                <a:spcPct val="45000"/>
              </a:spcBef>
              <a:buFontTx/>
              <a:buNone/>
              <a:defRPr/>
            </a:pPr>
            <a:r>
              <a:rPr lang="el-GR" altLang="ru-RU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– коэффициент затухания;</a:t>
            </a:r>
            <a:endParaRPr lang="el-GR" alt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45000"/>
              </a:spcBef>
              <a:buFontTx/>
              <a:buNone/>
              <a:defRPr/>
            </a:pPr>
            <a:r>
              <a:rPr lang="ru-RU" altLang="ru-RU" i="1" dirty="0">
                <a:latin typeface="Times New Roman" pitchFamily="18" charset="0"/>
              </a:rPr>
              <a:t>А</a:t>
            </a:r>
            <a:r>
              <a:rPr lang="ru-RU" altLang="ru-RU" dirty="0">
                <a:latin typeface="Times New Roman" pitchFamily="18" charset="0"/>
              </a:rPr>
              <a:t> – амплитуда.</a:t>
            </a:r>
          </a:p>
        </p:txBody>
      </p:sp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3238500" y="357188"/>
          <a:ext cx="5970588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4" imgW="1638300" imgH="241300" progId="Equation.3">
                  <p:embed/>
                </p:oleObj>
              </mc:Choice>
              <mc:Fallback>
                <p:oleObj name="Формула" r:id="rId4" imgW="1638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357188"/>
                        <a:ext cx="5970588" cy="8810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"/>
          <p:cNvGraphicFramePr>
            <a:graphicFrameLocks noChangeAspect="1"/>
          </p:cNvGraphicFramePr>
          <p:nvPr/>
        </p:nvGraphicFramePr>
        <p:xfrm>
          <a:off x="2667001" y="2428876"/>
          <a:ext cx="694372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6" imgW="1905000" imgH="279400" progId="Equation.3">
                  <p:embed/>
                </p:oleObj>
              </mc:Choice>
              <mc:Fallback>
                <p:oleObj name="Формула" r:id="rId6" imgW="19050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1" y="2428876"/>
                        <a:ext cx="6943725" cy="10207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4BFFFE-C4CE-4504-B57D-180B1F709D3E}" type="slidenum">
              <a:rPr lang="ru-RU" altLang="ru-RU" sz="1400" b="0">
                <a:latin typeface="Arial" panose="020B0604020202020204" pitchFamily="34" charset="0"/>
              </a:rPr>
              <a:pPr/>
              <a:t>15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7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201989" y="-103188"/>
            <a:ext cx="56911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Уравнение сферической волны 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3024188" y="571501"/>
          <a:ext cx="124936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4" imgW="495085" imgH="241195" progId="Equation.3">
                  <p:embed/>
                </p:oleObj>
              </mc:Choice>
              <mc:Fallback>
                <p:oleObj name="Формула" r:id="rId4" imgW="49508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8" y="571501"/>
                        <a:ext cx="1249362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524001" y="1071563"/>
            <a:ext cx="415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Амплитуда колебаний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5453063" y="1063625"/>
            <a:ext cx="3486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убывает по закону </a:t>
            </a:r>
          </a:p>
        </p:txBody>
      </p:sp>
      <p:sp>
        <p:nvSpPr>
          <p:cNvPr id="17414" name="Rectangle 10"/>
          <p:cNvSpPr>
            <a:spLocks noChangeArrowheads="1"/>
          </p:cNvSpPr>
          <p:nvPr/>
        </p:nvSpPr>
        <p:spPr bwMode="auto">
          <a:xfrm>
            <a:off x="1524001" y="1642777"/>
            <a:ext cx="56822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Уравнение сферической волны: </a:t>
            </a:r>
          </a:p>
        </p:txBody>
      </p:sp>
      <p:graphicFrame>
        <p:nvGraphicFramePr>
          <p:cNvPr id="17415" name="Object 11"/>
          <p:cNvGraphicFramePr>
            <a:graphicFrameLocks noChangeAspect="1"/>
          </p:cNvGraphicFramePr>
          <p:nvPr/>
        </p:nvGraphicFramePr>
        <p:xfrm>
          <a:off x="7335838" y="1785938"/>
          <a:ext cx="3332162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6" imgW="1333500" imgH="495300" progId="Equation.3">
                  <p:embed/>
                </p:oleObj>
              </mc:Choice>
              <mc:Fallback>
                <p:oleObj name="Формула" r:id="rId6" imgW="13335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5838" y="1785938"/>
                        <a:ext cx="3332162" cy="1238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13"/>
          <p:cNvSpPr>
            <a:spLocks noChangeArrowheads="1"/>
          </p:cNvSpPr>
          <p:nvPr/>
        </p:nvSpPr>
        <p:spPr bwMode="auto">
          <a:xfrm>
            <a:off x="6381751" y="2786064"/>
            <a:ext cx="923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или </a:t>
            </a:r>
          </a:p>
        </p:txBody>
      </p:sp>
      <p:sp>
        <p:nvSpPr>
          <p:cNvPr id="17417" name="Rectangle 15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18" name="Object 14"/>
          <p:cNvGraphicFramePr>
            <a:graphicFrameLocks noChangeAspect="1"/>
          </p:cNvGraphicFramePr>
          <p:nvPr/>
        </p:nvGraphicFramePr>
        <p:xfrm>
          <a:off x="7364414" y="3143251"/>
          <a:ext cx="3303587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8" imgW="1333500" imgH="444500" progId="Equation.3">
                  <p:embed/>
                </p:oleObj>
              </mc:Choice>
              <mc:Fallback>
                <p:oleObj name="Формула" r:id="rId8" imgW="1333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4414" y="3143251"/>
                        <a:ext cx="3303587" cy="11096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Rectangle 17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7420" name="Object 16"/>
          <p:cNvGraphicFramePr>
            <a:graphicFrameLocks noChangeAspect="1"/>
          </p:cNvGraphicFramePr>
          <p:nvPr/>
        </p:nvGraphicFramePr>
        <p:xfrm>
          <a:off x="8953500" y="642939"/>
          <a:ext cx="1136650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10" imgW="457002" imgH="444307" progId="Equation.3">
                  <p:embed/>
                </p:oleObj>
              </mc:Choice>
              <mc:Fallback>
                <p:oleObj name="Формула" r:id="rId10" imgW="457002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0" y="642939"/>
                        <a:ext cx="1136650" cy="111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1" name="Rectangle 18"/>
          <p:cNvSpPr>
            <a:spLocks noChangeArrowheads="1"/>
          </p:cNvSpPr>
          <p:nvPr/>
        </p:nvSpPr>
        <p:spPr bwMode="auto">
          <a:xfrm>
            <a:off x="1809750" y="571500"/>
            <a:ext cx="1225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Пусть</a:t>
            </a:r>
          </a:p>
        </p:txBody>
      </p:sp>
      <p:pic>
        <p:nvPicPr>
          <p:cNvPr id="17422" name="Picture 18" descr="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214564"/>
            <a:ext cx="27432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Прямоугольник 16"/>
          <p:cNvSpPr>
            <a:spLocks noChangeArrowheads="1"/>
          </p:cNvSpPr>
          <p:nvPr/>
        </p:nvSpPr>
        <p:spPr bwMode="auto">
          <a:xfrm>
            <a:off x="1809750" y="4714875"/>
            <a:ext cx="864393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При поглощении средой энергии волны:</a:t>
            </a:r>
          </a:p>
        </p:txBody>
      </p:sp>
      <p:graphicFrame>
        <p:nvGraphicFramePr>
          <p:cNvPr id="17424" name="Object 5"/>
          <p:cNvGraphicFramePr>
            <a:graphicFrameLocks noChangeAspect="1"/>
          </p:cNvGraphicFramePr>
          <p:nvPr/>
        </p:nvGraphicFramePr>
        <p:xfrm>
          <a:off x="3167063" y="5214938"/>
          <a:ext cx="542925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13" imgW="1943100" imgH="444500" progId="Equation.3">
                  <p:embed/>
                </p:oleObj>
              </mc:Choice>
              <mc:Fallback>
                <p:oleObj name="Формула" r:id="rId13" imgW="1943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5214938"/>
                        <a:ext cx="5429250" cy="1244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Прямоугольник 18"/>
          <p:cNvSpPr>
            <a:spLocks noChangeArrowheads="1"/>
          </p:cNvSpPr>
          <p:nvPr/>
        </p:nvSpPr>
        <p:spPr bwMode="auto">
          <a:xfrm>
            <a:off x="1881188" y="6432550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l-GR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затухания.</a:t>
            </a:r>
            <a:endParaRPr lang="el-GR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426" name="Object 13"/>
          <p:cNvGraphicFramePr>
            <a:graphicFrameLocks noChangeAspect="1"/>
          </p:cNvGraphicFramePr>
          <p:nvPr/>
        </p:nvGraphicFramePr>
        <p:xfrm>
          <a:off x="5881689" y="3143250"/>
          <a:ext cx="107473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15" imgW="457200" imgH="457200" progId="Equation.3">
                  <p:embed/>
                </p:oleObj>
              </mc:Choice>
              <mc:Fallback>
                <p:oleObj name="Формула" r:id="rId15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1689" y="3143250"/>
                        <a:ext cx="1074737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10124A2-EA82-434C-91A2-05D544F23119}" type="slidenum">
              <a:rPr lang="ru-RU" altLang="ru-RU" sz="1400" b="0">
                <a:latin typeface="Arial" panose="020B0604020202020204" pitchFamily="34" charset="0"/>
              </a:rPr>
              <a:pPr/>
              <a:t>16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869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1738314" y="928688"/>
            <a:ext cx="892968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b="0" i="1" dirty="0">
                <a:solidFill>
                  <a:srgbClr val="FF0000"/>
                </a:solidFill>
              </a:rPr>
              <a:t>       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Распространение волн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однородной среде в общем случае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описывается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волновым уравнением</a:t>
            </a:r>
            <a:r>
              <a:rPr lang="ru-RU" altLang="ru-RU" i="1" dirty="0">
                <a:solidFill>
                  <a:srgbClr val="FF0000"/>
                </a:solidFill>
              </a:rPr>
              <a:t> </a:t>
            </a:r>
            <a:r>
              <a:rPr lang="ru-RU" altLang="ru-RU" b="0" dirty="0"/>
              <a:t>– дифференциальным уравнением в частных производных: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/>
        </p:nvGraphicFramePr>
        <p:xfrm>
          <a:off x="3524250" y="3071813"/>
          <a:ext cx="47117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4" imgW="1905000" imgH="520700" progId="Equation.3">
                  <p:embed/>
                </p:oleObj>
              </mc:Choice>
              <mc:Fallback>
                <p:oleObj name="Формула" r:id="rId4" imgW="19050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3071813"/>
                        <a:ext cx="47117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Прямоугольник 6"/>
          <p:cNvSpPr>
            <a:spLocks noChangeArrowheads="1"/>
          </p:cNvSpPr>
          <p:nvPr/>
        </p:nvSpPr>
        <p:spPr bwMode="auto">
          <a:xfrm>
            <a:off x="2166938" y="4500563"/>
            <a:ext cx="857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или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18437" name="Object 3"/>
          <p:cNvGraphicFramePr>
            <a:graphicFrameLocks noChangeAspect="1"/>
          </p:cNvGraphicFramePr>
          <p:nvPr/>
        </p:nvGraphicFramePr>
        <p:xfrm>
          <a:off x="4381500" y="4429125"/>
          <a:ext cx="24511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Формула" r:id="rId6" imgW="990170" imgH="482391" progId="Equation.3">
                  <p:embed/>
                </p:oleObj>
              </mc:Choice>
              <mc:Fallback>
                <p:oleObj name="Формула" r:id="rId6" imgW="99017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4429125"/>
                        <a:ext cx="2451100" cy="12017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Прямоугольник 8"/>
          <p:cNvSpPr>
            <a:spLocks noChangeArrowheads="1"/>
          </p:cNvSpPr>
          <p:nvPr/>
        </p:nvSpPr>
        <p:spPr bwMode="auto">
          <a:xfrm>
            <a:off x="1524000" y="5786438"/>
            <a:ext cx="9144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500" i="1">
                <a:latin typeface="Times New Roman" panose="02020603050405020304" pitchFamily="18" charset="0"/>
              </a:rPr>
              <a:t>       </a:t>
            </a:r>
            <a:r>
              <a:rPr lang="ru-RU" altLang="ru-RU" sz="2500" i="1">
                <a:solidFill>
                  <a:srgbClr val="C00000"/>
                </a:solidFill>
                <a:latin typeface="Times New Roman" panose="02020603050405020304" pitchFamily="18" charset="0"/>
              </a:rPr>
              <a:t>Всякая функция, удовлетворяющая этому  уравнению</a:t>
            </a:r>
            <a:r>
              <a:rPr lang="ru-RU" altLang="ru-RU" sz="2500">
                <a:solidFill>
                  <a:srgbClr val="C00000"/>
                </a:solidFill>
                <a:latin typeface="Times New Roman" panose="02020603050405020304" pitchFamily="18" charset="0"/>
              </a:rPr>
              <a:t>,</a:t>
            </a:r>
            <a:r>
              <a:rPr lang="ru-RU" altLang="ru-RU" sz="2500" i="1">
                <a:solidFill>
                  <a:srgbClr val="C00000"/>
                </a:solidFill>
                <a:latin typeface="Times New Roman" panose="02020603050405020304" pitchFamily="18" charset="0"/>
              </a:rPr>
              <a:t> описывает некоторую волну</a:t>
            </a:r>
            <a:r>
              <a:rPr lang="ru-RU" altLang="ru-RU" sz="2500" i="1">
                <a:latin typeface="Times New Roman" panose="02020603050405020304" pitchFamily="18" charset="0"/>
              </a:rPr>
              <a:t>, причем    -фазовая скорость волны </a:t>
            </a:r>
            <a:endParaRPr lang="ru-RU" altLang="ru-RU" sz="2500">
              <a:latin typeface="Times New Roman" panose="02020603050405020304" pitchFamily="18" charset="0"/>
            </a:endParaRPr>
          </a:p>
        </p:txBody>
      </p:sp>
      <p:graphicFrame>
        <p:nvGraphicFramePr>
          <p:cNvPr id="18439" name="Object 4"/>
          <p:cNvGraphicFramePr>
            <a:graphicFrameLocks noChangeAspect="1"/>
          </p:cNvGraphicFramePr>
          <p:nvPr/>
        </p:nvGraphicFramePr>
        <p:xfrm>
          <a:off x="6743700" y="6219826"/>
          <a:ext cx="3889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8" imgW="139639" imgH="152334" progId="Equation.3">
                  <p:embed/>
                </p:oleObj>
              </mc:Choice>
              <mc:Fallback>
                <p:oleObj name="Формула" r:id="rId8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6219826"/>
                        <a:ext cx="388938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EDC0B9-CBCF-47EA-B596-8765C8047558}" type="slidenum">
              <a:rPr lang="ru-RU" altLang="ru-RU" sz="1400" b="0">
                <a:latin typeface="Arial" panose="020B0604020202020204" pitchFamily="34" charset="0"/>
              </a:rPr>
              <a:pPr/>
              <a:t>17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18441" name="TextBox 1"/>
          <p:cNvSpPr txBox="1">
            <a:spLocks noChangeArrowheads="1"/>
          </p:cNvSpPr>
          <p:nvPr/>
        </p:nvSpPr>
        <p:spPr bwMode="auto">
          <a:xfrm>
            <a:off x="2595564" y="176214"/>
            <a:ext cx="4295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21.3 Волновое уравнение </a:t>
            </a:r>
          </a:p>
        </p:txBody>
      </p:sp>
    </p:spTree>
    <p:extLst>
      <p:ext uri="{BB962C8B-B14F-4D97-AF65-F5344CB8AC3E}">
        <p14:creationId xmlns:p14="http://schemas.microsoft.com/office/powerpoint/2010/main" val="262028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1524000" y="0"/>
            <a:ext cx="9144000" cy="920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2800" b="0" dirty="0">
                <a:solidFill>
                  <a:srgbClr val="000000"/>
                </a:solidFill>
              </a:rPr>
              <a:t>     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Решением волнового уравнения</a:t>
            </a:r>
          </a:p>
          <a:p>
            <a:pPr>
              <a:defRPr/>
            </a:pPr>
            <a:endParaRPr lang="ru-RU" altLang="ru-RU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является уравнение  любой волны</a:t>
            </a:r>
            <a:r>
              <a:rPr lang="ru-RU" altLang="ru-RU" sz="2800" b="0" dirty="0"/>
              <a:t>, например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сферической</a:t>
            </a:r>
            <a:r>
              <a:rPr lang="ru-RU" altLang="ru-RU" sz="2800" b="0" dirty="0"/>
              <a:t>: 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или  </a:t>
            </a:r>
            <a:r>
              <a:rPr lang="ru-RU" altLang="ru-RU" sz="2800" i="1" dirty="0">
                <a:solidFill>
                  <a:srgbClr val="C00000"/>
                </a:solidFill>
              </a:rPr>
              <a:t>плоской</a:t>
            </a:r>
            <a:r>
              <a:rPr lang="ru-RU" altLang="ru-RU" sz="2800" b="0" dirty="0"/>
              <a:t> :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	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плоской волны</a:t>
            </a:r>
            <a:r>
              <a:rPr lang="ru-RU" altLang="ru-RU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распространяющейся вдоль оси </a:t>
            </a:r>
            <a:r>
              <a:rPr lang="en-US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  <a:r>
              <a:rPr lang="ru-RU" altLang="ru-RU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волновое уравнение </a:t>
            </a:r>
            <a:r>
              <a:rPr lang="ru-RU" altLang="ru-RU" sz="2800" b="0" dirty="0"/>
              <a:t>упрощается:</a:t>
            </a:r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endParaRPr lang="ru-RU" altLang="ru-RU" sz="2800" b="0" dirty="0"/>
          </a:p>
          <a:p>
            <a:pPr>
              <a:defRPr/>
            </a:pPr>
            <a:r>
              <a:rPr lang="ru-RU" altLang="ru-RU" sz="2800" b="0" dirty="0"/>
              <a:t>	</a:t>
            </a:r>
          </a:p>
          <a:p>
            <a:pPr>
              <a:defRPr/>
            </a:pPr>
            <a:r>
              <a:rPr lang="ru-RU" altLang="ru-RU" sz="2800" b="0" dirty="0"/>
              <a:t>	           Напоминаю, что      </a:t>
            </a:r>
            <a:r>
              <a:rPr lang="ru-RU" altLang="ru-RU" b="0" dirty="0">
                <a:solidFill>
                  <a:srgbClr val="000000"/>
                </a:solidFill>
                <a:sym typeface="Symbol" pitchFamily="18" charset="2"/>
              </a:rPr>
              <a:t> =</a:t>
            </a:r>
            <a:endParaRPr lang="ru-RU" altLang="ru-RU" dirty="0"/>
          </a:p>
          <a:p>
            <a:pPr>
              <a:defRPr/>
            </a:pPr>
            <a:r>
              <a:rPr lang="ru-RU" altLang="ru-RU" sz="2800" b="0" dirty="0"/>
              <a:t>		оператор Лапласа:</a:t>
            </a:r>
            <a:endParaRPr lang="ru-RU" altLang="ru-RU" sz="2800" dirty="0"/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b="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altLang="ru-RU" sz="2800" dirty="0"/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7524750" y="-142875"/>
          <a:ext cx="24511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4" imgW="990170" imgH="482391" progId="Equation.3">
                  <p:embed/>
                </p:oleObj>
              </mc:Choice>
              <mc:Fallback>
                <p:oleObj name="Формула" r:id="rId4" imgW="99017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-142875"/>
                        <a:ext cx="24511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3"/>
          <p:cNvGraphicFramePr>
            <a:graphicFrameLocks noChangeAspect="1"/>
          </p:cNvGraphicFramePr>
          <p:nvPr/>
        </p:nvGraphicFramePr>
        <p:xfrm>
          <a:off x="4238625" y="1500189"/>
          <a:ext cx="3500438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6" imgW="1333500" imgH="444500" progId="Equation.3">
                  <p:embed/>
                </p:oleObj>
              </mc:Choice>
              <mc:Fallback>
                <p:oleObj name="Формула" r:id="rId6" imgW="1333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5" y="1500189"/>
                        <a:ext cx="3500438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4"/>
          <p:cNvGraphicFramePr>
            <a:graphicFrameLocks noChangeAspect="1"/>
          </p:cNvGraphicFramePr>
          <p:nvPr/>
        </p:nvGraphicFramePr>
        <p:xfrm>
          <a:off x="4167189" y="2643189"/>
          <a:ext cx="37496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8" imgW="1295400" imgH="228600" progId="Equation.3">
                  <p:embed/>
                </p:oleObj>
              </mc:Choice>
              <mc:Fallback>
                <p:oleObj name="Формула" r:id="rId8" imgW="1295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9" y="2643189"/>
                        <a:ext cx="374967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5"/>
          <p:cNvGraphicFramePr>
            <a:graphicFrameLocks noChangeAspect="1"/>
          </p:cNvGraphicFramePr>
          <p:nvPr/>
        </p:nvGraphicFramePr>
        <p:xfrm>
          <a:off x="4667250" y="4286250"/>
          <a:ext cx="23876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10" imgW="965200" imgH="482600" progId="Equation.3">
                  <p:embed/>
                </p:oleObj>
              </mc:Choice>
              <mc:Fallback>
                <p:oleObj name="Формула" r:id="rId10" imgW="965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0" y="4286250"/>
                        <a:ext cx="23876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6"/>
          <p:cNvGraphicFramePr>
            <a:graphicFrameLocks noChangeAspect="1"/>
          </p:cNvGraphicFramePr>
          <p:nvPr/>
        </p:nvGraphicFramePr>
        <p:xfrm>
          <a:off x="7170738" y="5715001"/>
          <a:ext cx="349726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Формула" r:id="rId12" imgW="1587500" imgH="520700" progId="Equation.3">
                  <p:embed/>
                </p:oleObj>
              </mc:Choice>
              <mc:Fallback>
                <p:oleObj name="Формула" r:id="rId12" imgW="15875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0738" y="5715001"/>
                        <a:ext cx="3497262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76E06E-9DC3-433B-86A2-975002D77F79}" type="slidenum">
              <a:rPr lang="ru-RU" altLang="ru-RU" sz="1400" b="0">
                <a:latin typeface="Arial" panose="020B0604020202020204" pitchFamily="34" charset="0"/>
              </a:rPr>
              <a:pPr/>
              <a:t>18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623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881188" y="981075"/>
            <a:ext cx="8731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– это скорость распространения фазы волны.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5" name="Rectangle 9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0486" name="Object 8"/>
          <p:cNvGraphicFramePr>
            <a:graphicFrameLocks noChangeAspect="1"/>
          </p:cNvGraphicFramePr>
          <p:nvPr/>
        </p:nvGraphicFramePr>
        <p:xfrm>
          <a:off x="5016501" y="1609725"/>
          <a:ext cx="1579563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4" imgW="520700" imgH="457200" progId="Equation.3">
                  <p:embed/>
                </p:oleObj>
              </mc:Choice>
              <mc:Fallback>
                <p:oleObj name="Формула" r:id="rId4" imgW="520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1609725"/>
                        <a:ext cx="1579563" cy="1377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10"/>
          <p:cNvSpPr>
            <a:spLocks noChangeArrowheads="1"/>
          </p:cNvSpPr>
          <p:nvPr/>
        </p:nvSpPr>
        <p:spPr bwMode="auto">
          <a:xfrm>
            <a:off x="2855913" y="3225800"/>
            <a:ext cx="72564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–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скорость распространения фазы есть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   скорость распространения волны.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0488" name="Rectangle 13"/>
          <p:cNvSpPr>
            <a:spLocks noChangeArrowheads="1"/>
          </p:cNvSpPr>
          <p:nvPr/>
        </p:nvSpPr>
        <p:spPr bwMode="auto">
          <a:xfrm>
            <a:off x="1524000" y="4941888"/>
            <a:ext cx="9144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Для синусоидальной волны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скорость переноса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энергии равна фазовой скорости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>
                <a:solidFill>
                  <a:srgbClr val="0099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71F0D2-9EB5-4471-B013-88BC1657100C}" type="slidenum">
              <a:rPr lang="ru-RU" altLang="ru-RU" sz="1400" b="0">
                <a:latin typeface="Arial" panose="020B0604020202020204" pitchFamily="34" charset="0"/>
              </a:rPr>
              <a:pPr/>
              <a:t>19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20490" name="TextBox 1"/>
          <p:cNvSpPr txBox="1">
            <a:spLocks noChangeArrowheads="1"/>
          </p:cNvSpPr>
          <p:nvPr/>
        </p:nvSpPr>
        <p:spPr bwMode="auto">
          <a:xfrm>
            <a:off x="2135188" y="396875"/>
            <a:ext cx="3674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21.4 Фазовая скорость </a:t>
            </a:r>
          </a:p>
        </p:txBody>
      </p:sp>
    </p:spTree>
    <p:extLst>
      <p:ext uri="{BB962C8B-B14F-4D97-AF65-F5344CB8AC3E}">
        <p14:creationId xmlns:p14="http://schemas.microsoft.com/office/powerpoint/2010/main" val="339354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524000" y="1428751"/>
            <a:ext cx="9144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i="1" dirty="0"/>
              <a:t>	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 суперпозиции </a:t>
            </a:r>
            <a:r>
              <a:rPr lang="ru-RU" altLang="ru-RU" dirty="0"/>
              <a:t>(</a:t>
            </a:r>
            <a:r>
              <a:rPr lang="ru-RU" altLang="ru-RU" i="1" dirty="0"/>
              <a:t>наложения волн</a:t>
            </a:r>
            <a:r>
              <a:rPr lang="ru-RU" altLang="ru-RU" dirty="0"/>
              <a:t>):</a:t>
            </a:r>
            <a:r>
              <a:rPr lang="ru-RU" altLang="ru-RU" i="1" dirty="0"/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при распространении в  среде нескольких волн каждая из них распространяется так, как будто другие волны отсутствуют, а результирующее смещение частицы среды равно геометрической сумме смещений частиц</a:t>
            </a:r>
            <a:r>
              <a:rPr lang="ru-RU" altLang="ru-RU" dirty="0">
                <a:solidFill>
                  <a:srgbClr val="C00000"/>
                </a:solidFill>
              </a:rPr>
              <a:t>. </a:t>
            </a:r>
          </a:p>
          <a:p>
            <a:pPr algn="just" eaLnBrk="1" hangingPunct="1">
              <a:defRPr/>
            </a:pPr>
            <a:r>
              <a:rPr lang="ru-RU" altLang="ru-RU" dirty="0">
                <a:solidFill>
                  <a:srgbClr val="009900"/>
                </a:solidFill>
              </a:rPr>
              <a:t>	</a:t>
            </a:r>
            <a:r>
              <a:rPr lang="ru-RU" altLang="ru-RU" b="0" dirty="0"/>
              <a:t>Исходя из этого принципа и разложения Фурье, </a:t>
            </a:r>
            <a:r>
              <a:rPr lang="ru-RU" altLang="ru-RU" i="1" dirty="0">
                <a:solidFill>
                  <a:srgbClr val="C00000"/>
                </a:solidFill>
              </a:rPr>
              <a:t>любая волна может быть представлена в виде волнового пакета или группы волн</a:t>
            </a:r>
            <a:r>
              <a:rPr lang="ru-RU" altLang="ru-RU" b="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7EF1B64-0034-445C-9BBC-ECBE8E8D228F}" type="slidenum">
              <a:rPr lang="ru-RU" altLang="ru-RU" sz="1400" b="0">
                <a:latin typeface="Arial" panose="020B0604020202020204" pitchFamily="34" charset="0"/>
              </a:rPr>
              <a:pPr/>
              <a:t>20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2424114" y="188913"/>
            <a:ext cx="52784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21.5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суперпозиции.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скорость </a:t>
            </a:r>
          </a:p>
        </p:txBody>
      </p:sp>
    </p:spTree>
    <p:extLst>
      <p:ext uri="{BB962C8B-B14F-4D97-AF65-F5344CB8AC3E}">
        <p14:creationId xmlns:p14="http://schemas.microsoft.com/office/powerpoint/2010/main" val="173767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M-wav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3200400"/>
            <a:ext cx="578643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Строго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монохроматическая</a:t>
            </a:r>
            <a:r>
              <a:rPr lang="ru-RU" altLang="ru-RU">
                <a:latin typeface="Times New Roman" panose="02020603050405020304" pitchFamily="18" charset="0"/>
              </a:rPr>
              <a:t> волна представляет собой бесконечную во времени и пространстве последовательность «горбов» и «впадин». </a:t>
            </a:r>
          </a:p>
        </p:txBody>
      </p:sp>
      <p:graphicFrame>
        <p:nvGraphicFramePr>
          <p:cNvPr id="22533" name="Object 7"/>
          <p:cNvGraphicFramePr>
            <a:graphicFrameLocks noChangeAspect="1"/>
          </p:cNvGraphicFramePr>
          <p:nvPr/>
        </p:nvGraphicFramePr>
        <p:xfrm>
          <a:off x="3881439" y="1643064"/>
          <a:ext cx="4541837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5" imgW="1600200" imgH="241300" progId="Equation.3">
                  <p:embed/>
                </p:oleObj>
              </mc:Choice>
              <mc:Fallback>
                <p:oleObj name="Формула" r:id="rId5" imgW="1600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9" y="1643064"/>
                        <a:ext cx="4541837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1524001" y="2357439"/>
            <a:ext cx="5788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Фазовая скорость этой волны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2536" name="Object 10"/>
          <p:cNvGraphicFramePr>
            <a:graphicFrameLocks noChangeAspect="1"/>
          </p:cNvGraphicFramePr>
          <p:nvPr/>
        </p:nvGraphicFramePr>
        <p:xfrm>
          <a:off x="9394826" y="2000251"/>
          <a:ext cx="1273175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7" imgW="457200" imgH="457200" progId="Equation.3">
                  <p:embed/>
                </p:oleObj>
              </mc:Choice>
              <mc:Fallback>
                <p:oleObj name="Формула" r:id="rId7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4826" y="2000251"/>
                        <a:ext cx="1273175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12"/>
          <p:cNvSpPr>
            <a:spLocks noChangeArrowheads="1"/>
          </p:cNvSpPr>
          <p:nvPr/>
        </p:nvSpPr>
        <p:spPr bwMode="auto">
          <a:xfrm>
            <a:off x="8564564" y="2395538"/>
            <a:ext cx="74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или </a:t>
            </a:r>
          </a:p>
        </p:txBody>
      </p:sp>
      <p:sp>
        <p:nvSpPr>
          <p:cNvPr id="22538" name="Rectangle 14"/>
          <p:cNvSpPr>
            <a:spLocks noChangeArrowheads="1"/>
          </p:cNvSpPr>
          <p:nvPr/>
        </p:nvSpPr>
        <p:spPr bwMode="auto">
          <a:xfrm>
            <a:off x="1524001" y="30413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2539" name="Object 13"/>
          <p:cNvGraphicFramePr>
            <a:graphicFrameLocks noChangeAspect="1"/>
          </p:cNvGraphicFramePr>
          <p:nvPr/>
        </p:nvGraphicFramePr>
        <p:xfrm>
          <a:off x="7096125" y="2357439"/>
          <a:ext cx="14287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9" imgW="495085" imgH="190417" progId="Equation.3">
                  <p:embed/>
                </p:oleObj>
              </mc:Choice>
              <mc:Fallback>
                <p:oleObj name="Формула" r:id="rId9" imgW="495085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5" y="2357439"/>
                        <a:ext cx="14287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1187C3E-304D-48CB-9D66-9AFA7AE94FC4}" type="slidenum">
              <a:rPr lang="ru-RU" altLang="ru-RU" sz="1400" b="0">
                <a:latin typeface="Arial" panose="020B0604020202020204" pitchFamily="34" charset="0"/>
              </a:rPr>
              <a:pPr/>
              <a:t>21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56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i="1" dirty="0"/>
              <a:t>	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Суперпозиция волн, мало отличающихся друг от друга по частоте, называется волновым пакетом или группой волн: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23555" name="Picture 4" descr="image 5"/>
          <p:cNvPicPr>
            <a:picLocks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 r="23854" b="61243"/>
          <a:stretch>
            <a:fillRect/>
          </a:stretch>
        </p:blipFill>
        <p:spPr>
          <a:xfrm>
            <a:off x="4024313" y="1500188"/>
            <a:ext cx="3960812" cy="3028950"/>
          </a:xfrm>
          <a:noFill/>
        </p:spPr>
      </p:pic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524000" y="4292600"/>
            <a:ext cx="5403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Выражение для группы волн: </a:t>
            </a:r>
          </a:p>
        </p:txBody>
      </p:sp>
      <p:graphicFrame>
        <p:nvGraphicFramePr>
          <p:cNvPr id="23557" name="Object 7"/>
          <p:cNvGraphicFramePr>
            <a:graphicFrameLocks noChangeAspect="1"/>
          </p:cNvGraphicFramePr>
          <p:nvPr/>
        </p:nvGraphicFramePr>
        <p:xfrm>
          <a:off x="2913063" y="4770438"/>
          <a:ext cx="6532562" cy="205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Формула" r:id="rId5" imgW="2616200" imgH="825500" progId="Equation.3">
                  <p:embed/>
                </p:oleObj>
              </mc:Choice>
              <mc:Fallback>
                <p:oleObj name="Формула" r:id="rId5" imgW="2616200" imgH="825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4770438"/>
                        <a:ext cx="6532562" cy="205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89111BA-B909-44EA-9281-BDB58F1BA7E6}" type="slidenum">
              <a:rPr lang="ru-RU" altLang="ru-RU" sz="1400" b="0">
                <a:latin typeface="Arial" panose="020B0604020202020204" pitchFamily="34" charset="0"/>
              </a:rPr>
              <a:pPr/>
              <a:t>22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7511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1524001" y="27127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457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mtClean="0"/>
              <a:t> </a:t>
            </a:r>
            <a:endParaRPr lang="ru-RU" altLang="ru-RU" smtClean="0"/>
          </a:p>
        </p:txBody>
      </p:sp>
      <p:pic>
        <p:nvPicPr>
          <p:cNvPr id="24580" name="Picture 5" descr="image 5"/>
          <p:cNvPicPr>
            <a:picLocks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0" y="387350"/>
            <a:ext cx="5473700" cy="3098800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1524000" y="4099114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Там где фазы совпадают, наблюдается усиление амплитуды, где нет – гашение (результат интерференции). </a:t>
            </a:r>
          </a:p>
        </p:txBody>
      </p:sp>
      <p:graphicFrame>
        <p:nvGraphicFramePr>
          <p:cNvPr id="24582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7680326" y="5902325"/>
          <a:ext cx="23034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Формула" r:id="rId5" imgW="723586" imgH="241195" progId="Equation.3">
                  <p:embed/>
                </p:oleObj>
              </mc:Choice>
              <mc:Fallback>
                <p:oleObj name="Формула" r:id="rId5" imgW="72358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6" y="5902325"/>
                        <a:ext cx="23034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Rectangle 11"/>
          <p:cNvSpPr>
            <a:spLocks noChangeArrowheads="1"/>
          </p:cNvSpPr>
          <p:nvPr/>
        </p:nvSpPr>
        <p:spPr bwMode="auto">
          <a:xfrm>
            <a:off x="3359150" y="5949950"/>
            <a:ext cx="3765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необходимо условие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8939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58925" y="981075"/>
            <a:ext cx="285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1666875" y="28575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i="1" dirty="0"/>
              <a:t>	</a:t>
            </a:r>
            <a:r>
              <a:rPr lang="ru-RU" altLang="ru-RU" i="1" dirty="0">
                <a:solidFill>
                  <a:srgbClr val="C00000"/>
                </a:solidFill>
              </a:rPr>
              <a:t>Дисперсия </a:t>
            </a:r>
            <a:r>
              <a:rPr lang="ru-RU" altLang="ru-RU" sz="2800" i="1" dirty="0">
                <a:solidFill>
                  <a:srgbClr val="C00000"/>
                </a:solidFill>
              </a:rPr>
              <a:t>(рассеяние)</a:t>
            </a:r>
            <a:r>
              <a:rPr lang="ru-RU" altLang="ru-RU" sz="2800" i="1" dirty="0"/>
              <a:t>–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обусловлена зависимостью фазовой скорости в среде от частоты</a:t>
            </a:r>
            <a:r>
              <a:rPr lang="ru-RU" altLang="ru-RU" i="1" dirty="0"/>
              <a:t>. </a:t>
            </a:r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1524000" y="1643064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В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недиспергирующей среде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все плоские волны, образующие пакет, распространяются с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одинаковой фазовой скоростью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υ</a:t>
            </a:r>
            <a:r>
              <a:rPr lang="ru-RU" altLang="ru-RU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1558926" y="3071814"/>
            <a:ext cx="910907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b="0" dirty="0"/>
              <a:t>	Скорость перемещения пакета </a:t>
            </a:r>
            <a:r>
              <a:rPr lang="en-US" altLang="ru-RU" sz="3600" i="1" dirty="0">
                <a:solidFill>
                  <a:srgbClr val="C00000"/>
                </a:solidFill>
              </a:rPr>
              <a:t>u</a:t>
            </a:r>
            <a:r>
              <a:rPr lang="ru-RU" altLang="ru-RU" i="1" dirty="0"/>
              <a:t> </a:t>
            </a:r>
            <a:r>
              <a:rPr lang="ru-RU" altLang="ru-RU" b="0" dirty="0"/>
              <a:t>совпадает со скоростью </a:t>
            </a:r>
            <a:r>
              <a:rPr lang="ru-RU" altLang="ru-RU" i="1" dirty="0">
                <a:solidFill>
                  <a:srgbClr val="C00000"/>
                </a:solidFill>
              </a:rPr>
              <a:t>υ</a:t>
            </a:r>
            <a:r>
              <a:rPr lang="ru-RU" altLang="ru-RU" b="0" dirty="0"/>
              <a:t>:</a:t>
            </a:r>
            <a:r>
              <a:rPr lang="ru-RU" altLang="ru-RU" i="1" dirty="0">
                <a:solidFill>
                  <a:srgbClr val="0000FF"/>
                </a:solidFill>
              </a:rPr>
              <a:t> </a:t>
            </a:r>
          </a:p>
          <a:p>
            <a:pPr algn="just">
              <a:defRPr/>
            </a:pPr>
            <a:r>
              <a:rPr lang="ru-RU" altLang="ru-RU" i="1" dirty="0">
                <a:solidFill>
                  <a:srgbClr val="0000FF"/>
                </a:solidFill>
              </a:rPr>
              <a:t>	</a:t>
            </a:r>
          </a:p>
          <a:p>
            <a:pPr algn="just">
              <a:defRPr/>
            </a:pPr>
            <a:r>
              <a:rPr lang="ru-RU" altLang="ru-RU" i="1" dirty="0">
                <a:solidFill>
                  <a:srgbClr val="0000FF"/>
                </a:solidFill>
              </a:rPr>
              <a:t>	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Скорость, с которой перемещается центр пакета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altLang="ru-RU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точка с максимальным значением А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),</a:t>
            </a:r>
            <a:r>
              <a:rPr lang="ru-RU" altLang="ru-RU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называется</a:t>
            </a:r>
            <a:r>
              <a:rPr lang="ru-RU" altLang="ru-RU" dirty="0"/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групповой скоростью</a:t>
            </a:r>
            <a:r>
              <a:rPr lang="ru-RU" altLang="ru-RU" dirty="0">
                <a:solidFill>
                  <a:srgbClr val="C00000"/>
                </a:solidFill>
              </a:rPr>
              <a:t> </a:t>
            </a:r>
            <a:r>
              <a:rPr lang="en-US" altLang="ru-RU" sz="3600" i="1" dirty="0"/>
              <a:t>u</a:t>
            </a:r>
            <a:r>
              <a:rPr lang="ru-RU" altLang="ru-RU" dirty="0"/>
              <a:t>.</a:t>
            </a:r>
          </a:p>
          <a:p>
            <a:pPr algn="just">
              <a:defRPr/>
            </a:pPr>
            <a:endParaRPr lang="ru-RU" altLang="ru-RU" b="0" dirty="0"/>
          </a:p>
          <a:p>
            <a:pPr algn="just" eaLnBrk="1" hangingPunct="1">
              <a:defRPr/>
            </a:pPr>
            <a:r>
              <a:rPr lang="ru-RU" altLang="ru-RU" b="0" dirty="0"/>
              <a:t> </a:t>
            </a:r>
          </a:p>
        </p:txBody>
      </p:sp>
      <p:sp>
        <p:nvSpPr>
          <p:cNvPr id="25607" name="Прямоугольник 8"/>
          <p:cNvSpPr>
            <a:spLocks noChangeArrowheads="1"/>
          </p:cNvSpPr>
          <p:nvPr/>
        </p:nvSpPr>
        <p:spPr bwMode="auto">
          <a:xfrm>
            <a:off x="1881188" y="6273800"/>
            <a:ext cx="5429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В диспергирующей среде </a:t>
            </a:r>
          </a:p>
        </p:txBody>
      </p:sp>
      <p:graphicFrame>
        <p:nvGraphicFramePr>
          <p:cNvPr id="25608" name="Object 10"/>
          <p:cNvGraphicFramePr>
            <a:graphicFrameLocks noChangeAspect="1"/>
          </p:cNvGraphicFramePr>
          <p:nvPr/>
        </p:nvGraphicFramePr>
        <p:xfrm>
          <a:off x="6953251" y="6292850"/>
          <a:ext cx="14636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Формула" r:id="rId4" imgW="418918" imgH="165028" progId="Equation.3">
                  <p:embed/>
                </p:oleObj>
              </mc:Choice>
              <mc:Fallback>
                <p:oleObj name="Формула" r:id="rId4" imgW="418918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1" y="6292850"/>
                        <a:ext cx="14636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11"/>
          <p:cNvGraphicFramePr>
            <a:graphicFrameLocks noChangeAspect="1"/>
          </p:cNvGraphicFramePr>
          <p:nvPr/>
        </p:nvGraphicFramePr>
        <p:xfrm>
          <a:off x="4400551" y="3733800"/>
          <a:ext cx="131762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Формула" r:id="rId6" imgW="406048" imgH="152268" progId="Equation.3">
                  <p:embed/>
                </p:oleObj>
              </mc:Choice>
              <mc:Fallback>
                <p:oleObj name="Формула" r:id="rId6" imgW="406048" imgH="1522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0551" y="3733800"/>
                        <a:ext cx="1317625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D830872-EAA8-4189-A29B-F5DEF93C40EC}" type="slidenum">
              <a:rPr lang="ru-RU" altLang="ru-RU" sz="1400" b="0">
                <a:latin typeface="Arial" panose="020B0604020202020204" pitchFamily="34" charset="0"/>
              </a:rPr>
              <a:pPr/>
              <a:t>24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98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Если </a:t>
            </a:r>
            <a:r>
              <a:rPr lang="ru-RU" altLang="ru-RU" i="1">
                <a:latin typeface="Times New Roman" panose="02020603050405020304" pitchFamily="18" charset="0"/>
              </a:rPr>
              <a:t>дисперсия невелика</a:t>
            </a:r>
            <a:r>
              <a:rPr lang="en-US" altLang="ru-RU" i="1">
                <a:latin typeface="Times New Roman" panose="02020603050405020304" pitchFamily="18" charset="0"/>
              </a:rPr>
              <a:t> </a:t>
            </a:r>
            <a:r>
              <a:rPr lang="ru-RU" altLang="ru-RU" i="1">
                <a:latin typeface="Times New Roman" panose="02020603050405020304" pitchFamily="18" charset="0"/>
              </a:rPr>
              <a:t>то скорость перемещения пакета совпадает со скоростью </a:t>
            </a:r>
            <a:r>
              <a:rPr lang="el-GR" altLang="ru-RU" i="1">
                <a:latin typeface="Times New Roman" panose="02020603050405020304" pitchFamily="18" charset="0"/>
              </a:rPr>
              <a:t>υ</a:t>
            </a:r>
            <a:r>
              <a:rPr lang="ru-RU" altLang="ru-RU" i="1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6627" name="Picture 4" descr="image 5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9151" y="1628775"/>
            <a:ext cx="5027613" cy="5003800"/>
          </a:xfrm>
          <a:noFill/>
        </p:spPr>
      </p:pic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6003925" y="31400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6033E0-3614-4FAF-A184-5BBC47053330}" type="slidenum">
              <a:rPr lang="ru-RU" altLang="ru-RU" sz="1400" b="0">
                <a:latin typeface="Arial" panose="020B0604020202020204" pitchFamily="34" charset="0"/>
              </a:rPr>
              <a:pPr/>
              <a:t>25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88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1524000" y="-52388"/>
            <a:ext cx="9144000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24001" y="30556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524000" y="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	Рассмотрим </a:t>
            </a:r>
            <a:r>
              <a:rPr lang="ru-RU" altLang="ru-RU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пример</a:t>
            </a:r>
            <a:r>
              <a:rPr lang="ru-RU" altLang="ru-RU" b="0" dirty="0"/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суперпозиции двух волн </a:t>
            </a:r>
            <a:r>
              <a:rPr lang="ru-RU" altLang="ru-RU" b="0" dirty="0"/>
              <a:t>с одинаковой амплитудой и близкими длинами волн </a:t>
            </a:r>
            <a:r>
              <a:rPr lang="ru-RU" altLang="ru-RU" b="0" dirty="0">
                <a:sym typeface="Symbol" pitchFamily="18" charset="2"/>
              </a:rPr>
              <a:t>: </a:t>
            </a:r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4" name="Object 8"/>
          <p:cNvGraphicFramePr>
            <a:graphicFrameLocks noChangeAspect="1"/>
          </p:cNvGraphicFramePr>
          <p:nvPr/>
        </p:nvGraphicFramePr>
        <p:xfrm>
          <a:off x="3095626" y="1285876"/>
          <a:ext cx="49244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Формула" r:id="rId4" imgW="1435100" imgH="241300" progId="Equation.3">
                  <p:embed/>
                </p:oleObj>
              </mc:Choice>
              <mc:Fallback>
                <p:oleObj name="Формула" r:id="rId4" imgW="1435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6" y="1285876"/>
                        <a:ext cx="492442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Rectangle 11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6" name="Object 10"/>
          <p:cNvGraphicFramePr>
            <a:graphicFrameLocks noChangeAspect="1"/>
          </p:cNvGraphicFramePr>
          <p:nvPr/>
        </p:nvGraphicFramePr>
        <p:xfrm>
          <a:off x="2901950" y="2143125"/>
          <a:ext cx="77660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Формула" r:id="rId6" imgW="2489200" imgH="241300" progId="Equation.3">
                  <p:embed/>
                </p:oleObj>
              </mc:Choice>
              <mc:Fallback>
                <p:oleObj name="Формула" r:id="rId6" imgW="2489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2143125"/>
                        <a:ext cx="7766050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1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58" name="Object 12"/>
          <p:cNvGraphicFramePr>
            <a:graphicFrameLocks noChangeAspect="1"/>
          </p:cNvGraphicFramePr>
          <p:nvPr/>
        </p:nvGraphicFramePr>
        <p:xfrm>
          <a:off x="7167563" y="4429125"/>
          <a:ext cx="126365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Формула" r:id="rId8" imgW="507780" imgH="495085" progId="Equation.3">
                  <p:embed/>
                </p:oleObj>
              </mc:Choice>
              <mc:Fallback>
                <p:oleObj name="Формула" r:id="rId8" imgW="50778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7563" y="4429125"/>
                        <a:ext cx="1263650" cy="1239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9" name="Rectangle 1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7660" name="Object 14"/>
          <p:cNvGraphicFramePr>
            <a:graphicFrameLocks noChangeAspect="1"/>
          </p:cNvGraphicFramePr>
          <p:nvPr/>
        </p:nvGraphicFramePr>
        <p:xfrm>
          <a:off x="7310438" y="5619750"/>
          <a:ext cx="3357562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Формула" r:id="rId10" imgW="1345616" imgH="495085" progId="Equation.3">
                  <p:embed/>
                </p:oleObj>
              </mc:Choice>
              <mc:Fallback>
                <p:oleObj name="Формула" r:id="rId10" imgW="1345616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0438" y="5619750"/>
                        <a:ext cx="3357562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1" name="Rectangle 17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7662" name="Прямоугольник 18"/>
          <p:cNvSpPr>
            <a:spLocks noChangeArrowheads="1"/>
          </p:cNvSpPr>
          <p:nvPr/>
        </p:nvSpPr>
        <p:spPr bwMode="auto">
          <a:xfrm>
            <a:off x="8382000" y="4572001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Волновое число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первой волны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27663" name="Picture 5" descr="image 5"/>
          <p:cNvPicPr>
            <a:picLocks noChangeAspect="1" noChangeArrowheads="1"/>
          </p:cNvPicPr>
          <p:nvPr>
            <p:ph sz="half"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3759200"/>
            <a:ext cx="4214813" cy="3098800"/>
          </a:xfrm>
          <a:noFill/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D77AC2-40E7-4876-9CB2-A6FB2632E208}" type="slidenum">
              <a:rPr lang="ru-RU" altLang="ru-RU" sz="1400" b="0">
                <a:latin typeface="Arial" panose="020B0604020202020204" pitchFamily="34" charset="0"/>
              </a:rPr>
              <a:pPr/>
              <a:t>26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2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 r="23854" b="70341"/>
          <a:stretch>
            <a:fillRect/>
          </a:stretch>
        </p:blipFill>
        <p:spPr bwMode="auto">
          <a:xfrm>
            <a:off x="1524000" y="4286250"/>
            <a:ext cx="521493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5" name="Object 2"/>
          <p:cNvGraphicFramePr>
            <a:graphicFrameLocks noChangeAspect="1"/>
          </p:cNvGraphicFramePr>
          <p:nvPr/>
        </p:nvGraphicFramePr>
        <p:xfrm>
          <a:off x="3024189" y="887414"/>
          <a:ext cx="6929437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Формула" r:id="rId5" imgW="2832100" imgH="520700" progId="Equation.3">
                  <p:embed/>
                </p:oleObj>
              </mc:Choice>
              <mc:Fallback>
                <p:oleObj name="Формула" r:id="rId5" imgW="2832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9" y="887414"/>
                        <a:ext cx="6929437" cy="1284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3071813" y="2852739"/>
          <a:ext cx="4572000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Формула" r:id="rId7" imgW="1892300" imgH="520700" progId="Equation.3">
                  <p:embed/>
                </p:oleObj>
              </mc:Choice>
              <mc:Fallback>
                <p:oleObj name="Формула" r:id="rId7" imgW="18923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2852739"/>
                        <a:ext cx="4572000" cy="126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Прямоугольник 5"/>
          <p:cNvSpPr>
            <a:spLocks noChangeArrowheads="1"/>
          </p:cNvSpPr>
          <p:nvPr/>
        </p:nvSpPr>
        <p:spPr bwMode="auto">
          <a:xfrm>
            <a:off x="1524000" y="1"/>
            <a:ext cx="91440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b="0" dirty="0"/>
              <a:t>   В результате </a:t>
            </a:r>
            <a:r>
              <a:rPr lang="ru-RU" altLang="ru-RU" b="0" dirty="0">
                <a:solidFill>
                  <a:srgbClr val="C00000"/>
                </a:solidFill>
              </a:rPr>
              <a:t>суперпозиции</a:t>
            </a:r>
            <a:r>
              <a:rPr lang="ru-RU" altLang="ru-RU" b="0" dirty="0"/>
              <a:t>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двух волн получилась 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суммарная волна  (волновой пакет)</a:t>
            </a:r>
            <a:r>
              <a:rPr lang="ru-RU" altLang="ru-RU" b="0" dirty="0">
                <a:solidFill>
                  <a:srgbClr val="C00000"/>
                </a:solidFill>
              </a:rPr>
              <a:t>:</a:t>
            </a:r>
          </a:p>
          <a:p>
            <a:pPr>
              <a:defRPr/>
            </a:pPr>
            <a:endParaRPr lang="ru-RU" altLang="ru-RU" dirty="0">
              <a:solidFill>
                <a:srgbClr val="C00000"/>
              </a:solidFill>
            </a:endParaRPr>
          </a:p>
          <a:p>
            <a:pPr>
              <a:defRPr/>
            </a:pPr>
            <a:endParaRPr lang="ru-RU" altLang="ru-RU" b="0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altLang="ru-RU" sz="2800" b="0" dirty="0"/>
              <a:t>      </a:t>
            </a:r>
            <a:r>
              <a:rPr lang="ru-RU" altLang="ru-RU" sz="2800" i="1" dirty="0"/>
              <a:t>Эта волна отличается от гармонической тем, что её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амплитуда – есть медленно изменяющаяся функция</a:t>
            </a:r>
            <a:r>
              <a:rPr lang="ru-RU" altLang="ru-RU" sz="2800" dirty="0"/>
              <a:t>:</a:t>
            </a:r>
            <a:r>
              <a:rPr lang="ru-RU" altLang="ru-RU" sz="2800" i="1" dirty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28678" name="Object 7"/>
          <p:cNvGraphicFramePr>
            <a:graphicFrameLocks noChangeAspect="1"/>
          </p:cNvGraphicFramePr>
          <p:nvPr/>
        </p:nvGraphicFramePr>
        <p:xfrm>
          <a:off x="6881814" y="4572000"/>
          <a:ext cx="357187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Формула" r:id="rId9" imgW="1586811" imgH="444307" progId="Equation.3">
                  <p:embed/>
                </p:oleObj>
              </mc:Choice>
              <mc:Fallback>
                <p:oleObj name="Формула" r:id="rId9" imgW="1586811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4" y="4572000"/>
                        <a:ext cx="357187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9"/>
          <p:cNvGraphicFramePr>
            <a:graphicFrameLocks noChangeAspect="1"/>
          </p:cNvGraphicFramePr>
          <p:nvPr/>
        </p:nvGraphicFramePr>
        <p:xfrm>
          <a:off x="7096126" y="5500688"/>
          <a:ext cx="3286125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Формула" r:id="rId11" imgW="1409700" imgH="457200" progId="Equation.3">
                  <p:embed/>
                </p:oleObj>
              </mc:Choice>
              <mc:Fallback>
                <p:oleObj name="Формула" r:id="rId11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6" y="5500688"/>
                        <a:ext cx="3286125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Прямоугольник 8"/>
          <p:cNvSpPr>
            <a:spLocks noChangeArrowheads="1"/>
          </p:cNvSpPr>
          <p:nvPr/>
        </p:nvSpPr>
        <p:spPr bwMode="auto">
          <a:xfrm>
            <a:off x="7167564" y="4071938"/>
            <a:ext cx="3500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latin typeface="Times New Roman" panose="02020603050405020304" pitchFamily="18" charset="0"/>
              </a:rPr>
              <a:t>Максимум амплитуды : </a:t>
            </a:r>
          </a:p>
        </p:txBody>
      </p:sp>
      <p:sp>
        <p:nvSpPr>
          <p:cNvPr id="28681" name="Прямоугольник 9"/>
          <p:cNvSpPr>
            <a:spLocks noChangeArrowheads="1"/>
          </p:cNvSpPr>
          <p:nvPr/>
        </p:nvSpPr>
        <p:spPr bwMode="auto">
          <a:xfrm>
            <a:off x="7000876" y="6396038"/>
            <a:ext cx="366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</a:rPr>
              <a:t>- координаты максимума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F849B9B-611C-4898-A2B2-541A242EC8ED}" type="slidenum">
              <a:rPr lang="ru-RU" altLang="ru-RU" sz="1400" b="0">
                <a:latin typeface="Arial" panose="020B0604020202020204" pitchFamily="34" charset="0"/>
              </a:rPr>
              <a:pPr/>
              <a:t>27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8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524001" y="28746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524001" y="28746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1558926" y="2074863"/>
            <a:ext cx="9109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9703" name="Rectangle 12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9704" name="Object 11"/>
          <p:cNvGraphicFramePr>
            <a:graphicFrameLocks noChangeAspect="1"/>
          </p:cNvGraphicFramePr>
          <p:nvPr/>
        </p:nvGraphicFramePr>
        <p:xfrm>
          <a:off x="1524000" y="2570164"/>
          <a:ext cx="1144588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4" imgW="457200" imgH="457200" progId="Equation.3">
                  <p:embed/>
                </p:oleObj>
              </mc:Choice>
              <mc:Fallback>
                <p:oleObj name="Формула" r:id="rId4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70164"/>
                        <a:ext cx="1144588" cy="11445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13"/>
          <p:cNvSpPr>
            <a:spLocks noChangeArrowheads="1"/>
          </p:cNvSpPr>
          <p:nvPr/>
        </p:nvSpPr>
        <p:spPr bwMode="auto">
          <a:xfrm>
            <a:off x="2738438" y="2714625"/>
            <a:ext cx="18161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– фазовая </a:t>
            </a:r>
            <a:endParaRPr lang="en-US" altLang="ru-RU" sz="2800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скорость</a:t>
            </a:r>
          </a:p>
        </p:txBody>
      </p:sp>
      <p:sp>
        <p:nvSpPr>
          <p:cNvPr id="29706" name="Rectangle 15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9707" name="Rectangle 19"/>
          <p:cNvSpPr>
            <a:spLocks noChangeArrowheads="1"/>
          </p:cNvSpPr>
          <p:nvPr/>
        </p:nvSpPr>
        <p:spPr bwMode="auto">
          <a:xfrm>
            <a:off x="1524001" y="29127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9708" name="Object 20"/>
          <p:cNvGraphicFramePr>
            <a:graphicFrameLocks noChangeAspect="1"/>
          </p:cNvGraphicFramePr>
          <p:nvPr/>
        </p:nvGraphicFramePr>
        <p:xfrm>
          <a:off x="1524000" y="5643563"/>
          <a:ext cx="1023938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Формула" r:id="rId6" imgW="520700" imgH="457200" progId="Equation.3">
                  <p:embed/>
                </p:oleObj>
              </mc:Choice>
              <mc:Fallback>
                <p:oleObj name="Формула" r:id="rId6" imgW="520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643563"/>
                        <a:ext cx="1023938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9" name="Object 21"/>
          <p:cNvGraphicFramePr>
            <a:graphicFrameLocks noChangeAspect="1"/>
          </p:cNvGraphicFramePr>
          <p:nvPr/>
        </p:nvGraphicFramePr>
        <p:xfrm>
          <a:off x="3881438" y="5924550"/>
          <a:ext cx="11684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Формула" r:id="rId8" imgW="406048" imgH="152268" progId="Equation.3">
                  <p:embed/>
                </p:oleObj>
              </mc:Choice>
              <mc:Fallback>
                <p:oleObj name="Формула" r:id="rId8" imgW="406048" imgH="1522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8" y="5924550"/>
                        <a:ext cx="1168400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0" name="Rectangle 23"/>
          <p:cNvSpPr>
            <a:spLocks noChangeArrowheads="1"/>
          </p:cNvSpPr>
          <p:nvPr/>
        </p:nvSpPr>
        <p:spPr bwMode="auto">
          <a:xfrm>
            <a:off x="1524001" y="29080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29711" name="Object 22"/>
          <p:cNvGraphicFramePr>
            <a:graphicFrameLocks noChangeAspect="1"/>
          </p:cNvGraphicFramePr>
          <p:nvPr/>
        </p:nvGraphicFramePr>
        <p:xfrm>
          <a:off x="5595938" y="3857625"/>
          <a:ext cx="2500312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Формула" r:id="rId10" imgW="889000" imgH="457200" progId="Equation.3">
                  <p:embed/>
                </p:oleObj>
              </mc:Choice>
              <mc:Fallback>
                <p:oleObj name="Формула" r:id="rId10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3857625"/>
                        <a:ext cx="2500312" cy="12890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12" name="Picture 4" descr="imag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 r="23854" b="70341"/>
          <a:stretch>
            <a:fillRect/>
          </a:stretch>
        </p:blipFill>
        <p:spPr bwMode="auto">
          <a:xfrm>
            <a:off x="1524000" y="0"/>
            <a:ext cx="521493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3" name="Прямоугольник 25"/>
          <p:cNvSpPr>
            <a:spLocks noChangeArrowheads="1"/>
          </p:cNvSpPr>
          <p:nvPr/>
        </p:nvSpPr>
        <p:spPr bwMode="auto">
          <a:xfrm>
            <a:off x="6738938" y="1"/>
            <a:ext cx="39290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     За скорость распространения этого волнового пакета принимают скорость максимума амплитуды, т.е. центра пакета: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6238875" y="2500314"/>
          <a:ext cx="2357438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Формула" r:id="rId13" imgW="901700" imgH="457200" progId="Equation.3">
                  <p:embed/>
                </p:oleObj>
              </mc:Choice>
              <mc:Fallback>
                <p:oleObj name="Формула" r:id="rId13" imgW="901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5" y="2500314"/>
                        <a:ext cx="2357438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5" name="Object 26"/>
          <p:cNvGraphicFramePr>
            <a:graphicFrameLocks noChangeAspect="1"/>
          </p:cNvGraphicFramePr>
          <p:nvPr/>
        </p:nvGraphicFramePr>
        <p:xfrm>
          <a:off x="9525000" y="928689"/>
          <a:ext cx="4191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Формула" r:id="rId15" imgW="139639" imgH="152334" progId="Equation.3">
                  <p:embed/>
                </p:oleObj>
              </mc:Choice>
              <mc:Fallback>
                <p:oleObj name="Формула" r:id="rId15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0" y="928689"/>
                        <a:ext cx="4191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6" name="Прямоугольник 28"/>
          <p:cNvSpPr>
            <a:spLocks noChangeArrowheads="1"/>
          </p:cNvSpPr>
          <p:nvPr/>
        </p:nvSpPr>
        <p:spPr bwMode="auto">
          <a:xfrm>
            <a:off x="8596314" y="2643189"/>
            <a:ext cx="20716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– групповая </a:t>
            </a:r>
            <a:endParaRPr lang="en-US" altLang="ru-RU" sz="2800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   </a:t>
            </a: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скорость</a:t>
            </a:r>
          </a:p>
        </p:txBody>
      </p:sp>
      <p:sp>
        <p:nvSpPr>
          <p:cNvPr id="29717" name="Прямоугольник 29"/>
          <p:cNvSpPr>
            <a:spLocks noChangeArrowheads="1"/>
          </p:cNvSpPr>
          <p:nvPr/>
        </p:nvSpPr>
        <p:spPr bwMode="auto">
          <a:xfrm>
            <a:off x="1524000" y="4071939"/>
            <a:ext cx="4000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Связь между групповой и фазовой скоростью:</a:t>
            </a:r>
          </a:p>
        </p:txBody>
      </p:sp>
      <p:sp>
        <p:nvSpPr>
          <p:cNvPr id="29718" name="Прямоугольник 30"/>
          <p:cNvSpPr>
            <a:spLocks noChangeArrowheads="1"/>
          </p:cNvSpPr>
          <p:nvPr/>
        </p:nvSpPr>
        <p:spPr bwMode="auto">
          <a:xfrm>
            <a:off x="8239126" y="3929063"/>
            <a:ext cx="242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FF0000"/>
                </a:solidFill>
                <a:latin typeface="Times New Roman" panose="02020603050405020304" pitchFamily="18" charset="0"/>
              </a:rPr>
              <a:t>    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может быть        как меньше,  так и больше  </a:t>
            </a:r>
            <a:endParaRPr lang="ru-RU" altLang="ru-RU" sz="240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9719" name="Object 8"/>
          <p:cNvGraphicFramePr>
            <a:graphicFrameLocks noChangeAspect="1"/>
          </p:cNvGraphicFramePr>
          <p:nvPr/>
        </p:nvGraphicFramePr>
        <p:xfrm>
          <a:off x="8397875" y="4016376"/>
          <a:ext cx="325438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Формула" r:id="rId17" imgW="126835" imgH="139518" progId="Equation.3">
                  <p:embed/>
                </p:oleObj>
              </mc:Choice>
              <mc:Fallback>
                <p:oleObj name="Формула" r:id="rId17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5" y="4016376"/>
                        <a:ext cx="325438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0" name="Object 28"/>
          <p:cNvGraphicFramePr>
            <a:graphicFrameLocks noChangeAspect="1"/>
          </p:cNvGraphicFramePr>
          <p:nvPr/>
        </p:nvGraphicFramePr>
        <p:xfrm>
          <a:off x="10167939" y="4714875"/>
          <a:ext cx="3524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Формула" r:id="rId19" imgW="139639" imgH="152334" progId="Equation.3">
                  <p:embed/>
                </p:oleObj>
              </mc:Choice>
              <mc:Fallback>
                <p:oleObj name="Формула" r:id="rId19" imgW="139639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7939" y="4714875"/>
                        <a:ext cx="3524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1" name="Прямоугольник 33"/>
          <p:cNvSpPr>
            <a:spLocks noChangeArrowheads="1"/>
          </p:cNvSpPr>
          <p:nvPr/>
        </p:nvSpPr>
        <p:spPr bwMode="auto">
          <a:xfrm>
            <a:off x="1524000" y="5357813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В недиспергирующей среде: </a:t>
            </a:r>
            <a:r>
              <a:rPr lang="ru-RU" altLang="ru-RU" sz="2400" i="1">
                <a:solidFill>
                  <a:srgbClr val="FF0000"/>
                </a:solidFill>
                <a:latin typeface="Times New Roman" panose="02020603050405020304" pitchFamily="18" charset="0"/>
              </a:rPr>
              <a:t>	 </a:t>
            </a: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В диспергирующей среде: 	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9722" name="Object 10"/>
          <p:cNvGraphicFramePr>
            <a:graphicFrameLocks noChangeAspect="1"/>
          </p:cNvGraphicFramePr>
          <p:nvPr/>
        </p:nvGraphicFramePr>
        <p:xfrm>
          <a:off x="7096125" y="5786439"/>
          <a:ext cx="132080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Формула" r:id="rId21" imgW="418918" imgH="165028" progId="Equation.3">
                  <p:embed/>
                </p:oleObj>
              </mc:Choice>
              <mc:Fallback>
                <p:oleObj name="Формула" r:id="rId21" imgW="418918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5" y="5786439"/>
                        <a:ext cx="1320800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3" name="Прямоугольник 36"/>
          <p:cNvSpPr>
            <a:spLocks noChangeArrowheads="1"/>
          </p:cNvSpPr>
          <p:nvPr/>
        </p:nvSpPr>
        <p:spPr bwMode="auto">
          <a:xfrm>
            <a:off x="2238376" y="6457951"/>
            <a:ext cx="84296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Групповая скорость</a:t>
            </a:r>
            <a:r>
              <a:rPr lang="en-US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может быть  </a:t>
            </a:r>
            <a:r>
              <a:rPr lang="en-US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u &gt; c</a:t>
            </a:r>
            <a:r>
              <a:rPr lang="ru-RU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    Фазовая скорость </a:t>
            </a:r>
            <a:r>
              <a:rPr lang="el-GR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υ</a:t>
            </a:r>
            <a:r>
              <a:rPr lang="ru-RU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200" i="1">
                <a:solidFill>
                  <a:srgbClr val="C00000"/>
                </a:solidFill>
                <a:latin typeface="Times New Roman" panose="02020603050405020304" pitchFamily="18" charset="0"/>
              </a:rPr>
              <a:t>&lt; c</a:t>
            </a:r>
            <a:endParaRPr lang="ru-RU" altLang="ru-RU" sz="220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1524000" y="3857626"/>
            <a:ext cx="9144000" cy="1357313"/>
          </a:xfrm>
          <a:prstGeom prst="round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9725" name="Прямоугольник 38"/>
          <p:cNvSpPr>
            <a:spLocks noChangeArrowheads="1"/>
          </p:cNvSpPr>
          <p:nvPr/>
        </p:nvSpPr>
        <p:spPr bwMode="auto">
          <a:xfrm>
            <a:off x="2524126" y="5857876"/>
            <a:ext cx="1355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C00000"/>
                </a:solidFill>
                <a:latin typeface="Times New Roman" panose="02020603050405020304" pitchFamily="18" charset="0"/>
              </a:rPr>
              <a:t>поэтому</a:t>
            </a:r>
            <a:endParaRPr lang="ru-RU" altLang="ru-RU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167688" y="6143625"/>
            <a:ext cx="2133600" cy="476250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712B77-E509-4E49-B866-BF925CE18C1C}" type="slidenum">
              <a:rPr lang="ru-RU" altLang="ru-RU" sz="1400" b="0">
                <a:latin typeface="Arial" panose="020B0604020202020204" pitchFamily="34" charset="0"/>
              </a:rPr>
              <a:pPr/>
              <a:t>28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69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7"/>
          <p:cNvSpPr>
            <a:spLocks noChangeArrowheads="1"/>
          </p:cNvSpPr>
          <p:nvPr/>
        </p:nvSpPr>
        <p:spPr bwMode="auto">
          <a:xfrm>
            <a:off x="1541464" y="1073151"/>
            <a:ext cx="9126537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sz="2800" b="0" dirty="0"/>
              <a:t>	Если в среде распространяется несколько волн, то </a:t>
            </a:r>
            <a:r>
              <a:rPr lang="ru-RU" altLang="ru-RU" sz="2800" b="0" i="1" dirty="0"/>
              <a:t>колебания частиц среды оказывается геометрической суммой колебаний, которые совершали бы частицы при распространении каждой из волн в отдельности.</a:t>
            </a:r>
            <a:r>
              <a:rPr lang="ru-RU" altLang="ru-RU" sz="2800" b="0" dirty="0"/>
              <a:t> </a:t>
            </a:r>
          </a:p>
          <a:p>
            <a:pPr algn="just">
              <a:defRPr/>
            </a:pPr>
            <a:r>
              <a:rPr lang="ru-RU" altLang="ru-RU" sz="2800" b="0" i="1" dirty="0"/>
              <a:t>	</a:t>
            </a:r>
            <a:endParaRPr lang="ru-RU" altLang="ru-RU" sz="2800" i="1" dirty="0">
              <a:solidFill>
                <a:srgbClr val="0000FF"/>
              </a:solidFill>
            </a:endParaRPr>
          </a:p>
          <a:p>
            <a:pPr algn="just">
              <a:defRPr/>
            </a:pPr>
            <a:endParaRPr lang="ru-RU" altLang="ru-RU" sz="2800" b="0" i="1" dirty="0"/>
          </a:p>
          <a:p>
            <a:pPr algn="just">
              <a:defRPr/>
            </a:pPr>
            <a:r>
              <a:rPr lang="ru-RU" altLang="ru-RU" sz="2800" b="0" i="1" dirty="0"/>
              <a:t>	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Если две волны</a:t>
            </a:r>
            <a:r>
              <a:rPr lang="ru-RU" alt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приходящие в какую либо точку пространства,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обладают постоянной разностью фаз, такие волны называются </a:t>
            </a:r>
            <a:r>
              <a:rPr lang="ru-RU" altLang="ru-RU" sz="2800" i="1" dirty="0">
                <a:solidFill>
                  <a:srgbClr val="C00000"/>
                </a:solidFill>
              </a:rPr>
              <a:t>когерентными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alt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">
              <a:defRPr/>
            </a:pPr>
            <a:r>
              <a:rPr lang="ru-RU" altLang="ru-RU" sz="2800" b="0" i="1" dirty="0"/>
              <a:t>	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сложении когерентных волн </a:t>
            </a:r>
            <a:r>
              <a:rPr lang="ru-RU" altLang="ru-RU" sz="2800" b="0" i="1" dirty="0"/>
              <a:t>возникает </a:t>
            </a:r>
            <a:r>
              <a:rPr lang="ru-RU" altLang="ru-RU" sz="2800" i="1" dirty="0">
                <a:solidFill>
                  <a:srgbClr val="C00000"/>
                </a:solidFill>
              </a:rPr>
              <a:t>явление интерференции</a:t>
            </a:r>
            <a:r>
              <a:rPr lang="ru-RU" altLang="ru-RU" sz="2800" i="1" dirty="0">
                <a:solidFill>
                  <a:srgbClr val="0000FF"/>
                </a:solidFill>
              </a:rPr>
              <a:t>.</a:t>
            </a:r>
            <a:r>
              <a:rPr lang="ru-RU" altLang="ru-RU" sz="2800" b="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8289483-1873-48FB-B778-91E3CA6D97C1}" type="slidenum">
              <a:rPr lang="ru-RU" altLang="ru-RU" sz="1400" b="0">
                <a:latin typeface="Arial" panose="020B0604020202020204" pitchFamily="34" charset="0"/>
              </a:rPr>
              <a:pPr/>
              <a:t>29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2135188" y="273051"/>
            <a:ext cx="36508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21.6</a:t>
            </a:r>
            <a:r>
              <a:rPr lang="ru-RU" altLang="ru-RU">
                <a:latin typeface="Times New Roman" panose="02020603050405020304" pitchFamily="18" charset="0"/>
              </a:rPr>
              <a:t> Стоячие волны </a:t>
            </a:r>
          </a:p>
        </p:txBody>
      </p:sp>
    </p:spTree>
    <p:extLst>
      <p:ext uri="{BB962C8B-B14F-4D97-AF65-F5344CB8AC3E}">
        <p14:creationId xmlns:p14="http://schemas.microsoft.com/office/powerpoint/2010/main" val="381028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Очень важный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случай интерференции </a:t>
            </a:r>
            <a:r>
              <a:rPr lang="ru-RU" altLang="ru-RU">
                <a:latin typeface="Times New Roman" panose="02020603050405020304" pitchFamily="18" charset="0"/>
              </a:rPr>
              <a:t>наблюдается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при наложении двух встречных плоских волн</a:t>
            </a:r>
            <a:r>
              <a:rPr lang="ru-RU" altLang="ru-RU">
                <a:latin typeface="Times New Roman" panose="02020603050405020304" pitchFamily="18" charset="0"/>
              </a:rPr>
              <a:t> с одинаковой амплитудой.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Возникающий в результате колебательный процесс называется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стоячей волной</a:t>
            </a:r>
            <a:r>
              <a:rPr lang="ru-RU" altLang="ru-RU" i="1"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Практически стоячие волны возникают при отражении от преград.</a:t>
            </a:r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524001" y="28651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1748" name="Object 5"/>
          <p:cNvGraphicFramePr>
            <a:graphicFrameLocks noChangeAspect="1"/>
          </p:cNvGraphicFramePr>
          <p:nvPr/>
        </p:nvGraphicFramePr>
        <p:xfrm>
          <a:off x="1524000" y="3571875"/>
          <a:ext cx="372903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Формула" r:id="rId4" imgW="1473200" imgH="546100" progId="Equation.3">
                  <p:embed/>
                </p:oleObj>
              </mc:Choice>
              <mc:Fallback>
                <p:oleObj name="Формула" r:id="rId4" imgW="14732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71875"/>
                        <a:ext cx="3729038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1750" name="Object 7"/>
          <p:cNvGraphicFramePr>
            <a:graphicFrameLocks noChangeAspect="1"/>
          </p:cNvGraphicFramePr>
          <p:nvPr/>
        </p:nvGraphicFramePr>
        <p:xfrm>
          <a:off x="5953126" y="3643313"/>
          <a:ext cx="41894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Формула" r:id="rId6" imgW="1675673" imgH="495085" progId="Equation.3">
                  <p:embed/>
                </p:oleObj>
              </mc:Choice>
              <mc:Fallback>
                <p:oleObj name="Формула" r:id="rId6" imgW="1675673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26" y="3643313"/>
                        <a:ext cx="4189413" cy="1238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10"/>
          <p:cNvSpPr>
            <a:spLocks noChangeArrowheads="1"/>
          </p:cNvSpPr>
          <p:nvPr/>
        </p:nvSpPr>
        <p:spPr bwMode="auto">
          <a:xfrm>
            <a:off x="1524001" y="29985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/>
        </p:nvGraphicFramePr>
        <p:xfrm>
          <a:off x="6738939" y="4929188"/>
          <a:ext cx="22891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Формула" r:id="rId8" imgW="901309" imgH="279279" progId="Equation.3">
                  <p:embed/>
                </p:oleObj>
              </mc:Choice>
              <mc:Fallback>
                <p:oleObj name="Формула" r:id="rId8" imgW="901309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9" y="4929188"/>
                        <a:ext cx="228917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Прямоугольник 8"/>
          <p:cNvSpPr>
            <a:spLocks noChangeArrowheads="1"/>
          </p:cNvSpPr>
          <p:nvPr/>
        </p:nvSpPr>
        <p:spPr bwMode="auto">
          <a:xfrm>
            <a:off x="5953126" y="5000625"/>
            <a:ext cx="828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или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0730" name="Прямоугольник 9"/>
          <p:cNvSpPr>
            <a:spLocks noChangeArrowheads="1"/>
          </p:cNvSpPr>
          <p:nvPr/>
        </p:nvSpPr>
        <p:spPr bwMode="auto">
          <a:xfrm>
            <a:off x="6096001" y="5473700"/>
            <a:ext cx="4143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-"/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   уравнение стоячей </a:t>
            </a:r>
          </a:p>
          <a:p>
            <a:pPr>
              <a:defRPr/>
            </a:pPr>
            <a:r>
              <a:rPr lang="ru-RU" altLang="ru-RU" sz="2800" i="1" dirty="0">
                <a:solidFill>
                  <a:srgbClr val="C00000"/>
                </a:solidFill>
              </a:rPr>
              <a:t>волны </a:t>
            </a: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 частный случай </a:t>
            </a:r>
          </a:p>
          <a:p>
            <a:pPr>
              <a:defRPr/>
            </a:pPr>
            <a:r>
              <a:rPr lang="ru-RU" altLang="ru-RU" sz="28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интерференции</a:t>
            </a:r>
          </a:p>
        </p:txBody>
      </p:sp>
      <p:pic>
        <p:nvPicPr>
          <p:cNvPr id="31755" name="Picture 14" descr="imag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1"/>
          <a:stretch>
            <a:fillRect/>
          </a:stretch>
        </p:blipFill>
        <p:spPr bwMode="auto">
          <a:xfrm>
            <a:off x="1524000" y="4929188"/>
            <a:ext cx="4357688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900F81-E8F0-4847-AC50-576C8438C281}" type="slidenum">
              <a:rPr lang="ru-RU" altLang="ru-RU" sz="1400" b="0">
                <a:latin typeface="Arial" panose="020B0604020202020204" pitchFamily="34" charset="0"/>
              </a:rPr>
              <a:pPr/>
              <a:t>30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65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4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429000"/>
            <a:ext cx="818038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771" name="Object 2"/>
          <p:cNvGraphicFramePr>
            <a:graphicFrameLocks noChangeAspect="1"/>
          </p:cNvGraphicFramePr>
          <p:nvPr/>
        </p:nvGraphicFramePr>
        <p:xfrm>
          <a:off x="1666876" y="1"/>
          <a:ext cx="25749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Формула" r:id="rId5" imgW="901309" imgH="279279" progId="Equation.3">
                  <p:embed/>
                </p:oleObj>
              </mc:Choice>
              <mc:Fallback>
                <p:oleObj name="Формула" r:id="rId5" imgW="901309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6" y="1"/>
                        <a:ext cx="25749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918201" y="642652"/>
            <a:ext cx="45540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- суммарная амплитуда 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74" name="Object 4"/>
          <p:cNvGraphicFramePr>
            <a:graphicFrameLocks noChangeAspect="1"/>
          </p:cNvGraphicFramePr>
          <p:nvPr/>
        </p:nvGraphicFramePr>
        <p:xfrm>
          <a:off x="2738439" y="428625"/>
          <a:ext cx="3405187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Формула" r:id="rId7" imgW="1358310" imgH="495085" progId="Equation.3">
                  <p:embed/>
                </p:oleObj>
              </mc:Choice>
              <mc:Fallback>
                <p:oleObj name="Формула" r:id="rId7" imgW="1358310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428625"/>
                        <a:ext cx="3405187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1524000" y="1428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Когда суммарная амплитуда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равна максимальному </a:t>
            </a:r>
            <a:r>
              <a:rPr lang="ru-RU" altLang="ru-RU" b="0" dirty="0"/>
              <a:t>значению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1524001" y="30223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77" name="Object 7"/>
          <p:cNvGraphicFramePr>
            <a:graphicFrameLocks noChangeAspect="1"/>
          </p:cNvGraphicFramePr>
          <p:nvPr/>
        </p:nvGraphicFramePr>
        <p:xfrm>
          <a:off x="3309939" y="1857375"/>
          <a:ext cx="1550987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Формула" r:id="rId9" imgW="622030" imgH="228501" progId="Equation.3">
                  <p:embed/>
                </p:oleObj>
              </mc:Choice>
              <mc:Fallback>
                <p:oleObj name="Формула" r:id="rId9" imgW="62203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9" y="1857375"/>
                        <a:ext cx="1550987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5016500" y="1857375"/>
            <a:ext cx="565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- это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пучности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стоячей волны 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1524001" y="2500314"/>
            <a:ext cx="4251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Координаты пучностей: </a:t>
            </a:r>
          </a:p>
        </p:txBody>
      </p:sp>
      <p:sp>
        <p:nvSpPr>
          <p:cNvPr id="32780" name="Rectangle 13"/>
          <p:cNvSpPr>
            <a:spLocks noChangeArrowheads="1"/>
          </p:cNvSpPr>
          <p:nvPr/>
        </p:nvSpPr>
        <p:spPr bwMode="auto">
          <a:xfrm>
            <a:off x="1524001" y="30032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81" name="Object 12"/>
          <p:cNvGraphicFramePr>
            <a:graphicFrameLocks noChangeAspect="1"/>
          </p:cNvGraphicFramePr>
          <p:nvPr/>
        </p:nvGraphicFramePr>
        <p:xfrm>
          <a:off x="5595938" y="2428875"/>
          <a:ext cx="257016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Формула" r:id="rId11" imgW="1028254" imgH="266584" progId="Equation.3">
                  <p:embed/>
                </p:oleObj>
              </mc:Choice>
              <mc:Fallback>
                <p:oleObj name="Формула" r:id="rId11" imgW="1028254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2428875"/>
                        <a:ext cx="2570162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2" name="Rectangle 15"/>
          <p:cNvSpPr>
            <a:spLocks noChangeArrowheads="1"/>
          </p:cNvSpPr>
          <p:nvPr/>
        </p:nvSpPr>
        <p:spPr bwMode="auto">
          <a:xfrm>
            <a:off x="4024313" y="4929189"/>
            <a:ext cx="4025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а                                  б</a:t>
            </a:r>
          </a:p>
        </p:txBody>
      </p:sp>
      <p:sp>
        <p:nvSpPr>
          <p:cNvPr id="31759" name="Rectangle 16"/>
          <p:cNvSpPr>
            <a:spLocks noChangeArrowheads="1"/>
          </p:cNvSpPr>
          <p:nvPr/>
        </p:nvSpPr>
        <p:spPr bwMode="auto">
          <a:xfrm>
            <a:off x="1590675" y="5214938"/>
            <a:ext cx="922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b="0" dirty="0"/>
              <a:t>Когда суммарная амплитуда колебаний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равна нулю </a:t>
            </a:r>
          </a:p>
        </p:txBody>
      </p:sp>
      <p:sp>
        <p:nvSpPr>
          <p:cNvPr id="32784" name="Rectangle 18"/>
          <p:cNvSpPr>
            <a:spLocks noChangeArrowheads="1"/>
          </p:cNvSpPr>
          <p:nvPr/>
        </p:nvSpPr>
        <p:spPr bwMode="auto">
          <a:xfrm>
            <a:off x="1524001" y="29842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1666876" y="5643564"/>
          <a:ext cx="1241425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13" imgW="494870" imgH="304536" progId="Equation.3">
                  <p:embed/>
                </p:oleObj>
              </mc:Choice>
              <mc:Fallback>
                <p:oleObj name="Формула" r:id="rId13" imgW="494870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6" y="5643564"/>
                        <a:ext cx="1241425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6" name="Rectangle 20"/>
          <p:cNvSpPr>
            <a:spLocks noChangeArrowheads="1"/>
          </p:cNvSpPr>
          <p:nvPr/>
        </p:nvSpPr>
        <p:spPr bwMode="auto">
          <a:xfrm>
            <a:off x="2881314" y="5643563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i="1">
                <a:latin typeface="Times New Roman" panose="02020603050405020304" pitchFamily="18" charset="0"/>
              </a:rPr>
              <a:t>это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 узлы </a:t>
            </a:r>
            <a:r>
              <a:rPr lang="ru-RU" altLang="ru-RU" i="1">
                <a:latin typeface="Times New Roman" panose="02020603050405020304" pitchFamily="18" charset="0"/>
              </a:rPr>
              <a:t>стоячей волны</a:t>
            </a:r>
            <a:r>
              <a:rPr lang="ru-RU" altLang="ru-RU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32787" name="Прямоугольник 18"/>
          <p:cNvSpPr>
            <a:spLocks noChangeArrowheads="1"/>
          </p:cNvSpPr>
          <p:nvPr/>
        </p:nvSpPr>
        <p:spPr bwMode="auto">
          <a:xfrm>
            <a:off x="3844925" y="6191251"/>
            <a:ext cx="325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Координаты узлов: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2788" name="Object 19"/>
          <p:cNvGraphicFramePr>
            <a:graphicFrameLocks noChangeAspect="1"/>
          </p:cNvGraphicFramePr>
          <p:nvPr/>
        </p:nvGraphicFramePr>
        <p:xfrm>
          <a:off x="7381875" y="5803900"/>
          <a:ext cx="285750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15" imgW="1256755" imgH="495085" progId="Equation.3">
                  <p:embed/>
                </p:oleObj>
              </mc:Choice>
              <mc:Fallback>
                <p:oleObj name="Формула" r:id="rId15" imgW="12567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75" y="5803900"/>
                        <a:ext cx="2857500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9" name="Прямоугольник 20"/>
          <p:cNvSpPr>
            <a:spLocks noChangeArrowheads="1"/>
          </p:cNvSpPr>
          <p:nvPr/>
        </p:nvSpPr>
        <p:spPr bwMode="auto">
          <a:xfrm>
            <a:off x="8543926" y="2357438"/>
            <a:ext cx="2124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ru-RU" i="1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</a:rPr>
              <a:t>=0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, 1, 2..)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6E0321-D5E3-49E7-8519-27BCB00A4EEB}" type="slidenum">
              <a:rPr lang="ru-RU" altLang="ru-RU" sz="1400" b="0">
                <a:latin typeface="Arial" panose="020B0604020202020204" pitchFamily="34" charset="0"/>
              </a:rPr>
              <a:pPr/>
              <a:t>31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5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4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500188"/>
            <a:ext cx="818038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00796" name="Group 28"/>
          <p:cNvGraphicFramePr>
            <a:graphicFrameLocks noGrp="1"/>
          </p:cNvGraphicFramePr>
          <p:nvPr/>
        </p:nvGraphicFramePr>
        <p:xfrm>
          <a:off x="1524000" y="1"/>
          <a:ext cx="9144000" cy="6918325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91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Если среда, от которой происходит отражение, 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менее плотная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то в месте отражения возникает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</a:rPr>
                        <a:t>пучность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(а), если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более плотная – узел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(б).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а                                                     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Определим 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расстояние между соседними узлами (пучностями):</a:t>
                      </a:r>
                      <a:r>
                        <a:rPr kumimoji="0" lang="ru-RU" sz="3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  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т.к.                     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тогда: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Пучности и узлы сдвинуты друг относительно друга на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четверть длины волны.</a:t>
                      </a:r>
                      <a:endParaRPr kumimoji="0" lang="en-US" sz="2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4" marB="4570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798" name="Rectangle 9"/>
          <p:cNvSpPr>
            <a:spLocks noChangeArrowheads="1"/>
          </p:cNvSpPr>
          <p:nvPr/>
        </p:nvSpPr>
        <p:spPr bwMode="auto">
          <a:xfrm>
            <a:off x="1524001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799" name="Rectangle 10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800" name="Rectangle 11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801" name="Rectangle 12"/>
          <p:cNvSpPr>
            <a:spLocks noChangeArrowheads="1"/>
          </p:cNvSpPr>
          <p:nvPr/>
        </p:nvSpPr>
        <p:spPr bwMode="auto">
          <a:xfrm>
            <a:off x="1524001" y="29270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802" name="Rectangle 13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3804" name="Object 2"/>
          <p:cNvGraphicFramePr>
            <a:graphicFrameLocks noChangeAspect="1"/>
          </p:cNvGraphicFramePr>
          <p:nvPr/>
        </p:nvGraphicFramePr>
        <p:xfrm>
          <a:off x="5167313" y="4286250"/>
          <a:ext cx="1600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5" imgW="520248" imgH="177646" progId="Equation.DSMT4">
                  <p:embed/>
                </p:oleObj>
              </mc:Choice>
              <mc:Fallback>
                <p:oleObj name="Equation" r:id="rId5" imgW="520248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7313" y="4286250"/>
                        <a:ext cx="16002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5" name="Object 3"/>
          <p:cNvGraphicFramePr>
            <a:graphicFrameLocks noChangeAspect="1"/>
          </p:cNvGraphicFramePr>
          <p:nvPr/>
        </p:nvGraphicFramePr>
        <p:xfrm>
          <a:off x="1608138" y="4857750"/>
          <a:ext cx="2273300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7" imgW="736280" imgH="393529" progId="Equation.DSMT4">
                  <p:embed/>
                </p:oleObj>
              </mc:Choice>
              <mc:Fallback>
                <p:oleObj name="Equation" r:id="rId7" imgW="736280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4857750"/>
                        <a:ext cx="2273300" cy="12144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6" name="Прямоугольник 12"/>
          <p:cNvSpPr>
            <a:spLocks noChangeArrowheads="1"/>
          </p:cNvSpPr>
          <p:nvPr/>
        </p:nvSpPr>
        <p:spPr bwMode="auto">
          <a:xfrm>
            <a:off x="3810000" y="4714875"/>
            <a:ext cx="6858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- расстояние между соседними пучностями, как и соседними узлами, одинаково и составляет </a:t>
            </a:r>
            <a:r>
              <a:rPr lang="ru-RU" altLang="ru-RU" sz="2800" i="1">
                <a:solidFill>
                  <a:srgbClr val="C00000"/>
                </a:solidFill>
                <a:latin typeface="Times New Roman" panose="02020603050405020304" pitchFamily="18" charset="0"/>
              </a:rPr>
              <a:t>половину длины волны</a:t>
            </a:r>
            <a:r>
              <a:rPr lang="ru-RU" altLang="ru-RU" sz="2800" i="1">
                <a:solidFill>
                  <a:srgbClr val="0000FF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D374B2-9CA5-4D36-8541-8DF3A4DF67B2}" type="slidenum">
              <a:rPr lang="ru-RU" altLang="ru-RU" sz="1400" b="0">
                <a:latin typeface="Arial" panose="020B0604020202020204" pitchFamily="34" charset="0"/>
              </a:rPr>
              <a:pPr/>
              <a:t>32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1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EM-wav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0"/>
            <a:ext cx="6572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24000" y="1571626"/>
            <a:ext cx="9144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Если рассматривать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бегущую волну</a:t>
            </a:r>
            <a:r>
              <a:rPr lang="ru-RU" altLang="ru-RU">
                <a:latin typeface="Times New Roman" panose="02020603050405020304" pitchFamily="18" charset="0"/>
              </a:rPr>
              <a:t>, то в направлении ее распространения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переносится энергия</a:t>
            </a:r>
            <a:r>
              <a:rPr lang="ru-RU" altLang="ru-RU">
                <a:latin typeface="Times New Roman" panose="02020603050405020304" pitchFamily="18" charset="0"/>
              </a:rPr>
              <a:t> колебательного движения.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latin typeface="Times New Roman" panose="02020603050405020304" pitchFamily="18" charset="0"/>
              </a:rPr>
              <a:t>	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В случае </a:t>
            </a:r>
            <a:r>
              <a:rPr lang="ru-RU" altLang="ru-RU">
                <a:latin typeface="Times New Roman" panose="02020603050405020304" pitchFamily="18" charset="0"/>
              </a:rPr>
              <a:t>же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стоячей волны переноса энергии нет</a:t>
            </a:r>
            <a:r>
              <a:rPr lang="ru-RU" altLang="ru-RU">
                <a:latin typeface="Times New Roman" panose="02020603050405020304" pitchFamily="18" charset="0"/>
              </a:rPr>
              <a:t>, т.к. падающая и отраженная волны одинаковой амплитуды несут одинаковую энергию в противоположных направлениях. </a:t>
            </a:r>
          </a:p>
        </p:txBody>
      </p:sp>
      <p:pic>
        <p:nvPicPr>
          <p:cNvPr id="34820" name="Picture 21" descr="16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5076826"/>
            <a:ext cx="4572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5883C1-3BC9-48BA-8070-E8C966F1F4A6}" type="slidenum">
              <a:rPr lang="ru-RU" altLang="ru-RU" sz="1400" b="0">
                <a:latin typeface="Arial" panose="020B0604020202020204" pitchFamily="34" charset="0"/>
              </a:rPr>
              <a:pPr/>
              <a:t>33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67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614488" y="736600"/>
            <a:ext cx="896461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740355" name="Rectangle 3"/>
          <p:cNvSpPr>
            <a:spLocks noChangeArrowheads="1"/>
          </p:cNvSpPr>
          <p:nvPr/>
        </p:nvSpPr>
        <p:spPr bwMode="auto">
          <a:xfrm>
            <a:off x="1703389" y="115888"/>
            <a:ext cx="878522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Упругие волны</a:t>
            </a:r>
          </a:p>
        </p:txBody>
      </p:sp>
      <p:graphicFrame>
        <p:nvGraphicFramePr>
          <p:cNvPr id="740404" name="Group 52"/>
          <p:cNvGraphicFramePr>
            <a:graphicFrameLocks noGrp="1"/>
          </p:cNvGraphicFramePr>
          <p:nvPr/>
        </p:nvGraphicFramePr>
        <p:xfrm>
          <a:off x="1738313" y="785814"/>
          <a:ext cx="8748712" cy="5862637"/>
        </p:xfrm>
        <a:graphic>
          <a:graphicData uri="http://schemas.openxmlformats.org/drawingml/2006/table">
            <a:tbl>
              <a:tblPr/>
              <a:tblGrid>
                <a:gridCol w="8748712"/>
              </a:tblGrid>
              <a:tr h="5862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Рассмотрим продольную плоскую волну в твердой среде: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Деформация среды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плоскости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(взят символ частной производной, 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т.к.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 = s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</a:t>
                      </a: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Нормальное напряжение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пропорционально деформации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(для малых деформаций):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где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модуль Юнга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среды.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положениях </a:t>
                      </a:r>
                      <a:r>
                        <a:rPr kumimoji="0" lang="ru-RU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максимального отклонения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частиц от положения равновесия (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∂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s/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∂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     </a:t>
                      </a:r>
                      <a:r>
                        <a:rPr kumimoji="0" lang="el-G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0,  </a:t>
                      </a:r>
                      <a:r>
                        <a:rPr kumimoji="0" lang="el-G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местах прохождения частиц через положения равновесия                       </a:t>
                      </a:r>
                      <a:r>
                        <a:rPr kumimoji="0" lang="el-G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l-G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максимальны      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 чередованием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kumimoji="0" lang="el-G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т.е. растяжений и сжатий)</a:t>
                      </a:r>
                      <a:endParaRPr kumimoji="0" lang="el-G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1524001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48" name="Rectangle 12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49" name="Rectangle 13"/>
          <p:cNvSpPr>
            <a:spLocks noChangeArrowheads="1"/>
          </p:cNvSpPr>
          <p:nvPr/>
        </p:nvSpPr>
        <p:spPr bwMode="auto">
          <a:xfrm>
            <a:off x="1524001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50" name="Rectangle 14"/>
          <p:cNvSpPr>
            <a:spLocks noChangeArrowheads="1"/>
          </p:cNvSpPr>
          <p:nvPr/>
        </p:nvSpPr>
        <p:spPr bwMode="auto">
          <a:xfrm>
            <a:off x="1524001" y="29270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5852" name="Rectangle 16"/>
          <p:cNvSpPr>
            <a:spLocks noChangeArrowheads="1"/>
          </p:cNvSpPr>
          <p:nvPr/>
        </p:nvSpPr>
        <p:spPr bwMode="auto">
          <a:xfrm>
            <a:off x="1524001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35853" name="Object 2"/>
          <p:cNvGraphicFramePr>
            <a:graphicFrameLocks noChangeAspect="1"/>
          </p:cNvGraphicFramePr>
          <p:nvPr/>
        </p:nvGraphicFramePr>
        <p:xfrm>
          <a:off x="7096126" y="1571625"/>
          <a:ext cx="1071563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431613" imgH="393529" progId="Equation.DSMT4">
                  <p:embed/>
                </p:oleObj>
              </mc:Choice>
              <mc:Fallback>
                <p:oleObj name="Equation" r:id="rId4" imgW="431613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6" y="1571625"/>
                        <a:ext cx="1071563" cy="9794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4" name="Object 3"/>
          <p:cNvGraphicFramePr>
            <a:graphicFrameLocks noChangeAspect="1"/>
          </p:cNvGraphicFramePr>
          <p:nvPr/>
        </p:nvGraphicFramePr>
        <p:xfrm>
          <a:off x="7096126" y="3071814"/>
          <a:ext cx="2238375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6" imgW="901309" imgH="393529" progId="Equation.DSMT4">
                  <p:embed/>
                </p:oleObj>
              </mc:Choice>
              <mc:Fallback>
                <p:oleObj name="Equation" r:id="rId6" imgW="90130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26" y="3071814"/>
                        <a:ext cx="2238375" cy="9794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24A9B5-3F61-4110-9E50-BCE56CB6ED19}" type="slidenum">
              <a:rPr lang="ru-RU" altLang="ru-RU" sz="1400" b="0">
                <a:latin typeface="Arial" panose="020B0604020202020204" pitchFamily="34" charset="0"/>
              </a:rPr>
              <a:pPr/>
              <a:t>34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313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03388" y="4868863"/>
            <a:ext cx="8507412" cy="792162"/>
          </a:xfrm>
          <a:noFill/>
        </p:spPr>
        <p:txBody>
          <a:bodyPr>
            <a:normAutofit lnSpcReduction="10000"/>
          </a:bodyPr>
          <a:lstStyle/>
          <a:p>
            <a:pPr algn="ctr">
              <a:spcBef>
                <a:spcPct val="40000"/>
              </a:spcBef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Процесс распространения  продольной упругой волны</a:t>
            </a:r>
          </a:p>
        </p:txBody>
      </p:sp>
      <p:pic>
        <p:nvPicPr>
          <p:cNvPr id="36867" name="Picture 5" descr="Wavelon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1214439"/>
            <a:ext cx="4376738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39B21C-D733-4355-BB36-EEB8AFFB8ADA}" type="slidenum">
              <a:rPr lang="ru-RU" altLang="ru-RU" sz="1400" b="0">
                <a:latin typeface="Arial" panose="020B0604020202020204" pitchFamily="34" charset="0"/>
              </a:rPr>
              <a:pPr/>
              <a:t>35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2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3415" name="Group 55"/>
          <p:cNvGraphicFramePr>
            <a:graphicFrameLocks noGrp="1"/>
          </p:cNvGraphicFramePr>
          <p:nvPr/>
        </p:nvGraphicFramePr>
        <p:xfrm>
          <a:off x="1749426" y="188914"/>
          <a:ext cx="8748713" cy="6440487"/>
        </p:xfrm>
        <a:graphic>
          <a:graphicData uri="http://schemas.openxmlformats.org/drawingml/2006/table">
            <a:tbl>
              <a:tblPr/>
              <a:tblGrid>
                <a:gridCol w="8748713"/>
              </a:tblGrid>
              <a:tr h="6440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</a:t>
                      </a:r>
                      <a:r>
                        <a:rPr kumimoji="0" lang="ru-RU" sz="2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Скорость продольной волны 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связана с характеристиками среды следующим образом: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Скорость поперечной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волны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892" name="Rectangle 10"/>
          <p:cNvSpPr>
            <a:spLocks noChangeArrowheads="1"/>
          </p:cNvSpPr>
          <p:nvPr/>
        </p:nvSpPr>
        <p:spPr bwMode="auto">
          <a:xfrm>
            <a:off x="1558926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3" name="Rectangle 11"/>
          <p:cNvSpPr>
            <a:spLocks noChangeArrowheads="1"/>
          </p:cNvSpPr>
          <p:nvPr/>
        </p:nvSpPr>
        <p:spPr bwMode="auto">
          <a:xfrm>
            <a:off x="1558926" y="29413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4" name="Rectangle 12"/>
          <p:cNvSpPr>
            <a:spLocks noChangeArrowheads="1"/>
          </p:cNvSpPr>
          <p:nvPr/>
        </p:nvSpPr>
        <p:spPr bwMode="auto">
          <a:xfrm>
            <a:off x="1558926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1558926" y="29508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6" name="Rectangle 14"/>
          <p:cNvSpPr>
            <a:spLocks noChangeArrowheads="1"/>
          </p:cNvSpPr>
          <p:nvPr/>
        </p:nvSpPr>
        <p:spPr bwMode="auto">
          <a:xfrm>
            <a:off x="1558926" y="29270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7" name="Rectangle 15"/>
          <p:cNvSpPr>
            <a:spLocks noChangeArrowheads="1"/>
          </p:cNvSpPr>
          <p:nvPr/>
        </p:nvSpPr>
        <p:spPr bwMode="auto">
          <a:xfrm>
            <a:off x="1558926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8" name="Rectangle 16"/>
          <p:cNvSpPr>
            <a:spLocks noChangeArrowheads="1"/>
          </p:cNvSpPr>
          <p:nvPr/>
        </p:nvSpPr>
        <p:spPr bwMode="auto">
          <a:xfrm>
            <a:off x="1558926" y="29318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9" name="Text Box 28"/>
          <p:cNvSpPr txBox="1">
            <a:spLocks noChangeArrowheads="1"/>
          </p:cNvSpPr>
          <p:nvPr/>
        </p:nvSpPr>
        <p:spPr bwMode="auto">
          <a:xfrm>
            <a:off x="6996114" y="1500188"/>
            <a:ext cx="3671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</a:t>
            </a:r>
            <a:r>
              <a:rPr lang="el-GR" altLang="ru-RU" sz="2400">
                <a:latin typeface="Times New Roman" panose="02020603050405020304" pitchFamily="18" charset="0"/>
              </a:rPr>
              <a:t>ρ</a:t>
            </a:r>
            <a:r>
              <a:rPr lang="ru-RU" altLang="ru-RU" sz="2400">
                <a:latin typeface="Times New Roman" panose="02020603050405020304" pitchFamily="18" charset="0"/>
              </a:rPr>
              <a:t> – плотность среды.</a:t>
            </a:r>
          </a:p>
        </p:txBody>
      </p:sp>
      <p:sp>
        <p:nvSpPr>
          <p:cNvPr id="37900" name="Text Box 51"/>
          <p:cNvSpPr txBox="1">
            <a:spLocks noChangeArrowheads="1"/>
          </p:cNvSpPr>
          <p:nvPr/>
        </p:nvSpPr>
        <p:spPr bwMode="auto">
          <a:xfrm>
            <a:off x="6888164" y="2900363"/>
            <a:ext cx="3671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</a:t>
            </a:r>
            <a:r>
              <a:rPr lang="en-US" altLang="ru-RU" sz="2400" i="1">
                <a:latin typeface="Times New Roman" panose="02020603050405020304" pitchFamily="18" charset="0"/>
              </a:rPr>
              <a:t>G</a:t>
            </a:r>
            <a:r>
              <a:rPr lang="ru-RU" altLang="ru-RU" sz="2400">
                <a:latin typeface="Times New Roman" panose="02020603050405020304" pitchFamily="18" charset="0"/>
              </a:rPr>
              <a:t> – модуль сдвига.</a:t>
            </a:r>
          </a:p>
        </p:txBody>
      </p:sp>
      <p:sp>
        <p:nvSpPr>
          <p:cNvPr id="37901" name="Text Box 54"/>
          <p:cNvSpPr txBox="1">
            <a:spLocks noChangeArrowheads="1"/>
          </p:cNvSpPr>
          <p:nvPr/>
        </p:nvSpPr>
        <p:spPr bwMode="auto">
          <a:xfrm>
            <a:off x="2024064" y="5572126"/>
            <a:ext cx="83216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</a:rPr>
              <a:t>- </a:t>
            </a:r>
            <a:r>
              <a:rPr lang="ru-RU" altLang="ru-RU" sz="2200" i="1">
                <a:solidFill>
                  <a:srgbClr val="0000FF"/>
                </a:solidFill>
                <a:latin typeface="Times New Roman" panose="02020603050405020304" pitchFamily="18" charset="0"/>
              </a:rPr>
              <a:t>плотность энергии</a:t>
            </a:r>
            <a:r>
              <a:rPr lang="ru-RU" altLang="ru-RU" sz="2200">
                <a:latin typeface="Times New Roman" panose="02020603050405020304" pitchFamily="18" charset="0"/>
              </a:rPr>
              <a:t> упругой волны (как поперечной, так и продольной) в каждый момент времени в разных точках пространства различна.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1603EE-F41C-442D-9E6A-A47F17573540}" type="slidenum">
              <a:rPr lang="ru-RU" altLang="ru-RU" sz="1400" b="0">
                <a:latin typeface="Arial" panose="020B0604020202020204" pitchFamily="34" charset="0"/>
              </a:rPr>
              <a:pPr/>
              <a:t>36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graphicFrame>
        <p:nvGraphicFramePr>
          <p:cNvPr id="37903" name="Object 18"/>
          <p:cNvGraphicFramePr>
            <a:graphicFrameLocks noChangeAspect="1"/>
          </p:cNvGraphicFramePr>
          <p:nvPr/>
        </p:nvGraphicFramePr>
        <p:xfrm>
          <a:off x="5735639" y="1285876"/>
          <a:ext cx="11461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Формула" r:id="rId4" imgW="596900" imgH="520700" progId="Equation.3">
                  <p:embed/>
                </p:oleObj>
              </mc:Choice>
              <mc:Fallback>
                <p:oleObj name="Формула" r:id="rId4" imgW="596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9" y="1285876"/>
                        <a:ext cx="11461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4" name="Object 19"/>
          <p:cNvGraphicFramePr>
            <a:graphicFrameLocks noChangeAspect="1"/>
          </p:cNvGraphicFramePr>
          <p:nvPr/>
        </p:nvGraphicFramePr>
        <p:xfrm>
          <a:off x="5738814" y="2643188"/>
          <a:ext cx="122872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Формула" r:id="rId6" imgW="596900" imgH="520700" progId="Equation.3">
                  <p:embed/>
                </p:oleObj>
              </mc:Choice>
              <mc:Fallback>
                <p:oleObj name="Формула" r:id="rId6" imgW="596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8814" y="2643188"/>
                        <a:ext cx="1228725" cy="107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5" name="Object 20"/>
          <p:cNvGraphicFramePr>
            <a:graphicFrameLocks noChangeAspect="1"/>
          </p:cNvGraphicFramePr>
          <p:nvPr/>
        </p:nvGraphicFramePr>
        <p:xfrm>
          <a:off x="2809875" y="4819650"/>
          <a:ext cx="48577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8" imgW="1993900" imgH="279400" progId="Equation.3">
                  <p:embed/>
                </p:oleObj>
              </mc:Choice>
              <mc:Fallback>
                <p:oleObj name="Формула" r:id="rId8" imgW="1993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4819650"/>
                        <a:ext cx="485775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84609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/>
          <p:cNvPicPr>
            <a:picLocks noChangeAspect="1" noChangeArrowheads="1"/>
          </p:cNvPicPr>
          <p:nvPr/>
        </p:nvPicPr>
        <p:blipFill>
          <a:blip r:embed="rId3">
            <a:lum bright="6000" contrast="4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692150"/>
            <a:ext cx="16557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3287714" y="692151"/>
            <a:ext cx="73802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3000" i="1">
                <a:solidFill>
                  <a:srgbClr val="C00000"/>
                </a:solidFill>
                <a:latin typeface="Times New Roman" panose="02020603050405020304" pitchFamily="18" charset="0"/>
              </a:rPr>
              <a:t>Доплер Христиан </a:t>
            </a:r>
            <a:r>
              <a:rPr lang="ru-RU" altLang="ru-RU" sz="3000">
                <a:latin typeface="Times New Roman" panose="02020603050405020304" pitchFamily="18" charset="0"/>
              </a:rPr>
              <a:t>(1803 – 1853), австрийский   физик  и  астроном,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3000">
                <a:latin typeface="Times New Roman" panose="02020603050405020304" pitchFamily="18" charset="0"/>
              </a:rPr>
              <a:t>член Венской АН (1848 г.). Учился в Зальцбурге и Вене. С 1847 г. профессор Горной академии в Хемнице,       с 1850 г. </a:t>
            </a:r>
          </a:p>
        </p:txBody>
      </p:sp>
      <p:sp>
        <p:nvSpPr>
          <p:cNvPr id="38916" name="Rectangle 8"/>
          <p:cNvSpPr>
            <a:spLocks noChangeArrowheads="1"/>
          </p:cNvSpPr>
          <p:nvPr/>
        </p:nvSpPr>
        <p:spPr bwMode="auto">
          <a:xfrm>
            <a:off x="1524000" y="2997201"/>
            <a:ext cx="9144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ru-RU" altLang="ru-RU" sz="3000">
                <a:latin typeface="Times New Roman" panose="02020603050405020304" pitchFamily="18" charset="0"/>
              </a:rPr>
              <a:t>профессор Политехнического института и</a:t>
            </a:r>
            <a:r>
              <a:rPr lang="en-US" altLang="ru-RU" sz="3000">
                <a:latin typeface="Times New Roman" panose="02020603050405020304" pitchFamily="18" charset="0"/>
              </a:rPr>
              <a:t> </a:t>
            </a:r>
            <a:r>
              <a:rPr lang="ru-RU" altLang="ru-RU" sz="3000">
                <a:latin typeface="Times New Roman" panose="02020603050405020304" pitchFamily="18" charset="0"/>
              </a:rPr>
              <a:t>уни</a:t>
            </a:r>
            <a:r>
              <a:rPr lang="en-US" altLang="ru-RU" sz="3000">
                <a:latin typeface="Times New Roman" panose="02020603050405020304" pitchFamily="18" charset="0"/>
              </a:rPr>
              <a:t>-</a:t>
            </a:r>
            <a:r>
              <a:rPr lang="ru-RU" altLang="ru-RU" sz="3000">
                <a:latin typeface="Times New Roman" panose="02020603050405020304" pitchFamily="18" charset="0"/>
              </a:rPr>
              <a:t>верситета в Вене. Основные труды посвящены аберрации света, теории микроскопа и оптического дальномера, теории цветов и др. В 1842 г. теоретически обосновал зависимость частоты колебаний, воспринимаемых наблюдателем, от скорости и направления движения наблюдателя относительно источника колебаний.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AACD722-4BF1-4669-8189-17060D5AA8AB}" type="slidenum">
              <a:rPr lang="ru-RU" altLang="ru-RU" sz="1400" b="0">
                <a:latin typeface="Arial" panose="020B0604020202020204" pitchFamily="34" charset="0"/>
              </a:rPr>
              <a:pPr/>
              <a:t>37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sp>
        <p:nvSpPr>
          <p:cNvPr id="38918" name="TextBox 1"/>
          <p:cNvSpPr txBox="1">
            <a:spLocks noChangeArrowheads="1"/>
          </p:cNvSpPr>
          <p:nvPr/>
        </p:nvSpPr>
        <p:spPr bwMode="auto">
          <a:xfrm>
            <a:off x="3703638" y="127001"/>
            <a:ext cx="39455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21.7 Эффект Доплера</a:t>
            </a:r>
          </a:p>
        </p:txBody>
      </p:sp>
    </p:spTree>
    <p:extLst>
      <p:ext uri="{BB962C8B-B14F-4D97-AF65-F5344CB8AC3E}">
        <p14:creationId xmlns:p14="http://schemas.microsoft.com/office/powerpoint/2010/main" val="384568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ru-RU" altLang="ru-RU" i="1" dirty="0">
                <a:solidFill>
                  <a:srgbClr val="CC3300"/>
                </a:solidFill>
              </a:rPr>
              <a:t>	</a:t>
            </a:r>
            <a:r>
              <a:rPr lang="ru-RU" alt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Эффектом Доплера</a:t>
            </a:r>
            <a:r>
              <a:rPr lang="ru-RU" altLang="ru-RU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altLang="ru-RU" i="1" dirty="0">
                <a:solidFill>
                  <a:srgbClr val="C00000"/>
                </a:solidFill>
              </a:rPr>
              <a:t>называется изменение частоты волн, регистрируемых приемником, которое происходит вследствие движения источника этих волн и приемника</a:t>
            </a:r>
            <a:r>
              <a:rPr lang="ru-RU" altLang="ru-RU" i="1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39939" name="Picture 5" descr="image 5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1" y="2133600"/>
            <a:ext cx="66960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6"/>
          <p:cNvSpPr>
            <a:spLocks noChangeArrowheads="1"/>
          </p:cNvSpPr>
          <p:nvPr/>
        </p:nvSpPr>
        <p:spPr bwMode="auto">
          <a:xfrm>
            <a:off x="1524000" y="55308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Источник, двигаясь к приемнику как бы сжимает пружину – волну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49AEB2-E5D9-41D9-8F55-011F3EBF14C2}" type="slidenum">
              <a:rPr lang="ru-RU" altLang="ru-RU" sz="1400" b="0">
                <a:latin typeface="Arial" panose="020B0604020202020204" pitchFamily="34" charset="0"/>
              </a:rPr>
              <a:pPr/>
              <a:t>38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3429000" y="533400"/>
            <a:ext cx="4953000" cy="4495800"/>
            <a:chOff x="1008" y="336"/>
            <a:chExt cx="3792" cy="3264"/>
          </a:xfrm>
        </p:grpSpPr>
        <p:sp>
          <p:nvSpPr>
            <p:cNvPr id="40965" name="Oval 3"/>
            <p:cNvSpPr>
              <a:spLocks noChangeArrowheads="1"/>
            </p:cNvSpPr>
            <p:nvPr/>
          </p:nvSpPr>
          <p:spPr bwMode="auto">
            <a:xfrm>
              <a:off x="1008" y="336"/>
              <a:ext cx="3792" cy="326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0966" name="Oval 4"/>
            <p:cNvSpPr>
              <a:spLocks noChangeArrowheads="1"/>
            </p:cNvSpPr>
            <p:nvPr/>
          </p:nvSpPr>
          <p:spPr bwMode="auto">
            <a:xfrm>
              <a:off x="1440" y="672"/>
              <a:ext cx="2928" cy="259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0967" name="Oval 5"/>
            <p:cNvSpPr>
              <a:spLocks noChangeArrowheads="1"/>
            </p:cNvSpPr>
            <p:nvPr/>
          </p:nvSpPr>
          <p:spPr bwMode="auto">
            <a:xfrm>
              <a:off x="1872" y="1056"/>
              <a:ext cx="2112" cy="182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0968" name="Oval 6"/>
            <p:cNvSpPr>
              <a:spLocks noChangeArrowheads="1"/>
            </p:cNvSpPr>
            <p:nvPr/>
          </p:nvSpPr>
          <p:spPr bwMode="auto">
            <a:xfrm>
              <a:off x="2304" y="1392"/>
              <a:ext cx="1296" cy="115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sp>
        <p:nvSpPr>
          <p:cNvPr id="175111" name="WordArt 7"/>
          <p:cNvSpPr>
            <a:spLocks noChangeArrowheads="1" noChangeShapeType="1" noTextEdit="1"/>
          </p:cNvSpPr>
          <p:nvPr/>
        </p:nvSpPr>
        <p:spPr bwMode="auto">
          <a:xfrm>
            <a:off x="2057400" y="4572000"/>
            <a:ext cx="7696200" cy="1752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284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Волновые фронты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неподвижного источника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B109F2-B682-4FF2-A785-0A690B3E27E1}" type="slidenum">
              <a:rPr lang="ru-RU" altLang="ru-RU" sz="1400" b="0">
                <a:latin typeface="Arial" panose="020B0604020202020204" pitchFamily="34" charset="0"/>
              </a:rPr>
              <a:pPr/>
              <a:t>39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96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200400" y="609600"/>
            <a:ext cx="5105400" cy="4495800"/>
            <a:chOff x="912" y="336"/>
            <a:chExt cx="3792" cy="3264"/>
          </a:xfrm>
        </p:grpSpPr>
        <p:sp>
          <p:nvSpPr>
            <p:cNvPr id="41989" name="Oval 3"/>
            <p:cNvSpPr>
              <a:spLocks noChangeArrowheads="1"/>
            </p:cNvSpPr>
            <p:nvPr/>
          </p:nvSpPr>
          <p:spPr bwMode="auto">
            <a:xfrm>
              <a:off x="912" y="336"/>
              <a:ext cx="3792" cy="326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1990" name="Oval 4"/>
            <p:cNvSpPr>
              <a:spLocks noChangeArrowheads="1"/>
            </p:cNvSpPr>
            <p:nvPr/>
          </p:nvSpPr>
          <p:spPr bwMode="auto">
            <a:xfrm>
              <a:off x="1536" y="672"/>
              <a:ext cx="2928" cy="259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1991" name="Oval 5"/>
            <p:cNvSpPr>
              <a:spLocks noChangeArrowheads="1"/>
            </p:cNvSpPr>
            <p:nvPr/>
          </p:nvSpPr>
          <p:spPr bwMode="auto">
            <a:xfrm>
              <a:off x="2064" y="1056"/>
              <a:ext cx="2112" cy="182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1992" name="Oval 6"/>
            <p:cNvSpPr>
              <a:spLocks noChangeArrowheads="1"/>
            </p:cNvSpPr>
            <p:nvPr/>
          </p:nvSpPr>
          <p:spPr bwMode="auto">
            <a:xfrm>
              <a:off x="2640" y="1392"/>
              <a:ext cx="1296" cy="115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sp>
        <p:nvSpPr>
          <p:cNvPr id="176135" name="WordArt 7"/>
          <p:cNvSpPr>
            <a:spLocks noChangeArrowheads="1" noChangeShapeType="1" noTextEdit="1"/>
          </p:cNvSpPr>
          <p:nvPr/>
        </p:nvSpPr>
        <p:spPr bwMode="auto">
          <a:xfrm>
            <a:off x="2209800" y="54102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Источник движется вправо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DA63B9-D81D-45D1-B7C0-D66CF16F0A1E}" type="slidenum">
              <a:rPr lang="ru-RU" altLang="ru-RU" sz="1400" b="0">
                <a:latin typeface="Arial" panose="020B0604020202020204" pitchFamily="34" charset="0"/>
              </a:rPr>
              <a:pPr/>
              <a:t>40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279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3733800" y="609600"/>
            <a:ext cx="4953000" cy="4419600"/>
            <a:chOff x="912" y="336"/>
            <a:chExt cx="3792" cy="3264"/>
          </a:xfrm>
        </p:grpSpPr>
        <p:sp>
          <p:nvSpPr>
            <p:cNvPr id="43013" name="Oval 3"/>
            <p:cNvSpPr>
              <a:spLocks noChangeArrowheads="1"/>
            </p:cNvSpPr>
            <p:nvPr/>
          </p:nvSpPr>
          <p:spPr bwMode="auto">
            <a:xfrm>
              <a:off x="912" y="336"/>
              <a:ext cx="3792" cy="326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3014" name="Oval 4"/>
            <p:cNvSpPr>
              <a:spLocks noChangeArrowheads="1"/>
            </p:cNvSpPr>
            <p:nvPr/>
          </p:nvSpPr>
          <p:spPr bwMode="auto">
            <a:xfrm>
              <a:off x="1728" y="672"/>
              <a:ext cx="2928" cy="259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3015" name="Oval 5"/>
            <p:cNvSpPr>
              <a:spLocks noChangeArrowheads="1"/>
            </p:cNvSpPr>
            <p:nvPr/>
          </p:nvSpPr>
          <p:spPr bwMode="auto">
            <a:xfrm>
              <a:off x="2496" y="1056"/>
              <a:ext cx="2112" cy="182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3016" name="Oval 6"/>
            <p:cNvSpPr>
              <a:spLocks noChangeArrowheads="1"/>
            </p:cNvSpPr>
            <p:nvPr/>
          </p:nvSpPr>
          <p:spPr bwMode="auto">
            <a:xfrm>
              <a:off x="3264" y="1392"/>
              <a:ext cx="1296" cy="115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sp>
        <p:nvSpPr>
          <p:cNvPr id="177159" name="WordArt 7"/>
          <p:cNvSpPr>
            <a:spLocks noChangeArrowheads="1" noChangeShapeType="1" noTextEdit="1"/>
          </p:cNvSpPr>
          <p:nvPr/>
        </p:nvSpPr>
        <p:spPr bwMode="auto">
          <a:xfrm>
            <a:off x="2209800" y="54102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Скорость движется возросла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39E5F6-981D-4CBC-A2EC-7A116E2AA49D}" type="slidenum">
              <a:rPr lang="ru-RU" altLang="ru-RU" sz="1400" b="0">
                <a:latin typeface="Arial" panose="020B0604020202020204" pitchFamily="34" charset="0"/>
              </a:rPr>
              <a:pPr/>
              <a:t>41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89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3962400" y="1219200"/>
            <a:ext cx="4953000" cy="4343400"/>
            <a:chOff x="864" y="336"/>
            <a:chExt cx="3792" cy="3264"/>
          </a:xfrm>
        </p:grpSpPr>
        <p:sp>
          <p:nvSpPr>
            <p:cNvPr id="44038" name="Oval 3"/>
            <p:cNvSpPr>
              <a:spLocks noChangeArrowheads="1"/>
            </p:cNvSpPr>
            <p:nvPr/>
          </p:nvSpPr>
          <p:spPr bwMode="auto">
            <a:xfrm>
              <a:off x="864" y="336"/>
              <a:ext cx="3792" cy="326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4039" name="Oval 4"/>
            <p:cNvSpPr>
              <a:spLocks noChangeArrowheads="1"/>
            </p:cNvSpPr>
            <p:nvPr/>
          </p:nvSpPr>
          <p:spPr bwMode="auto">
            <a:xfrm>
              <a:off x="1728" y="672"/>
              <a:ext cx="2928" cy="259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4040" name="Oval 5"/>
            <p:cNvSpPr>
              <a:spLocks noChangeArrowheads="1"/>
            </p:cNvSpPr>
            <p:nvPr/>
          </p:nvSpPr>
          <p:spPr bwMode="auto">
            <a:xfrm>
              <a:off x="2544" y="1056"/>
              <a:ext cx="2112" cy="1824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4041" name="Oval 6"/>
            <p:cNvSpPr>
              <a:spLocks noChangeArrowheads="1"/>
            </p:cNvSpPr>
            <p:nvPr/>
          </p:nvSpPr>
          <p:spPr bwMode="auto">
            <a:xfrm>
              <a:off x="3360" y="1392"/>
              <a:ext cx="1296" cy="115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sp>
        <p:nvSpPr>
          <p:cNvPr id="44035" name="WordArt 7"/>
          <p:cNvSpPr>
            <a:spLocks noChangeArrowheads="1" noChangeShapeType="1" noTextEdit="1"/>
          </p:cNvSpPr>
          <p:nvPr/>
        </p:nvSpPr>
        <p:spPr bwMode="auto">
          <a:xfrm>
            <a:off x="2209800" y="3048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Скорость движущегося источника</a:t>
            </a:r>
          </a:p>
        </p:txBody>
      </p:sp>
      <p:sp>
        <p:nvSpPr>
          <p:cNvPr id="178184" name="WordArt 8"/>
          <p:cNvSpPr>
            <a:spLocks noChangeArrowheads="1" noChangeShapeType="1" noTextEdit="1"/>
          </p:cNvSpPr>
          <p:nvPr/>
        </p:nvSpPr>
        <p:spPr bwMode="auto">
          <a:xfrm>
            <a:off x="2057400" y="55626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равна фазовой скорости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487C97-9DFB-4170-AE32-67BE0CFDAF3B}" type="slidenum">
              <a:rPr lang="ru-RU" altLang="ru-RU" sz="1400" b="0">
                <a:latin typeface="Arial" panose="020B0604020202020204" pitchFamily="34" charset="0"/>
              </a:rPr>
              <a:pPr/>
              <a:t>42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15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2"/>
          <p:cNvSpPr>
            <a:spLocks noChangeArrowheads="1"/>
          </p:cNvSpPr>
          <p:nvPr/>
        </p:nvSpPr>
        <p:spPr bwMode="auto">
          <a:xfrm>
            <a:off x="4191000" y="1600200"/>
            <a:ext cx="3557588" cy="3505200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5059" name="Oval 3"/>
          <p:cNvSpPr>
            <a:spLocks noChangeArrowheads="1"/>
          </p:cNvSpPr>
          <p:nvPr/>
        </p:nvSpPr>
        <p:spPr bwMode="auto">
          <a:xfrm>
            <a:off x="5410201" y="1884364"/>
            <a:ext cx="3051175" cy="2916237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6781800" y="2209800"/>
            <a:ext cx="2362200" cy="2286000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7848600" y="2590800"/>
            <a:ext cx="1600200" cy="144780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pSp>
        <p:nvGrpSpPr>
          <p:cNvPr id="45062" name="Group 6"/>
          <p:cNvGrpSpPr>
            <a:grpSpLocks/>
          </p:cNvGrpSpPr>
          <p:nvPr/>
        </p:nvGrpSpPr>
        <p:grpSpPr bwMode="auto">
          <a:xfrm>
            <a:off x="4038600" y="1524000"/>
            <a:ext cx="5410200" cy="3657600"/>
            <a:chOff x="912" y="960"/>
            <a:chExt cx="3408" cy="2304"/>
          </a:xfrm>
        </p:grpSpPr>
        <p:sp>
          <p:nvSpPr>
            <p:cNvPr id="45066" name="Arc 7"/>
            <p:cNvSpPr>
              <a:spLocks/>
            </p:cNvSpPr>
            <p:nvPr/>
          </p:nvSpPr>
          <p:spPr bwMode="auto">
            <a:xfrm flipV="1">
              <a:off x="912" y="2090"/>
              <a:ext cx="3408" cy="1174"/>
            </a:xfrm>
            <a:custGeom>
              <a:avLst/>
              <a:gdLst>
                <a:gd name="T0" fmla="*/ 0 w 21600"/>
                <a:gd name="T1" fmla="*/ 0 h 21515"/>
                <a:gd name="T2" fmla="*/ 0 w 21600"/>
                <a:gd name="T3" fmla="*/ 0 h 21515"/>
                <a:gd name="T4" fmla="*/ 0 w 21600"/>
                <a:gd name="T5" fmla="*/ 0 h 2151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15"/>
                <a:gd name="T11" fmla="*/ 21600 w 21600"/>
                <a:gd name="T12" fmla="*/ 21515 h 215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15" fill="none" extrusionOk="0">
                  <a:moveTo>
                    <a:pt x="1912" y="-1"/>
                  </a:moveTo>
                  <a:cubicBezTo>
                    <a:pt x="13000" y="985"/>
                    <a:pt x="21524" y="10236"/>
                    <a:pt x="21599" y="21369"/>
                  </a:cubicBezTo>
                </a:path>
                <a:path w="21600" h="21515" stroke="0" extrusionOk="0">
                  <a:moveTo>
                    <a:pt x="1912" y="-1"/>
                  </a:moveTo>
                  <a:cubicBezTo>
                    <a:pt x="13000" y="985"/>
                    <a:pt x="21524" y="10236"/>
                    <a:pt x="21599" y="21369"/>
                  </a:cubicBezTo>
                  <a:lnTo>
                    <a:pt x="0" y="21515"/>
                  </a:lnTo>
                  <a:lnTo>
                    <a:pt x="1912" y="-1"/>
                  </a:lnTo>
                  <a:close/>
                </a:path>
              </a:pathLst>
            </a:custGeom>
            <a:noFill/>
            <a:ln w="1270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067" name="Arc 8"/>
            <p:cNvSpPr>
              <a:spLocks/>
            </p:cNvSpPr>
            <p:nvPr/>
          </p:nvSpPr>
          <p:spPr bwMode="auto">
            <a:xfrm>
              <a:off x="912" y="960"/>
              <a:ext cx="3406" cy="1174"/>
            </a:xfrm>
            <a:custGeom>
              <a:avLst/>
              <a:gdLst>
                <a:gd name="T0" fmla="*/ 0 w 21590"/>
                <a:gd name="T1" fmla="*/ 0 h 21515"/>
                <a:gd name="T2" fmla="*/ 0 w 21590"/>
                <a:gd name="T3" fmla="*/ 0 h 21515"/>
                <a:gd name="T4" fmla="*/ 0 w 21590"/>
                <a:gd name="T5" fmla="*/ 0 h 21515"/>
                <a:gd name="T6" fmla="*/ 0 60000 65536"/>
                <a:gd name="T7" fmla="*/ 0 60000 65536"/>
                <a:gd name="T8" fmla="*/ 0 60000 65536"/>
                <a:gd name="T9" fmla="*/ 0 w 21590"/>
                <a:gd name="T10" fmla="*/ 0 h 21515"/>
                <a:gd name="T11" fmla="*/ 21590 w 21590"/>
                <a:gd name="T12" fmla="*/ 21515 h 215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0" h="21515" fill="none" extrusionOk="0">
                  <a:moveTo>
                    <a:pt x="1912" y="-1"/>
                  </a:moveTo>
                  <a:cubicBezTo>
                    <a:pt x="12811" y="968"/>
                    <a:pt x="21264" y="9934"/>
                    <a:pt x="21590" y="20871"/>
                  </a:cubicBezTo>
                </a:path>
                <a:path w="21590" h="21515" stroke="0" extrusionOk="0">
                  <a:moveTo>
                    <a:pt x="1912" y="-1"/>
                  </a:moveTo>
                  <a:cubicBezTo>
                    <a:pt x="12811" y="968"/>
                    <a:pt x="21264" y="9934"/>
                    <a:pt x="21590" y="20871"/>
                  </a:cubicBezTo>
                  <a:lnTo>
                    <a:pt x="0" y="21515"/>
                  </a:lnTo>
                  <a:lnTo>
                    <a:pt x="1912" y="-1"/>
                  </a:lnTo>
                  <a:close/>
                </a:path>
              </a:pathLst>
            </a:custGeom>
            <a:noFill/>
            <a:ln w="1270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5063" name="WordArt 9"/>
          <p:cNvSpPr>
            <a:spLocks noChangeArrowheads="1" noChangeShapeType="1" noTextEdit="1"/>
          </p:cNvSpPr>
          <p:nvPr/>
        </p:nvSpPr>
        <p:spPr bwMode="auto">
          <a:xfrm>
            <a:off x="2209800" y="4572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Скорость движущегося источника</a:t>
            </a:r>
          </a:p>
        </p:txBody>
      </p:sp>
      <p:sp>
        <p:nvSpPr>
          <p:cNvPr id="179210" name="WordArt 10"/>
          <p:cNvSpPr>
            <a:spLocks noChangeArrowheads="1" noChangeShapeType="1" noTextEdit="1"/>
          </p:cNvSpPr>
          <p:nvPr/>
        </p:nvSpPr>
        <p:spPr bwMode="auto">
          <a:xfrm>
            <a:off x="2057400" y="5562600"/>
            <a:ext cx="8077200" cy="914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выше фазовой скорости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9B25CA-5EF3-458D-AB2A-5A75D905B34F}" type="slidenum">
              <a:rPr lang="ru-RU" altLang="ru-RU" sz="1400" b="0">
                <a:latin typeface="Arial" panose="020B0604020202020204" pitchFamily="34" charset="0"/>
              </a:rPr>
              <a:pPr/>
              <a:t>43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val 2"/>
          <p:cNvSpPr>
            <a:spLocks noChangeArrowheads="1"/>
          </p:cNvSpPr>
          <p:nvPr/>
        </p:nvSpPr>
        <p:spPr bwMode="auto">
          <a:xfrm>
            <a:off x="4191000" y="1600200"/>
            <a:ext cx="3557588" cy="3505200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5410201" y="1884364"/>
            <a:ext cx="3051175" cy="2916237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6781800" y="2209800"/>
            <a:ext cx="2362200" cy="2286000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7848600" y="2590800"/>
            <a:ext cx="1600200" cy="144780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80230" name="WordArt 6"/>
          <p:cNvSpPr>
            <a:spLocks noChangeArrowheads="1" noChangeShapeType="1" noTextEdit="1"/>
          </p:cNvSpPr>
          <p:nvPr/>
        </p:nvSpPr>
        <p:spPr bwMode="auto">
          <a:xfrm>
            <a:off x="2209800" y="381000"/>
            <a:ext cx="6705600" cy="762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Формируется </a:t>
            </a:r>
          </a:p>
        </p:txBody>
      </p:sp>
      <p:sp>
        <p:nvSpPr>
          <p:cNvPr id="180231" name="WordArt 7"/>
          <p:cNvSpPr>
            <a:spLocks noChangeArrowheads="1" noChangeShapeType="1" noTextEdit="1"/>
          </p:cNvSpPr>
          <p:nvPr/>
        </p:nvSpPr>
        <p:spPr bwMode="auto">
          <a:xfrm>
            <a:off x="3124200" y="5486400"/>
            <a:ext cx="4724400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волна</a:t>
            </a:r>
          </a:p>
        </p:txBody>
      </p:sp>
      <p:grpSp>
        <p:nvGrpSpPr>
          <p:cNvPr id="46088" name="Group 8"/>
          <p:cNvGrpSpPr>
            <a:grpSpLocks/>
          </p:cNvGrpSpPr>
          <p:nvPr/>
        </p:nvGrpSpPr>
        <p:grpSpPr bwMode="auto">
          <a:xfrm>
            <a:off x="4038600" y="1524000"/>
            <a:ext cx="5410200" cy="3657600"/>
            <a:chOff x="912" y="960"/>
            <a:chExt cx="3408" cy="2304"/>
          </a:xfrm>
        </p:grpSpPr>
        <p:sp>
          <p:nvSpPr>
            <p:cNvPr id="46091" name="Arc 9"/>
            <p:cNvSpPr>
              <a:spLocks/>
            </p:cNvSpPr>
            <p:nvPr/>
          </p:nvSpPr>
          <p:spPr bwMode="auto">
            <a:xfrm flipV="1">
              <a:off x="912" y="2090"/>
              <a:ext cx="3408" cy="1174"/>
            </a:xfrm>
            <a:custGeom>
              <a:avLst/>
              <a:gdLst>
                <a:gd name="T0" fmla="*/ 0 w 21600"/>
                <a:gd name="T1" fmla="*/ 0 h 21515"/>
                <a:gd name="T2" fmla="*/ 0 w 21600"/>
                <a:gd name="T3" fmla="*/ 0 h 21515"/>
                <a:gd name="T4" fmla="*/ 0 w 21600"/>
                <a:gd name="T5" fmla="*/ 0 h 2151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15"/>
                <a:gd name="T11" fmla="*/ 21600 w 21600"/>
                <a:gd name="T12" fmla="*/ 21515 h 215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15" fill="none" extrusionOk="0">
                  <a:moveTo>
                    <a:pt x="1912" y="-1"/>
                  </a:moveTo>
                  <a:cubicBezTo>
                    <a:pt x="13000" y="985"/>
                    <a:pt x="21524" y="10236"/>
                    <a:pt x="21599" y="21369"/>
                  </a:cubicBezTo>
                </a:path>
                <a:path w="21600" h="21515" stroke="0" extrusionOk="0">
                  <a:moveTo>
                    <a:pt x="1912" y="-1"/>
                  </a:moveTo>
                  <a:cubicBezTo>
                    <a:pt x="13000" y="985"/>
                    <a:pt x="21524" y="10236"/>
                    <a:pt x="21599" y="21369"/>
                  </a:cubicBezTo>
                  <a:lnTo>
                    <a:pt x="0" y="21515"/>
                  </a:lnTo>
                  <a:lnTo>
                    <a:pt x="1912" y="-1"/>
                  </a:lnTo>
                  <a:close/>
                </a:path>
              </a:pathLst>
            </a:custGeom>
            <a:noFill/>
            <a:ln w="1270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2" name="Arc 10"/>
            <p:cNvSpPr>
              <a:spLocks/>
            </p:cNvSpPr>
            <p:nvPr/>
          </p:nvSpPr>
          <p:spPr bwMode="auto">
            <a:xfrm>
              <a:off x="912" y="960"/>
              <a:ext cx="3406" cy="1174"/>
            </a:xfrm>
            <a:custGeom>
              <a:avLst/>
              <a:gdLst>
                <a:gd name="T0" fmla="*/ 0 w 21590"/>
                <a:gd name="T1" fmla="*/ 0 h 21515"/>
                <a:gd name="T2" fmla="*/ 0 w 21590"/>
                <a:gd name="T3" fmla="*/ 0 h 21515"/>
                <a:gd name="T4" fmla="*/ 0 w 21590"/>
                <a:gd name="T5" fmla="*/ 0 h 21515"/>
                <a:gd name="T6" fmla="*/ 0 60000 65536"/>
                <a:gd name="T7" fmla="*/ 0 60000 65536"/>
                <a:gd name="T8" fmla="*/ 0 60000 65536"/>
                <a:gd name="T9" fmla="*/ 0 w 21590"/>
                <a:gd name="T10" fmla="*/ 0 h 21515"/>
                <a:gd name="T11" fmla="*/ 21590 w 21590"/>
                <a:gd name="T12" fmla="*/ 21515 h 215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0" h="21515" fill="none" extrusionOk="0">
                  <a:moveTo>
                    <a:pt x="1912" y="-1"/>
                  </a:moveTo>
                  <a:cubicBezTo>
                    <a:pt x="12811" y="968"/>
                    <a:pt x="21264" y="9934"/>
                    <a:pt x="21590" y="20871"/>
                  </a:cubicBezTo>
                </a:path>
                <a:path w="21590" h="21515" stroke="0" extrusionOk="0">
                  <a:moveTo>
                    <a:pt x="1912" y="-1"/>
                  </a:moveTo>
                  <a:cubicBezTo>
                    <a:pt x="12811" y="968"/>
                    <a:pt x="21264" y="9934"/>
                    <a:pt x="21590" y="20871"/>
                  </a:cubicBezTo>
                  <a:lnTo>
                    <a:pt x="0" y="21515"/>
                  </a:lnTo>
                  <a:lnTo>
                    <a:pt x="1912" y="-1"/>
                  </a:lnTo>
                  <a:close/>
                </a:path>
              </a:pathLst>
            </a:custGeom>
            <a:noFill/>
            <a:ln w="1270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0235" name="WordArt 11"/>
          <p:cNvSpPr>
            <a:spLocks noChangeArrowheads="1" noChangeShapeType="1" noTextEdit="1"/>
          </p:cNvSpPr>
          <p:nvPr/>
        </p:nvSpPr>
        <p:spPr bwMode="auto">
          <a:xfrm>
            <a:off x="1905000" y="3886200"/>
            <a:ext cx="4191000" cy="838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ударная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7D1805-F7BE-4E0B-86AF-E73086449962}" type="slidenum">
              <a:rPr lang="ru-RU" altLang="ru-RU" sz="1400" b="0">
                <a:latin typeface="Arial" panose="020B0604020202020204" pitchFamily="34" charset="0"/>
              </a:rPr>
              <a:pPr/>
              <a:t>44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95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0" grpId="0" animBg="1"/>
      <p:bldP spid="180231" grpId="0" animBg="1"/>
      <p:bldP spid="18023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4191000" y="1447800"/>
            <a:ext cx="4953000" cy="3505200"/>
            <a:chOff x="2352" y="768"/>
            <a:chExt cx="3120" cy="2208"/>
          </a:xfrm>
        </p:grpSpPr>
        <p:sp>
          <p:nvSpPr>
            <p:cNvPr id="47112" name="Oval 3"/>
            <p:cNvSpPr>
              <a:spLocks noChangeArrowheads="1"/>
            </p:cNvSpPr>
            <p:nvPr/>
          </p:nvSpPr>
          <p:spPr bwMode="auto">
            <a:xfrm>
              <a:off x="2352" y="768"/>
              <a:ext cx="2241" cy="2208"/>
            </a:xfrm>
            <a:prstGeom prst="ellipse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A251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7113" name="Oval 4"/>
            <p:cNvSpPr>
              <a:spLocks noChangeArrowheads="1"/>
            </p:cNvSpPr>
            <p:nvPr/>
          </p:nvSpPr>
          <p:spPr bwMode="auto">
            <a:xfrm>
              <a:off x="3264" y="1008"/>
              <a:ext cx="1730" cy="1754"/>
            </a:xfrm>
            <a:prstGeom prst="ellipse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4B4B4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7114" name="Oval 5"/>
            <p:cNvSpPr>
              <a:spLocks noChangeArrowheads="1"/>
            </p:cNvSpPr>
            <p:nvPr/>
          </p:nvSpPr>
          <p:spPr bwMode="auto">
            <a:xfrm>
              <a:off x="3997" y="1255"/>
              <a:ext cx="1248" cy="1234"/>
            </a:xfrm>
            <a:prstGeom prst="ellipse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934A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  <p:sp>
          <p:nvSpPr>
            <p:cNvPr id="47115" name="Oval 6"/>
            <p:cNvSpPr>
              <a:spLocks noChangeArrowheads="1"/>
            </p:cNvSpPr>
            <p:nvPr/>
          </p:nvSpPr>
          <p:spPr bwMode="auto">
            <a:xfrm>
              <a:off x="4706" y="1482"/>
              <a:ext cx="766" cy="780"/>
            </a:xfrm>
            <a:prstGeom prst="ellipse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AFAFA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ru-RU" altLang="ru-RU">
                <a:latin typeface="Times New Roman" panose="02020603050405020304" pitchFamily="18" charset="0"/>
              </a:endParaRPr>
            </a:p>
          </p:txBody>
        </p:sp>
      </p:grpSp>
      <p:sp>
        <p:nvSpPr>
          <p:cNvPr id="47107" name="WordArt 7"/>
          <p:cNvSpPr>
            <a:spLocks noChangeArrowheads="1" noChangeShapeType="1" noTextEdit="1"/>
          </p:cNvSpPr>
          <p:nvPr/>
        </p:nvSpPr>
        <p:spPr bwMode="auto">
          <a:xfrm>
            <a:off x="2819400" y="457200"/>
            <a:ext cx="6934200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Динамика перехода</a:t>
            </a:r>
          </a:p>
        </p:txBody>
      </p:sp>
      <p:sp>
        <p:nvSpPr>
          <p:cNvPr id="47108" name="WordArt 8"/>
          <p:cNvSpPr>
            <a:spLocks noChangeArrowheads="1" noChangeShapeType="1" noTextEdit="1"/>
          </p:cNvSpPr>
          <p:nvPr/>
        </p:nvSpPr>
        <p:spPr bwMode="auto">
          <a:xfrm>
            <a:off x="3352800" y="5105400"/>
            <a:ext cx="5562600" cy="990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к конусу Маха</a:t>
            </a:r>
          </a:p>
        </p:txBody>
      </p:sp>
      <p:sp>
        <p:nvSpPr>
          <p:cNvPr id="47109" name="AutoShape 9">
            <a:hlinkClick r:id="rId3" action="ppaction://program" highlightClick="1"/>
          </p:cNvPr>
          <p:cNvSpPr>
            <a:spLocks noChangeArrowheads="1"/>
          </p:cNvSpPr>
          <p:nvPr/>
        </p:nvSpPr>
        <p:spPr bwMode="auto">
          <a:xfrm>
            <a:off x="2895600" y="3048000"/>
            <a:ext cx="914400" cy="762000"/>
          </a:xfrm>
          <a:prstGeom prst="actionButtonBlank">
            <a:avLst/>
          </a:prstGeom>
          <a:gradFill rotWithShape="0">
            <a:gsLst>
              <a:gs pos="0">
                <a:srgbClr val="CC6600"/>
              </a:gs>
              <a:gs pos="100000">
                <a:srgbClr val="5E2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7110" name="AutoShape 10">
            <a:hlinkClick r:id="rId4" action="ppaction://program" highlightClick="1"/>
          </p:cNvPr>
          <p:cNvSpPr>
            <a:spLocks noChangeArrowheads="1"/>
          </p:cNvSpPr>
          <p:nvPr/>
        </p:nvSpPr>
        <p:spPr bwMode="auto">
          <a:xfrm>
            <a:off x="3048000" y="3124200"/>
            <a:ext cx="685800" cy="6096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C55189-5C31-4E3F-8C09-9BEDE575E063}" type="slidenum">
              <a:rPr lang="ru-RU" altLang="ru-RU" sz="1400" b="0">
                <a:latin typeface="Arial" panose="020B0604020202020204" pitchFamily="34" charset="0"/>
              </a:rPr>
              <a:pPr/>
              <a:t>45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619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8" descr="image 5"/>
          <p:cNvPicPr>
            <a:picLocks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55" b="45068"/>
          <a:stretch>
            <a:fillRect/>
          </a:stretch>
        </p:blipFill>
        <p:spPr>
          <a:xfrm>
            <a:off x="3810000" y="1857375"/>
            <a:ext cx="4248150" cy="2724150"/>
          </a:xfrm>
          <a:noFill/>
        </p:spPr>
      </p:pic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Акустический эффект Доплера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ru-RU" altLang="ru-RU" b="0" dirty="0"/>
              <a:t>(несколько случаев проявления)</a:t>
            </a:r>
          </a:p>
          <a:p>
            <a:pPr eaLnBrk="1" hangingPunct="1">
              <a:defRPr/>
            </a:pPr>
            <a:endParaRPr lang="ru-RU" altLang="ru-RU" b="0" dirty="0"/>
          </a:p>
          <a:p>
            <a:pPr eaLnBrk="1" hangingPunct="1">
              <a:defRPr/>
            </a:pPr>
            <a:r>
              <a:rPr lang="ru-RU" altLang="ru-RU" sz="2800" b="0" dirty="0"/>
              <a:t>	</a:t>
            </a:r>
            <a:r>
              <a:rPr lang="ru-RU" altLang="ru-RU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Источник движется относительно приемника </a:t>
            </a: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1524000" y="450056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Источник смещается в среде за время, равное периоду его колебаний </a:t>
            </a:r>
            <a:r>
              <a:rPr lang="en-US" altLang="ru-RU" i="1">
                <a:latin typeface="Times New Roman" panose="02020603050405020304" pitchFamily="18" charset="0"/>
              </a:rPr>
              <a:t>T</a:t>
            </a:r>
            <a:r>
              <a:rPr lang="ru-RU" altLang="ru-RU" baseline="-25000">
                <a:latin typeface="Times New Roman" panose="02020603050405020304" pitchFamily="18" charset="0"/>
              </a:rPr>
              <a:t>0</a:t>
            </a:r>
            <a:r>
              <a:rPr lang="ru-RU" altLang="ru-RU">
                <a:latin typeface="Times New Roman" panose="02020603050405020304" pitchFamily="18" charset="0"/>
              </a:rPr>
              <a:t>, на расстояние 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8134" name="Object 4"/>
          <p:cNvGraphicFramePr>
            <a:graphicFrameLocks noChangeAspect="1"/>
          </p:cNvGraphicFramePr>
          <p:nvPr/>
        </p:nvGraphicFramePr>
        <p:xfrm>
          <a:off x="4738689" y="5357813"/>
          <a:ext cx="1698625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Формула" r:id="rId5" imgW="622030" imgH="431613" progId="Equation.3">
                  <p:embed/>
                </p:oleObj>
              </mc:Choice>
              <mc:Fallback>
                <p:oleObj name="Формула" r:id="rId5" imgW="62203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9" y="5357813"/>
                        <a:ext cx="1698625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1524000" y="6273800"/>
            <a:ext cx="5429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где </a:t>
            </a:r>
            <a:r>
              <a:rPr lang="en-US" altLang="ru-RU" sz="2400">
                <a:latin typeface="Times New Roman" panose="02020603050405020304" pitchFamily="18" charset="0"/>
              </a:rPr>
              <a:t>ν</a:t>
            </a:r>
            <a:r>
              <a:rPr lang="ru-RU" altLang="ru-RU" sz="2400" baseline="-25000">
                <a:latin typeface="Times New Roman" panose="02020603050405020304" pitchFamily="18" charset="0"/>
              </a:rPr>
              <a:t>0</a:t>
            </a:r>
            <a:r>
              <a:rPr lang="ru-RU" altLang="ru-RU" sz="2400">
                <a:latin typeface="Times New Roman" panose="02020603050405020304" pitchFamily="18" charset="0"/>
              </a:rPr>
              <a:t> – частота колебаний источника,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8136" name="Прямоугольник 7"/>
          <p:cNvSpPr>
            <a:spLocks noChangeArrowheads="1"/>
          </p:cNvSpPr>
          <p:nvPr/>
        </p:nvSpPr>
        <p:spPr bwMode="auto">
          <a:xfrm>
            <a:off x="6596064" y="6396038"/>
            <a:ext cx="4071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υ</a:t>
            </a:r>
            <a:r>
              <a:rPr lang="ru-RU" altLang="ru-RU" sz="2400">
                <a:latin typeface="Times New Roman" panose="02020603050405020304" pitchFamily="18" charset="0"/>
              </a:rPr>
              <a:t> – фазовая скорость волны 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78550A-4598-4781-9D53-CAA47F7CF3E6}" type="slidenum">
              <a:rPr lang="ru-RU" altLang="ru-RU" sz="1400" b="0">
                <a:latin typeface="Arial" panose="020B0604020202020204" pitchFamily="34" charset="0"/>
              </a:rPr>
              <a:pPr/>
              <a:t>46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248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55" name="Object 2"/>
          <p:cNvGraphicFramePr>
            <a:graphicFrameLocks noChangeAspect="1"/>
          </p:cNvGraphicFramePr>
          <p:nvPr/>
        </p:nvGraphicFramePr>
        <p:xfrm>
          <a:off x="2738439" y="571500"/>
          <a:ext cx="6199187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Формула" r:id="rId4" imgW="2222500" imgH="431800" progId="Equation.3">
                  <p:embed/>
                </p:oleObj>
              </mc:Choice>
              <mc:Fallback>
                <p:oleObj name="Формула" r:id="rId4" imgW="2222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571500"/>
                        <a:ext cx="6199187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5195888" y="1714501"/>
            <a:ext cx="54721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Частота волны</a:t>
            </a:r>
            <a:r>
              <a:rPr lang="ru-RU" altLang="ru-RU">
                <a:latin typeface="Times New Roman" panose="02020603050405020304" pitchFamily="18" charset="0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регистрируемая приемником, </a:t>
            </a:r>
          </a:p>
        </p:txBody>
      </p:sp>
      <p:sp>
        <p:nvSpPr>
          <p:cNvPr id="49157" name="Rectangle 7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2024063" y="1714500"/>
          <a:ext cx="304165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Формула" r:id="rId6" imgW="1079032" imgH="431613" progId="Equation.3">
                  <p:embed/>
                </p:oleObj>
              </mc:Choice>
              <mc:Fallback>
                <p:oleObj name="Формула" r:id="rId6" imgW="107903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1714500"/>
                        <a:ext cx="3041650" cy="12207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1524000" y="3643313"/>
            <a:ext cx="2605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Если вектор </a:t>
            </a:r>
          </a:p>
        </p:txBody>
      </p:sp>
      <p:sp>
        <p:nvSpPr>
          <p:cNvPr id="49160" name="Rectangle 10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3949700" y="3692526"/>
          <a:ext cx="50323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Формула" r:id="rId8" imgW="203112" imgH="241195" progId="Equation.3">
                  <p:embed/>
                </p:oleObj>
              </mc:Choice>
              <mc:Fallback>
                <p:oleObj name="Формула" r:id="rId8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9700" y="3692526"/>
                        <a:ext cx="50323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Rectangle 11"/>
          <p:cNvSpPr>
            <a:spLocks noChangeArrowheads="1"/>
          </p:cNvSpPr>
          <p:nvPr/>
        </p:nvSpPr>
        <p:spPr bwMode="auto">
          <a:xfrm>
            <a:off x="4394200" y="3644900"/>
            <a:ext cx="6357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скорости источника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 под</a:t>
            </a:r>
          </a:p>
        </p:txBody>
      </p:sp>
      <p:sp>
        <p:nvSpPr>
          <p:cNvPr id="49163" name="Rectangle 12"/>
          <p:cNvSpPr>
            <a:spLocks noChangeArrowheads="1"/>
          </p:cNvSpPr>
          <p:nvPr/>
        </p:nvSpPr>
        <p:spPr bwMode="auto">
          <a:xfrm>
            <a:off x="1524000" y="4149725"/>
            <a:ext cx="7469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произвольным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углом</a:t>
            </a:r>
            <a:r>
              <a:rPr lang="ru-RU" altLang="ru-RU">
                <a:latin typeface="Times New Roman" panose="02020603050405020304" pitchFamily="18" charset="0"/>
              </a:rPr>
              <a:t> θ</a:t>
            </a:r>
            <a:r>
              <a:rPr lang="ru-RU" altLang="ru-RU" baseline="-25000">
                <a:latin typeface="Times New Roman" panose="02020603050405020304" pitchFamily="18" charset="0"/>
              </a:rPr>
              <a:t>1</a:t>
            </a:r>
            <a:r>
              <a:rPr lang="ru-RU" altLang="ru-RU">
                <a:latin typeface="Times New Roman" panose="02020603050405020304" pitchFamily="18" charset="0"/>
              </a:rPr>
              <a:t> к радиус</a:t>
            </a:r>
            <a:r>
              <a:rPr lang="en-US" altLang="ru-RU">
                <a:latin typeface="Times New Roman" panose="02020603050405020304" pitchFamily="18" charset="0"/>
              </a:rPr>
              <a:t>-</a:t>
            </a:r>
            <a:r>
              <a:rPr lang="ru-RU" altLang="ru-RU">
                <a:latin typeface="Times New Roman" panose="02020603050405020304" pitchFamily="18" charset="0"/>
              </a:rPr>
              <a:t>вектору </a:t>
            </a:r>
          </a:p>
        </p:txBody>
      </p:sp>
      <p:sp>
        <p:nvSpPr>
          <p:cNvPr id="49164" name="Rectangle 14"/>
          <p:cNvSpPr>
            <a:spLocks noChangeArrowheads="1"/>
          </p:cNvSpPr>
          <p:nvPr/>
        </p:nvSpPr>
        <p:spPr bwMode="auto">
          <a:xfrm>
            <a:off x="1524001" y="302707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65" name="Object 13"/>
          <p:cNvGraphicFramePr>
            <a:graphicFrameLocks noChangeAspect="1"/>
          </p:cNvGraphicFramePr>
          <p:nvPr/>
        </p:nvGraphicFramePr>
        <p:xfrm>
          <a:off x="8893176" y="4116389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Формула" r:id="rId10" imgW="177569" imgH="215619" progId="Equation.3">
                  <p:embed/>
                </p:oleObj>
              </mc:Choice>
              <mc:Fallback>
                <p:oleObj name="Формула" r:id="rId10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3176" y="4116389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6" name="Rectangle 17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49167" name="Object 16"/>
          <p:cNvGraphicFramePr>
            <a:graphicFrameLocks noChangeAspect="1"/>
          </p:cNvGraphicFramePr>
          <p:nvPr/>
        </p:nvGraphicFramePr>
        <p:xfrm>
          <a:off x="6465889" y="5013326"/>
          <a:ext cx="380682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Формула" r:id="rId12" imgW="1524000" imgH="495300" progId="Equation.3">
                  <p:embed/>
                </p:oleObj>
              </mc:Choice>
              <mc:Fallback>
                <p:oleObj name="Формула" r:id="rId12" imgW="15240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9" y="5013326"/>
                        <a:ext cx="3806825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68" name="Group 19"/>
          <p:cNvGrpSpPr>
            <a:grpSpLocks/>
          </p:cNvGrpSpPr>
          <p:nvPr/>
        </p:nvGrpSpPr>
        <p:grpSpPr bwMode="auto">
          <a:xfrm>
            <a:off x="2038351" y="4797426"/>
            <a:ext cx="4067175" cy="1871663"/>
            <a:chOff x="324" y="3022"/>
            <a:chExt cx="2562" cy="1179"/>
          </a:xfrm>
        </p:grpSpPr>
        <p:pic>
          <p:nvPicPr>
            <p:cNvPr id="49171" name="Picture 15" descr="image 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392" r="53120" b="-96"/>
            <a:stretch>
              <a:fillRect/>
            </a:stretch>
          </p:blipFill>
          <p:spPr bwMode="auto">
            <a:xfrm>
              <a:off x="324" y="3022"/>
              <a:ext cx="2562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72" name="Picture 18" descr="image 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6373" b="92763"/>
            <a:stretch>
              <a:fillRect/>
            </a:stretch>
          </p:blipFill>
          <p:spPr bwMode="auto">
            <a:xfrm>
              <a:off x="1519" y="3702"/>
              <a:ext cx="318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9169" name="Прямоугольник 19"/>
          <p:cNvSpPr>
            <a:spLocks noChangeArrowheads="1"/>
          </p:cNvSpPr>
          <p:nvPr/>
        </p:nvSpPr>
        <p:spPr bwMode="auto">
          <a:xfrm>
            <a:off x="2232026" y="0"/>
            <a:ext cx="8435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Длина волны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t>, регистрируемая приемником, 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CD7EF1-42AB-4240-97EB-75BD612E7AC7}" type="slidenum">
              <a:rPr lang="ru-RU" altLang="ru-RU" sz="1400" b="0">
                <a:latin typeface="Arial" panose="020B0604020202020204" pitchFamily="34" charset="0"/>
              </a:rPr>
              <a:pPr/>
              <a:t>47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9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7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0" t="44516" r="2492" b="30302"/>
          <a:stretch>
            <a:fillRect/>
          </a:stretch>
        </p:blipFill>
        <p:spPr bwMode="auto">
          <a:xfrm>
            <a:off x="1524000" y="4929188"/>
            <a:ext cx="4071938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16" descr="ima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5" r="2214" b="55330"/>
          <a:stretch>
            <a:fillRect/>
          </a:stretch>
        </p:blipFill>
        <p:spPr bwMode="auto">
          <a:xfrm>
            <a:off x="1524001" y="571501"/>
            <a:ext cx="396081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4395788" y="2428876"/>
          <a:ext cx="627221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Формула" r:id="rId5" imgW="2247900" imgH="241300" progId="Equation.3">
                  <p:embed/>
                </p:oleObj>
              </mc:Choice>
              <mc:Fallback>
                <p:oleObj name="Формула" r:id="rId5" imgW="2247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788" y="2428876"/>
                        <a:ext cx="6272212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7"/>
          <p:cNvGraphicFramePr>
            <a:graphicFrameLocks noChangeAspect="1"/>
          </p:cNvGraphicFramePr>
          <p:nvPr/>
        </p:nvGraphicFramePr>
        <p:xfrm>
          <a:off x="5595938" y="4786313"/>
          <a:ext cx="5072062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Формула" r:id="rId7" imgW="1752600" imgH="241300" progId="Equation.3">
                  <p:embed/>
                </p:oleObj>
              </mc:Choice>
              <mc:Fallback>
                <p:oleObj name="Формула" r:id="rId7" imgW="1752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4786313"/>
                        <a:ext cx="5072062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0184" name="Rectangle 12"/>
          <p:cNvSpPr>
            <a:spLocks noChangeArrowheads="1"/>
          </p:cNvSpPr>
          <p:nvPr/>
        </p:nvSpPr>
        <p:spPr bwMode="auto">
          <a:xfrm>
            <a:off x="1524001" y="2888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0185" name="Rectangle 14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0186" name="Прямоугольник 9"/>
          <p:cNvSpPr>
            <a:spLocks noChangeArrowheads="1"/>
          </p:cNvSpPr>
          <p:nvPr/>
        </p:nvSpPr>
        <p:spPr bwMode="auto">
          <a:xfrm>
            <a:off x="1809750" y="0"/>
            <a:ext cx="885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Приемник движется относительно источника</a:t>
            </a:r>
            <a:endParaRPr lang="ru-RU" alt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187" name="Прямоугольник 12"/>
          <p:cNvSpPr>
            <a:spLocks noChangeArrowheads="1"/>
          </p:cNvSpPr>
          <p:nvPr/>
        </p:nvSpPr>
        <p:spPr bwMode="auto">
          <a:xfrm>
            <a:off x="5524500" y="714375"/>
            <a:ext cx="457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Частота волны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регистрируемая приемником: </a:t>
            </a:r>
          </a:p>
        </p:txBody>
      </p:sp>
      <p:sp>
        <p:nvSpPr>
          <p:cNvPr id="50188" name="Прямоугольник 11"/>
          <p:cNvSpPr>
            <a:spLocks noChangeArrowheads="1"/>
          </p:cNvSpPr>
          <p:nvPr/>
        </p:nvSpPr>
        <p:spPr bwMode="auto">
          <a:xfrm>
            <a:off x="1738314" y="3786188"/>
            <a:ext cx="89296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Если приемник движется относительно источника под углом: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C864B1-A91B-41F8-B71E-6DAA129B0DE3}" type="slidenum">
              <a:rPr lang="ru-RU" altLang="ru-RU" sz="1400" b="0">
                <a:latin typeface="Arial" panose="020B0604020202020204" pitchFamily="34" charset="0"/>
              </a:rPr>
              <a:pPr/>
              <a:t>48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3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1524000" y="188914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b="0" dirty="0"/>
              <a:t>	3. 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общем случае</a:t>
            </a:r>
            <a:r>
              <a:rPr lang="ru-RU" altLang="ru-RU" b="0" dirty="0"/>
              <a:t>, </a:t>
            </a:r>
            <a:r>
              <a:rPr lang="ru-RU" altLang="ru-RU" b="0" dirty="0">
                <a:solidFill>
                  <a:srgbClr val="C00000"/>
                </a:solidFill>
              </a:rPr>
              <a:t>когда и приемник и источник звуковых волн движутся относительно среды </a:t>
            </a:r>
            <a:r>
              <a:rPr lang="ru-RU" altLang="ru-RU" b="0" dirty="0"/>
              <a:t>с произвольным скоростями </a:t>
            </a:r>
          </a:p>
        </p:txBody>
      </p:sp>
      <p:graphicFrame>
        <p:nvGraphicFramePr>
          <p:cNvPr id="51203" name="Object 5"/>
          <p:cNvGraphicFramePr>
            <a:graphicFrameLocks noChangeAspect="1"/>
          </p:cNvGraphicFramePr>
          <p:nvPr/>
        </p:nvGraphicFramePr>
        <p:xfrm>
          <a:off x="3863976" y="5157788"/>
          <a:ext cx="42148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Формула" r:id="rId4" imgW="1688367" imgH="495085" progId="Equation.3">
                  <p:embed/>
                </p:oleObj>
              </mc:Choice>
              <mc:Fallback>
                <p:oleObj name="Формула" r:id="rId4" imgW="1688367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5157788"/>
                        <a:ext cx="42148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4" name="Picture 6" descr="imag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66154" r="2675"/>
          <a:stretch>
            <a:fillRect/>
          </a:stretch>
        </p:blipFill>
        <p:spPr bwMode="auto">
          <a:xfrm>
            <a:off x="3216275" y="2492375"/>
            <a:ext cx="54737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2855195-FB9D-41B6-85EF-DF95134BA1E3}" type="slidenum">
              <a:rPr lang="ru-RU" altLang="ru-RU" sz="1400" b="0">
                <a:latin typeface="Arial" panose="020B0604020202020204" pitchFamily="34" charset="0"/>
              </a:rPr>
              <a:pPr/>
              <a:t>49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10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524000" y="2128839"/>
            <a:ext cx="8397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где </a:t>
            </a: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3346451" y="1214439"/>
          <a:ext cx="474821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Формула" r:id="rId4" imgW="1587500" imgH="241300" progId="Equation.3">
                  <p:embed/>
                </p:oleObj>
              </mc:Choice>
              <mc:Fallback>
                <p:oleObj name="Формула" r:id="rId4" imgW="1587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6451" y="1214439"/>
                        <a:ext cx="4748213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1524001" y="44542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29" name="Object 4"/>
          <p:cNvGraphicFramePr>
            <a:graphicFrameLocks noChangeAspect="1"/>
          </p:cNvGraphicFramePr>
          <p:nvPr/>
        </p:nvGraphicFramePr>
        <p:xfrm>
          <a:off x="2276475" y="2128839"/>
          <a:ext cx="209073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Формула" r:id="rId6" imgW="825500" imgH="241300" progId="Equation.3">
                  <p:embed/>
                </p:oleObj>
              </mc:Choice>
              <mc:Fallback>
                <p:oleObj name="Формула" r:id="rId6" imgW="825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2128839"/>
                        <a:ext cx="209073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1524000" y="2643189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– скорость источника волны относительно приемника, а θ – угол между векторами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2231" name="Rectangle 9"/>
          <p:cNvSpPr>
            <a:spLocks noChangeArrowheads="1"/>
          </p:cNvSpPr>
          <p:nvPr/>
        </p:nvSpPr>
        <p:spPr bwMode="auto">
          <a:xfrm>
            <a:off x="1524001" y="44732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8596313" y="3143250"/>
          <a:ext cx="4064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Формула" r:id="rId8" imgW="164957" imgH="203024" progId="Equation.3">
                  <p:embed/>
                </p:oleObj>
              </mc:Choice>
              <mc:Fallback>
                <p:oleObj name="Формула" r:id="rId8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6313" y="3143250"/>
                        <a:ext cx="40640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Rectangle 10"/>
          <p:cNvSpPr>
            <a:spLocks noChangeArrowheads="1"/>
          </p:cNvSpPr>
          <p:nvPr/>
        </p:nvSpPr>
        <p:spPr bwMode="auto">
          <a:xfrm>
            <a:off x="9024939" y="3143250"/>
            <a:ext cx="401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и</a:t>
            </a:r>
          </a:p>
        </p:txBody>
      </p:sp>
      <p:graphicFrame>
        <p:nvGraphicFramePr>
          <p:cNvPr id="52234" name="Object 11"/>
          <p:cNvGraphicFramePr>
            <a:graphicFrameLocks noChangeAspect="1"/>
          </p:cNvGraphicFramePr>
          <p:nvPr/>
        </p:nvGraphicFramePr>
        <p:xfrm>
          <a:off x="9525001" y="3106739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Формула" r:id="rId10" imgW="177569" imgH="215619" progId="Equation.3">
                  <p:embed/>
                </p:oleObj>
              </mc:Choice>
              <mc:Fallback>
                <p:oleObj name="Формула" r:id="rId10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1" y="3106739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Rectangle 13"/>
          <p:cNvSpPr>
            <a:spLocks noChangeArrowheads="1"/>
          </p:cNvSpPr>
          <p:nvPr/>
        </p:nvSpPr>
        <p:spPr bwMode="auto">
          <a:xfrm>
            <a:off x="1524000" y="4572001"/>
            <a:ext cx="9144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Величина                , равная  проекции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на направление     , называется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лучевой скоростью источника.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2236" name="Rectangle 15"/>
          <p:cNvSpPr>
            <a:spLocks noChangeArrowheads="1"/>
          </p:cNvSpPr>
          <p:nvPr/>
        </p:nvSpPr>
        <p:spPr bwMode="auto">
          <a:xfrm>
            <a:off x="1524001" y="44780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37" name="Object 14"/>
          <p:cNvGraphicFramePr>
            <a:graphicFrameLocks noChangeAspect="1"/>
          </p:cNvGraphicFramePr>
          <p:nvPr/>
        </p:nvGraphicFramePr>
        <p:xfrm>
          <a:off x="4024313" y="4643438"/>
          <a:ext cx="130651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Формула" r:id="rId12" imgW="520474" imgH="190417" progId="Equation.3">
                  <p:embed/>
                </p:oleObj>
              </mc:Choice>
              <mc:Fallback>
                <p:oleObj name="Формула" r:id="rId12" imgW="520474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4643438"/>
                        <a:ext cx="130651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8" name="Object 18"/>
          <p:cNvGraphicFramePr>
            <a:graphicFrameLocks noChangeAspect="1"/>
          </p:cNvGraphicFramePr>
          <p:nvPr/>
        </p:nvGraphicFramePr>
        <p:xfrm>
          <a:off x="8596313" y="4643438"/>
          <a:ext cx="4064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Формула" r:id="rId14" imgW="164957" imgH="203024" progId="Equation.3">
                  <p:embed/>
                </p:oleObj>
              </mc:Choice>
              <mc:Fallback>
                <p:oleObj name="Формула" r:id="rId14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6313" y="4643438"/>
                        <a:ext cx="40640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9" name="Object 20"/>
          <p:cNvGraphicFramePr>
            <a:graphicFrameLocks noChangeAspect="1"/>
          </p:cNvGraphicFramePr>
          <p:nvPr/>
        </p:nvGraphicFramePr>
        <p:xfrm>
          <a:off x="4381501" y="5072064"/>
          <a:ext cx="4429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Формула" r:id="rId15" imgW="177569" imgH="215619" progId="Equation.3">
                  <p:embed/>
                </p:oleObj>
              </mc:Choice>
              <mc:Fallback>
                <p:oleObj name="Формула" r:id="rId15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1" y="5072064"/>
                        <a:ext cx="4429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0" name="Rectangle 23"/>
          <p:cNvSpPr>
            <a:spLocks noChangeArrowheads="1"/>
          </p:cNvSpPr>
          <p:nvPr/>
        </p:nvSpPr>
        <p:spPr bwMode="auto">
          <a:xfrm>
            <a:off x="1738313" y="5786438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41" name="Rectangle 24"/>
          <p:cNvSpPr>
            <a:spLocks noChangeArrowheads="1"/>
          </p:cNvSpPr>
          <p:nvPr/>
        </p:nvSpPr>
        <p:spPr bwMode="auto">
          <a:xfrm>
            <a:off x="1558926" y="549275"/>
            <a:ext cx="1135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Если </a:t>
            </a:r>
          </a:p>
        </p:txBody>
      </p:sp>
      <p:sp>
        <p:nvSpPr>
          <p:cNvPr id="52242" name="Rectangle 26"/>
          <p:cNvSpPr>
            <a:spLocks noChangeArrowheads="1"/>
          </p:cNvSpPr>
          <p:nvPr/>
        </p:nvSpPr>
        <p:spPr bwMode="auto">
          <a:xfrm>
            <a:off x="1524001" y="30175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2243" name="Object 25"/>
          <p:cNvGraphicFramePr>
            <a:graphicFrameLocks noChangeAspect="1"/>
          </p:cNvGraphicFramePr>
          <p:nvPr/>
        </p:nvGraphicFramePr>
        <p:xfrm>
          <a:off x="2827339" y="595313"/>
          <a:ext cx="146843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Формула" r:id="rId16" imgW="583947" imgH="241195" progId="Equation.3">
                  <p:embed/>
                </p:oleObj>
              </mc:Choice>
              <mc:Fallback>
                <p:oleObj name="Формула" r:id="rId16" imgW="5839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9" y="595313"/>
                        <a:ext cx="1468437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8B08BF-473C-4835-AFA0-FCA3C8EAD453}" type="slidenum">
              <a:rPr lang="ru-RU" altLang="ru-RU" sz="1400" b="0">
                <a:latin typeface="Arial" panose="020B0604020202020204" pitchFamily="34" charset="0"/>
              </a:rPr>
              <a:pPr/>
              <a:t>50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6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216275" y="0"/>
            <a:ext cx="57356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Оптический эффект Доплера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524000" y="90805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Соотношение, описывающее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эффект Доплера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для электромагнитных волн</a:t>
            </a:r>
            <a:r>
              <a:rPr lang="ru-RU" altLang="ru-RU">
                <a:latin typeface="Times New Roman" panose="02020603050405020304" pitchFamily="18" charset="0"/>
              </a:rPr>
              <a:t> в вакууме, с учетом преобразований Лоренца, имеет вид: </a:t>
            </a:r>
          </a:p>
        </p:txBody>
      </p:sp>
      <p:graphicFrame>
        <p:nvGraphicFramePr>
          <p:cNvPr id="53252" name="Object 5"/>
          <p:cNvGraphicFramePr>
            <a:graphicFrameLocks noChangeAspect="1"/>
          </p:cNvGraphicFramePr>
          <p:nvPr/>
        </p:nvGraphicFramePr>
        <p:xfrm>
          <a:off x="4238626" y="2786063"/>
          <a:ext cx="334327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Формула" r:id="rId4" imgW="1320227" imgH="545863" progId="Equation.3">
                  <p:embed/>
                </p:oleObj>
              </mc:Choice>
              <mc:Fallback>
                <p:oleObj name="Формула" r:id="rId4" imgW="1320227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6" y="2786063"/>
                        <a:ext cx="3343275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Rectangle 8"/>
          <p:cNvSpPr>
            <a:spLocks noChangeArrowheads="1"/>
          </p:cNvSpPr>
          <p:nvPr/>
        </p:nvSpPr>
        <p:spPr bwMode="auto">
          <a:xfrm>
            <a:off x="1524000" y="5000625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Если источник движется относительно приемника вдоль соединяющей их прямой, то наблюдается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продольный эффект Доплера: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3254" name="Rectangle 9"/>
          <p:cNvSpPr>
            <a:spLocks noChangeArrowheads="1"/>
          </p:cNvSpPr>
          <p:nvPr/>
        </p:nvSpPr>
        <p:spPr bwMode="auto">
          <a:xfrm>
            <a:off x="9239251" y="3000375"/>
            <a:ext cx="657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4AF9C7-0060-4600-8A5F-0B3DEEEA00D1}" type="slidenum">
              <a:rPr lang="ru-RU" altLang="ru-RU" sz="1400" b="0">
                <a:latin typeface="Arial" panose="020B0604020202020204" pitchFamily="34" charset="0"/>
              </a:rPr>
              <a:pPr/>
              <a:t>51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487487" y="908050"/>
            <a:ext cx="951547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В случае сближения источника и приемника (θ = π) </a:t>
            </a: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1524001" y="37525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4276" name="Object 3"/>
          <p:cNvGraphicFramePr>
            <a:graphicFrameLocks noChangeAspect="1"/>
          </p:cNvGraphicFramePr>
          <p:nvPr/>
        </p:nvGraphicFramePr>
        <p:xfrm>
          <a:off x="4110038" y="1484313"/>
          <a:ext cx="37147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Формула" r:id="rId4" imgW="1485255" imgH="495085" progId="Equation.3">
                  <p:embed/>
                </p:oleObj>
              </mc:Choice>
              <mc:Fallback>
                <p:oleObj name="Формула" r:id="rId4" imgW="14852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038" y="1484313"/>
                        <a:ext cx="371475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524000" y="2779713"/>
            <a:ext cx="7418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>
                <a:latin typeface="Times New Roman" panose="02020603050405020304" pitchFamily="18" charset="0"/>
              </a:rPr>
              <a:t> В случае их взаимного удаления (θ = 0) </a:t>
            </a: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1524001" y="37525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4279" name="Object 6"/>
          <p:cNvGraphicFramePr>
            <a:graphicFrameLocks noChangeAspect="1"/>
          </p:cNvGraphicFramePr>
          <p:nvPr/>
        </p:nvGraphicFramePr>
        <p:xfrm>
          <a:off x="4167189" y="3571876"/>
          <a:ext cx="38576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Формула" r:id="rId6" imgW="1485255" imgH="495085" progId="Equation.3">
                  <p:embed/>
                </p:oleObj>
              </mc:Choice>
              <mc:Fallback>
                <p:oleObj name="Формула" r:id="rId6" imgW="14852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89" y="3571876"/>
                        <a:ext cx="3857625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Rectangle 10"/>
          <p:cNvSpPr>
            <a:spLocks noChangeArrowheads="1"/>
          </p:cNvSpPr>
          <p:nvPr/>
        </p:nvSpPr>
        <p:spPr bwMode="auto">
          <a:xfrm>
            <a:off x="1524001" y="3904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4281" name="Rectangle 13"/>
          <p:cNvSpPr>
            <a:spLocks noChangeArrowheads="1"/>
          </p:cNvSpPr>
          <p:nvPr/>
        </p:nvSpPr>
        <p:spPr bwMode="auto">
          <a:xfrm>
            <a:off x="1524001" y="39049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4282" name="Rectangle 15"/>
          <p:cNvSpPr>
            <a:spLocks noChangeArrowheads="1"/>
          </p:cNvSpPr>
          <p:nvPr/>
        </p:nvSpPr>
        <p:spPr bwMode="auto">
          <a:xfrm>
            <a:off x="1524001" y="38478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4283" name="Rectangle 18"/>
          <p:cNvSpPr>
            <a:spLocks noChangeArrowheads="1"/>
          </p:cNvSpPr>
          <p:nvPr/>
        </p:nvSpPr>
        <p:spPr bwMode="auto">
          <a:xfrm>
            <a:off x="1524001" y="388115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54284" name="Rectangle 19"/>
          <p:cNvSpPr>
            <a:spLocks noChangeArrowheads="1"/>
          </p:cNvSpPr>
          <p:nvPr/>
        </p:nvSpPr>
        <p:spPr bwMode="auto">
          <a:xfrm>
            <a:off x="9382126" y="3929064"/>
            <a:ext cx="6572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(2)</a:t>
            </a:r>
          </a:p>
        </p:txBody>
      </p:sp>
      <p:sp>
        <p:nvSpPr>
          <p:cNvPr id="54285" name="Прямоугольник 16"/>
          <p:cNvSpPr>
            <a:spLocks noChangeArrowheads="1"/>
          </p:cNvSpPr>
          <p:nvPr/>
        </p:nvSpPr>
        <p:spPr bwMode="auto">
          <a:xfrm>
            <a:off x="2524125" y="0"/>
            <a:ext cx="685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Продольный эффект Доплера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68652C-94A7-4AEC-A1F5-C864AE5CC959}" type="slidenum">
              <a:rPr lang="ru-RU" altLang="ru-RU" sz="1400" b="0">
                <a:latin typeface="Arial" panose="020B0604020202020204" pitchFamily="34" charset="0"/>
              </a:rPr>
              <a:pPr/>
              <a:t>52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235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2738439" y="2563814"/>
            <a:ext cx="70135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, следовательно, он значительно слабее</a:t>
            </a:r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3810000" y="1000126"/>
          <a:ext cx="440848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Формула" r:id="rId4" imgW="1612900" imgH="304800" progId="Equation.3">
                  <p:embed/>
                </p:oleObj>
              </mc:Choice>
              <mc:Fallback>
                <p:oleObj name="Формула" r:id="rId4" imgW="16129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000126"/>
                        <a:ext cx="440848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524000" y="2000250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Поперечный эффект пропорционален отношению </a:t>
            </a: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1524000" y="2500313"/>
          <a:ext cx="11557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Формула" r:id="rId6" imgW="457200" imgH="241300" progId="Equation.3">
                  <p:embed/>
                </p:oleObj>
              </mc:Choice>
              <mc:Fallback>
                <p:oleObj name="Формула" r:id="rId6" imgW="457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00313"/>
                        <a:ext cx="115570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524000" y="3143250"/>
            <a:ext cx="71643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продольного, который пропорционален </a:t>
            </a: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1524001" y="389702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5304" name="Object 7"/>
          <p:cNvGraphicFramePr>
            <a:graphicFrameLocks noChangeAspect="1"/>
          </p:cNvGraphicFramePr>
          <p:nvPr/>
        </p:nvGraphicFramePr>
        <p:xfrm>
          <a:off x="8596314" y="3143250"/>
          <a:ext cx="7842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Формула" r:id="rId8" imgW="317225" imgH="190335" progId="Equation.3">
                  <p:embed/>
                </p:oleObj>
              </mc:Choice>
              <mc:Fallback>
                <p:oleObj name="Формула" r:id="rId8" imgW="317225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6314" y="3143250"/>
                        <a:ext cx="78422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5" name="Rectangle 10"/>
          <p:cNvSpPr>
            <a:spLocks noChangeArrowheads="1"/>
          </p:cNvSpPr>
          <p:nvPr/>
        </p:nvSpPr>
        <p:spPr bwMode="auto">
          <a:xfrm>
            <a:off x="1524000" y="4208335"/>
            <a:ext cx="91440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Впервые экспериментальная проверка существования эффекта Доплера и правильности релятивистской формулы (1) была осуществлена американскими физиками Г. Айвсом и Д. Стилуэллом в 30-ых гг. </a:t>
            </a:r>
          </a:p>
        </p:txBody>
      </p:sp>
      <p:sp>
        <p:nvSpPr>
          <p:cNvPr id="55306" name="Rectangle 11"/>
          <p:cNvSpPr>
            <a:spLocks noChangeArrowheads="1"/>
          </p:cNvSpPr>
          <p:nvPr/>
        </p:nvSpPr>
        <p:spPr bwMode="auto">
          <a:xfrm>
            <a:off x="1524000" y="1"/>
            <a:ext cx="75834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i="1" dirty="0"/>
              <a:t>		</a:t>
            </a: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Поперечный эффект Доплера</a:t>
            </a:r>
            <a:r>
              <a:rPr lang="ru-RU" alt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eaLnBrk="1" hangingPunct="1">
              <a:defRPr/>
            </a:pPr>
            <a:r>
              <a:rPr lang="ru-RU" altLang="ru-RU" b="0" dirty="0"/>
              <a:t>наблюдается при</a:t>
            </a:r>
            <a:r>
              <a:rPr lang="ru-RU" altLang="ru-RU" dirty="0"/>
              <a:t> </a:t>
            </a:r>
          </a:p>
        </p:txBody>
      </p:sp>
      <p:graphicFrame>
        <p:nvGraphicFramePr>
          <p:cNvPr id="55307" name="Object 12"/>
          <p:cNvGraphicFramePr>
            <a:graphicFrameLocks noChangeAspect="1"/>
          </p:cNvGraphicFramePr>
          <p:nvPr>
            <p:ph sz="quarter" idx="1"/>
          </p:nvPr>
        </p:nvGraphicFramePr>
        <p:xfrm>
          <a:off x="4881563" y="571500"/>
          <a:ext cx="1439862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Формула" r:id="rId10" imgW="596900" imgH="190500" progId="Equation.3">
                  <p:embed/>
                </p:oleObj>
              </mc:Choice>
              <mc:Fallback>
                <p:oleObj name="Формула" r:id="rId10" imgW="596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1563" y="571500"/>
                        <a:ext cx="1439862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8" name="Object 22"/>
          <p:cNvGraphicFramePr>
            <a:graphicFrameLocks noChangeAspect="1"/>
          </p:cNvGraphicFramePr>
          <p:nvPr/>
        </p:nvGraphicFramePr>
        <p:xfrm>
          <a:off x="7024688" y="571501"/>
          <a:ext cx="144145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Формула" r:id="rId12" imgW="660113" imgH="190417" progId="Equation.3">
                  <p:embed/>
                </p:oleObj>
              </mc:Choice>
              <mc:Fallback>
                <p:oleObj name="Формула" r:id="rId12" imgW="660113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8" y="571501"/>
                        <a:ext cx="144145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9BC0C78-D092-4412-AB7F-D984A1D9E466}" type="slidenum">
              <a:rPr lang="ru-RU" altLang="ru-RU" sz="1400" b="0">
                <a:latin typeface="Arial" panose="020B0604020202020204" pitchFamily="34" charset="0"/>
              </a:rPr>
              <a:pPr/>
              <a:t>53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126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5"/>
          <p:cNvSpPr>
            <a:spLocks noChangeArrowheads="1"/>
          </p:cNvSpPr>
          <p:nvPr/>
        </p:nvSpPr>
        <p:spPr bwMode="auto">
          <a:xfrm>
            <a:off x="1524000" y="1316038"/>
            <a:ext cx="9144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Эффект Доплера нашел широкое применение в науке и технике. Особенно большую роль это явление играет в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астрофизике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lang="ru-RU" altLang="ru-RU">
                <a:latin typeface="Times New Roman" panose="02020603050405020304" pitchFamily="18" charset="0"/>
              </a:rPr>
              <a:t> На основании доплеровского смещения линий поглощения в спектрах звезд и туманностей можно определять лучевые скорости </a:t>
            </a:r>
          </a:p>
        </p:txBody>
      </p:sp>
      <p:sp>
        <p:nvSpPr>
          <p:cNvPr id="56323" name="Rectangle 7"/>
          <p:cNvSpPr>
            <a:spLocks noChangeArrowheads="1"/>
          </p:cNvSpPr>
          <p:nvPr/>
        </p:nvSpPr>
        <p:spPr bwMode="auto">
          <a:xfrm>
            <a:off x="1524001" y="424151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6324" name="Object 6"/>
          <p:cNvGraphicFramePr>
            <a:graphicFrameLocks noChangeAspect="1"/>
          </p:cNvGraphicFramePr>
          <p:nvPr/>
        </p:nvGraphicFramePr>
        <p:xfrm>
          <a:off x="5519739" y="3794126"/>
          <a:ext cx="12350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Формула" r:id="rId4" imgW="495085" imgH="190417" progId="Equation.3">
                  <p:embed/>
                </p:oleObj>
              </mc:Choice>
              <mc:Fallback>
                <p:oleObj name="Формула" r:id="rId4" imgW="495085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9" y="3794126"/>
                        <a:ext cx="123507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8"/>
          <p:cNvSpPr>
            <a:spLocks noChangeArrowheads="1"/>
          </p:cNvSpPr>
          <p:nvPr/>
        </p:nvSpPr>
        <p:spPr bwMode="auto">
          <a:xfrm>
            <a:off x="7481889" y="3762375"/>
            <a:ext cx="3151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этих объектов по</a:t>
            </a:r>
          </a:p>
        </p:txBody>
      </p:sp>
      <p:sp>
        <p:nvSpPr>
          <p:cNvPr id="56326" name="Rectangle 9"/>
          <p:cNvSpPr>
            <a:spLocks noChangeArrowheads="1"/>
          </p:cNvSpPr>
          <p:nvPr/>
        </p:nvSpPr>
        <p:spPr bwMode="auto">
          <a:xfrm>
            <a:off x="1524000" y="4268789"/>
            <a:ext cx="4597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отношению к Земле: при </a:t>
            </a:r>
          </a:p>
        </p:txBody>
      </p:sp>
      <p:sp>
        <p:nvSpPr>
          <p:cNvPr id="56327" name="Rectangle 11"/>
          <p:cNvSpPr>
            <a:spLocks noChangeArrowheads="1"/>
          </p:cNvSpPr>
          <p:nvPr/>
        </p:nvSpPr>
        <p:spPr bwMode="auto">
          <a:xfrm>
            <a:off x="1524001" y="42605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6328" name="Object 10"/>
          <p:cNvGraphicFramePr>
            <a:graphicFrameLocks noChangeAspect="1"/>
          </p:cNvGraphicFramePr>
          <p:nvPr/>
        </p:nvGraphicFramePr>
        <p:xfrm>
          <a:off x="6223001" y="4413250"/>
          <a:ext cx="124142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Формула" r:id="rId6" imgW="495085" imgH="152334" progId="Equation.3">
                  <p:embed/>
                </p:oleObj>
              </mc:Choice>
              <mc:Fallback>
                <p:oleObj name="Формула" r:id="rId6" imgW="495085" imgH="15233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1" y="4413250"/>
                        <a:ext cx="1241425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Rectangle 12"/>
          <p:cNvSpPr>
            <a:spLocks noChangeArrowheads="1"/>
          </p:cNvSpPr>
          <p:nvPr/>
        </p:nvSpPr>
        <p:spPr bwMode="auto">
          <a:xfrm>
            <a:off x="7518400" y="4268789"/>
            <a:ext cx="2795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по формуле (1)</a:t>
            </a:r>
          </a:p>
        </p:txBody>
      </p:sp>
      <p:sp>
        <p:nvSpPr>
          <p:cNvPr id="56330" name="Rectangle 14"/>
          <p:cNvSpPr>
            <a:spLocks noChangeArrowheads="1"/>
          </p:cNvSpPr>
          <p:nvPr/>
        </p:nvSpPr>
        <p:spPr bwMode="auto">
          <a:xfrm>
            <a:off x="1524001" y="42177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6331" name="Object 13"/>
          <p:cNvGraphicFramePr>
            <a:graphicFrameLocks noChangeAspect="1"/>
          </p:cNvGraphicFramePr>
          <p:nvPr/>
        </p:nvGraphicFramePr>
        <p:xfrm>
          <a:off x="4367214" y="5133976"/>
          <a:ext cx="37242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Формула" r:id="rId8" imgW="1473200" imgH="241300" progId="Equation.3">
                  <p:embed/>
                </p:oleObj>
              </mc:Choice>
              <mc:Fallback>
                <p:oleObj name="Формула" r:id="rId8" imgW="1473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5133976"/>
                        <a:ext cx="37242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9EEA3F-168A-4525-9B77-3455B16D5644}" type="slidenum">
              <a:rPr lang="ru-RU" altLang="ru-RU" sz="1400" b="0">
                <a:latin typeface="Arial" panose="020B0604020202020204" pitchFamily="34" charset="0"/>
              </a:rPr>
              <a:pPr/>
              <a:t>54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69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ChangeArrowheads="1"/>
          </p:cNvSpPr>
          <p:nvPr/>
        </p:nvSpPr>
        <p:spPr bwMode="auto">
          <a:xfrm>
            <a:off x="1524000" y="1925638"/>
            <a:ext cx="91440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Американский астроном 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Э. Хаббл </a:t>
            </a:r>
            <a:r>
              <a:rPr lang="ru-RU" altLang="ru-RU">
                <a:latin typeface="Times New Roman" panose="02020603050405020304" pitchFamily="18" charset="0"/>
              </a:rPr>
              <a:t>обнаружил в 1929 г. явление, получившее название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космологического красного смещения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и состоящее в том, что линии в спектрах излучения внегалактических объектов смещены в сторону меньших частот (больших длин волн).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A3C1E5-1D73-4A4B-BDA6-899F780A7E22}" type="slidenum">
              <a:rPr lang="ru-RU" altLang="ru-RU" sz="1400" b="0">
                <a:latin typeface="Arial" panose="020B0604020202020204" pitchFamily="34" charset="0"/>
              </a:rPr>
              <a:pPr/>
              <a:t>55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967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КрСме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"/>
          <a:stretch>
            <a:fillRect/>
          </a:stretch>
        </p:blipFill>
        <p:spPr bwMode="auto">
          <a:xfrm>
            <a:off x="2133600" y="1728788"/>
            <a:ext cx="8077200" cy="512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WordArt 3"/>
          <p:cNvSpPr>
            <a:spLocks noChangeArrowheads="1" noChangeShapeType="1" noTextEdit="1"/>
          </p:cNvSpPr>
          <p:nvPr/>
        </p:nvSpPr>
        <p:spPr bwMode="auto">
          <a:xfrm>
            <a:off x="2667000" y="228600"/>
            <a:ext cx="7239000" cy="13970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14093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3175">
                  <a:solidFill>
                    <a:srgbClr val="00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33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Красное </a:t>
            </a:r>
            <a:r>
              <a:rPr lang="ru-RU" sz="3600" kern="10" dirty="0">
                <a:ln w="3175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/>
                <a:cs typeface="Times New Roman"/>
              </a:rPr>
              <a:t>космологическое</a:t>
            </a:r>
            <a:r>
              <a:rPr lang="ru-RU" sz="3600" kern="10" dirty="0">
                <a:ln w="3175">
                  <a:solidFill>
                    <a:srgbClr val="00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33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смещение</a:t>
            </a:r>
          </a:p>
          <a:p>
            <a:pPr algn="ctr">
              <a:defRPr/>
            </a:pPr>
            <a:r>
              <a:rPr lang="ru-RU" sz="3600" kern="10" dirty="0">
                <a:ln w="3175">
                  <a:solidFill>
                    <a:srgbClr val="00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33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линий спектра водорода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657600" y="18288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65млн. св. лет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2895601" y="3352800"/>
            <a:ext cx="2155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325млн. св. лет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2133600" y="5029200"/>
            <a:ext cx="2071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4 млрд. св. лет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8839200" y="1905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Дева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8077200" y="35814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Персей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7086600" y="57150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С</a:t>
            </a:r>
            <a:r>
              <a:rPr lang="en-US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L</a:t>
            </a:r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</a:rPr>
              <a:t> 0939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85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524000" y="830264"/>
            <a:ext cx="9144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Космологическое красное смещение есть не что иное, как эффект Доплера. Оно свидетельствует о том, что Метагалактика расширяется, так что внегалактические объекты удаляются от нашей Галактики.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Под метагалактикой понимают совокупность всех звездных систем. В современные телескопы можно наблюдать часть Метагалактики, оптический радиус которой равен </a:t>
            </a: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1524001" y="3955764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59396" name="Object 3"/>
          <p:cNvGraphicFramePr>
            <a:graphicFrameLocks noChangeAspect="1"/>
          </p:cNvGraphicFramePr>
          <p:nvPr/>
        </p:nvGraphicFramePr>
        <p:xfrm>
          <a:off x="4452938" y="5572125"/>
          <a:ext cx="31051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Формула" r:id="rId4" imgW="1231366" imgH="279279" progId="Equation.3">
                  <p:embed/>
                </p:oleObj>
              </mc:Choice>
              <mc:Fallback>
                <p:oleObj name="Формула" r:id="rId4" imgW="1231366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938" y="5572125"/>
                        <a:ext cx="3105150" cy="698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40991CC-B22D-493C-AFA4-AD3222DD125F}" type="slidenum">
              <a:rPr lang="ru-RU" altLang="ru-RU" sz="1400" b="0">
                <a:latin typeface="Arial" panose="020B0604020202020204" pitchFamily="34" charset="0"/>
              </a:rPr>
              <a:pPr/>
              <a:t>57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13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ChangeArrowheads="1"/>
          </p:cNvSpPr>
          <p:nvPr/>
        </p:nvSpPr>
        <p:spPr bwMode="auto">
          <a:xfrm>
            <a:off x="1524000" y="63182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Хаббл установил закон, согласно которому, 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относительное красное смещение</a:t>
            </a:r>
            <a:r>
              <a:rPr lang="ru-RU" altLang="ru-RU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1524001" y="3697002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8167689" y="1214439"/>
          <a:ext cx="376237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Формула" r:id="rId4" imgW="126835" imgH="139518" progId="Equation.3">
                  <p:embed/>
                </p:oleObj>
              </mc:Choice>
              <mc:Fallback>
                <p:oleObj name="Формула" r:id="rId4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7689" y="1214439"/>
                        <a:ext cx="376237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1524000" y="1625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растет пропорционально расстоянию </a:t>
            </a:r>
            <a:r>
              <a:rPr lang="en-US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r</a:t>
            </a: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 до них.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	Закон Хаббла</a:t>
            </a:r>
            <a:r>
              <a:rPr lang="ru-RU" altLang="ru-RU">
                <a:latin typeface="Times New Roman" panose="02020603050405020304" pitchFamily="18" charset="0"/>
              </a:rPr>
              <a:t>: </a:t>
            </a: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8729663" y="1104901"/>
            <a:ext cx="18209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i="1">
                <a:solidFill>
                  <a:srgbClr val="C00000"/>
                </a:solidFill>
                <a:latin typeface="Times New Roman" panose="02020603050405020304" pitchFamily="18" charset="0"/>
              </a:rPr>
              <a:t>галактик</a:t>
            </a:r>
          </a:p>
        </p:txBody>
      </p:sp>
      <p:sp>
        <p:nvSpPr>
          <p:cNvPr id="60423" name="Rectangle 9"/>
          <p:cNvSpPr>
            <a:spLocks noChangeArrowheads="1"/>
          </p:cNvSpPr>
          <p:nvPr/>
        </p:nvSpPr>
        <p:spPr bwMode="auto">
          <a:xfrm>
            <a:off x="1524001" y="36731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60424" name="Object 8"/>
          <p:cNvGraphicFramePr>
            <a:graphicFrameLocks noChangeAspect="1"/>
          </p:cNvGraphicFramePr>
          <p:nvPr/>
        </p:nvGraphicFramePr>
        <p:xfrm>
          <a:off x="3952876" y="2714625"/>
          <a:ext cx="390207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Формула" r:id="rId6" imgW="1079032" imgH="177723" progId="Equation.3">
                  <p:embed/>
                </p:oleObj>
              </mc:Choice>
              <mc:Fallback>
                <p:oleObj name="Формула" r:id="rId6" imgW="1079032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6" y="2714625"/>
                        <a:ext cx="3902075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5" name="Rectangle 10"/>
          <p:cNvSpPr>
            <a:spLocks noChangeArrowheads="1"/>
          </p:cNvSpPr>
          <p:nvPr/>
        </p:nvSpPr>
        <p:spPr bwMode="auto">
          <a:xfrm>
            <a:off x="1524000" y="3500438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				– постоянная Хаббла. </a:t>
            </a:r>
          </a:p>
        </p:txBody>
      </p:sp>
      <p:sp>
        <p:nvSpPr>
          <p:cNvPr id="60426" name="Rectangle 12"/>
          <p:cNvSpPr>
            <a:spLocks noChangeArrowheads="1"/>
          </p:cNvSpPr>
          <p:nvPr/>
        </p:nvSpPr>
        <p:spPr bwMode="auto">
          <a:xfrm>
            <a:off x="1524001" y="365413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60427" name="Object 11"/>
          <p:cNvGraphicFramePr>
            <a:graphicFrameLocks noChangeAspect="1"/>
          </p:cNvGraphicFramePr>
          <p:nvPr/>
        </p:nvGraphicFramePr>
        <p:xfrm>
          <a:off x="1738313" y="3571875"/>
          <a:ext cx="41703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Формула" r:id="rId8" imgW="1663700" imgH="228600" progId="Equation.3">
                  <p:embed/>
                </p:oleObj>
              </mc:Choice>
              <mc:Fallback>
                <p:oleObj name="Формула" r:id="rId8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3571875"/>
                        <a:ext cx="4170362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8" name="Rectangle 13"/>
          <p:cNvSpPr>
            <a:spLocks noChangeArrowheads="1"/>
          </p:cNvSpPr>
          <p:nvPr/>
        </p:nvSpPr>
        <p:spPr bwMode="auto">
          <a:xfrm>
            <a:off x="1524000" y="5214939"/>
            <a:ext cx="784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которое свет проходит в вакууме за 3,27 лет</a:t>
            </a:r>
          </a:p>
        </p:txBody>
      </p:sp>
      <p:sp>
        <p:nvSpPr>
          <p:cNvPr id="60429" name="Rectangle 14"/>
          <p:cNvSpPr>
            <a:spLocks noChangeArrowheads="1"/>
          </p:cNvSpPr>
          <p:nvPr/>
        </p:nvSpPr>
        <p:spPr bwMode="auto">
          <a:xfrm>
            <a:off x="1524000" y="4857750"/>
            <a:ext cx="583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	1 пк (парсек) – расстояние,</a:t>
            </a:r>
          </a:p>
        </p:txBody>
      </p:sp>
      <p:sp>
        <p:nvSpPr>
          <p:cNvPr id="60430" name="Rectangle 15"/>
          <p:cNvSpPr>
            <a:spLocks noChangeArrowheads="1"/>
          </p:cNvSpPr>
          <p:nvPr/>
        </p:nvSpPr>
        <p:spPr bwMode="auto">
          <a:xfrm>
            <a:off x="1524000" y="5210175"/>
            <a:ext cx="287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0431" name="Rectangle 17"/>
          <p:cNvSpPr>
            <a:spLocks noChangeArrowheads="1"/>
          </p:cNvSpPr>
          <p:nvPr/>
        </p:nvSpPr>
        <p:spPr bwMode="auto">
          <a:xfrm>
            <a:off x="1524001" y="3635089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>
              <a:latin typeface="Times New Roman" panose="02020603050405020304" pitchFamily="18" charset="0"/>
            </a:endParaRPr>
          </a:p>
        </p:txBody>
      </p:sp>
      <p:graphicFrame>
        <p:nvGraphicFramePr>
          <p:cNvPr id="60432" name="Object 16"/>
          <p:cNvGraphicFramePr>
            <a:graphicFrameLocks noChangeAspect="1"/>
          </p:cNvGraphicFramePr>
          <p:nvPr/>
        </p:nvGraphicFramePr>
        <p:xfrm>
          <a:off x="3381375" y="5715001"/>
          <a:ext cx="330358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Формула" r:id="rId10" imgW="1320227" imgH="266584" progId="Equation.3">
                  <p:embed/>
                </p:oleObj>
              </mc:Choice>
              <mc:Fallback>
                <p:oleObj name="Формула" r:id="rId10" imgW="1320227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5" y="5715001"/>
                        <a:ext cx="3303588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3" name="Rectangle 18"/>
          <p:cNvSpPr>
            <a:spLocks noChangeArrowheads="1"/>
          </p:cNvSpPr>
          <p:nvPr/>
        </p:nvSpPr>
        <p:spPr bwMode="auto">
          <a:xfrm>
            <a:off x="4872039" y="5210175"/>
            <a:ext cx="287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60557D-D3F5-4AC3-BCE7-1BAC87BC3EC5}" type="slidenum">
              <a:rPr lang="ru-RU" altLang="ru-RU" sz="1400" b="0">
                <a:latin typeface="Arial" panose="020B0604020202020204" pitchFamily="34" charset="0"/>
              </a:rPr>
              <a:pPr/>
              <a:t>58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0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14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C919FEC-3EC1-498D-8C52-27C48A40EA73}" type="slidenum">
              <a:rPr lang="ru-RU" altLang="ru-RU" sz="1400" b="0">
                <a:latin typeface="Arial" panose="020B0604020202020204" pitchFamily="34" charset="0"/>
              </a:rPr>
              <a:pPr/>
              <a:t>59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  <p:pic>
        <p:nvPicPr>
          <p:cNvPr id="61445" name="Picture 2" descr="C:\Users\user\Desktop\gin0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392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1524000" y="2179638"/>
            <a:ext cx="9144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	На эффекте Доплера основаны радиолокационные, лазерные методы измерения скоростей различных объектов на Земле (например, автомобиля, самолета и др.).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1F1EAF-CC2B-4A7A-BC5C-9C72EC0F26BC}" type="slidenum">
              <a:rPr lang="ru-RU" altLang="ru-RU" sz="1400" b="0">
                <a:latin typeface="Arial" panose="020B0604020202020204" pitchFamily="34" charset="0"/>
              </a:rPr>
              <a:pPr/>
              <a:t>60</a:t>
            </a:fld>
            <a:endParaRPr lang="ru-RU" altLang="ru-RU" sz="14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28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1220</Words>
  <Application>Microsoft Office PowerPoint</Application>
  <PresentationFormat>Широкоэкранный</PresentationFormat>
  <Paragraphs>424</Paragraphs>
  <Slides>60</Slides>
  <Notes>58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60</vt:i4>
      </vt:variant>
    </vt:vector>
  </HeadingPairs>
  <TitlesOfParts>
    <vt:vector size="72" baseType="lpstr">
      <vt:lpstr>Arial</vt:lpstr>
      <vt:lpstr>Calibri</vt:lpstr>
      <vt:lpstr>Calibri Light</vt:lpstr>
      <vt:lpstr>Impact</vt:lpstr>
      <vt:lpstr>Symbol</vt:lpstr>
      <vt:lpstr>Times New Roman</vt:lpstr>
      <vt:lpstr>Verdana</vt:lpstr>
      <vt:lpstr>Wingdings</vt:lpstr>
      <vt:lpstr>Тема Office</vt:lpstr>
      <vt:lpstr>Microsoft Equation 3.0</vt:lpstr>
      <vt:lpstr>MathType 4.0 Equation</vt:lpstr>
      <vt:lpstr>MathType 6.0 Equation</vt:lpstr>
      <vt:lpstr>21 Упругие волны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Упругие волны</dc:title>
  <dc:creator>Nikolay A. Antropov</dc:creator>
  <cp:lastModifiedBy>Nikolay A. Antropov</cp:lastModifiedBy>
  <cp:revision>1</cp:revision>
  <dcterms:created xsi:type="dcterms:W3CDTF">2016-04-18T04:16:18Z</dcterms:created>
  <dcterms:modified xsi:type="dcterms:W3CDTF">2016-04-18T04:17:02Z</dcterms:modified>
</cp:coreProperties>
</file>