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7" Type="http://schemas.openxmlformats.org/officeDocument/2006/relationships/image" Target="../media/image88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7.wmf"/><Relationship Id="rId5" Type="http://schemas.openxmlformats.org/officeDocument/2006/relationships/image" Target="../media/image38.wmf"/><Relationship Id="rId4" Type="http://schemas.openxmlformats.org/officeDocument/2006/relationships/image" Target="../media/image8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5" Type="http://schemas.openxmlformats.org/officeDocument/2006/relationships/image" Target="../media/image109.wmf"/><Relationship Id="rId4" Type="http://schemas.openxmlformats.org/officeDocument/2006/relationships/image" Target="../media/image108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4" Type="http://schemas.openxmlformats.org/officeDocument/2006/relationships/image" Target="../media/image120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5" Type="http://schemas.openxmlformats.org/officeDocument/2006/relationships/image" Target="../media/image128.wmf"/><Relationship Id="rId4" Type="http://schemas.openxmlformats.org/officeDocument/2006/relationships/image" Target="../media/image127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30.wmf"/><Relationship Id="rId1" Type="http://schemas.openxmlformats.org/officeDocument/2006/relationships/image" Target="../media/image124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25.wmf"/><Relationship Id="rId5" Type="http://schemas.openxmlformats.org/officeDocument/2006/relationships/image" Target="../media/image134.wmf"/><Relationship Id="rId4" Type="http://schemas.openxmlformats.org/officeDocument/2006/relationships/image" Target="../media/image13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5" Type="http://schemas.openxmlformats.org/officeDocument/2006/relationships/image" Target="../media/image141.wmf"/><Relationship Id="rId4" Type="http://schemas.openxmlformats.org/officeDocument/2006/relationships/image" Target="../media/image140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D442E-498C-4C0E-869E-0D93D8C0ED24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D94A-2846-4541-9D52-B3FA23CB3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13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7DFDB1F-82AD-4F37-B41C-EF941AFAB82B}" type="slidenum">
              <a:rPr lang="ru-RU" altLang="ru-RU" sz="1200"/>
              <a:pPr/>
              <a:t>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3497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829F7B2-AC84-4A17-AE00-E5F563AF6763}" type="slidenum">
              <a:rPr lang="ru-RU" altLang="ru-RU" sz="120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85427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27DA7A7-6B91-470D-B68C-1CA41466F4F2}" type="slidenum">
              <a:rPr lang="ru-RU" altLang="ru-RU" sz="120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98665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8548F3-136D-43B6-ABD7-86950B67E9AC}" type="slidenum">
              <a:rPr lang="ru-RU" altLang="ru-RU" sz="120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21510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6CF7ED-CE51-4EAB-B9F1-8E1AB971C273}" type="slidenum">
              <a:rPr lang="ru-RU" altLang="ru-RU" sz="120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11730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0BD826-B8AA-44F1-B640-326F43806584}" type="slidenum">
              <a:rPr lang="ru-RU" altLang="ru-RU" sz="120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709277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ED788F-C843-43BA-8A1F-8FE2531DDE6D}" type="slidenum">
              <a:rPr lang="ru-RU" altLang="ru-RU" sz="120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11706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8673DC-8255-4B40-B40B-565B224319B5}" type="slidenum">
              <a:rPr lang="ru-RU" altLang="ru-RU" sz="120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87090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C54CB66-DE13-495F-BE55-A8600926C268}" type="slidenum">
              <a:rPr lang="ru-RU" altLang="ru-RU" sz="120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94131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FF3CF4-E391-4D19-8A44-8B04198A0A35}" type="slidenum">
              <a:rPr lang="ru-RU" altLang="ru-RU" sz="120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55960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8AF741-ACC7-4E09-B6F9-AE2AC4767711}" type="slidenum">
              <a:rPr lang="ru-RU" altLang="ru-RU" sz="120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04373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5486982-F4D2-4688-8698-EFBA1AC4F236}" type="slidenum">
              <a:rPr lang="ru-RU" altLang="ru-RU" sz="120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92421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33DD78-3959-4A44-BC57-A11617E53F32}" type="slidenum">
              <a:rPr lang="ru-RU" altLang="ru-RU" sz="120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13646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3DDD30-2540-4ED8-9CB0-90D41EBC60DD}" type="slidenum">
              <a:rPr lang="ru-RU" altLang="ru-RU" sz="120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22995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86B9ECE-E2E1-4FC0-B572-A2D4A75FC54F}" type="slidenum">
              <a:rPr lang="ru-RU" altLang="ru-RU" sz="120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67658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440666-D0FE-4074-BB72-0747395D5492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5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6CBC4E-0135-4B08-A917-BD28E012D5C0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834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F1FCA4-E40D-4209-9175-E6491288C812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056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D4F5A1-FBB4-4BF0-8C1E-46B2B80CA6AB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1834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1CBFDF-0DF9-49AD-B5AD-708970F2BBB4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061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0955B2-67C2-4E51-BA75-E3E72D0AFD39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720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D41133-8AE6-4D15-8A5B-25E21A67985A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46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D481F5-AD05-4ED5-BC61-AC69C66052CE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1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92F53D-55CD-4C8B-8839-39E246D048B7}" type="slidenum">
              <a:rPr lang="ru-RU" altLang="ru-RU" sz="120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174827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0EE93B8-4341-4A35-9E95-B35DAAB09B4E}" type="slidenum">
              <a:rPr lang="ru-RU" altLang="ru-RU" sz="120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300331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A036324-4B5D-4D67-B8BB-ED22F0EACD79}" type="slidenum">
              <a:rPr lang="ru-RU" altLang="ru-RU" sz="120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351576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C83297-8503-4296-9F41-9D28C63C22A0}" type="slidenum">
              <a:rPr lang="ru-RU" altLang="ru-RU" sz="120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013769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8C4499-E32C-4CEE-A406-F135E3F13894}" type="slidenum">
              <a:rPr lang="ru-RU" altLang="ru-RU" sz="120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08912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6BCD08-D08F-4962-A4DE-FF47D7109212}" type="slidenum">
              <a:rPr lang="ru-RU" altLang="ru-RU" sz="120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006611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0635534-BE5F-4626-9C1A-92940D5C4133}" type="slidenum">
              <a:rPr lang="ru-RU" altLang="ru-RU" sz="120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260201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DB304AE-0D12-4B0B-905D-B04B4058848A}" type="slidenum">
              <a:rPr lang="ru-RU" altLang="ru-RU" sz="120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034518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E28615-D6D7-43AC-AFC0-CFD1AEFAD114}" type="slidenum">
              <a:rPr lang="ru-RU" altLang="ru-RU" sz="120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199880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764C1E-2E18-4C0D-9F43-D446F9FE3A36}" type="slidenum">
              <a:rPr lang="ru-RU" altLang="ru-RU" sz="120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869293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ECD8D88-D611-4A09-94A2-BD09AA2FCE50}" type="slidenum">
              <a:rPr lang="ru-RU" altLang="ru-RU" sz="120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614893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6A36342-F6F7-4FCE-8A05-9320ECC8948E}" type="slidenum">
              <a:rPr lang="ru-RU" altLang="ru-RU" sz="120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1228360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B34E268-D1F5-498D-AA29-B8B3DEF4E6DA}" type="slidenum">
              <a:rPr lang="ru-RU" altLang="ru-RU" sz="120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964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61AB5E9-C2D3-4E13-B883-6A3EB9582A73}" type="slidenum">
              <a:rPr lang="ru-RU" altLang="ru-RU" sz="120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535519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8A57816-A2A7-47C9-BE6C-1678532E8082}" type="slidenum">
              <a:rPr lang="ru-RU" altLang="ru-RU" sz="120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446750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60BDDFF-EBAC-4FCA-BFE0-3D88278B4F24}" type="slidenum">
              <a:rPr lang="ru-RU" altLang="ru-RU" sz="120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639025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6A8596-F333-4D39-8AA2-600AF9B98C31}" type="slidenum">
              <a:rPr lang="ru-RU" altLang="ru-RU" sz="120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648857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80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69F84A2-91B2-4B1D-BFE1-E87ED08FD017}" type="slidenum">
              <a:rPr lang="ru-RU" altLang="ru-RU" sz="1200"/>
              <a:pPr/>
              <a:t>42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027611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AD77B48-DF87-4DFA-B62B-8885EA60BA1A}" type="slidenum">
              <a:rPr lang="ru-RU" altLang="ru-RU" sz="1200"/>
              <a:pPr/>
              <a:t>43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1101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8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28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8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62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0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5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36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24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9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37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6C1C03-781A-4510-91CA-A75AE442F0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64441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91561-CF80-4484-8074-A7C1668449F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02C67-4989-4DDE-8B0F-7C8757018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7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13.jpeg"/><Relationship Id="rId10" Type="http://schemas.openxmlformats.org/officeDocument/2006/relationships/image" Target="../media/image9.w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19.jpe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6.w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2.wmf"/><Relationship Id="rId4" Type="http://schemas.openxmlformats.org/officeDocument/2006/relationships/image" Target="../media/image23.png"/><Relationship Id="rId9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31.wmf"/><Relationship Id="rId4" Type="http://schemas.openxmlformats.org/officeDocument/2006/relationships/image" Target="../media/image32.png"/><Relationship Id="rId9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8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41.wmf"/><Relationship Id="rId10" Type="http://schemas.openxmlformats.org/officeDocument/2006/relationships/image" Target="../media/image33.png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7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9.bin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56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45.bin"/><Relationship Id="rId17" Type="http://schemas.openxmlformats.org/officeDocument/2006/relationships/image" Target="../media/image58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4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5" Type="http://schemas.openxmlformats.org/officeDocument/2006/relationships/image" Target="../media/image57.wmf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4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63.wmf"/><Relationship Id="rId18" Type="http://schemas.openxmlformats.org/officeDocument/2006/relationships/oleObject" Target="../embeddings/oleObject55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4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62.wmf"/><Relationship Id="rId5" Type="http://schemas.openxmlformats.org/officeDocument/2006/relationships/image" Target="../media/image59.wmf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51.bin"/><Relationship Id="rId19" Type="http://schemas.openxmlformats.org/officeDocument/2006/relationships/image" Target="../media/image66.wmf"/><Relationship Id="rId4" Type="http://schemas.openxmlformats.org/officeDocument/2006/relationships/oleObject" Target="../embeddings/oleObject48.bin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5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56.bin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73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70.wmf"/><Relationship Id="rId12" Type="http://schemas.openxmlformats.org/officeDocument/2006/relationships/oleObject" Target="../embeddings/oleObject6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72.wmf"/><Relationship Id="rId5" Type="http://schemas.openxmlformats.org/officeDocument/2006/relationships/image" Target="../media/image69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71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80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6.wmf"/><Relationship Id="rId12" Type="http://schemas.openxmlformats.org/officeDocument/2006/relationships/image" Target="../media/image81.png"/><Relationship Id="rId17" Type="http://schemas.openxmlformats.org/officeDocument/2006/relationships/oleObject" Target="../embeddings/oleObject7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9.wmf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78.wmf"/><Relationship Id="rId5" Type="http://schemas.openxmlformats.org/officeDocument/2006/relationships/image" Target="../media/image75.wmf"/><Relationship Id="rId15" Type="http://schemas.openxmlformats.org/officeDocument/2006/relationships/oleObject" Target="../embeddings/oleObject70.bin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69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38.w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76.bin"/><Relationship Id="rId17" Type="http://schemas.openxmlformats.org/officeDocument/2006/relationships/image" Target="../media/image88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8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5" Type="http://schemas.openxmlformats.org/officeDocument/2006/relationships/image" Target="../media/image87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85.wmf"/><Relationship Id="rId14" Type="http://schemas.openxmlformats.org/officeDocument/2006/relationships/oleObject" Target="../embeddings/oleObject7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0.png"/><Relationship Id="rId5" Type="http://schemas.openxmlformats.org/officeDocument/2006/relationships/image" Target="../media/image91.wmf"/><Relationship Id="rId4" Type="http://schemas.openxmlformats.org/officeDocument/2006/relationships/oleObject" Target="../embeddings/oleObject80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image" Target="../media/image97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94.wmf"/><Relationship Id="rId12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96.wmf"/><Relationship Id="rId5" Type="http://schemas.openxmlformats.org/officeDocument/2006/relationships/image" Target="../media/image93.wmf"/><Relationship Id="rId15" Type="http://schemas.openxmlformats.org/officeDocument/2006/relationships/image" Target="../media/image98.wmf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2.bin"/><Relationship Id="rId9" Type="http://schemas.openxmlformats.org/officeDocument/2006/relationships/image" Target="../media/image95.wmf"/><Relationship Id="rId14" Type="http://schemas.openxmlformats.org/officeDocument/2006/relationships/oleObject" Target="../embeddings/oleObject8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103.wmf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00.wmf"/><Relationship Id="rId12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102.wmf"/><Relationship Id="rId5" Type="http://schemas.openxmlformats.org/officeDocument/2006/relationships/image" Target="../media/image99.wmf"/><Relationship Id="rId15" Type="http://schemas.openxmlformats.org/officeDocument/2006/relationships/image" Target="../media/image104.wmf"/><Relationship Id="rId10" Type="http://schemas.openxmlformats.org/officeDocument/2006/relationships/oleObject" Target="../embeddings/oleObject91.bin"/><Relationship Id="rId4" Type="http://schemas.openxmlformats.org/officeDocument/2006/relationships/oleObject" Target="../embeddings/oleObject88.bin"/><Relationship Id="rId9" Type="http://schemas.openxmlformats.org/officeDocument/2006/relationships/image" Target="../media/image101.wmf"/><Relationship Id="rId14" Type="http://schemas.openxmlformats.org/officeDocument/2006/relationships/oleObject" Target="../embeddings/oleObject93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13" Type="http://schemas.openxmlformats.org/officeDocument/2006/relationships/oleObject" Target="../embeddings/oleObject98.bin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10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5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107.wmf"/><Relationship Id="rId4" Type="http://schemas.openxmlformats.org/officeDocument/2006/relationships/image" Target="../media/image110.png"/><Relationship Id="rId9" Type="http://schemas.openxmlformats.org/officeDocument/2006/relationships/oleObject" Target="../embeddings/oleObject96.bin"/><Relationship Id="rId14" Type="http://schemas.openxmlformats.org/officeDocument/2006/relationships/image" Target="../media/image109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1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99.bin"/><Relationship Id="rId5" Type="http://schemas.openxmlformats.org/officeDocument/2006/relationships/slide" Target="slide2.xml"/><Relationship Id="rId4" Type="http://schemas.openxmlformats.org/officeDocument/2006/relationships/image" Target="../media/image23.png"/><Relationship Id="rId9" Type="http://schemas.openxmlformats.org/officeDocument/2006/relationships/image" Target="../media/image11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02.bin"/><Relationship Id="rId5" Type="http://schemas.openxmlformats.org/officeDocument/2006/relationships/image" Target="../media/image113.wmf"/><Relationship Id="rId4" Type="http://schemas.openxmlformats.org/officeDocument/2006/relationships/oleObject" Target="../embeddings/oleObject10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04.bin"/><Relationship Id="rId5" Type="http://schemas.openxmlformats.org/officeDocument/2006/relationships/image" Target="../media/image115.wmf"/><Relationship Id="rId4" Type="http://schemas.openxmlformats.org/officeDocument/2006/relationships/oleObject" Target="../embeddings/oleObject103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18.wmf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06.bin"/><Relationship Id="rId11" Type="http://schemas.openxmlformats.org/officeDocument/2006/relationships/image" Target="../media/image120.wmf"/><Relationship Id="rId5" Type="http://schemas.openxmlformats.org/officeDocument/2006/relationships/image" Target="../media/image117.wmf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119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2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13" Type="http://schemas.openxmlformats.org/officeDocument/2006/relationships/oleObject" Target="../embeddings/oleObject115.bin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1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24.wmf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11.bin"/><Relationship Id="rId10" Type="http://schemas.openxmlformats.org/officeDocument/2006/relationships/image" Target="../media/image126.wmf"/><Relationship Id="rId4" Type="http://schemas.openxmlformats.org/officeDocument/2006/relationships/image" Target="../media/image129.png"/><Relationship Id="rId9" Type="http://schemas.openxmlformats.org/officeDocument/2006/relationships/oleObject" Target="../embeddings/oleObject113.bin"/><Relationship Id="rId14" Type="http://schemas.openxmlformats.org/officeDocument/2006/relationships/image" Target="../media/image128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3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17.bin"/><Relationship Id="rId5" Type="http://schemas.openxmlformats.org/officeDocument/2006/relationships/image" Target="../media/image124.wmf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25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13" Type="http://schemas.openxmlformats.org/officeDocument/2006/relationships/image" Target="../media/image134.wmf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31.wmf"/><Relationship Id="rId12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20.bin"/><Relationship Id="rId11" Type="http://schemas.openxmlformats.org/officeDocument/2006/relationships/image" Target="../media/image133.wmf"/><Relationship Id="rId5" Type="http://schemas.openxmlformats.org/officeDocument/2006/relationships/image" Target="../media/image125.wmf"/><Relationship Id="rId10" Type="http://schemas.openxmlformats.org/officeDocument/2006/relationships/oleObject" Target="../embeddings/oleObject122.bin"/><Relationship Id="rId4" Type="http://schemas.openxmlformats.org/officeDocument/2006/relationships/oleObject" Target="../embeddings/oleObject119.bin"/><Relationship Id="rId9" Type="http://schemas.openxmlformats.org/officeDocument/2006/relationships/image" Target="../media/image13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31.wmf"/><Relationship Id="rId5" Type="http://schemas.openxmlformats.org/officeDocument/2006/relationships/oleObject" Target="../embeddings/oleObject124.bin"/><Relationship Id="rId4" Type="http://schemas.openxmlformats.org/officeDocument/2006/relationships/image" Target="../media/image1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13" Type="http://schemas.openxmlformats.org/officeDocument/2006/relationships/image" Target="../media/image141.wmf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38.wmf"/><Relationship Id="rId12" Type="http://schemas.openxmlformats.org/officeDocument/2006/relationships/oleObject" Target="../embeddings/oleObject1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26.bin"/><Relationship Id="rId11" Type="http://schemas.openxmlformats.org/officeDocument/2006/relationships/image" Target="../media/image140.wmf"/><Relationship Id="rId5" Type="http://schemas.openxmlformats.org/officeDocument/2006/relationships/image" Target="../media/image137.wmf"/><Relationship Id="rId10" Type="http://schemas.openxmlformats.org/officeDocument/2006/relationships/oleObject" Target="../embeddings/oleObject128.bin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139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1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42.wmf"/><Relationship Id="rId5" Type="http://schemas.openxmlformats.org/officeDocument/2006/relationships/oleObject" Target="../embeddings/oleObject130.bin"/><Relationship Id="rId4" Type="http://schemas.openxmlformats.org/officeDocument/2006/relationships/image" Target="../media/image1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2313" y="115888"/>
            <a:ext cx="7931150" cy="563562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Электрические колебания.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2313" y="765176"/>
            <a:ext cx="8424862" cy="60928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20.1 Переменный электрический ток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20.2 Свободные колебания в электрическом 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контуре без активного сопротивления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20.2м Свободные затухающие механические 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20.3м Коэффициент затухания и 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логарифмический декремент затухания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20.3 Свободные затухающие электрические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колебания 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20.4 Вынужденные электрические колебания 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20.5 Работа и мощность переменного тока 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20.6 Автоколебания, параметрические колебания</a:t>
            </a:r>
          </a:p>
          <a:p>
            <a:pPr marL="0" indent="0"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C79A548-DBCE-4848-96E2-0CA4E292BB4A}" type="slidenum">
              <a:rPr lang="ru-RU" altLang="ru-RU" sz="1400">
                <a:latin typeface="Arial" panose="020B0604020202020204" pitchFamily="34" charset="0"/>
              </a:rPr>
              <a:pPr/>
              <a:t>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676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20.1 Переменный электрический ток</a:t>
            </a:r>
            <a:endParaRPr lang="ru-RU" altLang="ru-RU" sz="28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1524000" y="1725614"/>
            <a:ext cx="91440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рассмотрении электрических колебаний приходится иметь дело с токами, изменяющимися во времени –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переменными токами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   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I = I</a:t>
            </a:r>
            <a:r>
              <a:rPr lang="en-US" altLang="ru-RU" sz="3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3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sin(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+ 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Закон Ома и вытекающие из него правила Кирхгофа были установлены для постоянного тока. Однако они остаются справедливыми и для мгновенных значений изменяющегося тока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64B81E5-32B8-4DAB-8E53-9E3011BDE000}" type="slidenum">
              <a:rPr lang="ru-RU" altLang="ru-RU" sz="1400">
                <a:latin typeface="Arial" panose="020B0604020202020204" pitchFamily="34" charset="0"/>
              </a:rPr>
              <a:pPr/>
              <a:t>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027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ED0D47-7391-418F-82E1-0CECE6F04DA2}" type="slidenum">
              <a:rPr lang="ru-RU" altLang="ru-RU" sz="1400">
                <a:latin typeface="Arial" panose="020B0604020202020204" pitchFamily="34" charset="0"/>
              </a:rPr>
              <a:pPr/>
              <a:t>3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099" name="Прямоугольник 4"/>
          <p:cNvSpPr>
            <a:spLocks noChangeArrowheads="1"/>
          </p:cNvSpPr>
          <p:nvPr/>
        </p:nvSpPr>
        <p:spPr bwMode="auto">
          <a:xfrm>
            <a:off x="1524000" y="0"/>
            <a:ext cx="9144000" cy="698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Электромагнитные сигналы распространяются по цепи со скоростью света </a:t>
            </a:r>
            <a:r>
              <a:rPr lang="ru-RU" altLang="ru-RU" i="1">
                <a:latin typeface="Times New Roman" panose="02020603050405020304" pitchFamily="18" charset="0"/>
              </a:rPr>
              <a:t>с</a:t>
            </a:r>
            <a:r>
              <a:rPr lang="ru-RU" altLang="ru-RU" b="1" i="1">
                <a:latin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  </a:t>
            </a:r>
            <a:r>
              <a:rPr lang="ru-RU" altLang="ru-RU">
                <a:solidFill>
                  <a:srgbClr val="0D0D0D"/>
                </a:solidFill>
                <a:latin typeface="Times New Roman" panose="02020603050405020304" pitchFamily="18" charset="0"/>
              </a:rPr>
              <a:t>Пусть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en-US" altLang="ru-RU" i="1">
                <a:solidFill>
                  <a:srgbClr val="CC33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ru-RU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– длина электрической цепи.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   Время распространения сигнала в данной цепи</a:t>
            </a:r>
          </a:p>
          <a:p>
            <a:pPr>
              <a:spcBef>
                <a:spcPct val="0"/>
              </a:spcBef>
            </a:pPr>
            <a:endParaRPr lang="ru-RU" altLang="ru-RU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   </a:t>
            </a:r>
            <a:r>
              <a:rPr lang="ru-RU" altLang="ru-RU" b="1" i="1">
                <a:solidFill>
                  <a:srgbClr val="0D0D0D"/>
                </a:solidFill>
                <a:latin typeface="Times New Roman" panose="02020603050405020304" pitchFamily="18" charset="0"/>
              </a:rPr>
              <a:t>Если</a:t>
            </a:r>
            <a:r>
              <a:rPr lang="ru-RU" altLang="ru-RU">
                <a:solidFill>
                  <a:srgbClr val="0D0D0D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		</a:t>
            </a:r>
            <a:r>
              <a:rPr lang="ru-RU" altLang="ru-RU" b="1" i="1">
                <a:solidFill>
                  <a:srgbClr val="0000FF"/>
                </a:solidFill>
                <a:latin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0D0D0D"/>
                </a:solidFill>
                <a:latin typeface="Times New Roman" panose="02020603050405020304" pitchFamily="18" charset="0"/>
              </a:rPr>
              <a:t>то такие токи называются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квазистационарными    </a:t>
            </a:r>
            <a:r>
              <a:rPr lang="ru-RU" altLang="ru-RU" sz="2800">
                <a:latin typeface="Times New Roman" panose="02020603050405020304" pitchFamily="18" charset="0"/>
              </a:rPr>
              <a:t>(Т – период колебаний тока).</a:t>
            </a:r>
          </a:p>
          <a:p>
            <a:pPr>
              <a:spcBef>
                <a:spcPct val="0"/>
              </a:spcBef>
            </a:pP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>
                <a:latin typeface="Times New Roman" panose="02020603050405020304" pitchFamily="18" charset="0"/>
              </a:rPr>
              <a:t>При этом условии мгновенное значение силы тока во всех участках цепи будет постоянным.</a:t>
            </a:r>
          </a:p>
          <a:p>
            <a:pPr>
              <a:spcBef>
                <a:spcPct val="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  Для частоты</a:t>
            </a:r>
            <a:r>
              <a:rPr lang="ru-RU" altLang="ru-RU" b="1" i="1">
                <a:latin typeface="Times New Roman" panose="02020603050405020304" pitchFamily="18" charset="0"/>
              </a:rPr>
              <a:t>		          </a:t>
            </a:r>
            <a:r>
              <a:rPr lang="ru-RU" altLang="ru-RU">
                <a:latin typeface="Times New Roman" panose="02020603050405020304" pitchFamily="18" charset="0"/>
              </a:rPr>
              <a:t>условие квазистационарности  будет выполняться  при длине цепи </a:t>
            </a:r>
            <a:r>
              <a:rPr lang="en-US" altLang="ru-RU">
                <a:latin typeface="Times New Roman" panose="02020603050405020304" pitchFamily="18" charset="0"/>
              </a:rPr>
              <a:t>~ </a:t>
            </a:r>
            <a:r>
              <a:rPr lang="ru-RU" altLang="ru-RU">
                <a:latin typeface="Times New Roman" panose="02020603050405020304" pitchFamily="18" charset="0"/>
              </a:rPr>
              <a:t>100</a:t>
            </a:r>
            <a:r>
              <a:rPr lang="en-US" altLang="ru-RU">
                <a:latin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</a:rPr>
              <a:t> км.</a:t>
            </a:r>
          </a:p>
          <a:p>
            <a:pPr>
              <a:spcBef>
                <a:spcPct val="0"/>
              </a:spcBef>
            </a:pP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</a:pPr>
            <a:endParaRPr lang="ru-RU" altLang="ru-RU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100" name="Object 9"/>
          <p:cNvGraphicFramePr>
            <a:graphicFrameLocks noChangeAspect="1"/>
          </p:cNvGraphicFramePr>
          <p:nvPr/>
        </p:nvGraphicFramePr>
        <p:xfrm>
          <a:off x="4953001" y="2000251"/>
          <a:ext cx="140017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4" imgW="558800" imgH="190500" progId="Equation.3">
                  <p:embed/>
                </p:oleObj>
              </mc:Choice>
              <mc:Fallback>
                <p:oleObj name="Формула" r:id="rId4" imgW="5588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1" y="2000251"/>
                        <a:ext cx="140017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2"/>
          <p:cNvGraphicFramePr>
            <a:graphicFrameLocks noChangeAspect="1"/>
          </p:cNvGraphicFramePr>
          <p:nvPr/>
        </p:nvGraphicFramePr>
        <p:xfrm>
          <a:off x="3238501" y="2428876"/>
          <a:ext cx="123507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6" imgW="495085" imgH="190417" progId="Equation.3">
                  <p:embed/>
                </p:oleObj>
              </mc:Choice>
              <mc:Fallback>
                <p:oleObj name="Формула" r:id="rId6" imgW="495085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1" y="2428876"/>
                        <a:ext cx="123507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16"/>
          <p:cNvGraphicFramePr>
            <a:graphicFrameLocks noChangeAspect="1"/>
          </p:cNvGraphicFramePr>
          <p:nvPr/>
        </p:nvGraphicFramePr>
        <p:xfrm>
          <a:off x="4381500" y="4500563"/>
          <a:ext cx="1739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8" imgW="698197" imgH="203112" progId="Equation.3">
                  <p:embed/>
                </p:oleObj>
              </mc:Choice>
              <mc:Fallback>
                <p:oleObj name="Формула" r:id="rId8" imgW="69819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4500563"/>
                        <a:ext cx="17399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1524000" y="5861283"/>
            <a:ext cx="91440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1" hangingPunct="1">
              <a:defRPr/>
            </a:pPr>
            <a:r>
              <a:rPr lang="en-US" dirty="0"/>
              <a:t>    </a:t>
            </a:r>
            <a:r>
              <a:rPr lang="ru-RU" sz="2850" dirty="0"/>
              <a:t>Рассматривая в дальнейшем электрические колебания, мы будем считать, что </a:t>
            </a:r>
            <a:r>
              <a:rPr lang="ru-RU" sz="2850" b="1" i="1" dirty="0">
                <a:solidFill>
                  <a:srgbClr val="0000FF"/>
                </a:solidFill>
              </a:rPr>
              <a:t>токи </a:t>
            </a:r>
            <a:r>
              <a:rPr lang="ru-RU" sz="2850" b="1" i="1" dirty="0" err="1">
                <a:solidFill>
                  <a:srgbClr val="0000FF"/>
                </a:solidFill>
              </a:rPr>
              <a:t>квазистационарны</a:t>
            </a:r>
            <a:r>
              <a:rPr lang="ru-RU" sz="285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9045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1628776" y="952500"/>
            <a:ext cx="89249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30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4300"/>
            <a:ext cx="8229600" cy="6858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1. Сопротивление в цепи переменного тока</a:t>
            </a:r>
          </a:p>
        </p:txBody>
      </p:sp>
      <p:sp>
        <p:nvSpPr>
          <p:cNvPr id="5124" name="Rectangle 10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125" name="Rectangle 11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126" name="Rectangle 12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127" name="Rectangle 14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128" name="Text Box 19"/>
          <p:cNvSpPr txBox="1">
            <a:spLocks noChangeArrowheads="1"/>
          </p:cNvSpPr>
          <p:nvPr/>
        </p:nvSpPr>
        <p:spPr bwMode="auto">
          <a:xfrm>
            <a:off x="4738688" y="785814"/>
            <a:ext cx="5929312" cy="417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Ток в цепи   </a:t>
            </a:r>
            <a:r>
              <a:rPr lang="en-US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I = I</a:t>
            </a:r>
            <a:r>
              <a:rPr lang="en-US" altLang="ru-RU" sz="26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26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sin</a:t>
            </a:r>
            <a:r>
              <a:rPr lang="ru-RU" altLang="ru-RU" sz="26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600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t </a:t>
            </a: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;</a:t>
            </a:r>
          </a:p>
          <a:p>
            <a:pPr>
              <a:buFontTx/>
              <a:buNone/>
            </a:pPr>
            <a:r>
              <a:rPr lang="ru-RU" altLang="ru-RU" sz="2600">
                <a:latin typeface="Times New Roman" panose="02020603050405020304" pitchFamily="18" charset="0"/>
                <a:sym typeface="Symbol" panose="05050102010706020507" pitchFamily="18" charset="2"/>
              </a:rPr>
              <a:t>По закону Ома:</a:t>
            </a:r>
          </a:p>
          <a:p>
            <a:pPr>
              <a:buFontTx/>
              <a:buNone/>
            </a:pPr>
            <a:r>
              <a:rPr lang="en-US" altLang="ru-RU" sz="2600" b="1" i="1">
                <a:solidFill>
                  <a:srgbClr val="990000"/>
                </a:solidFill>
                <a:latin typeface="Times New Roman" panose="02020603050405020304" pitchFamily="18" charset="0"/>
              </a:rPr>
              <a:t>U = IR = I</a:t>
            </a:r>
            <a:r>
              <a:rPr lang="en-US" altLang="ru-RU" sz="2600" b="1" baseline="-25000">
                <a:solidFill>
                  <a:srgbClr val="99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ru-RU" sz="2600" b="1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600" b="1" i="1">
                <a:solidFill>
                  <a:srgbClr val="990000"/>
                </a:solidFill>
                <a:latin typeface="Times New Roman" panose="02020603050405020304" pitchFamily="18" charset="0"/>
              </a:rPr>
              <a:t>R</a:t>
            </a:r>
            <a:r>
              <a:rPr lang="ru-RU" altLang="ru-RU" sz="2600" b="1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600" b="1">
                <a:solidFill>
                  <a:srgbClr val="990000"/>
                </a:solidFill>
                <a:latin typeface="Times New Roman" panose="02020603050405020304" pitchFamily="18" charset="0"/>
              </a:rPr>
              <a:t>sin</a:t>
            </a:r>
            <a:r>
              <a:rPr lang="ru-RU" altLang="ru-RU" sz="2600" b="1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600" b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ru-RU" sz="2600" b="1" i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ru-RU" altLang="ru-RU" sz="2600" b="1" i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ru-RU" altLang="ru-RU" sz="2600" i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 напряжение              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изменяется синфазно с током; </a:t>
            </a:r>
          </a:p>
          <a:p>
            <a:pPr>
              <a:buFontTx/>
              <a:buNone/>
            </a:pPr>
            <a:r>
              <a:rPr lang="en-US" altLang="ru-RU" sz="2600" b="1" i="1">
                <a:solidFill>
                  <a:srgbClr val="99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ru-RU" sz="2600" b="1" baseline="-25000">
                <a:solidFill>
                  <a:srgbClr val="99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ru-RU" sz="2600" b="1" i="1">
                <a:solidFill>
                  <a:srgbClr val="990000"/>
                </a:solidFill>
                <a:latin typeface="Times New Roman" panose="02020603050405020304" pitchFamily="18" charset="0"/>
              </a:rPr>
              <a:t> = I</a:t>
            </a:r>
            <a:r>
              <a:rPr lang="en-US" altLang="ru-RU" sz="2600" b="1" baseline="-25000">
                <a:solidFill>
                  <a:srgbClr val="990000"/>
                </a:solidFill>
                <a:latin typeface="Times New Roman" panose="02020603050405020304" pitchFamily="18" charset="0"/>
              </a:rPr>
              <a:t>0 </a:t>
            </a:r>
            <a:r>
              <a:rPr lang="en-US" altLang="ru-RU" sz="2600" b="1" i="1">
                <a:solidFill>
                  <a:srgbClr val="990000"/>
                </a:solidFill>
                <a:latin typeface="Times New Roman" panose="02020603050405020304" pitchFamily="18" charset="0"/>
              </a:rPr>
              <a:t>R</a:t>
            </a:r>
            <a:r>
              <a:rPr lang="ru-RU" altLang="ru-RU" sz="2600" b="1" i="1">
                <a:solidFill>
                  <a:srgbClr val="990000"/>
                </a:solidFill>
                <a:latin typeface="Times New Roman" panose="02020603050405020304" pitchFamily="18" charset="0"/>
              </a:rPr>
              <a:t> - </a:t>
            </a: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а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</a:rPr>
              <a:t>мплитуда напряжения.</a:t>
            </a:r>
            <a:endParaRPr lang="ru-RU" altLang="ru-RU" sz="2600" b="1" i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30000"/>
              </a:spcBef>
              <a:buFontTx/>
              <a:buNone/>
            </a:pPr>
            <a:endParaRPr lang="ru-RU" altLang="ru-RU" sz="280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algn="ctr">
              <a:spcBef>
                <a:spcPct val="3000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algn="ctr">
              <a:spcBef>
                <a:spcPct val="3000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pic>
        <p:nvPicPr>
          <p:cNvPr id="5129" name="Picture 34" descr="13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3" y="3071813"/>
            <a:ext cx="5072062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33" descr="13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5786439"/>
            <a:ext cx="40005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Прямоугольник 14"/>
          <p:cNvSpPr>
            <a:spLocks noChangeArrowheads="1"/>
          </p:cNvSpPr>
          <p:nvPr/>
        </p:nvSpPr>
        <p:spPr bwMode="auto">
          <a:xfrm>
            <a:off x="1524000" y="3143251"/>
            <a:ext cx="28575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7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000" i="1">
                <a:solidFill>
                  <a:srgbClr val="000000"/>
                </a:solidFill>
                <a:latin typeface="Times New Roman" panose="02020603050405020304" pitchFamily="18" charset="0"/>
              </a:rPr>
              <a:t>С</a:t>
            </a: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ru-RU" sz="2000" i="1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пренебрежимо малы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5132" name="Прямоугольник 15"/>
          <p:cNvSpPr>
            <a:spLocks noChangeArrowheads="1"/>
          </p:cNvSpPr>
          <p:nvPr/>
        </p:nvSpPr>
        <p:spPr bwMode="auto">
          <a:xfrm>
            <a:off x="2166938" y="5286376"/>
            <a:ext cx="720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Векторная диаграмма напряжения на сопротивлении:</a:t>
            </a:r>
          </a:p>
        </p:txBody>
      </p:sp>
      <p:pic>
        <p:nvPicPr>
          <p:cNvPr id="5133" name="Picture 14" descr="C:\Users\user\Desktop\Рисунок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857250"/>
            <a:ext cx="24320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37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13_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4929188"/>
            <a:ext cx="5310188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1743076" y="990600"/>
            <a:ext cx="89249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42051" name="Rectangle 3"/>
          <p:cNvSpPr>
            <a:spLocks noChangeArrowheads="1"/>
          </p:cNvSpPr>
          <p:nvPr/>
        </p:nvSpPr>
        <p:spPr bwMode="auto">
          <a:xfrm>
            <a:off x="1981200" y="214314"/>
            <a:ext cx="82296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Емкость в цепи переменного тока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4953000" y="1066800"/>
            <a:ext cx="5562600" cy="644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Ток в цепи:    </a:t>
            </a:r>
            <a:r>
              <a:rPr lang="en-US" altLang="ru-RU" sz="2400" i="1">
                <a:latin typeface="Times New Roman" panose="02020603050405020304" pitchFamily="18" charset="0"/>
              </a:rPr>
              <a:t>I = I</a:t>
            </a:r>
            <a:r>
              <a:rPr lang="en-US" altLang="ru-RU" sz="2400" baseline="-25000">
                <a:latin typeface="Times New Roman" panose="02020603050405020304" pitchFamily="18" charset="0"/>
              </a:rPr>
              <a:t>0 </a:t>
            </a:r>
            <a:r>
              <a:rPr lang="en-US" altLang="ru-RU" sz="2400">
                <a:latin typeface="Times New Roman" panose="02020603050405020304" pitchFamily="18" charset="0"/>
              </a:rPr>
              <a:t>sin</a:t>
            </a:r>
            <a:r>
              <a:rPr lang="ru-RU" altLang="ru-RU" sz="2400" baseline="-25000">
                <a:latin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ru-RU" sz="2400" i="1">
                <a:latin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</a:p>
          <a:p>
            <a:pPr algn="just">
              <a:spcBef>
                <a:spcPct val="7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По определению</a:t>
            </a:r>
          </a:p>
          <a:p>
            <a:pPr algn="just">
              <a:spcBef>
                <a:spcPct val="10000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Заряд конденсатора:</a:t>
            </a:r>
          </a:p>
          <a:p>
            <a:pPr algn="just">
              <a:spcBef>
                <a:spcPct val="10000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algn="just">
              <a:spcBef>
                <a:spcPct val="100000"/>
              </a:spcBef>
              <a:buFontTx/>
              <a:buNone/>
            </a:pPr>
            <a:endParaRPr lang="ru-RU" altLang="ru-RU" sz="900">
              <a:latin typeface="Times New Roman" panose="02020603050405020304" pitchFamily="18" charset="0"/>
            </a:endParaRPr>
          </a:p>
          <a:p>
            <a:pPr algn="just">
              <a:spcBef>
                <a:spcPct val="10000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Напряжение</a:t>
            </a:r>
            <a:r>
              <a:rPr lang="ru-RU" altLang="ru-RU" sz="2400">
                <a:latin typeface="Times New Roman" panose="02020603050405020304" pitchFamily="18" charset="0"/>
              </a:rPr>
              <a:t> отстает по фазе от тока       на </a:t>
            </a:r>
            <a:r>
              <a:rPr lang="el-GR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ru-RU" altLang="ru-RU" sz="2400">
                <a:latin typeface="Times New Roman" panose="02020603050405020304" pitchFamily="18" charset="0"/>
                <a:cs typeface="Arial" panose="020B0604020202020204" pitchFamily="34" charset="0"/>
              </a:rPr>
              <a:t>/2			       </a:t>
            </a:r>
            <a:r>
              <a:rPr lang="ru-RU" altLang="ru-RU" sz="1800" b="1" i="1">
                <a:solidFill>
                  <a:srgbClr val="C00000"/>
                </a:solidFill>
                <a:latin typeface="Times New Roman" panose="02020603050405020304" pitchFamily="18" charset="0"/>
              </a:rPr>
              <a:t>-амплитуда 			                          напряжения</a:t>
            </a:r>
          </a:p>
          <a:p>
            <a:pPr algn="just">
              <a:spcBef>
                <a:spcPct val="100000"/>
              </a:spcBef>
              <a:buFontTx/>
              <a:buNone/>
            </a:pPr>
            <a:endParaRPr lang="el-GR" altLang="ru-RU" sz="240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10000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algn="just">
              <a:spcBef>
                <a:spcPct val="10000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6154" name="Object 2"/>
          <p:cNvGraphicFramePr>
            <a:graphicFrameLocks noChangeAspect="1"/>
          </p:cNvGraphicFramePr>
          <p:nvPr/>
        </p:nvGraphicFramePr>
        <p:xfrm>
          <a:off x="7667625" y="1571625"/>
          <a:ext cx="915988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5" imgW="457002" imgH="393529" progId="Equation.DSMT4">
                  <p:embed/>
                </p:oleObj>
              </mc:Choice>
              <mc:Fallback>
                <p:oleObj name="Equation" r:id="rId5" imgW="45700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1571625"/>
                        <a:ext cx="915988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Text Box 15"/>
          <p:cNvSpPr txBox="1">
            <a:spLocks noChangeArrowheads="1"/>
          </p:cNvSpPr>
          <p:nvPr/>
        </p:nvSpPr>
        <p:spPr bwMode="auto">
          <a:xfrm>
            <a:off x="1703388" y="4292600"/>
            <a:ext cx="87630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</a:t>
            </a:r>
            <a:endParaRPr lang="ru-RU" altLang="ru-RU" sz="270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6156" name="Object 4"/>
          <p:cNvGraphicFramePr>
            <a:graphicFrameLocks noChangeAspect="1"/>
          </p:cNvGraphicFramePr>
          <p:nvPr/>
        </p:nvGraphicFramePr>
        <p:xfrm>
          <a:off x="5095875" y="3082926"/>
          <a:ext cx="54292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7" imgW="2489200" imgH="431800" progId="Equation.DSMT4">
                  <p:embed/>
                </p:oleObj>
              </mc:Choice>
              <mc:Fallback>
                <p:oleObj name="Equation" r:id="rId7" imgW="2489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3082926"/>
                        <a:ext cx="5429250" cy="9429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Прямоугольник 14"/>
          <p:cNvSpPr>
            <a:spLocks noChangeArrowheads="1"/>
          </p:cNvSpPr>
          <p:nvPr/>
        </p:nvSpPr>
        <p:spPr bwMode="auto">
          <a:xfrm>
            <a:off x="2238376" y="714375"/>
            <a:ext cx="175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n-US" altLang="ru-RU" sz="2000" i="1">
                <a:solidFill>
                  <a:srgbClr val="000000"/>
                </a:solidFill>
                <a:latin typeface="Times New Roman" panose="02020603050405020304" pitchFamily="18" charset="0"/>
              </a:rPr>
              <a:t>R 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0</a:t>
            </a: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altLang="ru-RU" sz="2000" i="1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0</a:t>
            </a:r>
          </a:p>
        </p:txBody>
      </p:sp>
      <p:graphicFrame>
        <p:nvGraphicFramePr>
          <p:cNvPr id="6158" name="Object 7"/>
          <p:cNvGraphicFramePr>
            <a:graphicFrameLocks noChangeAspect="1"/>
          </p:cNvGraphicFramePr>
          <p:nvPr/>
        </p:nvGraphicFramePr>
        <p:xfrm>
          <a:off x="8024814" y="2143125"/>
          <a:ext cx="2211387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Формула" r:id="rId9" imgW="1054100" imgH="457200" progId="Equation.3">
                  <p:embed/>
                </p:oleObj>
              </mc:Choice>
              <mc:Fallback>
                <p:oleObj name="Формула" r:id="rId9" imgW="1054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4814" y="2143125"/>
                        <a:ext cx="2211387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5"/>
          <p:cNvGraphicFramePr>
            <a:graphicFrameLocks noChangeAspect="1"/>
          </p:cNvGraphicFramePr>
          <p:nvPr/>
        </p:nvGraphicFramePr>
        <p:xfrm>
          <a:off x="7239000" y="4643438"/>
          <a:ext cx="939800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11" imgW="609336" imgH="393529" progId="Equation.DSMT4">
                  <p:embed/>
                </p:oleObj>
              </mc:Choice>
              <mc:Fallback>
                <p:oleObj name="Equation" r:id="rId11" imgW="609336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4643438"/>
                        <a:ext cx="939800" cy="6080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8"/>
          <p:cNvGraphicFramePr>
            <a:graphicFrameLocks noChangeAspect="1"/>
          </p:cNvGraphicFramePr>
          <p:nvPr/>
        </p:nvGraphicFramePr>
        <p:xfrm>
          <a:off x="2381251" y="3571875"/>
          <a:ext cx="136842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13" imgW="609336" imgH="393529" progId="Equation.DSMT4">
                  <p:embed/>
                </p:oleObj>
              </mc:Choice>
              <mc:Fallback>
                <p:oleObj name="Equation" r:id="rId13" imgW="609336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1" y="3571875"/>
                        <a:ext cx="1368425" cy="8842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Прямоугольник 22"/>
          <p:cNvSpPr>
            <a:spLocks noChangeArrowheads="1"/>
          </p:cNvSpPr>
          <p:nvPr/>
        </p:nvSpPr>
        <p:spPr bwMode="auto">
          <a:xfrm>
            <a:off x="1952626" y="4500563"/>
            <a:ext cx="242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Char char="-"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Кажущееся</a:t>
            </a:r>
            <a:r>
              <a:rPr lang="en-US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или емкостное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сопротивление </a:t>
            </a:r>
          </a:p>
        </p:txBody>
      </p:sp>
      <p:pic>
        <p:nvPicPr>
          <p:cNvPr id="6162" name="Picture 19" descr="C:\Users\user\Desktop\Рисунок1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8" y="1285876"/>
            <a:ext cx="2500312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620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4" descr="13_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88" y="4929188"/>
            <a:ext cx="6081712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524001" y="990600"/>
            <a:ext cx="89249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1981200" y="1143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 Индуктивность в цепи переменного тока</a:t>
            </a: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7177" name="Text Box 8"/>
          <p:cNvSpPr txBox="1">
            <a:spLocks noChangeArrowheads="1"/>
          </p:cNvSpPr>
          <p:nvPr/>
        </p:nvSpPr>
        <p:spPr bwMode="auto">
          <a:xfrm>
            <a:off x="4452938" y="714375"/>
            <a:ext cx="6215062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Рассмотрим цепь с</a:t>
            </a:r>
            <a:r>
              <a:rPr lang="ru-RU" altLang="ru-RU" sz="2400" i="1">
                <a:latin typeface="Times New Roman" panose="02020603050405020304" pitchFamily="18" charset="0"/>
              </a:rPr>
              <a:t> </a:t>
            </a:r>
            <a:r>
              <a:rPr lang="en-US" altLang="ru-RU" sz="2400" i="1">
                <a:latin typeface="Times New Roman" panose="02020603050405020304" pitchFamily="18" charset="0"/>
              </a:rPr>
              <a:t>R </a:t>
            </a:r>
            <a:r>
              <a:rPr lang="en-US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 0</a:t>
            </a: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при наличии переменного тока в катушке возникает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ЭДС самоиндукции:</a:t>
            </a:r>
            <a:r>
              <a:rPr lang="en-US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        </a:t>
            </a:r>
            <a:endParaRPr lang="ru-RU" altLang="ru-RU" sz="240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По закону Ома для участка цепи с ЭДС:          	</a:t>
            </a:r>
            <a:r>
              <a:rPr lang="en-US" altLang="ru-RU" sz="2400" i="1">
                <a:latin typeface="Times New Roman" panose="02020603050405020304" pitchFamily="18" charset="0"/>
              </a:rPr>
              <a:t>U = IR – </a:t>
            </a:r>
            <a:r>
              <a:rPr lang="el-GR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altLang="ru-RU" sz="2400" i="1" baseline="-25000">
                <a:latin typeface="Times New Roman" panose="02020603050405020304" pitchFamily="18" charset="0"/>
              </a:rPr>
              <a:t>C</a:t>
            </a:r>
            <a:r>
              <a:rPr lang="ru-RU" altLang="ru-RU" sz="2400" i="1" baseline="-25000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ru-RU" sz="2400" i="1">
                <a:latin typeface="Times New Roman" panose="02020603050405020304" pitchFamily="18" charset="0"/>
              </a:rPr>
              <a:t>- </a:t>
            </a:r>
            <a:r>
              <a:rPr lang="el-GR" altLang="ru-RU">
                <a:latin typeface="Times New Roman" panose="02020603050405020304" pitchFamily="18" charset="0"/>
              </a:rPr>
              <a:t>ε</a:t>
            </a:r>
            <a:r>
              <a:rPr lang="en-US" altLang="ru-RU" sz="2400" i="1" baseline="-25000">
                <a:latin typeface="Times New Roman" panose="02020603050405020304" pitchFamily="18" charset="0"/>
              </a:rPr>
              <a:t>C</a:t>
            </a:r>
            <a:endParaRPr lang="ru-RU" altLang="ru-RU" sz="240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>
              <a:spcBef>
                <a:spcPct val="3500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7178" name="Object 2"/>
          <p:cNvGraphicFramePr>
            <a:graphicFrameLocks noChangeAspect="1"/>
          </p:cNvGraphicFramePr>
          <p:nvPr/>
        </p:nvGraphicFramePr>
        <p:xfrm>
          <a:off x="8810625" y="1571625"/>
          <a:ext cx="1500188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5" imgW="748975" imgH="393529" progId="Equation.DSMT4">
                  <p:embed/>
                </p:oleObj>
              </mc:Choice>
              <mc:Fallback>
                <p:oleObj name="Equation" r:id="rId5" imgW="74897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625" y="1571625"/>
                        <a:ext cx="1500188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4381500" y="4286251"/>
            <a:ext cx="63579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Напряжение </a:t>
            </a:r>
            <a:r>
              <a:rPr lang="ru-RU" altLang="ru-RU" sz="2400" b="1" i="1">
                <a:latin typeface="Times New Roman" panose="02020603050405020304" pitchFamily="18" charset="0"/>
              </a:rPr>
              <a:t>опережает по фазе  ток на </a:t>
            </a:r>
            <a:r>
              <a:rPr lang="el-GR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ru-RU" altLang="ru-RU" sz="2400" b="1" i="1">
                <a:latin typeface="Times New Roman" panose="02020603050405020304" pitchFamily="18" charset="0"/>
                <a:cs typeface="Arial" panose="020B0604020202020204" pitchFamily="34" charset="0"/>
              </a:rPr>
              <a:t>/2</a:t>
            </a:r>
          </a:p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400" b="1" i="1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			</a:t>
            </a: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   -а</a:t>
            </a: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</a:rPr>
              <a:t>мплитуда напряжения 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l-GR" altLang="ru-RU" sz="2400" b="1" i="1">
              <a:solidFill>
                <a:srgbClr val="C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7180" name="Object 19"/>
          <p:cNvGraphicFramePr>
            <a:graphicFrameLocks noChangeAspect="1"/>
          </p:cNvGraphicFramePr>
          <p:nvPr/>
        </p:nvGraphicFramePr>
        <p:xfrm>
          <a:off x="4810126" y="3071814"/>
          <a:ext cx="4856163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7" imgW="2057400" imgH="495300" progId="Equation.3">
                  <p:embed/>
                </p:oleObj>
              </mc:Choice>
              <mc:Fallback>
                <p:oleObj name="Формула" r:id="rId7" imgW="2057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26" y="3071814"/>
                        <a:ext cx="4856163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Скругленный прямоугольник 14"/>
          <p:cNvSpPr>
            <a:spLocks noChangeArrowheads="1"/>
          </p:cNvSpPr>
          <p:nvPr/>
        </p:nvSpPr>
        <p:spPr bwMode="auto">
          <a:xfrm>
            <a:off x="4595813" y="3143251"/>
            <a:ext cx="5072062" cy="1071563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7182" name="Object 5"/>
          <p:cNvGraphicFramePr>
            <a:graphicFrameLocks noChangeAspect="1"/>
          </p:cNvGraphicFramePr>
          <p:nvPr/>
        </p:nvGraphicFramePr>
        <p:xfrm>
          <a:off x="6238875" y="4786313"/>
          <a:ext cx="147320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9" imgW="672808" imgH="228501" progId="Equation.DSMT4">
                  <p:embed/>
                </p:oleObj>
              </mc:Choice>
              <mc:Fallback>
                <p:oleObj name="Equation" r:id="rId9" imgW="672808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75" y="4786313"/>
                        <a:ext cx="1473200" cy="50006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Object 6"/>
          <p:cNvGraphicFramePr>
            <a:graphicFrameLocks noChangeAspect="1"/>
          </p:cNvGraphicFramePr>
          <p:nvPr/>
        </p:nvGraphicFramePr>
        <p:xfrm>
          <a:off x="2095501" y="3214689"/>
          <a:ext cx="192881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11" imgW="558558" imgH="215806" progId="Equation.DSMT4">
                  <p:embed/>
                </p:oleObj>
              </mc:Choice>
              <mc:Fallback>
                <p:oleObj name="Equation" r:id="rId11" imgW="558558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1" y="3214689"/>
                        <a:ext cx="1928813" cy="7143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Прямоугольник 19"/>
          <p:cNvSpPr>
            <a:spLocks noChangeArrowheads="1"/>
          </p:cNvSpPr>
          <p:nvPr/>
        </p:nvSpPr>
        <p:spPr bwMode="auto">
          <a:xfrm>
            <a:off x="1524000" y="4071939"/>
            <a:ext cx="28575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Кажущееся сопротивление индуктивности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pic>
        <p:nvPicPr>
          <p:cNvPr id="7185" name="Picture 18" descr="C:\Users\user\Desktop\Рисунок11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1071564"/>
            <a:ext cx="19669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94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9" descr="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785813"/>
            <a:ext cx="5103812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628776" y="952500"/>
            <a:ext cx="89249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646147" name="Rectangle 3"/>
          <p:cNvSpPr>
            <a:spLocks noChangeArrowheads="1"/>
          </p:cNvSpPr>
          <p:nvPr/>
        </p:nvSpPr>
        <p:spPr bwMode="auto">
          <a:xfrm>
            <a:off x="1981200" y="1143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 Закон Ома для переменного тока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6953250" y="1214439"/>
            <a:ext cx="3714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700">
                <a:latin typeface="Times New Roman" panose="02020603050405020304" pitchFamily="18" charset="0"/>
              </a:rPr>
              <a:t>Напряжение при последовательном соединении   </a:t>
            </a:r>
            <a:r>
              <a:rPr lang="en-US" altLang="ru-RU" sz="2700" i="1">
                <a:latin typeface="Times New Roman" panose="02020603050405020304" pitchFamily="18" charset="0"/>
              </a:rPr>
              <a:t>R, L, C </a:t>
            </a:r>
            <a:r>
              <a:rPr lang="ru-RU" altLang="ru-RU" sz="2700">
                <a:latin typeface="Times New Roman" panose="02020603050405020304" pitchFamily="18" charset="0"/>
              </a:rPr>
              <a:t>: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2700" u="sng">
              <a:latin typeface="Times New Roman" panose="02020603050405020304" pitchFamily="18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676400" y="4191001"/>
            <a:ext cx="8763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2700">
                <a:latin typeface="Times New Roman" panose="02020603050405020304" pitchFamily="18" charset="0"/>
              </a:rPr>
              <a:t>Сумма</a:t>
            </a:r>
          </a:p>
          <a:p>
            <a:pPr>
              <a:spcBef>
                <a:spcPct val="5000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8203" name="Object 2"/>
          <p:cNvGraphicFramePr>
            <a:graphicFrameLocks noChangeAspect="1"/>
          </p:cNvGraphicFramePr>
          <p:nvPr/>
        </p:nvGraphicFramePr>
        <p:xfrm>
          <a:off x="6386514" y="2928939"/>
          <a:ext cx="4281487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5" imgW="1586811" imgH="253890" progId="Equation.DSMT4">
                  <p:embed/>
                </p:oleObj>
              </mc:Choice>
              <mc:Fallback>
                <p:oleObj name="Equation" r:id="rId5" imgW="1586811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6514" y="2928939"/>
                        <a:ext cx="4281487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4" name="Object 3"/>
          <p:cNvGraphicFramePr>
            <a:graphicFrameLocks noChangeAspect="1"/>
          </p:cNvGraphicFramePr>
          <p:nvPr/>
        </p:nvGraphicFramePr>
        <p:xfrm>
          <a:off x="2895600" y="3940176"/>
          <a:ext cx="5145088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7" imgW="1981200" imgH="431800" progId="Equation.DSMT4">
                  <p:embed/>
                </p:oleObj>
              </mc:Choice>
              <mc:Fallback>
                <p:oleObj name="Equation" r:id="rId7" imgW="1981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940176"/>
                        <a:ext cx="5145088" cy="11207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Text Box 16"/>
          <p:cNvSpPr txBox="1">
            <a:spLocks noChangeArrowheads="1"/>
          </p:cNvSpPr>
          <p:nvPr/>
        </p:nvSpPr>
        <p:spPr bwMode="auto">
          <a:xfrm>
            <a:off x="8153400" y="3886201"/>
            <a:ext cx="2362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500" b="1" i="1">
                <a:solidFill>
                  <a:srgbClr val="990000"/>
                </a:solidFill>
                <a:latin typeface="Times New Roman" panose="02020603050405020304" pitchFamily="18" charset="0"/>
              </a:rPr>
              <a:t>- реактивная составляющая напряжения</a:t>
            </a:r>
          </a:p>
        </p:txBody>
      </p:sp>
      <p:graphicFrame>
        <p:nvGraphicFramePr>
          <p:cNvPr id="8206" name="Object 4"/>
          <p:cNvGraphicFramePr>
            <a:graphicFrameLocks noChangeAspect="1"/>
          </p:cNvGraphicFramePr>
          <p:nvPr/>
        </p:nvGraphicFramePr>
        <p:xfrm>
          <a:off x="2863851" y="5529264"/>
          <a:ext cx="2614613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9" imgW="977900" imgH="228600" progId="Equation.DSMT4">
                  <p:embed/>
                </p:oleObj>
              </mc:Choice>
              <mc:Fallback>
                <p:oleObj name="Equation" r:id="rId9" imgW="977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1" y="5529264"/>
                        <a:ext cx="2614613" cy="61118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7" name="Text Box 18"/>
          <p:cNvSpPr txBox="1">
            <a:spLocks noChangeArrowheads="1"/>
          </p:cNvSpPr>
          <p:nvPr/>
        </p:nvSpPr>
        <p:spPr bwMode="auto">
          <a:xfrm>
            <a:off x="5638800" y="5410201"/>
            <a:ext cx="4800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500" b="1" i="1">
                <a:solidFill>
                  <a:srgbClr val="990000"/>
                </a:solidFill>
                <a:latin typeface="Times New Roman" panose="02020603050405020304" pitchFamily="18" charset="0"/>
              </a:rPr>
              <a:t>- активная составляющая напряжения</a:t>
            </a:r>
          </a:p>
        </p:txBody>
      </p:sp>
    </p:spTree>
    <p:extLst>
      <p:ext uri="{BB962C8B-B14F-4D97-AF65-F5344CB8AC3E}">
        <p14:creationId xmlns:p14="http://schemas.microsoft.com/office/powerpoint/2010/main" val="216353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614488" y="76200"/>
            <a:ext cx="8951912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652588" y="5097464"/>
            <a:ext cx="8839200" cy="160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ru-RU" altLang="ru-RU" sz="2700" b="1" i="1">
                <a:solidFill>
                  <a:srgbClr val="C00000"/>
                </a:solidFill>
                <a:latin typeface="Times New Roman" panose="02020603050405020304" pitchFamily="18" charset="0"/>
              </a:rPr>
              <a:t>Амплитуда напряжения:</a:t>
            </a:r>
            <a:endParaRPr lang="en-US" altLang="ru-RU" sz="2700" b="1" i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just">
              <a:buFontTx/>
              <a:buNone/>
            </a:pPr>
            <a:endParaRPr lang="ru-RU" altLang="ru-RU" sz="3000" b="1" i="1">
              <a:solidFill>
                <a:srgbClr val="990000"/>
              </a:solidFill>
              <a:latin typeface="Times New Roman" panose="02020603050405020304" pitchFamily="18" charset="0"/>
            </a:endParaRPr>
          </a:p>
          <a:p>
            <a:pPr algn="r">
              <a:buFontTx/>
              <a:buNone/>
            </a:pPr>
            <a:r>
              <a:rPr lang="en-US" altLang="ru-RU" sz="3000" b="1" i="1">
                <a:solidFill>
                  <a:srgbClr val="990000"/>
                </a:solidFill>
                <a:latin typeface="Times New Roman" panose="02020603050405020304" pitchFamily="18" charset="0"/>
              </a:rPr>
              <a:t>- </a:t>
            </a:r>
            <a:r>
              <a:rPr lang="ru-RU" altLang="ru-RU" sz="3000" b="1" i="1">
                <a:solidFill>
                  <a:srgbClr val="990000"/>
                </a:solidFill>
                <a:latin typeface="Times New Roman" panose="02020603050405020304" pitchFamily="18" charset="0"/>
              </a:rPr>
              <a:t>закон Ома для переменного тока</a:t>
            </a:r>
            <a:r>
              <a:rPr lang="ru-RU" altLang="ru-RU" sz="3000" u="sng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7391400" y="152401"/>
            <a:ext cx="30480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ru-RU" altLang="ru-RU" sz="27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Результирующее колебание: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ru-RU" sz="2800" i="1">
                <a:latin typeface="Times New Roman" panose="02020603050405020304" pitchFamily="18" charset="0"/>
              </a:rPr>
              <a:t>U = U</a:t>
            </a:r>
            <a:r>
              <a:rPr lang="en-US" altLang="ru-RU" sz="2800" baseline="-25000">
                <a:latin typeface="Times New Roman" panose="02020603050405020304" pitchFamily="18" charset="0"/>
              </a:rPr>
              <a:t>0 </a:t>
            </a:r>
            <a:r>
              <a:rPr lang="en-US" altLang="ru-RU" sz="2800">
                <a:latin typeface="Times New Roman" panose="02020603050405020304" pitchFamily="18" charset="0"/>
              </a:rPr>
              <a:t>sin</a:t>
            </a:r>
            <a:r>
              <a:rPr lang="ru-RU" altLang="ru-RU" sz="2800" baseline="-25000">
                <a:latin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</a:rPr>
              <a:t>(</a:t>
            </a:r>
            <a:r>
              <a:rPr lang="en-US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ru-RU" sz="2800" i="1">
                <a:latin typeface="Times New Roman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en-US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+ )</a:t>
            </a:r>
            <a:endParaRPr lang="ru-RU" altLang="ru-RU" sz="280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700" u="sng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700" b="1" i="1">
                <a:solidFill>
                  <a:srgbClr val="C00000"/>
                </a:solidFill>
                <a:latin typeface="Times New Roman" panose="02020603050405020304" pitchFamily="18" charset="0"/>
              </a:rPr>
              <a:t>Фаза:</a:t>
            </a:r>
          </a:p>
        </p:txBody>
      </p:sp>
      <p:graphicFrame>
        <p:nvGraphicFramePr>
          <p:cNvPr id="9225" name="Object 2"/>
          <p:cNvGraphicFramePr>
            <a:graphicFrameLocks noChangeAspect="1"/>
          </p:cNvGraphicFramePr>
          <p:nvPr/>
        </p:nvGraphicFramePr>
        <p:xfrm>
          <a:off x="5810250" y="4643439"/>
          <a:ext cx="4648200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4" imgW="1689100" imgH="508000" progId="Equation.DSMT4">
                  <p:embed/>
                </p:oleObj>
              </mc:Choice>
              <mc:Fallback>
                <p:oleObj name="Equation" r:id="rId4" imgW="16891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0" y="4643439"/>
                        <a:ext cx="4648200" cy="14001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6" name="Picture 14" descr="13_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0"/>
            <a:ext cx="51562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7" name="Object 3"/>
          <p:cNvGraphicFramePr>
            <a:graphicFrameLocks noChangeAspect="1"/>
          </p:cNvGraphicFramePr>
          <p:nvPr/>
        </p:nvGraphicFramePr>
        <p:xfrm>
          <a:off x="7391400" y="2606676"/>
          <a:ext cx="3048000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7" imgW="1371600" imgH="609600" progId="Equation.DSMT4">
                  <p:embed/>
                </p:oleObj>
              </mc:Choice>
              <mc:Fallback>
                <p:oleObj name="Equation" r:id="rId7" imgW="13716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2606676"/>
                        <a:ext cx="3048000" cy="1355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Text Box 16"/>
          <p:cNvSpPr txBox="1">
            <a:spLocks noChangeArrowheads="1"/>
          </p:cNvSpPr>
          <p:nvPr/>
        </p:nvSpPr>
        <p:spPr bwMode="auto">
          <a:xfrm>
            <a:off x="2841626" y="268288"/>
            <a:ext cx="3794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l</a:t>
            </a:r>
            <a:r>
              <a:rPr lang="en-US" altLang="ru-RU" i="1">
                <a:latin typeface="Times New Roman" panose="02020603050405020304" pitchFamily="18" charset="0"/>
              </a:rPr>
              <a:t>L</a:t>
            </a:r>
            <a:endParaRPr lang="ru-RU" altLang="ru-RU" i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42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524001" y="0"/>
            <a:ext cx="8951913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1752600" y="228601"/>
            <a:ext cx="61293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ru-RU" altLang="ru-RU" sz="3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Полное сопротивление цепи:</a:t>
            </a:r>
          </a:p>
        </p:txBody>
      </p:sp>
      <p:graphicFrame>
        <p:nvGraphicFramePr>
          <p:cNvPr id="10248" name="Object 2"/>
          <p:cNvGraphicFramePr>
            <a:graphicFrameLocks noChangeAspect="1"/>
          </p:cNvGraphicFramePr>
          <p:nvPr/>
        </p:nvGraphicFramePr>
        <p:xfrm>
          <a:off x="3279775" y="1114426"/>
          <a:ext cx="5557838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4" imgW="2019300" imgH="508000" progId="Equation.DSMT4">
                  <p:embed/>
                </p:oleObj>
              </mc:Choice>
              <mc:Fallback>
                <p:oleObj name="Equation" r:id="rId4" imgW="20193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9775" y="1114426"/>
                        <a:ext cx="5557838" cy="14001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 Box 13"/>
          <p:cNvSpPr txBox="1">
            <a:spLocks noChangeArrowheads="1"/>
          </p:cNvSpPr>
          <p:nvPr/>
        </p:nvSpPr>
        <p:spPr bwMode="auto">
          <a:xfrm>
            <a:off x="1738313" y="4000500"/>
            <a:ext cx="86296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3000" b="1" i="1">
                <a:solidFill>
                  <a:srgbClr val="990000"/>
                </a:solidFill>
                <a:latin typeface="Times New Roman" panose="02020603050405020304" pitchFamily="18" charset="0"/>
              </a:rPr>
              <a:t> Х =			       - реактивное сопротивление</a:t>
            </a:r>
          </a:p>
        </p:txBody>
      </p:sp>
      <p:sp>
        <p:nvSpPr>
          <p:cNvPr id="10250" name="Text Box 14"/>
          <p:cNvSpPr txBox="1">
            <a:spLocks noChangeArrowheads="1"/>
          </p:cNvSpPr>
          <p:nvPr/>
        </p:nvSpPr>
        <p:spPr bwMode="auto">
          <a:xfrm>
            <a:off x="1738313" y="2928939"/>
            <a:ext cx="8763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ru-RU" sz="3000" b="1" i="1">
                <a:latin typeface="Times New Roman" panose="02020603050405020304" pitchFamily="18" charset="0"/>
              </a:rPr>
              <a:t>R</a:t>
            </a:r>
            <a:r>
              <a:rPr lang="ru-RU" altLang="ru-RU" sz="3000">
                <a:latin typeface="Times New Roman" panose="02020603050405020304" pitchFamily="18" charset="0"/>
              </a:rPr>
              <a:t> </a:t>
            </a:r>
            <a:r>
              <a:rPr lang="ru-RU" altLang="ru-RU" sz="3000" b="1" i="1">
                <a:solidFill>
                  <a:srgbClr val="990000"/>
                </a:solidFill>
                <a:latin typeface="Times New Roman" panose="02020603050405020304" pitchFamily="18" charset="0"/>
              </a:rPr>
              <a:t>– активное  </a:t>
            </a:r>
            <a:r>
              <a:rPr lang="ru-RU" altLang="ru-RU" sz="3000">
                <a:latin typeface="Times New Roman" panose="02020603050405020304" pitchFamily="18" charset="0"/>
              </a:rPr>
              <a:t>(омическое) </a:t>
            </a:r>
            <a:r>
              <a:rPr lang="ru-RU" altLang="ru-RU" sz="3000" b="1" i="1">
                <a:solidFill>
                  <a:srgbClr val="990000"/>
                </a:solidFill>
                <a:latin typeface="Times New Roman" panose="02020603050405020304" pitchFamily="18" charset="0"/>
              </a:rPr>
              <a:t>сопротивление</a:t>
            </a:r>
          </a:p>
        </p:txBody>
      </p:sp>
      <p:graphicFrame>
        <p:nvGraphicFramePr>
          <p:cNvPr id="10251" name="Object 3"/>
          <p:cNvGraphicFramePr>
            <a:graphicFrameLocks noChangeAspect="1"/>
          </p:cNvGraphicFramePr>
          <p:nvPr/>
        </p:nvGraphicFramePr>
        <p:xfrm>
          <a:off x="2738439" y="3643314"/>
          <a:ext cx="2097087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6" imgW="761669" imgH="431613" progId="Equation.DSMT4">
                  <p:embed/>
                </p:oleObj>
              </mc:Choice>
              <mc:Fallback>
                <p:oleObj name="Equation" r:id="rId6" imgW="761669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3643314"/>
                        <a:ext cx="2097087" cy="118903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Прямоугольник 11"/>
          <p:cNvSpPr>
            <a:spLocks noChangeArrowheads="1"/>
          </p:cNvSpPr>
          <p:nvPr/>
        </p:nvSpPr>
        <p:spPr bwMode="auto">
          <a:xfrm>
            <a:off x="1524000" y="5041900"/>
            <a:ext cx="9144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R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– активное сопротивление </a:t>
            </a:r>
            <a:r>
              <a:rPr lang="ru-RU" altLang="ru-RU" sz="2800">
                <a:latin typeface="Times New Roman" panose="02020603050405020304" pitchFamily="18" charset="0"/>
              </a:rPr>
              <a:t>отвечает за потерю мощности в цепи.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</a:rPr>
              <a:t>          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 –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реактивное сопротивление</a:t>
            </a:r>
            <a:r>
              <a:rPr lang="ru-RU" altLang="ru-RU" sz="2800">
                <a:latin typeface="Times New Roman" panose="02020603050405020304" pitchFamily="18" charset="0"/>
              </a:rPr>
              <a:t>, определяет величину энергии пульсирующей в цепи с частотой 2ω. </a:t>
            </a:r>
          </a:p>
        </p:txBody>
      </p:sp>
    </p:spTree>
    <p:extLst>
      <p:ext uri="{BB962C8B-B14F-4D97-AF65-F5344CB8AC3E}">
        <p14:creationId xmlns:p14="http://schemas.microsoft.com/office/powerpoint/2010/main" val="233998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images 4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71501"/>
            <a:ext cx="600075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1524001" y="1"/>
            <a:ext cx="9358313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Элементы цепи и соответствующие им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импедансы: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</a:rPr>
              <a:t>						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						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FF0000"/>
                </a:solidFill>
                <a:latin typeface="Times New Roman" panose="02020603050405020304" pitchFamily="18" charset="0"/>
              </a:rPr>
              <a:t>				</a:t>
            </a: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			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Закон Ома в</a:t>
            </a: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 								   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комплексной форме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26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095625" y="6143625"/>
            <a:ext cx="2286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- параллельного</a:t>
            </a:r>
          </a:p>
        </p:txBody>
      </p:sp>
      <p:graphicFrame>
        <p:nvGraphicFramePr>
          <p:cNvPr id="11269" name="Object 2"/>
          <p:cNvGraphicFramePr>
            <a:graphicFrameLocks noChangeAspect="1"/>
          </p:cNvGraphicFramePr>
          <p:nvPr/>
        </p:nvGraphicFramePr>
        <p:xfrm>
          <a:off x="6886576" y="5373688"/>
          <a:ext cx="3781425" cy="148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5" imgW="1586811" imgH="622030" progId="Equation.DSMT4">
                  <p:embed/>
                </p:oleObj>
              </mc:Choice>
              <mc:Fallback>
                <p:oleObj name="Equation" r:id="rId5" imgW="1586811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576" y="5373688"/>
                        <a:ext cx="3781425" cy="14843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3"/>
          <p:cNvGraphicFramePr>
            <a:graphicFrameLocks noChangeAspect="1"/>
          </p:cNvGraphicFramePr>
          <p:nvPr/>
        </p:nvGraphicFramePr>
        <p:xfrm>
          <a:off x="1666876" y="4929188"/>
          <a:ext cx="12858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7" imgW="647700" imgH="431800" progId="Equation.DSMT4">
                  <p:embed/>
                </p:oleObj>
              </mc:Choice>
              <mc:Fallback>
                <p:oleObj name="Equation" r:id="rId7" imgW="6477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6" y="4929188"/>
                        <a:ext cx="1285875" cy="857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4"/>
          <p:cNvGraphicFramePr>
            <a:graphicFrameLocks noChangeAspect="1"/>
          </p:cNvGraphicFramePr>
          <p:nvPr/>
        </p:nvGraphicFramePr>
        <p:xfrm>
          <a:off x="1558925" y="5857876"/>
          <a:ext cx="15684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9" imgW="698197" imgH="444307" progId="Equation.DSMT4">
                  <p:embed/>
                </p:oleObj>
              </mc:Choice>
              <mc:Fallback>
                <p:oleObj name="Equation" r:id="rId9" imgW="698197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5" y="5857876"/>
                        <a:ext cx="1568450" cy="1000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Прямоугольник 7"/>
          <p:cNvSpPr>
            <a:spLocks noChangeArrowheads="1"/>
          </p:cNvSpPr>
          <p:nvPr/>
        </p:nvSpPr>
        <p:spPr bwMode="auto">
          <a:xfrm>
            <a:off x="1524001" y="4500563"/>
            <a:ext cx="328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Импеданс соединений:</a:t>
            </a:r>
          </a:p>
        </p:txBody>
      </p:sp>
      <p:sp>
        <p:nvSpPr>
          <p:cNvPr id="11273" name="Прямоугольник 8"/>
          <p:cNvSpPr>
            <a:spLocks noChangeArrowheads="1"/>
          </p:cNvSpPr>
          <p:nvPr/>
        </p:nvSpPr>
        <p:spPr bwMode="auto">
          <a:xfrm>
            <a:off x="3024189" y="5072063"/>
            <a:ext cx="2852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- последовательного</a:t>
            </a:r>
          </a:p>
        </p:txBody>
      </p:sp>
    </p:spTree>
    <p:extLst>
      <p:ext uri="{BB962C8B-B14F-4D97-AF65-F5344CB8AC3E}">
        <p14:creationId xmlns:p14="http://schemas.microsoft.com/office/powerpoint/2010/main" val="176905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74826" y="115889"/>
            <a:ext cx="8709025" cy="865187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20.2 Свободные колебания в электрическом </a:t>
            </a:r>
            <a:endParaRPr lang="en-US" altLang="ru-RU" sz="28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контуре без активного сопротивления</a:t>
            </a:r>
          </a:p>
        </p:txBody>
      </p:sp>
      <p:sp>
        <p:nvSpPr>
          <p:cNvPr id="12291" name="Rectangle 14"/>
          <p:cNvSpPr>
            <a:spLocks noChangeArrowheads="1"/>
          </p:cNvSpPr>
          <p:nvPr/>
        </p:nvSpPr>
        <p:spPr bwMode="auto">
          <a:xfrm>
            <a:off x="1524000" y="981075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Цепь, содержащая индуктивность (</a:t>
            </a:r>
            <a:r>
              <a:rPr lang="en-US" altLang="ru-RU" i="1">
                <a:latin typeface="Times New Roman" panose="02020603050405020304" pitchFamily="18" charset="0"/>
              </a:rPr>
              <a:t>L</a:t>
            </a:r>
            <a:r>
              <a:rPr lang="ru-RU" altLang="ru-RU">
                <a:latin typeface="Times New Roman" panose="02020603050405020304" pitchFamily="18" charset="0"/>
              </a:rPr>
              <a:t>) и ёмкость (</a:t>
            </a:r>
            <a:r>
              <a:rPr lang="ru-RU" altLang="ru-RU" i="1">
                <a:latin typeface="Times New Roman" panose="02020603050405020304" pitchFamily="18" charset="0"/>
              </a:rPr>
              <a:t>С</a:t>
            </a:r>
            <a:r>
              <a:rPr lang="ru-RU" altLang="ru-RU">
                <a:latin typeface="Times New Roman" panose="02020603050405020304" pitchFamily="18" charset="0"/>
              </a:rPr>
              <a:t>) называется </a:t>
            </a:r>
            <a:r>
              <a:rPr lang="ru-RU" altLang="ru-RU" b="1" i="1"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колебательным контуром</a:t>
            </a:r>
            <a:r>
              <a:rPr lang="ru-RU" altLang="ru-RU">
                <a:latin typeface="Times New Roman" panose="02020603050405020304" pitchFamily="18" charset="0"/>
              </a:rPr>
              <a:t>. 			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pic>
        <p:nvPicPr>
          <p:cNvPr id="12292" name="Picture 15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2000251"/>
            <a:ext cx="3765550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16"/>
          <p:cNvSpPr>
            <a:spLocks noChangeArrowheads="1"/>
          </p:cNvSpPr>
          <p:nvPr/>
        </p:nvSpPr>
        <p:spPr bwMode="auto">
          <a:xfrm>
            <a:off x="7810500" y="4071939"/>
            <a:ext cx="1004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Рис.1</a:t>
            </a:r>
            <a:endParaRPr lang="ru-RU" altLang="ru-RU" sz="2800" dirty="0">
              <a:solidFill>
                <a:schemeClr val="folHlink"/>
              </a:solidFill>
            </a:endParaRPr>
          </a:p>
        </p:txBody>
      </p:sp>
      <p:sp>
        <p:nvSpPr>
          <p:cNvPr id="12294" name="Rectangle 17"/>
          <p:cNvSpPr>
            <a:spLocks noChangeArrowheads="1"/>
          </p:cNvSpPr>
          <p:nvPr/>
        </p:nvSpPr>
        <p:spPr bwMode="auto">
          <a:xfrm>
            <a:off x="1524000" y="5072063"/>
            <a:ext cx="91440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Колебания в контуре можно вызвать либо зарядив конденсатор, либо вызвав в индуктивности ток.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Т.к.   </a:t>
            </a:r>
            <a:r>
              <a:rPr lang="en-US" altLang="ru-RU" i="1">
                <a:latin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</a:rPr>
              <a:t>=0, то полная энергия контура  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  <a:r>
              <a:rPr lang="en-US" altLang="ru-RU" b="1" i="1">
                <a:latin typeface="Times New Roman" panose="02020603050405020304" pitchFamily="18" charset="0"/>
              </a:rPr>
              <a:t>E</a:t>
            </a:r>
            <a:r>
              <a:rPr lang="ru-RU" altLang="ru-RU" b="1">
                <a:latin typeface="Times New Roman" panose="02020603050405020304" pitchFamily="18" charset="0"/>
              </a:rPr>
              <a:t>=</a:t>
            </a:r>
            <a:r>
              <a:rPr lang="en-US" altLang="ru-RU" b="1">
                <a:latin typeface="Times New Roman" panose="02020603050405020304" pitchFamily="18" charset="0"/>
              </a:rPr>
              <a:t>const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09F1701-6AB3-4BE6-8659-94B7FFB57789}" type="slidenum">
              <a:rPr lang="ru-RU" altLang="ru-RU" sz="1400">
                <a:latin typeface="Arial" panose="020B0604020202020204" pitchFamily="34" charset="0"/>
              </a:rPr>
              <a:pPr/>
              <a:t>11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4223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524000" y="-8572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В соответствии с законом Кирхгофа (и законом сохранения энергии) 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4395788" y="1073151"/>
          <a:ext cx="175101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Формула" r:id="rId4" imgW="698197" imgH="393529" progId="Equation.3">
                  <p:embed/>
                </p:oleObj>
              </mc:Choice>
              <mc:Fallback>
                <p:oleObj name="Формула" r:id="rId4" imgW="69819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788" y="1073151"/>
                        <a:ext cx="1751012" cy="987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9401175" y="1265239"/>
            <a:ext cx="1174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</a:t>
            </a:r>
            <a:r>
              <a:rPr lang="en-US" altLang="ru-RU">
                <a:latin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</a:rPr>
              <a:t>.1)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1524000" y="1196975"/>
            <a:ext cx="116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i="1">
                <a:latin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</a:rPr>
              <a:t> = 0 </a:t>
            </a:r>
          </a:p>
        </p:txBody>
      </p:sp>
      <p:graphicFrame>
        <p:nvGraphicFramePr>
          <p:cNvPr id="13318" name="Object 7"/>
          <p:cNvGraphicFramePr>
            <a:graphicFrameLocks noChangeAspect="1"/>
          </p:cNvGraphicFramePr>
          <p:nvPr/>
        </p:nvGraphicFramePr>
        <p:xfrm>
          <a:off x="1666875" y="2357438"/>
          <a:ext cx="127000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Формула" r:id="rId6" imgW="507780" imgH="393529" progId="Equation.3">
                  <p:embed/>
                </p:oleObj>
              </mc:Choice>
              <mc:Fallback>
                <p:oleObj name="Формула" r:id="rId6" imgW="50778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2357438"/>
                        <a:ext cx="1270000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9"/>
          <p:cNvGraphicFramePr>
            <a:graphicFrameLocks noChangeAspect="1"/>
          </p:cNvGraphicFramePr>
          <p:nvPr/>
        </p:nvGraphicFramePr>
        <p:xfrm>
          <a:off x="3881438" y="2286000"/>
          <a:ext cx="2032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Формула" r:id="rId8" imgW="812447" imgH="457002" progId="Equation.3">
                  <p:embed/>
                </p:oleObj>
              </mc:Choice>
              <mc:Fallback>
                <p:oleObj name="Формула" r:id="rId8" imgW="812447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8" y="2286000"/>
                        <a:ext cx="2032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11"/>
          <p:cNvGraphicFramePr>
            <a:graphicFrameLocks noChangeAspect="1"/>
          </p:cNvGraphicFramePr>
          <p:nvPr/>
        </p:nvGraphicFramePr>
        <p:xfrm>
          <a:off x="6810375" y="2200276"/>
          <a:ext cx="2643188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Формула" r:id="rId10" imgW="977900" imgH="419100" progId="Equation.3">
                  <p:embed/>
                </p:oleObj>
              </mc:Choice>
              <mc:Fallback>
                <p:oleObj name="Формула" r:id="rId10" imgW="977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75" y="2200276"/>
                        <a:ext cx="2643188" cy="1133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17"/>
          <p:cNvGraphicFramePr>
            <a:graphicFrameLocks noChangeAspect="1"/>
          </p:cNvGraphicFramePr>
          <p:nvPr/>
        </p:nvGraphicFramePr>
        <p:xfrm>
          <a:off x="6381751" y="4214813"/>
          <a:ext cx="2047875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Формула" r:id="rId12" imgW="812447" imgH="469696" progId="Equation.3">
                  <p:embed/>
                </p:oleObj>
              </mc:Choice>
              <mc:Fallback>
                <p:oleObj name="Формула" r:id="rId12" imgW="812447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1" y="4214813"/>
                        <a:ext cx="2047875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20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3323" name="Object 19"/>
          <p:cNvGraphicFramePr>
            <a:graphicFrameLocks noChangeAspect="1"/>
          </p:cNvGraphicFramePr>
          <p:nvPr/>
        </p:nvGraphicFramePr>
        <p:xfrm>
          <a:off x="2524125" y="4214814"/>
          <a:ext cx="264795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Формула" r:id="rId14" imgW="1066800" imgH="482600" progId="Equation.3">
                  <p:embed/>
                </p:oleObj>
              </mc:Choice>
              <mc:Fallback>
                <p:oleObj name="Формула" r:id="rId14" imgW="1066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4214814"/>
                        <a:ext cx="2647950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Rectangle 21"/>
          <p:cNvSpPr>
            <a:spLocks noChangeArrowheads="1"/>
          </p:cNvSpPr>
          <p:nvPr/>
        </p:nvSpPr>
        <p:spPr bwMode="auto">
          <a:xfrm>
            <a:off x="1524001" y="4500563"/>
            <a:ext cx="80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(2</a:t>
            </a:r>
            <a:r>
              <a:rPr lang="en-US" altLang="ru-RU" sz="2000">
                <a:latin typeface="Times New Roman" panose="02020603050405020304" pitchFamily="18" charset="0"/>
              </a:rPr>
              <a:t>0</a:t>
            </a:r>
            <a:r>
              <a:rPr lang="ru-RU" altLang="ru-RU" sz="2000">
                <a:latin typeface="Times New Roman" panose="02020603050405020304" pitchFamily="18" charset="0"/>
              </a:rPr>
              <a:t>.2)</a:t>
            </a:r>
          </a:p>
        </p:txBody>
      </p:sp>
      <p:sp>
        <p:nvSpPr>
          <p:cNvPr id="13325" name="Rectangle 23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3326" name="Object 22"/>
          <p:cNvGraphicFramePr>
            <a:graphicFrameLocks noChangeAspect="1"/>
          </p:cNvGraphicFramePr>
          <p:nvPr/>
        </p:nvGraphicFramePr>
        <p:xfrm>
          <a:off x="3359151" y="6140451"/>
          <a:ext cx="355917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Формула" r:id="rId16" imgW="1409088" imgH="241195" progId="Equation.3">
                  <p:embed/>
                </p:oleObj>
              </mc:Choice>
              <mc:Fallback>
                <p:oleObj name="Формула" r:id="rId16" imgW="140908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1" y="6140451"/>
                        <a:ext cx="355917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Rectangle 24"/>
          <p:cNvSpPr>
            <a:spLocks noChangeArrowheads="1"/>
          </p:cNvSpPr>
          <p:nvPr/>
        </p:nvSpPr>
        <p:spPr bwMode="auto">
          <a:xfrm>
            <a:off x="7710488" y="6159500"/>
            <a:ext cx="1174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</a:t>
            </a:r>
            <a:r>
              <a:rPr lang="en-US" altLang="ru-RU">
                <a:latin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</a:rPr>
              <a:t>.3)</a:t>
            </a:r>
          </a:p>
        </p:txBody>
      </p:sp>
      <p:sp>
        <p:nvSpPr>
          <p:cNvPr id="13328" name="Rectangle 38"/>
          <p:cNvSpPr>
            <a:spLocks noChangeArrowheads="1"/>
          </p:cNvSpPr>
          <p:nvPr/>
        </p:nvSpPr>
        <p:spPr bwMode="auto">
          <a:xfrm>
            <a:off x="1524000" y="3573464"/>
            <a:ext cx="9144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Вновь мы получили 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диф. ур. второго порядка:</a:t>
            </a:r>
          </a:p>
        </p:txBody>
      </p:sp>
      <p:sp>
        <p:nvSpPr>
          <p:cNvPr id="13329" name="Rectangle 42"/>
          <p:cNvSpPr>
            <a:spLocks noChangeArrowheads="1"/>
          </p:cNvSpPr>
          <p:nvPr/>
        </p:nvSpPr>
        <p:spPr bwMode="auto">
          <a:xfrm>
            <a:off x="1524000" y="5459413"/>
            <a:ext cx="84264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100" b="1" i="1">
                <a:solidFill>
                  <a:srgbClr val="C00000"/>
                </a:solidFill>
                <a:latin typeface="Times New Roman" panose="02020603050405020304" pitchFamily="18" charset="0"/>
              </a:rPr>
              <a:t>   Решение уравнения </a:t>
            </a:r>
            <a:r>
              <a:rPr lang="ru-RU" altLang="ru-RU" sz="3100">
                <a:latin typeface="Times New Roman" panose="02020603050405020304" pitchFamily="18" charset="0"/>
              </a:rPr>
              <a:t>- гармоническая функция: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6311900" y="5553075"/>
            <a:ext cx="2133600" cy="47625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3CC4D0D-7CA7-4876-BAD1-3580326B2E4D}" type="slidenum">
              <a:rPr lang="ru-RU" altLang="ru-RU" sz="1400">
                <a:latin typeface="Arial" panose="020B0604020202020204" pitchFamily="34" charset="0"/>
              </a:rPr>
              <a:pPr/>
              <a:t>12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13331" name="Скругленный прямоугольник 21"/>
          <p:cNvSpPr>
            <a:spLocks noChangeArrowheads="1"/>
          </p:cNvSpPr>
          <p:nvPr/>
        </p:nvSpPr>
        <p:spPr bwMode="auto">
          <a:xfrm>
            <a:off x="2309813" y="4214814"/>
            <a:ext cx="3071812" cy="12144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3332" name="Скругленный прямоугольник 22"/>
          <p:cNvSpPr>
            <a:spLocks noChangeArrowheads="1"/>
          </p:cNvSpPr>
          <p:nvPr/>
        </p:nvSpPr>
        <p:spPr bwMode="auto">
          <a:xfrm>
            <a:off x="6167439" y="4214813"/>
            <a:ext cx="2714625" cy="11430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3333" name="Прямоугольник 23"/>
          <p:cNvSpPr>
            <a:spLocks noChangeArrowheads="1"/>
          </p:cNvSpPr>
          <p:nvPr/>
        </p:nvSpPr>
        <p:spPr bwMode="auto">
          <a:xfrm>
            <a:off x="8882063" y="4214813"/>
            <a:ext cx="1936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Собственная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частота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контура</a:t>
            </a:r>
          </a:p>
        </p:txBody>
      </p:sp>
    </p:spTree>
    <p:extLst>
      <p:ext uri="{BB962C8B-B14F-4D97-AF65-F5344CB8AC3E}">
        <p14:creationId xmlns:p14="http://schemas.microsoft.com/office/powerpoint/2010/main" val="228792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1524000" y="2286000"/>
            <a:ext cx="9144000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sz="3000">
                <a:latin typeface="Times New Roman" panose="02020603050405020304" pitchFamily="18" charset="0"/>
              </a:rPr>
              <a:t>Таким образом, </a:t>
            </a:r>
            <a:r>
              <a:rPr lang="ru-RU" altLang="ru-RU" sz="3000">
                <a:solidFill>
                  <a:srgbClr val="C00000"/>
                </a:solidFill>
                <a:latin typeface="Times New Roman" panose="02020603050405020304" pitchFamily="18" charset="0"/>
              </a:rPr>
              <a:t>заряд на обкладке конденсатора изменяется по гармоническому закону с частотой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3000" b="1" i="1">
                <a:solidFill>
                  <a:srgbClr val="C00000"/>
                </a:solidFill>
                <a:latin typeface="Times New Roman" panose="02020603050405020304" pitchFamily="18" charset="0"/>
              </a:rPr>
              <a:t>ω</a:t>
            </a:r>
            <a:r>
              <a:rPr lang="ru-RU" altLang="ru-RU" sz="30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3000" b="1" i="1">
                <a:solidFill>
                  <a:srgbClr val="C00000"/>
                </a:solidFill>
                <a:latin typeface="Times New Roman" panose="02020603050405020304" pitchFamily="18" charset="0"/>
              </a:rPr>
              <a:t> – собственная частота контура.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3000">
                <a:latin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Период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колебаний определяется по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формуле Томсона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: 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1" name="Object 6"/>
          <p:cNvGraphicFramePr>
            <a:graphicFrameLocks noChangeAspect="1"/>
          </p:cNvGraphicFramePr>
          <p:nvPr/>
        </p:nvGraphicFramePr>
        <p:xfrm>
          <a:off x="1666875" y="5214938"/>
          <a:ext cx="3976688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Формула" r:id="rId4" imgW="1586811" imgH="495085" progId="Equation.3">
                  <p:embed/>
                </p:oleObj>
              </mc:Choice>
              <mc:Fallback>
                <p:oleObj name="Формула" r:id="rId4" imgW="158681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5214938"/>
                        <a:ext cx="3976688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1524001" y="30080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3" name="Object 8"/>
          <p:cNvGraphicFramePr>
            <a:graphicFrameLocks noChangeAspect="1"/>
          </p:cNvGraphicFramePr>
          <p:nvPr/>
        </p:nvGraphicFramePr>
        <p:xfrm>
          <a:off x="6310313" y="5286375"/>
          <a:ext cx="293211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Формула" r:id="rId6" imgW="888614" imgH="253890" progId="Equation.3">
                  <p:embed/>
                </p:oleObj>
              </mc:Choice>
              <mc:Fallback>
                <p:oleObj name="Формула" r:id="rId6" imgW="888614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0313" y="5286375"/>
                        <a:ext cx="2932112" cy="9286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9453564" y="5429251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(2</a:t>
            </a:r>
            <a:r>
              <a:rPr lang="en-US" altLang="ru-RU" sz="2400">
                <a:latin typeface="Times New Roman" panose="02020603050405020304" pitchFamily="18" charset="0"/>
              </a:rPr>
              <a:t>0</a:t>
            </a:r>
            <a:r>
              <a:rPr lang="ru-RU" altLang="ru-RU" sz="2400">
                <a:latin typeface="Times New Roman" panose="02020603050405020304" pitchFamily="18" charset="0"/>
              </a:rPr>
              <a:t>.4)</a:t>
            </a:r>
          </a:p>
        </p:txBody>
      </p:sp>
      <p:sp>
        <p:nvSpPr>
          <p:cNvPr id="14345" name="Rectangle 12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7E93B3A-2BB4-459C-B7B2-1B86F9418CB8}" type="slidenum">
              <a:rPr lang="ru-RU" altLang="ru-RU" sz="1400">
                <a:latin typeface="Arial" panose="020B0604020202020204" pitchFamily="34" charset="0"/>
              </a:rPr>
              <a:pPr/>
              <a:t>13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14347" name="Скругленный прямоугольник 18"/>
          <p:cNvSpPr>
            <a:spLocks noChangeArrowheads="1"/>
          </p:cNvSpPr>
          <p:nvPr/>
        </p:nvSpPr>
        <p:spPr bwMode="auto">
          <a:xfrm>
            <a:off x="6310314" y="5214938"/>
            <a:ext cx="2928937" cy="107156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8" name="Object 29"/>
          <p:cNvGraphicFramePr>
            <a:graphicFrameLocks noChangeAspect="1"/>
          </p:cNvGraphicFramePr>
          <p:nvPr/>
        </p:nvGraphicFramePr>
        <p:xfrm>
          <a:off x="6310314" y="857251"/>
          <a:ext cx="355917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Формула" r:id="rId8" imgW="1409088" imgH="241195" progId="Equation.3">
                  <p:embed/>
                </p:oleObj>
              </mc:Choice>
              <mc:Fallback>
                <p:oleObj name="Формула" r:id="rId8" imgW="140908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0314" y="857251"/>
                        <a:ext cx="355917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9" name="Picture 15" descr="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1"/>
            <a:ext cx="28575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799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5363" name="Object 2"/>
          <p:cNvGraphicFramePr>
            <a:graphicFrameLocks noChangeAspect="1"/>
          </p:cNvGraphicFramePr>
          <p:nvPr/>
        </p:nvGraphicFramePr>
        <p:xfrm>
          <a:off x="4538664" y="4071939"/>
          <a:ext cx="233362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4" imgW="748975" imgH="241195" progId="Equation.3">
                  <p:embed/>
                </p:oleObj>
              </mc:Choice>
              <mc:Fallback>
                <p:oleObj name="Формула" r:id="rId4" imgW="74897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8664" y="4071939"/>
                        <a:ext cx="2333625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635126" y="1214438"/>
          <a:ext cx="2276475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Формула" r:id="rId6" imgW="914400" imgH="495300" progId="Equation.3">
                  <p:embed/>
                </p:oleObj>
              </mc:Choice>
              <mc:Fallback>
                <p:oleObj name="Формула" r:id="rId6" imgW="914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6" y="1214438"/>
                        <a:ext cx="2276475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9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5368" name="Rectangle 10"/>
          <p:cNvSpPr>
            <a:spLocks noChangeArrowheads="1"/>
          </p:cNvSpPr>
          <p:nvPr/>
        </p:nvSpPr>
        <p:spPr bwMode="auto">
          <a:xfrm>
            <a:off x="3881439" y="1285875"/>
            <a:ext cx="2428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Закон Ома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для контура</a:t>
            </a:r>
          </a:p>
        </p:txBody>
      </p:sp>
      <p:sp>
        <p:nvSpPr>
          <p:cNvPr id="15369" name="Rectangle 11"/>
          <p:cNvSpPr>
            <a:spLocks noChangeArrowheads="1"/>
          </p:cNvSpPr>
          <p:nvPr/>
        </p:nvSpPr>
        <p:spPr bwMode="auto">
          <a:xfrm>
            <a:off x="1739900" y="5013325"/>
            <a:ext cx="8820150" cy="15636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На емкости ток опережает напряжение на </a:t>
            </a:r>
            <a:r>
              <a:rPr lang="en-US" altLang="ru-RU">
                <a:latin typeface="Times New Roman" panose="02020603050405020304" pitchFamily="18" charset="0"/>
              </a:rPr>
              <a:t>π</a:t>
            </a:r>
            <a:r>
              <a:rPr lang="ru-RU" altLang="ru-RU" i="1">
                <a:latin typeface="Times New Roman" panose="02020603050405020304" pitchFamily="18" charset="0"/>
              </a:rPr>
              <a:t>/</a:t>
            </a:r>
            <a:r>
              <a:rPr lang="ru-RU" altLang="ru-RU">
                <a:latin typeface="Times New Roman" panose="02020603050405020304" pitchFamily="18" charset="0"/>
              </a:rPr>
              <a:t>2.</a:t>
            </a:r>
            <a:endParaRPr lang="ru-RU" altLang="ru-RU" i="1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На индуктивности наоборот напряжение опережает ток на </a:t>
            </a:r>
            <a:r>
              <a:rPr lang="en-US" altLang="ru-RU">
                <a:latin typeface="Times New Roman" panose="02020603050405020304" pitchFamily="18" charset="0"/>
              </a:rPr>
              <a:t>π</a:t>
            </a:r>
            <a:r>
              <a:rPr lang="ru-RU" altLang="ru-RU" i="1">
                <a:latin typeface="Times New Roman" panose="02020603050405020304" pitchFamily="18" charset="0"/>
              </a:rPr>
              <a:t>/</a:t>
            </a:r>
            <a:r>
              <a:rPr lang="ru-RU" altLang="ru-RU">
                <a:latin typeface="Times New Roman" panose="02020603050405020304" pitchFamily="18" charset="0"/>
              </a:rPr>
              <a:t>2</a:t>
            </a:r>
            <a:r>
              <a:rPr lang="ru-RU" altLang="ru-RU" i="1">
                <a:latin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5370" name="Rectangle 14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5371" name="Object 13"/>
          <p:cNvGraphicFramePr>
            <a:graphicFrameLocks noChangeAspect="1"/>
          </p:cNvGraphicFramePr>
          <p:nvPr/>
        </p:nvGraphicFramePr>
        <p:xfrm>
          <a:off x="1595439" y="2928938"/>
          <a:ext cx="8893175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Формула" r:id="rId8" imgW="3632200" imgH="495300" progId="Equation.3">
                  <p:embed/>
                </p:oleObj>
              </mc:Choice>
              <mc:Fallback>
                <p:oleObj name="Формула" r:id="rId8" imgW="36322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439" y="2928938"/>
                        <a:ext cx="8893175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858E33-DF8C-48EF-BFB4-99ED3E2AE8B9}" type="slidenum">
              <a:rPr lang="ru-RU" altLang="ru-RU" sz="1400">
                <a:latin typeface="Arial" panose="020B0604020202020204" pitchFamily="34" charset="0"/>
              </a:rPr>
              <a:pPr/>
              <a:t>14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15373" name="Object 19"/>
          <p:cNvGraphicFramePr>
            <a:graphicFrameLocks noChangeAspect="1"/>
          </p:cNvGraphicFramePr>
          <p:nvPr/>
        </p:nvGraphicFramePr>
        <p:xfrm>
          <a:off x="1666875" y="0"/>
          <a:ext cx="6865938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Формула" r:id="rId10" imgW="2743200" imgH="457200" progId="Equation.3">
                  <p:embed/>
                </p:oleObj>
              </mc:Choice>
              <mc:Fallback>
                <p:oleObj name="Формула" r:id="rId10" imgW="2743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0"/>
                        <a:ext cx="6865938" cy="114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4" name="Скругленный прямоугольник 15"/>
          <p:cNvSpPr>
            <a:spLocks noChangeArrowheads="1"/>
          </p:cNvSpPr>
          <p:nvPr/>
        </p:nvSpPr>
        <p:spPr bwMode="auto">
          <a:xfrm>
            <a:off x="1524000" y="1214439"/>
            <a:ext cx="2357438" cy="12144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5375" name="Прямоугольник 16"/>
          <p:cNvSpPr>
            <a:spLocks noChangeArrowheads="1"/>
          </p:cNvSpPr>
          <p:nvPr/>
        </p:nvSpPr>
        <p:spPr bwMode="auto">
          <a:xfrm>
            <a:off x="8382000" y="1071564"/>
            <a:ext cx="2286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– волновое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сопротивл.</a:t>
            </a:r>
            <a:r>
              <a:rPr lang="ru-RU" altLang="ru-RU">
                <a:latin typeface="Times New Roman" panose="02020603050405020304" pitchFamily="18" charset="0"/>
              </a:rPr>
              <a:t>     	[Ом]. </a:t>
            </a:r>
          </a:p>
        </p:txBody>
      </p:sp>
      <p:graphicFrame>
        <p:nvGraphicFramePr>
          <p:cNvPr id="15376" name="Object 6"/>
          <p:cNvGraphicFramePr>
            <a:graphicFrameLocks noChangeAspect="1"/>
          </p:cNvGraphicFramePr>
          <p:nvPr/>
        </p:nvGraphicFramePr>
        <p:xfrm>
          <a:off x="7524751" y="1143001"/>
          <a:ext cx="82232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Формула" r:id="rId12" imgW="330057" imgH="495085" progId="Equation.3">
                  <p:embed/>
                </p:oleObj>
              </mc:Choice>
              <mc:Fallback>
                <p:oleObj name="Формула" r:id="rId12" imgW="330057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1" y="1143001"/>
                        <a:ext cx="822325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7" name="Прямоугольник 18"/>
          <p:cNvSpPr>
            <a:spLocks noChangeArrowheads="1"/>
          </p:cNvSpPr>
          <p:nvPr/>
        </p:nvSpPr>
        <p:spPr bwMode="auto">
          <a:xfrm>
            <a:off x="8667750" y="0"/>
            <a:ext cx="18240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</a:rPr>
              <a:t>Напряжение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</a:rPr>
              <a:t> на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</a:rPr>
              <a:t> конденсаторе</a:t>
            </a:r>
          </a:p>
        </p:txBody>
      </p:sp>
      <p:sp>
        <p:nvSpPr>
          <p:cNvPr id="15378" name="Прямоугольник 19"/>
          <p:cNvSpPr>
            <a:spLocks noChangeArrowheads="1"/>
          </p:cNvSpPr>
          <p:nvPr/>
        </p:nvSpPr>
        <p:spPr bwMode="auto">
          <a:xfrm>
            <a:off x="1809750" y="2643188"/>
            <a:ext cx="17160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Ток в цепи:</a:t>
            </a:r>
          </a:p>
        </p:txBody>
      </p:sp>
      <p:sp>
        <p:nvSpPr>
          <p:cNvPr id="15379" name="Прямоугольник 20"/>
          <p:cNvSpPr>
            <a:spLocks noChangeArrowheads="1"/>
          </p:cNvSpPr>
          <p:nvPr/>
        </p:nvSpPr>
        <p:spPr bwMode="auto">
          <a:xfrm>
            <a:off x="6953251" y="4214813"/>
            <a:ext cx="2543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Амплитуда тока</a:t>
            </a:r>
            <a:endParaRPr lang="ru-RU" altLang="ru-RU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80" name="TextBox 1"/>
          <p:cNvSpPr txBox="1">
            <a:spLocks noChangeArrowheads="1"/>
          </p:cNvSpPr>
          <p:nvPr/>
        </p:nvSpPr>
        <p:spPr bwMode="auto">
          <a:xfrm>
            <a:off x="6456363" y="1557339"/>
            <a:ext cx="10525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(</a:t>
            </a:r>
            <a:r>
              <a:rPr lang="en-US" altLang="ru-RU" sz="2800">
                <a:latin typeface="Times New Roman" panose="02020603050405020304" pitchFamily="18" charset="0"/>
              </a:rPr>
              <a:t>20</a:t>
            </a:r>
            <a:r>
              <a:rPr lang="ru-RU" altLang="ru-RU" sz="2800">
                <a:latin typeface="Times New Roman" panose="02020603050405020304" pitchFamily="18" charset="0"/>
              </a:rPr>
              <a:t>.5)</a:t>
            </a:r>
          </a:p>
        </p:txBody>
      </p:sp>
    </p:spTree>
    <p:extLst>
      <p:ext uri="{BB962C8B-B14F-4D97-AF65-F5344CB8AC3E}">
        <p14:creationId xmlns:p14="http://schemas.microsoft.com/office/powerpoint/2010/main" val="91098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0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A01F2D-FC04-48D4-A814-F249B8415706}" type="slidenum">
              <a:rPr lang="ru-RU" altLang="ru-RU" sz="1400">
                <a:latin typeface="Arial" panose="020B0604020202020204" pitchFamily="34" charset="0"/>
              </a:rPr>
              <a:pPr/>
              <a:t>15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16388" name="Прямоугольник 6"/>
          <p:cNvSpPr>
            <a:spLocks noChangeArrowheads="1"/>
          </p:cNvSpPr>
          <p:nvPr/>
        </p:nvSpPr>
        <p:spPr bwMode="auto">
          <a:xfrm>
            <a:off x="152400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latin typeface="Times New Roman" panose="02020603050405020304" pitchFamily="18" charset="0"/>
              </a:rPr>
              <a:t>   Если энергия конденсатора равна нулю (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потенц. энергия</a:t>
            </a:r>
            <a:r>
              <a:rPr lang="ru-RU" altLang="ru-RU" sz="2400" b="1" i="1">
                <a:latin typeface="Times New Roman" panose="02020603050405020304" pitchFamily="18" charset="0"/>
              </a:rPr>
              <a:t>), то энергия магнитного поля максимальна (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кинетич.) </a:t>
            </a:r>
            <a:r>
              <a:rPr lang="ru-RU" altLang="ru-RU" sz="2400" b="1" i="1">
                <a:latin typeface="Times New Roman" panose="02020603050405020304" pitchFamily="18" charset="0"/>
              </a:rPr>
              <a:t>и наоборот...</a:t>
            </a:r>
          </a:p>
        </p:txBody>
      </p:sp>
    </p:spTree>
    <p:extLst>
      <p:ext uri="{BB962C8B-B14F-4D97-AF65-F5344CB8AC3E}">
        <p14:creationId xmlns:p14="http://schemas.microsoft.com/office/powerpoint/2010/main" val="287413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524001" y="25381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524000" y="333375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524000" y="214314"/>
            <a:ext cx="9144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   </a:t>
            </a:r>
            <a:r>
              <a:rPr lang="ru-RU" altLang="ru-RU">
                <a:latin typeface="Times New Roman" panose="02020603050405020304" pitchFamily="18" charset="0"/>
              </a:rPr>
              <a:t>Из сопоставления электрических и механических колебаний следует, что: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D0D0D"/>
                </a:solidFill>
                <a:latin typeface="Times New Roman" panose="02020603050405020304" pitchFamily="18" charset="0"/>
              </a:rPr>
              <a:t>энергия электрического поля </a:t>
            </a:r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524001" y="23904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14" name="Object 7"/>
          <p:cNvGraphicFramePr>
            <a:graphicFrameLocks noChangeAspect="1"/>
          </p:cNvGraphicFramePr>
          <p:nvPr/>
        </p:nvGraphicFramePr>
        <p:xfrm>
          <a:off x="7319963" y="908051"/>
          <a:ext cx="148431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4" imgW="596900" imgH="482600" progId="Equation.3">
                  <p:embed/>
                </p:oleObj>
              </mc:Choice>
              <mc:Fallback>
                <p:oleObj name="Формула" r:id="rId4" imgW="596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908051"/>
                        <a:ext cx="1484312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10"/>
          <p:cNvSpPr>
            <a:spLocks noChangeArrowheads="1"/>
          </p:cNvSpPr>
          <p:nvPr/>
        </p:nvSpPr>
        <p:spPr bwMode="auto">
          <a:xfrm>
            <a:off x="1524000" y="2500313"/>
            <a:ext cx="91440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D0D0D"/>
                </a:solidFill>
                <a:latin typeface="Times New Roman" panose="02020603050405020304" pitchFamily="18" charset="0"/>
              </a:rPr>
              <a:t>энергия магнитного поля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аналогична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кинетической энергии</a:t>
            </a:r>
            <a:r>
              <a:rPr lang="ru-RU" altLang="ru-RU" b="1" i="1">
                <a:latin typeface="Times New Roman" panose="02020603050405020304" pitchFamily="18" charset="0"/>
              </a:rPr>
              <a:t>; </a:t>
            </a:r>
            <a:endParaRPr lang="en-US" altLang="ru-RU" b="1" i="1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Индуктивность</a:t>
            </a:r>
            <a:r>
              <a:rPr lang="ru-RU" altLang="ru-RU">
                <a:solidFill>
                  <a:srgbClr val="339933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en-US" altLang="ru-RU" i="1">
                <a:latin typeface="Times New Roman" panose="02020603050405020304" pitchFamily="18" charset="0"/>
              </a:rPr>
              <a:t>L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0D0D0D"/>
                </a:solidFill>
                <a:latin typeface="Times New Roman" panose="02020603050405020304" pitchFamily="18" charset="0"/>
              </a:rPr>
              <a:t>играет роль массы </a:t>
            </a:r>
            <a:r>
              <a:rPr lang="ru-RU" altLang="ru-RU" i="1">
                <a:latin typeface="Times New Roman" panose="02020603050405020304" pitchFamily="18" charset="0"/>
              </a:rPr>
              <a:t>т</a:t>
            </a:r>
            <a:endParaRPr lang="en-US" altLang="ru-RU" i="1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1</a:t>
            </a:r>
            <a:r>
              <a:rPr lang="ru-RU" altLang="ru-RU" i="1">
                <a:latin typeface="Times New Roman" panose="02020603050405020304" pitchFamily="18" charset="0"/>
              </a:rPr>
              <a:t>/С –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0D0D0D"/>
                </a:solidFill>
                <a:latin typeface="Times New Roman" panose="02020603050405020304" pitchFamily="18" charset="0"/>
              </a:rPr>
              <a:t>роль коэффициента жесткости </a:t>
            </a:r>
            <a:r>
              <a:rPr lang="en-US" altLang="ru-RU" i="1">
                <a:latin typeface="Times New Roman" panose="02020603050405020304" pitchFamily="18" charset="0"/>
              </a:rPr>
              <a:t>k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endParaRPr lang="en-US" altLang="ru-RU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 Заряду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en-US" altLang="ru-RU" i="1">
                <a:latin typeface="Times New Roman" panose="02020603050405020304" pitchFamily="18" charset="0"/>
              </a:rPr>
              <a:t>q</a:t>
            </a:r>
            <a:r>
              <a:rPr lang="ru-RU" altLang="ru-RU">
                <a:latin typeface="Times New Roman" panose="02020603050405020304" pitchFamily="18" charset="0"/>
              </a:rPr>
              <a:t> соответствует 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смещение маятника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</a:rPr>
              <a:t>х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Силе тока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</a:rPr>
              <a:t>  </a:t>
            </a:r>
            <a:r>
              <a:rPr lang="en-US" altLang="ru-RU" i="1">
                <a:latin typeface="Times New Roman" panose="02020603050405020304" pitchFamily="18" charset="0"/>
              </a:rPr>
              <a:t>I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скорость</a:t>
            </a:r>
            <a:r>
              <a:rPr lang="ru-RU" altLang="ru-RU">
                <a:latin typeface="Times New Roman" panose="02020603050405020304" pitchFamily="18" charset="0"/>
              </a:rPr>
              <a:t> υ </a:t>
            </a:r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1524001" y="1857376"/>
            <a:ext cx="8977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b="1" i="1" dirty="0">
                <a:solidFill>
                  <a:srgbClr val="CC3300"/>
                </a:solidFill>
              </a:rPr>
              <a:t>аналогична </a:t>
            </a:r>
            <a:r>
              <a:rPr lang="ru-RU" altLang="ru-RU" sz="2800" b="1" i="1" dirty="0">
                <a:solidFill>
                  <a:srgbClr val="C00000"/>
                </a:solidFill>
              </a:rPr>
              <a:t>потенциальной </a:t>
            </a:r>
            <a:r>
              <a:rPr lang="ru-RU" altLang="ru-RU" sz="2800" b="1" i="1" dirty="0">
                <a:solidFill>
                  <a:srgbClr val="CC3300"/>
                </a:solidFill>
              </a:rPr>
              <a:t>энергии   </a:t>
            </a:r>
            <a:r>
              <a:rPr lang="ru-RU" alt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упругой деформации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1DDB13D-80C6-4FF6-A630-B3BEF0FC38AE}" type="slidenum">
              <a:rPr lang="ru-RU" altLang="ru-RU" sz="1400">
                <a:latin typeface="Arial" panose="020B0604020202020204" pitchFamily="34" charset="0"/>
              </a:rPr>
              <a:pPr/>
              <a:t>16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12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20.2м Свободные затухающие механические </a:t>
            </a:r>
          </a:p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колебания</a:t>
            </a:r>
          </a:p>
        </p:txBody>
      </p:sp>
      <p:sp>
        <p:nvSpPr>
          <p:cNvPr id="18435" name="Rectangle 16"/>
          <p:cNvSpPr>
            <a:spLocks noChangeArrowheads="1"/>
          </p:cNvSpPr>
          <p:nvPr/>
        </p:nvSpPr>
        <p:spPr bwMode="auto">
          <a:xfrm>
            <a:off x="1524000" y="1243013"/>
            <a:ext cx="9144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Все реальные колебания являются затухающими. Энергия механических колебаний постепенно расходуется на работу против сил трения и амплитуда колебаний уменьшается. </a:t>
            </a:r>
          </a:p>
        </p:txBody>
      </p:sp>
      <p:sp>
        <p:nvSpPr>
          <p:cNvPr id="18436" name="Rectangle 18"/>
          <p:cNvSpPr>
            <a:spLocks noChangeArrowheads="1"/>
          </p:cNvSpPr>
          <p:nvPr/>
        </p:nvSpPr>
        <p:spPr bwMode="auto">
          <a:xfrm>
            <a:off x="2024064" y="3429000"/>
            <a:ext cx="6345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Сила трения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(или </a:t>
            </a:r>
            <a:r>
              <a:rPr lang="ru-RU" altLang="ru-RU" i="1">
                <a:latin typeface="Times New Roman" panose="02020603050405020304" pitchFamily="18" charset="0"/>
              </a:rPr>
              <a:t>сопротивления</a:t>
            </a:r>
            <a:r>
              <a:rPr lang="ru-RU" altLang="ru-RU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8437" name="Rectangle 20"/>
          <p:cNvSpPr>
            <a:spLocks noChangeArrowheads="1"/>
          </p:cNvSpPr>
          <p:nvPr/>
        </p:nvSpPr>
        <p:spPr bwMode="auto">
          <a:xfrm>
            <a:off x="1524001" y="29889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18438" name="Object 19"/>
          <p:cNvGraphicFramePr>
            <a:graphicFrameLocks noChangeAspect="1"/>
          </p:cNvGraphicFramePr>
          <p:nvPr/>
        </p:nvGraphicFramePr>
        <p:xfrm>
          <a:off x="5375275" y="4149725"/>
          <a:ext cx="17208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5" imgW="698197" imgH="291973" progId="Equation.3">
                  <p:embed/>
                </p:oleObj>
              </mc:Choice>
              <mc:Fallback>
                <p:oleObj name="Формула" r:id="rId5" imgW="698197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5" y="4149725"/>
                        <a:ext cx="1720850" cy="730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Rectangle 22"/>
          <p:cNvSpPr>
            <a:spLocks noChangeArrowheads="1"/>
          </p:cNvSpPr>
          <p:nvPr/>
        </p:nvSpPr>
        <p:spPr bwMode="auto">
          <a:xfrm>
            <a:off x="2495550" y="5081589"/>
            <a:ext cx="66421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сопротивления, </a:t>
            </a:r>
          </a:p>
        </p:txBody>
      </p:sp>
      <p:grpSp>
        <p:nvGrpSpPr>
          <p:cNvPr id="18440" name="Group 25"/>
          <p:cNvGrpSpPr>
            <a:grpSpLocks/>
          </p:cNvGrpSpPr>
          <p:nvPr/>
        </p:nvGrpSpPr>
        <p:grpSpPr bwMode="auto">
          <a:xfrm>
            <a:off x="3071814" y="5589589"/>
            <a:ext cx="4111625" cy="579437"/>
            <a:chOff x="385" y="3110"/>
            <a:chExt cx="2590" cy="365"/>
          </a:xfrm>
        </p:grpSpPr>
        <p:graphicFrame>
          <p:nvGraphicFramePr>
            <p:cNvPr id="18441" name="Object 21"/>
            <p:cNvGraphicFramePr>
              <a:graphicFrameLocks noChangeAspect="1"/>
            </p:cNvGraphicFramePr>
            <p:nvPr/>
          </p:nvGraphicFramePr>
          <p:xfrm>
            <a:off x="385" y="3113"/>
            <a:ext cx="22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3" name="Формула" r:id="rId7" imgW="139639" imgH="203112" progId="Equation.3">
                    <p:embed/>
                  </p:oleObj>
                </mc:Choice>
                <mc:Fallback>
                  <p:oleObj name="Формула" r:id="rId7" imgW="139639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3113"/>
                          <a:ext cx="227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2" name="Rectangle 24"/>
            <p:cNvSpPr>
              <a:spLocks noChangeArrowheads="1"/>
            </p:cNvSpPr>
            <p:nvPr/>
          </p:nvSpPr>
          <p:spPr bwMode="auto">
            <a:xfrm>
              <a:off x="567" y="3110"/>
              <a:ext cx="240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>
                  <a:latin typeface="Times New Roman" panose="02020603050405020304" pitchFamily="18" charset="0"/>
                </a:rPr>
                <a:t>– скорость движения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26791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9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9459" name="Rectangle 12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9460" name="Rectangle 14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9461" name="Rectangle 23"/>
          <p:cNvSpPr>
            <a:spLocks noChangeArrowheads="1"/>
          </p:cNvSpPr>
          <p:nvPr/>
        </p:nvSpPr>
        <p:spPr bwMode="auto">
          <a:xfrm>
            <a:off x="152400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Второй закон Ньютона для затухающих </a:t>
            </a:r>
            <a:r>
              <a:rPr lang="ru-RU" altLang="ru-RU" i="1">
                <a:latin typeface="Times New Roman" panose="02020603050405020304" pitchFamily="18" charset="0"/>
              </a:rPr>
              <a:t>прямолинейных</a:t>
            </a:r>
            <a:r>
              <a:rPr lang="ru-RU" altLang="ru-RU">
                <a:latin typeface="Times New Roman" panose="02020603050405020304" pitchFamily="18" charset="0"/>
              </a:rPr>
              <a:t> колебаний вдоль оси </a:t>
            </a:r>
            <a:r>
              <a:rPr lang="en-US" altLang="ru-RU" i="1">
                <a:latin typeface="Times New Roman" panose="02020603050405020304" pitchFamily="18" charset="0"/>
              </a:rPr>
              <a:t>x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9462" name="Rectangle 25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19463" name="Object 24"/>
          <p:cNvGraphicFramePr>
            <a:graphicFrameLocks noChangeAspect="1"/>
          </p:cNvGraphicFramePr>
          <p:nvPr/>
        </p:nvGraphicFramePr>
        <p:xfrm>
          <a:off x="4433888" y="981076"/>
          <a:ext cx="295751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Формула" r:id="rId4" imgW="1168400" imgH="241300" progId="Equation.3">
                  <p:embed/>
                </p:oleObj>
              </mc:Choice>
              <mc:Fallback>
                <p:oleObj name="Формула" r:id="rId4" imgW="1168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3888" y="981076"/>
                        <a:ext cx="2957512" cy="601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3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9465" name="Rectangle 37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pSp>
        <p:nvGrpSpPr>
          <p:cNvPr id="19466" name="Group 38"/>
          <p:cNvGrpSpPr>
            <a:grpSpLocks/>
          </p:cNvGrpSpPr>
          <p:nvPr/>
        </p:nvGrpSpPr>
        <p:grpSpPr bwMode="auto">
          <a:xfrm>
            <a:off x="1524000" y="1628776"/>
            <a:ext cx="8491538" cy="644525"/>
            <a:chOff x="0" y="1026"/>
            <a:chExt cx="5349" cy="406"/>
          </a:xfrm>
        </p:grpSpPr>
        <p:sp>
          <p:nvSpPr>
            <p:cNvPr id="19484" name="Rectangle 27"/>
            <p:cNvSpPr>
              <a:spLocks noChangeArrowheads="1"/>
            </p:cNvSpPr>
            <p:nvPr/>
          </p:nvSpPr>
          <p:spPr bwMode="auto">
            <a:xfrm>
              <a:off x="0" y="1026"/>
              <a:ext cx="534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>
                  <a:latin typeface="Times New Roman" panose="02020603050405020304" pitchFamily="18" charset="0"/>
                </a:rPr>
                <a:t>где </a:t>
              </a:r>
              <a:r>
                <a:rPr lang="en-US" altLang="ru-RU" i="1">
                  <a:latin typeface="Times New Roman" panose="02020603050405020304" pitchFamily="18" charset="0"/>
                </a:rPr>
                <a:t>kx</a:t>
              </a:r>
              <a:r>
                <a:rPr lang="ru-RU" altLang="ru-RU">
                  <a:latin typeface="Times New Roman" panose="02020603050405020304" pitchFamily="18" charset="0"/>
                </a:rPr>
                <a:t> – возвращающая сила,       – сила трения. </a:t>
              </a:r>
            </a:p>
          </p:txBody>
        </p:sp>
        <p:graphicFrame>
          <p:nvGraphicFramePr>
            <p:cNvPr id="19485" name="Object 36"/>
            <p:cNvGraphicFramePr>
              <a:graphicFrameLocks noChangeAspect="1"/>
            </p:cNvGraphicFramePr>
            <p:nvPr/>
          </p:nvGraphicFramePr>
          <p:xfrm>
            <a:off x="3336" y="1071"/>
            <a:ext cx="406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2" name="Формула" r:id="rId6" imgW="253890" imgH="228501" progId="Equation.3">
                    <p:embed/>
                  </p:oleObj>
                </mc:Choice>
                <mc:Fallback>
                  <p:oleObj name="Формула" r:id="rId6" imgW="253890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6" y="1071"/>
                          <a:ext cx="406" cy="3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67" name="Rectangle 40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19468" name="Object 39"/>
          <p:cNvGraphicFramePr>
            <a:graphicFrameLocks noChangeAspect="1"/>
          </p:cNvGraphicFramePr>
          <p:nvPr/>
        </p:nvGraphicFramePr>
        <p:xfrm>
          <a:off x="4151314" y="2420939"/>
          <a:ext cx="3843337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Формула" r:id="rId8" imgW="1548728" imgH="482391" progId="Equation.3">
                  <p:embed/>
                </p:oleObj>
              </mc:Choice>
              <mc:Fallback>
                <p:oleObj name="Формула" r:id="rId8" imgW="1548728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2420939"/>
                        <a:ext cx="3843337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9" name="Rectangle 42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9470" name="Rectangle 44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9471" name="Rectangle 46"/>
          <p:cNvSpPr>
            <a:spLocks noChangeArrowheads="1"/>
          </p:cNvSpPr>
          <p:nvPr/>
        </p:nvSpPr>
        <p:spPr bwMode="auto">
          <a:xfrm>
            <a:off x="1524000" y="4076700"/>
            <a:ext cx="3856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Введем обозначения </a:t>
            </a:r>
          </a:p>
        </p:txBody>
      </p:sp>
      <p:sp>
        <p:nvSpPr>
          <p:cNvPr id="19472" name="Rectangle 49"/>
          <p:cNvSpPr>
            <a:spLocks noChangeArrowheads="1"/>
          </p:cNvSpPr>
          <p:nvPr/>
        </p:nvSpPr>
        <p:spPr bwMode="auto">
          <a:xfrm>
            <a:off x="5815013" y="2514600"/>
            <a:ext cx="233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 </a:t>
            </a:r>
            <a:endParaRPr lang="ru-RU" altLang="ru-RU" sz="1800"/>
          </a:p>
        </p:txBody>
      </p:sp>
      <p:graphicFrame>
        <p:nvGraphicFramePr>
          <p:cNvPr id="19473" name="Object 48"/>
          <p:cNvGraphicFramePr>
            <a:graphicFrameLocks noChangeAspect="1"/>
          </p:cNvGraphicFramePr>
          <p:nvPr/>
        </p:nvGraphicFramePr>
        <p:xfrm>
          <a:off x="5591176" y="3789364"/>
          <a:ext cx="1406525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Формула" r:id="rId10" imgW="558800" imgH="457200" progId="Equation.3">
                  <p:embed/>
                </p:oleObj>
              </mc:Choice>
              <mc:Fallback>
                <p:oleObj name="Формула" r:id="rId10" imgW="558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6" y="3789364"/>
                        <a:ext cx="1406525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4" name="Object 47"/>
          <p:cNvGraphicFramePr>
            <a:graphicFrameLocks noChangeAspect="1"/>
          </p:cNvGraphicFramePr>
          <p:nvPr/>
        </p:nvGraphicFramePr>
        <p:xfrm>
          <a:off x="8112126" y="3716339"/>
          <a:ext cx="1406525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Формула" r:id="rId12" imgW="558800" imgH="457200" progId="Equation.3">
                  <p:embed/>
                </p:oleObj>
              </mc:Choice>
              <mc:Fallback>
                <p:oleObj name="Формула" r:id="rId12" imgW="558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26" y="3716339"/>
                        <a:ext cx="1406525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5" name="Rectangle 52"/>
          <p:cNvSpPr>
            <a:spLocks noChangeArrowheads="1"/>
          </p:cNvSpPr>
          <p:nvPr/>
        </p:nvSpPr>
        <p:spPr bwMode="auto">
          <a:xfrm>
            <a:off x="6878638" y="4005264"/>
            <a:ext cx="2968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9476" name="Rectangle 54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19477" name="Object 53"/>
          <p:cNvGraphicFramePr>
            <a:graphicFrameLocks noChangeAspect="1"/>
          </p:cNvGraphicFramePr>
          <p:nvPr/>
        </p:nvGraphicFramePr>
        <p:xfrm>
          <a:off x="3935413" y="5084764"/>
          <a:ext cx="389096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Формула" r:id="rId14" imgW="1574800" imgH="482600" progId="Equation.3">
                  <p:embed/>
                </p:oleObj>
              </mc:Choice>
              <mc:Fallback>
                <p:oleObj name="Формула" r:id="rId14" imgW="1574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5084764"/>
                        <a:ext cx="3890962" cy="1203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8" name="Rectangle 55"/>
          <p:cNvSpPr>
            <a:spLocks noChangeArrowheads="1"/>
          </p:cNvSpPr>
          <p:nvPr/>
        </p:nvSpPr>
        <p:spPr bwMode="auto">
          <a:xfrm>
            <a:off x="9299576" y="5226050"/>
            <a:ext cx="1368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(3.1.1) </a:t>
            </a:r>
          </a:p>
        </p:txBody>
      </p:sp>
      <p:grpSp>
        <p:nvGrpSpPr>
          <p:cNvPr id="19479" name="Group 56"/>
          <p:cNvGrpSpPr>
            <a:grpSpLocks/>
          </p:cNvGrpSpPr>
          <p:nvPr/>
        </p:nvGrpSpPr>
        <p:grpSpPr bwMode="auto">
          <a:xfrm>
            <a:off x="1524000" y="6332538"/>
            <a:ext cx="6935788" cy="525462"/>
            <a:chOff x="0" y="60"/>
            <a:chExt cx="4369" cy="331"/>
          </a:xfrm>
        </p:grpSpPr>
        <p:sp>
          <p:nvSpPr>
            <p:cNvPr id="19481" name="Rectangle 57"/>
            <p:cNvSpPr>
              <a:spLocks noChangeArrowheads="1"/>
            </p:cNvSpPr>
            <p:nvPr/>
          </p:nvSpPr>
          <p:spPr bwMode="auto">
            <a:xfrm>
              <a:off x="0" y="100"/>
              <a:ext cx="365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Решение уравнения (3.1.1) имеет вид (при </a:t>
              </a:r>
            </a:p>
          </p:txBody>
        </p:sp>
        <p:graphicFrame>
          <p:nvGraphicFramePr>
            <p:cNvPr id="19482" name="Object 58"/>
            <p:cNvGraphicFramePr>
              <a:graphicFrameLocks noChangeAspect="1"/>
            </p:cNvGraphicFramePr>
            <p:nvPr/>
          </p:nvGraphicFramePr>
          <p:xfrm>
            <a:off x="3555" y="60"/>
            <a:ext cx="675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7" name="Формула" r:id="rId16" imgW="482391" imgH="241195" progId="Equation.3">
                    <p:embed/>
                  </p:oleObj>
                </mc:Choice>
                <mc:Fallback>
                  <p:oleObj name="Формула" r:id="rId16" imgW="482391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5" y="60"/>
                          <a:ext cx="675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3" name="Rectangle 59"/>
            <p:cNvSpPr>
              <a:spLocks noChangeArrowheads="1"/>
            </p:cNvSpPr>
            <p:nvPr/>
          </p:nvSpPr>
          <p:spPr bwMode="auto">
            <a:xfrm>
              <a:off x="4140" y="100"/>
              <a:ext cx="2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) </a:t>
              </a:r>
            </a:p>
          </p:txBody>
        </p:sp>
      </p:grpSp>
      <p:sp>
        <p:nvSpPr>
          <p:cNvPr id="19480" name="Прямоугольник 30"/>
          <p:cNvSpPr>
            <a:spLocks noChangeArrowheads="1"/>
          </p:cNvSpPr>
          <p:nvPr/>
        </p:nvSpPr>
        <p:spPr bwMode="auto">
          <a:xfrm>
            <a:off x="12611100" y="6288089"/>
            <a:ext cx="365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17491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6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20483" name="Rectangle 19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0484" name="Object 18"/>
          <p:cNvGraphicFramePr>
            <a:graphicFrameLocks noChangeAspect="1"/>
          </p:cNvGraphicFramePr>
          <p:nvPr/>
        </p:nvGraphicFramePr>
        <p:xfrm>
          <a:off x="3849689" y="428625"/>
          <a:ext cx="39401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Формула" r:id="rId4" imgW="1562100" imgH="279400" progId="Equation.3">
                  <p:embed/>
                </p:oleObj>
              </mc:Choice>
              <mc:Fallback>
                <p:oleObj name="Формула" r:id="rId4" imgW="1562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9689" y="428625"/>
                        <a:ext cx="3940175" cy="698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21"/>
          <p:cNvSpPr>
            <a:spLocks noChangeArrowheads="1"/>
          </p:cNvSpPr>
          <p:nvPr/>
        </p:nvSpPr>
        <p:spPr bwMode="auto">
          <a:xfrm>
            <a:off x="9264651" y="404814"/>
            <a:ext cx="1368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(3.1.2) </a:t>
            </a:r>
          </a:p>
        </p:txBody>
      </p:sp>
      <p:sp>
        <p:nvSpPr>
          <p:cNvPr id="20486" name="Rectangle 22"/>
          <p:cNvSpPr>
            <a:spLocks noChangeArrowheads="1"/>
          </p:cNvSpPr>
          <p:nvPr/>
        </p:nvSpPr>
        <p:spPr bwMode="auto">
          <a:xfrm>
            <a:off x="1524000" y="1125538"/>
            <a:ext cx="5335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Найдем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частоту колебаний 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>
                <a:latin typeface="Times New Roman" panose="02020603050405020304" pitchFamily="18" charset="0"/>
              </a:rPr>
              <a:t>ω. </a:t>
            </a:r>
          </a:p>
        </p:txBody>
      </p:sp>
      <p:sp>
        <p:nvSpPr>
          <p:cNvPr id="20487" name="Rectangle 24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0488" name="Object 23"/>
          <p:cNvGraphicFramePr>
            <a:graphicFrameLocks noChangeAspect="1"/>
          </p:cNvGraphicFramePr>
          <p:nvPr/>
        </p:nvGraphicFramePr>
        <p:xfrm>
          <a:off x="7024689" y="1143001"/>
          <a:ext cx="16922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Формула" r:id="rId6" imgW="672808" imgH="241195" progId="Equation.3">
                  <p:embed/>
                </p:oleObj>
              </mc:Choice>
              <mc:Fallback>
                <p:oleObj name="Формула" r:id="rId6" imgW="67280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689" y="1143001"/>
                        <a:ext cx="16922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26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0490" name="Object 25"/>
          <p:cNvGraphicFramePr>
            <a:graphicFrameLocks noChangeAspect="1"/>
          </p:cNvGraphicFramePr>
          <p:nvPr/>
        </p:nvGraphicFramePr>
        <p:xfrm>
          <a:off x="4524375" y="1785939"/>
          <a:ext cx="2508250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Формула" r:id="rId8" imgW="990170" imgH="317362" progId="Equation.3">
                  <p:embed/>
                </p:oleObj>
              </mc:Choice>
              <mc:Fallback>
                <p:oleObj name="Формула" r:id="rId8" imgW="990170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1785939"/>
                        <a:ext cx="2508250" cy="7953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1" name="Rectangle 30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20492" name="Rectangle 32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0493" name="Object 31"/>
          <p:cNvGraphicFramePr>
            <a:graphicFrameLocks noChangeAspect="1"/>
          </p:cNvGraphicFramePr>
          <p:nvPr/>
        </p:nvGraphicFramePr>
        <p:xfrm>
          <a:off x="8375651" y="1773238"/>
          <a:ext cx="12493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Формула" r:id="rId10" imgW="495085" imgH="241195" progId="Equation.3">
                  <p:embed/>
                </p:oleObj>
              </mc:Choice>
              <mc:Fallback>
                <p:oleObj name="Формула" r:id="rId10" imgW="49508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5651" y="1773238"/>
                        <a:ext cx="124936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Rectangle 36"/>
          <p:cNvSpPr>
            <a:spLocks noChangeArrowheads="1"/>
          </p:cNvSpPr>
          <p:nvPr/>
        </p:nvSpPr>
        <p:spPr bwMode="auto">
          <a:xfrm>
            <a:off x="1524001" y="20650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0495" name="Object 35"/>
          <p:cNvGraphicFramePr>
            <a:graphicFrameLocks noChangeAspect="1"/>
          </p:cNvGraphicFramePr>
          <p:nvPr/>
        </p:nvGraphicFramePr>
        <p:xfrm>
          <a:off x="2279651" y="2924176"/>
          <a:ext cx="1776413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Формула" r:id="rId12" imgW="710891" imgH="495085" progId="Equation.3">
                  <p:embed/>
                </p:oleObj>
              </mc:Choice>
              <mc:Fallback>
                <p:oleObj name="Формула" r:id="rId12" imgW="71089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1" y="2924176"/>
                        <a:ext cx="1776413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6" name="Object 34"/>
          <p:cNvGraphicFramePr>
            <a:graphicFrameLocks noChangeAspect="1"/>
          </p:cNvGraphicFramePr>
          <p:nvPr/>
        </p:nvGraphicFramePr>
        <p:xfrm>
          <a:off x="4872038" y="2995613"/>
          <a:ext cx="1397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Формула" r:id="rId14" imgW="558800" imgH="457200" progId="Equation.3">
                  <p:embed/>
                </p:oleObj>
              </mc:Choice>
              <mc:Fallback>
                <p:oleObj name="Формула" r:id="rId14" imgW="558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2995613"/>
                        <a:ext cx="1397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7" name="Object 33"/>
          <p:cNvGraphicFramePr>
            <a:graphicFrameLocks noChangeAspect="1"/>
          </p:cNvGraphicFramePr>
          <p:nvPr/>
        </p:nvGraphicFramePr>
        <p:xfrm>
          <a:off x="7175501" y="2708276"/>
          <a:ext cx="2663825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Формула" r:id="rId16" imgW="1307532" imgH="583947" progId="Equation.3">
                  <p:embed/>
                </p:oleObj>
              </mc:Choice>
              <mc:Fallback>
                <p:oleObj name="Формула" r:id="rId16" imgW="1307532" imgH="58394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1" y="2708276"/>
                        <a:ext cx="2663825" cy="145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8" name="Rectangle 40"/>
          <p:cNvSpPr>
            <a:spLocks noChangeArrowheads="1"/>
          </p:cNvSpPr>
          <p:nvPr/>
        </p:nvSpPr>
        <p:spPr bwMode="auto">
          <a:xfrm>
            <a:off x="4079875" y="3284539"/>
            <a:ext cx="3190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20499" name="Rectangle 41"/>
          <p:cNvSpPr>
            <a:spLocks noChangeArrowheads="1"/>
          </p:cNvSpPr>
          <p:nvPr/>
        </p:nvSpPr>
        <p:spPr bwMode="auto">
          <a:xfrm>
            <a:off x="6383339" y="3284539"/>
            <a:ext cx="3190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20500" name="Rectangle 43"/>
          <p:cNvSpPr>
            <a:spLocks noChangeArrowheads="1"/>
          </p:cNvSpPr>
          <p:nvPr/>
        </p:nvSpPr>
        <p:spPr bwMode="auto">
          <a:xfrm>
            <a:off x="1524001" y="28651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0501" name="Object 42"/>
          <p:cNvGraphicFramePr>
            <a:graphicFrameLocks noChangeAspect="1"/>
          </p:cNvGraphicFramePr>
          <p:nvPr/>
        </p:nvGraphicFramePr>
        <p:xfrm>
          <a:off x="5738813" y="4929188"/>
          <a:ext cx="3681412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Формула" r:id="rId18" imgW="1459866" imgH="545863" progId="Equation.3">
                  <p:embed/>
                </p:oleObj>
              </mc:Choice>
              <mc:Fallback>
                <p:oleObj name="Формула" r:id="rId18" imgW="1459866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8813" y="4929188"/>
                        <a:ext cx="3681412" cy="1371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2" name="Rectangle 45"/>
          <p:cNvSpPr>
            <a:spLocks noChangeArrowheads="1"/>
          </p:cNvSpPr>
          <p:nvPr/>
        </p:nvSpPr>
        <p:spPr bwMode="auto">
          <a:xfrm>
            <a:off x="2381250" y="4786313"/>
            <a:ext cx="323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условный период</a:t>
            </a:r>
          </a:p>
        </p:txBody>
      </p:sp>
      <p:sp>
        <p:nvSpPr>
          <p:cNvPr id="20503" name="Прямоугольник 24"/>
          <p:cNvSpPr>
            <a:spLocks noChangeArrowheads="1"/>
          </p:cNvSpPr>
          <p:nvPr/>
        </p:nvSpPr>
        <p:spPr bwMode="auto">
          <a:xfrm>
            <a:off x="1524000" y="1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Решение уравнения (3.1.1) имеет вид </a:t>
            </a:r>
            <a:endParaRPr lang="ru-RU" altLang="ru-RU" sz="2400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3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20.3м Коэффициент затухания и </a:t>
            </a:r>
          </a:p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логарифмический декремент затухания</a:t>
            </a:r>
          </a:p>
        </p:txBody>
      </p:sp>
      <p:graphicFrame>
        <p:nvGraphicFramePr>
          <p:cNvPr id="21507" name="Object 20"/>
          <p:cNvGraphicFramePr>
            <a:graphicFrameLocks noChangeAspect="1"/>
          </p:cNvGraphicFramePr>
          <p:nvPr/>
        </p:nvGraphicFramePr>
        <p:xfrm>
          <a:off x="3457575" y="1341438"/>
          <a:ext cx="47053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1905000" imgH="520700" progId="Equation.3">
                  <p:embed/>
                </p:oleObj>
              </mc:Choice>
              <mc:Fallback>
                <p:oleObj name="Формула" r:id="rId5" imgW="19050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7575" y="1341438"/>
                        <a:ext cx="47053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23"/>
          <p:cNvSpPr>
            <a:spLocks noChangeArrowheads="1"/>
          </p:cNvSpPr>
          <p:nvPr/>
        </p:nvSpPr>
        <p:spPr bwMode="auto">
          <a:xfrm>
            <a:off x="1524000" y="2636838"/>
            <a:ext cx="6027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где β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–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коэффициент затухания</a:t>
            </a:r>
          </a:p>
        </p:txBody>
      </p:sp>
      <p:pic>
        <p:nvPicPr>
          <p:cNvPr id="21509" name="Picture 24" descr="1"/>
          <p:cNvPicPr>
            <a:picLocks noChangeAspect="1" noChangeArrowheads="1"/>
          </p:cNvPicPr>
          <p:nvPr>
            <p:ph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251" y="3197226"/>
            <a:ext cx="5400675" cy="3660775"/>
          </a:xfrm>
          <a:noFill/>
        </p:spPr>
      </p:pic>
      <p:sp>
        <p:nvSpPr>
          <p:cNvPr id="21510" name="Rectangle 26"/>
          <p:cNvSpPr>
            <a:spLocks noChangeArrowheads="1"/>
          </p:cNvSpPr>
          <p:nvPr/>
        </p:nvSpPr>
        <p:spPr bwMode="auto">
          <a:xfrm>
            <a:off x="8435975" y="6275389"/>
            <a:ext cx="287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6699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64121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</a:rPr>
              <a:t>   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Логарифмическим декрементом затухания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называется </a:t>
            </a:r>
            <a:r>
              <a:rPr lang="ru-RU" altLang="ru-RU" b="1" i="1">
                <a:latin typeface="Times New Roman" panose="02020603050405020304" pitchFamily="18" charset="0"/>
              </a:rPr>
              <a:t>натуральный логарифм отношения амплитуд, следующих друг за другом через период Т.</a:t>
            </a:r>
          </a:p>
        </p:txBody>
      </p:sp>
      <p:graphicFrame>
        <p:nvGraphicFramePr>
          <p:cNvPr id="22531" name="Object 4"/>
          <p:cNvGraphicFramePr>
            <a:graphicFrameLocks noChangeAspect="1"/>
          </p:cNvGraphicFramePr>
          <p:nvPr/>
        </p:nvGraphicFramePr>
        <p:xfrm>
          <a:off x="2443163" y="2133600"/>
          <a:ext cx="50927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Формула" r:id="rId4" imgW="2057400" imgH="482600" progId="Equation.3">
                  <p:embed/>
                </p:oleObj>
              </mc:Choice>
              <mc:Fallback>
                <p:oleObj name="Формула" r:id="rId4" imgW="20574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2133600"/>
                        <a:ext cx="5092700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7353301" y="2349500"/>
            <a:ext cx="3984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; </a:t>
            </a:r>
          </a:p>
        </p:txBody>
      </p:sp>
      <p:graphicFrame>
        <p:nvGraphicFramePr>
          <p:cNvPr id="22533" name="Object 7"/>
          <p:cNvGraphicFramePr>
            <a:graphicFrameLocks noChangeAspect="1"/>
          </p:cNvGraphicFramePr>
          <p:nvPr/>
        </p:nvGraphicFramePr>
        <p:xfrm>
          <a:off x="8239126" y="2214564"/>
          <a:ext cx="178276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Формула" r:id="rId6" imgW="520700" imgH="228600" progId="Equation.3">
                  <p:embed/>
                </p:oleObj>
              </mc:Choice>
              <mc:Fallback>
                <p:oleObj name="Формула" r:id="rId6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26" y="2214564"/>
                        <a:ext cx="1782763" cy="777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9"/>
          <p:cNvGraphicFramePr>
            <a:graphicFrameLocks noChangeAspect="1"/>
          </p:cNvGraphicFramePr>
          <p:nvPr/>
        </p:nvGraphicFramePr>
        <p:xfrm>
          <a:off x="2782889" y="3500438"/>
          <a:ext cx="2547937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Формула" r:id="rId8" imgW="1015559" imgH="495085" progId="Equation.3">
                  <p:embed/>
                </p:oleObj>
              </mc:Choice>
              <mc:Fallback>
                <p:oleObj name="Формула" r:id="rId8" imgW="1015559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9" y="3500438"/>
                        <a:ext cx="2547937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11"/>
          <p:cNvSpPr>
            <a:spLocks noChangeArrowheads="1"/>
          </p:cNvSpPr>
          <p:nvPr/>
        </p:nvSpPr>
        <p:spPr bwMode="auto">
          <a:xfrm>
            <a:off x="5303838" y="3716339"/>
            <a:ext cx="1454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откуда </a:t>
            </a:r>
          </a:p>
        </p:txBody>
      </p:sp>
      <p:graphicFrame>
        <p:nvGraphicFramePr>
          <p:cNvPr id="22536" name="Object 12"/>
          <p:cNvGraphicFramePr>
            <a:graphicFrameLocks noChangeAspect="1"/>
          </p:cNvGraphicFramePr>
          <p:nvPr/>
        </p:nvGraphicFramePr>
        <p:xfrm>
          <a:off x="6680201" y="3794125"/>
          <a:ext cx="12160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Формула" r:id="rId10" imgW="482391" imgH="228501" progId="Equation.3">
                  <p:embed/>
                </p:oleObj>
              </mc:Choice>
              <mc:Fallback>
                <p:oleObj name="Формула" r:id="rId10" imgW="482391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0201" y="3794125"/>
                        <a:ext cx="12160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Rectangle 17"/>
          <p:cNvSpPr>
            <a:spLocks noChangeArrowheads="1"/>
          </p:cNvSpPr>
          <p:nvPr/>
        </p:nvSpPr>
        <p:spPr bwMode="auto">
          <a:xfrm>
            <a:off x="1524000" y="4652964"/>
            <a:ext cx="9144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dirty="0"/>
              <a:t> Следовательно, </a:t>
            </a:r>
            <a:r>
              <a:rPr lang="ru-RU" altLang="ru-RU" i="1" dirty="0">
                <a:solidFill>
                  <a:srgbClr val="C00000"/>
                </a:solidFill>
              </a:rPr>
              <a:t>коэффициент затухания</a:t>
            </a:r>
            <a:r>
              <a:rPr lang="ru-RU" altLang="ru-RU" b="0" dirty="0">
                <a:solidFill>
                  <a:srgbClr val="C00000"/>
                </a:solidFill>
              </a:rPr>
              <a:t> </a:t>
            </a:r>
            <a:r>
              <a:rPr lang="el-GR" altLang="ru-RU" b="0" dirty="0"/>
              <a:t>β</a:t>
            </a:r>
            <a:r>
              <a:rPr lang="ru-RU" altLang="ru-RU" b="0" dirty="0"/>
              <a:t> – есть физическая величина, обратная времени, в течение которого </a:t>
            </a:r>
            <a:r>
              <a:rPr lang="ru-RU" altLang="ru-RU" i="1" dirty="0">
                <a:solidFill>
                  <a:srgbClr val="C00000"/>
                </a:solidFill>
              </a:rPr>
              <a:t>амплитуда уменьшается в </a:t>
            </a:r>
            <a:r>
              <a:rPr lang="ru-RU" altLang="ru-RU" sz="3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</a:t>
            </a:r>
            <a:r>
              <a:rPr lang="ru-RU" altLang="ru-RU" i="1" dirty="0">
                <a:solidFill>
                  <a:srgbClr val="C00000"/>
                </a:solidFill>
              </a:rPr>
              <a:t> раз</a:t>
            </a:r>
            <a:r>
              <a:rPr lang="ru-RU" altLang="ru-RU" b="0" dirty="0">
                <a:solidFill>
                  <a:srgbClr val="C00000"/>
                </a:solidFill>
              </a:rPr>
              <a:t>, </a:t>
            </a:r>
          </a:p>
          <a:p>
            <a:pPr algn="just" eaLnBrk="1" hangingPunct="1">
              <a:defRPr/>
            </a:pP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τ</a:t>
            </a:r>
            <a:r>
              <a:rPr lang="ru-RU" altLang="ru-RU" b="0" i="1" dirty="0">
                <a:solidFill>
                  <a:srgbClr val="C00000"/>
                </a:solidFill>
              </a:rPr>
              <a:t> </a:t>
            </a:r>
            <a:r>
              <a:rPr lang="ru-RU" altLang="ru-RU" b="0" dirty="0">
                <a:solidFill>
                  <a:srgbClr val="C00000"/>
                </a:solidFill>
              </a:rPr>
              <a:t>– </a:t>
            </a:r>
            <a:r>
              <a:rPr lang="ru-RU" altLang="ru-RU" i="1" dirty="0">
                <a:solidFill>
                  <a:srgbClr val="C00000"/>
                </a:solidFill>
              </a:rPr>
              <a:t>время релаксации</a:t>
            </a:r>
            <a:r>
              <a:rPr lang="ru-RU" altLang="ru-RU" b="0" dirty="0"/>
              <a:t>. </a:t>
            </a:r>
          </a:p>
        </p:txBody>
      </p:sp>
      <p:sp>
        <p:nvSpPr>
          <p:cNvPr id="22538" name="Rectangle 19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2539" name="Object 18"/>
          <p:cNvGraphicFramePr>
            <a:graphicFrameLocks noChangeAspect="1"/>
          </p:cNvGraphicFramePr>
          <p:nvPr/>
        </p:nvGraphicFramePr>
        <p:xfrm>
          <a:off x="8382000" y="3500439"/>
          <a:ext cx="1106488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Формула" r:id="rId12" imgW="444307" imgH="457002" progId="Equation.3">
                  <p:embed/>
                </p:oleObj>
              </mc:Choice>
              <mc:Fallback>
                <p:oleObj name="Формула" r:id="rId12" imgW="444307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3500439"/>
                        <a:ext cx="1106488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0786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196975"/>
            <a:ext cx="6624638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8818564" y="2420938"/>
          <a:ext cx="13096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Формула" r:id="rId5" imgW="520700" imgH="228600" progId="Equation.3">
                  <p:embed/>
                </p:oleObj>
              </mc:Choice>
              <mc:Fallback>
                <p:oleObj name="Формула" r:id="rId5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8564" y="2420938"/>
                        <a:ext cx="1309687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6"/>
          <p:cNvGraphicFramePr>
            <a:graphicFrameLocks noChangeAspect="1"/>
          </p:cNvGraphicFramePr>
          <p:nvPr/>
        </p:nvGraphicFramePr>
        <p:xfrm>
          <a:off x="8791575" y="3500439"/>
          <a:ext cx="1106488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Формула" r:id="rId7" imgW="444307" imgH="457002" progId="Equation.3">
                  <p:embed/>
                </p:oleObj>
              </mc:Choice>
              <mc:Fallback>
                <p:oleObj name="Формула" r:id="rId7" imgW="444307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1575" y="3500439"/>
                        <a:ext cx="1106488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9926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Когда сопротивление становится равным критическому 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4580" name="Object 3"/>
          <p:cNvGraphicFramePr>
            <a:graphicFrameLocks noChangeAspect="1"/>
          </p:cNvGraphicFramePr>
          <p:nvPr/>
        </p:nvGraphicFramePr>
        <p:xfrm>
          <a:off x="4127500" y="525464"/>
          <a:ext cx="117633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Формула" r:id="rId4" imgW="469696" imgH="241195" progId="Equation.3">
                  <p:embed/>
                </p:oleObj>
              </mc:Choice>
              <mc:Fallback>
                <p:oleObj name="Формула" r:id="rId4" imgW="46969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525464"/>
                        <a:ext cx="117633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5268914" y="476250"/>
            <a:ext cx="466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а </a:t>
            </a: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b="1">
              <a:latin typeface="Times New Roman" panose="02020603050405020304" pitchFamily="18" charset="0"/>
            </a:endParaRPr>
          </a:p>
        </p:txBody>
      </p:sp>
      <p:graphicFrame>
        <p:nvGraphicFramePr>
          <p:cNvPr id="24583" name="Object 6"/>
          <p:cNvGraphicFramePr>
            <a:graphicFrameLocks noChangeAspect="1"/>
          </p:cNvGraphicFramePr>
          <p:nvPr/>
        </p:nvGraphicFramePr>
        <p:xfrm>
          <a:off x="5664200" y="476251"/>
          <a:ext cx="13716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Формула" r:id="rId6" imgW="545863" imgH="241195" progId="Equation.3">
                  <p:embed/>
                </p:oleObj>
              </mc:Choice>
              <mc:Fallback>
                <p:oleObj name="Формула" r:id="rId6" imgW="545863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0" y="476251"/>
                        <a:ext cx="13716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7096125" y="476250"/>
            <a:ext cx="36083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то круговая частота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5016500" y="1052513"/>
          <a:ext cx="10429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Формула" r:id="rId8" imgW="419100" imgH="190500" progId="Equation.3">
                  <p:embed/>
                </p:oleObj>
              </mc:Choice>
              <mc:Fallback>
                <p:oleObj name="Формула" r:id="rId8" imgW="4191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1052513"/>
                        <a:ext cx="1042988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8"/>
          <p:cNvGraphicFramePr>
            <a:graphicFrameLocks noChangeAspect="1"/>
          </p:cNvGraphicFramePr>
          <p:nvPr/>
        </p:nvGraphicFramePr>
        <p:xfrm>
          <a:off x="6600826" y="1052513"/>
          <a:ext cx="13319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Формула" r:id="rId10" imgW="533169" imgH="190417" progId="Equation.3">
                  <p:embed/>
                </p:oleObj>
              </mc:Choice>
              <mc:Fallback>
                <p:oleObj name="Формула" r:id="rId10" imgW="53316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6" y="1052513"/>
                        <a:ext cx="13319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Rectangle 13"/>
          <p:cNvSpPr>
            <a:spLocks noChangeArrowheads="1"/>
          </p:cNvSpPr>
          <p:nvPr/>
        </p:nvSpPr>
        <p:spPr bwMode="auto">
          <a:xfrm>
            <a:off x="1524000" y="981075"/>
            <a:ext cx="36401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обращается в нуль (</a:t>
            </a:r>
          </a:p>
        </p:txBody>
      </p:sp>
      <p:sp>
        <p:nvSpPr>
          <p:cNvPr id="24588" name="Rectangle 14"/>
          <p:cNvSpPr>
            <a:spLocks noChangeArrowheads="1"/>
          </p:cNvSpPr>
          <p:nvPr/>
        </p:nvSpPr>
        <p:spPr bwMode="auto">
          <a:xfrm>
            <a:off x="5913439" y="977900"/>
            <a:ext cx="7588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),  (</a:t>
            </a:r>
          </a:p>
        </p:txBody>
      </p:sp>
      <p:sp>
        <p:nvSpPr>
          <p:cNvPr id="24589" name="Rectangle 15"/>
          <p:cNvSpPr>
            <a:spLocks noChangeArrowheads="1"/>
          </p:cNvSpPr>
          <p:nvPr/>
        </p:nvSpPr>
        <p:spPr bwMode="auto">
          <a:xfrm>
            <a:off x="7751763" y="981075"/>
            <a:ext cx="2316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), колебания</a:t>
            </a:r>
          </a:p>
        </p:txBody>
      </p:sp>
      <p:sp>
        <p:nvSpPr>
          <p:cNvPr id="24590" name="Rectangle 16"/>
          <p:cNvSpPr>
            <a:spLocks noChangeArrowheads="1"/>
          </p:cNvSpPr>
          <p:nvPr/>
        </p:nvSpPr>
        <p:spPr bwMode="auto">
          <a:xfrm>
            <a:off x="1524000" y="148431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прекращаются. Такой процесс называется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апериодическим:</a:t>
            </a:r>
            <a:endParaRPr lang="ru-RU" altLang="ru-RU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4591" name="Picture 23" descr="aperiod"/>
          <p:cNvPicPr>
            <a:picLocks noChangeAspect="1" noChangeArrowheads="1"/>
          </p:cNvPicPr>
          <p:nvPr>
            <p:ph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7351" y="2636839"/>
            <a:ext cx="6697663" cy="3754437"/>
          </a:xfrm>
          <a:noFill/>
        </p:spPr>
      </p:pic>
      <p:graphicFrame>
        <p:nvGraphicFramePr>
          <p:cNvPr id="24592" name="Object 6"/>
          <p:cNvGraphicFramePr>
            <a:graphicFrameLocks noChangeAspect="1"/>
          </p:cNvGraphicFramePr>
          <p:nvPr/>
        </p:nvGraphicFramePr>
        <p:xfrm>
          <a:off x="9167813" y="4429125"/>
          <a:ext cx="133191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Формула" r:id="rId13" imgW="533169" imgH="190417" progId="Equation.3">
                  <p:embed/>
                </p:oleObj>
              </mc:Choice>
              <mc:Fallback>
                <p:oleObj name="Формула" r:id="rId13" imgW="53316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7813" y="4429125"/>
                        <a:ext cx="1331912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7"/>
          <p:cNvGraphicFramePr>
            <a:graphicFrameLocks noChangeAspect="1"/>
          </p:cNvGraphicFramePr>
          <p:nvPr/>
        </p:nvGraphicFramePr>
        <p:xfrm>
          <a:off x="9382125" y="3786188"/>
          <a:ext cx="10429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Формула" r:id="rId14" imgW="419100" imgH="190500" progId="Equation.3">
                  <p:embed/>
                </p:oleObj>
              </mc:Choice>
              <mc:Fallback>
                <p:oleObj name="Формула" r:id="rId14" imgW="4191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25" y="3786188"/>
                        <a:ext cx="1042988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4" name="Object 8"/>
          <p:cNvGraphicFramePr>
            <a:graphicFrameLocks noChangeAspect="1"/>
          </p:cNvGraphicFramePr>
          <p:nvPr/>
        </p:nvGraphicFramePr>
        <p:xfrm>
          <a:off x="9310689" y="2541589"/>
          <a:ext cx="1176337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Формула" r:id="rId15" imgW="469696" imgH="266584" progId="Equation.3">
                  <p:embed/>
                </p:oleObj>
              </mc:Choice>
              <mc:Fallback>
                <p:oleObj name="Формула" r:id="rId15" imgW="46969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0689" y="2541589"/>
                        <a:ext cx="1176337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5" name="Object 9"/>
          <p:cNvGraphicFramePr>
            <a:graphicFrameLocks noChangeAspect="1"/>
          </p:cNvGraphicFramePr>
          <p:nvPr/>
        </p:nvGraphicFramePr>
        <p:xfrm>
          <a:off x="9375776" y="3143251"/>
          <a:ext cx="121126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Формула" r:id="rId17" imgW="482391" imgH="241195" progId="Equation.3">
                  <p:embed/>
                </p:oleObj>
              </mc:Choice>
              <mc:Fallback>
                <p:oleObj name="Формула" r:id="rId17" imgW="48239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5776" y="3143251"/>
                        <a:ext cx="1211263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70338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1524000" y="1509714"/>
            <a:ext cx="9144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Отличия в следующем.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При колебаниях, тело, возвращающееся в положении равновесия, имеет запас кинетической энергии. В случае </a:t>
            </a:r>
            <a:r>
              <a:rPr lang="ru-RU" altLang="ru-RU" i="1">
                <a:latin typeface="Times New Roman" panose="02020603050405020304" pitchFamily="18" charset="0"/>
              </a:rPr>
              <a:t>апериодического движения</a:t>
            </a:r>
            <a:r>
              <a:rPr lang="ru-RU" altLang="ru-RU">
                <a:latin typeface="Times New Roman" panose="02020603050405020304" pitchFamily="18" charset="0"/>
              </a:rPr>
              <a:t> энергия тела при возвращении в положение равновесия оказывается израсходованной на преодоление сил сопротивления трения. </a:t>
            </a:r>
          </a:p>
        </p:txBody>
      </p:sp>
    </p:spTree>
    <p:extLst>
      <p:ext uri="{BB962C8B-B14F-4D97-AF65-F5344CB8AC3E}">
        <p14:creationId xmlns:p14="http://schemas.microsoft.com/office/powerpoint/2010/main" val="30283913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20.3 Свободные затухающие электрические</a:t>
            </a:r>
            <a:endParaRPr lang="en-US" altLang="ru-RU" sz="28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колебания</a:t>
            </a:r>
          </a:p>
        </p:txBody>
      </p:sp>
      <p:pic>
        <p:nvPicPr>
          <p:cNvPr id="26627" name="Picture 3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3371850"/>
            <a:ext cx="4373562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524000" y="1150939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Всякий реальный контур обладает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активным сопротивлением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 R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</a:rPr>
              <a:t> Энергия, запасенная в контуре, постепенно расходуется в этом сопротивлении на нагревание, вследствие чего колебания затухают.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734426" y="6278564"/>
            <a:ext cx="1095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Рис. 3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534400" y="5229226"/>
            <a:ext cx="2133600" cy="51911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1B7D6A-B785-4EE9-A4AE-AA6C27EF7E8D}" type="slidenum">
              <a:rPr lang="ru-RU" altLang="ru-RU" sz="1400">
                <a:latin typeface="Arial" panose="020B0604020202020204" pitchFamily="34" charset="0"/>
              </a:rPr>
              <a:pPr/>
              <a:t>25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7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1952625" y="142875"/>
            <a:ext cx="53990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По второму закону Кирхгофа 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524001" y="23317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7453313" y="0"/>
          <a:ext cx="2786062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Формула" r:id="rId4" imgW="965200" imgH="393700" progId="Equation.3">
                  <p:embed/>
                </p:oleObj>
              </mc:Choice>
              <mc:Fallback>
                <p:oleObj name="Формула" r:id="rId4" imgW="965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3313" y="0"/>
                        <a:ext cx="2786062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Rectangle 8"/>
          <p:cNvSpPr>
            <a:spLocks noChangeArrowheads="1"/>
          </p:cNvSpPr>
          <p:nvPr/>
        </p:nvSpPr>
        <p:spPr bwMode="auto">
          <a:xfrm>
            <a:off x="1524001" y="23317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7654" name="Rectangle 10"/>
          <p:cNvSpPr>
            <a:spLocks noChangeArrowheads="1"/>
          </p:cNvSpPr>
          <p:nvPr/>
        </p:nvSpPr>
        <p:spPr bwMode="auto">
          <a:xfrm>
            <a:off x="1524001" y="23174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55" name="Object 11"/>
          <p:cNvGraphicFramePr>
            <a:graphicFrameLocks noChangeAspect="1"/>
          </p:cNvGraphicFramePr>
          <p:nvPr>
            <p:ph/>
          </p:nvPr>
        </p:nvGraphicFramePr>
        <p:xfrm>
          <a:off x="1557339" y="1243013"/>
          <a:ext cx="3773487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Формула" r:id="rId6" imgW="1586811" imgH="482391" progId="Equation.3">
                  <p:embed/>
                </p:oleObj>
              </mc:Choice>
              <mc:Fallback>
                <p:oleObj name="Формула" r:id="rId6" imgW="1586811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339" y="1243013"/>
                        <a:ext cx="3773487" cy="11477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16"/>
          <p:cNvSpPr>
            <a:spLocks noChangeArrowheads="1"/>
          </p:cNvSpPr>
          <p:nvPr/>
        </p:nvSpPr>
        <p:spPr bwMode="auto">
          <a:xfrm>
            <a:off x="2809875" y="2571750"/>
            <a:ext cx="674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решение</a:t>
            </a:r>
            <a:r>
              <a:rPr lang="ru-RU" altLang="ru-RU" dirty="0"/>
              <a:t> этого уравнения имеет вид:</a:t>
            </a:r>
            <a:r>
              <a:rPr lang="ru-RU" altLang="ru-RU" b="1" dirty="0"/>
              <a:t> </a:t>
            </a:r>
          </a:p>
        </p:txBody>
      </p:sp>
      <p:graphicFrame>
        <p:nvGraphicFramePr>
          <p:cNvPr id="27657" name="Object 18"/>
          <p:cNvGraphicFramePr>
            <a:graphicFrameLocks noChangeAspect="1"/>
          </p:cNvGraphicFramePr>
          <p:nvPr/>
        </p:nvGraphicFramePr>
        <p:xfrm>
          <a:off x="4024313" y="3214688"/>
          <a:ext cx="40703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Формула" r:id="rId8" imgW="1612900" imgH="279400" progId="Equation.3">
                  <p:embed/>
                </p:oleObj>
              </mc:Choice>
              <mc:Fallback>
                <p:oleObj name="Формула" r:id="rId8" imgW="1612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3214688"/>
                        <a:ext cx="4070350" cy="698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8" name="Rectangle 22"/>
          <p:cNvSpPr>
            <a:spLocks noChangeArrowheads="1"/>
          </p:cNvSpPr>
          <p:nvPr/>
        </p:nvSpPr>
        <p:spPr bwMode="auto">
          <a:xfrm>
            <a:off x="1524001" y="24460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59" name="Object 21"/>
          <p:cNvGraphicFramePr>
            <a:graphicFrameLocks noChangeAspect="1"/>
          </p:cNvGraphicFramePr>
          <p:nvPr/>
        </p:nvGraphicFramePr>
        <p:xfrm>
          <a:off x="1738313" y="4071939"/>
          <a:ext cx="18351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Формула" r:id="rId10" imgW="787400" imgH="228600" progId="Equation.3">
                  <p:embed/>
                </p:oleObj>
              </mc:Choice>
              <mc:Fallback>
                <p:oleObj name="Формула" r:id="rId10" imgW="787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4071939"/>
                        <a:ext cx="18351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Rectangle 24"/>
          <p:cNvSpPr>
            <a:spLocks noChangeArrowheads="1"/>
          </p:cNvSpPr>
          <p:nvPr/>
        </p:nvSpPr>
        <p:spPr bwMode="auto">
          <a:xfrm>
            <a:off x="1524001" y="24412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7661" name="Rectangle 26"/>
          <p:cNvSpPr>
            <a:spLocks noChangeArrowheads="1"/>
          </p:cNvSpPr>
          <p:nvPr/>
        </p:nvSpPr>
        <p:spPr bwMode="auto">
          <a:xfrm>
            <a:off x="1524001" y="242223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7662" name="Rectangle 27"/>
          <p:cNvSpPr>
            <a:spLocks noChangeArrowheads="1"/>
          </p:cNvSpPr>
          <p:nvPr/>
        </p:nvSpPr>
        <p:spPr bwMode="auto">
          <a:xfrm>
            <a:off x="5738813" y="1000125"/>
            <a:ext cx="4749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Уравнение свободных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затухающих колебаний </a:t>
            </a:r>
            <a:r>
              <a:rPr lang="ru-RU" altLang="ru-RU">
                <a:latin typeface="Times New Roman" panose="02020603050405020304" pitchFamily="18" charset="0"/>
              </a:rPr>
              <a:t>в контуре </a:t>
            </a:r>
            <a:r>
              <a:rPr lang="en-US" altLang="ru-RU">
                <a:latin typeface="Times New Roman" panose="02020603050405020304" pitchFamily="18" charset="0"/>
              </a:rPr>
              <a:t>R,L</a:t>
            </a:r>
            <a:r>
              <a:rPr lang="ru-RU" altLang="ru-RU">
                <a:latin typeface="Times New Roman" panose="02020603050405020304" pitchFamily="18" charset="0"/>
              </a:rPr>
              <a:t> и </a:t>
            </a:r>
            <a:r>
              <a:rPr lang="en-US" altLang="ru-RU">
                <a:latin typeface="Times New Roman" panose="02020603050405020304" pitchFamily="18" charset="0"/>
              </a:rPr>
              <a:t>C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7663" name="Rectangle 28"/>
          <p:cNvSpPr>
            <a:spLocks noChangeArrowheads="1"/>
          </p:cNvSpPr>
          <p:nvPr/>
        </p:nvSpPr>
        <p:spPr bwMode="auto">
          <a:xfrm>
            <a:off x="3810000" y="4000500"/>
            <a:ext cx="5005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- коэффициент затухания</a:t>
            </a:r>
          </a:p>
        </p:txBody>
      </p:sp>
      <p:graphicFrame>
        <p:nvGraphicFramePr>
          <p:cNvPr id="27664" name="Object 30"/>
          <p:cNvGraphicFramePr>
            <a:graphicFrameLocks noChangeAspect="1"/>
          </p:cNvGraphicFramePr>
          <p:nvPr/>
        </p:nvGraphicFramePr>
        <p:xfrm>
          <a:off x="1738314" y="4500563"/>
          <a:ext cx="2047875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Формула" r:id="rId12" imgW="812447" imgH="469696" progId="Equation.3">
                  <p:embed/>
                </p:oleObj>
              </mc:Choice>
              <mc:Fallback>
                <p:oleObj name="Формула" r:id="rId12" imgW="812447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4" y="4500563"/>
                        <a:ext cx="2047875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5" name="Rectangle 32"/>
          <p:cNvSpPr>
            <a:spLocks noChangeArrowheads="1"/>
          </p:cNvSpPr>
          <p:nvPr/>
        </p:nvSpPr>
        <p:spPr bwMode="auto">
          <a:xfrm>
            <a:off x="3810000" y="4786313"/>
            <a:ext cx="6108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- собственная частота контура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4289A6-B1B4-4BBA-BE9A-B3186008F9B8}" type="slidenum">
              <a:rPr lang="ru-RU" altLang="ru-RU" sz="1400">
                <a:latin typeface="Arial" panose="020B0604020202020204" pitchFamily="34" charset="0"/>
              </a:rPr>
              <a:pPr/>
              <a:t>26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27667" name="Скругленный прямоугольник 20"/>
          <p:cNvSpPr>
            <a:spLocks noChangeArrowheads="1"/>
          </p:cNvSpPr>
          <p:nvPr/>
        </p:nvSpPr>
        <p:spPr bwMode="auto">
          <a:xfrm>
            <a:off x="1524000" y="1214439"/>
            <a:ext cx="4000500" cy="12858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68" name="Object 34"/>
          <p:cNvGraphicFramePr>
            <a:graphicFrameLocks noChangeAspect="1"/>
          </p:cNvGraphicFramePr>
          <p:nvPr/>
        </p:nvGraphicFramePr>
        <p:xfrm>
          <a:off x="1524000" y="5786439"/>
          <a:ext cx="2579688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Формула" r:id="rId14" imgW="1015559" imgH="317362" progId="Equation.3">
                  <p:embed/>
                </p:oleObj>
              </mc:Choice>
              <mc:Fallback>
                <p:oleObj name="Формула" r:id="rId14" imgW="1015559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786439"/>
                        <a:ext cx="2579688" cy="79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9" name="Object 35"/>
          <p:cNvGraphicFramePr>
            <a:graphicFrameLocks noChangeAspect="1"/>
          </p:cNvGraphicFramePr>
          <p:nvPr/>
        </p:nvGraphicFramePr>
        <p:xfrm>
          <a:off x="5056189" y="5522914"/>
          <a:ext cx="2916237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Формула" r:id="rId16" imgW="1167893" imgH="533169" progId="Equation.3">
                  <p:embed/>
                </p:oleObj>
              </mc:Choice>
              <mc:Fallback>
                <p:oleObj name="Формула" r:id="rId16" imgW="1167893" imgH="5331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189" y="5522914"/>
                        <a:ext cx="2916237" cy="133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0" name="Прямоугольник 23"/>
          <p:cNvSpPr>
            <a:spLocks noChangeArrowheads="1"/>
          </p:cNvSpPr>
          <p:nvPr/>
        </p:nvSpPr>
        <p:spPr bwMode="auto">
          <a:xfrm>
            <a:off x="4238626" y="5929313"/>
            <a:ext cx="828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или</a:t>
            </a:r>
          </a:p>
        </p:txBody>
      </p:sp>
      <p:sp>
        <p:nvSpPr>
          <p:cNvPr id="27671" name="Прямоугольник 24"/>
          <p:cNvSpPr>
            <a:spLocks noChangeArrowheads="1"/>
          </p:cNvSpPr>
          <p:nvPr/>
        </p:nvSpPr>
        <p:spPr bwMode="auto">
          <a:xfrm>
            <a:off x="8382000" y="5572125"/>
            <a:ext cx="19319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Частота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затухающих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колебаний</a:t>
            </a:r>
            <a:endParaRPr lang="ru-RU" altLang="ru-RU" sz="240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9063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ChangeArrowheads="1"/>
          </p:cNvSpPr>
          <p:nvPr/>
        </p:nvSpPr>
        <p:spPr bwMode="auto">
          <a:xfrm>
            <a:off x="1524001" y="29794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8675" name="Rectangle 11"/>
          <p:cNvSpPr>
            <a:spLocks noChangeArrowheads="1"/>
          </p:cNvSpPr>
          <p:nvPr/>
        </p:nvSpPr>
        <p:spPr bwMode="auto">
          <a:xfrm>
            <a:off x="1524001" y="28699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8676" name="Rectangle 13"/>
          <p:cNvSpPr>
            <a:spLocks noChangeArrowheads="1"/>
          </p:cNvSpPr>
          <p:nvPr/>
        </p:nvSpPr>
        <p:spPr bwMode="auto">
          <a:xfrm>
            <a:off x="1524000" y="0"/>
            <a:ext cx="9144000" cy="698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Вид затухающих колебаний заряда </a:t>
            </a:r>
            <a:r>
              <a:rPr lang="en-US" altLang="ru-RU" i="1">
                <a:latin typeface="Times New Roman" panose="02020603050405020304" pitchFamily="18" charset="0"/>
              </a:rPr>
              <a:t>q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и  тока </a:t>
            </a:r>
            <a:r>
              <a:rPr lang="en-US" altLang="ru-RU" i="1">
                <a:latin typeface="Times New Roman" panose="02020603050405020304" pitchFamily="18" charset="0"/>
              </a:rPr>
              <a:t>I</a:t>
            </a:r>
            <a:r>
              <a:rPr lang="ru-RU" altLang="ru-RU" i="1">
                <a:latin typeface="Times New Roman" panose="02020603050405020304" pitchFamily="18" charset="0"/>
              </a:rPr>
              <a:t>: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   Колебаниям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q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соответствует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x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– смещение маятника из положения равновесия,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   силе тока</a:t>
            </a:r>
            <a:r>
              <a:rPr lang="ru-RU" altLang="ru-RU" b="1" i="1">
                <a:solidFill>
                  <a:srgbClr val="0000FF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I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 – скорость υ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49E4A3-870E-49E2-A185-BC0202F125BC}" type="slidenum">
              <a:rPr lang="ru-RU" altLang="ru-RU" sz="1400">
                <a:latin typeface="Arial" panose="020B0604020202020204" pitchFamily="34" charset="0"/>
              </a:rPr>
              <a:pPr/>
              <a:t>27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pic>
        <p:nvPicPr>
          <p:cNvPr id="28678" name="Picture 8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714376"/>
            <a:ext cx="7031038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9" name="Object 16"/>
          <p:cNvGraphicFramePr>
            <a:graphicFrameLocks noChangeAspect="1"/>
          </p:cNvGraphicFramePr>
          <p:nvPr/>
        </p:nvGraphicFramePr>
        <p:xfrm>
          <a:off x="6994526" y="714375"/>
          <a:ext cx="3598863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5" imgW="1549400" imgH="279400" progId="Equation.3">
                  <p:embed/>
                </p:oleObj>
              </mc:Choice>
              <mc:Fallback>
                <p:oleObj name="Формула" r:id="rId5" imgW="15494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526" y="714375"/>
                        <a:ext cx="3598863" cy="6429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344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1524001" y="226983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5068889" y="3744914"/>
            <a:ext cx="11842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Рис. 4 </a:t>
            </a: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5810250" y="5715000"/>
            <a:ext cx="48577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C3300"/>
                </a:solidFill>
                <a:latin typeface="Times New Roman" panose="02020603050405020304" pitchFamily="18" charset="0"/>
              </a:rPr>
              <a:t>Логарифмический декремент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C3300"/>
                </a:solidFill>
                <a:latin typeface="Times New Roman" panose="02020603050405020304" pitchFamily="18" charset="0"/>
              </a:rPr>
              <a:t>затухания </a:t>
            </a:r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024064" y="5656264"/>
          <a:ext cx="3667125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4" imgW="1485900" imgH="482600" progId="Equation.3">
                  <p:embed/>
                </p:oleObj>
              </mc:Choice>
              <mc:Fallback>
                <p:oleObj name="Формула" r:id="rId4" imgW="1485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4" y="5656264"/>
                        <a:ext cx="3667125" cy="12017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3" name="Picture 8" descr="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0"/>
            <a:ext cx="58674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EAF928D-1AAD-48C1-A757-C71BE969FD00}" type="slidenum">
              <a:rPr lang="ru-RU" altLang="ru-RU" sz="1400">
                <a:latin typeface="Arial" panose="020B0604020202020204" pitchFamily="34" charset="0"/>
              </a:rPr>
              <a:pPr/>
              <a:t>28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29705" name="Прямоугольник 11"/>
          <p:cNvSpPr>
            <a:spLocks noChangeArrowheads="1"/>
          </p:cNvSpPr>
          <p:nvPr/>
        </p:nvSpPr>
        <p:spPr bwMode="auto">
          <a:xfrm>
            <a:off x="4738688" y="4429125"/>
            <a:ext cx="2286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Декремент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затухания </a:t>
            </a:r>
          </a:p>
        </p:txBody>
      </p:sp>
      <p:graphicFrame>
        <p:nvGraphicFramePr>
          <p:cNvPr id="29706" name="Object 3"/>
          <p:cNvGraphicFramePr>
            <a:graphicFrameLocks noChangeAspect="1"/>
          </p:cNvGraphicFramePr>
          <p:nvPr/>
        </p:nvGraphicFramePr>
        <p:xfrm>
          <a:off x="2095501" y="4286250"/>
          <a:ext cx="2570163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Формула" r:id="rId7" imgW="1040948" imgH="482391" progId="Equation.3">
                  <p:embed/>
                </p:oleObj>
              </mc:Choice>
              <mc:Fallback>
                <p:oleObj name="Формула" r:id="rId7" imgW="1040948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1" y="4286250"/>
                        <a:ext cx="2570163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020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1524001" y="40208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0723" name="Object 2"/>
          <p:cNvGraphicFramePr>
            <a:graphicFrameLocks noChangeAspect="1"/>
          </p:cNvGraphicFramePr>
          <p:nvPr/>
        </p:nvGraphicFramePr>
        <p:xfrm>
          <a:off x="6881813" y="-142875"/>
          <a:ext cx="13208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Формула" r:id="rId4" imgW="533169" imgH="444307" progId="Equation.3">
                  <p:embed/>
                </p:oleObj>
              </mc:Choice>
              <mc:Fallback>
                <p:oleObj name="Формула" r:id="rId4" imgW="53316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-142875"/>
                        <a:ext cx="1320800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1524001" y="40160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0725" name="Object 4"/>
          <p:cNvGraphicFramePr>
            <a:graphicFrameLocks noChangeAspect="1"/>
          </p:cNvGraphicFramePr>
          <p:nvPr/>
        </p:nvGraphicFramePr>
        <p:xfrm>
          <a:off x="6024564" y="714376"/>
          <a:ext cx="1550987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Формула" r:id="rId6" imgW="622300" imgH="457200" progId="Equation.3">
                  <p:embed/>
                </p:oleObj>
              </mc:Choice>
              <mc:Fallback>
                <p:oleObj name="Формула" r:id="rId6" imgW="622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64" y="714376"/>
                        <a:ext cx="1550987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1524001" y="40160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0727" name="Object 6"/>
          <p:cNvGraphicFramePr>
            <a:graphicFrameLocks noChangeAspect="1"/>
          </p:cNvGraphicFramePr>
          <p:nvPr/>
        </p:nvGraphicFramePr>
        <p:xfrm>
          <a:off x="3095625" y="1571626"/>
          <a:ext cx="2681288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Формула" r:id="rId8" imgW="952500" imgH="457200" progId="Equation.3">
                  <p:embed/>
                </p:oleObj>
              </mc:Choice>
              <mc:Fallback>
                <p:oleObj name="Формула" r:id="rId8" imgW="952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1571626"/>
                        <a:ext cx="2681288" cy="1285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Rectangle 9"/>
          <p:cNvSpPr>
            <a:spLocks noChangeArrowheads="1"/>
          </p:cNvSpPr>
          <p:nvPr/>
        </p:nvSpPr>
        <p:spPr bwMode="auto">
          <a:xfrm>
            <a:off x="1524000" y="285750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R</a:t>
            </a:r>
            <a:r>
              <a:rPr lang="ru-RU" altLang="ru-RU">
                <a:latin typeface="Times New Roman" panose="02020603050405020304" pitchFamily="18" charset="0"/>
              </a:rPr>
              <a:t>, </a:t>
            </a:r>
            <a:r>
              <a:rPr lang="ru-RU" altLang="ru-RU" i="1">
                <a:latin typeface="Times New Roman" panose="02020603050405020304" pitchFamily="18" charset="0"/>
              </a:rPr>
              <a:t>L</a:t>
            </a:r>
            <a:r>
              <a:rPr lang="ru-RU" altLang="ru-RU">
                <a:latin typeface="Times New Roman" panose="02020603050405020304" pitchFamily="18" charset="0"/>
              </a:rPr>
              <a:t>, ω </a:t>
            </a:r>
            <a:r>
              <a:rPr lang="ru-RU" altLang="ru-RU" b="1" i="1">
                <a:latin typeface="Times New Roman" panose="02020603050405020304" pitchFamily="18" charset="0"/>
              </a:rPr>
              <a:t>–</a:t>
            </a:r>
            <a:r>
              <a:rPr lang="ru-RU" altLang="ru-RU">
                <a:latin typeface="Times New Roman" panose="02020603050405020304" pitchFamily="18" charset="0"/>
              </a:rPr>
              <a:t> определяются параметрами контура, следовательно, и χ является характеристикой контура.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	Если затухание невелико </a:t>
            </a:r>
          </a:p>
        </p:txBody>
      </p:sp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1524001" y="41065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7096125" y="4214813"/>
          <a:ext cx="170973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Формула" r:id="rId10" imgW="672808" imgH="279279" progId="Equation.3">
                  <p:embed/>
                </p:oleObj>
              </mc:Choice>
              <mc:Fallback>
                <p:oleObj name="Формула" r:id="rId10" imgW="672808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5" y="4214813"/>
                        <a:ext cx="170973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1" name="Rectangle 13"/>
          <p:cNvSpPr>
            <a:spLocks noChangeArrowheads="1"/>
          </p:cNvSpPr>
          <p:nvPr/>
        </p:nvSpPr>
        <p:spPr bwMode="auto">
          <a:xfrm>
            <a:off x="1524001" y="40113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2595563" y="5286375"/>
          <a:ext cx="291465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Формула" r:id="rId12" imgW="1155700" imgH="469900" progId="Equation.3">
                  <p:embed/>
                </p:oleObj>
              </mc:Choice>
              <mc:Fallback>
                <p:oleObj name="Формула" r:id="rId12" imgW="11557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563" y="5286375"/>
                        <a:ext cx="291465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3" name="Rectangle 15"/>
          <p:cNvSpPr>
            <a:spLocks noChangeArrowheads="1"/>
          </p:cNvSpPr>
          <p:nvPr/>
        </p:nvSpPr>
        <p:spPr bwMode="auto">
          <a:xfrm>
            <a:off x="1524001" y="40018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7024688" y="5143501"/>
          <a:ext cx="2216150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Формула" r:id="rId14" imgW="799753" imgH="482391" progId="Equation.3">
                  <p:embed/>
                </p:oleObj>
              </mc:Choice>
              <mc:Fallback>
                <p:oleObj name="Формула" r:id="rId14" imgW="799753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688" y="5143501"/>
                        <a:ext cx="2216150" cy="13446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5" name="Rectangle 20"/>
          <p:cNvSpPr>
            <a:spLocks noChangeArrowheads="1"/>
          </p:cNvSpPr>
          <p:nvPr/>
        </p:nvSpPr>
        <p:spPr bwMode="auto">
          <a:xfrm>
            <a:off x="1524001" y="40018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0736" name="Rectangle 23"/>
          <p:cNvSpPr>
            <a:spLocks noChangeArrowheads="1"/>
          </p:cNvSpPr>
          <p:nvPr/>
        </p:nvSpPr>
        <p:spPr bwMode="auto">
          <a:xfrm>
            <a:off x="1524001" y="40160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0737" name="Rectangle 26"/>
          <p:cNvSpPr>
            <a:spLocks noChangeArrowheads="1"/>
          </p:cNvSpPr>
          <p:nvPr/>
        </p:nvSpPr>
        <p:spPr bwMode="auto">
          <a:xfrm>
            <a:off x="1524001" y="41303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0738" name="Rectangle 28"/>
          <p:cNvSpPr>
            <a:spLocks noChangeArrowheads="1"/>
          </p:cNvSpPr>
          <p:nvPr/>
        </p:nvSpPr>
        <p:spPr bwMode="auto">
          <a:xfrm>
            <a:off x="1524001" y="40160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D4E1412-8E21-4B67-A969-B7CCC8C1D77A}" type="slidenum">
              <a:rPr lang="ru-RU" altLang="ru-RU" sz="1400">
                <a:latin typeface="Arial" panose="020B0604020202020204" pitchFamily="34" charset="0"/>
              </a:rPr>
              <a:pPr/>
              <a:t>29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30740" name="Прямоугольник 23"/>
          <p:cNvSpPr>
            <a:spLocks noChangeArrowheads="1"/>
          </p:cNvSpPr>
          <p:nvPr/>
        </p:nvSpPr>
        <p:spPr bwMode="auto">
          <a:xfrm>
            <a:off x="1809750" y="142876"/>
            <a:ext cx="48069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    Т.к. коэффициент затухания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Период затух. колебаний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Тогда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12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/>
          <p:cNvSpPr>
            <a:spLocks noChangeArrowheads="1"/>
          </p:cNvSpPr>
          <p:nvPr/>
        </p:nvSpPr>
        <p:spPr bwMode="auto">
          <a:xfrm>
            <a:off x="1524000" y="1000125"/>
            <a:ext cx="6000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пропорциональная  χ</a:t>
            </a:r>
            <a:r>
              <a:rPr lang="ru-RU" altLang="ru-RU" sz="2800">
                <a:latin typeface="Times New Roman" panose="02020603050405020304" pitchFamily="18" charset="0"/>
              </a:rPr>
              <a:t> (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Чем меньше затухание, тем выше добротность</a:t>
            </a:r>
            <a:r>
              <a:rPr lang="ru-RU" altLang="ru-RU" sz="2800">
                <a:latin typeface="Times New Roman" panose="02020603050405020304" pitchFamily="18" charset="0"/>
              </a:rPr>
              <a:t>) </a:t>
            </a:r>
          </a:p>
        </p:txBody>
      </p:sp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152400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Добротность колебательного контура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Q</a:t>
            </a: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определяется как величина обратно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1748" name="Object 7"/>
          <p:cNvGraphicFramePr>
            <a:graphicFrameLocks noChangeAspect="1"/>
          </p:cNvGraphicFramePr>
          <p:nvPr/>
        </p:nvGraphicFramePr>
        <p:xfrm>
          <a:off x="8024814" y="571500"/>
          <a:ext cx="1500187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Формула" r:id="rId4" imgW="482391" imgH="482391" progId="Equation.3">
                  <p:embed/>
                </p:oleObj>
              </mc:Choice>
              <mc:Fallback>
                <p:oleObj name="Формула" r:id="rId4" imgW="482391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4814" y="571500"/>
                        <a:ext cx="1500187" cy="15001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9"/>
          <p:cNvGraphicFramePr>
            <a:graphicFrameLocks noChangeAspect="1"/>
          </p:cNvGraphicFramePr>
          <p:nvPr/>
        </p:nvGraphicFramePr>
        <p:xfrm>
          <a:off x="4405314" y="4214814"/>
          <a:ext cx="1336675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Формула" r:id="rId6" imgW="533169" imgH="495085" progId="Equation.3">
                  <p:embed/>
                </p:oleObj>
              </mc:Choice>
              <mc:Fallback>
                <p:oleObj name="Формула" r:id="rId6" imgW="533169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314" y="4214814"/>
                        <a:ext cx="1336675" cy="126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10"/>
          <p:cNvSpPr>
            <a:spLocks noChangeArrowheads="1"/>
          </p:cNvSpPr>
          <p:nvPr/>
        </p:nvSpPr>
        <p:spPr bwMode="auto">
          <a:xfrm>
            <a:off x="6024563" y="4572000"/>
            <a:ext cx="666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то </a:t>
            </a:r>
          </a:p>
        </p:txBody>
      </p:sp>
      <p:graphicFrame>
        <p:nvGraphicFramePr>
          <p:cNvPr id="31751" name="Object 11"/>
          <p:cNvGraphicFramePr>
            <a:graphicFrameLocks noChangeAspect="1"/>
          </p:cNvGraphicFramePr>
          <p:nvPr/>
        </p:nvGraphicFramePr>
        <p:xfrm>
          <a:off x="6738939" y="4500563"/>
          <a:ext cx="187483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Формула" r:id="rId8" imgW="622030" imgH="241195" progId="Equation.3">
                  <p:embed/>
                </p:oleObj>
              </mc:Choice>
              <mc:Fallback>
                <p:oleObj name="Формула" r:id="rId8" imgW="62203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9" y="4500563"/>
                        <a:ext cx="187483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12"/>
          <p:cNvGraphicFramePr>
            <a:graphicFrameLocks noChangeAspect="1"/>
          </p:cNvGraphicFramePr>
          <p:nvPr/>
        </p:nvGraphicFramePr>
        <p:xfrm>
          <a:off x="1666876" y="5500689"/>
          <a:ext cx="2151063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Формула" r:id="rId10" imgW="863225" imgH="457002" progId="Equation.3">
                  <p:embed/>
                </p:oleObj>
              </mc:Choice>
              <mc:Fallback>
                <p:oleObj name="Формула" r:id="rId10" imgW="863225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6" y="5500689"/>
                        <a:ext cx="2151063" cy="12144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Rectangle 13"/>
          <p:cNvSpPr>
            <a:spLocks noChangeArrowheads="1"/>
          </p:cNvSpPr>
          <p:nvPr/>
        </p:nvSpPr>
        <p:spPr bwMode="auto">
          <a:xfrm>
            <a:off x="3810001" y="5500688"/>
            <a:ext cx="6588125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i="1">
                <a:latin typeface="Times New Roman" panose="02020603050405020304" pitchFamily="18" charset="0"/>
              </a:rPr>
              <a:t>W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– энергия контура в данный момент,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Δ</a:t>
            </a:r>
            <a:r>
              <a:rPr lang="en-US" altLang="ru-RU" sz="2400" i="1">
                <a:latin typeface="Times New Roman" panose="02020603050405020304" pitchFamily="18" charset="0"/>
              </a:rPr>
              <a:t>W</a:t>
            </a:r>
            <a:r>
              <a:rPr lang="ru-RU" altLang="ru-RU" sz="2400">
                <a:latin typeface="Times New Roman" panose="02020603050405020304" pitchFamily="18" charset="0"/>
              </a:rPr>
              <a:t> – убыль энергии за один период, следующий за этим моментом</a:t>
            </a:r>
            <a:r>
              <a:rPr lang="ru-RU" altLang="ru-RU" sz="24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8E6FDD-6CD9-4238-BEE8-721B555957E0}" type="slidenum">
              <a:rPr lang="ru-RU" altLang="ru-RU" sz="1400">
                <a:latin typeface="Arial" panose="020B0604020202020204" pitchFamily="34" charset="0"/>
              </a:rPr>
              <a:pPr/>
              <a:t>30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31755" name="Object 14"/>
          <p:cNvGraphicFramePr>
            <a:graphicFrameLocks noChangeAspect="1"/>
          </p:cNvGraphicFramePr>
          <p:nvPr/>
        </p:nvGraphicFramePr>
        <p:xfrm>
          <a:off x="1524001" y="3357564"/>
          <a:ext cx="2143125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Equation" r:id="rId12" imgW="850531" imgH="418918" progId="Equation.DSMT4">
                  <p:embed/>
                </p:oleObj>
              </mc:Choice>
              <mc:Fallback>
                <p:oleObj name="Equation" r:id="rId12" imgW="850531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3357564"/>
                        <a:ext cx="2143125" cy="100488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6" name="Прямоугольник 13"/>
          <p:cNvSpPr>
            <a:spLocks noChangeArrowheads="1"/>
          </p:cNvSpPr>
          <p:nvPr/>
        </p:nvSpPr>
        <p:spPr bwMode="auto">
          <a:xfrm>
            <a:off x="4024314" y="3214689"/>
            <a:ext cx="61436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C3300"/>
                </a:solidFill>
                <a:latin typeface="Times New Roman" panose="02020603050405020304" pitchFamily="18" charset="0"/>
              </a:rPr>
              <a:t>Число колебаний 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совершаемых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 за время релаксации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graphicFrame>
        <p:nvGraphicFramePr>
          <p:cNvPr id="31757" name="Object 16"/>
          <p:cNvGraphicFramePr>
            <a:graphicFrameLocks noChangeAspect="1"/>
          </p:cNvGraphicFramePr>
          <p:nvPr/>
        </p:nvGraphicFramePr>
        <p:xfrm>
          <a:off x="1809751" y="2286000"/>
          <a:ext cx="9366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14" imgW="368300" imgH="419100" progId="Equation.DSMT4">
                  <p:embed/>
                </p:oleObj>
              </mc:Choice>
              <mc:Fallback>
                <p:oleObj name="Equation" r:id="rId14" imgW="3683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1" y="2286000"/>
                        <a:ext cx="936625" cy="95885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8" name="Прямоугольник 16"/>
          <p:cNvSpPr>
            <a:spLocks noChangeArrowheads="1"/>
          </p:cNvSpPr>
          <p:nvPr/>
        </p:nvSpPr>
        <p:spPr bwMode="auto">
          <a:xfrm>
            <a:off x="3167063" y="2143126"/>
            <a:ext cx="6858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C3300"/>
                </a:solidFill>
                <a:latin typeface="Times New Roman" panose="02020603050405020304" pitchFamily="18" charset="0"/>
              </a:rPr>
              <a:t>Время релаксации 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– время за которое амплитуда колебаний уменьшается в </a:t>
            </a:r>
            <a:r>
              <a:rPr lang="ru-RU" altLang="ru-RU" sz="3600" b="1" i="1">
                <a:solidFill>
                  <a:srgbClr val="000000"/>
                </a:solidFill>
                <a:latin typeface="Times New Roman" panose="02020603050405020304" pitchFamily="18" charset="0"/>
              </a:rPr>
              <a:t>е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 раз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31759" name="Скругленный прямоугольник 17"/>
          <p:cNvSpPr>
            <a:spLocks noChangeArrowheads="1"/>
          </p:cNvSpPr>
          <p:nvPr/>
        </p:nvSpPr>
        <p:spPr bwMode="auto">
          <a:xfrm>
            <a:off x="4095750" y="4286250"/>
            <a:ext cx="1843088" cy="11430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1760" name="Скругленный прямоугольник 18"/>
          <p:cNvSpPr>
            <a:spLocks noChangeArrowheads="1"/>
          </p:cNvSpPr>
          <p:nvPr/>
        </p:nvSpPr>
        <p:spPr bwMode="auto">
          <a:xfrm>
            <a:off x="6738939" y="4286250"/>
            <a:ext cx="1843087" cy="11430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7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9" descr="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14376"/>
            <a:ext cx="91440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72" name="Object 5"/>
          <p:cNvGraphicFramePr>
            <a:graphicFrameLocks noChangeAspect="1"/>
          </p:cNvGraphicFramePr>
          <p:nvPr/>
        </p:nvGraphicFramePr>
        <p:xfrm>
          <a:off x="2452688" y="0"/>
          <a:ext cx="1612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Формула" r:id="rId5" imgW="634725" imgH="279279" progId="Equation.3">
                  <p:embed/>
                </p:oleObj>
              </mc:Choice>
              <mc:Fallback>
                <p:oleObj name="Формула" r:id="rId5" imgW="634725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8" y="0"/>
                        <a:ext cx="1612900" cy="698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Rectangle 7"/>
          <p:cNvSpPr>
            <a:spLocks noChangeArrowheads="1"/>
          </p:cNvSpPr>
          <p:nvPr/>
        </p:nvSpPr>
        <p:spPr bwMode="auto">
          <a:xfrm>
            <a:off x="4167188" y="1"/>
            <a:ext cx="1306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т.е. при</a:t>
            </a:r>
          </a:p>
        </p:txBody>
      </p:sp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75" name="Object 8"/>
          <p:cNvGraphicFramePr>
            <a:graphicFrameLocks noChangeAspect="1"/>
          </p:cNvGraphicFramePr>
          <p:nvPr/>
        </p:nvGraphicFramePr>
        <p:xfrm>
          <a:off x="5667375" y="1"/>
          <a:ext cx="297973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Формула" r:id="rId7" imgW="1180588" imgH="241195" progId="Equation.3">
                  <p:embed/>
                </p:oleObj>
              </mc:Choice>
              <mc:Fallback>
                <p:oleObj name="Формула" r:id="rId7" imgW="118058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5" y="1"/>
                        <a:ext cx="297973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Rectangle 11"/>
          <p:cNvSpPr>
            <a:spLocks noChangeArrowheads="1"/>
          </p:cNvSpPr>
          <p:nvPr/>
        </p:nvSpPr>
        <p:spPr bwMode="auto">
          <a:xfrm>
            <a:off x="1497012" y="3214688"/>
            <a:ext cx="917098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</a:rPr>
              <a:t>Сопротивление контура, при котором колебательный процесс переходит в апериодический, называется </a:t>
            </a:r>
            <a:r>
              <a:rPr lang="ru-RU" altLang="ru-RU" sz="2800" b="1" i="1">
                <a:latin typeface="Times New Roman" panose="02020603050405020304" pitchFamily="18" charset="0"/>
              </a:rPr>
              <a:t>критическим сопротивлением:</a:t>
            </a:r>
          </a:p>
        </p:txBody>
      </p:sp>
      <p:sp>
        <p:nvSpPr>
          <p:cNvPr id="32777" name="Rectangle 13"/>
          <p:cNvSpPr>
            <a:spLocks noChangeArrowheads="1"/>
          </p:cNvSpPr>
          <p:nvPr/>
        </p:nvSpPr>
        <p:spPr bwMode="auto">
          <a:xfrm>
            <a:off x="1524001" y="28746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2778" name="Rectangle 1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79" name="Object 14"/>
          <p:cNvGraphicFramePr>
            <a:graphicFrameLocks noChangeAspect="1"/>
          </p:cNvGraphicFramePr>
          <p:nvPr/>
        </p:nvGraphicFramePr>
        <p:xfrm>
          <a:off x="4095750" y="4929189"/>
          <a:ext cx="4154488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Формула" r:id="rId9" imgW="1396394" imgH="495085" progId="Equation.3">
                  <p:embed/>
                </p:oleObj>
              </mc:Choice>
              <mc:Fallback>
                <p:oleObj name="Формула" r:id="rId9" imgW="1396394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0" y="4929189"/>
                        <a:ext cx="4154488" cy="1470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0" name="Object 16"/>
          <p:cNvGraphicFramePr>
            <a:graphicFrameLocks noChangeAspect="1"/>
          </p:cNvGraphicFramePr>
          <p:nvPr/>
        </p:nvGraphicFramePr>
        <p:xfrm>
          <a:off x="1809750" y="5214938"/>
          <a:ext cx="1879600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Формула" r:id="rId11" imgW="761669" imgH="482391" progId="Equation.3">
                  <p:embed/>
                </p:oleObj>
              </mc:Choice>
              <mc:Fallback>
                <p:oleObj name="Формула" r:id="rId11" imgW="761669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5214938"/>
                        <a:ext cx="1879600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1" name="Rectangle 18"/>
          <p:cNvSpPr>
            <a:spLocks noChangeArrowheads="1"/>
          </p:cNvSpPr>
          <p:nvPr/>
        </p:nvSpPr>
        <p:spPr bwMode="auto">
          <a:xfrm>
            <a:off x="1524001" y="0"/>
            <a:ext cx="919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При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32782" name="Rectangle 20"/>
          <p:cNvSpPr>
            <a:spLocks noChangeArrowheads="1"/>
          </p:cNvSpPr>
          <p:nvPr/>
        </p:nvSpPr>
        <p:spPr bwMode="auto">
          <a:xfrm>
            <a:off x="5595938" y="1643063"/>
            <a:ext cx="334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C3300"/>
                </a:solidFill>
                <a:latin typeface="Times New Roman" panose="02020603050405020304" pitchFamily="18" charset="0"/>
              </a:rPr>
              <a:t>апериодический разряд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560A6A-E3B8-4D9C-94AF-FB3876129936}" type="slidenum">
              <a:rPr lang="ru-RU" altLang="ru-RU" sz="1400">
                <a:latin typeface="Arial" panose="020B0604020202020204" pitchFamily="34" charset="0"/>
              </a:rPr>
              <a:pPr/>
              <a:t>31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32784" name="Object 21"/>
          <p:cNvGraphicFramePr>
            <a:graphicFrameLocks noChangeAspect="1"/>
          </p:cNvGraphicFramePr>
          <p:nvPr/>
        </p:nvGraphicFramePr>
        <p:xfrm>
          <a:off x="8524876" y="642939"/>
          <a:ext cx="21431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Equation" r:id="rId13" imgW="736600" imgH="228600" progId="Equation.DSMT4">
                  <p:embed/>
                </p:oleObj>
              </mc:Choice>
              <mc:Fallback>
                <p:oleObj name="Equation" r:id="rId13" imgW="73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76" y="642939"/>
                        <a:ext cx="2143125" cy="6635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8000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5" name="Прямоугольник 18"/>
          <p:cNvSpPr>
            <a:spLocks noChangeArrowheads="1"/>
          </p:cNvSpPr>
          <p:nvPr/>
        </p:nvSpPr>
        <p:spPr bwMode="auto">
          <a:xfrm>
            <a:off x="8920164" y="0"/>
            <a:ext cx="1747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sym typeface="Symbol" pitchFamily="18" charset="2"/>
              </a:rPr>
              <a:t>(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sym typeface="Symbol" pitchFamily="18" charset="2"/>
              </a:rPr>
              <a:t>Т</a:t>
            </a: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sym typeface="Symbol" pitchFamily="18" charset="2"/>
              </a:rPr>
              <a:t>  ):</a:t>
            </a:r>
            <a:endParaRPr lang="ru-RU" alt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2786" name="Прямоугольник 19"/>
          <p:cNvSpPr>
            <a:spLocks noChangeArrowheads="1"/>
          </p:cNvSpPr>
          <p:nvPr/>
        </p:nvSpPr>
        <p:spPr bwMode="auto">
          <a:xfrm>
            <a:off x="5453064" y="714376"/>
            <a:ext cx="291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Колебаний не будет</a:t>
            </a:r>
            <a:endParaRPr lang="ru-RU" alt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2787" name="Прямоугольник 20"/>
          <p:cNvSpPr>
            <a:spLocks noChangeArrowheads="1"/>
          </p:cNvSpPr>
          <p:nvPr/>
        </p:nvSpPr>
        <p:spPr bwMode="auto">
          <a:xfrm>
            <a:off x="8310564" y="5143501"/>
            <a:ext cx="23574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C3300"/>
                </a:solidFill>
                <a:latin typeface="Times New Roman" panose="02020603050405020304" pitchFamily="18" charset="0"/>
              </a:rPr>
              <a:t>Критическое сопротивление</a:t>
            </a:r>
            <a:endParaRPr lang="ru-RU" altLang="ru-RU" sz="240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9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9" descr="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2000251"/>
            <a:ext cx="5105400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AutoShape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20.4 Вынужденные электрические колебания</a:t>
            </a:r>
          </a:p>
        </p:txBody>
      </p:sp>
      <p:sp>
        <p:nvSpPr>
          <p:cNvPr id="33796" name="Rectangle 9"/>
          <p:cNvSpPr>
            <a:spLocks noChangeArrowheads="1"/>
          </p:cNvSpPr>
          <p:nvPr/>
        </p:nvSpPr>
        <p:spPr bwMode="auto">
          <a:xfrm>
            <a:off x="1524000" y="98107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 К контуру, изображенному на рис. подадим переменное напряжение </a:t>
            </a:r>
            <a:r>
              <a:rPr lang="ru-RU" altLang="ru-RU" i="1">
                <a:latin typeface="Times New Roman" panose="02020603050405020304" pitchFamily="18" charset="0"/>
              </a:rPr>
              <a:t>U</a:t>
            </a:r>
            <a:r>
              <a:rPr lang="ru-RU" altLang="ru-RU">
                <a:latin typeface="Times New Roman" panose="02020603050405020304" pitchFamily="18" charset="0"/>
              </a:rPr>
              <a:t> :</a:t>
            </a:r>
          </a:p>
        </p:txBody>
      </p:sp>
      <p:graphicFrame>
        <p:nvGraphicFramePr>
          <p:cNvPr id="33797" name="Object 10"/>
          <p:cNvGraphicFramePr>
            <a:graphicFrameLocks noChangeAspect="1"/>
          </p:cNvGraphicFramePr>
          <p:nvPr/>
        </p:nvGraphicFramePr>
        <p:xfrm>
          <a:off x="6810375" y="1500189"/>
          <a:ext cx="26670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Формула" r:id="rId6" imgW="1054100" imgH="241300" progId="Equation.3">
                  <p:embed/>
                </p:oleObj>
              </mc:Choice>
              <mc:Fallback>
                <p:oleObj name="Формула" r:id="rId6" imgW="1054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75" y="1500189"/>
                        <a:ext cx="266700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Rectangle 12"/>
          <p:cNvSpPr>
            <a:spLocks noChangeArrowheads="1"/>
          </p:cNvSpPr>
          <p:nvPr/>
        </p:nvSpPr>
        <p:spPr bwMode="auto">
          <a:xfrm>
            <a:off x="9663114" y="1571626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(20.6)</a:t>
            </a:r>
          </a:p>
        </p:txBody>
      </p:sp>
      <p:sp>
        <p:nvSpPr>
          <p:cNvPr id="33799" name="Rectangle 16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800" name="Rectangle 17"/>
          <p:cNvSpPr>
            <a:spLocks noChangeArrowheads="1"/>
          </p:cNvSpPr>
          <p:nvPr/>
        </p:nvSpPr>
        <p:spPr bwMode="auto">
          <a:xfrm>
            <a:off x="9663114" y="5357813"/>
            <a:ext cx="928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(20.7)</a:t>
            </a:r>
          </a:p>
        </p:txBody>
      </p:sp>
      <p:sp>
        <p:nvSpPr>
          <p:cNvPr id="33801" name="Rectangle 20"/>
          <p:cNvSpPr>
            <a:spLocks noChangeArrowheads="1"/>
          </p:cNvSpPr>
          <p:nvPr/>
        </p:nvSpPr>
        <p:spPr bwMode="auto">
          <a:xfrm>
            <a:off x="1524000" y="607218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уравнение вынужденных электрических колебаний</a:t>
            </a:r>
            <a:endParaRPr lang="ru-RU" altLang="ru-RU" sz="20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       совпадает с вынужденными механическими колебаниями. </a:t>
            </a:r>
          </a:p>
        </p:txBody>
      </p:sp>
      <p:sp>
        <p:nvSpPr>
          <p:cNvPr id="33802" name="Rectangle 22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3803" name="Object 21"/>
          <p:cNvGraphicFramePr>
            <a:graphicFrameLocks noChangeAspect="1"/>
          </p:cNvGraphicFramePr>
          <p:nvPr/>
        </p:nvGraphicFramePr>
        <p:xfrm>
          <a:off x="2452688" y="4643438"/>
          <a:ext cx="6919912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Формула" r:id="rId8" imgW="2197100" imgH="482600" progId="Equation.3">
                  <p:embed/>
                </p:oleObj>
              </mc:Choice>
              <mc:Fallback>
                <p:oleObj name="Формула" r:id="rId8" imgW="21971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8" y="4643438"/>
                        <a:ext cx="6919912" cy="153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9739314" y="6245225"/>
            <a:ext cx="471487" cy="47625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32F603-DD1C-43BA-B0CC-0696F84F9513}" type="slidenum">
              <a:rPr lang="ru-RU" altLang="ru-RU" sz="1400">
                <a:latin typeface="Arial" panose="020B0604020202020204" pitchFamily="34" charset="0"/>
              </a:rPr>
              <a:pPr/>
              <a:t>32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866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524000" y="-26988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Это уравнение совпадает с дифференциальным уравнением механических колебаний.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       Решение </a:t>
            </a:r>
            <a:r>
              <a:rPr lang="ru-RU" altLang="ru-RU">
                <a:latin typeface="Times New Roman" panose="02020603050405020304" pitchFamily="18" charset="0"/>
              </a:rPr>
              <a:t>уравнения   при больших </a:t>
            </a:r>
            <a:r>
              <a:rPr lang="en-US" altLang="ru-RU" i="1">
                <a:latin typeface="Times New Roman" panose="02020603050405020304" pitchFamily="18" charset="0"/>
              </a:rPr>
              <a:t>t</a:t>
            </a:r>
            <a:r>
              <a:rPr lang="ru-RU" altLang="ru-RU" i="1">
                <a:latin typeface="Times New Roman" panose="02020603050405020304" pitchFamily="18" charset="0"/>
              </a:rPr>
              <a:t>: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4822" name="Object 5"/>
          <p:cNvGraphicFramePr>
            <a:graphicFrameLocks noChangeAspect="1"/>
          </p:cNvGraphicFramePr>
          <p:nvPr/>
        </p:nvGraphicFramePr>
        <p:xfrm>
          <a:off x="3381376" y="1643064"/>
          <a:ext cx="451802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Формула" r:id="rId4" imgW="1346200" imgH="241300" progId="Equation.3">
                  <p:embed/>
                </p:oleObj>
              </mc:Choice>
              <mc:Fallback>
                <p:oleObj name="Формула" r:id="rId4" imgW="1346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6" y="1643064"/>
                        <a:ext cx="4518025" cy="8016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9480550" y="1338264"/>
            <a:ext cx="1174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(20.8)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1524001" y="2786063"/>
            <a:ext cx="631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Здесь амплитуда колебаний заряда:</a:t>
            </a:r>
          </a:p>
        </p:txBody>
      </p:sp>
      <p:sp>
        <p:nvSpPr>
          <p:cNvPr id="34825" name="Rectangle 10"/>
          <p:cNvSpPr>
            <a:spLocks noChangeArrowheads="1"/>
          </p:cNvSpPr>
          <p:nvPr/>
        </p:nvSpPr>
        <p:spPr bwMode="auto">
          <a:xfrm>
            <a:off x="1524001" y="28461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4826" name="Object 9"/>
          <p:cNvGraphicFramePr>
            <a:graphicFrameLocks noChangeAspect="1"/>
          </p:cNvGraphicFramePr>
          <p:nvPr/>
        </p:nvGraphicFramePr>
        <p:xfrm>
          <a:off x="1524000" y="3643314"/>
          <a:ext cx="9144000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Формула" r:id="rId6" imgW="4114800" imgH="584200" progId="Equation.3">
                  <p:embed/>
                </p:oleObj>
              </mc:Choice>
              <mc:Fallback>
                <p:oleObj name="Формула" r:id="rId6" imgW="41148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643314"/>
                        <a:ext cx="9144000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Rectangle 14"/>
          <p:cNvSpPr>
            <a:spLocks noChangeArrowheads="1"/>
          </p:cNvSpPr>
          <p:nvPr/>
        </p:nvSpPr>
        <p:spPr bwMode="auto">
          <a:xfrm>
            <a:off x="1524001" y="28461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28" name="Rectangle 19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BDAC717-6E2C-48A1-896E-7A09D6797BD3}" type="slidenum">
              <a:rPr lang="ru-RU" altLang="ru-RU" sz="1400">
                <a:latin typeface="Arial" panose="020B0604020202020204" pitchFamily="34" charset="0"/>
              </a:rPr>
              <a:pPr/>
              <a:t>33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148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1524001" y="28461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43" name="Rectangle 7"/>
          <p:cNvSpPr>
            <a:spLocks noChangeArrowheads="1"/>
          </p:cNvSpPr>
          <p:nvPr/>
        </p:nvSpPr>
        <p:spPr bwMode="auto">
          <a:xfrm>
            <a:off x="1524001" y="1"/>
            <a:ext cx="4989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Как мы уже говорили величина</a:t>
            </a:r>
          </a:p>
        </p:txBody>
      </p:sp>
      <p:graphicFrame>
        <p:nvGraphicFramePr>
          <p:cNvPr id="35844" name="Object 8"/>
          <p:cNvGraphicFramePr>
            <a:graphicFrameLocks noChangeAspect="1"/>
          </p:cNvGraphicFramePr>
          <p:nvPr/>
        </p:nvGraphicFramePr>
        <p:xfrm>
          <a:off x="2166938" y="428625"/>
          <a:ext cx="4430712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Формула" r:id="rId4" imgW="1752600" imgH="584200" progId="Equation.3">
                  <p:embed/>
                </p:oleObj>
              </mc:Choice>
              <mc:Fallback>
                <p:oleObj name="Формула" r:id="rId4" imgW="17526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428625"/>
                        <a:ext cx="4430712" cy="146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9"/>
          <p:cNvSpPr>
            <a:spLocks noChangeArrowheads="1"/>
          </p:cNvSpPr>
          <p:nvPr/>
        </p:nvSpPr>
        <p:spPr bwMode="auto">
          <a:xfrm>
            <a:off x="6596064" y="1000126"/>
            <a:ext cx="43021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сопротивлением цепи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(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импеданс</a:t>
            </a:r>
            <a:r>
              <a:rPr lang="ru-RU" altLang="ru-RU" i="1">
                <a:latin typeface="Times New Roman" panose="02020603050405020304" pitchFamily="18" charset="0"/>
              </a:rPr>
              <a:t>)</a:t>
            </a:r>
            <a:r>
              <a:rPr lang="ru-RU" altLang="ru-RU" b="1" i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6600825" y="473075"/>
            <a:ext cx="3663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называется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полным</a:t>
            </a:r>
          </a:p>
        </p:txBody>
      </p:sp>
      <p:graphicFrame>
        <p:nvGraphicFramePr>
          <p:cNvPr id="35847" name="Object 11"/>
          <p:cNvGraphicFramePr>
            <a:graphicFrameLocks noChangeAspect="1"/>
          </p:cNvGraphicFramePr>
          <p:nvPr/>
        </p:nvGraphicFramePr>
        <p:xfrm>
          <a:off x="2406651" y="1912939"/>
          <a:ext cx="468947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Формула" r:id="rId6" imgW="1790700" imgH="457200" progId="Equation.3">
                  <p:embed/>
                </p:oleObj>
              </mc:Choice>
              <mc:Fallback>
                <p:oleObj name="Формула" r:id="rId6" imgW="1790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6651" y="1912939"/>
                        <a:ext cx="468947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Rectangle 12"/>
          <p:cNvSpPr>
            <a:spLocks noChangeArrowheads="1"/>
          </p:cNvSpPr>
          <p:nvPr/>
        </p:nvSpPr>
        <p:spPr bwMode="auto">
          <a:xfrm>
            <a:off x="1524001" y="1700214"/>
            <a:ext cx="20812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а величина</a:t>
            </a:r>
          </a:p>
        </p:txBody>
      </p:sp>
      <p:sp>
        <p:nvSpPr>
          <p:cNvPr id="35849" name="Rectangle 13"/>
          <p:cNvSpPr>
            <a:spLocks noChangeArrowheads="1"/>
          </p:cNvSpPr>
          <p:nvPr/>
        </p:nvSpPr>
        <p:spPr bwMode="auto">
          <a:xfrm>
            <a:off x="7069138" y="2198688"/>
            <a:ext cx="2806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– реактивным</a:t>
            </a:r>
            <a:endParaRPr lang="ru-RU" altLang="ru-RU" b="1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50" name="Rectangle 14"/>
          <p:cNvSpPr>
            <a:spLocks noChangeArrowheads="1"/>
          </p:cNvSpPr>
          <p:nvPr/>
        </p:nvSpPr>
        <p:spPr bwMode="auto">
          <a:xfrm>
            <a:off x="7375525" y="2705100"/>
            <a:ext cx="3435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сопротивлением.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1524000" y="4076700"/>
            <a:ext cx="9144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R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– активное сопротивление </a:t>
            </a:r>
            <a:r>
              <a:rPr lang="ru-RU" altLang="ru-RU">
                <a:latin typeface="Times New Roman" panose="02020603050405020304" pitchFamily="18" charset="0"/>
              </a:rPr>
              <a:t>отвечает за потерю мощности в цепи.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 –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реактивное сопротивление</a:t>
            </a:r>
            <a:r>
              <a:rPr lang="ru-RU" altLang="ru-RU">
                <a:latin typeface="Times New Roman" panose="02020603050405020304" pitchFamily="18" charset="0"/>
              </a:rPr>
              <a:t>, определяет величину энергии пульсирующей в цепи с частотой 2ω. 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3B8591C-C12C-45DC-9F03-573FB698897C}" type="slidenum">
              <a:rPr lang="ru-RU" altLang="ru-RU" sz="1400">
                <a:latin typeface="Arial" panose="020B0604020202020204" pitchFamily="34" charset="0"/>
              </a:rPr>
              <a:pPr/>
              <a:t>34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955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1830389" y="0"/>
            <a:ext cx="8593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Резонанс напряжений (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последовательный резонанс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36867" name="Object 5"/>
          <p:cNvGraphicFramePr>
            <a:graphicFrameLocks noChangeAspect="1"/>
          </p:cNvGraphicFramePr>
          <p:nvPr/>
        </p:nvGraphicFramePr>
        <p:xfrm>
          <a:off x="7453314" y="1428750"/>
          <a:ext cx="14509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Формула" r:id="rId4" imgW="711200" imgH="457200" progId="Equation.3">
                  <p:embed/>
                </p:oleObj>
              </mc:Choice>
              <mc:Fallback>
                <p:oleObj name="Формула" r:id="rId4" imgW="711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3314" y="1428750"/>
                        <a:ext cx="145097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8"/>
          <p:cNvSpPr>
            <a:spLocks noChangeArrowheads="1"/>
          </p:cNvSpPr>
          <p:nvPr/>
        </p:nvSpPr>
        <p:spPr bwMode="auto">
          <a:xfrm>
            <a:off x="6453188" y="2786063"/>
            <a:ext cx="42148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При этом угол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сдвига фаз между током и напряжением обращается в нуль  (</a:t>
            </a:r>
            <a:r>
              <a:rPr lang="en-US" altLang="ru-RU" sz="2800">
                <a:latin typeface="Times New Roman" panose="02020603050405020304" pitchFamily="18" charset="0"/>
              </a:rPr>
              <a:t>φ</a:t>
            </a:r>
            <a:r>
              <a:rPr lang="ru-RU" altLang="ru-RU" sz="2800" i="1">
                <a:latin typeface="Times New Roman" panose="02020603050405020304" pitchFamily="18" charset="0"/>
              </a:rPr>
              <a:t> = </a:t>
            </a:r>
            <a:r>
              <a:rPr lang="ru-RU" altLang="ru-RU" sz="2800">
                <a:latin typeface="Times New Roman" panose="02020603050405020304" pitchFamily="18" charset="0"/>
              </a:rPr>
              <a:t>0) </a:t>
            </a:r>
          </a:p>
        </p:txBody>
      </p:sp>
      <p:sp>
        <p:nvSpPr>
          <p:cNvPr id="36869" name="Rectangle 9"/>
          <p:cNvSpPr>
            <a:spLocks noChangeArrowheads="1"/>
          </p:cNvSpPr>
          <p:nvPr/>
        </p:nvSpPr>
        <p:spPr bwMode="auto">
          <a:xfrm>
            <a:off x="6310314" y="571501"/>
            <a:ext cx="43576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При последовательном соединении </a:t>
            </a:r>
            <a:r>
              <a:rPr lang="en-US" altLang="ru-RU" sz="2800" i="1">
                <a:latin typeface="Times New Roman" panose="02020603050405020304" pitchFamily="18" charset="0"/>
              </a:rPr>
              <a:t>R</a:t>
            </a:r>
            <a:r>
              <a:rPr lang="ru-RU" altLang="ru-RU" sz="2800">
                <a:latin typeface="Times New Roman" panose="02020603050405020304" pitchFamily="18" charset="0"/>
              </a:rPr>
              <a:t>, </a:t>
            </a:r>
            <a:r>
              <a:rPr lang="en-US" altLang="ru-RU" sz="2800" i="1">
                <a:latin typeface="Times New Roman" panose="02020603050405020304" pitchFamily="18" charset="0"/>
              </a:rPr>
              <a:t>L</a:t>
            </a:r>
            <a:r>
              <a:rPr lang="ru-RU" altLang="ru-RU" sz="2800" i="1">
                <a:latin typeface="Times New Roman" panose="02020603050405020304" pitchFamily="18" charset="0"/>
              </a:rPr>
              <a:t>, С,</a:t>
            </a:r>
            <a:r>
              <a:rPr lang="ru-RU" altLang="ru-RU" sz="2800">
                <a:latin typeface="Times New Roman" panose="02020603050405020304" pitchFamily="18" charset="0"/>
              </a:rPr>
              <a:t> при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</a:rPr>
              <a:t>–</a:t>
            </a:r>
            <a:r>
              <a:rPr lang="ru-RU" altLang="ru-RU" sz="2800">
                <a:latin typeface="Times New Roman" panose="02020603050405020304" pitchFamily="18" charset="0"/>
              </a:rPr>
              <a:t> наблюдается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резонанс.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6870" name="Object 10"/>
          <p:cNvGraphicFramePr>
            <a:graphicFrameLocks noChangeAspect="1"/>
          </p:cNvGraphicFramePr>
          <p:nvPr/>
        </p:nvGraphicFramePr>
        <p:xfrm>
          <a:off x="2524126" y="3500438"/>
          <a:ext cx="3178175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Формула" r:id="rId6" imgW="1282700" imgH="330200" progId="Equation.3">
                  <p:embed/>
                </p:oleObj>
              </mc:Choice>
              <mc:Fallback>
                <p:oleObj name="Формула" r:id="rId6" imgW="12827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6" y="3500438"/>
                        <a:ext cx="3178175" cy="82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1" name="Rectangle 12"/>
          <p:cNvSpPr>
            <a:spLocks noChangeArrowheads="1"/>
          </p:cNvSpPr>
          <p:nvPr/>
        </p:nvSpPr>
        <p:spPr bwMode="auto">
          <a:xfrm>
            <a:off x="8953501" y="400050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 </a:t>
            </a:r>
          </a:p>
        </p:txBody>
      </p:sp>
      <p:sp>
        <p:nvSpPr>
          <p:cNvPr id="36872" name="Rectangle 14"/>
          <p:cNvSpPr>
            <a:spLocks noChangeArrowheads="1"/>
          </p:cNvSpPr>
          <p:nvPr/>
        </p:nvSpPr>
        <p:spPr bwMode="auto">
          <a:xfrm>
            <a:off x="4238625" y="5286375"/>
            <a:ext cx="5926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, а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ru-RU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C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и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ru-RU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L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одинаковы по амплитуде</a:t>
            </a:r>
          </a:p>
        </p:txBody>
      </p:sp>
      <p:graphicFrame>
        <p:nvGraphicFramePr>
          <p:cNvPr id="36873" name="Object 13"/>
          <p:cNvGraphicFramePr>
            <a:graphicFrameLocks noChangeAspect="1"/>
          </p:cNvGraphicFramePr>
          <p:nvPr/>
        </p:nvGraphicFramePr>
        <p:xfrm>
          <a:off x="8167688" y="4572000"/>
          <a:ext cx="12128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Формула" r:id="rId8" imgW="469696" imgH="177723" progId="Equation.3">
                  <p:embed/>
                </p:oleObj>
              </mc:Choice>
              <mc:Fallback>
                <p:oleObj name="Формула" r:id="rId8" imgW="469696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7688" y="4572000"/>
                        <a:ext cx="121285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Rectangle 15"/>
          <p:cNvSpPr>
            <a:spLocks noChangeArrowheads="1"/>
          </p:cNvSpPr>
          <p:nvPr/>
        </p:nvSpPr>
        <p:spPr bwMode="auto">
          <a:xfrm>
            <a:off x="1524000" y="5286375"/>
            <a:ext cx="1130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Тогда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6875" name="Object 16"/>
          <p:cNvGraphicFramePr>
            <a:graphicFrameLocks noChangeAspect="1"/>
          </p:cNvGraphicFramePr>
          <p:nvPr/>
        </p:nvGraphicFramePr>
        <p:xfrm>
          <a:off x="2881313" y="5357813"/>
          <a:ext cx="1371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Формула" r:id="rId10" imgW="571252" imgH="241195" progId="Equation.3">
                  <p:embed/>
                </p:oleObj>
              </mc:Choice>
              <mc:Fallback>
                <p:oleObj name="Формула" r:id="rId10" imgW="57125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5357813"/>
                        <a:ext cx="13716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6" name="Rectangle 19"/>
          <p:cNvSpPr>
            <a:spLocks noChangeArrowheads="1"/>
          </p:cNvSpPr>
          <p:nvPr/>
        </p:nvSpPr>
        <p:spPr bwMode="auto">
          <a:xfrm>
            <a:off x="1524000" y="5786439"/>
            <a:ext cx="9144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600">
                <a:latin typeface="Times New Roman" panose="02020603050405020304" pitchFamily="18" charset="0"/>
              </a:rPr>
              <a:t>и противоположны по фазе. Такой вид резонанса называется </a:t>
            </a:r>
            <a:r>
              <a:rPr lang="ru-RU" altLang="ru-RU" sz="2600" b="1" i="1">
                <a:solidFill>
                  <a:srgbClr val="CC3300"/>
                </a:solidFill>
                <a:latin typeface="Times New Roman" panose="02020603050405020304" pitchFamily="18" charset="0"/>
              </a:rPr>
              <a:t>резонансом напряжения </a:t>
            </a:r>
            <a:r>
              <a:rPr lang="ru-RU" altLang="ru-RU" sz="2600">
                <a:latin typeface="Times New Roman" panose="02020603050405020304" pitchFamily="18" charset="0"/>
              </a:rPr>
              <a:t>или </a:t>
            </a: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последовательным резонансом. 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045C8A-3051-4748-AE0C-F57D99EFC427}" type="slidenum">
              <a:rPr lang="ru-RU" altLang="ru-RU" sz="1400">
                <a:latin typeface="Arial" panose="020B0604020202020204" pitchFamily="34" charset="0"/>
              </a:rPr>
              <a:pPr/>
              <a:t>35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pic>
        <p:nvPicPr>
          <p:cNvPr id="36878" name="Picture 19" descr="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14376"/>
            <a:ext cx="45720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49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4" descr="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0"/>
            <a:ext cx="464343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524001" y="23698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1524001" y="28699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2190750" y="2828925"/>
          <a:ext cx="7494588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Формула" r:id="rId5" imgW="2997200" imgH="495300" progId="Equation.3">
                  <p:embed/>
                </p:oleObj>
              </mc:Choice>
              <mc:Fallback>
                <p:oleObj name="Формула" r:id="rId5" imgW="29972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2828925"/>
                        <a:ext cx="7494588" cy="1239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6" name="Rectangle 10"/>
          <p:cNvSpPr>
            <a:spLocks noChangeArrowheads="1"/>
          </p:cNvSpPr>
          <p:nvPr/>
        </p:nvSpPr>
        <p:spPr bwMode="auto">
          <a:xfrm>
            <a:off x="1524001" y="4429125"/>
            <a:ext cx="91344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Таким образом,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при последовательном резонансе</a:t>
            </a:r>
            <a:r>
              <a:rPr lang="ru-RU" altLang="ru-RU" sz="2800">
                <a:latin typeface="Times New Roman" panose="02020603050405020304" pitchFamily="18" charset="0"/>
              </a:rPr>
              <a:t>, на ёмкости можно получить напряжение с амплитудой </a:t>
            </a:r>
          </a:p>
        </p:txBody>
      </p:sp>
      <p:sp>
        <p:nvSpPr>
          <p:cNvPr id="37897" name="Rectangle 12"/>
          <p:cNvSpPr>
            <a:spLocks noChangeArrowheads="1"/>
          </p:cNvSpPr>
          <p:nvPr/>
        </p:nvSpPr>
        <p:spPr bwMode="auto">
          <a:xfrm>
            <a:off x="1524001" y="29921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7898" name="Object 11"/>
          <p:cNvGraphicFramePr>
            <a:graphicFrameLocks noChangeAspect="1"/>
          </p:cNvGraphicFramePr>
          <p:nvPr/>
        </p:nvGraphicFramePr>
        <p:xfrm>
          <a:off x="3738564" y="5286375"/>
          <a:ext cx="19065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Формула" r:id="rId7" imgW="736600" imgH="228600" progId="Equation.3">
                  <p:embed/>
                </p:oleObj>
              </mc:Choice>
              <mc:Fallback>
                <p:oleObj name="Формула" r:id="rId7" imgW="736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564" y="5286375"/>
                        <a:ext cx="1906587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9" name="Rectangle 13"/>
          <p:cNvSpPr>
            <a:spLocks noChangeArrowheads="1"/>
          </p:cNvSpPr>
          <p:nvPr/>
        </p:nvSpPr>
        <p:spPr bwMode="auto">
          <a:xfrm>
            <a:off x="1524000" y="5411788"/>
            <a:ext cx="91440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				в узком диапазоне частот.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Этот эффект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широко используется в различных усилительных устройствах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FBF120-EB4E-49A6-A19A-0E47989414E5}" type="slidenum">
              <a:rPr lang="ru-RU" altLang="ru-RU" sz="1400">
                <a:latin typeface="Arial" panose="020B0604020202020204" pitchFamily="34" charset="0"/>
              </a:rPr>
              <a:pPr/>
              <a:t>36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904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071689"/>
            <a:ext cx="4997450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1524000" y="-26988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Резонансом токов параллельный резонанс</a:t>
            </a:r>
            <a:r>
              <a:rPr lang="ru-RU" altLang="ru-RU" dirty="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i="1" dirty="0">
                <a:solidFill>
                  <a:srgbClr val="CC3300"/>
                </a:solidFill>
                <a:latin typeface="Times New Roman" pitchFamily="18" charset="0"/>
              </a:rPr>
              <a:t>	</a:t>
            </a:r>
            <a:r>
              <a:rPr lang="ru-RU" altLang="ru-RU" dirty="0">
                <a:latin typeface="Times New Roman" pitchFamily="18" charset="0"/>
              </a:rPr>
              <a:t>В цепях переменного тока содержащих параллельно включенные ёмкость и индуктивность наблюдается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другой тип резонанса: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D9BC561-EA64-46F1-859C-BA51ADAFEA39}" type="slidenum">
              <a:rPr lang="ru-RU" altLang="ru-RU" sz="1400">
                <a:latin typeface="Arial" panose="020B0604020202020204" pitchFamily="34" charset="0"/>
              </a:rPr>
              <a:pPr/>
              <a:t>37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6738939" y="2000251"/>
          <a:ext cx="36226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name="Формула" r:id="rId5" imgW="1435100" imgH="241300" progId="Equation.3">
                  <p:embed/>
                </p:oleObj>
              </mc:Choice>
              <mc:Fallback>
                <p:oleObj name="Формула" r:id="rId5" imgW="1435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9" y="2000251"/>
                        <a:ext cx="3622675" cy="593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Прямоугольник 6"/>
          <p:cNvSpPr>
            <a:spLocks noChangeArrowheads="1"/>
          </p:cNvSpPr>
          <p:nvPr/>
        </p:nvSpPr>
        <p:spPr bwMode="auto">
          <a:xfrm>
            <a:off x="6810376" y="2714626"/>
            <a:ext cx="3643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 i="1">
                <a:latin typeface="Times New Roman" panose="02020603050405020304" pitchFamily="18" charset="0"/>
              </a:rPr>
              <a:t>I</a:t>
            </a:r>
            <a:r>
              <a:rPr lang="ru-RU" altLang="ru-RU" sz="3600" i="1" baseline="-25000">
                <a:latin typeface="Times New Roman" panose="02020603050405020304" pitchFamily="18" charset="0"/>
              </a:rPr>
              <a:t>2</a:t>
            </a:r>
            <a:r>
              <a:rPr lang="ru-RU" altLang="ru-RU" sz="3600" i="1">
                <a:latin typeface="Times New Roman" panose="02020603050405020304" pitchFamily="18" charset="0"/>
              </a:rPr>
              <a:t>=</a:t>
            </a:r>
            <a:r>
              <a:rPr lang="en-US" altLang="ru-RU" sz="3600" i="1">
                <a:latin typeface="Times New Roman" panose="02020603050405020304" pitchFamily="18" charset="0"/>
              </a:rPr>
              <a:t>I</a:t>
            </a:r>
            <a:r>
              <a:rPr lang="en-US" altLang="ru-RU" sz="3600" i="1" baseline="-25000">
                <a:latin typeface="Times New Roman" panose="02020603050405020304" pitchFamily="18" charset="0"/>
              </a:rPr>
              <a:t>m2</a:t>
            </a:r>
            <a:r>
              <a:rPr lang="ru-RU" altLang="ru-RU" sz="3600" i="1">
                <a:latin typeface="Times New Roman" panose="02020603050405020304" pitchFamily="18" charset="0"/>
              </a:rPr>
              <a:t> </a:t>
            </a:r>
            <a:r>
              <a:rPr lang="en-US" altLang="ru-RU" sz="3600">
                <a:latin typeface="Times New Roman" panose="02020603050405020304" pitchFamily="18" charset="0"/>
              </a:rPr>
              <a:t>cos</a:t>
            </a:r>
            <a:r>
              <a:rPr lang="ru-RU" altLang="ru-RU" sz="3600">
                <a:latin typeface="Times New Roman" panose="02020603050405020304" pitchFamily="18" charset="0"/>
              </a:rPr>
              <a:t>(</a:t>
            </a:r>
            <a:r>
              <a:rPr lang="en-US" altLang="ru-RU" sz="3600">
                <a:latin typeface="Times New Roman" panose="02020603050405020304" pitchFamily="18" charset="0"/>
              </a:rPr>
              <a:t>ω</a:t>
            </a:r>
            <a:r>
              <a:rPr lang="en-US" altLang="ru-RU" sz="3600" i="1">
                <a:latin typeface="Times New Roman" panose="02020603050405020304" pitchFamily="18" charset="0"/>
              </a:rPr>
              <a:t>t</a:t>
            </a:r>
            <a:r>
              <a:rPr lang="ru-RU" altLang="ru-RU" sz="3600" i="1">
                <a:latin typeface="Times New Roman" panose="02020603050405020304" pitchFamily="18" charset="0"/>
              </a:rPr>
              <a:t> - </a:t>
            </a:r>
            <a:r>
              <a:rPr lang="en-US" altLang="ru-RU" sz="3600">
                <a:latin typeface="Times New Roman" panose="02020603050405020304" pitchFamily="18" charset="0"/>
              </a:rPr>
              <a:t>φ</a:t>
            </a:r>
            <a:r>
              <a:rPr lang="ru-RU" altLang="ru-RU" sz="3600" baseline="-25000">
                <a:latin typeface="Times New Roman" panose="02020603050405020304" pitchFamily="18" charset="0"/>
              </a:rPr>
              <a:t>2</a:t>
            </a:r>
            <a:r>
              <a:rPr lang="ru-RU" altLang="ru-RU" sz="3600">
                <a:latin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7810500" y="4500563"/>
          <a:ext cx="2116138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Формула" r:id="rId7" imgW="838200" imgH="241300" progId="Equation.3">
                  <p:embed/>
                </p:oleObj>
              </mc:Choice>
              <mc:Fallback>
                <p:oleObj name="Формула" r:id="rId7" imgW="838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0" y="4500563"/>
                        <a:ext cx="2116138" cy="601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0" name="Object 18"/>
          <p:cNvGraphicFramePr>
            <a:graphicFrameLocks noChangeAspect="1"/>
          </p:cNvGraphicFramePr>
          <p:nvPr/>
        </p:nvGraphicFramePr>
        <p:xfrm>
          <a:off x="8024813" y="5286376"/>
          <a:ext cx="140811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Формула" r:id="rId9" imgW="558558" imgH="241195" progId="Equation.3">
                  <p:embed/>
                </p:oleObj>
              </mc:Choice>
              <mc:Fallback>
                <p:oleObj name="Формула" r:id="rId9" imgW="55855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4813" y="5286376"/>
                        <a:ext cx="1408112" cy="601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7929563" y="6072188"/>
          <a:ext cx="16637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Формула" r:id="rId11" imgW="660113" imgH="241195" progId="Equation.3">
                  <p:embed/>
                </p:oleObj>
              </mc:Choice>
              <mc:Fallback>
                <p:oleObj name="Формула" r:id="rId11" imgW="660113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9563" y="6072188"/>
                        <a:ext cx="1663700" cy="601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2" name="Object 12"/>
          <p:cNvGraphicFramePr>
            <a:graphicFrameLocks noChangeAspect="1"/>
          </p:cNvGraphicFramePr>
          <p:nvPr/>
        </p:nvGraphicFramePr>
        <p:xfrm>
          <a:off x="7480300" y="3286125"/>
          <a:ext cx="29464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Формула" r:id="rId13" imgW="1257300" imgH="469900" progId="Equation.3">
                  <p:embed/>
                </p:oleObj>
              </mc:Choice>
              <mc:Fallback>
                <p:oleObj name="Формула" r:id="rId13" imgW="1257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0300" y="3286125"/>
                        <a:ext cx="29464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1993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5"/>
          <p:cNvGraphicFramePr>
            <a:graphicFrameLocks noChangeAspect="1"/>
          </p:cNvGraphicFramePr>
          <p:nvPr/>
        </p:nvGraphicFramePr>
        <p:xfrm>
          <a:off x="5272089" y="692151"/>
          <a:ext cx="362267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Формула" r:id="rId4" imgW="1435100" imgH="241300" progId="Equation.3">
                  <p:embed/>
                </p:oleObj>
              </mc:Choice>
              <mc:Fallback>
                <p:oleObj name="Формула" r:id="rId4" imgW="1435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9" y="692151"/>
                        <a:ext cx="3622675" cy="601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Rectangle 7"/>
          <p:cNvSpPr>
            <a:spLocks noChangeArrowheads="1"/>
          </p:cNvSpPr>
          <p:nvPr/>
        </p:nvSpPr>
        <p:spPr bwMode="auto">
          <a:xfrm>
            <a:off x="9432925" y="688975"/>
            <a:ext cx="1174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(</a:t>
            </a:r>
            <a:r>
              <a:rPr lang="ru-RU" altLang="ru-RU">
                <a:latin typeface="Times New Roman" panose="02020603050405020304" pitchFamily="18" charset="0"/>
              </a:rPr>
              <a:t>20</a:t>
            </a:r>
            <a:r>
              <a:rPr lang="en-US" altLang="ru-RU">
                <a:latin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</a:rPr>
              <a:t>9</a:t>
            </a:r>
            <a:r>
              <a:rPr lang="en-US" altLang="ru-RU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9940" name="Rectangle 9"/>
          <p:cNvSpPr>
            <a:spLocks noChangeArrowheads="1"/>
          </p:cNvSpPr>
          <p:nvPr/>
        </p:nvSpPr>
        <p:spPr bwMode="auto">
          <a:xfrm>
            <a:off x="1524001" y="692150"/>
            <a:ext cx="319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При 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en-US" altLang="ru-RU" i="1">
                <a:latin typeface="Times New Roman" panose="02020603050405020304" pitchFamily="18" charset="0"/>
              </a:rPr>
              <a:t>R</a:t>
            </a:r>
            <a:r>
              <a:rPr lang="en-US" altLang="ru-RU">
                <a:latin typeface="Times New Roman" panose="02020603050405020304" pitchFamily="18" charset="0"/>
              </a:rPr>
              <a:t> = 0, </a:t>
            </a:r>
            <a:r>
              <a:rPr lang="en-US" altLang="ru-RU" i="1">
                <a:latin typeface="Times New Roman" panose="02020603050405020304" pitchFamily="18" charset="0"/>
              </a:rPr>
              <a:t>L</a:t>
            </a:r>
            <a:r>
              <a:rPr lang="en-US" altLang="ru-RU">
                <a:latin typeface="Times New Roman" panose="02020603050405020304" pitchFamily="18" charset="0"/>
              </a:rPr>
              <a:t> = 0</a:t>
            </a:r>
            <a:r>
              <a:rPr lang="ru-RU" altLang="ru-RU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39941" name="Rectangle 11"/>
          <p:cNvSpPr>
            <a:spLocks noChangeArrowheads="1"/>
          </p:cNvSpPr>
          <p:nvPr/>
        </p:nvSpPr>
        <p:spPr bwMode="auto">
          <a:xfrm>
            <a:off x="1524001" y="2296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9942" name="Rectangle 12"/>
          <p:cNvSpPr>
            <a:spLocks noChangeArrowheads="1"/>
          </p:cNvSpPr>
          <p:nvPr/>
        </p:nvSpPr>
        <p:spPr bwMode="auto">
          <a:xfrm>
            <a:off x="4572000" y="1844675"/>
            <a:ext cx="6096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i="1">
                <a:latin typeface="Times New Roman" panose="02020603050405020304" pitchFamily="18" charset="0"/>
              </a:rPr>
              <a:t>tg </a:t>
            </a:r>
            <a:r>
              <a:rPr lang="el-GR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altLang="ru-RU" baseline="-25000">
                <a:latin typeface="Times New Roman" panose="02020603050405020304" pitchFamily="18" charset="0"/>
              </a:rPr>
              <a:t>1</a:t>
            </a:r>
            <a:r>
              <a:rPr lang="ru-RU" altLang="ru-RU" i="1">
                <a:latin typeface="Times New Roman" panose="02020603050405020304" pitchFamily="18" charset="0"/>
              </a:rPr>
              <a:t> = - ∞   т.к.  </a:t>
            </a:r>
            <a:r>
              <a:rPr lang="en-US" altLang="ru-RU">
                <a:latin typeface="Times New Roman" panose="02020603050405020304" pitchFamily="18" charset="0"/>
              </a:rPr>
              <a:t>φ</a:t>
            </a:r>
            <a:r>
              <a:rPr lang="ru-RU" altLang="ru-RU" baseline="-25000">
                <a:latin typeface="Times New Roman" panose="02020603050405020304" pitchFamily="18" charset="0"/>
              </a:rPr>
              <a:t>1</a:t>
            </a:r>
            <a:r>
              <a:rPr lang="ru-RU" altLang="ru-RU" i="1">
                <a:latin typeface="Times New Roman" panose="02020603050405020304" pitchFamily="18" charset="0"/>
              </a:rPr>
              <a:t> = </a:t>
            </a:r>
            <a:r>
              <a:rPr lang="ru-RU" altLang="ru-RU">
                <a:latin typeface="Times New Roman" panose="02020603050405020304" pitchFamily="18" charset="0"/>
              </a:rPr>
              <a:t>(2</a:t>
            </a:r>
            <a:r>
              <a:rPr lang="en-US" altLang="ru-RU">
                <a:latin typeface="Times New Roman" panose="02020603050405020304" pitchFamily="18" charset="0"/>
              </a:rPr>
              <a:t>n</a:t>
            </a:r>
            <a:r>
              <a:rPr lang="ru-RU" altLang="ru-RU">
                <a:latin typeface="Times New Roman" panose="02020603050405020304" pitchFamily="18" charset="0"/>
              </a:rPr>
              <a:t> +3/2 )</a:t>
            </a:r>
            <a:r>
              <a:rPr lang="en-US" altLang="ru-RU">
                <a:latin typeface="Times New Roman" panose="02020603050405020304" pitchFamily="18" charset="0"/>
              </a:rPr>
              <a:t>π</a:t>
            </a:r>
            <a:r>
              <a:rPr lang="ru-RU" altLang="ru-RU">
                <a:latin typeface="Times New Roman" panose="02020603050405020304" pitchFamily="18" charset="0"/>
              </a:rPr>
              <a:t>, </a:t>
            </a:r>
          </a:p>
        </p:txBody>
      </p:sp>
      <p:sp>
        <p:nvSpPr>
          <p:cNvPr id="39943" name="Rectangle 13"/>
          <p:cNvSpPr>
            <a:spLocks noChangeArrowheads="1"/>
          </p:cNvSpPr>
          <p:nvPr/>
        </p:nvSpPr>
        <p:spPr bwMode="auto">
          <a:xfrm>
            <a:off x="7777163" y="2420938"/>
            <a:ext cx="2817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где</a:t>
            </a:r>
            <a:r>
              <a:rPr lang="en-US" altLang="ru-RU" i="1">
                <a:latin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</a:rPr>
              <a:t>n</a:t>
            </a:r>
            <a:r>
              <a:rPr lang="ru-RU" altLang="ru-RU">
                <a:latin typeface="Times New Roman" panose="02020603050405020304" pitchFamily="18" charset="0"/>
              </a:rPr>
              <a:t> = 1,2,3….</a:t>
            </a:r>
          </a:p>
        </p:txBody>
      </p:sp>
      <p:sp>
        <p:nvSpPr>
          <p:cNvPr id="39944" name="Rectangle 46"/>
          <p:cNvSpPr>
            <a:spLocks noChangeArrowheads="1"/>
          </p:cNvSpPr>
          <p:nvPr/>
        </p:nvSpPr>
        <p:spPr bwMode="auto">
          <a:xfrm>
            <a:off x="1524000" y="3571875"/>
            <a:ext cx="9144000" cy="58420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Аналогично, при  </a:t>
            </a:r>
            <a:r>
              <a:rPr lang="en-US" altLang="ru-RU" i="1">
                <a:latin typeface="Times New Roman" panose="02020603050405020304" pitchFamily="18" charset="0"/>
              </a:rPr>
              <a:t>R</a:t>
            </a:r>
            <a:r>
              <a:rPr lang="ru-RU" altLang="ru-RU" i="1">
                <a:latin typeface="Times New Roman" panose="02020603050405020304" pitchFamily="18" charset="0"/>
              </a:rPr>
              <a:t> =0, </a:t>
            </a:r>
            <a:r>
              <a:rPr lang="en-US" altLang="ru-RU" i="1">
                <a:latin typeface="Times New Roman" panose="02020603050405020304" pitchFamily="18" charset="0"/>
              </a:rPr>
              <a:t>C</a:t>
            </a:r>
            <a:r>
              <a:rPr lang="ru-RU" altLang="ru-RU" i="1">
                <a:latin typeface="Times New Roman" panose="02020603050405020304" pitchFamily="18" charset="0"/>
              </a:rPr>
              <a:t> =∞</a:t>
            </a:r>
            <a:r>
              <a:rPr lang="ru-RU" altLang="ru-RU">
                <a:latin typeface="Times New Roman" panose="02020603050405020304" pitchFamily="18" charset="0"/>
              </a:rPr>
              <a:t>:</a:t>
            </a:r>
            <a:r>
              <a:rPr lang="ru-RU" altLang="ru-RU" i="1">
                <a:latin typeface="Times New Roman" panose="02020603050405020304" pitchFamily="18" charset="0"/>
              </a:rPr>
              <a:t>  </a:t>
            </a:r>
            <a:r>
              <a:rPr lang="en-US" altLang="ru-RU" i="1">
                <a:latin typeface="Times New Roman" panose="02020603050405020304" pitchFamily="18" charset="0"/>
              </a:rPr>
              <a:t>I</a:t>
            </a:r>
            <a:r>
              <a:rPr lang="ru-RU" altLang="ru-RU" i="1" baseline="-25000">
                <a:latin typeface="Times New Roman" panose="02020603050405020304" pitchFamily="18" charset="0"/>
              </a:rPr>
              <a:t>2</a:t>
            </a:r>
            <a:r>
              <a:rPr lang="ru-RU" altLang="ru-RU" i="1">
                <a:latin typeface="Times New Roman" panose="02020603050405020304" pitchFamily="18" charset="0"/>
              </a:rPr>
              <a:t>=</a:t>
            </a:r>
            <a:r>
              <a:rPr lang="en-US" altLang="ru-RU" i="1">
                <a:latin typeface="Times New Roman" panose="02020603050405020304" pitchFamily="18" charset="0"/>
              </a:rPr>
              <a:t>I</a:t>
            </a:r>
            <a:r>
              <a:rPr lang="en-US" altLang="ru-RU" i="1" baseline="-25000">
                <a:latin typeface="Times New Roman" panose="02020603050405020304" pitchFamily="18" charset="0"/>
              </a:rPr>
              <a:t>m2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</a:rPr>
              <a:t>cos</a:t>
            </a:r>
            <a:r>
              <a:rPr lang="ru-RU" altLang="ru-RU">
                <a:latin typeface="Times New Roman" panose="02020603050405020304" pitchFamily="18" charset="0"/>
              </a:rPr>
              <a:t>(</a:t>
            </a:r>
            <a:r>
              <a:rPr lang="en-US" altLang="ru-RU">
                <a:latin typeface="Times New Roman" panose="02020603050405020304" pitchFamily="18" charset="0"/>
              </a:rPr>
              <a:t>ω</a:t>
            </a:r>
            <a:r>
              <a:rPr lang="en-US" altLang="ru-RU" i="1">
                <a:latin typeface="Times New Roman" panose="02020603050405020304" pitchFamily="18" charset="0"/>
              </a:rPr>
              <a:t>t</a:t>
            </a:r>
            <a:r>
              <a:rPr lang="ru-RU" altLang="ru-RU" i="1">
                <a:latin typeface="Times New Roman" panose="02020603050405020304" pitchFamily="18" charset="0"/>
              </a:rPr>
              <a:t> - </a:t>
            </a:r>
            <a:r>
              <a:rPr lang="en-US" altLang="ru-RU">
                <a:latin typeface="Times New Roman" panose="02020603050405020304" pitchFamily="18" charset="0"/>
              </a:rPr>
              <a:t>φ</a:t>
            </a:r>
            <a:r>
              <a:rPr lang="ru-RU" altLang="ru-RU" baseline="-25000">
                <a:latin typeface="Times New Roman" panose="02020603050405020304" pitchFamily="18" charset="0"/>
              </a:rPr>
              <a:t>2</a:t>
            </a:r>
            <a:r>
              <a:rPr lang="ru-RU" altLang="ru-RU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9945" name="Rectangle 47"/>
          <p:cNvSpPr>
            <a:spLocks noChangeArrowheads="1"/>
          </p:cNvSpPr>
          <p:nvPr/>
        </p:nvSpPr>
        <p:spPr bwMode="auto">
          <a:xfrm>
            <a:off x="9663114" y="4143376"/>
            <a:ext cx="1082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(20.10)</a:t>
            </a:r>
          </a:p>
        </p:txBody>
      </p:sp>
      <p:sp>
        <p:nvSpPr>
          <p:cNvPr id="39946" name="Rectangle 48"/>
          <p:cNvSpPr>
            <a:spLocks noChangeArrowheads="1"/>
          </p:cNvSpPr>
          <p:nvPr/>
        </p:nvSpPr>
        <p:spPr bwMode="auto">
          <a:xfrm>
            <a:off x="1524000" y="4937125"/>
            <a:ext cx="9113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en-US" altLang="ru-RU" i="1">
                <a:latin typeface="Times New Roman" panose="02020603050405020304" pitchFamily="18" charset="0"/>
              </a:rPr>
              <a:t>I</a:t>
            </a:r>
            <a:r>
              <a:rPr lang="en-US" altLang="ru-RU" i="1" baseline="-25000">
                <a:latin typeface="Times New Roman" panose="02020603050405020304" pitchFamily="18" charset="0"/>
              </a:rPr>
              <a:t>m2</a:t>
            </a:r>
            <a:r>
              <a:rPr lang="ru-RU" altLang="ru-RU" i="1">
                <a:latin typeface="Times New Roman" panose="02020603050405020304" pitchFamily="18" charset="0"/>
              </a:rPr>
              <a:t> = </a:t>
            </a:r>
            <a:r>
              <a:rPr lang="en-US" altLang="ru-RU" i="1">
                <a:latin typeface="Times New Roman" panose="02020603050405020304" pitchFamily="18" charset="0"/>
              </a:rPr>
              <a:t>U</a:t>
            </a:r>
            <a:r>
              <a:rPr lang="ru-RU" altLang="ru-RU" i="1">
                <a:latin typeface="Times New Roman" panose="02020603050405020304" pitchFamily="18" charset="0"/>
              </a:rPr>
              <a:t> /</a:t>
            </a:r>
            <a:r>
              <a:rPr lang="en-US" altLang="ru-RU" i="1">
                <a:latin typeface="Times New Roman" panose="02020603050405020304" pitchFamily="18" charset="0"/>
              </a:rPr>
              <a:t>ωL</a:t>
            </a:r>
            <a:r>
              <a:rPr lang="ru-RU" altLang="ru-RU" i="1">
                <a:latin typeface="Times New Roman" panose="02020603050405020304" pitchFamily="18" charset="0"/>
              </a:rPr>
              <a:t>    </a:t>
            </a:r>
            <a:r>
              <a:rPr lang="en-US" altLang="ru-RU" i="1">
                <a:latin typeface="Times New Roman" panose="02020603050405020304" pitchFamily="18" charset="0"/>
              </a:rPr>
              <a:t>  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en-US" altLang="ru-RU" i="1">
                <a:latin typeface="Times New Roman" panose="02020603050405020304" pitchFamily="18" charset="0"/>
              </a:rPr>
              <a:t>tg </a:t>
            </a:r>
            <a:r>
              <a:rPr lang="en-US" altLang="ru-RU">
                <a:latin typeface="Times New Roman" panose="02020603050405020304" pitchFamily="18" charset="0"/>
              </a:rPr>
              <a:t>φ</a:t>
            </a:r>
            <a:r>
              <a:rPr lang="ru-RU" altLang="ru-RU" baseline="-25000">
                <a:latin typeface="Times New Roman" panose="02020603050405020304" pitchFamily="18" charset="0"/>
              </a:rPr>
              <a:t>2</a:t>
            </a:r>
            <a:r>
              <a:rPr lang="ru-RU" altLang="ru-RU" i="1" baseline="-25000">
                <a:latin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</a:rPr>
              <a:t>= +∞ , </a:t>
            </a:r>
            <a:r>
              <a:rPr lang="en-US" altLang="ru-RU" i="1">
                <a:latin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</a:rPr>
              <a:t>т.е.</a:t>
            </a:r>
            <a:r>
              <a:rPr lang="en-US" altLang="ru-RU" i="1">
                <a:latin typeface="Times New Roman" panose="02020603050405020304" pitchFamily="18" charset="0"/>
              </a:rPr>
              <a:t>   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</a:rPr>
              <a:t>φ</a:t>
            </a:r>
            <a:r>
              <a:rPr lang="ru-RU" altLang="ru-RU" baseline="-25000">
                <a:latin typeface="Times New Roman" panose="02020603050405020304" pitchFamily="18" charset="0"/>
              </a:rPr>
              <a:t>2</a:t>
            </a:r>
            <a:r>
              <a:rPr lang="ru-RU" altLang="ru-RU" i="1">
                <a:latin typeface="Times New Roman" panose="02020603050405020304" pitchFamily="18" charset="0"/>
              </a:rPr>
              <a:t>= </a:t>
            </a:r>
            <a:r>
              <a:rPr lang="ru-RU" altLang="ru-RU">
                <a:latin typeface="Times New Roman" panose="02020603050405020304" pitchFamily="18" charset="0"/>
              </a:rPr>
              <a:t>(2</a:t>
            </a:r>
            <a:r>
              <a:rPr lang="en-US" altLang="ru-RU">
                <a:latin typeface="Times New Roman" panose="02020603050405020304" pitchFamily="18" charset="0"/>
              </a:rPr>
              <a:t>n</a:t>
            </a:r>
            <a:r>
              <a:rPr lang="ru-RU" altLang="ru-RU">
                <a:latin typeface="Times New Roman" panose="02020603050405020304" pitchFamily="18" charset="0"/>
              </a:rPr>
              <a:t> + 1/2 ) </a:t>
            </a:r>
            <a:r>
              <a:rPr lang="en-US" altLang="ru-RU">
                <a:latin typeface="Times New Roman" panose="02020603050405020304" pitchFamily="18" charset="0"/>
              </a:rPr>
              <a:t>π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9947" name="Rectangle 49"/>
          <p:cNvSpPr>
            <a:spLocks noChangeArrowheads="1"/>
          </p:cNvSpPr>
          <p:nvPr/>
        </p:nvSpPr>
        <p:spPr bwMode="auto">
          <a:xfrm>
            <a:off x="7777164" y="5513389"/>
            <a:ext cx="28908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где </a:t>
            </a:r>
            <a:r>
              <a:rPr lang="en-US" altLang="ru-RU">
                <a:latin typeface="Times New Roman" panose="02020603050405020304" pitchFamily="18" charset="0"/>
              </a:rPr>
              <a:t>n</a:t>
            </a:r>
            <a:r>
              <a:rPr lang="ru-RU" altLang="ru-RU">
                <a:latin typeface="Times New Roman" panose="02020603050405020304" pitchFamily="18" charset="0"/>
              </a:rPr>
              <a:t> = 1,2,3</a:t>
            </a:r>
            <a:r>
              <a:rPr lang="ru-RU" altLang="ru-RU" i="1">
                <a:latin typeface="Times New Roman" panose="02020603050405020304" pitchFamily="18" charset="0"/>
              </a:rPr>
              <a:t>…..</a:t>
            </a:r>
          </a:p>
        </p:txBody>
      </p:sp>
      <p:sp>
        <p:nvSpPr>
          <p:cNvPr id="39948" name="Rectangle 52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9949" name="Object 51"/>
          <p:cNvGraphicFramePr>
            <a:graphicFrameLocks noChangeAspect="1"/>
          </p:cNvGraphicFramePr>
          <p:nvPr/>
        </p:nvGraphicFramePr>
        <p:xfrm>
          <a:off x="1774825" y="1557339"/>
          <a:ext cx="2160588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Формула" r:id="rId6" imgW="863225" imgH="457002" progId="Equation.3">
                  <p:embed/>
                </p:oleObj>
              </mc:Choice>
              <mc:Fallback>
                <p:oleObj name="Формула" r:id="rId6" imgW="863225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1557339"/>
                        <a:ext cx="2160588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DEAE1C-C9B8-4609-8F32-CFD40878BEFE}" type="slidenum">
              <a:rPr lang="ru-RU" altLang="ru-RU" sz="1400">
                <a:latin typeface="Arial" panose="020B0604020202020204" pitchFamily="34" charset="0"/>
              </a:rPr>
              <a:pPr/>
              <a:t>38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39951" name="Object 15"/>
          <p:cNvGraphicFramePr>
            <a:graphicFrameLocks noChangeAspect="1"/>
          </p:cNvGraphicFramePr>
          <p:nvPr/>
        </p:nvGraphicFramePr>
        <p:xfrm>
          <a:off x="4595814" y="5929313"/>
          <a:ext cx="211613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Формула" r:id="rId8" imgW="838200" imgH="241300" progId="Equation.3">
                  <p:embed/>
                </p:oleObj>
              </mc:Choice>
              <mc:Fallback>
                <p:oleObj name="Формула" r:id="rId8" imgW="838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5814" y="5929313"/>
                        <a:ext cx="2116137" cy="601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18344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1524000" y="62071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Из сравнения (20.9) и (20.10) вытекает, что разность фаз в ветвях цепи </a:t>
            </a:r>
          </a:p>
        </p:txBody>
      </p:sp>
      <p:sp>
        <p:nvSpPr>
          <p:cNvPr id="40963" name="Rectangle 6"/>
          <p:cNvSpPr>
            <a:spLocks noChangeArrowheads="1"/>
          </p:cNvSpPr>
          <p:nvPr/>
        </p:nvSpPr>
        <p:spPr bwMode="auto">
          <a:xfrm>
            <a:off x="8916988" y="1120775"/>
            <a:ext cx="1643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т.е. токи</a:t>
            </a:r>
          </a:p>
        </p:txBody>
      </p:sp>
      <p:graphicFrame>
        <p:nvGraphicFramePr>
          <p:cNvPr id="40964" name="Object 5"/>
          <p:cNvGraphicFramePr>
            <a:graphicFrameLocks noChangeAspect="1"/>
          </p:cNvGraphicFramePr>
          <p:nvPr/>
        </p:nvGraphicFramePr>
        <p:xfrm>
          <a:off x="6524625" y="1143001"/>
          <a:ext cx="211613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Формула" r:id="rId4" imgW="838200" imgH="241300" progId="Equation.3">
                  <p:embed/>
                </p:oleObj>
              </mc:Choice>
              <mc:Fallback>
                <p:oleObj name="Формула" r:id="rId4" imgW="838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5" y="1143001"/>
                        <a:ext cx="2116138" cy="601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1524001" y="1571625"/>
            <a:ext cx="47085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противоположны по фазе </a:t>
            </a:r>
          </a:p>
        </p:txBody>
      </p:sp>
      <p:sp>
        <p:nvSpPr>
          <p:cNvPr id="40966" name="Rectangle 9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0967" name="Rectangle 10"/>
          <p:cNvSpPr>
            <a:spLocks noChangeArrowheads="1"/>
          </p:cNvSpPr>
          <p:nvPr/>
        </p:nvSpPr>
        <p:spPr bwMode="auto">
          <a:xfrm>
            <a:off x="9431338" y="2687639"/>
            <a:ext cx="13652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(20.11)</a:t>
            </a:r>
          </a:p>
        </p:txBody>
      </p:sp>
      <p:sp>
        <p:nvSpPr>
          <p:cNvPr id="40968" name="Rectangle 11"/>
          <p:cNvSpPr>
            <a:spLocks noChangeArrowheads="1"/>
          </p:cNvSpPr>
          <p:nvPr/>
        </p:nvSpPr>
        <p:spPr bwMode="auto">
          <a:xfrm>
            <a:off x="3452813" y="3714750"/>
            <a:ext cx="1135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Если </a:t>
            </a:r>
          </a:p>
        </p:txBody>
      </p:sp>
      <p:sp>
        <p:nvSpPr>
          <p:cNvPr id="40969" name="Rectangle 13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0970" name="Object 12"/>
          <p:cNvGraphicFramePr>
            <a:graphicFrameLocks noChangeAspect="1"/>
          </p:cNvGraphicFramePr>
          <p:nvPr/>
        </p:nvGraphicFramePr>
        <p:xfrm>
          <a:off x="4667251" y="3429000"/>
          <a:ext cx="3084513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Формула" r:id="rId6" imgW="1219200" imgH="469900" progId="Equation.3">
                  <p:embed/>
                </p:oleObj>
              </mc:Choice>
              <mc:Fallback>
                <p:oleObj name="Формула" r:id="rId6" imgW="1219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1" y="3429000"/>
                        <a:ext cx="3084513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1" name="Rectangle 14"/>
          <p:cNvSpPr>
            <a:spLocks noChangeArrowheads="1"/>
          </p:cNvSpPr>
          <p:nvPr/>
        </p:nvSpPr>
        <p:spPr bwMode="auto">
          <a:xfrm>
            <a:off x="7724775" y="3886200"/>
            <a:ext cx="38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, </a:t>
            </a:r>
          </a:p>
        </p:txBody>
      </p:sp>
      <p:sp>
        <p:nvSpPr>
          <p:cNvPr id="40972" name="Rectangle 16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0973" name="Object 15"/>
          <p:cNvGraphicFramePr>
            <a:graphicFrameLocks noChangeAspect="1"/>
          </p:cNvGraphicFramePr>
          <p:nvPr/>
        </p:nvGraphicFramePr>
        <p:xfrm>
          <a:off x="4024314" y="4786314"/>
          <a:ext cx="17303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Формула" r:id="rId8" imgW="685800" imgH="241300" progId="Equation.3">
                  <p:embed/>
                </p:oleObj>
              </mc:Choice>
              <mc:Fallback>
                <p:oleObj name="Формула" r:id="rId8" imgW="68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4" y="4786314"/>
                        <a:ext cx="17303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4" name="Rectangle 17"/>
          <p:cNvSpPr>
            <a:spLocks noChangeArrowheads="1"/>
          </p:cNvSpPr>
          <p:nvPr/>
        </p:nvSpPr>
        <p:spPr bwMode="auto">
          <a:xfrm>
            <a:off x="6167438" y="4857750"/>
            <a:ext cx="508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 </a:t>
            </a:r>
          </a:p>
        </p:txBody>
      </p:sp>
      <p:sp>
        <p:nvSpPr>
          <p:cNvPr id="40975" name="Rectangle 19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0976" name="Object 18"/>
          <p:cNvGraphicFramePr>
            <a:graphicFrameLocks noChangeAspect="1"/>
          </p:cNvGraphicFramePr>
          <p:nvPr/>
        </p:nvGraphicFramePr>
        <p:xfrm>
          <a:off x="7231063" y="4857751"/>
          <a:ext cx="14097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Формула" r:id="rId10" imgW="558558" imgH="241195" progId="Equation.3">
                  <p:embed/>
                </p:oleObj>
              </mc:Choice>
              <mc:Fallback>
                <p:oleObj name="Формула" r:id="rId10" imgW="55855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1063" y="4857751"/>
                        <a:ext cx="1409700" cy="601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7" name="Rectangle 20"/>
          <p:cNvSpPr>
            <a:spLocks noChangeArrowheads="1"/>
          </p:cNvSpPr>
          <p:nvPr/>
        </p:nvSpPr>
        <p:spPr bwMode="auto">
          <a:xfrm>
            <a:off x="3095625" y="4786314"/>
            <a:ext cx="565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то</a:t>
            </a:r>
          </a:p>
        </p:txBody>
      </p:sp>
      <p:sp>
        <p:nvSpPr>
          <p:cNvPr id="40978" name="Rectangle 22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0979" name="Object 21"/>
          <p:cNvGraphicFramePr>
            <a:graphicFrameLocks noChangeAspect="1"/>
          </p:cNvGraphicFramePr>
          <p:nvPr/>
        </p:nvGraphicFramePr>
        <p:xfrm>
          <a:off x="2782889" y="2128838"/>
          <a:ext cx="53292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Формула" r:id="rId12" imgW="2159000" imgH="495300" progId="Equation.3">
                  <p:embed/>
                </p:oleObj>
              </mc:Choice>
              <mc:Fallback>
                <p:oleObj name="Формула" r:id="rId12" imgW="21590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9" y="2128838"/>
                        <a:ext cx="532923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35EE02-77C7-4991-BC6C-6C0F689FF0DD}" type="slidenum">
              <a:rPr lang="ru-RU" altLang="ru-RU" sz="1400">
                <a:latin typeface="Arial" panose="020B0604020202020204" pitchFamily="34" charset="0"/>
              </a:rPr>
              <a:pPr/>
              <a:t>39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0981" name="Прямоугольник 20"/>
          <p:cNvSpPr>
            <a:spLocks noChangeArrowheads="1"/>
          </p:cNvSpPr>
          <p:nvPr/>
        </p:nvSpPr>
        <p:spPr bwMode="auto">
          <a:xfrm>
            <a:off x="1524001" y="5473700"/>
            <a:ext cx="9358313" cy="13843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800" dirty="0">
                <a:solidFill>
                  <a:srgbClr val="000000"/>
                </a:solidFill>
                <a:latin typeface="Times New Roman" pitchFamily="18" charset="0"/>
              </a:rPr>
              <a:t>      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Ёмкость конденсатора можно подобрать так, что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 результате резонанса ток в подводящих цепях резко уменьшается, зато ток через индуктивность возрастёт</a:t>
            </a:r>
          </a:p>
        </p:txBody>
      </p:sp>
    </p:spTree>
    <p:extLst>
      <p:ext uri="{BB962C8B-B14F-4D97-AF65-F5344CB8AC3E}">
        <p14:creationId xmlns:p14="http://schemas.microsoft.com/office/powerpoint/2010/main" val="667007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796" name="Rectangle 8"/>
          <p:cNvSpPr>
            <a:spLocks noChangeArrowheads="1"/>
          </p:cNvSpPr>
          <p:nvPr/>
        </p:nvSpPr>
        <p:spPr bwMode="auto">
          <a:xfrm>
            <a:off x="1524000" y="3429001"/>
            <a:ext cx="9144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800" dirty="0"/>
              <a:t>   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Явление уменьшения амплитуды тока во внешней цепи</a:t>
            </a:r>
            <a:r>
              <a:rPr lang="en-US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резкого увеличения тока в катушке индуктивности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при приближении частоты приложенного напряжения ω к </a:t>
            </a:r>
            <a:r>
              <a:rPr lang="ru-RU" alt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ω</a:t>
            </a:r>
            <a:r>
              <a:rPr lang="ru-RU" altLang="ru-RU" sz="2800" baseline="-25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рез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называется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резонансом токов,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или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параллельным резонансом</a:t>
            </a:r>
            <a:endParaRPr lang="ru-RU" alt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altLang="ru-RU" sz="2800" dirty="0"/>
              <a:t>    (Используется в резонансных усилителях, приемниках, а также в 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индукционных печах </a:t>
            </a:r>
            <a:r>
              <a:rPr lang="ru-RU" altLang="ru-RU" sz="2800" dirty="0"/>
              <a:t>для разогрева металла). </a:t>
            </a:r>
          </a:p>
        </p:txBody>
      </p:sp>
      <p:pic>
        <p:nvPicPr>
          <p:cNvPr id="41989" name="Picture 10" descr="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8" y="0"/>
            <a:ext cx="54356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0" name="Object 11"/>
          <p:cNvGraphicFramePr>
            <a:graphicFrameLocks noChangeAspect="1"/>
          </p:cNvGraphicFramePr>
          <p:nvPr>
            <p:ph/>
          </p:nvPr>
        </p:nvGraphicFramePr>
        <p:xfrm>
          <a:off x="7967664" y="1"/>
          <a:ext cx="2700337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Формула" r:id="rId5" imgW="1219200" imgH="469900" progId="Equation.3">
                  <p:embed/>
                </p:oleObj>
              </mc:Choice>
              <mc:Fallback>
                <p:oleObj name="Формула" r:id="rId5" imgW="1219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7664" y="1"/>
                        <a:ext cx="2700337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A801EC3-B984-4FB0-8818-F0C4E3F317CD}" type="slidenum">
              <a:rPr lang="ru-RU" altLang="ru-RU" sz="1400">
                <a:latin typeface="Arial" panose="020B0604020202020204" pitchFamily="34" charset="0"/>
              </a:rPr>
              <a:pPr/>
              <a:t>40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4122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AC000F2-3D10-4C24-97BD-116BF15ADEEB}" type="slidenum">
              <a:rPr lang="ru-RU" altLang="ru-RU" sz="1400">
                <a:latin typeface="Arial" panose="020B0604020202020204" pitchFamily="34" charset="0"/>
              </a:rPr>
              <a:pPr/>
              <a:t>41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34819" name="AutoShape 4">
            <a:hlinkClick r:id="rId3" action="ppaction://hlinksldjump"/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54050"/>
          </a:xfrm>
          <a:prstGeom prst="hexagon">
            <a:avLst>
              <a:gd name="adj" fmla="val 16951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</a:t>
            </a: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и мощность переменного тока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3012" name="Прямоугольник 5"/>
          <p:cNvSpPr>
            <a:spLocks noChangeArrowheads="1"/>
          </p:cNvSpPr>
          <p:nvPr/>
        </p:nvSpPr>
        <p:spPr bwMode="auto">
          <a:xfrm>
            <a:off x="1738314" y="1000125"/>
            <a:ext cx="8929687" cy="297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800" b="1" i="1">
                <a:latin typeface="Times New Roman" panose="02020603050405020304" pitchFamily="18" charset="0"/>
              </a:rPr>
              <a:t>1. При наличии только активного сопротивления: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endParaRPr lang="en-US" altLang="ru-RU" sz="280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(вся работа переходит в тепло):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Напряжение</a:t>
            </a:r>
            <a:r>
              <a:rPr lang="ru-RU" altLang="ru-RU" sz="2800">
                <a:latin typeface="Times New Roman" panose="02020603050405020304" pitchFamily="18" charset="0"/>
              </a:rPr>
              <a:t> на концах участка цепи:  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U = U</a:t>
            </a:r>
            <a:r>
              <a:rPr lang="en-US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sin</a:t>
            </a:r>
            <a:r>
              <a:rPr lang="ru-RU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t</a:t>
            </a:r>
            <a:endParaRPr lang="ru-RU" altLang="ru-RU" sz="2800" b="1" i="1" u="sng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Переменный ток </a:t>
            </a:r>
            <a:r>
              <a:rPr lang="ru-RU" altLang="ru-RU" sz="2800">
                <a:latin typeface="Times New Roman" panose="02020603050405020304" pitchFamily="18" charset="0"/>
              </a:rPr>
              <a:t>в цепи:  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I = I</a:t>
            </a:r>
            <a:r>
              <a:rPr lang="en-US" altLang="ru-RU" sz="2800" b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2800" b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sin</a:t>
            </a:r>
            <a:r>
              <a:rPr lang="ru-RU" altLang="ru-RU" sz="2800" b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ru-RU" sz="2800" b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Мгновенное значение мощности: 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 = IU = I</a:t>
            </a:r>
            <a:r>
              <a:rPr lang="en-US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0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sin</a:t>
            </a:r>
            <a:r>
              <a:rPr lang="en-US" altLang="ru-RU" sz="2800" b="1" i="1" baseline="3000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2800" b="1" i="1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t </a:t>
            </a:r>
            <a:endParaRPr lang="ru-RU" altLang="ru-RU" sz="2800" b="1" i="1" u="sng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3013" name="Picture 3" descr="13_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4" y="4029076"/>
            <a:ext cx="7285037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730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BE82CB-6E00-4239-800F-2B7A312B56ED}" type="slidenum">
              <a:rPr lang="ru-RU" altLang="ru-RU" sz="1400">
                <a:latin typeface="Arial" panose="020B0604020202020204" pitchFamily="34" charset="0"/>
              </a:rPr>
              <a:pPr/>
              <a:t>42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1524000" y="0"/>
            <a:ext cx="91440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Работа переменного тока за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dt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:</a:t>
            </a:r>
          </a:p>
          <a:p>
            <a:pPr algn="ctr">
              <a:buFontTx/>
              <a:buNone/>
            </a:pPr>
            <a:r>
              <a:rPr lang="en-US" altLang="ru-RU" sz="2800" i="1">
                <a:latin typeface="Times New Roman" panose="02020603050405020304" pitchFamily="18" charset="0"/>
              </a:rPr>
              <a:t>A = P</a:t>
            </a:r>
            <a:r>
              <a:rPr lang="en-US" altLang="ru-RU" sz="2800" i="1" baseline="-25000">
                <a:latin typeface="Times New Roman" panose="02020603050405020304" pitchFamily="18" charset="0"/>
              </a:rPr>
              <a:t>t </a:t>
            </a:r>
            <a:r>
              <a:rPr lang="en-US" altLang="ru-RU" sz="2800" i="1">
                <a:latin typeface="Times New Roman" panose="02020603050405020304" pitchFamily="18" charset="0"/>
              </a:rPr>
              <a:t>dt = I</a:t>
            </a:r>
            <a:r>
              <a:rPr lang="en-US" altLang="ru-RU" sz="2800" i="1" baseline="-25000">
                <a:latin typeface="Times New Roman" panose="02020603050405020304" pitchFamily="18" charset="0"/>
              </a:rPr>
              <a:t>m</a:t>
            </a:r>
            <a:r>
              <a:rPr lang="en-US" altLang="ru-RU" sz="2800" baseline="-25000">
                <a:latin typeface="Times New Roman" panose="02020603050405020304" pitchFamily="18" charset="0"/>
              </a:rPr>
              <a:t> </a:t>
            </a:r>
            <a:r>
              <a:rPr lang="en-US" altLang="ru-RU" sz="2800" i="1">
                <a:latin typeface="Times New Roman" panose="02020603050405020304" pitchFamily="18" charset="0"/>
              </a:rPr>
              <a:t>U</a:t>
            </a:r>
            <a:r>
              <a:rPr lang="en-US" altLang="ru-RU" sz="2800" i="1" baseline="-25000">
                <a:latin typeface="Times New Roman" panose="02020603050405020304" pitchFamily="18" charset="0"/>
              </a:rPr>
              <a:t>m</a:t>
            </a:r>
            <a:r>
              <a:rPr lang="ru-RU" altLang="ru-RU" sz="2800" baseline="-25000">
                <a:latin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</a:rPr>
              <a:t>sin</a:t>
            </a:r>
            <a:r>
              <a:rPr lang="en-US" altLang="ru-RU" sz="2800" baseline="30000">
                <a:latin typeface="Times New Roman" panose="02020603050405020304" pitchFamily="18" charset="0"/>
              </a:rPr>
              <a:t>2</a:t>
            </a:r>
            <a:r>
              <a:rPr lang="ru-RU" altLang="ru-RU" sz="2800" baseline="-25000">
                <a:latin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ru-RU" sz="2800" i="1">
                <a:latin typeface="Times New Roman" panose="02020603050405020304" pitchFamily="18" charset="0"/>
                <a:sym typeface="Symbol" panose="05050102010706020507" pitchFamily="18" charset="2"/>
              </a:rPr>
              <a:t>t dt</a:t>
            </a:r>
            <a:r>
              <a:rPr lang="en-US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ru-RU" altLang="ru-RU" sz="280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ru-RU" altLang="ru-RU" sz="2800" b="1" i="1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	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Работа переменного тока за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период Т:</a:t>
            </a:r>
          </a:p>
          <a:p>
            <a:pPr algn="ctr">
              <a:buFontTx/>
              <a:buNone/>
            </a:pPr>
            <a:endParaRPr lang="ru-RU" altLang="ru-RU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endParaRPr lang="ru-RU" altLang="ru-RU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C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редняя мощность</a:t>
            </a:r>
            <a:r>
              <a:rPr lang="ru-RU" altLang="ru-RU" b="1" i="1">
                <a:latin typeface="Times New Roman" panose="02020603050405020304" pitchFamily="18" charset="0"/>
              </a:rPr>
              <a:t>				или</a:t>
            </a:r>
          </a:p>
        </p:txBody>
      </p:sp>
      <p:graphicFrame>
        <p:nvGraphicFramePr>
          <p:cNvPr id="44036" name="Object 19"/>
          <p:cNvGraphicFramePr>
            <a:graphicFrameLocks noChangeAspect="1"/>
          </p:cNvGraphicFramePr>
          <p:nvPr/>
        </p:nvGraphicFramePr>
        <p:xfrm>
          <a:off x="4681538" y="1571626"/>
          <a:ext cx="21145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Формула" r:id="rId4" imgW="939392" imgH="444307" progId="Equation.3">
                  <p:embed/>
                </p:oleObj>
              </mc:Choice>
              <mc:Fallback>
                <p:oleObj name="Формула" r:id="rId4" imgW="939392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8" y="1571626"/>
                        <a:ext cx="2114550" cy="1000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17"/>
          <p:cNvGraphicFramePr>
            <a:graphicFrameLocks noChangeAspect="1"/>
          </p:cNvGraphicFramePr>
          <p:nvPr/>
        </p:nvGraphicFramePr>
        <p:xfrm>
          <a:off x="5310189" y="2571750"/>
          <a:ext cx="240188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Формула" r:id="rId6" imgW="1104900" imgH="444500" progId="Equation.3">
                  <p:embed/>
                </p:oleObj>
              </mc:Choice>
              <mc:Fallback>
                <p:oleObj name="Формула" r:id="rId6" imgW="1104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0189" y="2571750"/>
                        <a:ext cx="2401887" cy="971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5"/>
          <p:cNvGraphicFramePr>
            <a:graphicFrameLocks noChangeAspect="1"/>
          </p:cNvGraphicFramePr>
          <p:nvPr/>
        </p:nvGraphicFramePr>
        <p:xfrm>
          <a:off x="4953000" y="3429001"/>
          <a:ext cx="22860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Формула" r:id="rId8" imgW="990170" imgH="444307" progId="Equation.3">
                  <p:embed/>
                </p:oleObj>
              </mc:Choice>
              <mc:Fallback>
                <p:oleObj name="Формула" r:id="rId8" imgW="990170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429001"/>
                        <a:ext cx="2286000" cy="10255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13"/>
          <p:cNvGraphicFramePr>
            <a:graphicFrameLocks noChangeAspect="1"/>
          </p:cNvGraphicFramePr>
          <p:nvPr/>
        </p:nvGraphicFramePr>
        <p:xfrm>
          <a:off x="3881439" y="5143500"/>
          <a:ext cx="137477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Формула" r:id="rId10" imgW="545863" imgH="469696" progId="Equation.3">
                  <p:embed/>
                </p:oleObj>
              </mc:Choice>
              <mc:Fallback>
                <p:oleObj name="Формула" r:id="rId10" imgW="545863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9" y="5143500"/>
                        <a:ext cx="1374775" cy="11874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0" name="Object 12"/>
          <p:cNvGraphicFramePr>
            <a:graphicFrameLocks noChangeAspect="1"/>
          </p:cNvGraphicFramePr>
          <p:nvPr/>
        </p:nvGraphicFramePr>
        <p:xfrm>
          <a:off x="6167439" y="5143501"/>
          <a:ext cx="153987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7" name="Формула" r:id="rId12" imgW="609600" imgH="469900" progId="Equation.3">
                  <p:embed/>
                </p:oleObj>
              </mc:Choice>
              <mc:Fallback>
                <p:oleObj name="Формула" r:id="rId12" imgW="6096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9" y="5143501"/>
                        <a:ext cx="1539875" cy="11779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9" name="Прямоугольник 10"/>
          <p:cNvSpPr>
            <a:spLocks noChangeArrowheads="1"/>
          </p:cNvSpPr>
          <p:nvPr/>
        </p:nvSpPr>
        <p:spPr bwMode="auto">
          <a:xfrm>
            <a:off x="1524000" y="4357689"/>
            <a:ext cx="9144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2800" b="1" i="1" dirty="0">
                <a:cs typeface="Times New Roman" pitchFamily="18" charset="0"/>
              </a:rPr>
              <a:t> 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itchFamily="18" charset="0"/>
              </a:rPr>
              <a:t>Действующие</a:t>
            </a:r>
            <a:r>
              <a:rPr lang="ru-RU" altLang="ru-RU" sz="28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(или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эффективные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) </a:t>
            </a:r>
            <a:r>
              <a:rPr lang="ru-RU" altLang="ru-RU" sz="2800" dirty="0">
                <a:cs typeface="Times New Roman" pitchFamily="18" charset="0"/>
              </a:rPr>
              <a:t>значения </a:t>
            </a:r>
            <a:r>
              <a:rPr lang="ru-RU" altLang="ru-RU" sz="2800" b="1" dirty="0">
                <a:cs typeface="Times New Roman" pitchFamily="18" charset="0"/>
              </a:rPr>
              <a:t>тока </a:t>
            </a:r>
            <a:r>
              <a:rPr lang="ru-RU" altLang="ru-RU" sz="2800" dirty="0">
                <a:cs typeface="Times New Roman" pitchFamily="18" charset="0"/>
              </a:rPr>
              <a:t>и </a:t>
            </a:r>
            <a:r>
              <a:rPr lang="ru-RU" altLang="ru-RU" sz="2800" b="1" dirty="0">
                <a:cs typeface="Times New Roman" pitchFamily="18" charset="0"/>
              </a:rPr>
              <a:t>напряжения</a:t>
            </a:r>
            <a:r>
              <a:rPr lang="ru-RU" altLang="ru-RU" sz="2800" dirty="0">
                <a:cs typeface="Times New Roman" pitchFamily="18" charset="0"/>
              </a:rPr>
              <a:t>:</a:t>
            </a:r>
            <a:r>
              <a:rPr lang="ru-RU" alt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5648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1743076" y="190500"/>
            <a:ext cx="8924925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1676400" y="152401"/>
            <a:ext cx="8839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ru-RU" altLang="ru-RU" sz="3000" b="1" i="1" dirty="0">
                <a:solidFill>
                  <a:srgbClr val="0000FF"/>
                </a:solidFill>
              </a:rPr>
              <a:t>	</a:t>
            </a:r>
            <a:r>
              <a:rPr lang="ru-RU" altLang="ru-RU" sz="3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наличии реактивного сопротивления</a:t>
            </a:r>
            <a:r>
              <a:rPr lang="ru-RU" alt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45060" name="Picture 4" descr="13_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914400"/>
            <a:ext cx="6119813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7"/>
          <p:cNvSpPr txBox="1">
            <a:spLocks noChangeArrowheads="1"/>
          </p:cNvSpPr>
          <p:nvPr/>
        </p:nvSpPr>
        <p:spPr bwMode="auto">
          <a:xfrm>
            <a:off x="7881938" y="785813"/>
            <a:ext cx="252095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200" b="1" i="1">
                <a:latin typeface="Times New Roman" panose="02020603050405020304" pitchFamily="18" charset="0"/>
              </a:rPr>
              <a:t>- колебания мгновенной мощности с переменой знака (средняя мощность уменьшается)</a:t>
            </a:r>
          </a:p>
        </p:txBody>
      </p:sp>
      <p:sp>
        <p:nvSpPr>
          <p:cNvPr id="45062" name="Прямоугольник 8"/>
          <p:cNvSpPr>
            <a:spLocks noChangeArrowheads="1"/>
          </p:cNvSpPr>
          <p:nvPr/>
        </p:nvSpPr>
        <p:spPr bwMode="auto">
          <a:xfrm>
            <a:off x="1524001" y="3714750"/>
            <a:ext cx="87868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Работа переменного тока за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период Т: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C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редняя мощность:</a:t>
            </a:r>
            <a:endParaRPr lang="ru-RU" altLang="ru-RU" sz="280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5063" name="Object 19"/>
          <p:cNvGraphicFramePr>
            <a:graphicFrameLocks noChangeAspect="1"/>
          </p:cNvGraphicFramePr>
          <p:nvPr/>
        </p:nvGraphicFramePr>
        <p:xfrm>
          <a:off x="7621588" y="3429001"/>
          <a:ext cx="3124200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Формула" r:id="rId5" imgW="1294838" imgH="444307" progId="Equation.3">
                  <p:embed/>
                </p:oleObj>
              </mc:Choice>
              <mc:Fallback>
                <p:oleObj name="Формула" r:id="rId5" imgW="129483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1588" y="3429001"/>
                        <a:ext cx="3124200" cy="10715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4" name="Прямоугольник 11"/>
          <p:cNvSpPr>
            <a:spLocks noChangeArrowheads="1"/>
          </p:cNvSpPr>
          <p:nvPr/>
        </p:nvSpPr>
        <p:spPr bwMode="auto">
          <a:xfrm>
            <a:off x="1524000" y="5357813"/>
            <a:ext cx="91440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ru-RU" altLang="ru-RU" b="1">
                <a:latin typeface="Times New Roman" panose="02020603050405020304" pitchFamily="18" charset="0"/>
              </a:rPr>
              <a:t> </a:t>
            </a:r>
            <a:r>
              <a:rPr lang="en-US" altLang="ru-RU" b="1">
                <a:latin typeface="Times New Roman" panose="02020603050405020304" pitchFamily="18" charset="0"/>
              </a:rPr>
              <a:t>Cos </a:t>
            </a:r>
            <a:r>
              <a:rPr lang="en-US" altLang="ru-RU" b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ru-RU">
                <a:latin typeface="Times New Roman" panose="02020603050405020304" pitchFamily="18" charset="0"/>
                <a:sym typeface="Symbol" panose="05050102010706020507" pitchFamily="18" charset="2"/>
              </a:rPr>
              <a:t>- </a:t>
            </a:r>
            <a:r>
              <a:rPr lang="ru-RU" altLang="ru-RU" b="1" i="1">
                <a:latin typeface="Times New Roman" panose="02020603050405020304" pitchFamily="18" charset="0"/>
                <a:sym typeface="Symbol" panose="05050102010706020507" pitchFamily="18" charset="2"/>
              </a:rPr>
              <a:t>коэффициент мощности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ru-RU" altLang="ru-RU" b="1">
                <a:solidFill>
                  <a:srgbClr val="990000"/>
                </a:solidFill>
                <a:latin typeface="Times New Roman" panose="02020603050405020304" pitchFamily="18" charset="0"/>
              </a:rPr>
              <a:t> При   с</a:t>
            </a:r>
            <a:r>
              <a:rPr lang="en-US" altLang="ru-RU" b="1">
                <a:solidFill>
                  <a:srgbClr val="990000"/>
                </a:solidFill>
                <a:latin typeface="Times New Roman" panose="02020603050405020304" pitchFamily="18" charset="0"/>
              </a:rPr>
              <a:t>os </a:t>
            </a:r>
            <a:r>
              <a:rPr lang="en-US" altLang="ru-RU" b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b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= 0   </a:t>
            </a: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Р</a:t>
            </a:r>
            <a:r>
              <a:rPr lang="ru-RU" altLang="ru-RU" b="1">
                <a:solidFill>
                  <a:srgbClr val="99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= 0</a:t>
            </a:r>
          </a:p>
        </p:txBody>
      </p:sp>
      <p:graphicFrame>
        <p:nvGraphicFramePr>
          <p:cNvPr id="45065" name="Object 17"/>
          <p:cNvGraphicFramePr>
            <a:graphicFrameLocks noChangeAspect="1"/>
          </p:cNvGraphicFramePr>
          <p:nvPr/>
        </p:nvGraphicFramePr>
        <p:xfrm>
          <a:off x="5095876" y="4357689"/>
          <a:ext cx="38576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Формула" r:id="rId7" imgW="1701800" imgH="444500" progId="Equation.3">
                  <p:embed/>
                </p:oleObj>
              </mc:Choice>
              <mc:Fallback>
                <p:oleObj name="Формула" r:id="rId7" imgW="1701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6" y="4357689"/>
                        <a:ext cx="3857625" cy="10128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5810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1405</Words>
  <Application>Microsoft Office PowerPoint</Application>
  <PresentationFormat>Широкоэкранный</PresentationFormat>
  <Paragraphs>371</Paragraphs>
  <Slides>43</Slides>
  <Notes>42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43</vt:i4>
      </vt:variant>
    </vt:vector>
  </HeadingPairs>
  <TitlesOfParts>
    <vt:vector size="52" baseType="lpstr">
      <vt:lpstr>Arial</vt:lpstr>
      <vt:lpstr>Calibri</vt:lpstr>
      <vt:lpstr>Calibri Light</vt:lpstr>
      <vt:lpstr>Symbol</vt:lpstr>
      <vt:lpstr>Times New Roman</vt:lpstr>
      <vt:lpstr>Тема Office</vt:lpstr>
      <vt:lpstr>Microsoft Equation 3.0</vt:lpstr>
      <vt:lpstr>MathType 4.0 Equation</vt:lpstr>
      <vt:lpstr>MathType 6.0 Equation</vt:lpstr>
      <vt:lpstr>20. Электрические колебания. </vt:lpstr>
      <vt:lpstr>Презентация PowerPoint</vt:lpstr>
      <vt:lpstr>Презентация PowerPoint</vt:lpstr>
      <vt:lpstr>1. Сопротивление в цепи переменного 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20.5 Работа и мощность переменного тока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20. Электрические колебания. </dc:title>
  <dc:creator>Nikolay A. Antropov</dc:creator>
  <cp:lastModifiedBy>Nikolay A. Antropov</cp:lastModifiedBy>
  <cp:revision>1</cp:revision>
  <dcterms:created xsi:type="dcterms:W3CDTF">2016-04-18T04:10:57Z</dcterms:created>
  <dcterms:modified xsi:type="dcterms:W3CDTF">2016-04-18T04:12:27Z</dcterms:modified>
</cp:coreProperties>
</file>