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3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4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4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4" Type="http://schemas.openxmlformats.org/officeDocument/2006/relationships/image" Target="../media/image37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image" Target="../media/image46.wmf"/><Relationship Id="rId7" Type="http://schemas.openxmlformats.org/officeDocument/2006/relationships/image" Target="../media/image50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6" Type="http://schemas.openxmlformats.org/officeDocument/2006/relationships/image" Target="../media/image49.wmf"/><Relationship Id="rId11" Type="http://schemas.openxmlformats.org/officeDocument/2006/relationships/image" Target="../media/image54.wmf"/><Relationship Id="rId5" Type="http://schemas.openxmlformats.org/officeDocument/2006/relationships/image" Target="../media/image48.wmf"/><Relationship Id="rId10" Type="http://schemas.openxmlformats.org/officeDocument/2006/relationships/image" Target="../media/image53.wmf"/><Relationship Id="rId4" Type="http://schemas.openxmlformats.org/officeDocument/2006/relationships/image" Target="../media/image47.wmf"/><Relationship Id="rId9" Type="http://schemas.openxmlformats.org/officeDocument/2006/relationships/image" Target="../media/image52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4" Type="http://schemas.openxmlformats.org/officeDocument/2006/relationships/image" Target="../media/image59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7" Type="http://schemas.openxmlformats.org/officeDocument/2006/relationships/image" Target="../media/image66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Relationship Id="rId6" Type="http://schemas.openxmlformats.org/officeDocument/2006/relationships/image" Target="../media/image65.wmf"/><Relationship Id="rId5" Type="http://schemas.openxmlformats.org/officeDocument/2006/relationships/image" Target="../media/image64.wmf"/><Relationship Id="rId4" Type="http://schemas.openxmlformats.org/officeDocument/2006/relationships/image" Target="../media/image63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7" Type="http://schemas.openxmlformats.org/officeDocument/2006/relationships/image" Target="../media/image75.wmf"/><Relationship Id="rId2" Type="http://schemas.openxmlformats.org/officeDocument/2006/relationships/image" Target="../media/image70.wmf"/><Relationship Id="rId1" Type="http://schemas.openxmlformats.org/officeDocument/2006/relationships/image" Target="../media/image63.wmf"/><Relationship Id="rId6" Type="http://schemas.openxmlformats.org/officeDocument/2006/relationships/image" Target="../media/image74.wmf"/><Relationship Id="rId5" Type="http://schemas.openxmlformats.org/officeDocument/2006/relationships/image" Target="../media/image73.wmf"/><Relationship Id="rId4" Type="http://schemas.openxmlformats.org/officeDocument/2006/relationships/image" Target="../media/image72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image" Target="../media/image77.wmf"/><Relationship Id="rId1" Type="http://schemas.openxmlformats.org/officeDocument/2006/relationships/image" Target="../media/image76.wmf"/><Relationship Id="rId6" Type="http://schemas.openxmlformats.org/officeDocument/2006/relationships/image" Target="../media/image81.wmf"/><Relationship Id="rId5" Type="http://schemas.openxmlformats.org/officeDocument/2006/relationships/image" Target="../media/image80.wmf"/><Relationship Id="rId4" Type="http://schemas.openxmlformats.org/officeDocument/2006/relationships/image" Target="../media/image79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83.wmf"/><Relationship Id="rId1" Type="http://schemas.openxmlformats.org/officeDocument/2006/relationships/image" Target="../media/image82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4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7.wmf"/><Relationship Id="rId2" Type="http://schemas.openxmlformats.org/officeDocument/2006/relationships/image" Target="../media/image86.wmf"/><Relationship Id="rId1" Type="http://schemas.openxmlformats.org/officeDocument/2006/relationships/image" Target="../media/image85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9.wmf"/><Relationship Id="rId2" Type="http://schemas.openxmlformats.org/officeDocument/2006/relationships/image" Target="../media/image88.wmf"/><Relationship Id="rId1" Type="http://schemas.openxmlformats.org/officeDocument/2006/relationships/image" Target="../media/image86.wmf"/><Relationship Id="rId5" Type="http://schemas.openxmlformats.org/officeDocument/2006/relationships/image" Target="../media/image91.wmf"/><Relationship Id="rId4" Type="http://schemas.openxmlformats.org/officeDocument/2006/relationships/image" Target="../media/image90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2.wmf"/><Relationship Id="rId1" Type="http://schemas.openxmlformats.org/officeDocument/2006/relationships/image" Target="../media/image4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505DDF-12C9-4A5A-B0EA-7CEBD88ECC7A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A4E9F1-4098-4C62-9098-2104B65C02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9199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0865092-15DB-4678-A0CE-C9A7C7ADE579}" type="slidenum">
              <a:rPr lang="ru-RU" altLang="ru-RU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5</a:t>
            </a:fld>
            <a:endParaRPr lang="ru-RU" alt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508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D396A83-797E-45F2-8968-0FD671FA3845}" type="slidenum">
              <a:rPr lang="ru-RU" altLang="ru-RU" b="1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36</a:t>
            </a:fld>
            <a:endParaRPr lang="ru-RU" altLang="ru-RU" b="1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9186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471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937AD69-B824-4D72-BBB1-98C8E84D2A16}" type="slidenum">
              <a:rPr lang="ru-RU" altLang="ru-RU" b="1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37</a:t>
            </a:fld>
            <a:endParaRPr lang="ru-RU" altLang="ru-RU" b="1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856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A3834-F1D9-49B2-A9DB-932465B5EB8F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C3D44-D29E-47BF-B71E-B71658C2FE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2122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A3834-F1D9-49B2-A9DB-932465B5EB8F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C3D44-D29E-47BF-B71E-B71658C2FE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8112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A3834-F1D9-49B2-A9DB-932465B5EB8F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C3D44-D29E-47BF-B71E-B71658C2FE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625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A3834-F1D9-49B2-A9DB-932465B5EB8F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C3D44-D29E-47BF-B71E-B71658C2FE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932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A3834-F1D9-49B2-A9DB-932465B5EB8F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C3D44-D29E-47BF-B71E-B71658C2FE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347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A3834-F1D9-49B2-A9DB-932465B5EB8F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C3D44-D29E-47BF-B71E-B71658C2FE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740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A3834-F1D9-49B2-A9DB-932465B5EB8F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C3D44-D29E-47BF-B71E-B71658C2FE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922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A3834-F1D9-49B2-A9DB-932465B5EB8F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C3D44-D29E-47BF-B71E-B71658C2FE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023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A3834-F1D9-49B2-A9DB-932465B5EB8F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C3D44-D29E-47BF-B71E-B71658C2FE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088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A3834-F1D9-49B2-A9DB-932465B5EB8F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C3D44-D29E-47BF-B71E-B71658C2FE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8879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A3834-F1D9-49B2-A9DB-932465B5EB8F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C3D44-D29E-47BF-B71E-B71658C2FE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04566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65139"/>
            <a:ext cx="10363200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650E83-E535-4229-B556-73CF84CA915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38668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DA3834-F1D9-49B2-A9DB-932465B5EB8F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C3D44-D29E-47BF-B71E-B71658C2FE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294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9.wmf"/><Relationship Id="rId3" Type="http://schemas.openxmlformats.org/officeDocument/2006/relationships/image" Target="../media/image1.png"/><Relationship Id="rId7" Type="http://schemas.openxmlformats.org/officeDocument/2006/relationships/image" Target="../media/image6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8.wmf"/><Relationship Id="rId5" Type="http://schemas.openxmlformats.org/officeDocument/2006/relationships/image" Target="../media/image5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image" Target="../media/image1.png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12.wmf"/><Relationship Id="rId5" Type="http://schemas.openxmlformats.org/officeDocument/2006/relationships/image" Target="../media/image10.wmf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5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0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20.wmf"/><Relationship Id="rId3" Type="http://schemas.openxmlformats.org/officeDocument/2006/relationships/image" Target="../media/image1.png"/><Relationship Id="rId7" Type="http://schemas.openxmlformats.org/officeDocument/2006/relationships/image" Target="../media/image17.wmf"/><Relationship Id="rId12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19.wmf"/><Relationship Id="rId5" Type="http://schemas.openxmlformats.org/officeDocument/2006/relationships/image" Target="../media/image16.wmf"/><Relationship Id="rId15" Type="http://schemas.openxmlformats.org/officeDocument/2006/relationships/image" Target="../media/image21.wmf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12.bin"/><Relationship Id="rId9" Type="http://schemas.openxmlformats.org/officeDocument/2006/relationships/image" Target="../media/image18.wmf"/><Relationship Id="rId14" Type="http://schemas.openxmlformats.org/officeDocument/2006/relationships/oleObject" Target="../embeddings/oleObject17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8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image" Target="../media/image1.png"/><Relationship Id="rId7" Type="http://schemas.openxmlformats.org/officeDocument/2006/relationships/image" Target="../media/image2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0.bin"/><Relationship Id="rId11" Type="http://schemas.openxmlformats.org/officeDocument/2006/relationships/image" Target="../media/image26.wmf"/><Relationship Id="rId5" Type="http://schemas.openxmlformats.org/officeDocument/2006/relationships/image" Target="../media/image23.wmf"/><Relationship Id="rId10" Type="http://schemas.openxmlformats.org/officeDocument/2006/relationships/oleObject" Target="../embeddings/oleObject22.bin"/><Relationship Id="rId4" Type="http://schemas.openxmlformats.org/officeDocument/2006/relationships/oleObject" Target="../embeddings/oleObject19.bin"/><Relationship Id="rId9" Type="http://schemas.openxmlformats.org/officeDocument/2006/relationships/image" Target="../media/image25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4.bin"/><Relationship Id="rId5" Type="http://schemas.openxmlformats.org/officeDocument/2006/relationships/image" Target="../media/image27.wmf"/><Relationship Id="rId4" Type="http://schemas.openxmlformats.org/officeDocument/2006/relationships/oleObject" Target="../embeddings/oleObject23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3" Type="http://schemas.openxmlformats.org/officeDocument/2006/relationships/image" Target="../media/image1.png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28.wmf"/><Relationship Id="rId4" Type="http://schemas.openxmlformats.org/officeDocument/2006/relationships/oleObject" Target="../embeddings/oleObject25.bin"/><Relationship Id="rId9" Type="http://schemas.openxmlformats.org/officeDocument/2006/relationships/image" Target="../media/image30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3" Type="http://schemas.openxmlformats.org/officeDocument/2006/relationships/image" Target="../media/image1.png"/><Relationship Id="rId7" Type="http://schemas.openxmlformats.org/officeDocument/2006/relationships/image" Target="../media/image3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31.wmf"/><Relationship Id="rId4" Type="http://schemas.openxmlformats.org/officeDocument/2006/relationships/oleObject" Target="../embeddings/oleObject28.bin"/><Relationship Id="rId9" Type="http://schemas.openxmlformats.org/officeDocument/2006/relationships/image" Target="../media/image33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image" Target="../media/image1.png"/><Relationship Id="rId7" Type="http://schemas.openxmlformats.org/officeDocument/2006/relationships/image" Target="../media/image35.wmf"/><Relationship Id="rId12" Type="http://schemas.openxmlformats.org/officeDocument/2006/relationships/image" Target="../media/image3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2.bin"/><Relationship Id="rId11" Type="http://schemas.openxmlformats.org/officeDocument/2006/relationships/oleObject" Target="../embeddings/oleObject35.bin"/><Relationship Id="rId5" Type="http://schemas.openxmlformats.org/officeDocument/2006/relationships/image" Target="../media/image34.wmf"/><Relationship Id="rId10" Type="http://schemas.openxmlformats.org/officeDocument/2006/relationships/image" Target="../media/image36.wmf"/><Relationship Id="rId4" Type="http://schemas.openxmlformats.org/officeDocument/2006/relationships/oleObject" Target="../embeddings/oleObject31.bin"/><Relationship Id="rId9" Type="http://schemas.openxmlformats.org/officeDocument/2006/relationships/oleObject" Target="../embeddings/oleObject34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image" Target="../media/image1.png"/><Relationship Id="rId7" Type="http://schemas.openxmlformats.org/officeDocument/2006/relationships/image" Target="../media/image3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37.bin"/><Relationship Id="rId5" Type="http://schemas.openxmlformats.org/officeDocument/2006/relationships/image" Target="../media/image38.wmf"/><Relationship Id="rId4" Type="http://schemas.openxmlformats.org/officeDocument/2006/relationships/oleObject" Target="../embeddings/oleObject36.bin"/><Relationship Id="rId9" Type="http://schemas.openxmlformats.org/officeDocument/2006/relationships/image" Target="../media/image40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3" Type="http://schemas.openxmlformats.org/officeDocument/2006/relationships/image" Target="../media/image1.png"/><Relationship Id="rId7" Type="http://schemas.openxmlformats.org/officeDocument/2006/relationships/image" Target="../media/image4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40.bin"/><Relationship Id="rId5" Type="http://schemas.openxmlformats.org/officeDocument/2006/relationships/image" Target="../media/image41.wmf"/><Relationship Id="rId4" Type="http://schemas.openxmlformats.org/officeDocument/2006/relationships/oleObject" Target="../embeddings/oleObject39.bin"/><Relationship Id="rId9" Type="http://schemas.openxmlformats.org/officeDocument/2006/relationships/image" Target="../media/image43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13" Type="http://schemas.openxmlformats.org/officeDocument/2006/relationships/image" Target="../media/image48.wmf"/><Relationship Id="rId18" Type="http://schemas.openxmlformats.org/officeDocument/2006/relationships/oleObject" Target="../embeddings/oleObject49.bin"/><Relationship Id="rId3" Type="http://schemas.openxmlformats.org/officeDocument/2006/relationships/image" Target="../media/image1.png"/><Relationship Id="rId21" Type="http://schemas.openxmlformats.org/officeDocument/2006/relationships/image" Target="../media/image52.wmf"/><Relationship Id="rId7" Type="http://schemas.openxmlformats.org/officeDocument/2006/relationships/image" Target="../media/image45.wmf"/><Relationship Id="rId12" Type="http://schemas.openxmlformats.org/officeDocument/2006/relationships/oleObject" Target="../embeddings/oleObject46.bin"/><Relationship Id="rId17" Type="http://schemas.openxmlformats.org/officeDocument/2006/relationships/image" Target="../media/image50.wmf"/><Relationship Id="rId25" Type="http://schemas.openxmlformats.org/officeDocument/2006/relationships/image" Target="../media/image54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48.bin"/><Relationship Id="rId20" Type="http://schemas.openxmlformats.org/officeDocument/2006/relationships/oleObject" Target="../embeddings/oleObject50.bin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43.bin"/><Relationship Id="rId11" Type="http://schemas.openxmlformats.org/officeDocument/2006/relationships/image" Target="../media/image47.wmf"/><Relationship Id="rId24" Type="http://schemas.openxmlformats.org/officeDocument/2006/relationships/oleObject" Target="../embeddings/oleObject52.bin"/><Relationship Id="rId5" Type="http://schemas.openxmlformats.org/officeDocument/2006/relationships/image" Target="../media/image44.wmf"/><Relationship Id="rId15" Type="http://schemas.openxmlformats.org/officeDocument/2006/relationships/image" Target="../media/image49.wmf"/><Relationship Id="rId23" Type="http://schemas.openxmlformats.org/officeDocument/2006/relationships/image" Target="../media/image53.wmf"/><Relationship Id="rId10" Type="http://schemas.openxmlformats.org/officeDocument/2006/relationships/oleObject" Target="../embeddings/oleObject45.bin"/><Relationship Id="rId19" Type="http://schemas.openxmlformats.org/officeDocument/2006/relationships/image" Target="../media/image51.wmf"/><Relationship Id="rId4" Type="http://schemas.openxmlformats.org/officeDocument/2006/relationships/oleObject" Target="../embeddings/oleObject42.bin"/><Relationship Id="rId9" Type="http://schemas.openxmlformats.org/officeDocument/2006/relationships/image" Target="../media/image46.wmf"/><Relationship Id="rId14" Type="http://schemas.openxmlformats.org/officeDocument/2006/relationships/oleObject" Target="../embeddings/oleObject47.bin"/><Relationship Id="rId22" Type="http://schemas.openxmlformats.org/officeDocument/2006/relationships/oleObject" Target="../embeddings/oleObject51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5.bin"/><Relationship Id="rId3" Type="http://schemas.openxmlformats.org/officeDocument/2006/relationships/image" Target="../media/image1.png"/><Relationship Id="rId7" Type="http://schemas.openxmlformats.org/officeDocument/2006/relationships/image" Target="../media/image5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54.bin"/><Relationship Id="rId11" Type="http://schemas.openxmlformats.org/officeDocument/2006/relationships/image" Target="../media/image59.wmf"/><Relationship Id="rId5" Type="http://schemas.openxmlformats.org/officeDocument/2006/relationships/image" Target="../media/image56.wmf"/><Relationship Id="rId10" Type="http://schemas.openxmlformats.org/officeDocument/2006/relationships/oleObject" Target="../embeddings/oleObject56.bin"/><Relationship Id="rId4" Type="http://schemas.openxmlformats.org/officeDocument/2006/relationships/oleObject" Target="../embeddings/oleObject53.bin"/><Relationship Id="rId9" Type="http://schemas.openxmlformats.org/officeDocument/2006/relationships/image" Target="../media/image58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9.bin"/><Relationship Id="rId13" Type="http://schemas.openxmlformats.org/officeDocument/2006/relationships/image" Target="../media/image64.wmf"/><Relationship Id="rId18" Type="http://schemas.openxmlformats.org/officeDocument/2006/relationships/image" Target="../media/image67.png"/><Relationship Id="rId3" Type="http://schemas.openxmlformats.org/officeDocument/2006/relationships/image" Target="../media/image1.png"/><Relationship Id="rId7" Type="http://schemas.openxmlformats.org/officeDocument/2006/relationships/image" Target="../media/image61.wmf"/><Relationship Id="rId12" Type="http://schemas.openxmlformats.org/officeDocument/2006/relationships/oleObject" Target="../embeddings/oleObject61.bin"/><Relationship Id="rId17" Type="http://schemas.openxmlformats.org/officeDocument/2006/relationships/image" Target="../media/image66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63.bin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58.bin"/><Relationship Id="rId11" Type="http://schemas.openxmlformats.org/officeDocument/2006/relationships/image" Target="../media/image63.wmf"/><Relationship Id="rId5" Type="http://schemas.openxmlformats.org/officeDocument/2006/relationships/image" Target="../media/image60.wmf"/><Relationship Id="rId15" Type="http://schemas.openxmlformats.org/officeDocument/2006/relationships/image" Target="../media/image65.wmf"/><Relationship Id="rId10" Type="http://schemas.openxmlformats.org/officeDocument/2006/relationships/oleObject" Target="../embeddings/oleObject60.bin"/><Relationship Id="rId4" Type="http://schemas.openxmlformats.org/officeDocument/2006/relationships/oleObject" Target="../embeddings/oleObject57.bin"/><Relationship Id="rId9" Type="http://schemas.openxmlformats.org/officeDocument/2006/relationships/image" Target="../media/image62.wmf"/><Relationship Id="rId14" Type="http://schemas.openxmlformats.org/officeDocument/2006/relationships/oleObject" Target="../embeddings/oleObject62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E:\&#1053;&#1072;&#1091;&#1082;&#1080;\&#1058;&#1055;&#1059;\&#1051;&#1077;&#1082;&#1094;&#1080;&#1080;\4ZyZYXEL\emw%5b1%5d.avi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69.wmf"/><Relationship Id="rId5" Type="http://schemas.openxmlformats.org/officeDocument/2006/relationships/oleObject" Target="../embeddings/oleObject64.bin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13" Type="http://schemas.openxmlformats.org/officeDocument/2006/relationships/oleObject" Target="../embeddings/oleObject70.bin"/><Relationship Id="rId3" Type="http://schemas.openxmlformats.org/officeDocument/2006/relationships/oleObject" Target="../embeddings/oleObject65.bin"/><Relationship Id="rId7" Type="http://schemas.openxmlformats.org/officeDocument/2006/relationships/oleObject" Target="../embeddings/oleObject67.bin"/><Relationship Id="rId12" Type="http://schemas.openxmlformats.org/officeDocument/2006/relationships/image" Target="../media/image73.wmf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5.wmf"/><Relationship Id="rId1" Type="http://schemas.openxmlformats.org/officeDocument/2006/relationships/vmlDrawing" Target="../drawings/vmlDrawing17.vml"/><Relationship Id="rId6" Type="http://schemas.openxmlformats.org/officeDocument/2006/relationships/image" Target="../media/image70.wmf"/><Relationship Id="rId11" Type="http://schemas.openxmlformats.org/officeDocument/2006/relationships/oleObject" Target="../embeddings/oleObject69.bin"/><Relationship Id="rId5" Type="http://schemas.openxmlformats.org/officeDocument/2006/relationships/oleObject" Target="../embeddings/oleObject66.bin"/><Relationship Id="rId15" Type="http://schemas.openxmlformats.org/officeDocument/2006/relationships/oleObject" Target="../embeddings/oleObject71.bin"/><Relationship Id="rId10" Type="http://schemas.openxmlformats.org/officeDocument/2006/relationships/image" Target="../media/image72.wmf"/><Relationship Id="rId4" Type="http://schemas.openxmlformats.org/officeDocument/2006/relationships/image" Target="../media/image63.wmf"/><Relationship Id="rId9" Type="http://schemas.openxmlformats.org/officeDocument/2006/relationships/oleObject" Target="../embeddings/oleObject68.bin"/><Relationship Id="rId14" Type="http://schemas.openxmlformats.org/officeDocument/2006/relationships/image" Target="../media/image74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4.bin"/><Relationship Id="rId13" Type="http://schemas.openxmlformats.org/officeDocument/2006/relationships/image" Target="../media/image80.wmf"/><Relationship Id="rId3" Type="http://schemas.openxmlformats.org/officeDocument/2006/relationships/image" Target="../media/image1.png"/><Relationship Id="rId7" Type="http://schemas.openxmlformats.org/officeDocument/2006/relationships/image" Target="../media/image77.wmf"/><Relationship Id="rId12" Type="http://schemas.openxmlformats.org/officeDocument/2006/relationships/oleObject" Target="../embeddings/oleObject7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73.bin"/><Relationship Id="rId11" Type="http://schemas.openxmlformats.org/officeDocument/2006/relationships/image" Target="../media/image79.wmf"/><Relationship Id="rId5" Type="http://schemas.openxmlformats.org/officeDocument/2006/relationships/image" Target="../media/image76.wmf"/><Relationship Id="rId15" Type="http://schemas.openxmlformats.org/officeDocument/2006/relationships/image" Target="../media/image81.wmf"/><Relationship Id="rId10" Type="http://schemas.openxmlformats.org/officeDocument/2006/relationships/oleObject" Target="../embeddings/oleObject75.bin"/><Relationship Id="rId4" Type="http://schemas.openxmlformats.org/officeDocument/2006/relationships/oleObject" Target="../embeddings/oleObject72.bin"/><Relationship Id="rId9" Type="http://schemas.openxmlformats.org/officeDocument/2006/relationships/image" Target="../media/image78.wmf"/><Relationship Id="rId14" Type="http://schemas.openxmlformats.org/officeDocument/2006/relationships/oleObject" Target="../embeddings/oleObject77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8.bin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83.wmf"/><Relationship Id="rId5" Type="http://schemas.openxmlformats.org/officeDocument/2006/relationships/oleObject" Target="../embeddings/oleObject79.bin"/><Relationship Id="rId4" Type="http://schemas.openxmlformats.org/officeDocument/2006/relationships/image" Target="../media/image82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84.wmf"/><Relationship Id="rId4" Type="http://schemas.openxmlformats.org/officeDocument/2006/relationships/oleObject" Target="../embeddings/oleObject80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wmf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8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1.png"/><Relationship Id="rId5" Type="http://schemas.openxmlformats.org/officeDocument/2006/relationships/image" Target="../media/image85.wmf"/><Relationship Id="rId10" Type="http://schemas.openxmlformats.org/officeDocument/2006/relationships/image" Target="../media/image87.wmf"/><Relationship Id="rId4" Type="http://schemas.openxmlformats.org/officeDocument/2006/relationships/oleObject" Target="../embeddings/oleObject81.bin"/><Relationship Id="rId9" Type="http://schemas.openxmlformats.org/officeDocument/2006/relationships/oleObject" Target="../embeddings/oleObject83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6.bin"/><Relationship Id="rId13" Type="http://schemas.openxmlformats.org/officeDocument/2006/relationships/image" Target="../media/image91.wm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88.wmf"/><Relationship Id="rId12" Type="http://schemas.openxmlformats.org/officeDocument/2006/relationships/oleObject" Target="../embeddings/oleObject8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85.bin"/><Relationship Id="rId11" Type="http://schemas.openxmlformats.org/officeDocument/2006/relationships/image" Target="../media/image90.wmf"/><Relationship Id="rId5" Type="http://schemas.openxmlformats.org/officeDocument/2006/relationships/image" Target="../media/image86.wmf"/><Relationship Id="rId10" Type="http://schemas.openxmlformats.org/officeDocument/2006/relationships/oleObject" Target="../embeddings/oleObject87.bin"/><Relationship Id="rId4" Type="http://schemas.openxmlformats.org/officeDocument/2006/relationships/oleObject" Target="../embeddings/oleObject84.bin"/><Relationship Id="rId9" Type="http://schemas.openxmlformats.org/officeDocument/2006/relationships/image" Target="../media/image89.w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wmf"/><Relationship Id="rId3" Type="http://schemas.openxmlformats.org/officeDocument/2006/relationships/image" Target="../media/image1.png"/><Relationship Id="rId7" Type="http://schemas.openxmlformats.org/officeDocument/2006/relationships/oleObject" Target="../embeddings/oleObject9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93.png"/><Relationship Id="rId11" Type="http://schemas.openxmlformats.org/officeDocument/2006/relationships/image" Target="../media/image96.png"/><Relationship Id="rId5" Type="http://schemas.openxmlformats.org/officeDocument/2006/relationships/image" Target="../media/image46.wmf"/><Relationship Id="rId10" Type="http://schemas.openxmlformats.org/officeDocument/2006/relationships/image" Target="../media/image95.png"/><Relationship Id="rId4" Type="http://schemas.openxmlformats.org/officeDocument/2006/relationships/oleObject" Target="../embeddings/oleObject89.bin"/><Relationship Id="rId9" Type="http://schemas.openxmlformats.org/officeDocument/2006/relationships/image" Target="../media/image9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692150"/>
            <a:ext cx="7772400" cy="58420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1</a:t>
            </a:r>
            <a:r>
              <a:rPr lang="en-US" alt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alt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Уравнения Максвелла.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31950" y="1341438"/>
            <a:ext cx="9144000" cy="5486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1</a:t>
            </a:r>
            <a:r>
              <a:rPr lang="en-US" altLang="ru-RU">
                <a:latin typeface="Times New Roman" panose="02020603050405020304" pitchFamily="18" charset="0"/>
              </a:rPr>
              <a:t>9</a:t>
            </a:r>
            <a:r>
              <a:rPr lang="ru-RU" altLang="ru-RU">
                <a:latin typeface="Times New Roman" panose="02020603050405020304" pitchFamily="18" charset="0"/>
              </a:rPr>
              <a:t>.1. Ток смещения.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1</a:t>
            </a:r>
            <a:r>
              <a:rPr lang="en-US" altLang="ru-RU">
                <a:latin typeface="Times New Roman" panose="02020603050405020304" pitchFamily="18" charset="0"/>
              </a:rPr>
              <a:t>9</a:t>
            </a:r>
            <a:r>
              <a:rPr lang="ru-RU" altLang="ru-RU">
                <a:latin typeface="Times New Roman" panose="02020603050405020304" pitchFamily="18" charset="0"/>
              </a:rPr>
              <a:t>.2. Закон полного тока.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1</a:t>
            </a:r>
            <a:r>
              <a:rPr lang="en-US" altLang="ru-RU">
                <a:latin typeface="Times New Roman" panose="02020603050405020304" pitchFamily="18" charset="0"/>
              </a:rPr>
              <a:t>9</a:t>
            </a:r>
            <a:r>
              <a:rPr lang="ru-RU" altLang="ru-RU">
                <a:latin typeface="Times New Roman" panose="02020603050405020304" pitchFamily="18" charset="0"/>
              </a:rPr>
              <a:t>.3. Единая теория электрических и магнитных полей Максвелла. Система уравнений Максвелла.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1</a:t>
            </a:r>
            <a:r>
              <a:rPr lang="en-US" altLang="ru-RU">
                <a:latin typeface="Times New Roman" panose="02020603050405020304" pitchFamily="18" charset="0"/>
              </a:rPr>
              <a:t>9</a:t>
            </a:r>
            <a:r>
              <a:rPr lang="ru-RU" altLang="ru-RU">
                <a:latin typeface="Times New Roman" panose="02020603050405020304" pitchFamily="18" charset="0"/>
              </a:rPr>
              <a:t>.4. Пояснения к теории классической электродинамики.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1</a:t>
            </a:r>
            <a:r>
              <a:rPr lang="en-US" altLang="ru-RU">
                <a:latin typeface="Times New Roman" panose="02020603050405020304" pitchFamily="18" charset="0"/>
              </a:rPr>
              <a:t>9</a:t>
            </a:r>
            <a:r>
              <a:rPr lang="ru-RU" altLang="ru-RU">
                <a:latin typeface="Times New Roman" panose="02020603050405020304" pitchFamily="18" charset="0"/>
              </a:rPr>
              <a:t>.5. Скорость распространения электромагнитного поля.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>
                <a:latin typeface="Times New Roman" panose="02020603050405020304" pitchFamily="18" charset="0"/>
              </a:rPr>
              <a:t>19</a:t>
            </a:r>
            <a:r>
              <a:rPr lang="ru-RU" altLang="ru-RU">
                <a:latin typeface="Times New Roman" panose="02020603050405020304" pitchFamily="18" charset="0"/>
              </a:rPr>
              <a:t>.6. Волновое уравнение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1524000" y="1"/>
            <a:ext cx="485933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 b="1">
                <a:latin typeface="Times New Roman" panose="02020603050405020304" pitchFamily="18" charset="0"/>
              </a:rPr>
              <a:t>Сегодня: четверг, 28 ноября 2013  г.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C10AFC24-3E4C-41EA-917A-EFEF60301DE1}" type="slidenum">
              <a:rPr lang="ru-RU" altLang="ru-RU" sz="1400">
                <a:latin typeface="Arial" panose="020B0604020202020204" pitchFamily="34" charset="0"/>
              </a:rPr>
              <a:pPr eaLnBrk="1" hangingPunct="1"/>
              <a:t>1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265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279650" y="404814"/>
            <a:ext cx="7772400" cy="579437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alt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Ток смещения.</a:t>
            </a:r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1774826" y="1125538"/>
            <a:ext cx="8569325" cy="5732462"/>
          </a:xfrm>
        </p:spPr>
        <p:txBody>
          <a:bodyPr/>
          <a:lstStyle/>
          <a:p>
            <a:pPr marL="0" indent="377825"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Если замкнуть ключ (рис. 1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.1), то 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лампа при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постоянном токе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гореть не будет: </a:t>
            </a:r>
          </a:p>
          <a:p>
            <a:pPr marL="0" indent="377825"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емкость </a:t>
            </a:r>
            <a:r>
              <a:rPr lang="en-US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– разрыв в цепи </a:t>
            </a:r>
            <a:r>
              <a:rPr lang="ru-RU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постоянного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тока.</a:t>
            </a:r>
          </a:p>
          <a:p>
            <a:pPr marL="0" indent="377825"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Но вот в моменты включения лампа будет 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вспыхивать.</a:t>
            </a:r>
            <a:endParaRPr lang="ru-RU" altLang="ru-RU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marL="0" indent="377825" algn="ctr">
              <a:buNone/>
            </a:pPr>
            <a:endParaRPr lang="ru-RU" altLang="ru-RU" smtClean="0">
              <a:latin typeface="Times New Roman" panose="02020603050405020304" pitchFamily="18" charset="0"/>
            </a:endParaRPr>
          </a:p>
          <a:p>
            <a:pPr marL="0" indent="377825" algn="ctr">
              <a:buNone/>
            </a:pPr>
            <a:endParaRPr lang="ru-RU" altLang="ru-RU">
              <a:latin typeface="Times New Roman" panose="02020603050405020304" pitchFamily="18" charset="0"/>
            </a:endParaRPr>
          </a:p>
          <a:p>
            <a:pPr marL="0" indent="377825" algn="ctr">
              <a:buNone/>
            </a:pPr>
            <a:endParaRPr lang="ru-RU" altLang="ru-RU">
              <a:latin typeface="Times New Roman" panose="02020603050405020304" pitchFamily="18" charset="0"/>
            </a:endParaRPr>
          </a:p>
          <a:p>
            <a:pPr marL="0" indent="377825" algn="ctr">
              <a:buNone/>
            </a:pPr>
            <a:endParaRPr lang="ru-RU" altLang="ru-RU">
              <a:latin typeface="Times New Roman" panose="02020603050405020304" pitchFamily="18" charset="0"/>
            </a:endParaRPr>
          </a:p>
          <a:p>
            <a:pPr marL="0" indent="377825" algn="ctr">
              <a:buNone/>
            </a:pPr>
            <a:endParaRPr lang="ru-RU" altLang="ru-RU">
              <a:latin typeface="Times New Roman" panose="02020603050405020304" pitchFamily="18" charset="0"/>
            </a:endParaRPr>
          </a:p>
          <a:p>
            <a:pPr marL="0" indent="377825"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Рис. 1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.1</a:t>
            </a:r>
          </a:p>
        </p:txBody>
      </p:sp>
      <p:sp>
        <p:nvSpPr>
          <p:cNvPr id="4100" name="Rectangle 1029"/>
          <p:cNvSpPr>
            <a:spLocks noChangeArrowheads="1"/>
          </p:cNvSpPr>
          <p:nvPr/>
        </p:nvSpPr>
        <p:spPr bwMode="auto">
          <a:xfrm>
            <a:off x="5405438" y="2757489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pic>
        <p:nvPicPr>
          <p:cNvPr id="4101" name="Picture 1031" descr="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40238" y="3424238"/>
            <a:ext cx="3529012" cy="3433762"/>
          </a:xfrm>
          <a:noFill/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11A70E5-C26B-40B7-926E-2AAB7745152E}" type="slidenum">
              <a:rPr lang="ru-RU" altLang="ru-RU" sz="1400">
                <a:latin typeface="Arial" panose="020B0604020202020204" pitchFamily="34" charset="0"/>
              </a:rPr>
              <a:pPr eaLnBrk="1" hangingPunct="1"/>
              <a:t>2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519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ChangeArrowheads="1"/>
          </p:cNvSpPr>
          <p:nvPr/>
        </p:nvSpPr>
        <p:spPr bwMode="auto">
          <a:xfrm>
            <a:off x="1524001" y="1"/>
            <a:ext cx="932497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>
                <a:latin typeface="Times New Roman" panose="02020603050405020304" pitchFamily="18" charset="0"/>
              </a:rPr>
              <a:t>    </a:t>
            </a:r>
            <a:r>
              <a:rPr lang="ru-RU" altLang="ru-RU" sz="2800">
                <a:latin typeface="Times New Roman" panose="02020603050405020304" pitchFamily="18" charset="0"/>
              </a:rPr>
              <a:t>При переменном токе – лампа горит, хотя нам ясно, что </a:t>
            </a: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электроны из одной обкладки в другую не переходят</a:t>
            </a:r>
            <a:r>
              <a:rPr lang="ru-RU" altLang="ru-RU" sz="280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800">
                <a:latin typeface="Times New Roman" panose="02020603050405020304" pitchFamily="18" charset="0"/>
              </a:rPr>
              <a:t>– между ними изолятор (или вакуум). </a:t>
            </a: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     </a:t>
            </a: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В промежутке между обкладками</a:t>
            </a:r>
            <a:r>
              <a:rPr lang="ru-RU" altLang="ru-RU" sz="2800">
                <a:solidFill>
                  <a:srgbClr val="C00000"/>
                </a:solidFill>
                <a:latin typeface="Times New Roman" panose="02020603050405020304" pitchFamily="18" charset="0"/>
              </a:rPr>
              <a:t>  появляется </a:t>
            </a: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магнитное поле</a:t>
            </a:r>
            <a:endParaRPr lang="ru-RU" altLang="ru-RU" sz="2800" b="1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5123" name="Picture 5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3" y="3460750"/>
            <a:ext cx="3492500" cy="339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6" descr="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61" r="52512"/>
          <a:stretch>
            <a:fillRect/>
          </a:stretch>
        </p:blipFill>
        <p:spPr bwMode="auto">
          <a:xfrm>
            <a:off x="6672263" y="3495676"/>
            <a:ext cx="3744912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9D816620-8884-4263-8C64-0CB68E1948C8}" type="slidenum">
              <a:rPr lang="ru-RU" altLang="ru-RU" sz="1400">
                <a:latin typeface="Arial" panose="020B0604020202020204" pitchFamily="34" charset="0"/>
              </a:rPr>
              <a:pPr eaLnBrk="1" hangingPunct="1"/>
              <a:t>3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19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74825" y="0"/>
            <a:ext cx="8713788" cy="6858000"/>
          </a:xfrm>
        </p:spPr>
        <p:txBody>
          <a:bodyPr/>
          <a:lstStyle/>
          <a:p>
            <a:pPr marL="0" indent="377825">
              <a:lnSpc>
                <a:spcPct val="80000"/>
              </a:lnSpc>
              <a:defRPr/>
            </a:pPr>
            <a:r>
              <a:rPr lang="ru-RU" altLang="ru-RU" sz="3600" b="1" i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alt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установления отношений между изменяющимся электрическим полем и вызываемым им магнитным полем Максвелл ввел понятие</a:t>
            </a:r>
            <a:r>
              <a:rPr lang="ru-RU" alt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ток  смещения</a:t>
            </a:r>
            <a:r>
              <a:rPr lang="ru-RU" alt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alt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377825">
              <a:lnSpc>
                <a:spcPct val="80000"/>
              </a:lnSpc>
              <a:defRPr/>
            </a:pPr>
            <a:r>
              <a:rPr lang="ru-RU" altLang="ru-RU" sz="3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altLang="ru-RU" i="1" dirty="0">
                <a:latin typeface="Times New Roman" pitchFamily="18" charset="0"/>
                <a:cs typeface="Times New Roman" pitchFamily="18" charset="0"/>
              </a:rPr>
              <a:t>Такой термин имеет смысл в таких веществах, как например диэлектрики. Там смещаются заряды под действием электрического поля. </a:t>
            </a:r>
          </a:p>
          <a:p>
            <a:pPr marL="0" indent="377825">
              <a:lnSpc>
                <a:spcPct val="80000"/>
              </a:lnSpc>
              <a:defRPr/>
            </a:pPr>
            <a:r>
              <a:rPr lang="ru-RU" altLang="ru-RU" i="1" dirty="0">
                <a:latin typeface="Times New Roman" pitchFamily="18" charset="0"/>
                <a:cs typeface="Times New Roman" pitchFamily="18" charset="0"/>
              </a:rPr>
              <a:t>  Но в вакууме зарядов нет – там смещаться нечему, а магнитное поле есть. </a:t>
            </a:r>
          </a:p>
          <a:p>
            <a:pPr marL="0" indent="377825">
              <a:lnSpc>
                <a:spcPct val="80000"/>
              </a:lnSpc>
              <a:defRPr/>
            </a:pPr>
            <a:r>
              <a:rPr lang="ru-RU" altLang="ru-RU" i="1" dirty="0">
                <a:latin typeface="Times New Roman" pitchFamily="18" charset="0"/>
                <a:cs typeface="Times New Roman" pitchFamily="18" charset="0"/>
              </a:rPr>
              <a:t>   Термин Максвелла «ток смещения» – не совсем удачный, но смысл, вкладываемый в него Максвеллом – правильный.</a:t>
            </a:r>
            <a:r>
              <a:rPr lang="ru-RU" altLang="ru-RU" i="1" dirty="0">
                <a:latin typeface="Times New Roman" pitchFamily="18" charset="0"/>
              </a:rPr>
              <a:t> </a:t>
            </a:r>
          </a:p>
        </p:txBody>
      </p:sp>
      <p:sp>
        <p:nvSpPr>
          <p:cNvPr id="6147" name="Rectangle 5"/>
          <p:cNvSpPr>
            <a:spLocks noChangeArrowheads="1"/>
          </p:cNvSpPr>
          <p:nvPr/>
        </p:nvSpPr>
        <p:spPr bwMode="auto">
          <a:xfrm>
            <a:off x="4210050" y="2471739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999C35F6-F8D6-468E-993E-BB2C3A180EB7}" type="slidenum">
              <a:rPr lang="ru-RU" altLang="ru-RU" sz="1400">
                <a:latin typeface="Arial" panose="020B0604020202020204" pitchFamily="34" charset="0"/>
              </a:rPr>
              <a:pPr eaLnBrk="1" hangingPunct="1"/>
              <a:t>4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428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ChangeArrowheads="1"/>
          </p:cNvSpPr>
          <p:nvPr/>
        </p:nvSpPr>
        <p:spPr bwMode="auto">
          <a:xfrm>
            <a:off x="1703388" y="1"/>
            <a:ext cx="8964612" cy="409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Char char="•"/>
              <a:defRPr/>
            </a:pPr>
            <a:r>
              <a:rPr lang="ru-RU" altLang="ru-RU" sz="3600" i="1" dirty="0"/>
              <a:t>   </a:t>
            </a:r>
            <a:r>
              <a:rPr lang="ru-RU" altLang="ru-RU" sz="28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Максвелл сделал вывод</a:t>
            </a:r>
            <a:r>
              <a:rPr lang="ru-RU" altLang="ru-RU" sz="28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</a:t>
            </a:r>
          </a:p>
          <a:p>
            <a:pPr eaLnBrk="1" hangingPunct="1">
              <a:defRPr/>
            </a:pPr>
            <a:r>
              <a:rPr lang="ru-RU" altLang="ru-RU" sz="2800" b="1" i="1" dirty="0">
                <a:solidFill>
                  <a:srgbClr val="C00000"/>
                </a:solidFill>
              </a:rPr>
              <a:t>всякое переменное электрическое поле порождает переменное магнитное поле</a:t>
            </a:r>
            <a:r>
              <a:rPr lang="ru-RU" altLang="ru-RU" sz="2800" i="1" dirty="0">
                <a:solidFill>
                  <a:srgbClr val="C00000"/>
                </a:solidFill>
              </a:rPr>
              <a:t>.</a:t>
            </a:r>
            <a:endParaRPr lang="ru-RU" altLang="ru-RU" sz="2800" dirty="0">
              <a:solidFill>
                <a:srgbClr val="C00000"/>
              </a:solidFill>
            </a:endParaRPr>
          </a:p>
          <a:p>
            <a:pPr eaLnBrk="1" hangingPunct="1">
              <a:buFontTx/>
              <a:buChar char="•"/>
              <a:defRPr/>
            </a:pPr>
            <a:r>
              <a:rPr lang="ru-RU" altLang="ru-RU" sz="2800" i="1" dirty="0">
                <a:solidFill>
                  <a:srgbClr val="C00000"/>
                </a:solidFill>
              </a:rPr>
              <a:t>   </a:t>
            </a:r>
            <a:r>
              <a:rPr lang="ru-RU" altLang="ru-RU" sz="2800" b="1" i="1" dirty="0">
                <a:solidFill>
                  <a:srgbClr val="C00000"/>
                </a:solidFill>
              </a:rPr>
              <a:t>токи проводимости в проводнике замыкаются токами смещения в диэлектрике или в вакууме</a:t>
            </a:r>
            <a:r>
              <a:rPr lang="ru-RU" altLang="ru-RU" sz="28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r>
              <a:rPr lang="ru-RU" altLang="ru-RU" sz="28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eaLnBrk="1" hangingPunct="1">
              <a:buFontTx/>
              <a:buChar char="•"/>
              <a:defRPr/>
            </a:pPr>
            <a:r>
              <a:rPr lang="ru-RU" altLang="ru-RU" sz="28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Переменное электрическое поле в конденсаторе создает такое же магнитное поле, как если бы между обкладками существовал ток проводимости, имеющий величину равную току в металлическом проводнике.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FAC71C3A-8B7D-4AD2-9318-DD1FAA7D5AE2}" type="slidenum">
              <a:rPr lang="ru-RU" altLang="ru-RU" sz="1400">
                <a:latin typeface="Arial" panose="020B0604020202020204" pitchFamily="34" charset="0"/>
              </a:rPr>
              <a:pPr eaLnBrk="1" hangingPunct="1"/>
              <a:t>5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73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3644900"/>
            <a:ext cx="9144000" cy="2997200"/>
          </a:xfrm>
        </p:spPr>
        <p:txBody>
          <a:bodyPr/>
          <a:lstStyle/>
          <a:p>
            <a:pPr marL="0" indent="377825" algn="just">
              <a:lnSpc>
                <a:spcPct val="80000"/>
              </a:lnSpc>
              <a:buNone/>
            </a:pPr>
            <a:r>
              <a:rPr lang="ru-RU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Его работы посвящены электродинамике, молекулярной физике, общей статике, оптике, механике, теории упругости. </a:t>
            </a:r>
            <a:endParaRPr lang="en-US" altLang="ru-RU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77825" algn="just">
              <a:lnSpc>
                <a:spcPct val="80000"/>
              </a:lnSpc>
              <a:buNone/>
            </a:pPr>
            <a:r>
              <a:rPr lang="ru-RU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Самым большим достижением Максвелла является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теория электромагнитного поля</a:t>
            </a:r>
            <a:r>
              <a:rPr lang="en-US" altLang="ru-RU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нескольких уравнений, выражающих все основные закономерности электромагнитных явлений.</a:t>
            </a: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5" name="Picture 5" descr="максвелл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lum bright="12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58" b="8740"/>
          <a:stretch>
            <a:fillRect/>
          </a:stretch>
        </p:blipFill>
        <p:spPr>
          <a:xfrm>
            <a:off x="1992314" y="0"/>
            <a:ext cx="3074987" cy="3644900"/>
          </a:xfrm>
          <a:noFill/>
        </p:spPr>
      </p:pic>
      <p:sp>
        <p:nvSpPr>
          <p:cNvPr id="8196" name="Rectangle 9"/>
          <p:cNvSpPr>
            <a:spLocks noChangeArrowheads="1"/>
          </p:cNvSpPr>
          <p:nvPr/>
        </p:nvSpPr>
        <p:spPr bwMode="auto">
          <a:xfrm>
            <a:off x="5735638" y="0"/>
            <a:ext cx="4932362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Максвелл Джеймс Клерк</a:t>
            </a:r>
            <a:endParaRPr lang="en-US" altLang="ru-RU" sz="2800" b="1" i="1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i="1">
                <a:latin typeface="Times New Roman" panose="02020603050405020304" pitchFamily="18" charset="0"/>
              </a:rPr>
              <a:t> (1831 – 1879) – </a:t>
            </a:r>
            <a:endParaRPr lang="en-US" altLang="ru-RU" sz="2800" i="1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i="1">
                <a:latin typeface="Times New Roman" panose="02020603050405020304" pitchFamily="18" charset="0"/>
              </a:rPr>
              <a:t>величайший английский физик.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CD57CE4D-3B14-4574-B7F4-8320A06B044E}" type="slidenum">
              <a:rPr lang="ru-RU" altLang="ru-RU" sz="1400">
                <a:latin typeface="Arial" panose="020B0604020202020204" pitchFamily="34" charset="0"/>
              </a:rPr>
              <a:pPr eaLnBrk="1" hangingPunct="1"/>
              <a:t>6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3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52400"/>
            <a:ext cx="8839200" cy="6553200"/>
          </a:xfrm>
        </p:spPr>
        <p:txBody>
          <a:bodyPr/>
          <a:lstStyle/>
          <a:p>
            <a:pPr marL="0" indent="376238" algn="ctr">
              <a:buNone/>
              <a:defRPr/>
            </a:pPr>
            <a:r>
              <a:rPr lang="ru-RU" alt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Найдём  величину тока смещения.</a:t>
            </a: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376238">
              <a:defRPr/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  В свое время мы с вами доказали, что </a:t>
            </a:r>
            <a:r>
              <a:rPr lang="ru-RU" alt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поверхностная плотность поляризационных зарядов </a:t>
            </a:r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равна</a:t>
            </a:r>
            <a:r>
              <a:rPr lang="ru-RU" altLang="ru-RU" dirty="0">
                <a:latin typeface="Times New Roman" pitchFamily="18" charset="0"/>
              </a:rPr>
              <a:t>      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alt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вектору электрического смещения:</a:t>
            </a:r>
            <a:r>
              <a:rPr lang="ru-RU" altLang="ru-RU" b="1" i="1" dirty="0">
                <a:solidFill>
                  <a:srgbClr val="C00000"/>
                </a:solidFill>
                <a:latin typeface="Times New Roman" pitchFamily="18" charset="0"/>
              </a:rPr>
              <a:t> </a:t>
            </a:r>
          </a:p>
          <a:p>
            <a:pPr marL="0" indent="376238">
              <a:buNone/>
              <a:defRPr/>
            </a:pPr>
            <a:r>
              <a:rPr lang="ru-RU" altLang="ru-RU" dirty="0">
                <a:latin typeface="Times New Roman" pitchFamily="18" charset="0"/>
              </a:rPr>
              <a:t>				</a:t>
            </a:r>
            <a:r>
              <a:rPr lang="ru-RU" altLang="ru-RU" dirty="0">
                <a:latin typeface="Times New Roman" pitchFamily="18" charset="0"/>
              </a:rPr>
              <a:t> </a:t>
            </a:r>
            <a:r>
              <a:rPr lang="ru-RU" altLang="ru-RU" dirty="0">
                <a:latin typeface="Times New Roman" pitchFamily="18" charset="0"/>
              </a:rPr>
              <a:t>                                        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0" indent="376238">
              <a:buNone/>
              <a:defRPr/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376238">
              <a:buNone/>
              <a:defRPr/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Полный заряд на поверхности диэлектрика и, следовательно, на обкладках конденсатора </a:t>
            </a:r>
          </a:p>
          <a:p>
            <a:pPr marL="0" indent="376238">
              <a:buNone/>
              <a:defRPr/>
            </a:pPr>
            <a:r>
              <a:rPr lang="en-US" altLang="ru-RU" i="1" dirty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altLang="ru-RU" i="1" dirty="0"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 σ</a:t>
            </a:r>
            <a:r>
              <a:rPr lang="en-US" altLang="ru-RU" i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altLang="ru-RU" i="1" dirty="0">
                <a:latin typeface="Times New Roman" pitchFamily="18" charset="0"/>
                <a:cs typeface="Times New Roman" pitchFamily="18" charset="0"/>
              </a:rPr>
              <a:t>      (</a:t>
            </a:r>
            <a:r>
              <a:rPr lang="en-US" altLang="ru-RU" i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altLang="ru-RU" i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площадь обкладки)</a:t>
            </a:r>
            <a:r>
              <a:rPr lang="ru-RU" altLang="ru-RU" dirty="0">
                <a:latin typeface="Times New Roman" pitchFamily="18" charset="0"/>
              </a:rPr>
              <a:t>, тогда</a:t>
            </a: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6019800" y="3328989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3000375" y="1484314"/>
          <a:ext cx="43815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r:id="rId4" imgW="152268" imgH="203024" progId="Equation.3">
                  <p:embed/>
                </p:oleObj>
              </mc:Choice>
              <mc:Fallback>
                <p:oleObj r:id="rId4" imgW="152268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75" y="1484314"/>
                        <a:ext cx="438150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1" name="Rectangle 7"/>
          <p:cNvSpPr>
            <a:spLocks noChangeArrowheads="1"/>
          </p:cNvSpPr>
          <p:nvPr/>
        </p:nvSpPr>
        <p:spPr bwMode="auto">
          <a:xfrm>
            <a:off x="5791200" y="3314701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9222" name="Object 6"/>
          <p:cNvGraphicFramePr>
            <a:graphicFrameLocks noChangeAspect="1"/>
          </p:cNvGraphicFramePr>
          <p:nvPr/>
        </p:nvGraphicFramePr>
        <p:xfrm>
          <a:off x="2135189" y="4797425"/>
          <a:ext cx="1800225" cy="62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Формула" r:id="rId6" imgW="698500" imgH="241300" progId="Equation.3">
                  <p:embed/>
                </p:oleObj>
              </mc:Choice>
              <mc:Fallback>
                <p:oleObj name="Формула" r:id="rId6" imgW="6985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5189" y="4797425"/>
                        <a:ext cx="1800225" cy="623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3" name="Rectangle 9"/>
          <p:cNvSpPr>
            <a:spLocks noChangeArrowheads="1"/>
          </p:cNvSpPr>
          <p:nvPr/>
        </p:nvSpPr>
        <p:spPr bwMode="auto">
          <a:xfrm>
            <a:off x="5772150" y="3314701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9224" name="Object 8"/>
          <p:cNvGraphicFramePr>
            <a:graphicFrameLocks noChangeAspect="1"/>
          </p:cNvGraphicFramePr>
          <p:nvPr/>
        </p:nvGraphicFramePr>
        <p:xfrm>
          <a:off x="4583114" y="4797426"/>
          <a:ext cx="1887537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Формула" r:id="rId8" imgW="748975" imgH="241195" progId="Equation.3">
                  <p:embed/>
                </p:oleObj>
              </mc:Choice>
              <mc:Fallback>
                <p:oleObj name="Формула" r:id="rId8" imgW="748975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3114" y="4797426"/>
                        <a:ext cx="1887537" cy="606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5" name="Rectangle 11"/>
          <p:cNvSpPr>
            <a:spLocks noChangeArrowheads="1"/>
          </p:cNvSpPr>
          <p:nvPr/>
        </p:nvSpPr>
        <p:spPr bwMode="auto">
          <a:xfrm>
            <a:off x="5881688" y="3338514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9226" name="Object 10"/>
          <p:cNvGraphicFramePr>
            <a:graphicFrameLocks noChangeAspect="1"/>
          </p:cNvGraphicFramePr>
          <p:nvPr/>
        </p:nvGraphicFramePr>
        <p:xfrm>
          <a:off x="7319964" y="4724401"/>
          <a:ext cx="1368425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Формула" r:id="rId10" imgW="482391" imgH="190417" progId="Equation.3">
                  <p:embed/>
                </p:oleObj>
              </mc:Choice>
              <mc:Fallback>
                <p:oleObj name="Формула" r:id="rId10" imgW="482391" imgH="19041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9964" y="4724401"/>
                        <a:ext cx="1368425" cy="55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7" name="Object 12"/>
          <p:cNvGraphicFramePr>
            <a:graphicFrameLocks noChangeAspect="1"/>
          </p:cNvGraphicFramePr>
          <p:nvPr/>
        </p:nvGraphicFramePr>
        <p:xfrm>
          <a:off x="4656138" y="2133601"/>
          <a:ext cx="1511300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Формула" r:id="rId12" imgW="457200" imgH="190500" progId="Equation.3">
                  <p:embed/>
                </p:oleObj>
              </mc:Choice>
              <mc:Fallback>
                <p:oleObj name="Формула" r:id="rId12" imgW="4572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6138" y="2133601"/>
                        <a:ext cx="1511300" cy="64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BC450266-5C63-40A0-9B4E-90D08B952BBA}" type="slidenum">
              <a:rPr lang="ru-RU" altLang="ru-RU" sz="1400">
                <a:latin typeface="Arial" panose="020B0604020202020204" pitchFamily="34" charset="0"/>
              </a:rPr>
              <a:pPr eaLnBrk="1" hangingPunct="1"/>
              <a:t>7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422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52400"/>
            <a:ext cx="8991600" cy="6553200"/>
          </a:xfrm>
        </p:spPr>
        <p:txBody>
          <a:bodyPr/>
          <a:lstStyle/>
          <a:p>
            <a:pPr marL="0" indent="376238" algn="just">
              <a:buNone/>
            </a:pPr>
            <a:r>
              <a:rPr lang="ru-RU" altLang="ru-RU" smtClean="0">
                <a:latin typeface="Times New Roman" panose="02020603050405020304" pitchFamily="18" charset="0"/>
              </a:rPr>
              <a:t>								</a:t>
            </a:r>
          </a:p>
          <a:p>
            <a:pPr marL="0" indent="376238" algn="just">
              <a:buNone/>
            </a:pPr>
            <a:endParaRPr lang="ru-RU" altLang="ru-RU" smtClean="0">
              <a:latin typeface="Times New Roman" panose="02020603050405020304" pitchFamily="18" charset="0"/>
            </a:endParaRPr>
          </a:p>
          <a:p>
            <a:pPr marL="0" indent="376238" algn="just"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Отсю</a:t>
            </a:r>
            <a:r>
              <a:rPr lang="en-GB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76238">
              <a:buNone/>
            </a:pPr>
            <a:r>
              <a:rPr lang="ru-RU" altLang="ru-RU" smtClean="0">
                <a:latin typeface="Times New Roman" panose="02020603050405020304" pitchFamily="18" charset="0"/>
              </a:rPr>
              <a:t>								     </a:t>
            </a:r>
            <a:r>
              <a:rPr lang="ru-RU" altLang="ru-RU" sz="2000">
                <a:latin typeface="Times New Roman" panose="02020603050405020304" pitchFamily="18" charset="0"/>
              </a:rPr>
              <a:t>(1</a:t>
            </a:r>
            <a:r>
              <a:rPr lang="en-US" altLang="ru-RU" sz="2000">
                <a:latin typeface="Times New Roman" panose="02020603050405020304" pitchFamily="18" charset="0"/>
              </a:rPr>
              <a:t>9</a:t>
            </a:r>
            <a:r>
              <a:rPr lang="ru-RU" altLang="ru-RU" sz="2000">
                <a:latin typeface="Times New Roman" panose="02020603050405020304" pitchFamily="18" charset="0"/>
              </a:rPr>
              <a:t>.2)</a:t>
            </a:r>
          </a:p>
          <a:p>
            <a:pPr marL="0" indent="376238"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т. е.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ток смещения пропорционален скорости изменения вектора электрического смещения</a:t>
            </a: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    </a:t>
            </a:r>
            <a:endParaRPr lang="ru-RU" altLang="ru-RU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76238"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он и получил такое название – </a:t>
            </a:r>
            <a:r>
              <a:rPr lang="ru-RU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ток смещения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376238">
              <a:buNone/>
            </a:pPr>
            <a:r>
              <a:rPr lang="ru-RU" altLang="ru-RU" b="1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 тока смещения</a:t>
            </a:r>
            <a:r>
              <a:rPr lang="ru-RU" altLang="ru-RU" i="1" smtClean="0">
                <a:latin typeface="Times New Roman" panose="02020603050405020304" pitchFamily="18" charset="0"/>
              </a:rPr>
              <a:t>	</a:t>
            </a:r>
            <a:endParaRPr lang="ru-RU" altLang="ru-RU" smtClean="0">
              <a:latin typeface="Times New Roman" panose="02020603050405020304" pitchFamily="18" charset="0"/>
            </a:endParaRPr>
          </a:p>
        </p:txBody>
      </p:sp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5519738" y="3233739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3952876" y="95251"/>
          <a:ext cx="3133725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Формула" r:id="rId4" imgW="1294838" imgH="444307" progId="Equation.3">
                  <p:embed/>
                </p:oleObj>
              </mc:Choice>
              <mc:Fallback>
                <p:oleObj name="Формула" r:id="rId4" imgW="1294838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76" y="95251"/>
                        <a:ext cx="3133725" cy="1069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Rectangle 7"/>
          <p:cNvSpPr>
            <a:spLocks noChangeArrowheads="1"/>
          </p:cNvSpPr>
          <p:nvPr/>
        </p:nvSpPr>
        <p:spPr bwMode="auto">
          <a:xfrm>
            <a:off x="5710238" y="3233739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10246" name="Object 6"/>
          <p:cNvGraphicFramePr>
            <a:graphicFrameLocks noChangeAspect="1"/>
          </p:cNvGraphicFramePr>
          <p:nvPr/>
        </p:nvGraphicFramePr>
        <p:xfrm>
          <a:off x="4533900" y="1317625"/>
          <a:ext cx="1993900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Формула" r:id="rId6" imgW="748975" imgH="393529" progId="Equation.DSMT4">
                  <p:embed/>
                </p:oleObj>
              </mc:Choice>
              <mc:Fallback>
                <p:oleObj name="Формула" r:id="rId6" imgW="748975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3900" y="1317625"/>
                        <a:ext cx="1993900" cy="1042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7" name="Object 8"/>
          <p:cNvGraphicFramePr>
            <a:graphicFrameLocks noChangeAspect="1"/>
          </p:cNvGraphicFramePr>
          <p:nvPr/>
        </p:nvGraphicFramePr>
        <p:xfrm>
          <a:off x="7391400" y="3860800"/>
          <a:ext cx="382588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r:id="rId8" imgW="152268" imgH="203024" progId="Equation.3">
                  <p:embed/>
                </p:oleObj>
              </mc:Choice>
              <mc:Fallback>
                <p:oleObj r:id="rId8" imgW="152268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1400" y="3860800"/>
                        <a:ext cx="382588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8" name="Rectangle 10"/>
          <p:cNvSpPr>
            <a:spLocks noChangeArrowheads="1"/>
          </p:cNvSpPr>
          <p:nvPr/>
        </p:nvSpPr>
        <p:spPr bwMode="auto">
          <a:xfrm>
            <a:off x="5776913" y="3219451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10249" name="Object 9"/>
          <p:cNvGraphicFramePr>
            <a:graphicFrameLocks noChangeAspect="1"/>
          </p:cNvGraphicFramePr>
          <p:nvPr/>
        </p:nvGraphicFramePr>
        <p:xfrm>
          <a:off x="4954588" y="4437063"/>
          <a:ext cx="164465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r:id="rId10" imgW="634725" imgH="418918" progId="Equation.3">
                  <p:embed/>
                </p:oleObj>
              </mc:Choice>
              <mc:Fallback>
                <p:oleObj r:id="rId10" imgW="634725" imgH="41891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4588" y="4437063"/>
                        <a:ext cx="1644650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0" name="Rectangle 12"/>
          <p:cNvSpPr>
            <a:spLocks noChangeArrowheads="1"/>
          </p:cNvSpPr>
          <p:nvPr/>
        </p:nvSpPr>
        <p:spPr bwMode="auto">
          <a:xfrm>
            <a:off x="6096000" y="3429001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10251" name="Rectangle 14"/>
          <p:cNvSpPr>
            <a:spLocks noChangeArrowheads="1"/>
          </p:cNvSpPr>
          <p:nvPr/>
        </p:nvSpPr>
        <p:spPr bwMode="auto">
          <a:xfrm>
            <a:off x="5967413" y="3219451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A2A425BA-E922-4F98-90DE-8DBDD885B447}" type="slidenum">
              <a:rPr lang="ru-RU" altLang="ru-RU" sz="1400">
                <a:latin typeface="Arial" panose="020B0604020202020204" pitchFamily="34" charset="0"/>
              </a:rPr>
              <a:pPr eaLnBrk="1" hangingPunct="1"/>
              <a:t>8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214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ChangeArrowheads="1"/>
          </p:cNvSpPr>
          <p:nvPr/>
        </p:nvSpPr>
        <p:spPr bwMode="auto">
          <a:xfrm>
            <a:off x="1524000" y="0"/>
            <a:ext cx="9144000" cy="301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SzPct val="85000"/>
              <a:buFontTx/>
              <a:buBlip>
                <a:blip r:embed="rId3"/>
              </a:buBlip>
              <a:defRPr/>
            </a:pPr>
            <a:r>
              <a:rPr lang="ru-RU" altLang="ru-RU" i="1" dirty="0"/>
              <a:t>    </a:t>
            </a:r>
            <a:r>
              <a:rPr lang="ru-RU" altLang="ru-RU" sz="3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Вихревое магнитное поле 	  , образующееся при протекании тока смещения, связано с </a:t>
            </a:r>
          </a:p>
          <a:p>
            <a:pPr eaLnBrk="1" hangingPunct="1">
              <a:spcBef>
                <a:spcPct val="50000"/>
              </a:spcBef>
              <a:buSzPct val="85000"/>
              <a:defRPr/>
            </a:pPr>
            <a:r>
              <a:rPr lang="ru-RU" altLang="ru-RU" sz="3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направлением вектора</a:t>
            </a:r>
            <a:r>
              <a:rPr lang="ru-RU" altLang="ru-RU" sz="3200" i="1" dirty="0"/>
              <a:t>           - </a:t>
            </a:r>
            <a:r>
              <a:rPr lang="ru-RU" altLang="ru-RU" sz="3200" i="1" dirty="0">
                <a:solidFill>
                  <a:srgbClr val="C00000"/>
                </a:solidFill>
              </a:rPr>
              <a:t>правилом правого винта</a:t>
            </a:r>
            <a:r>
              <a:rPr lang="ru-RU" altLang="ru-RU" sz="3200" dirty="0">
                <a:solidFill>
                  <a:srgbClr val="C00000"/>
                </a:solidFill>
              </a:rPr>
              <a:t>.</a:t>
            </a:r>
          </a:p>
          <a:p>
            <a:pPr eaLnBrk="1" hangingPunct="1">
              <a:spcBef>
                <a:spcPct val="50000"/>
              </a:spcBef>
              <a:buSzPct val="85000"/>
              <a:defRPr/>
            </a:pPr>
            <a:endParaRPr lang="ru-RU" altLang="ru-RU" sz="3200" dirty="0"/>
          </a:p>
        </p:txBody>
      </p:sp>
      <p:graphicFrame>
        <p:nvGraphicFramePr>
          <p:cNvPr id="11267" name="Object 6"/>
          <p:cNvGraphicFramePr>
            <a:graphicFrameLocks noChangeAspect="1"/>
          </p:cNvGraphicFramePr>
          <p:nvPr/>
        </p:nvGraphicFramePr>
        <p:xfrm>
          <a:off x="6888163" y="0"/>
          <a:ext cx="412750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r:id="rId4" imgW="152268" imgH="203024" progId="Equation.3">
                  <p:embed/>
                </p:oleObj>
              </mc:Choice>
              <mc:Fallback>
                <p:oleObj r:id="rId4" imgW="152268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8163" y="0"/>
                        <a:ext cx="412750" cy="541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7"/>
          <p:cNvGraphicFramePr>
            <a:graphicFrameLocks noChangeAspect="1"/>
          </p:cNvGraphicFramePr>
          <p:nvPr/>
        </p:nvGraphicFramePr>
        <p:xfrm>
          <a:off x="5894389" y="1052513"/>
          <a:ext cx="619125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r:id="rId6" imgW="253890" imgH="418918" progId="Equation.3">
                  <p:embed/>
                </p:oleObj>
              </mc:Choice>
              <mc:Fallback>
                <p:oleObj r:id="rId6" imgW="253890" imgH="41891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4389" y="1052513"/>
                        <a:ext cx="619125" cy="100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269" name="Picture 8" descr="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914" y="3284539"/>
            <a:ext cx="6696075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07D65194-50D3-4429-9F9C-AC26A0F70370}" type="slidenum">
              <a:rPr lang="ru-RU" altLang="ru-RU" sz="1400">
                <a:latin typeface="Arial" panose="020B0604020202020204" pitchFamily="34" charset="0"/>
              </a:rPr>
              <a:pPr eaLnBrk="1" hangingPunct="1"/>
              <a:t>9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7495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03388" y="0"/>
            <a:ext cx="9937750" cy="6858000"/>
          </a:xfrm>
        </p:spPr>
        <p:txBody>
          <a:bodyPr>
            <a:normAutofit lnSpcReduction="10000"/>
          </a:bodyPr>
          <a:lstStyle/>
          <a:p>
            <a:pPr marL="0" indent="377825" algn="ctr">
              <a:lnSpc>
                <a:spcPct val="80000"/>
              </a:lnSpc>
              <a:buNone/>
              <a:defRPr/>
            </a:pPr>
            <a:r>
              <a:rPr lang="ru-RU" alt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 чего складывается ток смещения.</a:t>
            </a:r>
          </a:p>
          <a:p>
            <a:pPr marL="0" indent="377825">
              <a:lnSpc>
                <a:spcPct val="80000"/>
              </a:lnSpc>
              <a:buNone/>
              <a:defRPr/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Известно, что  </a:t>
            </a:r>
          </a:p>
          <a:p>
            <a:pPr marL="0" indent="377825">
              <a:lnSpc>
                <a:spcPct val="80000"/>
              </a:lnSpc>
              <a:buNone/>
              <a:defRPr/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Где   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χ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 – диэлектрическая восприимчивость среды,</a:t>
            </a:r>
          </a:p>
          <a:p>
            <a:pPr marL="0" indent="377825">
              <a:lnSpc>
                <a:spcPct val="80000"/>
              </a:lnSpc>
              <a:buNone/>
              <a:defRPr/>
            </a:pP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ε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 – относительная диэлектрическая проницаемость. </a:t>
            </a:r>
          </a:p>
          <a:p>
            <a:pPr marL="0" indent="377825">
              <a:lnSpc>
                <a:spcPct val="80000"/>
              </a:lnSpc>
              <a:buNone/>
              <a:defRPr/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Поэтому:</a:t>
            </a:r>
            <a:endParaRPr lang="ru-RU" altLang="ru-RU" dirty="0">
              <a:latin typeface="Times New Roman" pitchFamily="18" charset="0"/>
            </a:endParaRPr>
          </a:p>
          <a:p>
            <a:pPr marL="0" indent="377825" algn="ctr">
              <a:lnSpc>
                <a:spcPct val="80000"/>
              </a:lnSpc>
              <a:buNone/>
              <a:defRPr/>
            </a:pPr>
            <a:r>
              <a:rPr lang="ru-RU" altLang="ru-RU" dirty="0">
                <a:latin typeface="Times New Roman" pitchFamily="18" charset="0"/>
              </a:rPr>
              <a:t>т.е.</a:t>
            </a:r>
          </a:p>
          <a:p>
            <a:pPr marL="0" indent="377825">
              <a:lnSpc>
                <a:spcPct val="80000"/>
              </a:lnSpc>
              <a:buNone/>
              <a:defRPr/>
            </a:pPr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377825">
              <a:lnSpc>
                <a:spcPct val="80000"/>
              </a:lnSpc>
              <a:buNone/>
              <a:defRPr/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Следовательно</a:t>
            </a:r>
            <a:r>
              <a:rPr lang="ru-RU" altLang="ru-RU" dirty="0">
                <a:latin typeface="Times New Roman" pitchFamily="18" charset="0"/>
              </a:rPr>
              <a:t>                                                      </a:t>
            </a:r>
            <a:r>
              <a:rPr lang="ru-RU" altLang="ru-RU" sz="2400" dirty="0">
                <a:latin typeface="Times New Roman" pitchFamily="18" charset="0"/>
              </a:rPr>
              <a:t>(1</a:t>
            </a:r>
            <a:r>
              <a:rPr lang="en-US" altLang="ru-RU" sz="2400" dirty="0">
                <a:latin typeface="Times New Roman" pitchFamily="18" charset="0"/>
              </a:rPr>
              <a:t>9</a:t>
            </a:r>
            <a:r>
              <a:rPr lang="ru-RU" altLang="ru-RU" sz="2400" dirty="0">
                <a:latin typeface="Times New Roman" pitchFamily="18" charset="0"/>
              </a:rPr>
              <a:t>.3)</a:t>
            </a:r>
          </a:p>
          <a:p>
            <a:pPr marL="0" indent="377825" algn="just">
              <a:lnSpc>
                <a:spcPct val="80000"/>
              </a:lnSpc>
              <a:buNone/>
              <a:defRPr/>
            </a:pPr>
            <a:endParaRPr lang="ru-RU" altLang="ru-RU" dirty="0">
              <a:latin typeface="Times New Roman" pitchFamily="18" charset="0"/>
            </a:endParaRPr>
          </a:p>
          <a:p>
            <a:pPr marL="0" indent="377825">
              <a:lnSpc>
                <a:spcPct val="80000"/>
              </a:lnSpc>
              <a:buNone/>
              <a:defRPr/>
            </a:pPr>
            <a:r>
              <a:rPr lang="ru-RU" altLang="ru-RU" dirty="0">
                <a:latin typeface="Times New Roman" pitchFamily="18" charset="0"/>
              </a:rPr>
              <a:t>	       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alt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плотность тока смещения в вакууме;</a:t>
            </a:r>
          </a:p>
          <a:p>
            <a:pPr marL="0" indent="377825">
              <a:lnSpc>
                <a:spcPct val="80000"/>
              </a:lnSpc>
              <a:buNone/>
              <a:defRPr/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   – </a:t>
            </a:r>
            <a:r>
              <a:rPr lang="ru-RU" alt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плотность тока поляризации – плотность тока, 	обусловленная </a:t>
            </a:r>
            <a:r>
              <a:rPr lang="en-US" alt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alt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мещением</a:t>
            </a:r>
            <a:r>
              <a:rPr lang="ru-RU" alt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зарядов в </a:t>
            </a:r>
          </a:p>
          <a:p>
            <a:pPr marL="0" indent="377825">
              <a:lnSpc>
                <a:spcPct val="80000"/>
              </a:lnSpc>
              <a:buNone/>
              <a:defRPr/>
            </a:pPr>
            <a:r>
              <a:rPr lang="ru-RU" alt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диэлектрике</a:t>
            </a:r>
            <a:r>
              <a:rPr lang="ru-RU" alt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Эта составляющая тока смещения выделяет </a:t>
            </a:r>
          </a:p>
          <a:p>
            <a:pPr marL="0" indent="377825">
              <a:lnSpc>
                <a:spcPct val="80000"/>
              </a:lnSpc>
              <a:buNone/>
              <a:defRPr/>
            </a:pPr>
            <a:r>
              <a:rPr lang="ru-RU" altLang="ru-RU" sz="2400" dirty="0" err="1">
                <a:latin typeface="Times New Roman" pitchFamily="18" charset="0"/>
                <a:cs typeface="Times New Roman" pitchFamily="18" charset="0"/>
              </a:rPr>
              <a:t>джоулево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 тепло (тепло выделяющееся при процедурах УВЧ,…). </a:t>
            </a:r>
          </a:p>
          <a:p>
            <a:pPr marL="0" indent="377825">
              <a:lnSpc>
                <a:spcPct val="80000"/>
              </a:lnSpc>
              <a:buNone/>
              <a:defRPr/>
            </a:pP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Ток смещения в вакууме и в металлах –</a:t>
            </a:r>
            <a:r>
              <a:rPr lang="ru-RU" altLang="ru-RU" sz="2400" dirty="0" err="1">
                <a:latin typeface="Times New Roman" pitchFamily="18" charset="0"/>
                <a:cs typeface="Times New Roman" pitchFamily="18" charset="0"/>
              </a:rPr>
              <a:t>джоулево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377825">
              <a:lnSpc>
                <a:spcPct val="80000"/>
              </a:lnSpc>
              <a:buNone/>
              <a:defRPr/>
            </a:pP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тепло не выделяет.</a:t>
            </a:r>
            <a:endParaRPr lang="ru-RU" altLang="ru-RU" sz="2400" dirty="0">
              <a:latin typeface="Times New Roman" pitchFamily="18" charset="0"/>
            </a:endParaRPr>
          </a:p>
        </p:txBody>
      </p:sp>
      <p:sp>
        <p:nvSpPr>
          <p:cNvPr id="12291" name="Rectangle 5"/>
          <p:cNvSpPr>
            <a:spLocks noChangeArrowheads="1"/>
          </p:cNvSpPr>
          <p:nvPr/>
        </p:nvSpPr>
        <p:spPr bwMode="auto">
          <a:xfrm>
            <a:off x="5376863" y="3314701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12292" name="Object 4"/>
          <p:cNvGraphicFramePr>
            <a:graphicFrameLocks noChangeAspect="1"/>
          </p:cNvGraphicFramePr>
          <p:nvPr/>
        </p:nvGraphicFramePr>
        <p:xfrm>
          <a:off x="2495551" y="2205038"/>
          <a:ext cx="3789363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Формула" r:id="rId4" imgW="1612900" imgH="241300" progId="Equation.3">
                  <p:embed/>
                </p:oleObj>
              </mc:Choice>
              <mc:Fallback>
                <p:oleObj name="Формула" r:id="rId4" imgW="16129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5551" y="2205038"/>
                        <a:ext cx="3789363" cy="563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5586413" y="3314701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12294" name="Object 6"/>
          <p:cNvGraphicFramePr>
            <a:graphicFrameLocks noChangeAspect="1"/>
          </p:cNvGraphicFramePr>
          <p:nvPr/>
        </p:nvGraphicFramePr>
        <p:xfrm>
          <a:off x="7248526" y="2133601"/>
          <a:ext cx="2847975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Формула" r:id="rId6" imgW="1168400" imgH="241300" progId="Equation.3">
                  <p:embed/>
                </p:oleObj>
              </mc:Choice>
              <mc:Fallback>
                <p:oleObj name="Формула" r:id="rId6" imgW="11684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8526" y="2133601"/>
                        <a:ext cx="2847975" cy="58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5" name="Rectangle 9"/>
          <p:cNvSpPr>
            <a:spLocks noChangeArrowheads="1"/>
          </p:cNvSpPr>
          <p:nvPr/>
        </p:nvSpPr>
        <p:spPr bwMode="auto">
          <a:xfrm>
            <a:off x="5786438" y="3300414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12296" name="Rectangle 11"/>
          <p:cNvSpPr>
            <a:spLocks noChangeArrowheads="1"/>
          </p:cNvSpPr>
          <p:nvPr/>
        </p:nvSpPr>
        <p:spPr bwMode="auto">
          <a:xfrm>
            <a:off x="5524500" y="3219451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12297" name="Object 10"/>
          <p:cNvGraphicFramePr>
            <a:graphicFrameLocks noChangeAspect="1"/>
          </p:cNvGraphicFramePr>
          <p:nvPr/>
        </p:nvGraphicFramePr>
        <p:xfrm>
          <a:off x="5759450" y="2825750"/>
          <a:ext cx="267335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Формула" r:id="rId8" imgW="1282700" imgH="469900" progId="Equation.3">
                  <p:embed/>
                </p:oleObj>
              </mc:Choice>
              <mc:Fallback>
                <p:oleObj name="Формула" r:id="rId8" imgW="12827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9450" y="2825750"/>
                        <a:ext cx="2673350" cy="97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8" name="Rectangle 13"/>
          <p:cNvSpPr>
            <a:spLocks noChangeArrowheads="1"/>
          </p:cNvSpPr>
          <p:nvPr/>
        </p:nvSpPr>
        <p:spPr bwMode="auto">
          <a:xfrm>
            <a:off x="5900738" y="3219451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12299" name="Object 12"/>
          <p:cNvGraphicFramePr>
            <a:graphicFrameLocks noChangeAspect="1"/>
          </p:cNvGraphicFramePr>
          <p:nvPr/>
        </p:nvGraphicFramePr>
        <p:xfrm>
          <a:off x="2640014" y="3573463"/>
          <a:ext cx="719137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Формула" r:id="rId10" imgW="444307" imgH="469696" progId="Equation.3">
                  <p:embed/>
                </p:oleObj>
              </mc:Choice>
              <mc:Fallback>
                <p:oleObj name="Формула" r:id="rId10" imgW="444307" imgH="46969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0014" y="3573463"/>
                        <a:ext cx="719137" cy="768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00" name="Rectangle 15"/>
          <p:cNvSpPr>
            <a:spLocks noChangeArrowheads="1"/>
          </p:cNvSpPr>
          <p:nvPr/>
        </p:nvSpPr>
        <p:spPr bwMode="auto">
          <a:xfrm>
            <a:off x="5957888" y="3219451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12301" name="Rectangle 17"/>
          <p:cNvSpPr>
            <a:spLocks noChangeArrowheads="1"/>
          </p:cNvSpPr>
          <p:nvPr/>
        </p:nvSpPr>
        <p:spPr bwMode="auto">
          <a:xfrm>
            <a:off x="5957888" y="3219451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12302" name="Object 16"/>
          <p:cNvGraphicFramePr>
            <a:graphicFrameLocks noChangeAspect="1"/>
          </p:cNvGraphicFramePr>
          <p:nvPr/>
        </p:nvGraphicFramePr>
        <p:xfrm>
          <a:off x="1774826" y="4149725"/>
          <a:ext cx="569913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r:id="rId12" imgW="279400" imgH="419100" progId="Equation.3">
                  <p:embed/>
                </p:oleObj>
              </mc:Choice>
              <mc:Fallback>
                <p:oleObj r:id="rId12" imgW="2794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4826" y="4149725"/>
                        <a:ext cx="569913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03" name="Rectangle 19"/>
          <p:cNvSpPr>
            <a:spLocks noChangeArrowheads="1"/>
          </p:cNvSpPr>
          <p:nvPr/>
        </p:nvSpPr>
        <p:spPr bwMode="auto">
          <a:xfrm>
            <a:off x="1524001" y="-230832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12304" name="Object 18"/>
          <p:cNvGraphicFramePr>
            <a:graphicFrameLocks noChangeAspect="1"/>
          </p:cNvGraphicFramePr>
          <p:nvPr/>
        </p:nvGraphicFramePr>
        <p:xfrm>
          <a:off x="4511675" y="404814"/>
          <a:ext cx="1327150" cy="45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Формула" r:id="rId14" imgW="583947" imgH="203112" progId="Equation.3">
                  <p:embed/>
                </p:oleObj>
              </mc:Choice>
              <mc:Fallback>
                <p:oleObj name="Формула" r:id="rId14" imgW="583947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1675" y="404814"/>
                        <a:ext cx="1327150" cy="458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A9384668-EACB-4314-A0D1-F8ED879B2AE4}" type="slidenum">
              <a:rPr lang="ru-RU" altLang="ru-RU" sz="1400">
                <a:latin typeface="Arial" panose="020B0604020202020204" pitchFamily="34" charset="0"/>
              </a:rPr>
              <a:pPr eaLnBrk="1" hangingPunct="1"/>
              <a:t>10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769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0"/>
            <a:ext cx="7772400" cy="579438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alt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Закон полного тока.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914400"/>
            <a:ext cx="9144000" cy="5943600"/>
          </a:xfrm>
        </p:spPr>
        <p:txBody>
          <a:bodyPr/>
          <a:lstStyle/>
          <a:p>
            <a:pPr marL="0" indent="376238"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Если в каком либо проводнике течет переменный ток – ток проводимости, то внутри есть и переменное электрическое поле, т.е. ток смещения.</a:t>
            </a:r>
          </a:p>
          <a:p>
            <a:pPr marL="0" indent="376238">
              <a:buNone/>
            </a:pP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Магнитное поле проводника определяется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полным током</a:t>
            </a:r>
            <a:r>
              <a:rPr lang="ru-RU" altLang="ru-RU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376238">
              <a:buNone/>
            </a:pPr>
            <a:r>
              <a:rPr lang="ru-RU" altLang="ru-RU"/>
              <a:t>								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(1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.1)</a:t>
            </a:r>
          </a:p>
          <a:p>
            <a:pPr marL="0" indent="376238">
              <a:buNone/>
            </a:pPr>
            <a:endParaRPr lang="ru-RU" altLang="ru-RU">
              <a:cs typeface="Times New Roman" panose="02020603050405020304" pitchFamily="18" charset="0"/>
            </a:endParaRPr>
          </a:p>
          <a:p>
            <a:pPr marL="0" indent="376238"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электропроводности среды и частоты (поля) оба слагаемых играют разную роль:</a:t>
            </a:r>
          </a:p>
          <a:p>
            <a:pPr marL="0" indent="376238">
              <a:buNone/>
            </a:pPr>
            <a:r>
              <a:rPr lang="ru-RU" altLang="ru-RU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металлах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и на низких частотах    </a:t>
            </a:r>
            <a:r>
              <a:rPr lang="ru-RU" altLang="ru-RU" sz="3600" i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ru-RU" altLang="ru-RU" sz="3600" i="1" baseline="-3000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r>
              <a:rPr lang="ru-RU" altLang="ru-RU" sz="3600" i="1">
                <a:latin typeface="Times New Roman" panose="02020603050405020304" pitchFamily="18" charset="0"/>
                <a:cs typeface="Times New Roman" panose="02020603050405020304" pitchFamily="18" charset="0"/>
              </a:rPr>
              <a:t> &lt;&lt; </a:t>
            </a:r>
            <a:r>
              <a:rPr lang="en-US" altLang="ru-RU" sz="3600" i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ru-RU" altLang="ru-RU" sz="3600" i="1" baseline="-30000">
                <a:latin typeface="Times New Roman" panose="02020603050405020304" pitchFamily="18" charset="0"/>
                <a:cs typeface="Times New Roman" panose="02020603050405020304" pitchFamily="18" charset="0"/>
              </a:rPr>
              <a:t>пров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376238">
              <a:buNone/>
            </a:pPr>
            <a:r>
              <a:rPr lang="ru-RU" altLang="ru-RU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диэлектриках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и на высоких частотах </a:t>
            </a:r>
            <a:r>
              <a:rPr lang="en-US" altLang="ru-RU" sz="3600" i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ru-RU" altLang="ru-RU" sz="3600" i="1" baseline="-3000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играет основную роль.</a:t>
            </a:r>
          </a:p>
        </p:txBody>
      </p:sp>
      <p:sp>
        <p:nvSpPr>
          <p:cNvPr id="13316" name="Rectangle 5"/>
          <p:cNvSpPr>
            <a:spLocks noChangeArrowheads="1"/>
          </p:cNvSpPr>
          <p:nvPr/>
        </p:nvSpPr>
        <p:spPr bwMode="auto">
          <a:xfrm>
            <a:off x="5157788" y="3219451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13317" name="Object 4"/>
          <p:cNvGraphicFramePr>
            <a:graphicFrameLocks noChangeAspect="1"/>
          </p:cNvGraphicFramePr>
          <p:nvPr/>
        </p:nvGraphicFramePr>
        <p:xfrm>
          <a:off x="3359151" y="2708276"/>
          <a:ext cx="5191125" cy="115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r:id="rId4" imgW="1879600" imgH="419100" progId="Equation.3">
                  <p:embed/>
                </p:oleObj>
              </mc:Choice>
              <mc:Fallback>
                <p:oleObj r:id="rId4" imgW="18796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9151" y="2708276"/>
                        <a:ext cx="5191125" cy="1158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0E9272D8-054D-4AE3-9386-8B9F03D3156D}" type="slidenum">
              <a:rPr lang="ru-RU" altLang="ru-RU" sz="1400">
                <a:latin typeface="Arial" panose="020B0604020202020204" pitchFamily="34" charset="0"/>
              </a:rPr>
              <a:pPr eaLnBrk="1" hangingPunct="1"/>
              <a:t>11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96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ChangeArrowheads="1"/>
          </p:cNvSpPr>
          <p:nvPr/>
        </p:nvSpPr>
        <p:spPr bwMode="auto">
          <a:xfrm>
            <a:off x="1524000" y="644526"/>
            <a:ext cx="9144000" cy="446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>
                <a:latin typeface="Times New Roman" panose="02020603050405020304" pitchFamily="18" charset="0"/>
              </a:rPr>
              <a:t>	</a:t>
            </a:r>
            <a:r>
              <a:rPr lang="ru-RU" altLang="ru-RU" sz="2800">
                <a:latin typeface="Times New Roman" panose="02020603050405020304" pitchFamily="18" charset="0"/>
              </a:rPr>
              <a:t>Оба члена в уравнении полного тока могут иметь одинаковые знаки и противоположные. </a:t>
            </a: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	Поэтому </a:t>
            </a:r>
            <a:r>
              <a:rPr lang="en-US" altLang="ru-RU" sz="2800" i="1">
                <a:latin typeface="Times New Roman" panose="02020603050405020304" pitchFamily="18" charset="0"/>
              </a:rPr>
              <a:t>j</a:t>
            </a:r>
            <a:r>
              <a:rPr lang="ru-RU" altLang="ru-RU" sz="2800" i="1" baseline="-25000">
                <a:latin typeface="Times New Roman" panose="02020603050405020304" pitchFamily="18" charset="0"/>
              </a:rPr>
              <a:t>полн</a:t>
            </a:r>
            <a:r>
              <a:rPr lang="ru-RU" altLang="ru-RU" sz="2800">
                <a:latin typeface="Times New Roman" panose="02020603050405020304" pitchFamily="18" charset="0"/>
              </a:rPr>
              <a:t> может быть как больше, так и меньше тока проводимости или равен нулю.</a:t>
            </a: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	Если мы имеем разомкнутый проводник, то на его концах обрывается лишь ток проводимости.</a:t>
            </a: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 	Если под током понимать полный ток, то окажется что </a:t>
            </a:r>
            <a:r>
              <a:rPr lang="ru-RU" altLang="ru-RU" sz="2800" b="1">
                <a:solidFill>
                  <a:srgbClr val="C00000"/>
                </a:solidFill>
                <a:latin typeface="Times New Roman" panose="02020603050405020304" pitchFamily="18" charset="0"/>
              </a:rPr>
              <a:t>в природе все </a:t>
            </a: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</a:rPr>
              <a:t>переменные электрические токи – замкнуты</a:t>
            </a:r>
            <a:r>
              <a:rPr lang="ru-RU" altLang="ru-RU" sz="2800" b="1">
                <a:solidFill>
                  <a:srgbClr val="C00000"/>
                </a:solidFill>
                <a:latin typeface="Times New Roman" panose="02020603050405020304" pitchFamily="18" charset="0"/>
              </a:rPr>
              <a:t>.</a:t>
            </a:r>
            <a:r>
              <a:rPr lang="ru-RU" altLang="ru-RU" sz="280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>
                <a:latin typeface="Times New Roman" panose="02020603050405020304" pitchFamily="18" charset="0"/>
              </a:rPr>
              <a:t>Этот вывод сделан Дж. Максвеллом.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CED62CE0-DADD-4C51-95AB-1ED82897CBA9}" type="slidenum">
              <a:rPr lang="ru-RU" altLang="ru-RU" sz="1400">
                <a:latin typeface="Arial" panose="020B0604020202020204" pitchFamily="34" charset="0"/>
              </a:rPr>
              <a:pPr eaLnBrk="1" hangingPunct="1"/>
              <a:t>12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30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8213" y="242888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alt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.3. Единая теория электрических и магнитных явлений.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557338"/>
            <a:ext cx="9144000" cy="5148262"/>
          </a:xfrm>
        </p:spPr>
        <p:txBody>
          <a:bodyPr/>
          <a:lstStyle/>
          <a:p>
            <a:pPr marL="0" indent="377825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Переменное магнитное поле вызывает появление вихревого электрического поля.</a:t>
            </a:r>
          </a:p>
          <a:p>
            <a:pPr marL="0" indent="377825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Переменное электрическое поле вызывает появление магнитного поля. </a:t>
            </a:r>
          </a:p>
          <a:p>
            <a:pPr marL="0" indent="377825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Взаимно порождаясь, они могут существовать независимо от источников заряда или токов которые первоначально создали одно из них.</a:t>
            </a:r>
          </a:p>
          <a:p>
            <a:pPr marL="0" indent="377825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В сумме это есть электромагнитное поле (ЭМП) </a:t>
            </a:r>
          </a:p>
          <a:p>
            <a:pPr marL="0" indent="377825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Превращение одного поля в другое и распространение в пространстве – есть способ существования ЭМП.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2537203-E1C4-406F-B6B0-0942470C8EA3}" type="slidenum">
              <a:rPr lang="ru-RU" altLang="ru-RU" sz="1400">
                <a:latin typeface="Arial" panose="020B0604020202020204" pitchFamily="34" charset="0"/>
              </a:rPr>
              <a:pPr eaLnBrk="1" hangingPunct="1"/>
              <a:t>13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3646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ChangeArrowheads="1"/>
          </p:cNvSpPr>
          <p:nvPr/>
        </p:nvSpPr>
        <p:spPr bwMode="auto">
          <a:xfrm>
            <a:off x="1524001" y="404814"/>
            <a:ext cx="9324975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ru-RU" altLang="ru-RU">
                <a:latin typeface="Times New Roman" panose="02020603050405020304" pitchFamily="18" charset="0"/>
              </a:rPr>
              <a:t>	</a:t>
            </a:r>
            <a:r>
              <a:rPr lang="ru-RU" altLang="ru-RU" sz="2800">
                <a:latin typeface="Times New Roman" panose="02020603050405020304" pitchFamily="18" charset="0"/>
              </a:rPr>
              <a:t>В 1860г. знаменитый английский физик Джеймс Клерк Максвелл создал единую теорию электрических и магнитных явлений, в которой он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>
                <a:latin typeface="Times New Roman" panose="02020603050405020304" pitchFamily="18" charset="0"/>
              </a:rPr>
              <a:t>  использовал понятие ток смещения,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>
                <a:latin typeface="Times New Roman" panose="02020603050405020304" pitchFamily="18" charset="0"/>
              </a:rPr>
              <a:t>  дал определение ЭМП и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>
                <a:latin typeface="Times New Roman" panose="02020603050405020304" pitchFamily="18" charset="0"/>
              </a:rPr>
              <a:t>  предсказал существование в свободном пространстве электромагнитного излучения, которое распространяется со скоростью света.</a:t>
            </a:r>
          </a:p>
        </p:txBody>
      </p:sp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1524000" y="3913188"/>
            <a:ext cx="9144000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ru-RU" altLang="ru-RU" sz="2800">
                <a:latin typeface="Times New Roman" panose="02020603050405020304" pitchFamily="18" charset="0"/>
              </a:rPr>
              <a:t>Конкретные проявления ЭМП – радиоволны, свет, γ – лучи и т.д.</a:t>
            </a:r>
          </a:p>
        </p:txBody>
      </p:sp>
      <p:sp>
        <p:nvSpPr>
          <p:cNvPr id="16388" name="Rectangle 6"/>
          <p:cNvSpPr>
            <a:spLocks noChangeArrowheads="1"/>
          </p:cNvSpPr>
          <p:nvPr/>
        </p:nvSpPr>
        <p:spPr bwMode="auto">
          <a:xfrm>
            <a:off x="1504950" y="4813301"/>
            <a:ext cx="9144000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>
                <a:latin typeface="Times New Roman" panose="02020603050405020304" pitchFamily="18" charset="0"/>
              </a:rPr>
              <a:t>  </a:t>
            </a:r>
            <a:r>
              <a:rPr lang="ru-RU" altLang="ru-RU" sz="2800">
                <a:latin typeface="Times New Roman" panose="02020603050405020304" pitchFamily="18" charset="0"/>
              </a:rPr>
              <a:t>В учение об электромагнетизме  уравнения Максвелла играют такую же роль, как уравнения (или законы) Ньютона в механике.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7F1C2834-C33E-4A31-8C44-14034B305197}" type="slidenum">
              <a:rPr lang="ru-RU" altLang="ru-RU" sz="1400">
                <a:latin typeface="Arial" panose="020B0604020202020204" pitchFamily="34" charset="0"/>
              </a:rPr>
              <a:pPr eaLnBrk="1" hangingPunct="1"/>
              <a:t>14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701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1" y="404813"/>
            <a:ext cx="9324975" cy="6705600"/>
          </a:xfrm>
        </p:spPr>
        <p:txBody>
          <a:bodyPr/>
          <a:lstStyle/>
          <a:p>
            <a:pPr marL="0" indent="377825">
              <a:buNone/>
              <a:defRPr/>
            </a:pPr>
            <a:endParaRPr lang="en-US" altLang="ru-RU" sz="2400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377825">
              <a:buNone/>
              <a:defRPr/>
            </a:pP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Теорию ЭМП Максвелл сформулировал в виде системы нескольких уравнений. </a:t>
            </a:r>
            <a:endParaRPr lang="en-US" altLang="ru-RU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377825">
              <a:buNone/>
              <a:defRPr/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Мы знаем теорему о циркуляции вектора напряжённости магнитного поля:</a:t>
            </a:r>
            <a:r>
              <a:rPr lang="ru-RU" altLang="ru-RU" dirty="0">
                <a:latin typeface="Times New Roman" pitchFamily="18" charset="0"/>
              </a:rPr>
              <a:t> </a:t>
            </a:r>
          </a:p>
          <a:p>
            <a:pPr marL="0" indent="377825">
              <a:buFontTx/>
              <a:buAutoNum type="arabicParenR"/>
              <a:defRPr/>
            </a:pPr>
            <a:endParaRPr lang="ru-RU" altLang="ru-RU" dirty="0" smtClean="0">
              <a:latin typeface="Times New Roman" pitchFamily="18" charset="0"/>
            </a:endParaRPr>
          </a:p>
          <a:p>
            <a:pPr marL="0" indent="377825" algn="just">
              <a:buNone/>
              <a:defRPr/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но: </a:t>
            </a:r>
            <a:r>
              <a:rPr lang="ru-RU" altLang="ru-RU" dirty="0" smtClean="0">
                <a:latin typeface="Times New Roman" pitchFamily="18" charset="0"/>
              </a:rPr>
              <a:t>			 	 	</a:t>
            </a:r>
            <a:r>
              <a:rPr lang="ru-RU" altLang="ru-RU" dirty="0">
                <a:latin typeface="Times New Roman" pitchFamily="18" charset="0"/>
              </a:rPr>
              <a:t> </a:t>
            </a:r>
            <a:r>
              <a:rPr lang="ru-RU" altLang="ru-RU" dirty="0" smtClean="0">
                <a:latin typeface="Times New Roman" pitchFamily="18" charset="0"/>
              </a:rPr>
              <a:t>      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, тогда</a:t>
            </a:r>
          </a:p>
          <a:p>
            <a:pPr marL="0" indent="377825">
              <a:buNone/>
              <a:defRPr/>
            </a:pPr>
            <a:endParaRPr lang="ru-RU" altLang="ru-RU" dirty="0" smtClean="0">
              <a:latin typeface="Times New Roman" pitchFamily="18" charset="0"/>
            </a:endParaRPr>
          </a:p>
          <a:p>
            <a:pPr marL="0" indent="377825">
              <a:buNone/>
              <a:defRPr/>
            </a:pPr>
            <a:r>
              <a:rPr lang="ru-RU" altLang="ru-RU" dirty="0" smtClean="0">
                <a:latin typeface="Times New Roman" pitchFamily="18" charset="0"/>
              </a:rPr>
              <a:t>						</a:t>
            </a:r>
            <a:r>
              <a:rPr lang="ru-RU" altLang="ru-RU" dirty="0">
                <a:latin typeface="Times New Roman" pitchFamily="18" charset="0"/>
              </a:rPr>
              <a:t>                </a:t>
            </a:r>
            <a:r>
              <a:rPr lang="ru-RU" altLang="ru-RU" dirty="0" smtClean="0">
                <a:latin typeface="Times New Roman" pitchFamily="18" charset="0"/>
              </a:rPr>
              <a:t>		    </a:t>
            </a:r>
            <a:endParaRPr lang="en-US" altLang="ru-RU" dirty="0" smtClean="0">
              <a:latin typeface="Times New Roman" pitchFamily="18" charset="0"/>
            </a:endParaRPr>
          </a:p>
          <a:p>
            <a:pPr marL="0" indent="377825">
              <a:buNone/>
              <a:defRPr/>
            </a:pPr>
            <a:endParaRPr lang="en-US" altLang="ru-RU" dirty="0" smtClean="0">
              <a:latin typeface="Times New Roman" pitchFamily="18" charset="0"/>
            </a:endParaRPr>
          </a:p>
          <a:p>
            <a:pPr marL="0" indent="377825">
              <a:buNone/>
              <a:defRPr/>
            </a:pPr>
            <a:r>
              <a:rPr lang="en-US" altLang="ru-RU" dirty="0" smtClean="0">
                <a:latin typeface="Times New Roman" pitchFamily="18" charset="0"/>
              </a:rPr>
              <a:t>									 </a:t>
            </a:r>
            <a:r>
              <a:rPr lang="en-US" altLang="ru-RU" sz="2400" dirty="0">
                <a:latin typeface="Times New Roman" pitchFamily="18" charset="0"/>
              </a:rPr>
              <a:t> </a:t>
            </a:r>
            <a:r>
              <a:rPr lang="en-US" altLang="ru-RU" dirty="0" smtClean="0">
                <a:latin typeface="Times New Roman" pitchFamily="18" charset="0"/>
              </a:rPr>
              <a:t>									</a:t>
            </a:r>
            <a:endParaRPr lang="ru-RU" altLang="ru-RU" dirty="0" smtClean="0">
              <a:latin typeface="Times New Roman" pitchFamily="18" charset="0"/>
            </a:endParaRPr>
          </a:p>
        </p:txBody>
      </p:sp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4895850" y="3243264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4330700" y="2286000"/>
          <a:ext cx="5329238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Формула" r:id="rId4" imgW="2806700" imgH="431800" progId="Equation.3">
                  <p:embed/>
                </p:oleObj>
              </mc:Choice>
              <mc:Fallback>
                <p:oleObj name="Формула" r:id="rId4" imgW="28067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0700" y="2286000"/>
                        <a:ext cx="5329238" cy="82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3" name="Rectangle 7"/>
          <p:cNvSpPr>
            <a:spLocks noChangeArrowheads="1"/>
          </p:cNvSpPr>
          <p:nvPr/>
        </p:nvSpPr>
        <p:spPr bwMode="auto">
          <a:xfrm>
            <a:off x="5634038" y="3195639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17414" name="Object 6"/>
          <p:cNvGraphicFramePr>
            <a:graphicFrameLocks noChangeAspect="1"/>
          </p:cNvGraphicFramePr>
          <p:nvPr/>
        </p:nvGraphicFramePr>
        <p:xfrm>
          <a:off x="5630864" y="3219451"/>
          <a:ext cx="2016125" cy="1020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r:id="rId6" imgW="927100" imgH="469900" progId="Equation.3">
                  <p:embed/>
                </p:oleObj>
              </mc:Choice>
              <mc:Fallback>
                <p:oleObj r:id="rId6" imgW="9271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0864" y="3219451"/>
                        <a:ext cx="2016125" cy="1020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5" name="Rectangle 9"/>
          <p:cNvSpPr>
            <a:spLocks noChangeArrowheads="1"/>
          </p:cNvSpPr>
          <p:nvPr/>
        </p:nvSpPr>
        <p:spPr bwMode="auto">
          <a:xfrm>
            <a:off x="5734050" y="3295651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17416" name="Rectangle 11"/>
          <p:cNvSpPr>
            <a:spLocks noChangeArrowheads="1"/>
          </p:cNvSpPr>
          <p:nvPr/>
        </p:nvSpPr>
        <p:spPr bwMode="auto">
          <a:xfrm>
            <a:off x="5729288" y="3238501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17417" name="Object 10"/>
          <p:cNvGraphicFramePr>
            <a:graphicFrameLocks noChangeAspect="1"/>
          </p:cNvGraphicFramePr>
          <p:nvPr/>
        </p:nvGraphicFramePr>
        <p:xfrm>
          <a:off x="2640013" y="3357564"/>
          <a:ext cx="1727200" cy="896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r:id="rId8" imgW="736600" imgH="381000" progId="Equation.3">
                  <p:embed/>
                </p:oleObj>
              </mc:Choice>
              <mc:Fallback>
                <p:oleObj r:id="rId8" imgW="736600" imgH="38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0013" y="3357564"/>
                        <a:ext cx="1727200" cy="896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8" name="Rectangle 13"/>
          <p:cNvSpPr>
            <a:spLocks noChangeArrowheads="1"/>
          </p:cNvSpPr>
          <p:nvPr/>
        </p:nvSpPr>
        <p:spPr bwMode="auto">
          <a:xfrm>
            <a:off x="5087938" y="3141664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18444" name="Rectangle 15"/>
          <p:cNvSpPr>
            <a:spLocks noChangeArrowheads="1"/>
          </p:cNvSpPr>
          <p:nvPr/>
        </p:nvSpPr>
        <p:spPr bwMode="auto">
          <a:xfrm>
            <a:off x="3071814" y="0"/>
            <a:ext cx="640873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Система уравнений Максвелла.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98BB9317-5229-4007-AF34-CA75FFDD320D}" type="slidenum">
              <a:rPr lang="ru-RU" altLang="ru-RU" sz="1400">
                <a:latin typeface="Arial" panose="020B0604020202020204" pitchFamily="34" charset="0"/>
              </a:rPr>
              <a:pPr eaLnBrk="1" hangingPunct="1"/>
              <a:t>15</a:t>
            </a:fld>
            <a:endParaRPr lang="ru-RU" altLang="ru-RU" sz="1400">
              <a:latin typeface="Arial" panose="020B0604020202020204" pitchFamily="34" charset="0"/>
            </a:endParaRPr>
          </a:p>
        </p:txBody>
      </p:sp>
      <p:graphicFrame>
        <p:nvGraphicFramePr>
          <p:cNvPr id="17421" name="Объект 3"/>
          <p:cNvGraphicFramePr>
            <a:graphicFrameLocks noChangeAspect="1"/>
          </p:cNvGraphicFramePr>
          <p:nvPr/>
        </p:nvGraphicFramePr>
        <p:xfrm>
          <a:off x="3913188" y="4449764"/>
          <a:ext cx="3441700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Формула" r:id="rId10" imgW="1511300" imgH="469900" progId="Equation.3">
                  <p:embed/>
                </p:oleObj>
              </mc:Choice>
              <mc:Fallback>
                <p:oleObj name="Формула" r:id="rId10" imgW="15113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3188" y="4449764"/>
                        <a:ext cx="3441700" cy="1076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4981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ChangeArrowheads="1"/>
          </p:cNvSpPr>
          <p:nvPr/>
        </p:nvSpPr>
        <p:spPr bwMode="auto">
          <a:xfrm>
            <a:off x="1703389" y="1628776"/>
            <a:ext cx="8713787" cy="23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r>
              <a:rPr lang="en-US" altLang="ru-RU" sz="2800" b="1" i="1" dirty="0">
                <a:solidFill>
                  <a:srgbClr val="FF3300"/>
                </a:solidFill>
                <a:latin typeface="Times New Roman" pitchFamily="18" charset="0"/>
              </a:rPr>
              <a:t>   </a:t>
            </a:r>
            <a:r>
              <a:rPr lang="ru-RU" altLang="ru-RU" sz="2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Это уравнение является </a:t>
            </a:r>
            <a:r>
              <a:rPr lang="ru-RU" altLang="ru-RU" sz="2800" b="1" i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обобщением закона </a:t>
            </a:r>
            <a:r>
              <a:rPr lang="ru-RU" altLang="ru-RU" sz="2800" b="1" i="1" u="sng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Био</a:t>
            </a:r>
            <a:r>
              <a:rPr lang="ru-RU" altLang="ru-RU" sz="2800" b="1" i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-</a:t>
            </a:r>
            <a:r>
              <a:rPr lang="ru-RU" altLang="ru-RU" sz="2800" b="1" i="1" u="sng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Савар</a:t>
            </a:r>
            <a:r>
              <a:rPr lang="ru-RU" altLang="ru-RU" sz="2800" b="1" i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-Лапласа</a:t>
            </a:r>
            <a:r>
              <a:rPr lang="ru-RU" altLang="ru-RU" sz="2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и показывает, что циркуляция вектора  </a:t>
            </a:r>
            <a:r>
              <a:rPr lang="en-US" alt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H</a:t>
            </a:r>
            <a:r>
              <a:rPr lang="ru-RU" altLang="ru-RU" sz="2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   по произвольному замкнутому контуру </a:t>
            </a:r>
            <a:r>
              <a:rPr lang="en-US" altLang="ru-RU" sz="2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L</a:t>
            </a:r>
            <a:r>
              <a:rPr lang="ru-RU" altLang="ru-RU" sz="2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равна сумме токов проводимости и токов смещения сквозь поверхность, натянутую на этот контур.</a:t>
            </a:r>
            <a:r>
              <a:rPr lang="ru-RU" alt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18437" name="Rectangle 7"/>
          <p:cNvSpPr>
            <a:spLocks noChangeArrowheads="1"/>
          </p:cNvSpPr>
          <p:nvPr/>
        </p:nvSpPr>
        <p:spPr bwMode="auto">
          <a:xfrm>
            <a:off x="1524001" y="4149725"/>
            <a:ext cx="89646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ru-RU" sz="2400" dirty="0">
                <a:latin typeface="Times New Roman" pitchFamily="18" charset="0"/>
              </a:rPr>
              <a:t>    </a:t>
            </a:r>
            <a:r>
              <a:rPr lang="ru-RU" alt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В дифференциальной форме закон </a:t>
            </a:r>
            <a:r>
              <a:rPr lang="ru-RU" altLang="ru-RU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Био</a:t>
            </a:r>
            <a:r>
              <a:rPr lang="ru-RU" alt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-</a:t>
            </a:r>
            <a:r>
              <a:rPr lang="ru-RU" altLang="ru-RU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Савара</a:t>
            </a:r>
            <a:r>
              <a:rPr lang="ru-RU" alt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-Лапласа выглядит так</a:t>
            </a: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:</a:t>
            </a:r>
          </a:p>
        </p:txBody>
      </p:sp>
      <p:graphicFrame>
        <p:nvGraphicFramePr>
          <p:cNvPr id="18436" name="Object 8"/>
          <p:cNvGraphicFramePr>
            <a:graphicFrameLocks noChangeAspect="1"/>
          </p:cNvGraphicFramePr>
          <p:nvPr/>
        </p:nvGraphicFramePr>
        <p:xfrm>
          <a:off x="4583113" y="5373688"/>
          <a:ext cx="2519362" cy="1096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r:id="rId4" imgW="965200" imgH="419100" progId="Equation.3">
                  <p:embed/>
                </p:oleObj>
              </mc:Choice>
              <mc:Fallback>
                <p:oleObj r:id="rId4" imgW="9652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3113" y="5373688"/>
                        <a:ext cx="2519362" cy="1096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10"/>
          <p:cNvSpPr>
            <a:spLocks noChangeArrowheads="1"/>
          </p:cNvSpPr>
          <p:nvPr/>
        </p:nvSpPr>
        <p:spPr bwMode="auto">
          <a:xfrm>
            <a:off x="9625013" y="569914"/>
            <a:ext cx="1054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(1</a:t>
            </a:r>
            <a:r>
              <a:rPr lang="en-US" altLang="ru-RU" sz="2800">
                <a:latin typeface="Times New Roman" panose="02020603050405020304" pitchFamily="18" charset="0"/>
              </a:rPr>
              <a:t>9</a:t>
            </a:r>
            <a:r>
              <a:rPr lang="ru-RU" altLang="ru-RU" sz="2800">
                <a:latin typeface="Times New Roman" panose="02020603050405020304" pitchFamily="18" charset="0"/>
              </a:rPr>
              <a:t>.4)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AA6435C4-7425-4B07-9AB7-48438C20822C}" type="slidenum">
              <a:rPr lang="ru-RU" altLang="ru-RU" sz="1400">
                <a:latin typeface="Arial" panose="020B0604020202020204" pitchFamily="34" charset="0"/>
              </a:rPr>
              <a:pPr eaLnBrk="1" hangingPunct="1"/>
              <a:t>16</a:t>
            </a:fld>
            <a:endParaRPr lang="ru-RU" altLang="ru-RU" sz="1400">
              <a:latin typeface="Arial" panose="020B0604020202020204" pitchFamily="34" charset="0"/>
            </a:endParaRPr>
          </a:p>
        </p:txBody>
      </p:sp>
      <p:graphicFrame>
        <p:nvGraphicFramePr>
          <p:cNvPr id="18439" name="Объект 3"/>
          <p:cNvGraphicFramePr>
            <a:graphicFrameLocks noChangeAspect="1"/>
          </p:cNvGraphicFramePr>
          <p:nvPr/>
        </p:nvGraphicFramePr>
        <p:xfrm>
          <a:off x="4440238" y="404814"/>
          <a:ext cx="3441700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Формула" r:id="rId6" imgW="1511300" imgH="469900" progId="Equation.3">
                  <p:embed/>
                </p:oleObj>
              </mc:Choice>
              <mc:Fallback>
                <p:oleObj name="Формула" r:id="rId6" imgW="15113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0238" y="404814"/>
                        <a:ext cx="3441700" cy="1076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882024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52400"/>
            <a:ext cx="8839200" cy="6705600"/>
          </a:xfrm>
        </p:spPr>
        <p:txBody>
          <a:bodyPr/>
          <a:lstStyle/>
          <a:p>
            <a:pPr marL="0" indent="377825">
              <a:defRPr/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2). Рассматривая явление электромагнитной индукции, мы сделали вывод, что ЭДС индукции</a:t>
            </a:r>
            <a:endParaRPr lang="en-US" alt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377825">
              <a:defRPr/>
            </a:pPr>
            <a:r>
              <a:rPr lang="en-US" altLang="ru-RU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Перейдем от вихревого электрического поля к магнитному:</a:t>
            </a:r>
            <a:endParaRPr lang="ru-RU" altLang="ru-RU" dirty="0">
              <a:latin typeface="Times New Roman" pitchFamily="18" charset="0"/>
            </a:endParaRPr>
          </a:p>
          <a:p>
            <a:pPr marL="0" indent="377825">
              <a:buNone/>
              <a:defRPr/>
            </a:pPr>
            <a:endParaRPr lang="ru-RU" altLang="ru-RU" dirty="0">
              <a:latin typeface="Times New Roman" pitchFamily="18" charset="0"/>
            </a:endParaRPr>
          </a:p>
          <a:p>
            <a:pPr marL="0" indent="377825">
              <a:buNone/>
              <a:defRPr/>
            </a:pPr>
            <a:endParaRPr lang="ru-RU" altLang="ru-RU" dirty="0">
              <a:latin typeface="Times New Roman" pitchFamily="18" charset="0"/>
            </a:endParaRPr>
          </a:p>
          <a:p>
            <a:pPr marL="0" indent="377825">
              <a:buNone/>
              <a:defRPr/>
            </a:pPr>
            <a:r>
              <a:rPr lang="ru-RU" altLang="ru-RU" dirty="0">
                <a:latin typeface="Times New Roman" pitchFamily="18" charset="0"/>
              </a:rPr>
              <a:t>								(</a:t>
            </a:r>
            <a:r>
              <a:rPr lang="en-US" altLang="ru-RU" dirty="0">
                <a:latin typeface="Times New Roman" pitchFamily="18" charset="0"/>
              </a:rPr>
              <a:t>19</a:t>
            </a:r>
            <a:r>
              <a:rPr lang="ru-RU" altLang="ru-RU" dirty="0">
                <a:latin typeface="Times New Roman" pitchFamily="18" charset="0"/>
              </a:rPr>
              <a:t>.5)</a:t>
            </a:r>
          </a:p>
          <a:p>
            <a:pPr marL="0" indent="377825" algn="just">
              <a:buNone/>
              <a:defRPr/>
            </a:pPr>
            <a:endParaRPr lang="ru-RU" altLang="ru-RU" i="1" dirty="0">
              <a:latin typeface="Times New Roman" pitchFamily="18" charset="0"/>
            </a:endParaRPr>
          </a:p>
          <a:p>
            <a:pPr marL="0" indent="377825" algn="just">
              <a:buNone/>
              <a:defRPr/>
            </a:pPr>
            <a:r>
              <a:rPr lang="en-US" altLang="ru-RU" i="1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alt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уравнение описывает явление электромагнитной индукции (закон Фарадея) и устанавливает количественную связь между электрическими и магнитными полями: </a:t>
            </a:r>
            <a:r>
              <a:rPr lang="ru-RU" altLang="ru-RU" b="1" i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переменное электрическое поле порождает переменное магнитное поле</a:t>
            </a:r>
            <a:r>
              <a:rPr lang="ru-RU" alt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alt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этом физический смысл уравнения.</a:t>
            </a:r>
          </a:p>
          <a:p>
            <a:pPr marL="0" indent="377825">
              <a:buNone/>
              <a:defRPr/>
            </a:pPr>
            <a:endParaRPr lang="ru-RU" altLang="ru-RU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19459" name="Rectangle 5"/>
          <p:cNvSpPr>
            <a:spLocks noChangeArrowheads="1"/>
          </p:cNvSpPr>
          <p:nvPr/>
        </p:nvSpPr>
        <p:spPr bwMode="auto">
          <a:xfrm>
            <a:off x="5614988" y="3219451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19460" name="Rectangle 7"/>
          <p:cNvSpPr>
            <a:spLocks noChangeArrowheads="1"/>
          </p:cNvSpPr>
          <p:nvPr/>
        </p:nvSpPr>
        <p:spPr bwMode="auto">
          <a:xfrm>
            <a:off x="5748338" y="3243264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19461" name="Object 6"/>
          <p:cNvGraphicFramePr>
            <a:graphicFrameLocks noChangeAspect="1"/>
          </p:cNvGraphicFramePr>
          <p:nvPr/>
        </p:nvGraphicFramePr>
        <p:xfrm>
          <a:off x="9336088" y="620713"/>
          <a:ext cx="1331912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Формула" r:id="rId4" imgW="698500" imgH="368300" progId="Equation.3">
                  <p:embed/>
                </p:oleObj>
              </mc:Choice>
              <mc:Fallback>
                <p:oleObj name="Формула" r:id="rId4" imgW="6985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36088" y="620713"/>
                        <a:ext cx="1331912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2" name="Rectangle 9"/>
          <p:cNvSpPr>
            <a:spLocks noChangeArrowheads="1"/>
          </p:cNvSpPr>
          <p:nvPr/>
        </p:nvSpPr>
        <p:spPr bwMode="auto">
          <a:xfrm>
            <a:off x="4719638" y="3195639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19463" name="Object 8"/>
          <p:cNvGraphicFramePr>
            <a:graphicFrameLocks noChangeAspect="1"/>
          </p:cNvGraphicFramePr>
          <p:nvPr/>
        </p:nvGraphicFramePr>
        <p:xfrm>
          <a:off x="3863975" y="1700213"/>
          <a:ext cx="6191250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r:id="rId6" imgW="2755900" imgH="469900" progId="Equation.3">
                  <p:embed/>
                </p:oleObj>
              </mc:Choice>
              <mc:Fallback>
                <p:oleObj r:id="rId6" imgW="27559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3975" y="1700213"/>
                        <a:ext cx="6191250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4" name="Rectangle 11"/>
          <p:cNvSpPr>
            <a:spLocks noChangeArrowheads="1"/>
          </p:cNvSpPr>
          <p:nvPr/>
        </p:nvSpPr>
        <p:spPr bwMode="auto">
          <a:xfrm>
            <a:off x="5510213" y="3195639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19465" name="Object 10"/>
          <p:cNvGraphicFramePr>
            <a:graphicFrameLocks noChangeAspect="1"/>
          </p:cNvGraphicFramePr>
          <p:nvPr/>
        </p:nvGraphicFramePr>
        <p:xfrm>
          <a:off x="4440239" y="2916238"/>
          <a:ext cx="2879725" cy="1147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r:id="rId8" imgW="1168400" imgH="469900" progId="Equation.3">
                  <p:embed/>
                </p:oleObj>
              </mc:Choice>
              <mc:Fallback>
                <p:oleObj r:id="rId8" imgW="11684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0239" y="2916238"/>
                        <a:ext cx="2879725" cy="1147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42F079EE-B39A-4966-A5A0-EBA7A74B3AFF}" type="slidenum">
              <a:rPr lang="ru-RU" altLang="ru-RU" sz="1400">
                <a:latin typeface="Arial" panose="020B0604020202020204" pitchFamily="34" charset="0"/>
              </a:rPr>
              <a:pPr eaLnBrk="1" hangingPunct="1"/>
              <a:t>17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8993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52400"/>
            <a:ext cx="8839200" cy="6877050"/>
          </a:xfrm>
        </p:spPr>
        <p:txBody>
          <a:bodyPr/>
          <a:lstStyle/>
          <a:p>
            <a:pPr marL="0" indent="376238">
              <a:buNone/>
            </a:pP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В дифференциальной форме закон Фарадея выглядит так:</a:t>
            </a:r>
          </a:p>
          <a:p>
            <a:pPr marL="0" indent="376238">
              <a:buNone/>
            </a:pPr>
            <a:r>
              <a:rPr lang="ru-RU" altLang="ru-RU">
                <a:latin typeface="Times New Roman" panose="02020603050405020304" pitchFamily="18" charset="0"/>
              </a:rPr>
              <a:t>								(1</a:t>
            </a:r>
            <a:r>
              <a:rPr lang="en-US" altLang="ru-RU">
                <a:latin typeface="Times New Roman" panose="02020603050405020304" pitchFamily="18" charset="0"/>
              </a:rPr>
              <a:t>9</a:t>
            </a:r>
            <a:r>
              <a:rPr lang="ru-RU" altLang="ru-RU">
                <a:latin typeface="Times New Roman" panose="02020603050405020304" pitchFamily="18" charset="0"/>
              </a:rPr>
              <a:t>.6)</a:t>
            </a:r>
          </a:p>
          <a:p>
            <a:pPr marL="0" indent="376238">
              <a:buNone/>
            </a:pPr>
            <a:endParaRPr lang="ru-RU" altLang="ru-RU">
              <a:latin typeface="Times New Roman" panose="02020603050405020304" pitchFamily="18" charset="0"/>
            </a:endParaRPr>
          </a:p>
          <a:p>
            <a:pPr marL="0" indent="376238">
              <a:buNone/>
            </a:pPr>
            <a:endParaRPr lang="ru-RU" altLang="ru-RU">
              <a:latin typeface="Times New Roman" panose="02020603050405020304" pitchFamily="18" charset="0"/>
            </a:endParaRPr>
          </a:p>
          <a:p>
            <a:pPr marL="0" indent="376238" algn="just">
              <a:buNone/>
            </a:pP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Различие в знаках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этого уравнения Максвелла соответствует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закону сохранения энергии и правилу Ленца. </a:t>
            </a:r>
          </a:p>
          <a:p>
            <a:pPr marL="0" indent="376238" algn="just"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Если бы знаки при      и</a:t>
            </a:r>
            <a:r>
              <a:rPr lang="ru-RU" altLang="ru-RU">
                <a:latin typeface="Times New Roman" panose="02020603050405020304" pitchFamily="18" charset="0"/>
              </a:rPr>
              <a:t>     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были одинаковы, то бесконечно малое увеличение одного из полей вызвало бы неограниченное увеличение обоих полей, а бесконечно малое уменьшение одного из полей, приводило бы к полному исчезновению обоих полей.</a:t>
            </a:r>
          </a:p>
          <a:p>
            <a:pPr marL="0" indent="376238" algn="just"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То есть различие в знаках является необходимым условием существования устойчивого ЭМП.</a:t>
            </a:r>
          </a:p>
          <a:p>
            <a:pPr marL="0" indent="376238"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20483" name="Rectangle 5"/>
          <p:cNvSpPr>
            <a:spLocks noChangeArrowheads="1"/>
          </p:cNvSpPr>
          <p:nvPr/>
        </p:nvSpPr>
        <p:spPr bwMode="auto">
          <a:xfrm>
            <a:off x="5676900" y="3219451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5087939" y="692150"/>
          <a:ext cx="1944687" cy="973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r:id="rId4" imgW="838200" imgH="419100" progId="Equation.3">
                  <p:embed/>
                </p:oleObj>
              </mc:Choice>
              <mc:Fallback>
                <p:oleObj r:id="rId4" imgW="8382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7939" y="692150"/>
                        <a:ext cx="1944687" cy="973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5" name="Rectangle 7"/>
          <p:cNvSpPr>
            <a:spLocks noChangeArrowheads="1"/>
          </p:cNvSpPr>
          <p:nvPr/>
        </p:nvSpPr>
        <p:spPr bwMode="auto">
          <a:xfrm>
            <a:off x="4362450" y="3186114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20486" name="Rectangle 9"/>
          <p:cNvSpPr>
            <a:spLocks noChangeArrowheads="1"/>
          </p:cNvSpPr>
          <p:nvPr/>
        </p:nvSpPr>
        <p:spPr bwMode="auto">
          <a:xfrm>
            <a:off x="5967413" y="3219451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20487" name="Object 8"/>
          <p:cNvGraphicFramePr>
            <a:graphicFrameLocks noChangeAspect="1"/>
          </p:cNvGraphicFramePr>
          <p:nvPr/>
        </p:nvGraphicFramePr>
        <p:xfrm>
          <a:off x="5375276" y="3500438"/>
          <a:ext cx="42227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r:id="rId6" imgW="253890" imgH="418918" progId="Equation.3">
                  <p:embed/>
                </p:oleObj>
              </mc:Choice>
              <mc:Fallback>
                <p:oleObj r:id="rId6" imgW="253890" imgH="41891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5276" y="3500438"/>
                        <a:ext cx="422275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8" name="Rectangle 11"/>
          <p:cNvSpPr>
            <a:spLocks noChangeArrowheads="1"/>
          </p:cNvSpPr>
          <p:nvPr/>
        </p:nvSpPr>
        <p:spPr bwMode="auto">
          <a:xfrm>
            <a:off x="5967413" y="3219451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20489" name="Object 10"/>
          <p:cNvGraphicFramePr>
            <a:graphicFrameLocks noChangeAspect="1"/>
          </p:cNvGraphicFramePr>
          <p:nvPr/>
        </p:nvGraphicFramePr>
        <p:xfrm>
          <a:off x="6456364" y="3500438"/>
          <a:ext cx="39687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" r:id="rId8" imgW="253890" imgH="418918" progId="Equation.3">
                  <p:embed/>
                </p:oleObj>
              </mc:Choice>
              <mc:Fallback>
                <p:oleObj r:id="rId8" imgW="253890" imgH="41891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6364" y="3500438"/>
                        <a:ext cx="396875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90" name="Oval 12"/>
          <p:cNvSpPr>
            <a:spLocks noChangeArrowheads="1"/>
          </p:cNvSpPr>
          <p:nvPr/>
        </p:nvSpPr>
        <p:spPr bwMode="auto">
          <a:xfrm>
            <a:off x="4511675" y="620714"/>
            <a:ext cx="3024188" cy="1152525"/>
          </a:xfrm>
          <a:prstGeom prst="ellipse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1F03B54F-5110-48D7-A0AF-7E89099E80E4}" type="slidenum">
              <a:rPr lang="ru-RU" altLang="ru-RU" sz="1400">
                <a:latin typeface="Arial" panose="020B0604020202020204" pitchFamily="34" charset="0"/>
              </a:rPr>
              <a:pPr eaLnBrk="1" hangingPunct="1"/>
              <a:t>18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0205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pPr marL="0" indent="377825">
              <a:buNone/>
              <a:defRPr/>
            </a:pPr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alt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) Ещё два уравнения выражают теорему Остроградского-Гаусса для электрического и магнитного полей</a:t>
            </a:r>
            <a: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(статических полей)</a:t>
            </a:r>
          </a:p>
          <a:p>
            <a:pPr marL="0" indent="377825">
              <a:buNone/>
              <a:defRPr/>
            </a:pPr>
            <a:r>
              <a:rPr lang="ru-RU" altLang="ru-RU" sz="2400" dirty="0">
                <a:latin typeface="Times New Roman" pitchFamily="18" charset="0"/>
              </a:rPr>
              <a:t>								</a:t>
            </a:r>
            <a:r>
              <a:rPr lang="ru-RU" altLang="ru-RU" dirty="0">
                <a:latin typeface="Times New Roman" pitchFamily="18" charset="0"/>
              </a:rPr>
              <a:t>    (1</a:t>
            </a:r>
            <a:r>
              <a:rPr lang="en-US" altLang="ru-RU" dirty="0">
                <a:latin typeface="Times New Roman" pitchFamily="18" charset="0"/>
              </a:rPr>
              <a:t>9</a:t>
            </a:r>
            <a:r>
              <a:rPr lang="ru-RU" altLang="ru-RU" dirty="0">
                <a:latin typeface="Times New Roman" pitchFamily="18" charset="0"/>
              </a:rPr>
              <a:t>.7)</a:t>
            </a:r>
          </a:p>
          <a:p>
            <a:pPr marL="0" indent="377825">
              <a:buNone/>
              <a:defRPr/>
            </a:pPr>
            <a:endParaRPr lang="ru-RU" altLang="ru-RU" sz="2400" i="1" dirty="0">
              <a:latin typeface="Times New Roman" pitchFamily="18" charset="0"/>
              <a:cs typeface="Times New Roman" pitchFamily="18" charset="0"/>
            </a:endParaRPr>
          </a:p>
          <a:p>
            <a:pPr marL="0" indent="377825">
              <a:buNone/>
              <a:defRPr/>
            </a:pPr>
            <a:endParaRPr lang="ru-RU" altLang="ru-RU" b="1" i="1" dirty="0">
              <a:solidFill>
                <a:srgbClr val="FF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377825">
              <a:buNone/>
              <a:defRPr/>
            </a:pPr>
            <a:r>
              <a:rPr lang="ru-RU" alt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Поток вектора электрического смещения  </a:t>
            </a:r>
            <a:r>
              <a:rPr lang="ru-RU" altLang="ru-RU" b="1" i="1" dirty="0">
                <a:solidFill>
                  <a:srgbClr val="C00000"/>
                </a:solidFill>
                <a:latin typeface="Times New Roman" pitchFamily="18" charset="0"/>
              </a:rPr>
              <a:t>      </a:t>
            </a:r>
            <a:r>
              <a:rPr lang="ru-RU" alt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через замкнутую поверхность </a:t>
            </a:r>
            <a:r>
              <a:rPr lang="en-US" alt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 </a:t>
            </a:r>
            <a:r>
              <a:rPr lang="ru-RU" alt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равен сумме зарядов внутри этой поверхности.</a:t>
            </a:r>
            <a:r>
              <a:rPr lang="ru-RU" alt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377825">
              <a:buNone/>
              <a:defRPr/>
            </a:pP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Это уравнение показывает так же, </a:t>
            </a:r>
            <a: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altLang="ru-RU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силовые линии векторов  </a:t>
            </a:r>
            <a:r>
              <a:rPr lang="ru-RU" altLang="ru-RU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   </a:t>
            </a:r>
            <a:r>
              <a:rPr lang="ru-RU" altLang="ru-RU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altLang="ru-RU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     </a:t>
            </a:r>
            <a:r>
              <a:rPr lang="ru-RU" altLang="ru-RU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начинается и заканчивается на зарядах</a:t>
            </a:r>
            <a: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377825" algn="just">
              <a:buNone/>
              <a:defRPr/>
            </a:pPr>
            <a:r>
              <a:rPr lang="ru-RU" alt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дифференциальной форме</a:t>
            </a:r>
            <a: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377825">
              <a:buNone/>
              <a:defRPr/>
            </a:pPr>
            <a: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						</a:t>
            </a:r>
            <a:r>
              <a:rPr lang="ru-RU" altLang="ru-RU" sz="2400" dirty="0">
                <a:latin typeface="Times New Roman" pitchFamily="18" charset="0"/>
              </a:rPr>
              <a:t>		         </a:t>
            </a:r>
          </a:p>
          <a:p>
            <a:pPr marL="0" indent="377825">
              <a:buNone/>
              <a:defRPr/>
            </a:pP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>
                <a:latin typeface="Times New Roman" pitchFamily="18" charset="0"/>
              </a:rPr>
              <a:t>                                                                                               </a:t>
            </a:r>
            <a:r>
              <a:rPr lang="ru-RU" altLang="ru-RU" dirty="0">
                <a:latin typeface="Times New Roman" pitchFamily="18" charset="0"/>
              </a:rPr>
              <a:t>  (1</a:t>
            </a:r>
            <a:r>
              <a:rPr lang="en-US" altLang="ru-RU" dirty="0">
                <a:latin typeface="Times New Roman" pitchFamily="18" charset="0"/>
              </a:rPr>
              <a:t>9</a:t>
            </a:r>
            <a:r>
              <a:rPr lang="ru-RU" altLang="ru-RU" dirty="0">
                <a:latin typeface="Times New Roman" pitchFamily="18" charset="0"/>
              </a:rPr>
              <a:t>.8)</a:t>
            </a:r>
          </a:p>
        </p:txBody>
      </p:sp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4419600" y="1905001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4440238" y="1484313"/>
          <a:ext cx="3097212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Формула" r:id="rId4" imgW="1129810" imgH="380835" progId="Equation.3">
                  <p:embed/>
                </p:oleObj>
              </mc:Choice>
              <mc:Fallback>
                <p:oleObj name="Формула" r:id="rId4" imgW="1129810" imgH="38083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0238" y="1484313"/>
                        <a:ext cx="3097212" cy="104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9" name="Rectangle 7"/>
          <p:cNvSpPr>
            <a:spLocks noChangeArrowheads="1"/>
          </p:cNvSpPr>
          <p:nvPr/>
        </p:nvSpPr>
        <p:spPr bwMode="auto">
          <a:xfrm>
            <a:off x="6019800" y="3328989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21510" name="Object 6"/>
          <p:cNvGraphicFramePr>
            <a:graphicFrameLocks noChangeAspect="1"/>
          </p:cNvGraphicFramePr>
          <p:nvPr/>
        </p:nvGraphicFramePr>
        <p:xfrm>
          <a:off x="10239376" y="4071939"/>
          <a:ext cx="32702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r:id="rId6" imgW="152268" imgH="203024" progId="Equation.3">
                  <p:embed/>
                </p:oleObj>
              </mc:Choice>
              <mc:Fallback>
                <p:oleObj r:id="rId6" imgW="152268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39376" y="4071939"/>
                        <a:ext cx="327025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1" name="Object 8"/>
          <p:cNvGraphicFramePr>
            <a:graphicFrameLocks noChangeAspect="1"/>
          </p:cNvGraphicFramePr>
          <p:nvPr/>
        </p:nvGraphicFramePr>
        <p:xfrm>
          <a:off x="8810626" y="2643188"/>
          <a:ext cx="436563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r:id="rId8" imgW="152268" imgH="203024" progId="Equation.3">
                  <p:embed/>
                </p:oleObj>
              </mc:Choice>
              <mc:Fallback>
                <p:oleObj r:id="rId8" imgW="152268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10626" y="2643188"/>
                        <a:ext cx="436563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2" name="Rectangle 10"/>
          <p:cNvSpPr>
            <a:spLocks noChangeArrowheads="1"/>
          </p:cNvSpPr>
          <p:nvPr/>
        </p:nvSpPr>
        <p:spPr bwMode="auto">
          <a:xfrm>
            <a:off x="6019800" y="3328989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21513" name="Object 9"/>
          <p:cNvGraphicFramePr>
            <a:graphicFrameLocks noChangeAspect="1"/>
          </p:cNvGraphicFramePr>
          <p:nvPr/>
        </p:nvGraphicFramePr>
        <p:xfrm>
          <a:off x="1881189" y="4500564"/>
          <a:ext cx="32702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r:id="rId9" imgW="152268" imgH="203024" progId="Equation.3">
                  <p:embed/>
                </p:oleObj>
              </mc:Choice>
              <mc:Fallback>
                <p:oleObj r:id="rId9" imgW="152268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1189" y="4500564"/>
                        <a:ext cx="327025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4" name="Rectangle 12"/>
          <p:cNvSpPr>
            <a:spLocks noChangeArrowheads="1"/>
          </p:cNvSpPr>
          <p:nvPr/>
        </p:nvSpPr>
        <p:spPr bwMode="auto">
          <a:xfrm>
            <a:off x="5786438" y="3309939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21515" name="Object 11"/>
          <p:cNvGraphicFramePr>
            <a:graphicFrameLocks noChangeAspect="1"/>
          </p:cNvGraphicFramePr>
          <p:nvPr/>
        </p:nvGraphicFramePr>
        <p:xfrm>
          <a:off x="4090988" y="5445126"/>
          <a:ext cx="1928812" cy="728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Формула" r:id="rId11" imgW="634725" imgH="241195" progId="Equation.3">
                  <p:embed/>
                </p:oleObj>
              </mc:Choice>
              <mc:Fallback>
                <p:oleObj name="Формула" r:id="rId11" imgW="634725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0988" y="5445126"/>
                        <a:ext cx="1928812" cy="728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6" name="Rectangle 14"/>
          <p:cNvSpPr>
            <a:spLocks noChangeArrowheads="1"/>
          </p:cNvSpPr>
          <p:nvPr/>
        </p:nvSpPr>
        <p:spPr bwMode="auto">
          <a:xfrm>
            <a:off x="5262563" y="3205164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267FE6B7-5608-4EAB-A915-EDBDF54DAA13}" type="slidenum">
              <a:rPr lang="ru-RU" altLang="ru-RU" sz="1400">
                <a:latin typeface="Arial" panose="020B0604020202020204" pitchFamily="34" charset="0"/>
              </a:rPr>
              <a:pPr eaLnBrk="1" hangingPunct="1"/>
              <a:t>19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2311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52400"/>
            <a:ext cx="8839200" cy="6553200"/>
          </a:xfrm>
        </p:spPr>
        <p:txBody>
          <a:bodyPr/>
          <a:lstStyle/>
          <a:p>
            <a:pPr marL="0" indent="377825">
              <a:buNone/>
              <a:defRPr/>
            </a:pPr>
            <a:r>
              <a:rPr lang="ru-RU" alt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alt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altLang="ru-RU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для магнитного поля, теорема Остроградского -  Гаусса</a:t>
            </a:r>
            <a:r>
              <a:rPr lang="ru-RU" altLang="ru-RU" sz="40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 </a:t>
            </a:r>
            <a:endParaRPr lang="ru-RU" altLang="ru-RU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377825">
              <a:buNone/>
              <a:defRPr/>
            </a:pPr>
            <a:r>
              <a:rPr lang="ru-RU" altLang="ru-RU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							</a:t>
            </a:r>
            <a:r>
              <a:rPr lang="ru-RU" alt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	</a:t>
            </a: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(1</a:t>
            </a:r>
            <a:r>
              <a:rPr lang="en-US" alt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9</a:t>
            </a: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.9)</a:t>
            </a:r>
          </a:p>
          <a:p>
            <a:pPr marL="0" indent="377825">
              <a:buNone/>
              <a:defRPr/>
            </a:pPr>
            <a:endParaRPr lang="ru-RU" altLang="ru-RU" i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377825">
              <a:buNone/>
              <a:defRPr/>
            </a:pPr>
            <a:r>
              <a:rPr lang="ru-RU" alt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уравнение выражает, то свойство магнитного поля, что линии вектора магнитной индукции       всегда замкнуты и что магнитных зарядов нет.</a:t>
            </a:r>
          </a:p>
          <a:p>
            <a:pPr marL="0" indent="377825" algn="just">
              <a:buNone/>
              <a:defRPr/>
            </a:pP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В дифференциальной форме</a:t>
            </a:r>
          </a:p>
          <a:p>
            <a:pPr marL="0" indent="377825">
              <a:buNone/>
              <a:defRPr/>
            </a:pPr>
            <a:r>
              <a:rPr lang="ru-RU" altLang="ru-RU" dirty="0" smtClean="0">
                <a:latin typeface="Times New Roman" pitchFamily="18" charset="0"/>
              </a:rPr>
              <a:t>							</a:t>
            </a:r>
            <a:r>
              <a:rPr lang="ru-RU" altLang="ru-RU" dirty="0">
                <a:latin typeface="Times New Roman" pitchFamily="18" charset="0"/>
              </a:rPr>
              <a:t>	(1</a:t>
            </a:r>
            <a:r>
              <a:rPr lang="en-US" altLang="ru-RU" dirty="0">
                <a:latin typeface="Times New Roman" pitchFamily="18" charset="0"/>
              </a:rPr>
              <a:t>9</a:t>
            </a:r>
            <a:r>
              <a:rPr lang="ru-RU" altLang="ru-RU" dirty="0">
                <a:latin typeface="Times New Roman" pitchFamily="18" charset="0"/>
              </a:rPr>
              <a:t>.10)</a:t>
            </a:r>
          </a:p>
        </p:txBody>
      </p:sp>
      <p:sp>
        <p:nvSpPr>
          <p:cNvPr id="22531" name="Rectangle 5"/>
          <p:cNvSpPr>
            <a:spLocks noChangeArrowheads="1"/>
          </p:cNvSpPr>
          <p:nvPr/>
        </p:nvSpPr>
        <p:spPr bwMode="auto">
          <a:xfrm>
            <a:off x="5776913" y="3238501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22532" name="Object 4"/>
          <p:cNvGraphicFramePr>
            <a:graphicFrameLocks noChangeAspect="1"/>
          </p:cNvGraphicFramePr>
          <p:nvPr/>
        </p:nvGraphicFramePr>
        <p:xfrm>
          <a:off x="4832351" y="1341438"/>
          <a:ext cx="1870075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r:id="rId4" imgW="634725" imgH="380835" progId="Equation.3">
                  <p:embed/>
                </p:oleObj>
              </mc:Choice>
              <mc:Fallback>
                <p:oleObj r:id="rId4" imgW="634725" imgH="38083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2351" y="1341438"/>
                        <a:ext cx="1870075" cy="111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3" name="Rectangle 7"/>
          <p:cNvSpPr>
            <a:spLocks noChangeArrowheads="1"/>
          </p:cNvSpPr>
          <p:nvPr/>
        </p:nvSpPr>
        <p:spPr bwMode="auto">
          <a:xfrm>
            <a:off x="6019800" y="3328989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22534" name="Object 6"/>
          <p:cNvGraphicFramePr>
            <a:graphicFrameLocks noChangeAspect="1"/>
          </p:cNvGraphicFramePr>
          <p:nvPr/>
        </p:nvGraphicFramePr>
        <p:xfrm>
          <a:off x="5735638" y="3644901"/>
          <a:ext cx="381000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r:id="rId6" imgW="152268" imgH="203024" progId="Equation.3">
                  <p:embed/>
                </p:oleObj>
              </mc:Choice>
              <mc:Fallback>
                <p:oleObj r:id="rId6" imgW="152268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5638" y="3644901"/>
                        <a:ext cx="381000" cy="50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5" name="Rectangle 10"/>
          <p:cNvSpPr>
            <a:spLocks noChangeArrowheads="1"/>
          </p:cNvSpPr>
          <p:nvPr/>
        </p:nvSpPr>
        <p:spPr bwMode="auto">
          <a:xfrm>
            <a:off x="5791200" y="3319464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22536" name="Object 9"/>
          <p:cNvGraphicFramePr>
            <a:graphicFrameLocks noChangeAspect="1"/>
          </p:cNvGraphicFramePr>
          <p:nvPr/>
        </p:nvGraphicFramePr>
        <p:xfrm>
          <a:off x="4800601" y="5584826"/>
          <a:ext cx="2232025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8" r:id="rId8" imgW="609336" imgH="215806" progId="Equation.3">
                  <p:embed/>
                </p:oleObj>
              </mc:Choice>
              <mc:Fallback>
                <p:oleObj r:id="rId8" imgW="609336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1" y="5584826"/>
                        <a:ext cx="2232025" cy="80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7" name="Rectangle 12"/>
          <p:cNvSpPr>
            <a:spLocks noChangeArrowheads="1"/>
          </p:cNvSpPr>
          <p:nvPr/>
        </p:nvSpPr>
        <p:spPr bwMode="auto">
          <a:xfrm>
            <a:off x="5767388" y="3300414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22538" name="Rectangle 14"/>
          <p:cNvSpPr>
            <a:spLocks noChangeArrowheads="1"/>
          </p:cNvSpPr>
          <p:nvPr/>
        </p:nvSpPr>
        <p:spPr bwMode="auto">
          <a:xfrm>
            <a:off x="5795963" y="3300414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22539" name="Rectangle 16"/>
          <p:cNvSpPr>
            <a:spLocks noChangeArrowheads="1"/>
          </p:cNvSpPr>
          <p:nvPr/>
        </p:nvSpPr>
        <p:spPr bwMode="auto">
          <a:xfrm>
            <a:off x="5691188" y="3295651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22540" name="Rectangle 18"/>
          <p:cNvSpPr>
            <a:spLocks noChangeArrowheads="1"/>
          </p:cNvSpPr>
          <p:nvPr/>
        </p:nvSpPr>
        <p:spPr bwMode="auto">
          <a:xfrm>
            <a:off x="5957888" y="3295651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22541" name="Oval 19"/>
          <p:cNvSpPr>
            <a:spLocks noChangeArrowheads="1"/>
          </p:cNvSpPr>
          <p:nvPr/>
        </p:nvSpPr>
        <p:spPr bwMode="auto">
          <a:xfrm>
            <a:off x="4224339" y="5445126"/>
            <a:ext cx="3455987" cy="1152525"/>
          </a:xfrm>
          <a:prstGeom prst="ellipse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EFE3308F-C5D7-4A5D-A549-7B24BB30AF51}" type="slidenum">
              <a:rPr lang="ru-RU" altLang="ru-RU" sz="1400">
                <a:latin typeface="Arial" panose="020B0604020202020204" pitchFamily="34" charset="0"/>
              </a:rPr>
              <a:pPr eaLnBrk="1" hangingPunct="1"/>
              <a:t>20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1042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ChangeArrowheads="1"/>
          </p:cNvSpPr>
          <p:nvPr/>
        </p:nvSpPr>
        <p:spPr bwMode="auto">
          <a:xfrm>
            <a:off x="1524000" y="1"/>
            <a:ext cx="9144000" cy="409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Наконец надо помнить, что величины, входящие в эти четыре уравнения не независимы, и между ними существует связь</a:t>
            </a:r>
            <a:r>
              <a:rPr lang="ru-RU" altLang="ru-RU" sz="2800" dirty="0">
                <a:latin typeface="Times New Roman" pitchFamily="18" charset="0"/>
              </a:rPr>
              <a:t>: 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ru-RU" altLang="ru-RU" dirty="0">
                <a:latin typeface="Times New Roman" pitchFamily="18" charset="0"/>
              </a:rPr>
              <a:t>								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ru-RU" altLang="ru-RU" dirty="0">
                <a:latin typeface="Times New Roman" pitchFamily="18" charset="0"/>
              </a:rPr>
              <a:t>                                                                        </a:t>
            </a:r>
            <a:r>
              <a:rPr lang="ru-RU" altLang="ru-RU" sz="2800" dirty="0">
                <a:latin typeface="Times New Roman" pitchFamily="18" charset="0"/>
              </a:rPr>
              <a:t>(1</a:t>
            </a:r>
            <a:r>
              <a:rPr lang="en-US" altLang="ru-RU" sz="2800" dirty="0">
                <a:latin typeface="Times New Roman" pitchFamily="18" charset="0"/>
              </a:rPr>
              <a:t>9</a:t>
            </a:r>
            <a:r>
              <a:rPr lang="ru-RU" altLang="ru-RU" sz="2800" dirty="0">
                <a:latin typeface="Times New Roman" pitchFamily="18" charset="0"/>
              </a:rPr>
              <a:t>.11)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ru-RU" altLang="ru-RU" sz="2800" dirty="0">
                <a:latin typeface="Times New Roman" pitchFamily="18" charset="0"/>
              </a:rPr>
              <a:t>								(1</a:t>
            </a:r>
            <a:r>
              <a:rPr lang="en-US" altLang="ru-RU" sz="2800" dirty="0">
                <a:latin typeface="Times New Roman" pitchFamily="18" charset="0"/>
              </a:rPr>
              <a:t>9</a:t>
            </a:r>
            <a:r>
              <a:rPr lang="ru-RU" altLang="ru-RU" sz="2800" dirty="0">
                <a:latin typeface="Times New Roman" pitchFamily="18" charset="0"/>
              </a:rPr>
              <a:t>.12)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ru-RU" altLang="ru-RU" sz="2800" dirty="0">
                <a:latin typeface="Times New Roman" pitchFamily="18" charset="0"/>
              </a:rPr>
              <a:t>								(1</a:t>
            </a:r>
            <a:r>
              <a:rPr lang="en-US" altLang="ru-RU" sz="2800" dirty="0">
                <a:latin typeface="Times New Roman" pitchFamily="18" charset="0"/>
              </a:rPr>
              <a:t>9</a:t>
            </a:r>
            <a:r>
              <a:rPr lang="ru-RU" altLang="ru-RU" sz="2800" dirty="0">
                <a:latin typeface="Times New Roman" pitchFamily="18" charset="0"/>
              </a:rPr>
              <a:t>.13)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  <a:defRPr/>
            </a:pPr>
            <a:endParaRPr lang="ru-RU" altLang="ru-RU" sz="2800" dirty="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ru-RU" altLang="ru-RU" sz="2800" dirty="0">
                <a:latin typeface="Times New Roman" pitchFamily="18" charset="0"/>
              </a:rPr>
              <a:t>здесь </a:t>
            </a:r>
            <a:r>
              <a:rPr lang="ru-RU" altLang="ru-RU" sz="2800" b="1" dirty="0">
                <a:latin typeface="Times New Roman" pitchFamily="18" charset="0"/>
              </a:rPr>
              <a:t>σ</a:t>
            </a:r>
            <a:r>
              <a:rPr lang="ru-RU" altLang="ru-RU" sz="2800" dirty="0">
                <a:latin typeface="Times New Roman" pitchFamily="18" charset="0"/>
              </a:rPr>
              <a:t> – удельная проводимость,       </a:t>
            </a:r>
          </a:p>
        </p:txBody>
      </p:sp>
      <p:graphicFrame>
        <p:nvGraphicFramePr>
          <p:cNvPr id="23555" name="Object 5"/>
          <p:cNvGraphicFramePr>
            <a:graphicFrameLocks noChangeAspect="1"/>
          </p:cNvGraphicFramePr>
          <p:nvPr/>
        </p:nvGraphicFramePr>
        <p:xfrm>
          <a:off x="4367214" y="1773239"/>
          <a:ext cx="1819275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Формула" r:id="rId4" imgW="736280" imgH="266584" progId="Equation.3">
                  <p:embed/>
                </p:oleObj>
              </mc:Choice>
              <mc:Fallback>
                <p:oleObj name="Формула" r:id="rId4" imgW="736280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7214" y="1773239"/>
                        <a:ext cx="1819275" cy="669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6" name="Object 6"/>
          <p:cNvGraphicFramePr>
            <a:graphicFrameLocks noChangeAspect="1"/>
          </p:cNvGraphicFramePr>
          <p:nvPr/>
        </p:nvGraphicFramePr>
        <p:xfrm>
          <a:off x="4527550" y="2276476"/>
          <a:ext cx="1568450" cy="61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name="Формула" r:id="rId6" imgW="685502" imgH="266584" progId="Equation.3">
                  <p:embed/>
                </p:oleObj>
              </mc:Choice>
              <mc:Fallback>
                <p:oleObj name="Формула" r:id="rId6" imgW="685502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7550" y="2276476"/>
                        <a:ext cx="1568450" cy="614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Object 7"/>
          <p:cNvGraphicFramePr>
            <a:graphicFrameLocks noChangeAspect="1"/>
          </p:cNvGraphicFramePr>
          <p:nvPr/>
        </p:nvGraphicFramePr>
        <p:xfrm>
          <a:off x="4440239" y="2781301"/>
          <a:ext cx="2143125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name="Формула" r:id="rId8" imgW="812447" imgH="241195" progId="Equation.3">
                  <p:embed/>
                </p:oleObj>
              </mc:Choice>
              <mc:Fallback>
                <p:oleObj name="Формула" r:id="rId8" imgW="812447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0239" y="2781301"/>
                        <a:ext cx="2143125" cy="57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9" name="Rectangle 10"/>
          <p:cNvSpPr>
            <a:spLocks noChangeArrowheads="1"/>
          </p:cNvSpPr>
          <p:nvPr/>
        </p:nvSpPr>
        <p:spPr bwMode="auto">
          <a:xfrm>
            <a:off x="1524001" y="4005263"/>
            <a:ext cx="9324975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ru-RU" altLang="ru-RU" sz="2800" dirty="0">
                <a:latin typeface="Times New Roman" pitchFamily="18" charset="0"/>
              </a:rPr>
              <a:t>Эти уравнения называются </a:t>
            </a:r>
            <a:r>
              <a:rPr lang="ru-RU" altLang="ru-RU" sz="2800" b="1" i="1" dirty="0">
                <a:solidFill>
                  <a:srgbClr val="C00000"/>
                </a:solidFill>
                <a:latin typeface="Times New Roman" pitchFamily="18" charset="0"/>
              </a:rPr>
              <a:t>уравнениями состояния или материальными уравнениями. </a:t>
            </a:r>
          </a:p>
          <a:p>
            <a:pPr eaLnBrk="1" hangingPunct="1">
              <a:buFontTx/>
              <a:buNone/>
              <a:defRPr/>
            </a:pPr>
            <a:r>
              <a:rPr lang="ru-RU" altLang="ru-RU" sz="2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Вид этих уравнений определяется электрическими и </a:t>
            </a:r>
          </a:p>
          <a:p>
            <a:pPr eaLnBrk="1" hangingPunct="1">
              <a:buFontTx/>
              <a:buNone/>
              <a:defRPr/>
            </a:pPr>
            <a:r>
              <a:rPr lang="ru-RU" altLang="ru-RU" sz="2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магнитными свойствами среды</a:t>
            </a:r>
            <a:r>
              <a:rPr lang="ru-RU" alt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. </a:t>
            </a:r>
          </a:p>
          <a:p>
            <a:pPr eaLnBrk="1" hangingPunct="1">
              <a:buFontTx/>
              <a:buNone/>
              <a:defRPr/>
            </a:pPr>
            <a:r>
              <a:rPr lang="ru-RU" altLang="ru-RU" sz="2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В общем случае уравнения состояния очень сложны и </a:t>
            </a:r>
          </a:p>
          <a:p>
            <a:pPr eaLnBrk="1" hangingPunct="1">
              <a:buFontTx/>
              <a:buNone/>
              <a:defRPr/>
            </a:pPr>
            <a:r>
              <a:rPr lang="ru-RU" altLang="ru-RU" sz="28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нелинейны</a:t>
            </a:r>
            <a:r>
              <a:rPr lang="ru-RU" altLang="ru-RU" sz="2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29C603A0-EE75-42EA-AA54-F6FB79E07516}" type="slidenum">
              <a:rPr lang="ru-RU" altLang="ru-RU" sz="1400">
                <a:latin typeface="Arial" panose="020B0604020202020204" pitchFamily="34" charset="0"/>
              </a:rPr>
              <a:pPr eaLnBrk="1" hangingPunct="1"/>
              <a:t>21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0359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52400"/>
            <a:ext cx="8839200" cy="6553200"/>
          </a:xfrm>
        </p:spPr>
        <p:txBody>
          <a:bodyPr/>
          <a:lstStyle/>
          <a:p>
            <a:pPr marL="0" indent="377825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Уравнения (1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.4-1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.13) составляют 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полную систему уравнений Максвелла. </a:t>
            </a:r>
          </a:p>
          <a:p>
            <a:pPr marL="0" indent="377825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Они являются наиболее общими для электрических и магнитных полей в покоящихся средах. </a:t>
            </a:r>
          </a:p>
          <a:p>
            <a:pPr marL="0" indent="377825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Уравнения Максвелла – инвариантны относительно преобразований Лоренца.</a:t>
            </a:r>
          </a:p>
          <a:p>
            <a:pPr marL="0" indent="377825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Физический смысл уравнений Максвелла в дифференциальной и интегральной формах полностью эквивалентен.</a:t>
            </a:r>
          </a:p>
          <a:p>
            <a:pPr marL="0" indent="377825">
              <a:buNone/>
            </a:pPr>
            <a:endParaRPr lang="ru-RU" altLang="ru-RU" sz="3600">
              <a:latin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96AE6EFD-E51C-463B-9909-45505F96088F}" type="slidenum">
              <a:rPr lang="ru-RU" altLang="ru-RU" sz="1400">
                <a:latin typeface="Arial" panose="020B0604020202020204" pitchFamily="34" charset="0"/>
              </a:rPr>
              <a:pPr eaLnBrk="1" hangingPunct="1"/>
              <a:t>22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8482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0"/>
            <a:ext cx="9467850" cy="6553200"/>
          </a:xfrm>
        </p:spPr>
        <p:txBody>
          <a:bodyPr>
            <a:normAutofit fontScale="92500" lnSpcReduction="10000"/>
          </a:bodyPr>
          <a:lstStyle/>
          <a:p>
            <a:pPr marL="0" indent="377825">
              <a:buNone/>
            </a:pPr>
            <a:r>
              <a:rPr lang="ru-RU" altLang="ru-RU" b="1" i="1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полная система уравнений Максвелла в дифференциальной и интегральной формах имеет вид:</a:t>
            </a:r>
          </a:p>
          <a:p>
            <a:pPr marL="0" indent="377825">
              <a:buNone/>
            </a:pPr>
            <a:endParaRPr lang="ru-RU" altLang="ru-RU" b="1" i="1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marL="0" indent="377825"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		</a:t>
            </a:r>
            <a:r>
              <a:rPr lang="ru-RU" altLang="ru-RU" sz="2400">
                <a:solidFill>
                  <a:srgbClr val="C00000"/>
                </a:solidFill>
                <a:latin typeface="Times New Roman" panose="02020603050405020304" pitchFamily="18" charset="0"/>
              </a:rPr>
              <a:t>                                                    </a:t>
            </a: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</a:rPr>
              <a:t>- обобщенный закон  </a:t>
            </a:r>
          </a:p>
          <a:p>
            <a:pPr marL="0" indent="377825">
              <a:buNone/>
            </a:pP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</a:rPr>
              <a:t>                                                                        Био-Савара-Лапласа</a:t>
            </a:r>
            <a:r>
              <a:rPr lang="ru-RU" altLang="ru-RU" sz="2000">
                <a:latin typeface="Times New Roman" panose="02020603050405020304" pitchFamily="18" charset="0"/>
              </a:rPr>
              <a:t>	</a:t>
            </a:r>
          </a:p>
          <a:p>
            <a:pPr marL="0" indent="377825"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                       </a:t>
            </a:r>
          </a:p>
          <a:p>
            <a:pPr marL="0" indent="377825">
              <a:buNone/>
            </a:pPr>
            <a:r>
              <a:rPr lang="ru-RU" altLang="ru-RU" sz="2400" b="1" i="1">
                <a:solidFill>
                  <a:srgbClr val="FF3300"/>
                </a:solidFill>
                <a:latin typeface="Times New Roman" panose="02020603050405020304" pitchFamily="18" charset="0"/>
              </a:rPr>
              <a:t>                                                                        </a:t>
            </a: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</a:rPr>
              <a:t>- закон Фарадея</a:t>
            </a:r>
            <a:endParaRPr lang="ru-RU" altLang="ru-RU" sz="240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marL="0" indent="377825"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				   </a:t>
            </a:r>
          </a:p>
          <a:p>
            <a:pPr marL="0" indent="377825"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			                                           </a:t>
            </a:r>
            <a:r>
              <a:rPr lang="ru-RU" altLang="ru-RU" sz="2400" b="1" i="1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</a:p>
          <a:p>
            <a:pPr marL="0" indent="377825">
              <a:buNone/>
            </a:pP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</a:rPr>
              <a:t>                                                                         - теорема Гаусса </a:t>
            </a:r>
            <a:r>
              <a:rPr lang="ru-RU" altLang="ru-RU" sz="2400">
                <a:latin typeface="Times New Roman" panose="02020603050405020304" pitchFamily="18" charset="0"/>
              </a:rPr>
              <a:t>	</a:t>
            </a:r>
            <a:r>
              <a:rPr lang="ru-RU" altLang="ru-RU">
                <a:latin typeface="Times New Roman" panose="02020603050405020304" pitchFamily="18" charset="0"/>
              </a:rPr>
              <a:t>	</a:t>
            </a:r>
            <a:endParaRPr lang="ru-RU" altLang="ru-RU" b="1" i="1">
              <a:solidFill>
                <a:srgbClr val="FF3300"/>
              </a:solidFill>
              <a:latin typeface="Times New Roman" panose="02020603050405020304" pitchFamily="18" charset="0"/>
            </a:endParaRPr>
          </a:p>
          <a:p>
            <a:pPr marL="0" indent="377825">
              <a:buNone/>
            </a:pPr>
            <a:endParaRPr lang="ru-RU" altLang="ru-RU">
              <a:latin typeface="Times New Roman" panose="02020603050405020304" pitchFamily="18" charset="0"/>
            </a:endParaRPr>
          </a:p>
          <a:p>
            <a:pPr marL="0" indent="377825"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				 </a:t>
            </a: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</a:rPr>
              <a:t>- отсутствие магнитных зарядов</a:t>
            </a:r>
          </a:p>
          <a:p>
            <a:pPr marL="0" indent="377825"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	</a:t>
            </a:r>
            <a:endParaRPr lang="ru-RU" altLang="ru-RU" b="1" i="1">
              <a:solidFill>
                <a:srgbClr val="FF3300"/>
              </a:solidFill>
              <a:latin typeface="Times New Roman" panose="02020603050405020304" pitchFamily="18" charset="0"/>
            </a:endParaRPr>
          </a:p>
          <a:p>
            <a:pPr marL="0" indent="377825">
              <a:buNone/>
            </a:pPr>
            <a:endParaRPr lang="ru-RU" altLang="ru-RU" b="1" i="1">
              <a:solidFill>
                <a:srgbClr val="FF3300"/>
              </a:solidFill>
              <a:latin typeface="Times New Roman" panose="02020603050405020304" pitchFamily="18" charset="0"/>
            </a:endParaRPr>
          </a:p>
          <a:p>
            <a:pPr marL="0" indent="377825"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		</a:t>
            </a:r>
            <a:endParaRPr lang="ru-RU" altLang="ru-RU" b="1" i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603" name="Rectangle 5"/>
          <p:cNvSpPr>
            <a:spLocks noChangeArrowheads="1"/>
          </p:cNvSpPr>
          <p:nvPr/>
        </p:nvSpPr>
        <p:spPr bwMode="auto">
          <a:xfrm>
            <a:off x="5634038" y="3219451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1524001" y="1071564"/>
          <a:ext cx="2016125" cy="89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Формула" r:id="rId4" imgW="952087" imgH="418918" progId="Equation.3">
                  <p:embed/>
                </p:oleObj>
              </mc:Choice>
              <mc:Fallback>
                <p:oleObj name="Формула" r:id="rId4" imgW="952087" imgH="41891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1" y="1071564"/>
                        <a:ext cx="2016125" cy="890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5" name="Rectangle 7"/>
          <p:cNvSpPr>
            <a:spLocks noChangeArrowheads="1"/>
          </p:cNvSpPr>
          <p:nvPr/>
        </p:nvSpPr>
        <p:spPr bwMode="auto">
          <a:xfrm>
            <a:off x="5353050" y="3186114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25606" name="Object 6"/>
          <p:cNvGraphicFramePr>
            <a:graphicFrameLocks noChangeAspect="1"/>
          </p:cNvGraphicFramePr>
          <p:nvPr/>
        </p:nvGraphicFramePr>
        <p:xfrm>
          <a:off x="3495675" y="1014414"/>
          <a:ext cx="3441700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Формула" r:id="rId6" imgW="1511300" imgH="469900" progId="Equation.3">
                  <p:embed/>
                </p:oleObj>
              </mc:Choice>
              <mc:Fallback>
                <p:oleObj name="Формула" r:id="rId6" imgW="15113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5675" y="1014414"/>
                        <a:ext cx="3441700" cy="1076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7" name="Rectangle 9"/>
          <p:cNvSpPr>
            <a:spLocks noChangeArrowheads="1"/>
          </p:cNvSpPr>
          <p:nvPr/>
        </p:nvSpPr>
        <p:spPr bwMode="auto">
          <a:xfrm>
            <a:off x="5700713" y="3219451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25608" name="Object 8"/>
          <p:cNvGraphicFramePr>
            <a:graphicFrameLocks noChangeAspect="1"/>
          </p:cNvGraphicFramePr>
          <p:nvPr/>
        </p:nvGraphicFramePr>
        <p:xfrm>
          <a:off x="1666875" y="2643188"/>
          <a:ext cx="1944688" cy="98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6" name="Формула" r:id="rId8" imgW="825500" imgH="419100" progId="Equation.3">
                  <p:embed/>
                </p:oleObj>
              </mc:Choice>
              <mc:Fallback>
                <p:oleObj name="Формула" r:id="rId8" imgW="8255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6875" y="2643188"/>
                        <a:ext cx="1944688" cy="982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9" name="Rectangle 11"/>
          <p:cNvSpPr>
            <a:spLocks noChangeArrowheads="1"/>
          </p:cNvSpPr>
          <p:nvPr/>
        </p:nvSpPr>
        <p:spPr bwMode="auto">
          <a:xfrm>
            <a:off x="5491163" y="3195639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25610" name="Object 10"/>
          <p:cNvGraphicFramePr>
            <a:graphicFrameLocks noChangeAspect="1"/>
          </p:cNvGraphicFramePr>
          <p:nvPr/>
        </p:nvGraphicFramePr>
        <p:xfrm>
          <a:off x="3738564" y="2643189"/>
          <a:ext cx="2808287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7" r:id="rId10" imgW="1206500" imgH="469900" progId="Equation.3">
                  <p:embed/>
                </p:oleObj>
              </mc:Choice>
              <mc:Fallback>
                <p:oleObj r:id="rId10" imgW="12065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8564" y="2643189"/>
                        <a:ext cx="2808287" cy="1082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1" name="Rectangle 13"/>
          <p:cNvSpPr>
            <a:spLocks noChangeArrowheads="1"/>
          </p:cNvSpPr>
          <p:nvPr/>
        </p:nvSpPr>
        <p:spPr bwMode="auto">
          <a:xfrm>
            <a:off x="5738813" y="3214689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25612" name="Object 12"/>
          <p:cNvGraphicFramePr>
            <a:graphicFrameLocks noChangeAspect="1"/>
          </p:cNvGraphicFramePr>
          <p:nvPr/>
        </p:nvGraphicFramePr>
        <p:xfrm>
          <a:off x="1524000" y="3786188"/>
          <a:ext cx="2116138" cy="118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8" name="Формула" r:id="rId12" imgW="875920" imgH="495085" progId="Equation.3">
                  <p:embed/>
                </p:oleObj>
              </mc:Choice>
              <mc:Fallback>
                <p:oleObj name="Формула" r:id="rId12" imgW="875920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786188"/>
                        <a:ext cx="2116138" cy="1181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3" name="Rectangle 15"/>
          <p:cNvSpPr>
            <a:spLocks noChangeArrowheads="1"/>
          </p:cNvSpPr>
          <p:nvPr/>
        </p:nvSpPr>
        <p:spPr bwMode="auto">
          <a:xfrm>
            <a:off x="5567363" y="3238501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25614" name="Object 14"/>
          <p:cNvGraphicFramePr>
            <a:graphicFrameLocks noChangeAspect="1"/>
          </p:cNvGraphicFramePr>
          <p:nvPr/>
        </p:nvGraphicFramePr>
        <p:xfrm>
          <a:off x="3952876" y="3857626"/>
          <a:ext cx="2905125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9" name="Формула" r:id="rId14" imgW="1180588" imgH="431613" progId="Equation.3">
                  <p:embed/>
                </p:oleObj>
              </mc:Choice>
              <mc:Fallback>
                <p:oleObj name="Формула" r:id="rId14" imgW="1180588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76" y="3857626"/>
                        <a:ext cx="2905125" cy="1057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5" name="Rectangle 17"/>
          <p:cNvSpPr>
            <a:spLocks noChangeArrowheads="1"/>
          </p:cNvSpPr>
          <p:nvPr/>
        </p:nvSpPr>
        <p:spPr bwMode="auto">
          <a:xfrm>
            <a:off x="5805488" y="3319464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25616" name="Object 16"/>
          <p:cNvGraphicFramePr>
            <a:graphicFrameLocks noChangeAspect="1"/>
          </p:cNvGraphicFramePr>
          <p:nvPr/>
        </p:nvGraphicFramePr>
        <p:xfrm>
          <a:off x="1666876" y="5357813"/>
          <a:ext cx="1452563" cy="58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0" name="Формула" r:id="rId16" imgW="609336" imgH="241195" progId="Equation.3">
                  <p:embed/>
                </p:oleObj>
              </mc:Choice>
              <mc:Fallback>
                <p:oleObj name="Формула" r:id="rId16" imgW="609336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6876" y="5357813"/>
                        <a:ext cx="1452563" cy="588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7" name="Rectangle 19"/>
          <p:cNvSpPr>
            <a:spLocks noChangeArrowheads="1"/>
          </p:cNvSpPr>
          <p:nvPr/>
        </p:nvSpPr>
        <p:spPr bwMode="auto">
          <a:xfrm>
            <a:off x="5719763" y="3238501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25618" name="Object 18"/>
          <p:cNvGraphicFramePr>
            <a:graphicFrameLocks noChangeAspect="1"/>
          </p:cNvGraphicFramePr>
          <p:nvPr/>
        </p:nvGraphicFramePr>
        <p:xfrm>
          <a:off x="3167064" y="5286376"/>
          <a:ext cx="1800225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1" r:id="rId18" imgW="748975" imgH="380835" progId="Equation.3">
                  <p:embed/>
                </p:oleObj>
              </mc:Choice>
              <mc:Fallback>
                <p:oleObj r:id="rId18" imgW="748975" imgH="38083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7064" y="5286376"/>
                        <a:ext cx="1800225" cy="911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9" name="Rectangle 21"/>
          <p:cNvSpPr>
            <a:spLocks noChangeArrowheads="1"/>
          </p:cNvSpPr>
          <p:nvPr/>
        </p:nvSpPr>
        <p:spPr bwMode="auto">
          <a:xfrm>
            <a:off x="5767388" y="3300414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25620" name="Object 20"/>
          <p:cNvGraphicFramePr>
            <a:graphicFrameLocks noChangeAspect="1"/>
          </p:cNvGraphicFramePr>
          <p:nvPr/>
        </p:nvGraphicFramePr>
        <p:xfrm>
          <a:off x="2208214" y="6021388"/>
          <a:ext cx="1989137" cy="696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2" name="Формула" r:id="rId20" imgW="774364" imgH="266584" progId="Equation.3">
                  <p:embed/>
                </p:oleObj>
              </mc:Choice>
              <mc:Fallback>
                <p:oleObj name="Формула" r:id="rId20" imgW="774364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8214" y="6021388"/>
                        <a:ext cx="1989137" cy="696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21" name="Rectangle 23"/>
          <p:cNvSpPr>
            <a:spLocks noChangeArrowheads="1"/>
          </p:cNvSpPr>
          <p:nvPr/>
        </p:nvSpPr>
        <p:spPr bwMode="auto">
          <a:xfrm>
            <a:off x="5795963" y="3300414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25622" name="Object 22"/>
          <p:cNvGraphicFramePr>
            <a:graphicFrameLocks noChangeAspect="1"/>
          </p:cNvGraphicFramePr>
          <p:nvPr/>
        </p:nvGraphicFramePr>
        <p:xfrm>
          <a:off x="5016501" y="6021389"/>
          <a:ext cx="1889125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3" name="Формула" r:id="rId22" imgW="723586" imgH="266584" progId="Equation.3">
                  <p:embed/>
                </p:oleObj>
              </mc:Choice>
              <mc:Fallback>
                <p:oleObj name="Формула" r:id="rId22" imgW="723586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501" y="6021389"/>
                        <a:ext cx="1889125" cy="701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23" name="Rectangle 25"/>
          <p:cNvSpPr>
            <a:spLocks noChangeArrowheads="1"/>
          </p:cNvSpPr>
          <p:nvPr/>
        </p:nvSpPr>
        <p:spPr bwMode="auto">
          <a:xfrm>
            <a:off x="5676900" y="3295651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25624" name="Object 24"/>
          <p:cNvGraphicFramePr>
            <a:graphicFrameLocks noChangeAspect="1"/>
          </p:cNvGraphicFramePr>
          <p:nvPr/>
        </p:nvGraphicFramePr>
        <p:xfrm>
          <a:off x="7707313" y="5949951"/>
          <a:ext cx="2355850" cy="73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4" name="Формула" r:id="rId24" imgW="977476" imgH="304668" progId="Equation.3">
                  <p:embed/>
                </p:oleObj>
              </mc:Choice>
              <mc:Fallback>
                <p:oleObj name="Формула" r:id="rId24" imgW="977476" imgH="30466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07313" y="5949951"/>
                        <a:ext cx="2355850" cy="735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079B5B0F-2C54-4B6D-8179-357E32C3E126}" type="slidenum">
              <a:rPr lang="ru-RU" altLang="ru-RU" sz="1400">
                <a:latin typeface="Arial" panose="020B0604020202020204" pitchFamily="34" charset="0"/>
              </a:rPr>
              <a:pPr eaLnBrk="1" hangingPunct="1"/>
              <a:t>23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78938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75ACFE6D-1AB8-4FC7-9343-0463AE8B0A96}" type="slidenum">
              <a:rPr lang="ru-RU" altLang="ru-RU" sz="1400">
                <a:latin typeface="Arial" panose="020B0604020202020204" pitchFamily="34" charset="0"/>
              </a:rPr>
              <a:pPr eaLnBrk="1" hangingPunct="1"/>
              <a:t>24</a:t>
            </a:fld>
            <a:endParaRPr lang="ru-RU" altLang="ru-RU" sz="1400">
              <a:latin typeface="Arial" panose="020B0604020202020204" pitchFamily="34" charset="0"/>
            </a:endParaRPr>
          </a:p>
        </p:txBody>
      </p:sp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5718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034486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8213" y="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18.4. Пояснение к теории классической электродинамики.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125538"/>
            <a:ext cx="8839200" cy="5732462"/>
          </a:xfrm>
        </p:spPr>
        <p:txBody>
          <a:bodyPr/>
          <a:lstStyle/>
          <a:p>
            <a:pPr marL="0" indent="377825" algn="just"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1.Теорией Максвелла называется последовательная теория единого поля ЭМП, создаваемого произвольной системой зарядов и токов. </a:t>
            </a:r>
          </a:p>
          <a:p>
            <a:pPr marL="0" indent="377825" algn="just"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В этой теории решается основная задача электродинамики – по заданному распределению зарядов и токов отыскиваются характеристики электрического и магнитного полей. </a:t>
            </a:r>
          </a:p>
          <a:p>
            <a:pPr marL="0" indent="377825" algn="just"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Эта теория явилась обобщением важнейших законов, описывающих электрические и магнитные явления (аналогично уравнениям Ньютона и началам термодинамики).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5A93A088-95EF-40C5-BC4C-1DFE3B6FB553}" type="slidenum">
              <a:rPr lang="ru-RU" altLang="ru-RU" sz="1400">
                <a:latin typeface="Arial" panose="020B0604020202020204" pitchFamily="34" charset="0"/>
              </a:rPr>
              <a:pPr eaLnBrk="1" hangingPunct="1"/>
              <a:t>25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3699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ChangeArrowheads="1"/>
          </p:cNvSpPr>
          <p:nvPr/>
        </p:nvSpPr>
        <p:spPr bwMode="auto">
          <a:xfrm>
            <a:off x="1774825" y="404813"/>
            <a:ext cx="8713788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 </a:t>
            </a:r>
            <a:r>
              <a:rPr lang="ru-RU" altLang="ru-RU" sz="2800">
                <a:latin typeface="Times New Roman" panose="02020603050405020304" pitchFamily="18" charset="0"/>
              </a:rPr>
              <a:t>2.    В теории Максвелла рассматриваются макроскопические поля, которые создаются макрозарядами и макротоками.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          Расстояния от источников полей до рассматриваемых точек много больше размеров атомов.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          Периоды изменения переменных электрических и магнитных полей много больше периодов внутренних процессов.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86B7EC6D-DC69-492C-9D40-F8B1C7271AE4}" type="slidenum">
              <a:rPr lang="ru-RU" altLang="ru-RU" sz="1400">
                <a:latin typeface="Arial" panose="020B0604020202020204" pitchFamily="34" charset="0"/>
              </a:rPr>
              <a:pPr eaLnBrk="1" hangingPunct="1"/>
              <a:t>26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4691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52400"/>
            <a:ext cx="8839200" cy="6553200"/>
          </a:xfrm>
        </p:spPr>
        <p:txBody>
          <a:bodyPr/>
          <a:lstStyle/>
          <a:p>
            <a:pPr marL="1588" indent="376238" algn="just"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3. Теория Максвелла имеет феноменологический характер. В ней не рассматривается внутренний механизм явлений в среде. Среда описывается с помощью трёх величин </a:t>
            </a:r>
            <a:r>
              <a:rPr lang="ru-RU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588" indent="376238">
              <a:buNone/>
            </a:pP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88" indent="376238"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4.    Теория Максвелла является теорией близкодействия, согласно которой электрические и магнитные взаимодействия происходят в электрических и магнитных полях и распространяются с конечной скоростью, равной скорости света в данной среде.</a:t>
            </a:r>
            <a:r>
              <a:rPr lang="ru-RU" altLang="ru-RU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2F39D6AD-0921-4707-9BA6-2C0FCD78FBC0}" type="slidenum">
              <a:rPr lang="ru-RU" altLang="ru-RU" sz="1400">
                <a:latin typeface="Arial" panose="020B0604020202020204" pitchFamily="34" charset="0"/>
              </a:rPr>
              <a:pPr eaLnBrk="1" hangingPunct="1"/>
              <a:t>27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91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9" y="188914"/>
            <a:ext cx="8061325" cy="579437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alt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.5. Скорость распространения ЭМП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836614"/>
            <a:ext cx="9144000" cy="5805487"/>
          </a:xfrm>
        </p:spPr>
        <p:txBody>
          <a:bodyPr/>
          <a:lstStyle/>
          <a:p>
            <a:pPr marL="0" indent="377825"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Как только Максвелл понял, что существует единое ЭМП, которое может существовать независимо от источника, он вычислил скорость распространения этого ЭМП.</a:t>
            </a:r>
          </a:p>
          <a:p>
            <a:pPr marL="0" indent="377825"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Магнитное поле, создаваемое зарядом, движущимся в вакууме со скоростью  равно (из закона Био – Савара – Лапласа):</a:t>
            </a:r>
          </a:p>
          <a:p>
            <a:pPr marL="0" indent="377825"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								(1</a:t>
            </a:r>
            <a:r>
              <a:rPr lang="en-US" altLang="ru-RU" sz="2400">
                <a:latin typeface="Times New Roman" panose="02020603050405020304" pitchFamily="18" charset="0"/>
              </a:rPr>
              <a:t>9</a:t>
            </a:r>
            <a:r>
              <a:rPr lang="ru-RU" altLang="ru-RU" sz="2400">
                <a:latin typeface="Times New Roman" panose="02020603050405020304" pitchFamily="18" charset="0"/>
              </a:rPr>
              <a:t>.14)</a:t>
            </a:r>
          </a:p>
          <a:p>
            <a:pPr marL="0" indent="377825">
              <a:buNone/>
            </a:pPr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77825"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Но точечный заряд создаёт и электрическое поле на расстоянии </a:t>
            </a:r>
            <a:r>
              <a:rPr lang="en-US" altLang="ru-RU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377825"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								(1</a:t>
            </a:r>
            <a:r>
              <a:rPr lang="en-US" altLang="ru-RU" sz="2400">
                <a:latin typeface="Times New Roman" panose="02020603050405020304" pitchFamily="18" charset="0"/>
              </a:rPr>
              <a:t>9</a:t>
            </a:r>
            <a:r>
              <a:rPr lang="ru-RU" altLang="ru-RU" sz="2400">
                <a:latin typeface="Times New Roman" panose="02020603050405020304" pitchFamily="18" charset="0"/>
              </a:rPr>
              <a:t>.15.)</a:t>
            </a:r>
          </a:p>
          <a:p>
            <a:pPr marL="0" indent="377825">
              <a:buNone/>
            </a:pPr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77825"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Умножая (1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.14) на </a:t>
            </a:r>
            <a:r>
              <a:rPr lang="ru-RU" altLang="ru-RU" sz="2400">
                <a:latin typeface="Times New Roman" panose="02020603050405020304" pitchFamily="18" charset="0"/>
              </a:rPr>
              <a:t>      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и сравнивая (1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.14) с (1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.15.) можно записать: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30724" name="Rectangle 5"/>
          <p:cNvSpPr>
            <a:spLocks noChangeArrowheads="1"/>
          </p:cNvSpPr>
          <p:nvPr/>
        </p:nvSpPr>
        <p:spPr bwMode="auto">
          <a:xfrm>
            <a:off x="5624513" y="3233739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30725" name="Object 4"/>
          <p:cNvGraphicFramePr>
            <a:graphicFrameLocks noChangeAspect="1"/>
          </p:cNvGraphicFramePr>
          <p:nvPr/>
        </p:nvGraphicFramePr>
        <p:xfrm>
          <a:off x="4800600" y="2565400"/>
          <a:ext cx="2014538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Формула" r:id="rId4" imgW="1054100" imgH="457200" progId="Equation.3">
                  <p:embed/>
                </p:oleObj>
              </mc:Choice>
              <mc:Fallback>
                <p:oleObj name="Формула" r:id="rId4" imgW="10541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2565400"/>
                        <a:ext cx="2014538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6" name="Rectangle 7"/>
          <p:cNvSpPr>
            <a:spLocks noChangeArrowheads="1"/>
          </p:cNvSpPr>
          <p:nvPr/>
        </p:nvSpPr>
        <p:spPr bwMode="auto">
          <a:xfrm>
            <a:off x="5700713" y="3214689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30727" name="Object 6"/>
          <p:cNvGraphicFramePr>
            <a:graphicFrameLocks noChangeAspect="1"/>
          </p:cNvGraphicFramePr>
          <p:nvPr/>
        </p:nvGraphicFramePr>
        <p:xfrm>
          <a:off x="4606926" y="3789364"/>
          <a:ext cx="2036763" cy="1119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" name="Формула" r:id="rId6" imgW="888614" imgH="495085" progId="Equation.3">
                  <p:embed/>
                </p:oleObj>
              </mc:Choice>
              <mc:Fallback>
                <p:oleObj name="Формула" r:id="rId6" imgW="888614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6926" y="3789364"/>
                        <a:ext cx="2036763" cy="1119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8" name="Rectangle 9"/>
          <p:cNvSpPr>
            <a:spLocks noChangeArrowheads="1"/>
          </p:cNvSpPr>
          <p:nvPr/>
        </p:nvSpPr>
        <p:spPr bwMode="auto">
          <a:xfrm>
            <a:off x="6000750" y="3214689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30729" name="Object 8"/>
          <p:cNvGraphicFramePr>
            <a:graphicFrameLocks noChangeAspect="1"/>
          </p:cNvGraphicFramePr>
          <p:nvPr/>
        </p:nvGraphicFramePr>
        <p:xfrm>
          <a:off x="4583114" y="4724400"/>
          <a:ext cx="498475" cy="1074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0" name="Формула" r:id="rId8" imgW="228501" imgH="495085" progId="Equation.3">
                  <p:embed/>
                </p:oleObj>
              </mc:Choice>
              <mc:Fallback>
                <p:oleObj name="Формула" r:id="rId8" imgW="228501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3114" y="4724400"/>
                        <a:ext cx="498475" cy="1074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30" name="Rectangle 11"/>
          <p:cNvSpPr>
            <a:spLocks noChangeArrowheads="1"/>
          </p:cNvSpPr>
          <p:nvPr/>
        </p:nvSpPr>
        <p:spPr bwMode="auto">
          <a:xfrm>
            <a:off x="5619750" y="3300414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30731" name="Object 10"/>
          <p:cNvGraphicFramePr>
            <a:graphicFrameLocks noChangeAspect="1"/>
          </p:cNvGraphicFramePr>
          <p:nvPr/>
        </p:nvGraphicFramePr>
        <p:xfrm>
          <a:off x="5448301" y="5661025"/>
          <a:ext cx="310197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1" name="Формула" r:id="rId10" imgW="1079032" imgH="266584" progId="Equation.3">
                  <p:embed/>
                </p:oleObj>
              </mc:Choice>
              <mc:Fallback>
                <p:oleObj name="Формула" r:id="rId10" imgW="1079032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8301" y="5661025"/>
                        <a:ext cx="3101975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318FF661-6F12-498D-BB6F-3E137976C6A6}" type="slidenum">
              <a:rPr lang="ru-RU" altLang="ru-RU" sz="1400">
                <a:latin typeface="Arial" panose="020B0604020202020204" pitchFamily="34" charset="0"/>
              </a:rPr>
              <a:pPr eaLnBrk="1" hangingPunct="1"/>
              <a:t>28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71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pPr marL="0" indent="377825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Заряд движется со скоростью</a:t>
            </a:r>
            <a:r>
              <a:rPr lang="ru-RU" altLang="ru-RU">
                <a:latin typeface="Times New Roman" panose="02020603050405020304" pitchFamily="18" charset="0"/>
              </a:rPr>
              <a:t>     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но вместе с ним движется и электрическое поле с той же скоростью.</a:t>
            </a:r>
          </a:p>
          <a:p>
            <a:pPr marL="0" indent="377825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Раз поле перемещается следовательно оно переменное, а переменное электрическое поле создает переменное магнитное поле. Тогда</a:t>
            </a:r>
          </a:p>
          <a:p>
            <a:pPr marL="0" indent="377825">
              <a:buNone/>
            </a:pPr>
            <a:r>
              <a:rPr lang="ru-RU" altLang="ru-RU">
                <a:latin typeface="Times New Roman" panose="02020603050405020304" pitchFamily="18" charset="0"/>
              </a:rPr>
              <a:t>								(1</a:t>
            </a:r>
            <a:r>
              <a:rPr lang="en-US" altLang="ru-RU">
                <a:latin typeface="Times New Roman" panose="02020603050405020304" pitchFamily="18" charset="0"/>
              </a:rPr>
              <a:t>9</a:t>
            </a:r>
            <a:r>
              <a:rPr lang="ru-RU" altLang="ru-RU">
                <a:latin typeface="Times New Roman" panose="02020603050405020304" pitchFamily="18" charset="0"/>
              </a:rPr>
              <a:t>.16)</a:t>
            </a:r>
          </a:p>
          <a:p>
            <a:pPr marL="0" indent="377825"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где  </a:t>
            </a:r>
            <a:r>
              <a:rPr lang="ru-RU" altLang="ru-RU">
                <a:latin typeface="Times New Roman" panose="02020603050405020304" pitchFamily="18" charset="0"/>
              </a:rPr>
              <a:t>            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– скорость распростр. электрического поля.</a:t>
            </a:r>
          </a:p>
          <a:p>
            <a:pPr marL="0" indent="377825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С другой стороны при рассмотрении явления электромагнитной индукции     мы получили, что магнитное поле</a:t>
            </a:r>
            <a:r>
              <a:rPr lang="ru-RU" altLang="ru-RU">
                <a:latin typeface="Times New Roman" panose="02020603050405020304" pitchFamily="18" charset="0"/>
              </a:rPr>
              <a:t>   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, двигаясь со скоростью </a:t>
            </a:r>
            <a:r>
              <a:rPr lang="ru-RU" altLang="ru-RU">
                <a:latin typeface="Times New Roman" panose="02020603050405020304" pitchFamily="18" charset="0"/>
              </a:rPr>
              <a:t>    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порождает вихревое электрическое поле</a:t>
            </a:r>
            <a:r>
              <a:rPr lang="ru-RU" altLang="ru-RU">
                <a:latin typeface="Times New Roman" panose="02020603050405020304" pitchFamily="18" charset="0"/>
              </a:rPr>
              <a:t>    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0" indent="377825">
              <a:buNone/>
            </a:pPr>
            <a:r>
              <a:rPr lang="ru-RU" altLang="ru-RU">
                <a:latin typeface="Times New Roman" panose="02020603050405020304" pitchFamily="18" charset="0"/>
              </a:rPr>
              <a:t>								(14.5.5)</a:t>
            </a:r>
          </a:p>
        </p:txBody>
      </p:sp>
      <p:sp>
        <p:nvSpPr>
          <p:cNvPr id="31747" name="Rectangle 5"/>
          <p:cNvSpPr>
            <a:spLocks noChangeArrowheads="1"/>
          </p:cNvSpPr>
          <p:nvPr/>
        </p:nvSpPr>
        <p:spPr bwMode="auto">
          <a:xfrm>
            <a:off x="5605463" y="3300414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5808663" y="1939925"/>
          <a:ext cx="2697162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name="Формула" r:id="rId4" imgW="1143000" imgH="266700" progId="Equation.3">
                  <p:embed/>
                </p:oleObj>
              </mc:Choice>
              <mc:Fallback>
                <p:oleObj name="Формула" r:id="rId4" imgW="11430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8663" y="1939925"/>
                        <a:ext cx="2697162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9" name="Rectangle 7"/>
          <p:cNvSpPr>
            <a:spLocks noChangeArrowheads="1"/>
          </p:cNvSpPr>
          <p:nvPr/>
        </p:nvSpPr>
        <p:spPr bwMode="auto">
          <a:xfrm>
            <a:off x="6034088" y="3338514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31750" name="Object 6"/>
          <p:cNvGraphicFramePr>
            <a:graphicFrameLocks noChangeAspect="1"/>
          </p:cNvGraphicFramePr>
          <p:nvPr/>
        </p:nvGraphicFramePr>
        <p:xfrm>
          <a:off x="6600825" y="1"/>
          <a:ext cx="376238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r:id="rId6" imgW="126725" imgH="177415" progId="Equation.3">
                  <p:embed/>
                </p:oleObj>
              </mc:Choice>
              <mc:Fallback>
                <p:oleObj r:id="rId6" imgW="126725" imgH="17741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0825" y="1"/>
                        <a:ext cx="376238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1" name="Rectangle 9"/>
          <p:cNvSpPr>
            <a:spLocks noChangeArrowheads="1"/>
          </p:cNvSpPr>
          <p:nvPr/>
        </p:nvSpPr>
        <p:spPr bwMode="auto">
          <a:xfrm>
            <a:off x="5867400" y="3319464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31752" name="Object 8"/>
          <p:cNvGraphicFramePr>
            <a:graphicFrameLocks noChangeAspect="1"/>
          </p:cNvGraphicFramePr>
          <p:nvPr/>
        </p:nvGraphicFramePr>
        <p:xfrm>
          <a:off x="2566989" y="2457450"/>
          <a:ext cx="1152525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4" r:id="rId8" imgW="457002" imgH="215806" progId="Equation.3">
                  <p:embed/>
                </p:oleObj>
              </mc:Choice>
              <mc:Fallback>
                <p:oleObj r:id="rId8" imgW="457002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6989" y="2457450"/>
                        <a:ext cx="1152525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3" name="Rectangle 11"/>
          <p:cNvSpPr>
            <a:spLocks noChangeArrowheads="1"/>
          </p:cNvSpPr>
          <p:nvPr/>
        </p:nvSpPr>
        <p:spPr bwMode="auto">
          <a:xfrm>
            <a:off x="6019800" y="3328989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31754" name="Object 10"/>
          <p:cNvGraphicFramePr>
            <a:graphicFrameLocks noChangeAspect="1"/>
          </p:cNvGraphicFramePr>
          <p:nvPr/>
        </p:nvGraphicFramePr>
        <p:xfrm>
          <a:off x="4079876" y="3716339"/>
          <a:ext cx="403225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5" r:id="rId10" imgW="152268" imgH="203024" progId="Equation.3">
                  <p:embed/>
                </p:oleObj>
              </mc:Choice>
              <mc:Fallback>
                <p:oleObj r:id="rId10" imgW="152268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9876" y="3716339"/>
                        <a:ext cx="403225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5" name="Rectangle 13"/>
          <p:cNvSpPr>
            <a:spLocks noChangeArrowheads="1"/>
          </p:cNvSpPr>
          <p:nvPr/>
        </p:nvSpPr>
        <p:spPr bwMode="auto">
          <a:xfrm>
            <a:off x="6096000" y="3352801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31756" name="Object 12"/>
          <p:cNvGraphicFramePr>
            <a:graphicFrameLocks noChangeAspect="1"/>
          </p:cNvGraphicFramePr>
          <p:nvPr/>
        </p:nvGraphicFramePr>
        <p:xfrm>
          <a:off x="8256589" y="3789364"/>
          <a:ext cx="409575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6" r:id="rId12" imgW="203024" imgH="215713" progId="Equation.3">
                  <p:embed/>
                </p:oleObj>
              </mc:Choice>
              <mc:Fallback>
                <p:oleObj r:id="rId12" imgW="203024" imgH="2157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6589" y="3789364"/>
                        <a:ext cx="409575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7" name="Rectangle 15"/>
          <p:cNvSpPr>
            <a:spLocks noChangeArrowheads="1"/>
          </p:cNvSpPr>
          <p:nvPr/>
        </p:nvSpPr>
        <p:spPr bwMode="auto">
          <a:xfrm>
            <a:off x="6015038" y="3328989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31758" name="Object 14"/>
          <p:cNvGraphicFramePr>
            <a:graphicFrameLocks noChangeAspect="1"/>
          </p:cNvGraphicFramePr>
          <p:nvPr/>
        </p:nvGraphicFramePr>
        <p:xfrm>
          <a:off x="6096000" y="4076701"/>
          <a:ext cx="425450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7" r:id="rId14" imgW="164957" imgH="203024" progId="Equation.3">
                  <p:embed/>
                </p:oleObj>
              </mc:Choice>
              <mc:Fallback>
                <p:oleObj r:id="rId14" imgW="164957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4076701"/>
                        <a:ext cx="425450" cy="525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9" name="Rectangle 17"/>
          <p:cNvSpPr>
            <a:spLocks noChangeArrowheads="1"/>
          </p:cNvSpPr>
          <p:nvPr/>
        </p:nvSpPr>
        <p:spPr bwMode="auto">
          <a:xfrm>
            <a:off x="5653088" y="3309939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31760" name="Object 16"/>
          <p:cNvGraphicFramePr>
            <a:graphicFrameLocks noChangeAspect="1"/>
          </p:cNvGraphicFramePr>
          <p:nvPr/>
        </p:nvGraphicFramePr>
        <p:xfrm>
          <a:off x="3575050" y="4995863"/>
          <a:ext cx="2808288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8" name="Формула" r:id="rId16" imgW="876300" imgH="241300" progId="Equation.3">
                  <p:embed/>
                </p:oleObj>
              </mc:Choice>
              <mc:Fallback>
                <p:oleObj name="Формула" r:id="rId16" imgW="8763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5050" y="4995863"/>
                        <a:ext cx="2808288" cy="768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61" name="Rectangle 19"/>
          <p:cNvSpPr>
            <a:spLocks noChangeArrowheads="1"/>
          </p:cNvSpPr>
          <p:nvPr/>
        </p:nvSpPr>
        <p:spPr bwMode="auto">
          <a:xfrm>
            <a:off x="4752975" y="2605089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pic>
        <p:nvPicPr>
          <p:cNvPr id="31762" name="Picture 18" descr="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726" y="4216400"/>
            <a:ext cx="3851275" cy="264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B2BCF2DF-F2BB-4F7C-85D8-0E2D90BA1923}" type="slidenum">
              <a:rPr lang="ru-RU" altLang="ru-RU" sz="1400">
                <a:latin typeface="Arial" panose="020B0604020202020204" pitchFamily="34" charset="0"/>
              </a:rPr>
              <a:pPr eaLnBrk="1" hangingPunct="1"/>
              <a:t>29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05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00" name="emw[1].avi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9E728BBA-0B12-4E29-975F-5705BEFFF84F}" type="slidenum">
              <a:rPr lang="ru-RU" altLang="ru-RU" sz="1400">
                <a:latin typeface="Arial" panose="020B0604020202020204" pitchFamily="34" charset="0"/>
              </a:rPr>
              <a:pPr eaLnBrk="1" hangingPunct="1"/>
              <a:t>30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503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" fill="hold"/>
                                        <p:tgtEl>
                                          <p:spTgt spid="553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53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53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300"/>
                  </p:tgtEl>
                </p:cond>
              </p:nextCondLst>
            </p:seq>
            <p:video>
              <p:cMediaNode>
                <p:cTn id="12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5300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 descr="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176" y="3919538"/>
            <a:ext cx="5292725" cy="293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Rectangle 5"/>
          <p:cNvSpPr>
            <a:spLocks noChangeArrowheads="1"/>
          </p:cNvSpPr>
          <p:nvPr/>
        </p:nvSpPr>
        <p:spPr bwMode="auto">
          <a:xfrm>
            <a:off x="1524000" y="0"/>
            <a:ext cx="91440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>
                <a:latin typeface="Times New Roman" panose="02020603050405020304" pitchFamily="18" charset="0"/>
              </a:rPr>
              <a:t>	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Если переменное электрическое и магнитное поля порождают друг друга, то они обязаны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двигаться с одинаковой скоростью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(в противном случае явление электромагнитной индукции, и ток смещения мы наблюдали от случая к случаю, изредка, а не всегда, в любом случае).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Итак </a:t>
            </a:r>
          </a:p>
        </p:txBody>
      </p:sp>
      <p:graphicFrame>
        <p:nvGraphicFramePr>
          <p:cNvPr id="33796" name="Object 6"/>
          <p:cNvGraphicFramePr>
            <a:graphicFrameLocks noChangeAspect="1"/>
          </p:cNvGraphicFramePr>
          <p:nvPr/>
        </p:nvGraphicFramePr>
        <p:xfrm>
          <a:off x="3648076" y="3068639"/>
          <a:ext cx="3311525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" r:id="rId5" imgW="1002865" imgH="228501" progId="Equation.3">
                  <p:embed/>
                </p:oleObj>
              </mc:Choice>
              <mc:Fallback>
                <p:oleObj r:id="rId5" imgW="1002865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8076" y="3068639"/>
                        <a:ext cx="3311525" cy="75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AA4E3555-3F03-45D6-AAC9-E9B03F93ED67}" type="slidenum">
              <a:rPr lang="ru-RU" altLang="ru-RU" sz="1400">
                <a:latin typeface="Arial" panose="020B0604020202020204" pitchFamily="34" charset="0"/>
              </a:rPr>
              <a:pPr eaLnBrk="1" hangingPunct="1"/>
              <a:t>31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7449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>
          <a:xfrm>
            <a:off x="1992314" y="331788"/>
            <a:ext cx="7775575" cy="260350"/>
          </a:xfrm>
        </p:spPr>
        <p:txBody>
          <a:bodyPr/>
          <a:lstStyle/>
          <a:p>
            <a:r>
              <a:rPr lang="en-US" altLang="ru-RU" sz="11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altLang="ru-RU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47851" y="981076"/>
            <a:ext cx="8640763" cy="5688013"/>
          </a:xfrm>
        </p:spPr>
        <p:txBody>
          <a:bodyPr/>
          <a:lstStyle/>
          <a:p>
            <a:pPr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Теперь заменив      на     , можно записать:</a:t>
            </a:r>
          </a:p>
          <a:p>
            <a:pPr>
              <a:defRPr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  (знак ' указывает, что одно поле порождает другое и наоборот).</a:t>
            </a:r>
          </a:p>
          <a:p>
            <a:pPr>
              <a:defRPr/>
            </a:pP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Поскольку вектор выражаемый векторным произведением, всегда перпендикулярен к обоим перемножаемым векторам, то из (1</a:t>
            </a:r>
            <a:r>
              <a:rPr lang="en-US" altLang="ru-RU" sz="2400" i="1" dirty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.17)  следует, что </a:t>
            </a:r>
            <a:r>
              <a:rPr lang="ru-RU" alt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векторы</a:t>
            </a:r>
            <a:r>
              <a:rPr lang="ru-RU" altLang="ru-RU" sz="2400" b="1" i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alt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altLang="ru-RU" sz="2400" b="1" i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altLang="ru-RU" sz="24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вза</a:t>
            </a:r>
            <a:endParaRPr lang="ru-RU" altLang="ru-RU" sz="24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  <a:defRPr/>
            </a:pPr>
            <a:r>
              <a:rPr lang="ru-RU" alt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altLang="ru-RU" sz="24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имно</a:t>
            </a:r>
            <a:r>
              <a:rPr lang="ru-RU" alt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перпендикулярны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4820" name="Объект 4"/>
          <p:cNvGraphicFramePr>
            <a:graphicFrameLocks noChangeAspect="1"/>
          </p:cNvGraphicFramePr>
          <p:nvPr/>
        </p:nvGraphicFramePr>
        <p:xfrm>
          <a:off x="4367213" y="981075"/>
          <a:ext cx="347662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" r:id="rId3" imgW="152268" imgH="203024" progId="Equation.3">
                  <p:embed/>
                </p:oleObj>
              </mc:Choice>
              <mc:Fallback>
                <p:oleObj r:id="rId3" imgW="152268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7213" y="981075"/>
                        <a:ext cx="347662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1" name="Объект 5"/>
          <p:cNvGraphicFramePr>
            <a:graphicFrameLocks noChangeAspect="1"/>
          </p:cNvGraphicFramePr>
          <p:nvPr/>
        </p:nvGraphicFramePr>
        <p:xfrm>
          <a:off x="5159376" y="981075"/>
          <a:ext cx="309563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" r:id="rId5" imgW="164957" imgH="203024" progId="Equation.3">
                  <p:embed/>
                </p:oleObj>
              </mc:Choice>
              <mc:Fallback>
                <p:oleObj r:id="rId5" imgW="164957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9376" y="981075"/>
                        <a:ext cx="309563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2" name="Объект 6"/>
          <p:cNvGraphicFramePr>
            <a:graphicFrameLocks noChangeAspect="1"/>
          </p:cNvGraphicFramePr>
          <p:nvPr/>
        </p:nvGraphicFramePr>
        <p:xfrm>
          <a:off x="2566989" y="1412875"/>
          <a:ext cx="4725987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2" name="Формула" r:id="rId7" imgW="2654300" imgH="279400" progId="Equation.3">
                  <p:embed/>
                </p:oleObj>
              </mc:Choice>
              <mc:Fallback>
                <p:oleObj name="Формула" r:id="rId7" imgW="26543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6989" y="1412875"/>
                        <a:ext cx="4725987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3" name="Объект 7"/>
          <p:cNvGraphicFramePr>
            <a:graphicFrameLocks noChangeAspect="1"/>
          </p:cNvGraphicFramePr>
          <p:nvPr/>
        </p:nvGraphicFramePr>
        <p:xfrm>
          <a:off x="3863976" y="2060576"/>
          <a:ext cx="2016125" cy="49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3" name="Формула" r:id="rId9" imgW="1155700" imgH="279400" progId="Equation.3">
                  <p:embed/>
                </p:oleObj>
              </mc:Choice>
              <mc:Fallback>
                <p:oleObj name="Формула" r:id="rId9" imgW="11557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3976" y="2060576"/>
                        <a:ext cx="2016125" cy="493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4" name="Объект 8"/>
          <p:cNvGraphicFramePr>
            <a:graphicFrameLocks noChangeAspect="1"/>
          </p:cNvGraphicFramePr>
          <p:nvPr/>
        </p:nvGraphicFramePr>
        <p:xfrm>
          <a:off x="3935413" y="2636838"/>
          <a:ext cx="1655762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4" name="Формула" r:id="rId11" imgW="977900" imgH="279400" progId="Equation.3">
                  <p:embed/>
                </p:oleObj>
              </mc:Choice>
              <mc:Fallback>
                <p:oleObj name="Формула" r:id="rId11" imgW="9779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5413" y="2636838"/>
                        <a:ext cx="1655762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5" name="Объект 9"/>
          <p:cNvGraphicFramePr>
            <a:graphicFrameLocks noChangeAspect="1"/>
          </p:cNvGraphicFramePr>
          <p:nvPr/>
        </p:nvGraphicFramePr>
        <p:xfrm>
          <a:off x="7192964" y="4724401"/>
          <a:ext cx="72707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5" r:id="rId13" imgW="342751" imgH="241195" progId="Equation.3">
                  <p:embed/>
                </p:oleObj>
              </mc:Choice>
              <mc:Fallback>
                <p:oleObj r:id="rId13" imgW="342751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2964" y="4724401"/>
                        <a:ext cx="727075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6" name="Объект 10"/>
          <p:cNvGraphicFramePr>
            <a:graphicFrameLocks noChangeAspect="1"/>
          </p:cNvGraphicFramePr>
          <p:nvPr/>
        </p:nvGraphicFramePr>
        <p:xfrm>
          <a:off x="8183563" y="4724401"/>
          <a:ext cx="360362" cy="379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6" r:id="rId15" imgW="190417" imgH="203112" progId="Equation.3">
                  <p:embed/>
                </p:oleObj>
              </mc:Choice>
              <mc:Fallback>
                <p:oleObj r:id="rId15" imgW="190417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83563" y="4724401"/>
                        <a:ext cx="360362" cy="379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55AD0BB9-B73A-4027-B88E-2BE0B2B1D760}" type="slidenum">
              <a:rPr lang="ru-RU" altLang="ru-RU" sz="1400">
                <a:latin typeface="Arial" panose="020B0604020202020204" pitchFamily="34" charset="0"/>
              </a:rPr>
              <a:pPr eaLnBrk="1" hangingPunct="1"/>
              <a:t>32</a:t>
            </a:fld>
            <a:endParaRPr lang="ru-RU" altLang="ru-RU" sz="1400">
              <a:latin typeface="Arial" panose="020B0604020202020204" pitchFamily="34" charset="0"/>
            </a:endParaRPr>
          </a:p>
        </p:txBody>
      </p:sp>
      <p:sp>
        <p:nvSpPr>
          <p:cNvPr id="34828" name="TextBox 1"/>
          <p:cNvSpPr txBox="1">
            <a:spLocks noChangeArrowheads="1"/>
          </p:cNvSpPr>
          <p:nvPr/>
        </p:nvSpPr>
        <p:spPr bwMode="auto">
          <a:xfrm>
            <a:off x="6651626" y="2603501"/>
            <a:ext cx="1082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17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2400">
                <a:latin typeface="Times New Roman" panose="02020603050405020304" pitchFamily="18" charset="0"/>
              </a:rPr>
              <a:t>(</a:t>
            </a:r>
            <a:r>
              <a:rPr lang="ru-RU" altLang="ru-RU" sz="2400">
                <a:latin typeface="Times New Roman" panose="02020603050405020304" pitchFamily="18" charset="0"/>
              </a:rPr>
              <a:t>1</a:t>
            </a:r>
            <a:r>
              <a:rPr lang="en-US" altLang="ru-RU" sz="2400">
                <a:latin typeface="Times New Roman" panose="02020603050405020304" pitchFamily="18" charset="0"/>
              </a:rPr>
              <a:t>9</a:t>
            </a:r>
            <a:r>
              <a:rPr lang="ru-RU" altLang="ru-RU" sz="2400">
                <a:latin typeface="Times New Roman" panose="02020603050405020304" pitchFamily="18" charset="0"/>
              </a:rPr>
              <a:t>.17)</a:t>
            </a:r>
          </a:p>
        </p:txBody>
      </p:sp>
    </p:spTree>
    <p:extLst>
      <p:ext uri="{BB962C8B-B14F-4D97-AF65-F5344CB8AC3E}">
        <p14:creationId xmlns:p14="http://schemas.microsoft.com/office/powerpoint/2010/main" val="9467057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52400"/>
            <a:ext cx="8839200" cy="6948488"/>
          </a:xfrm>
        </p:spPr>
        <p:txBody>
          <a:bodyPr/>
          <a:lstStyle/>
          <a:p>
            <a:pPr marL="1588" indent="287338" algn="just">
              <a:buNone/>
              <a:defRPr/>
            </a:pP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Причём</a:t>
            </a:r>
            <a:r>
              <a:rPr lang="ru-RU" alt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все три вектора образуют правовинтовую систему в направлении</a:t>
            </a:r>
          </a:p>
          <a:p>
            <a:pPr marL="1588" indent="287338" algn="ctr">
              <a:buNone/>
              <a:defRPr/>
            </a:pPr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  <a:p>
            <a:pPr marL="1588" indent="287338" algn="just">
              <a:buNone/>
              <a:defRPr/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Так как векторы взаимно перпендикулярны, то</a:t>
            </a:r>
            <a:endParaRPr lang="ru-RU" altLang="ru-RU" dirty="0">
              <a:latin typeface="Times New Roman" pitchFamily="18" charset="0"/>
            </a:endParaRPr>
          </a:p>
          <a:p>
            <a:pPr marL="1588" indent="287338" algn="just">
              <a:buNone/>
              <a:defRPr/>
            </a:pPr>
            <a:endParaRPr lang="ru-RU" altLang="ru-RU" dirty="0">
              <a:latin typeface="Times New Roman" pitchFamily="18" charset="0"/>
            </a:endParaRPr>
          </a:p>
          <a:p>
            <a:pPr marL="1588" indent="287338" algn="just">
              <a:buNone/>
              <a:defRPr/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Тогда абсолютные значения векторов</a:t>
            </a:r>
            <a:r>
              <a:rPr lang="ru-RU" altLang="ru-RU" dirty="0">
                <a:latin typeface="Times New Roman" pitchFamily="18" charset="0"/>
              </a:rPr>
              <a:t>		</a:t>
            </a:r>
          </a:p>
          <a:p>
            <a:pPr marL="1588" indent="287338">
              <a:buNone/>
              <a:defRPr/>
            </a:pPr>
            <a:r>
              <a:rPr lang="ru-RU" altLang="ru-RU" dirty="0">
                <a:latin typeface="Times New Roman" pitchFamily="18" charset="0"/>
              </a:rPr>
              <a:t>				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   и    </a:t>
            </a:r>
            <a:r>
              <a:rPr lang="ru-RU" altLang="ru-RU" dirty="0">
                <a:latin typeface="Times New Roman" pitchFamily="18" charset="0"/>
              </a:rPr>
              <a:t>	  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         ,</a:t>
            </a:r>
          </a:p>
          <a:p>
            <a:pPr marL="1588" indent="287338" algn="just">
              <a:buNone/>
              <a:defRPr/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или  </a:t>
            </a:r>
            <a:r>
              <a:rPr lang="ru-RU" altLang="ru-RU" dirty="0">
                <a:latin typeface="Times New Roman" pitchFamily="18" charset="0"/>
              </a:rPr>
              <a:t>		                                    ,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следовательно</a:t>
            </a:r>
            <a:endParaRPr lang="ru-RU" altLang="ru-RU" dirty="0">
              <a:latin typeface="Times New Roman" pitchFamily="18" charset="0"/>
            </a:endParaRPr>
          </a:p>
          <a:p>
            <a:pPr marL="1588" indent="287338" algn="just">
              <a:buNone/>
              <a:defRPr/>
            </a:pPr>
            <a:endParaRPr lang="ru-RU" altLang="ru-RU" dirty="0">
              <a:latin typeface="Times New Roman" pitchFamily="18" charset="0"/>
            </a:endParaRPr>
          </a:p>
          <a:p>
            <a:pPr marL="1588" indent="287338">
              <a:buNone/>
              <a:defRPr/>
            </a:pPr>
            <a:endParaRPr lang="ru-RU" altLang="ru-RU" dirty="0">
              <a:latin typeface="Times New Roman" pitchFamily="18" charset="0"/>
            </a:endParaRPr>
          </a:p>
          <a:p>
            <a:pPr marL="1588" indent="287338" algn="just">
              <a:buNone/>
              <a:defRPr/>
            </a:pPr>
            <a:r>
              <a:rPr lang="ru-RU" altLang="ru-RU" dirty="0">
                <a:latin typeface="Times New Roman" pitchFamily="18" charset="0"/>
              </a:rPr>
              <a:t>						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это и есть скорость </a:t>
            </a:r>
            <a:endParaRPr lang="ru-RU" altLang="ru-RU" dirty="0">
              <a:latin typeface="Times New Roman" pitchFamily="18" charset="0"/>
            </a:endParaRPr>
          </a:p>
          <a:p>
            <a:pPr marL="1588" indent="287338">
              <a:buNone/>
              <a:defRPr/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распространения ЭМП в вакууме и равна она скорости света  </a:t>
            </a:r>
            <a:r>
              <a:rPr lang="ru-RU" altLang="ru-RU" i="1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altLang="ru-RU" dirty="0">
              <a:latin typeface="Times New Roman" pitchFamily="18" charset="0"/>
            </a:endParaRPr>
          </a:p>
        </p:txBody>
      </p:sp>
      <p:sp>
        <p:nvSpPr>
          <p:cNvPr id="35843" name="Rectangle 5"/>
          <p:cNvSpPr>
            <a:spLocks noChangeArrowheads="1"/>
          </p:cNvSpPr>
          <p:nvPr/>
        </p:nvSpPr>
        <p:spPr bwMode="auto">
          <a:xfrm>
            <a:off x="5653088" y="3319464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35844" name="Object 4"/>
          <p:cNvGraphicFramePr>
            <a:graphicFrameLocks noChangeAspect="1"/>
          </p:cNvGraphicFramePr>
          <p:nvPr/>
        </p:nvGraphicFramePr>
        <p:xfrm>
          <a:off x="5951538" y="908051"/>
          <a:ext cx="2520950" cy="66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" r:id="rId4" imgW="888614" imgH="215806" progId="Equation.3">
                  <p:embed/>
                </p:oleObj>
              </mc:Choice>
              <mc:Fallback>
                <p:oleObj r:id="rId4" imgW="888614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1538" y="908051"/>
                        <a:ext cx="2520950" cy="665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5" name="Rectangle 7"/>
          <p:cNvSpPr>
            <a:spLocks noChangeArrowheads="1"/>
          </p:cNvSpPr>
          <p:nvPr/>
        </p:nvSpPr>
        <p:spPr bwMode="auto">
          <a:xfrm>
            <a:off x="5014913" y="3309939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35846" name="Object 6"/>
          <p:cNvGraphicFramePr>
            <a:graphicFrameLocks noChangeAspect="1"/>
          </p:cNvGraphicFramePr>
          <p:nvPr/>
        </p:nvGraphicFramePr>
        <p:xfrm>
          <a:off x="3863975" y="2117725"/>
          <a:ext cx="489585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" r:id="rId6" imgW="2159000" imgH="241300" progId="Equation.3">
                  <p:embed/>
                </p:oleObj>
              </mc:Choice>
              <mc:Fallback>
                <p:oleObj r:id="rId6" imgW="21590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3975" y="2117725"/>
                        <a:ext cx="4895850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7" name="Rectangle 9"/>
          <p:cNvSpPr>
            <a:spLocks noChangeArrowheads="1"/>
          </p:cNvSpPr>
          <p:nvPr/>
        </p:nvSpPr>
        <p:spPr bwMode="auto">
          <a:xfrm>
            <a:off x="5748338" y="3309939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35848" name="Object 8"/>
          <p:cNvGraphicFramePr>
            <a:graphicFrameLocks noChangeAspect="1"/>
          </p:cNvGraphicFramePr>
          <p:nvPr/>
        </p:nvGraphicFramePr>
        <p:xfrm>
          <a:off x="3478213" y="3043239"/>
          <a:ext cx="1897062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6" name="Формула" r:id="rId8" imgW="825500" imgH="279400" progId="Equation.3">
                  <p:embed/>
                </p:oleObj>
              </mc:Choice>
              <mc:Fallback>
                <p:oleObj name="Формула" r:id="rId8" imgW="8255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8213" y="3043239"/>
                        <a:ext cx="1897062" cy="638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9" name="Rectangle 11"/>
          <p:cNvSpPr>
            <a:spLocks noChangeArrowheads="1"/>
          </p:cNvSpPr>
          <p:nvPr/>
        </p:nvSpPr>
        <p:spPr bwMode="auto">
          <a:xfrm>
            <a:off x="5757863" y="3309939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35850" name="Object 10"/>
          <p:cNvGraphicFramePr>
            <a:graphicFrameLocks noChangeAspect="1"/>
          </p:cNvGraphicFramePr>
          <p:nvPr/>
        </p:nvGraphicFramePr>
        <p:xfrm>
          <a:off x="6143625" y="3017838"/>
          <a:ext cx="1830388" cy="627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7" name="Формула" r:id="rId10" imgW="800100" imgH="279400" progId="Equation.3">
                  <p:embed/>
                </p:oleObj>
              </mc:Choice>
              <mc:Fallback>
                <p:oleObj name="Формула" r:id="rId10" imgW="8001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3625" y="3017838"/>
                        <a:ext cx="1830388" cy="627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51" name="Rectangle 13"/>
          <p:cNvSpPr>
            <a:spLocks noChangeArrowheads="1"/>
          </p:cNvSpPr>
          <p:nvPr/>
        </p:nvSpPr>
        <p:spPr bwMode="auto">
          <a:xfrm>
            <a:off x="5405438" y="3309939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35852" name="Object 12"/>
          <p:cNvGraphicFramePr>
            <a:graphicFrameLocks noChangeAspect="1"/>
          </p:cNvGraphicFramePr>
          <p:nvPr/>
        </p:nvGraphicFramePr>
        <p:xfrm>
          <a:off x="3287714" y="3573463"/>
          <a:ext cx="4054475" cy="690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8" name="Формула" r:id="rId12" imgW="1625600" imgH="279400" progId="Equation.3">
                  <p:embed/>
                </p:oleObj>
              </mc:Choice>
              <mc:Fallback>
                <p:oleObj name="Формула" r:id="rId12" imgW="16256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7714" y="3573463"/>
                        <a:ext cx="4054475" cy="690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53" name="Rectangle 15"/>
          <p:cNvSpPr>
            <a:spLocks noChangeArrowheads="1"/>
          </p:cNvSpPr>
          <p:nvPr/>
        </p:nvSpPr>
        <p:spPr bwMode="auto">
          <a:xfrm>
            <a:off x="5638800" y="3200401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35854" name="Object 14"/>
          <p:cNvGraphicFramePr>
            <a:graphicFrameLocks noChangeAspect="1"/>
          </p:cNvGraphicFramePr>
          <p:nvPr/>
        </p:nvGraphicFramePr>
        <p:xfrm>
          <a:off x="3870326" y="4586289"/>
          <a:ext cx="2189163" cy="1049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9" name="Формула" r:id="rId14" imgW="926698" imgH="444307" progId="Equation.3">
                  <p:embed/>
                </p:oleObj>
              </mc:Choice>
              <mc:Fallback>
                <p:oleObj name="Формула" r:id="rId14" imgW="926698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0326" y="4586289"/>
                        <a:ext cx="2189163" cy="1049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55" name="Rectangle 17"/>
          <p:cNvSpPr>
            <a:spLocks noChangeArrowheads="1"/>
          </p:cNvSpPr>
          <p:nvPr/>
        </p:nvSpPr>
        <p:spPr bwMode="auto">
          <a:xfrm>
            <a:off x="4514850" y="3200401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35856" name="Oval 18"/>
          <p:cNvSpPr>
            <a:spLocks noChangeArrowheads="1"/>
          </p:cNvSpPr>
          <p:nvPr/>
        </p:nvSpPr>
        <p:spPr bwMode="auto">
          <a:xfrm>
            <a:off x="5375276" y="765175"/>
            <a:ext cx="3529013" cy="935038"/>
          </a:xfrm>
          <a:prstGeom prst="ellipse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499166A7-4EE9-4317-9AE7-DF8BAB1BA6AA}" type="slidenum">
              <a:rPr lang="ru-RU" altLang="ru-RU" sz="1400">
                <a:latin typeface="Arial" panose="020B0604020202020204" pitchFamily="34" charset="0"/>
              </a:rPr>
              <a:pPr eaLnBrk="1" hangingPunct="1"/>
              <a:t>33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55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6" name="Object 4"/>
          <p:cNvGraphicFramePr>
            <a:graphicFrameLocks noChangeAspect="1"/>
          </p:cNvGraphicFramePr>
          <p:nvPr/>
        </p:nvGraphicFramePr>
        <p:xfrm>
          <a:off x="4373564" y="176213"/>
          <a:ext cx="3444875" cy="168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8" name="Формула" r:id="rId3" imgW="1041400" imgH="508000" progId="Equation.3">
                  <p:embed/>
                </p:oleObj>
              </mc:Choice>
              <mc:Fallback>
                <p:oleObj name="Формула" r:id="rId3" imgW="1041400" imgH="508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3564" y="176213"/>
                        <a:ext cx="3444875" cy="1681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7" name="Object 5"/>
          <p:cNvGraphicFramePr>
            <a:graphicFrameLocks noChangeAspect="1"/>
          </p:cNvGraphicFramePr>
          <p:nvPr/>
        </p:nvGraphicFramePr>
        <p:xfrm>
          <a:off x="1830389" y="3789364"/>
          <a:ext cx="8675687" cy="122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" name="Формула" r:id="rId5" imgW="3175000" imgH="457200" progId="Equation.3">
                  <p:embed/>
                </p:oleObj>
              </mc:Choice>
              <mc:Fallback>
                <p:oleObj name="Формула" r:id="rId5" imgW="31750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0389" y="3789364"/>
                        <a:ext cx="8675687" cy="12287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8" name="Rectangle 6"/>
          <p:cNvSpPr>
            <a:spLocks noChangeArrowheads="1"/>
          </p:cNvSpPr>
          <p:nvPr/>
        </p:nvSpPr>
        <p:spPr bwMode="auto">
          <a:xfrm>
            <a:off x="1774826" y="1916114"/>
            <a:ext cx="8893175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7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это и есть скорость распространения ЭМП в вакууме и равна она скорости света  </a:t>
            </a:r>
            <a:r>
              <a:rPr lang="ru-RU" altLang="ru-RU" sz="4000" b="1" i="1">
                <a:latin typeface="Times New Roman" panose="02020603050405020304" pitchFamily="18" charset="0"/>
              </a:rPr>
              <a:t>с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36869" name="Oval 7"/>
          <p:cNvSpPr>
            <a:spLocks noChangeArrowheads="1"/>
          </p:cNvSpPr>
          <p:nvPr/>
        </p:nvSpPr>
        <p:spPr bwMode="auto">
          <a:xfrm>
            <a:off x="3719513" y="188913"/>
            <a:ext cx="4824412" cy="1778000"/>
          </a:xfrm>
          <a:prstGeom prst="ellipse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SzPct val="85000"/>
              <a:buBlip>
                <a:blip r:embed="rId7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4E87484E-B7F0-4BE9-9E15-3ADD9F333258}" type="slidenum">
              <a:rPr lang="ru-RU" altLang="ru-RU" sz="1400">
                <a:latin typeface="Arial" panose="020B0604020202020204" pitchFamily="34" charset="0"/>
              </a:rPr>
              <a:pPr eaLnBrk="1" hangingPunct="1"/>
              <a:t>34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7038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19289" y="260350"/>
            <a:ext cx="8497887" cy="4114800"/>
          </a:xfrm>
        </p:spPr>
        <p:txBody>
          <a:bodyPr>
            <a:normAutofit fontScale="92500" lnSpcReduction="20000"/>
          </a:bodyPr>
          <a:lstStyle/>
          <a:p>
            <a:pPr marL="0" indent="376238"/>
            <a:r>
              <a:rPr lang="ru-RU" altLang="ru-RU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распространении ЭМП в среде</a:t>
            </a:r>
            <a:endParaRPr lang="ru-RU" altLang="ru-RU" b="1" smtClean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marL="0" indent="376238">
              <a:buNone/>
            </a:pPr>
            <a:endParaRPr lang="ru-RU" altLang="ru-RU" smtClean="0">
              <a:latin typeface="Times New Roman" panose="02020603050405020304" pitchFamily="18" charset="0"/>
            </a:endParaRPr>
          </a:p>
          <a:p>
            <a:pPr marL="0" indent="376238">
              <a:buNone/>
            </a:pPr>
            <a:endParaRPr lang="ru-RU" altLang="ru-RU" smtClean="0">
              <a:latin typeface="Times New Roman" panose="02020603050405020304" pitchFamily="18" charset="0"/>
            </a:endParaRPr>
          </a:p>
          <a:p>
            <a:pPr marL="0" indent="376238">
              <a:buNone/>
            </a:pPr>
            <a:endParaRPr lang="ru-RU" altLang="ru-RU" smtClean="0">
              <a:latin typeface="Times New Roman" panose="02020603050405020304" pitchFamily="18" charset="0"/>
            </a:endParaRPr>
          </a:p>
          <a:p>
            <a:pPr marL="0" indent="376238" algn="just">
              <a:buNone/>
            </a:pPr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76238" algn="just">
              <a:buNone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т.к. ε &gt; 1 и μ &gt;1 то всегда </a:t>
            </a:r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υ &lt; </a:t>
            </a:r>
            <a:r>
              <a:rPr lang="en-US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376238" algn="just"/>
            <a:r>
              <a:rPr lang="ru-RU" altLang="ru-RU" b="1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отличие от других форм материи ЭМП не может находиться в состоянии покоя</a:t>
            </a:r>
            <a:r>
              <a:rPr lang="ru-RU" altLang="ru-RU" b="1" i="1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376238" algn="just"/>
            <a:r>
              <a:rPr lang="ru-RU" altLang="ru-RU" b="1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Оно всегда движется, причём в вакууме скорость распространения ЭМП всегда равна с, независимо от системы отчёта.</a:t>
            </a:r>
            <a:endParaRPr lang="ru-RU" altLang="ru-RU" b="1" i="1" smtClean="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891" name="Rectangle 5"/>
          <p:cNvSpPr>
            <a:spLocks noChangeArrowheads="1"/>
          </p:cNvSpPr>
          <p:nvPr/>
        </p:nvSpPr>
        <p:spPr bwMode="auto">
          <a:xfrm>
            <a:off x="5434013" y="3200401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37892" name="Object 4"/>
          <p:cNvGraphicFramePr>
            <a:graphicFrameLocks noChangeAspect="1"/>
          </p:cNvGraphicFramePr>
          <p:nvPr/>
        </p:nvGraphicFramePr>
        <p:xfrm>
          <a:off x="3032125" y="1116014"/>
          <a:ext cx="4902200" cy="162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2" name="Формула" r:id="rId4" imgW="1524000" imgH="508000" progId="Equation.3">
                  <p:embed/>
                </p:oleObj>
              </mc:Choice>
              <mc:Fallback>
                <p:oleObj name="Формула" r:id="rId4" imgW="1524000" imgH="508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2125" y="1116014"/>
                        <a:ext cx="4902200" cy="162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3" name="Oval 6"/>
          <p:cNvSpPr>
            <a:spLocks noChangeArrowheads="1"/>
          </p:cNvSpPr>
          <p:nvPr/>
        </p:nvSpPr>
        <p:spPr bwMode="auto">
          <a:xfrm>
            <a:off x="2640014" y="1052514"/>
            <a:ext cx="5616575" cy="1851025"/>
          </a:xfrm>
          <a:prstGeom prst="ellipse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08CA4B30-46BC-4EE9-AAD8-BF127DB8BE0C}" type="slidenum">
              <a:rPr lang="ru-RU" altLang="ru-RU" sz="1400">
                <a:latin typeface="Arial" panose="020B0604020202020204" pitchFamily="34" charset="0"/>
              </a:rPr>
              <a:pPr eaLnBrk="1" hangingPunct="1"/>
              <a:t>35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7002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Прямоугольник 4"/>
          <p:cNvSpPr>
            <a:spLocks noChangeArrowheads="1"/>
          </p:cNvSpPr>
          <p:nvPr/>
        </p:nvSpPr>
        <p:spPr bwMode="auto">
          <a:xfrm>
            <a:off x="1738314" y="928688"/>
            <a:ext cx="8929687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ru-RU" altLang="ru-RU" b="0" i="1" dirty="0">
                <a:solidFill>
                  <a:srgbClr val="FF0000"/>
                </a:solidFill>
              </a:rPr>
              <a:t>        </a:t>
            </a:r>
            <a:r>
              <a:rPr lang="ru-RU" alt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Распространение волн </a:t>
            </a:r>
            <a:r>
              <a:rPr lang="ru-RU" altLang="ru-RU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 однородной среде в общем случае </a:t>
            </a:r>
            <a:r>
              <a:rPr lang="ru-RU" alt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описывается</a:t>
            </a:r>
            <a:r>
              <a:rPr lang="ru-RU" altLang="ru-RU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altLang="ru-RU" i="1" dirty="0">
                <a:solidFill>
                  <a:srgbClr val="C00000"/>
                </a:solidFill>
              </a:rPr>
              <a:t>волновым уравнением</a:t>
            </a:r>
            <a:r>
              <a:rPr lang="ru-RU" altLang="ru-RU" i="1" dirty="0">
                <a:solidFill>
                  <a:srgbClr val="FF0000"/>
                </a:solidFill>
              </a:rPr>
              <a:t> </a:t>
            </a:r>
            <a:r>
              <a:rPr lang="ru-RU" altLang="ru-RU" b="0" dirty="0"/>
              <a:t>– дифференциальным уравнением в частных производных:</a:t>
            </a:r>
          </a:p>
        </p:txBody>
      </p:sp>
      <p:graphicFrame>
        <p:nvGraphicFramePr>
          <p:cNvPr id="38915" name="Object 2"/>
          <p:cNvGraphicFramePr>
            <a:graphicFrameLocks noChangeAspect="1"/>
          </p:cNvGraphicFramePr>
          <p:nvPr/>
        </p:nvGraphicFramePr>
        <p:xfrm>
          <a:off x="3524250" y="3071813"/>
          <a:ext cx="47117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6" name="Формула" r:id="rId4" imgW="1905000" imgH="520700" progId="Equation.3">
                  <p:embed/>
                </p:oleObj>
              </mc:Choice>
              <mc:Fallback>
                <p:oleObj name="Формула" r:id="rId4" imgW="19050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4250" y="3071813"/>
                        <a:ext cx="471170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6" name="Прямоугольник 6"/>
          <p:cNvSpPr>
            <a:spLocks noChangeArrowheads="1"/>
          </p:cNvSpPr>
          <p:nvPr/>
        </p:nvSpPr>
        <p:spPr bwMode="auto">
          <a:xfrm>
            <a:off x="2166938" y="4500563"/>
            <a:ext cx="8572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6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</a:rPr>
              <a:t>или</a:t>
            </a: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38917" name="Object 3"/>
          <p:cNvGraphicFramePr>
            <a:graphicFrameLocks noChangeAspect="1"/>
          </p:cNvGraphicFramePr>
          <p:nvPr/>
        </p:nvGraphicFramePr>
        <p:xfrm>
          <a:off x="4381500" y="4429125"/>
          <a:ext cx="2451100" cy="1201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7" name="Формула" r:id="rId7" imgW="990170" imgH="482391" progId="Equation.3">
                  <p:embed/>
                </p:oleObj>
              </mc:Choice>
              <mc:Fallback>
                <p:oleObj name="Формула" r:id="rId7" imgW="990170" imgH="4823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1500" y="4429125"/>
                        <a:ext cx="2451100" cy="120173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8" name="Прямоугольник 8"/>
          <p:cNvSpPr>
            <a:spLocks noChangeArrowheads="1"/>
          </p:cNvSpPr>
          <p:nvPr/>
        </p:nvSpPr>
        <p:spPr bwMode="auto">
          <a:xfrm>
            <a:off x="1524000" y="5786438"/>
            <a:ext cx="91440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6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500" i="1">
                <a:latin typeface="Times New Roman" panose="02020603050405020304" pitchFamily="18" charset="0"/>
              </a:rPr>
              <a:t>       </a:t>
            </a:r>
            <a:r>
              <a:rPr lang="ru-RU" altLang="ru-RU" sz="2500" i="1">
                <a:solidFill>
                  <a:srgbClr val="C00000"/>
                </a:solidFill>
                <a:latin typeface="Times New Roman" panose="02020603050405020304" pitchFamily="18" charset="0"/>
              </a:rPr>
              <a:t>Всякая функция, удовлетворяющая этому  уравнению</a:t>
            </a:r>
            <a:r>
              <a:rPr lang="ru-RU" altLang="ru-RU" sz="2500">
                <a:solidFill>
                  <a:srgbClr val="C00000"/>
                </a:solidFill>
                <a:latin typeface="Times New Roman" panose="02020603050405020304" pitchFamily="18" charset="0"/>
              </a:rPr>
              <a:t>,</a:t>
            </a:r>
            <a:r>
              <a:rPr lang="ru-RU" altLang="ru-RU" sz="2500" i="1">
                <a:solidFill>
                  <a:srgbClr val="C00000"/>
                </a:solidFill>
                <a:latin typeface="Times New Roman" panose="02020603050405020304" pitchFamily="18" charset="0"/>
              </a:rPr>
              <a:t> описывает некоторую волну</a:t>
            </a:r>
            <a:r>
              <a:rPr lang="ru-RU" altLang="ru-RU" sz="2500" i="1">
                <a:latin typeface="Times New Roman" panose="02020603050405020304" pitchFamily="18" charset="0"/>
              </a:rPr>
              <a:t>, причем    -фазовая скорость волны </a:t>
            </a:r>
            <a:endParaRPr lang="ru-RU" altLang="ru-RU" sz="2500">
              <a:latin typeface="Times New Roman" panose="02020603050405020304" pitchFamily="18" charset="0"/>
            </a:endParaRPr>
          </a:p>
        </p:txBody>
      </p:sp>
      <p:graphicFrame>
        <p:nvGraphicFramePr>
          <p:cNvPr id="38919" name="Object 4"/>
          <p:cNvGraphicFramePr>
            <a:graphicFrameLocks noChangeAspect="1"/>
          </p:cNvGraphicFramePr>
          <p:nvPr/>
        </p:nvGraphicFramePr>
        <p:xfrm>
          <a:off x="6534150" y="6219826"/>
          <a:ext cx="388938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8" name="Формула" r:id="rId9" imgW="139639" imgH="152334" progId="Equation.3">
                  <p:embed/>
                </p:oleObj>
              </mc:Choice>
              <mc:Fallback>
                <p:oleObj name="Формула" r:id="rId9" imgW="139639" imgH="15233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4150" y="6219826"/>
                        <a:ext cx="388938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C0E9519C-0236-446E-8B3F-CC68CA4A75F0}" type="slidenum">
              <a:rPr lang="ru-RU" altLang="ru-RU" sz="1400">
                <a:latin typeface="Arial" panose="020B0604020202020204" pitchFamily="34" charset="0"/>
              </a:rPr>
              <a:pPr eaLnBrk="1" hangingPunct="1"/>
              <a:t>36</a:t>
            </a:fld>
            <a:endParaRPr lang="ru-RU" altLang="ru-RU" sz="1400">
              <a:latin typeface="Arial" panose="020B0604020202020204" pitchFamily="34" charset="0"/>
            </a:endParaRPr>
          </a:p>
        </p:txBody>
      </p:sp>
      <p:sp>
        <p:nvSpPr>
          <p:cNvPr id="38921" name="TextBox 1"/>
          <p:cNvSpPr txBox="1">
            <a:spLocks noChangeArrowheads="1"/>
          </p:cNvSpPr>
          <p:nvPr/>
        </p:nvSpPr>
        <p:spPr bwMode="auto">
          <a:xfrm>
            <a:off x="2595564" y="176214"/>
            <a:ext cx="42957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6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2800" b="1">
                <a:latin typeface="Times New Roman" panose="02020603050405020304" pitchFamily="18" charset="0"/>
              </a:rPr>
              <a:t>19</a:t>
            </a:r>
            <a:r>
              <a:rPr lang="ru-RU" altLang="ru-RU" sz="2800" b="1">
                <a:latin typeface="Times New Roman" panose="02020603050405020304" pitchFamily="18" charset="0"/>
              </a:rPr>
              <a:t>.</a:t>
            </a:r>
            <a:r>
              <a:rPr lang="en-US" altLang="ru-RU" sz="2800" b="1">
                <a:latin typeface="Times New Roman" panose="02020603050405020304" pitchFamily="18" charset="0"/>
              </a:rPr>
              <a:t>6</a:t>
            </a:r>
            <a:r>
              <a:rPr lang="ru-RU" altLang="ru-RU" sz="2800" b="1">
                <a:latin typeface="Times New Roman" panose="02020603050405020304" pitchFamily="18" charset="0"/>
              </a:rPr>
              <a:t> Волновое уравнение </a:t>
            </a:r>
          </a:p>
        </p:txBody>
      </p:sp>
    </p:spTree>
    <p:extLst>
      <p:ext uri="{BB962C8B-B14F-4D97-AF65-F5344CB8AC3E}">
        <p14:creationId xmlns:p14="http://schemas.microsoft.com/office/powerpoint/2010/main" val="74347278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Прямоугольник 1"/>
          <p:cNvSpPr>
            <a:spLocks noChangeArrowheads="1"/>
          </p:cNvSpPr>
          <p:nvPr/>
        </p:nvSpPr>
        <p:spPr bwMode="auto">
          <a:xfrm>
            <a:off x="1524000" y="0"/>
            <a:ext cx="9144000" cy="920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ru-RU" altLang="ru-RU" sz="2800" b="0" dirty="0">
                <a:solidFill>
                  <a:srgbClr val="000000"/>
                </a:solidFill>
              </a:rPr>
              <a:t>      </a:t>
            </a:r>
            <a:r>
              <a:rPr lang="ru-RU" altLang="ru-RU" sz="28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Решением волнового уравнения</a:t>
            </a:r>
          </a:p>
          <a:p>
            <a:pPr>
              <a:defRPr/>
            </a:pPr>
            <a:endParaRPr lang="ru-RU" altLang="ru-RU" sz="2800" b="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defRPr/>
            </a:pPr>
            <a:r>
              <a:rPr lang="ru-RU" altLang="ru-RU" sz="28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является уравнение  любой волны</a:t>
            </a:r>
            <a:r>
              <a:rPr lang="ru-RU" altLang="ru-RU" sz="2800" b="0" dirty="0"/>
              <a:t>, например</a:t>
            </a:r>
          </a:p>
          <a:p>
            <a:pPr>
              <a:defRPr/>
            </a:pPr>
            <a:endParaRPr lang="ru-RU" altLang="ru-RU" sz="2800" b="0" dirty="0"/>
          </a:p>
          <a:p>
            <a:pPr>
              <a:defRPr/>
            </a:pPr>
            <a:r>
              <a:rPr lang="ru-RU" altLang="ru-RU" sz="2800" i="1" dirty="0">
                <a:solidFill>
                  <a:srgbClr val="C00000"/>
                </a:solidFill>
              </a:rPr>
              <a:t>сферической</a:t>
            </a:r>
            <a:r>
              <a:rPr lang="ru-RU" altLang="ru-RU" sz="2800" b="0" dirty="0"/>
              <a:t>: </a:t>
            </a:r>
          </a:p>
          <a:p>
            <a:pPr>
              <a:defRPr/>
            </a:pPr>
            <a:endParaRPr lang="ru-RU" altLang="ru-RU" sz="2800" b="0" dirty="0"/>
          </a:p>
          <a:p>
            <a:pPr>
              <a:defRPr/>
            </a:pPr>
            <a:r>
              <a:rPr lang="ru-RU" altLang="ru-RU" sz="2800" b="0" dirty="0"/>
              <a:t>или  </a:t>
            </a:r>
            <a:r>
              <a:rPr lang="ru-RU" altLang="ru-RU" sz="2800" i="1" dirty="0">
                <a:solidFill>
                  <a:srgbClr val="C00000"/>
                </a:solidFill>
              </a:rPr>
              <a:t>плоской</a:t>
            </a:r>
            <a:r>
              <a:rPr lang="ru-RU" altLang="ru-RU" sz="2800" b="0" dirty="0"/>
              <a:t> :</a:t>
            </a:r>
          </a:p>
          <a:p>
            <a:pPr>
              <a:defRPr/>
            </a:pPr>
            <a:endParaRPr lang="ru-RU" altLang="ru-RU" sz="2800" b="0" dirty="0"/>
          </a:p>
          <a:p>
            <a:pPr>
              <a:defRPr/>
            </a:pPr>
            <a:r>
              <a:rPr lang="ru-RU" altLang="ru-RU" sz="2800" b="0" dirty="0"/>
              <a:t>	</a:t>
            </a:r>
            <a:r>
              <a:rPr lang="ru-RU" altLang="ru-RU" sz="28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Для плоской волны</a:t>
            </a:r>
            <a:r>
              <a:rPr lang="ru-RU" altLang="ru-RU" sz="2800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распространяющейся вдоль оси </a:t>
            </a:r>
            <a:r>
              <a:rPr lang="en-US" altLang="ru-RU" sz="28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x</a:t>
            </a:r>
            <a:r>
              <a:rPr lang="ru-RU" altLang="ru-RU" sz="2800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altLang="ru-RU" sz="28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волновое уравнение </a:t>
            </a:r>
            <a:r>
              <a:rPr lang="ru-RU" altLang="ru-RU" sz="2800" b="0" dirty="0"/>
              <a:t>упрощается:</a:t>
            </a:r>
          </a:p>
          <a:p>
            <a:pPr>
              <a:defRPr/>
            </a:pPr>
            <a:endParaRPr lang="ru-RU" altLang="ru-RU" sz="2800" b="0" dirty="0"/>
          </a:p>
          <a:p>
            <a:pPr>
              <a:defRPr/>
            </a:pPr>
            <a:endParaRPr lang="ru-RU" altLang="ru-RU" sz="2800" b="0" dirty="0"/>
          </a:p>
          <a:p>
            <a:pPr>
              <a:defRPr/>
            </a:pPr>
            <a:endParaRPr lang="ru-RU" altLang="ru-RU" sz="2800" b="0" dirty="0"/>
          </a:p>
          <a:p>
            <a:pPr>
              <a:defRPr/>
            </a:pPr>
            <a:r>
              <a:rPr lang="ru-RU" altLang="ru-RU" sz="2800" b="0" dirty="0"/>
              <a:t>	</a:t>
            </a:r>
          </a:p>
          <a:p>
            <a:pPr>
              <a:defRPr/>
            </a:pPr>
            <a:r>
              <a:rPr lang="ru-RU" altLang="ru-RU" sz="2800" b="0" dirty="0"/>
              <a:t>	           Напоминаю, что      </a:t>
            </a:r>
            <a:r>
              <a:rPr lang="ru-RU" altLang="ru-RU" b="0" dirty="0">
                <a:solidFill>
                  <a:srgbClr val="000000"/>
                </a:solidFill>
                <a:sym typeface="Symbol" pitchFamily="18" charset="2"/>
              </a:rPr>
              <a:t> =</a:t>
            </a:r>
            <a:endParaRPr lang="ru-RU" altLang="ru-RU" dirty="0"/>
          </a:p>
          <a:p>
            <a:pPr>
              <a:defRPr/>
            </a:pPr>
            <a:r>
              <a:rPr lang="ru-RU" altLang="ru-RU" sz="2800" b="0" dirty="0"/>
              <a:t>		оператор Лапласа:</a:t>
            </a:r>
            <a:endParaRPr lang="ru-RU" altLang="ru-RU" sz="2800" dirty="0"/>
          </a:p>
          <a:p>
            <a:pPr>
              <a:defRPr/>
            </a:pPr>
            <a:endParaRPr lang="ru-RU" altLang="ru-RU" sz="2800" b="0" dirty="0">
              <a:solidFill>
                <a:srgbClr val="000000"/>
              </a:solidFill>
            </a:endParaRPr>
          </a:p>
          <a:p>
            <a:pPr>
              <a:defRPr/>
            </a:pPr>
            <a:endParaRPr lang="ru-RU" altLang="ru-RU" sz="2800" b="0" dirty="0">
              <a:solidFill>
                <a:srgbClr val="000000"/>
              </a:solidFill>
            </a:endParaRPr>
          </a:p>
          <a:p>
            <a:pPr>
              <a:defRPr/>
            </a:pPr>
            <a:endParaRPr lang="ru-RU" altLang="ru-RU" sz="2800" b="0" dirty="0">
              <a:solidFill>
                <a:srgbClr val="000000"/>
              </a:solidFill>
            </a:endParaRPr>
          </a:p>
          <a:p>
            <a:pPr>
              <a:defRPr/>
            </a:pPr>
            <a:endParaRPr lang="ru-RU" altLang="ru-RU" sz="2800" b="0" dirty="0">
              <a:solidFill>
                <a:srgbClr val="000000"/>
              </a:solidFill>
            </a:endParaRPr>
          </a:p>
          <a:p>
            <a:pPr>
              <a:defRPr/>
            </a:pPr>
            <a:endParaRPr lang="ru-RU" altLang="ru-RU" sz="2800" dirty="0"/>
          </a:p>
        </p:txBody>
      </p:sp>
      <p:graphicFrame>
        <p:nvGraphicFramePr>
          <p:cNvPr id="39939" name="Object 2"/>
          <p:cNvGraphicFramePr>
            <a:graphicFrameLocks noChangeAspect="1"/>
          </p:cNvGraphicFramePr>
          <p:nvPr/>
        </p:nvGraphicFramePr>
        <p:xfrm>
          <a:off x="7524750" y="-142875"/>
          <a:ext cx="2451100" cy="1201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0" name="Формула" r:id="rId4" imgW="990170" imgH="482391" progId="Equation.3">
                  <p:embed/>
                </p:oleObj>
              </mc:Choice>
              <mc:Fallback>
                <p:oleObj name="Формула" r:id="rId4" imgW="990170" imgH="4823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4750" y="-142875"/>
                        <a:ext cx="2451100" cy="1201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CC33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0" name="Object 3"/>
          <p:cNvGraphicFramePr>
            <a:graphicFrameLocks noChangeAspect="1"/>
          </p:cNvGraphicFramePr>
          <p:nvPr/>
        </p:nvGraphicFramePr>
        <p:xfrm>
          <a:off x="4238625" y="1500189"/>
          <a:ext cx="3500438" cy="1176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1" name="Формула" r:id="rId6" imgW="1333500" imgH="444500" progId="Equation.3">
                  <p:embed/>
                </p:oleObj>
              </mc:Choice>
              <mc:Fallback>
                <p:oleObj name="Формула" r:id="rId6" imgW="13335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8625" y="1500189"/>
                        <a:ext cx="3500438" cy="1176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CC33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1" name="Object 4"/>
          <p:cNvGraphicFramePr>
            <a:graphicFrameLocks noChangeAspect="1"/>
          </p:cNvGraphicFramePr>
          <p:nvPr/>
        </p:nvGraphicFramePr>
        <p:xfrm>
          <a:off x="4167189" y="2643189"/>
          <a:ext cx="3749675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2" name="Формула" r:id="rId8" imgW="1295400" imgH="228600" progId="Equation.3">
                  <p:embed/>
                </p:oleObj>
              </mc:Choice>
              <mc:Fallback>
                <p:oleObj name="Формула" r:id="rId8" imgW="1295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7189" y="2643189"/>
                        <a:ext cx="3749675" cy="66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CC33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2" name="Object 5"/>
          <p:cNvGraphicFramePr>
            <a:graphicFrameLocks noChangeAspect="1"/>
          </p:cNvGraphicFramePr>
          <p:nvPr/>
        </p:nvGraphicFramePr>
        <p:xfrm>
          <a:off x="4667250" y="4286250"/>
          <a:ext cx="2387600" cy="120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3" name="Формула" r:id="rId10" imgW="965200" imgH="482600" progId="Equation.3">
                  <p:embed/>
                </p:oleObj>
              </mc:Choice>
              <mc:Fallback>
                <p:oleObj name="Формула" r:id="rId10" imgW="9652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7250" y="4286250"/>
                        <a:ext cx="2387600" cy="1200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3" name="Object 6"/>
          <p:cNvGraphicFramePr>
            <a:graphicFrameLocks noChangeAspect="1"/>
          </p:cNvGraphicFramePr>
          <p:nvPr/>
        </p:nvGraphicFramePr>
        <p:xfrm>
          <a:off x="7170738" y="5715001"/>
          <a:ext cx="3497262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4" name="Формула" r:id="rId12" imgW="1587500" imgH="520700" progId="Equation.3">
                  <p:embed/>
                </p:oleObj>
              </mc:Choice>
              <mc:Fallback>
                <p:oleObj name="Формула" r:id="rId12" imgW="15875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0738" y="5715001"/>
                        <a:ext cx="3497262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377F1A4D-4AC0-4FE5-B058-825125AEA034}" type="slidenum">
              <a:rPr lang="ru-RU" altLang="ru-RU" sz="1400">
                <a:latin typeface="Arial" panose="020B0604020202020204" pitchFamily="34" charset="0"/>
              </a:rPr>
              <a:pPr eaLnBrk="1" hangingPunct="1"/>
              <a:t>37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99971"/>
      </p:ext>
    </p:extLst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F2377A87-E471-492A-AA88-7E6BE005C4C0}" type="slidenum">
              <a:rPr lang="ru-RU" altLang="ru-RU" sz="1400">
                <a:latin typeface="Arial" panose="020B0604020202020204" pitchFamily="34" charset="0"/>
              </a:rPr>
              <a:pPr eaLnBrk="1" hangingPunct="1"/>
              <a:t>38</a:t>
            </a:fld>
            <a:endParaRPr lang="ru-RU" altLang="ru-RU" sz="1400">
              <a:latin typeface="Arial" panose="020B0604020202020204" pitchFamily="34" charset="0"/>
            </a:endParaRPr>
          </a:p>
        </p:txBody>
      </p:sp>
      <p:sp>
        <p:nvSpPr>
          <p:cNvPr id="40963" name="TextBox 7"/>
          <p:cNvSpPr txBox="1">
            <a:spLocks noChangeArrowheads="1"/>
          </p:cNvSpPr>
          <p:nvPr/>
        </p:nvSpPr>
        <p:spPr bwMode="auto">
          <a:xfrm>
            <a:off x="1524001" y="0"/>
            <a:ext cx="8893175" cy="600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Рассмотрим вывод волновых уравнений непосредственно из уравнений Максвелла. Возьмем уравнение для ротора электрического поля, определяемого через производную по времени от магнитной индукции: </a:t>
            </a:r>
            <a:br>
              <a:rPr lang="ru-RU" altLang="ru-RU" sz="2400">
                <a:latin typeface="Times New Roman" panose="02020603050405020304" pitchFamily="18" charset="0"/>
              </a:rPr>
            </a:br>
            <a:r>
              <a:rPr lang="ru-RU" altLang="ru-RU" sz="2400">
                <a:latin typeface="Times New Roman" panose="02020603050405020304" pitchFamily="18" charset="0"/>
              </a:rPr>
              <a:t>Векторно домножим это уравнение на</a:t>
            </a:r>
            <a:r>
              <a:rPr lang="en-US" altLang="ru-RU" sz="2400">
                <a:latin typeface="Times New Roman" panose="02020603050405020304" pitchFamily="18" charset="0"/>
              </a:rPr>
              <a:t> </a:t>
            </a:r>
            <a:r>
              <a:rPr lang="ru-RU" altLang="ru-RU" sz="2400">
                <a:latin typeface="Times New Roman" panose="02020603050405020304" pitchFamily="18" charset="0"/>
              </a:rPr>
              <a:t>: </a:t>
            </a:r>
            <a:endParaRPr lang="en-US" altLang="ru-RU" sz="24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en-US" altLang="ru-RU" sz="24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/>
            </a:r>
            <a:br>
              <a:rPr lang="ru-RU" altLang="ru-RU" sz="2400">
                <a:latin typeface="Times New Roman" panose="02020603050405020304" pitchFamily="18" charset="0"/>
              </a:rPr>
            </a:br>
            <a:endParaRPr lang="ru-RU" altLang="ru-RU" sz="24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              Учитывая что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получим: </a:t>
            </a:r>
            <a:endParaRPr lang="en-US" altLang="ru-RU" sz="24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Дивергенция электрического поля в при отсутствии зарядов рана 0. Тогда получим </a:t>
            </a:r>
            <a:r>
              <a:rPr lang="ru-RU" altLang="ru-RU" sz="2400" b="1">
                <a:latin typeface="Times New Roman" panose="02020603050405020304" pitchFamily="18" charset="0"/>
              </a:rPr>
              <a:t>волновое уравнение для электрической составляющей поля:</a:t>
            </a:r>
            <a:r>
              <a:rPr lang="ru-RU" altLang="ru-RU" sz="2400">
                <a:latin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40964" name="Объект 8"/>
          <p:cNvGraphicFramePr>
            <a:graphicFrameLocks noChangeAspect="1"/>
          </p:cNvGraphicFramePr>
          <p:nvPr/>
        </p:nvGraphicFramePr>
        <p:xfrm>
          <a:off x="6208713" y="908050"/>
          <a:ext cx="1655762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4" name="Формула" r:id="rId4" imgW="825500" imgH="419100" progId="Equation.3">
                  <p:embed/>
                </p:oleObj>
              </mc:Choice>
              <mc:Fallback>
                <p:oleObj name="Формула" r:id="rId4" imgW="8255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08713" y="908050"/>
                        <a:ext cx="1655762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0965" name="Picture 2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5064" y="1952626"/>
            <a:ext cx="669607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0966" name="Объект 9"/>
          <p:cNvGraphicFramePr>
            <a:graphicFrameLocks noChangeAspect="1"/>
          </p:cNvGraphicFramePr>
          <p:nvPr/>
        </p:nvGraphicFramePr>
        <p:xfrm>
          <a:off x="6856413" y="1628776"/>
          <a:ext cx="360362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5" name="Equation" r:id="rId7" imgW="164957" imgH="190335" progId="Equation.3">
                  <p:embed/>
                </p:oleObj>
              </mc:Choice>
              <mc:Fallback>
                <p:oleObj name="Equation" r:id="rId7" imgW="164957" imgH="19033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6413" y="1628776"/>
                        <a:ext cx="360362" cy="423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0967" name="Picture 25" descr="C:\Documents and Settings\antropov\Мои документы\Мои рисунки\image.gif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13" y="3595688"/>
            <a:ext cx="317341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8" name="Picture 28" descr="C:\Documents and Settings\antropov\Мои документы\Мои рисунки\image.gif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6" y="4027489"/>
            <a:ext cx="30892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9" name="Picture 29" descr="C:\Documents and Settings\antropov\Мои документы\Мои рисунки\image.gif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5494338"/>
            <a:ext cx="2097088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4842419"/>
      </p:ext>
    </p:extLst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Rot="1" noChangeAspect="1" noMove="1" noResize="1" noEditPoints="1" noAdjustHandles="1" noChangeArrowheads="1" noChangeShapeType="1" noTextEdit="1"/>
          </p:cNvSpPr>
          <p:nvPr>
            <p:ph type="title"/>
          </p:nvPr>
        </p:nvSpPr>
        <p:spPr>
          <a:xfrm>
            <a:off x="2209800" y="888714"/>
            <a:ext cx="7772400" cy="584775"/>
          </a:xfrm>
          <a:blipFill rotWithShape="1">
            <a:blip r:embed="rId2"/>
            <a:stretch>
              <a:fillRect/>
            </a:stretch>
          </a:blipFill>
          <a:extLst/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>
                <a:noFill/>
              </a:rPr>
              <a:t> </a:t>
            </a:r>
          </a:p>
        </p:txBody>
      </p:sp>
      <p:sp>
        <p:nvSpPr>
          <p:cNvPr id="4198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139CF6DF-42C6-4663-BCB1-B9687D28A387}" type="slidenum">
              <a:rPr lang="ru-RU" altLang="ru-RU" sz="1400">
                <a:latin typeface="Arial" panose="020B0604020202020204" pitchFamily="34" charset="0"/>
              </a:rPr>
              <a:pPr eaLnBrk="1" hangingPunct="1"/>
              <a:t>39</a:t>
            </a:fld>
            <a:endParaRPr lang="ru-RU" altLang="ru-RU" sz="1400">
              <a:latin typeface="Arial" panose="020B0604020202020204" pitchFamily="34" charset="0"/>
            </a:endParaRPr>
          </a:p>
        </p:txBody>
      </p:sp>
      <p:sp>
        <p:nvSpPr>
          <p:cNvPr id="41989" name="TextBox 4"/>
          <p:cNvSpPr txBox="1">
            <a:spLocks noChangeArrowheads="1"/>
          </p:cNvSpPr>
          <p:nvPr/>
        </p:nvSpPr>
        <p:spPr bwMode="auto">
          <a:xfrm>
            <a:off x="5638800" y="2971801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2220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WordArt 2"/>
          <p:cNvSpPr>
            <a:spLocks noChangeArrowheads="1" noChangeShapeType="1" noTextEdit="1"/>
          </p:cNvSpPr>
          <p:nvPr/>
        </p:nvSpPr>
        <p:spPr bwMode="auto">
          <a:xfrm>
            <a:off x="2351089" y="836614"/>
            <a:ext cx="7921625" cy="4321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Лекция окончена!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FB2034BC-2FC0-4C11-9309-D06F010C397C}" type="slidenum">
              <a:rPr lang="ru-RU" altLang="ru-RU" sz="1400">
                <a:latin typeface="Arial" panose="020B0604020202020204" pitchFamily="34" charset="0"/>
              </a:rPr>
              <a:pPr eaLnBrk="1" hangingPunct="1"/>
              <a:t>40</a:t>
            </a:fld>
            <a:endParaRPr lang="ru-RU" altLang="ru-RU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21602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1339</Words>
  <Application>Microsoft Office PowerPoint</Application>
  <PresentationFormat>Широкоэкранный</PresentationFormat>
  <Paragraphs>294</Paragraphs>
  <Slides>40</Slides>
  <Notes>3</Notes>
  <HiddenSlides>0</HiddenSlides>
  <MMClips>1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40</vt:i4>
      </vt:variant>
    </vt:vector>
  </HeadingPairs>
  <TitlesOfParts>
    <vt:vector size="49" baseType="lpstr">
      <vt:lpstr>Arial</vt:lpstr>
      <vt:lpstr>Calibri</vt:lpstr>
      <vt:lpstr>Calibri Light</vt:lpstr>
      <vt:lpstr>Symbol</vt:lpstr>
      <vt:lpstr>Times New Roman</vt:lpstr>
      <vt:lpstr>Тема Office</vt:lpstr>
      <vt:lpstr>Microsoft Equation 3.0</vt:lpstr>
      <vt:lpstr>Формула</vt:lpstr>
      <vt:lpstr>Equation</vt:lpstr>
      <vt:lpstr>Лекция 19. Уравнения Максвелла.</vt:lpstr>
      <vt:lpstr>19.1. Ток смещения.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19.2. Закон полного тока.</vt:lpstr>
      <vt:lpstr>Презентация PowerPoint</vt:lpstr>
      <vt:lpstr>19.3. Единая теория электрических и магнитных явлений.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18.4. Пояснение к теории классической электродинамики.</vt:lpstr>
      <vt:lpstr>Презентация PowerPoint</vt:lpstr>
      <vt:lpstr>Презентация PowerPoint</vt:lpstr>
      <vt:lpstr>19.5. Скорость распространения ЭМП</vt:lpstr>
      <vt:lpstr>Презентация PowerPoint</vt:lpstr>
      <vt:lpstr>Презентация PowerPoint</vt:lpstr>
      <vt:lpstr>Презентация PowerPoint</vt:lpstr>
      <vt:lpstr>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 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19. Уравнения Максвелла.</dc:title>
  <dc:creator>Nikolay A. Antropov</dc:creator>
  <cp:lastModifiedBy>Nikolay A. Antropov</cp:lastModifiedBy>
  <cp:revision>1</cp:revision>
  <dcterms:created xsi:type="dcterms:W3CDTF">2016-04-18T04:03:39Z</dcterms:created>
  <dcterms:modified xsi:type="dcterms:W3CDTF">2016-04-18T04:04:24Z</dcterms:modified>
</cp:coreProperties>
</file>