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4" Type="http://schemas.openxmlformats.org/officeDocument/2006/relationships/image" Target="../media/image4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4" Type="http://schemas.openxmlformats.org/officeDocument/2006/relationships/image" Target="../media/image51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5" Type="http://schemas.openxmlformats.org/officeDocument/2006/relationships/image" Target="../media/image66.wmf"/><Relationship Id="rId4" Type="http://schemas.openxmlformats.org/officeDocument/2006/relationships/image" Target="../media/image65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5" Type="http://schemas.openxmlformats.org/officeDocument/2006/relationships/image" Target="../media/image73.wmf"/><Relationship Id="rId4" Type="http://schemas.openxmlformats.org/officeDocument/2006/relationships/image" Target="../media/image72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9CC17A-F82E-42AA-AAF1-61A4FB54F649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1A21DD-F84D-41CF-B134-FD9DA48AB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421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017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8A2AD6-D79C-4094-AFEF-9CF215AD337A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916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C7FB-E571-41D2-8D2A-AC539A07F510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74C12-AB46-47BF-90B9-5316968386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166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C7FB-E571-41D2-8D2A-AC539A07F510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74C12-AB46-47BF-90B9-5316968386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92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C7FB-E571-41D2-8D2A-AC539A07F510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74C12-AB46-47BF-90B9-5316968386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694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C7FB-E571-41D2-8D2A-AC539A07F510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74C12-AB46-47BF-90B9-5316968386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522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C7FB-E571-41D2-8D2A-AC539A07F510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74C12-AB46-47BF-90B9-5316968386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617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C7FB-E571-41D2-8D2A-AC539A07F510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74C12-AB46-47BF-90B9-5316968386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492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C7FB-E571-41D2-8D2A-AC539A07F510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74C12-AB46-47BF-90B9-5316968386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526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C7FB-E571-41D2-8D2A-AC539A07F510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74C12-AB46-47BF-90B9-5316968386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402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C7FB-E571-41D2-8D2A-AC539A07F510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74C12-AB46-47BF-90B9-5316968386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191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C7FB-E571-41D2-8D2A-AC539A07F510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74C12-AB46-47BF-90B9-5316968386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487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C7FB-E571-41D2-8D2A-AC539A07F510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74C12-AB46-47BF-90B9-5316968386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129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4C7FB-E571-41D2-8D2A-AC539A07F510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74C12-AB46-47BF-90B9-5316968386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729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1.png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3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11.png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6.wmf"/><Relationship Id="rId10" Type="http://schemas.openxmlformats.org/officeDocument/2006/relationships/image" Target="../media/image18.wmf"/><Relationship Id="rId4" Type="http://schemas.openxmlformats.org/officeDocument/2006/relationships/oleObject" Target="../embeddings/oleObject7.bin"/><Relationship Id="rId9" Type="http://schemas.openxmlformats.org/officeDocument/2006/relationships/oleObject" Target="../embeddings/oleObject1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9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2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3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5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32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9.wmf"/><Relationship Id="rId11" Type="http://schemas.openxmlformats.org/officeDocument/2006/relationships/image" Target="../media/image31.wmf"/><Relationship Id="rId5" Type="http://schemas.openxmlformats.org/officeDocument/2006/relationships/oleObject" Target="../embeddings/oleObject24.bin"/><Relationship Id="rId10" Type="http://schemas.openxmlformats.org/officeDocument/2006/relationships/oleObject" Target="../embeddings/oleObject27.bin"/><Relationship Id="rId4" Type="http://schemas.openxmlformats.org/officeDocument/2006/relationships/image" Target="../media/image28.wmf"/><Relationship Id="rId9" Type="http://schemas.openxmlformats.org/officeDocument/2006/relationships/image" Target="../media/image3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3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30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31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40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35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42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43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image" Target="../media/image47.png"/><Relationship Id="rId7" Type="http://schemas.openxmlformats.org/officeDocument/2006/relationships/image" Target="../media/image4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44.wmf"/><Relationship Id="rId4" Type="http://schemas.openxmlformats.org/officeDocument/2006/relationships/oleObject" Target="../embeddings/oleObject38.bin"/><Relationship Id="rId9" Type="http://schemas.openxmlformats.org/officeDocument/2006/relationships/image" Target="../media/image46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3" Type="http://schemas.openxmlformats.org/officeDocument/2006/relationships/image" Target="../media/image47.png"/><Relationship Id="rId7" Type="http://schemas.openxmlformats.org/officeDocument/2006/relationships/image" Target="../media/image4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42.bin"/><Relationship Id="rId11" Type="http://schemas.openxmlformats.org/officeDocument/2006/relationships/image" Target="../media/image51.wmf"/><Relationship Id="rId5" Type="http://schemas.openxmlformats.org/officeDocument/2006/relationships/image" Target="../media/image48.wmf"/><Relationship Id="rId10" Type="http://schemas.openxmlformats.org/officeDocument/2006/relationships/oleObject" Target="../embeddings/oleObject44.bin"/><Relationship Id="rId4" Type="http://schemas.openxmlformats.org/officeDocument/2006/relationships/oleObject" Target="../embeddings/oleObject41.bin"/><Relationship Id="rId9" Type="http://schemas.openxmlformats.org/officeDocument/2006/relationships/image" Target="../media/image50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52.wmf"/><Relationship Id="rId4" Type="http://schemas.openxmlformats.org/officeDocument/2006/relationships/oleObject" Target="../embeddings/oleObject45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54.wmf"/><Relationship Id="rId4" Type="http://schemas.openxmlformats.org/officeDocument/2006/relationships/oleObject" Target="../embeddings/oleObject46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57.png"/><Relationship Id="rId4" Type="http://schemas.openxmlformats.org/officeDocument/2006/relationships/image" Target="../media/image56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58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60.wmf"/><Relationship Id="rId4" Type="http://schemas.openxmlformats.org/officeDocument/2006/relationships/oleObject" Target="../embeddings/oleObject50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12" Type="http://schemas.openxmlformats.org/officeDocument/2006/relationships/image" Target="../media/image6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3.wmf"/><Relationship Id="rId11" Type="http://schemas.openxmlformats.org/officeDocument/2006/relationships/oleObject" Target="../embeddings/oleObject55.bin"/><Relationship Id="rId5" Type="http://schemas.openxmlformats.org/officeDocument/2006/relationships/oleObject" Target="../embeddings/oleObject52.bin"/><Relationship Id="rId10" Type="http://schemas.openxmlformats.org/officeDocument/2006/relationships/image" Target="../media/image65.wmf"/><Relationship Id="rId4" Type="http://schemas.openxmlformats.org/officeDocument/2006/relationships/image" Target="../media/image62.wmf"/><Relationship Id="rId9" Type="http://schemas.openxmlformats.org/officeDocument/2006/relationships/oleObject" Target="../embeddings/oleObject54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68.png"/><Relationship Id="rId4" Type="http://schemas.openxmlformats.org/officeDocument/2006/relationships/image" Target="../media/image67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12" Type="http://schemas.openxmlformats.org/officeDocument/2006/relationships/image" Target="../media/image7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70.wmf"/><Relationship Id="rId11" Type="http://schemas.openxmlformats.org/officeDocument/2006/relationships/oleObject" Target="../embeddings/oleObject61.bin"/><Relationship Id="rId5" Type="http://schemas.openxmlformats.org/officeDocument/2006/relationships/oleObject" Target="../embeddings/oleObject58.bin"/><Relationship Id="rId10" Type="http://schemas.openxmlformats.org/officeDocument/2006/relationships/image" Target="../media/image72.wmf"/><Relationship Id="rId4" Type="http://schemas.openxmlformats.org/officeDocument/2006/relationships/image" Target="../media/image69.wmf"/><Relationship Id="rId9" Type="http://schemas.openxmlformats.org/officeDocument/2006/relationships/oleObject" Target="../embeddings/oleObject60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74.w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/>
          </p:nvPr>
        </p:nvSpPr>
        <p:spPr>
          <a:xfrm>
            <a:off x="2209800" y="188913"/>
            <a:ext cx="7772400" cy="647700"/>
          </a:xfrm>
        </p:spPr>
        <p:txBody>
          <a:bodyPr/>
          <a:lstStyle/>
          <a:p>
            <a:pPr eaLnBrk="1" hangingPunct="1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Теорема Остроградского – Гаусса </a:t>
            </a:r>
          </a:p>
        </p:txBody>
      </p:sp>
      <p:sp>
        <p:nvSpPr>
          <p:cNvPr id="14338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847851" y="836613"/>
            <a:ext cx="8569325" cy="5905500"/>
          </a:xfrm>
        </p:spPr>
        <p:txBody>
          <a:bodyPr/>
          <a:lstStyle/>
          <a:p>
            <a:pPr algn="l"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2.1 Силовые линии электростатического поля. Поток вектора напряженности.</a:t>
            </a:r>
          </a:p>
          <a:p>
            <a:pPr algn="l"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2.2 Теорема Остроградского – Гаусса (О – Г)  </a:t>
            </a:r>
          </a:p>
          <a:p>
            <a:pPr algn="l"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2.3 Дифференциальная форма теоремы О – Г</a:t>
            </a:r>
          </a:p>
          <a:p>
            <a:pPr algn="l"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2.4 Вычисление электростатических полей с помощью теоремы О – Г</a:t>
            </a:r>
          </a:p>
          <a:p>
            <a:pPr algn="l"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2.4.1 Поле бесконечной равномерно заряженной плоскости.</a:t>
            </a:r>
          </a:p>
          <a:p>
            <a:pPr algn="l"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2.4.2 Поле двух равномерно заряженных бесконечных параллельных плоскостей</a:t>
            </a:r>
          </a:p>
          <a:p>
            <a:pPr algn="l"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2.4.3 Поле бесконечно длинного заряженного прямого цилиндра (нити)</a:t>
            </a:r>
          </a:p>
          <a:p>
            <a:pPr algn="l"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2.4.4 Поле двух коаксиальных цилиндров</a:t>
            </a:r>
          </a:p>
          <a:p>
            <a:pPr algn="l"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2.4.5 Поле равномерно заряженной сферы</a:t>
            </a:r>
          </a:p>
          <a:p>
            <a:pPr algn="l"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2.4.6 Поле объёмно заряженного шара</a:t>
            </a:r>
          </a:p>
          <a:p>
            <a:pPr algn="l" eaLnBrk="1" hangingPunct="1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l" eaLnBrk="1" hangingPunct="1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l" eaLnBrk="1" hangingPunct="1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97887A-EDCB-4CA7-B7FC-6D7A4D9D83A6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87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3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334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2.1 Силовые линии электростатического поля.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Поток вектора напряженности.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images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432176" y="1196976"/>
            <a:ext cx="5305425" cy="1871663"/>
          </a:xfrm>
        </p:spPr>
      </p:pic>
      <p:sp>
        <p:nvSpPr>
          <p:cNvPr id="15363" name="TextBox 7"/>
          <p:cNvSpPr txBox="1">
            <a:spLocks noChangeArrowheads="1"/>
          </p:cNvSpPr>
          <p:nvPr/>
        </p:nvSpPr>
        <p:spPr bwMode="auto">
          <a:xfrm>
            <a:off x="1774826" y="3860800"/>
            <a:ext cx="8424863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cs typeface="Times New Roman" pitchFamily="18" charset="0"/>
              </a:rPr>
              <a:t> 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Силовые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лини – это линии , касательная </a:t>
            </a:r>
          </a:p>
          <a:p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которым в любой точке совпадает с направлением </a:t>
            </a:r>
          </a:p>
          <a:p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вектора напряженности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C00000"/>
                </a:solidFill>
                <a:cs typeface="Times New Roman" pitchFamily="18" charset="0"/>
              </a:rPr>
              <a:t> </a:t>
            </a:r>
            <a:endParaRPr lang="ru-RU" sz="2800" dirty="0">
              <a:latin typeface="Calibri" pitchFamily="34" charset="0"/>
            </a:endParaRPr>
          </a:p>
        </p:txBody>
      </p:sp>
      <p:sp>
        <p:nvSpPr>
          <p:cNvPr id="15364" name="TextBox 8"/>
          <p:cNvSpPr txBox="1">
            <a:spLocks noChangeArrowheads="1"/>
          </p:cNvSpPr>
          <p:nvPr/>
        </p:nvSpPr>
        <p:spPr bwMode="auto">
          <a:xfrm>
            <a:off x="5735639" y="3357563"/>
            <a:ext cx="8851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Рис.2.1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68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угольник 3"/>
          <p:cNvSpPr>
            <a:spLocks noChangeArrowheads="1"/>
          </p:cNvSpPr>
          <p:nvPr/>
        </p:nvSpPr>
        <p:spPr bwMode="auto">
          <a:xfrm>
            <a:off x="2279651" y="260351"/>
            <a:ext cx="7993063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Однородным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называется электростатическое поле, во </a:t>
            </a:r>
            <a:r>
              <a:rPr lang="ru-RU" sz="2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 точках которого напряженность одинакова по величине и направлению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Однородное электростатическое поле изображается параллельными силовыми линиями на равном расстоянии друг от друга </a:t>
            </a:r>
          </a:p>
        </p:txBody>
      </p:sp>
      <p:pic>
        <p:nvPicPr>
          <p:cNvPr id="16386" name="Picture 4" descr="images 2"/>
          <p:cNvPicPr>
            <a:picLocks noChangeAspect="1" noChangeArrowheads="1"/>
          </p:cNvPicPr>
          <p:nvPr/>
        </p:nvPicPr>
        <p:blipFill>
          <a:blip r:embed="rId3"/>
          <a:srcRect r="79723"/>
          <a:stretch>
            <a:fillRect/>
          </a:stretch>
        </p:blipFill>
        <p:spPr bwMode="auto">
          <a:xfrm>
            <a:off x="3863975" y="3357564"/>
            <a:ext cx="4038600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Box 5"/>
          <p:cNvSpPr txBox="1">
            <a:spLocks noChangeArrowheads="1"/>
          </p:cNvSpPr>
          <p:nvPr/>
        </p:nvSpPr>
        <p:spPr bwMode="auto">
          <a:xfrm>
            <a:off x="5735639" y="5661025"/>
            <a:ext cx="8851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Рис.2.2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1A203-E074-495F-AF28-C0B506D45264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61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images 2"/>
          <p:cNvPicPr>
            <a:picLocks noChangeAspect="1" noChangeArrowheads="1"/>
          </p:cNvPicPr>
          <p:nvPr/>
        </p:nvPicPr>
        <p:blipFill>
          <a:blip r:embed="rId2"/>
          <a:srcRect l="19687" r="58572"/>
          <a:stretch>
            <a:fillRect/>
          </a:stretch>
        </p:blipFill>
        <p:spPr bwMode="auto">
          <a:xfrm>
            <a:off x="2063751" y="1773239"/>
            <a:ext cx="3529013" cy="322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4" descr="images 2"/>
          <p:cNvPicPr>
            <a:picLocks noChangeAspect="1" noChangeArrowheads="1"/>
          </p:cNvPicPr>
          <p:nvPr/>
        </p:nvPicPr>
        <p:blipFill>
          <a:blip r:embed="rId2"/>
          <a:srcRect l="41000" r="37909"/>
          <a:stretch>
            <a:fillRect/>
          </a:stretch>
        </p:blipFill>
        <p:spPr bwMode="auto">
          <a:xfrm>
            <a:off x="6167438" y="1773239"/>
            <a:ext cx="3706812" cy="328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7"/>
          <p:cNvSpPr txBox="1">
            <a:spLocks noChangeArrowheads="1"/>
          </p:cNvSpPr>
          <p:nvPr/>
        </p:nvSpPr>
        <p:spPr bwMode="auto">
          <a:xfrm>
            <a:off x="1900238" y="136526"/>
            <a:ext cx="6578019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точечных зарядов линии напряженности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гаются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пространстве как показано на рисунках густота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линий обратно пропорциональна квадрату расстояния от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заряда</a:t>
            </a:r>
          </a:p>
        </p:txBody>
      </p:sp>
      <p:sp>
        <p:nvSpPr>
          <p:cNvPr id="18436" name="Text Box 8"/>
          <p:cNvSpPr txBox="1">
            <a:spLocks noChangeArrowheads="1"/>
          </p:cNvSpPr>
          <p:nvPr/>
        </p:nvSpPr>
        <p:spPr bwMode="auto">
          <a:xfrm>
            <a:off x="5375276" y="5157788"/>
            <a:ext cx="8755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Рис.2.3</a:t>
            </a:r>
          </a:p>
        </p:txBody>
      </p:sp>
      <p:sp>
        <p:nvSpPr>
          <p:cNvPr id="18437" name="Text Box 9"/>
          <p:cNvSpPr txBox="1">
            <a:spLocks noChangeArrowheads="1"/>
          </p:cNvSpPr>
          <p:nvPr/>
        </p:nvSpPr>
        <p:spPr bwMode="auto">
          <a:xfrm>
            <a:off x="2187576" y="5465764"/>
            <a:ext cx="621298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силовых линий электрическое поле можно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описывать не только качественно но и количественно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1A203-E074-495F-AF28-C0B506D45264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82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775520" y="332656"/>
            <a:ext cx="8892480" cy="10825336"/>
          </a:xfrm>
          <a:prstGeom prst="rect">
            <a:avLst/>
          </a:prstGeom>
          <a:blipFill rotWithShape="1">
            <a:blip r:embed="rId2"/>
            <a:stretch>
              <a:fillRect l="-1371" t="-563" r="-1165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3" name="Picture 8" descr="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2213" y="2276475"/>
            <a:ext cx="2887662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59" name="TextBox 5"/>
          <p:cNvSpPr txBox="1">
            <a:spLocks noChangeArrowheads="1"/>
          </p:cNvSpPr>
          <p:nvPr/>
        </p:nvSpPr>
        <p:spPr bwMode="auto">
          <a:xfrm>
            <a:off x="8985251" y="4941888"/>
            <a:ext cx="8851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Рис.2.4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1A203-E074-495F-AF28-C0B506D45264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9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95600" y="476672"/>
            <a:ext cx="6120680" cy="7386638"/>
          </a:xfrm>
          <a:prstGeom prst="rect">
            <a:avLst/>
          </a:prstGeom>
          <a:blipFill rotWithShape="1">
            <a:blip r:embed="rId2"/>
            <a:stretch>
              <a:fillRect l="-797" t="-413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pic>
        <p:nvPicPr>
          <p:cNvPr id="98306" name="Picture 2" descr="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67438" y="17464"/>
            <a:ext cx="3313112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7" name="TextBox 2"/>
          <p:cNvSpPr txBox="1">
            <a:spLocks noChangeArrowheads="1"/>
          </p:cNvSpPr>
          <p:nvPr/>
        </p:nvSpPr>
        <p:spPr bwMode="auto">
          <a:xfrm>
            <a:off x="7824789" y="2133600"/>
            <a:ext cx="8851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Рис.2.5</a:t>
            </a:r>
          </a:p>
        </p:txBody>
      </p:sp>
      <p:pic>
        <p:nvPicPr>
          <p:cNvPr id="9830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11585" y="2564905"/>
            <a:ext cx="7561263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1A203-E074-495F-AF28-C0B506D45264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25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209800" y="188913"/>
            <a:ext cx="7772400" cy="1008062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703388" y="981075"/>
            <a:ext cx="3960812" cy="1727200"/>
          </a:xfrm>
        </p:spPr>
        <p:txBody>
          <a:bodyPr rtlCol="0">
            <a:normAutofit lnSpcReduction="10000"/>
          </a:bodyPr>
          <a:lstStyle/>
          <a:p>
            <a:pPr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Поток вектора напряженности через произвольную элементарную площадку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(рис. 2.6) будет равен: </a:t>
            </a:r>
          </a:p>
          <a:p>
            <a:pPr>
              <a:defRPr/>
            </a:pP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i="1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380" name="TextBox 7"/>
          <p:cNvSpPr txBox="1">
            <a:spLocks noChangeArrowheads="1"/>
          </p:cNvSpPr>
          <p:nvPr/>
        </p:nvSpPr>
        <p:spPr bwMode="auto">
          <a:xfrm>
            <a:off x="8040689" y="3789363"/>
            <a:ext cx="8851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Рис.2.6</a:t>
            </a:r>
          </a:p>
        </p:txBody>
      </p:sp>
      <p:sp>
        <p:nvSpPr>
          <p:cNvPr id="10" name="TextBox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207569" y="2708921"/>
            <a:ext cx="3270088" cy="461665"/>
          </a:xfrm>
          <a:prstGeom prst="rect">
            <a:avLst/>
          </a:prstGeom>
          <a:blipFill rotWithShape="1">
            <a:blip r:embed="rId2"/>
            <a:stretch>
              <a:fillRect l="-2793" t="-10526" b="-28947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sp>
        <p:nvSpPr>
          <p:cNvPr id="12" name="TextBox 1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991545" y="3454629"/>
            <a:ext cx="5121019" cy="1734321"/>
          </a:xfrm>
          <a:prstGeom prst="rect">
            <a:avLst/>
          </a:prstGeom>
          <a:blipFill rotWithShape="1">
            <a:blip r:embed="rId3"/>
            <a:stretch>
              <a:fillRect l="-1905" t="-2817" b="-4225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97887A-EDCB-4CA7-B7FC-6D7A4D9D83A6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065" y="980729"/>
            <a:ext cx="3146425" cy="25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05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512" y="5013176"/>
            <a:ext cx="8229600" cy="2133600"/>
          </a:xfrm>
        </p:spPr>
        <p:txBody>
          <a:bodyPr/>
          <a:lstStyle/>
          <a:p>
            <a:pPr eaLnBrk="1" hangingPunct="1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Подсчитаем поток вектора  через произвольную замкнутую поверхность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окружающую точечный заряд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. Рис. 2.7   Окружим заряд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q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сферой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i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22530" name="Picture 4" descr="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7768" y="1124745"/>
            <a:ext cx="3996594" cy="342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Box 1"/>
          <p:cNvSpPr txBox="1">
            <a:spLocks noChangeArrowheads="1"/>
          </p:cNvSpPr>
          <p:nvPr/>
        </p:nvSpPr>
        <p:spPr bwMode="auto">
          <a:xfrm>
            <a:off x="5303913" y="4642240"/>
            <a:ext cx="9428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Рис. 2.7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207568" y="476672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 Теорема Остроградского – Гаусса (О – Г)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7088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1" y="3219451"/>
            <a:ext cx="8507413" cy="179387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Центр сферы совпадает с центром заряда. Радиус сферы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i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равен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400" i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. Считаем направление внешней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ормали к замкнутой поверхности положительным.</a:t>
            </a:r>
          </a:p>
          <a:p>
            <a:pPr eaLnBrk="1" hangingPunct="1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В каждой точке поверхности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i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проекция Е на направление внешней нормали одинакова и равна:</a:t>
            </a:r>
          </a:p>
        </p:txBody>
      </p:sp>
      <p:sp>
        <p:nvSpPr>
          <p:cNvPr id="23554" name="Rectangle 5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3555" name="Picture 6" descr="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3613" y="0"/>
            <a:ext cx="424815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8" y="5417471"/>
            <a:ext cx="2273300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97609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6" name="Rectangle 4"/>
          <p:cNvSpPr>
            <a:spLocks noChangeArrowheads="1"/>
          </p:cNvSpPr>
          <p:nvPr/>
        </p:nvSpPr>
        <p:spPr bwMode="auto">
          <a:xfrm>
            <a:off x="1774826" y="4076701"/>
            <a:ext cx="3603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u"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 поток через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pic>
        <p:nvPicPr>
          <p:cNvPr id="5147" name="Picture 5" descr="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9514" y="1"/>
            <a:ext cx="4681537" cy="401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8" name="Oval 8"/>
          <p:cNvSpPr>
            <a:spLocks noChangeArrowheads="1"/>
          </p:cNvSpPr>
          <p:nvPr/>
        </p:nvSpPr>
        <p:spPr bwMode="auto">
          <a:xfrm>
            <a:off x="10344151" y="3213100"/>
            <a:ext cx="73025" cy="647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5130" name="Object 10"/>
          <p:cNvGraphicFramePr>
            <a:graphicFrameLocks noChangeAspect="1"/>
          </p:cNvGraphicFramePr>
          <p:nvPr/>
        </p:nvGraphicFramePr>
        <p:xfrm>
          <a:off x="5638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Формула" r:id="rId4" imgW="914400" imgH="215640" progId="Equation.3">
                  <p:embed/>
                </p:oleObj>
              </mc:Choice>
              <mc:Fallback>
                <p:oleObj name="Формула" r:id="rId4" imgW="9144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3321050"/>
                        <a:ext cx="9144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9" name="Text Box 18"/>
          <p:cNvSpPr txBox="1">
            <a:spLocks noChangeArrowheads="1"/>
          </p:cNvSpPr>
          <p:nvPr/>
        </p:nvSpPr>
        <p:spPr bwMode="auto">
          <a:xfrm>
            <a:off x="2495551" y="4868863"/>
            <a:ext cx="77771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Arial" charset="0"/>
            </a:endParaRPr>
          </a:p>
        </p:txBody>
      </p:sp>
      <p:sp>
        <p:nvSpPr>
          <p:cNvPr id="5150" name="Text Box 19"/>
          <p:cNvSpPr txBox="1">
            <a:spLocks noChangeArrowheads="1"/>
          </p:cNvSpPr>
          <p:nvPr/>
        </p:nvSpPr>
        <p:spPr bwMode="auto">
          <a:xfrm>
            <a:off x="3503614" y="5229225"/>
            <a:ext cx="9366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Ф=</a:t>
            </a:r>
            <a:r>
              <a:rPr lang="ru-RU">
                <a:latin typeface="Arial" charset="0"/>
              </a:rPr>
              <a:t> </a:t>
            </a:r>
          </a:p>
        </p:txBody>
      </p:sp>
      <p:sp>
        <p:nvSpPr>
          <p:cNvPr id="5151" name="Rectangle 2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40" name="Object 20"/>
          <p:cNvGraphicFramePr>
            <a:graphicFrameLocks noChangeAspect="1"/>
          </p:cNvGraphicFramePr>
          <p:nvPr/>
        </p:nvGraphicFramePr>
        <p:xfrm>
          <a:off x="4151313" y="4941889"/>
          <a:ext cx="5327650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Формула" r:id="rId6" imgW="1943100" imgH="444500" progId="Equation.3">
                  <p:embed/>
                </p:oleObj>
              </mc:Choice>
              <mc:Fallback>
                <p:oleObj name="Формула" r:id="rId6" imgW="19431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1313" y="4941889"/>
                        <a:ext cx="5327650" cy="1036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52" name="Text Box 22"/>
          <p:cNvSpPr txBox="1">
            <a:spLocks noChangeArrowheads="1"/>
          </p:cNvSpPr>
          <p:nvPr/>
        </p:nvSpPr>
        <p:spPr bwMode="auto">
          <a:xfrm>
            <a:off x="5427663" y="6184901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Arial" charset="0"/>
            </a:endParaRPr>
          </a:p>
        </p:txBody>
      </p:sp>
      <p:sp>
        <p:nvSpPr>
          <p:cNvPr id="5153" name="Rectangle 2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43" name="Object 23"/>
          <p:cNvGraphicFramePr>
            <a:graphicFrameLocks noChangeAspect="1"/>
          </p:cNvGraphicFramePr>
          <p:nvPr/>
        </p:nvGraphicFramePr>
        <p:xfrm>
          <a:off x="5448301" y="5830888"/>
          <a:ext cx="1368425" cy="102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Формула" r:id="rId8" imgW="571252" imgH="431613" progId="Equation.3">
                  <p:embed/>
                </p:oleObj>
              </mc:Choice>
              <mc:Fallback>
                <p:oleObj name="Формула" r:id="rId8" imgW="571252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8301" y="5830888"/>
                        <a:ext cx="1368425" cy="1027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45" name="Object 25"/>
          <p:cNvGraphicFramePr>
            <a:graphicFrameLocks noChangeAspect="1"/>
          </p:cNvGraphicFramePr>
          <p:nvPr/>
        </p:nvGraphicFramePr>
        <p:xfrm>
          <a:off x="5448301" y="5830888"/>
          <a:ext cx="1368425" cy="102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Формула" r:id="rId10" imgW="571252" imgH="431613" progId="Equation.3">
                  <p:embed/>
                </p:oleObj>
              </mc:Choice>
              <mc:Fallback>
                <p:oleObj name="Формула" r:id="rId10" imgW="571252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8301" y="5830888"/>
                        <a:ext cx="1368425" cy="1027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1A203-E074-495F-AF28-C0B506D45264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4294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4826" y="3141664"/>
            <a:ext cx="8353425" cy="37163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dirty="0" smtClean="0"/>
          </a:p>
          <a:p>
            <a:pPr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Подсчитаем поток через сферу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имеющую радиус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получим аналогичную формулу </a:t>
            </a:r>
            <a:r>
              <a:rPr lang="ru-RU" dirty="0" smtClean="0"/>
              <a:t>:</a:t>
            </a:r>
          </a:p>
          <a:p>
            <a:pPr eaLnBrk="1" hangingPunct="1"/>
            <a:endParaRPr lang="ru-RU" dirty="0" smtClean="0"/>
          </a:p>
          <a:p>
            <a:pPr eaLnBrk="1" hangingPunct="1"/>
            <a:r>
              <a:rPr lang="ru-RU" dirty="0" smtClean="0"/>
              <a:t>                                                     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(1)</a:t>
            </a:r>
          </a:p>
        </p:txBody>
      </p:sp>
      <p:sp>
        <p:nvSpPr>
          <p:cNvPr id="6159" name="Rectangle 5"/>
          <p:cNvSpPr>
            <a:spLocks noChangeArrowheads="1"/>
          </p:cNvSpPr>
          <p:nvPr/>
        </p:nvSpPr>
        <p:spPr bwMode="auto">
          <a:xfrm>
            <a:off x="1524001" y="29776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6160" name="Picture 7" descr="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3613" y="1"/>
            <a:ext cx="5040312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1" name="Rectangle 9"/>
          <p:cNvSpPr>
            <a:spLocks noChangeArrowheads="1"/>
          </p:cNvSpPr>
          <p:nvPr/>
        </p:nvSpPr>
        <p:spPr bwMode="auto">
          <a:xfrm>
            <a:off x="1524001" y="29776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162" name="Text Box 11"/>
          <p:cNvSpPr txBox="1">
            <a:spLocks noChangeArrowheads="1"/>
          </p:cNvSpPr>
          <p:nvPr/>
        </p:nvSpPr>
        <p:spPr bwMode="auto">
          <a:xfrm>
            <a:off x="5283200" y="51768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Arial" charset="0"/>
            </a:endParaRPr>
          </a:p>
        </p:txBody>
      </p:sp>
      <p:graphicFrame>
        <p:nvGraphicFramePr>
          <p:cNvPr id="6156" name="Object 12"/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Формула" r:id="rId4" imgW="914400" imgH="215640" progId="Equation.3">
                  <p:embed/>
                </p:oleObj>
              </mc:Choice>
              <mc:Fallback>
                <p:oleObj name="Формула" r:id="rId4" imgW="9144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3" name="Rectangle 1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57" name="Object 13"/>
          <p:cNvGraphicFramePr>
            <a:graphicFrameLocks noChangeAspect="1"/>
          </p:cNvGraphicFramePr>
          <p:nvPr/>
        </p:nvGraphicFramePr>
        <p:xfrm>
          <a:off x="5232401" y="5013325"/>
          <a:ext cx="1584325" cy="118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Формула" r:id="rId6" imgW="571252" imgH="431613" progId="Equation.3">
                  <p:embed/>
                </p:oleObj>
              </mc:Choice>
              <mc:Fallback>
                <p:oleObj name="Формула" r:id="rId6" imgW="571252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2401" y="5013325"/>
                        <a:ext cx="1584325" cy="1189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9234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1" y="3500439"/>
            <a:ext cx="8964613" cy="4530725"/>
          </a:xfrm>
        </p:spPr>
        <p:txBody>
          <a:bodyPr/>
          <a:lstStyle/>
          <a:p>
            <a:pPr eaLnBrk="1" hangingPunct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непрерывности линии           следует, что поток и через любую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произвольную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поверхность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равен этой же величине:</a:t>
            </a:r>
          </a:p>
          <a:p>
            <a:pPr eaLnBrk="1" hangingPunct="1"/>
            <a:endParaRPr lang="ru-RU" dirty="0">
              <a:latin typeface="Eras Demi ITC" pitchFamily="34" charset="0"/>
            </a:endParaRPr>
          </a:p>
          <a:p>
            <a:pPr eaLnBrk="1" hangingPunct="1"/>
            <a:endParaRPr lang="ru-RU" dirty="0"/>
          </a:p>
          <a:p>
            <a:pPr eaLnBrk="1" hangingPunct="1"/>
            <a:r>
              <a:rPr lang="ru-RU" dirty="0"/>
              <a:t>– </a:t>
            </a:r>
            <a:r>
              <a:rPr lang="ru-RU" dirty="0">
                <a:latin typeface="Times New Roman" pitchFamily="18" charset="0"/>
              </a:rPr>
              <a:t>Теорема О-Г для одного заряда</a:t>
            </a:r>
            <a:r>
              <a:rPr lang="ru-RU" dirty="0">
                <a:solidFill>
                  <a:srgbClr val="00FF00"/>
                </a:solidFill>
              </a:rPr>
              <a:t>	 </a:t>
            </a:r>
          </a:p>
        </p:txBody>
      </p:sp>
      <p:sp>
        <p:nvSpPr>
          <p:cNvPr id="7186" name="Rectangle 5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87" name="Rectangle 7"/>
          <p:cNvSpPr>
            <a:spLocks noChangeArrowheads="1"/>
          </p:cNvSpPr>
          <p:nvPr/>
        </p:nvSpPr>
        <p:spPr bwMode="auto">
          <a:xfrm>
            <a:off x="1524001" y="32443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7415" name="Picture 11" descr="8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3648075" y="0"/>
            <a:ext cx="4038600" cy="3448050"/>
          </a:xfrm>
        </p:spPr>
      </p:pic>
      <p:sp>
        <p:nvSpPr>
          <p:cNvPr id="7189" name="Rectangle 1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1524000" y="0"/>
          <a:ext cx="1524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Формула" r:id="rId4" imgW="152268" imgH="266469" progId="Equation.3">
                  <p:embed/>
                </p:oleObj>
              </mc:Choice>
              <mc:Fallback>
                <p:oleObj name="Формула" r:id="rId4" imgW="152268" imgH="2664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0"/>
                        <a:ext cx="152400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0" name="Rectangle 13"/>
          <p:cNvSpPr>
            <a:spLocks noChangeArrowheads="1"/>
          </p:cNvSpPr>
          <p:nvPr/>
        </p:nvSpPr>
        <p:spPr bwMode="auto">
          <a:xfrm>
            <a:off x="1524001" y="31109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8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7391409"/>
              </p:ext>
            </p:extLst>
          </p:nvPr>
        </p:nvGraphicFramePr>
        <p:xfrm>
          <a:off x="6006307" y="3249614"/>
          <a:ext cx="36988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Формула" r:id="rId6" imgW="152268" imgH="266469" progId="Equation.3">
                  <p:embed/>
                </p:oleObj>
              </mc:Choice>
              <mc:Fallback>
                <p:oleObj name="Формула" r:id="rId6" imgW="152268" imgH="2664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6307" y="3249614"/>
                        <a:ext cx="369887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3" name="Object 15"/>
          <p:cNvGraphicFramePr>
            <a:graphicFrameLocks noChangeAspect="1"/>
          </p:cNvGraphicFramePr>
          <p:nvPr/>
        </p:nvGraphicFramePr>
        <p:xfrm>
          <a:off x="5753101" y="4941889"/>
          <a:ext cx="2124075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Формула" r:id="rId7" imgW="774360" imgH="444240" progId="Equation.3">
                  <p:embed/>
                </p:oleObj>
              </mc:Choice>
              <mc:Fallback>
                <p:oleObj name="Формула" r:id="rId7" imgW="7743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3101" y="4941889"/>
                        <a:ext cx="2124075" cy="1036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4" name="Object 16"/>
          <p:cNvGraphicFramePr>
            <a:graphicFrameLocks noChangeAspect="1"/>
          </p:cNvGraphicFramePr>
          <p:nvPr/>
        </p:nvGraphicFramePr>
        <p:xfrm>
          <a:off x="5735639" y="4941889"/>
          <a:ext cx="2124075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Формула" r:id="rId9" imgW="774360" imgH="444240" progId="Equation.3">
                  <p:embed/>
                </p:oleObj>
              </mc:Choice>
              <mc:Fallback>
                <p:oleObj name="Формула" r:id="rId9" imgW="7743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639" y="4941889"/>
                        <a:ext cx="2124075" cy="1036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1A203-E074-495F-AF28-C0B506D45264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59256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0"/>
            <a:ext cx="8229600" cy="6858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dirty="0" smtClean="0">
                <a:latin typeface="Times New Roman" pitchFamily="18" charset="0"/>
              </a:rPr>
              <a:t>Для любого числа произвольно расположенных зарядов, находящихся внутри поверхности:</a:t>
            </a:r>
          </a:p>
          <a:p>
            <a:pPr eaLnBrk="1" hangingPunct="1">
              <a:lnSpc>
                <a:spcPct val="90000"/>
              </a:lnSpc>
            </a:pPr>
            <a:endParaRPr lang="ru-RU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(2)</a:t>
            </a:r>
          </a:p>
          <a:p>
            <a:pPr eaLnBrk="1" hangingPunct="1">
              <a:lnSpc>
                <a:spcPct val="90000"/>
              </a:lnSpc>
            </a:pPr>
            <a:endParaRPr lang="ru-RU" dirty="0">
              <a:solidFill>
                <a:srgbClr val="00FF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ru-RU" dirty="0">
                <a:latin typeface="Times New Roman" pitchFamily="18" charset="0"/>
              </a:rPr>
              <a:t>– </a:t>
            </a:r>
            <a:r>
              <a:rPr lang="ru-RU" i="1" dirty="0">
                <a:latin typeface="Times New Roman" pitchFamily="18" charset="0"/>
              </a:rPr>
              <a:t>теорема Гаусса для нескольких зарядов</a:t>
            </a:r>
            <a:r>
              <a:rPr lang="ru-RU" dirty="0">
                <a:latin typeface="Times New Roman" pitchFamily="18" charset="0"/>
              </a:rPr>
              <a:t>. </a:t>
            </a:r>
          </a:p>
          <a:p>
            <a:pPr eaLnBrk="1" hangingPunct="1">
              <a:lnSpc>
                <a:spcPct val="90000"/>
              </a:lnSpc>
            </a:pPr>
            <a:r>
              <a:rPr lang="ru-RU" i="1" dirty="0">
                <a:latin typeface="Times New Roman" pitchFamily="18" charset="0"/>
              </a:rPr>
              <a:t>Поток вектора напряженности электрического поля через замкнутую поверхность в вакууме равен алгебраической сумме всех зарядов, расположенных внутри поверхности, деленной на </a:t>
            </a:r>
            <a:r>
              <a:rPr lang="ru-RU" dirty="0">
                <a:latin typeface="Times New Roman" pitchFamily="18" charset="0"/>
              </a:rPr>
              <a:t>ε</a:t>
            </a:r>
            <a:r>
              <a:rPr lang="ru-RU" baseline="-25000" dirty="0">
                <a:latin typeface="Times New Roman" pitchFamily="18" charset="0"/>
              </a:rPr>
              <a:t>0</a:t>
            </a:r>
            <a:r>
              <a:rPr lang="ru-RU" dirty="0">
                <a:latin typeface="Times New Roman" pitchFamily="18" charset="0"/>
              </a:rPr>
              <a:t>.</a:t>
            </a:r>
          </a:p>
        </p:txBody>
      </p:sp>
      <p:sp>
        <p:nvSpPr>
          <p:cNvPr id="8203" name="Rectangle 5"/>
          <p:cNvSpPr>
            <a:spLocks noChangeArrowheads="1"/>
          </p:cNvSpPr>
          <p:nvPr/>
        </p:nvSpPr>
        <p:spPr bwMode="auto">
          <a:xfrm>
            <a:off x="1524000" y="2959101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8199" name="Object 7"/>
          <p:cNvGraphicFramePr>
            <a:graphicFrameLocks noChangeAspect="1"/>
          </p:cNvGraphicFramePr>
          <p:nvPr/>
        </p:nvGraphicFramePr>
        <p:xfrm>
          <a:off x="4511676" y="1844675"/>
          <a:ext cx="156686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Формула" r:id="rId3" imgW="571320" imgH="380880" progId="Equation.3">
                  <p:embed/>
                </p:oleObj>
              </mc:Choice>
              <mc:Fallback>
                <p:oleObj name="Формула" r:id="rId3" imgW="571320" imgH="380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6" y="1844675"/>
                        <a:ext cx="1566863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4" name="Rectangle 10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201" name="Object 9"/>
          <p:cNvGraphicFramePr>
            <a:graphicFrameLocks noChangeAspect="1"/>
          </p:cNvGraphicFramePr>
          <p:nvPr/>
        </p:nvGraphicFramePr>
        <p:xfrm>
          <a:off x="6167439" y="1700214"/>
          <a:ext cx="763587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Формула" r:id="rId5" imgW="380835" imgH="469696" progId="Equation.3">
                  <p:embed/>
                </p:oleObj>
              </mc:Choice>
              <mc:Fallback>
                <p:oleObj name="Формула" r:id="rId5" imgW="380835" imgH="46969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7439" y="1700214"/>
                        <a:ext cx="763587" cy="935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4425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5" name="Picture 4" descr="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8075" y="0"/>
            <a:ext cx="4038600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6" name="Rectangle 5"/>
          <p:cNvSpPr>
            <a:spLocks noChangeArrowheads="1"/>
          </p:cNvSpPr>
          <p:nvPr/>
        </p:nvSpPr>
        <p:spPr bwMode="auto">
          <a:xfrm>
            <a:off x="1524000" y="3344100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1524000" algn="l"/>
              </a:tabLst>
            </a:pPr>
            <a:r>
              <a:rPr lang="ru-RU" sz="3200" i="1"/>
              <a:t>Полный поток проходящий через </a:t>
            </a:r>
            <a:r>
              <a:rPr lang="en-US" sz="3200" i="1"/>
              <a:t>S</a:t>
            </a:r>
            <a:r>
              <a:rPr lang="ru-RU" sz="3200" i="1" baseline="-25000"/>
              <a:t>3</a:t>
            </a:r>
            <a:r>
              <a:rPr lang="ru-RU" sz="3200" i="1"/>
              <a:t>,  не  охватывающую заряд  </a:t>
            </a:r>
            <a:r>
              <a:rPr lang="en-US" sz="3200" i="1"/>
              <a:t>q</a:t>
            </a:r>
            <a:r>
              <a:rPr lang="ru-RU" sz="3200" i="1"/>
              <a:t>, равен нулю:</a:t>
            </a:r>
          </a:p>
          <a:p>
            <a:pPr algn="just">
              <a:tabLst>
                <a:tab pos="1524000" algn="l"/>
              </a:tabLst>
            </a:pPr>
            <a:r>
              <a:rPr lang="ru-RU" sz="3200" i="1"/>
              <a:t>             </a:t>
            </a:r>
          </a:p>
          <a:p>
            <a:pPr algn="just">
              <a:tabLst>
                <a:tab pos="1524000" algn="l"/>
              </a:tabLst>
            </a:pPr>
            <a:r>
              <a:rPr lang="ru-RU" sz="3200" i="1"/>
              <a:t>              </a:t>
            </a:r>
          </a:p>
        </p:txBody>
      </p:sp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Формула" r:id="rId4" imgW="914400" imgH="215640" progId="Equation.3">
                  <p:embed/>
                </p:oleObj>
              </mc:Choice>
              <mc:Fallback>
                <p:oleObj name="Формула" r:id="rId4" imgW="9144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7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5087939" y="4724401"/>
          <a:ext cx="1368425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Формула" r:id="rId6" imgW="457200" imgH="228600" progId="Equation.3">
                  <p:embed/>
                </p:oleObj>
              </mc:Choice>
              <mc:Fallback>
                <p:oleObj name="Формула" r:id="rId6" imgW="457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7939" y="4724401"/>
                        <a:ext cx="1368425" cy="690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1A203-E074-495F-AF28-C0B506D45264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0541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4" y="0"/>
            <a:ext cx="8675687" cy="6858000"/>
          </a:xfrm>
        </p:spPr>
        <p:txBody>
          <a:bodyPr/>
          <a:lstStyle/>
          <a:p>
            <a:pPr eaLnBrk="1" hangingPunct="1"/>
            <a:r>
              <a:rPr lang="ru-RU" i="1" dirty="0" smtClean="0">
                <a:latin typeface="Times New Roman" pitchFamily="18" charset="0"/>
              </a:rPr>
              <a:t>Таким образом, для точечного заряда </a:t>
            </a:r>
            <a:r>
              <a:rPr lang="en-US" i="1" dirty="0" smtClean="0">
                <a:latin typeface="Times New Roman" pitchFamily="18" charset="0"/>
              </a:rPr>
              <a:t>q</a:t>
            </a:r>
            <a:r>
              <a:rPr lang="ru-RU" i="1" dirty="0" smtClean="0">
                <a:latin typeface="Times New Roman" pitchFamily="18" charset="0"/>
              </a:rPr>
              <a:t>, полный поток через любую замкнутую поверхность </a:t>
            </a:r>
            <a:r>
              <a:rPr lang="en-US" i="1" dirty="0" smtClean="0">
                <a:latin typeface="Times New Roman" pitchFamily="18" charset="0"/>
              </a:rPr>
              <a:t>S</a:t>
            </a:r>
            <a:r>
              <a:rPr lang="ru-RU" i="1" dirty="0" smtClean="0">
                <a:latin typeface="Times New Roman" pitchFamily="18" charset="0"/>
              </a:rPr>
              <a:t> будет равен</a:t>
            </a:r>
            <a:r>
              <a:rPr lang="ru-RU" dirty="0" smtClean="0">
                <a:latin typeface="Times New Roman" pitchFamily="18" charset="0"/>
              </a:rPr>
              <a:t>:</a:t>
            </a:r>
            <a:endParaRPr lang="en-US" dirty="0" smtClean="0">
              <a:latin typeface="Times New Roman" pitchFamily="18" charset="0"/>
            </a:endParaRPr>
          </a:p>
          <a:p>
            <a:pPr eaLnBrk="1" hangingPunct="1"/>
            <a:endParaRPr lang="ru-RU" dirty="0" smtClean="0">
              <a:latin typeface="Times New Roman" pitchFamily="18" charset="0"/>
            </a:endParaRPr>
          </a:p>
          <a:p>
            <a:pPr eaLnBrk="1" hangingPunct="1"/>
            <a:r>
              <a:rPr lang="ru-RU" dirty="0" smtClean="0">
                <a:latin typeface="Times New Roman" pitchFamily="18" charset="0"/>
              </a:rPr>
              <a:t>            </a:t>
            </a:r>
            <a:r>
              <a:rPr lang="en-US" dirty="0" smtClean="0">
                <a:latin typeface="Times New Roman" pitchFamily="18" charset="0"/>
              </a:rPr>
              <a:t>    </a:t>
            </a:r>
            <a:r>
              <a:rPr lang="ru-RU" i="1" dirty="0" smtClean="0">
                <a:latin typeface="Times New Roman" pitchFamily="18" charset="0"/>
              </a:rPr>
              <a:t>– если заряд расположен внутри замкнутой поверхности</a:t>
            </a:r>
            <a:r>
              <a:rPr lang="ru-RU" dirty="0" smtClean="0">
                <a:latin typeface="Times New Roman" pitchFamily="18" charset="0"/>
              </a:rPr>
              <a:t>;</a:t>
            </a:r>
          </a:p>
          <a:p>
            <a:pPr eaLnBrk="1" hangingPunct="1"/>
            <a:r>
              <a:rPr lang="ru-RU" dirty="0" smtClean="0">
                <a:latin typeface="Times New Roman" pitchFamily="18" charset="0"/>
              </a:rPr>
              <a:t>        </a:t>
            </a:r>
            <a:r>
              <a:rPr lang="en-US" dirty="0" smtClean="0">
                <a:latin typeface="Times New Roman" pitchFamily="18" charset="0"/>
              </a:rPr>
              <a:t>    </a:t>
            </a:r>
            <a:r>
              <a:rPr lang="ru-RU" i="1" dirty="0" smtClean="0">
                <a:latin typeface="Times New Roman" pitchFamily="18" charset="0"/>
              </a:rPr>
              <a:t>– если заряд расположен вне замкнутой поверхности</a:t>
            </a:r>
            <a:r>
              <a:rPr lang="ru-RU" dirty="0" smtClean="0">
                <a:latin typeface="Times New Roman" pitchFamily="18" charset="0"/>
              </a:rPr>
              <a:t>;</a:t>
            </a:r>
          </a:p>
          <a:p>
            <a:pPr eaLnBrk="1" hangingPunct="1"/>
            <a:r>
              <a:rPr lang="ru-RU" dirty="0" smtClean="0">
                <a:latin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</a:rPr>
              <a:t>этот результат не зависит от формы поверхности, и знак потока совпадает со знаком заряда.</a:t>
            </a:r>
            <a:endParaRPr lang="ru-RU" dirty="0" smtClean="0">
              <a:latin typeface="Times New Roman" pitchFamily="18" charset="0"/>
            </a:endParaRPr>
          </a:p>
        </p:txBody>
      </p:sp>
      <p:sp>
        <p:nvSpPr>
          <p:cNvPr id="10254" name="Rectangle 5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55" name="Rectangle 7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025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8734134"/>
              </p:ext>
            </p:extLst>
          </p:nvPr>
        </p:nvGraphicFramePr>
        <p:xfrm>
          <a:off x="2220459" y="2687915"/>
          <a:ext cx="1223962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Формула" r:id="rId3" imgW="457200" imgH="228600" progId="Equation.3">
                  <p:embed/>
                </p:oleObj>
              </mc:Choice>
              <mc:Fallback>
                <p:oleObj name="Формула" r:id="rId3" imgW="457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0459" y="2687915"/>
                        <a:ext cx="1223962" cy="617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0939363"/>
              </p:ext>
            </p:extLst>
          </p:nvPr>
        </p:nvGraphicFramePr>
        <p:xfrm>
          <a:off x="2351088" y="1409247"/>
          <a:ext cx="1512888" cy="113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Формула" r:id="rId5" imgW="571252" imgH="431613" progId="Equation.3">
                  <p:embed/>
                </p:oleObj>
              </mc:Choice>
              <mc:Fallback>
                <p:oleObj name="Формула" r:id="rId5" imgW="571252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088" y="1409247"/>
                        <a:ext cx="1512888" cy="1135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3351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"/>
            <a:ext cx="9144000" cy="4530725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ru-RU" sz="3000" dirty="0">
                <a:latin typeface="Times New Roman" pitchFamily="18" charset="0"/>
              </a:rPr>
              <a:t>Электрические заряды могут быть «размазаны» с некоторой </a:t>
            </a:r>
            <a:r>
              <a:rPr lang="ru-RU" sz="3000" b="1" i="1" dirty="0">
                <a:solidFill>
                  <a:srgbClr val="C00000"/>
                </a:solidFill>
                <a:latin typeface="Times New Roman" pitchFamily="18" charset="0"/>
              </a:rPr>
              <a:t>объемной плотностью</a:t>
            </a:r>
            <a:r>
              <a:rPr lang="ru-RU" sz="3000" dirty="0">
                <a:solidFill>
                  <a:srgbClr val="C00000"/>
                </a:solidFill>
                <a:latin typeface="Times New Roman" pitchFamily="18" charset="0"/>
              </a:rPr>
              <a:t>  </a:t>
            </a:r>
            <a:r>
              <a:rPr lang="ru-RU" sz="3000" dirty="0">
                <a:latin typeface="Times New Roman" pitchFamily="18" charset="0"/>
              </a:rPr>
              <a:t>различной в разных местах пространства:</a:t>
            </a:r>
          </a:p>
          <a:p>
            <a:pPr eaLnBrk="1" hangingPunct="1">
              <a:lnSpc>
                <a:spcPct val="70000"/>
              </a:lnSpc>
            </a:pPr>
            <a:endParaRPr lang="en-US" sz="3000" dirty="0">
              <a:latin typeface="Times New Roman" pitchFamily="18" charset="0"/>
            </a:endParaRPr>
          </a:p>
          <a:p>
            <a:pPr eaLnBrk="1" hangingPunct="1">
              <a:lnSpc>
                <a:spcPct val="70000"/>
              </a:lnSpc>
            </a:pPr>
            <a:r>
              <a:rPr lang="ru-RU" sz="3000" dirty="0">
                <a:latin typeface="Times New Roman" pitchFamily="18" charset="0"/>
              </a:rPr>
              <a:t>Здесь </a:t>
            </a:r>
            <a:r>
              <a:rPr lang="en-US" sz="3000" dirty="0" err="1">
                <a:latin typeface="Times New Roman" pitchFamily="18" charset="0"/>
              </a:rPr>
              <a:t>d</a:t>
            </a:r>
            <a:r>
              <a:rPr lang="en-US" sz="3000" i="1" dirty="0" err="1">
                <a:latin typeface="Times New Roman" pitchFamily="18" charset="0"/>
              </a:rPr>
              <a:t>V</a:t>
            </a:r>
            <a:r>
              <a:rPr lang="ru-RU" sz="3000" i="1" dirty="0">
                <a:latin typeface="Times New Roman" pitchFamily="18" charset="0"/>
              </a:rPr>
              <a:t> –</a:t>
            </a:r>
            <a:r>
              <a:rPr lang="ru-RU" sz="3000" dirty="0">
                <a:latin typeface="Times New Roman" pitchFamily="18" charset="0"/>
              </a:rPr>
              <a:t> </a:t>
            </a:r>
            <a:r>
              <a:rPr lang="ru-RU" sz="3000" b="1" i="1" dirty="0">
                <a:latin typeface="Times New Roman" pitchFamily="18" charset="0"/>
              </a:rPr>
              <a:t>физически бесконечно малый объем</a:t>
            </a:r>
            <a:r>
              <a:rPr lang="ru-RU" sz="3000" dirty="0">
                <a:latin typeface="Times New Roman" pitchFamily="18" charset="0"/>
              </a:rPr>
              <a:t>, под которым следует понимать такой </a:t>
            </a:r>
            <a:r>
              <a:rPr lang="ru-RU" sz="3000" i="1" dirty="0">
                <a:latin typeface="Times New Roman" pitchFamily="18" charset="0"/>
              </a:rPr>
              <a:t>объем, который с одной стороны достаточно мал, чтобы в пределах его плотность заряда считать одинаковой, а с другой – достаточно велик, чтобы не могла проявиться дискретность заряда</a:t>
            </a:r>
            <a:r>
              <a:rPr lang="ru-RU" sz="3000" dirty="0">
                <a:latin typeface="Times New Roman" pitchFamily="18" charset="0"/>
              </a:rPr>
              <a:t>, т.е. то, что любой заряд кратен целому числу элементарных зарядов электрона  или протона . </a:t>
            </a:r>
          </a:p>
        </p:txBody>
      </p:sp>
      <p:sp>
        <p:nvSpPr>
          <p:cNvPr id="11272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73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7248526" y="549275"/>
          <a:ext cx="1211263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Формула" r:id="rId3" imgW="520560" imgH="393480" progId="Equation.3">
                  <p:embed/>
                </p:oleObj>
              </mc:Choice>
              <mc:Fallback>
                <p:oleObj name="Формула" r:id="rId3" imgW="520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8526" y="549275"/>
                        <a:ext cx="1211263" cy="90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125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/>
            <a:r>
              <a:rPr lang="ru-RU" dirty="0">
                <a:latin typeface="Times New Roman" pitchFamily="18" charset="0"/>
              </a:rPr>
              <a:t>Суммарный заряд объема </a:t>
            </a:r>
            <a:r>
              <a:rPr lang="en-US" dirty="0" err="1">
                <a:latin typeface="Times New Roman" pitchFamily="18" charset="0"/>
              </a:rPr>
              <a:t>d</a:t>
            </a:r>
            <a:r>
              <a:rPr lang="en-US" i="1" dirty="0" err="1">
                <a:latin typeface="Times New Roman" pitchFamily="18" charset="0"/>
              </a:rPr>
              <a:t>V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будет равен:</a:t>
            </a:r>
          </a:p>
          <a:p>
            <a:pPr eaLnBrk="1" hangingPunct="1"/>
            <a:endParaRPr lang="ru-RU" dirty="0">
              <a:latin typeface="Times New Roman" pitchFamily="18" charset="0"/>
            </a:endParaRPr>
          </a:p>
          <a:p>
            <a:pPr eaLnBrk="1" hangingPunct="1"/>
            <a:endParaRPr lang="ru-RU" dirty="0"/>
          </a:p>
          <a:p>
            <a:pPr eaLnBrk="1" hangingPunct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 из теоремы Гаусса можно получить:</a:t>
            </a:r>
          </a:p>
          <a:p>
            <a:pPr eaLnBrk="1" hangingPunct="1">
              <a:buFont typeface="Arial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 eaLnBrk="1" hangingPunct="1"/>
            <a:r>
              <a:rPr lang="ru-RU" dirty="0"/>
              <a:t>                                                                         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dirty="0"/>
          </a:p>
          <a:p>
            <a:pPr eaLnBrk="1" hangingPunct="1"/>
            <a:r>
              <a:rPr lang="ru-RU" dirty="0" smtClean="0"/>
              <a:t>– </a:t>
            </a:r>
            <a:r>
              <a:rPr lang="ru-RU" i="1" dirty="0" smtClean="0">
                <a:latin typeface="Times New Roman" pitchFamily="18" charset="0"/>
              </a:rPr>
              <a:t>это ещё одна форма записи</a:t>
            </a:r>
            <a:r>
              <a:rPr lang="ru-RU" b="1" i="1" dirty="0" smtClean="0">
                <a:latin typeface="Times New Roman" pitchFamily="18" charset="0"/>
              </a:rPr>
              <a:t> теоремы Остроградского-Гаусса, </a:t>
            </a:r>
            <a:r>
              <a:rPr lang="ru-RU" i="1" dirty="0" smtClean="0">
                <a:latin typeface="Times New Roman" pitchFamily="18" charset="0"/>
              </a:rPr>
              <a:t>если заряд неравномерно распределен по объему.</a:t>
            </a:r>
          </a:p>
        </p:txBody>
      </p:sp>
      <p:sp>
        <p:nvSpPr>
          <p:cNvPr id="12304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2305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2306" name="Rectangle 1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2300" name="Object 12"/>
          <p:cNvGraphicFramePr>
            <a:graphicFrameLocks noChangeAspect="1"/>
          </p:cNvGraphicFramePr>
          <p:nvPr/>
        </p:nvGraphicFramePr>
        <p:xfrm>
          <a:off x="5016501" y="620714"/>
          <a:ext cx="1871663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Формула" r:id="rId3" imgW="660113" imgH="380835" progId="Equation.3">
                  <p:embed/>
                </p:oleObj>
              </mc:Choice>
              <mc:Fallback>
                <p:oleObj name="Формула" r:id="rId3" imgW="660113" imgH="3808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1" y="620714"/>
                        <a:ext cx="1871663" cy="1095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7" name="Rectangle 1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2302" name="Object 14"/>
          <p:cNvGraphicFramePr>
            <a:graphicFrameLocks noChangeAspect="1"/>
          </p:cNvGraphicFramePr>
          <p:nvPr/>
        </p:nvGraphicFramePr>
        <p:xfrm>
          <a:off x="4583113" y="2349501"/>
          <a:ext cx="2665412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Формула" r:id="rId5" imgW="965200" imgH="444500" progId="Equation.3">
                  <p:embed/>
                </p:oleObj>
              </mc:Choice>
              <mc:Fallback>
                <p:oleObj name="Формула" r:id="rId5" imgW="9652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113" y="2349501"/>
                        <a:ext cx="2665412" cy="1235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1548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</a:t>
            </a:r>
            <a:r>
              <a:rPr lang="ru-RU" sz="32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b="1" dirty="0">
                <a:latin typeface="Times New Roman" pitchFamily="18" charset="0"/>
                <a:cs typeface="Times New Roman" panose="02020603050405020304" pitchFamily="18" charset="0"/>
              </a:rPr>
              <a:t>Дифференциальная форма теоремы Остроградского-Гаусса</a:t>
            </a:r>
            <a:r>
              <a:rPr lang="ru-RU" sz="3200" dirty="0">
                <a:latin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</a:rPr>
            </a:br>
            <a:endParaRPr lang="ru-RU" sz="3200" dirty="0">
              <a:latin typeface="Times New Roman" pitchFamily="18" charset="0"/>
            </a:endParaRPr>
          </a:p>
        </p:txBody>
      </p:sp>
      <p:sp>
        <p:nvSpPr>
          <p:cNvPr id="133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1628776"/>
            <a:ext cx="8229600" cy="4525963"/>
          </a:xfrm>
        </p:spPr>
        <p:txBody>
          <a:bodyPr/>
          <a:lstStyle/>
          <a:p>
            <a:pPr eaLnBrk="1" hangingPunct="1"/>
            <a:r>
              <a:rPr lang="ru-RU" smtClean="0">
                <a:latin typeface="Times New Roman" pitchFamily="18" charset="0"/>
              </a:rPr>
              <a:t>Пусть заряд распределен в пространстве </a:t>
            </a:r>
            <a:r>
              <a:rPr lang="ru-RU" smtClean="0">
                <a:latin typeface="Times New Roman" pitchFamily="18" charset="0"/>
                <a:sym typeface="Symbol" pitchFamily="18" charset="2"/>
              </a:rPr>
              <a:t></a:t>
            </a:r>
            <a:r>
              <a:rPr lang="en-US" i="1" smtClean="0">
                <a:latin typeface="Times New Roman" pitchFamily="18" charset="0"/>
              </a:rPr>
              <a:t>V</a:t>
            </a:r>
            <a:r>
              <a:rPr lang="ru-RU" smtClean="0">
                <a:latin typeface="Times New Roman" pitchFamily="18" charset="0"/>
              </a:rPr>
              <a:t>, с объемной плотностью </a:t>
            </a:r>
            <a:r>
              <a:rPr lang="en-US" smtClean="0">
                <a:latin typeface="Times New Roman" pitchFamily="18" charset="0"/>
              </a:rPr>
              <a:t>&lt;</a:t>
            </a:r>
            <a:r>
              <a:rPr lang="ru-RU" smtClean="0">
                <a:latin typeface="Times New Roman" pitchFamily="18" charset="0"/>
              </a:rPr>
              <a:t>     </a:t>
            </a:r>
            <a:r>
              <a:rPr lang="en-US" smtClean="0">
                <a:latin typeface="Times New Roman" pitchFamily="18" charset="0"/>
              </a:rPr>
              <a:t>&gt;</a:t>
            </a:r>
            <a:r>
              <a:rPr lang="ru-RU" smtClean="0">
                <a:latin typeface="Times New Roman" pitchFamily="18" charset="0"/>
              </a:rPr>
              <a:t>. Тогда</a:t>
            </a:r>
          </a:p>
          <a:p>
            <a:pPr eaLnBrk="1" hangingPunct="1"/>
            <a:endParaRPr lang="ru-RU" smtClean="0">
              <a:latin typeface="Times New Roman" pitchFamily="18" charset="0"/>
            </a:endParaRPr>
          </a:p>
          <a:p>
            <a:pPr eaLnBrk="1" hangingPunct="1"/>
            <a:endParaRPr lang="ru-RU" smtClean="0">
              <a:latin typeface="Times New Roman" pitchFamily="18" charset="0"/>
            </a:endParaRPr>
          </a:p>
          <a:p>
            <a:pPr eaLnBrk="1" hangingPunct="1"/>
            <a:endParaRPr lang="ru-RU" smtClean="0">
              <a:latin typeface="Times New Roman" pitchFamily="18" charset="0"/>
            </a:endParaRPr>
          </a:p>
          <a:p>
            <a:pPr eaLnBrk="1" hangingPunct="1"/>
            <a:endParaRPr lang="ru-RU" smtClean="0">
              <a:latin typeface="Times New Roman" pitchFamily="18" charset="0"/>
            </a:endParaRPr>
          </a:p>
          <a:p>
            <a:pPr eaLnBrk="1" hangingPunct="1"/>
            <a:r>
              <a:rPr lang="ru-RU" smtClean="0">
                <a:latin typeface="Times New Roman" pitchFamily="18" charset="0"/>
              </a:rPr>
              <a:t>                                                                  (4)</a:t>
            </a:r>
          </a:p>
        </p:txBody>
      </p:sp>
      <p:sp>
        <p:nvSpPr>
          <p:cNvPr id="13338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3339" name="Rectangle 7"/>
          <p:cNvSpPr>
            <a:spLocks noChangeArrowheads="1"/>
          </p:cNvSpPr>
          <p:nvPr/>
        </p:nvSpPr>
        <p:spPr bwMode="auto">
          <a:xfrm>
            <a:off x="1524000" y="30305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3340" name="Rectangle 9"/>
          <p:cNvSpPr>
            <a:spLocks noChangeArrowheads="1"/>
          </p:cNvSpPr>
          <p:nvPr/>
        </p:nvSpPr>
        <p:spPr bwMode="auto">
          <a:xfrm>
            <a:off x="1524000" y="30305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3341" name="Rectangle 11"/>
          <p:cNvSpPr>
            <a:spLocks noChangeArrowheads="1"/>
          </p:cNvSpPr>
          <p:nvPr/>
        </p:nvSpPr>
        <p:spPr bwMode="auto">
          <a:xfrm>
            <a:off x="1524000" y="30305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3342" name="Rectangle 1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343" name="Rectangle 20"/>
          <p:cNvSpPr>
            <a:spLocks noChangeArrowheads="1"/>
          </p:cNvSpPr>
          <p:nvPr/>
        </p:nvSpPr>
        <p:spPr bwMode="auto">
          <a:xfrm>
            <a:off x="2208214" y="38205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3331" name="Object 19"/>
          <p:cNvGraphicFramePr>
            <a:graphicFrameLocks noChangeAspect="1"/>
          </p:cNvGraphicFramePr>
          <p:nvPr/>
        </p:nvGraphicFramePr>
        <p:xfrm>
          <a:off x="7608888" y="2205039"/>
          <a:ext cx="4762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Формула" r:id="rId3" imgW="152268" imgH="164957" progId="Equation.3">
                  <p:embed/>
                </p:oleObj>
              </mc:Choice>
              <mc:Fallback>
                <p:oleObj name="Формула" r:id="rId3" imgW="152268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8888" y="2205039"/>
                        <a:ext cx="476250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44" name="Rectangle 2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3333" name="Object 21"/>
          <p:cNvGraphicFramePr>
            <a:graphicFrameLocks noChangeAspect="1"/>
          </p:cNvGraphicFramePr>
          <p:nvPr/>
        </p:nvGraphicFramePr>
        <p:xfrm>
          <a:off x="3863975" y="2852738"/>
          <a:ext cx="3455988" cy="1217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Формула" r:id="rId5" imgW="1218671" imgH="431613" progId="Equation.3">
                  <p:embed/>
                </p:oleObj>
              </mc:Choice>
              <mc:Fallback>
                <p:oleObj name="Формула" r:id="rId5" imgW="1218671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5" y="2852738"/>
                        <a:ext cx="3455988" cy="1217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45" name="Rectangle 24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3335" name="Object 23"/>
          <p:cNvGraphicFramePr>
            <a:graphicFrameLocks noChangeAspect="1"/>
          </p:cNvGraphicFramePr>
          <p:nvPr>
            <p:extLst/>
          </p:nvPr>
        </p:nvGraphicFramePr>
        <p:xfrm>
          <a:off x="4044950" y="4724401"/>
          <a:ext cx="3454400" cy="123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Формула" r:id="rId7" imgW="1206360" imgH="431640" progId="Equation.3">
                  <p:embed/>
                </p:oleObj>
              </mc:Choice>
              <mc:Fallback>
                <p:oleObj name="Формула" r:id="rId7" imgW="12063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4950" y="4724401"/>
                        <a:ext cx="3454400" cy="1230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8003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9" name="Text Box 4"/>
          <p:cNvSpPr txBox="1">
            <a:spLocks noChangeArrowheads="1"/>
          </p:cNvSpPr>
          <p:nvPr/>
        </p:nvSpPr>
        <p:spPr bwMode="auto">
          <a:xfrm>
            <a:off x="2332039" y="28098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88080" name="Text Box 5"/>
          <p:cNvSpPr txBox="1">
            <a:spLocks noChangeArrowheads="1"/>
          </p:cNvSpPr>
          <p:nvPr/>
        </p:nvSpPr>
        <p:spPr bwMode="auto">
          <a:xfrm>
            <a:off x="2351088" y="404813"/>
            <a:ext cx="738291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устремим                     стягивая его к интересую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щей нас точке, очевидно, что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   &gt; ,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будет стремиться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значению      в данной точке. Тогда тот предел к кото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будет стремиться левая часть выражения (4)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вается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дивергенцией вектора      (расхождение) в дан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ной точке. И записывается как:</a:t>
            </a:r>
          </a:p>
        </p:txBody>
      </p:sp>
      <p:sp>
        <p:nvSpPr>
          <p:cNvPr id="88081" name="Rectangle 7"/>
          <p:cNvSpPr>
            <a:spLocks noChangeArrowheads="1"/>
          </p:cNvSpPr>
          <p:nvPr/>
        </p:nvSpPr>
        <p:spPr bwMode="auto">
          <a:xfrm>
            <a:off x="1524001" y="315384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807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7051644"/>
              </p:ext>
            </p:extLst>
          </p:nvPr>
        </p:nvGraphicFramePr>
        <p:xfrm>
          <a:off x="4801394" y="439550"/>
          <a:ext cx="1366838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Формула" r:id="rId3" imgW="558558" imgH="177723" progId="Equation.3">
                  <p:embed/>
                </p:oleObj>
              </mc:Choice>
              <mc:Fallback>
                <p:oleObj name="Формула" r:id="rId3" imgW="558558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1394" y="439550"/>
                        <a:ext cx="1366838" cy="439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82" name="Rectangle 9"/>
          <p:cNvSpPr>
            <a:spLocks noChangeArrowheads="1"/>
          </p:cNvSpPr>
          <p:nvPr/>
        </p:nvSpPr>
        <p:spPr bwMode="auto">
          <a:xfrm>
            <a:off x="1524001" y="31109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807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4664268"/>
              </p:ext>
            </p:extLst>
          </p:nvPr>
        </p:nvGraphicFramePr>
        <p:xfrm>
          <a:off x="6516892" y="854958"/>
          <a:ext cx="333375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Формула" r:id="rId5" imgW="152268" imgH="164957" progId="Equation.3">
                  <p:embed/>
                </p:oleObj>
              </mc:Choice>
              <mc:Fallback>
                <p:oleObj name="Формула" r:id="rId5" imgW="152268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892" y="854958"/>
                        <a:ext cx="333375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83" name="Rectangle 11"/>
          <p:cNvSpPr>
            <a:spLocks noChangeArrowheads="1"/>
          </p:cNvSpPr>
          <p:nvPr/>
        </p:nvSpPr>
        <p:spPr bwMode="auto">
          <a:xfrm>
            <a:off x="1524001" y="30998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8074" name="Object 10"/>
          <p:cNvGraphicFramePr>
            <a:graphicFrameLocks noChangeAspect="1"/>
          </p:cNvGraphicFramePr>
          <p:nvPr>
            <p:extLst/>
          </p:nvPr>
        </p:nvGraphicFramePr>
        <p:xfrm>
          <a:off x="4007769" y="1268760"/>
          <a:ext cx="334963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Формула" r:id="rId7" imgW="152268" imgH="164957" progId="Equation.3">
                  <p:embed/>
                </p:oleObj>
              </mc:Choice>
              <mc:Fallback>
                <p:oleObj name="Формула" r:id="rId7" imgW="152268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7769" y="1268760"/>
                        <a:ext cx="334963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76" name="Object 12"/>
          <p:cNvGraphicFramePr>
            <a:graphicFrameLocks noChangeAspect="1"/>
          </p:cNvGraphicFramePr>
          <p:nvPr/>
        </p:nvGraphicFramePr>
        <p:xfrm>
          <a:off x="3648076" y="2708275"/>
          <a:ext cx="36734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Формула" r:id="rId8" imgW="1447172" imgH="393529" progId="Equation.3">
                  <p:embed/>
                </p:oleObj>
              </mc:Choice>
              <mc:Fallback>
                <p:oleObj name="Формула" r:id="rId8" imgW="1447172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8076" y="2708275"/>
                        <a:ext cx="3673475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84" name="Rectangle 1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8078" name="Object 14"/>
          <p:cNvGraphicFramePr>
            <a:graphicFrameLocks noChangeAspect="1"/>
          </p:cNvGraphicFramePr>
          <p:nvPr>
            <p:extLst/>
          </p:nvPr>
        </p:nvGraphicFramePr>
        <p:xfrm>
          <a:off x="6266656" y="1700808"/>
          <a:ext cx="33020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Формула" r:id="rId10" imgW="152268" imgH="266469" progId="Equation.3">
                  <p:embed/>
                </p:oleObj>
              </mc:Choice>
              <mc:Fallback>
                <p:oleObj name="Формула" r:id="rId10" imgW="152268" imgH="2664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6656" y="1700808"/>
                        <a:ext cx="330200" cy="577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85" name="Text Box 17"/>
          <p:cNvSpPr txBox="1">
            <a:spLocks noChangeArrowheads="1"/>
          </p:cNvSpPr>
          <p:nvPr/>
        </p:nvSpPr>
        <p:spPr bwMode="auto">
          <a:xfrm>
            <a:off x="8091488" y="2873375"/>
            <a:ext cx="4427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(5)</a:t>
            </a:r>
          </a:p>
        </p:txBody>
      </p:sp>
      <p:sp>
        <p:nvSpPr>
          <p:cNvPr id="88086" name="Text Box 18"/>
          <p:cNvSpPr txBox="1">
            <a:spLocks noChangeArrowheads="1"/>
          </p:cNvSpPr>
          <p:nvPr/>
        </p:nvSpPr>
        <p:spPr bwMode="auto">
          <a:xfrm>
            <a:off x="1992313" y="3860800"/>
            <a:ext cx="7353039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Аналогично определяется дивергенция любого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другого векторного поля.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этого определения следует, что </a:t>
            </a:r>
          </a:p>
          <a:p>
            <a:r>
              <a:rPr lang="ru-RU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дивергенция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скалярной функцией координат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1A203-E074-495F-AF28-C0B506D45264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4551363" y="5445126"/>
          <a:ext cx="2233612" cy="112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Формула" r:id="rId12" imgW="850680" imgH="431640" progId="Equation.3">
                  <p:embed/>
                </p:oleObj>
              </mc:Choice>
              <mc:Fallback>
                <p:oleObj name="Формула" r:id="rId12" imgW="8506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1363" y="5445126"/>
                        <a:ext cx="2233612" cy="1128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16126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91" name="Text Box 5"/>
          <p:cNvSpPr txBox="1">
            <a:spLocks noChangeArrowheads="1"/>
          </p:cNvSpPr>
          <p:nvPr/>
        </p:nvSpPr>
        <p:spPr bwMode="auto">
          <a:xfrm>
            <a:off x="2135188" y="476250"/>
            <a:ext cx="45584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декартовой системе координат:</a:t>
            </a:r>
          </a:p>
        </p:txBody>
      </p:sp>
      <p:sp>
        <p:nvSpPr>
          <p:cNvPr id="93192" name="Rectangle 7"/>
          <p:cNvSpPr>
            <a:spLocks noChangeArrowheads="1"/>
          </p:cNvSpPr>
          <p:nvPr/>
        </p:nvSpPr>
        <p:spPr bwMode="auto">
          <a:xfrm>
            <a:off x="1524001" y="29204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3190" name="Object 6"/>
          <p:cNvGraphicFramePr>
            <a:graphicFrameLocks noChangeAspect="1"/>
          </p:cNvGraphicFramePr>
          <p:nvPr/>
        </p:nvGraphicFramePr>
        <p:xfrm>
          <a:off x="3863976" y="1125539"/>
          <a:ext cx="4176713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Формула" r:id="rId3" imgW="1612900" imgH="444500" progId="Equation.3">
                  <p:embed/>
                </p:oleObj>
              </mc:Choice>
              <mc:Fallback>
                <p:oleObj name="Формула" r:id="rId3" imgW="16129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6" y="1125539"/>
                        <a:ext cx="4176713" cy="1165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93" name="Text Box 8"/>
          <p:cNvSpPr txBox="1">
            <a:spLocks noChangeArrowheads="1"/>
          </p:cNvSpPr>
          <p:nvPr/>
        </p:nvSpPr>
        <p:spPr bwMode="auto">
          <a:xfrm>
            <a:off x="2063751" y="2492375"/>
            <a:ext cx="7321300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тех точках поля, где дивергенция больше нуля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(положительные заряды) точки поля являются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источниками, где она меньше нуля (отрицательные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заряды) точки поля являются стоками. Линии выходят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источников и заканчиваются стоками.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1A203-E074-495F-AF28-C0B506D45264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2389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7" name="Rectangle 5"/>
          <p:cNvSpPr>
            <a:spLocks noChangeArrowheads="1"/>
          </p:cNvSpPr>
          <p:nvPr/>
        </p:nvSpPr>
        <p:spPr bwMode="auto">
          <a:xfrm>
            <a:off x="1703389" y="0"/>
            <a:ext cx="8713787" cy="308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2.4 Вычисление электрических полей с помощью теоремы  Остроградского-Гаусса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2.4.1 Поле бесконечной однородно заряженной 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плоскости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Пусть имеем бесконечную плоскость с поверхностной плотностью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+  </a:t>
            </a:r>
          </a:p>
        </p:txBody>
      </p:sp>
      <p:pic>
        <p:nvPicPr>
          <p:cNvPr id="94218" name="Picture 6" descr="images 2"/>
          <p:cNvPicPr>
            <a:picLocks noChangeAspect="1" noChangeArrowheads="1"/>
          </p:cNvPicPr>
          <p:nvPr/>
        </p:nvPicPr>
        <p:blipFill>
          <a:blip r:embed="rId3"/>
          <a:srcRect r="68098"/>
          <a:stretch>
            <a:fillRect/>
          </a:stretch>
        </p:blipFill>
        <p:spPr bwMode="auto">
          <a:xfrm>
            <a:off x="4440238" y="3068638"/>
            <a:ext cx="3509962" cy="378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9" name="Text Box 7"/>
          <p:cNvSpPr txBox="1">
            <a:spLocks noChangeArrowheads="1"/>
          </p:cNvSpPr>
          <p:nvPr/>
        </p:nvSpPr>
        <p:spPr bwMode="auto">
          <a:xfrm>
            <a:off x="2835276" y="5610225"/>
            <a:ext cx="8707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Рис 2.8</a:t>
            </a:r>
          </a:p>
        </p:txBody>
      </p:sp>
      <p:sp>
        <p:nvSpPr>
          <p:cNvPr id="94220" name="Rectangle 9"/>
          <p:cNvSpPr>
            <a:spLocks noChangeArrowheads="1"/>
          </p:cNvSpPr>
          <p:nvPr/>
        </p:nvSpPr>
        <p:spPr bwMode="auto">
          <a:xfrm>
            <a:off x="1524001" y="31728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4216" name="Object 8"/>
          <p:cNvGraphicFramePr>
            <a:graphicFrameLocks noChangeAspect="1"/>
          </p:cNvGraphicFramePr>
          <p:nvPr>
            <p:extLst/>
          </p:nvPr>
        </p:nvGraphicFramePr>
        <p:xfrm>
          <a:off x="4039286" y="2663826"/>
          <a:ext cx="431800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Формула" r:id="rId4" imgW="152334" imgH="139639" progId="Equation.3">
                  <p:embed/>
                </p:oleObj>
              </mc:Choice>
              <mc:Fallback>
                <p:oleObj name="Формула" r:id="rId4" imgW="152334" imgH="13963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9286" y="2663826"/>
                        <a:ext cx="431800" cy="404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1A203-E074-495F-AF28-C0B506D45264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2563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1"/>
            <a:ext cx="9144000" cy="6130925"/>
          </a:xfrm>
        </p:spPr>
        <p:txBody>
          <a:bodyPr/>
          <a:lstStyle/>
          <a:p>
            <a:pPr eaLnBrk="1" hangingPunct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Представим себе цилиндр с образующими, перпендикулярными плоскости, и основаниями Δ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расположенными симметрично относительно плоскости</a:t>
            </a:r>
          </a:p>
          <a:p>
            <a:pPr eaLnBrk="1" hangingPunct="1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dirty="0"/>
          </a:p>
          <a:p>
            <a:pPr eaLnBrk="1" hangingPunct="1"/>
            <a:endParaRPr lang="ru-RU" dirty="0"/>
          </a:p>
          <a:p>
            <a:pPr eaLnBrk="1" hangingPunct="1"/>
            <a:endParaRPr lang="ru-RU" dirty="0"/>
          </a:p>
          <a:p>
            <a:pPr eaLnBrk="1" hangingPunct="1"/>
            <a:endParaRPr lang="ru-RU" dirty="0"/>
          </a:p>
          <a:p>
            <a:pPr eaLnBrk="1" hangingPunct="1"/>
            <a:endParaRPr lang="ru-RU" dirty="0"/>
          </a:p>
          <a:p>
            <a:pPr eaLnBrk="1" hangingPunct="1"/>
            <a:r>
              <a:rPr lang="ru-RU" dirty="0"/>
              <a:t>Тогда </a:t>
            </a:r>
          </a:p>
        </p:txBody>
      </p:sp>
      <p:sp>
        <p:nvSpPr>
          <p:cNvPr id="19466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9701" name="Picture 10" descr="images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2135189" y="1989138"/>
            <a:ext cx="7921625" cy="2728912"/>
          </a:xfrm>
        </p:spPr>
      </p:pic>
      <p:sp>
        <p:nvSpPr>
          <p:cNvPr id="19468" name="Rectangle 9"/>
          <p:cNvSpPr>
            <a:spLocks noChangeArrowheads="1"/>
          </p:cNvSpPr>
          <p:nvPr/>
        </p:nvSpPr>
        <p:spPr bwMode="auto">
          <a:xfrm>
            <a:off x="1524001" y="31490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4511676" y="5516564"/>
          <a:ext cx="251936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Формула" r:id="rId4" imgW="799753" imgH="190417" progId="Equation.3">
                  <p:embed/>
                </p:oleObj>
              </mc:Choice>
              <mc:Fallback>
                <p:oleObj name="Формула" r:id="rId4" imgW="799753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6" y="5516564"/>
                        <a:ext cx="2519363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9" name="Text Box 10"/>
          <p:cNvSpPr txBox="1">
            <a:spLocks noChangeArrowheads="1"/>
          </p:cNvSpPr>
          <p:nvPr/>
        </p:nvSpPr>
        <p:spPr bwMode="auto">
          <a:xfrm>
            <a:off x="5591176" y="4724400"/>
            <a:ext cx="8755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Рис.2.9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1A203-E074-495F-AF28-C0B506D45264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53498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333376"/>
            <a:ext cx="8229600" cy="62642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Суммарный поток через замкнутую поверхность (цилиндр) будет равна:</a:t>
            </a:r>
          </a:p>
          <a:p>
            <a:pPr eaLnBrk="1" hangingPunct="1">
              <a:lnSpc>
                <a:spcPct val="90000"/>
              </a:lnSpc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поверхности заключен заряд . Следовательно, из теоремы Остроградского-Гаусса получим:</a:t>
            </a:r>
          </a:p>
          <a:p>
            <a:pPr eaLnBrk="1" hangingPunct="1">
              <a:lnSpc>
                <a:spcPct val="90000"/>
              </a:lnSpc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откуда видно, что напряженность поля плоскости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равна: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                (6)</a:t>
            </a:r>
          </a:p>
        </p:txBody>
      </p:sp>
      <p:sp>
        <p:nvSpPr>
          <p:cNvPr id="20502" name="Rectangle 5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503" name="Rectangle 7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504" name="Rectangle 9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505" name="Rectangle 15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494" name="Object 14"/>
          <p:cNvGraphicFramePr>
            <a:graphicFrameLocks noChangeAspect="1"/>
          </p:cNvGraphicFramePr>
          <p:nvPr/>
        </p:nvGraphicFramePr>
        <p:xfrm>
          <a:off x="5159376" y="1268414"/>
          <a:ext cx="2016125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name="Формула" r:id="rId3" imgW="748975" imgH="215806" progId="Equation.3">
                  <p:embed/>
                </p:oleObj>
              </mc:Choice>
              <mc:Fallback>
                <p:oleObj name="Формула" r:id="rId3" imgW="748975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76" y="1268414"/>
                        <a:ext cx="2016125" cy="58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6" name="Rectangle 17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496" name="Object 16"/>
          <p:cNvGraphicFramePr>
            <a:graphicFrameLocks noChangeAspect="1"/>
          </p:cNvGraphicFramePr>
          <p:nvPr/>
        </p:nvGraphicFramePr>
        <p:xfrm>
          <a:off x="2566989" y="3230564"/>
          <a:ext cx="1584325" cy="1189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Формула" r:id="rId5" imgW="571252" imgH="431613" progId="Equation.3">
                  <p:embed/>
                </p:oleObj>
              </mc:Choice>
              <mc:Fallback>
                <p:oleObj name="Формула" r:id="rId5" imgW="571252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6989" y="3230564"/>
                        <a:ext cx="1584325" cy="1189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7" name="Rectangle 1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498" name="Object 18"/>
          <p:cNvGraphicFramePr>
            <a:graphicFrameLocks noChangeAspect="1"/>
          </p:cNvGraphicFramePr>
          <p:nvPr/>
        </p:nvGraphicFramePr>
        <p:xfrm>
          <a:off x="5303839" y="3287713"/>
          <a:ext cx="2232025" cy="109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Формула" r:id="rId7" imgW="876300" imgH="431800" progId="Equation.3">
                  <p:embed/>
                </p:oleObj>
              </mc:Choice>
              <mc:Fallback>
                <p:oleObj name="Формула" r:id="rId7" imgW="876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839" y="3287713"/>
                        <a:ext cx="2232025" cy="1090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8" name="Rectangle 2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500" name="Object 20"/>
          <p:cNvGraphicFramePr>
            <a:graphicFrameLocks noChangeAspect="1"/>
          </p:cNvGraphicFramePr>
          <p:nvPr/>
        </p:nvGraphicFramePr>
        <p:xfrm>
          <a:off x="5016501" y="5013325"/>
          <a:ext cx="1439863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5" name="Формула" r:id="rId9" imgW="558558" imgH="431613" progId="Equation.3">
                  <p:embed/>
                </p:oleObj>
              </mc:Choice>
              <mc:Fallback>
                <p:oleObj name="Формула" r:id="rId9" imgW="558558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1" y="5013325"/>
                        <a:ext cx="1439863" cy="1098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2338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dirty="0">
                <a:latin typeface="Times New Roman" pitchFamily="18" charset="0"/>
              </a:rPr>
              <a:t>2.4.2. Поле двух равномерно заряженных плоскостей</a:t>
            </a:r>
            <a:br>
              <a:rPr lang="ru-RU" sz="2800" b="1" dirty="0">
                <a:latin typeface="Times New Roman" pitchFamily="18" charset="0"/>
              </a:rPr>
            </a:br>
            <a:endParaRPr lang="ru-RU" sz="2800" b="1" dirty="0">
              <a:latin typeface="Times New Roman" pitchFamily="18" charset="0"/>
            </a:endParaRPr>
          </a:p>
        </p:txBody>
      </p:sp>
      <p:sp>
        <p:nvSpPr>
          <p:cNvPr id="993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1196976"/>
            <a:ext cx="8229600" cy="4530725"/>
          </a:xfrm>
        </p:spPr>
        <p:txBody>
          <a:bodyPr/>
          <a:lstStyle/>
          <a:p>
            <a:pPr eaLnBrk="1" hangingPunct="1"/>
            <a:r>
              <a:rPr lang="ru-RU" smtClean="0">
                <a:latin typeface="Times New Roman" pitchFamily="18" charset="0"/>
              </a:rPr>
              <a:t>Пусть две бесконечные плоскости заряжены разноименными зарядами с одинаковой по величине плотностью σ</a:t>
            </a:r>
          </a:p>
        </p:txBody>
      </p:sp>
      <p:pic>
        <p:nvPicPr>
          <p:cNvPr id="99331" name="Picture 4" descr="11"/>
          <p:cNvPicPr>
            <a:picLocks noChangeAspect="1" noChangeArrowheads="1"/>
          </p:cNvPicPr>
          <p:nvPr/>
        </p:nvPicPr>
        <p:blipFill>
          <a:blip r:embed="rId2"/>
          <a:srcRect b="46121"/>
          <a:stretch>
            <a:fillRect/>
          </a:stretch>
        </p:blipFill>
        <p:spPr bwMode="auto">
          <a:xfrm>
            <a:off x="3000375" y="2852738"/>
            <a:ext cx="5975350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2" name="Text Box 5"/>
          <p:cNvSpPr txBox="1">
            <a:spLocks noChangeArrowheads="1"/>
          </p:cNvSpPr>
          <p:nvPr/>
        </p:nvSpPr>
        <p:spPr bwMode="auto">
          <a:xfrm>
            <a:off x="5716589" y="6113463"/>
            <a:ext cx="10454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Рис. 2.10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908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333376"/>
            <a:ext cx="8229600" cy="6524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Результирующее поле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как было сказано выше, находится как суперпозиция полей, создаваемых каждой из плоскостей. Тогда внутри плоскостей</a:t>
            </a:r>
          </a:p>
          <a:p>
            <a:pPr eaLnBrk="1" hangingPunct="1">
              <a:lnSpc>
                <a:spcPct val="90000"/>
              </a:lnSpc>
            </a:pP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Вне плоскостей напряженность поля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Е=0</a:t>
            </a:r>
          </a:p>
          <a:p>
            <a:pPr eaLnBrk="1" hangingPunct="1">
              <a:lnSpc>
                <a:spcPct val="9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Полученный результат справедлив и для плоскостей конечных размеров, если расстояние между плоскостями гораздо меньше линейных размеров плоскостей (плоский конденсатор).</a:t>
            </a:r>
          </a:p>
        </p:txBody>
      </p:sp>
      <p:sp>
        <p:nvSpPr>
          <p:cNvPr id="21516" name="Rectangle 5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1517" name="Rectangle 7"/>
          <p:cNvSpPr>
            <a:spLocks noChangeArrowheads="1"/>
          </p:cNvSpPr>
          <p:nvPr/>
        </p:nvSpPr>
        <p:spPr bwMode="auto">
          <a:xfrm>
            <a:off x="1524001" y="31490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1518" name="Rectangle 11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1514" name="Object 10"/>
          <p:cNvGraphicFramePr>
            <a:graphicFrameLocks noChangeAspect="1"/>
          </p:cNvGraphicFramePr>
          <p:nvPr/>
        </p:nvGraphicFramePr>
        <p:xfrm>
          <a:off x="5303839" y="1484314"/>
          <a:ext cx="1296987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Формула" r:id="rId3" imgW="482391" imgH="431613" progId="Equation.3">
                  <p:embed/>
                </p:oleObj>
              </mc:Choice>
              <mc:Fallback>
                <p:oleObj name="Формула" r:id="rId3" imgW="482391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839" y="1484314"/>
                        <a:ext cx="1296987" cy="1146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5619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0" name="Rectangle 4"/>
          <p:cNvSpPr>
            <a:spLocks noChangeArrowheads="1"/>
          </p:cNvSpPr>
          <p:nvPr/>
        </p:nvSpPr>
        <p:spPr bwMode="auto">
          <a:xfrm>
            <a:off x="1774826" y="1"/>
            <a:ext cx="8893175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ru-RU" b="1" i="1" dirty="0"/>
              <a:t>Напряженность</a:t>
            </a:r>
            <a:r>
              <a:rPr lang="ru-RU" dirty="0"/>
              <a:t>  электростатического </a:t>
            </a:r>
            <a:r>
              <a:rPr lang="ru-RU" dirty="0"/>
              <a:t>поля  между пластинами плоского     конденсатора показано на рисунке: 2.11</a:t>
            </a:r>
          </a:p>
        </p:txBody>
      </p:sp>
      <p:pic>
        <p:nvPicPr>
          <p:cNvPr id="102402" name="Picture 5" descr="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9513" y="1268413"/>
            <a:ext cx="4608512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3" name="Text Box 4"/>
          <p:cNvSpPr txBox="1">
            <a:spLocks noChangeArrowheads="1"/>
          </p:cNvSpPr>
          <p:nvPr/>
        </p:nvSpPr>
        <p:spPr bwMode="auto">
          <a:xfrm>
            <a:off x="5716589" y="6257925"/>
            <a:ext cx="10454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Рис. 2.11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1A203-E074-495F-AF28-C0B506D45264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8856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900" b="1" dirty="0">
                <a:latin typeface="Times New Roman" pitchFamily="18" charset="0"/>
              </a:rPr>
              <a:t>2.4.3. Поле заряженного бесконечного цилиндра (нити)</a:t>
            </a:r>
            <a:br>
              <a:rPr lang="ru-RU" sz="2900" b="1" dirty="0">
                <a:latin typeface="Times New Roman" pitchFamily="18" charset="0"/>
              </a:rPr>
            </a:br>
            <a:endParaRPr lang="ru-RU" sz="2900" b="1" dirty="0">
              <a:latin typeface="Times New Roman" pitchFamily="18" charset="0"/>
            </a:endParaRPr>
          </a:p>
        </p:txBody>
      </p:sp>
      <p:sp>
        <p:nvSpPr>
          <p:cNvPr id="24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1600200"/>
            <a:ext cx="8229600" cy="5257800"/>
          </a:xfrm>
        </p:spPr>
        <p:txBody>
          <a:bodyPr/>
          <a:lstStyle/>
          <a:p>
            <a:pPr eaLnBrk="1" hangingPunct="1"/>
            <a:r>
              <a:rPr lang="ru-RU" smtClean="0">
                <a:latin typeface="Times New Roman" pitchFamily="18" charset="0"/>
              </a:rPr>
              <a:t>Пусть поле создается бесконечной цилиндрической </a:t>
            </a:r>
            <a:r>
              <a:rPr lang="ru-RU" i="1" smtClean="0">
                <a:latin typeface="Times New Roman" pitchFamily="18" charset="0"/>
              </a:rPr>
              <a:t>поверхностью радиуса </a:t>
            </a:r>
            <a:r>
              <a:rPr lang="en-US" i="1" smtClean="0">
                <a:latin typeface="Times New Roman" pitchFamily="18" charset="0"/>
              </a:rPr>
              <a:t>R</a:t>
            </a:r>
            <a:r>
              <a:rPr lang="ru-RU" smtClean="0">
                <a:latin typeface="Times New Roman" pitchFamily="18" charset="0"/>
              </a:rPr>
              <a:t>, заряженной с постоянной линейной плотностью: </a:t>
            </a:r>
          </a:p>
          <a:p>
            <a:pPr eaLnBrk="1" hangingPunct="1"/>
            <a:endParaRPr lang="ru-RU" smtClean="0">
              <a:latin typeface="Times New Roman" pitchFamily="18" charset="0"/>
            </a:endParaRPr>
          </a:p>
          <a:p>
            <a:pPr eaLnBrk="1" hangingPunct="1"/>
            <a:endParaRPr lang="ru-RU"/>
          </a:p>
          <a:p>
            <a:pPr eaLnBrk="1" hangingPunct="1"/>
            <a:endParaRPr lang="ru-RU"/>
          </a:p>
          <a:p>
            <a:pPr eaLnBrk="1" hangingPunct="1"/>
            <a:endParaRPr lang="ru-RU"/>
          </a:p>
        </p:txBody>
      </p:sp>
      <p:sp>
        <p:nvSpPr>
          <p:cNvPr id="24589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4590" name="Rectangle 9"/>
          <p:cNvSpPr>
            <a:spLocks noChangeArrowheads="1"/>
          </p:cNvSpPr>
          <p:nvPr/>
        </p:nvSpPr>
        <p:spPr bwMode="auto">
          <a:xfrm>
            <a:off x="1524001" y="30490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91" name="Rectangle 11"/>
          <p:cNvSpPr>
            <a:spLocks noChangeArrowheads="1"/>
          </p:cNvSpPr>
          <p:nvPr/>
        </p:nvSpPr>
        <p:spPr bwMode="auto">
          <a:xfrm>
            <a:off x="1524001" y="30490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586" name="Object 10"/>
          <p:cNvGraphicFramePr>
            <a:graphicFrameLocks noChangeAspect="1"/>
          </p:cNvGraphicFramePr>
          <p:nvPr/>
        </p:nvGraphicFramePr>
        <p:xfrm>
          <a:off x="5087939" y="3933826"/>
          <a:ext cx="1584325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Формула" r:id="rId3" imgW="406048" imgH="393359" progId="Equation.3">
                  <p:embed/>
                </p:oleObj>
              </mc:Choice>
              <mc:Fallback>
                <p:oleObj name="Формула" r:id="rId3" imgW="406048" imgH="39335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7939" y="3933826"/>
                        <a:ext cx="1584325" cy="1509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5268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50" name="Rectangle 10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3644900"/>
            <a:ext cx="9144000" cy="3378200"/>
          </a:xfrm>
        </p:spPr>
        <p:txBody>
          <a:bodyPr/>
          <a:lstStyle/>
          <a:p>
            <a:pPr eaLnBrk="1" hangingPunct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оснований цилиндров         </a:t>
            </a:r>
          </a:p>
          <a:p>
            <a:pPr eaLnBrk="1" hangingPunct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боковой поверхности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т.е. зависит от расстояния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Следовательно, поток вектора  через рассматриваемую поверхность, равен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5622" name="Rectangle 12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5623" name="Rectangle 1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5624" name="Rectangle 16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38921" name="Picture 18" descr="images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774825" y="0"/>
            <a:ext cx="3144838" cy="3716338"/>
          </a:xfrm>
        </p:spPr>
      </p:pic>
      <p:sp>
        <p:nvSpPr>
          <p:cNvPr id="25626" name="Text Box 21"/>
          <p:cNvSpPr txBox="1">
            <a:spLocks noChangeArrowheads="1"/>
          </p:cNvSpPr>
          <p:nvPr/>
        </p:nvSpPr>
        <p:spPr bwMode="auto">
          <a:xfrm>
            <a:off x="6024563" y="260351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>
              <a:latin typeface="Verdana" pitchFamily="34" charset="0"/>
            </a:endParaRPr>
          </a:p>
        </p:txBody>
      </p:sp>
      <p:sp>
        <p:nvSpPr>
          <p:cNvPr id="25627" name="Text Box 22"/>
          <p:cNvSpPr txBox="1">
            <a:spLocks noChangeArrowheads="1"/>
          </p:cNvSpPr>
          <p:nvPr/>
        </p:nvSpPr>
        <p:spPr bwMode="auto">
          <a:xfrm>
            <a:off x="5448300" y="549275"/>
            <a:ext cx="475138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Представим вокруг цилиндра (нити) коаксиальную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замкнутую поверхность (цилиндр в цилиндре)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радиуса r и длиной l Рис. 2.12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(основания цилиндров перпендикулярно оси).</a:t>
            </a:r>
          </a:p>
        </p:txBody>
      </p:sp>
      <p:sp>
        <p:nvSpPr>
          <p:cNvPr id="25628" name="Rectangle 17"/>
          <p:cNvSpPr>
            <a:spLocks noChangeArrowheads="1"/>
          </p:cNvSpPr>
          <p:nvPr/>
        </p:nvSpPr>
        <p:spPr bwMode="auto">
          <a:xfrm>
            <a:off x="1524001" y="31300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5616" name="Object 16"/>
          <p:cNvGraphicFramePr>
            <a:graphicFrameLocks noChangeAspect="1"/>
          </p:cNvGraphicFramePr>
          <p:nvPr/>
        </p:nvGraphicFramePr>
        <p:xfrm>
          <a:off x="6240463" y="3643314"/>
          <a:ext cx="1223962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name="Формула" r:id="rId4" imgW="457200" imgH="228600" progId="Equation.3">
                  <p:embed/>
                </p:oleObj>
              </mc:Choice>
              <mc:Fallback>
                <p:oleObj name="Формула" r:id="rId4" imgW="457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0463" y="3643314"/>
                        <a:ext cx="1223962" cy="612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29" name="Rectangle 19"/>
          <p:cNvSpPr>
            <a:spLocks noChangeArrowheads="1"/>
          </p:cNvSpPr>
          <p:nvPr/>
        </p:nvSpPr>
        <p:spPr bwMode="auto">
          <a:xfrm>
            <a:off x="1524001" y="31300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5618" name="Object 18"/>
          <p:cNvGraphicFramePr>
            <a:graphicFrameLocks noChangeAspect="1"/>
          </p:cNvGraphicFramePr>
          <p:nvPr/>
        </p:nvGraphicFramePr>
        <p:xfrm>
          <a:off x="5951539" y="4149726"/>
          <a:ext cx="1800225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Формула" r:id="rId6" imgW="660400" imgH="228600" progId="Equation.3">
                  <p:embed/>
                </p:oleObj>
              </mc:Choice>
              <mc:Fallback>
                <p:oleObj name="Формула" r:id="rId6" imgW="660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1539" y="4149726"/>
                        <a:ext cx="1800225" cy="62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30" name="Rectangle 21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5620" name="Object 20"/>
          <p:cNvGraphicFramePr>
            <a:graphicFrameLocks noChangeAspect="1"/>
          </p:cNvGraphicFramePr>
          <p:nvPr/>
        </p:nvGraphicFramePr>
        <p:xfrm>
          <a:off x="3432176" y="5975351"/>
          <a:ext cx="4608513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Формула" r:id="rId8" imgW="1497950" imgH="215806" progId="Equation.3">
                  <p:embed/>
                </p:oleObj>
              </mc:Choice>
              <mc:Fallback>
                <p:oleObj name="Формула" r:id="rId8" imgW="1497950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2176" y="5975351"/>
                        <a:ext cx="4608513" cy="67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221290" y="3226931"/>
            <a:ext cx="1037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Рис. 2.12</a:t>
            </a:r>
            <a:endParaRPr lang="ru-RU" i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1A203-E074-495F-AF28-C0B506D45264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33859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50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2636838"/>
            <a:ext cx="9144000" cy="446405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endParaRPr lang="ru-RU" sz="2400" dirty="0"/>
          </a:p>
          <a:p>
            <a:pPr eaLnBrk="1" hangingPunct="1">
              <a:lnSpc>
                <a:spcPct val="90000"/>
              </a:lnSpc>
            </a:pPr>
            <a:endParaRPr lang="ru-RU" sz="2400" dirty="0"/>
          </a:p>
          <a:p>
            <a:pPr eaLnBrk="1" hangingPunct="1">
              <a:lnSpc>
                <a:spcPct val="90000"/>
              </a:lnSpc>
            </a:pPr>
            <a:r>
              <a:rPr lang="ru-RU" dirty="0">
                <a:latin typeface="Times New Roman" pitchFamily="18" charset="0"/>
              </a:rPr>
              <a:t>При          </a:t>
            </a:r>
            <a:r>
              <a:rPr lang="en-US" dirty="0">
                <a:latin typeface="Times New Roman" pitchFamily="18" charset="0"/>
              </a:rPr>
              <a:t>  </a:t>
            </a:r>
            <a:r>
              <a:rPr lang="ru-RU" dirty="0">
                <a:latin typeface="Times New Roman" pitchFamily="18" charset="0"/>
              </a:rPr>
              <a:t>на поверхности будет заряд</a:t>
            </a:r>
            <a:r>
              <a:rPr lang="ru-RU" sz="2400" dirty="0">
                <a:latin typeface="Times New Roman" pitchFamily="18" charset="0"/>
              </a:rPr>
              <a:t>          </a:t>
            </a:r>
          </a:p>
          <a:p>
            <a:pPr eaLnBrk="1" hangingPunct="1">
              <a:lnSpc>
                <a:spcPct val="90000"/>
              </a:lnSpc>
            </a:pPr>
            <a:endParaRPr lang="ru-RU" sz="2400" dirty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dirty="0">
                <a:latin typeface="Times New Roman" pitchFamily="18" charset="0"/>
              </a:rPr>
              <a:t>По теореме Остроградского-Гаусса</a:t>
            </a:r>
            <a:r>
              <a:rPr lang="ru-RU" sz="2400" dirty="0">
                <a:latin typeface="Times New Roman" pitchFamily="18" charset="0"/>
              </a:rPr>
              <a:t>                </a:t>
            </a:r>
          </a:p>
          <a:p>
            <a:pPr eaLnBrk="1" hangingPunct="1">
              <a:lnSpc>
                <a:spcPct val="90000"/>
              </a:lnSpc>
            </a:pPr>
            <a:r>
              <a:rPr lang="ru-RU" dirty="0">
                <a:latin typeface="Times New Roman" pitchFamily="18" charset="0"/>
              </a:rPr>
              <a:t>Тогда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imes New Roman" pitchFamily="18" charset="0"/>
              </a:rPr>
              <a:t>                                                                       (7)</a:t>
            </a:r>
            <a:endParaRPr lang="ru-RU" sz="2400" dirty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400" dirty="0"/>
          </a:p>
          <a:p>
            <a:pPr eaLnBrk="1" hangingPunct="1">
              <a:lnSpc>
                <a:spcPct val="90000"/>
              </a:lnSpc>
            </a:pPr>
            <a:r>
              <a:rPr lang="ru-RU" i="1" dirty="0">
                <a:latin typeface="Times New Roman" pitchFamily="18" charset="0"/>
              </a:rPr>
              <a:t>Если </a:t>
            </a:r>
            <a:r>
              <a:rPr lang="en-US" i="1" dirty="0">
                <a:latin typeface="Times New Roman" pitchFamily="18" charset="0"/>
              </a:rPr>
              <a:t>r&lt;R</a:t>
            </a:r>
            <a:r>
              <a:rPr lang="ru-RU" i="1" dirty="0">
                <a:latin typeface="Times New Roman" pitchFamily="18" charset="0"/>
              </a:rPr>
              <a:t>  тогда </a:t>
            </a:r>
            <a:r>
              <a:rPr lang="en-US" i="1" dirty="0">
                <a:latin typeface="Times New Roman" pitchFamily="18" charset="0"/>
              </a:rPr>
              <a:t>E(r)=0</a:t>
            </a:r>
            <a:r>
              <a:rPr lang="ru-RU" i="1" dirty="0">
                <a:latin typeface="Times New Roman" pitchFamily="18" charset="0"/>
              </a:rPr>
              <a:t>, т.к. внутри замкнутой поверхности зарядов нет.</a:t>
            </a:r>
          </a:p>
        </p:txBody>
      </p:sp>
      <p:sp>
        <p:nvSpPr>
          <p:cNvPr id="26658" name="Rectangle 5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6659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6660" name="Rectangle 9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6661" name="Rectangle 11"/>
          <p:cNvSpPr>
            <a:spLocks noChangeArrowheads="1"/>
          </p:cNvSpPr>
          <p:nvPr/>
        </p:nvSpPr>
        <p:spPr bwMode="auto">
          <a:xfrm>
            <a:off x="1524001" y="29569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6662" name="Rectangle 13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6663" name="Rectangle 15"/>
          <p:cNvSpPr>
            <a:spLocks noChangeArrowheads="1"/>
          </p:cNvSpPr>
          <p:nvPr/>
        </p:nvSpPr>
        <p:spPr bwMode="auto">
          <a:xfrm>
            <a:off x="1524001" y="31300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39951" name="Picture 16" descr="images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079876" y="0"/>
            <a:ext cx="2962275" cy="3500438"/>
          </a:xfrm>
        </p:spPr>
      </p:pic>
      <p:sp>
        <p:nvSpPr>
          <p:cNvPr id="26665" name="Rectangle 25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6648" name="Object 24"/>
          <p:cNvGraphicFramePr>
            <a:graphicFrameLocks noChangeAspect="1"/>
          </p:cNvGraphicFramePr>
          <p:nvPr/>
        </p:nvGraphicFramePr>
        <p:xfrm>
          <a:off x="2711450" y="3500438"/>
          <a:ext cx="647700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Формула" r:id="rId4" imgW="380835" imgH="165028" progId="Equation.3">
                  <p:embed/>
                </p:oleObj>
              </mc:Choice>
              <mc:Fallback>
                <p:oleObj name="Формула" r:id="rId4" imgW="380835" imgH="16502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0" y="3500438"/>
                        <a:ext cx="647700" cy="404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66" name="Rectangle 27"/>
          <p:cNvSpPr>
            <a:spLocks noChangeArrowheads="1"/>
          </p:cNvSpPr>
          <p:nvPr/>
        </p:nvSpPr>
        <p:spPr bwMode="auto">
          <a:xfrm>
            <a:off x="1524001" y="314432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6650" name="Object 26"/>
          <p:cNvGraphicFramePr>
            <a:graphicFrameLocks noChangeAspect="1"/>
          </p:cNvGraphicFramePr>
          <p:nvPr/>
        </p:nvGraphicFramePr>
        <p:xfrm>
          <a:off x="8040689" y="3357564"/>
          <a:ext cx="1296987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9" name="Формула" r:id="rId6" imgW="431613" imgH="203112" progId="Equation.3">
                  <p:embed/>
                </p:oleObj>
              </mc:Choice>
              <mc:Fallback>
                <p:oleObj name="Формула" r:id="rId6" imgW="431613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0689" y="3357564"/>
                        <a:ext cx="1296987" cy="604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67" name="Rectangle 29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668" name="Rectangle 31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6654" name="Object 30"/>
          <p:cNvGraphicFramePr>
            <a:graphicFrameLocks noChangeAspect="1"/>
          </p:cNvGraphicFramePr>
          <p:nvPr/>
        </p:nvGraphicFramePr>
        <p:xfrm>
          <a:off x="7608888" y="4005264"/>
          <a:ext cx="2303462" cy="1068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0" name="Формула" r:id="rId8" imgW="927100" imgH="431800" progId="Equation.3">
                  <p:embed/>
                </p:oleObj>
              </mc:Choice>
              <mc:Fallback>
                <p:oleObj name="Формула" r:id="rId8" imgW="9271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8888" y="4005264"/>
                        <a:ext cx="2303462" cy="1068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69" name="Rectangle 33"/>
          <p:cNvSpPr>
            <a:spLocks noChangeArrowheads="1"/>
          </p:cNvSpPr>
          <p:nvPr/>
        </p:nvSpPr>
        <p:spPr bwMode="auto">
          <a:xfrm>
            <a:off x="1524001" y="30284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6656" name="Object 32"/>
          <p:cNvGraphicFramePr>
            <a:graphicFrameLocks noChangeAspect="1"/>
          </p:cNvGraphicFramePr>
          <p:nvPr>
            <p:extLst/>
          </p:nvPr>
        </p:nvGraphicFramePr>
        <p:xfrm>
          <a:off x="4007769" y="4941169"/>
          <a:ext cx="2303463" cy="112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1" name="Формула" r:id="rId10" imgW="876300" imgH="431800" progId="Equation.3">
                  <p:embed/>
                </p:oleObj>
              </mc:Choice>
              <mc:Fallback>
                <p:oleObj name="Формула" r:id="rId10" imgW="876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7769" y="4941169"/>
                        <a:ext cx="2303463" cy="1127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1A203-E074-495F-AF28-C0B506D45264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5847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7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16725" y="1"/>
            <a:ext cx="4032250" cy="3357563"/>
          </a:xfrm>
        </p:spPr>
        <p:txBody>
          <a:bodyPr/>
          <a:lstStyle/>
          <a:p>
            <a:pPr eaLnBrk="1" hangingPunct="1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Графически распределение напряженности электростатического поля цилиндра показано на рис 2.13</a:t>
            </a:r>
          </a:p>
        </p:txBody>
      </p:sp>
      <p:pic>
        <p:nvPicPr>
          <p:cNvPr id="27653" name="Picture 4" descr="images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1" y="1"/>
            <a:ext cx="5292725" cy="387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Rectangle 10"/>
          <p:cNvSpPr>
            <a:spLocks noChangeArrowheads="1"/>
          </p:cNvSpPr>
          <p:nvPr/>
        </p:nvSpPr>
        <p:spPr bwMode="auto">
          <a:xfrm>
            <a:off x="1524001" y="24489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>
            <p:extLst/>
          </p:nvPr>
        </p:nvGraphicFramePr>
        <p:xfrm>
          <a:off x="2063552" y="3501009"/>
          <a:ext cx="7740650" cy="310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Формула" r:id="rId4" imgW="3238200" imgH="1371600" progId="Equation.3">
                  <p:embed/>
                </p:oleObj>
              </mc:Choice>
              <mc:Fallback>
                <p:oleObj name="Формула" r:id="rId4" imgW="3238200" imgH="1371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552" y="3501009"/>
                        <a:ext cx="7740650" cy="310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5" name="Text Box 8"/>
          <p:cNvSpPr txBox="1">
            <a:spLocks noChangeArrowheads="1"/>
          </p:cNvSpPr>
          <p:nvPr/>
        </p:nvSpPr>
        <p:spPr bwMode="auto">
          <a:xfrm>
            <a:off x="6940551" y="3594100"/>
            <a:ext cx="10454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Рис. 2.13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056440" y="4941168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(8)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1A203-E074-495F-AF28-C0B506D45264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12510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47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1992313" y="2781301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Вспомним предыдущую лекцию</a:t>
            </a:r>
          </a:p>
        </p:txBody>
      </p:sp>
      <p:pic>
        <p:nvPicPr>
          <p:cNvPr id="20484" name="Picture 12" descr="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115889"/>
            <a:ext cx="4176712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Rectangle 14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4655841" y="3789041"/>
          <a:ext cx="4873625" cy="174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Формула" r:id="rId4" imgW="1917360" imgH="685800" progId="Equation.3">
                  <p:embed/>
                </p:oleObj>
              </mc:Choice>
              <mc:Fallback>
                <p:oleObj name="Формула" r:id="rId4" imgW="191736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5841" y="3789041"/>
                        <a:ext cx="4873625" cy="17494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7435149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63750" y="333376"/>
            <a:ext cx="8229600" cy="11398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900" b="1" dirty="0">
                <a:latin typeface="Times New Roman" pitchFamily="18" charset="0"/>
              </a:rPr>
              <a:t>2.4.4. Поле двух коаксиальных цилиндров с одинаковой  линейной плотностью  </a:t>
            </a:r>
            <a:r>
              <a:rPr lang="ru-RU" sz="3200" b="1" dirty="0">
                <a:latin typeface="Times New Roman" pitchFamily="18" charset="0"/>
              </a:rPr>
              <a:t>λ</a:t>
            </a:r>
            <a:r>
              <a:rPr lang="ru-RU" sz="2900" b="1" dirty="0">
                <a:latin typeface="Times New Roman" pitchFamily="18" charset="0"/>
              </a:rPr>
              <a:t>, но разным знаком</a:t>
            </a:r>
            <a:br>
              <a:rPr lang="ru-RU" sz="2900" b="1" dirty="0">
                <a:latin typeface="Times New Roman" pitchFamily="18" charset="0"/>
              </a:rPr>
            </a:br>
            <a:endParaRPr lang="ru-RU" sz="2900" b="1" dirty="0">
              <a:latin typeface="Times New Roman" pitchFamily="18" charset="0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8678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5448300" y="3068639"/>
          <a:ext cx="935038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Equation" r:id="rId3" imgW="431613" imgH="190417" progId="Equation.3">
                  <p:embed/>
                </p:oleObj>
              </mc:Choice>
              <mc:Fallback>
                <p:oleObj name="Equation" r:id="rId3" imgW="431613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8300" y="3068639"/>
                        <a:ext cx="935038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990" name="Picture 8" descr="images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/>
          <a:srcRect b="32419"/>
          <a:stretch>
            <a:fillRect/>
          </a:stretch>
        </p:blipFill>
        <p:spPr>
          <a:xfrm>
            <a:off x="3359151" y="1700214"/>
            <a:ext cx="5580063" cy="3963987"/>
          </a:xfrm>
        </p:spPr>
      </p:pic>
      <p:sp>
        <p:nvSpPr>
          <p:cNvPr id="28680" name="Text Box 9"/>
          <p:cNvSpPr txBox="1">
            <a:spLocks noChangeArrowheads="1"/>
          </p:cNvSpPr>
          <p:nvPr/>
        </p:nvSpPr>
        <p:spPr bwMode="auto">
          <a:xfrm>
            <a:off x="5283201" y="6113463"/>
            <a:ext cx="10454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Рис. 2.14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1A203-E074-495F-AF28-C0B506D45264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87388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60" name="Rectangle 4"/>
          <p:cNvSpPr>
            <a:spLocks noChangeArrowheads="1"/>
          </p:cNvSpPr>
          <p:nvPr/>
        </p:nvSpPr>
        <p:spPr bwMode="auto">
          <a:xfrm>
            <a:off x="1524000" y="0"/>
            <a:ext cx="9144000" cy="20867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marL="2057400" lvl="4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u"/>
              <a:defRPr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меньшего и вне большего цилиндров поле будет отсутствовать        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u"/>
              <a:defRPr/>
            </a:pP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u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зазоре между цилиндрами, поле определяется так же, как в п. 2.4.3:</a:t>
            </a:r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8256588" y="476250"/>
          <a:ext cx="1008062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2" name="Формула" r:id="rId3" imgW="380880" imgH="177480" progId="Equation.3">
                  <p:embed/>
                </p:oleObj>
              </mc:Choice>
              <mc:Fallback>
                <p:oleObj name="Формула" r:id="rId3" imgW="380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6588" y="476250"/>
                        <a:ext cx="1008062" cy="496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7391401" y="2420939"/>
          <a:ext cx="2754313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Формула" r:id="rId5" imgW="901440" imgH="431640" progId="Equation.3">
                  <p:embed/>
                </p:oleObj>
              </mc:Choice>
              <mc:Fallback>
                <p:oleObj name="Формула" r:id="rId5" imgW="9014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1" y="2420939"/>
                        <a:ext cx="2754313" cy="1343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701" name="Picture 7" descr="images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51088" y="2420938"/>
            <a:ext cx="4208462" cy="443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Oval 8"/>
          <p:cNvSpPr>
            <a:spLocks noChangeArrowheads="1"/>
          </p:cNvSpPr>
          <p:nvPr/>
        </p:nvSpPr>
        <p:spPr bwMode="auto">
          <a:xfrm>
            <a:off x="7248526" y="2349501"/>
            <a:ext cx="3419475" cy="1439863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1A203-E074-495F-AF28-C0B506D45264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02853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0826" y="2420938"/>
            <a:ext cx="4067175" cy="44370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справедливо и для бесконечно длинного цилиндра, и для цилиндров конечной длины, если зазор между цилиндрами намного меньше длины цилиндров (цилиндрический конденсатор).</a:t>
            </a:r>
          </a:p>
        </p:txBody>
      </p:sp>
      <p:pic>
        <p:nvPicPr>
          <p:cNvPr id="30724" name="Picture 4" descr="images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9650" y="2349500"/>
            <a:ext cx="4279900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Rectangle 6"/>
          <p:cNvSpPr>
            <a:spLocks noChangeArrowheads="1"/>
          </p:cNvSpPr>
          <p:nvPr/>
        </p:nvSpPr>
        <p:spPr bwMode="auto">
          <a:xfrm>
            <a:off x="1524001" y="28585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2135189" y="827088"/>
          <a:ext cx="7921625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Формула" r:id="rId4" imgW="4228920" imgH="685800" progId="Equation.3">
                  <p:embed/>
                </p:oleObj>
              </mc:Choice>
              <mc:Fallback>
                <p:oleObj name="Формула" r:id="rId4" imgW="422892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89" y="827088"/>
                        <a:ext cx="7921625" cy="1358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2343" name="Rectangle 7"/>
          <p:cNvSpPr>
            <a:spLocks noGrp="1" noChangeArrowheads="1"/>
          </p:cNvSpPr>
          <p:nvPr>
            <p:ph type="title"/>
          </p:nvPr>
        </p:nvSpPr>
        <p:spPr>
          <a:xfrm>
            <a:off x="1524000" y="188913"/>
            <a:ext cx="9144000" cy="47625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sz="3200" dirty="0"/>
              <a:t>  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 для коаксиальных цилиндров имеем: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9389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dirty="0">
                <a:latin typeface="Times New Roman" pitchFamily="18" charset="0"/>
              </a:rPr>
              <a:t>2.4.5. Поле заряженного пустотелого шара</a:t>
            </a:r>
            <a:br>
              <a:rPr lang="ru-RU" sz="3200" b="1" dirty="0">
                <a:latin typeface="Times New Roman" pitchFamily="18" charset="0"/>
              </a:rPr>
            </a:br>
            <a:endParaRPr lang="ru-RU" sz="3200" b="1" dirty="0">
              <a:latin typeface="Times New Roman" pitchFamily="18" charset="0"/>
            </a:endParaRPr>
          </a:p>
        </p:txBody>
      </p:sp>
      <p:pic>
        <p:nvPicPr>
          <p:cNvPr id="114690" name="Picture 4" descr="images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647728" y="908721"/>
            <a:ext cx="4608512" cy="4797739"/>
          </a:xfrm>
        </p:spPr>
      </p:pic>
      <p:sp>
        <p:nvSpPr>
          <p:cNvPr id="2" name="TextBox 1"/>
          <p:cNvSpPr txBox="1"/>
          <p:nvPr/>
        </p:nvSpPr>
        <p:spPr>
          <a:xfrm>
            <a:off x="5447929" y="6237312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Рис.2.15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5050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260351"/>
            <a:ext cx="8229600" cy="4530725"/>
          </a:xfrm>
        </p:spPr>
        <p:txBody>
          <a:bodyPr/>
          <a:lstStyle/>
          <a:p>
            <a:pPr eaLnBrk="1" hangingPunct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Вообразим вокруг шара – сферу радиуса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(рис).</a:t>
            </a:r>
          </a:p>
        </p:txBody>
      </p:sp>
      <p:pic>
        <p:nvPicPr>
          <p:cNvPr id="115714" name="Picture 4" descr="images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5051" y="1557338"/>
            <a:ext cx="4906963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462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88914"/>
            <a:ext cx="8769350" cy="64801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внутрь воображаемой сферы попадет весь заряд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распределенный по сфере, тогда</a:t>
            </a:r>
          </a:p>
          <a:p>
            <a:pPr eaLnBrk="1" hangingPunct="1">
              <a:lnSpc>
                <a:spcPct val="90000"/>
              </a:lnSpc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откуда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 вне сферы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lnSpc>
                <a:spcPct val="90000"/>
              </a:lnSpc>
            </a:pPr>
            <a:endParaRPr lang="ru-RU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b="1" i="1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b="1" i="1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сферы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поле будет равно нулю, т.к. там нет зарядов: </a:t>
            </a:r>
          </a:p>
          <a:p>
            <a:pPr eaLnBrk="1" hangingPunct="1">
              <a:lnSpc>
                <a:spcPct val="90000"/>
              </a:lnSpc>
            </a:pPr>
            <a:endParaRPr lang="ru-RU" dirty="0" smtClean="0"/>
          </a:p>
        </p:txBody>
      </p:sp>
      <p:sp>
        <p:nvSpPr>
          <p:cNvPr id="31752" name="Rectangle 5"/>
          <p:cNvSpPr>
            <a:spLocks noChangeArrowheads="1"/>
          </p:cNvSpPr>
          <p:nvPr/>
        </p:nvSpPr>
        <p:spPr bwMode="auto">
          <a:xfrm>
            <a:off x="1524000" y="3101976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2400905"/>
              </p:ext>
            </p:extLst>
          </p:nvPr>
        </p:nvGraphicFramePr>
        <p:xfrm>
          <a:off x="2620783" y="184666"/>
          <a:ext cx="1036637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" name="Формула" r:id="rId3" imgW="406080" imgH="203040" progId="Equation.3">
                  <p:embed/>
                </p:oleObj>
              </mc:Choice>
              <mc:Fallback>
                <p:oleObj name="Формула" r:id="rId3" imgW="406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0783" y="184666"/>
                        <a:ext cx="1036637" cy="541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3" name="Rectangle 7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2079681"/>
              </p:ext>
            </p:extLst>
          </p:nvPr>
        </p:nvGraphicFramePr>
        <p:xfrm>
          <a:off x="3827463" y="913606"/>
          <a:ext cx="4465637" cy="110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name="Формула" r:id="rId5" imgW="1803240" imgH="431640" progId="Equation.3">
                  <p:embed/>
                </p:oleObj>
              </mc:Choice>
              <mc:Fallback>
                <p:oleObj name="Формула" r:id="rId5" imgW="18032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7463" y="913606"/>
                        <a:ext cx="4465637" cy="1100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4" name="Rectangle 9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9152477"/>
              </p:ext>
            </p:extLst>
          </p:nvPr>
        </p:nvGraphicFramePr>
        <p:xfrm>
          <a:off x="4299533" y="2302669"/>
          <a:ext cx="2635250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5" name="Формула" r:id="rId7" imgW="965160" imgH="431640" progId="Equation.3">
                  <p:embed/>
                </p:oleObj>
              </mc:Choice>
              <mc:Fallback>
                <p:oleObj name="Формула" r:id="rId7" imgW="9651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9533" y="2302669"/>
                        <a:ext cx="2635250" cy="120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1774826" y="31728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3174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2785907"/>
              </p:ext>
            </p:extLst>
          </p:nvPr>
        </p:nvGraphicFramePr>
        <p:xfrm>
          <a:off x="4892722" y="3598069"/>
          <a:ext cx="1081087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6" name="Формула" r:id="rId9" imgW="406080" imgH="203040" progId="Equation.3">
                  <p:embed/>
                </p:oleObj>
              </mc:Choice>
              <mc:Fallback>
                <p:oleObj name="Формула" r:id="rId9" imgW="406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2722" y="3598069"/>
                        <a:ext cx="1081087" cy="566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6" name="Rectangle 1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3175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5398867"/>
              </p:ext>
            </p:extLst>
          </p:nvPr>
        </p:nvGraphicFramePr>
        <p:xfrm>
          <a:off x="4631781" y="5087542"/>
          <a:ext cx="1801813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7" name="Формула" r:id="rId11" imgW="583920" imgH="203040" progId="Equation.3">
                  <p:embed/>
                </p:oleObj>
              </mc:Choice>
              <mc:Fallback>
                <p:oleObj name="Формула" r:id="rId11" imgW="5839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1781" y="5087542"/>
                        <a:ext cx="1801813" cy="658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7" name="Oval 17"/>
          <p:cNvSpPr>
            <a:spLocks noChangeArrowheads="1"/>
          </p:cNvSpPr>
          <p:nvPr/>
        </p:nvSpPr>
        <p:spPr bwMode="auto">
          <a:xfrm>
            <a:off x="3864769" y="2246829"/>
            <a:ext cx="3527425" cy="1295400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33773" y="2950517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(9)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1330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6" name="Rectangle 4"/>
          <p:cNvSpPr>
            <a:spLocks noChangeArrowheads="1"/>
          </p:cNvSpPr>
          <p:nvPr/>
        </p:nvSpPr>
        <p:spPr bwMode="auto">
          <a:xfrm>
            <a:off x="1524000" y="260648"/>
            <a:ext cx="9144000" cy="12003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видно, вне сферы поле тождественно полю 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точечного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заряда той же величины, 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помещенному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 сферы.</a:t>
            </a:r>
          </a:p>
        </p:txBody>
      </p:sp>
      <p:pic>
        <p:nvPicPr>
          <p:cNvPr id="118786" name="Picture 5" descr="images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5051" y="1557338"/>
            <a:ext cx="4906963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1A203-E074-495F-AF28-C0B506D45264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6497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404813"/>
            <a:ext cx="9144000" cy="7921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b="1" dirty="0">
                <a:latin typeface="Times New Roman" pitchFamily="18" charset="0"/>
              </a:rPr>
              <a:t>2.4.6. Поле объемного заряженного шара</a:t>
            </a:r>
            <a:br>
              <a:rPr lang="ru-RU" sz="3200" b="1" dirty="0">
                <a:latin typeface="Times New Roman" pitchFamily="18" charset="0"/>
              </a:rPr>
            </a:br>
            <a:endParaRPr lang="ru-RU" sz="3200" b="1" dirty="0">
              <a:latin typeface="Times New Roman" pitchFamily="18" charset="0"/>
            </a:endParaRP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196976"/>
            <a:ext cx="9144000" cy="4530725"/>
          </a:xfrm>
        </p:spPr>
        <p:txBody>
          <a:bodyPr/>
          <a:lstStyle/>
          <a:p>
            <a:pPr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Для поля 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вне шара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радиусом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получается тот же результат, что и для пустотелой сферы, т.е. справедлива формула: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6500814" y="3565526"/>
          <a:ext cx="2790825" cy="132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Формула" r:id="rId3" imgW="927000" imgH="431640" progId="Equation.3">
                  <p:embed/>
                </p:oleObj>
              </mc:Choice>
              <mc:Fallback>
                <p:oleObj name="Формула" r:id="rId3" imgW="9270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0814" y="3565526"/>
                        <a:ext cx="2790825" cy="1325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774" name="Picture 6" descr="images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92314" y="2636838"/>
            <a:ext cx="3800475" cy="422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Oval 7"/>
          <p:cNvSpPr>
            <a:spLocks noChangeArrowheads="1"/>
          </p:cNvSpPr>
          <p:nvPr/>
        </p:nvSpPr>
        <p:spPr bwMode="auto">
          <a:xfrm>
            <a:off x="6024564" y="3429001"/>
            <a:ext cx="4103687" cy="15843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40017" y="6381328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Рис. 2.16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7883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597650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</a:rPr>
              <a:t>Внутри шара </a:t>
            </a:r>
            <a:r>
              <a:rPr lang="ru-RU" dirty="0" smtClean="0">
                <a:latin typeface="Times New Roman" pitchFamily="18" charset="0"/>
              </a:rPr>
              <a:t>при </a:t>
            </a:r>
            <a:r>
              <a:rPr lang="ru-RU" i="1" dirty="0" smtClean="0">
                <a:latin typeface="Times New Roman" pitchFamily="18" charset="0"/>
              </a:rPr>
              <a:t>         </a:t>
            </a:r>
            <a:r>
              <a:rPr lang="ru-RU" dirty="0" smtClean="0">
                <a:latin typeface="Times New Roman" pitchFamily="18" charset="0"/>
              </a:rPr>
              <a:t>сферическая поверхность будет содержать в себе заряд, равный</a:t>
            </a:r>
          </a:p>
          <a:p>
            <a:pPr eaLnBrk="1" hangingPunct="1"/>
            <a:endParaRPr lang="ru-RU" dirty="0" smtClean="0">
              <a:latin typeface="Times New Roman" pitchFamily="18" charset="0"/>
            </a:endParaRPr>
          </a:p>
          <a:p>
            <a:pPr eaLnBrk="1" hangingPunct="1"/>
            <a:endParaRPr lang="ru-RU" dirty="0">
              <a:latin typeface="Times New Roman" pitchFamily="18" charset="0"/>
            </a:endParaRPr>
          </a:p>
          <a:p>
            <a:pPr eaLnBrk="1" hangingPunct="1"/>
            <a:r>
              <a:rPr lang="ru-RU" dirty="0">
                <a:latin typeface="Times New Roman" pitchFamily="18" charset="0"/>
              </a:rPr>
              <a:t>где ρ – объемная плотность заряда:                                     объем шара:</a:t>
            </a:r>
          </a:p>
          <a:p>
            <a:pPr eaLnBrk="1" hangingPunct="1"/>
            <a:r>
              <a:rPr lang="ru-RU" dirty="0" smtClean="0">
                <a:latin typeface="Times New Roman" pitchFamily="18" charset="0"/>
              </a:rPr>
              <a:t> </a:t>
            </a:r>
          </a:p>
          <a:p>
            <a:pPr eaLnBrk="1" hangingPunct="1"/>
            <a:r>
              <a:rPr lang="ru-RU" dirty="0" smtClean="0">
                <a:latin typeface="Times New Roman" pitchFamily="18" charset="0"/>
              </a:rPr>
              <a:t>Тогда по теореме Остроградского-Гаусса запишем </a:t>
            </a:r>
          </a:p>
        </p:txBody>
      </p:sp>
      <p:sp>
        <p:nvSpPr>
          <p:cNvPr id="33800" name="Rectangle 5"/>
          <p:cNvSpPr>
            <a:spLocks noChangeArrowheads="1"/>
          </p:cNvSpPr>
          <p:nvPr/>
        </p:nvSpPr>
        <p:spPr bwMode="auto">
          <a:xfrm>
            <a:off x="1524001" y="31728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9974637"/>
              </p:ext>
            </p:extLst>
          </p:nvPr>
        </p:nvGraphicFramePr>
        <p:xfrm>
          <a:off x="4415609" y="17859"/>
          <a:ext cx="1042988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1" name="Формула" r:id="rId3" imgW="406080" imgH="203040" progId="Equation.3">
                  <p:embed/>
                </p:oleObj>
              </mc:Choice>
              <mc:Fallback>
                <p:oleObj name="Формула" r:id="rId3" imgW="406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5609" y="17859"/>
                        <a:ext cx="1042988" cy="544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1" name="Rectangle 7"/>
          <p:cNvSpPr>
            <a:spLocks noChangeArrowheads="1"/>
          </p:cNvSpPr>
          <p:nvPr/>
        </p:nvSpPr>
        <p:spPr bwMode="auto">
          <a:xfrm>
            <a:off x="1524001" y="30204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337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5750445"/>
              </p:ext>
            </p:extLst>
          </p:nvPr>
        </p:nvGraphicFramePr>
        <p:xfrm>
          <a:off x="4981987" y="908648"/>
          <a:ext cx="21939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2" name="Формула" r:id="rId5" imgW="761760" imgH="393480" progId="Equation.3">
                  <p:embed/>
                </p:oleObj>
              </mc:Choice>
              <mc:Fallback>
                <p:oleObj name="Формула" r:id="rId5" imgW="7617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1987" y="908648"/>
                        <a:ext cx="2193925" cy="1155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2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7608889" y="2060575"/>
          <a:ext cx="1531937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3" name="Формула" r:id="rId7" imgW="431640" imgH="393480" progId="Equation.3">
                  <p:embed/>
                </p:oleObj>
              </mc:Choice>
              <mc:Fallback>
                <p:oleObj name="Формула" r:id="rId7" imgW="431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8889" y="2060575"/>
                        <a:ext cx="1531937" cy="928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3379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0636473"/>
              </p:ext>
            </p:extLst>
          </p:nvPr>
        </p:nvGraphicFramePr>
        <p:xfrm>
          <a:off x="4738598" y="2499002"/>
          <a:ext cx="2028825" cy="99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4" name="Формула" r:id="rId9" imgW="609480" imgH="393480" progId="Equation.3">
                  <p:embed/>
                </p:oleObj>
              </mc:Choice>
              <mc:Fallback>
                <p:oleObj name="Формула" r:id="rId9" imgW="6094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8598" y="2499002"/>
                        <a:ext cx="2028825" cy="995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4" name="Rectangle 13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3003550" y="5213351"/>
          <a:ext cx="5822950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5" name="Формула" r:id="rId11" imgW="2323800" imgH="431640" progId="Equation.3">
                  <p:embed/>
                </p:oleObj>
              </mc:Choice>
              <mc:Fallback>
                <p:oleObj name="Формула" r:id="rId11" imgW="23238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3550" y="5213351"/>
                        <a:ext cx="5822950" cy="1114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286854" y="1412776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(10)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6553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277814"/>
            <a:ext cx="9144000" cy="1139825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sz="3200" b="1">
                <a:solidFill>
                  <a:srgbClr val="00FF00"/>
                </a:solidFill>
              </a:rPr>
              <a:t>  </a:t>
            </a:r>
            <a:r>
              <a:rPr lang="ru-RU" sz="2800">
                <a:latin typeface="Times New Roman" pitchFamily="18" charset="0"/>
              </a:rPr>
              <a:t>Таким образом, имеем: </a:t>
            </a:r>
            <a:br>
              <a:rPr lang="ru-RU" sz="2800">
                <a:latin typeface="Times New Roman" pitchFamily="18" charset="0"/>
              </a:rPr>
            </a:br>
            <a:r>
              <a:rPr lang="ru-RU" sz="2800">
                <a:latin typeface="Times New Roman" pitchFamily="18" charset="0"/>
              </a:rPr>
              <a:t>поле объемного заряженного шара</a:t>
            </a:r>
            <a:br>
              <a:rPr lang="ru-RU" sz="2800">
                <a:latin typeface="Times New Roman" pitchFamily="18" charset="0"/>
              </a:rPr>
            </a:br>
            <a:endParaRPr lang="ru-RU" sz="2800">
              <a:latin typeface="Times New Roman" pitchFamily="18" charset="0"/>
            </a:endParaRPr>
          </a:p>
        </p:txBody>
      </p:sp>
      <p:sp>
        <p:nvSpPr>
          <p:cNvPr id="35844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>
            <p:extLst/>
          </p:nvPr>
        </p:nvGraphicFramePr>
        <p:xfrm>
          <a:off x="1847528" y="1700809"/>
          <a:ext cx="7385050" cy="374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" name="Формула" r:id="rId3" imgW="2793960" imgH="1371600" progId="Equation.3">
                  <p:embed/>
                </p:oleObj>
              </mc:Choice>
              <mc:Fallback>
                <p:oleObj name="Формула" r:id="rId3" imgW="2793960" imgH="1371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7528" y="1700809"/>
                        <a:ext cx="7385050" cy="374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984433" y="3342183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(11)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2FB1A-3C85-43D0-B23E-9CCB36D14B9E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7448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5561" y="476672"/>
            <a:ext cx="792087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Силовые линии электростатического поля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Однородное поле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вектора напряженности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 Остроградского – Гаусса (О – 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Дифференциальная форма теоремы О – Г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теоремы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Остроградского – Гаусса (О – 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для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пределения напряженности поля простейших геометрий.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1A203-E074-495F-AF28-C0B506D45264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0629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1265</Words>
  <Application>Microsoft Office PowerPoint</Application>
  <PresentationFormat>Широкоэкранный</PresentationFormat>
  <Paragraphs>244</Paragraphs>
  <Slides>42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42</vt:i4>
      </vt:variant>
    </vt:vector>
  </HeadingPairs>
  <TitlesOfParts>
    <vt:vector size="53" baseType="lpstr">
      <vt:lpstr>Arial</vt:lpstr>
      <vt:lpstr>Calibri</vt:lpstr>
      <vt:lpstr>Calibri Light</vt:lpstr>
      <vt:lpstr>Eras Demi ITC</vt:lpstr>
      <vt:lpstr>Symbol</vt:lpstr>
      <vt:lpstr>Times New Roman</vt:lpstr>
      <vt:lpstr>Verdana</vt:lpstr>
      <vt:lpstr>Wingdings</vt:lpstr>
      <vt:lpstr>Тема Office</vt:lpstr>
      <vt:lpstr>Формула</vt:lpstr>
      <vt:lpstr>Equation</vt:lpstr>
      <vt:lpstr>2. Теорема Остроградского – Гаусса </vt:lpstr>
      <vt:lpstr>2.1 Силовые линии электростатического поля. Поток вектора напряженности. </vt:lpstr>
      <vt:lpstr>Презентация PowerPoint</vt:lpstr>
      <vt:lpstr>Презентация PowerPoint</vt:lpstr>
      <vt:lpstr>Презентация PowerPoint</vt:lpstr>
      <vt:lpstr>Презентация PowerPoint</vt:lpstr>
      <vt:lpstr>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2.3  Дифференциальная форма теоремы Остроградского-Гаусса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2.4.2. Поле двух равномерно заряженных плоскостей </vt:lpstr>
      <vt:lpstr>Презентация PowerPoint</vt:lpstr>
      <vt:lpstr>Презентация PowerPoint</vt:lpstr>
      <vt:lpstr>2.4.3. Поле заряженного бесконечного цилиндра (нити) </vt:lpstr>
      <vt:lpstr>Презентация PowerPoint</vt:lpstr>
      <vt:lpstr>Презентация PowerPoint</vt:lpstr>
      <vt:lpstr>Презентация PowerPoint</vt:lpstr>
      <vt:lpstr>Презентация PowerPoint</vt:lpstr>
      <vt:lpstr>2.4.4. Поле двух коаксиальных цилиндров с одинаковой  линейной плотностью  λ, но разным знаком </vt:lpstr>
      <vt:lpstr>Презентация PowerPoint</vt:lpstr>
      <vt:lpstr>   Таким образом для коаксиальных цилиндров имеем:</vt:lpstr>
      <vt:lpstr>2.4.5. Поле заряженного пустотелого шара </vt:lpstr>
      <vt:lpstr>Презентация PowerPoint</vt:lpstr>
      <vt:lpstr>Презентация PowerPoint</vt:lpstr>
      <vt:lpstr>Презентация PowerPoint</vt:lpstr>
      <vt:lpstr>2.4.6. Поле объемного заряженного шара </vt:lpstr>
      <vt:lpstr>Презентация PowerPoint</vt:lpstr>
      <vt:lpstr>  Таким образом, имеем:  поле объемного заряженного шара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Теорема Остроградского – Гаусса </dc:title>
  <dc:creator>Nikolay A. Antropov</dc:creator>
  <cp:lastModifiedBy>Nikolay A. Antropov</cp:lastModifiedBy>
  <cp:revision>2</cp:revision>
  <dcterms:created xsi:type="dcterms:W3CDTF">2016-04-15T03:13:27Z</dcterms:created>
  <dcterms:modified xsi:type="dcterms:W3CDTF">2016-04-15T03:23:32Z</dcterms:modified>
</cp:coreProperties>
</file>