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3.wmf"/><Relationship Id="rId4" Type="http://schemas.openxmlformats.org/officeDocument/2006/relationships/image" Target="../media/image5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5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6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6" Type="http://schemas.openxmlformats.org/officeDocument/2006/relationships/image" Target="../media/image50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DC917-DB59-4DD5-9B2C-FCA24A60B0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94487-E83A-49C1-B110-F618851B1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18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C03BC8-C8B5-4211-8FEF-33670511657E}" type="slidenum">
              <a:rPr lang="ru-RU" altLang="ru-RU"/>
              <a:pPr eaLnBrk="1" hangingPunct="1">
                <a:spcBef>
                  <a:spcPct val="0"/>
                </a:spcBef>
              </a:pPr>
              <a:t>1</a:t>
            </a:fld>
            <a:endParaRPr lang="ru-RU" altLang="ru-RU"/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398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044840-F559-4F41-9D4D-06A44AF8D2CE}" type="slidenum">
              <a:rPr lang="ru-RU" altLang="ru-RU"/>
              <a:pPr eaLnBrk="1" hangingPunct="1">
                <a:spcBef>
                  <a:spcPct val="0"/>
                </a:spcBef>
              </a:pPr>
              <a:t>2</a:t>
            </a:fld>
            <a:endParaRPr lang="ru-RU" altLang="ru-RU"/>
          </a:p>
        </p:txBody>
      </p:sp>
      <p:sp>
        <p:nvSpPr>
          <p:cNvPr id="66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110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BFDA83-4445-44DE-A06A-BEFAB4175EF0}" type="slidenum">
              <a:rPr lang="ru-RU" altLang="ru-RU"/>
              <a:pPr eaLnBrk="1" hangingPunct="1">
                <a:spcBef>
                  <a:spcPct val="0"/>
                </a:spcBef>
              </a:pPr>
              <a:t>3</a:t>
            </a:fld>
            <a:endParaRPr lang="ru-RU" altLang="ru-RU"/>
          </a:p>
        </p:txBody>
      </p:sp>
      <p:sp>
        <p:nvSpPr>
          <p:cNvPr id="675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928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17B7E3-9901-43A5-B5A6-0EC9590D3113}" type="slidenum">
              <a:rPr lang="ru-RU" altLang="ru-RU"/>
              <a:pPr eaLnBrk="1" hangingPunct="1">
                <a:spcBef>
                  <a:spcPct val="0"/>
                </a:spcBef>
              </a:pPr>
              <a:t>4</a:t>
            </a:fld>
            <a:endParaRPr lang="ru-RU" altLang="ru-RU"/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402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4DAB65-C1C6-4DA2-9B51-FB4FD10676AD}" type="slidenum">
              <a:rPr lang="ru-RU" altLang="ru-RU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96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39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535082A-22D8-4FAE-9A8F-18F609C94052}" type="slidenum">
              <a:rPr lang="ru-RU" altLang="ru-RU"/>
              <a:pPr eaLnBrk="1" hangingPunct="1">
                <a:spcBef>
                  <a:spcPct val="0"/>
                </a:spcBef>
              </a:pPr>
              <a:t>7</a:t>
            </a:fld>
            <a:endParaRPr lang="ru-RU" altLang="ru-RU"/>
          </a:p>
        </p:txBody>
      </p:sp>
      <p:sp>
        <p:nvSpPr>
          <p:cNvPr id="706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861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128490-8AC3-4389-9980-BE3A8FB8EE8A}" type="slidenum">
              <a:rPr lang="ru-RU" altLang="ru-RU"/>
              <a:pPr eaLnBrk="1" hangingPunct="1">
                <a:spcBef>
                  <a:spcPct val="0"/>
                </a:spcBef>
              </a:pPr>
              <a:t>8</a:t>
            </a:fld>
            <a:endParaRPr lang="ru-RU" altLang="ru-RU"/>
          </a:p>
        </p:txBody>
      </p:sp>
      <p:sp>
        <p:nvSpPr>
          <p:cNvPr id="716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364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3675BB-4F4A-4E4B-A1D0-949F4DF4AA0F}" type="slidenum">
              <a:rPr lang="ru-RU" altLang="ru-RU"/>
              <a:pPr eaLnBrk="1" hangingPunct="1">
                <a:spcBef>
                  <a:spcPct val="0"/>
                </a:spcBef>
              </a:pPr>
              <a:t>10</a:t>
            </a:fld>
            <a:endParaRPr lang="ru-RU" altLang="ru-RU"/>
          </a:p>
        </p:txBody>
      </p:sp>
      <p:sp>
        <p:nvSpPr>
          <p:cNvPr id="72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788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237A3F-897B-4459-A780-714186CEBDAB}" type="slidenum">
              <a:rPr lang="ru-RU" altLang="ru-RU"/>
              <a:pPr eaLnBrk="1" hangingPunct="1">
                <a:spcBef>
                  <a:spcPct val="0"/>
                </a:spcBef>
              </a:pPr>
              <a:t>11</a:t>
            </a:fld>
            <a:endParaRPr lang="ru-RU" altLang="ru-RU"/>
          </a:p>
        </p:txBody>
      </p:sp>
      <p:sp>
        <p:nvSpPr>
          <p:cNvPr id="73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579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C7DFAA-DBDB-4B60-B8C5-39C8072CE39D}" type="slidenum">
              <a:rPr lang="ru-RU" altLang="ru-RU"/>
              <a:pPr eaLnBrk="1" hangingPunct="1">
                <a:spcBef>
                  <a:spcPct val="0"/>
                </a:spcBef>
              </a:pPr>
              <a:t>13</a:t>
            </a:fld>
            <a:endParaRPr lang="ru-RU" altLang="ru-RU"/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647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D2BA86E-92E8-44AE-BED2-024EA2354DB7}" type="slidenum">
              <a:rPr lang="ru-RU" altLang="ru-RU"/>
              <a:pPr eaLnBrk="1" hangingPunct="1">
                <a:spcBef>
                  <a:spcPct val="0"/>
                </a:spcBef>
              </a:pPr>
              <a:t>15</a:t>
            </a:fld>
            <a:endParaRPr lang="ru-RU" altLang="ru-RU"/>
          </a:p>
        </p:txBody>
      </p:sp>
      <p:sp>
        <p:nvSpPr>
          <p:cNvPr id="757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982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67FE531-3B7C-431D-A34F-2A0CDEAE3403}" type="slidenum">
              <a:rPr lang="ru-RU" altLang="ru-RU"/>
              <a:pPr eaLnBrk="1" hangingPunct="1">
                <a:spcBef>
                  <a:spcPct val="0"/>
                </a:spcBef>
              </a:pPr>
              <a:t>20</a:t>
            </a:fld>
            <a:endParaRPr lang="ru-RU" altLang="ru-RU"/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743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29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52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24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245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048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03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804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87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807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87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132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914400" y="228600"/>
            <a:ext cx="10363200" cy="586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85CF3B-F105-4D3E-B492-141D1582ED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413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231CB-D59C-426A-838B-32836B4ECA2B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4BC62-DEF9-4BEA-8E86-9189E0C96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09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6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wmf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3.w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wmf"/><Relationship Id="rId1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1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image" Target="../media/image24.wmf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3.bin"/><Relationship Id="rId4" Type="http://schemas.openxmlformats.org/officeDocument/2006/relationships/image" Target="../media/image22.wmf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0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1.wmf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5" Type="http://schemas.openxmlformats.org/officeDocument/2006/relationships/oleObject" Target="../embeddings/oleObject30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29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29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3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8.png"/><Relationship Id="rId11" Type="http://schemas.openxmlformats.org/officeDocument/2006/relationships/image" Target="../media/image37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3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4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50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5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54.bin"/><Relationship Id="rId9" Type="http://schemas.openxmlformats.org/officeDocument/2006/relationships/image" Target="../media/image55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59.wmf"/><Relationship Id="rId18" Type="http://schemas.openxmlformats.org/officeDocument/2006/relationships/oleObject" Target="../embeddings/oleObject64.bin"/><Relationship Id="rId3" Type="http://schemas.openxmlformats.org/officeDocument/2006/relationships/image" Target="../media/image60.png"/><Relationship Id="rId7" Type="http://schemas.openxmlformats.org/officeDocument/2006/relationships/image" Target="../media/image57.wmf"/><Relationship Id="rId12" Type="http://schemas.openxmlformats.org/officeDocument/2006/relationships/oleObject" Target="../embeddings/oleObject61.bin"/><Relationship Id="rId17" Type="http://schemas.openxmlformats.org/officeDocument/2006/relationships/oleObject" Target="../embeddings/oleObject6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1.png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58.wmf"/><Relationship Id="rId5" Type="http://schemas.openxmlformats.org/officeDocument/2006/relationships/image" Target="../media/image56.wmf"/><Relationship Id="rId15" Type="http://schemas.openxmlformats.org/officeDocument/2006/relationships/image" Target="../media/image50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6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2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oleObject" Target="../embeddings/oleObject67.bin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69.bin"/><Relationship Id="rId5" Type="http://schemas.openxmlformats.org/officeDocument/2006/relationships/oleObject" Target="../embeddings/oleObject68.bin"/><Relationship Id="rId4" Type="http://schemas.openxmlformats.org/officeDocument/2006/relationships/image" Target="../media/image63.wmf"/><Relationship Id="rId9" Type="http://schemas.openxmlformats.org/officeDocument/2006/relationships/image" Target="../media/image50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oleObject" Target="../embeddings/oleObject76.bin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75.bin"/><Relationship Id="rId5" Type="http://schemas.openxmlformats.org/officeDocument/2006/relationships/oleObject" Target="../embeddings/oleObject72.bin"/><Relationship Id="rId15" Type="http://schemas.openxmlformats.org/officeDocument/2006/relationships/image" Target="../media/image50.wmf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74.bin"/><Relationship Id="rId14" Type="http://schemas.openxmlformats.org/officeDocument/2006/relationships/oleObject" Target="../embeddings/oleObject7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0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http://www.kstu.kz/~yas/theory_lw/70/pixels_cd.gif" TargetMode="Externa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http://www.kstu.kz/~yas/theory_lw/70/pic_1.gif" TargetMode="Externa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http://nauka.relis.ru/07/0111/lazer-1.jpg" TargetMode="Externa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0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82.bin"/><Relationship Id="rId4" Type="http://schemas.openxmlformats.org/officeDocument/2006/relationships/image" Target="../media/image50.w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9224" y="1464211"/>
            <a:ext cx="7772400" cy="2835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№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18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Магнитные свойства вещества.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1557338"/>
            <a:ext cx="8353425" cy="511175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1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8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.1. Магнитные моменты электронов и атомов.</a:t>
            </a:r>
          </a:p>
          <a:p>
            <a:pPr algn="l" eaLnBrk="1" hangingPunct="1"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1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8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.2. Атом в магнитном поле.</a:t>
            </a:r>
          </a:p>
          <a:p>
            <a:pPr algn="l" eaLnBrk="1" hangingPunct="1"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1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8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.3. Магнитное поле в веществе.</a:t>
            </a:r>
          </a:p>
          <a:p>
            <a:pPr algn="l" eaLnBrk="1" hangingPunct="1"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1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8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.4. Диамагнетики и парамагнетики в магнитном поле.</a:t>
            </a:r>
          </a:p>
          <a:p>
            <a:pPr algn="l" eaLnBrk="1" hangingPunct="1"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1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8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.5. Ферромагнетики.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lt"/>
            </a:endParaRPr>
          </a:p>
          <a:p>
            <a:pPr algn="l" eaLnBrk="1" hangingPunct="1">
              <a:defRPr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lt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524000" y="1"/>
            <a:ext cx="4787900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/>
              <a:t>Сегодня: среда, 20 ноября 2013 г.</a:t>
            </a:r>
            <a:endParaRPr lang="ru-RU" altLang="ru-RU" sz="2400"/>
          </a:p>
        </p:txBody>
      </p:sp>
    </p:spTree>
    <p:extLst>
      <p:ext uri="{BB962C8B-B14F-4D97-AF65-F5344CB8AC3E}">
        <p14:creationId xmlns:p14="http://schemas.microsoft.com/office/powerpoint/2010/main" val="123836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1" y="188913"/>
            <a:ext cx="8207375" cy="1219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.1. Магнитные моменты электронов и атомов</a:t>
            </a:r>
            <a:b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1125539"/>
            <a:ext cx="8785225" cy="4751387"/>
          </a:xfrm>
        </p:spPr>
        <p:txBody>
          <a:bodyPr/>
          <a:lstStyle/>
          <a:p>
            <a:pPr marL="0" indent="355600">
              <a:lnSpc>
                <a:spcPct val="80000"/>
              </a:lnSpc>
            </a:pPr>
            <a:r>
              <a:rPr lang="ru-RU" altLang="ru-RU">
                <a:cs typeface="Times New Roman" panose="02020603050405020304" pitchFamily="18" charset="0"/>
              </a:rPr>
              <a:t>Различные  вещества  при рассмотрении их магнитных свойств называют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магнетиками</a:t>
            </a:r>
            <a:r>
              <a:rPr lang="ru-RU" altLang="ru-RU" i="1">
                <a:solidFill>
                  <a:srgbClr val="993300"/>
                </a:solidFill>
                <a:cs typeface="Times New Roman" panose="02020603050405020304" pitchFamily="18" charset="0"/>
              </a:rPr>
              <a:t>.</a:t>
            </a:r>
            <a:endParaRPr lang="ru-RU" altLang="ru-RU">
              <a:solidFill>
                <a:srgbClr val="993300"/>
              </a:solidFill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</a:pPr>
            <a:r>
              <a:rPr lang="ru-RU" altLang="ru-RU">
                <a:cs typeface="Times New Roman" panose="02020603050405020304" pitchFamily="18" charset="0"/>
              </a:rPr>
              <a:t>Все вещества в той или иной мере взаимодействуют с магнитным полем. У некоторых материалов магнитные свойства сохраняются и в отсутствие внешнего магнитного поля. </a:t>
            </a:r>
            <a:endParaRPr lang="en-US" altLang="ru-RU"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Намагничивание материалов происходит за счет токов, циркулирующих внутри атомов – вращения электронов и движения их в атоме</a:t>
            </a:r>
            <a:r>
              <a:rPr lang="ru-RU" altLang="ru-RU">
                <a:solidFill>
                  <a:srgbClr val="993300"/>
                </a:solidFill>
                <a:cs typeface="Times New Roman" panose="02020603050405020304" pitchFamily="18" charset="0"/>
              </a:rPr>
              <a:t>.</a:t>
            </a:r>
            <a:r>
              <a:rPr lang="ru-RU" altLang="ru-RU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Поэтому намагничивание вещества следует описывать при помощи реальных атомных токов, называемых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«амперовскими» токами.</a:t>
            </a:r>
          </a:p>
        </p:txBody>
      </p:sp>
      <p:sp>
        <p:nvSpPr>
          <p:cNvPr id="410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111B7DCB-F802-479F-9953-957D9281ECA5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02337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0"/>
            <a:ext cx="9144000" cy="6096000"/>
          </a:xfrm>
        </p:spPr>
        <p:txBody>
          <a:bodyPr/>
          <a:lstStyle/>
          <a:p>
            <a:pPr marL="0" indent="355600">
              <a:buNone/>
              <a:defRPr/>
            </a:pPr>
            <a:r>
              <a:rPr lang="ru-RU" b="1" i="1" dirty="0">
                <a:solidFill>
                  <a:srgbClr val="993300"/>
                </a:solidFill>
                <a:cs typeface="Times New Roman" pitchFamily="18" charset="0"/>
              </a:rPr>
              <a:t>вещества</a:t>
            </a:r>
            <a:r>
              <a:rPr lang="ru-RU" dirty="0">
                <a:cs typeface="Times New Roman" pitchFamily="18" charset="0"/>
              </a:rPr>
              <a:t> состоят из атомов, которые в свою очередь состоят из положительных ядер и, условно говоря, вращающихся вокруг них электронов.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	Электрон, движущийся по орбите в атоме эквивалентен замкнутому контуру с </a:t>
            </a:r>
            <a:r>
              <a:rPr lang="ru-RU" b="1" i="1" dirty="0">
                <a:solidFill>
                  <a:srgbClr val="993300"/>
                </a:solidFill>
                <a:cs typeface="Times New Roman" pitchFamily="18" charset="0"/>
              </a:rPr>
              <a:t>орбитальным током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				         </a:t>
            </a:r>
            <a:r>
              <a:rPr lang="en-US" dirty="0">
                <a:cs typeface="Times New Roman" pitchFamily="18" charset="0"/>
              </a:rPr>
              <a:t>       </a:t>
            </a:r>
            <a:r>
              <a:rPr lang="ru-RU" dirty="0">
                <a:cs typeface="Times New Roman" pitchFamily="18" charset="0"/>
              </a:rPr>
              <a:t>где </a:t>
            </a:r>
            <a:r>
              <a:rPr lang="ru-RU" i="1" dirty="0">
                <a:cs typeface="Times New Roman" pitchFamily="18" charset="0"/>
              </a:rPr>
              <a:t>е</a:t>
            </a:r>
            <a:r>
              <a:rPr lang="ru-RU" dirty="0">
                <a:cs typeface="Times New Roman" pitchFamily="18" charset="0"/>
              </a:rPr>
              <a:t> – заряд электрона,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   					</a:t>
            </a:r>
            <a:r>
              <a:rPr lang="en-US" dirty="0">
                <a:cs typeface="Times New Roman" pitchFamily="18" charset="0"/>
              </a:rPr>
              <a:t>         </a:t>
            </a:r>
            <a:r>
              <a:rPr lang="ru-RU" i="1" dirty="0">
                <a:cs typeface="Times New Roman" pitchFamily="18" charset="0"/>
              </a:rPr>
              <a:t>ν</a:t>
            </a:r>
            <a:r>
              <a:rPr lang="ru-RU" dirty="0">
                <a:cs typeface="Times New Roman" pitchFamily="18" charset="0"/>
              </a:rPr>
              <a:t> – частота его 							вращения по орбите</a:t>
            </a:r>
            <a:r>
              <a:rPr lang="ru-RU" dirty="0" smtClean="0">
                <a:effectLst/>
                <a:cs typeface="Times New Roman" pitchFamily="18" charset="0"/>
              </a:rPr>
              <a:t>.</a:t>
            </a:r>
            <a:r>
              <a:rPr lang="ru-RU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524001" y="30981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727575" y="2349501"/>
          <a:ext cx="1728788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4" imgW="444307" imgH="203112" progId="Equation.3">
                  <p:embed/>
                </p:oleObj>
              </mc:Choice>
              <mc:Fallback>
                <p:oleObj name="Формула" r:id="rId4" imgW="44430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5" y="2349501"/>
                        <a:ext cx="1728788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5" name="Picture 9" descr="images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2924176"/>
            <a:ext cx="32289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C08B18B4-B2BD-4D69-9DB4-F74FC67F065F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4895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marL="0" indent="355600">
              <a:lnSpc>
                <a:spcPct val="80000"/>
              </a:lnSpc>
              <a:buNone/>
            </a:pPr>
            <a:r>
              <a:rPr lang="ru-RU" altLang="ru-RU">
                <a:cs typeface="Times New Roman" panose="02020603050405020304" pitchFamily="18" charset="0"/>
              </a:rPr>
              <a:t>Орбитальному току соответствует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орбитальный магнитный момент электрона.</a:t>
            </a: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>
                <a:cs typeface="Times New Roman" panose="02020603050405020304" pitchFamily="18" charset="0"/>
              </a:rPr>
              <a:t>								</a:t>
            </a:r>
            <a:r>
              <a:rPr lang="ru-RU" altLang="ru-RU" sz="2400">
                <a:cs typeface="Times New Roman" panose="02020603050405020304" pitchFamily="18" charset="0"/>
              </a:rPr>
              <a:t>(1</a:t>
            </a:r>
            <a:r>
              <a:rPr lang="en-US" altLang="ru-RU" sz="2400">
                <a:cs typeface="Times New Roman" panose="02020603050405020304" pitchFamily="18" charset="0"/>
              </a:rPr>
              <a:t>8</a:t>
            </a:r>
            <a:r>
              <a:rPr lang="ru-RU" altLang="ru-RU" sz="2400">
                <a:cs typeface="Times New Roman" panose="02020603050405020304" pitchFamily="18" charset="0"/>
              </a:rPr>
              <a:t>.1)</a:t>
            </a:r>
          </a:p>
          <a:p>
            <a:pPr marL="0" indent="355600">
              <a:lnSpc>
                <a:spcPct val="80000"/>
              </a:lnSpc>
              <a:buNone/>
            </a:pPr>
            <a:endParaRPr lang="ru-RU" altLang="ru-RU"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>
                <a:cs typeface="Times New Roman" panose="02020603050405020304" pitchFamily="18" charset="0"/>
              </a:rPr>
              <a:t>где </a:t>
            </a:r>
            <a:r>
              <a:rPr lang="en-US" altLang="ru-RU" i="1">
                <a:cs typeface="Times New Roman" panose="02020603050405020304" pitchFamily="18" charset="0"/>
              </a:rPr>
              <a:t>S </a:t>
            </a:r>
            <a:r>
              <a:rPr lang="ru-RU" altLang="ru-RU">
                <a:cs typeface="Times New Roman" panose="02020603050405020304" pitchFamily="18" charset="0"/>
              </a:rPr>
              <a:t>– площадь орбиты,     – единичный вектор нормали к </a:t>
            </a:r>
            <a:r>
              <a:rPr lang="en-US" altLang="ru-RU" i="1">
                <a:cs typeface="Times New Roman" panose="02020603050405020304" pitchFamily="18" charset="0"/>
              </a:rPr>
              <a:t>S</a:t>
            </a:r>
            <a:r>
              <a:rPr lang="ru-RU" altLang="ru-RU">
                <a:cs typeface="Times New Roman" panose="02020603050405020304" pitchFamily="18" charset="0"/>
              </a:rPr>
              <a:t>, 	    – скорость электрона.</a:t>
            </a: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>
                <a:cs typeface="Times New Roman" panose="02020603050405020304" pitchFamily="18" charset="0"/>
              </a:rPr>
              <a:t>На рис. показано </a:t>
            </a:r>
            <a:r>
              <a:rPr lang="ru-RU" altLang="ru-RU" b="1" i="1">
                <a:solidFill>
                  <a:srgbClr val="000099"/>
                </a:solidFill>
                <a:cs typeface="Times New Roman" panose="02020603050405020304" pitchFamily="18" charset="0"/>
              </a:rPr>
              <a:t>направление орбитального 		                магнитного момента</a:t>
            </a:r>
            <a:endParaRPr lang="ru-RU" altLang="ru-RU"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r>
              <a:rPr lang="ru-RU" altLang="ru-RU">
                <a:cs typeface="Times New Roman" panose="02020603050405020304" pitchFamily="18" charset="0"/>
              </a:rPr>
              <a:t>			       Электрон, движущийся по 				      орбите имеет </a:t>
            </a:r>
            <a:r>
              <a:rPr lang="ru-RU" altLang="ru-RU" b="1" i="1">
                <a:solidFill>
                  <a:srgbClr val="000099"/>
                </a:solidFill>
                <a:cs typeface="Times New Roman" panose="02020603050405020304" pitchFamily="18" charset="0"/>
              </a:rPr>
              <a:t>орбитальный 			    </a:t>
            </a:r>
            <a:r>
              <a:rPr lang="en-US" altLang="ru-RU" b="1" i="1">
                <a:solidFill>
                  <a:srgbClr val="000099"/>
                </a:solidFill>
                <a:cs typeface="Times New Roman" panose="02020603050405020304" pitchFamily="18" charset="0"/>
              </a:rPr>
              <a:t>    </a:t>
            </a:r>
            <a:r>
              <a:rPr lang="ru-RU" altLang="ru-RU" b="1" i="1">
                <a:solidFill>
                  <a:srgbClr val="000099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b="1" i="1">
                <a:solidFill>
                  <a:srgbClr val="000099"/>
                </a:solidFill>
                <a:cs typeface="Times New Roman" panose="02020603050405020304" pitchFamily="18" charset="0"/>
              </a:rPr>
              <a:t>     </a:t>
            </a:r>
            <a:r>
              <a:rPr lang="ru-RU" altLang="ru-RU" b="1" i="1">
                <a:solidFill>
                  <a:srgbClr val="000099"/>
                </a:solidFill>
                <a:cs typeface="Times New Roman" panose="02020603050405020304" pitchFamily="18" charset="0"/>
              </a:rPr>
              <a:t>момент импульса  </a:t>
            </a:r>
            <a:r>
              <a:rPr lang="en-US" altLang="ru-RU" b="1">
                <a:solidFill>
                  <a:srgbClr val="000099"/>
                </a:solidFill>
                <a:cs typeface="Times New Roman" panose="02020603050405020304" pitchFamily="18" charset="0"/>
              </a:rPr>
              <a:t>L</a:t>
            </a:r>
            <a:r>
              <a:rPr lang="ru-RU" altLang="ru-RU" b="1" i="1" baseline="-25000">
                <a:solidFill>
                  <a:srgbClr val="000099"/>
                </a:solidFill>
                <a:cs typeface="Times New Roman" panose="02020603050405020304" pitchFamily="18" charset="0"/>
              </a:rPr>
              <a:t>е</a:t>
            </a:r>
            <a:r>
              <a:rPr lang="ru-RU" altLang="ru-RU">
                <a:cs typeface="Times New Roman" panose="02020603050405020304" pitchFamily="18" charset="0"/>
              </a:rPr>
              <a:t>, который 			     </a:t>
            </a:r>
            <a:r>
              <a:rPr lang="en-US" altLang="ru-RU">
                <a:cs typeface="Times New Roman" panose="02020603050405020304" pitchFamily="18" charset="0"/>
              </a:rPr>
              <a:t>               </a:t>
            </a:r>
            <a:r>
              <a:rPr lang="ru-RU" altLang="ru-RU">
                <a:cs typeface="Times New Roman" panose="02020603050405020304" pitchFamily="18" charset="0"/>
              </a:rPr>
              <a:t> имеет противоположное 				      направление по 	отношению 			      к </a:t>
            </a:r>
            <a:r>
              <a:rPr lang="en-US" altLang="ru-RU" b="1">
                <a:cs typeface="Times New Roman" panose="02020603050405020304" pitchFamily="18" charset="0"/>
              </a:rPr>
              <a:t>P</a:t>
            </a:r>
            <a:r>
              <a:rPr lang="en-US" altLang="ru-RU" b="1" baseline="-25000">
                <a:cs typeface="Times New Roman" panose="02020603050405020304" pitchFamily="18" charset="0"/>
              </a:rPr>
              <a:t>m</a:t>
            </a:r>
            <a:r>
              <a:rPr lang="ru-RU" altLang="ru-RU">
                <a:cs typeface="Times New Roman" panose="02020603050405020304" pitchFamily="18" charset="0"/>
              </a:rPr>
              <a:t> и  связан с ним  					     соотношением:</a:t>
            </a:r>
            <a:endParaRPr lang="en-US" altLang="ru-RU">
              <a:cs typeface="Times New Roman" panose="02020603050405020304" pitchFamily="18" charset="0"/>
            </a:endParaRPr>
          </a:p>
          <a:p>
            <a:pPr marL="0" indent="355600">
              <a:lnSpc>
                <a:spcPct val="80000"/>
              </a:lnSpc>
              <a:buNone/>
            </a:pPr>
            <a:r>
              <a:rPr lang="en-US" altLang="ru-RU">
                <a:cs typeface="Times New Roman" panose="02020603050405020304" pitchFamily="18" charset="0"/>
              </a:rPr>
              <a:t>                                                                </a:t>
            </a:r>
            <a:r>
              <a:rPr lang="en-US" altLang="ru-RU" sz="2400">
                <a:cs typeface="Times New Roman" panose="02020603050405020304" pitchFamily="18" charset="0"/>
              </a:rPr>
              <a:t>(18</a:t>
            </a:r>
            <a:r>
              <a:rPr lang="ru-RU" altLang="ru-RU" sz="2400">
                <a:cs typeface="Times New Roman" panose="02020603050405020304" pitchFamily="18" charset="0"/>
              </a:rPr>
              <a:t>.2)</a:t>
            </a:r>
            <a:r>
              <a:rPr lang="en-US" altLang="ru-RU" sz="2400">
                <a:cs typeface="Times New Roman" panose="02020603050405020304" pitchFamily="18" charset="0"/>
              </a:rPr>
              <a:t>     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5427663" y="682626"/>
          <a:ext cx="248761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4" imgW="1002865" imgH="393529" progId="Equation.3">
                  <p:embed/>
                </p:oleObj>
              </mc:Choice>
              <mc:Fallback>
                <p:oleObj name="Формула" r:id="rId4" imgW="100286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663" y="682626"/>
                        <a:ext cx="2487612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3863976" y="305370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5735638" y="1484314"/>
          <a:ext cx="360362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6" imgW="126780" imgH="164814" progId="Equation.3">
                  <p:embed/>
                </p:oleObj>
              </mc:Choice>
              <mc:Fallback>
                <p:oleObj name="Формула" r:id="rId6" imgW="126780" imgH="16481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8" y="1484314"/>
                        <a:ext cx="360362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1524001" y="310768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4295776" y="1916114"/>
          <a:ext cx="32067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8" imgW="126725" imgH="177415" progId="Equation.3">
                  <p:embed/>
                </p:oleObj>
              </mc:Choice>
              <mc:Fallback>
                <p:oleObj name="Формула" r:id="rId8" imgW="126725" imgH="17741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6" y="1916114"/>
                        <a:ext cx="32067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3" name="Picture 10" descr="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3140076"/>
            <a:ext cx="2773362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Rectangle 12"/>
          <p:cNvSpPr>
            <a:spLocks noChangeArrowheads="1"/>
          </p:cNvSpPr>
          <p:nvPr/>
        </p:nvSpPr>
        <p:spPr bwMode="auto">
          <a:xfrm>
            <a:off x="1524001" y="306958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6155" name="Object 11"/>
          <p:cNvGraphicFramePr>
            <a:graphicFrameLocks noChangeAspect="1"/>
          </p:cNvGraphicFramePr>
          <p:nvPr/>
        </p:nvGraphicFramePr>
        <p:xfrm>
          <a:off x="5448301" y="5526088"/>
          <a:ext cx="1655763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Формула" r:id="rId11" imgW="723586" imgH="266584" progId="Equation.3">
                  <p:embed/>
                </p:oleObj>
              </mc:Choice>
              <mc:Fallback>
                <p:oleObj name="Формула" r:id="rId11" imgW="72358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1" y="5526088"/>
                        <a:ext cx="1655763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6" name="Object 13"/>
          <p:cNvGraphicFramePr>
            <a:graphicFrameLocks noChangeAspect="1"/>
          </p:cNvGraphicFramePr>
          <p:nvPr/>
        </p:nvGraphicFramePr>
        <p:xfrm>
          <a:off x="9191626" y="3068638"/>
          <a:ext cx="56356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Формула" r:id="rId13" imgW="228501" imgH="266584" progId="Equation.3">
                  <p:embed/>
                </p:oleObj>
              </mc:Choice>
              <mc:Fallback>
                <p:oleObj name="Формула" r:id="rId13" imgW="228501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26" y="3068638"/>
                        <a:ext cx="56356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680326" y="5516564"/>
            <a:ext cx="2301875" cy="1189037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589EED39-A592-4CEF-8258-CD312243CA5A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29220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1524000" y="692151"/>
            <a:ext cx="9144000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/>
              <a:t>   </a:t>
            </a:r>
            <a:r>
              <a:rPr lang="ru-RU" altLang="ru-RU" sz="2400"/>
              <a:t>Коэффициент пропорциональности                               (1</a:t>
            </a:r>
            <a:r>
              <a:rPr lang="en-US" altLang="ru-RU" sz="2400"/>
              <a:t>8</a:t>
            </a:r>
            <a:r>
              <a:rPr lang="ru-RU" altLang="ru-RU" sz="2400"/>
              <a:t>.3)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/>
              <a:t>называется </a:t>
            </a:r>
            <a:r>
              <a:rPr lang="ru-RU" altLang="ru-RU" sz="2400" b="1" i="1">
                <a:solidFill>
                  <a:srgbClr val="000099"/>
                </a:solidFill>
              </a:rPr>
              <a:t>гиромагнитным отношением</a:t>
            </a:r>
            <a:r>
              <a:rPr lang="ru-RU" altLang="ru-RU" sz="2800" i="1">
                <a:solidFill>
                  <a:srgbClr val="000099"/>
                </a:solidFill>
              </a:rPr>
              <a:t>.</a:t>
            </a:r>
          </a:p>
        </p:txBody>
      </p:sp>
      <p:graphicFrame>
        <p:nvGraphicFramePr>
          <p:cNvPr id="7171" name="Object 6"/>
          <p:cNvGraphicFramePr>
            <a:graphicFrameLocks noChangeAspect="1"/>
          </p:cNvGraphicFramePr>
          <p:nvPr/>
        </p:nvGraphicFramePr>
        <p:xfrm>
          <a:off x="7032625" y="476251"/>
          <a:ext cx="1646238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723586" imgH="444307" progId="Equation.3">
                  <p:embed/>
                </p:oleObj>
              </mc:Choice>
              <mc:Fallback>
                <p:oleObj name="Формула" r:id="rId3" imgW="723586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25" y="476251"/>
                        <a:ext cx="1646238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1524000" y="1773239"/>
            <a:ext cx="91440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800"/>
              <a:t>    </a:t>
            </a:r>
            <a:r>
              <a:rPr lang="ru-RU" altLang="ru-RU" sz="2400"/>
              <a:t>Кроме того, электрон обладает </a:t>
            </a:r>
            <a:r>
              <a:rPr lang="ru-RU" altLang="ru-RU" sz="2400" b="1" i="1">
                <a:solidFill>
                  <a:srgbClr val="000099"/>
                </a:solidFill>
              </a:rPr>
              <a:t>собственным моментом импульса</a:t>
            </a:r>
            <a:r>
              <a:rPr lang="ru-RU" altLang="ru-RU" sz="2400"/>
              <a:t> </a:t>
            </a:r>
            <a:r>
              <a:rPr lang="en-US" altLang="ru-RU" sz="2400" b="1"/>
              <a:t>L</a:t>
            </a:r>
            <a:r>
              <a:rPr lang="ru-RU" altLang="ru-RU" sz="2400" i="1" baseline="-25000"/>
              <a:t>еS</a:t>
            </a:r>
            <a:r>
              <a:rPr lang="ru-RU" altLang="ru-RU" sz="2400"/>
              <a:t>, который называется </a:t>
            </a:r>
            <a:r>
              <a:rPr lang="ru-RU" altLang="ru-RU" sz="2400" b="1" i="1">
                <a:solidFill>
                  <a:srgbClr val="993300"/>
                </a:solidFill>
              </a:rPr>
              <a:t>спином электрона</a:t>
            </a:r>
            <a:r>
              <a:rPr lang="ru-RU" altLang="ru-RU" sz="2400">
                <a:solidFill>
                  <a:srgbClr val="000099"/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		</a:t>
            </a:r>
            <a:r>
              <a:rPr lang="ru-RU" altLang="ru-RU" sz="2800"/>
              <a:t>						</a:t>
            </a:r>
            <a:r>
              <a:rPr lang="ru-RU" altLang="ru-RU" sz="2400"/>
              <a:t>(1</a:t>
            </a:r>
            <a:r>
              <a:rPr lang="en-US" altLang="ru-RU" sz="2400"/>
              <a:t>8</a:t>
            </a:r>
            <a:r>
              <a:rPr lang="ru-RU" altLang="ru-RU" sz="2400"/>
              <a:t>.4)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					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где  </a:t>
            </a:r>
            <a:r>
              <a:rPr lang="en-US" altLang="ru-RU" sz="2400" i="1"/>
              <a:t>h</a:t>
            </a:r>
            <a:r>
              <a:rPr lang="ru-RU" altLang="ru-RU" sz="2400"/>
              <a:t> </a:t>
            </a:r>
            <a:r>
              <a:rPr lang="en-US" altLang="ru-RU" sz="2400"/>
              <a:t> </a:t>
            </a:r>
            <a:r>
              <a:rPr lang="ru-RU" altLang="ru-RU" sz="2400"/>
              <a:t>постоянная Планка:</a:t>
            </a:r>
          </a:p>
        </p:txBody>
      </p:sp>
      <p:graphicFrame>
        <p:nvGraphicFramePr>
          <p:cNvPr id="7173" name="Object 8"/>
          <p:cNvGraphicFramePr>
            <a:graphicFrameLocks noChangeAspect="1"/>
          </p:cNvGraphicFramePr>
          <p:nvPr/>
        </p:nvGraphicFramePr>
        <p:xfrm>
          <a:off x="4949826" y="2781301"/>
          <a:ext cx="200977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5" imgW="799753" imgH="469696" progId="Equation.3">
                  <p:embed/>
                </p:oleObj>
              </mc:Choice>
              <mc:Fallback>
                <p:oleObj name="Формула" r:id="rId5" imgW="799753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9826" y="2781301"/>
                        <a:ext cx="2009775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9"/>
          <p:cNvGraphicFramePr>
            <a:graphicFrameLocks noChangeAspect="1"/>
          </p:cNvGraphicFramePr>
          <p:nvPr/>
        </p:nvGraphicFramePr>
        <p:xfrm>
          <a:off x="5735638" y="4437063"/>
          <a:ext cx="3529012" cy="113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7" imgW="1409700" imgH="457200" progId="Equation.3">
                  <p:embed/>
                </p:oleObj>
              </mc:Choice>
              <mc:Fallback>
                <p:oleObj name="Формула" r:id="rId7" imgW="1409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8" y="4437063"/>
                        <a:ext cx="3529012" cy="1135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10"/>
          <p:cNvGraphicFramePr>
            <a:graphicFrameLocks noChangeAspect="1"/>
          </p:cNvGraphicFramePr>
          <p:nvPr/>
        </p:nvGraphicFramePr>
        <p:xfrm>
          <a:off x="2063750" y="4508500"/>
          <a:ext cx="3240088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9" imgW="1155700" imgH="393700" progId="Equation.3">
                  <p:embed/>
                </p:oleObj>
              </mc:Choice>
              <mc:Fallback>
                <p:oleObj name="Формула" r:id="rId9" imgW="1155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4508500"/>
                        <a:ext cx="3240088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7F88B34B-35AE-491F-AF7E-177567B1C769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9628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377826"/>
            <a:ext cx="8785225" cy="6480175"/>
          </a:xfrm>
        </p:spPr>
        <p:txBody>
          <a:bodyPr/>
          <a:lstStyle/>
          <a:p>
            <a:pPr marL="0" indent="355600">
              <a:buNone/>
              <a:defRPr/>
            </a:pPr>
            <a:r>
              <a:rPr lang="ru-RU" dirty="0" smtClean="0">
                <a:effectLst/>
                <a:cs typeface="Times New Roman" pitchFamily="18" charset="0"/>
              </a:rPr>
              <a:t>Спину электрона </a:t>
            </a:r>
            <a:r>
              <a:rPr lang="en-US" b="1" dirty="0" err="1" smtClean="0">
                <a:effectLst/>
                <a:cs typeface="Times New Roman" pitchFamily="18" charset="0"/>
              </a:rPr>
              <a:t>L</a:t>
            </a:r>
            <a:r>
              <a:rPr lang="en-US" i="1" baseline="-25000" dirty="0" err="1" smtClean="0">
                <a:effectLst/>
                <a:cs typeface="Times New Roman" pitchFamily="18" charset="0"/>
              </a:rPr>
              <a:t>eS</a:t>
            </a:r>
            <a:r>
              <a:rPr lang="ru-RU" dirty="0" smtClean="0">
                <a:effectLst/>
                <a:cs typeface="Times New Roman" pitchFamily="18" charset="0"/>
              </a:rPr>
              <a:t> соответствует </a:t>
            </a:r>
            <a:r>
              <a:rPr lang="ru-RU" b="1" i="1" dirty="0" smtClean="0">
                <a:solidFill>
                  <a:srgbClr val="993300"/>
                </a:solidFill>
                <a:effectLst/>
                <a:cs typeface="Times New Roman" pitchFamily="18" charset="0"/>
              </a:rPr>
              <a:t>спиновый магнитный момент</a:t>
            </a:r>
            <a:r>
              <a:rPr lang="ru-RU" dirty="0" smtClean="0">
                <a:effectLst/>
                <a:cs typeface="Times New Roman" pitchFamily="18" charset="0"/>
              </a:rPr>
              <a:t> электрона </a:t>
            </a:r>
            <a:r>
              <a:rPr lang="en-US" b="1" dirty="0" err="1" smtClean="0">
                <a:effectLst/>
                <a:cs typeface="Times New Roman" pitchFamily="18" charset="0"/>
              </a:rPr>
              <a:t>P</a:t>
            </a:r>
            <a:r>
              <a:rPr lang="en-US" i="1" baseline="-25000" dirty="0" err="1" smtClean="0">
                <a:effectLst/>
                <a:cs typeface="Times New Roman" pitchFamily="18" charset="0"/>
              </a:rPr>
              <a:t>mS</a:t>
            </a:r>
            <a:r>
              <a:rPr lang="ru-RU" dirty="0" smtClean="0">
                <a:effectLst/>
                <a:cs typeface="Times New Roman" pitchFamily="18" charset="0"/>
              </a:rPr>
              <a:t>, направленный в противоположную сторону:</a:t>
            </a:r>
          </a:p>
          <a:p>
            <a:pPr marL="0" indent="355600">
              <a:buNone/>
              <a:defRPr/>
            </a:pPr>
            <a:r>
              <a:rPr lang="ru-RU" dirty="0" smtClean="0">
                <a:effectLst/>
                <a:cs typeface="Times New Roman" pitchFamily="18" charset="0"/>
              </a:rPr>
              <a:t>								   </a:t>
            </a:r>
            <a:r>
              <a:rPr lang="ru-RU" sz="2400" dirty="0">
                <a:cs typeface="Times New Roman" pitchFamily="18" charset="0"/>
              </a:rPr>
              <a:t>(1</a:t>
            </a:r>
            <a:r>
              <a:rPr lang="en-US" sz="2400" dirty="0">
                <a:cs typeface="Times New Roman" pitchFamily="18" charset="0"/>
              </a:rPr>
              <a:t>8</a:t>
            </a:r>
            <a:r>
              <a:rPr lang="ru-RU" sz="2400" dirty="0">
                <a:cs typeface="Times New Roman" pitchFamily="18" charset="0"/>
              </a:rPr>
              <a:t>.5)</a:t>
            </a:r>
          </a:p>
          <a:p>
            <a:pPr marL="0" indent="355600">
              <a:buNone/>
              <a:defRPr/>
            </a:pPr>
            <a:r>
              <a:rPr lang="ru-RU" dirty="0" smtClean="0">
                <a:effectLst/>
                <a:cs typeface="Times New Roman" pitchFamily="18" charset="0"/>
              </a:rPr>
              <a:t>Величину </a:t>
            </a:r>
            <a:r>
              <a:rPr lang="ru-RU" sz="4000" dirty="0">
                <a:cs typeface="Times New Roman" pitchFamily="18" charset="0"/>
              </a:rPr>
              <a:t>γ</a:t>
            </a:r>
            <a:r>
              <a:rPr lang="en-US" i="1" baseline="-25000" dirty="0" smtClean="0">
                <a:effectLst/>
                <a:cs typeface="Times New Roman" pitchFamily="18" charset="0"/>
              </a:rPr>
              <a:t>S</a:t>
            </a:r>
            <a:r>
              <a:rPr lang="ru-RU" dirty="0" smtClean="0">
                <a:effectLst/>
                <a:cs typeface="Times New Roman" pitchFamily="18" charset="0"/>
              </a:rPr>
              <a:t> называют </a:t>
            </a:r>
            <a:r>
              <a:rPr lang="ru-RU" b="1" i="1" dirty="0" smtClean="0">
                <a:solidFill>
                  <a:srgbClr val="993300"/>
                </a:solidFill>
                <a:effectLst/>
                <a:cs typeface="Times New Roman" pitchFamily="18" charset="0"/>
              </a:rPr>
              <a:t>гиромагнитным отношением спиновых моментов</a:t>
            </a:r>
            <a:r>
              <a:rPr lang="ru-RU" dirty="0" smtClean="0">
                <a:cs typeface="Times New Roman" pitchFamily="18" charset="0"/>
              </a:rPr>
              <a:t> </a:t>
            </a:r>
          </a:p>
          <a:p>
            <a:pPr marL="0" indent="355600">
              <a:buNone/>
              <a:defRPr/>
            </a:pPr>
            <a:r>
              <a:rPr lang="ru-RU" dirty="0" smtClean="0">
                <a:cs typeface="Times New Roman" pitchFamily="18" charset="0"/>
              </a:rPr>
              <a:t>								</a:t>
            </a:r>
            <a:r>
              <a:rPr lang="ru-RU" dirty="0" smtClean="0">
                <a:effectLst/>
                <a:cs typeface="Times New Roman" pitchFamily="18" charset="0"/>
              </a:rPr>
              <a:t>   </a:t>
            </a:r>
            <a:r>
              <a:rPr lang="ru-RU" sz="2400" dirty="0">
                <a:cs typeface="Times New Roman" pitchFamily="18" charset="0"/>
              </a:rPr>
              <a:t>(1</a:t>
            </a:r>
            <a:r>
              <a:rPr lang="en-US" sz="2400" dirty="0">
                <a:cs typeface="Times New Roman" pitchFamily="18" charset="0"/>
              </a:rPr>
              <a:t>8</a:t>
            </a:r>
            <a:r>
              <a:rPr lang="ru-RU" sz="2400" dirty="0">
                <a:cs typeface="Times New Roman" pitchFamily="18" charset="0"/>
              </a:rPr>
              <a:t>.6)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8196" name="Rectangle 7"/>
          <p:cNvSpPr>
            <a:spLocks noChangeArrowheads="1"/>
          </p:cNvSpPr>
          <p:nvPr/>
        </p:nvSpPr>
        <p:spPr bwMode="auto">
          <a:xfrm>
            <a:off x="1524001" y="29838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8197" name="Rectangle 9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8198" name="Rectangle 11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8199" name="Rectangle 13"/>
          <p:cNvSpPr>
            <a:spLocks noChangeArrowheads="1"/>
          </p:cNvSpPr>
          <p:nvPr/>
        </p:nvSpPr>
        <p:spPr bwMode="auto">
          <a:xfrm>
            <a:off x="1524001" y="306958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00"/>
              </a:solidFill>
            </a:endParaRPr>
          </a:p>
        </p:txBody>
      </p:sp>
      <p:graphicFrame>
        <p:nvGraphicFramePr>
          <p:cNvPr id="8200" name="Object 12"/>
          <p:cNvGraphicFramePr>
            <a:graphicFrameLocks noChangeAspect="1"/>
          </p:cNvGraphicFramePr>
          <p:nvPr/>
        </p:nvGraphicFramePr>
        <p:xfrm>
          <a:off x="4583114" y="1916114"/>
          <a:ext cx="2160587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4" imgW="926698" imgH="266584" progId="Equation.3">
                  <p:embed/>
                </p:oleObj>
              </mc:Choice>
              <mc:Fallback>
                <p:oleObj name="Формула" r:id="rId4" imgW="92669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4" y="1916114"/>
                        <a:ext cx="2160587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Rectangle 15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000000"/>
              </a:solidFill>
            </a:endParaRPr>
          </a:p>
        </p:txBody>
      </p:sp>
      <p:graphicFrame>
        <p:nvGraphicFramePr>
          <p:cNvPr id="8202" name="Object 14"/>
          <p:cNvGraphicFramePr>
            <a:graphicFrameLocks noChangeAspect="1"/>
          </p:cNvGraphicFramePr>
          <p:nvPr/>
        </p:nvGraphicFramePr>
        <p:xfrm>
          <a:off x="5211764" y="3644901"/>
          <a:ext cx="1768475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6" imgW="710891" imgH="444307" progId="Equation.3">
                  <p:embed/>
                </p:oleObj>
              </mc:Choice>
              <mc:Fallback>
                <p:oleObj name="Формула" r:id="rId6" imgW="710891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1764" y="3644901"/>
                        <a:ext cx="1768475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D00AD341-CFD1-4ABF-A5A5-BC4800444A9B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93330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188913"/>
            <a:ext cx="8785225" cy="6553200"/>
          </a:xfrm>
        </p:spPr>
        <p:txBody>
          <a:bodyPr/>
          <a:lstStyle/>
          <a:p>
            <a:pPr marL="0" indent="355600">
              <a:buNone/>
            </a:pPr>
            <a:r>
              <a:rPr lang="ru-RU" altLang="ru-RU" i="1" smtClean="0">
                <a:effectLst/>
                <a:cs typeface="Times New Roman" panose="02020603050405020304" pitchFamily="18" charset="0"/>
              </a:rPr>
              <a:t>  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Орбитальным магнитным моментом</a:t>
            </a:r>
            <a:r>
              <a:rPr lang="ru-RU" altLang="ru-RU" b="1">
                <a:solidFill>
                  <a:srgbClr val="9933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Р</a:t>
            </a:r>
            <a:r>
              <a:rPr lang="en-US" altLang="ru-RU" b="1" i="1" baseline="-25000">
                <a:solidFill>
                  <a:srgbClr val="993300"/>
                </a:solidFill>
                <a:cs typeface="Times New Roman" panose="02020603050405020304" pitchFamily="18" charset="0"/>
              </a:rPr>
              <a:t>m</a:t>
            </a:r>
            <a:r>
              <a:rPr lang="en-US" altLang="ru-RU" b="1">
                <a:solidFill>
                  <a:srgbClr val="9933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0099"/>
                </a:solidFill>
                <a:cs typeface="Times New Roman" panose="02020603050405020304" pitchFamily="18" charset="0"/>
              </a:rPr>
              <a:t>атома</a:t>
            </a:r>
            <a:r>
              <a:rPr lang="ru-RU" altLang="ru-RU">
                <a:cs typeface="Times New Roman" panose="02020603050405020304" pitchFamily="18" charset="0"/>
              </a:rPr>
              <a:t> называется геометрическая сумма орбитальных магнитных моментов всех электронов атома</a:t>
            </a:r>
          </a:p>
          <a:p>
            <a:pPr marL="0" indent="355600">
              <a:buNone/>
            </a:pPr>
            <a:r>
              <a:rPr lang="ru-RU" altLang="ru-RU">
                <a:cs typeface="Times New Roman" panose="02020603050405020304" pitchFamily="18" charset="0"/>
              </a:rPr>
              <a:t>								</a:t>
            </a:r>
            <a:r>
              <a:rPr lang="ru-RU" altLang="ru-RU" sz="2400">
                <a:cs typeface="Times New Roman" panose="02020603050405020304" pitchFamily="18" charset="0"/>
              </a:rPr>
              <a:t>(1</a:t>
            </a:r>
            <a:r>
              <a:rPr lang="en-US" altLang="ru-RU" sz="2400">
                <a:cs typeface="Times New Roman" panose="02020603050405020304" pitchFamily="18" charset="0"/>
              </a:rPr>
              <a:t>8</a:t>
            </a:r>
            <a:r>
              <a:rPr lang="ru-RU" altLang="ru-RU" sz="2400">
                <a:cs typeface="Times New Roman" panose="02020603050405020304" pitchFamily="18" charset="0"/>
              </a:rPr>
              <a:t>.7)</a:t>
            </a:r>
          </a:p>
          <a:p>
            <a:pPr marL="0" indent="355600">
              <a:buNone/>
            </a:pPr>
            <a:r>
              <a:rPr lang="ru-RU" altLang="ru-RU">
                <a:cs typeface="Times New Roman" panose="02020603050405020304" pitchFamily="18" charset="0"/>
              </a:rPr>
              <a:t>    где </a:t>
            </a:r>
            <a:r>
              <a:rPr lang="en-US" altLang="ru-RU" i="1">
                <a:cs typeface="Times New Roman" panose="02020603050405020304" pitchFamily="18" charset="0"/>
              </a:rPr>
              <a:t>Z</a:t>
            </a:r>
            <a:r>
              <a:rPr lang="ru-RU" altLang="ru-RU">
                <a:cs typeface="Times New Roman" panose="02020603050405020304" pitchFamily="18" charset="0"/>
              </a:rPr>
              <a:t> – число всех электронов в атоме – порядковый номер элемента в периодической системе Менделеева.</a:t>
            </a:r>
            <a:endParaRPr lang="ru-RU" altLang="ru-RU" i="1"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Орбитальным моментом импульса</a:t>
            </a:r>
            <a:r>
              <a:rPr lang="ru-RU" altLang="ru-RU" b="1">
                <a:solidFill>
                  <a:srgbClr val="99330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L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0099"/>
                </a:solidFill>
                <a:cs typeface="Times New Roman" panose="02020603050405020304" pitchFamily="18" charset="0"/>
              </a:rPr>
              <a:t>атома</a:t>
            </a:r>
            <a:r>
              <a:rPr lang="ru-RU" altLang="ru-RU" i="1">
                <a:solidFill>
                  <a:srgbClr val="000099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называется геометрическая сумма моментов импульса всех электронов атома:</a:t>
            </a:r>
          </a:p>
          <a:p>
            <a:pPr marL="0" indent="355600">
              <a:buNone/>
            </a:pPr>
            <a:r>
              <a:rPr lang="ru-RU" altLang="ru-RU">
                <a:cs typeface="Times New Roman" panose="02020603050405020304" pitchFamily="18" charset="0"/>
              </a:rPr>
              <a:t>								</a:t>
            </a:r>
            <a:r>
              <a:rPr lang="ru-RU" altLang="ru-RU" sz="2400">
                <a:cs typeface="Times New Roman" panose="02020603050405020304" pitchFamily="18" charset="0"/>
              </a:rPr>
              <a:t>(1</a:t>
            </a:r>
            <a:r>
              <a:rPr lang="en-US" altLang="ru-RU" sz="2400">
                <a:cs typeface="Times New Roman" panose="02020603050405020304" pitchFamily="18" charset="0"/>
              </a:rPr>
              <a:t>8</a:t>
            </a:r>
            <a:r>
              <a:rPr lang="ru-RU" altLang="ru-RU" sz="2400">
                <a:cs typeface="Times New Roman" panose="02020603050405020304" pitchFamily="18" charset="0"/>
              </a:rPr>
              <a:t>.8)</a:t>
            </a:r>
          </a:p>
          <a:p>
            <a:pPr marL="0" indent="355600"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Более подробно вышеназванные характеристики мы обсудим в разделе «Атомная и ядерная физика».</a:t>
            </a: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1524001" y="29838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9222" name="Object 8"/>
          <p:cNvGraphicFramePr>
            <a:graphicFrameLocks noChangeAspect="1"/>
          </p:cNvGraphicFramePr>
          <p:nvPr/>
        </p:nvGraphicFramePr>
        <p:xfrm>
          <a:off x="5591175" y="1268414"/>
          <a:ext cx="1511300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4" imgW="774364" imgH="431613" progId="Equation.3">
                  <p:embed/>
                </p:oleObj>
              </mc:Choice>
              <mc:Fallback>
                <p:oleObj name="Формула" r:id="rId4" imgW="774364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5" y="1268414"/>
                        <a:ext cx="1511300" cy="839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11"/>
          <p:cNvSpPr>
            <a:spLocks noChangeArrowheads="1"/>
          </p:cNvSpPr>
          <p:nvPr/>
        </p:nvSpPr>
        <p:spPr bwMode="auto">
          <a:xfrm>
            <a:off x="1524001" y="29838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9224" name="Object 10"/>
          <p:cNvGraphicFramePr>
            <a:graphicFrameLocks noChangeAspect="1"/>
          </p:cNvGraphicFramePr>
          <p:nvPr/>
        </p:nvGraphicFramePr>
        <p:xfrm>
          <a:off x="5591175" y="4076701"/>
          <a:ext cx="1512888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6" imgW="698197" imgH="431613" progId="Equation.3">
                  <p:embed/>
                </p:oleObj>
              </mc:Choice>
              <mc:Fallback>
                <p:oleObj name="Формула" r:id="rId6" imgW="698197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5" y="4076701"/>
                        <a:ext cx="1512888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CB15893E-E18D-4A83-A705-092184F3699D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74443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.2. Атом в магнитном поле.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1125538"/>
            <a:ext cx="8858250" cy="5040312"/>
          </a:xfrm>
        </p:spPr>
        <p:txBody>
          <a:bodyPr/>
          <a:lstStyle/>
          <a:p>
            <a:pPr marL="0" indent="355600">
              <a:buNone/>
              <a:defRPr/>
            </a:pPr>
            <a:r>
              <a:rPr lang="ru-RU" b="1" dirty="0">
                <a:solidFill>
                  <a:srgbClr val="993300"/>
                </a:solidFill>
                <a:cs typeface="Times New Roman" pitchFamily="18" charset="0"/>
              </a:rPr>
              <a:t>При внесении атома в магнитное поле</a:t>
            </a:r>
            <a:r>
              <a:rPr lang="ru-RU" b="1" dirty="0"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с индукцией         на электрон, движущийся по орбите эквивалентной замкнутому контуру с током, действует момент сил      :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								</a:t>
            </a:r>
            <a:r>
              <a:rPr lang="ru-RU" sz="2400" dirty="0">
                <a:cs typeface="Times New Roman" pitchFamily="18" charset="0"/>
              </a:rPr>
              <a:t>(1</a:t>
            </a:r>
            <a:r>
              <a:rPr lang="en-US" sz="2400" dirty="0">
                <a:cs typeface="Times New Roman" pitchFamily="18" charset="0"/>
              </a:rPr>
              <a:t>8</a:t>
            </a:r>
            <a:r>
              <a:rPr lang="ru-RU" sz="2400" dirty="0">
                <a:cs typeface="Times New Roman" pitchFamily="18" charset="0"/>
              </a:rPr>
              <a:t>.9)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При этом изменяется орбитальный момент импульса электрона: 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								</a:t>
            </a:r>
            <a:r>
              <a:rPr lang="ru-RU" sz="2400" dirty="0">
                <a:cs typeface="Times New Roman" pitchFamily="18" charset="0"/>
              </a:rPr>
              <a:t>(1</a:t>
            </a:r>
            <a:r>
              <a:rPr lang="en-US" sz="2400" dirty="0">
                <a:cs typeface="Times New Roman" pitchFamily="18" charset="0"/>
              </a:rPr>
              <a:t>8</a:t>
            </a:r>
            <a:r>
              <a:rPr lang="ru-RU" sz="2400" dirty="0">
                <a:cs typeface="Times New Roman" pitchFamily="18" charset="0"/>
              </a:rPr>
              <a:t>.10)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Аналогично изменяется вектор орбитального магнитного момента электрона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								</a:t>
            </a:r>
            <a:r>
              <a:rPr lang="ru-RU" sz="2400" dirty="0">
                <a:cs typeface="Times New Roman" pitchFamily="18" charset="0"/>
              </a:rPr>
              <a:t>(1</a:t>
            </a:r>
            <a:r>
              <a:rPr lang="en-US" sz="2400" dirty="0">
                <a:cs typeface="Times New Roman" pitchFamily="18" charset="0"/>
              </a:rPr>
              <a:t>8</a:t>
            </a:r>
            <a:r>
              <a:rPr lang="ru-RU" sz="2400" dirty="0">
                <a:cs typeface="Times New Roman" pitchFamily="18" charset="0"/>
              </a:rPr>
              <a:t>.11)</a:t>
            </a:r>
          </a:p>
          <a:p>
            <a:pPr marL="0" indent="355600">
              <a:buNone/>
              <a:defRPr/>
            </a:pPr>
            <a:endParaRPr lang="ru-RU" sz="2400" dirty="0">
              <a:cs typeface="Times New Roman" pitchFamily="18" charset="0"/>
            </a:endParaRP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0329863" y="1125539"/>
          <a:ext cx="3175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4" imgW="152268" imgH="203024" progId="Equation.3">
                  <p:embed/>
                </p:oleObj>
              </mc:Choice>
              <mc:Fallback>
                <p:oleObj name="Формула" r:id="rId4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29863" y="1125539"/>
                        <a:ext cx="31750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1524001" y="30981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0246" name="Object 5"/>
          <p:cNvGraphicFramePr>
            <a:graphicFrameLocks noChangeAspect="1"/>
          </p:cNvGraphicFramePr>
          <p:nvPr/>
        </p:nvGraphicFramePr>
        <p:xfrm>
          <a:off x="9840914" y="1916114"/>
          <a:ext cx="37147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6" imgW="190417" imgH="203112" progId="Equation.3">
                  <p:embed/>
                </p:oleObj>
              </mc:Choice>
              <mc:Fallback>
                <p:oleObj name="Формула" r:id="rId6" imgW="19041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0914" y="1916114"/>
                        <a:ext cx="371475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1524001" y="306958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0248" name="Object 7"/>
          <p:cNvGraphicFramePr>
            <a:graphicFrameLocks noChangeAspect="1"/>
          </p:cNvGraphicFramePr>
          <p:nvPr/>
        </p:nvGraphicFramePr>
        <p:xfrm>
          <a:off x="5448300" y="2349500"/>
          <a:ext cx="15636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8" imgW="774364" imgH="253890" progId="Equation.3">
                  <p:embed/>
                </p:oleObj>
              </mc:Choice>
              <mc:Fallback>
                <p:oleObj name="Формула" r:id="rId8" imgW="774364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0" y="2349500"/>
                        <a:ext cx="15636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Rectangle 10"/>
          <p:cNvSpPr>
            <a:spLocks noChangeArrowheads="1"/>
          </p:cNvSpPr>
          <p:nvPr/>
        </p:nvSpPr>
        <p:spPr bwMode="auto">
          <a:xfrm>
            <a:off x="1524001" y="298861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0250" name="Object 9"/>
          <p:cNvGraphicFramePr>
            <a:graphicFrameLocks noChangeAspect="1"/>
          </p:cNvGraphicFramePr>
          <p:nvPr/>
        </p:nvGraphicFramePr>
        <p:xfrm>
          <a:off x="4224339" y="3298826"/>
          <a:ext cx="3455987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10" imgW="1841500" imgH="469900" progId="Equation.3">
                  <p:embed/>
                </p:oleObj>
              </mc:Choice>
              <mc:Fallback>
                <p:oleObj name="Формула" r:id="rId10" imgW="1841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3298826"/>
                        <a:ext cx="3455987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Rectangle 12"/>
          <p:cNvSpPr>
            <a:spLocks noChangeArrowheads="1"/>
          </p:cNvSpPr>
          <p:nvPr/>
        </p:nvSpPr>
        <p:spPr bwMode="auto">
          <a:xfrm>
            <a:off x="1524001" y="298861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0252" name="Object 11"/>
          <p:cNvGraphicFramePr>
            <a:graphicFrameLocks noChangeAspect="1"/>
          </p:cNvGraphicFramePr>
          <p:nvPr/>
        </p:nvGraphicFramePr>
        <p:xfrm>
          <a:off x="5087938" y="4941889"/>
          <a:ext cx="2303462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12" imgW="1231366" imgH="469696" progId="Equation.3">
                  <p:embed/>
                </p:oleObj>
              </mc:Choice>
              <mc:Fallback>
                <p:oleObj name="Формула" r:id="rId12" imgW="1231366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8" y="4941889"/>
                        <a:ext cx="2303462" cy="87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3" name="Rectangle 14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0254" name="Rectangle 16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0255" name="Rectangle 18"/>
          <p:cNvSpPr>
            <a:spLocks noChangeArrowheads="1"/>
          </p:cNvSpPr>
          <p:nvPr/>
        </p:nvSpPr>
        <p:spPr bwMode="auto">
          <a:xfrm>
            <a:off x="1524001" y="30981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025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F77265E7-7AC6-442A-A08E-370DFB5C423E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25918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1524000" y="260350"/>
            <a:ext cx="9144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      </a:t>
            </a:r>
            <a:r>
              <a:rPr lang="ru-RU" altLang="ru-RU" sz="2800" b="1" i="1"/>
              <a:t>векторы</a:t>
            </a:r>
            <a:r>
              <a:rPr lang="ru-RU" altLang="ru-RU" sz="2800"/>
              <a:t>        и      , и сама орбита </a:t>
            </a:r>
            <a:r>
              <a:rPr lang="ru-RU" altLang="ru-RU" sz="2800" b="1" i="1">
                <a:solidFill>
                  <a:srgbClr val="993300"/>
                </a:solidFill>
              </a:rPr>
              <a:t>прецессирует</a:t>
            </a:r>
            <a:r>
              <a:rPr lang="ru-RU" altLang="ru-RU" sz="2800" i="1"/>
              <a:t> </a:t>
            </a:r>
            <a:r>
              <a:rPr lang="ru-RU" altLang="ru-RU" sz="2800"/>
              <a:t>вокруг направления вектора       </a:t>
            </a:r>
          </a:p>
        </p:txBody>
      </p:sp>
      <p:graphicFrame>
        <p:nvGraphicFramePr>
          <p:cNvPr id="11267" name="Object 5"/>
          <p:cNvGraphicFramePr>
            <a:graphicFrameLocks noChangeAspect="1"/>
          </p:cNvGraphicFramePr>
          <p:nvPr/>
        </p:nvGraphicFramePr>
        <p:xfrm>
          <a:off x="3648076" y="188913"/>
          <a:ext cx="5048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203024" imgH="253780" progId="Equation.3">
                  <p:embed/>
                </p:oleObj>
              </mc:Choice>
              <mc:Fallback>
                <p:oleObj name="Формула" r:id="rId3" imgW="203024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6" y="188913"/>
                        <a:ext cx="5048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6"/>
          <p:cNvGraphicFramePr>
            <a:graphicFrameLocks noChangeAspect="1"/>
          </p:cNvGraphicFramePr>
          <p:nvPr/>
        </p:nvGraphicFramePr>
        <p:xfrm>
          <a:off x="4440239" y="115888"/>
          <a:ext cx="573087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5" imgW="203024" imgH="253780" progId="Equation.3">
                  <p:embed/>
                </p:oleObj>
              </mc:Choice>
              <mc:Fallback>
                <p:oleObj name="Формула" r:id="rId5" imgW="203024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115888"/>
                        <a:ext cx="573087" cy="735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7"/>
          <p:cNvGraphicFramePr>
            <a:graphicFrameLocks noChangeAspect="1"/>
          </p:cNvGraphicFramePr>
          <p:nvPr/>
        </p:nvGraphicFramePr>
        <p:xfrm>
          <a:off x="6086475" y="758826"/>
          <a:ext cx="3175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7" imgW="152268" imgH="203024" progId="Equation.3">
                  <p:embed/>
                </p:oleObj>
              </mc:Choice>
              <mc:Fallback>
                <p:oleObj name="Формула" r:id="rId7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6475" y="758826"/>
                        <a:ext cx="31750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0" name="Picture 8" descr="images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300163"/>
            <a:ext cx="2493962" cy="442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Rectangle 9"/>
          <p:cNvSpPr>
            <a:spLocks noChangeArrowheads="1"/>
          </p:cNvSpPr>
          <p:nvPr/>
        </p:nvSpPr>
        <p:spPr bwMode="auto">
          <a:xfrm>
            <a:off x="4656138" y="1268413"/>
            <a:ext cx="6011862" cy="366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	Эта прецессия называется </a:t>
            </a:r>
            <a:r>
              <a:rPr lang="ru-RU" altLang="ru-RU" sz="2800" b="1" i="1">
                <a:solidFill>
                  <a:srgbClr val="993300"/>
                </a:solidFill>
              </a:rPr>
              <a:t>Ларморовской 	прецессией</a:t>
            </a:r>
            <a:r>
              <a:rPr lang="ru-RU" altLang="ru-RU" sz="2800">
                <a:solidFill>
                  <a:srgbClr val="993300"/>
                </a:solidFill>
              </a:rPr>
              <a:t>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i="1">
                <a:solidFill>
                  <a:srgbClr val="993300"/>
                </a:solidFill>
              </a:rPr>
              <a:t>Угловая скорость</a:t>
            </a:r>
            <a:r>
              <a:rPr lang="ru-RU" altLang="ru-RU" sz="2800"/>
              <a:t> этой </a:t>
            </a:r>
            <a:r>
              <a:rPr lang="ru-RU" altLang="ru-RU" sz="2800" b="1" i="1">
                <a:solidFill>
                  <a:srgbClr val="993300"/>
                </a:solidFill>
              </a:rPr>
              <a:t>прецессии</a:t>
            </a:r>
            <a:r>
              <a:rPr lang="ru-RU" altLang="ru-RU" sz="2800">
                <a:solidFill>
                  <a:srgbClr val="993300"/>
                </a:solidFill>
              </a:rPr>
              <a:t>   </a:t>
            </a:r>
            <a:r>
              <a:rPr lang="ru-RU" altLang="ru-RU" sz="3600" i="1">
                <a:solidFill>
                  <a:srgbClr val="993300"/>
                </a:solidFill>
              </a:rPr>
              <a:t>ω</a:t>
            </a:r>
            <a:r>
              <a:rPr lang="en-US" altLang="ru-RU" sz="2800" i="1" baseline="-25000">
                <a:solidFill>
                  <a:srgbClr val="993300"/>
                </a:solidFill>
              </a:rPr>
              <a:t>L</a:t>
            </a:r>
            <a:r>
              <a:rPr lang="ru-RU" altLang="ru-RU" sz="2800"/>
              <a:t>   зависит только от индукции магнитного  поля и совпадает с ней по направлению: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											</a:t>
            </a:r>
            <a:r>
              <a:rPr lang="ru-RU" altLang="ru-RU" sz="2400"/>
              <a:t> (1</a:t>
            </a:r>
            <a:r>
              <a:rPr lang="en-US" altLang="ru-RU" sz="2400"/>
              <a:t>8</a:t>
            </a:r>
            <a:r>
              <a:rPr lang="ru-RU" altLang="ru-RU" sz="2400"/>
              <a:t>.12)</a:t>
            </a:r>
          </a:p>
        </p:txBody>
      </p:sp>
      <p:graphicFrame>
        <p:nvGraphicFramePr>
          <p:cNvPr id="11272" name="Object 10"/>
          <p:cNvGraphicFramePr>
            <a:graphicFrameLocks noChangeAspect="1"/>
          </p:cNvGraphicFramePr>
          <p:nvPr/>
        </p:nvGraphicFramePr>
        <p:xfrm>
          <a:off x="6107113" y="4005264"/>
          <a:ext cx="2076450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Формула" r:id="rId10" imgW="812447" imgH="444307" progId="Equation.3">
                  <p:embed/>
                </p:oleObj>
              </mc:Choice>
              <mc:Fallback>
                <p:oleObj name="Формула" r:id="rId10" imgW="812447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7113" y="4005264"/>
                        <a:ext cx="2076450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0CB1D07E-5C2B-4BA1-9E6F-E9107696D26C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5335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56139" y="1"/>
            <a:ext cx="5832475" cy="6524625"/>
          </a:xfrm>
          <a:noFill/>
        </p:spPr>
        <p:txBody>
          <a:bodyPr/>
          <a:lstStyle/>
          <a:p>
            <a:pPr marL="0" indent="355600">
              <a:buNone/>
            </a:pPr>
            <a:r>
              <a:rPr lang="ru-RU" altLang="ru-RU" sz="2400" b="1" i="1">
                <a:solidFill>
                  <a:srgbClr val="993300"/>
                </a:solidFill>
                <a:cs typeface="Times New Roman" panose="02020603050405020304" pitchFamily="18" charset="0"/>
              </a:rPr>
              <a:t>Прецессия орбиты</a:t>
            </a:r>
            <a:r>
              <a:rPr lang="ru-RU" altLang="ru-RU" sz="2400">
                <a:cs typeface="Times New Roman" panose="02020603050405020304" pitchFamily="18" charset="0"/>
              </a:rPr>
              <a:t> электрона в атоме приводит к появлению </a:t>
            </a:r>
            <a:r>
              <a:rPr lang="ru-RU" altLang="ru-RU" sz="2400" b="1" i="1">
                <a:solidFill>
                  <a:srgbClr val="993300"/>
                </a:solidFill>
                <a:cs typeface="Times New Roman" panose="02020603050405020304" pitchFamily="18" charset="0"/>
              </a:rPr>
              <a:t>дополнительного орбитального тока</a:t>
            </a:r>
            <a:r>
              <a:rPr lang="ru-RU" altLang="ru-RU" sz="2400">
                <a:cs typeface="Times New Roman" panose="02020603050405020304" pitchFamily="18" charset="0"/>
              </a:rPr>
              <a:t>, направленного противоположно току </a:t>
            </a:r>
            <a:r>
              <a:rPr lang="en-US" altLang="ru-RU" sz="2400" i="1">
                <a:cs typeface="Times New Roman" panose="02020603050405020304" pitchFamily="18" charset="0"/>
              </a:rPr>
              <a:t>I</a:t>
            </a:r>
            <a:r>
              <a:rPr lang="en-US" altLang="ru-RU" sz="2400">
                <a:cs typeface="Times New Roman" panose="02020603050405020304" pitchFamily="18" charset="0"/>
              </a:rPr>
              <a:t> </a:t>
            </a:r>
          </a:p>
          <a:p>
            <a:pPr marL="0" indent="355600">
              <a:buNone/>
            </a:pPr>
            <a:r>
              <a:rPr lang="en-US" altLang="ru-RU" sz="2400">
                <a:cs typeface="Times New Roman" panose="02020603050405020304" pitchFamily="18" charset="0"/>
              </a:rPr>
              <a:t>						</a:t>
            </a:r>
            <a:endParaRPr lang="ru-RU" altLang="ru-RU" sz="2400">
              <a:cs typeface="Times New Roman" panose="02020603050405020304" pitchFamily="18" charset="0"/>
            </a:endParaRPr>
          </a:p>
          <a:p>
            <a:pPr marL="0" indent="355600"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и соответствующего ему наведенного орбитального магнитного момента Δ</a:t>
            </a:r>
            <a:r>
              <a:rPr lang="en-US" altLang="ru-RU" sz="2400" i="1">
                <a:cs typeface="Times New Roman" panose="02020603050405020304" pitchFamily="18" charset="0"/>
              </a:rPr>
              <a:t>P</a:t>
            </a:r>
            <a:r>
              <a:rPr lang="en-US" altLang="ru-RU" sz="2400" i="1" baseline="-25000">
                <a:cs typeface="Times New Roman" panose="02020603050405020304" pitchFamily="18" charset="0"/>
              </a:rPr>
              <a:t>m</a:t>
            </a:r>
            <a:endParaRPr lang="ru-RU" altLang="ru-RU" sz="2400" i="1" baseline="-25000"/>
          </a:p>
          <a:p>
            <a:pPr marL="0" indent="355600">
              <a:buNone/>
            </a:pPr>
            <a:r>
              <a:rPr lang="ru-RU" altLang="ru-RU" sz="2400" baseline="-25000"/>
              <a:t>								</a:t>
            </a:r>
            <a:endParaRPr lang="ru-RU" altLang="ru-RU" sz="2400"/>
          </a:p>
          <a:p>
            <a:pPr marL="0" indent="355600"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где     </a:t>
            </a:r>
            <a:r>
              <a:rPr lang="ru-RU" altLang="ru-RU" sz="2400"/>
              <a:t> </a:t>
            </a:r>
            <a:r>
              <a:rPr lang="ru-RU" altLang="ru-RU" sz="2400">
                <a:cs typeface="Times New Roman" panose="02020603050405020304" pitchFamily="18" charset="0"/>
              </a:rPr>
              <a:t>– площадь проекции орбиты электрона на плоскость, перпендикулярную вектору</a:t>
            </a:r>
            <a:r>
              <a:rPr lang="ru-RU" altLang="ru-RU" sz="2400"/>
              <a:t>  </a:t>
            </a:r>
            <a:r>
              <a:rPr lang="ru-RU" altLang="ru-RU" sz="2400">
                <a:cs typeface="Times New Roman" panose="02020603050405020304" pitchFamily="18" charset="0"/>
              </a:rPr>
              <a:t>      . Знак минус говорит, что Δ     противоположен вектору</a:t>
            </a:r>
            <a:r>
              <a:rPr lang="ru-RU" altLang="ru-RU" sz="2400"/>
              <a:t>  </a:t>
            </a:r>
            <a:r>
              <a:rPr lang="ru-RU" altLang="ru-RU" sz="2400">
                <a:cs typeface="Times New Roman" panose="02020603050405020304" pitchFamily="18" charset="0"/>
              </a:rPr>
              <a:t>    . Тогда общий орбитальный момент атома равен</a:t>
            </a:r>
          </a:p>
          <a:p>
            <a:pPr marL="0" indent="355600">
              <a:buNone/>
            </a:pPr>
            <a:r>
              <a:rPr lang="ru-RU" altLang="ru-RU" sz="2400"/>
              <a:t>						</a:t>
            </a:r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1524001" y="300290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8040688" y="1125539"/>
          <a:ext cx="19431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4" imgW="914400" imgH="444500" progId="Equation.3">
                  <p:embed/>
                </p:oleObj>
              </mc:Choice>
              <mc:Fallback>
                <p:oleObj name="Формула" r:id="rId4" imgW="9144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0688" y="1125539"/>
                        <a:ext cx="194310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5243513" y="32194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5664200" y="2636838"/>
          <a:ext cx="3671888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6" imgW="1955800" imgH="469900" progId="Equation.3">
                  <p:embed/>
                </p:oleObj>
              </mc:Choice>
              <mc:Fallback>
                <p:oleObj name="Формула" r:id="rId6" imgW="19558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0" y="2636838"/>
                        <a:ext cx="3671888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5995988" y="33194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5603876" y="3429001"/>
          <a:ext cx="404813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r:id="rId8" imgW="203024" imgH="215713" progId="Equation.3">
                  <p:embed/>
                </p:oleObj>
              </mc:Choice>
              <mc:Fallback>
                <p:oleObj r:id="rId8" imgW="20302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76" y="3429001"/>
                        <a:ext cx="404813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6019800" y="33289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5795963" y="4868863"/>
          <a:ext cx="322262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r:id="rId10" imgW="152268" imgH="203024" progId="Equation.3">
                  <p:embed/>
                </p:oleObj>
              </mc:Choice>
              <mc:Fallback>
                <p:oleObj r:id="rId10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4868863"/>
                        <a:ext cx="322262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5995988" y="33004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7464426" y="4508500"/>
          <a:ext cx="430213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r:id="rId12" imgW="203024" imgH="253780" progId="Equation.3">
                  <p:embed/>
                </p:oleObj>
              </mc:Choice>
              <mc:Fallback>
                <p:oleObj r:id="rId12" imgW="203024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426" y="4508500"/>
                        <a:ext cx="430213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Object 14"/>
          <p:cNvGraphicFramePr>
            <a:graphicFrameLocks noChangeAspect="1"/>
          </p:cNvGraphicFramePr>
          <p:nvPr/>
        </p:nvGraphicFramePr>
        <p:xfrm>
          <a:off x="8399463" y="4149725"/>
          <a:ext cx="3238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r:id="rId14" imgW="152268" imgH="203024" progId="Equation.3">
                  <p:embed/>
                </p:oleObj>
              </mc:Choice>
              <mc:Fallback>
                <p:oleObj r:id="rId14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9463" y="4149725"/>
                        <a:ext cx="3238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5548313" y="32194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2303" name="Object 15"/>
          <p:cNvGraphicFramePr>
            <a:graphicFrameLocks noChangeAspect="1"/>
          </p:cNvGraphicFramePr>
          <p:nvPr/>
        </p:nvGraphicFramePr>
        <p:xfrm>
          <a:off x="6311901" y="5589589"/>
          <a:ext cx="192881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Формула" r:id="rId15" imgW="1244600" imgH="469900" progId="Equation.3">
                  <p:embed/>
                </p:oleObj>
              </mc:Choice>
              <mc:Fallback>
                <p:oleObj name="Формула" r:id="rId15" imgW="12446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901" y="5589589"/>
                        <a:ext cx="192881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04" name="Picture 17" descr="images 6"/>
          <p:cNvPicPr>
            <a:picLocks noChangeAspect="1" noChangeArrowheads="1"/>
          </p:cNvPicPr>
          <p:nvPr>
            <p:ph sz="half" idx="4294967295"/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404814"/>
            <a:ext cx="3152775" cy="558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0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05655124-454E-43DF-A13D-70829BA5ACB8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84426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1" y="188914"/>
            <a:ext cx="7847013" cy="107473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.3. Магнитное поле в веществе.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196976"/>
            <a:ext cx="9036050" cy="4752975"/>
          </a:xfrm>
        </p:spPr>
        <p:txBody>
          <a:bodyPr/>
          <a:lstStyle/>
          <a:p>
            <a:pPr marL="0" indent="381000" algn="just">
              <a:buNone/>
            </a:pPr>
            <a:r>
              <a:rPr lang="ru-RU" altLang="ru-RU">
                <a:cs typeface="Times New Roman" panose="02020603050405020304" pitchFamily="18" charset="0"/>
              </a:rPr>
              <a:t>При изучении магнитного поля в веществе различают два типа токов – </a:t>
            </a:r>
            <a:r>
              <a:rPr lang="ru-RU" altLang="ru-RU" b="1" i="1">
                <a:cs typeface="Times New Roman" panose="02020603050405020304" pitchFamily="18" charset="0"/>
              </a:rPr>
              <a:t>макротоки и микротоки.</a:t>
            </a:r>
            <a:endParaRPr lang="ru-RU" altLang="ru-RU">
              <a:cs typeface="Times New Roman" panose="02020603050405020304" pitchFamily="18" charset="0"/>
            </a:endParaRPr>
          </a:p>
          <a:p>
            <a:pPr marL="0" indent="381000" algn="just"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Макротоками</a:t>
            </a:r>
            <a:r>
              <a:rPr lang="ru-RU" altLang="ru-RU" b="1">
                <a:solidFill>
                  <a:srgbClr val="9933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993300"/>
                </a:solidFill>
                <a:cs typeface="Times New Roman" panose="02020603050405020304" pitchFamily="18" charset="0"/>
              </a:rPr>
              <a:t>называются токи проводимости и конвекционные токи</a:t>
            </a:r>
            <a:r>
              <a:rPr lang="ru-RU" altLang="ru-RU">
                <a:cs typeface="Times New Roman" panose="02020603050405020304" pitchFamily="18" charset="0"/>
              </a:rPr>
              <a:t>, связанные с движением заряженных макроскопических тел.</a:t>
            </a:r>
            <a:endParaRPr lang="ru-RU" altLang="ru-RU"/>
          </a:p>
          <a:p>
            <a:pPr marL="0" indent="381000" algn="just"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Микротоками</a:t>
            </a:r>
            <a:r>
              <a:rPr lang="ru-RU" altLang="ru-RU">
                <a:solidFill>
                  <a:srgbClr val="993300"/>
                </a:solidFill>
                <a:cs typeface="Times New Roman" panose="02020603050405020304" pitchFamily="18" charset="0"/>
              </a:rPr>
              <a:t> (молекулярными токами) называют токи, обусловленные движением электронов</a:t>
            </a:r>
            <a:r>
              <a:rPr lang="ru-RU" altLang="ru-RU">
                <a:cs typeface="Times New Roman" panose="02020603050405020304" pitchFamily="18" charset="0"/>
              </a:rPr>
              <a:t> в атомах, молекулах и ионах.</a:t>
            </a:r>
            <a:endParaRPr lang="ru-RU" altLang="ru-RU"/>
          </a:p>
          <a:p>
            <a:pPr marL="0" indent="381000" algn="just">
              <a:buNone/>
            </a:pPr>
            <a:endParaRPr lang="ru-RU" altLang="ru-RU" smtClean="0">
              <a:effectLst/>
            </a:endParaRPr>
          </a:p>
        </p:txBody>
      </p:sp>
      <p:sp>
        <p:nvSpPr>
          <p:cNvPr id="1331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8025" y="5949950"/>
            <a:ext cx="19050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6C12112B-A807-4CA2-8E1A-9C6DA10EAC31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25988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231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2800"/>
              <a:t>	</a:t>
            </a:r>
            <a:r>
              <a:rPr lang="ru-RU" altLang="ru-RU" sz="2800"/>
              <a:t>Магнитное поле в веществе </a:t>
            </a:r>
            <a:r>
              <a:rPr lang="en-US" altLang="ru-RU" sz="2800"/>
              <a:t>          </a:t>
            </a:r>
            <a:r>
              <a:rPr lang="ru-RU" altLang="ru-RU" sz="2800"/>
              <a:t>является суперпозицией двух полей: </a:t>
            </a:r>
            <a:r>
              <a:rPr lang="en-US" altLang="ru-RU" sz="2800"/>
              <a:t> </a:t>
            </a:r>
            <a:r>
              <a:rPr lang="ru-RU" altLang="ru-RU" sz="2800"/>
              <a:t>внешнего </a:t>
            </a:r>
            <a:r>
              <a:rPr lang="en-US" altLang="ru-RU" sz="2800"/>
              <a:t>        </a:t>
            </a:r>
            <a:r>
              <a:rPr lang="ru-RU" altLang="ru-RU" sz="2800"/>
              <a:t>магнитного поля, создаваемого</a:t>
            </a:r>
            <a:r>
              <a:rPr lang="ru-RU" altLang="ru-RU" sz="2800" b="1" i="1"/>
              <a:t> </a:t>
            </a:r>
            <a:r>
              <a:rPr lang="ru-RU" altLang="ru-RU" sz="2800" b="1" i="1">
                <a:solidFill>
                  <a:srgbClr val="993300"/>
                </a:solidFill>
              </a:rPr>
              <a:t>макротоками</a:t>
            </a:r>
            <a:r>
              <a:rPr lang="ru-RU" altLang="ru-RU" sz="2800"/>
              <a:t> и внутреннего </a:t>
            </a:r>
            <a:endParaRPr lang="en-US" altLang="ru-RU" sz="28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/>
              <a:t>или собственного, магнитного поля, создаваемого </a:t>
            </a:r>
            <a:r>
              <a:rPr lang="ru-RU" altLang="ru-RU" sz="2800" b="1" i="1">
                <a:solidFill>
                  <a:srgbClr val="993300"/>
                </a:solidFill>
              </a:rPr>
              <a:t>микротоками</a:t>
            </a:r>
            <a:r>
              <a:rPr lang="ru-RU" altLang="ru-RU" sz="2800"/>
              <a:t>: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1524000" y="2636838"/>
            <a:ext cx="914400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ru-RU" sz="2400"/>
              <a:t> </a:t>
            </a:r>
            <a:endParaRPr lang="ru-RU" altLang="ru-RU">
              <a:solidFill>
                <a:srgbClr val="993300"/>
              </a:solidFill>
            </a:endParaRPr>
          </a:p>
        </p:txBody>
      </p:sp>
      <p:graphicFrame>
        <p:nvGraphicFramePr>
          <p:cNvPr id="14340" name="Object 7"/>
          <p:cNvGraphicFramePr>
            <a:graphicFrameLocks noChangeAspect="1"/>
          </p:cNvGraphicFramePr>
          <p:nvPr/>
        </p:nvGraphicFramePr>
        <p:xfrm>
          <a:off x="9191625" y="823913"/>
          <a:ext cx="973138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r:id="rId3" imgW="393359" imgH="266469" progId="Equation.3">
                  <p:embed/>
                </p:oleObj>
              </mc:Choice>
              <mc:Fallback>
                <p:oleObj r:id="rId3" imgW="393359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25" y="823913"/>
                        <a:ext cx="973138" cy="665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8"/>
          <p:cNvGraphicFramePr>
            <a:graphicFrameLocks noChangeAspect="1"/>
          </p:cNvGraphicFramePr>
          <p:nvPr/>
        </p:nvGraphicFramePr>
        <p:xfrm>
          <a:off x="7391401" y="404814"/>
          <a:ext cx="792163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r:id="rId5" imgW="355292" imgH="253780" progId="Equation.3">
                  <p:embed/>
                </p:oleObj>
              </mc:Choice>
              <mc:Fallback>
                <p:oleObj r:id="rId5" imgW="355292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1" y="404814"/>
                        <a:ext cx="792163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9"/>
          <p:cNvGraphicFramePr>
            <a:graphicFrameLocks noChangeAspect="1"/>
          </p:cNvGraphicFramePr>
          <p:nvPr/>
        </p:nvGraphicFramePr>
        <p:xfrm>
          <a:off x="4079876" y="2636838"/>
          <a:ext cx="4175125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r:id="rId7" imgW="1143000" imgH="266700" progId="Equation.3">
                  <p:embed/>
                </p:oleObj>
              </mc:Choice>
              <mc:Fallback>
                <p:oleObj r:id="rId7" imgW="1143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6" y="2636838"/>
                        <a:ext cx="4175125" cy="97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10"/>
          <p:cNvGraphicFramePr>
            <a:graphicFrameLocks noChangeAspect="1"/>
          </p:cNvGraphicFramePr>
          <p:nvPr/>
        </p:nvGraphicFramePr>
        <p:xfrm>
          <a:off x="7104063" y="-100013"/>
          <a:ext cx="417512" cy="549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r:id="rId9" imgW="152268" imgH="203024" progId="Equation.3">
                  <p:embed/>
                </p:oleObj>
              </mc:Choice>
              <mc:Fallback>
                <p:oleObj r:id="rId9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4063" y="-100013"/>
                        <a:ext cx="417512" cy="549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A5C899CA-CF76-438A-80C4-A16BF7CBBC85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27666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0"/>
            <a:ext cx="9144000" cy="6858000"/>
          </a:xfrm>
          <a:noFill/>
        </p:spPr>
        <p:txBody>
          <a:bodyPr/>
          <a:lstStyle/>
          <a:p>
            <a:pPr marL="101600" indent="279400">
              <a:buNone/>
            </a:pPr>
            <a:r>
              <a:rPr lang="ru-RU" altLang="ru-RU">
                <a:solidFill>
                  <a:srgbClr val="993300"/>
                </a:solidFill>
                <a:cs typeface="Times New Roman" panose="02020603050405020304" pitchFamily="18" charset="0"/>
              </a:rPr>
              <a:t>Количественной характеристикой намагниченного состояния вещества служит –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намагниченность</a:t>
            </a:r>
            <a:r>
              <a:rPr lang="ru-RU" altLang="ru-RU" i="1">
                <a:cs typeface="Times New Roman" panose="02020603050405020304" pitchFamily="18" charset="0"/>
              </a:rPr>
              <a:t> </a:t>
            </a:r>
            <a:r>
              <a:rPr lang="ru-RU" altLang="ru-RU" i="1"/>
              <a:t>   </a:t>
            </a:r>
            <a:r>
              <a:rPr lang="en-US" altLang="ru-RU" i="1"/>
              <a:t> </a:t>
            </a:r>
            <a:r>
              <a:rPr lang="ru-RU" altLang="ru-RU">
                <a:cs typeface="Times New Roman" panose="02020603050405020304" pitchFamily="18" charset="0"/>
              </a:rPr>
              <a:t>, </a:t>
            </a:r>
            <a:r>
              <a:rPr lang="ru-RU" altLang="ru-RU">
                <a:solidFill>
                  <a:srgbClr val="993300"/>
                </a:solidFill>
                <a:cs typeface="Times New Roman" panose="02020603050405020304" pitchFamily="18" charset="0"/>
              </a:rPr>
              <a:t>равная сумме магнитных моментов атомов в единичном объеме вещества</a:t>
            </a:r>
            <a:r>
              <a:rPr lang="ru-RU" altLang="ru-RU">
                <a:cs typeface="Times New Roman" panose="02020603050405020304" pitchFamily="18" charset="0"/>
              </a:rPr>
              <a:t>:</a:t>
            </a:r>
          </a:p>
          <a:p>
            <a:pPr marL="101600" indent="279400">
              <a:buNone/>
            </a:pPr>
            <a:r>
              <a:rPr lang="ru-RU" altLang="ru-RU"/>
              <a:t>						</a:t>
            </a:r>
          </a:p>
          <a:p>
            <a:pPr marL="101600" indent="279400">
              <a:buNone/>
            </a:pPr>
            <a:r>
              <a:rPr lang="ru-RU" altLang="ru-RU" sz="2000">
                <a:cs typeface="Times New Roman" panose="02020603050405020304" pitchFamily="18" charset="0"/>
              </a:rPr>
              <a:t>Г</a:t>
            </a:r>
            <a:r>
              <a:rPr lang="ru-RU" altLang="ru-RU" sz="2400">
                <a:cs typeface="Times New Roman" panose="02020603050405020304" pitchFamily="18" charset="0"/>
              </a:rPr>
              <a:t>де</a:t>
            </a:r>
            <a:r>
              <a:rPr lang="ru-RU" altLang="ru-RU" sz="2400"/>
              <a:t>	   </a:t>
            </a:r>
            <a:r>
              <a:rPr lang="ru-RU" altLang="ru-RU" sz="2400">
                <a:cs typeface="Times New Roman" panose="02020603050405020304" pitchFamily="18" charset="0"/>
              </a:rPr>
              <a:t> </a:t>
            </a:r>
            <a:r>
              <a:rPr lang="ru-RU" altLang="ru-RU" sz="2400"/>
              <a:t> </a:t>
            </a:r>
            <a:r>
              <a:rPr lang="ru-RU" altLang="ru-RU" sz="2400">
                <a:cs typeface="Times New Roman" panose="02020603050405020304" pitchFamily="18" charset="0"/>
              </a:rPr>
              <a:t>– магнитный момент </a:t>
            </a:r>
            <a:r>
              <a:rPr lang="en-US" altLang="ru-RU" sz="2400" i="1">
                <a:cs typeface="Times New Roman" panose="02020603050405020304" pitchFamily="18" charset="0"/>
              </a:rPr>
              <a:t>i</a:t>
            </a:r>
            <a:r>
              <a:rPr lang="ru-RU" altLang="ru-RU" sz="2400">
                <a:cs typeface="Times New Roman" panose="02020603050405020304" pitchFamily="18" charset="0"/>
              </a:rPr>
              <a:t>-го атома из числа </a:t>
            </a:r>
            <a:r>
              <a:rPr lang="en-US" altLang="ru-RU" sz="2400" i="1">
                <a:cs typeface="Times New Roman" panose="02020603050405020304" pitchFamily="18" charset="0"/>
              </a:rPr>
              <a:t>n</a:t>
            </a:r>
            <a:r>
              <a:rPr lang="ru-RU" altLang="ru-RU" sz="2400">
                <a:cs typeface="Times New Roman" panose="02020603050405020304" pitchFamily="18" charset="0"/>
              </a:rPr>
              <a:t> атомов, содержащихся в объеме Δ</a:t>
            </a:r>
            <a:r>
              <a:rPr lang="en-US" altLang="ru-RU" sz="2400" i="1">
                <a:cs typeface="Times New Roman" panose="02020603050405020304" pitchFamily="18" charset="0"/>
              </a:rPr>
              <a:t>V</a:t>
            </a:r>
            <a:r>
              <a:rPr lang="ru-RU" altLang="ru-RU" sz="2400">
                <a:cs typeface="Times New Roman" panose="02020603050405020304" pitchFamily="18" charset="0"/>
              </a:rPr>
              <a:t>.</a:t>
            </a:r>
            <a:r>
              <a:rPr lang="ru-RU" altLang="ru-RU"/>
              <a:t> </a:t>
            </a:r>
            <a:endParaRPr lang="en-US" altLang="ru-RU"/>
          </a:p>
          <a:p>
            <a:pPr marL="101600" indent="279400">
              <a:buNone/>
            </a:pPr>
            <a:r>
              <a:rPr lang="ru-RU" altLang="ru-RU">
                <a:cs typeface="Times New Roman" panose="02020603050405020304" pitchFamily="18" charset="0"/>
              </a:rPr>
              <a:t>Для того чтобы связать вектор </a:t>
            </a:r>
            <a:r>
              <a:rPr lang="ru-RU" altLang="ru-RU"/>
              <a:t> </a:t>
            </a:r>
            <a:r>
              <a:rPr lang="ru-RU" altLang="ru-RU">
                <a:cs typeface="Times New Roman" panose="02020603050405020304" pitchFamily="18" charset="0"/>
              </a:rPr>
              <a:t>    с током  </a:t>
            </a:r>
            <a:r>
              <a:rPr lang="en-US" altLang="ru-RU" sz="3600" b="1" i="1">
                <a:cs typeface="Times New Roman" panose="02020603050405020304" pitchFamily="18" charset="0"/>
              </a:rPr>
              <a:t>I</a:t>
            </a:r>
            <a:r>
              <a:rPr lang="ru-RU" altLang="ru-RU" i="1" baseline="-30000">
                <a:cs typeface="Times New Roman" panose="02020603050405020304" pitchFamily="18" charset="0"/>
              </a:rPr>
              <a:t>микро</a:t>
            </a:r>
            <a:r>
              <a:rPr lang="ru-RU" altLang="ru-RU">
                <a:cs typeface="Times New Roman" panose="02020603050405020304" pitchFamily="18" charset="0"/>
              </a:rPr>
              <a:t>, рассмотрим равномерно намагниченный параллельно оси 					цилиндрический стержень</a:t>
            </a:r>
          </a:p>
          <a:p>
            <a:pPr marL="101600" indent="279400">
              <a:buNone/>
            </a:pPr>
            <a:r>
              <a:rPr lang="ru-RU" altLang="ru-RU">
                <a:cs typeface="Times New Roman" panose="02020603050405020304" pitchFamily="18" charset="0"/>
              </a:rPr>
              <a:t>					Равномерная 							намагниченность означает, 					что плотность атомных 						циркулирующих токов 						внутри материала </a:t>
            </a:r>
            <a:r>
              <a:rPr lang="en-US" altLang="ru-RU" b="1" i="1">
                <a:cs typeface="Times New Roman" panose="02020603050405020304" pitchFamily="18" charset="0"/>
              </a:rPr>
              <a:t>I</a:t>
            </a:r>
            <a:r>
              <a:rPr lang="ru-RU" altLang="ru-RU" i="1" baseline="-30000">
                <a:cs typeface="Times New Roman" panose="02020603050405020304" pitchFamily="18" charset="0"/>
              </a:rPr>
              <a:t>микро</a:t>
            </a:r>
            <a:r>
              <a:rPr lang="ru-RU" altLang="ru-RU">
                <a:cs typeface="Times New Roman" panose="02020603050405020304" pitchFamily="18" charset="0"/>
              </a:rPr>
              <a:t> 						повсюду постоянна.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6019800" y="33289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5919788" y="33004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5900738" y="32956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5366" name="Rectangle 11"/>
          <p:cNvSpPr>
            <a:spLocks noChangeArrowheads="1"/>
          </p:cNvSpPr>
          <p:nvPr/>
        </p:nvSpPr>
        <p:spPr bwMode="auto">
          <a:xfrm>
            <a:off x="5524500" y="32956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5367" name="Rectangle 13"/>
          <p:cNvSpPr>
            <a:spLocks noChangeArrowheads="1"/>
          </p:cNvSpPr>
          <p:nvPr/>
        </p:nvSpPr>
        <p:spPr bwMode="auto">
          <a:xfrm>
            <a:off x="6034088" y="33194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5368" name="Object 12"/>
          <p:cNvGraphicFramePr>
            <a:graphicFrameLocks noChangeAspect="1"/>
          </p:cNvGraphicFramePr>
          <p:nvPr/>
        </p:nvGraphicFramePr>
        <p:xfrm>
          <a:off x="6743701" y="2781301"/>
          <a:ext cx="371475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r:id="rId4" imgW="126780" imgH="215526" progId="Equation.3">
                  <p:embed/>
                </p:oleObj>
              </mc:Choice>
              <mc:Fallback>
                <p:oleObj r:id="rId4" imgW="126780" imgH="21552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1" y="2781301"/>
                        <a:ext cx="371475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Rectangle 15"/>
          <p:cNvSpPr>
            <a:spLocks noChangeArrowheads="1"/>
          </p:cNvSpPr>
          <p:nvPr/>
        </p:nvSpPr>
        <p:spPr bwMode="auto">
          <a:xfrm>
            <a:off x="4762500" y="254793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15370" name="Picture 14" descr="10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884614"/>
            <a:ext cx="4500563" cy="297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71" name="Object 17"/>
          <p:cNvGraphicFramePr>
            <a:graphicFrameLocks noChangeAspect="1"/>
          </p:cNvGraphicFramePr>
          <p:nvPr/>
        </p:nvGraphicFramePr>
        <p:xfrm>
          <a:off x="9191625" y="260351"/>
          <a:ext cx="33178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r:id="rId7" imgW="126780" imgH="215526" progId="Equation.3">
                  <p:embed/>
                </p:oleObj>
              </mc:Choice>
              <mc:Fallback>
                <p:oleObj r:id="rId7" imgW="126780" imgH="21552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25" y="260351"/>
                        <a:ext cx="331788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2" name="Object 18"/>
          <p:cNvGraphicFramePr>
            <a:graphicFrameLocks noChangeAspect="1"/>
          </p:cNvGraphicFramePr>
          <p:nvPr>
            <p:ph sz="half" idx="4294967295"/>
          </p:nvPr>
        </p:nvGraphicFramePr>
        <p:xfrm>
          <a:off x="5375276" y="1196976"/>
          <a:ext cx="180022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8" imgW="965200" imgH="431800" progId="Equation.3">
                  <p:embed/>
                </p:oleObj>
              </mc:Choice>
              <mc:Fallback>
                <p:oleObj name="Формула" r:id="rId8" imgW="965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276" y="1196976"/>
                        <a:ext cx="1800225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3" name="Object 21"/>
          <p:cNvGraphicFramePr>
            <a:graphicFrameLocks noChangeAspect="1"/>
          </p:cNvGraphicFramePr>
          <p:nvPr/>
        </p:nvGraphicFramePr>
        <p:xfrm>
          <a:off x="2413001" y="2060576"/>
          <a:ext cx="4857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r:id="rId10" imgW="253780" imgH="266469" progId="Equation.3">
                  <p:embed/>
                </p:oleObj>
              </mc:Choice>
              <mc:Fallback>
                <p:oleObj r:id="rId10" imgW="253780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1" y="2060576"/>
                        <a:ext cx="4857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6A4BA085-9CE1-4B2B-9894-B46AC5492314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84790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1703388" y="1"/>
            <a:ext cx="8964612" cy="507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	Каждый атомный ток в плоскости сечения стержня, перпендикулярной его оси, представляет  микроскопический кружок, причем все микротоки текут в одном направлении – против часовой стрелки.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	 В местах соприкосновения отдельных  атомов и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молекул молекулярные токи противоположно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направлены и  компенсируют друг друга. 	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Не скомпенсированными остаются лишь токи,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текущие вблизи 	поверхности материала,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 создавая 	 на поверхности материала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некоторый микроток  </a:t>
            </a:r>
            <a:r>
              <a:rPr lang="en-US" altLang="ru-RU" sz="2400" b="1" i="1"/>
              <a:t>I</a:t>
            </a:r>
            <a:r>
              <a:rPr lang="ru-RU" altLang="ru-RU" sz="2400" i="1" baseline="-25000"/>
              <a:t>микро</a:t>
            </a:r>
            <a:r>
              <a:rPr lang="ru-RU" altLang="ru-RU" sz="2400"/>
              <a:t>, возбуждающий во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 внешнем пространстве магнитное поле, равное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 полю, созданному всеми 	молекулярными токами.</a:t>
            </a:r>
          </a:p>
        </p:txBody>
      </p:sp>
      <p:sp>
        <p:nvSpPr>
          <p:cNvPr id="1638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967663" y="5121275"/>
            <a:ext cx="19050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99BED43B-32FA-44AE-AB92-093F731F7980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10092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7100888"/>
          </a:xfrm>
        </p:spPr>
        <p:txBody>
          <a:bodyPr/>
          <a:lstStyle/>
          <a:p>
            <a:pPr marL="0" indent="376238"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Закон полного тока</a:t>
            </a:r>
            <a:r>
              <a:rPr lang="en-US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 (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теорема о циркуляции</a:t>
            </a:r>
            <a:r>
              <a:rPr lang="en-US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>
                <a:cs typeface="Times New Roman" panose="02020603050405020304" pitchFamily="18" charset="0"/>
              </a:rPr>
              <a:t> для магнитного поля в веществе:</a:t>
            </a:r>
            <a:r>
              <a:rPr lang="ru-RU" altLang="ru-RU"/>
              <a:t> </a:t>
            </a:r>
          </a:p>
          <a:p>
            <a:pPr marL="0" indent="376238">
              <a:buNone/>
            </a:pPr>
            <a:r>
              <a:rPr lang="ru-RU" altLang="ru-RU"/>
              <a:t>								</a:t>
            </a:r>
          </a:p>
          <a:p>
            <a:pPr marL="0" indent="376238" algn="just">
              <a:buNone/>
            </a:pPr>
            <a:endParaRPr lang="ru-RU" altLang="ru-RU">
              <a:cs typeface="Times New Roman" panose="02020603050405020304" pitchFamily="18" charset="0"/>
            </a:endParaRPr>
          </a:p>
          <a:p>
            <a:pPr marL="0" indent="376238" algn="just">
              <a:buNone/>
            </a:pPr>
            <a:r>
              <a:rPr lang="ru-RU" altLang="ru-RU">
                <a:cs typeface="Times New Roman" panose="02020603050405020304" pitchFamily="18" charset="0"/>
              </a:rPr>
              <a:t>где </a:t>
            </a:r>
            <a:r>
              <a:rPr lang="en-US" altLang="ru-RU" b="1" i="1">
                <a:cs typeface="Times New Roman" panose="02020603050405020304" pitchFamily="18" charset="0"/>
              </a:rPr>
              <a:t>I</a:t>
            </a:r>
            <a:r>
              <a:rPr lang="ru-RU" altLang="ru-RU" i="1" baseline="-30000">
                <a:cs typeface="Times New Roman" panose="02020603050405020304" pitchFamily="18" charset="0"/>
              </a:rPr>
              <a:t>микро</a:t>
            </a:r>
            <a:r>
              <a:rPr lang="ru-RU" altLang="ru-RU" i="1"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и </a:t>
            </a:r>
            <a:r>
              <a:rPr lang="en-US" altLang="ru-RU" b="1" i="1">
                <a:cs typeface="Times New Roman" panose="02020603050405020304" pitchFamily="18" charset="0"/>
              </a:rPr>
              <a:t>I</a:t>
            </a:r>
            <a:r>
              <a:rPr lang="ru-RU" altLang="ru-RU" i="1" baseline="-30000">
                <a:cs typeface="Times New Roman" panose="02020603050405020304" pitchFamily="18" charset="0"/>
              </a:rPr>
              <a:t>макро</a:t>
            </a:r>
            <a:r>
              <a:rPr lang="ru-RU" altLang="ru-RU">
                <a:cs typeface="Times New Roman" panose="02020603050405020304" pitchFamily="18" charset="0"/>
              </a:rPr>
              <a:t> – алгебраическая сумма макро- и микротоков сквозь поверхность, натянутую на замкнутый контур </a:t>
            </a:r>
            <a:r>
              <a:rPr lang="en-US" altLang="ru-RU" i="1">
                <a:cs typeface="Times New Roman" panose="02020603050405020304" pitchFamily="18" charset="0"/>
              </a:rPr>
              <a:t>L</a:t>
            </a:r>
            <a:r>
              <a:rPr lang="ru-RU" altLang="ru-RU">
                <a:cs typeface="Times New Roman" panose="02020603050405020304" pitchFamily="18" charset="0"/>
              </a:rPr>
              <a:t>.</a:t>
            </a:r>
          </a:p>
          <a:p>
            <a:pPr marL="0" indent="376238" algn="just">
              <a:buNone/>
            </a:pPr>
            <a:endParaRPr lang="ru-RU" altLang="ru-RU">
              <a:cs typeface="Times New Roman" panose="02020603050405020304" pitchFamily="18" charset="0"/>
            </a:endParaRPr>
          </a:p>
          <a:p>
            <a:pPr marL="0" indent="376238" algn="just">
              <a:buNone/>
            </a:pPr>
            <a:endParaRPr lang="ru-RU" altLang="ru-RU">
              <a:cs typeface="Times New Roman" panose="02020603050405020304" pitchFamily="18" charset="0"/>
            </a:endParaRPr>
          </a:p>
          <a:p>
            <a:pPr marL="0" indent="376238" algn="just">
              <a:buNone/>
            </a:pPr>
            <a:endParaRPr lang="ru-RU" altLang="ru-RU">
              <a:cs typeface="Times New Roman" panose="02020603050405020304" pitchFamily="18" charset="0"/>
            </a:endParaRPr>
          </a:p>
          <a:p>
            <a:pPr marL="0" indent="376238" algn="just">
              <a:buNone/>
            </a:pPr>
            <a:r>
              <a:rPr lang="ru-RU" altLang="ru-RU">
                <a:cs typeface="Times New Roman" panose="02020603050405020304" pitchFamily="18" charset="0"/>
              </a:rPr>
              <a:t>Как видно из рис. вклад в </a:t>
            </a:r>
            <a:r>
              <a:rPr lang="en-US" altLang="ru-RU" i="1">
                <a:cs typeface="Times New Roman" panose="02020603050405020304" pitchFamily="18" charset="0"/>
              </a:rPr>
              <a:t>I</a:t>
            </a:r>
            <a:r>
              <a:rPr lang="ru-RU" altLang="ru-RU" i="1" baseline="-30000">
                <a:cs typeface="Times New Roman" panose="02020603050405020304" pitchFamily="18" charset="0"/>
              </a:rPr>
              <a:t>микро</a:t>
            </a:r>
            <a:r>
              <a:rPr lang="ru-RU" altLang="ru-RU">
                <a:cs typeface="Times New Roman" panose="02020603050405020304" pitchFamily="18" charset="0"/>
              </a:rPr>
              <a:t> дают только те молекулярные токи, которые нанизаны на замкнутый контур </a:t>
            </a:r>
            <a:r>
              <a:rPr lang="en-US" altLang="ru-RU" i="1">
                <a:cs typeface="Times New Roman" panose="02020603050405020304" pitchFamily="18" charset="0"/>
              </a:rPr>
              <a:t>L</a:t>
            </a:r>
            <a:r>
              <a:rPr lang="ru-RU" altLang="ru-RU">
                <a:cs typeface="Times New Roman" panose="02020603050405020304" pitchFamily="18" charset="0"/>
              </a:rPr>
              <a:t>.</a:t>
            </a:r>
            <a:endParaRPr lang="ru-RU" altLang="ru-RU"/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5300663" y="32432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5029200" y="28194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17413" name="Picture 6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538" y="2819401"/>
            <a:ext cx="381635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A16F8A04-0714-47A8-8734-B7A907914F44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400"/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7416" name="Объект 3"/>
          <p:cNvGraphicFramePr>
            <a:graphicFrameLocks noChangeAspect="1"/>
          </p:cNvGraphicFramePr>
          <p:nvPr/>
        </p:nvGraphicFramePr>
        <p:xfrm>
          <a:off x="3792538" y="981076"/>
          <a:ext cx="3744912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5" imgW="1587500" imgH="368300" progId="Equation.3">
                  <p:embed/>
                </p:oleObj>
              </mc:Choice>
              <mc:Fallback>
                <p:oleObj name="Формула" r:id="rId5" imgW="15875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8" y="981076"/>
                        <a:ext cx="3744912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38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553200"/>
          </a:xfrm>
        </p:spPr>
        <p:txBody>
          <a:bodyPr/>
          <a:lstStyle/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Алгебраическая сумма сил микротоков связана с циркуляцией вектора намагниченности     соотношением</a:t>
            </a:r>
            <a:r>
              <a:rPr lang="ru-RU" altLang="ru-RU"/>
              <a:t>:</a:t>
            </a:r>
          </a:p>
          <a:p>
            <a:pPr marL="0" indent="376238">
              <a:buNone/>
            </a:pPr>
            <a:r>
              <a:rPr lang="ru-RU" altLang="ru-RU" sz="3100"/>
              <a:t>								</a:t>
            </a:r>
            <a:r>
              <a:rPr lang="ru-RU" altLang="ru-RU" sz="2400"/>
              <a:t>(1</a:t>
            </a:r>
            <a:r>
              <a:rPr lang="en-US" altLang="ru-RU" sz="2400"/>
              <a:t>8</a:t>
            </a:r>
            <a:r>
              <a:rPr lang="ru-RU" altLang="ru-RU" sz="2400"/>
              <a:t>.13.)</a:t>
            </a:r>
          </a:p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тогда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закон полного тока</a:t>
            </a:r>
            <a:r>
              <a:rPr lang="ru-RU" altLang="ru-RU">
                <a:cs typeface="Times New Roman" panose="02020603050405020304" pitchFamily="18" charset="0"/>
              </a:rPr>
              <a:t> можно записать в виде</a:t>
            </a:r>
            <a:r>
              <a:rPr lang="ru-RU" altLang="ru-RU"/>
              <a:t> </a:t>
            </a:r>
          </a:p>
          <a:p>
            <a:pPr marL="0" indent="376238">
              <a:buNone/>
            </a:pPr>
            <a:r>
              <a:rPr lang="ru-RU" altLang="ru-RU" sz="3100"/>
              <a:t>								</a:t>
            </a:r>
          </a:p>
          <a:p>
            <a:pPr marL="0" indent="376238">
              <a:buNone/>
            </a:pPr>
            <a:r>
              <a:rPr lang="ru-RU" altLang="ru-RU" sz="3100"/>
              <a:t>                                                                  </a:t>
            </a:r>
            <a:r>
              <a:rPr lang="ru-RU" altLang="ru-RU" sz="2400"/>
              <a:t>(1</a:t>
            </a:r>
            <a:r>
              <a:rPr lang="en-US" altLang="ru-RU" sz="2400"/>
              <a:t>8</a:t>
            </a:r>
            <a:r>
              <a:rPr lang="ru-RU" altLang="ru-RU" sz="2400"/>
              <a:t>.14)</a:t>
            </a:r>
          </a:p>
          <a:p>
            <a:pPr marL="0" indent="376238">
              <a:buNone/>
            </a:pPr>
            <a:endParaRPr lang="ru-RU" altLang="ru-RU" sz="3100"/>
          </a:p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Вектор</a:t>
            </a:r>
          </a:p>
          <a:p>
            <a:pPr marL="0" indent="376238">
              <a:buNone/>
            </a:pPr>
            <a:endParaRPr lang="ru-RU" altLang="ru-RU">
              <a:cs typeface="Times New Roman" panose="02020603050405020304" pitchFamily="18" charset="0"/>
            </a:endParaRPr>
          </a:p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называется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напряженностью магнитного поля</a:t>
            </a:r>
            <a:r>
              <a:rPr lang="ru-RU" altLang="ru-RU">
                <a:solidFill>
                  <a:srgbClr val="993300"/>
                </a:solidFill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5657850" y="32432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4656139" y="1374775"/>
          <a:ext cx="21605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r:id="rId3" imgW="876300" imgH="368300" progId="Equation.3">
                  <p:embed/>
                </p:oleObj>
              </mc:Choice>
              <mc:Fallback>
                <p:oleObj r:id="rId3" imgW="8763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9" y="1374775"/>
                        <a:ext cx="21605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5443538" y="31861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8438" name="Rectangle 9"/>
          <p:cNvSpPr>
            <a:spLocks noChangeArrowheads="1"/>
          </p:cNvSpPr>
          <p:nvPr/>
        </p:nvSpPr>
        <p:spPr bwMode="auto">
          <a:xfrm>
            <a:off x="5734050" y="32004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8439" name="Object 8"/>
          <p:cNvGraphicFramePr>
            <a:graphicFrameLocks noChangeAspect="1"/>
          </p:cNvGraphicFramePr>
          <p:nvPr/>
        </p:nvGraphicFramePr>
        <p:xfrm>
          <a:off x="3648075" y="4149725"/>
          <a:ext cx="1430338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5" imgW="812447" imgH="520474" progId="Equation.3">
                  <p:embed/>
                </p:oleObj>
              </mc:Choice>
              <mc:Fallback>
                <p:oleObj name="Формула" r:id="rId5" imgW="812447" imgH="52047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4149725"/>
                        <a:ext cx="1430338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Rectangle 11"/>
          <p:cNvSpPr>
            <a:spLocks noChangeArrowheads="1"/>
          </p:cNvSpPr>
          <p:nvPr/>
        </p:nvSpPr>
        <p:spPr bwMode="auto">
          <a:xfrm>
            <a:off x="5657850" y="32432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8441" name="Rectangle 13"/>
          <p:cNvSpPr>
            <a:spLocks noChangeArrowheads="1"/>
          </p:cNvSpPr>
          <p:nvPr/>
        </p:nvSpPr>
        <p:spPr bwMode="auto">
          <a:xfrm>
            <a:off x="5672138" y="32956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8442" name="Object 14"/>
          <p:cNvGraphicFramePr>
            <a:graphicFrameLocks noChangeAspect="1"/>
          </p:cNvGraphicFramePr>
          <p:nvPr/>
        </p:nvGraphicFramePr>
        <p:xfrm>
          <a:off x="1524000" y="6581776"/>
          <a:ext cx="223838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r:id="rId7" imgW="164957" imgH="203024" progId="Equation.3">
                  <p:embed/>
                </p:oleObj>
              </mc:Choice>
              <mc:Fallback>
                <p:oleObj r:id="rId7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6581776"/>
                        <a:ext cx="223838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3" name="Object 15"/>
          <p:cNvGraphicFramePr>
            <a:graphicFrameLocks noChangeAspect="1"/>
          </p:cNvGraphicFramePr>
          <p:nvPr/>
        </p:nvGraphicFramePr>
        <p:xfrm>
          <a:off x="7824788" y="620714"/>
          <a:ext cx="3095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Формула" r:id="rId9" imgW="139700" imgH="228600" progId="Equation.3">
                  <p:embed/>
                </p:oleObj>
              </mc:Choice>
              <mc:Fallback>
                <p:oleObj name="Формула" r:id="rId9" imgW="13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788" y="620714"/>
                        <a:ext cx="309562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4" name="Rectangle 17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18445" name="Object 16"/>
          <p:cNvGraphicFramePr>
            <a:graphicFrameLocks noChangeAspect="1"/>
          </p:cNvGraphicFramePr>
          <p:nvPr/>
        </p:nvGraphicFramePr>
        <p:xfrm>
          <a:off x="4583113" y="2924175"/>
          <a:ext cx="32067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Формула" r:id="rId11" imgW="1523339" imgH="545863" progId="Equation.3">
                  <p:embed/>
                </p:oleObj>
              </mc:Choice>
              <mc:Fallback>
                <p:oleObj name="Формула" r:id="rId11" imgW="1523339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3" y="2924175"/>
                        <a:ext cx="320675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5188ECDE-E5F1-4C52-A968-BF977480D3D9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52023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1524001" y="1"/>
            <a:ext cx="9109075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 i="1"/>
              <a:t>	</a:t>
            </a:r>
            <a:r>
              <a:rPr lang="ru-RU" altLang="ru-RU" sz="2800" i="1"/>
              <a:t>Таким образом, </a:t>
            </a:r>
            <a:r>
              <a:rPr lang="ru-RU" altLang="ru-RU" sz="2800" b="1">
                <a:solidFill>
                  <a:srgbClr val="993300"/>
                </a:solidFill>
              </a:rPr>
              <a:t>закон полного тока</a:t>
            </a:r>
            <a:r>
              <a:rPr lang="ru-RU" altLang="ru-RU" sz="2800" i="1"/>
              <a:t> для магнитного поля в веществе утверждает, что </a:t>
            </a:r>
            <a:r>
              <a:rPr lang="ru-RU" altLang="ru-RU" sz="2800" b="1" i="1">
                <a:solidFill>
                  <a:srgbClr val="993300"/>
                </a:solidFill>
              </a:rPr>
              <a:t>циркуляция вектора напряженности магнитного поля   вдоль произвольного замкнутого контура </a:t>
            </a:r>
            <a:r>
              <a:rPr lang="en-US" altLang="ru-RU" b="1" i="1">
                <a:solidFill>
                  <a:srgbClr val="993300"/>
                </a:solidFill>
              </a:rPr>
              <a:t>L</a:t>
            </a:r>
            <a:r>
              <a:rPr lang="ru-RU" altLang="ru-RU" sz="2800" b="1" i="1">
                <a:solidFill>
                  <a:srgbClr val="993300"/>
                </a:solidFill>
              </a:rPr>
              <a:t> равна алгебраической сумме макротоков</a:t>
            </a:r>
            <a:r>
              <a:rPr lang="ru-RU" altLang="ru-RU" sz="2800" i="1"/>
              <a:t>  сквозь поверхность натянутую на этот контур:</a:t>
            </a:r>
            <a:endParaRPr lang="ru-RU" altLang="ru-RU" sz="2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								     </a:t>
            </a:r>
            <a:r>
              <a:rPr lang="ru-RU" altLang="ru-RU" sz="2400"/>
              <a:t>(1</a:t>
            </a:r>
            <a:r>
              <a:rPr lang="en-US" altLang="ru-RU" sz="2400"/>
              <a:t>8</a:t>
            </a:r>
            <a:r>
              <a:rPr lang="ru-RU" altLang="ru-RU" sz="2400"/>
              <a:t>.15)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Этот </a:t>
            </a:r>
            <a:r>
              <a:rPr lang="ru-RU" altLang="ru-RU" sz="2800" b="1" i="1">
                <a:solidFill>
                  <a:srgbClr val="993300"/>
                </a:solidFill>
              </a:rPr>
              <a:t>закон полного тока в интегральной форме.</a:t>
            </a:r>
            <a:r>
              <a:rPr lang="ru-RU" altLang="ru-RU" sz="2800"/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   В </a:t>
            </a:r>
            <a:r>
              <a:rPr lang="ru-RU" altLang="ru-RU" sz="2800" b="1" i="1">
                <a:solidFill>
                  <a:srgbClr val="993300"/>
                </a:solidFill>
              </a:rPr>
              <a:t>дифференциальной форме</a:t>
            </a:r>
            <a:r>
              <a:rPr lang="ru-RU" altLang="ru-RU" sz="2800"/>
              <a:t> его можно записать: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								</a:t>
            </a:r>
            <a:r>
              <a:rPr lang="ru-RU" altLang="ru-RU" sz="2400"/>
              <a:t>        (1</a:t>
            </a:r>
            <a:r>
              <a:rPr lang="en-US" altLang="ru-RU" sz="2400"/>
              <a:t>8</a:t>
            </a:r>
            <a:r>
              <a:rPr lang="ru-RU" altLang="ru-RU" sz="2400"/>
              <a:t>.16)</a:t>
            </a:r>
          </a:p>
        </p:txBody>
      </p:sp>
      <p:graphicFrame>
        <p:nvGraphicFramePr>
          <p:cNvPr id="19459" name="Object 5"/>
          <p:cNvGraphicFramePr>
            <a:graphicFrameLocks noChangeAspect="1"/>
          </p:cNvGraphicFramePr>
          <p:nvPr/>
        </p:nvGraphicFramePr>
        <p:xfrm>
          <a:off x="4943476" y="2565401"/>
          <a:ext cx="20161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r:id="rId3" imgW="876300" imgH="368300" progId="Equation.3">
                  <p:embed/>
                </p:oleObj>
              </mc:Choice>
              <mc:Fallback>
                <p:oleObj r:id="rId3" imgW="8763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6" y="2565401"/>
                        <a:ext cx="20161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6"/>
          <p:cNvGraphicFramePr>
            <a:graphicFrameLocks noChangeAspect="1"/>
          </p:cNvGraphicFramePr>
          <p:nvPr/>
        </p:nvGraphicFramePr>
        <p:xfrm>
          <a:off x="4656138" y="3933825"/>
          <a:ext cx="230346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r:id="rId5" imgW="850531" imgH="266584" progId="Equation.3">
                  <p:embed/>
                </p:oleObj>
              </mc:Choice>
              <mc:Fallback>
                <p:oleObj r:id="rId5" imgW="850531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3933825"/>
                        <a:ext cx="2303462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DD5CD4AA-9F40-4CB5-8B62-FA175464806F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17481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6015038" y="33289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0483" name="Object 6"/>
          <p:cNvGraphicFramePr>
            <a:graphicFrameLocks noChangeAspect="1"/>
          </p:cNvGraphicFramePr>
          <p:nvPr>
            <p:ph type="body" idx="1"/>
          </p:nvPr>
        </p:nvGraphicFramePr>
        <p:xfrm>
          <a:off x="5591175" y="1341439"/>
          <a:ext cx="3873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r:id="rId3" imgW="164957" imgH="203024" progId="Equation.3">
                  <p:embed/>
                </p:oleObj>
              </mc:Choice>
              <mc:Fallback>
                <p:oleObj r:id="rId3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5" y="1341439"/>
                        <a:ext cx="387350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Rectangle 8"/>
          <p:cNvSpPr>
            <a:spLocks noChangeArrowheads="1"/>
          </p:cNvSpPr>
          <p:nvPr/>
        </p:nvSpPr>
        <p:spPr bwMode="auto">
          <a:xfrm>
            <a:off x="1676400" y="908051"/>
            <a:ext cx="8991600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385763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Намагниченность</a:t>
            </a:r>
            <a:r>
              <a:rPr lang="ru-RU" altLang="ru-RU">
                <a:cs typeface="Times New Roman" panose="02020603050405020304" pitchFamily="18" charset="0"/>
              </a:rPr>
              <a:t>           изотропной среды с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напряженностью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 i="1">
                <a:cs typeface="Times New Roman" panose="02020603050405020304" pitchFamily="18" charset="0"/>
              </a:rPr>
              <a:t>         </a:t>
            </a:r>
            <a:r>
              <a:rPr lang="ru-RU" altLang="ru-RU">
                <a:cs typeface="Times New Roman" panose="02020603050405020304" pitchFamily="18" charset="0"/>
              </a:rPr>
              <a:t>связаны соотношением</a:t>
            </a:r>
            <a:r>
              <a:rPr lang="ru-RU" altLang="ru-RU"/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/>
              <a:t>								</a:t>
            </a:r>
            <a:r>
              <a:rPr lang="ru-RU" altLang="ru-RU" sz="2400"/>
              <a:t>(1</a:t>
            </a:r>
            <a:r>
              <a:rPr lang="en-US" altLang="ru-RU" sz="2400"/>
              <a:t>8</a:t>
            </a:r>
            <a:r>
              <a:rPr lang="ru-RU" altLang="ru-RU" sz="2400"/>
              <a:t>.17)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cs typeface="Times New Roman" panose="02020603050405020304" pitchFamily="18" charset="0"/>
              </a:rPr>
              <a:t>где </a:t>
            </a:r>
            <a:r>
              <a:rPr lang="ru-RU" altLang="ru-RU"/>
              <a:t>   </a:t>
            </a:r>
            <a:r>
              <a:rPr lang="ru-RU" altLang="ru-RU">
                <a:cs typeface="Times New Roman" panose="02020603050405020304" pitchFamily="18" charset="0"/>
              </a:rPr>
              <a:t>     –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магнитная восприимчивость среды.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cs typeface="Times New Roman" panose="02020603050405020304" pitchFamily="18" charset="0"/>
              </a:rPr>
              <a:t>коэффициент пропорциональности, характеризующий магнитные свойства вещества.</a:t>
            </a: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5843588" y="33194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0486" name="Object 9"/>
          <p:cNvGraphicFramePr>
            <a:graphicFrameLocks noChangeAspect="1"/>
          </p:cNvGraphicFramePr>
          <p:nvPr/>
        </p:nvGraphicFramePr>
        <p:xfrm>
          <a:off x="4872038" y="1989138"/>
          <a:ext cx="1655762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Формула" r:id="rId5" imgW="520474" imgH="215806" progId="Equation.3">
                  <p:embed/>
                </p:oleObj>
              </mc:Choice>
              <mc:Fallback>
                <p:oleObj name="Формула" r:id="rId5" imgW="52047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8" y="1989138"/>
                        <a:ext cx="1655762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Rectangle 12"/>
          <p:cNvSpPr>
            <a:spLocks noChangeArrowheads="1"/>
          </p:cNvSpPr>
          <p:nvPr/>
        </p:nvSpPr>
        <p:spPr bwMode="auto">
          <a:xfrm>
            <a:off x="6034088" y="33670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0488" name="Object 13"/>
          <p:cNvGraphicFramePr>
            <a:graphicFrameLocks noChangeAspect="1"/>
          </p:cNvGraphicFramePr>
          <p:nvPr/>
        </p:nvGraphicFramePr>
        <p:xfrm>
          <a:off x="5951539" y="908051"/>
          <a:ext cx="33972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Формула" r:id="rId7" imgW="139700" imgH="228600" progId="Equation.3">
                  <p:embed/>
                </p:oleObj>
              </mc:Choice>
              <mc:Fallback>
                <p:oleObj name="Формула" r:id="rId7" imgW="13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9" y="908051"/>
                        <a:ext cx="339725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E9A456B4-861F-47BE-A98C-E8DE4FCE23F8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400"/>
          </a:p>
        </p:txBody>
      </p:sp>
      <p:graphicFrame>
        <p:nvGraphicFramePr>
          <p:cNvPr id="20490" name="Объект 2"/>
          <p:cNvGraphicFramePr>
            <a:graphicFrameLocks noChangeAspect="1"/>
          </p:cNvGraphicFramePr>
          <p:nvPr/>
        </p:nvGraphicFramePr>
        <p:xfrm>
          <a:off x="3071814" y="2924175"/>
          <a:ext cx="498475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Формула" r:id="rId9" imgW="152268" imgH="164957" progId="Equation.3">
                  <p:embed/>
                </p:oleObj>
              </mc:Choice>
              <mc:Fallback>
                <p:oleObj name="Формула" r:id="rId9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4" y="2924175"/>
                        <a:ext cx="498475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856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-100013"/>
            <a:ext cx="7772400" cy="1219201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.4.Диамагнетики и парамагнетики в магнитном поле.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8" y="981076"/>
            <a:ext cx="8964612" cy="5876925"/>
          </a:xfrm>
        </p:spPr>
        <p:txBody>
          <a:bodyPr/>
          <a:lstStyle/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Микроскопические плотности токов в намагниченном веществе чрезвычайно сложны и сильно изменяются даже в пределах одного атома. Но нас интересуют средние магнитные поля, созданные большим числом атомов.</a:t>
            </a:r>
          </a:p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Как было сказано характеристикой намагниченного состояния вещества служит векторная величина – </a:t>
            </a:r>
            <a:r>
              <a:rPr lang="ru-RU" altLang="ru-RU" b="1" i="1">
                <a:cs typeface="Times New Roman" panose="02020603050405020304" pitchFamily="18" charset="0"/>
              </a:rPr>
              <a:t>намагниченность</a:t>
            </a:r>
            <a:r>
              <a:rPr lang="ru-RU" altLang="ru-RU" i="1">
                <a:cs typeface="Times New Roman" panose="02020603050405020304" pitchFamily="18" charset="0"/>
              </a:rPr>
              <a:t> </a:t>
            </a:r>
            <a:r>
              <a:rPr lang="ru-RU" altLang="ru-RU" i="1"/>
              <a:t>     </a:t>
            </a:r>
            <a:r>
              <a:rPr lang="ru-RU" altLang="ru-RU">
                <a:cs typeface="Times New Roman" panose="02020603050405020304" pitchFamily="18" charset="0"/>
              </a:rPr>
              <a:t>, равная магнитному моменту единичного объема вещества:</a:t>
            </a:r>
          </a:p>
          <a:p>
            <a:pPr marL="0" indent="376238">
              <a:buNone/>
            </a:pPr>
            <a:r>
              <a:rPr lang="ru-RU" altLang="ru-RU" sz="2400"/>
              <a:t>								(1</a:t>
            </a:r>
            <a:r>
              <a:rPr lang="en-US" altLang="ru-RU" sz="2400"/>
              <a:t>8</a:t>
            </a:r>
            <a:r>
              <a:rPr lang="ru-RU" altLang="ru-RU" sz="2400"/>
              <a:t>.18)</a:t>
            </a:r>
          </a:p>
          <a:p>
            <a:pPr marL="0" indent="376238">
              <a:buNone/>
            </a:pPr>
            <a:endParaRPr lang="ru-RU" altLang="ru-RU" sz="2400"/>
          </a:p>
          <a:p>
            <a:pPr marL="0" indent="376238"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Где</a:t>
            </a:r>
            <a:r>
              <a:rPr lang="ru-RU" altLang="ru-RU" sz="2400"/>
              <a:t>	   </a:t>
            </a:r>
            <a:r>
              <a:rPr lang="ru-RU" altLang="ru-RU" sz="2400">
                <a:cs typeface="Times New Roman" panose="02020603050405020304" pitchFamily="18" charset="0"/>
              </a:rPr>
              <a:t> </a:t>
            </a:r>
            <a:r>
              <a:rPr lang="ru-RU" altLang="ru-RU" sz="2400"/>
              <a:t> </a:t>
            </a:r>
            <a:r>
              <a:rPr lang="ru-RU" altLang="ru-RU" sz="2400">
                <a:cs typeface="Times New Roman" panose="02020603050405020304" pitchFamily="18" charset="0"/>
              </a:rPr>
              <a:t>– магнитный момент </a:t>
            </a:r>
            <a:r>
              <a:rPr lang="en-US" altLang="ru-RU" sz="2400" i="1">
                <a:cs typeface="Times New Roman" panose="02020603050405020304" pitchFamily="18" charset="0"/>
              </a:rPr>
              <a:t>i</a:t>
            </a:r>
            <a:r>
              <a:rPr lang="ru-RU" altLang="ru-RU" sz="2400">
                <a:cs typeface="Times New Roman" panose="02020603050405020304" pitchFamily="18" charset="0"/>
              </a:rPr>
              <a:t>-го атома из числа </a:t>
            </a:r>
            <a:r>
              <a:rPr lang="en-US" altLang="ru-RU" sz="2400" i="1">
                <a:cs typeface="Times New Roman" panose="02020603050405020304" pitchFamily="18" charset="0"/>
              </a:rPr>
              <a:t>n</a:t>
            </a:r>
            <a:r>
              <a:rPr lang="ru-RU" altLang="ru-RU" sz="2400">
                <a:cs typeface="Times New Roman" panose="02020603050405020304" pitchFamily="18" charset="0"/>
              </a:rPr>
              <a:t> атомов, содержащихся в объеме Δ</a:t>
            </a:r>
            <a:r>
              <a:rPr lang="en-US" altLang="ru-RU" sz="2400" i="1">
                <a:cs typeface="Times New Roman" panose="02020603050405020304" pitchFamily="18" charset="0"/>
              </a:rPr>
              <a:t>V</a:t>
            </a:r>
            <a:r>
              <a:rPr lang="ru-RU" altLang="ru-RU" sz="2400">
                <a:cs typeface="Times New Roman" panose="02020603050405020304" pitchFamily="18" charset="0"/>
              </a:rPr>
              <a:t>.</a:t>
            </a:r>
            <a:r>
              <a:rPr lang="ru-RU" altLang="ru-RU" sz="2400"/>
              <a:t> </a:t>
            </a: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6034088" y="33194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1509" name="Object 4"/>
          <p:cNvGraphicFramePr>
            <a:graphicFrameLocks noChangeAspect="1"/>
          </p:cNvGraphicFramePr>
          <p:nvPr/>
        </p:nvGraphicFramePr>
        <p:xfrm>
          <a:off x="4800600" y="3644901"/>
          <a:ext cx="33178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r:id="rId3" imgW="126780" imgH="215526" progId="Equation.3">
                  <p:embed/>
                </p:oleObj>
              </mc:Choice>
              <mc:Fallback>
                <p:oleObj r:id="rId3" imgW="126780" imgH="21552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644901"/>
                        <a:ext cx="331788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5519738" y="32131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1511" name="Object 6"/>
          <p:cNvGraphicFramePr>
            <a:graphicFrameLocks noChangeAspect="1"/>
          </p:cNvGraphicFramePr>
          <p:nvPr/>
        </p:nvGraphicFramePr>
        <p:xfrm>
          <a:off x="4819650" y="4652963"/>
          <a:ext cx="2139950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5" imgW="965200" imgH="431800" progId="Equation.3">
                  <p:embed/>
                </p:oleObj>
              </mc:Choice>
              <mc:Fallback>
                <p:oleObj name="Формула" r:id="rId5" imgW="965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9650" y="4652963"/>
                        <a:ext cx="2139950" cy="95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4800600" y="31416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1513" name="Object 8"/>
          <p:cNvGraphicFramePr>
            <a:graphicFrameLocks noChangeAspect="1"/>
          </p:cNvGraphicFramePr>
          <p:nvPr/>
        </p:nvGraphicFramePr>
        <p:xfrm>
          <a:off x="2640014" y="5300663"/>
          <a:ext cx="55403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r:id="rId7" imgW="253780" imgH="266469" progId="Equation.3">
                  <p:embed/>
                </p:oleObj>
              </mc:Choice>
              <mc:Fallback>
                <p:oleObj r:id="rId7" imgW="253780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4" y="5300663"/>
                        <a:ext cx="554037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DD33AA0A-3255-4C87-A03E-AA1A70DE4DA4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31454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7029450"/>
          </a:xfrm>
        </p:spPr>
        <p:txBody>
          <a:bodyPr/>
          <a:lstStyle/>
          <a:p>
            <a:pPr marL="0" indent="355600">
              <a:buNone/>
              <a:defRPr/>
            </a:pPr>
            <a:r>
              <a:rPr lang="ru-RU" sz="2400" b="1" dirty="0">
                <a:solidFill>
                  <a:srgbClr val="993300"/>
                </a:solidFill>
                <a:cs typeface="Times New Roman" pitchFamily="18" charset="0"/>
              </a:rPr>
              <a:t>Магнетики</a:t>
            </a:r>
            <a:r>
              <a:rPr lang="ru-RU" sz="2400" b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можно разделить на три основные группы: </a:t>
            </a:r>
            <a:r>
              <a:rPr lang="ru-RU" sz="2400" b="1" i="1" dirty="0">
                <a:solidFill>
                  <a:srgbClr val="993300"/>
                </a:solidFill>
                <a:cs typeface="Times New Roman" pitchFamily="18" charset="0"/>
              </a:rPr>
              <a:t>диамагнетики,  парамагнетики и  ферромагнетики</a:t>
            </a:r>
            <a:r>
              <a:rPr lang="ru-RU" sz="2400" dirty="0">
                <a:cs typeface="Times New Roman" pitchFamily="18" charset="0"/>
              </a:rPr>
              <a:t>.</a:t>
            </a:r>
            <a:endParaRPr lang="en-US" sz="2400" dirty="0">
              <a:cs typeface="Times New Roman" pitchFamily="18" charset="0"/>
            </a:endParaRP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Если магнитное поле слабо усиливается в веществе, то такое вещество называется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993300"/>
                </a:solidFill>
                <a:cs typeface="Times New Roman" pitchFamily="18" charset="0"/>
              </a:rPr>
              <a:t>парамагнетиком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			</a:t>
            </a:r>
            <a:endParaRPr lang="en-US" dirty="0">
              <a:cs typeface="Times New Roman" pitchFamily="18" charset="0"/>
            </a:endParaRPr>
          </a:p>
          <a:p>
            <a:pPr marL="0" indent="355600">
              <a:buNone/>
              <a:defRPr/>
            </a:pPr>
            <a:r>
              <a:rPr lang="en-US" dirty="0">
                <a:cs typeface="Times New Roman" pitchFamily="18" charset="0"/>
              </a:rPr>
              <a:t>			    (</a:t>
            </a:r>
            <a:r>
              <a:rPr lang="ru-RU" dirty="0">
                <a:cs typeface="Times New Roman" pitchFamily="18" charset="0"/>
              </a:rPr>
              <a:t>Се</a:t>
            </a:r>
            <a:r>
              <a:rPr lang="en-US" baseline="30000" dirty="0">
                <a:cs typeface="Times New Roman" pitchFamily="18" charset="0"/>
              </a:rPr>
              <a:t>3+,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Р</a:t>
            </a:r>
            <a:r>
              <a:rPr lang="en-US" dirty="0">
                <a:cs typeface="Times New Roman" pitchFamily="18" charset="0"/>
              </a:rPr>
              <a:t>r</a:t>
            </a:r>
            <a:r>
              <a:rPr lang="en-US" baseline="30000" dirty="0">
                <a:cs typeface="Times New Roman" pitchFamily="18" charset="0"/>
              </a:rPr>
              <a:t>3+</a:t>
            </a:r>
            <a:r>
              <a:rPr lang="en-US" dirty="0">
                <a:cs typeface="Times New Roman" pitchFamily="18" charset="0"/>
              </a:rPr>
              <a:t>, Ti</a:t>
            </a:r>
            <a:r>
              <a:rPr lang="en-US" baseline="30000" dirty="0">
                <a:cs typeface="Times New Roman" pitchFamily="18" charset="0"/>
              </a:rPr>
              <a:t>3+</a:t>
            </a:r>
            <a:r>
              <a:rPr lang="en-US" dirty="0">
                <a:cs typeface="Times New Roman" pitchFamily="18" charset="0"/>
              </a:rPr>
              <a:t>, V</a:t>
            </a:r>
            <a:r>
              <a:rPr lang="en-US" baseline="30000" dirty="0">
                <a:cs typeface="Times New Roman" pitchFamily="18" charset="0"/>
              </a:rPr>
              <a:t>3+</a:t>
            </a:r>
            <a:r>
              <a:rPr lang="en-US" dirty="0">
                <a:cs typeface="Times New Roman" pitchFamily="18" charset="0"/>
              </a:rPr>
              <a:t>, Mg</a:t>
            </a:r>
            <a:r>
              <a:rPr lang="en-US" baseline="30000" dirty="0">
                <a:cs typeface="Times New Roman" pitchFamily="18" charset="0"/>
              </a:rPr>
              <a:t>2+</a:t>
            </a:r>
            <a:r>
              <a:rPr lang="en-US" dirty="0">
                <a:cs typeface="Times New Roman" pitchFamily="18" charset="0"/>
              </a:rPr>
              <a:t>, Li, Na)</a:t>
            </a:r>
            <a:endParaRPr lang="ru-RU" dirty="0">
              <a:cs typeface="Times New Roman" pitchFamily="18" charset="0"/>
            </a:endParaRPr>
          </a:p>
          <a:p>
            <a:pPr marL="0" indent="355600">
              <a:buNone/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если ослабевает</a:t>
            </a:r>
            <a:r>
              <a:rPr lang="ru-RU" dirty="0">
                <a:cs typeface="Times New Roman" pitchFamily="18" charset="0"/>
              </a:rPr>
              <a:t>, то это </a:t>
            </a:r>
            <a:r>
              <a:rPr lang="ru-RU" b="1" i="1" dirty="0">
                <a:solidFill>
                  <a:srgbClr val="993300"/>
                </a:solidFill>
                <a:cs typeface="Times New Roman" pitchFamily="18" charset="0"/>
              </a:rPr>
              <a:t>диамагнетик</a:t>
            </a:r>
            <a:endParaRPr lang="en-US" b="1" i="1" dirty="0">
              <a:solidFill>
                <a:srgbClr val="993300"/>
              </a:solidFill>
              <a:cs typeface="Times New Roman" pitchFamily="18" charset="0"/>
            </a:endParaRPr>
          </a:p>
          <a:p>
            <a:pPr marL="0" indent="355600">
              <a:buNone/>
              <a:defRPr/>
            </a:pPr>
            <a:r>
              <a:rPr lang="ru-RU" b="1" i="1" dirty="0">
                <a:cs typeface="Times New Roman" pitchFamily="18" charset="0"/>
              </a:rPr>
              <a:t>                                 </a:t>
            </a:r>
            <a:r>
              <a:rPr lang="ru-RU" dirty="0">
                <a:cs typeface="Times New Roman" pitchFamily="18" charset="0"/>
              </a:rPr>
              <a:t>(</a:t>
            </a:r>
            <a:r>
              <a:rPr lang="en-US" dirty="0">
                <a:cs typeface="Times New Roman" pitchFamily="18" charset="0"/>
              </a:rPr>
              <a:t>Bi</a:t>
            </a:r>
            <a:r>
              <a:rPr lang="ru-RU" dirty="0">
                <a:cs typeface="Times New Roman" pitchFamily="18" charset="0"/>
              </a:rPr>
              <a:t>, </a:t>
            </a:r>
            <a:r>
              <a:rPr lang="en-US" dirty="0">
                <a:cs typeface="Times New Roman" pitchFamily="18" charset="0"/>
              </a:rPr>
              <a:t>Cu</a:t>
            </a:r>
            <a:r>
              <a:rPr lang="ru-RU" dirty="0">
                <a:cs typeface="Times New Roman" pitchFamily="18" charset="0"/>
              </a:rPr>
              <a:t>, </a:t>
            </a:r>
            <a:r>
              <a:rPr lang="en-US" dirty="0">
                <a:cs typeface="Times New Roman" pitchFamily="18" charset="0"/>
              </a:rPr>
              <a:t>Ag</a:t>
            </a:r>
            <a:r>
              <a:rPr lang="ru-RU" dirty="0">
                <a:cs typeface="Times New Roman" pitchFamily="18" charset="0"/>
              </a:rPr>
              <a:t>, </a:t>
            </a:r>
            <a:r>
              <a:rPr lang="en-US" dirty="0">
                <a:cs typeface="Times New Roman" pitchFamily="18" charset="0"/>
              </a:rPr>
              <a:t>Au</a:t>
            </a:r>
            <a:r>
              <a:rPr lang="ru-RU" dirty="0">
                <a:cs typeface="Times New Roman" pitchFamily="18" charset="0"/>
              </a:rPr>
              <a:t> и др.)</a:t>
            </a:r>
            <a:r>
              <a:rPr lang="ru-RU" i="1" dirty="0">
                <a:cs typeface="Times New Roman" pitchFamily="18" charset="0"/>
              </a:rPr>
              <a:t>.</a:t>
            </a:r>
            <a:r>
              <a:rPr lang="ru-RU" dirty="0"/>
              <a:t> </a:t>
            </a:r>
          </a:p>
          <a:p>
            <a:pPr marL="0" indent="355600">
              <a:buNone/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marL="0" indent="355600">
              <a:buNone/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Вещества, обладающие сильными магнитными свойствами  называются   </a:t>
            </a:r>
            <a:r>
              <a:rPr lang="ru-RU" b="1" i="1" dirty="0">
                <a:solidFill>
                  <a:srgbClr val="993300"/>
                </a:solidFill>
                <a:cs typeface="Times New Roman" pitchFamily="18" charset="0"/>
              </a:rPr>
              <a:t>ферромагнетиками</a:t>
            </a: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			</a:t>
            </a:r>
            <a:r>
              <a:rPr lang="en-US" dirty="0">
                <a:cs typeface="Times New Roman" pitchFamily="18" charset="0"/>
              </a:rPr>
              <a:t>			</a:t>
            </a:r>
            <a:endParaRPr lang="ru-RU" dirty="0">
              <a:cs typeface="Times New Roman" pitchFamily="18" charset="0"/>
            </a:endParaRPr>
          </a:p>
          <a:p>
            <a:pPr marL="0" indent="355600">
              <a:buNone/>
              <a:defRPr/>
            </a:pPr>
            <a:r>
              <a:rPr lang="ru-RU" dirty="0">
                <a:cs typeface="Times New Roman" pitchFamily="18" charset="0"/>
              </a:rPr>
              <a:t>					(</a:t>
            </a:r>
            <a:r>
              <a:rPr lang="en-US" dirty="0">
                <a:cs typeface="Times New Roman" pitchFamily="18" charset="0"/>
              </a:rPr>
              <a:t>Fe</a:t>
            </a:r>
            <a:r>
              <a:rPr lang="ru-RU" dirty="0">
                <a:cs typeface="Times New Roman" pitchFamily="18" charset="0"/>
              </a:rPr>
              <a:t>, </a:t>
            </a:r>
            <a:r>
              <a:rPr lang="en-US" dirty="0">
                <a:cs typeface="Times New Roman" pitchFamily="18" charset="0"/>
              </a:rPr>
              <a:t>Co</a:t>
            </a:r>
            <a:r>
              <a:rPr lang="ru-RU" dirty="0">
                <a:cs typeface="Times New Roman" pitchFamily="18" charset="0"/>
              </a:rPr>
              <a:t>, </a:t>
            </a:r>
            <a:r>
              <a:rPr lang="en-US" dirty="0">
                <a:cs typeface="Times New Roman" pitchFamily="18" charset="0"/>
              </a:rPr>
              <a:t>Ni</a:t>
            </a:r>
            <a:r>
              <a:rPr lang="ru-RU" dirty="0">
                <a:cs typeface="Times New Roman" pitchFamily="18" charset="0"/>
              </a:rPr>
              <a:t> и пр.).</a:t>
            </a:r>
          </a:p>
          <a:p>
            <a:pPr marL="0" indent="355600">
              <a:buNone/>
              <a:defRPr/>
            </a:pPr>
            <a:r>
              <a:rPr lang="ru-RU" b="1" i="1" dirty="0">
                <a:solidFill>
                  <a:srgbClr val="993300"/>
                </a:solidFill>
                <a:cs typeface="Times New Roman" pitchFamily="18" charset="0"/>
              </a:rPr>
              <a:t>постоянные магниты</a:t>
            </a:r>
            <a:r>
              <a:rPr lang="ru-RU" dirty="0">
                <a:cs typeface="Times New Roman" pitchFamily="18" charset="0"/>
              </a:rPr>
              <a:t>.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524001" y="29838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2208214" y="1628776"/>
          <a:ext cx="176688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4" imgW="748975" imgH="495085" progId="Equation.3">
                  <p:embed/>
                </p:oleObj>
              </mc:Choice>
              <mc:Fallback>
                <p:oleObj name="Формула" r:id="rId4" imgW="74897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4" y="1628776"/>
                        <a:ext cx="1766887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524001" y="29838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2566989" y="2924175"/>
          <a:ext cx="1652587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Формула" r:id="rId6" imgW="748975" imgH="495085" progId="Equation.3">
                  <p:embed/>
                </p:oleObj>
              </mc:Choice>
              <mc:Fallback>
                <p:oleObj name="Формула" r:id="rId6" imgW="74897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9" y="2924175"/>
                        <a:ext cx="1652587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524001" y="29838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2640013" y="4797426"/>
          <a:ext cx="1909762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Формула" r:id="rId8" imgW="850531" imgH="495085" progId="Equation.3">
                  <p:embed/>
                </p:oleObj>
              </mc:Choice>
              <mc:Fallback>
                <p:oleObj name="Формула" r:id="rId8" imgW="850531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4797426"/>
                        <a:ext cx="1909762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6B3A4B9D-22BE-4947-939A-E583AFB9728A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93424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553200"/>
          </a:xfrm>
        </p:spPr>
        <p:txBody>
          <a:bodyPr/>
          <a:lstStyle/>
          <a:p>
            <a:pPr marL="0" indent="376238" algn="just">
              <a:buNone/>
              <a:defRPr/>
            </a:pPr>
            <a:r>
              <a:rPr lang="ru-RU" altLang="ru-RU" b="1" i="1" dirty="0">
                <a:solidFill>
                  <a:srgbClr val="993300"/>
                </a:solidFill>
                <a:cs typeface="Times New Roman" pitchFamily="18" charset="0"/>
              </a:rPr>
              <a:t>Диамагнетизм</a:t>
            </a:r>
            <a:r>
              <a:rPr lang="ru-RU" altLang="ru-RU" dirty="0">
                <a:cs typeface="Times New Roman" pitchFamily="18" charset="0"/>
              </a:rPr>
              <a:t> (от греч. </a:t>
            </a:r>
            <a:r>
              <a:rPr lang="en-US" altLang="ru-RU" i="1" dirty="0" err="1">
                <a:cs typeface="Times New Roman" pitchFamily="18" charset="0"/>
              </a:rPr>
              <a:t>dia</a:t>
            </a:r>
            <a:r>
              <a:rPr lang="ru-RU" altLang="ru-RU" i="1" dirty="0">
                <a:cs typeface="Times New Roman" pitchFamily="18" charset="0"/>
              </a:rPr>
              <a:t> – </a:t>
            </a:r>
            <a:r>
              <a:rPr lang="ru-RU" altLang="ru-RU" dirty="0">
                <a:cs typeface="Times New Roman" pitchFamily="18" charset="0"/>
              </a:rPr>
              <a:t>расхождение) </a:t>
            </a:r>
            <a:r>
              <a:rPr lang="ru-RU" altLang="ru-RU" dirty="0">
                <a:cs typeface="Times New Roman" pitchFamily="18" charset="0"/>
                <a:sym typeface="Symbol" pitchFamily="18" charset="2"/>
              </a:rPr>
              <a:t></a:t>
            </a:r>
            <a:r>
              <a:rPr lang="ru-RU" altLang="ru-RU" dirty="0">
                <a:cs typeface="Times New Roman" pitchFamily="18" charset="0"/>
              </a:rPr>
              <a:t>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свойство веществ намагничиваться навстречу приложенному магнитному полю</a:t>
            </a:r>
            <a:r>
              <a:rPr lang="ru-RU" altLang="ru-RU" dirty="0">
                <a:solidFill>
                  <a:srgbClr val="993300"/>
                </a:solidFill>
                <a:cs typeface="Times New Roman" pitchFamily="18" charset="0"/>
              </a:rPr>
              <a:t>.</a:t>
            </a:r>
          </a:p>
          <a:p>
            <a:pPr marL="0" indent="376238" algn="just">
              <a:buNone/>
              <a:defRPr/>
            </a:pPr>
            <a:r>
              <a:rPr lang="ru-RU" altLang="ru-RU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У</a:t>
            </a:r>
            <a:r>
              <a:rPr lang="ru-RU" altLang="ru-RU" b="1" i="1" dirty="0">
                <a:solidFill>
                  <a:srgbClr val="993300"/>
                </a:solidFill>
                <a:cs typeface="Times New Roman" pitchFamily="18" charset="0"/>
              </a:rPr>
              <a:t> диамагнетиков</a:t>
            </a:r>
            <a:r>
              <a:rPr lang="ru-RU" altLang="ru-RU" i="1" dirty="0">
                <a:cs typeface="Times New Roman" pitchFamily="18" charset="0"/>
              </a:rPr>
              <a:t> магнитные моменты атомов в отсутствии внешнего поля равны нулю, т.к. магнитные моменты всех электронов атома взаимно скомпенсированы (например инертные газы, водород, азот, </a:t>
            </a:r>
            <a:r>
              <a:rPr lang="en-US" altLang="ru-RU" dirty="0" err="1">
                <a:cs typeface="Times New Roman" pitchFamily="18" charset="0"/>
              </a:rPr>
              <a:t>NaCl</a:t>
            </a:r>
            <a:r>
              <a:rPr lang="ru-RU" altLang="ru-RU" dirty="0">
                <a:cs typeface="Times New Roman" pitchFamily="18" charset="0"/>
              </a:rPr>
              <a:t>, </a:t>
            </a:r>
            <a:r>
              <a:rPr lang="en-US" altLang="ru-RU" dirty="0">
                <a:cs typeface="Times New Roman" pitchFamily="18" charset="0"/>
              </a:rPr>
              <a:t>Bi</a:t>
            </a:r>
            <a:r>
              <a:rPr lang="ru-RU" altLang="ru-RU" dirty="0">
                <a:cs typeface="Times New Roman" pitchFamily="18" charset="0"/>
              </a:rPr>
              <a:t>, </a:t>
            </a:r>
            <a:r>
              <a:rPr lang="en-US" altLang="ru-RU" dirty="0">
                <a:cs typeface="Times New Roman" pitchFamily="18" charset="0"/>
              </a:rPr>
              <a:t>Cu</a:t>
            </a:r>
            <a:r>
              <a:rPr lang="ru-RU" altLang="ru-RU" dirty="0">
                <a:cs typeface="Times New Roman" pitchFamily="18" charset="0"/>
              </a:rPr>
              <a:t>, </a:t>
            </a:r>
            <a:r>
              <a:rPr lang="en-US" altLang="ru-RU" dirty="0">
                <a:cs typeface="Times New Roman" pitchFamily="18" charset="0"/>
              </a:rPr>
              <a:t>Ag</a:t>
            </a:r>
            <a:r>
              <a:rPr lang="ru-RU" altLang="ru-RU" dirty="0">
                <a:cs typeface="Times New Roman" pitchFamily="18" charset="0"/>
              </a:rPr>
              <a:t>, </a:t>
            </a:r>
            <a:r>
              <a:rPr lang="en-US" altLang="ru-RU" dirty="0">
                <a:cs typeface="Times New Roman" pitchFamily="18" charset="0"/>
              </a:rPr>
              <a:t>Au</a:t>
            </a:r>
            <a:r>
              <a:rPr lang="ru-RU" altLang="ru-RU" i="1" dirty="0">
                <a:cs typeface="Times New Roman" pitchFamily="18" charset="0"/>
              </a:rPr>
              <a:t> и др.).</a:t>
            </a:r>
            <a:endParaRPr lang="ru-RU" altLang="ru-RU" dirty="0">
              <a:cs typeface="Times New Roman" pitchFamily="18" charset="0"/>
            </a:endParaRPr>
          </a:p>
          <a:p>
            <a:pPr marL="0" indent="376238" algn="just">
              <a:buNone/>
              <a:defRPr/>
            </a:pPr>
            <a:r>
              <a:rPr lang="ru-RU" altLang="ru-RU" dirty="0">
                <a:cs typeface="Times New Roman" pitchFamily="18" charset="0"/>
              </a:rPr>
              <a:t>При внесении </a:t>
            </a:r>
            <a:r>
              <a:rPr lang="ru-RU" altLang="ru-RU" b="1" dirty="0">
                <a:solidFill>
                  <a:srgbClr val="993300"/>
                </a:solidFill>
                <a:cs typeface="Times New Roman" pitchFamily="18" charset="0"/>
              </a:rPr>
              <a:t>диамагнитного</a:t>
            </a:r>
            <a:r>
              <a:rPr lang="ru-RU" altLang="ru-RU" dirty="0">
                <a:cs typeface="Times New Roman" pitchFamily="18" charset="0"/>
              </a:rPr>
              <a:t> вещества в магнитное поле его атомы приобретают наведенные магнитные моменты </a:t>
            </a:r>
            <a:r>
              <a:rPr lang="ru-RU" altLang="ru-RU" b="1" dirty="0">
                <a:cs typeface="Times New Roman" pitchFamily="18" charset="0"/>
              </a:rPr>
              <a:t>Δ</a:t>
            </a:r>
            <a:r>
              <a:rPr lang="en-US" altLang="ru-RU" b="1" i="1" dirty="0">
                <a:cs typeface="Times New Roman" pitchFamily="18" charset="0"/>
              </a:rPr>
              <a:t>P</a:t>
            </a:r>
            <a:r>
              <a:rPr lang="en-US" altLang="ru-RU" b="1" i="1" baseline="-30000" dirty="0">
                <a:cs typeface="Times New Roman" pitchFamily="18" charset="0"/>
              </a:rPr>
              <a:t>m</a:t>
            </a:r>
            <a:r>
              <a:rPr lang="ru-RU" altLang="ru-RU" dirty="0">
                <a:cs typeface="Times New Roman" pitchFamily="18" charset="0"/>
              </a:rPr>
              <a:t> </a:t>
            </a:r>
            <a:r>
              <a:rPr lang="ru-RU" altLang="ru-RU" b="1" i="1" dirty="0">
                <a:solidFill>
                  <a:srgbClr val="993300"/>
                </a:solidFill>
                <a:cs typeface="Times New Roman" pitchFamily="18" charset="0"/>
              </a:rPr>
              <a:t>направленные  противоположно внешнему магнитному полю.</a:t>
            </a: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6019800" y="33289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2355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4E1C6DD2-36B0-48B6-ABB9-040B36A1FACC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22444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sz="half" idx="4294967295"/>
          </p:nvPr>
        </p:nvSpPr>
        <p:spPr>
          <a:xfrm>
            <a:off x="1524000" y="0"/>
            <a:ext cx="9144000" cy="7532688"/>
          </a:xfrm>
          <a:blipFill rotWithShape="1">
            <a:blip r:embed="rId3"/>
            <a:stretch>
              <a:fillRect l="-1000" t="-647" r="-1467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5048250" y="32004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4937126" y="476251"/>
          <a:ext cx="211931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4" imgW="1079032" imgH="444307" progId="Equation.3">
                  <p:embed/>
                </p:oleObj>
              </mc:Choice>
              <mc:Fallback>
                <p:oleObj name="Формула" r:id="rId4" imgW="1079032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26" y="476251"/>
                        <a:ext cx="2119313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5929313" y="33289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5303839" y="2060575"/>
          <a:ext cx="935037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Формула" r:id="rId6" imgW="355292" imgH="203024" progId="Equation.3">
                  <p:embed/>
                </p:oleObj>
              </mc:Choice>
              <mc:Fallback>
                <p:oleObj name="Формула" r:id="rId6" imgW="355292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9" y="2060575"/>
                        <a:ext cx="935037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5900738" y="32956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5808664" y="2533651"/>
          <a:ext cx="968375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r:id="rId8" imgW="393359" imgH="266469" progId="Equation.3">
                  <p:embed/>
                </p:oleObj>
              </mc:Choice>
              <mc:Fallback>
                <p:oleObj r:id="rId8" imgW="393359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8664" y="2533651"/>
                        <a:ext cx="968375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Rectangle 11"/>
          <p:cNvSpPr>
            <a:spLocks noChangeArrowheads="1"/>
          </p:cNvSpPr>
          <p:nvPr/>
        </p:nvSpPr>
        <p:spPr bwMode="auto">
          <a:xfrm>
            <a:off x="5919788" y="33004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7680325" y="3200401"/>
          <a:ext cx="808038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r:id="rId10" imgW="355292" imgH="253780" progId="Equation.3">
                  <p:embed/>
                </p:oleObj>
              </mc:Choice>
              <mc:Fallback>
                <p:oleObj r:id="rId10" imgW="355292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0325" y="3200401"/>
                        <a:ext cx="808038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Rectangle 14"/>
          <p:cNvSpPr>
            <a:spLocks noChangeArrowheads="1"/>
          </p:cNvSpPr>
          <p:nvPr/>
        </p:nvSpPr>
        <p:spPr bwMode="auto">
          <a:xfrm>
            <a:off x="5562600" y="32004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4588" name="Object 13"/>
          <p:cNvGraphicFramePr>
            <a:graphicFrameLocks noChangeAspect="1"/>
          </p:cNvGraphicFramePr>
          <p:nvPr/>
        </p:nvGraphicFramePr>
        <p:xfrm>
          <a:off x="4779964" y="4149726"/>
          <a:ext cx="2592387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Формула" r:id="rId12" imgW="927100" imgH="228600" progId="Equation.3">
                  <p:embed/>
                </p:oleObj>
              </mc:Choice>
              <mc:Fallback>
                <p:oleObj name="Формула" r:id="rId12" imgW="927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9964" y="4149726"/>
                        <a:ext cx="2592387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9" name="Rectangle 16"/>
          <p:cNvSpPr>
            <a:spLocks noChangeArrowheads="1"/>
          </p:cNvSpPr>
          <p:nvPr/>
        </p:nvSpPr>
        <p:spPr bwMode="auto">
          <a:xfrm>
            <a:off x="5995988" y="33004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4590" name="Object 17"/>
          <p:cNvGraphicFramePr>
            <a:graphicFrameLocks noChangeAspect="1"/>
          </p:cNvGraphicFramePr>
          <p:nvPr>
            <p:ph sz="half" idx="4294967295"/>
          </p:nvPr>
        </p:nvGraphicFramePr>
        <p:xfrm>
          <a:off x="6240463" y="1341438"/>
          <a:ext cx="3984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Формула" r:id="rId14" imgW="152268" imgH="164957" progId="Equation.3">
                  <p:embed/>
                </p:oleObj>
              </mc:Choice>
              <mc:Fallback>
                <p:oleObj name="Формула" r:id="rId14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0463" y="1341438"/>
                        <a:ext cx="3984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>
                            <a:solidFill>
                              <a:srgbClr val="000000"/>
                            </a:solidFill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AFECE00C-D690-4A28-B451-B68F1C0A78D7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400"/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367808" y="5805265"/>
            <a:ext cx="861390" cy="461665"/>
          </a:xfrm>
          <a:prstGeom prst="rect">
            <a:avLst/>
          </a:prstGeom>
          <a:blipFill rotWithShape="1">
            <a:blip r:embed="rId16"/>
            <a:stretch>
              <a:fillRect l="-2128" t="-10526" r="-9929" b="-28947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cs typeface="Arial" charset="0"/>
              </a:rPr>
              <a:t> </a:t>
            </a:r>
          </a:p>
        </p:txBody>
      </p:sp>
      <p:graphicFrame>
        <p:nvGraphicFramePr>
          <p:cNvPr id="24593" name="Объект 2"/>
          <p:cNvGraphicFramePr>
            <a:graphicFrameLocks noChangeAspect="1"/>
          </p:cNvGraphicFramePr>
          <p:nvPr/>
        </p:nvGraphicFramePr>
        <p:xfrm>
          <a:off x="5164138" y="5865813"/>
          <a:ext cx="3984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Формула" r:id="rId17" imgW="152268" imgH="164957" progId="Equation.3">
                  <p:embed/>
                </p:oleObj>
              </mc:Choice>
              <mc:Fallback>
                <p:oleObj name="Формула" r:id="rId17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4138" y="5865813"/>
                        <a:ext cx="3984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4" name="Объект 3"/>
          <p:cNvGraphicFramePr>
            <a:graphicFrameLocks noChangeAspect="1"/>
          </p:cNvGraphicFramePr>
          <p:nvPr/>
        </p:nvGraphicFramePr>
        <p:xfrm>
          <a:off x="9840913" y="5013325"/>
          <a:ext cx="3984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Формула" r:id="rId18" imgW="152268" imgH="164957" progId="Equation.3">
                  <p:embed/>
                </p:oleObj>
              </mc:Choice>
              <mc:Fallback>
                <p:oleObj name="Формула" r:id="rId18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0913" y="5013325"/>
                        <a:ext cx="3984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492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1524000" y="96838"/>
            <a:ext cx="9144000" cy="366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b="1" i="1" dirty="0">
                <a:solidFill>
                  <a:srgbClr val="000099"/>
                </a:solidFill>
                <a:cs typeface="Arial" charset="0"/>
              </a:rPr>
              <a:t>	</a:t>
            </a:r>
            <a:r>
              <a:rPr lang="ru-RU" altLang="ru-RU" sz="2800" b="1" i="1" dirty="0">
                <a:solidFill>
                  <a:srgbClr val="993300"/>
                </a:solidFill>
                <a:cs typeface="Arial" charset="0"/>
              </a:rPr>
              <a:t>Парамагнетизм</a:t>
            </a:r>
            <a:r>
              <a:rPr lang="ru-RU" altLang="ru-RU" sz="2800" dirty="0">
                <a:cs typeface="Arial" charset="0"/>
              </a:rPr>
              <a:t> (от греч. </a:t>
            </a:r>
            <a:r>
              <a:rPr lang="en-US" altLang="ru-RU" sz="2800" i="1" dirty="0" err="1">
                <a:cs typeface="Arial" charset="0"/>
              </a:rPr>
              <a:t>para</a:t>
            </a:r>
            <a:r>
              <a:rPr lang="ru-RU" altLang="ru-RU" sz="2800" dirty="0">
                <a:cs typeface="Arial" charset="0"/>
              </a:rPr>
              <a:t> – возле) </a:t>
            </a:r>
            <a:r>
              <a:rPr lang="ru-RU" altLang="ru-RU" sz="2800" dirty="0">
                <a:cs typeface="Arial" charset="0"/>
                <a:sym typeface="Symbol" pitchFamily="18" charset="2"/>
              </a:rPr>
              <a:t></a:t>
            </a:r>
            <a:r>
              <a:rPr lang="ru-RU" altLang="ru-RU" sz="2800" dirty="0">
                <a:cs typeface="Arial" charset="0"/>
              </a:rPr>
              <a:t> 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свойство веществ во внешнем магнитном поле намагничиваться в направлении этого поля</a:t>
            </a:r>
            <a:r>
              <a:rPr lang="ru-RU" altLang="ru-RU" sz="2800" dirty="0">
                <a:cs typeface="Arial" charset="0"/>
              </a:rPr>
              <a:t> поэтому внутри парамагнетика к действию внешнего поля прибавляется действие наведенного внутреннего поля.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800" b="1" i="1" dirty="0">
                <a:cs typeface="Arial" charset="0"/>
              </a:rPr>
              <a:t>    </a:t>
            </a:r>
            <a:r>
              <a:rPr lang="ru-RU" altLang="ru-RU" sz="2800" b="1" i="1" dirty="0">
                <a:solidFill>
                  <a:srgbClr val="993300"/>
                </a:solidFill>
                <a:cs typeface="Arial" charset="0"/>
              </a:rPr>
              <a:t>Парамагнетиками</a:t>
            </a:r>
            <a:r>
              <a:rPr lang="ru-RU" altLang="ru-RU" sz="2800" i="1" dirty="0">
                <a:solidFill>
                  <a:srgbClr val="993300"/>
                </a:solidFill>
                <a:cs typeface="Arial" charset="0"/>
              </a:rPr>
              <a:t> называются вещества, атомы которых имеют в отсутствии внешнего магнитного поля, отличный от нуля магнитный момент      </a:t>
            </a:r>
            <a:r>
              <a:rPr lang="ru-RU" altLang="ru-RU" i="1" dirty="0">
                <a:solidFill>
                  <a:srgbClr val="CC3300"/>
                </a:solidFill>
                <a:cs typeface="Arial" charset="0"/>
              </a:rPr>
              <a:t>.</a:t>
            </a:r>
          </a:p>
        </p:txBody>
      </p:sp>
      <p:graphicFrame>
        <p:nvGraphicFramePr>
          <p:cNvPr id="25603" name="Object 5"/>
          <p:cNvGraphicFramePr>
            <a:graphicFrameLocks noChangeAspect="1"/>
          </p:cNvGraphicFramePr>
          <p:nvPr/>
        </p:nvGraphicFramePr>
        <p:xfrm>
          <a:off x="8472488" y="3038476"/>
          <a:ext cx="56356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r:id="rId3" imgW="203024" imgH="253780" progId="Equation.3">
                  <p:embed/>
                </p:oleObj>
              </mc:Choice>
              <mc:Fallback>
                <p:oleObj r:id="rId3" imgW="203024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2488" y="3038476"/>
                        <a:ext cx="56356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1703388" y="4005264"/>
            <a:ext cx="91440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Эти вещества намагничиваются в направлении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вектора       </a:t>
            </a:r>
            <a:r>
              <a:rPr lang="ru-RU" altLang="ru-RU" sz="2400"/>
              <a:t>.</a:t>
            </a:r>
          </a:p>
        </p:txBody>
      </p:sp>
      <p:graphicFrame>
        <p:nvGraphicFramePr>
          <p:cNvPr id="25605" name="Object 7"/>
          <p:cNvGraphicFramePr>
            <a:graphicFrameLocks noChangeAspect="1"/>
          </p:cNvGraphicFramePr>
          <p:nvPr/>
        </p:nvGraphicFramePr>
        <p:xfrm>
          <a:off x="3000376" y="4349750"/>
          <a:ext cx="86201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r:id="rId5" imgW="355292" imgH="253780" progId="Equation.3">
                  <p:embed/>
                </p:oleObj>
              </mc:Choice>
              <mc:Fallback>
                <p:oleObj r:id="rId5" imgW="355292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6" y="4349750"/>
                        <a:ext cx="862013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8025" y="5732463"/>
            <a:ext cx="19050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AA4FE93B-9ADE-4984-942A-32F3DA96F9F8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26588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1"/>
            <a:ext cx="8839200" cy="7021513"/>
          </a:xfrm>
        </p:spPr>
        <p:txBody>
          <a:bodyPr/>
          <a:lstStyle/>
          <a:p>
            <a:pPr marL="1588" indent="374650" algn="just">
              <a:lnSpc>
                <a:spcPct val="80000"/>
              </a:lnSpc>
            </a:pPr>
            <a:r>
              <a:rPr lang="ru-RU" altLang="ru-RU" b="1" i="1">
                <a:solidFill>
                  <a:srgbClr val="CC3300"/>
                </a:solidFill>
                <a:cs typeface="Times New Roman" panose="02020603050405020304" pitchFamily="18" charset="0"/>
              </a:rPr>
              <a:t>К парамагнетикам</a:t>
            </a:r>
            <a:r>
              <a:rPr lang="ru-RU" altLang="ru-RU">
                <a:cs typeface="Times New Roman" panose="02020603050405020304" pitchFamily="18" charset="0"/>
              </a:rPr>
              <a:t> относятся многие щелочные металлы, кислород О</a:t>
            </a:r>
            <a:r>
              <a:rPr lang="ru-RU" altLang="ru-RU" i="1" baseline="-30000">
                <a:cs typeface="Times New Roman" panose="02020603050405020304" pitchFamily="18" charset="0"/>
              </a:rPr>
              <a:t>2</a:t>
            </a:r>
            <a:r>
              <a:rPr lang="ru-RU" altLang="ru-RU">
                <a:cs typeface="Times New Roman" panose="02020603050405020304" pitchFamily="18" charset="0"/>
              </a:rPr>
              <a:t>, оксид азота </a:t>
            </a:r>
            <a:r>
              <a:rPr lang="en-US" altLang="ru-RU">
                <a:cs typeface="Times New Roman" panose="02020603050405020304" pitchFamily="18" charset="0"/>
              </a:rPr>
              <a:t>NO</a:t>
            </a:r>
            <a:r>
              <a:rPr lang="ru-RU" altLang="ru-RU">
                <a:cs typeface="Times New Roman" panose="02020603050405020304" pitchFamily="18" charset="0"/>
              </a:rPr>
              <a:t>, хлорное железо </a:t>
            </a:r>
            <a:r>
              <a:rPr lang="en-US" altLang="ru-RU">
                <a:cs typeface="Times New Roman" panose="02020603050405020304" pitchFamily="18" charset="0"/>
              </a:rPr>
              <a:t>FeCI</a:t>
            </a:r>
            <a:r>
              <a:rPr lang="ru-RU" altLang="ru-RU" baseline="-30000">
                <a:cs typeface="Times New Roman" panose="02020603050405020304" pitchFamily="18" charset="0"/>
              </a:rPr>
              <a:t>2 </a:t>
            </a:r>
            <a:r>
              <a:rPr lang="ru-RU" altLang="ru-RU">
                <a:cs typeface="Times New Roman" panose="02020603050405020304" pitchFamily="18" charset="0"/>
              </a:rPr>
              <a:t>Се</a:t>
            </a:r>
            <a:r>
              <a:rPr lang="en-US" altLang="ru-RU" baseline="30000">
                <a:cs typeface="Times New Roman" panose="02020603050405020304" pitchFamily="18" charset="0"/>
              </a:rPr>
              <a:t>3+,</a:t>
            </a:r>
            <a:r>
              <a:rPr lang="en-US" altLang="ru-RU"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Р</a:t>
            </a:r>
            <a:r>
              <a:rPr lang="en-US" altLang="ru-RU">
                <a:cs typeface="Times New Roman" panose="02020603050405020304" pitchFamily="18" charset="0"/>
              </a:rPr>
              <a:t>r</a:t>
            </a:r>
            <a:r>
              <a:rPr lang="en-US" altLang="ru-RU" baseline="30000">
                <a:cs typeface="Times New Roman" panose="02020603050405020304" pitchFamily="18" charset="0"/>
              </a:rPr>
              <a:t>3+</a:t>
            </a:r>
            <a:r>
              <a:rPr lang="en-US" altLang="ru-RU">
                <a:cs typeface="Times New Roman" panose="02020603050405020304" pitchFamily="18" charset="0"/>
              </a:rPr>
              <a:t>, Ti</a:t>
            </a:r>
            <a:r>
              <a:rPr lang="en-US" altLang="ru-RU" baseline="30000">
                <a:cs typeface="Times New Roman" panose="02020603050405020304" pitchFamily="18" charset="0"/>
              </a:rPr>
              <a:t>3+</a:t>
            </a:r>
            <a:r>
              <a:rPr lang="en-US" altLang="ru-RU">
                <a:cs typeface="Times New Roman" panose="02020603050405020304" pitchFamily="18" charset="0"/>
              </a:rPr>
              <a:t>, V</a:t>
            </a:r>
            <a:r>
              <a:rPr lang="en-US" altLang="ru-RU" baseline="30000">
                <a:cs typeface="Times New Roman" panose="02020603050405020304" pitchFamily="18" charset="0"/>
              </a:rPr>
              <a:t>3+</a:t>
            </a:r>
            <a:r>
              <a:rPr lang="en-US" altLang="ru-RU">
                <a:cs typeface="Times New Roman" panose="02020603050405020304" pitchFamily="18" charset="0"/>
              </a:rPr>
              <a:t>, Mg</a:t>
            </a:r>
            <a:r>
              <a:rPr lang="en-US" altLang="ru-RU" baseline="30000">
                <a:cs typeface="Times New Roman" panose="02020603050405020304" pitchFamily="18" charset="0"/>
              </a:rPr>
              <a:t>2+</a:t>
            </a:r>
            <a:r>
              <a:rPr lang="en-US" altLang="ru-RU">
                <a:cs typeface="Times New Roman" panose="02020603050405020304" pitchFamily="18" charset="0"/>
              </a:rPr>
              <a:t>, Li, Na</a:t>
            </a:r>
            <a:r>
              <a:rPr lang="ru-RU" altLang="ru-RU" baseline="-30000">
                <a:cs typeface="Times New Roman" panose="02020603050405020304" pitchFamily="18" charset="0"/>
              </a:rPr>
              <a:t>  </a:t>
            </a:r>
            <a:r>
              <a:rPr lang="ru-RU" altLang="ru-RU">
                <a:cs typeface="Times New Roman" panose="02020603050405020304" pitchFamily="18" charset="0"/>
              </a:rPr>
              <a:t>и др.  </a:t>
            </a:r>
          </a:p>
          <a:p>
            <a:pPr marL="1588" indent="374650">
              <a:lnSpc>
                <a:spcPct val="80000"/>
              </a:lnSpc>
            </a:pPr>
            <a:r>
              <a:rPr lang="ru-RU" altLang="ru-RU">
                <a:cs typeface="Times New Roman" panose="02020603050405020304" pitchFamily="18" charset="0"/>
              </a:rPr>
              <a:t>В отсутствии внешнего магнитного поля </a:t>
            </a:r>
            <a:r>
              <a:rPr lang="ru-RU" altLang="ru-RU" b="1" i="1">
                <a:solidFill>
                  <a:srgbClr val="CC3300"/>
                </a:solidFill>
                <a:cs typeface="Times New Roman" panose="02020603050405020304" pitchFamily="18" charset="0"/>
              </a:rPr>
              <a:t>намагниченность парамагнетика </a:t>
            </a:r>
            <a:r>
              <a:rPr lang="en-US" altLang="ru-RU" b="1" i="1">
                <a:solidFill>
                  <a:srgbClr val="CC3300"/>
                </a:solidFill>
                <a:cs typeface="Times New Roman" panose="02020603050405020304" pitchFamily="18" charset="0"/>
              </a:rPr>
              <a:t>J </a:t>
            </a:r>
            <a:r>
              <a:rPr lang="ru-RU" altLang="ru-RU" b="1" i="1">
                <a:solidFill>
                  <a:srgbClr val="CC3300"/>
                </a:solidFill>
                <a:cs typeface="Times New Roman" panose="02020603050405020304" pitchFamily="18" charset="0"/>
              </a:rPr>
              <a:t>= 0</a:t>
            </a:r>
            <a:r>
              <a:rPr lang="ru-RU" altLang="ru-RU">
                <a:cs typeface="Times New Roman" panose="02020603050405020304" pitchFamily="18" charset="0"/>
              </a:rPr>
              <a:t>, так как векторы </a:t>
            </a:r>
            <a:r>
              <a:rPr lang="ru-RU" altLang="ru-RU"/>
              <a:t>     </a:t>
            </a:r>
            <a:r>
              <a:rPr lang="ru-RU" altLang="ru-RU">
                <a:cs typeface="Times New Roman" panose="02020603050405020304" pitchFamily="18" charset="0"/>
              </a:rPr>
              <a:t>разных атомов ориентированы беспорядочно.</a:t>
            </a:r>
          </a:p>
          <a:p>
            <a:pPr marL="1588" indent="374650">
              <a:lnSpc>
                <a:spcPct val="80000"/>
              </a:lnSpc>
            </a:pPr>
            <a:r>
              <a:rPr lang="ru-RU" altLang="ru-RU" b="1" i="1">
                <a:solidFill>
                  <a:srgbClr val="CC3300"/>
                </a:solidFill>
                <a:cs typeface="Times New Roman" panose="02020603050405020304" pitchFamily="18" charset="0"/>
              </a:rPr>
              <a:t>При внесении парамагнетика</a:t>
            </a:r>
            <a:r>
              <a:rPr lang="ru-RU" altLang="ru-RU">
                <a:cs typeface="Times New Roman" panose="02020603050405020304" pitchFamily="18" charset="0"/>
              </a:rPr>
              <a:t> во внешнее магнитное поле, происходит преимущественная ориентация собственных магнитных моментов атомов</a:t>
            </a:r>
            <a:r>
              <a:rPr lang="ru-RU" altLang="ru-RU"/>
              <a:t>    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/>
              <a:t> </a:t>
            </a:r>
            <a:r>
              <a:rPr lang="ru-RU" altLang="ru-RU" b="1" i="1">
                <a:solidFill>
                  <a:srgbClr val="CC3300"/>
                </a:solidFill>
                <a:cs typeface="Times New Roman" panose="02020603050405020304" pitchFamily="18" charset="0"/>
              </a:rPr>
              <a:t>по направлению поля</a:t>
            </a:r>
            <a:r>
              <a:rPr lang="ru-RU" altLang="ru-RU">
                <a:cs typeface="Times New Roman" panose="02020603050405020304" pitchFamily="18" charset="0"/>
              </a:rPr>
              <a:t>, так что парамагнетик намагничивается.</a:t>
            </a:r>
          </a:p>
          <a:p>
            <a:pPr marL="1588" indent="374650">
              <a:lnSpc>
                <a:spcPct val="80000"/>
              </a:lnSpc>
            </a:pPr>
            <a:r>
              <a:rPr lang="ru-RU" altLang="ru-RU" b="1" i="1">
                <a:solidFill>
                  <a:srgbClr val="CC3300"/>
                </a:solidFill>
                <a:cs typeface="Times New Roman" panose="02020603050405020304" pitchFamily="18" charset="0"/>
              </a:rPr>
              <a:t>Значения  для парамагнетиков</a:t>
            </a:r>
            <a:r>
              <a:rPr lang="ru-RU" altLang="ru-RU" b="1"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CC3300"/>
                </a:solidFill>
                <a:cs typeface="Times New Roman" panose="02020603050405020304" pitchFamily="18" charset="0"/>
              </a:rPr>
              <a:t>положительны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/>
              <a:t>(            </a:t>
            </a:r>
            <a:r>
              <a:rPr lang="ru-RU" altLang="ru-RU">
                <a:cs typeface="Times New Roman" panose="02020603050405020304" pitchFamily="18" charset="0"/>
              </a:rPr>
              <a:t>) и находятся в пределах     ~ 10</a:t>
            </a:r>
            <a:r>
              <a:rPr lang="ru-RU" altLang="ru-RU" baseline="30000">
                <a:cs typeface="Times New Roman" panose="02020603050405020304" pitchFamily="18" charset="0"/>
              </a:rPr>
              <a:t>–5</a:t>
            </a:r>
            <a:r>
              <a:rPr lang="ru-RU" altLang="ru-RU">
                <a:cs typeface="Times New Roman" panose="02020603050405020304" pitchFamily="18" charset="0"/>
              </a:rPr>
              <a:t> ÷ 10</a:t>
            </a:r>
            <a:r>
              <a:rPr lang="ru-RU" altLang="ru-RU" baseline="30000">
                <a:cs typeface="Times New Roman" panose="02020603050405020304" pitchFamily="18" charset="0"/>
              </a:rPr>
              <a:t>–3</a:t>
            </a:r>
            <a:r>
              <a:rPr lang="ru-RU" altLang="ru-RU">
                <a:cs typeface="Times New Roman" panose="02020603050405020304" pitchFamily="18" charset="0"/>
              </a:rPr>
              <a:t>, то есть, как и у диамагнетиков</a:t>
            </a:r>
            <a:r>
              <a:rPr lang="ru-RU" altLang="ru-RU" smtClean="0">
                <a:effectLst/>
                <a:cs typeface="Times New Roman" panose="02020603050405020304" pitchFamily="18" charset="0"/>
              </a:rPr>
              <a:t>.</a:t>
            </a:r>
          </a:p>
          <a:p>
            <a:pPr marL="1588" indent="374650">
              <a:lnSpc>
                <a:spcPct val="80000"/>
              </a:lnSpc>
              <a:buNone/>
            </a:pPr>
            <a:endParaRPr lang="ru-RU" altLang="ru-RU" smtClean="0">
              <a:effectLst/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5919788" y="33004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26628" name="Rectangle 7"/>
          <p:cNvSpPr>
            <a:spLocks noChangeArrowheads="1"/>
          </p:cNvSpPr>
          <p:nvPr/>
        </p:nvSpPr>
        <p:spPr bwMode="auto">
          <a:xfrm>
            <a:off x="5981700" y="33004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6629" name="Object 6"/>
          <p:cNvGraphicFramePr>
            <a:graphicFrameLocks noChangeAspect="1"/>
          </p:cNvGraphicFramePr>
          <p:nvPr/>
        </p:nvGraphicFramePr>
        <p:xfrm>
          <a:off x="2927351" y="1773239"/>
          <a:ext cx="576263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r:id="rId3" imgW="228501" imgH="253890" progId="Equation.3">
                  <p:embed/>
                </p:oleObj>
              </mc:Choice>
              <mc:Fallback>
                <p:oleObj r:id="rId3" imgW="228501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1" y="1773239"/>
                        <a:ext cx="576263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8"/>
          <p:cNvGraphicFramePr>
            <a:graphicFrameLocks noChangeAspect="1"/>
          </p:cNvGraphicFramePr>
          <p:nvPr/>
        </p:nvGraphicFramePr>
        <p:xfrm>
          <a:off x="8183563" y="3213100"/>
          <a:ext cx="620712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r:id="rId5" imgW="228501" imgH="253890" progId="Equation.3">
                  <p:embed/>
                </p:oleObj>
              </mc:Choice>
              <mc:Fallback>
                <p:oleObj r:id="rId5" imgW="228501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3563" y="3213100"/>
                        <a:ext cx="620712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7239000" y="48006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26632" name="Rectangle 12"/>
          <p:cNvSpPr>
            <a:spLocks noChangeArrowheads="1"/>
          </p:cNvSpPr>
          <p:nvPr/>
        </p:nvSpPr>
        <p:spPr bwMode="auto">
          <a:xfrm>
            <a:off x="5919788" y="33385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6633" name="Object 11"/>
          <p:cNvGraphicFramePr>
            <a:graphicFrameLocks noChangeAspect="1"/>
          </p:cNvGraphicFramePr>
          <p:nvPr/>
        </p:nvGraphicFramePr>
        <p:xfrm>
          <a:off x="9802813" y="4437063"/>
          <a:ext cx="863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Формула" r:id="rId6" imgW="380835" imgH="203112" progId="Equation.3">
                  <p:embed/>
                </p:oleObj>
              </mc:Choice>
              <mc:Fallback>
                <p:oleObj name="Формула" r:id="rId6" imgW="38083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02813" y="4437063"/>
                        <a:ext cx="863600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0E870C34-46C1-41F5-9FA2-F7F6F99E052F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400"/>
          </a:p>
        </p:txBody>
      </p:sp>
      <p:graphicFrame>
        <p:nvGraphicFramePr>
          <p:cNvPr id="26635" name="Объект 3"/>
          <p:cNvGraphicFramePr>
            <a:graphicFrameLocks noChangeAspect="1"/>
          </p:cNvGraphicFramePr>
          <p:nvPr/>
        </p:nvGraphicFramePr>
        <p:xfrm>
          <a:off x="5521326" y="4868863"/>
          <a:ext cx="39846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Формула" r:id="rId8" imgW="152268" imgH="164957" progId="Equation.3">
                  <p:embed/>
                </p:oleObj>
              </mc:Choice>
              <mc:Fallback>
                <p:oleObj name="Формула" r:id="rId8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1326" y="4868863"/>
                        <a:ext cx="398463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768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-242888"/>
            <a:ext cx="8540750" cy="1143001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.5. Ферромагнетики.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8839200" cy="6096000"/>
          </a:xfrm>
        </p:spPr>
        <p:txBody>
          <a:bodyPr/>
          <a:lstStyle/>
          <a:p>
            <a:pPr marL="0" indent="376238"/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К ферромагнетикам</a:t>
            </a:r>
            <a:r>
              <a:rPr lang="ru-RU" altLang="ru-RU">
                <a:cs typeface="Times New Roman" panose="02020603050405020304" pitchFamily="18" charset="0"/>
              </a:rPr>
              <a:t> (</a:t>
            </a:r>
            <a:r>
              <a:rPr lang="en-US" altLang="ru-RU" i="1">
                <a:cs typeface="Times New Roman" panose="02020603050405020304" pitchFamily="18" charset="0"/>
              </a:rPr>
              <a:t>ferrum</a:t>
            </a:r>
            <a:r>
              <a:rPr lang="ru-RU" altLang="ru-RU">
                <a:cs typeface="Times New Roman" panose="02020603050405020304" pitchFamily="18" charset="0"/>
              </a:rPr>
              <a:t> – железо) относятся вещества, магнитная восприимчивость </a:t>
            </a:r>
            <a:r>
              <a:rPr lang="en-US" altLang="ru-RU">
                <a:cs typeface="Times New Roman" panose="02020603050405020304" pitchFamily="18" charset="0"/>
              </a:rPr>
              <a:t>      </a:t>
            </a:r>
            <a:r>
              <a:rPr lang="ru-RU" altLang="ru-RU">
                <a:cs typeface="Times New Roman" panose="02020603050405020304" pitchFamily="18" charset="0"/>
              </a:rPr>
              <a:t>которых положительна и достигает значений </a:t>
            </a:r>
            <a:r>
              <a:rPr lang="en-US" altLang="ru-RU">
                <a:cs typeface="Times New Roman" panose="02020603050405020304" pitchFamily="18" charset="0"/>
              </a:rPr>
              <a:t>        </a:t>
            </a:r>
            <a:r>
              <a:rPr lang="ru-RU" altLang="ru-RU">
                <a:cs typeface="Times New Roman" panose="02020603050405020304" pitchFamily="18" charset="0"/>
              </a:rPr>
              <a:t>=</a:t>
            </a:r>
            <a:r>
              <a:rPr lang="en-US" altLang="ru-RU">
                <a:cs typeface="Times New Roman" panose="02020603050405020304" pitchFamily="18" charset="0"/>
              </a:rPr>
              <a:t>  </a:t>
            </a:r>
            <a:r>
              <a:rPr lang="ru-RU" altLang="ru-RU">
                <a:cs typeface="Times New Roman" panose="02020603050405020304" pitchFamily="18" charset="0"/>
              </a:rPr>
              <a:t>10</a:t>
            </a:r>
            <a:r>
              <a:rPr lang="ru-RU" altLang="ru-RU" baseline="30000">
                <a:cs typeface="Times New Roman" panose="02020603050405020304" pitchFamily="18" charset="0"/>
              </a:rPr>
              <a:t>4</a:t>
            </a:r>
            <a:r>
              <a:rPr lang="ru-RU" altLang="ru-RU">
                <a:cs typeface="Times New Roman" panose="02020603050405020304" pitchFamily="18" charset="0"/>
              </a:rPr>
              <a:t> – 10</a:t>
            </a:r>
            <a:r>
              <a:rPr lang="ru-RU" altLang="ru-RU" baseline="30000">
                <a:cs typeface="Times New Roman" panose="02020603050405020304" pitchFamily="18" charset="0"/>
              </a:rPr>
              <a:t>5</a:t>
            </a:r>
            <a:r>
              <a:rPr lang="ru-RU" altLang="ru-RU">
                <a:cs typeface="Times New Roman" panose="02020603050405020304" pitchFamily="18" charset="0"/>
              </a:rPr>
              <a:t>. </a:t>
            </a:r>
          </a:p>
          <a:p>
            <a:pPr marL="0" indent="376238"/>
            <a:r>
              <a:rPr lang="ru-RU" altLang="ru-RU">
                <a:cs typeface="Times New Roman" panose="02020603050405020304" pitchFamily="18" charset="0"/>
              </a:rPr>
              <a:t>Намагниченность</a:t>
            </a:r>
            <a:r>
              <a:rPr lang="ru-RU" altLang="ru-RU"/>
              <a:t>       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/>
              <a:t>        </a:t>
            </a:r>
            <a:r>
              <a:rPr lang="ru-RU" altLang="ru-RU">
                <a:cs typeface="Times New Roman" panose="02020603050405020304" pitchFamily="18" charset="0"/>
              </a:rPr>
              <a:t>и магнитная индукция </a:t>
            </a:r>
            <a:r>
              <a:rPr lang="ru-RU" altLang="ru-RU"/>
              <a:t>         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/>
              <a:t>                   		       </a:t>
            </a:r>
            <a:r>
              <a:rPr lang="ru-RU" altLang="ru-RU">
                <a:cs typeface="Times New Roman" panose="02020603050405020304" pitchFamily="18" charset="0"/>
              </a:rPr>
              <a:t>ферромагнетиков растут с увеличением напряженности магнитного поля  </a:t>
            </a:r>
            <a:r>
              <a:rPr lang="ru-RU" altLang="ru-RU"/>
              <a:t>   </a:t>
            </a:r>
            <a:r>
              <a:rPr lang="ru-RU" altLang="ru-RU">
                <a:cs typeface="Times New Roman" panose="02020603050405020304" pitchFamily="18" charset="0"/>
              </a:rPr>
              <a:t>нелинейно, и в полях ~ 8</a:t>
            </a:r>
            <a:r>
              <a:rPr lang="en-US" altLang="ru-RU"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ru-RU" altLang="ru-RU">
                <a:cs typeface="Times New Roman" panose="02020603050405020304" pitchFamily="18" charset="0"/>
              </a:rPr>
              <a:t>10</a:t>
            </a:r>
            <a:r>
              <a:rPr lang="ru-RU" altLang="ru-RU" baseline="30000">
                <a:cs typeface="Times New Roman" panose="02020603050405020304" pitchFamily="18" charset="0"/>
              </a:rPr>
              <a:t>3</a:t>
            </a:r>
            <a:r>
              <a:rPr lang="ru-RU" altLang="ru-RU" i="1"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А/м намагниченность ферромагнетиков достигает предельного значения </a:t>
            </a:r>
            <a:r>
              <a:rPr lang="ru-RU" altLang="ru-RU"/>
              <a:t>       ,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/>
              <a:t>а вектор магнитной индукции растет линейно с     : </a:t>
            </a:r>
          </a:p>
          <a:p>
            <a:pPr marL="0" indent="376238"/>
            <a:r>
              <a:rPr lang="ru-RU" altLang="ru-RU">
                <a:cs typeface="Times New Roman" panose="02020603050405020304" pitchFamily="18" charset="0"/>
              </a:rPr>
              <a:t>Наличие у ферромагнетиков самопроизвольного магнитного момента  в отсутствие внешнего магнитного поля означает, что электронные спины и магнитные моменты атомных носителей магнетизма ориентированы в веществе упорядоченным образом.</a:t>
            </a:r>
            <a:r>
              <a:rPr lang="ru-RU" altLang="ru-RU"/>
              <a:t> 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5853113" y="33194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7653" name="Object 4"/>
          <p:cNvGraphicFramePr>
            <a:graphicFrameLocks noChangeAspect="1"/>
          </p:cNvGraphicFramePr>
          <p:nvPr/>
        </p:nvGraphicFramePr>
        <p:xfrm>
          <a:off x="4818063" y="1989138"/>
          <a:ext cx="1198562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Формула" r:id="rId3" imgW="494870" imgH="215713" progId="Equation.3">
                  <p:embed/>
                </p:oleObj>
              </mc:Choice>
              <mc:Fallback>
                <p:oleObj name="Формула" r:id="rId3" imgW="494870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8063" y="1989138"/>
                        <a:ext cx="1198562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5643563" y="33004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7655" name="Object 6"/>
          <p:cNvGraphicFramePr>
            <a:graphicFrameLocks noChangeAspect="1"/>
          </p:cNvGraphicFramePr>
          <p:nvPr/>
        </p:nvGraphicFramePr>
        <p:xfrm>
          <a:off x="1855789" y="2336800"/>
          <a:ext cx="2217737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Формула" r:id="rId5" imgW="1028254" imgH="266584" progId="Equation.3">
                  <p:embed/>
                </p:oleObj>
              </mc:Choice>
              <mc:Fallback>
                <p:oleObj name="Формула" r:id="rId5" imgW="1028254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9" y="2336800"/>
                        <a:ext cx="2217737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Rectangle 9"/>
          <p:cNvSpPr>
            <a:spLocks noChangeArrowheads="1"/>
          </p:cNvSpPr>
          <p:nvPr/>
        </p:nvSpPr>
        <p:spPr bwMode="auto">
          <a:xfrm>
            <a:off x="6015038" y="33289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7657" name="Object 8"/>
          <p:cNvGraphicFramePr>
            <a:graphicFrameLocks noChangeAspect="1"/>
          </p:cNvGraphicFramePr>
          <p:nvPr/>
        </p:nvGraphicFramePr>
        <p:xfrm>
          <a:off x="7464425" y="3927475"/>
          <a:ext cx="503238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r:id="rId7" imgW="164957" imgH="203024" progId="Equation.3">
                  <p:embed/>
                </p:oleObj>
              </mc:Choice>
              <mc:Fallback>
                <p:oleObj r:id="rId7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425" y="3927475"/>
                        <a:ext cx="503238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8" name="Rectangle 11"/>
          <p:cNvSpPr>
            <a:spLocks noChangeArrowheads="1"/>
          </p:cNvSpPr>
          <p:nvPr/>
        </p:nvSpPr>
        <p:spPr bwMode="auto">
          <a:xfrm>
            <a:off x="5995988" y="33004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7659" name="Object 10"/>
          <p:cNvGraphicFramePr>
            <a:graphicFrameLocks noChangeAspect="1"/>
          </p:cNvGraphicFramePr>
          <p:nvPr/>
        </p:nvGraphicFramePr>
        <p:xfrm>
          <a:off x="6672263" y="3429001"/>
          <a:ext cx="487362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r:id="rId9" imgW="203024" imgH="253780" progId="Equation.3">
                  <p:embed/>
                </p:oleObj>
              </mc:Choice>
              <mc:Fallback>
                <p:oleObj r:id="rId9" imgW="203024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263" y="3429001"/>
                        <a:ext cx="487362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0" name="Rectangle 13"/>
          <p:cNvSpPr>
            <a:spLocks noChangeArrowheads="1"/>
          </p:cNvSpPr>
          <p:nvPr/>
        </p:nvSpPr>
        <p:spPr bwMode="auto">
          <a:xfrm>
            <a:off x="5562600" y="32766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graphicFrame>
        <p:nvGraphicFramePr>
          <p:cNvPr id="27661" name="Object 12"/>
          <p:cNvGraphicFramePr>
            <a:graphicFrameLocks noChangeAspect="1"/>
          </p:cNvGraphicFramePr>
          <p:nvPr/>
        </p:nvGraphicFramePr>
        <p:xfrm>
          <a:off x="8040688" y="3878263"/>
          <a:ext cx="27114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Формула" r:id="rId11" imgW="1205977" imgH="266584" progId="Equation.3">
                  <p:embed/>
                </p:oleObj>
              </mc:Choice>
              <mc:Fallback>
                <p:oleObj name="Формула" r:id="rId11" imgW="1205977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0688" y="3878263"/>
                        <a:ext cx="27114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2" name="Object 14"/>
          <p:cNvGraphicFramePr>
            <a:graphicFrameLocks noChangeAspect="1"/>
          </p:cNvGraphicFramePr>
          <p:nvPr/>
        </p:nvGraphicFramePr>
        <p:xfrm>
          <a:off x="6615114" y="2708276"/>
          <a:ext cx="4079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r:id="rId13" imgW="164957" imgH="203024" progId="Equation.3">
                  <p:embed/>
                </p:oleObj>
              </mc:Choice>
              <mc:Fallback>
                <p:oleObj r:id="rId13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5114" y="2708276"/>
                        <a:ext cx="4079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1F622235-CC1F-4659-B993-4CA3FE69DA83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400"/>
          </a:p>
        </p:txBody>
      </p:sp>
      <p:graphicFrame>
        <p:nvGraphicFramePr>
          <p:cNvPr id="27664" name="Объект 2"/>
          <p:cNvGraphicFramePr>
            <a:graphicFrameLocks noChangeAspect="1"/>
          </p:cNvGraphicFramePr>
          <p:nvPr/>
        </p:nvGraphicFramePr>
        <p:xfrm>
          <a:off x="7319963" y="1557338"/>
          <a:ext cx="3984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Формула" r:id="rId14" imgW="152268" imgH="164957" progId="Equation.3">
                  <p:embed/>
                </p:oleObj>
              </mc:Choice>
              <mc:Fallback>
                <p:oleObj name="Формула" r:id="rId14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3" y="1557338"/>
                        <a:ext cx="3984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71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0"/>
            <a:ext cx="9144000" cy="7316788"/>
          </a:xfrm>
          <a:noFill/>
        </p:spPr>
        <p:txBody>
          <a:bodyPr/>
          <a:lstStyle/>
          <a:p>
            <a:pPr marL="0" indent="376238"/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Ферромагнетики</a:t>
            </a:r>
            <a:r>
              <a:rPr lang="ru-RU" altLang="ru-RU" i="1">
                <a:solidFill>
                  <a:srgbClr val="9933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это вещества, обладающие самопроизвольной намагниченностью, которая сильно изменяется под влиянием внешних воздействий – магнитного поля, деформации, температуры.</a:t>
            </a:r>
            <a:endParaRPr lang="ru-RU" altLang="ru-RU" b="1">
              <a:solidFill>
                <a:srgbClr val="993300"/>
              </a:solidFill>
              <a:cs typeface="Times New Roman" panose="02020603050405020304" pitchFamily="18" charset="0"/>
            </a:endParaRPr>
          </a:p>
          <a:p>
            <a:pPr marL="0" indent="376238"/>
            <a:r>
              <a:rPr lang="ru-RU" altLang="ru-RU">
                <a:cs typeface="Times New Roman" panose="02020603050405020304" pitchFamily="18" charset="0"/>
              </a:rPr>
              <a:t>У ферромагнетиков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магнитная восприимчивость положительна и очень велика</a:t>
            </a:r>
            <a:r>
              <a:rPr lang="ru-RU" altLang="ru-RU">
                <a:cs typeface="Times New Roman" panose="02020603050405020304" pitchFamily="18" charset="0"/>
              </a:rPr>
              <a:t>      = 10</a:t>
            </a:r>
            <a:r>
              <a:rPr lang="ru-RU" altLang="ru-RU" baseline="30000">
                <a:cs typeface="Times New Roman" panose="02020603050405020304" pitchFamily="18" charset="0"/>
              </a:rPr>
              <a:t>4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ru-RU" altLang="ru-RU">
                <a:cs typeface="Times New Roman" panose="02020603050405020304" pitchFamily="18" charset="0"/>
              </a:rPr>
              <a:t> 10</a:t>
            </a:r>
            <a:r>
              <a:rPr lang="ru-RU" altLang="ru-RU" baseline="30000">
                <a:cs typeface="Times New Roman" panose="02020603050405020304" pitchFamily="18" charset="0"/>
              </a:rPr>
              <a:t>5</a:t>
            </a:r>
            <a:r>
              <a:rPr lang="ru-RU" altLang="ru-RU">
                <a:cs typeface="Times New Roman" panose="02020603050405020304" pitchFamily="18" charset="0"/>
              </a:rPr>
              <a:t>. </a:t>
            </a:r>
          </a:p>
          <a:p>
            <a:pPr marL="0" indent="376238"/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В ферромагнетиках происходит резкое усиление внешних магнитных полей. </a:t>
            </a:r>
          </a:p>
          <a:p>
            <a:pPr marL="0" indent="376238"/>
            <a:r>
              <a:rPr lang="ru-RU" altLang="ru-RU">
                <a:cs typeface="Times New Roman" panose="02020603050405020304" pitchFamily="18" charset="0"/>
              </a:rPr>
              <a:t>Для ферромагнетиков     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сложным образом зависит от величины магнитного поля</a:t>
            </a:r>
            <a:r>
              <a:rPr lang="ru-RU" altLang="ru-RU" b="1" i="1">
                <a:cs typeface="Times New Roman" panose="02020603050405020304" pitchFamily="18" charset="0"/>
              </a:rPr>
              <a:t>. </a:t>
            </a:r>
          </a:p>
          <a:p>
            <a:pPr marL="0" indent="376238"/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Типичными ферромагнетиками</a:t>
            </a:r>
            <a:r>
              <a:rPr lang="ru-RU" altLang="ru-RU">
                <a:cs typeface="Times New Roman" panose="02020603050405020304" pitchFamily="18" charset="0"/>
              </a:rPr>
              <a:t> являются </a:t>
            </a:r>
            <a:r>
              <a:rPr lang="en-US" altLang="ru-RU">
                <a:cs typeface="Times New Roman" panose="02020603050405020304" pitchFamily="18" charset="0"/>
              </a:rPr>
              <a:t>Fe</a:t>
            </a:r>
            <a:r>
              <a:rPr lang="ru-RU" altLang="ru-RU">
                <a:cs typeface="Times New Roman" panose="02020603050405020304" pitchFamily="18" charset="0"/>
              </a:rPr>
              <a:t>, </a:t>
            </a:r>
            <a:r>
              <a:rPr lang="en-US" altLang="ru-RU">
                <a:cs typeface="Times New Roman" panose="02020603050405020304" pitchFamily="18" charset="0"/>
              </a:rPr>
              <a:t>Co</a:t>
            </a:r>
            <a:r>
              <a:rPr lang="ru-RU" altLang="ru-RU">
                <a:cs typeface="Times New Roman" panose="02020603050405020304" pitchFamily="18" charset="0"/>
              </a:rPr>
              <a:t>, </a:t>
            </a:r>
            <a:r>
              <a:rPr lang="en-US" altLang="ru-RU">
                <a:cs typeface="Times New Roman" panose="02020603050405020304" pitchFamily="18" charset="0"/>
              </a:rPr>
              <a:t>Ni</a:t>
            </a:r>
            <a:r>
              <a:rPr lang="ru-RU" altLang="ru-RU">
                <a:cs typeface="Times New Roman" panose="02020603050405020304" pitchFamily="18" charset="0"/>
              </a:rPr>
              <a:t>, </a:t>
            </a:r>
            <a:r>
              <a:rPr lang="en-US" altLang="ru-RU">
                <a:cs typeface="Times New Roman" panose="02020603050405020304" pitchFamily="18" charset="0"/>
              </a:rPr>
              <a:t>Gd</a:t>
            </a:r>
            <a:r>
              <a:rPr lang="ru-RU" altLang="ru-RU">
                <a:cs typeface="Times New Roman" panose="02020603050405020304" pitchFamily="18" charset="0"/>
              </a:rPr>
              <a:t>,, </a:t>
            </a:r>
            <a:r>
              <a:rPr lang="en-US" altLang="ru-RU">
                <a:cs typeface="Times New Roman" panose="02020603050405020304" pitchFamily="18" charset="0"/>
              </a:rPr>
              <a:t>Dy</a:t>
            </a:r>
            <a:r>
              <a:rPr lang="ru-RU" altLang="ru-RU">
                <a:cs typeface="Times New Roman" panose="02020603050405020304" pitchFamily="18" charset="0"/>
              </a:rPr>
              <a:t>, </a:t>
            </a:r>
            <a:r>
              <a:rPr lang="en-US" altLang="ru-RU">
                <a:cs typeface="Times New Roman" panose="02020603050405020304" pitchFamily="18" charset="0"/>
              </a:rPr>
              <a:t>Ho</a:t>
            </a:r>
            <a:r>
              <a:rPr lang="ru-RU" altLang="ru-RU">
                <a:cs typeface="Times New Roman" panose="02020603050405020304" pitchFamily="18" charset="0"/>
              </a:rPr>
              <a:t>, </a:t>
            </a:r>
            <a:r>
              <a:rPr lang="en-US" altLang="ru-RU">
                <a:cs typeface="Times New Roman" panose="02020603050405020304" pitchFamily="18" charset="0"/>
              </a:rPr>
              <a:t>Er</a:t>
            </a:r>
            <a:r>
              <a:rPr lang="ru-RU" altLang="ru-RU">
                <a:cs typeface="Times New Roman" panose="02020603050405020304" pitchFamily="18" charset="0"/>
              </a:rPr>
              <a:t>, </a:t>
            </a:r>
            <a:r>
              <a:rPr lang="en-US" altLang="ru-RU">
                <a:cs typeface="Times New Roman" panose="02020603050405020304" pitchFamily="18" charset="0"/>
              </a:rPr>
              <a:t>Tm</a:t>
            </a:r>
            <a:r>
              <a:rPr lang="ru-RU" altLang="ru-RU">
                <a:cs typeface="Times New Roman" panose="02020603050405020304" pitchFamily="18" charset="0"/>
              </a:rPr>
              <a:t>,</a:t>
            </a:r>
            <a:r>
              <a:rPr lang="ru-RU" altLang="ru-RU" i="1"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а также соединения ферромагнитных материалов с неферромагнитными: </a:t>
            </a:r>
            <a:r>
              <a:rPr lang="en-US" altLang="ru-RU">
                <a:cs typeface="Times New Roman" panose="02020603050405020304" pitchFamily="18" charset="0"/>
              </a:rPr>
              <a:t>Fe</a:t>
            </a:r>
            <a:r>
              <a:rPr lang="ru-RU" altLang="ru-RU" baseline="-30000">
                <a:cs typeface="Times New Roman" panose="02020603050405020304" pitchFamily="18" charset="0"/>
              </a:rPr>
              <a:t>3</a:t>
            </a:r>
            <a:r>
              <a:rPr lang="en-US" altLang="ru-RU">
                <a:cs typeface="Times New Roman" panose="02020603050405020304" pitchFamily="18" charset="0"/>
              </a:rPr>
              <a:t>Al</a:t>
            </a:r>
            <a:r>
              <a:rPr lang="ru-RU" altLang="ru-RU">
                <a:cs typeface="Times New Roman" panose="02020603050405020304" pitchFamily="18" charset="0"/>
              </a:rPr>
              <a:t>, </a:t>
            </a:r>
            <a:r>
              <a:rPr lang="en-US" altLang="ru-RU">
                <a:cs typeface="Times New Roman" panose="02020603050405020304" pitchFamily="18" charset="0"/>
              </a:rPr>
              <a:t>Ni</a:t>
            </a:r>
            <a:r>
              <a:rPr lang="ru-RU" altLang="ru-RU" baseline="-30000">
                <a:cs typeface="Times New Roman" panose="02020603050405020304" pitchFamily="18" charset="0"/>
              </a:rPr>
              <a:t>3</a:t>
            </a:r>
            <a:r>
              <a:rPr lang="en-US" altLang="ru-RU">
                <a:cs typeface="Times New Roman" panose="02020603050405020304" pitchFamily="18" charset="0"/>
              </a:rPr>
              <a:t>Mn</a:t>
            </a:r>
            <a:r>
              <a:rPr lang="ru-RU" altLang="ru-RU">
                <a:cs typeface="Times New Roman" panose="02020603050405020304" pitchFamily="18" charset="0"/>
              </a:rPr>
              <a:t>, </a:t>
            </a:r>
            <a:r>
              <a:rPr lang="en-US" altLang="ru-RU">
                <a:cs typeface="Times New Roman" panose="02020603050405020304" pitchFamily="18" charset="0"/>
              </a:rPr>
              <a:t>ZnCMn</a:t>
            </a:r>
            <a:r>
              <a:rPr lang="ru-RU" altLang="ru-RU" baseline="-30000">
                <a:cs typeface="Times New Roman" panose="02020603050405020304" pitchFamily="18" charset="0"/>
              </a:rPr>
              <a:t>3</a:t>
            </a:r>
            <a:endParaRPr lang="ru-RU" altLang="ru-RU">
              <a:cs typeface="Times New Roman" panose="02020603050405020304" pitchFamily="18" charset="0"/>
            </a:endParaRPr>
          </a:p>
          <a:p>
            <a:pPr marL="0" indent="376238"/>
            <a:r>
              <a:rPr lang="ru-RU" altLang="ru-RU" sz="2600">
                <a:cs typeface="Times New Roman" panose="02020603050405020304" pitchFamily="18" charset="0"/>
              </a:rPr>
              <a:t>Ферромагнетики, в отличие от слабо магнитных диа- и парамагнетиков, являются </a:t>
            </a:r>
            <a:r>
              <a:rPr lang="ru-RU" altLang="ru-RU" sz="2600" b="1" i="1">
                <a:solidFill>
                  <a:srgbClr val="993300"/>
                </a:solidFill>
                <a:cs typeface="Times New Roman" panose="02020603050405020304" pitchFamily="18" charset="0"/>
              </a:rPr>
              <a:t>сильно магнитными веществами</a:t>
            </a:r>
            <a:r>
              <a:rPr lang="ru-RU" altLang="ru-RU" sz="2600">
                <a:cs typeface="Times New Roman" panose="02020603050405020304" pitchFamily="18" charset="0"/>
              </a:rPr>
              <a:t>: внутреннее магнитное поле в них может в сотни раз превосходить внешнее поле.</a:t>
            </a:r>
          </a:p>
          <a:p>
            <a:pPr marL="0" indent="376238">
              <a:buNone/>
            </a:pPr>
            <a:endParaRPr lang="ru-RU" altLang="ru-RU">
              <a:cs typeface="Times New Roman" panose="02020603050405020304" pitchFamily="18" charset="0"/>
            </a:endParaRPr>
          </a:p>
        </p:txBody>
      </p:sp>
      <p:graphicFrame>
        <p:nvGraphicFramePr>
          <p:cNvPr id="28675" name="Object 7"/>
          <p:cNvGraphicFramePr>
            <a:graphicFrameLocks noChangeAspect="1"/>
          </p:cNvGraphicFramePr>
          <p:nvPr>
            <p:ph sz="half" idx="4294967295"/>
          </p:nvPr>
        </p:nvGraphicFramePr>
        <p:xfrm>
          <a:off x="6540501" y="2060576"/>
          <a:ext cx="3333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Формула" r:id="rId3" imgW="152268" imgH="164957" progId="Equation.3">
                  <p:embed/>
                </p:oleObj>
              </mc:Choice>
              <mc:Fallback>
                <p:oleObj name="Формула" r:id="rId3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1" y="2060576"/>
                        <a:ext cx="333375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>
                            <a:solidFill>
                              <a:srgbClr val="000000"/>
                            </a:solidFill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5CFCCA63-DC55-4915-BBC4-D36107E49A9F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400"/>
          </a:p>
        </p:txBody>
      </p:sp>
      <p:graphicFrame>
        <p:nvGraphicFramePr>
          <p:cNvPr id="28677" name="Объект 2"/>
          <p:cNvGraphicFramePr>
            <a:graphicFrameLocks noChangeAspect="1"/>
          </p:cNvGraphicFramePr>
          <p:nvPr/>
        </p:nvGraphicFramePr>
        <p:xfrm>
          <a:off x="5448301" y="3429001"/>
          <a:ext cx="3333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Формула" r:id="rId5" imgW="152268" imgH="164957" progId="Equation.3">
                  <p:embed/>
                </p:oleObj>
              </mc:Choice>
              <mc:Fallback>
                <p:oleObj name="Формула" r:id="rId5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1" y="3429001"/>
                        <a:ext cx="333375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34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10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0"/>
            <a:ext cx="403225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703389" y="3271710"/>
            <a:ext cx="87852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/>
              <a:t>       Ферромагнетики (</a:t>
            </a:r>
            <a:r>
              <a:rPr lang="en-US" altLang="ru-RU"/>
              <a:t>Fe</a:t>
            </a:r>
            <a:r>
              <a:rPr lang="ru-RU" altLang="ru-RU"/>
              <a:t>, </a:t>
            </a:r>
            <a:r>
              <a:rPr lang="en-US" altLang="ru-RU"/>
              <a:t>Co</a:t>
            </a:r>
            <a:r>
              <a:rPr lang="ru-RU" altLang="ru-RU"/>
              <a:t>, Ni и др.) и парамагнетики (</a:t>
            </a:r>
            <a:r>
              <a:rPr lang="en-US" altLang="ru-RU"/>
              <a:t>U</a:t>
            </a:r>
            <a:r>
              <a:rPr lang="ru-RU" altLang="ru-RU"/>
              <a:t>, </a:t>
            </a:r>
            <a:r>
              <a:rPr lang="en-US" altLang="ru-RU"/>
              <a:t>Pu</a:t>
            </a:r>
            <a:r>
              <a:rPr lang="ru-RU" altLang="ru-RU"/>
              <a:t>, </a:t>
            </a:r>
            <a:r>
              <a:rPr lang="en-US" altLang="ru-RU"/>
              <a:t>FeS</a:t>
            </a:r>
            <a:r>
              <a:rPr lang="ru-RU" altLang="ru-RU"/>
              <a:t>) втягиваются в область более сильного поля (</a:t>
            </a:r>
            <a:r>
              <a:rPr lang="en-US" altLang="ru-RU"/>
              <a:t>Bi</a:t>
            </a:r>
            <a:r>
              <a:rPr lang="ru-RU" altLang="ru-RU"/>
              <a:t> и др.), диамагнетики – выталкиваются из области сильного поля.</a:t>
            </a:r>
          </a:p>
        </p:txBody>
      </p:sp>
      <p:sp>
        <p:nvSpPr>
          <p:cNvPr id="2970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B9158F53-C0A7-46AD-A828-82B5D29903E6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41845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52400"/>
            <a:ext cx="9144000" cy="6553200"/>
          </a:xfrm>
        </p:spPr>
        <p:txBody>
          <a:bodyPr>
            <a:normAutofit lnSpcReduction="10000"/>
          </a:bodyPr>
          <a:lstStyle/>
          <a:p>
            <a:pPr marL="0" indent="376238" algn="ctr">
              <a:lnSpc>
                <a:spcPct val="80000"/>
              </a:lnSpc>
              <a:buNone/>
            </a:pPr>
            <a:r>
              <a:rPr lang="ru-RU" altLang="ru-RU" b="1">
                <a:solidFill>
                  <a:srgbClr val="000099"/>
                </a:solidFill>
                <a:cs typeface="Times New Roman" panose="02020603050405020304" pitchFamily="18" charset="0"/>
              </a:rPr>
              <a:t>Основные отличия магнитных свойств ферромагнетиков.</a:t>
            </a:r>
            <a:r>
              <a:rPr lang="ru-RU" altLang="ru-RU" sz="2400"/>
              <a:t> </a:t>
            </a:r>
          </a:p>
          <a:p>
            <a:pPr marL="0" indent="376238" algn="just">
              <a:lnSpc>
                <a:spcPct val="80000"/>
              </a:lnSpc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1) Нелинейная зависимость намагниченности от напряженности магнитного поля Н</a:t>
            </a:r>
            <a:r>
              <a:rPr lang="ru-RU" altLang="ru-RU" sz="2400">
                <a:cs typeface="Times New Roman" panose="02020603050405020304" pitchFamily="18" charset="0"/>
              </a:rPr>
              <a:t> (рис.).</a:t>
            </a:r>
          </a:p>
          <a:p>
            <a:pPr marL="0" indent="376238" algn="just">
              <a:lnSpc>
                <a:spcPct val="80000"/>
              </a:lnSpc>
              <a:buNone/>
            </a:pPr>
            <a:r>
              <a:rPr lang="ru-RU" altLang="ru-RU">
                <a:cs typeface="Times New Roman" panose="02020603050405020304" pitchFamily="18" charset="0"/>
              </a:rPr>
              <a:t>Как видно из (рис.), при </a:t>
            </a:r>
            <a:r>
              <a:rPr lang="ru-RU" altLang="ru-RU" i="1">
                <a:cs typeface="Times New Roman" panose="02020603050405020304" pitchFamily="18" charset="0"/>
              </a:rPr>
              <a:t>Н &gt; </a:t>
            </a:r>
            <a:r>
              <a:rPr lang="en-US" altLang="ru-RU" i="1">
                <a:cs typeface="Times New Roman" panose="02020603050405020304" pitchFamily="18" charset="0"/>
              </a:rPr>
              <a:t>H</a:t>
            </a:r>
            <a:r>
              <a:rPr lang="en-US" altLang="ru-RU" i="1" baseline="-30000">
                <a:cs typeface="Times New Roman" panose="02020603050405020304" pitchFamily="18" charset="0"/>
              </a:rPr>
              <a:t>S</a:t>
            </a:r>
            <a:r>
              <a:rPr lang="ru-RU" altLang="ru-RU">
                <a:cs typeface="Times New Roman" panose="02020603050405020304" pitchFamily="18" charset="0"/>
              </a:rPr>
              <a:t> наблюдается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магнитное насыщение.</a:t>
            </a:r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 b="1" i="1">
              <a:solidFill>
                <a:srgbClr val="993300"/>
              </a:solidFill>
            </a:endParaRPr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>
              <a:lnSpc>
                <a:spcPct val="80000"/>
              </a:lnSpc>
              <a:buNone/>
            </a:pPr>
            <a:r>
              <a:rPr lang="ru-RU" altLang="ru-RU" sz="2400"/>
              <a:t>				Рис. 13.5</a:t>
            </a: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5057775" y="26717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30724" name="Picture 6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1" y="2562226"/>
            <a:ext cx="6264275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7C2F65E3-165B-47ED-A256-A5F97C24CE02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3962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28600"/>
            <a:ext cx="8839200" cy="6477000"/>
          </a:xfrm>
        </p:spPr>
        <p:txBody>
          <a:bodyPr/>
          <a:lstStyle/>
          <a:p>
            <a:pPr marL="0" indent="376238">
              <a:buNone/>
              <a:defRPr/>
            </a:pPr>
            <a:r>
              <a:rPr lang="ru-RU" b="1" i="1">
                <a:solidFill>
                  <a:srgbClr val="993300"/>
                </a:solidFill>
                <a:cs typeface="Times New Roman" pitchFamily="18" charset="0"/>
              </a:rPr>
              <a:t>2) При Н &lt; </a:t>
            </a:r>
            <a:r>
              <a:rPr lang="en-US" b="1" i="1">
                <a:solidFill>
                  <a:srgbClr val="993300"/>
                </a:solidFill>
                <a:cs typeface="Times New Roman" pitchFamily="18" charset="0"/>
              </a:rPr>
              <a:t>H</a:t>
            </a:r>
            <a:r>
              <a:rPr lang="en-US" b="1" i="1" baseline="-30000">
                <a:solidFill>
                  <a:srgbClr val="993300"/>
                </a:solidFill>
                <a:cs typeface="Times New Roman" pitchFamily="18" charset="0"/>
              </a:rPr>
              <a:t>S </a:t>
            </a:r>
            <a:r>
              <a:rPr lang="ru-RU" b="1" i="1">
                <a:solidFill>
                  <a:srgbClr val="993300"/>
                </a:solidFill>
                <a:cs typeface="Times New Roman" pitchFamily="18" charset="0"/>
              </a:rPr>
              <a:t> зависимость магнитной индукции В от Н -  нелинейная,   а при Н &gt; </a:t>
            </a:r>
            <a:r>
              <a:rPr lang="en-US" b="1" i="1">
                <a:solidFill>
                  <a:srgbClr val="993300"/>
                </a:solidFill>
                <a:cs typeface="Times New Roman" pitchFamily="18" charset="0"/>
              </a:rPr>
              <a:t>H</a:t>
            </a:r>
            <a:r>
              <a:rPr lang="en-US" b="1" i="1" baseline="-30000">
                <a:solidFill>
                  <a:srgbClr val="993300"/>
                </a:solidFill>
                <a:cs typeface="Times New Roman" pitchFamily="18" charset="0"/>
              </a:rPr>
              <a:t>S</a:t>
            </a:r>
            <a:r>
              <a:rPr lang="ru-RU" b="1" i="1">
                <a:solidFill>
                  <a:srgbClr val="993300"/>
                </a:solidFill>
                <a:cs typeface="Times New Roman" pitchFamily="18" charset="0"/>
              </a:rPr>
              <a:t> – линейна</a:t>
            </a:r>
            <a:r>
              <a:rPr lang="ru-RU" sz="2400">
                <a:cs typeface="Times New Roman" pitchFamily="18" charset="0"/>
              </a:rPr>
              <a:t> (рис.).</a:t>
            </a:r>
            <a:r>
              <a:rPr lang="ru-RU" smtClean="0"/>
              <a:t> </a:t>
            </a:r>
          </a:p>
          <a:p>
            <a:pPr marL="0" indent="376238">
              <a:buNone/>
              <a:defRPr/>
            </a:pPr>
            <a:endParaRPr lang="ru-RU" smtClean="0"/>
          </a:p>
          <a:p>
            <a:pPr marL="0" indent="376238">
              <a:buNone/>
              <a:defRPr/>
            </a:pPr>
            <a:endParaRPr lang="ru-RU" smtClean="0"/>
          </a:p>
          <a:p>
            <a:pPr marL="0" indent="376238">
              <a:buNone/>
              <a:defRPr/>
            </a:pPr>
            <a:endParaRPr lang="ru-RU" smtClean="0"/>
          </a:p>
          <a:p>
            <a:pPr marL="0" indent="376238">
              <a:buNone/>
              <a:defRPr/>
            </a:pPr>
            <a:endParaRPr lang="ru-RU" smtClean="0"/>
          </a:p>
          <a:p>
            <a:pPr marL="0" indent="376238">
              <a:buNone/>
              <a:defRPr/>
            </a:pPr>
            <a:endParaRPr lang="ru-RU" smtClean="0"/>
          </a:p>
          <a:p>
            <a:pPr marL="0" indent="376238">
              <a:buNone/>
              <a:defRPr/>
            </a:pPr>
            <a:endParaRPr lang="ru-RU" smtClean="0"/>
          </a:p>
          <a:p>
            <a:pPr marL="0" indent="376238">
              <a:buNone/>
              <a:defRPr/>
            </a:pPr>
            <a:endParaRPr lang="ru-RU" smtClean="0"/>
          </a:p>
          <a:p>
            <a:pPr marL="0" indent="376238">
              <a:buNone/>
              <a:defRPr/>
            </a:pPr>
            <a:endParaRPr lang="ru-RU" smtClean="0"/>
          </a:p>
          <a:p>
            <a:pPr marL="0" indent="376238">
              <a:buNone/>
              <a:defRPr/>
            </a:pPr>
            <a:r>
              <a:rPr lang="ru-RU" sz="2400"/>
              <a:t>				Рис. 13.6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5048250" y="270033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31748" name="Picture 6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1700214"/>
            <a:ext cx="6186488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C2AA92C9-2C56-420A-B735-F2F84D7A1CE7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562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553200"/>
          </a:xfrm>
        </p:spPr>
        <p:txBody>
          <a:bodyPr>
            <a:normAutofit lnSpcReduction="10000"/>
          </a:bodyPr>
          <a:lstStyle/>
          <a:p>
            <a:pPr marL="0" indent="376238" algn="just">
              <a:lnSpc>
                <a:spcPct val="80000"/>
              </a:lnSpc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3) Зависимость относительной магнитной проницаемости </a:t>
            </a:r>
            <a:r>
              <a:rPr lang="ru-RU" altLang="ru-RU" sz="3600" b="1" i="1">
                <a:solidFill>
                  <a:srgbClr val="993300"/>
                </a:solidFill>
                <a:cs typeface="Times New Roman" panose="02020603050405020304" pitchFamily="18" charset="0"/>
              </a:rPr>
              <a:t>μ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от </a:t>
            </a:r>
            <a:r>
              <a:rPr lang="ru-RU" altLang="ru-RU" b="1" i="1" smtClean="0">
                <a:solidFill>
                  <a:srgbClr val="993300"/>
                </a:solidFill>
                <a:effectLst/>
                <a:cs typeface="Times New Roman" panose="02020603050405020304" pitchFamily="18" charset="0"/>
              </a:rPr>
              <a:t>Н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 имеет сложный характер (рис.), причем максимальные значения </a:t>
            </a:r>
            <a:r>
              <a:rPr lang="ru-RU" altLang="ru-RU" b="1" i="1" smtClean="0">
                <a:solidFill>
                  <a:srgbClr val="993300"/>
                </a:solidFill>
                <a:effectLst/>
                <a:cs typeface="Times New Roman" panose="02020603050405020304" pitchFamily="18" charset="0"/>
              </a:rPr>
              <a:t>μ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 очень велики (10</a:t>
            </a:r>
            <a:r>
              <a:rPr lang="ru-RU" altLang="ru-RU" b="1" i="1" baseline="30000">
                <a:solidFill>
                  <a:srgbClr val="993300"/>
                </a:solidFill>
                <a:cs typeface="Times New Roman" panose="02020603050405020304" pitchFamily="18" charset="0"/>
              </a:rPr>
              <a:t>3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 ÷ 10</a:t>
            </a:r>
            <a:r>
              <a:rPr lang="ru-RU" altLang="ru-RU" b="1" i="1" baseline="30000">
                <a:solidFill>
                  <a:srgbClr val="993300"/>
                </a:solidFill>
                <a:cs typeface="Times New Roman" panose="02020603050405020304" pitchFamily="18" charset="0"/>
              </a:rPr>
              <a:t>6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).</a:t>
            </a:r>
            <a:endParaRPr lang="ru-RU" altLang="ru-RU" b="1" i="1">
              <a:solidFill>
                <a:srgbClr val="993300"/>
              </a:solidFill>
            </a:endParaRPr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b="1" i="1">
              <a:solidFill>
                <a:srgbClr val="993300"/>
              </a:solidFill>
            </a:endParaRPr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endParaRPr lang="ru-RU" altLang="ru-RU" sz="2400"/>
          </a:p>
          <a:p>
            <a:pPr marL="0" indent="376238" algn="just">
              <a:lnSpc>
                <a:spcPct val="80000"/>
              </a:lnSpc>
              <a:buNone/>
            </a:pPr>
            <a:r>
              <a:rPr lang="ru-RU" altLang="ru-RU" sz="2400"/>
              <a:t>				Рис. 13.7</a:t>
            </a:r>
          </a:p>
          <a:p>
            <a:pPr marL="0" indent="376238">
              <a:lnSpc>
                <a:spcPct val="80000"/>
              </a:lnSpc>
              <a:buNone/>
            </a:pPr>
            <a:endParaRPr lang="ru-RU" altLang="ru-RU" sz="2400"/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5062538" y="260032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32772" name="Picture 6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6" y="1944688"/>
            <a:ext cx="5667375" cy="491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1DAC80B2-2857-4590-AE0D-2D45A4708154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75386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1" y="0"/>
            <a:ext cx="4348163" cy="6534150"/>
          </a:xfrm>
        </p:spPr>
        <p:txBody>
          <a:bodyPr/>
          <a:lstStyle/>
          <a:p>
            <a:pPr marL="0" indent="376238"/>
            <a:r>
              <a:rPr lang="ru-RU" altLang="ru-RU" sz="2400">
                <a:cs typeface="Times New Roman" panose="02020603050405020304" pitchFamily="18" charset="0"/>
              </a:rPr>
              <a:t>Впервые систематичес-кие исследования </a:t>
            </a:r>
            <a:r>
              <a:rPr lang="ru-RU" altLang="ru-RU" sz="2400" i="1">
                <a:cs typeface="Times New Roman" panose="02020603050405020304" pitchFamily="18" charset="0"/>
              </a:rPr>
              <a:t>μ</a:t>
            </a:r>
            <a:r>
              <a:rPr lang="ru-RU" altLang="ru-RU" sz="2400">
                <a:cs typeface="Times New Roman" panose="02020603050405020304" pitchFamily="18" charset="0"/>
              </a:rPr>
              <a:t> от </a:t>
            </a:r>
            <a:r>
              <a:rPr lang="ru-RU" altLang="ru-RU" sz="2400" i="1">
                <a:cs typeface="Times New Roman" panose="02020603050405020304" pitchFamily="18" charset="0"/>
              </a:rPr>
              <a:t>Н</a:t>
            </a:r>
            <a:r>
              <a:rPr lang="ru-RU" altLang="ru-RU" sz="2400">
                <a:cs typeface="Times New Roman" panose="02020603050405020304" pitchFamily="18" charset="0"/>
              </a:rPr>
              <a:t> были проведены в 1872 г. </a:t>
            </a:r>
            <a:r>
              <a:rPr lang="ru-RU" altLang="ru-RU" sz="2400" b="1" i="1">
                <a:solidFill>
                  <a:srgbClr val="CC3300"/>
                </a:solidFill>
                <a:cs typeface="Times New Roman" panose="02020603050405020304" pitchFamily="18" charset="0"/>
              </a:rPr>
              <a:t>А. Г. Столетовым</a:t>
            </a:r>
            <a:r>
              <a:rPr lang="ru-RU" altLang="ru-RU" sz="2400">
                <a:cs typeface="Times New Roman" panose="02020603050405020304" pitchFamily="18" charset="0"/>
              </a:rPr>
              <a:t> (1839–1896) – выдающимся русским физиком, органи-затором физической лаборатории в Московс-ком университете.</a:t>
            </a:r>
          </a:p>
          <a:p>
            <a:pPr marL="0" indent="376238"/>
            <a:r>
              <a:rPr lang="ru-RU" altLang="ru-RU" sz="2400">
                <a:cs typeface="Times New Roman" panose="02020603050405020304" pitchFamily="18" charset="0"/>
              </a:rPr>
              <a:t> На рис. изображена зависимость магнитной проницаемости ферромагнетиков от напряженности магнитного поля – </a:t>
            </a:r>
            <a:r>
              <a:rPr lang="ru-RU" altLang="ru-RU" sz="2400" b="1" i="1">
                <a:solidFill>
                  <a:srgbClr val="CC3300"/>
                </a:solidFill>
                <a:cs typeface="Times New Roman" panose="02020603050405020304" pitchFamily="18" charset="0"/>
              </a:rPr>
              <a:t>кривая Столетова</a:t>
            </a:r>
            <a:r>
              <a:rPr lang="ru-RU" altLang="ru-RU" b="1" i="1">
                <a:solidFill>
                  <a:srgbClr val="CC3300"/>
                </a:solidFill>
                <a:cs typeface="Times New Roman" panose="02020603050405020304" pitchFamily="18" charset="0"/>
              </a:rPr>
              <a:t>.</a:t>
            </a:r>
            <a:endParaRPr lang="ru-RU" altLang="ru-RU" b="1" i="1">
              <a:solidFill>
                <a:srgbClr val="CC3300"/>
              </a:solidFill>
            </a:endParaRPr>
          </a:p>
          <a:p>
            <a:pPr marL="0" indent="376238">
              <a:buNone/>
            </a:pPr>
            <a:r>
              <a:rPr lang="en-US" altLang="ru-RU" b="1" i="1">
                <a:solidFill>
                  <a:srgbClr val="CC3300"/>
                </a:solidFill>
              </a:rPr>
              <a:t>                                           </a:t>
            </a:r>
            <a:endParaRPr lang="ru-RU" altLang="ru-RU" sz="2400"/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4995863" y="23812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33796" name="Picture 4" descr="10_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625475"/>
            <a:ext cx="500380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2C49A620-CF70-4D28-A309-B519E3BC58A6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71858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1"/>
            <a:ext cx="8991600" cy="7021513"/>
          </a:xfrm>
        </p:spPr>
        <p:txBody>
          <a:bodyPr>
            <a:normAutofit lnSpcReduction="10000"/>
          </a:bodyPr>
          <a:lstStyle/>
          <a:p>
            <a:pPr marL="0" indent="376238">
              <a:lnSpc>
                <a:spcPct val="80000"/>
              </a:lnSpc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4) У каждого ферромагнетика имеется такая температура называемая точкой Кюри (Т</a:t>
            </a:r>
            <a:r>
              <a:rPr lang="ru-RU" altLang="ru-RU" b="1" i="1" baseline="-30000">
                <a:solidFill>
                  <a:srgbClr val="993300"/>
                </a:solidFill>
                <a:cs typeface="Times New Roman" panose="02020603050405020304" pitchFamily="18" charset="0"/>
              </a:rPr>
              <a:t>К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), выше которой это вещество теряет свои особые магнитные свойства.</a:t>
            </a:r>
          </a:p>
          <a:p>
            <a:pPr marL="0" indent="376238">
              <a:lnSpc>
                <a:spcPct val="80000"/>
              </a:lnSpc>
              <a:buNone/>
            </a:pPr>
            <a:r>
              <a:rPr lang="ru-RU" altLang="ru-RU">
                <a:cs typeface="Times New Roman" panose="02020603050405020304" pitchFamily="18" charset="0"/>
              </a:rPr>
              <a:t>Наличие температуры Кюри связано с разрушением при </a:t>
            </a:r>
            <a:r>
              <a:rPr lang="en-US" altLang="ru-RU" i="1">
                <a:cs typeface="Times New Roman" panose="02020603050405020304" pitchFamily="18" charset="0"/>
              </a:rPr>
              <a:t>T </a:t>
            </a:r>
            <a:r>
              <a:rPr lang="ru-RU" altLang="ru-RU">
                <a:cs typeface="Times New Roman" panose="02020603050405020304" pitchFamily="18" charset="0"/>
              </a:rPr>
              <a:t>&gt;</a:t>
            </a:r>
            <a:r>
              <a:rPr lang="ru-RU" altLang="ru-RU" i="1">
                <a:cs typeface="Times New Roman" panose="02020603050405020304" pitchFamily="18" charset="0"/>
              </a:rPr>
              <a:t> </a:t>
            </a:r>
            <a:r>
              <a:rPr lang="en-US" altLang="ru-RU" i="1">
                <a:cs typeface="Times New Roman" panose="02020603050405020304" pitchFamily="18" charset="0"/>
              </a:rPr>
              <a:t>T</a:t>
            </a:r>
            <a:r>
              <a:rPr lang="ru-RU" altLang="ru-RU" i="1" baseline="-30000">
                <a:cs typeface="Times New Roman" panose="02020603050405020304" pitchFamily="18" charset="0"/>
              </a:rPr>
              <a:t>К</a:t>
            </a:r>
            <a:r>
              <a:rPr lang="ru-RU" altLang="ru-RU">
                <a:cs typeface="Times New Roman" panose="02020603050405020304" pitchFamily="18" charset="0"/>
              </a:rPr>
              <a:t> упорядоченного состояния в магнитной подсистеме кристалла – параллельной ориентации магнитных моментов.</a:t>
            </a:r>
            <a:r>
              <a:rPr lang="ru-RU" altLang="ru-RU" sz="2400">
                <a:cs typeface="Times New Roman" panose="02020603050405020304" pitchFamily="18" charset="0"/>
              </a:rPr>
              <a:t> </a:t>
            </a:r>
          </a:p>
          <a:p>
            <a:pPr marL="0" indent="376238">
              <a:lnSpc>
                <a:spcPct val="80000"/>
              </a:lnSpc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Для никеля температура Кюри равна 360 </a:t>
            </a:r>
            <a:r>
              <a:rPr lang="ru-RU" altLang="ru-RU" sz="2400"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altLang="ru-RU" sz="2400">
                <a:cs typeface="Times New Roman" panose="02020603050405020304" pitchFamily="18" charset="0"/>
              </a:rPr>
              <a:t>С. </a:t>
            </a:r>
          </a:p>
          <a:p>
            <a:pPr marL="0" indent="376238">
              <a:lnSpc>
                <a:spcPct val="80000"/>
              </a:lnSpc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Если подвесить образец никеля вблизи пламени горелки так, чтобы он находился в поле сильного постоянного магнита, то не нагретый образец может располагаться горизонтально, сильно притягиваясь к магниту. </a:t>
            </a:r>
          </a:p>
          <a:p>
            <a:pPr marL="0" indent="376238">
              <a:lnSpc>
                <a:spcPct val="80000"/>
              </a:lnSpc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По мере нагрева образца и достижения температуры </a:t>
            </a:r>
            <a:r>
              <a:rPr lang="en-US" altLang="ru-RU" sz="2400" i="1">
                <a:cs typeface="Times New Roman" panose="02020603050405020304" pitchFamily="18" charset="0"/>
              </a:rPr>
              <a:t>T </a:t>
            </a:r>
            <a:r>
              <a:rPr lang="ru-RU" altLang="ru-RU" sz="2400">
                <a:cs typeface="Times New Roman" panose="02020603050405020304" pitchFamily="18" charset="0"/>
              </a:rPr>
              <a:t>&gt;</a:t>
            </a:r>
            <a:r>
              <a:rPr lang="ru-RU" altLang="ru-RU" sz="2400" i="1">
                <a:cs typeface="Times New Roman" panose="02020603050405020304" pitchFamily="18" charset="0"/>
              </a:rPr>
              <a:t> </a:t>
            </a:r>
            <a:r>
              <a:rPr lang="en-US" altLang="ru-RU" sz="2400" i="1">
                <a:cs typeface="Times New Roman" panose="02020603050405020304" pitchFamily="18" charset="0"/>
              </a:rPr>
              <a:t>T</a:t>
            </a:r>
            <a:r>
              <a:rPr lang="ru-RU" altLang="ru-RU" sz="2400" baseline="-30000">
                <a:cs typeface="Times New Roman" panose="02020603050405020304" pitchFamily="18" charset="0"/>
              </a:rPr>
              <a:t>К</a:t>
            </a:r>
            <a:r>
              <a:rPr lang="ru-RU" altLang="ru-RU" sz="2400">
                <a:cs typeface="Times New Roman" panose="02020603050405020304" pitchFamily="18" charset="0"/>
              </a:rPr>
              <a:t> ферромагнитные свойства у никеля исчезают и образец никеля падает.</a:t>
            </a:r>
          </a:p>
          <a:p>
            <a:pPr marL="0" indent="376238">
              <a:lnSpc>
                <a:spcPct val="80000"/>
              </a:lnSpc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 Остыв до температуры ниже точки Кюри, образец вновь притянется к магниту. Нагревшись, вновь падает и т. д. Эти периодические колебания будут продолжаться все время, </a:t>
            </a:r>
          </a:p>
          <a:p>
            <a:pPr marL="0" indent="376238">
              <a:lnSpc>
                <a:spcPct val="80000"/>
              </a:lnSpc>
              <a:buNone/>
            </a:pPr>
            <a:r>
              <a:rPr lang="ru-RU" altLang="ru-RU" sz="2400">
                <a:cs typeface="Times New Roman" panose="02020603050405020304" pitchFamily="18" charset="0"/>
              </a:rPr>
              <a:t>пока горит свеча или горелка.</a:t>
            </a:r>
            <a:endParaRPr lang="ru-RU" altLang="ru-RU" sz="2400"/>
          </a:p>
        </p:txBody>
      </p:sp>
      <p:sp>
        <p:nvSpPr>
          <p:cNvPr id="3481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D2AAE375-95E8-4B7C-B2B7-480E31D65DA6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1855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4967288" y="28717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35844" name="Picture 4" descr="10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95400"/>
            <a:ext cx="792480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1A72BA39-9835-4E89-B538-4F2537DA49A8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24701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2296625" y="329734"/>
            <a:ext cx="73431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latin typeface="Arial" panose="020B0604020202020204" pitchFamily="34" charset="0"/>
                <a:cs typeface="Times New Roman" panose="02020603050405020304" pitchFamily="18" charset="0"/>
              </a:rPr>
              <a:t>Температура Кюри </a:t>
            </a:r>
            <a:r>
              <a:rPr lang="en-US" altLang="ru-RU" sz="2800" b="1" i="1">
                <a:latin typeface="Arial" panose="020B0604020202020204" pitchFamily="34" charset="0"/>
                <a:cs typeface="Times New Roman" panose="02020603050405020304" pitchFamily="18" charset="0"/>
              </a:rPr>
              <a:t>T</a:t>
            </a:r>
            <a:r>
              <a:rPr lang="ru-RU" altLang="ru-RU" sz="2800" b="1" baseline="-30000">
                <a:latin typeface="Arial" panose="020B0604020202020204" pitchFamily="34" charset="0"/>
                <a:cs typeface="Times New Roman" panose="02020603050405020304" pitchFamily="18" charset="0"/>
              </a:rPr>
              <a:t>С</a:t>
            </a:r>
            <a:r>
              <a:rPr lang="ru-RU" altLang="ru-RU" sz="2800" b="1">
                <a:latin typeface="Arial" panose="020B0604020202020204" pitchFamily="34" charset="0"/>
                <a:cs typeface="Times New Roman" panose="02020603050405020304" pitchFamily="18" charset="0"/>
              </a:rPr>
              <a:t> ферромагнетиков</a:t>
            </a:r>
            <a:endParaRPr lang="ru-RU" altLang="ru-RU" sz="2800">
              <a:latin typeface="Arial" panose="020B0604020202020204" pitchFamily="34" charset="0"/>
            </a:endParaRPr>
          </a:p>
        </p:txBody>
      </p:sp>
      <p:graphicFrame>
        <p:nvGraphicFramePr>
          <p:cNvPr id="138376" name="Group 136"/>
          <p:cNvGraphicFramePr>
            <a:graphicFrameLocks noGrp="1"/>
          </p:cNvGraphicFramePr>
          <p:nvPr/>
        </p:nvGraphicFramePr>
        <p:xfrm>
          <a:off x="1524000" y="1052514"/>
          <a:ext cx="9144000" cy="1463675"/>
        </p:xfrm>
        <a:graphic>
          <a:graphicData uri="http://schemas.openxmlformats.org/drawingml/2006/table">
            <a:tbl>
              <a:tblPr/>
              <a:tblGrid>
                <a:gridCol w="1938338"/>
                <a:gridCol w="1106487"/>
                <a:gridCol w="1111250"/>
                <a:gridCol w="831850"/>
                <a:gridCol w="828675"/>
                <a:gridCol w="833438"/>
                <a:gridCol w="828675"/>
                <a:gridCol w="833437"/>
                <a:gridCol w="831850"/>
              </a:tblGrid>
              <a:tr h="518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Gd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Dy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Tm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Er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52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 Кюри,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289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899" name="Rectangle 128"/>
          <p:cNvSpPr>
            <a:spLocks noChangeArrowheads="1"/>
          </p:cNvSpPr>
          <p:nvPr/>
        </p:nvSpPr>
        <p:spPr bwMode="auto">
          <a:xfrm>
            <a:off x="1524001" y="37221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3690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70BB77A9-781B-43BF-BA6D-FC25C37549BE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6003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477000"/>
          </a:xfrm>
          <a:noFill/>
        </p:spPr>
        <p:txBody>
          <a:bodyPr/>
          <a:lstStyle/>
          <a:p>
            <a:pPr marL="0" indent="376238" algn="just"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5) Существование магнитного гистерезиса.</a:t>
            </a:r>
          </a:p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На (рис) показана петля гистерезиса – график зависимости намагниченности вещества от напряженности магнитного поля </a:t>
            </a:r>
            <a:r>
              <a:rPr lang="ru-RU" altLang="ru-RU" i="1">
                <a:cs typeface="Times New Roman" panose="02020603050405020304" pitchFamily="18" charset="0"/>
              </a:rPr>
              <a:t>Н</a:t>
            </a:r>
            <a:r>
              <a:rPr lang="ru-RU" altLang="ru-RU">
                <a:cs typeface="Times New Roman" panose="02020603050405020304" pitchFamily="18" charset="0"/>
              </a:rPr>
              <a:t>.</a:t>
            </a:r>
            <a:endParaRPr lang="ru-RU" altLang="ru-RU"/>
          </a:p>
          <a:p>
            <a:pPr marL="0" indent="376238">
              <a:buNone/>
            </a:pPr>
            <a:endParaRPr lang="ru-RU" altLang="ru-RU"/>
          </a:p>
          <a:p>
            <a:pPr marL="0" indent="376238">
              <a:buNone/>
            </a:pPr>
            <a:endParaRPr lang="ru-RU" altLang="ru-RU"/>
          </a:p>
          <a:p>
            <a:pPr marL="0" indent="376238">
              <a:buNone/>
            </a:pPr>
            <a:endParaRPr lang="ru-RU" altLang="ru-RU"/>
          </a:p>
          <a:p>
            <a:pPr marL="0" indent="376238">
              <a:buNone/>
            </a:pPr>
            <a:endParaRPr lang="ru-RU" altLang="ru-RU"/>
          </a:p>
          <a:p>
            <a:pPr marL="0" indent="376238">
              <a:buNone/>
            </a:pPr>
            <a:endParaRPr lang="ru-RU" altLang="ru-RU"/>
          </a:p>
          <a:p>
            <a:pPr marL="0" indent="376238">
              <a:buNone/>
            </a:pPr>
            <a:endParaRPr lang="ru-RU" altLang="ru-RU"/>
          </a:p>
          <a:p>
            <a:pPr marL="0" indent="376238">
              <a:buNone/>
            </a:pPr>
            <a:endParaRPr lang="ru-RU" altLang="ru-RU"/>
          </a:p>
          <a:p>
            <a:pPr marL="0" indent="376238">
              <a:buNone/>
            </a:pPr>
            <a:endParaRPr lang="ru-RU" altLang="ru-RU"/>
          </a:p>
          <a:p>
            <a:pPr marL="0" indent="376238">
              <a:buNone/>
            </a:pPr>
            <a:r>
              <a:rPr lang="ru-RU" altLang="ru-RU"/>
              <a:t>Рис. </a:t>
            </a:r>
          </a:p>
          <a:p>
            <a:pPr marL="0" indent="376238">
              <a:buNone/>
            </a:pPr>
            <a:endParaRPr lang="ru-RU" altLang="ru-RU"/>
          </a:p>
        </p:txBody>
      </p:sp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5076825" y="24431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92166" name="Picture 6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6" y="1836739"/>
            <a:ext cx="4968875" cy="485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7" name="Picture 7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1835151"/>
            <a:ext cx="4970462" cy="485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8" name="Picture 8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1835151"/>
            <a:ext cx="4970462" cy="485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3E45EB43-EE1F-4AE1-95A1-04BDD20B4A40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98265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991600" cy="6553200"/>
          </a:xfrm>
        </p:spPr>
        <p:txBody>
          <a:bodyPr/>
          <a:lstStyle/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Намагниченность </a:t>
            </a:r>
            <a:r>
              <a:rPr lang="en-US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J</a:t>
            </a:r>
            <a:r>
              <a:rPr lang="en-US" altLang="ru-RU" b="1" i="1" baseline="-30000">
                <a:solidFill>
                  <a:srgbClr val="993300"/>
                </a:solidFill>
                <a:cs typeface="Times New Roman" panose="02020603050405020304" pitchFamily="18" charset="0"/>
              </a:rPr>
              <a:t>S</a:t>
            </a:r>
            <a:r>
              <a:rPr lang="ru-RU" altLang="ru-RU">
                <a:cs typeface="Times New Roman" panose="02020603050405020304" pitchFamily="18" charset="0"/>
              </a:rPr>
              <a:t> при </a:t>
            </a:r>
            <a:r>
              <a:rPr lang="ru-RU" altLang="ru-RU" i="1">
                <a:cs typeface="Times New Roman" panose="02020603050405020304" pitchFamily="18" charset="0"/>
              </a:rPr>
              <a:t>Н = Н</a:t>
            </a:r>
            <a:r>
              <a:rPr lang="en-US" altLang="ru-RU" i="1" baseline="-30000">
                <a:cs typeface="Times New Roman" panose="02020603050405020304" pitchFamily="18" charset="0"/>
              </a:rPr>
              <a:t>S</a:t>
            </a:r>
            <a:r>
              <a:rPr lang="ru-RU" altLang="ru-RU">
                <a:cs typeface="Times New Roman" panose="02020603050405020304" pitchFamily="18" charset="0"/>
              </a:rPr>
              <a:t>  называется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намагниченность насыщения.</a:t>
            </a:r>
          </a:p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Намагниченность </a:t>
            </a:r>
            <a:r>
              <a:rPr lang="en-US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J</a:t>
            </a:r>
            <a:r>
              <a:rPr lang="en-US" altLang="ru-RU" b="1" i="1" baseline="-30000">
                <a:solidFill>
                  <a:srgbClr val="993300"/>
                </a:solidFill>
                <a:cs typeface="Times New Roman" panose="02020603050405020304" pitchFamily="18" charset="0"/>
              </a:rPr>
              <a:t>R</a:t>
            </a:r>
            <a:r>
              <a:rPr lang="ru-RU" altLang="ru-RU" b="1">
                <a:solidFill>
                  <a:srgbClr val="9933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при </a:t>
            </a:r>
            <a:r>
              <a:rPr lang="ru-RU" altLang="ru-RU" i="1">
                <a:cs typeface="Times New Roman" panose="02020603050405020304" pitchFamily="18" charset="0"/>
              </a:rPr>
              <a:t>Н = </a:t>
            </a:r>
            <a:r>
              <a:rPr lang="ru-RU" altLang="ru-RU">
                <a:cs typeface="Times New Roman" panose="02020603050405020304" pitchFamily="18" charset="0"/>
              </a:rPr>
              <a:t>0 называется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остаточной намагниченностью</a:t>
            </a:r>
            <a:r>
              <a:rPr lang="ru-RU" altLang="ru-RU">
                <a:cs typeface="Times New Roman" panose="02020603050405020304" pitchFamily="18" charset="0"/>
              </a:rPr>
              <a:t> (что служит для создания постоянных магнитов)</a:t>
            </a:r>
          </a:p>
          <a:p>
            <a:pPr marL="0" indent="376238"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Напряженность Н</a:t>
            </a:r>
            <a:r>
              <a:rPr lang="ru-RU" altLang="ru-RU" b="1" i="1" baseline="-30000">
                <a:solidFill>
                  <a:srgbClr val="993300"/>
                </a:solidFill>
                <a:cs typeface="Times New Roman" panose="02020603050405020304" pitchFamily="18" charset="0"/>
              </a:rPr>
              <a:t>с</a:t>
            </a:r>
            <a:r>
              <a:rPr lang="ru-RU" altLang="ru-RU" i="1">
                <a:cs typeface="Times New Roman" panose="02020603050405020304" pitchFamily="18" charset="0"/>
              </a:rPr>
              <a:t> магнитного поля, необходимая для размагничивания ферромагнетика, называется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коэрцитивной силой</a:t>
            </a:r>
            <a:r>
              <a:rPr lang="ru-RU" altLang="ru-RU">
                <a:cs typeface="Times New Roman" panose="02020603050405020304" pitchFamily="18" charset="0"/>
              </a:rPr>
              <a:t>. Она характеризует способность ферромагнетика сохранять намагниченное состояние.</a:t>
            </a:r>
          </a:p>
          <a:p>
            <a:pPr marL="0" indent="376238">
              <a:buNone/>
            </a:pPr>
            <a:r>
              <a:rPr lang="ru-RU" altLang="ru-RU">
                <a:solidFill>
                  <a:srgbClr val="993300"/>
                </a:solidFill>
                <a:cs typeface="Times New Roman" panose="02020603050405020304" pitchFamily="18" charset="0"/>
              </a:rPr>
              <a:t>Большой коэрцитивной силой</a:t>
            </a:r>
            <a:r>
              <a:rPr lang="ru-RU" altLang="ru-RU">
                <a:cs typeface="Times New Roman" panose="02020603050405020304" pitchFamily="18" charset="0"/>
              </a:rPr>
              <a:t> (широкой петлей гистерезиса) обладают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магнитотвердые</a:t>
            </a:r>
            <a:r>
              <a:rPr lang="ru-RU" altLang="ru-RU" b="1">
                <a:solidFill>
                  <a:srgbClr val="9933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материалы</a:t>
            </a:r>
            <a:r>
              <a:rPr lang="ru-RU" altLang="ru-RU">
                <a:cs typeface="Times New Roman" panose="02020603050405020304" pitchFamily="18" charset="0"/>
              </a:rPr>
              <a:t>, используемые для изготовления постоянных магнитов</a:t>
            </a:r>
          </a:p>
          <a:p>
            <a:pPr marL="0" indent="376238">
              <a:buNone/>
            </a:pP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993300"/>
                </a:solidFill>
                <a:cs typeface="Times New Roman" panose="02020603050405020304" pitchFamily="18" charset="0"/>
              </a:rPr>
              <a:t>Малую коэрцитивную силу</a:t>
            </a:r>
            <a:r>
              <a:rPr lang="ru-RU" altLang="ru-RU">
                <a:cs typeface="Times New Roman" panose="02020603050405020304" pitchFamily="18" charset="0"/>
              </a:rPr>
              <a:t> имеют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магнитомягкие материалы </a:t>
            </a:r>
            <a:r>
              <a:rPr lang="ru-RU" altLang="ru-RU" sz="2400">
                <a:solidFill>
                  <a:srgbClr val="993300"/>
                </a:solidFill>
                <a:cs typeface="Times New Roman" panose="02020603050405020304" pitchFamily="18" charset="0"/>
              </a:rPr>
              <a:t>(</a:t>
            </a:r>
            <a:r>
              <a:rPr lang="ru-RU" altLang="ru-RU" sz="2400">
                <a:cs typeface="Times New Roman" panose="02020603050405020304" pitchFamily="18" charset="0"/>
              </a:rPr>
              <a:t>используются  для изготовления трансформаторов).</a:t>
            </a:r>
            <a:endParaRPr lang="ru-RU" altLang="ru-RU" sz="2400" b="1">
              <a:solidFill>
                <a:srgbClr val="993300"/>
              </a:solidFill>
              <a:cs typeface="Times New Roman" panose="02020603050405020304" pitchFamily="18" charset="0"/>
            </a:endParaRPr>
          </a:p>
          <a:p>
            <a:pPr marL="0" indent="376238">
              <a:buNone/>
            </a:pPr>
            <a:endParaRPr lang="ru-RU" altLang="ru-RU" b="1">
              <a:solidFill>
                <a:srgbClr val="993300"/>
              </a:solidFill>
            </a:endParaRPr>
          </a:p>
        </p:txBody>
      </p:sp>
      <p:sp>
        <p:nvSpPr>
          <p:cNvPr id="3891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8506A3AD-A280-45F9-864D-A4BD623B4FB8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38412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10_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1" y="0"/>
            <a:ext cx="4987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C7C528D2-A7F1-463A-BE5E-E235D2BF9C67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5582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1774825" y="333376"/>
            <a:ext cx="871378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/>
              <a:t>	Измерение гиромагнитного отношения для ферромагнетиков показали, что </a:t>
            </a:r>
            <a:r>
              <a:rPr lang="ru-RU" altLang="ru-RU" b="1" i="1" u="sng">
                <a:solidFill>
                  <a:srgbClr val="CC3300"/>
                </a:solidFill>
              </a:rPr>
              <a:t>элементарными носителями магнетизма в них являются спиновые магнитные моменты электронов</a:t>
            </a:r>
            <a:r>
              <a:rPr lang="ru-RU" altLang="ru-RU"/>
              <a:t>.</a:t>
            </a:r>
          </a:p>
        </p:txBody>
      </p:sp>
      <p:sp>
        <p:nvSpPr>
          <p:cNvPr id="4096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898E00C9-53EB-49E8-B16A-A93B0218451E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61791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0"/>
            <a:ext cx="9324975" cy="6096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Самопроизвольно</a:t>
            </a:r>
            <a:r>
              <a:rPr lang="ru-RU" altLang="ru-RU">
                <a:cs typeface="Times New Roman" panose="02020603050405020304" pitchFamily="18" charset="0"/>
              </a:rPr>
              <a:t>  намагничиваются лишь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очень маленькие монокристаллы</a:t>
            </a:r>
            <a:r>
              <a:rPr lang="ru-RU" altLang="ru-RU">
                <a:cs typeface="Times New Roman" panose="02020603050405020304" pitchFamily="18" charset="0"/>
              </a:rPr>
              <a:t> ферромагнитных материалов, например никеля или железа.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>
                <a:cs typeface="Times New Roman" panose="02020603050405020304" pitchFamily="18" charset="0"/>
              </a:rPr>
              <a:t>Оказывается, что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большой исходный кусок железа разбит</a:t>
            </a:r>
            <a:r>
              <a:rPr lang="ru-RU" altLang="ru-RU">
                <a:cs typeface="Times New Roman" panose="02020603050405020304" pitchFamily="18" charset="0"/>
              </a:rPr>
              <a:t> на множество очень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маленьких</a:t>
            </a:r>
            <a:r>
              <a:rPr lang="ru-RU" altLang="ru-RU">
                <a:cs typeface="Times New Roman" panose="02020603050405020304" pitchFamily="18" charset="0"/>
              </a:rPr>
              <a:t> (10</a:t>
            </a:r>
            <a:r>
              <a:rPr lang="ru-RU" altLang="ru-RU" baseline="30000">
                <a:cs typeface="Times New Roman" panose="02020603050405020304" pitchFamily="18" charset="0"/>
              </a:rPr>
              <a:t>–2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ru-RU" altLang="ru-RU">
                <a:cs typeface="Times New Roman" panose="02020603050405020304" pitchFamily="18" charset="0"/>
              </a:rPr>
              <a:t> 10</a:t>
            </a:r>
            <a:r>
              <a:rPr lang="ru-RU" altLang="ru-RU" baseline="30000">
                <a:cs typeface="Times New Roman" panose="02020603050405020304" pitchFamily="18" charset="0"/>
              </a:rPr>
              <a:t>–3</a:t>
            </a:r>
            <a:r>
              <a:rPr lang="ru-RU" altLang="ru-RU">
                <a:cs typeface="Times New Roman" panose="02020603050405020304" pitchFamily="18" charset="0"/>
              </a:rPr>
              <a:t> см), полностью намагниченных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 областей </a:t>
            </a:r>
            <a:r>
              <a:rPr lang="ru-RU" altLang="ru-RU">
                <a:cs typeface="Times New Roman" panose="02020603050405020304" pitchFamily="18" charset="0"/>
              </a:rPr>
              <a:t>–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доменов</a:t>
            </a:r>
            <a:r>
              <a:rPr lang="ru-RU" altLang="ru-RU"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>
                <a:cs typeface="Times New Roman" panose="02020603050405020304" pitchFamily="18" charset="0"/>
              </a:rPr>
              <a:t> Векторы намагниченности доменов в отсутствие внешнего магнитного поля ориентированы таким образом, что </a:t>
            </a:r>
            <a:r>
              <a:rPr lang="ru-RU" altLang="ru-RU" b="1" i="1">
                <a:solidFill>
                  <a:srgbClr val="993300"/>
                </a:solidFill>
                <a:cs typeface="Times New Roman" panose="02020603050405020304" pitchFamily="18" charset="0"/>
              </a:rPr>
              <a:t>полный магнитный момент ферромагнитного материала равен нулю.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>
                <a:cs typeface="Times New Roman" panose="02020603050405020304" pitchFamily="18" charset="0"/>
              </a:rPr>
              <a:t> </a:t>
            </a:r>
            <a:endParaRPr lang="ru-RU" altLang="ru-RU" sz="2000"/>
          </a:p>
        </p:txBody>
      </p:sp>
      <p:pic>
        <p:nvPicPr>
          <p:cNvPr id="41987" name="Picture 7" descr="10_18"/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4" t="54930"/>
          <a:stretch>
            <a:fillRect/>
          </a:stretch>
        </p:blipFill>
        <p:spPr>
          <a:xfrm>
            <a:off x="3719513" y="4121150"/>
            <a:ext cx="3816350" cy="2736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8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183444B8-23AA-4603-AEB5-239AEAA454E4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39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1756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703388" y="0"/>
            <a:ext cx="8964612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ru-RU" sz="2400"/>
              <a:t>  Если бы в отсутствие поля кристалл железа был бы единым доменом, то это привело бы к возникновению значительного внешнего магнитного поля, содержащего значительную энергию (рис.).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/>
              <a:t>  Разбиваясь на домены, ферромагнитный кристалл уменьшает энергию магнитного поля.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/>
              <a:t>  При этом, разбиваясь на косоугольные области (рис. </a:t>
            </a:r>
            <a:r>
              <a:rPr lang="ru-RU" altLang="ru-RU" sz="2400" i="1"/>
              <a:t>г</a:t>
            </a:r>
            <a:r>
              <a:rPr lang="ru-RU" altLang="ru-RU" sz="2400"/>
              <a:t>), можно легко получить состояние ферромагнитного кристалла, из которого магнитное поле вообще не выходит. </a:t>
            </a:r>
          </a:p>
        </p:txBody>
      </p:sp>
      <p:pic>
        <p:nvPicPr>
          <p:cNvPr id="43011" name="Picture 3" descr="10_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4" y="3211514"/>
            <a:ext cx="4751387" cy="364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6711301B-0BC0-4023-9620-193D76E989DC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0946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52600" y="2359026"/>
            <a:ext cx="8540750" cy="4498975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000"/>
              <a:t>Рис. 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4605338" y="22860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44036" name="Picture 4" descr="10_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33375"/>
            <a:ext cx="7837488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EB20B221-EA91-4428-A610-7B3805529982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32942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477000"/>
          </a:xfrm>
        </p:spPr>
        <p:txBody>
          <a:bodyPr/>
          <a:lstStyle/>
          <a:p>
            <a:pPr marL="1588" indent="374650">
              <a:lnSpc>
                <a:spcPct val="80000"/>
              </a:lnSpc>
              <a:buNone/>
              <a:defRPr/>
            </a:pPr>
            <a:r>
              <a:rPr lang="ru-RU">
                <a:cs typeface="Times New Roman" pitchFamily="18" charset="0"/>
              </a:rPr>
              <a:t>Разбиение всего кристалла на домены уменьшает общую энергию системы пропорционально объему кристалла. </a:t>
            </a:r>
          </a:p>
          <a:p>
            <a:pPr marL="1588" indent="374650">
              <a:lnSpc>
                <a:spcPct val="80000"/>
              </a:lnSpc>
              <a:buNone/>
              <a:defRPr/>
            </a:pPr>
            <a:r>
              <a:rPr lang="ru-RU">
                <a:cs typeface="Times New Roman" pitchFamily="18" charset="0"/>
              </a:rPr>
              <a:t>В монокристалле реализуется такое разбиение на доменные структуры, которое соответствует минимуму свободной энергии ферромагнетика.</a:t>
            </a:r>
          </a:p>
          <a:p>
            <a:pPr marL="1588" indent="374650">
              <a:lnSpc>
                <a:spcPct val="80000"/>
              </a:lnSpc>
              <a:buNone/>
              <a:defRPr/>
            </a:pPr>
            <a:r>
              <a:rPr lang="ru-RU">
                <a:cs typeface="Times New Roman" pitchFamily="18" charset="0"/>
              </a:rPr>
              <a:t> Если поместить ферромагнетик, разбитый на домены, во внешнее магнитное поле, то в нем начинается движение доменных стенок. Они перемещаются таким образом, чтобы областей с ориентацией вектора намагниченности по полю стало больше, чем областей с противоположной ориентацией.</a:t>
            </a:r>
          </a:p>
          <a:p>
            <a:pPr marL="1588" indent="374650">
              <a:lnSpc>
                <a:spcPct val="80000"/>
              </a:lnSpc>
              <a:buNone/>
              <a:defRPr/>
            </a:pPr>
            <a:r>
              <a:rPr lang="ru-RU">
                <a:cs typeface="Times New Roman" pitchFamily="18" charset="0"/>
              </a:rPr>
              <a:t> Такое движение доменных стенок понижает энергию ферромагнетика во внешнем магнитном поле. </a:t>
            </a:r>
          </a:p>
          <a:p>
            <a:pPr marL="1588" indent="374650">
              <a:lnSpc>
                <a:spcPct val="80000"/>
              </a:lnSpc>
              <a:buNone/>
              <a:defRPr/>
            </a:pPr>
            <a:r>
              <a:rPr lang="ru-RU">
                <a:cs typeface="Times New Roman" pitchFamily="18" charset="0"/>
              </a:rPr>
              <a:t>По мере нарастания магнитного поля весь кристалл превращается в один большой домен с магнитным моментом, ориентированным по полю (рис.).</a:t>
            </a:r>
            <a:endParaRPr lang="ru-RU"/>
          </a:p>
        </p:txBody>
      </p:sp>
      <p:sp>
        <p:nvSpPr>
          <p:cNvPr id="4505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04A762BE-F44B-41C3-95CC-10EC43BD70B7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53317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52600" y="2359026"/>
            <a:ext cx="8540750" cy="449897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605338" y="22860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46084" name="Picture 4" descr="10_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33375"/>
            <a:ext cx="7837488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6DC9F32D-F21E-4DB5-8FE8-BD56D16F9CF3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5921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10_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4146550"/>
            <a:ext cx="5653088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5"/>
          <p:cNvSpPr>
            <a:spLocks noChangeArrowheads="1"/>
          </p:cNvSpPr>
          <p:nvPr/>
        </p:nvSpPr>
        <p:spPr bwMode="auto">
          <a:xfrm>
            <a:off x="1524000" y="2609504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                </a:t>
            </a:r>
            <a:r>
              <a:rPr lang="ru-RU" altLang="ru-RU" sz="2800"/>
              <a:t>Схема эксперимента по наблюдению эффекта Баркгаузена – скачкообразное изменение намагничивания ферромагнетика сопровождается щелчками в динамике</a:t>
            </a:r>
          </a:p>
        </p:txBody>
      </p:sp>
      <p:sp>
        <p:nvSpPr>
          <p:cNvPr id="47108" name="Rectangle 6"/>
          <p:cNvSpPr>
            <a:spLocks noChangeArrowheads="1"/>
          </p:cNvSpPr>
          <p:nvPr/>
        </p:nvSpPr>
        <p:spPr bwMode="auto">
          <a:xfrm>
            <a:off x="1703388" y="179954"/>
            <a:ext cx="896461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            </a:t>
            </a:r>
            <a:r>
              <a:rPr lang="ru-RU" altLang="ru-RU" sz="2800"/>
              <a:t>Движение доменных стенок приводит к характерному шуму по мере того, как увеличивается магнитное поле.    	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	Впервые этот эффект наблюдался в 1919 г. немецким профессором Г. Г. Баркгаузеном (1881–1956).</a:t>
            </a:r>
            <a:r>
              <a:rPr lang="ru-RU" altLang="ru-RU" sz="2400"/>
              <a:t> </a:t>
            </a:r>
          </a:p>
        </p:txBody>
      </p:sp>
      <p:sp>
        <p:nvSpPr>
          <p:cNvPr id="4710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37B800E0-80D8-4D3A-A08C-D53312AAA92B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0146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10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1" y="1"/>
            <a:ext cx="71294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5"/>
          <p:cNvSpPr>
            <a:spLocks noChangeArrowheads="1"/>
          </p:cNvSpPr>
          <p:nvPr/>
        </p:nvSpPr>
        <p:spPr bwMode="auto">
          <a:xfrm>
            <a:off x="1703388" y="3349626"/>
            <a:ext cx="8964612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	Намагничивание поликристаллического ферромагнетика: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i="1"/>
              <a:t>a</a:t>
            </a:r>
            <a:r>
              <a:rPr lang="ru-RU" altLang="ru-RU" sz="2800"/>
              <a:t> – область обратимого намагничивания;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 </a:t>
            </a:r>
            <a:r>
              <a:rPr lang="en-US" altLang="ru-RU" sz="2800" i="1"/>
              <a:t>b</a:t>
            </a:r>
            <a:r>
              <a:rPr lang="ru-RU" altLang="ru-RU" sz="2800"/>
              <a:t>, </a:t>
            </a:r>
            <a:r>
              <a:rPr lang="en-US" altLang="ru-RU" sz="2800" i="1"/>
              <a:t>c</a:t>
            </a:r>
            <a:r>
              <a:rPr lang="ru-RU" altLang="ru-RU" sz="2800"/>
              <a:t> –  необратимое намагничивание;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 </a:t>
            </a:r>
            <a:r>
              <a:rPr lang="en-US" altLang="ru-RU" sz="2800" i="1"/>
              <a:t>d</a:t>
            </a:r>
            <a:r>
              <a:rPr lang="ru-RU" altLang="ru-RU" sz="2800"/>
              <a:t> – изменение намагничивания при выключении внешнего магнитного поля.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Вставка – увеличенный детальный ход процесса намагничивания</a:t>
            </a:r>
          </a:p>
        </p:txBody>
      </p:sp>
      <p:sp>
        <p:nvSpPr>
          <p:cNvPr id="4813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8E673472-A781-4894-8E4C-2C6F536585AB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84316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8839200" cy="6948488"/>
          </a:xfrm>
        </p:spPr>
        <p:txBody>
          <a:bodyPr>
            <a:normAutofit lnSpcReduction="10000"/>
          </a:bodyPr>
          <a:lstStyle/>
          <a:p>
            <a:pPr marL="0" indent="376238" algn="just">
              <a:lnSpc>
                <a:spcPct val="80000"/>
              </a:lnSpc>
              <a:buNone/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   </a:t>
            </a:r>
            <a:r>
              <a:rPr lang="ru-RU" altLang="ru-RU" dirty="0" err="1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Ферромагнитные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материалы играют огромную роль в самых различных областях современной техники.    </a:t>
            </a:r>
            <a:r>
              <a:rPr lang="ru-RU" altLang="ru-RU" dirty="0">
                <a:cs typeface="Times New Roman" pitchFamily="18" charset="0"/>
              </a:rPr>
              <a:t>	</a:t>
            </a:r>
            <a:r>
              <a:rPr lang="ru-RU" altLang="ru-RU" b="1" i="1" dirty="0" err="1">
                <a:solidFill>
                  <a:srgbClr val="993300"/>
                </a:solidFill>
                <a:cs typeface="Times New Roman" pitchFamily="18" charset="0"/>
              </a:rPr>
              <a:t>Магнитомягкие</a:t>
            </a:r>
            <a:r>
              <a:rPr lang="ru-RU" altLang="ru-RU" dirty="0">
                <a:cs typeface="Times New Roman" pitchFamily="18" charset="0"/>
              </a:rPr>
              <a:t> материалы используются в электротехнике при изготовлении </a:t>
            </a:r>
            <a:r>
              <a:rPr lang="ru-RU" altLang="ru-RU" dirty="0">
                <a:solidFill>
                  <a:srgbClr val="993300"/>
                </a:solidFill>
                <a:cs typeface="Times New Roman" pitchFamily="18" charset="0"/>
              </a:rPr>
              <a:t>трансформаторов, электромоторов, генераторов, в слаботочной технике связи и радиотехнике; </a:t>
            </a:r>
          </a:p>
          <a:p>
            <a:pPr marL="0" indent="376238" algn="just">
              <a:lnSpc>
                <a:spcPct val="80000"/>
              </a:lnSpc>
              <a:buNone/>
              <a:defRPr/>
            </a:pPr>
            <a:r>
              <a:rPr lang="ru-RU" altLang="ru-RU" dirty="0">
                <a:cs typeface="Times New Roman" pitchFamily="18" charset="0"/>
              </a:rPr>
              <a:t>    </a:t>
            </a:r>
            <a:r>
              <a:rPr lang="ru-RU" altLang="ru-RU" b="1" i="1" dirty="0" err="1">
                <a:solidFill>
                  <a:srgbClr val="993300"/>
                </a:solidFill>
                <a:cs typeface="Times New Roman" pitchFamily="18" charset="0"/>
              </a:rPr>
              <a:t>Магнитожесткие</a:t>
            </a:r>
            <a:r>
              <a:rPr lang="ru-RU" altLang="ru-RU" dirty="0">
                <a:cs typeface="Times New Roman" pitchFamily="18" charset="0"/>
              </a:rPr>
              <a:t> материалы применяют при изготовлении </a:t>
            </a:r>
            <a:r>
              <a:rPr lang="ru-RU" altLang="ru-RU" dirty="0">
                <a:solidFill>
                  <a:srgbClr val="993300"/>
                </a:solidFill>
                <a:cs typeface="Times New Roman" pitchFamily="18" charset="0"/>
              </a:rPr>
              <a:t>постоянных магнитов</a:t>
            </a:r>
            <a:r>
              <a:rPr lang="ru-RU" altLang="ru-RU" dirty="0">
                <a:cs typeface="Times New Roman" pitchFamily="18" charset="0"/>
              </a:rPr>
              <a:t>.</a:t>
            </a:r>
          </a:p>
          <a:p>
            <a:pPr marL="0" indent="376238">
              <a:lnSpc>
                <a:spcPct val="80000"/>
              </a:lnSpc>
              <a:buNone/>
              <a:defRPr/>
            </a:pPr>
            <a:r>
              <a:rPr lang="ru-RU" altLang="ru-RU" dirty="0">
                <a:cs typeface="Times New Roman" pitchFamily="18" charset="0"/>
              </a:rPr>
              <a:t>Широкое распространение </a:t>
            </a:r>
            <a:r>
              <a:rPr lang="ru-RU" altLang="ru-RU" dirty="0">
                <a:solidFill>
                  <a:srgbClr val="993300"/>
                </a:solidFill>
                <a:cs typeface="Times New Roman" pitchFamily="18" charset="0"/>
              </a:rPr>
              <a:t>в радиотехнике</a:t>
            </a:r>
            <a:r>
              <a:rPr lang="ru-RU" altLang="ru-RU" dirty="0">
                <a:cs typeface="Times New Roman" pitchFamily="18" charset="0"/>
              </a:rPr>
              <a:t>, особенно в высокочастотной радиотехнике получили </a:t>
            </a:r>
            <a:r>
              <a:rPr lang="ru-RU" altLang="ru-RU" b="1" i="1" dirty="0">
                <a:solidFill>
                  <a:srgbClr val="993300"/>
                </a:solidFill>
                <a:cs typeface="Times New Roman" pitchFamily="18" charset="0"/>
              </a:rPr>
              <a:t>ферриты</a:t>
            </a:r>
            <a:r>
              <a:rPr lang="ru-RU" altLang="ru-RU" dirty="0">
                <a:cs typeface="Times New Roman" pitchFamily="18" charset="0"/>
              </a:rPr>
              <a:t> – </a:t>
            </a:r>
            <a:r>
              <a:rPr lang="ru-RU" altLang="ru-RU" dirty="0" err="1">
                <a:cs typeface="Times New Roman" pitchFamily="18" charset="0"/>
              </a:rPr>
              <a:t>ферромагнитные</a:t>
            </a:r>
            <a:r>
              <a:rPr lang="ru-RU" altLang="ru-RU" dirty="0">
                <a:cs typeface="Times New Roman" pitchFamily="18" charset="0"/>
              </a:rPr>
              <a:t> неметаллические материалы – соединения окиси железа (</a:t>
            </a:r>
            <a:r>
              <a:rPr lang="en-US" altLang="ru-RU" dirty="0">
                <a:cs typeface="Times New Roman" pitchFamily="18" charset="0"/>
              </a:rPr>
              <a:t>Fe</a:t>
            </a:r>
            <a:r>
              <a:rPr lang="ru-RU" altLang="ru-RU" baseline="-30000" dirty="0">
                <a:cs typeface="Times New Roman" pitchFamily="18" charset="0"/>
              </a:rPr>
              <a:t>2</a:t>
            </a:r>
            <a:r>
              <a:rPr lang="en-US" altLang="ru-RU" dirty="0">
                <a:cs typeface="Times New Roman" pitchFamily="18" charset="0"/>
              </a:rPr>
              <a:t>O</a:t>
            </a:r>
            <a:r>
              <a:rPr lang="ru-RU" altLang="ru-RU" baseline="-30000" dirty="0">
                <a:cs typeface="Times New Roman" pitchFamily="18" charset="0"/>
              </a:rPr>
              <a:t>3</a:t>
            </a:r>
            <a:r>
              <a:rPr lang="ru-RU" altLang="ru-RU" dirty="0">
                <a:cs typeface="Times New Roman" pitchFamily="18" charset="0"/>
              </a:rPr>
              <a:t>) с окислами других металлов. </a:t>
            </a:r>
          </a:p>
          <a:p>
            <a:pPr marL="0" indent="376238">
              <a:lnSpc>
                <a:spcPct val="80000"/>
              </a:lnSpc>
              <a:buNone/>
              <a:defRPr/>
            </a:pPr>
            <a:r>
              <a:rPr lang="ru-RU" altLang="ru-RU" dirty="0">
                <a:cs typeface="Times New Roman" pitchFamily="18" charset="0"/>
              </a:rPr>
              <a:t>Ферриты сочетают </a:t>
            </a:r>
            <a:r>
              <a:rPr lang="ru-RU" altLang="ru-RU" dirty="0" err="1">
                <a:cs typeface="Times New Roman" pitchFamily="18" charset="0"/>
              </a:rPr>
              <a:t>ферромагнитные</a:t>
            </a:r>
            <a:r>
              <a:rPr lang="ru-RU" altLang="ru-RU" dirty="0">
                <a:cs typeface="Times New Roman" pitchFamily="18" charset="0"/>
              </a:rPr>
              <a:t> и полупроводниковые свойства, именно с этим связано их применение как магнитных материалов в радиоэлектронике и вычислительной технике.</a:t>
            </a:r>
          </a:p>
          <a:p>
            <a:pPr marL="0" indent="376238">
              <a:lnSpc>
                <a:spcPct val="80000"/>
              </a:lnSpc>
              <a:buNone/>
              <a:defRPr/>
            </a:pPr>
            <a:r>
              <a:rPr lang="ru-RU" altLang="ru-RU" dirty="0">
                <a:cs typeface="Times New Roman" pitchFamily="18" charset="0"/>
              </a:rPr>
              <a:t> </a:t>
            </a:r>
            <a:r>
              <a:rPr lang="ru-RU" altLang="ru-RU" sz="2400" dirty="0">
                <a:cs typeface="Times New Roman" pitchFamily="18" charset="0"/>
              </a:rPr>
              <a:t>Ферриты обладают высоким значениями намагниченности и температурами Кюри.</a:t>
            </a:r>
            <a:r>
              <a:rPr lang="ru-RU" altLang="ru-RU" dirty="0"/>
              <a:t> </a:t>
            </a:r>
          </a:p>
        </p:txBody>
      </p:sp>
      <p:sp>
        <p:nvSpPr>
          <p:cNvPr id="4915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0A393A2E-194B-42C6-B8E5-5C21A4D5ACF6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56514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52400"/>
            <a:ext cx="8839200" cy="6477000"/>
          </a:xfrm>
        </p:spPr>
        <p:txBody>
          <a:bodyPr/>
          <a:lstStyle/>
          <a:p>
            <a:pPr marL="0" indent="376238">
              <a:buNone/>
            </a:pPr>
            <a:r>
              <a:rPr lang="ru-RU" altLang="ru-RU" b="1">
                <a:cs typeface="Times New Roman" panose="02020603050405020304" pitchFamily="18" charset="0"/>
              </a:rPr>
              <a:t>Магнитные материалы широко используются в традиционной технологии записи информации в винчестере (рис.).</a:t>
            </a:r>
            <a:r>
              <a:rPr lang="ru-RU" altLang="ru-RU" sz="2200">
                <a:cs typeface="Times New Roman" panose="02020603050405020304" pitchFamily="18" charset="0"/>
              </a:rPr>
              <a:t> </a:t>
            </a:r>
            <a:endParaRPr lang="ru-RU" altLang="ru-RU" sz="2200"/>
          </a:p>
        </p:txBody>
      </p:sp>
      <p:sp>
        <p:nvSpPr>
          <p:cNvPr id="50179" name="Rectangle 5"/>
          <p:cNvSpPr>
            <a:spLocks noChangeArrowheads="1"/>
          </p:cNvSpPr>
          <p:nvPr/>
        </p:nvSpPr>
        <p:spPr bwMode="auto">
          <a:xfrm>
            <a:off x="5224463" y="244792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50180" name="Picture 4" descr="10_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1484314"/>
            <a:ext cx="4776788" cy="53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2C07BF8B-A84B-4735-B779-50B627B37F0A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4211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1703389" y="0"/>
            <a:ext cx="8713787" cy="699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000"/>
              <a:t>     Магнитное вещество нанесено тонким слоем на основу твердого диска.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000"/>
              <a:t>      Каждый бит информации представлен группой магнитных доменов (в идеальном случае – одним доменом).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000"/>
              <a:t>      Для перемагничивания домена (изменения направления вектора его намагниченности) используется поле записывающей головки.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000"/>
              <a:t>     Энергия, необходимая для этого, зависит от объема домена и наличия дополнительных стабилизирующих слоев, препятствующих самопроизвольной потере информации.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/>
              <a:t>     При этом используется запись на вертикально ориентированные домены и достигается плотность записи до 450 Гб/см2 (в обычных винчестерах в 10 раз меньше).</a:t>
            </a:r>
          </a:p>
        </p:txBody>
      </p:sp>
      <p:sp>
        <p:nvSpPr>
          <p:cNvPr id="5120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C4B3B470-AECC-4CD7-B0F4-E216BDDA397C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7482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10-1"/>
          <p:cNvPicPr>
            <a:picLocks noChangeAspect="1" noChangeArrowheads="1"/>
          </p:cNvPicPr>
          <p:nvPr/>
        </p:nvPicPr>
        <p:blipFill>
          <a:blip r:embed="rId2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26988"/>
            <a:ext cx="9144000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703389" y="3856038"/>
            <a:ext cx="8893175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600"/>
              <a:t>Схема установки цифровой записи информации: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600"/>
              <a:t> </a:t>
            </a:r>
            <a:r>
              <a:rPr lang="ru-RU" altLang="ru-RU" sz="2600" i="1"/>
              <a:t>1</a:t>
            </a:r>
            <a:r>
              <a:rPr lang="ru-RU" altLang="ru-RU" sz="2600"/>
              <a:t> </a:t>
            </a:r>
            <a:r>
              <a:rPr lang="ru-RU" altLang="ru-RU" sz="2600">
                <a:sym typeface="Symbol" panose="05050102010706020507" pitchFamily="18" charset="2"/>
              </a:rPr>
              <a:t></a:t>
            </a:r>
            <a:r>
              <a:rPr lang="ru-RU" altLang="ru-RU" sz="2600"/>
              <a:t> лазер; </a:t>
            </a:r>
            <a:r>
              <a:rPr lang="ru-RU" altLang="ru-RU" sz="2600" i="1">
                <a:sym typeface="Symbol" panose="05050102010706020507" pitchFamily="18" charset="2"/>
              </a:rPr>
              <a:t>2</a:t>
            </a:r>
            <a:r>
              <a:rPr lang="ru-RU" altLang="ru-RU" sz="2600">
                <a:sym typeface="Symbol" panose="05050102010706020507" pitchFamily="18" charset="2"/>
              </a:rPr>
              <a:t> </a:t>
            </a:r>
            <a:r>
              <a:rPr lang="ru-RU" altLang="ru-RU" sz="2600"/>
              <a:t> оптическая система; </a:t>
            </a:r>
            <a:r>
              <a:rPr lang="ru-RU" altLang="ru-RU" sz="2600" i="1">
                <a:sym typeface="Symbol" panose="05050102010706020507" pitchFamily="18" charset="2"/>
              </a:rPr>
              <a:t>3</a:t>
            </a:r>
            <a:r>
              <a:rPr lang="ru-RU" altLang="ru-RU" sz="2600">
                <a:sym typeface="Symbol" panose="05050102010706020507" pitchFamily="18" charset="2"/>
              </a:rPr>
              <a:t> </a:t>
            </a:r>
            <a:r>
              <a:rPr lang="ru-RU" altLang="ru-RU" sz="2600"/>
              <a:t> диск-оригинал;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600" i="1">
                <a:sym typeface="Symbol" panose="05050102010706020507" pitchFamily="18" charset="2"/>
              </a:rPr>
              <a:t>4</a:t>
            </a:r>
            <a:r>
              <a:rPr lang="ru-RU" altLang="ru-RU" sz="2600">
                <a:sym typeface="Symbol" panose="05050102010706020507" pitchFamily="18" charset="2"/>
              </a:rPr>
              <a:t> </a:t>
            </a:r>
            <a:r>
              <a:rPr lang="ru-RU" altLang="ru-RU" sz="2600"/>
              <a:t> электропривод вращения диска; </a:t>
            </a:r>
            <a:r>
              <a:rPr lang="ru-RU" altLang="ru-RU" sz="2600" i="1">
                <a:sym typeface="Symbol" panose="05050102010706020507" pitchFamily="18" charset="2"/>
              </a:rPr>
              <a:t>5</a:t>
            </a:r>
            <a:r>
              <a:rPr lang="ru-RU" altLang="ru-RU" sz="2600">
                <a:sym typeface="Symbol" panose="05050102010706020507" pitchFamily="18" charset="2"/>
              </a:rPr>
              <a:t> </a:t>
            </a:r>
            <a:r>
              <a:rPr lang="ru-RU" altLang="ru-RU" sz="2600"/>
              <a:t> модулятор;</a:t>
            </a:r>
            <a:r>
              <a:rPr lang="ru-RU" altLang="ru-RU" sz="2600">
                <a:sym typeface="Symbol" panose="05050102010706020507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600" i="1">
                <a:sym typeface="Symbol" panose="05050102010706020507" pitchFamily="18" charset="2"/>
              </a:rPr>
              <a:t>6</a:t>
            </a:r>
            <a:r>
              <a:rPr lang="ru-RU" altLang="ru-RU" sz="2600">
                <a:sym typeface="Symbol" panose="05050102010706020507" pitchFamily="18" charset="2"/>
              </a:rPr>
              <a:t> </a:t>
            </a:r>
            <a:r>
              <a:rPr lang="ru-RU" altLang="ru-RU" sz="2600"/>
              <a:t> электропривод</a:t>
            </a:r>
            <a:r>
              <a:rPr lang="ru-RU" altLang="ru-RU" sz="2600">
                <a:sym typeface="Symbol" panose="05050102010706020507" pitchFamily="18" charset="2"/>
              </a:rPr>
              <a:t>   поперечного   смещения   объектива;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600" i="1">
                <a:sym typeface="Symbol" panose="05050102010706020507" pitchFamily="18" charset="2"/>
              </a:rPr>
              <a:t>7</a:t>
            </a:r>
            <a:r>
              <a:rPr lang="ru-RU" altLang="ru-RU" sz="2600">
                <a:sym typeface="Symbol" panose="05050102010706020507" pitchFamily="18" charset="2"/>
              </a:rPr>
              <a:t> </a:t>
            </a:r>
            <a:r>
              <a:rPr lang="ru-RU" altLang="ru-RU" sz="2600"/>
              <a:t> электродинамический</a:t>
            </a:r>
            <a:r>
              <a:rPr lang="ru-RU" altLang="ru-RU" sz="2600">
                <a:sym typeface="Symbol" panose="05050102010706020507" pitchFamily="18" charset="2"/>
              </a:rPr>
              <a:t>  двигатель;</a:t>
            </a:r>
            <a:endParaRPr lang="en-US" altLang="ru-RU" sz="2600">
              <a:sym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600" i="1">
                <a:sym typeface="Symbol" panose="05050102010706020507" pitchFamily="18" charset="2"/>
              </a:rPr>
              <a:t>8</a:t>
            </a:r>
            <a:r>
              <a:rPr lang="ru-RU" altLang="ru-RU" sz="2600">
                <a:sym typeface="Symbol" panose="05050102010706020507" pitchFamily="18" charset="2"/>
              </a:rPr>
              <a:t> </a:t>
            </a:r>
            <a:r>
              <a:rPr lang="ru-RU" altLang="ru-RU" sz="2600"/>
              <a:t> емкостной датчик ошибок</a:t>
            </a:r>
            <a:r>
              <a:rPr lang="ru-RU" altLang="ru-RU" sz="2600">
                <a:sym typeface="Symbol" panose="05050102010706020507" pitchFamily="18" charset="2"/>
              </a:rPr>
              <a:t>  фокусировки; </a:t>
            </a:r>
            <a:r>
              <a:rPr lang="ru-RU" altLang="ru-RU" sz="2600" i="1">
                <a:sym typeface="Symbol" panose="05050102010706020507" pitchFamily="18" charset="2"/>
              </a:rPr>
              <a:t>9</a:t>
            </a:r>
            <a:r>
              <a:rPr lang="ru-RU" altLang="ru-RU" sz="2600">
                <a:sym typeface="Symbol" panose="05050102010706020507" pitchFamily="18" charset="2"/>
              </a:rPr>
              <a:t> </a:t>
            </a:r>
            <a:r>
              <a:rPr lang="ru-RU" altLang="ru-RU" sz="2600"/>
              <a:t> система</a:t>
            </a:r>
            <a:r>
              <a:rPr lang="ru-RU" altLang="ru-RU" sz="2600">
                <a:sym typeface="Symbol" panose="05050102010706020507" pitchFamily="18" charset="2"/>
              </a:rPr>
              <a:t>  стабилизации  частоты  вращения  двигателя  </a:t>
            </a:r>
            <a:r>
              <a:rPr lang="ru-RU" altLang="ru-RU" sz="2600" i="1">
                <a:sym typeface="Symbol" panose="05050102010706020507" pitchFamily="18" charset="2"/>
              </a:rPr>
              <a:t>4</a:t>
            </a:r>
            <a:r>
              <a:rPr lang="ru-RU" altLang="ru-RU" sz="2600">
                <a:sym typeface="Symbol" panose="05050102010706020507" pitchFamily="18" charset="2"/>
              </a:rPr>
              <a:t> </a:t>
            </a:r>
          </a:p>
        </p:txBody>
      </p:sp>
      <p:sp>
        <p:nvSpPr>
          <p:cNvPr id="5222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0EC510CE-04FD-403A-ADD6-BB7B499EAA45}" type="slidenum">
              <a:rPr lang="ru-RU" altLang="ru-RU" sz="1400">
                <a:solidFill>
                  <a:srgbClr val="FFFFFF"/>
                </a:solidFill>
              </a:rPr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49</a:t>
            </a:fld>
            <a:endParaRPr lang="ru-RU" altLang="ru-RU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38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kstu.kz/~yas/theory_lw/70/pixels_cd.gif"/>
          <p:cNvPicPr>
            <a:picLocks noChangeAspect="1" noChangeArrowheads="1"/>
          </p:cNvPicPr>
          <p:nvPr>
            <p:ph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4826" y="1117601"/>
            <a:ext cx="8640763" cy="2024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668463" y="4017963"/>
            <a:ext cx="8964612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600"/>
              <a:t>Примерно так выглядит поверхность компакт-диска при большом увеличении (черным цветом показаны участки с нарушенным отражающим слоем)</a:t>
            </a:r>
          </a:p>
        </p:txBody>
      </p:sp>
      <p:sp>
        <p:nvSpPr>
          <p:cNvPr id="5325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C82DEB7E-8F76-4144-AC8F-08EF304966A5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603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812925" y="415926"/>
            <a:ext cx="8675688" cy="588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/>
              <a:t>В структуре CD-R диска можно выделить пять слоев. Изначально изготавливается пластмассовая основа диска </a:t>
            </a:r>
            <a:r>
              <a:rPr lang="ru-RU" altLang="ru-RU" sz="2000">
                <a:sym typeface="Symbol" panose="05050102010706020507" pitchFamily="18" charset="2"/>
              </a:rPr>
              <a:t></a:t>
            </a:r>
            <a:r>
              <a:rPr lang="ru-RU" altLang="ru-RU" sz="2000"/>
              <a:t> поликарбонат (</a:t>
            </a:r>
            <a:r>
              <a:rPr lang="ru-RU" altLang="ru-RU" sz="2000" i="1">
                <a:sym typeface="Symbol" panose="05050102010706020507" pitchFamily="18" charset="2"/>
              </a:rPr>
              <a:t>Е</a:t>
            </a:r>
            <a:r>
              <a:rPr lang="ru-RU" altLang="ru-RU" sz="2000">
                <a:sym typeface="Symbol" panose="05050102010706020507" pitchFamily="18" charset="2"/>
              </a:rPr>
              <a:t>), которая составляет основную часть CD-R и придает ему необходимую прочность и форму. На готовую пластмассовую форму наносится активный слой (</a:t>
            </a:r>
            <a:r>
              <a:rPr lang="ru-RU" altLang="ru-RU" sz="2000" i="1">
                <a:sym typeface="Symbol" panose="05050102010706020507" pitchFamily="18" charset="2"/>
              </a:rPr>
              <a:t>D</a:t>
            </a:r>
            <a:r>
              <a:rPr lang="ru-RU" altLang="ru-RU" sz="2000">
                <a:sym typeface="Symbol" panose="05050102010706020507" pitchFamily="18" charset="2"/>
              </a:rPr>
              <a:t>). Этот слой позволяет осуществлять запись на диск и определяет его надежность и качество считывания информации в дальнейшем. После того, как был нанесен активный слой, диск покрывается специальным слоем светоотражающего материала (</a:t>
            </a:r>
            <a:r>
              <a:rPr lang="ru-RU" altLang="ru-RU" sz="2000" i="1">
                <a:sym typeface="Symbol" panose="05050102010706020507" pitchFamily="18" charset="2"/>
              </a:rPr>
              <a:t>C</a:t>
            </a:r>
            <a:r>
              <a:rPr lang="ru-RU" altLang="ru-RU" sz="2000">
                <a:sym typeface="Symbol" panose="05050102010706020507" pitchFamily="18" charset="2"/>
              </a:rPr>
              <a:t>). Завершающим этапом изготовления диска является нанесение защитного слоя (</a:t>
            </a:r>
            <a:r>
              <a:rPr lang="ru-RU" altLang="ru-RU" sz="2000" i="1">
                <a:sym typeface="Symbol" panose="05050102010706020507" pitchFamily="18" charset="2"/>
              </a:rPr>
              <a:t>В</a:t>
            </a:r>
            <a:r>
              <a:rPr lang="ru-RU" altLang="ru-RU" sz="2000">
                <a:sym typeface="Symbol" panose="05050102010706020507" pitchFamily="18" charset="2"/>
              </a:rPr>
              <a:t>), на который наносится изображение (</a:t>
            </a:r>
            <a:r>
              <a:rPr lang="ru-RU" altLang="ru-RU" sz="2000" i="1">
                <a:sym typeface="Symbol" panose="05050102010706020507" pitchFamily="18" charset="2"/>
              </a:rPr>
              <a:t>А</a:t>
            </a:r>
            <a:r>
              <a:rPr lang="ru-RU" altLang="ru-RU" sz="2000">
                <a:sym typeface="Symbol" panose="05050102010706020507" pitchFamily="18" charset="2"/>
              </a:rPr>
              <a:t>). Основное отличие всех CD-R в слое (</a:t>
            </a:r>
            <a:r>
              <a:rPr lang="ru-RU" altLang="ru-RU" sz="2000" i="1">
                <a:sym typeface="Symbol" panose="05050102010706020507" pitchFamily="18" charset="2"/>
              </a:rPr>
              <a:t>D</a:t>
            </a:r>
            <a:r>
              <a:rPr lang="ru-RU" altLang="ru-RU" sz="2000">
                <a:sym typeface="Symbol" panose="05050102010706020507" pitchFamily="18" charset="2"/>
              </a:rPr>
              <a:t>). На сегодняшний день существуют две разновидности красителей для этого слоя, на основе цианина и на основе фталоцианина. Цианиновый краситель обладает сине-зеленым (большинство дисков TDK) или насыщенно синим (Verbatim, серия «Metal Azo») оттенком рабочей поверхности. Фталоцианин, практически бесцветен, с бледным оттенком салатового (диски Rostok Media) или золотистого цвета (печально известные BTC). Сложно сказать, какой из этих двух слоев лучше. Цианиновый краситель более терпим к различным сочетаниям мощности чтения/записи, чем «золотой» фталоцианиновый, но менее устойчив к свету. Фталоцианин </a:t>
            </a:r>
            <a:r>
              <a:rPr lang="ru-RU" altLang="ru-RU" sz="2000"/>
              <a:t> несколько более современная разработка.</a:t>
            </a:r>
          </a:p>
        </p:txBody>
      </p:sp>
      <p:sp>
        <p:nvSpPr>
          <p:cNvPr id="5427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F3DFF020-A6C3-44FE-A372-DF1995D4BDE6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1326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www.kstu.kz/~yas/theory_lw/70/pic_1.gif"/>
          <p:cNvPicPr>
            <a:picLocks noChangeAspect="1" noChangeArrowheads="1"/>
          </p:cNvPicPr>
          <p:nvPr>
            <p:ph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6275" y="188914"/>
            <a:ext cx="6408738" cy="5659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216275" y="6165850"/>
            <a:ext cx="614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 Устройство считывающей головки CD ROM </a:t>
            </a:r>
          </a:p>
        </p:txBody>
      </p:sp>
      <p:sp>
        <p:nvSpPr>
          <p:cNvPr id="5530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6E316B6B-DB18-4D49-85A6-C27F15A2A1B2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5519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nauka.relis.ru/07/0111/lazer-1.jpg"/>
          <p:cNvPicPr>
            <a:picLocks noChangeAspect="1" noChangeArrowheads="1"/>
          </p:cNvPicPr>
          <p:nvPr>
            <p:ph/>
          </p:nvPr>
        </p:nvPicPr>
        <p:blipFill>
          <a:blip r:embed="rId2" r:link="rId3">
            <a:lum bright="-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58014" y="188914"/>
            <a:ext cx="3602037" cy="64087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668463" y="348755"/>
            <a:ext cx="5148262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/>
              <a:t>Схема считывания данных с компакт-диска. Система фокусиpовки включает подвижную линзу (</a:t>
            </a:r>
            <a:r>
              <a:rPr lang="ru-RU" altLang="ru-RU" sz="2200" i="1"/>
              <a:t>1</a:t>
            </a:r>
            <a:r>
              <a:rPr lang="ru-RU" altLang="ru-RU" sz="2200"/>
              <a:t>), приводимую в движение электромагнитной системой Voice Coil, сделанной по аналогии с подвижной системой громкоговорителя. Изменение напряженности магнитного поля, создаваемого катушкой (</a:t>
            </a:r>
            <a:r>
              <a:rPr lang="ru-RU" altLang="ru-RU" sz="2200" i="1"/>
              <a:t>2</a:t>
            </a:r>
            <a:r>
              <a:rPr lang="ru-RU" altLang="ru-RU" sz="2200"/>
              <a:t>), вызывает перемещение подвешенного на упругом держателе (</a:t>
            </a:r>
            <a:r>
              <a:rPr lang="ru-RU" altLang="ru-RU" sz="2200" i="1"/>
              <a:t>3</a:t>
            </a:r>
            <a:r>
              <a:rPr lang="ru-RU" altLang="ru-RU" sz="2200"/>
              <a:t>) магнита (</a:t>
            </a:r>
            <a:r>
              <a:rPr lang="ru-RU" altLang="ru-RU" sz="2200" i="1"/>
              <a:t>4</a:t>
            </a:r>
            <a:r>
              <a:rPr lang="ru-RU" altLang="ru-RU" sz="2200"/>
              <a:t>), к которому крепится линза, и соответственно пеpефокусиpовку лазерного луча. Благодаря малой инерционности такая система эффективно отслеживает вертикальные биения диска даже при значительных скоростях вращения</a:t>
            </a:r>
          </a:p>
        </p:txBody>
      </p:sp>
      <p:sp>
        <p:nvSpPr>
          <p:cNvPr id="5632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AC88301C-6B6D-42D2-B411-2AD3A91C6389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69162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различия размеров и плотности расположения &quot;дырок&quot;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3564" y="333375"/>
            <a:ext cx="5024437" cy="6021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701800" y="1182678"/>
            <a:ext cx="403383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Размер информационных ячеек </a:t>
            </a:r>
            <a:r>
              <a:rPr lang="ru-RU" altLang="ru-RU" sz="2400">
                <a:sym typeface="Symbol" panose="05050102010706020507" pitchFamily="18" charset="2"/>
              </a:rPr>
              <a:t></a:t>
            </a:r>
            <a:r>
              <a:rPr lang="ru-RU" altLang="ru-RU" sz="2400"/>
              <a:t> питов и расстояние между соседними дорожками на дисках DVD (снизу) почти в два раза меньше, чем на компакт-дисках (сверху). Поэтому на DVD-диске помещается гораздо больше информации</a:t>
            </a:r>
          </a:p>
        </p:txBody>
      </p:sp>
      <p:sp>
        <p:nvSpPr>
          <p:cNvPr id="5734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05D1F85F-349E-4734-8A68-8B79E816BAA9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953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md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9901" y="374650"/>
            <a:ext cx="8748713" cy="4567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4511675" y="5661025"/>
            <a:ext cx="3328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Устройство </a:t>
            </a:r>
            <a:r>
              <a:rPr lang="en-US" altLang="ru-RU" sz="2400"/>
              <a:t>FMD</a:t>
            </a:r>
            <a:r>
              <a:rPr lang="ru-RU" altLang="ru-RU" sz="2400"/>
              <a:t> диска </a:t>
            </a:r>
          </a:p>
        </p:txBody>
      </p:sp>
      <p:sp>
        <p:nvSpPr>
          <p:cNvPr id="5837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67B613C9-DB2C-4779-B700-3A9940878328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34168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5"/>
          <p:cNvSpPr>
            <a:spLocks noChangeArrowheads="1"/>
          </p:cNvSpPr>
          <p:nvPr/>
        </p:nvSpPr>
        <p:spPr bwMode="auto">
          <a:xfrm>
            <a:off x="2920328" y="267486"/>
            <a:ext cx="603543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180975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    </a:t>
            </a:r>
            <a:r>
              <a:rPr lang="ru-RU" altLang="ru-RU" sz="2800" b="1">
                <a:latin typeface="Arial" panose="020B0604020202020204" pitchFamily="34" charset="0"/>
              </a:rPr>
              <a:t>М</a:t>
            </a:r>
            <a:r>
              <a:rPr lang="ru-RU" altLang="ru-RU" sz="2800" b="1">
                <a:latin typeface="Arial" panose="020B0604020202020204" pitchFamily="34" charset="0"/>
                <a:cs typeface="Times New Roman" panose="02020603050405020304" pitchFamily="18" charset="0"/>
              </a:rPr>
              <a:t>агнитная восприимчивость </a:t>
            </a:r>
            <a:endParaRPr lang="ru-RU" altLang="ru-RU" sz="280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latin typeface="Arial" panose="020B0604020202020204" pitchFamily="34" charset="0"/>
                <a:cs typeface="Times New Roman" panose="02020603050405020304" pitchFamily="18" charset="0"/>
              </a:rPr>
              <a:t>диамагнетиков</a:t>
            </a:r>
            <a:endParaRPr lang="ru-RU" altLang="ru-RU" sz="2800">
              <a:latin typeface="Arial" panose="020B0604020202020204" pitchFamily="34" charset="0"/>
            </a:endParaRPr>
          </a:p>
        </p:txBody>
      </p:sp>
      <p:graphicFrame>
        <p:nvGraphicFramePr>
          <p:cNvPr id="130119" name="Group 71"/>
          <p:cNvGraphicFramePr>
            <a:graphicFrameLocks noGrp="1"/>
          </p:cNvGraphicFramePr>
          <p:nvPr/>
        </p:nvGraphicFramePr>
        <p:xfrm>
          <a:off x="2640013" y="1700213"/>
          <a:ext cx="6877050" cy="3816350"/>
        </p:xfrm>
        <a:graphic>
          <a:graphicData uri="http://schemas.openxmlformats.org/drawingml/2006/table">
            <a:tbl>
              <a:tblPr/>
              <a:tblGrid>
                <a:gridCol w="3389312"/>
                <a:gridCol w="3487738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Вещество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мол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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endParaRPr kumimoji="0" lang="ru-RU" sz="28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Zn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2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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2,02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           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5,41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           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11,40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           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21,50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           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29,59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            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284,0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            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9406" name="Rectangle 63"/>
          <p:cNvSpPr>
            <a:spLocks noChangeArrowheads="1"/>
          </p:cNvSpPr>
          <p:nvPr/>
        </p:nvSpPr>
        <p:spPr bwMode="auto">
          <a:xfrm>
            <a:off x="1524001" y="42190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5940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35872DD2-5E56-4FEB-B914-295F7BF760EC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56</a:t>
            </a:fld>
            <a:endParaRPr lang="ru-RU" altLang="ru-RU" sz="1400"/>
          </a:p>
        </p:txBody>
      </p:sp>
      <p:graphicFrame>
        <p:nvGraphicFramePr>
          <p:cNvPr id="59408" name="Объект 2"/>
          <p:cNvGraphicFramePr>
            <a:graphicFrameLocks noChangeAspect="1"/>
          </p:cNvGraphicFramePr>
          <p:nvPr/>
        </p:nvGraphicFramePr>
        <p:xfrm>
          <a:off x="6816726" y="1773238"/>
          <a:ext cx="39846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Формула" r:id="rId3" imgW="152268" imgH="164957" progId="Equation.3">
                  <p:embed/>
                </p:oleObj>
              </mc:Choice>
              <mc:Fallback>
                <p:oleObj name="Формула" r:id="rId3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6726" y="1773238"/>
                        <a:ext cx="398463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172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1581940" y="126198"/>
            <a:ext cx="866775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180975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latin typeface="Arial" panose="020B0604020202020204" pitchFamily="34" charset="0"/>
                <a:cs typeface="Times New Roman" panose="02020603050405020304" pitchFamily="18" charset="0"/>
              </a:rPr>
              <a:t>Магнитная восприимчивость парамагнетиков </a:t>
            </a:r>
            <a:endParaRPr lang="ru-RU" altLang="ru-RU" sz="280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latin typeface="Arial" panose="020B0604020202020204" pitchFamily="34" charset="0"/>
                <a:cs typeface="Times New Roman" panose="02020603050405020304" pitchFamily="18" charset="0"/>
              </a:rPr>
              <a:t>в расчете на один моль (атом)</a:t>
            </a:r>
            <a:endParaRPr lang="ru-RU" altLang="ru-RU" sz="2800">
              <a:latin typeface="Arial" panose="020B0604020202020204" pitchFamily="34" charset="0"/>
            </a:endParaRPr>
          </a:p>
        </p:txBody>
      </p:sp>
      <p:graphicFrame>
        <p:nvGraphicFramePr>
          <p:cNvPr id="132156" name="Group 60"/>
          <p:cNvGraphicFramePr>
            <a:graphicFrameLocks noGrp="1"/>
          </p:cNvGraphicFramePr>
          <p:nvPr/>
        </p:nvGraphicFramePr>
        <p:xfrm>
          <a:off x="2711451" y="1412876"/>
          <a:ext cx="6913563" cy="4022725"/>
        </p:xfrm>
        <a:graphic>
          <a:graphicData uri="http://schemas.openxmlformats.org/drawingml/2006/table">
            <a:tbl>
              <a:tblPr/>
              <a:tblGrid>
                <a:gridCol w="1679575"/>
                <a:gridCol w="1679575"/>
                <a:gridCol w="1776413"/>
                <a:gridCol w="1778000"/>
              </a:tblGrid>
              <a:tr h="5179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Вещество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661" marB="4566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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endParaRPr kumimoji="0" lang="ru-RU" sz="28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661" marB="4566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Вещество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661" marB="4566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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661" marB="4566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4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Rb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661" marB="4566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13,25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21,25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661" marB="4566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Sr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Pu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FeS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EuCl</a:t>
                      </a:r>
                      <a:r>
                        <a:rPr kumimoji="0" lang="en-US" sz="2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CoCl</a:t>
                      </a:r>
                      <a:r>
                        <a:rPr kumimoji="0" lang="en-US" sz="2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661" marB="4566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161,0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414,0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627,0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1074,0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2650,0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121660,0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661" marB="4566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3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4EA35744-656C-480C-AD36-0879FF5B3AF6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57</a:t>
            </a:fld>
            <a:endParaRPr lang="ru-RU" altLang="ru-RU" sz="1400"/>
          </a:p>
        </p:txBody>
      </p:sp>
      <p:graphicFrame>
        <p:nvGraphicFramePr>
          <p:cNvPr id="60437" name="Объект 2"/>
          <p:cNvGraphicFramePr>
            <a:graphicFrameLocks noChangeAspect="1"/>
          </p:cNvGraphicFramePr>
          <p:nvPr/>
        </p:nvGraphicFramePr>
        <p:xfrm>
          <a:off x="4367213" y="1484313"/>
          <a:ext cx="3984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Формула" r:id="rId3" imgW="152268" imgH="164957" progId="Equation.3">
                  <p:embed/>
                </p:oleObj>
              </mc:Choice>
              <mc:Fallback>
                <p:oleObj name="Формула" r:id="rId3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3" y="1484313"/>
                        <a:ext cx="3984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8" name="Объект 3"/>
          <p:cNvGraphicFramePr>
            <a:graphicFrameLocks noChangeAspect="1"/>
          </p:cNvGraphicFramePr>
          <p:nvPr/>
        </p:nvGraphicFramePr>
        <p:xfrm>
          <a:off x="7824788" y="1484313"/>
          <a:ext cx="3984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Формула" r:id="rId5" imgW="152268" imgH="164957" progId="Equation.3">
                  <p:embed/>
                </p:oleObj>
              </mc:Choice>
              <mc:Fallback>
                <p:oleObj name="Формула" r:id="rId5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788" y="1484313"/>
                        <a:ext cx="3984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795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10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76250"/>
            <a:ext cx="9144000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024C0F20-5CE3-406A-BB85-128758ADE038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70250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fld id="{36D6DCBB-96ED-4137-BF50-30D47B20E0F0}" type="slidenum">
              <a:rPr lang="ru-RU" altLang="ru-RU" sz="1400"/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t>59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175705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2240</Words>
  <Application>Microsoft Office PowerPoint</Application>
  <PresentationFormat>Широкоэкранный</PresentationFormat>
  <Paragraphs>426</Paragraphs>
  <Slides>59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7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Microsoft Equation 3.0</vt:lpstr>
      <vt:lpstr> №18. Магнитные свойства вещества.</vt:lpstr>
      <vt:lpstr>18.1. Магнитные моменты электронов и атомов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18.2. Атом в магнитном поле.</vt:lpstr>
      <vt:lpstr>Презентация PowerPoint</vt:lpstr>
      <vt:lpstr>Презентация PowerPoint</vt:lpstr>
      <vt:lpstr>18.3. Магнитное поле в веществе.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18.4.Диамагнетики и парамагнетики в магнитном поле.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18.5. Ферромагнетики.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№18. Магнитные свойства вещества.</dc:title>
  <dc:creator>Nikolay A. Antropov</dc:creator>
  <cp:lastModifiedBy>Nikolay A. Antropov</cp:lastModifiedBy>
  <cp:revision>1</cp:revision>
  <dcterms:created xsi:type="dcterms:W3CDTF">2016-04-18T03:53:30Z</dcterms:created>
  <dcterms:modified xsi:type="dcterms:W3CDTF">2016-04-18T03:54:20Z</dcterms:modified>
</cp:coreProperties>
</file>