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B3351-8EFD-45F5-9877-36B66BEBBD3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4D12-CFDC-4A85-998A-0B245EDEBC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59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C8208F7-1870-4A14-9805-9BC62660C0EF}" type="slidenum">
              <a:rPr lang="ru-RU" altLang="ru-RU" sz="1200"/>
              <a:pPr/>
              <a:t>1</a:t>
            </a:fld>
            <a:endParaRPr lang="ru-RU" altLang="ru-RU" sz="120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44494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D673A5-F06B-42EA-B3FE-FB5B26EE70E2}" type="slidenum">
              <a:rPr lang="ru-RU" altLang="ru-RU" sz="1200"/>
              <a:pPr/>
              <a:t>7</a:t>
            </a:fld>
            <a:endParaRPr lang="ru-RU" altLang="ru-RU" sz="120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00203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FF57507-BA95-4FF3-8702-537F902BCBB6}" type="slidenum">
              <a:rPr lang="ru-RU" altLang="ru-RU" sz="1200"/>
              <a:pPr/>
              <a:t>9</a:t>
            </a:fld>
            <a:endParaRPr lang="ru-RU" altLang="ru-RU" sz="120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32603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04C9CBF-C799-487D-8A8D-A4F3FD539B71}" type="slidenum">
              <a:rPr lang="ru-RU" altLang="ru-RU" sz="1200"/>
              <a:pPr/>
              <a:t>10</a:t>
            </a:fld>
            <a:endParaRPr lang="ru-RU" altLang="ru-RU" sz="120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47773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D5612B-A4C7-4E65-AB75-9B4F311E53B8}" type="slidenum">
              <a:rPr lang="ru-RU" altLang="ru-RU" sz="1200"/>
              <a:pPr/>
              <a:t>17</a:t>
            </a:fld>
            <a:endParaRPr lang="ru-RU" altLang="ru-RU" sz="120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74795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9351B14-E2F0-43AE-9294-B7CF36FAD528}" type="slidenum">
              <a:rPr lang="ru-RU" altLang="ru-RU" sz="1200"/>
              <a:pPr/>
              <a:t>18</a:t>
            </a:fld>
            <a:endParaRPr lang="ru-RU" altLang="ru-RU" sz="120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87121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A678C5E-0538-4BEB-BA2A-031BD069B64F}" type="slidenum">
              <a:rPr lang="ru-RU" altLang="ru-RU" sz="1200"/>
              <a:pPr/>
              <a:t>19</a:t>
            </a:fld>
            <a:endParaRPr lang="ru-RU" altLang="ru-RU" sz="120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5403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9A7914-CBFD-4F2A-8FD4-EBA2F5955179}" type="slidenum">
              <a:rPr lang="ru-RU" altLang="ru-RU" sz="1200"/>
              <a:pPr/>
              <a:t>20</a:t>
            </a:fld>
            <a:endParaRPr lang="ru-RU" altLang="ru-RU" sz="120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29239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49FEAEC-62A5-49D8-A9F2-A2119D2EC97E}" type="slidenum">
              <a:rPr lang="ru-RU" altLang="ru-RU" sz="1200"/>
              <a:pPr/>
              <a:t>21</a:t>
            </a:fld>
            <a:endParaRPr lang="ru-RU" altLang="ru-RU" sz="120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0384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3F4CE65-5027-48DA-90C3-1ACB913985C9}" type="slidenum">
              <a:rPr lang="ru-RU" altLang="ru-RU" sz="1200"/>
              <a:pPr/>
              <a:t>23</a:t>
            </a:fld>
            <a:endParaRPr lang="ru-RU" altLang="ru-RU" sz="120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23546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E67576C-AB86-4AA0-BF48-5E1E8803CD37}" type="slidenum">
              <a:rPr lang="ru-RU" altLang="ru-RU" sz="1200"/>
              <a:pPr/>
              <a:t>24</a:t>
            </a:fld>
            <a:endParaRPr lang="ru-RU" altLang="ru-RU" sz="120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2181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A13F4F5-0C31-4D2C-B3B0-6BBDB2BDBEAD}" type="slidenum">
              <a:rPr lang="ru-RU" altLang="ru-RU" sz="1200"/>
              <a:pPr/>
              <a:t>26</a:t>
            </a:fld>
            <a:endParaRPr lang="ru-RU" altLang="ru-RU" sz="120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09374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4B06F-3B33-4067-AD4D-B26BC4898308}" type="slidenum">
              <a:rPr lang="ru-RU" altLang="ru-RU" sz="1200"/>
              <a:pPr/>
              <a:t>28</a:t>
            </a:fld>
            <a:endParaRPr lang="ru-RU" altLang="ru-RU" sz="120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72584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659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95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928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286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755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39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22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409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2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3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03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AA506B-A39D-45D7-BE3D-C07A157880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9428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24300"/>
            <a:ext cx="53848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F96307-E6EE-4702-BE2B-C06BC0DB83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432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D7790-5271-489C-8CA8-69D2A0E97620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F0319-7320-4A62-8E61-297FE5FB78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92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8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3.wmf"/><Relationship Id="rId4" Type="http://schemas.openxmlformats.org/officeDocument/2006/relationships/image" Target="../media/image16.pn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png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9.wmf"/><Relationship Id="rId10" Type="http://schemas.openxmlformats.org/officeDocument/2006/relationships/image" Target="../media/image31.wmf"/><Relationship Id="rId4" Type="http://schemas.openxmlformats.org/officeDocument/2006/relationships/oleObject" Target="../embeddings/oleObject15.bin"/><Relationship Id="rId9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7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4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4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5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2075" tIns="46038" rIns="92075" bIns="46038" rtlCol="0" anchor="ctr" anchorCtr="0">
            <a:normAutofit/>
          </a:bodyPr>
          <a:lstStyle/>
          <a:p>
            <a:pPr eaLnBrk="1" hangingPunct="1"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Тема 1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6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 Применение индукции, самоиндукции и взаимной индукции.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5"/>
            <a:ext cx="8229600" cy="4495800"/>
          </a:xfrm>
        </p:spPr>
        <p:txBody>
          <a:bodyPr vert="horz" lIns="92075" tIns="46038" rIns="92075" bIns="46038" rtlCol="0">
            <a:normAutofit/>
          </a:bodyPr>
          <a:lstStyle/>
          <a:p>
            <a:pPr eaLnBrk="1" hangingPunct="1">
              <a:buFontTx/>
              <a:buNone/>
            </a:pPr>
            <a:r>
              <a:rPr lang="ru-RU" altLang="ru-RU" b="1" smtClean="0">
                <a:effectLst/>
                <a:latin typeface="Times New Roman" panose="02020603050405020304" pitchFamily="18" charset="0"/>
              </a:rPr>
              <a:t>16.1 Генераторы переменного тока.</a:t>
            </a:r>
          </a:p>
          <a:p>
            <a:pPr eaLnBrk="1" hangingPunct="1">
              <a:buFontTx/>
              <a:buNone/>
            </a:pPr>
            <a:r>
              <a:rPr lang="ru-RU" altLang="ru-RU" b="1" smtClean="0">
                <a:effectLst/>
                <a:latin typeface="Times New Roman" panose="02020603050405020304" pitchFamily="18" charset="0"/>
              </a:rPr>
              <a:t>1</a:t>
            </a:r>
            <a:r>
              <a:rPr lang="en-US" altLang="ru-RU" b="1" smtClean="0">
                <a:effectLst/>
                <a:latin typeface="Times New Roman" panose="02020603050405020304" pitchFamily="18" charset="0"/>
              </a:rPr>
              <a:t>6</a:t>
            </a:r>
            <a:r>
              <a:rPr lang="ru-RU" altLang="ru-RU" b="1" smtClean="0">
                <a:effectLst/>
                <a:latin typeface="Times New Roman" panose="02020603050405020304" pitchFamily="18" charset="0"/>
              </a:rPr>
              <a:t>.2. Трансформатор. Индуктивная или трансформаторная связь.</a:t>
            </a:r>
          </a:p>
          <a:p>
            <a:pPr eaLnBrk="1" hangingPunct="1">
              <a:buFontTx/>
              <a:buNone/>
            </a:pPr>
            <a:r>
              <a:rPr lang="ru-RU" altLang="ru-RU" b="1" smtClean="0">
                <a:effectLst/>
                <a:latin typeface="Times New Roman" panose="02020603050405020304" pitchFamily="18" charset="0"/>
              </a:rPr>
              <a:t>1</a:t>
            </a:r>
            <a:r>
              <a:rPr lang="en-US" altLang="ru-RU" b="1" smtClean="0">
                <a:effectLst/>
                <a:latin typeface="Times New Roman" panose="02020603050405020304" pitchFamily="18" charset="0"/>
              </a:rPr>
              <a:t>6</a:t>
            </a:r>
            <a:r>
              <a:rPr lang="ru-RU" altLang="ru-RU" b="1" smtClean="0">
                <a:effectLst/>
                <a:latin typeface="Times New Roman" panose="02020603050405020304" pitchFamily="18" charset="0"/>
              </a:rPr>
              <a:t>.3. Влияние самоиндукции на ток при замыкании и размыкании цепи, содержащей индуктивность. Пояс Роговского, токоизмерительные клещи.</a:t>
            </a:r>
          </a:p>
          <a:p>
            <a:pPr eaLnBrk="1" hangingPunct="1">
              <a:buFontTx/>
              <a:buNone/>
            </a:pPr>
            <a:r>
              <a:rPr lang="ru-RU" altLang="ru-RU" b="1" smtClean="0">
                <a:effectLst/>
                <a:latin typeface="Times New Roman" panose="02020603050405020304" pitchFamily="18" charset="0"/>
              </a:rPr>
              <a:t>1</a:t>
            </a:r>
            <a:r>
              <a:rPr lang="en-US" altLang="ru-RU" b="1" smtClean="0">
                <a:effectLst/>
                <a:latin typeface="Times New Roman" panose="02020603050405020304" pitchFamily="18" charset="0"/>
              </a:rPr>
              <a:t>6</a:t>
            </a:r>
            <a:r>
              <a:rPr lang="ru-RU" altLang="ru-RU" b="1" smtClean="0">
                <a:effectLst/>
                <a:latin typeface="Times New Roman" panose="02020603050405020304" pitchFamily="18" charset="0"/>
              </a:rPr>
              <a:t>.4. Энергия магнитного поля.</a:t>
            </a:r>
            <a:r>
              <a:rPr lang="en-US" altLang="ru-RU" b="1" smtClean="0">
                <a:effectLst/>
                <a:latin typeface="Times New Roman" panose="02020603050405020304" pitchFamily="18" charset="0"/>
              </a:rPr>
              <a:t> </a:t>
            </a:r>
            <a:endParaRPr lang="ru-RU" altLang="ru-RU" b="1" smtClean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F634D90-DC0A-4AE5-A393-A6F384F7B120}" type="slidenum">
              <a:rPr lang="ru-RU" altLang="ru-RU" sz="1200">
                <a:latin typeface="Garamond" panose="02020404030301010803" pitchFamily="18" charset="0"/>
              </a:rPr>
              <a:pPr/>
              <a:t>1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87313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847850" y="0"/>
            <a:ext cx="8229600" cy="1143000"/>
          </a:xfrm>
        </p:spPr>
        <p:txBody>
          <a:bodyPr/>
          <a:lstStyle/>
          <a:p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16.1 Генераторы переменного тока </a:t>
            </a:r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1919289" y="1052513"/>
            <a:ext cx="8220075" cy="4538662"/>
          </a:xfrm>
        </p:spPr>
        <p:txBody>
          <a:bodyPr/>
          <a:lstStyle/>
          <a:p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Простейший генератор переменного тока был изобретен Фарадеем 1831г.</a:t>
            </a:r>
          </a:p>
          <a:p>
            <a:r>
              <a:rPr lang="ru-RU" altLang="ru-RU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Генераторами называются </a:t>
            </a: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машины, преобразующие механическую энергию в электрическую. </a:t>
            </a:r>
            <a:b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mtClean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4ECFFD-A524-4147-9BD3-D832282E00A1}" type="slidenum">
              <a:rPr lang="ru-RU" altLang="ru-RU" sz="1200">
                <a:latin typeface="Garamond" panose="02020404030301010803" pitchFamily="18" charset="0"/>
              </a:rPr>
              <a:pPr/>
              <a:t>2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241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189F44B-78E7-44FD-9D17-5BF35AE0DE9A}" type="slidenum">
              <a:rPr lang="ru-RU" altLang="ru-RU" sz="1200">
                <a:latin typeface="Garamond" panose="02020404030301010803" pitchFamily="18" charset="0"/>
              </a:rPr>
              <a:pPr/>
              <a:t>3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pic>
        <p:nvPicPr>
          <p:cNvPr id="5123" name="Picture 2" descr="C:\Documents and Settings\antropov\Мои документы\Мои рисунки\content_clip_image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404814"/>
            <a:ext cx="3097212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1919288" y="5157789"/>
            <a:ext cx="82089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 — полюс электромагнита; 2 — катушка возбуждения; 3 — контактное кольцо; 4 — щетка генератора; S — внешняя цепь; 6 — рамка проводника; 7 — источник постоянного тока </a:t>
            </a:r>
            <a:b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>
                <a:latin typeface="Arial" panose="020B0604020202020204" pitchFamily="34" charset="0"/>
              </a:rPr>
              <a:t/>
            </a:r>
            <a:br>
              <a:rPr lang="ru-RU" altLang="ru-RU" sz="2400">
                <a:latin typeface="Arial" panose="020B0604020202020204" pitchFamily="34" charset="0"/>
              </a:rPr>
            </a:b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3294064" y="4508501"/>
            <a:ext cx="5513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Рис.1  Генератор переменного тока</a:t>
            </a:r>
          </a:p>
        </p:txBody>
      </p:sp>
    </p:spTree>
    <p:extLst>
      <p:ext uri="{BB962C8B-B14F-4D97-AF65-F5344CB8AC3E}">
        <p14:creationId xmlns:p14="http://schemas.microsoft.com/office/powerpoint/2010/main" val="3699501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2338456-76FA-4290-9C2A-BE16E58B76FE}" type="slidenum">
              <a:rPr lang="ru-RU" altLang="ru-RU" sz="1200">
                <a:latin typeface="Garamond" panose="02020404030301010803" pitchFamily="18" charset="0"/>
              </a:rPr>
              <a:pPr/>
              <a:t>4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1631951" y="188913"/>
            <a:ext cx="8785225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Принципиальное устройство простейшего генератора переменного тока показано на рис. 1. В этом генераторе концы рамки проводника присоединяются каждый к своему кольцу, а к кольцам прижимаются щетки генератора. Щетки замыкаются внешней цепью через электрическую лампочку. При вращении рамки с кольцами в магнитном поле генератор даст переменный ток, изменяющий через каждые пол-оборота величину и направление. Такой переменный ток называется однофазным.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ЭДС одного витка при вращении с постоянной угловой скоростью 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ω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определятся выражением: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</a:p>
        </p:txBody>
      </p:sp>
      <p:graphicFrame>
        <p:nvGraphicFramePr>
          <p:cNvPr id="6148" name="Объект 3"/>
          <p:cNvGraphicFramePr>
            <a:graphicFrameLocks noChangeAspect="1"/>
          </p:cNvGraphicFramePr>
          <p:nvPr/>
        </p:nvGraphicFramePr>
        <p:xfrm>
          <a:off x="3790951" y="5497513"/>
          <a:ext cx="3560763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129810" imgH="241195" progId="Equation.3">
                  <p:embed/>
                </p:oleObj>
              </mc:Choice>
              <mc:Fallback>
                <p:oleObj name="Формула" r:id="rId3" imgW="1129810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0951" y="5497513"/>
                        <a:ext cx="3560763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Box 2"/>
          <p:cNvSpPr txBox="1">
            <a:spLocks noChangeArrowheads="1"/>
          </p:cNvSpPr>
          <p:nvPr/>
        </p:nvSpPr>
        <p:spPr bwMode="auto">
          <a:xfrm>
            <a:off x="8472489" y="5613400"/>
            <a:ext cx="604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820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BC3204-7DD8-4A51-A3C2-BE6B1E241582}" type="slidenum">
              <a:rPr lang="ru-RU" altLang="ru-RU" sz="1200">
                <a:latin typeface="Garamond" panose="02020404030301010803" pitchFamily="18" charset="0"/>
              </a:rPr>
              <a:pPr/>
              <a:t>5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pic>
        <p:nvPicPr>
          <p:cNvPr id="7171" name="Picture 2" descr="C:\Documents and Settings\antropov\Мои документы\Мои рисунки\F-sha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622301"/>
            <a:ext cx="7848600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772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75E67C-863E-4EFF-BD38-86DF1BDA75FE}" type="slidenum">
              <a:rPr lang="ru-RU" altLang="ru-RU" sz="1200">
                <a:latin typeface="Garamond" panose="02020404030301010803" pitchFamily="18" charset="0"/>
              </a:rPr>
              <a:pPr/>
              <a:t>6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135188" y="404814"/>
            <a:ext cx="8424862" cy="655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 технике применяются генераторы трех-фазного тока, которые по ряду причин являются наиболее удобными для использования. Простейший трехфазный генератор имеет три рамки (обмотки) проводов, сдвинутых относительно друг друга по окружности вращения на 120 °. Трехфазный ток изменяет свою величину и направление через каждые 120° оборота. Время на совершение одного колебания называется периодом, а число периодов в секунду — частотой переменного электрического тока.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Создал трехфазную систему токов, которая затем получила признание и распространилась во всем мире как наиболее удобная и экономичная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 1888 году русский изобретатель М.О. Доливо-Добровольский (1862-1919), </a:t>
            </a:r>
            <a:endParaRPr lang="ru-RU" altLang="ru-RU" sz="2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2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2075" tIns="46038" rIns="92075" bIns="46038" rtlCol="0" anchor="ctr" anchorCtr="0">
            <a:normAutofit/>
          </a:bodyPr>
          <a:lstStyle/>
          <a:p>
            <a:pPr eaLnBrk="1" hangingPunct="1"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16.2. Трансформатор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600200"/>
            <a:ext cx="9144000" cy="4495800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Явление взаимной индукции используется в широко распространенных устройствах – </a:t>
            </a:r>
            <a:r>
              <a:rPr lang="ru-RU" altLang="ru-RU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трансформаторах</a:t>
            </a:r>
            <a:r>
              <a:rPr lang="ru-RU" altLang="ru-RU" b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Трансформатор был изобретен Яблочковым – русским ученым, в 1876г. для раздельного питания отдельных электрических источников света (свечи Яблочкова).</a:t>
            </a:r>
          </a:p>
        </p:txBody>
      </p:sp>
      <p:pic>
        <p:nvPicPr>
          <p:cNvPr id="9220" name="Picture 12" descr="11_17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8"/>
          <a:stretch>
            <a:fillRect/>
          </a:stretch>
        </p:blipFill>
        <p:spPr>
          <a:xfrm>
            <a:off x="3575051" y="3995738"/>
            <a:ext cx="5622925" cy="2862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93D20EF-A425-4B7A-8540-B6BE469CCE68}" type="slidenum">
              <a:rPr lang="ru-RU" altLang="ru-RU" sz="1200">
                <a:latin typeface="Garamond" panose="02020404030301010803" pitchFamily="18" charset="0"/>
              </a:rPr>
              <a:pPr/>
              <a:t>7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772298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524001" y="2708276"/>
            <a:ext cx="8964613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800" dirty="0"/>
              <a:t>	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Рассчитаем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взаимную индуктивность двух катушек L</a:t>
            </a:r>
            <a:r>
              <a:rPr lang="ru-RU" altLang="ru-RU" sz="28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ru-RU" altLang="ru-RU" sz="28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намотанных на </a:t>
            </a:r>
            <a:r>
              <a:rPr lang="ru-RU" alt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сердечник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43" name="Picture 5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4" y="1"/>
            <a:ext cx="5400675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524000" y="3789363"/>
            <a:ext cx="9144000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Arial" panose="020B0604020202020204" pitchFamily="34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 первой катушке идет ток      , в сердечнике возникает магнитная индукция        и магнитный поток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поперечное сечение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Магнитное поле тороида можно рассчитать по формуле</a:t>
            </a:r>
          </a:p>
        </p:txBody>
      </p:sp>
      <p:graphicFrame>
        <p:nvGraphicFramePr>
          <p:cNvPr id="10245" name="Object 7"/>
          <p:cNvGraphicFramePr>
            <a:graphicFrameLocks/>
          </p:cNvGraphicFramePr>
          <p:nvPr/>
        </p:nvGraphicFramePr>
        <p:xfrm>
          <a:off x="7535863" y="3716338"/>
          <a:ext cx="5762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4" imgW="315855" imgH="448514" progId="Equation.3">
                  <p:embed/>
                </p:oleObj>
              </mc:Choice>
              <mc:Fallback>
                <p:oleObj name="Формула" r:id="rId4" imgW="315855" imgH="448514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5863" y="3716338"/>
                        <a:ext cx="57626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8"/>
          <p:cNvGraphicFramePr>
            <a:graphicFrameLocks/>
          </p:cNvGraphicFramePr>
          <p:nvPr/>
        </p:nvGraphicFramePr>
        <p:xfrm>
          <a:off x="6383338" y="4076700"/>
          <a:ext cx="5762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6" imgW="328489" imgH="426404" progId="Equation.3">
                  <p:embed/>
                </p:oleObj>
              </mc:Choice>
              <mc:Fallback>
                <p:oleObj name="Формула" r:id="rId6" imgW="328489" imgH="426404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8" y="4076700"/>
                        <a:ext cx="57626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9"/>
          <p:cNvGraphicFramePr>
            <a:graphicFrameLocks/>
          </p:cNvGraphicFramePr>
          <p:nvPr/>
        </p:nvGraphicFramePr>
        <p:xfrm>
          <a:off x="4765675" y="5572125"/>
          <a:ext cx="2914650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8" imgW="990170" imgH="444307" progId="Equation.3">
                  <p:embed/>
                </p:oleObj>
              </mc:Choice>
              <mc:Fallback>
                <p:oleObj name="Формула" r:id="rId8" imgW="990170" imgH="444307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5572125"/>
                        <a:ext cx="2914650" cy="1182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67CCC46-FD7E-4B02-975D-6173872128EC}" type="slidenum">
              <a:rPr lang="ru-RU" altLang="ru-RU" sz="1200">
                <a:latin typeface="Garamond" panose="02020404030301010803" pitchFamily="18" charset="0"/>
              </a:rPr>
              <a:pPr/>
              <a:t>8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75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188914"/>
            <a:ext cx="8785225" cy="6480175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lnSpc>
                <a:spcPct val="80000"/>
              </a:lnSpc>
              <a:buNone/>
            </a:pP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Через вторую обмотку проходит полный магнитный поток </a:t>
            </a:r>
            <a:r>
              <a:rPr lang="ru-RU" altLang="ru-RU" i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Ψ</a:t>
            </a:r>
            <a:r>
              <a:rPr lang="ru-RU" altLang="ru-RU" i="1" baseline="-2500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i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сцепленный со второй обмоткой</a:t>
            </a: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355600">
              <a:lnSpc>
                <a:spcPct val="80000"/>
              </a:lnSpc>
              <a:buNone/>
            </a:pPr>
            <a:endParaRPr lang="ru-RU" altLang="ru-RU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первичной обмотке подключена переменная ЭДС  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altLang="ru-RU" sz="3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закону Ома ток в этой цепи будет определятся алгебраической суммой внешней ЭДС и ЭДС индукции.</a:t>
            </a: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355600">
              <a:lnSpc>
                <a:spcPct val="80000"/>
              </a:lnSpc>
              <a:buNone/>
            </a:pPr>
            <a:endParaRPr lang="ru-RU" altLang="ru-RU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endParaRPr lang="ru-RU" altLang="ru-RU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altLang="ru-RU" i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i="1" baseline="-2500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сопротивление обмотки.</a:t>
            </a:r>
            <a:endParaRPr lang="ru-RU" altLang="ru-RU" i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endParaRPr lang="ru-RU" altLang="ru-RU" i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2400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152400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11271" name="Object 10"/>
          <p:cNvGraphicFramePr>
            <a:graphicFrameLocks/>
          </p:cNvGraphicFramePr>
          <p:nvPr/>
        </p:nvGraphicFramePr>
        <p:xfrm>
          <a:off x="3432176" y="1146175"/>
          <a:ext cx="5256213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4" imgW="1916868" imgH="444307" progId="Equation.3">
                  <p:embed/>
                </p:oleObj>
              </mc:Choice>
              <mc:Fallback>
                <p:oleObj name="Формула" r:id="rId4" imgW="1916868" imgH="444307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6" y="1146175"/>
                        <a:ext cx="5256213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Rectangle 11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11273" name="Object 12"/>
          <p:cNvGraphicFramePr>
            <a:graphicFrameLocks/>
          </p:cNvGraphicFramePr>
          <p:nvPr/>
        </p:nvGraphicFramePr>
        <p:xfrm>
          <a:off x="5159375" y="4581526"/>
          <a:ext cx="2687638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6" imgW="1269449" imgH="393529" progId="Equation.3">
                  <p:embed/>
                </p:oleObj>
              </mc:Choice>
              <mc:Fallback>
                <p:oleObj name="Формула" r:id="rId6" imgW="1269449" imgH="39352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5" y="4581526"/>
                        <a:ext cx="2687638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8E07DFF-5032-4235-B254-EA98137E0CA1}" type="slidenum">
              <a:rPr lang="ru-RU" altLang="ru-RU" sz="1200">
                <a:latin typeface="Garamond" panose="02020404030301010803" pitchFamily="18" charset="0"/>
              </a:rPr>
              <a:pPr/>
              <a:t>9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788926"/>
      </p:ext>
    </p:extLst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3794" name="Rectangle 2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1524000" y="0"/>
            <a:ext cx="9144000" cy="6858000"/>
          </a:xfrm>
          <a:blipFill rotWithShape="1">
            <a:blip r:embed="rId4"/>
            <a:stretch>
              <a:fillRect l="-1333" t="-1511" r="-1867"/>
            </a:stretch>
          </a:blipFill>
        </p:spPr>
        <p:txBody>
          <a:bodyPr/>
          <a:lstStyle/>
          <a:p>
            <a:pPr>
              <a:defRPr/>
            </a:pPr>
            <a:r>
              <a:rPr lang="ru-RU" dirty="0">
                <a:noFill/>
              </a:rPr>
              <a:t> </a:t>
            </a:r>
          </a:p>
        </p:txBody>
      </p:sp>
      <p:graphicFrame>
        <p:nvGraphicFramePr>
          <p:cNvPr id="12292" name="Object 4"/>
          <p:cNvGraphicFramePr>
            <a:graphicFrameLocks/>
          </p:cNvGraphicFramePr>
          <p:nvPr/>
        </p:nvGraphicFramePr>
        <p:xfrm>
          <a:off x="4240213" y="874714"/>
          <a:ext cx="22161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5" imgW="1409088" imgH="393529" progId="Equation.3">
                  <p:embed/>
                </p:oleObj>
              </mc:Choice>
              <mc:Fallback>
                <p:oleObj name="Формула" r:id="rId5" imgW="1409088" imgH="39352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213" y="874714"/>
                        <a:ext cx="221615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12294" name="Object 6"/>
          <p:cNvGraphicFramePr>
            <a:graphicFrameLocks/>
          </p:cNvGraphicFramePr>
          <p:nvPr/>
        </p:nvGraphicFramePr>
        <p:xfrm>
          <a:off x="7104063" y="1412875"/>
          <a:ext cx="1497012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7" imgW="787058" imgH="393529" progId="Equation.3">
                  <p:embed/>
                </p:oleObj>
              </mc:Choice>
              <mc:Fallback>
                <p:oleObj name="Формула" r:id="rId7" imgW="787058" imgH="39352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4063" y="1412875"/>
                        <a:ext cx="1497012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5240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12296" name="Object 8"/>
          <p:cNvGraphicFramePr>
            <a:graphicFrameLocks/>
          </p:cNvGraphicFramePr>
          <p:nvPr/>
        </p:nvGraphicFramePr>
        <p:xfrm>
          <a:off x="4295776" y="2133600"/>
          <a:ext cx="15843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9" imgW="596900" imgH="431800" progId="Equation.3">
                  <p:embed/>
                </p:oleObj>
              </mc:Choice>
              <mc:Fallback>
                <p:oleObj name="Формула" r:id="rId9" imgW="596900" imgH="4318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2133600"/>
                        <a:ext cx="15843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15240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12298" name="Object 10"/>
          <p:cNvGraphicFramePr>
            <a:graphicFrameLocks/>
          </p:cNvGraphicFramePr>
          <p:nvPr/>
        </p:nvGraphicFramePr>
        <p:xfrm>
          <a:off x="6743700" y="4719638"/>
          <a:ext cx="27241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11" imgW="1143000" imgH="431800" progId="Equation.3">
                  <p:embed/>
                </p:oleObj>
              </mc:Choice>
              <mc:Fallback>
                <p:oleObj name="Формула" r:id="rId11" imgW="1143000" imgH="4318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0" y="4719638"/>
                        <a:ext cx="272415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Rectangle 12"/>
          <p:cNvSpPr>
            <a:spLocks noChangeArrowheads="1"/>
          </p:cNvSpPr>
          <p:nvPr/>
        </p:nvSpPr>
        <p:spPr bwMode="auto">
          <a:xfrm>
            <a:off x="1524001" y="-10347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12300" name="Object 11"/>
          <p:cNvGraphicFramePr>
            <a:graphicFrameLocks noChangeAspect="1"/>
          </p:cNvGraphicFramePr>
          <p:nvPr/>
        </p:nvGraphicFramePr>
        <p:xfrm>
          <a:off x="8543925" y="0"/>
          <a:ext cx="15128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13" imgW="672808" imgH="241195" progId="Equation.3">
                  <p:embed/>
                </p:oleObj>
              </mc:Choice>
              <mc:Fallback>
                <p:oleObj name="Формула" r:id="rId13" imgW="67280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3925" y="0"/>
                        <a:ext cx="15128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1" name="TextBox 2"/>
          <p:cNvSpPr txBox="1">
            <a:spLocks noChangeArrowheads="1"/>
          </p:cNvSpPr>
          <p:nvPr/>
        </p:nvSpPr>
        <p:spPr bwMode="auto">
          <a:xfrm>
            <a:off x="7231063" y="5894388"/>
            <a:ext cx="544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7D0EBA7-9F98-426B-95D2-A275C533C906}" type="slidenum">
              <a:rPr lang="ru-RU" altLang="ru-RU" sz="1200">
                <a:latin typeface="Garamond" panose="02020404030301010803" pitchFamily="18" charset="0"/>
              </a:rPr>
              <a:pPr/>
              <a:t>10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sp>
        <p:nvSpPr>
          <p:cNvPr id="12303" name="TextBox 2"/>
          <p:cNvSpPr txBox="1">
            <a:spLocks noChangeArrowheads="1"/>
          </p:cNvSpPr>
          <p:nvPr/>
        </p:nvSpPr>
        <p:spPr bwMode="auto">
          <a:xfrm>
            <a:off x="7610475" y="815975"/>
            <a:ext cx="604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04" name="TextBox 3"/>
          <p:cNvSpPr txBox="1">
            <a:spLocks noChangeArrowheads="1"/>
          </p:cNvSpPr>
          <p:nvPr/>
        </p:nvSpPr>
        <p:spPr bwMode="auto">
          <a:xfrm>
            <a:off x="6773864" y="2128839"/>
            <a:ext cx="604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05" name="TextBox 4"/>
          <p:cNvSpPr txBox="1">
            <a:spLocks noChangeArrowheads="1"/>
          </p:cNvSpPr>
          <p:nvPr/>
        </p:nvSpPr>
        <p:spPr bwMode="auto">
          <a:xfrm>
            <a:off x="5892800" y="3933825"/>
            <a:ext cx="604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06" name="Прямоугольник 6"/>
          <p:cNvSpPr>
            <a:spLocks noChangeArrowheads="1"/>
          </p:cNvSpPr>
          <p:nvPr/>
        </p:nvSpPr>
        <p:spPr bwMode="auto">
          <a:xfrm>
            <a:off x="7215188" y="4197350"/>
            <a:ext cx="698500" cy="2873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307" name="Прямоугольник 7"/>
          <p:cNvSpPr>
            <a:spLocks noChangeArrowheads="1"/>
          </p:cNvSpPr>
          <p:nvPr/>
        </p:nvSpPr>
        <p:spPr bwMode="auto">
          <a:xfrm>
            <a:off x="8435976" y="2390776"/>
            <a:ext cx="612775" cy="288925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308" name="Прямоугольник 8"/>
          <p:cNvSpPr>
            <a:spLocks noChangeArrowheads="1"/>
          </p:cNvSpPr>
          <p:nvPr/>
        </p:nvSpPr>
        <p:spPr bwMode="auto">
          <a:xfrm>
            <a:off x="9120189" y="1073151"/>
            <a:ext cx="598487" cy="265113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445580"/>
      </p:ext>
    </p:extLst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74639"/>
            <a:ext cx="442913" cy="561975"/>
          </a:xfrm>
        </p:spPr>
        <p:txBody>
          <a:bodyPr/>
          <a:lstStyle/>
          <a:p>
            <a:pPr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3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991544" y="980728"/>
            <a:ext cx="8280920" cy="5544616"/>
          </a:xfrm>
          <a:blipFill rotWithShape="1">
            <a:blip r:embed="rId2"/>
            <a:stretch>
              <a:fillRect l="-1105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A5189E-0727-4879-87D7-FBD7BFEDBBE9}" type="slidenum">
              <a:rPr lang="ru-RU" altLang="ru-RU" sz="1200">
                <a:latin typeface="Garamond" panose="02020404030301010803" pitchFamily="18" charset="0"/>
              </a:rPr>
              <a:pPr/>
              <a:t>11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428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электроэнергии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1919288" y="1268414"/>
            <a:ext cx="8291512" cy="4827587"/>
          </a:xfrm>
        </p:spPr>
        <p:txBody>
          <a:bodyPr/>
          <a:lstStyle/>
          <a:p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электротехнике часто применяются так называемые </a:t>
            </a:r>
            <a:r>
              <a:rPr lang="ru-RU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трехфазные трансформаторы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предназначенные для одновременного повышения или понижения трех напряжений, сдвинутых по фазе относительно друг друга на углы 120°. Мощные трехфазные трансформаторы используются в линиях передач электроэнергии на большие расстояния. Передача электрической энергии от электростанций до больших городов или промышленных центров на расстояния тысяч километров является сложной научно-технической проблемой. Для уменьшения потерь на нагревания проводов необходимо уменьшить силу тока в линии передачи, и, следовательно, увеличить напряжение.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2B25323-9CA9-4C8F-AE0F-7469D9BE282B}" type="slidenum">
              <a:rPr lang="ru-RU" altLang="ru-RU" sz="1200">
                <a:latin typeface="Garamond" panose="02020404030301010803" pitchFamily="18" charset="0"/>
              </a:rPr>
              <a:pPr/>
              <a:t>12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093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3113" y="11588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2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электроэнергии</a:t>
            </a:r>
            <a:endParaRPr lang="ru-RU" dirty="0"/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1851026" y="1196976"/>
            <a:ext cx="8435975" cy="5141913"/>
          </a:xfrm>
        </p:spPr>
        <p:txBody>
          <a:bodyPr/>
          <a:lstStyle/>
          <a:p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линии электропередачи строятся в расчете на напряжение 400–500 кВ, при этом в линиях используется трехфазный ток частотой 50 Гц. На рис. представлена схема линии передачи электроэнергии от электростанции до потребителя</a:t>
            </a:r>
          </a:p>
          <a:p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Рисунок 3" descr="Условная схема высоковольтной линии передач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141663"/>
            <a:ext cx="784860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49D1199-0E74-46CA-BCC1-77CCBC251C00}" type="slidenum">
              <a:rPr lang="ru-RU" altLang="ru-RU" sz="1200">
                <a:latin typeface="Garamond" panose="02020404030301010803" pitchFamily="18" charset="0"/>
              </a:rPr>
              <a:pPr/>
              <a:t>13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40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59357A4-377A-4F67-B75D-4830A9B3D640}" type="slidenum">
              <a:rPr lang="ru-RU" altLang="ru-RU" sz="1200">
                <a:latin typeface="Garamond" panose="02020404030301010803" pitchFamily="18" charset="0"/>
              </a:rPr>
              <a:pPr/>
              <a:t>14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91544" y="404664"/>
            <a:ext cx="8208912" cy="6986528"/>
          </a:xfrm>
          <a:prstGeom prst="rect">
            <a:avLst/>
          </a:prstGeom>
          <a:blipFill rotWithShape="1">
            <a:blip r:embed="rId2"/>
            <a:stretch>
              <a:fillRect l="-1560" t="-873" r="-2452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Arial" charset="0"/>
                <a:cs typeface="Arial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12106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CD7AFC-8FDD-4F98-ACD9-228C79C3930C}" type="slidenum">
              <a:rPr lang="ru-RU" altLang="ru-RU" sz="1200">
                <a:latin typeface="Garamond" panose="02020404030301010803" pitchFamily="18" charset="0"/>
              </a:rPr>
              <a:pPr/>
              <a:t>15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75521" y="418804"/>
            <a:ext cx="8637877" cy="3718069"/>
          </a:xfrm>
          <a:prstGeom prst="rect">
            <a:avLst/>
          </a:prstGeom>
          <a:blipFill rotWithShape="1">
            <a:blip r:embed="rId2"/>
            <a:stretch>
              <a:fillRect l="-1411" t="-1639" r="-353" b="-3607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Arial" charset="0"/>
                <a:cs typeface="Arial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64325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800" dirty="0"/>
              <a:t>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2313" y="549275"/>
            <a:ext cx="8229600" cy="44958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Следует отметить, что при повышении напряжения в линиях передачи увеличиваются утечки энергии через воздух. В сырую погоду вблизи проводов линии может возникнуть ток называемый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коронный разряд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, который можно обнаружить по характерному потрескиванию. Коэффициент полезного действия линии передач не превышает 90 %.</a:t>
            </a:r>
            <a:endParaRPr lang="ru-RU" altLang="ru-RU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3AC4255-860A-486D-BF3A-DF3BC1971830}" type="slidenum">
              <a:rPr lang="ru-RU" altLang="ru-RU" sz="1200">
                <a:latin typeface="Garamond" panose="02020404030301010803" pitchFamily="18" charset="0"/>
              </a:rPr>
              <a:pPr/>
              <a:t>16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65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2075" tIns="46038" rIns="92075" bIns="46038" rtlCol="0" anchor="ctr" anchorCtr="0">
            <a:normAutofit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6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.3. Влияние самоиндукции на ток при размыкании и замыкании цепи, содержащей индуктивность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1600200"/>
            <a:ext cx="8507413" cy="5500688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ru-RU" altLang="ru-RU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1.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правилу Ленца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, токи возникающие в цепях вследствие самоиндукции всегда направлены так, чтобы препятствовать изменению тока, текущего в цепи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9460" name="Picture 6" descr="1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0376" y="2060575"/>
            <a:ext cx="7667625" cy="321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909DA2D-FA77-4AA7-AA27-A846DC0533BE}" type="slidenum">
              <a:rPr lang="ru-RU" altLang="ru-RU" sz="1200">
                <a:latin typeface="Garamond" panose="02020404030301010803" pitchFamily="18" charset="0"/>
              </a:rPr>
              <a:pPr/>
              <a:t>17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7616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sz="half" idx="1"/>
          </p:nvPr>
        </p:nvSpPr>
        <p:spPr>
          <a:xfrm>
            <a:off x="1524000" y="116633"/>
            <a:ext cx="9144000" cy="6741368"/>
          </a:xfrm>
          <a:blipFill rotWithShape="1">
            <a:blip r:embed="rId4"/>
            <a:stretch>
              <a:fillRect l="-1000" t="-723" r="-1200"/>
            </a:stretch>
          </a:blipFill>
        </p:spPr>
        <p:txBody>
          <a:bodyPr/>
          <a:lstStyle/>
          <a:p>
            <a:pPr>
              <a:defRPr/>
            </a:pPr>
            <a:r>
              <a:rPr lang="ru-RU" dirty="0">
                <a:noFill/>
              </a:rPr>
              <a:t> 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5240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0484" name="Object 4"/>
          <p:cNvGraphicFramePr>
            <a:graphicFrameLocks/>
          </p:cNvGraphicFramePr>
          <p:nvPr/>
        </p:nvGraphicFramePr>
        <p:xfrm>
          <a:off x="5159375" y="2997200"/>
          <a:ext cx="2159000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5" imgW="2098207" imgH="1026917" progId="Equation.3">
                  <p:embed/>
                </p:oleObj>
              </mc:Choice>
              <mc:Fallback>
                <p:oleObj name="Формула" r:id="rId5" imgW="2098207" imgH="1026917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5" y="2997200"/>
                        <a:ext cx="2159000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0486" name="Object 6"/>
          <p:cNvGraphicFramePr>
            <a:graphicFrameLocks/>
          </p:cNvGraphicFramePr>
          <p:nvPr/>
        </p:nvGraphicFramePr>
        <p:xfrm>
          <a:off x="4949826" y="4941889"/>
          <a:ext cx="116681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7" imgW="444307" imgH="444307" progId="Equation.3">
                  <p:embed/>
                </p:oleObj>
              </mc:Choice>
              <mc:Fallback>
                <p:oleObj name="Формула" r:id="rId7" imgW="444307" imgH="444307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9826" y="4941889"/>
                        <a:ext cx="1166813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9767888" y="5589588"/>
            <a:ext cx="442912" cy="506412"/>
          </a:xfrm>
        </p:spPr>
        <p:txBody>
          <a:bodyPr/>
          <a:lstStyle/>
          <a:p>
            <a:pPr>
              <a:defRPr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BFD236B-8A4B-4A1F-92EF-5769A2CD9BFD}" type="slidenum">
              <a:rPr lang="ru-RU" altLang="ru-RU" sz="1200">
                <a:latin typeface="Garamond" panose="02020404030301010803" pitchFamily="18" charset="0"/>
              </a:rPr>
              <a:pPr/>
              <a:t>18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sp>
        <p:nvSpPr>
          <p:cNvPr id="20489" name="TextBox 3"/>
          <p:cNvSpPr txBox="1">
            <a:spLocks noChangeArrowheads="1"/>
          </p:cNvSpPr>
          <p:nvPr/>
        </p:nvSpPr>
        <p:spPr bwMode="auto">
          <a:xfrm>
            <a:off x="7891464" y="3240089"/>
            <a:ext cx="604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0" name="TextBox 4"/>
          <p:cNvSpPr txBox="1">
            <a:spLocks noChangeArrowheads="1"/>
          </p:cNvSpPr>
          <p:nvPr/>
        </p:nvSpPr>
        <p:spPr bwMode="auto">
          <a:xfrm>
            <a:off x="7510464" y="5040314"/>
            <a:ext cx="604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(9)</a:t>
            </a:r>
          </a:p>
        </p:txBody>
      </p:sp>
    </p:spTree>
    <p:extLst>
      <p:ext uri="{BB962C8B-B14F-4D97-AF65-F5344CB8AC3E}">
        <p14:creationId xmlns:p14="http://schemas.microsoft.com/office/powerpoint/2010/main" val="37761430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88914"/>
            <a:ext cx="9144000" cy="6669087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ru-RU" altLang="ru-RU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2.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355600">
              <a:buNone/>
            </a:pP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en-US" alt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переводе ключа из положения 1 в 2 в момент времени 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ток начнет уменьшаться но ЭДС самоиндукции будет поддерживать ток в цепи, т.е. препятствовать резкому уменьшению тока.  В этом случае </a:t>
            </a:r>
            <a:r>
              <a:rPr lang="ru-RU" altLang="ru-RU" sz="24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убывание тока в цепи можно описать уравнением</a:t>
            </a:r>
          </a:p>
          <a:p>
            <a:pPr marL="0" indent="355600">
              <a:buNone/>
            </a:pPr>
            <a:endParaRPr lang="ru-RU" altLang="ru-RU" sz="240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			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355600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Оба эти случая говорят, что </a:t>
            </a:r>
            <a:r>
              <a:rPr lang="ru-RU" altLang="ru-RU" sz="2400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индуктивность цепи L и чем меньше сопротивление R, тем больше постоянная времени τ и тем медленнее изменяется ток в цепи.</a:t>
            </a:r>
          </a:p>
          <a:p>
            <a:pPr marL="0" indent="355600">
              <a:buNone/>
            </a:pP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524000" y="3252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1508" name="Object 4"/>
          <p:cNvGraphicFramePr>
            <a:graphicFrameLocks/>
          </p:cNvGraphicFramePr>
          <p:nvPr/>
        </p:nvGraphicFramePr>
        <p:xfrm>
          <a:off x="5318126" y="4462463"/>
          <a:ext cx="3154363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4" imgW="1066890" imgH="276352" progId="Equation.3">
                  <p:embed/>
                </p:oleObj>
              </mc:Choice>
              <mc:Fallback>
                <p:oleObj name="Формула" r:id="rId4" imgW="1066890" imgH="27635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26" y="4462463"/>
                        <a:ext cx="3154363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7" name="Picture 11" descr="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0"/>
            <a:ext cx="66960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2" descr="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926" y="0"/>
            <a:ext cx="6697663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13" descr="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926" y="0"/>
            <a:ext cx="6697663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C2DDF09-2734-4E41-8746-4E1F631AE943}" type="slidenum">
              <a:rPr lang="ru-RU" altLang="ru-RU" sz="1200">
                <a:latin typeface="Garamond" panose="02020404030301010803" pitchFamily="18" charset="0"/>
              </a:rPr>
              <a:pPr/>
              <a:t>19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45463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0"/>
            <a:ext cx="9467850" cy="7245350"/>
          </a:xfrm>
          <a:noFill/>
        </p:spPr>
        <p:txBody>
          <a:bodyPr vert="horz" lIns="92075" tIns="46038" rIns="92075" bIns="46038" rtlCol="0">
            <a:normAutofit lnSpcReduction="10000"/>
          </a:bodyPr>
          <a:lstStyle/>
          <a:p>
            <a:pPr marL="0" indent="355600">
              <a:buNone/>
            </a:pPr>
            <a:r>
              <a:rPr lang="ru-RU" altLang="ru-RU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3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Размыкание цепи содержащей индуктивность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55600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Т.к. цепь разомкнута, ток не течёт, поэтому рисуем зависимость </a:t>
            </a:r>
            <a:r>
              <a:rPr lang="ru-RU" altLang="ru-RU">
                <a:latin typeface="CommercialScript BT" pitchFamily="66" charset="0"/>
                <a:cs typeface="Times New Roman" panose="02020603050405020304" pitchFamily="18" charset="0"/>
              </a:rPr>
              <a:t>E</a:t>
            </a:r>
            <a:r>
              <a:rPr lang="ru-RU" altLang="ru-RU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 . </a:t>
            </a: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размыкании цепи в момент времени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>
              <a:solidFill>
                <a:srgbClr val="F763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приводит к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резкому возрастанию ЭДС индукции, определяемой по формуле</a:t>
            </a:r>
          </a:p>
          <a:p>
            <a:pPr marL="0" indent="355600">
              <a:buNone/>
            </a:pPr>
            <a:endParaRPr lang="ru-RU" altLang="ru-RU" b="1" i="1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этот скачок вследствие большой величины скорости изменения тока       .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2532" name="Object 4"/>
          <p:cNvGraphicFramePr>
            <a:graphicFrameLocks/>
          </p:cNvGraphicFramePr>
          <p:nvPr/>
        </p:nvGraphicFramePr>
        <p:xfrm>
          <a:off x="6096001" y="4724401"/>
          <a:ext cx="24479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4" imgW="1594257" imgH="866858" progId="Equation.3">
                  <p:embed/>
                </p:oleObj>
              </mc:Choice>
              <mc:Fallback>
                <p:oleObj name="Формула" r:id="rId4" imgW="1594257" imgH="866858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4724401"/>
                        <a:ext cx="24479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2534" name="Object 7"/>
          <p:cNvGraphicFramePr>
            <a:graphicFrameLocks/>
          </p:cNvGraphicFramePr>
          <p:nvPr/>
        </p:nvGraphicFramePr>
        <p:xfrm>
          <a:off x="5591175" y="6237288"/>
          <a:ext cx="649288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6" imgW="457200" imgH="803660" progId="Equation.3">
                  <p:embed/>
                </p:oleObj>
              </mc:Choice>
              <mc:Fallback>
                <p:oleObj name="Формула" r:id="rId6" imgW="457200" imgH="80366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6237288"/>
                        <a:ext cx="649288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5591176" y="4652964"/>
            <a:ext cx="3457575" cy="1368425"/>
          </a:xfrm>
          <a:prstGeom prst="ellipse">
            <a:avLst/>
          </a:prstGeom>
          <a:noFill/>
          <a:ln w="12700">
            <a:solidFill>
              <a:srgbClr val="9E2E06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pic>
        <p:nvPicPr>
          <p:cNvPr id="22536" name="Picture 9" descr="3"/>
          <p:cNvPicPr>
            <a:picLocks noChangeAspect="1" noChangeArrowheads="1"/>
          </p:cNvPicPr>
          <p:nvPr>
            <p:ph sz="half" idx="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2175" y="836614"/>
            <a:ext cx="4038600" cy="180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7" name="Rectangle 13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2538" name="Object 12"/>
          <p:cNvGraphicFramePr>
            <a:graphicFrameLocks noChangeAspect="1"/>
          </p:cNvGraphicFramePr>
          <p:nvPr/>
        </p:nvGraphicFramePr>
        <p:xfrm>
          <a:off x="8688388" y="3744913"/>
          <a:ext cx="1079500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9" imgW="545863" imgH="190417" progId="Equation.3">
                  <p:embed/>
                </p:oleObj>
              </mc:Choice>
              <mc:Fallback>
                <p:oleObj name="Формула" r:id="rId9" imgW="545863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8388" y="3744913"/>
                        <a:ext cx="1079500" cy="379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51236F5-A2FC-4E23-B3AE-B357A71011F8}" type="slidenum">
              <a:rPr lang="ru-RU" altLang="ru-RU" sz="1200">
                <a:latin typeface="Garamond" panose="02020404030301010803" pitchFamily="18" charset="0"/>
              </a:rPr>
              <a:pPr/>
              <a:t>20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82317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35189" y="0"/>
            <a:ext cx="8137525" cy="6597650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altLang="ru-RU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резко возрастает по сравнению с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altLang="ru-RU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и даже может быть в несколько сотен раз больше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altLang="ru-RU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резко размыкать цепь, состоящую из трансформатора и других индуктивностей.</a:t>
            </a: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актуальна эта проблема при передаче электроэнергии большой мощности  </a:t>
            </a: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высоковольтных линиях передач. </a:t>
            </a: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Там для компенсации скачков напряжения </a:t>
            </a:r>
          </a:p>
          <a:p>
            <a:pPr marL="0" indent="35560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отключении линии используются дорогостоящие выключатели, главным элементом которых является дугогасительная камера.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F361963-26FB-4D07-85B3-655AA5DBB4F7}" type="slidenum">
              <a:rPr lang="ru-RU" altLang="ru-RU" sz="1200">
                <a:latin typeface="Garamond" panose="02020404030301010803" pitchFamily="18" charset="0"/>
              </a:rPr>
              <a:pPr/>
              <a:t>21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347739"/>
      </p:ext>
    </p:extLst>
  </p:cSld>
  <p:clrMapOvr>
    <a:masterClrMapping/>
  </p:clrMapOvr>
  <p:transition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Дугогасительные камеры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03C9E30-38DB-4481-A9F0-E6FC48FED8C5}" type="slidenum">
              <a:rPr lang="ru-RU" altLang="ru-RU" sz="1200">
                <a:latin typeface="Garamond" panose="02020404030301010803" pitchFamily="18" charset="0"/>
              </a:rPr>
              <a:pPr/>
              <a:t>22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  <p:pic>
        <p:nvPicPr>
          <p:cNvPr id="24580" name="Picture 2" descr="C:\Documents and Settings\antropov\Мои документы\Мои рисунки\susol-2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0964" y="2005014"/>
            <a:ext cx="4410075" cy="368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335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74638"/>
            <a:ext cx="8291512" cy="1066800"/>
          </a:xfrm>
        </p:spPr>
        <p:txBody>
          <a:bodyPr vert="horz" lIns="92075" tIns="46038" rIns="92075" bIns="46038" rtlCol="0" anchor="ctr" anchorCtr="0">
            <a:normAutofit/>
          </a:bodyPr>
          <a:lstStyle/>
          <a:p>
            <a:pPr eaLnBrk="1" hangingPunct="1"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1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6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.4. Энергия магнитного поля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196975"/>
            <a:ext cx="9144000" cy="5257800"/>
          </a:xfrm>
        </p:spPr>
        <p:txBody>
          <a:bodyPr vert="horz" lIns="92075" tIns="46038" rIns="92075" bIns="46038" rtlCol="0">
            <a:normAutofit fontScale="92500" lnSpcReduction="20000"/>
          </a:bodyPr>
          <a:lstStyle/>
          <a:p>
            <a:pPr marL="0" indent="355600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Рассмотрим случай, о котором мы уже говорили:</a:t>
            </a:r>
          </a:p>
          <a:p>
            <a:pPr marL="0" indent="355600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 marL="0" indent="355600"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Сначала замкнем соленоид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источник ЭДС E</a:t>
            </a:r>
            <a:r>
              <a:rPr lang="ru-RU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55600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нем будет протекать ток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55600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Затем в момент времени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переключим ключ в положение 2 – замкнем соленоид на сопротивление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55600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цепи будет течь убывающий ток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55600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Будет совершена работа:     </a:t>
            </a:r>
            <a:r>
              <a:rPr lang="ru-RU" sz="4000" i="1" dirty="0" err="1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40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i="1" dirty="0" err="1">
                <a:latin typeface="Times New Roman" pitchFamily="18" charset="0"/>
                <a:cs typeface="Times New Roman" pitchFamily="18" charset="0"/>
              </a:rPr>
              <a:t>Idt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	            (11)</a:t>
            </a:r>
          </a:p>
        </p:txBody>
      </p:sp>
      <p:pic>
        <p:nvPicPr>
          <p:cNvPr id="25604" name="Picture 5" descr="6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2176" y="1700214"/>
            <a:ext cx="5478463" cy="240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1D35395-EF67-457E-A84D-246EE6EB7CEE}" type="slidenum">
              <a:rPr lang="ru-RU" altLang="ru-RU" sz="1200">
                <a:latin typeface="Garamond" panose="02020404030301010803" pitchFamily="18" charset="0"/>
              </a:rPr>
              <a:pPr/>
              <a:t>23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1008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1" y="188914"/>
            <a:ext cx="9324975" cy="7056437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			   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355600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работа пойдет на нагревание проводников.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Но откуда взялась эта энергия? Поскольку других изменений кроме исчезновения магнитного поля в окружном пространстве не произошло, остается заключить: </a:t>
            </a:r>
            <a:r>
              <a:rPr lang="ru-RU" altLang="ru-RU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была локализована в магнитном поле.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 </a:t>
            </a:r>
            <a:r>
              <a:rPr lang="ru-RU" altLang="ru-RU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проводник, с индуктивностью L, по которой течет ток I, обладает энергией</a:t>
            </a:r>
          </a:p>
          <a:p>
            <a:pPr marL="0" indent="355600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ru-RU" altLang="ru-RU" sz="2400">
                <a:latin typeface="Times New Roman" panose="02020603050405020304" pitchFamily="18" charset="0"/>
              </a:rPr>
              <a:t>	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5240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6628" name="Object 4"/>
          <p:cNvGraphicFramePr>
            <a:graphicFrameLocks/>
          </p:cNvGraphicFramePr>
          <p:nvPr/>
        </p:nvGraphicFramePr>
        <p:xfrm>
          <a:off x="3935414" y="404813"/>
          <a:ext cx="39592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4" imgW="2709920" imgH="727400" progId="Equation.3">
                  <p:embed/>
                </p:oleObj>
              </mc:Choice>
              <mc:Fallback>
                <p:oleObj name="Формула" r:id="rId4" imgW="2709920" imgH="7274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4" y="404813"/>
                        <a:ext cx="395922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6630" name="Object 6"/>
          <p:cNvGraphicFramePr>
            <a:graphicFrameLocks/>
          </p:cNvGraphicFramePr>
          <p:nvPr/>
        </p:nvGraphicFramePr>
        <p:xfrm>
          <a:off x="3000375" y="1268414"/>
          <a:ext cx="25209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6" imgW="2386632" imgH="944510" progId="Equation.3">
                  <p:embed/>
                </p:oleObj>
              </mc:Choice>
              <mc:Fallback>
                <p:oleObj name="Формула" r:id="rId6" imgW="2386632" imgH="94451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1268414"/>
                        <a:ext cx="252095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6632" name="Object 8"/>
          <p:cNvGraphicFramePr>
            <a:graphicFrameLocks/>
          </p:cNvGraphicFramePr>
          <p:nvPr/>
        </p:nvGraphicFramePr>
        <p:xfrm>
          <a:off x="6311901" y="1989138"/>
          <a:ext cx="136842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8" imgW="1236104" imgH="925493" progId="Equation.3">
                  <p:embed/>
                </p:oleObj>
              </mc:Choice>
              <mc:Fallback>
                <p:oleObj name="Формула" r:id="rId8" imgW="1236104" imgH="925493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1" y="1989138"/>
                        <a:ext cx="136842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6634" name="Object 10"/>
          <p:cNvGraphicFramePr>
            <a:graphicFrameLocks/>
          </p:cNvGraphicFramePr>
          <p:nvPr/>
        </p:nvGraphicFramePr>
        <p:xfrm>
          <a:off x="5303838" y="5805489"/>
          <a:ext cx="143986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Формула" r:id="rId10" imgW="1309002" imgH="917569" progId="Equation.3">
                  <p:embed/>
                </p:oleObj>
              </mc:Choice>
              <mc:Fallback>
                <p:oleObj name="Формула" r:id="rId10" imgW="1309002" imgH="91756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5805489"/>
                        <a:ext cx="1439862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40688" y="6092825"/>
            <a:ext cx="2133600" cy="4572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574B19C-D7E4-47B7-B332-14D9CBF61E94}" type="slidenum">
              <a:rPr lang="ru-RU" altLang="ru-RU" sz="1200">
                <a:latin typeface="Garamond" panose="02020404030301010803" pitchFamily="18" charset="0"/>
              </a:rPr>
              <a:pPr/>
              <a:t>24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39806"/>
      </p:ext>
    </p:extLst>
  </p:cSld>
  <p:clrMapOvr>
    <a:masterClrMapping/>
  </p:clrMapOvr>
  <p:transition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524001" y="0"/>
            <a:ext cx="9396413" cy="575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ru-RU" altLang="ru-RU">
                <a:latin typeface="Arial" panose="020B0604020202020204" pitchFamily="34" charset="0"/>
              </a:rPr>
              <a:t>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Выразим </a:t>
            </a:r>
            <a:r>
              <a:rPr lang="ru-RU" altLang="ru-RU" b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энергию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через параметры магнитного поля.  </a:t>
            </a:r>
          </a:p>
          <a:p>
            <a:pPr>
              <a:spcBef>
                <a:spcPct val="0"/>
              </a:spcBef>
              <a:buClrTx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Индуктивность соленоида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						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где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объем соленоида.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ClrTx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Подставим эти значения в формулу  для энергии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(16.23)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ct val="0"/>
              </a:spcBef>
              <a:buClrTx/>
            </a:pP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800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маг. поля соленоида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27651" name="Object 5"/>
          <p:cNvGraphicFramePr>
            <a:graphicFrameLocks/>
          </p:cNvGraphicFramePr>
          <p:nvPr/>
        </p:nvGraphicFramePr>
        <p:xfrm>
          <a:off x="2424114" y="1557339"/>
          <a:ext cx="619283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1600200" imgH="279400" progId="Equation.3">
                  <p:embed/>
                </p:oleObj>
              </mc:Choice>
              <mc:Fallback>
                <p:oleObj name="Формула" r:id="rId3" imgW="1600200" imgH="2794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4" y="1557339"/>
                        <a:ext cx="6192837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6"/>
          <p:cNvGraphicFramePr>
            <a:graphicFrameLocks/>
          </p:cNvGraphicFramePr>
          <p:nvPr/>
        </p:nvGraphicFramePr>
        <p:xfrm>
          <a:off x="7608888" y="2349501"/>
          <a:ext cx="15113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5" imgW="947680" imgH="828824" progId="Equation.3">
                  <p:embed/>
                </p:oleObj>
              </mc:Choice>
              <mc:Fallback>
                <p:oleObj name="Формула" r:id="rId5" imgW="947680" imgH="828824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888" y="2349501"/>
                        <a:ext cx="151130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7"/>
          <p:cNvGraphicFramePr>
            <a:graphicFrameLocks/>
          </p:cNvGraphicFramePr>
          <p:nvPr/>
        </p:nvGraphicFramePr>
        <p:xfrm>
          <a:off x="3990975" y="4149726"/>
          <a:ext cx="3760788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Формула" r:id="rId7" imgW="1968500" imgH="482600" progId="Equation.3">
                  <p:embed/>
                </p:oleObj>
              </mc:Choice>
              <mc:Fallback>
                <p:oleObj name="Формула" r:id="rId7" imgW="1968500" imgH="482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0975" y="4149726"/>
                        <a:ext cx="3760788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8"/>
          <p:cNvGraphicFramePr>
            <a:graphicFrameLocks/>
          </p:cNvGraphicFramePr>
          <p:nvPr/>
        </p:nvGraphicFramePr>
        <p:xfrm>
          <a:off x="4727575" y="5705476"/>
          <a:ext cx="252095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Формула" r:id="rId9" imgW="1028700" imgH="469900" progId="Equation.3">
                  <p:embed/>
                </p:oleObj>
              </mc:Choice>
              <mc:Fallback>
                <p:oleObj name="Формула" r:id="rId9" imgW="1028700" imgH="4699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5" y="5705476"/>
                        <a:ext cx="2520950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F59434-515C-46AC-B606-E9315DCA9007}" type="slidenum">
              <a:rPr lang="ru-RU" altLang="ru-RU" sz="1200">
                <a:latin typeface="Garamond" panose="02020404030301010803" pitchFamily="18" charset="0"/>
              </a:rPr>
              <a:pPr/>
              <a:t>25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68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260350"/>
            <a:ext cx="8785225" cy="6337300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/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Обозначим </a:t>
            </a:r>
            <a:r>
              <a:rPr lang="ru-RU" altLang="ru-RU" sz="3600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– плотность энергии</a:t>
            </a:r>
            <a:r>
              <a:rPr lang="ru-RU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3600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в объеме V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355600"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Тогда:</a:t>
            </a:r>
          </a:p>
          <a:p>
            <a:pPr marL="0" indent="355600"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							    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355600">
              <a:buNone/>
            </a:pPr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но т.к.    </a:t>
            </a:r>
            <a:r>
              <a:rPr lang="ru-RU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= μμ</a:t>
            </a:r>
            <a:r>
              <a:rPr lang="ru-RU" altLang="ru-RU" sz="36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то	   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0" indent="355600">
              <a:buNone/>
            </a:pP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			(16.)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52400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8679" name="Object 10"/>
          <p:cNvGraphicFramePr>
            <a:graphicFrameLocks/>
          </p:cNvGraphicFramePr>
          <p:nvPr/>
        </p:nvGraphicFramePr>
        <p:xfrm>
          <a:off x="3935413" y="1557338"/>
          <a:ext cx="4248150" cy="130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4" imgW="1219200" imgH="469900" progId="Equation.3">
                  <p:embed/>
                </p:oleObj>
              </mc:Choice>
              <mc:Fallback>
                <p:oleObj name="Формула" r:id="rId4" imgW="1219200" imgH="4699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1557338"/>
                        <a:ext cx="4248150" cy="130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Rectangle 11"/>
          <p:cNvSpPr>
            <a:spLocks noChangeArrowheads="1"/>
          </p:cNvSpPr>
          <p:nvPr/>
        </p:nvSpPr>
        <p:spPr bwMode="auto">
          <a:xfrm>
            <a:off x="15240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8681" name="Object 12"/>
          <p:cNvGraphicFramePr>
            <a:graphicFrameLocks/>
          </p:cNvGraphicFramePr>
          <p:nvPr/>
        </p:nvGraphicFramePr>
        <p:xfrm>
          <a:off x="2971800" y="4419600"/>
          <a:ext cx="23622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6" imgW="558558" imgH="393529" progId="Equation.3">
                  <p:embed/>
                </p:oleObj>
              </mc:Choice>
              <mc:Fallback>
                <p:oleObj name="Формула" r:id="rId6" imgW="558558" imgH="39352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419600"/>
                        <a:ext cx="2362200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Rectangle 13"/>
          <p:cNvSpPr>
            <a:spLocks noChangeArrowheads="1"/>
          </p:cNvSpPr>
          <p:nvPr/>
        </p:nvSpPr>
        <p:spPr bwMode="auto">
          <a:xfrm>
            <a:off x="15240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8683" name="Object 14"/>
          <p:cNvGraphicFramePr>
            <a:graphicFrameLocks/>
          </p:cNvGraphicFramePr>
          <p:nvPr/>
        </p:nvGraphicFramePr>
        <p:xfrm>
          <a:off x="6489701" y="4365625"/>
          <a:ext cx="2270125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8" imgW="723586" imgH="520474" progId="Equation.3">
                  <p:embed/>
                </p:oleObj>
              </mc:Choice>
              <mc:Fallback>
                <p:oleObj name="Формула" r:id="rId8" imgW="723586" imgH="520474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9701" y="4365625"/>
                        <a:ext cx="2270125" cy="140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605E01-BD36-45DE-A830-EFE65A816820}" type="slidenum">
              <a:rPr lang="ru-RU" altLang="ru-RU" sz="1200">
                <a:latin typeface="Garamond" panose="02020404030301010803" pitchFamily="18" charset="0"/>
              </a:rPr>
              <a:pPr/>
              <a:t>26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2241"/>
      </p:ext>
    </p:extLst>
  </p:cSld>
  <p:clrMapOvr>
    <a:masterClrMapping/>
  </p:clrMapOvr>
  <p:transition>
    <p:comb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1703388" y="1"/>
            <a:ext cx="8964612" cy="40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3600">
                <a:latin typeface="Arial" panose="020B0604020202020204" pitchFamily="34" charset="0"/>
              </a:rPr>
              <a:t>	</a:t>
            </a:r>
            <a:r>
              <a:rPr lang="ru-RU" altLang="ru-RU" sz="2800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однородного магнитного поля </a:t>
            </a:r>
            <a:r>
              <a:rPr lang="ru-RU" altLang="ru-RU" sz="2800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длинном соленоиде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быть рассчитана по формуле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					      (1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altLang="ru-RU" sz="2800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энергии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						          								    (1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9699" name="Object 5"/>
          <p:cNvGraphicFramePr>
            <a:graphicFrameLocks/>
          </p:cNvGraphicFramePr>
          <p:nvPr/>
        </p:nvGraphicFramePr>
        <p:xfrm>
          <a:off x="3719513" y="3213101"/>
          <a:ext cx="360045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1040948" imgH="444307" progId="Equation.3">
                  <p:embed/>
                </p:oleObj>
              </mc:Choice>
              <mc:Fallback>
                <p:oleObj name="Формула" r:id="rId3" imgW="1040948" imgH="444307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3213101"/>
                        <a:ext cx="3600450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6"/>
          <p:cNvGraphicFramePr>
            <a:graphicFrameLocks/>
          </p:cNvGraphicFramePr>
          <p:nvPr/>
        </p:nvGraphicFramePr>
        <p:xfrm>
          <a:off x="5087939" y="1125538"/>
          <a:ext cx="33115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5" imgW="1244600" imgH="444500" progId="Equation.3">
                  <p:embed/>
                </p:oleObj>
              </mc:Choice>
              <mc:Fallback>
                <p:oleObj name="Формула" r:id="rId5" imgW="1244600" imgH="4445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9" y="1125538"/>
                        <a:ext cx="331152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12B8989-BB77-49EF-9BFA-972C5142554C}" type="slidenum">
              <a:rPr lang="ru-RU" altLang="ru-RU" sz="1200">
                <a:latin typeface="Garamond" panose="02020404030301010803" pitchFamily="18" charset="0"/>
              </a:rPr>
              <a:pPr/>
              <a:t>27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91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188914"/>
            <a:ext cx="8353425" cy="5545137"/>
          </a:xfrm>
          <a:noFill/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ru-RU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энергии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магнитного поля </a:t>
            </a:r>
          </a:p>
          <a:p>
            <a:pPr marL="0" indent="355600">
              <a:buNone/>
            </a:pPr>
            <a:r>
              <a:rPr lang="ru-RU" altLang="ru-RU" sz="3600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соленоиде с сердечником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355600">
              <a:buNone/>
            </a:pPr>
            <a:r>
              <a:rPr lang="ru-RU" altLang="ru-RU" sz="3600" b="1" i="1">
                <a:solidFill>
                  <a:srgbClr val="9E2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складываться из энергии поля в вакууме и в магнетике сердечника:</a:t>
            </a:r>
          </a:p>
          <a:p>
            <a:pPr marL="0" indent="355600"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  <a:p>
            <a:pPr marL="0" indent="355600">
              <a:buNone/>
            </a:pPr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</a:t>
            </a:r>
          </a:p>
          <a:p>
            <a:pPr marL="0" indent="355600">
              <a:buNone/>
            </a:pPr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Т.к. в вакууме </a:t>
            </a:r>
            <a:r>
              <a:rPr lang="ru-RU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= 1, имеем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152400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30726" name="Object 8"/>
          <p:cNvGraphicFramePr>
            <a:graphicFrameLocks/>
          </p:cNvGraphicFramePr>
          <p:nvPr/>
        </p:nvGraphicFramePr>
        <p:xfrm>
          <a:off x="3962400" y="2667000"/>
          <a:ext cx="37973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4" imgW="1117600" imgH="228600" progId="Equation.3">
                  <p:embed/>
                </p:oleObj>
              </mc:Choice>
              <mc:Fallback>
                <p:oleObj name="Формула" r:id="rId4" imgW="1117600" imgH="228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667000"/>
                        <a:ext cx="37973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152400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30728" name="Object 10"/>
          <p:cNvGraphicFramePr>
            <a:graphicFrameLocks/>
          </p:cNvGraphicFramePr>
          <p:nvPr/>
        </p:nvGraphicFramePr>
        <p:xfrm>
          <a:off x="3962400" y="3505200"/>
          <a:ext cx="33083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6" imgW="1104900" imgH="228600" progId="Equation.3">
                  <p:embed/>
                </p:oleObj>
              </mc:Choice>
              <mc:Fallback>
                <p:oleObj name="Формула" r:id="rId6" imgW="1104900" imgH="228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505200"/>
                        <a:ext cx="33083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9" name="Rectangle 11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30730" name="Object 12"/>
          <p:cNvGraphicFramePr>
            <a:graphicFrameLocks/>
          </p:cNvGraphicFramePr>
          <p:nvPr/>
        </p:nvGraphicFramePr>
        <p:xfrm>
          <a:off x="2135188" y="5445126"/>
          <a:ext cx="7104062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8" imgW="2921000" imgH="469900" progId="Equation.3">
                  <p:embed/>
                </p:oleObj>
              </mc:Choice>
              <mc:Fallback>
                <p:oleObj name="Формула" r:id="rId8" imgW="2921000" imgH="4699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5445126"/>
                        <a:ext cx="7104062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020428-893C-4D1A-81F3-D64810D97659}" type="slidenum">
              <a:rPr lang="ru-RU" altLang="ru-RU" sz="1200">
                <a:latin typeface="Garamond" panose="02020404030301010803" pitchFamily="18" charset="0"/>
              </a:rPr>
              <a:pPr/>
              <a:t>28</a:t>
            </a:fld>
            <a:endParaRPr lang="ru-RU" altLang="ru-RU" sz="12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036628"/>
      </p:ext>
    </p:extLst>
  </p:cSld>
  <p:clrMapOvr>
    <a:masterClrMapping/>
  </p:clrMapOvr>
  <p:transition>
    <p:comb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Microsoft Office PowerPoint</Application>
  <PresentationFormat>Широкоэкранный</PresentationFormat>
  <Paragraphs>186</Paragraphs>
  <Slides>28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CommercialScript BT</vt:lpstr>
      <vt:lpstr>Garamond</vt:lpstr>
      <vt:lpstr>Times New Roman</vt:lpstr>
      <vt:lpstr>Тема Office</vt:lpstr>
      <vt:lpstr>Microsoft Equation 3.0</vt:lpstr>
      <vt:lpstr>Формула</vt:lpstr>
      <vt:lpstr>Тема 16. Применение индукции, самоиндукции и взаимной индукции. </vt:lpstr>
      <vt:lpstr>16.1 Генераторы переменного тока </vt:lpstr>
      <vt:lpstr>Презентация PowerPoint</vt:lpstr>
      <vt:lpstr>Презентация PowerPoint</vt:lpstr>
      <vt:lpstr>Презентация PowerPoint</vt:lpstr>
      <vt:lpstr>Презентация PowerPoint</vt:lpstr>
      <vt:lpstr>16.2. Трансформатор</vt:lpstr>
      <vt:lpstr>Презентация PowerPoint</vt:lpstr>
      <vt:lpstr>Презентация PowerPoint</vt:lpstr>
      <vt:lpstr>Презентация PowerPoint</vt:lpstr>
      <vt:lpstr>23</vt:lpstr>
      <vt:lpstr>Передача электроэнергии</vt:lpstr>
      <vt:lpstr>Передача электроэнергии</vt:lpstr>
      <vt:lpstr>Презентация PowerPoint</vt:lpstr>
      <vt:lpstr>Презентация PowerPoint</vt:lpstr>
      <vt:lpstr>1</vt:lpstr>
      <vt:lpstr>16.3. Влияние самоиндукции на ток при размыкании и замыкании цепи, содержащей индуктивность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Дугогасительные камеры</vt:lpstr>
      <vt:lpstr>16.4. Энергия магнитного поля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16. Применение индукции, самоиндукции и взаимной индукции. </dc:title>
  <dc:creator>Nikolay A. Antropov</dc:creator>
  <cp:lastModifiedBy>Nikolay A. Antropov</cp:lastModifiedBy>
  <cp:revision>1</cp:revision>
  <dcterms:created xsi:type="dcterms:W3CDTF">2016-04-18T03:50:50Z</dcterms:created>
  <dcterms:modified xsi:type="dcterms:W3CDTF">2016-04-18T03:50:55Z</dcterms:modified>
</cp:coreProperties>
</file>