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9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6.wmf"/><Relationship Id="rId7" Type="http://schemas.openxmlformats.org/officeDocument/2006/relationships/image" Target="../media/image19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8.wmf"/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30.wmf"/><Relationship Id="rId7" Type="http://schemas.openxmlformats.org/officeDocument/2006/relationships/image" Target="../media/image32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6.wmf"/><Relationship Id="rId5" Type="http://schemas.openxmlformats.org/officeDocument/2006/relationships/image" Target="../media/image25.wmf"/><Relationship Id="rId4" Type="http://schemas.openxmlformats.org/officeDocument/2006/relationships/image" Target="../media/image31.wmf"/><Relationship Id="rId9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8613E-D2BC-4801-8C7C-E07DB941F9F6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23335-8948-4D1C-988E-3F5C621540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548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2AADE1F-506D-4D48-869A-1EAAF010F2AA}" type="slidenum">
              <a:rPr lang="ru-RU" altLang="ru-RU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984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5AC13A0-F164-4E02-8731-E9360787C851}" type="slidenum">
              <a:rPr lang="ru-RU" altLang="ru-RU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911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022895-AA82-495F-807B-58EF1DEC16F2}" type="slidenum">
              <a:rPr lang="ru-RU" altLang="ru-RU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192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04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DA8707-939B-4297-82C5-E957FF722879}" type="slidenum">
              <a:rPr lang="ru-RU" altLang="ru-RU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294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640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DD19207-01D8-4826-BAAD-A97E97F61AA3}" type="slidenum">
              <a:rPr lang="ru-RU" altLang="ru-RU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397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073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91E3CC-E4A5-406F-AB61-01BA46CA6A68}" type="slidenum">
              <a:rPr lang="ru-RU" altLang="ru-RU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499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514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47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59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21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39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172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7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898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694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449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344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145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3216E-4BD3-42B3-B916-57A9963D96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153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4B7D7-9316-49B5-9042-719B268EF721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40AB5-3453-408E-BB6F-D7B54CF5D2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49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5.bin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3.png"/><Relationship Id="rId4" Type="http://schemas.openxmlformats.org/officeDocument/2006/relationships/image" Target="../media/image11.wmf"/><Relationship Id="rId9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2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7.w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8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wmf"/><Relationship Id="rId11" Type="http://schemas.openxmlformats.org/officeDocument/2006/relationships/image" Target="../media/image26.png"/><Relationship Id="rId5" Type="http://schemas.openxmlformats.org/officeDocument/2006/relationships/oleObject" Target="../embeddings/oleObject17.bin"/><Relationship Id="rId10" Type="http://schemas.openxmlformats.org/officeDocument/2006/relationships/oleObject" Target="../embeddings/oleObject20.bin"/><Relationship Id="rId4" Type="http://schemas.openxmlformats.org/officeDocument/2006/relationships/image" Target="../media/image6.wmf"/><Relationship Id="rId9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27.bin"/><Relationship Id="rId18" Type="http://schemas.openxmlformats.org/officeDocument/2006/relationships/oleObject" Target="../embeddings/oleObject30.bin"/><Relationship Id="rId3" Type="http://schemas.openxmlformats.org/officeDocument/2006/relationships/oleObject" Target="../embeddings/oleObject22.bin"/><Relationship Id="rId21" Type="http://schemas.openxmlformats.org/officeDocument/2006/relationships/image" Target="../media/image34.wmf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5.wmf"/><Relationship Id="rId1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9.bin"/><Relationship Id="rId20" Type="http://schemas.openxmlformats.org/officeDocument/2006/relationships/oleObject" Target="../embeddings/oleObject31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31.wmf"/><Relationship Id="rId19" Type="http://schemas.openxmlformats.org/officeDocument/2006/relationships/image" Target="../media/image33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8.png"/><Relationship Id="rId4" Type="http://schemas.openxmlformats.org/officeDocument/2006/relationships/image" Target="../media/image3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3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http://www.krugosvet.ru/articles/04/1000454/0454_101.jpg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4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47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52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53.bin"/><Relationship Id="rId9" Type="http://schemas.openxmlformats.org/officeDocument/2006/relationships/image" Target="../media/image5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1.png"/><Relationship Id="rId5" Type="http://schemas.openxmlformats.org/officeDocument/2006/relationships/image" Target="../media/image60.wmf"/><Relationship Id="rId4" Type="http://schemas.openxmlformats.org/officeDocument/2006/relationships/oleObject" Target="../embeddings/oleObject56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62.wmf"/><Relationship Id="rId10" Type="http://schemas.openxmlformats.org/officeDocument/2006/relationships/image" Target="../media/image61.png"/><Relationship Id="rId4" Type="http://schemas.openxmlformats.org/officeDocument/2006/relationships/oleObject" Target="../embeddings/oleObject57.bin"/><Relationship Id="rId9" Type="http://schemas.openxmlformats.org/officeDocument/2006/relationships/image" Target="../media/image64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15889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lang="ru-RU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Электромагнитная Индукция, Самоиндукция, Взаимная индукция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9" y="1196976"/>
            <a:ext cx="8569325" cy="547211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zh-CN" b="1" dirty="0" smtClean="0"/>
              <a:t>1</a:t>
            </a:r>
            <a:r>
              <a:rPr lang="en-US" altLang="zh-CN" b="1" dirty="0" smtClean="0">
                <a:ea typeface="宋体" charset="-122"/>
              </a:rPr>
              <a:t>5</a:t>
            </a:r>
            <a:r>
              <a:rPr lang="ru-RU" altLang="zh-CN" b="1" dirty="0" smtClean="0"/>
              <a:t>.1. Опыты Фарадея. Индукционный ток. Правило Ленца</a:t>
            </a:r>
            <a:r>
              <a:rPr lang="ru-RU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altLang="zh-CN" b="1" dirty="0" smtClean="0"/>
          </a:p>
          <a:p>
            <a:pPr eaLnBrk="1" hangingPunct="1">
              <a:defRPr/>
            </a:pPr>
            <a:r>
              <a:rPr lang="ru-RU" altLang="zh-CN" b="1" dirty="0" smtClean="0"/>
              <a:t>1</a:t>
            </a:r>
            <a:r>
              <a:rPr lang="en-US" altLang="zh-CN" b="1" dirty="0" smtClean="0">
                <a:ea typeface="宋体" charset="-122"/>
              </a:rPr>
              <a:t>5</a:t>
            </a:r>
            <a:r>
              <a:rPr lang="ru-RU" altLang="zh-CN" b="1" dirty="0" smtClean="0"/>
              <a:t>.2. Величина Э.Д.С. индукции.</a:t>
            </a:r>
          </a:p>
          <a:p>
            <a:pPr eaLnBrk="1" hangingPunct="1">
              <a:defRPr/>
            </a:pPr>
            <a:r>
              <a:rPr lang="ru-RU" altLang="zh-CN" b="1" dirty="0" smtClean="0"/>
              <a:t>1</a:t>
            </a:r>
            <a:r>
              <a:rPr lang="en-US" altLang="zh-CN" b="1" dirty="0" smtClean="0">
                <a:ea typeface="宋体" charset="-122"/>
              </a:rPr>
              <a:t>5</a:t>
            </a:r>
            <a:r>
              <a:rPr lang="ru-RU" altLang="zh-CN" b="1" dirty="0" smtClean="0"/>
              <a:t>.3. Природа Э.Д.С. индукции.</a:t>
            </a:r>
          </a:p>
          <a:p>
            <a:pPr eaLnBrk="1" hangingPunct="1">
              <a:defRPr/>
            </a:pPr>
            <a:r>
              <a:rPr lang="ru-RU" altLang="zh-CN" b="1" dirty="0" smtClean="0"/>
              <a:t>1</a:t>
            </a:r>
            <a:r>
              <a:rPr lang="en-US" altLang="zh-CN" b="1" dirty="0" smtClean="0">
                <a:ea typeface="宋体" charset="-122"/>
              </a:rPr>
              <a:t>5</a:t>
            </a:r>
            <a:r>
              <a:rPr lang="ru-RU" altLang="zh-CN" b="1" dirty="0" smtClean="0"/>
              <a:t>.4. Циркуляция вектора напряжённости вихревого электрического поля.</a:t>
            </a:r>
            <a:endParaRPr lang="ru-RU" altLang="zh-CN" b="1" dirty="0" smtClean="0">
              <a:hlinkClick r:id="" action="ppaction://noaction"/>
            </a:endParaRPr>
          </a:p>
          <a:p>
            <a:pPr eaLnBrk="1" hangingPunct="1">
              <a:defRPr/>
            </a:pPr>
            <a:r>
              <a:rPr lang="ru-RU" altLang="zh-CN" b="1" dirty="0" smtClean="0"/>
              <a:t>1</a:t>
            </a:r>
            <a:r>
              <a:rPr lang="en-US" altLang="zh-CN" b="1" dirty="0" smtClean="0">
                <a:ea typeface="宋体" charset="-122"/>
              </a:rPr>
              <a:t>5</a:t>
            </a:r>
            <a:r>
              <a:rPr lang="ru-RU" altLang="zh-CN" b="1" dirty="0" smtClean="0"/>
              <a:t>.</a:t>
            </a:r>
            <a:r>
              <a:rPr lang="en-US" altLang="zh-CN" b="1" dirty="0" smtClean="0">
                <a:ea typeface="宋体" charset="-122"/>
              </a:rPr>
              <a:t>5</a:t>
            </a:r>
            <a:r>
              <a:rPr lang="ru-RU" altLang="zh-CN" b="1" dirty="0" smtClean="0"/>
              <a:t>. Токи Фуко.</a:t>
            </a:r>
          </a:p>
          <a:p>
            <a:pPr eaLnBrk="1" hangingPunct="1">
              <a:defRPr/>
            </a:pPr>
            <a:r>
              <a:rPr lang="ru-RU" altLang="zh-CN" b="1" dirty="0"/>
              <a:t>15.6</a:t>
            </a:r>
            <a:r>
              <a:rPr lang="ru-RU" altLang="zh-CN" b="1" dirty="0" smtClean="0"/>
              <a:t>. </a:t>
            </a:r>
            <a:r>
              <a:rPr lang="ru-RU" altLang="zh-CN" b="1" dirty="0"/>
              <a:t>Явление самоиндукции.</a:t>
            </a:r>
          </a:p>
          <a:p>
            <a:pPr eaLnBrk="1" hangingPunct="1">
              <a:defRPr/>
            </a:pPr>
            <a:r>
              <a:rPr lang="ru-RU" altLang="zh-CN" b="1" dirty="0"/>
              <a:t>15.7. Взаимная индукция.</a:t>
            </a:r>
          </a:p>
          <a:p>
            <a:pPr eaLnBrk="1" hangingPunct="1">
              <a:defRPr/>
            </a:pPr>
            <a:endParaRPr lang="ru-RU" altLang="zh-CN" b="1" dirty="0" smtClean="0"/>
          </a:p>
          <a:p>
            <a:pPr eaLnBrk="1" hangingPunct="1">
              <a:defRPr/>
            </a:pPr>
            <a:endParaRPr lang="ru-RU" altLang="zh-CN" b="1" dirty="0" smtClean="0">
              <a:hlinkClick r:id="" action="ppaction://noactio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E774DF9-FA6E-4E15-94AF-B5EBCA3E2442}" type="slidenum">
              <a:rPr lang="ru-RU" altLang="ru-RU" sz="1400"/>
              <a:pPr eaLnBrk="1" hangingPunct="1"/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575262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lang="ru-RU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.1. Опыты Фарадея. Индукционный ток. Правило Ленца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5257800"/>
          </a:xfrm>
        </p:spPr>
        <p:txBody>
          <a:bodyPr/>
          <a:lstStyle/>
          <a:p>
            <a:pPr marL="0" indent="363538">
              <a:lnSpc>
                <a:spcPct val="80000"/>
              </a:lnSpc>
              <a:buNone/>
            </a:pPr>
            <a:endParaRPr lang="ru-RU" altLang="zh-CN" sz="2400"/>
          </a:p>
          <a:p>
            <a:pPr marL="0" indent="363538">
              <a:lnSpc>
                <a:spcPct val="80000"/>
              </a:lnSpc>
              <a:buNone/>
            </a:pPr>
            <a:r>
              <a:rPr lang="ru-RU" altLang="zh-CN" smtClean="0">
                <a:effectLst/>
              </a:rPr>
              <a:t>С момента открытия связи магнитного поля с током (что является подтверждением симметрии законов природы), делались многочисленные попытки </a:t>
            </a:r>
            <a:r>
              <a:rPr lang="ru-RU" altLang="zh-CN" b="1" i="1" smtClean="0">
                <a:solidFill>
                  <a:srgbClr val="C00000"/>
                </a:solidFill>
                <a:effectLst/>
              </a:rPr>
              <a:t>получить ток с помощью магнитного поля</a:t>
            </a:r>
            <a:r>
              <a:rPr lang="ru-RU" altLang="zh-CN" smtClean="0">
                <a:solidFill>
                  <a:srgbClr val="C00000"/>
                </a:solidFill>
                <a:effectLst/>
              </a:rPr>
              <a:t>. </a:t>
            </a:r>
            <a:endParaRPr lang="en-US" altLang="zh-CN" smtClean="0">
              <a:solidFill>
                <a:srgbClr val="C00000"/>
              </a:solidFill>
              <a:effectLst/>
              <a:ea typeface="宋体" panose="02010600030101010101" pitchFamily="2" charset="-122"/>
            </a:endParaRPr>
          </a:p>
          <a:p>
            <a:pPr marL="0" indent="363538">
              <a:lnSpc>
                <a:spcPct val="80000"/>
              </a:lnSpc>
              <a:buNone/>
            </a:pPr>
            <a:r>
              <a:rPr lang="ru-RU" altLang="zh-CN" smtClean="0">
                <a:effectLst/>
              </a:rPr>
              <a:t>Задача была решена Фарадеем в </a:t>
            </a:r>
            <a:r>
              <a:rPr lang="ru-RU" altLang="zh-CN" i="1" smtClean="0">
                <a:effectLst/>
              </a:rPr>
              <a:t>1831г. </a:t>
            </a:r>
            <a:endParaRPr lang="en-US" altLang="zh-CN" i="1" smtClean="0">
              <a:effectLst/>
              <a:ea typeface="宋体" panose="02010600030101010101" pitchFamily="2" charset="-122"/>
            </a:endParaRPr>
          </a:p>
          <a:p>
            <a:pPr marL="0" indent="363538">
              <a:lnSpc>
                <a:spcPct val="80000"/>
              </a:lnSpc>
              <a:buNone/>
            </a:pPr>
            <a:r>
              <a:rPr lang="en-US" altLang="zh-CN" smtClean="0">
                <a:effectLst/>
                <a:ea typeface="宋体" panose="02010600030101010101" pitchFamily="2" charset="-122"/>
              </a:rPr>
              <a:t>     </a:t>
            </a:r>
            <a:r>
              <a:rPr lang="ru-RU" altLang="zh-CN" smtClean="0">
                <a:effectLst/>
              </a:rPr>
              <a:t>Американец Джозеф Генри тоже открыл, но не успел опубликовать свои результаты. </a:t>
            </a:r>
            <a:r>
              <a:rPr lang="en-US" altLang="zh-CN" smtClean="0">
                <a:effectLst/>
                <a:ea typeface="宋体" panose="02010600030101010101" pitchFamily="2" charset="-122"/>
              </a:rPr>
              <a:t>      	</a:t>
            </a:r>
            <a:r>
              <a:rPr lang="ru-RU" altLang="zh-CN" smtClean="0">
                <a:effectLst/>
              </a:rPr>
              <a:t>Ампер также претендовал на открытие, но не смог представить свои результаты.</a:t>
            </a:r>
            <a:r>
              <a:rPr lang="ru-RU" altLang="zh-CN" sz="2400"/>
              <a:t> </a:t>
            </a:r>
            <a:endParaRPr lang="ru-RU" altLang="ru-RU" sz="240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32298D-9E19-471B-B208-B7D815D8C389}" type="slidenum">
              <a:rPr lang="ru-RU" altLang="ru-RU" sz="1400"/>
              <a:pPr eaLnBrk="1" hangingPunct="1"/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399563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363538">
              <a:buNone/>
            </a:pPr>
            <a:r>
              <a:rPr lang="ru-RU" altLang="zh-CN" sz="2400" i="1"/>
              <a:t>		</a:t>
            </a:r>
          </a:p>
          <a:p>
            <a:pPr marL="0" indent="363538">
              <a:buNone/>
            </a:pPr>
            <a:r>
              <a:rPr lang="ru-RU" altLang="zh-CN" sz="2400" i="1"/>
              <a:t>		</a:t>
            </a:r>
            <a:r>
              <a:rPr lang="en-US" altLang="zh-CN" sz="2400" i="1">
                <a:ea typeface="宋体" panose="02010600030101010101" pitchFamily="2" charset="-122"/>
              </a:rPr>
              <a:t>	</a:t>
            </a:r>
            <a:r>
              <a:rPr lang="ru-RU" altLang="zh-CN" b="1" i="1">
                <a:solidFill>
                  <a:srgbClr val="C00000"/>
                </a:solidFill>
              </a:rPr>
              <a:t>ФАРАДЕЙ Майкл (1791 – 1867) – </a:t>
            </a:r>
            <a:r>
              <a:rPr lang="en-US" altLang="zh-CN" b="1" i="1">
                <a:solidFill>
                  <a:srgbClr val="C00000"/>
                </a:solidFill>
                <a:ea typeface="宋体" panose="02010600030101010101" pitchFamily="2" charset="-122"/>
              </a:rPr>
              <a:t>				</a:t>
            </a:r>
            <a:r>
              <a:rPr lang="ru-RU" altLang="zh-CN" b="1" i="1">
                <a:solidFill>
                  <a:srgbClr val="C00000"/>
                </a:solidFill>
              </a:rPr>
              <a:t>знаменитый английский физик.</a:t>
            </a:r>
            <a:r>
              <a:rPr lang="ru-RU" altLang="zh-CN" i="1">
                <a:solidFill>
                  <a:srgbClr val="C00000"/>
                </a:solidFill>
              </a:rPr>
              <a:t> </a:t>
            </a:r>
            <a:r>
              <a:rPr lang="en-US" altLang="zh-CN" i="1">
                <a:ea typeface="宋体" panose="02010600030101010101" pitchFamily="2" charset="-122"/>
              </a:rPr>
              <a:t>				</a:t>
            </a:r>
            <a:r>
              <a:rPr lang="ru-RU" altLang="zh-CN" i="1"/>
              <a:t>Исследования в области 			      </a:t>
            </a:r>
            <a:r>
              <a:rPr lang="en-US" altLang="zh-CN" i="1">
                <a:ea typeface="宋体" panose="02010600030101010101" pitchFamily="2" charset="-122"/>
              </a:rPr>
              <a:t>		</a:t>
            </a:r>
            <a:r>
              <a:rPr lang="ru-RU" altLang="zh-CN" i="1"/>
              <a:t>электричества, магнетизма, </a:t>
            </a:r>
            <a:r>
              <a:rPr lang="en-US" altLang="zh-CN" i="1">
                <a:ea typeface="宋体" panose="02010600030101010101" pitchFamily="2" charset="-122"/>
              </a:rPr>
              <a:t>					</a:t>
            </a:r>
            <a:r>
              <a:rPr lang="ru-RU" altLang="zh-CN" i="1"/>
              <a:t>магнитооптики,  электрохимии. </a:t>
            </a:r>
            <a:r>
              <a:rPr lang="en-US" altLang="zh-CN" i="1">
                <a:ea typeface="宋体" panose="02010600030101010101" pitchFamily="2" charset="-122"/>
              </a:rPr>
              <a:t>				</a:t>
            </a:r>
            <a:r>
              <a:rPr lang="ru-RU" altLang="zh-CN"/>
              <a:t>Создал лабораторную модель 	 </a:t>
            </a:r>
            <a:r>
              <a:rPr lang="en-US" altLang="zh-CN">
                <a:ea typeface="宋体" panose="02010600030101010101" pitchFamily="2" charset="-122"/>
              </a:rPr>
              <a:t>			</a:t>
            </a:r>
            <a:r>
              <a:rPr lang="ru-RU" altLang="zh-CN"/>
              <a:t>электродвигателя. Открыл экстротоки при замыкании и размыкании цепи и установил их направление. Открыл законы электролиза, первый ввел понятия поля и диэлектрической проницаемости, в 1845 употребил термин «магнитное поле».</a:t>
            </a:r>
          </a:p>
          <a:p>
            <a:pPr marL="0" indent="363538">
              <a:buNone/>
            </a:pPr>
            <a:r>
              <a:rPr lang="ru-RU" altLang="zh-CN"/>
              <a:t>Кроме всего прочего М. Фарадей открыл явления диа и парамагнетизма. Он установил, что все материалы в магнитном поле ведут себя по-разному: ориентируются по полю (пара и ферромагнетики) или против поля – диамагнетики.</a:t>
            </a:r>
            <a:endParaRPr lang="ru-RU" altLang="ru-RU"/>
          </a:p>
        </p:txBody>
      </p:sp>
      <p:pic>
        <p:nvPicPr>
          <p:cNvPr id="43011" name="Picture 3" descr="фарад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22987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F7882E-A630-45AC-BB08-6766557C2667}" type="slidenum">
              <a:rPr lang="ru-RU" altLang="ru-RU" sz="1400"/>
              <a:pPr eaLnBrk="1" hangingPunct="1"/>
              <a:t>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88693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9" y="188914"/>
            <a:ext cx="8785225" cy="6669087"/>
          </a:xfrm>
        </p:spPr>
        <p:txBody>
          <a:bodyPr>
            <a:normAutofit lnSpcReduction="10000"/>
          </a:bodyPr>
          <a:lstStyle/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dirty="0" smtClean="0">
                <a:effectLst/>
                <a:latin typeface="+mj-lt"/>
              </a:rPr>
              <a:t>Из школьного курса физики </a:t>
            </a:r>
            <a:r>
              <a:rPr lang="ru-RU" altLang="zh-CN" b="1" i="1" dirty="0" smtClean="0">
                <a:solidFill>
                  <a:srgbClr val="C00000"/>
                </a:solidFill>
                <a:effectLst/>
                <a:latin typeface="+mj-lt"/>
              </a:rPr>
              <a:t>опыты Фарадея</a:t>
            </a:r>
            <a:r>
              <a:rPr lang="ru-RU" altLang="zh-CN" dirty="0" smtClean="0">
                <a:solidFill>
                  <a:srgbClr val="C00000"/>
                </a:solidFill>
                <a:effectLst/>
                <a:latin typeface="+mj-lt"/>
              </a:rPr>
              <a:t> </a:t>
            </a:r>
            <a:r>
              <a:rPr lang="ru-RU" altLang="zh-CN" dirty="0" smtClean="0">
                <a:effectLst/>
                <a:latin typeface="+mj-lt"/>
              </a:rPr>
              <a:t>хорошо известны: катушка и постоянный магнит</a:t>
            </a:r>
            <a:r>
              <a:rPr lang="ru-RU" altLang="zh-CN" sz="2400" dirty="0">
                <a:latin typeface="+mj-lt"/>
              </a:rPr>
              <a:t> 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>
                <a:latin typeface="+mj-lt"/>
              </a:rPr>
              <a:t>				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>
                <a:latin typeface="+mj-lt"/>
              </a:rPr>
              <a:t>		 </a:t>
            </a:r>
            <a:endParaRPr lang="en-US" altLang="zh-CN" sz="2400" dirty="0">
              <a:latin typeface="+mj-lt"/>
              <a:ea typeface="宋体" charset="-122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en-US" altLang="zh-CN" sz="2400" dirty="0">
              <a:latin typeface="+mj-lt"/>
              <a:ea typeface="宋体" charset="-122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dirty="0">
                <a:latin typeface="+mj-lt"/>
              </a:rPr>
              <a:t>Если подносить магнит к катушке или наоборот, то в катушке возникнет электрический ток.</a:t>
            </a:r>
            <a:r>
              <a:rPr lang="ru-RU" altLang="zh-CN" sz="2400" dirty="0">
                <a:latin typeface="+mj-lt"/>
              </a:rPr>
              <a:t> </a:t>
            </a:r>
            <a:endParaRPr lang="ru-RU" altLang="ru-RU" sz="2400" dirty="0">
              <a:latin typeface="+mj-lt"/>
            </a:endParaRPr>
          </a:p>
        </p:txBody>
      </p:sp>
      <p:pic>
        <p:nvPicPr>
          <p:cNvPr id="44035" name="Picture 3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1676400"/>
            <a:ext cx="74168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0DF09F7-0939-4D47-868F-D4D9C62ACB84}" type="slidenum">
              <a:rPr lang="ru-RU" altLang="ru-RU" sz="1400"/>
              <a:pPr eaLnBrk="1" hangingPunct="1"/>
              <a:t>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74931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9" y="188914"/>
            <a:ext cx="8785225" cy="6480175"/>
          </a:xfrm>
        </p:spPr>
        <p:txBody>
          <a:bodyPr>
            <a:normAutofit lnSpcReduction="10000"/>
          </a:bodyPr>
          <a:lstStyle/>
          <a:p>
            <a:pPr marL="0" indent="363538">
              <a:buNone/>
            </a:pPr>
            <a:r>
              <a:rPr lang="ru-RU" altLang="zh-CN"/>
              <a:t>Тоже самое с двумя близко расположенными катушками: если к одной из катушек подключить источник переменного тока, то в другой так же возникнет переменный ток (Рис.1</a:t>
            </a:r>
            <a:r>
              <a:rPr lang="en-US" altLang="zh-CN">
                <a:ea typeface="宋体" panose="02010600030101010101" pitchFamily="2" charset="-122"/>
              </a:rPr>
              <a:t>5</a:t>
            </a:r>
            <a:r>
              <a:rPr lang="ru-RU" altLang="zh-CN"/>
              <a:t>.</a:t>
            </a:r>
            <a:r>
              <a:rPr lang="en-US" altLang="zh-CN">
                <a:ea typeface="宋体" panose="02010600030101010101" pitchFamily="2" charset="-122"/>
              </a:rPr>
              <a:t>1</a:t>
            </a:r>
            <a:r>
              <a:rPr lang="ru-RU" altLang="zh-CN"/>
              <a:t>), но лучше всего этот эффект проявляется, если две катушки соединить сердечником (Рис.1</a:t>
            </a:r>
            <a:r>
              <a:rPr lang="en-US" altLang="zh-CN">
                <a:ea typeface="宋体" panose="02010600030101010101" pitchFamily="2" charset="-122"/>
              </a:rPr>
              <a:t>5</a:t>
            </a:r>
            <a:r>
              <a:rPr lang="ru-RU" altLang="zh-CN"/>
              <a:t>.</a:t>
            </a:r>
            <a:r>
              <a:rPr lang="en-US" altLang="zh-CN">
                <a:ea typeface="宋体" panose="02010600030101010101" pitchFamily="2" charset="-122"/>
              </a:rPr>
              <a:t>2</a:t>
            </a:r>
            <a:r>
              <a:rPr lang="ru-RU" altLang="zh-CN"/>
              <a:t>).</a:t>
            </a:r>
          </a:p>
          <a:p>
            <a:pPr marL="0" indent="363538">
              <a:buNone/>
            </a:pPr>
            <a:endParaRPr lang="ru-RU" altLang="zh-CN"/>
          </a:p>
          <a:p>
            <a:pPr marL="0" indent="363538">
              <a:buNone/>
            </a:pPr>
            <a:endParaRPr lang="ru-RU" altLang="zh-CN"/>
          </a:p>
          <a:p>
            <a:pPr marL="0" indent="363538">
              <a:buNone/>
            </a:pPr>
            <a:endParaRPr lang="ru-RU" altLang="zh-CN"/>
          </a:p>
          <a:p>
            <a:pPr marL="0" indent="363538">
              <a:buNone/>
            </a:pPr>
            <a:endParaRPr lang="ru-RU" altLang="zh-CN"/>
          </a:p>
          <a:p>
            <a:pPr marL="0" indent="363538">
              <a:buNone/>
            </a:pPr>
            <a:endParaRPr lang="ru-RU" altLang="zh-CN"/>
          </a:p>
          <a:p>
            <a:pPr marL="0" indent="363538">
              <a:buNone/>
            </a:pPr>
            <a:endParaRPr lang="ru-RU" altLang="zh-CN"/>
          </a:p>
          <a:p>
            <a:pPr marL="0" indent="363538">
              <a:buNone/>
            </a:pPr>
            <a:endParaRPr lang="ru-RU" altLang="zh-CN"/>
          </a:p>
          <a:p>
            <a:pPr marL="0" indent="363538">
              <a:buNone/>
            </a:pPr>
            <a:r>
              <a:rPr lang="ru-RU" altLang="zh-CN"/>
              <a:t>				Рис. 1</a:t>
            </a:r>
            <a:r>
              <a:rPr lang="en-US" altLang="zh-CN">
                <a:ea typeface="宋体" panose="02010600030101010101" pitchFamily="2" charset="-122"/>
              </a:rPr>
              <a:t>5</a:t>
            </a:r>
            <a:r>
              <a:rPr lang="ru-RU" altLang="zh-CN"/>
              <a:t>.2</a:t>
            </a:r>
            <a:endParaRPr lang="ru-RU" altLang="ru-RU"/>
          </a:p>
        </p:txBody>
      </p:sp>
      <p:pic>
        <p:nvPicPr>
          <p:cNvPr id="45059" name="Picture 3" descr="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5" y="2708275"/>
            <a:ext cx="4679950" cy="322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2E77F19-823D-48F7-9806-5E4A50CFA23C}" type="slidenum">
              <a:rPr lang="ru-RU" altLang="ru-RU" sz="1400"/>
              <a:pPr eaLnBrk="1" hangingPunct="1"/>
              <a:t>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74322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88914"/>
            <a:ext cx="9144000" cy="6669087"/>
          </a:xfrm>
        </p:spPr>
        <p:txBody>
          <a:bodyPr/>
          <a:lstStyle/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r>
              <a:rPr lang="ru-RU" altLang="zh-CN" sz="2400"/>
              <a:t>			</a:t>
            </a:r>
          </a:p>
          <a:p>
            <a:pPr marL="0" indent="363538">
              <a:buNone/>
            </a:pPr>
            <a:r>
              <a:rPr lang="ru-RU" altLang="zh-CN" smtClean="0">
                <a:effectLst/>
              </a:rPr>
              <a:t>По определению Фарадея общим для этих опытов является то, что</a:t>
            </a:r>
            <a:r>
              <a:rPr lang="ru-RU" altLang="zh-CN" smtClean="0">
                <a:solidFill>
                  <a:srgbClr val="C00000"/>
                </a:solidFill>
                <a:effectLst/>
              </a:rPr>
              <a:t>: </a:t>
            </a:r>
            <a:r>
              <a:rPr lang="ru-RU" altLang="zh-CN" b="1" i="1" smtClean="0">
                <a:solidFill>
                  <a:srgbClr val="C00000"/>
                </a:solidFill>
                <a:effectLst/>
              </a:rPr>
              <a:t>если поток вектора индукции, пронизывающий замкнутый, проводящий контур меняется, то в контуре возникает электрический ток</a:t>
            </a:r>
            <a:r>
              <a:rPr lang="ru-RU" altLang="zh-CN" i="1" smtClean="0">
                <a:solidFill>
                  <a:srgbClr val="C00000"/>
                </a:solidFill>
                <a:effectLst/>
              </a:rPr>
              <a:t>.</a:t>
            </a:r>
          </a:p>
          <a:p>
            <a:pPr marL="0" indent="363538">
              <a:buNone/>
            </a:pPr>
            <a:r>
              <a:rPr lang="ru-RU" altLang="zh-CN" i="1" smtClean="0">
                <a:solidFill>
                  <a:srgbClr val="C00000"/>
                </a:solidFill>
                <a:effectLst/>
              </a:rPr>
              <a:t>Это явление называют </a:t>
            </a:r>
            <a:r>
              <a:rPr lang="ru-RU" altLang="zh-CN" b="1" i="1" smtClean="0">
                <a:solidFill>
                  <a:srgbClr val="C00000"/>
                </a:solidFill>
                <a:effectLst/>
              </a:rPr>
              <a:t>явлением электромагнитной индукции, а ток – индукционным</a:t>
            </a:r>
            <a:r>
              <a:rPr lang="ru-RU" altLang="zh-CN" i="1" smtClean="0">
                <a:solidFill>
                  <a:srgbClr val="C00000"/>
                </a:solidFill>
                <a:effectLst/>
              </a:rPr>
              <a:t>. </a:t>
            </a:r>
            <a:endParaRPr lang="en-US" altLang="zh-CN" i="1" smtClean="0">
              <a:solidFill>
                <a:srgbClr val="C00000"/>
              </a:solidFill>
              <a:effectLst/>
              <a:ea typeface="宋体" panose="02010600030101010101" pitchFamily="2" charset="-122"/>
            </a:endParaRPr>
          </a:p>
          <a:p>
            <a:pPr marL="0" indent="363538">
              <a:buNone/>
            </a:pPr>
            <a:endParaRPr lang="ru-RU" altLang="ru-RU" b="1" i="1" smtClean="0">
              <a:solidFill>
                <a:srgbClr val="FF3300"/>
              </a:solidFill>
              <a:effectLst/>
            </a:endParaRPr>
          </a:p>
        </p:txBody>
      </p:sp>
      <p:pic>
        <p:nvPicPr>
          <p:cNvPr id="46083" name="Picture 3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16"/>
          <a:stretch>
            <a:fillRect/>
          </a:stretch>
        </p:blipFill>
        <p:spPr bwMode="auto">
          <a:xfrm>
            <a:off x="1770064" y="260351"/>
            <a:ext cx="8358187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FD08B2F-8993-4506-9B24-46942282B220}" type="slidenum">
              <a:rPr lang="ru-RU" altLang="ru-RU" sz="1400"/>
              <a:pPr eaLnBrk="1" hangingPunct="1"/>
              <a:t>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55838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1774826" y="0"/>
            <a:ext cx="8893175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zh-CN" sz="2400" b="1" i="1" dirty="0">
                <a:solidFill>
                  <a:srgbClr val="800000"/>
                </a:solidFill>
                <a:latin typeface="+mj-lt"/>
                <a:cs typeface="Arial" charset="0"/>
              </a:rPr>
              <a:t>При этом, явление совершенно не зависит от способа изменения потока вектора магнитной индукции</a:t>
            </a:r>
            <a:r>
              <a:rPr lang="ru-RU" altLang="zh-CN" sz="2400" b="1" i="1" dirty="0">
                <a:solidFill>
                  <a:srgbClr val="800000"/>
                </a:solidFill>
                <a:latin typeface="Arial" charset="0"/>
                <a:cs typeface="Arial" charset="0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b="1" i="1" dirty="0">
              <a:solidFill>
                <a:srgbClr val="800000"/>
              </a:solidFill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400" i="1" dirty="0">
              <a:latin typeface="Arial" charset="0"/>
              <a:ea typeface="宋体" charset="-122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zh-CN" sz="2400" i="1" dirty="0">
                <a:latin typeface="+mj-lt"/>
                <a:cs typeface="Arial" charset="0"/>
              </a:rPr>
              <a:t>Итак, получается, что </a:t>
            </a:r>
            <a:r>
              <a:rPr lang="ru-RU" altLang="zh-CN" sz="2400" b="1" i="1" dirty="0">
                <a:solidFill>
                  <a:srgbClr val="C00000"/>
                </a:solidFill>
                <a:latin typeface="+mj-lt"/>
                <a:cs typeface="Arial" charset="0"/>
              </a:rPr>
              <a:t>движущиеся заряды (ток) создают магнитное поле, а движущееся магнитное поле создает (вихревое) электрическое поле или  индукционный ток</a:t>
            </a:r>
            <a:endParaRPr lang="ru-RU" altLang="ru-RU" sz="2400" b="1" i="1" dirty="0">
              <a:solidFill>
                <a:srgbClr val="C00000"/>
              </a:solidFill>
              <a:latin typeface="+mj-lt"/>
              <a:cs typeface="Arial" charset="0"/>
            </a:endParaRPr>
          </a:p>
        </p:txBody>
      </p:sp>
      <p:pic>
        <p:nvPicPr>
          <p:cNvPr id="47107" name="Picture 5" descr="11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836613"/>
            <a:ext cx="403225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BC02C43-66D7-48A5-9A36-91C6B7585066}" type="slidenum">
              <a:rPr lang="ru-RU" altLang="ru-RU" sz="1400"/>
              <a:pPr eaLnBrk="1" hangingPunct="1"/>
              <a:t>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3938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74825" y="260350"/>
            <a:ext cx="8642350" cy="6597650"/>
          </a:xfrm>
        </p:spPr>
        <p:txBody>
          <a:bodyPr/>
          <a:lstStyle/>
          <a:p>
            <a:pPr marL="0" indent="363538">
              <a:buNone/>
            </a:pPr>
            <a:r>
              <a:rPr lang="ru-RU" altLang="zh-CN"/>
              <a:t>Для каждого конкретного случая Фарадей указывал направление индукционного тока. </a:t>
            </a:r>
          </a:p>
          <a:p>
            <a:pPr marL="0" indent="363538">
              <a:buNone/>
            </a:pPr>
            <a:r>
              <a:rPr lang="ru-RU" altLang="zh-CN"/>
              <a:t>В </a:t>
            </a:r>
            <a:r>
              <a:rPr lang="ru-RU" altLang="zh-CN" i="1"/>
              <a:t>1833 г.</a:t>
            </a:r>
            <a:r>
              <a:rPr lang="ru-RU" altLang="zh-CN"/>
              <a:t> Ленц установил общее </a:t>
            </a:r>
            <a:r>
              <a:rPr lang="ru-RU" altLang="zh-CN" b="1" i="1"/>
              <a:t>правило нахождения направления тока</a:t>
            </a:r>
            <a:r>
              <a:rPr lang="ru-RU" altLang="zh-CN"/>
              <a:t>: </a:t>
            </a:r>
            <a:r>
              <a:rPr lang="ru-RU" altLang="zh-CN" b="1" i="1">
                <a:solidFill>
                  <a:srgbClr val="C00000"/>
                </a:solidFill>
              </a:rPr>
              <a:t>индукционный ток всегда направлен так, что магнитное поле этого тока препятствует изменению магнитного потока, вызывающего индукционный ток. </a:t>
            </a:r>
            <a:endParaRPr lang="en-US" altLang="zh-CN" b="1" i="1">
              <a:solidFill>
                <a:srgbClr val="C00000"/>
              </a:solidFill>
              <a:ea typeface="宋体" panose="02010600030101010101" pitchFamily="2" charset="-122"/>
            </a:endParaRPr>
          </a:p>
          <a:p>
            <a:pPr marL="0" indent="363538">
              <a:buNone/>
            </a:pPr>
            <a:r>
              <a:rPr lang="ru-RU" altLang="zh-CN" b="1" i="1">
                <a:solidFill>
                  <a:srgbClr val="C00000"/>
                </a:solidFill>
              </a:rPr>
              <a:t>Это утверждение носит название правило Ленца.</a:t>
            </a:r>
          </a:p>
          <a:p>
            <a:pPr marL="0" indent="363538">
              <a:buNone/>
            </a:pPr>
            <a:r>
              <a:rPr lang="ru-RU" altLang="zh-CN" i="1"/>
              <a:t>Заполнение всего пространства однородным магнетиком приводит при прочих равных условиях к увеличению индукции в µ раз. </a:t>
            </a:r>
            <a:endParaRPr lang="en-US" altLang="zh-CN" i="1">
              <a:ea typeface="宋体" panose="02010600030101010101" pitchFamily="2" charset="-122"/>
            </a:endParaRPr>
          </a:p>
          <a:p>
            <a:pPr marL="0" indent="363538">
              <a:buNone/>
            </a:pPr>
            <a:r>
              <a:rPr lang="ru-RU" altLang="zh-CN" i="1"/>
              <a:t>Этот факт подтверждает то, что индукционный ток обусловлен изменением потока вектора магнитной индукции   </a:t>
            </a:r>
            <a:r>
              <a:rPr lang="en-US" altLang="zh-CN" i="1">
                <a:ea typeface="宋体" panose="02010600030101010101" pitchFamily="2" charset="-122"/>
              </a:rPr>
              <a:t>    </a:t>
            </a:r>
            <a:r>
              <a:rPr lang="ru-RU" altLang="zh-CN" i="1"/>
              <a:t>, а не потока вектора напряженности     .</a:t>
            </a:r>
            <a:endParaRPr lang="ru-RU" altLang="ru-RU" i="1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5159376" y="5516563"/>
          <a:ext cx="3714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152268" imgH="203024" progId="Equation.3">
                  <p:embed/>
                </p:oleObj>
              </mc:Choice>
              <mc:Fallback>
                <p:oleObj name="Формула" r:id="rId3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6" y="5516563"/>
                        <a:ext cx="37147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524001" y="309815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4440239" y="5876926"/>
          <a:ext cx="3952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5" imgW="164957" imgH="203024" progId="Equation.3">
                  <p:embed/>
                </p:oleObj>
              </mc:Choice>
              <mc:Fallback>
                <p:oleObj name="Формула" r:id="rId5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5876926"/>
                        <a:ext cx="395287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77CE4A1-17C9-49A2-B477-FD35944F4241}" type="slidenum">
              <a:rPr lang="ru-RU" altLang="ru-RU" sz="1400"/>
              <a:pPr eaLnBrk="1" hangingPunct="1"/>
              <a:t>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3500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lang="ru-RU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.2. Величина Э.Д.С. индукции</a:t>
            </a:r>
            <a:endParaRPr lang="ru-RU" sz="35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196975"/>
            <a:ext cx="9144000" cy="4929188"/>
          </a:xfrm>
        </p:spPr>
        <p:txBody>
          <a:bodyPr/>
          <a:lstStyle/>
          <a:p>
            <a:pPr marL="0" indent="363538">
              <a:buNone/>
            </a:pPr>
            <a:r>
              <a:rPr lang="ru-RU" altLang="zh-CN" smtClean="0">
                <a:effectLst/>
              </a:rPr>
              <a:t>Для создания тока в цепи необходимо наличие электродвижущей силы. Поэтому </a:t>
            </a:r>
            <a:r>
              <a:rPr lang="ru-RU" altLang="zh-CN" smtClean="0">
                <a:solidFill>
                  <a:srgbClr val="C00000"/>
                </a:solidFill>
                <a:effectLst/>
              </a:rPr>
              <a:t>явление электромагнитной индукции свидетельствует о том, что при изменении магнитного потока в контуре возникает электродвижущая сила индукции</a:t>
            </a:r>
            <a:r>
              <a:rPr lang="ru-RU" altLang="zh-CN" smtClean="0">
                <a:solidFill>
                  <a:srgbClr val="FF0000"/>
                </a:solidFill>
                <a:effectLst/>
              </a:rPr>
              <a:t>    </a:t>
            </a:r>
            <a:r>
              <a:rPr lang="en-US" altLang="zh-CN" smtClean="0">
                <a:solidFill>
                  <a:srgbClr val="FF0000"/>
                </a:solidFill>
                <a:effectLst/>
                <a:ea typeface="宋体" panose="02010600030101010101" pitchFamily="2" charset="-122"/>
              </a:rPr>
              <a:t>   </a:t>
            </a:r>
            <a:r>
              <a:rPr lang="ru-RU" altLang="zh-CN" smtClean="0">
                <a:solidFill>
                  <a:srgbClr val="FF0000"/>
                </a:solidFill>
                <a:effectLst/>
              </a:rPr>
              <a:t>. </a:t>
            </a:r>
            <a:endParaRPr lang="en-US" altLang="zh-CN" smtClean="0">
              <a:solidFill>
                <a:srgbClr val="FF0000"/>
              </a:solidFill>
              <a:effectLst/>
              <a:ea typeface="宋体" panose="02010600030101010101" pitchFamily="2" charset="-122"/>
            </a:endParaRPr>
          </a:p>
          <a:p>
            <a:pPr marL="0" indent="363538">
              <a:buNone/>
            </a:pPr>
            <a:endParaRPr lang="en-US" altLang="zh-CN" smtClean="0">
              <a:effectLst/>
              <a:ea typeface="宋体" panose="02010600030101010101" pitchFamily="2" charset="-122"/>
            </a:endParaRPr>
          </a:p>
          <a:p>
            <a:pPr marL="0" indent="363538">
              <a:buNone/>
            </a:pPr>
            <a:endParaRPr lang="ru-RU" altLang="zh-CN" smtClean="0">
              <a:effectLst/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1524001" y="308386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3432176" y="3573464"/>
          <a:ext cx="449263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139700" imgH="228600" progId="Equation.3">
                  <p:embed/>
                </p:oleObj>
              </mc:Choice>
              <mc:Fallback>
                <p:oleObj name="Формула" r:id="rId3" imgW="13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6" y="3573464"/>
                        <a:ext cx="449263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600EF94-7A96-4277-8889-5110A9904EC0}" type="slidenum">
              <a:rPr lang="ru-RU" altLang="ru-RU" sz="1400"/>
              <a:pPr eaLnBrk="1" hangingPunct="1"/>
              <a:t>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586834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Фарад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609600"/>
            <a:ext cx="384175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WordArt 3"/>
          <p:cNvSpPr>
            <a:spLocks noChangeArrowheads="1" noChangeShapeType="1" noTextEdit="1"/>
          </p:cNvSpPr>
          <p:nvPr/>
        </p:nvSpPr>
        <p:spPr bwMode="auto">
          <a:xfrm>
            <a:off x="1905000" y="3962400"/>
            <a:ext cx="4953000" cy="213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CBCBCB"/>
              </a:contourClr>
            </a:sp3d>
          </a:bodyPr>
          <a:lstStyle/>
          <a:p>
            <a:pPr algn="ctr"/>
            <a:endParaRPr lang="ru-RU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М. Фарадей</a:t>
            </a:r>
          </a:p>
        </p:txBody>
      </p:sp>
      <p:sp>
        <p:nvSpPr>
          <p:cNvPr id="50180" name="WordArt 4"/>
          <p:cNvSpPr>
            <a:spLocks noChangeArrowheads="1" noChangeShapeType="1" noTextEdit="1"/>
          </p:cNvSpPr>
          <p:nvPr/>
        </p:nvSpPr>
        <p:spPr bwMode="auto">
          <a:xfrm>
            <a:off x="6627814" y="3429000"/>
            <a:ext cx="3582987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электромагнитной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индукции </a:t>
            </a:r>
          </a:p>
        </p:txBody>
      </p:sp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6888163" y="1125538"/>
          <a:ext cx="2952750" cy="180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4" imgW="634725" imgH="393529" progId="Equation.3">
                  <p:embed/>
                </p:oleObj>
              </mc:Choice>
              <mc:Fallback>
                <p:oleObj name="Формула" r:id="rId4" imgW="63472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8163" y="1125538"/>
                        <a:ext cx="2952750" cy="180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2" name="Oval 6"/>
          <p:cNvSpPr>
            <a:spLocks noChangeArrowheads="1"/>
          </p:cNvSpPr>
          <p:nvPr/>
        </p:nvSpPr>
        <p:spPr bwMode="auto">
          <a:xfrm>
            <a:off x="6816726" y="908050"/>
            <a:ext cx="3382963" cy="2160588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4F9E84E-2C38-4726-BA33-D1E287F86E90}" type="slidenum">
              <a:rPr lang="ru-RU" altLang="ru-RU" sz="1400"/>
              <a:pPr eaLnBrk="1" hangingPunct="1"/>
              <a:t>10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85592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0"/>
            <a:ext cx="9467850" cy="6858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/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b="1" i="1" dirty="0">
                <a:solidFill>
                  <a:srgbClr val="C00000"/>
                </a:solidFill>
                <a:latin typeface="+mj-lt"/>
              </a:rPr>
              <a:t>ЭДС индукции контура (    </a:t>
            </a:r>
            <a:r>
              <a:rPr lang="en-US" altLang="zh-CN" b="1" i="1" dirty="0">
                <a:solidFill>
                  <a:srgbClr val="C00000"/>
                </a:solidFill>
                <a:latin typeface="+mj-lt"/>
                <a:ea typeface="宋体" charset="-122"/>
              </a:rPr>
              <a:t> </a:t>
            </a:r>
            <a:r>
              <a:rPr lang="ru-RU" altLang="zh-CN" b="1" i="1" dirty="0">
                <a:solidFill>
                  <a:srgbClr val="C00000"/>
                </a:solidFill>
                <a:latin typeface="+mj-lt"/>
              </a:rPr>
              <a:t>) равна скорости изменения потока магнитной индукции, пронизывающего этот контур.</a:t>
            </a:r>
            <a:endParaRPr lang="ru-RU" altLang="zh-CN" b="1" dirty="0">
              <a:solidFill>
                <a:srgbClr val="C00000"/>
              </a:solidFill>
              <a:latin typeface="+mj-lt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en-US" altLang="zh-CN" b="1" dirty="0">
              <a:solidFill>
                <a:srgbClr val="FF0000"/>
              </a:solidFill>
              <a:ea typeface="宋体" charset="-122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en-US" altLang="zh-CN" sz="2400" dirty="0">
              <a:ea typeface="宋体" charset="-122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Это выражение для ЭДС индукции контура является совершенно универсальным, не зависящим от способа изменения потока магнитной индукции и носит название </a:t>
            </a:r>
            <a:r>
              <a:rPr lang="ru-RU" altLang="zh-CN" sz="2400" b="1" i="1" dirty="0">
                <a:solidFill>
                  <a:srgbClr val="C00000"/>
                </a:solidFill>
              </a:rPr>
              <a:t>закона Фарадея</a:t>
            </a:r>
            <a:r>
              <a:rPr lang="ru-RU" altLang="zh-CN" sz="2400" i="1" dirty="0">
                <a:solidFill>
                  <a:srgbClr val="C00000"/>
                </a:solidFill>
              </a:rPr>
              <a:t>.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Знак (-) – математическое выражение </a:t>
            </a:r>
            <a:r>
              <a:rPr lang="ru-RU" altLang="zh-CN" sz="2400" b="1" i="1" dirty="0">
                <a:solidFill>
                  <a:srgbClr val="C00000"/>
                </a:solidFill>
              </a:rPr>
              <a:t>правила Ленца</a:t>
            </a:r>
            <a:r>
              <a:rPr lang="ru-RU" altLang="zh-CN" sz="2400" dirty="0">
                <a:solidFill>
                  <a:srgbClr val="C00000"/>
                </a:solidFill>
              </a:rPr>
              <a:t> </a:t>
            </a:r>
            <a:r>
              <a:rPr lang="ru-RU" altLang="zh-CN" sz="2400" dirty="0"/>
              <a:t>о направлении индукционного тока:</a:t>
            </a:r>
            <a:r>
              <a:rPr lang="ru-RU" altLang="zh-CN" sz="2400" i="1" dirty="0"/>
              <a:t> </a:t>
            </a:r>
            <a:r>
              <a:rPr lang="ru-RU" altLang="zh-CN" sz="2400" b="1" i="1" dirty="0"/>
              <a:t>индукционный ток всегда направлен так, чтобы своим полем противодействовать изменению начального магнитного поля.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Направление индукционного тока и направление         связаны</a:t>
            </a:r>
            <a:r>
              <a:rPr lang="ru-RU" altLang="zh-CN" sz="2400" b="1" i="1" dirty="0"/>
              <a:t> правилом буравчика </a:t>
            </a:r>
            <a:r>
              <a:rPr lang="ru-RU" altLang="zh-CN" sz="1800" b="1" i="1" dirty="0"/>
              <a:t>(Рис. 11.5).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b="1" i="1" dirty="0"/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b="1" i="1" dirty="0"/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/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b="1" i="1" dirty="0"/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				</a:t>
            </a:r>
            <a:endParaRPr lang="ru-RU" altLang="ru-RU" sz="2400" dirty="0"/>
          </a:p>
        </p:txBody>
      </p:sp>
      <p:sp>
        <p:nvSpPr>
          <p:cNvPr id="51203" name="Rectangle 4"/>
          <p:cNvSpPr>
            <a:spLocks noChangeArrowheads="1"/>
          </p:cNvSpPr>
          <p:nvPr/>
        </p:nvSpPr>
        <p:spPr bwMode="auto">
          <a:xfrm>
            <a:off x="1524001" y="30029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1204" name="Object 5"/>
          <p:cNvGraphicFramePr>
            <a:graphicFrameLocks noChangeAspect="1"/>
          </p:cNvGraphicFramePr>
          <p:nvPr/>
        </p:nvGraphicFramePr>
        <p:xfrm>
          <a:off x="8472489" y="3860801"/>
          <a:ext cx="50958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279279" imgH="393529" progId="Equation.3">
                  <p:embed/>
                </p:oleObj>
              </mc:Choice>
              <mc:Fallback>
                <p:oleObj name="Формула" r:id="rId3" imgW="27927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2489" y="3860801"/>
                        <a:ext cx="509587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5" name="Picture 6" descr="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4700588"/>
            <a:ext cx="5329238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1206" name="Object 7"/>
          <p:cNvGraphicFramePr>
            <a:graphicFrameLocks noChangeAspect="1"/>
          </p:cNvGraphicFramePr>
          <p:nvPr>
            <p:ph sz="half" idx="4294967295"/>
          </p:nvPr>
        </p:nvGraphicFramePr>
        <p:xfrm>
          <a:off x="4872039" y="692151"/>
          <a:ext cx="1584325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6" imgW="634725" imgH="393529" progId="Equation.3">
                  <p:embed/>
                </p:oleObj>
              </mc:Choice>
              <mc:Fallback>
                <p:oleObj name="Формула" r:id="rId6" imgW="63472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9" y="692151"/>
                        <a:ext cx="1584325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7" name="Oval 8"/>
          <p:cNvSpPr>
            <a:spLocks noChangeArrowheads="1"/>
          </p:cNvSpPr>
          <p:nvPr/>
        </p:nvSpPr>
        <p:spPr bwMode="auto">
          <a:xfrm>
            <a:off x="4727575" y="692151"/>
            <a:ext cx="2089150" cy="9366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08" name="Rectangle 10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1209" name="Объект 2"/>
          <p:cNvGraphicFramePr>
            <a:graphicFrameLocks noChangeAspect="1"/>
          </p:cNvGraphicFramePr>
          <p:nvPr/>
        </p:nvGraphicFramePr>
        <p:xfrm>
          <a:off x="5951538" y="0"/>
          <a:ext cx="4318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8" imgW="177646" imgH="228402" progId="Equation.3">
                  <p:embed/>
                </p:oleObj>
              </mc:Choice>
              <mc:Fallback>
                <p:oleObj name="Формула" r:id="rId8" imgW="177646" imgH="2284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8" y="0"/>
                        <a:ext cx="4318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D4228BA-47DF-405F-AC55-CFC56A86A712}" type="slidenum">
              <a:rPr lang="ru-RU" altLang="ru-RU" sz="1400"/>
              <a:pPr eaLnBrk="1" hangingPunct="1"/>
              <a:t>11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50860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1" y="260350"/>
            <a:ext cx="8893175" cy="6337300"/>
          </a:xfrm>
        </p:spPr>
        <p:txBody>
          <a:bodyPr>
            <a:normAutofit lnSpcReduction="10000"/>
          </a:bodyPr>
          <a:lstStyle/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dirty="0"/>
              <a:t>Размерность ЭДС индукции:</a:t>
            </a:r>
            <a:r>
              <a:rPr lang="ru-RU" altLang="zh-CN" sz="2400" dirty="0"/>
              <a:t>    </a:t>
            </a:r>
            <a:r>
              <a:rPr lang="en-US" altLang="zh-CN" sz="2400" dirty="0">
                <a:ea typeface="宋体" charset="-122"/>
              </a:rPr>
              <a:t>      </a:t>
            </a:r>
            <a:r>
              <a:rPr lang="ru-RU" altLang="zh-CN" sz="2400" dirty="0"/>
              <a:t> =     </a:t>
            </a:r>
            <a:r>
              <a:rPr lang="en-US" altLang="zh-CN" sz="2400" dirty="0">
                <a:ea typeface="宋体" charset="-122"/>
              </a:rPr>
              <a:t>    </a:t>
            </a:r>
            <a:r>
              <a:rPr lang="ru-RU" altLang="zh-CN" sz="2400" dirty="0"/>
              <a:t> =     </a:t>
            </a:r>
            <a:r>
              <a:rPr lang="en-US" altLang="zh-CN" sz="2400" dirty="0">
                <a:ea typeface="宋体" charset="-122"/>
              </a:rPr>
              <a:t>    </a:t>
            </a:r>
            <a:r>
              <a:rPr lang="ru-RU" altLang="zh-CN" sz="2400" dirty="0"/>
              <a:t> = </a:t>
            </a:r>
            <a:r>
              <a:rPr lang="en-US" altLang="zh-CN" b="1" i="1" dirty="0">
                <a:ea typeface="宋体" charset="-122"/>
              </a:rPr>
              <a:t>B</a:t>
            </a:r>
            <a:r>
              <a:rPr lang="ru-RU" altLang="zh-CN" sz="2400" i="1" dirty="0"/>
              <a:t>.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en-US" altLang="zh-CN" i="1" dirty="0">
              <a:ea typeface="宋体" charset="-122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i="1" dirty="0"/>
              <a:t>Если контур состоит из нескольких витков, то надо пользоваться понятием </a:t>
            </a:r>
            <a:r>
              <a:rPr lang="ru-RU" altLang="zh-CN" b="1" i="1" dirty="0">
                <a:solidFill>
                  <a:srgbClr val="C00000"/>
                </a:solidFill>
              </a:rPr>
              <a:t>потокосцепления (полный магнитный поток):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en-US" altLang="zh-CN" sz="2400" b="1" i="1" dirty="0">
                <a:solidFill>
                  <a:srgbClr val="FF0000"/>
                </a:solidFill>
                <a:ea typeface="宋体" charset="-122"/>
              </a:rPr>
              <a:t>				</a:t>
            </a:r>
            <a:r>
              <a:rPr lang="ru-RU" altLang="zh-CN" b="1" i="1" dirty="0" smtClean="0">
                <a:solidFill>
                  <a:srgbClr val="C00000"/>
                </a:solidFill>
                <a:effectLst/>
              </a:rPr>
              <a:t>Ψ = Ф ·</a:t>
            </a:r>
            <a:r>
              <a:rPr lang="en-US" altLang="zh-CN" b="1" i="1" dirty="0" smtClean="0">
                <a:solidFill>
                  <a:srgbClr val="C00000"/>
                </a:solidFill>
                <a:effectLst/>
                <a:ea typeface="宋体" charset="-122"/>
              </a:rPr>
              <a:t>N</a:t>
            </a:r>
            <a:r>
              <a:rPr lang="ru-RU" altLang="zh-CN" sz="2400" b="1" i="1" dirty="0">
                <a:solidFill>
                  <a:srgbClr val="C00000"/>
                </a:solidFill>
              </a:rPr>
              <a:t>,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i="1" dirty="0"/>
              <a:t>где </a:t>
            </a:r>
            <a:r>
              <a:rPr lang="en-US" altLang="zh-CN" sz="2400" i="1" dirty="0">
                <a:ea typeface="宋体" charset="-122"/>
              </a:rPr>
              <a:t>N </a:t>
            </a:r>
            <a:r>
              <a:rPr lang="ru-RU" altLang="zh-CN" sz="2400" i="1" dirty="0"/>
              <a:t>– число витков. </a:t>
            </a:r>
            <a:endParaRPr lang="en-US" altLang="zh-CN" sz="2400" i="1" dirty="0">
              <a:ea typeface="宋体" charset="-122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i="1" dirty="0"/>
              <a:t>Итак, если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i="1" dirty="0"/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dirty="0" smtClean="0"/>
              <a:t>			 </a:t>
            </a:r>
            <a:r>
              <a:rPr lang="ru-RU" altLang="zh-CN" i="1" dirty="0" smtClean="0">
                <a:effectLst/>
              </a:rPr>
              <a:t>=</a:t>
            </a:r>
            <a:r>
              <a:rPr lang="en-US" altLang="zh-CN" i="1" dirty="0" smtClean="0">
                <a:effectLst/>
                <a:ea typeface="宋体" charset="-122"/>
              </a:rPr>
              <a:t> </a:t>
            </a:r>
            <a:r>
              <a:rPr lang="ru-RU" altLang="zh-CN" i="1" dirty="0" smtClean="0">
                <a:effectLst/>
              </a:rPr>
              <a:t> –         </a:t>
            </a:r>
            <a:r>
              <a:rPr lang="en-US" altLang="zh-CN" i="1" dirty="0" smtClean="0">
                <a:effectLst/>
                <a:ea typeface="宋体" charset="-122"/>
              </a:rPr>
              <a:t>   </a:t>
            </a:r>
            <a:r>
              <a:rPr lang="ru-RU" altLang="zh-CN" i="1" dirty="0" smtClean="0">
                <a:effectLst/>
              </a:rPr>
              <a:t>= –</a:t>
            </a:r>
            <a:r>
              <a:rPr lang="ru-RU" altLang="zh-CN" dirty="0" smtClean="0"/>
              <a:t> </a:t>
            </a:r>
            <a:r>
              <a:rPr lang="en-US" altLang="zh-CN" sz="2400" dirty="0">
                <a:ea typeface="宋体" charset="-122"/>
              </a:rPr>
              <a:t>				 </a:t>
            </a:r>
            <a:endParaRPr lang="ru-RU" altLang="zh-CN" sz="2400" dirty="0"/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en-US" altLang="zh-CN" sz="2400" i="1" dirty="0">
                <a:ea typeface="宋体" charset="-122"/>
              </a:rPr>
              <a:t>			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en-US" altLang="zh-CN" sz="2400" i="1" dirty="0">
                <a:ea typeface="宋体" charset="-122"/>
              </a:rPr>
              <a:t>			</a:t>
            </a:r>
            <a:endParaRPr lang="ru-RU" altLang="zh-CN" dirty="0" smtClean="0"/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en-US" altLang="zh-CN" sz="2400" i="1" dirty="0">
                <a:ea typeface="宋体" charset="-122"/>
              </a:rPr>
              <a:t>				Ψ =</a:t>
            </a:r>
            <a:endParaRPr lang="ru-RU" altLang="zh-CN" dirty="0" smtClean="0"/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Тогда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								(15.</a:t>
            </a:r>
            <a:r>
              <a:rPr lang="en-US" altLang="zh-CN" sz="2400" dirty="0"/>
              <a:t>1</a:t>
            </a:r>
            <a:r>
              <a:rPr lang="ru-RU" altLang="zh-CN" sz="2400" dirty="0"/>
              <a:t>)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sz="2400" dirty="0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1524001" y="308386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6456363" y="260351"/>
          <a:ext cx="57626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228600" imgH="228600" progId="Equation.3">
                  <p:embed/>
                </p:oleObj>
              </mc:Choice>
              <mc:Fallback>
                <p:oleObj name="Формула" r:id="rId3" imgW="228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363" y="260351"/>
                        <a:ext cx="576262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524001" y="298861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7464425" y="1"/>
          <a:ext cx="65405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5" imgW="266584" imgH="418918" progId="Equation.3">
                  <p:embed/>
                </p:oleObj>
              </mc:Choice>
              <mc:Fallback>
                <p:oleObj name="Формула" r:id="rId5" imgW="266584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4425" y="1"/>
                        <a:ext cx="654050" cy="102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1524001" y="30029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8401051" y="0"/>
          <a:ext cx="62071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7" imgW="266469" imgH="393359" progId="Equation.3">
                  <p:embed/>
                </p:oleObj>
              </mc:Choice>
              <mc:Fallback>
                <p:oleObj name="Формула" r:id="rId7" imgW="266469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1051" y="0"/>
                        <a:ext cx="620713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3" name="Object 9"/>
          <p:cNvGraphicFramePr>
            <a:graphicFrameLocks noChangeAspect="1"/>
          </p:cNvGraphicFramePr>
          <p:nvPr/>
        </p:nvGraphicFramePr>
        <p:xfrm>
          <a:off x="3989388" y="3644901"/>
          <a:ext cx="4508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9" imgW="139700" imgH="228600" progId="Equation.3">
                  <p:embed/>
                </p:oleObj>
              </mc:Choice>
              <mc:Fallback>
                <p:oleObj name="Формула" r:id="rId9" imgW="13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9388" y="3644901"/>
                        <a:ext cx="45085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1524001" y="298385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2235" name="Object 11"/>
          <p:cNvGraphicFramePr>
            <a:graphicFrameLocks noChangeAspect="1"/>
          </p:cNvGraphicFramePr>
          <p:nvPr/>
        </p:nvGraphicFramePr>
        <p:xfrm>
          <a:off x="5232401" y="3500439"/>
          <a:ext cx="1223963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Формула" r:id="rId11" imgW="508000" imgH="431800" progId="Equation.3">
                  <p:embed/>
                </p:oleObj>
              </mc:Choice>
              <mc:Fallback>
                <p:oleObj name="Формула" r:id="rId11" imgW="508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1" y="3500439"/>
                        <a:ext cx="1223963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1524001" y="30029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2238" name="Object 14"/>
          <p:cNvGraphicFramePr>
            <a:graphicFrameLocks noChangeAspect="1"/>
          </p:cNvGraphicFramePr>
          <p:nvPr/>
        </p:nvGraphicFramePr>
        <p:xfrm>
          <a:off x="7032626" y="3524251"/>
          <a:ext cx="143986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Формула" r:id="rId13" imgW="558558" imgH="393529" progId="Equation.3">
                  <p:embed/>
                </p:oleObj>
              </mc:Choice>
              <mc:Fallback>
                <p:oleObj name="Формула" r:id="rId13" imgW="558558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26" y="3524251"/>
                        <a:ext cx="1439863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2240" name="Object 16"/>
          <p:cNvGraphicFramePr>
            <a:graphicFrameLocks noChangeAspect="1"/>
          </p:cNvGraphicFramePr>
          <p:nvPr/>
        </p:nvGraphicFramePr>
        <p:xfrm>
          <a:off x="5951539" y="4868864"/>
          <a:ext cx="865187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Формула" r:id="rId15" imgW="342751" imgH="253890" progId="Equation.3">
                  <p:embed/>
                </p:oleObj>
              </mc:Choice>
              <mc:Fallback>
                <p:oleObj name="Формула" r:id="rId15" imgW="342751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9" y="4868864"/>
                        <a:ext cx="865187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2242" name="Object 18"/>
          <p:cNvGraphicFramePr>
            <a:graphicFrameLocks noChangeAspect="1"/>
          </p:cNvGraphicFramePr>
          <p:nvPr/>
        </p:nvGraphicFramePr>
        <p:xfrm>
          <a:off x="4748214" y="5659438"/>
          <a:ext cx="1976437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Формула" r:id="rId17" imgW="647419" imgH="393529" progId="Equation.DSMT4">
                  <p:embed/>
                </p:oleObj>
              </mc:Choice>
              <mc:Fallback>
                <p:oleObj name="Формула" r:id="rId17" imgW="647419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8214" y="5659438"/>
                        <a:ext cx="1976437" cy="119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3" name="Oval 19"/>
          <p:cNvSpPr>
            <a:spLocks noChangeArrowheads="1"/>
          </p:cNvSpPr>
          <p:nvPr/>
        </p:nvSpPr>
        <p:spPr bwMode="auto">
          <a:xfrm>
            <a:off x="4367213" y="5589588"/>
            <a:ext cx="2665412" cy="1268412"/>
          </a:xfrm>
          <a:prstGeom prst="ellips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78C8A6F-9C8C-41B5-B926-C2185415D2FE}" type="slidenum">
              <a:rPr lang="ru-RU" altLang="ru-RU" sz="1400"/>
              <a:pPr eaLnBrk="1" hangingPunct="1"/>
              <a:t>12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66181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100013"/>
            <a:ext cx="8229600" cy="1139826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lang="ru-RU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.3. Природа Э.Д.С. индукции</a:t>
            </a:r>
            <a:endParaRPr lang="ru-RU" sz="35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81076"/>
            <a:ext cx="8229600" cy="5661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363538">
              <a:lnSpc>
                <a:spcPct val="80000"/>
              </a:lnSpc>
              <a:buNone/>
            </a:pPr>
            <a:r>
              <a:rPr lang="ru-RU" altLang="zh-CN" smtClean="0">
                <a:effectLst/>
              </a:rPr>
              <a:t>Ответим на вопрос, что является причиной движения зарядов, причиной возникновения индукционного тока?</a:t>
            </a:r>
            <a:endParaRPr lang="en-US" altLang="zh-CN" smtClean="0">
              <a:effectLst/>
              <a:ea typeface="宋体" panose="02010600030101010101" pitchFamily="2" charset="-122"/>
            </a:endParaRPr>
          </a:p>
          <a:p>
            <a:pPr marL="0" indent="363538">
              <a:lnSpc>
                <a:spcPct val="80000"/>
              </a:lnSpc>
              <a:buNone/>
            </a:pPr>
            <a:r>
              <a:rPr lang="ru-RU" altLang="zh-CN" smtClean="0">
                <a:effectLst/>
              </a:rPr>
              <a:t> Рассмотрим рисунок 1</a:t>
            </a:r>
            <a:r>
              <a:rPr lang="ru-RU" altLang="zh-CN" smtClean="0">
                <a:effectLst/>
                <a:ea typeface="宋体" panose="02010600030101010101" pitchFamily="2" charset="-122"/>
              </a:rPr>
              <a:t>5</a:t>
            </a:r>
            <a:r>
              <a:rPr lang="ru-RU" altLang="zh-CN" smtClean="0">
                <a:effectLst/>
              </a:rPr>
              <a:t>.</a:t>
            </a:r>
            <a:r>
              <a:rPr lang="en-US" altLang="zh-CN" smtClean="0">
                <a:effectLst/>
                <a:ea typeface="宋体" panose="02010600030101010101" pitchFamily="2" charset="-122"/>
              </a:rPr>
              <a:t>3</a:t>
            </a:r>
            <a:r>
              <a:rPr lang="ru-RU" altLang="zh-CN" smtClean="0">
                <a:effectLst/>
              </a:rPr>
              <a:t>.</a:t>
            </a:r>
          </a:p>
          <a:p>
            <a:pPr marL="0" indent="363538">
              <a:lnSpc>
                <a:spcPct val="80000"/>
              </a:lnSpc>
              <a:buNone/>
            </a:pPr>
            <a:endParaRPr lang="ru-RU" altLang="zh-CN" smtClean="0">
              <a:effectLst/>
            </a:endParaRPr>
          </a:p>
          <a:p>
            <a:pPr marL="0" indent="363538">
              <a:lnSpc>
                <a:spcPct val="80000"/>
              </a:lnSpc>
              <a:buNone/>
            </a:pPr>
            <a:endParaRPr lang="ru-RU" altLang="zh-CN" sz="2400"/>
          </a:p>
          <a:p>
            <a:pPr marL="0" indent="363538">
              <a:lnSpc>
                <a:spcPct val="80000"/>
              </a:lnSpc>
              <a:buNone/>
            </a:pPr>
            <a:endParaRPr lang="ru-RU" altLang="zh-CN" sz="2400"/>
          </a:p>
          <a:p>
            <a:pPr marL="0" indent="363538">
              <a:lnSpc>
                <a:spcPct val="80000"/>
              </a:lnSpc>
              <a:buNone/>
            </a:pPr>
            <a:endParaRPr lang="ru-RU" altLang="zh-CN" sz="2400"/>
          </a:p>
          <a:p>
            <a:pPr marL="0" indent="363538">
              <a:lnSpc>
                <a:spcPct val="80000"/>
              </a:lnSpc>
              <a:buNone/>
            </a:pPr>
            <a:endParaRPr lang="ru-RU" altLang="zh-CN" sz="2400"/>
          </a:p>
          <a:p>
            <a:pPr marL="0" indent="363538">
              <a:lnSpc>
                <a:spcPct val="80000"/>
              </a:lnSpc>
              <a:buNone/>
            </a:pPr>
            <a:endParaRPr lang="ru-RU" altLang="zh-CN" sz="2400"/>
          </a:p>
          <a:p>
            <a:pPr marL="0" indent="363538">
              <a:lnSpc>
                <a:spcPct val="80000"/>
              </a:lnSpc>
              <a:buNone/>
            </a:pPr>
            <a:endParaRPr lang="ru-RU" altLang="zh-CN" sz="2400"/>
          </a:p>
          <a:p>
            <a:pPr marL="0" indent="363538">
              <a:lnSpc>
                <a:spcPct val="80000"/>
              </a:lnSpc>
              <a:buNone/>
            </a:pPr>
            <a:r>
              <a:rPr lang="ru-RU" altLang="zh-CN" sz="2400"/>
              <a:t>			</a:t>
            </a:r>
            <a:endParaRPr lang="en-US" altLang="zh-CN" sz="2400">
              <a:ea typeface="宋体" panose="02010600030101010101" pitchFamily="2" charset="-122"/>
            </a:endParaRPr>
          </a:p>
          <a:p>
            <a:pPr marL="0" indent="363538">
              <a:lnSpc>
                <a:spcPct val="80000"/>
              </a:lnSpc>
              <a:buNone/>
            </a:pPr>
            <a:endParaRPr lang="en-US" altLang="zh-CN" sz="2400">
              <a:ea typeface="宋体" panose="02010600030101010101" pitchFamily="2" charset="-122"/>
            </a:endParaRPr>
          </a:p>
          <a:p>
            <a:pPr marL="0" indent="363538">
              <a:lnSpc>
                <a:spcPct val="80000"/>
              </a:lnSpc>
              <a:buNone/>
            </a:pPr>
            <a:r>
              <a:rPr lang="en-US" altLang="zh-CN" sz="2400">
                <a:ea typeface="宋体" panose="02010600030101010101" pitchFamily="2" charset="-122"/>
              </a:rPr>
              <a:t>							      </a:t>
            </a:r>
            <a:r>
              <a:rPr lang="ru-RU" altLang="zh-CN" sz="2400"/>
              <a:t>Рис. 1</a:t>
            </a:r>
            <a:r>
              <a:rPr lang="ru-RU" altLang="zh-CN" sz="2400">
                <a:ea typeface="宋体" panose="02010600030101010101" pitchFamily="2" charset="-122"/>
              </a:rPr>
              <a:t>5</a:t>
            </a:r>
            <a:r>
              <a:rPr lang="ru-RU" altLang="zh-CN" sz="2400"/>
              <a:t>.</a:t>
            </a:r>
            <a:r>
              <a:rPr lang="en-US" altLang="zh-CN" sz="2400">
                <a:ea typeface="宋体" panose="02010600030101010101" pitchFamily="2" charset="-122"/>
              </a:rPr>
              <a:t>3</a:t>
            </a:r>
            <a:endParaRPr lang="ru-RU" altLang="ru-RU" sz="2400"/>
          </a:p>
        </p:txBody>
      </p:sp>
      <p:pic>
        <p:nvPicPr>
          <p:cNvPr id="20485" name="Picture 5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2881314"/>
            <a:ext cx="6408737" cy="374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2881314"/>
            <a:ext cx="6410325" cy="374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2881314"/>
            <a:ext cx="6410325" cy="374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8" descr="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2881314"/>
            <a:ext cx="6410325" cy="374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A7C782-8929-4435-B440-24068CA9A351}" type="slidenum">
              <a:rPr lang="ru-RU" altLang="ru-RU" sz="1400"/>
              <a:pPr eaLnBrk="1" hangingPunct="1"/>
              <a:t>13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5023110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88914"/>
            <a:ext cx="9144000" cy="6669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363538">
              <a:buFont typeface="Wingdings" panose="05000000000000000000" pitchFamily="2" charset="2"/>
              <a:buAutoNum type="arabicParenR"/>
            </a:pPr>
            <a:r>
              <a:rPr lang="ru-RU" altLang="zh-CN"/>
              <a:t>Если перемещать проводник в однородном магнитном поле    </a:t>
            </a:r>
            <a:r>
              <a:rPr lang="en-US" altLang="zh-CN">
                <a:ea typeface="宋体" panose="02010600030101010101" pitchFamily="2" charset="-122"/>
              </a:rPr>
              <a:t>   </a:t>
            </a:r>
            <a:r>
              <a:rPr lang="ru-RU" altLang="zh-CN"/>
              <a:t>, то под действием силы  Лоренца, электроны будут отклоняться вниз, а положительные заряды вверх – возникает разность потенциалов. </a:t>
            </a:r>
            <a:endParaRPr lang="en-US" altLang="zh-CN">
              <a:ea typeface="宋体" panose="02010600030101010101" pitchFamily="2" charset="-122"/>
            </a:endParaRPr>
          </a:p>
          <a:p>
            <a:pPr marL="0" indent="363538">
              <a:buFont typeface="Wingdings" panose="05000000000000000000" pitchFamily="2" charset="2"/>
              <a:buAutoNum type="arabicParenR"/>
            </a:pPr>
            <a:r>
              <a:rPr lang="ru-RU" altLang="zh-CN"/>
              <a:t>Это и будет      - </a:t>
            </a:r>
            <a:r>
              <a:rPr lang="ru-RU" altLang="zh-CN" b="1" i="1"/>
              <a:t>сторонняя сила</a:t>
            </a:r>
            <a:r>
              <a:rPr lang="ru-RU" altLang="zh-CN" i="1"/>
              <a:t>,</a:t>
            </a:r>
            <a:r>
              <a:rPr lang="ru-RU" altLang="zh-CN"/>
              <a:t> под действием которой течет ток. </a:t>
            </a:r>
            <a:endParaRPr lang="en-US" altLang="zh-CN">
              <a:ea typeface="宋体" panose="02010600030101010101" pitchFamily="2" charset="-122"/>
            </a:endParaRPr>
          </a:p>
          <a:p>
            <a:pPr marL="0" indent="363538">
              <a:buFont typeface="Wingdings" panose="05000000000000000000" pitchFamily="2" charset="2"/>
              <a:buAutoNum type="arabicParenR"/>
            </a:pPr>
            <a:r>
              <a:rPr lang="ru-RU" altLang="zh-CN"/>
              <a:t>Как мы знаем, для положительных зарядов</a:t>
            </a:r>
            <a:endParaRPr lang="en-US" altLang="zh-CN" i="1">
              <a:ea typeface="宋体" panose="02010600030101010101" pitchFamily="2" charset="-122"/>
            </a:endParaRPr>
          </a:p>
          <a:p>
            <a:pPr marL="0" indent="363538">
              <a:buNone/>
            </a:pPr>
            <a:r>
              <a:rPr lang="en-US" altLang="zh-CN" i="1">
                <a:ea typeface="宋体" panose="02010600030101010101" pitchFamily="2" charset="-122"/>
              </a:rPr>
              <a:t>F</a:t>
            </a:r>
            <a:r>
              <a:rPr lang="ru-RU" altLang="zh-CN" i="1" baseline="-25000"/>
              <a:t>л</a:t>
            </a:r>
            <a:r>
              <a:rPr lang="ru-RU" altLang="zh-CN" i="1"/>
              <a:t>  = </a:t>
            </a:r>
            <a:r>
              <a:rPr lang="en-US" altLang="zh-CN" i="1">
                <a:ea typeface="宋体" panose="02010600030101010101" pitchFamily="2" charset="-122"/>
              </a:rPr>
              <a:t>q</a:t>
            </a:r>
            <a:r>
              <a:rPr lang="ru-RU" altLang="zh-CN" i="1" baseline="30000"/>
              <a:t>+</a:t>
            </a:r>
            <a:r>
              <a:rPr lang="ru-RU" altLang="zh-CN"/>
              <a:t>[   </a:t>
            </a:r>
            <a:r>
              <a:rPr lang="en-US" altLang="zh-CN">
                <a:ea typeface="宋体" panose="02010600030101010101" pitchFamily="2" charset="-122"/>
              </a:rPr>
              <a:t>   </a:t>
            </a:r>
            <a:r>
              <a:rPr lang="ru-RU" altLang="zh-CN" i="1"/>
              <a:t>,    </a:t>
            </a:r>
            <a:r>
              <a:rPr lang="en-US" altLang="zh-CN" i="1">
                <a:ea typeface="宋体" panose="02010600030101010101" pitchFamily="2" charset="-122"/>
              </a:rPr>
              <a:t>  </a:t>
            </a:r>
            <a:r>
              <a:rPr lang="ru-RU" altLang="zh-CN"/>
              <a:t>]</a:t>
            </a:r>
            <a:r>
              <a:rPr lang="ru-RU" altLang="zh-CN" i="1"/>
              <a:t>; </a:t>
            </a:r>
            <a:r>
              <a:rPr lang="en-US" altLang="zh-CN" i="1">
                <a:ea typeface="宋体" panose="02010600030101010101" pitchFamily="2" charset="-122"/>
              </a:rPr>
              <a:t>   </a:t>
            </a:r>
            <a:r>
              <a:rPr lang="ru-RU" altLang="zh-CN"/>
              <a:t>для электронов</a:t>
            </a:r>
            <a:r>
              <a:rPr lang="ru-RU" altLang="zh-CN" i="1"/>
              <a:t> </a:t>
            </a:r>
            <a:r>
              <a:rPr lang="en-US" altLang="zh-CN" i="1">
                <a:ea typeface="宋体" panose="02010600030101010101" pitchFamily="2" charset="-122"/>
              </a:rPr>
              <a:t>F</a:t>
            </a:r>
            <a:r>
              <a:rPr lang="ru-RU" altLang="zh-CN" i="1" baseline="-25000"/>
              <a:t>л</a:t>
            </a:r>
            <a:r>
              <a:rPr lang="ru-RU" altLang="zh-CN" i="1"/>
              <a:t> = –</a:t>
            </a:r>
            <a:r>
              <a:rPr lang="en-US" altLang="zh-CN" i="1">
                <a:ea typeface="宋体" panose="02010600030101010101" pitchFamily="2" charset="-122"/>
              </a:rPr>
              <a:t>e</a:t>
            </a:r>
            <a:r>
              <a:rPr lang="ru-RU" altLang="zh-CN" i="1" baseline="30000"/>
              <a:t>-</a:t>
            </a:r>
            <a:r>
              <a:rPr lang="ru-RU" altLang="zh-CN" i="1"/>
              <a:t> </a:t>
            </a:r>
            <a:r>
              <a:rPr lang="ru-RU" altLang="zh-CN"/>
              <a:t>[  </a:t>
            </a:r>
            <a:r>
              <a:rPr lang="en-US" altLang="zh-CN">
                <a:ea typeface="宋体" panose="02010600030101010101" pitchFamily="2" charset="-122"/>
              </a:rPr>
              <a:t>    </a:t>
            </a:r>
            <a:r>
              <a:rPr lang="ru-RU" altLang="zh-CN"/>
              <a:t> </a:t>
            </a:r>
            <a:r>
              <a:rPr lang="ru-RU" altLang="zh-CN" i="1"/>
              <a:t>,   </a:t>
            </a:r>
            <a:r>
              <a:rPr lang="en-US" altLang="zh-CN" i="1">
                <a:ea typeface="宋体" panose="02010600030101010101" pitchFamily="2" charset="-122"/>
              </a:rPr>
              <a:t>  </a:t>
            </a:r>
            <a:r>
              <a:rPr lang="ru-RU" altLang="zh-CN"/>
              <a:t>]</a:t>
            </a:r>
            <a:r>
              <a:rPr lang="ru-RU" altLang="zh-CN" i="1"/>
              <a:t>.</a:t>
            </a:r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2424113" y="620713"/>
          <a:ext cx="5762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152268" imgH="203024" progId="Equation.3">
                  <p:embed/>
                </p:oleObj>
              </mc:Choice>
              <mc:Fallback>
                <p:oleObj name="Формула" r:id="rId3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620713"/>
                        <a:ext cx="576262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3863975" y="1916114"/>
          <a:ext cx="4508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5" imgW="139700" imgH="228600" progId="Equation.3">
                  <p:embed/>
                </p:oleObj>
              </mc:Choice>
              <mc:Fallback>
                <p:oleObj name="Формула" r:id="rId5" imgW="13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1916114"/>
                        <a:ext cx="45085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524001" y="310768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4278" name="Object 6"/>
          <p:cNvGraphicFramePr>
            <a:graphicFrameLocks noChangeAspect="1"/>
          </p:cNvGraphicFramePr>
          <p:nvPr/>
        </p:nvGraphicFramePr>
        <p:xfrm>
          <a:off x="9551989" y="3357564"/>
          <a:ext cx="369887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7" imgW="126725" imgH="177415" progId="Equation.3">
                  <p:embed/>
                </p:oleObj>
              </mc:Choice>
              <mc:Fallback>
                <p:oleObj name="Формула" r:id="rId7" imgW="126725" imgH="17741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1989" y="3357564"/>
                        <a:ext cx="369887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9" name="Object 7"/>
          <p:cNvGraphicFramePr>
            <a:graphicFrameLocks noChangeAspect="1"/>
          </p:cNvGraphicFramePr>
          <p:nvPr/>
        </p:nvGraphicFramePr>
        <p:xfrm>
          <a:off x="3287713" y="3368676"/>
          <a:ext cx="6477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9" imgW="152268" imgH="203024" progId="Equation.3">
                  <p:embed/>
                </p:oleObj>
              </mc:Choice>
              <mc:Fallback>
                <p:oleObj name="Формула" r:id="rId9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3368676"/>
                        <a:ext cx="64770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0" name="Object 8"/>
          <p:cNvGraphicFramePr>
            <a:graphicFrameLocks noChangeAspect="1"/>
          </p:cNvGraphicFramePr>
          <p:nvPr/>
        </p:nvGraphicFramePr>
        <p:xfrm>
          <a:off x="4008439" y="3357564"/>
          <a:ext cx="369887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10" imgW="126725" imgH="177415" progId="Equation.3">
                  <p:embed/>
                </p:oleObj>
              </mc:Choice>
              <mc:Fallback>
                <p:oleObj name="Формула" r:id="rId10" imgW="126725" imgH="17741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9" y="3357564"/>
                        <a:ext cx="369887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281" name="Picture 9" descr="4"/>
          <p:cNvPicPr>
            <a:picLocks noChangeAspect="1" noChangeArrowheads="1"/>
          </p:cNvPicPr>
          <p:nvPr>
            <p:ph sz="half" idx="429496729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35414" y="4057650"/>
            <a:ext cx="4327525" cy="2800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4282" name="Object 10"/>
          <p:cNvGraphicFramePr>
            <a:graphicFrameLocks noChangeAspect="1"/>
          </p:cNvGraphicFramePr>
          <p:nvPr/>
        </p:nvGraphicFramePr>
        <p:xfrm>
          <a:off x="8975726" y="3429000"/>
          <a:ext cx="5762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12" imgW="152268" imgH="203024" progId="Equation.3">
                  <p:embed/>
                </p:oleObj>
              </mc:Choice>
              <mc:Fallback>
                <p:oleObj name="Формула" r:id="rId12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75726" y="3429000"/>
                        <a:ext cx="5762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B010F4D-7E02-4469-81A5-3AB0E5D6565E}" type="slidenum">
              <a:rPr lang="ru-RU" altLang="ru-RU" sz="1400"/>
              <a:pPr eaLnBrk="1" hangingPunct="1"/>
              <a:t>14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09245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524000" y="1"/>
            <a:ext cx="9144000" cy="692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ru-RU" altLang="zh-CN" sz="2800" dirty="0"/>
              <a:t> </a:t>
            </a:r>
            <a:r>
              <a:rPr lang="en-US" altLang="zh-CN" sz="2800" dirty="0">
                <a:ea typeface="宋体" charset="-122"/>
              </a:rPr>
              <a:t>    </a:t>
            </a:r>
            <a:r>
              <a:rPr lang="ru-RU" altLang="zh-CN" sz="2800" dirty="0">
                <a:latin typeface="+mj-lt"/>
              </a:rPr>
              <a:t>Если проводник неподвижен, а изменяется магнитное поле, какая сила возбуждает индукционный ток в этом случае? </a:t>
            </a:r>
            <a:r>
              <a:rPr lang="en-US" altLang="zh-CN" sz="2800" dirty="0">
                <a:latin typeface="+mj-lt"/>
                <a:ea typeface="宋体" charset="-122"/>
              </a:rPr>
              <a:t>   	</a:t>
            </a:r>
          </a:p>
          <a:p>
            <a:pPr eaLnBrk="1" hangingPunct="1">
              <a:defRPr/>
            </a:pPr>
            <a:r>
              <a:rPr lang="ru-RU" altLang="zh-CN" sz="2800" dirty="0">
                <a:latin typeface="+mj-lt"/>
              </a:rPr>
              <a:t>Возьмем обыкновенный трансформатор</a:t>
            </a:r>
            <a:r>
              <a:rPr lang="ru-RU" altLang="zh-CN" dirty="0">
                <a:latin typeface="+mj-lt"/>
              </a:rPr>
              <a:t> </a:t>
            </a:r>
            <a:r>
              <a:rPr lang="ru-RU" altLang="zh-CN" sz="2000" dirty="0">
                <a:latin typeface="+mj-lt"/>
              </a:rPr>
              <a:t>(Рис.15.</a:t>
            </a:r>
            <a:r>
              <a:rPr lang="en-US" altLang="zh-CN" sz="2000" dirty="0">
                <a:latin typeface="+mj-lt"/>
              </a:rPr>
              <a:t>4</a:t>
            </a:r>
            <a:r>
              <a:rPr lang="ru-RU" altLang="zh-CN" sz="2000" dirty="0">
                <a:latin typeface="+mj-lt"/>
              </a:rPr>
              <a:t>).</a:t>
            </a:r>
          </a:p>
          <a:p>
            <a:pPr eaLnBrk="1" hangingPunct="1">
              <a:defRPr/>
            </a:pPr>
            <a:endParaRPr lang="ru-RU" altLang="zh-CN" dirty="0"/>
          </a:p>
          <a:p>
            <a:pPr eaLnBrk="1" hangingPunct="1">
              <a:defRPr/>
            </a:pPr>
            <a:endParaRPr lang="ru-RU" altLang="zh-CN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altLang="zh-CN" dirty="0">
              <a:ea typeface="宋体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altLang="zh-CN" dirty="0">
              <a:ea typeface="宋体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altLang="zh-CN" dirty="0">
              <a:ea typeface="宋体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altLang="zh-CN" dirty="0">
              <a:ea typeface="宋体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altLang="zh-CN" dirty="0">
              <a:ea typeface="宋体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altLang="zh-CN" dirty="0">
              <a:ea typeface="宋体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en-US" altLang="zh-CN" sz="2800" dirty="0">
                <a:ea typeface="宋体" charset="-122"/>
              </a:rPr>
              <a:t>    </a:t>
            </a:r>
            <a:r>
              <a:rPr lang="ru-RU" altLang="zh-CN" sz="2800" dirty="0">
                <a:latin typeface="+mn-lt"/>
              </a:rPr>
              <a:t>Как только мы замкнули цепь первичной обмотки, во вторичной обмотке сразу возникает ток. Но ведь сила Лоренца здесь ни причем, ведь она действует на движущиеся заряды, а они в начале покоились (находились в тепловом движении – хаотическом, а здесь нужно направленное движение).</a:t>
            </a:r>
            <a:endParaRPr lang="ru-RU" altLang="ru-RU" sz="2800" dirty="0">
              <a:latin typeface="+mn-lt"/>
            </a:endParaRPr>
          </a:p>
        </p:txBody>
      </p:sp>
      <p:pic>
        <p:nvPicPr>
          <p:cNvPr id="55299" name="Picture 3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1844675"/>
            <a:ext cx="6769100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AFB2E7F-3D98-451A-906E-2AA9ABBA5B02}" type="slidenum">
              <a:rPr lang="ru-RU" altLang="ru-RU" sz="1400"/>
              <a:pPr eaLnBrk="1" hangingPunct="1"/>
              <a:t>15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3543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88914"/>
            <a:ext cx="9144000" cy="6669087"/>
          </a:xfrm>
        </p:spPr>
        <p:txBody>
          <a:bodyPr/>
          <a:lstStyle/>
          <a:p>
            <a:pPr marL="0" indent="363538">
              <a:lnSpc>
                <a:spcPct val="80000"/>
              </a:lnSpc>
              <a:buNone/>
            </a:pPr>
            <a:r>
              <a:rPr lang="ru-RU" altLang="zh-CN"/>
              <a:t>Ответ был дан </a:t>
            </a:r>
            <a:r>
              <a:rPr lang="ru-RU" altLang="zh-CN" b="1">
                <a:solidFill>
                  <a:srgbClr val="C00000"/>
                </a:solidFill>
              </a:rPr>
              <a:t>Дж. Максвеллом в 1860 г.: 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zh-CN" b="1" i="1">
                <a:solidFill>
                  <a:srgbClr val="C00000"/>
                </a:solidFill>
              </a:rPr>
              <a:t>всякое переменное магнитное поле возбуждает в окружающем пространстве электрическое поле</a:t>
            </a:r>
            <a:r>
              <a:rPr lang="ru-RU" altLang="zh-CN" i="1">
                <a:solidFill>
                  <a:srgbClr val="C00000"/>
                </a:solidFill>
              </a:rPr>
              <a:t> </a:t>
            </a:r>
            <a:r>
              <a:rPr lang="ru-RU" altLang="zh-CN" b="1" i="1" smtClean="0">
                <a:solidFill>
                  <a:srgbClr val="C00000"/>
                </a:solidFill>
                <a:effectLst/>
              </a:rPr>
              <a:t>Е'.</a:t>
            </a:r>
            <a:r>
              <a:rPr lang="ru-RU" altLang="zh-CN" i="1">
                <a:solidFill>
                  <a:srgbClr val="C00000"/>
                </a:solidFill>
              </a:rPr>
              <a:t> </a:t>
            </a:r>
            <a:r>
              <a:rPr lang="ru-RU" altLang="zh-CN"/>
              <a:t>Оно и является причиной возникновения индукционного тока в проводнике. То есть </a:t>
            </a:r>
            <a:r>
              <a:rPr lang="ru-RU" altLang="zh-CN" i="1"/>
              <a:t>Е'</a:t>
            </a:r>
            <a:r>
              <a:rPr lang="ru-RU" altLang="zh-CN"/>
              <a:t> возникает только при наличии переменного магнитного поля (на постоянном токе трансформатор не работает).</a:t>
            </a:r>
            <a:endParaRPr lang="ru-RU" altLang="zh-CN" i="1"/>
          </a:p>
          <a:p>
            <a:pPr marL="0" indent="363538">
              <a:lnSpc>
                <a:spcPct val="80000"/>
              </a:lnSpc>
              <a:buNone/>
            </a:pPr>
            <a:r>
              <a:rPr lang="ru-RU" altLang="zh-CN" b="1" i="1">
                <a:solidFill>
                  <a:srgbClr val="C00000"/>
                </a:solidFill>
              </a:rPr>
              <a:t>Сущность явления электромагнитной индукции</a:t>
            </a:r>
            <a:r>
              <a:rPr lang="ru-RU" altLang="zh-CN">
                <a:solidFill>
                  <a:srgbClr val="C00000"/>
                </a:solidFill>
              </a:rPr>
              <a:t> </a:t>
            </a:r>
            <a:r>
              <a:rPr lang="ru-RU" altLang="zh-CN"/>
              <a:t>совсем </a:t>
            </a:r>
            <a:r>
              <a:rPr lang="ru-RU" altLang="zh-CN" b="1" i="1"/>
              <a:t>не в появлении индукционного тока</a:t>
            </a:r>
            <a:r>
              <a:rPr lang="ru-RU" altLang="zh-CN"/>
              <a:t> (ток появляется тогда, когда есть заряды и замкнута цепь), </a:t>
            </a:r>
            <a:r>
              <a:rPr lang="ru-RU" altLang="zh-CN" b="1" i="1">
                <a:solidFill>
                  <a:srgbClr val="CC3300"/>
                </a:solidFill>
              </a:rPr>
              <a:t>а в</a:t>
            </a:r>
            <a:r>
              <a:rPr lang="ru-RU" altLang="zh-CN" b="1" i="1"/>
              <a:t> </a:t>
            </a:r>
            <a:r>
              <a:rPr lang="ru-RU" altLang="zh-CN" b="1" i="1">
                <a:solidFill>
                  <a:srgbClr val="FF0000"/>
                </a:solidFill>
              </a:rPr>
              <a:t>возникновении вихревого электрического </a:t>
            </a:r>
            <a:r>
              <a:rPr lang="ru-RU" altLang="zh-CN" b="1" i="1">
                <a:solidFill>
                  <a:srgbClr val="C00000"/>
                </a:solidFill>
              </a:rPr>
              <a:t>поля</a:t>
            </a:r>
            <a:r>
              <a:rPr lang="ru-RU" altLang="zh-CN"/>
              <a:t> (не только в проводнике, но и в окружающем пространстве, в вакууме).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zh-CN"/>
              <a:t>Это поле имеет совершенно иную структуру, нежели поле, создаваемое зарядами. Так как оно не создается зарядами, то силовые линии не могут начинаться и заканчиваться на зарядах, как это было в электростатике. </a:t>
            </a:r>
            <a:r>
              <a:rPr lang="ru-RU" altLang="zh-CN" b="1">
                <a:solidFill>
                  <a:srgbClr val="C00000"/>
                </a:solidFill>
              </a:rPr>
              <a:t>Это поле вихревое, силовые линии его замкнуты.</a:t>
            </a:r>
          </a:p>
          <a:p>
            <a:pPr marL="0" indent="363538">
              <a:lnSpc>
                <a:spcPct val="80000"/>
              </a:lnSpc>
              <a:buNone/>
            </a:pPr>
            <a:endParaRPr lang="ru-RU" altLang="ru-RU" b="1">
              <a:solidFill>
                <a:srgbClr val="C00000"/>
              </a:solidFill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524001" y="309815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EBD3355-941A-4070-BDBE-669C74AA6D1C}" type="slidenum">
              <a:rPr lang="ru-RU" altLang="ru-RU" sz="1400"/>
              <a:pPr eaLnBrk="1" hangingPunct="1"/>
              <a:t>16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89835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9" y="0"/>
            <a:ext cx="8785225" cy="6858000"/>
          </a:xfrm>
        </p:spPr>
        <p:txBody>
          <a:bodyPr>
            <a:normAutofit lnSpcReduction="10000"/>
          </a:bodyPr>
          <a:lstStyle/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600" dirty="0"/>
              <a:t>Раз это поле перемещает заряды, следовательно, оно обладает силой. </a:t>
            </a:r>
            <a:r>
              <a:rPr lang="ru-RU" altLang="zh-CN" sz="2600" b="1" i="1" dirty="0">
                <a:solidFill>
                  <a:srgbClr val="800000"/>
                </a:solidFill>
              </a:rPr>
              <a:t>Введем вектор напряженности вихревого электрического поля</a:t>
            </a:r>
            <a:r>
              <a:rPr lang="ru-RU" altLang="zh-CN" sz="2600" b="1" i="1" dirty="0"/>
              <a:t>      .</a:t>
            </a:r>
            <a:endParaRPr lang="en-US" altLang="zh-CN" sz="2600" b="1" i="1" dirty="0">
              <a:ea typeface="宋体" charset="-122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 </a:t>
            </a:r>
            <a:r>
              <a:rPr lang="ru-RU" altLang="zh-CN" dirty="0"/>
              <a:t>Сила с которой это поле действует на заряд: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/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dirty="0"/>
              <a:t>Но когда заряд движется в магнитном поле, на него действует сила Лоренца 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dirty="0"/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Эти силы должны быть равны : 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altLang="zh-CN" sz="2400" dirty="0"/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								(15.</a:t>
            </a:r>
            <a:r>
              <a:rPr lang="en-US" altLang="zh-CN" sz="2400" dirty="0"/>
              <a:t>2</a:t>
            </a:r>
            <a:r>
              <a:rPr lang="ru-RU" altLang="zh-CN" sz="2400" dirty="0"/>
              <a:t>)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Здесь     </a:t>
            </a:r>
            <a:r>
              <a:rPr lang="ru-RU" altLang="zh-CN" sz="2400" i="1" dirty="0"/>
              <a:t>- </a:t>
            </a:r>
            <a:r>
              <a:rPr lang="ru-RU" altLang="zh-CN" sz="2400" dirty="0"/>
              <a:t>скорость движения заряда</a:t>
            </a:r>
            <a:r>
              <a:rPr lang="ru-RU" altLang="zh-CN" sz="2400" i="1" dirty="0"/>
              <a:t> </a:t>
            </a:r>
            <a:r>
              <a:rPr lang="en-US" altLang="zh-CN" sz="2400" i="1" dirty="0">
                <a:ea typeface="宋体" charset="-122"/>
              </a:rPr>
              <a:t>q </a:t>
            </a:r>
            <a:r>
              <a:rPr lang="ru-RU" altLang="zh-CN" sz="2400" dirty="0"/>
              <a:t>относительно   </a:t>
            </a:r>
            <a:r>
              <a:rPr lang="en-US" altLang="zh-CN" sz="2400" dirty="0">
                <a:ea typeface="宋体" charset="-122"/>
              </a:rPr>
              <a:t>   </a:t>
            </a:r>
            <a:r>
              <a:rPr lang="ru-RU" altLang="zh-CN" sz="2400" i="1" dirty="0"/>
              <a:t>.</a:t>
            </a:r>
            <a:endParaRPr lang="en-US" altLang="zh-CN" sz="2400" i="1" dirty="0">
              <a:ea typeface="宋体" charset="-122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Но для явления электромагнитной индукции важна скорость изменения магнитного поля   </a:t>
            </a:r>
            <a:r>
              <a:rPr lang="en-US" altLang="zh-CN" sz="2400" dirty="0">
                <a:ea typeface="宋体" charset="-122"/>
              </a:rPr>
              <a:t>   </a:t>
            </a:r>
            <a:r>
              <a:rPr lang="ru-RU" altLang="zh-CN" sz="2400" dirty="0"/>
              <a:t>. </a:t>
            </a:r>
            <a:endParaRPr lang="en-US" altLang="zh-CN" sz="2400" dirty="0">
              <a:ea typeface="宋体" charset="-122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Поэтому можно записать: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								(15.3)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altLang="zh-CN" sz="2400" dirty="0"/>
              <a:t>Где       – скорость движения магнитного поля относительно заряда. </a:t>
            </a:r>
            <a:endParaRPr lang="ru-RU" sz="2400" dirty="0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524001" y="30791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9120188" y="908050"/>
          <a:ext cx="1547812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545863" imgH="241195" progId="Equation.3">
                  <p:embed/>
                </p:oleObj>
              </mc:Choice>
              <mc:Fallback>
                <p:oleObj name="Формула" r:id="rId3" imgW="545863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0188" y="908050"/>
                        <a:ext cx="1547812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524001" y="306958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5664201" y="2276476"/>
          <a:ext cx="208756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5" imgW="774364" imgH="253890" progId="Equation.3">
                  <p:embed/>
                </p:oleObj>
              </mc:Choice>
              <mc:Fallback>
                <p:oleObj name="Формула" r:id="rId5" imgW="774364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4201" y="2276476"/>
                        <a:ext cx="2087563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1524001" y="30791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352" name="Object 8"/>
          <p:cNvGraphicFramePr>
            <a:graphicFrameLocks noChangeAspect="1"/>
          </p:cNvGraphicFramePr>
          <p:nvPr/>
        </p:nvGraphicFramePr>
        <p:xfrm>
          <a:off x="3143250" y="3213101"/>
          <a:ext cx="3455988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7" imgW="1497950" imgH="241195" progId="Equation.3">
                  <p:embed/>
                </p:oleObj>
              </mc:Choice>
              <mc:Fallback>
                <p:oleObj name="Формула" r:id="rId7" imgW="1497950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3213101"/>
                        <a:ext cx="3455988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1524001" y="30791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354" name="Object 10"/>
          <p:cNvGraphicFramePr>
            <a:graphicFrameLocks noChangeAspect="1"/>
          </p:cNvGraphicFramePr>
          <p:nvPr/>
        </p:nvGraphicFramePr>
        <p:xfrm>
          <a:off x="4872039" y="3573464"/>
          <a:ext cx="20161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Формула" r:id="rId9" imgW="748975" imgH="241195" progId="Equation.3">
                  <p:embed/>
                </p:oleObj>
              </mc:Choice>
              <mc:Fallback>
                <p:oleObj name="Формула" r:id="rId9" imgW="74897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9" y="3573464"/>
                        <a:ext cx="201612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5" name="Object 11"/>
          <p:cNvGraphicFramePr>
            <a:graphicFrameLocks noChangeAspect="1"/>
          </p:cNvGraphicFramePr>
          <p:nvPr/>
        </p:nvGraphicFramePr>
        <p:xfrm>
          <a:off x="2855914" y="4005263"/>
          <a:ext cx="3206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Формула" r:id="rId11" imgW="126725" imgH="177415" progId="Equation.3">
                  <p:embed/>
                </p:oleObj>
              </mc:Choice>
              <mc:Fallback>
                <p:oleObj name="Формула" r:id="rId11" imgW="126725" imgH="17741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4" y="4005263"/>
                        <a:ext cx="320675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6" name="Object 12"/>
          <p:cNvGraphicFramePr>
            <a:graphicFrameLocks noChangeAspect="1"/>
          </p:cNvGraphicFramePr>
          <p:nvPr/>
        </p:nvGraphicFramePr>
        <p:xfrm>
          <a:off x="8975725" y="4076700"/>
          <a:ext cx="4064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Формула" r:id="rId13" imgW="152268" imgH="203024" progId="Equation.3">
                  <p:embed/>
                </p:oleObj>
              </mc:Choice>
              <mc:Fallback>
                <p:oleObj name="Формула" r:id="rId13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75725" y="4076700"/>
                        <a:ext cx="40640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7" name="Object 13"/>
          <p:cNvGraphicFramePr>
            <a:graphicFrameLocks noChangeAspect="1"/>
          </p:cNvGraphicFramePr>
          <p:nvPr/>
        </p:nvGraphicFramePr>
        <p:xfrm>
          <a:off x="5448301" y="4652964"/>
          <a:ext cx="5048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Формула" r:id="rId15" imgW="152268" imgH="203024" progId="Equation.3">
                  <p:embed/>
                </p:oleObj>
              </mc:Choice>
              <mc:Fallback>
                <p:oleObj name="Формула" r:id="rId15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1" y="4652964"/>
                        <a:ext cx="5048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8" name="Rectangle 14"/>
          <p:cNvSpPr>
            <a:spLocks noChangeArrowheads="1"/>
          </p:cNvSpPr>
          <p:nvPr/>
        </p:nvSpPr>
        <p:spPr bwMode="auto">
          <a:xfrm>
            <a:off x="1524001" y="30791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359" name="Object 15"/>
          <p:cNvGraphicFramePr>
            <a:graphicFrameLocks noChangeAspect="1"/>
          </p:cNvGraphicFramePr>
          <p:nvPr/>
        </p:nvGraphicFramePr>
        <p:xfrm>
          <a:off x="5808664" y="5084763"/>
          <a:ext cx="2663825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Формула" r:id="rId16" imgW="850531" imgH="241195" progId="Equation.3">
                  <p:embed/>
                </p:oleObj>
              </mc:Choice>
              <mc:Fallback>
                <p:oleObj name="Формула" r:id="rId16" imgW="850531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8664" y="5084763"/>
                        <a:ext cx="2663825" cy="74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361" name="Object 17"/>
          <p:cNvGraphicFramePr>
            <a:graphicFrameLocks noChangeAspect="1"/>
          </p:cNvGraphicFramePr>
          <p:nvPr/>
        </p:nvGraphicFramePr>
        <p:xfrm>
          <a:off x="2640014" y="5805489"/>
          <a:ext cx="45878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Формула" r:id="rId18" imgW="203024" imgH="215713" progId="Equation.3">
                  <p:embed/>
                </p:oleObj>
              </mc:Choice>
              <mc:Fallback>
                <p:oleObj name="Формула" r:id="rId18" imgW="203024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4" y="5805489"/>
                        <a:ext cx="45878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2" name="Object 18"/>
          <p:cNvGraphicFramePr>
            <a:graphicFrameLocks noChangeAspect="1"/>
          </p:cNvGraphicFramePr>
          <p:nvPr/>
        </p:nvGraphicFramePr>
        <p:xfrm>
          <a:off x="4943476" y="549275"/>
          <a:ext cx="36671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Формула" r:id="rId20" imgW="190500" imgH="228600" progId="Equation.3">
                  <p:embed/>
                </p:oleObj>
              </mc:Choice>
              <mc:Fallback>
                <p:oleObj name="Формула" r:id="rId20" imgW="190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6" y="549275"/>
                        <a:ext cx="366713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4213090-3C35-44DC-98F3-5F64C4CCB3EA}" type="slidenum">
              <a:rPr lang="ru-RU" altLang="ru-RU" sz="1400"/>
              <a:pPr eaLnBrk="1" hangingPunct="1"/>
              <a:t>17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3657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9" y="260350"/>
            <a:ext cx="8713787" cy="6337300"/>
          </a:xfrm>
        </p:spPr>
        <p:txBody>
          <a:bodyPr/>
          <a:lstStyle/>
          <a:p>
            <a:pPr marL="0" indent="268288">
              <a:buNone/>
              <a:defRPr/>
            </a:pPr>
            <a:endParaRPr lang="ru-RU" altLang="zh-CN" sz="2400"/>
          </a:p>
          <a:p>
            <a:pPr marL="0" indent="268288">
              <a:buNone/>
              <a:defRPr/>
            </a:pPr>
            <a:r>
              <a:rPr lang="ru-RU" altLang="zh-CN" sz="3600"/>
              <a:t>Так как                                 и если </a:t>
            </a:r>
            <a:r>
              <a:rPr lang="en-US" altLang="zh-CN" sz="3600" i="1">
                <a:ea typeface="宋体" charset="-122"/>
              </a:rPr>
              <a:t>S</a:t>
            </a:r>
            <a:r>
              <a:rPr lang="en-US" altLang="zh-CN" sz="3600">
                <a:ea typeface="宋体" charset="-122"/>
              </a:rPr>
              <a:t> </a:t>
            </a:r>
            <a:r>
              <a:rPr lang="ru-RU" altLang="zh-CN" sz="3600"/>
              <a:t>– </a:t>
            </a:r>
            <a:r>
              <a:rPr lang="en-US" altLang="zh-CN" sz="3600">
                <a:ea typeface="宋体" charset="-122"/>
              </a:rPr>
              <a:t>const</a:t>
            </a:r>
            <a:r>
              <a:rPr lang="ru-RU" altLang="zh-CN" sz="3600"/>
              <a:t>, то</a:t>
            </a:r>
          </a:p>
          <a:p>
            <a:pPr marL="0" indent="268288">
              <a:buNone/>
              <a:defRPr/>
            </a:pPr>
            <a:endParaRPr lang="ru-RU" altLang="zh-CN" sz="3600"/>
          </a:p>
          <a:p>
            <a:pPr marL="0" indent="268288">
              <a:buNone/>
              <a:defRPr/>
            </a:pPr>
            <a:endParaRPr lang="ru-RU" altLang="zh-CN" sz="3600"/>
          </a:p>
          <a:p>
            <a:pPr marL="0" indent="268288">
              <a:buNone/>
              <a:defRPr/>
            </a:pPr>
            <a:endParaRPr lang="ru-RU" altLang="zh-CN" sz="3600"/>
          </a:p>
          <a:p>
            <a:pPr marL="0" indent="268288">
              <a:buNone/>
              <a:defRPr/>
            </a:pPr>
            <a:endParaRPr lang="ru-RU" altLang="zh-CN" sz="3600"/>
          </a:p>
          <a:p>
            <a:pPr marL="0" indent="268288">
              <a:buNone/>
              <a:defRPr/>
            </a:pPr>
            <a:r>
              <a:rPr lang="ru-RU" altLang="zh-CN" sz="3600"/>
              <a:t>где              и есть скорость изменения  магнитного поля.     </a:t>
            </a:r>
            <a:endParaRPr lang="ru-RU" sz="3600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524001" y="30029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372" name="Rectangle 5"/>
          <p:cNvSpPr>
            <a:spLocks noChangeArrowheads="1"/>
          </p:cNvSpPr>
          <p:nvPr/>
        </p:nvSpPr>
        <p:spPr bwMode="auto">
          <a:xfrm>
            <a:off x="1524001" y="30029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8373" name="Object 6"/>
          <p:cNvGraphicFramePr>
            <a:graphicFrameLocks noChangeAspect="1"/>
          </p:cNvGraphicFramePr>
          <p:nvPr/>
        </p:nvGraphicFramePr>
        <p:xfrm>
          <a:off x="4440238" y="2276475"/>
          <a:ext cx="2735262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3" imgW="698197" imgH="393529" progId="Equation.DSMT4">
                  <p:embed/>
                </p:oleObj>
              </mc:Choice>
              <mc:Fallback>
                <p:oleObj name="Формула" r:id="rId3" imgW="698197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8" y="2276475"/>
                        <a:ext cx="2735262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4" name="Rectangle 7"/>
          <p:cNvSpPr>
            <a:spLocks noChangeArrowheads="1"/>
          </p:cNvSpPr>
          <p:nvPr/>
        </p:nvSpPr>
        <p:spPr bwMode="auto">
          <a:xfrm>
            <a:off x="1703389" y="30537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8375" name="Object 8"/>
          <p:cNvGraphicFramePr>
            <a:graphicFrameLocks noChangeAspect="1"/>
          </p:cNvGraphicFramePr>
          <p:nvPr/>
        </p:nvGraphicFramePr>
        <p:xfrm>
          <a:off x="3071813" y="4005264"/>
          <a:ext cx="895350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5" imgW="241195" imgH="393529" progId="Equation.3">
                  <p:embed/>
                </p:oleObj>
              </mc:Choice>
              <mc:Fallback>
                <p:oleObj name="Формула" r:id="rId5" imgW="24119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4005264"/>
                        <a:ext cx="895350" cy="147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6" name="Object 5"/>
          <p:cNvGraphicFramePr>
            <a:graphicFrameLocks noChangeAspect="1"/>
          </p:cNvGraphicFramePr>
          <p:nvPr/>
        </p:nvGraphicFramePr>
        <p:xfrm>
          <a:off x="3935413" y="320675"/>
          <a:ext cx="273685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7" imgW="634725" imgH="393529" progId="Equation.3">
                  <p:embed/>
                </p:oleObj>
              </mc:Choice>
              <mc:Fallback>
                <p:oleObj name="Формула" r:id="rId7" imgW="63472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3" y="320675"/>
                        <a:ext cx="273685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7E6912E-5745-476C-9761-CB885119DF15}" type="slidenum">
              <a:rPr lang="ru-RU" altLang="ru-RU" sz="1400"/>
              <a:pPr eaLnBrk="1" hangingPunct="1"/>
              <a:t>18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80898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lang="ru-RU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.4. Циркуляция вектора напряжённости вихревого электрического поля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363538">
              <a:buNone/>
            </a:pPr>
            <a:r>
              <a:rPr lang="ru-RU" altLang="zh-CN" sz="2400"/>
              <a:t>Чему равна циркуляция вектора      в случае, изображенном на рисунке 1</a:t>
            </a:r>
            <a:r>
              <a:rPr lang="ru-RU" altLang="zh-CN" sz="2400">
                <a:ea typeface="宋体" panose="02010600030101010101" pitchFamily="2" charset="-122"/>
              </a:rPr>
              <a:t>5</a:t>
            </a:r>
            <a:r>
              <a:rPr lang="ru-RU" altLang="zh-CN" sz="2400"/>
              <a:t>.</a:t>
            </a:r>
            <a:r>
              <a:rPr lang="en-US" altLang="zh-CN" sz="2400">
                <a:ea typeface="宋体" panose="02010600030101010101" pitchFamily="2" charset="-122"/>
              </a:rPr>
              <a:t>5</a:t>
            </a:r>
            <a:r>
              <a:rPr lang="ru-RU" altLang="zh-CN" sz="2400"/>
              <a:t>? </a:t>
            </a:r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endParaRPr lang="ru-RU" altLang="zh-CN" sz="2400"/>
          </a:p>
          <a:p>
            <a:pPr marL="0" indent="363538">
              <a:buNone/>
            </a:pPr>
            <a:r>
              <a:rPr lang="ru-RU" altLang="ru-RU" sz="2400"/>
              <a:t>			Рис. 15.</a:t>
            </a:r>
            <a:r>
              <a:rPr lang="en-US" altLang="ru-RU" sz="2400"/>
              <a:t>5</a:t>
            </a:r>
            <a:endParaRPr lang="ru-RU" altLang="ru-RU" sz="2400"/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1524001" y="309815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9397" name="Object 5"/>
          <p:cNvGraphicFramePr>
            <a:graphicFrameLocks noChangeAspect="1"/>
          </p:cNvGraphicFramePr>
          <p:nvPr/>
        </p:nvGraphicFramePr>
        <p:xfrm>
          <a:off x="6743701" y="1628776"/>
          <a:ext cx="29051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3" imgW="164957" imgH="203024" progId="Equation.3">
                  <p:embed/>
                </p:oleObj>
              </mc:Choice>
              <mc:Fallback>
                <p:oleObj name="Формула" r:id="rId3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1" y="1628776"/>
                        <a:ext cx="290513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9398" name="Picture 6" descr="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4" y="2708275"/>
            <a:ext cx="5113337" cy="329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9450A0-335A-4A78-B5D5-FDA68DA0793C}" type="slidenum">
              <a:rPr lang="ru-RU" altLang="ru-RU" sz="1400"/>
              <a:pPr eaLnBrk="1" hangingPunct="1"/>
              <a:t>19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265895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47851" y="333376"/>
            <a:ext cx="8640763" cy="6264275"/>
          </a:xfrm>
        </p:spPr>
        <p:txBody>
          <a:bodyPr/>
          <a:lstStyle/>
          <a:p>
            <a:pPr marL="0" indent="268288">
              <a:buNone/>
              <a:defRPr/>
            </a:pPr>
            <a:r>
              <a:rPr lang="ru-RU" altLang="zh-CN" sz="2400" dirty="0"/>
              <a:t>Работу вихревого электрического поля по перемещению заряда можно подсчитать по формуле</a:t>
            </a:r>
            <a:r>
              <a:rPr lang="ru-RU" altLang="zh-CN" dirty="0" smtClean="0"/>
              <a:t> </a:t>
            </a:r>
          </a:p>
          <a:p>
            <a:pPr marL="0" indent="268288">
              <a:buNone/>
              <a:defRPr/>
            </a:pPr>
            <a:endParaRPr lang="ru-RU" altLang="zh-CN" dirty="0" smtClean="0"/>
          </a:p>
          <a:p>
            <a:pPr marL="0" indent="268288">
              <a:buNone/>
              <a:defRPr/>
            </a:pPr>
            <a:r>
              <a:rPr lang="ru-RU" altLang="zh-CN" sz="2400" dirty="0"/>
              <a:t>Вспомним: </a:t>
            </a:r>
            <a:r>
              <a:rPr lang="ru-RU" altLang="zh-CN" sz="2400" b="1" i="1" dirty="0">
                <a:solidFill>
                  <a:srgbClr val="CC3300"/>
                </a:solidFill>
              </a:rPr>
              <a:t>работа по перемещению единичного заряда вдоль замкнутой цепи равна ЭДС, действующей в этой цепи</a:t>
            </a:r>
            <a:r>
              <a:rPr lang="ru-RU" altLang="zh-CN" sz="2400" b="1" dirty="0">
                <a:solidFill>
                  <a:srgbClr val="CC3300"/>
                </a:solidFill>
              </a:rPr>
              <a:t>.</a:t>
            </a:r>
            <a:r>
              <a:rPr lang="ru-RU" altLang="zh-CN" sz="2400" dirty="0"/>
              <a:t> Следовательно</a:t>
            </a:r>
            <a:r>
              <a:rPr lang="ru-RU" altLang="zh-CN" dirty="0" smtClean="0"/>
              <a:t> </a:t>
            </a:r>
          </a:p>
          <a:p>
            <a:pPr marL="0" indent="268288">
              <a:buNone/>
              <a:defRPr/>
            </a:pPr>
            <a:r>
              <a:rPr lang="ru-RU" altLang="zh-CN" dirty="0" smtClean="0"/>
              <a:t>							</a:t>
            </a:r>
            <a:r>
              <a:rPr lang="ru-RU" altLang="zh-CN" sz="2400" dirty="0"/>
              <a:t>	(15.4.)</a:t>
            </a:r>
          </a:p>
          <a:p>
            <a:pPr marL="0" indent="268288">
              <a:buNone/>
              <a:defRPr/>
            </a:pPr>
            <a:r>
              <a:rPr lang="ru-RU" altLang="zh-CN" sz="2400" dirty="0"/>
              <a:t>так как никаких других сторонних сил в цепи, где течет индукционный ток, нет, то</a:t>
            </a:r>
          </a:p>
          <a:p>
            <a:pPr marL="0" indent="268288">
              <a:buNone/>
              <a:defRPr/>
            </a:pPr>
            <a:r>
              <a:rPr lang="ru-RU" altLang="zh-CN" sz="2400" dirty="0"/>
              <a:t>								(15.</a:t>
            </a:r>
            <a:r>
              <a:rPr lang="en-US" altLang="zh-CN" sz="2400" dirty="0"/>
              <a:t>5</a:t>
            </a:r>
            <a:r>
              <a:rPr lang="ru-RU" altLang="zh-CN" sz="2400" dirty="0"/>
              <a:t>)</a:t>
            </a:r>
          </a:p>
          <a:p>
            <a:pPr marL="0" indent="268288">
              <a:buNone/>
              <a:defRPr/>
            </a:pPr>
            <a:endParaRPr lang="ru-RU" altLang="zh-CN" sz="2400" dirty="0"/>
          </a:p>
          <a:p>
            <a:pPr marL="0" indent="268288">
              <a:buNone/>
              <a:defRPr/>
            </a:pPr>
            <a:r>
              <a:rPr lang="ru-RU" altLang="zh-CN" sz="2400" dirty="0"/>
              <a:t>Эти выражения справедливы всегда, независимо от того, выполнен контур в виде линейного проводника, диэлектрика или речь идет о контуре (мысленном) в вакууме.</a:t>
            </a:r>
            <a:endParaRPr lang="ru-RU" sz="2400" dirty="0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1524001" y="30124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4727575" y="1204914"/>
          <a:ext cx="1873250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3" imgW="850900" imgH="368300" progId="Equation.3">
                  <p:embed/>
                </p:oleObj>
              </mc:Choice>
              <mc:Fallback>
                <p:oleObj name="Формула" r:id="rId3" imgW="8509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5" y="1204914"/>
                        <a:ext cx="1873250" cy="82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1524001" y="30124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0422" name="Object 6"/>
          <p:cNvGraphicFramePr>
            <a:graphicFrameLocks noChangeAspect="1"/>
          </p:cNvGraphicFramePr>
          <p:nvPr/>
        </p:nvGraphicFramePr>
        <p:xfrm>
          <a:off x="4800601" y="2670176"/>
          <a:ext cx="2087563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Формула" r:id="rId5" imgW="711200" imgH="368300" progId="Equation.3">
                  <p:embed/>
                </p:oleObj>
              </mc:Choice>
              <mc:Fallback>
                <p:oleObj name="Формула" r:id="rId5" imgW="7112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1" y="2670176"/>
                        <a:ext cx="2087563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1524001" y="298385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0424" name="Object 8"/>
          <p:cNvGraphicFramePr>
            <a:graphicFrameLocks noChangeAspect="1"/>
          </p:cNvGraphicFramePr>
          <p:nvPr/>
        </p:nvGraphicFramePr>
        <p:xfrm>
          <a:off x="4511676" y="4365626"/>
          <a:ext cx="26638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7" imgW="939392" imgH="431613" progId="Equation.3">
                  <p:embed/>
                </p:oleObj>
              </mc:Choice>
              <mc:Fallback>
                <p:oleObj name="Формула" r:id="rId7" imgW="93939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4365626"/>
                        <a:ext cx="2663825" cy="120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3F8E3F-197C-4E7D-99E9-BEEA679F960B}" type="slidenum">
              <a:rPr lang="ru-RU" altLang="ru-RU" sz="1400"/>
              <a:pPr eaLnBrk="1" hangingPunct="1"/>
              <a:t>20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59752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1" y="0"/>
            <a:ext cx="8893175" cy="6669088"/>
          </a:xfrm>
        </p:spPr>
        <p:txBody>
          <a:bodyPr/>
          <a:lstStyle/>
          <a:p>
            <a:pPr marL="0" indent="363538">
              <a:buNone/>
            </a:pPr>
            <a:r>
              <a:rPr lang="ru-RU" altLang="zh-CN"/>
              <a:t>Если контур выполнен из диэлектрика, то каждый элемент его поляризуется в соответствии с действующим электрическим полем     </a:t>
            </a:r>
            <a:r>
              <a:rPr lang="ru-RU" altLang="zh-CN" i="1"/>
              <a:t>.</a:t>
            </a:r>
            <a:endParaRPr lang="ru-RU" altLang="zh-CN"/>
          </a:p>
          <a:p>
            <a:pPr marL="0" indent="363538">
              <a:buNone/>
            </a:pPr>
            <a:r>
              <a:rPr lang="ru-RU" altLang="zh-CN" b="1" i="1">
                <a:solidFill>
                  <a:srgbClr val="C00000"/>
                </a:solidFill>
              </a:rPr>
              <a:t>Если заряд движется в вакууме по контуру, то при каждом обходе контура механическая энергия его возрастает на величину</a:t>
            </a:r>
          </a:p>
          <a:p>
            <a:pPr marL="0" indent="363538">
              <a:buNone/>
            </a:pPr>
            <a:endParaRPr lang="ru-RU" altLang="zh-CN" b="1" i="1">
              <a:solidFill>
                <a:srgbClr val="FF0000"/>
              </a:solidFill>
            </a:endParaRPr>
          </a:p>
          <a:p>
            <a:pPr marL="0" indent="363538">
              <a:buNone/>
            </a:pPr>
            <a:r>
              <a:rPr lang="ru-RU" altLang="zh-CN"/>
              <a:t>								  (1</a:t>
            </a:r>
            <a:r>
              <a:rPr lang="ru-RU" altLang="zh-CN">
                <a:ea typeface="宋体" panose="02010600030101010101" pitchFamily="2" charset="-122"/>
              </a:rPr>
              <a:t>5</a:t>
            </a:r>
            <a:r>
              <a:rPr lang="ru-RU" altLang="zh-CN"/>
              <a:t>.</a:t>
            </a:r>
            <a:r>
              <a:rPr lang="en-US" altLang="zh-CN">
                <a:ea typeface="宋体" panose="02010600030101010101" pitchFamily="2" charset="-122"/>
              </a:rPr>
              <a:t>6</a:t>
            </a:r>
            <a:r>
              <a:rPr lang="ru-RU" altLang="zh-CN"/>
              <a:t>)</a:t>
            </a:r>
          </a:p>
          <a:p>
            <a:pPr marL="0" indent="363538">
              <a:buNone/>
            </a:pPr>
            <a:endParaRPr lang="ru-RU" altLang="zh-CN"/>
          </a:p>
          <a:p>
            <a:pPr marL="0" indent="363538">
              <a:buNone/>
            </a:pPr>
            <a:r>
              <a:rPr lang="ru-RU" altLang="zh-CN"/>
              <a:t>(при движении заряда в проводнике из-за сопротивления устанавливается динамическое равновесие).</a:t>
            </a:r>
          </a:p>
          <a:p>
            <a:pPr marL="0" indent="363538">
              <a:buNone/>
            </a:pPr>
            <a:r>
              <a:rPr lang="ru-RU" altLang="zh-CN"/>
              <a:t>На использовании этого факта основан оригинальный ускоритель электронов – </a:t>
            </a:r>
            <a:r>
              <a:rPr lang="ru-RU" altLang="zh-CN" b="1" i="1">
                <a:solidFill>
                  <a:srgbClr val="C00000"/>
                </a:solidFill>
              </a:rPr>
              <a:t>бетатрон</a:t>
            </a:r>
            <a:r>
              <a:rPr lang="ru-RU" altLang="zh-CN">
                <a:solidFill>
                  <a:srgbClr val="C00000"/>
                </a:solidFill>
              </a:rPr>
              <a:t>.</a:t>
            </a:r>
            <a:endParaRPr lang="ru-RU" altLang="ru-RU">
              <a:solidFill>
                <a:srgbClr val="C00000"/>
              </a:solidFill>
            </a:endParaRPr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7175500" y="765176"/>
          <a:ext cx="46513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3" imgW="164957" imgH="203024" progId="Equation.3">
                  <p:embed/>
                </p:oleObj>
              </mc:Choice>
              <mc:Fallback>
                <p:oleObj name="Формула" r:id="rId3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0" y="765176"/>
                        <a:ext cx="465138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3792539" y="2640013"/>
          <a:ext cx="4535487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Формула" r:id="rId5" imgW="1333500" imgH="457200" progId="Equation.3">
                  <p:embed/>
                </p:oleObj>
              </mc:Choice>
              <mc:Fallback>
                <p:oleObj name="Формула" r:id="rId5" imgW="1333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9" y="2640013"/>
                        <a:ext cx="4535487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8E250EE-B7FC-46EE-8628-130ADF1AA34E}" type="slidenum">
              <a:rPr lang="ru-RU" altLang="ru-RU" sz="1400"/>
              <a:pPr eaLnBrk="1" hangingPunct="1"/>
              <a:t>21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14685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100013"/>
            <a:ext cx="8229600" cy="1139826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lang="ru-RU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en-US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  <a:ea typeface="宋体" charset="-122"/>
              </a:rPr>
              <a:t>5</a:t>
            </a:r>
            <a:r>
              <a:rPr lang="ru-RU" altLang="zh-CN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Токи Фуко</a:t>
            </a:r>
            <a:endParaRPr lang="ru-RU" sz="35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908051"/>
            <a:ext cx="9144000" cy="5400675"/>
          </a:xfrm>
          <a:ln>
            <a:solidFill>
              <a:srgbClr val="CC3300"/>
            </a:solidFill>
          </a:ln>
        </p:spPr>
        <p:txBody>
          <a:bodyPr/>
          <a:lstStyle/>
          <a:p>
            <a:pPr marL="0" indent="363538">
              <a:lnSpc>
                <a:spcPct val="80000"/>
              </a:lnSpc>
              <a:buNone/>
            </a:pPr>
            <a:r>
              <a:rPr lang="ru-RU" altLang="zh-CN"/>
              <a:t>	До сих пор мы рассматривали индукционные токи в линейных проводниках. Но </a:t>
            </a:r>
            <a:r>
              <a:rPr lang="ru-RU" altLang="zh-CN" sz="3600" b="1" i="1" u="sng">
                <a:solidFill>
                  <a:srgbClr val="CC3300"/>
                </a:solidFill>
              </a:rPr>
              <a:t>индукционные токи будут возникать и в толще сплошных проводников при изменении в них потока вектора магнитной индукции       . 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zh-CN"/>
              <a:t>	Они будут циркулировать в веществе проводника  (напомним, что  линии </a:t>
            </a:r>
            <a:r>
              <a:rPr lang="ru-RU" altLang="zh-CN" i="1"/>
              <a:t>    </a:t>
            </a:r>
            <a:r>
              <a:rPr lang="ru-RU" altLang="zh-CN"/>
              <a:t>– замкнуты).     	Так как </a:t>
            </a:r>
            <a:r>
              <a:rPr lang="ru-RU" altLang="zh-CN" b="1" i="1">
                <a:solidFill>
                  <a:srgbClr val="CC3300"/>
                </a:solidFill>
              </a:rPr>
              <a:t>электрическое поле вихревое и токи называются вихревыми.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zh-CN"/>
              <a:t>	Именно поэтому </a:t>
            </a:r>
            <a:r>
              <a:rPr lang="ru-RU" altLang="zh-CN" b="1" i="1"/>
              <a:t>сердечник трансформатора делают не сплошным, а из пластин изолированных друг от друга</a:t>
            </a:r>
            <a:r>
              <a:rPr lang="ru-RU" altLang="zh-CN"/>
              <a:t> иначе сердечник сильно бы грелся – это вредное действие токов Фуко.</a:t>
            </a:r>
          </a:p>
          <a:p>
            <a:pPr marL="0" indent="363538">
              <a:lnSpc>
                <a:spcPct val="80000"/>
              </a:lnSpc>
              <a:buNone/>
            </a:pPr>
            <a:endParaRPr lang="ru-RU" altLang="ru-RU">
              <a:solidFill>
                <a:srgbClr val="CC3300"/>
              </a:solidFill>
            </a:endParaRPr>
          </a:p>
        </p:txBody>
      </p:sp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5095875" y="3429001"/>
          <a:ext cx="4064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3" imgW="164957" imgH="203024" progId="Equation.3">
                  <p:embed/>
                </p:oleObj>
              </mc:Choice>
              <mc:Fallback>
                <p:oleObj name="Формула" r:id="rId3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75" y="3429001"/>
                        <a:ext cx="40640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9" name="Object 5"/>
          <p:cNvGraphicFramePr>
            <a:graphicFrameLocks noChangeAspect="1"/>
          </p:cNvGraphicFramePr>
          <p:nvPr/>
        </p:nvGraphicFramePr>
        <p:xfrm>
          <a:off x="7967663" y="2565400"/>
          <a:ext cx="5762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Формула" r:id="rId5" imgW="85742" imgH="133299" progId="Equation.3">
                  <p:embed/>
                </p:oleObj>
              </mc:Choice>
              <mc:Fallback>
                <p:oleObj name="Формула" r:id="rId5" imgW="85742" imgH="13329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7663" y="2565400"/>
                        <a:ext cx="576262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D0D7DA6-DF6B-45A7-AF09-B150E1F706F7}" type="slidenum">
              <a:rPr lang="ru-RU" altLang="ru-RU" sz="1400"/>
              <a:pPr eaLnBrk="1" hangingPunct="1"/>
              <a:t>22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245708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 descr="11_9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9901" y="981075"/>
            <a:ext cx="4549775" cy="5111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1" name="Picture 7" descr="11_10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0463" y="981075"/>
            <a:ext cx="4068762" cy="5113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18228B9-53DF-48B2-9F50-E57EF68D67AF}" type="slidenum">
              <a:rPr lang="ru-RU" altLang="ru-RU" sz="1400"/>
              <a:pPr eaLnBrk="1" hangingPunct="1"/>
              <a:t>23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35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1524000" y="622300"/>
            <a:ext cx="9144000" cy="501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3200" dirty="0">
                <a:solidFill>
                  <a:srgbClr val="CC3300"/>
                </a:solidFill>
              </a:rPr>
              <a:t>	</a:t>
            </a:r>
            <a:r>
              <a:rPr lang="ru-RU" altLang="ru-RU" sz="3200" dirty="0">
                <a:solidFill>
                  <a:srgbClr val="CC3300"/>
                </a:solidFill>
                <a:latin typeface="+mj-lt"/>
              </a:rPr>
              <a:t>Тормозящее действие тока Фуко используется для создания </a:t>
            </a:r>
            <a:r>
              <a:rPr lang="ru-RU" altLang="ru-RU" sz="3200" b="1" i="1" dirty="0">
                <a:solidFill>
                  <a:srgbClr val="CC3300"/>
                </a:solidFill>
                <a:latin typeface="+mj-lt"/>
              </a:rPr>
              <a:t>магнитных успокоителей – демпферов.</a:t>
            </a:r>
            <a:r>
              <a:rPr lang="ru-RU" altLang="ru-RU" sz="3200" b="1" i="1" dirty="0">
                <a:latin typeface="+mj-lt"/>
              </a:rPr>
              <a:t> </a:t>
            </a:r>
          </a:p>
          <a:p>
            <a:pPr algn="just" eaLnBrk="1" hangingPunct="1">
              <a:defRPr/>
            </a:pPr>
            <a:r>
              <a:rPr lang="ru-RU" altLang="ru-RU" sz="3200" dirty="0">
                <a:latin typeface="+mj-lt"/>
              </a:rPr>
              <a:t>	Если под качающейся в горизонтальной плоскости магнитной стрелкой расположить массивную медную пластину, то возбуждаемые в медной пластине токи Фуко будут тормозить колебание стрелки. 	Магнитные успокоители такого рода используются в сейсмографах, гальванометрах и других приборах.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62FB04-5527-420C-B21C-580D9B0785DD}" type="slidenum">
              <a:rPr lang="ru-RU" altLang="ru-RU" sz="1400"/>
              <a:pPr eaLnBrk="1" hangingPunct="1"/>
              <a:t>24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30727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15889"/>
            <a:ext cx="8064500" cy="936625"/>
          </a:xfrm>
        </p:spPr>
        <p:txBody>
          <a:bodyPr vert="horz" lIns="92075" tIns="46038" rIns="92075" bIns="46038" rtlCol="0" anchor="ctr" anchorCtr="0">
            <a:normAutofit/>
          </a:bodyPr>
          <a:lstStyle/>
          <a:p>
            <a:pPr eaLnBrk="1" hangingPunct="1">
              <a:defRPr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15.6. Явление самоиндукции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9" y="1052513"/>
            <a:ext cx="8785225" cy="5472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buNone/>
            </a:pPr>
            <a:r>
              <a:rPr lang="ru-RU" altLang="ru-RU" smtClean="0">
                <a:effectLst/>
              </a:rPr>
              <a:t>В предыдущих рассуждениях мы при рассмотрении изменяющихся магнитных полей не обращали внимание на то, что является их источником. На практике, чаще всего магнитные поля создаются с помощью различного рода соленоидов, т.е. многовитковых контуров с током.</a:t>
            </a:r>
          </a:p>
          <a:p>
            <a:pPr marL="0" indent="355600">
              <a:buNone/>
            </a:pPr>
            <a:r>
              <a:rPr lang="ru-RU" altLang="ru-RU" smtClean="0">
                <a:effectLst/>
              </a:rPr>
              <a:t>Здесь возможны </a:t>
            </a:r>
            <a:r>
              <a:rPr lang="ru-RU" altLang="ru-RU" b="1" smtClean="0">
                <a:effectLst/>
              </a:rPr>
              <a:t>два случая</a:t>
            </a:r>
            <a:r>
              <a:rPr lang="ru-RU" altLang="ru-RU" smtClean="0">
                <a:effectLst/>
              </a:rPr>
              <a:t>:</a:t>
            </a:r>
            <a:r>
              <a:rPr lang="ru-RU" altLang="ru-RU" i="1" smtClean="0">
                <a:effectLst/>
              </a:rPr>
              <a:t> </a:t>
            </a:r>
            <a:r>
              <a:rPr lang="ru-RU" altLang="ru-RU" b="1" i="1" smtClean="0">
                <a:effectLst/>
              </a:rPr>
              <a:t>при изменении тока в контуре изменяется магнитный поток, пронизывающий: а) этот же контур, б) соседний контур.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C0E092-5335-435F-9BFB-2E2FB854C0D5}" type="slidenum">
              <a:rPr lang="ru-RU" altLang="ru-RU" sz="1400"/>
              <a:pPr eaLnBrk="1" hangingPunct="1"/>
              <a:t>25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1974031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1919288" y="333376"/>
            <a:ext cx="8748712" cy="649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FontTx/>
              <a:buChar char="•"/>
              <a:defRPr/>
            </a:pPr>
            <a:r>
              <a:rPr lang="ru-RU" altLang="ru-RU" i="1" dirty="0">
                <a:solidFill>
                  <a:srgbClr val="D83E08"/>
                </a:solidFill>
              </a:rPr>
              <a:t>    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ЭДС индукции, возникающая в самом же контуре называется 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ЭДС самоиндукции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само явление – 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самоиндукция.</a:t>
            </a:r>
          </a:p>
          <a:p>
            <a:pPr>
              <a:defRPr/>
            </a:pPr>
            <a:endParaRPr lang="ru-RU" altLang="ru-RU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•"/>
              <a:defRPr/>
            </a:pP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Если же ЭДС индукции возникает в соседнем контуре, то говорят о явлении 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взаимной индукции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Tx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Ясно, что </a:t>
            </a: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явления одна и та же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разные названия – чтобы подчеркнуть место возникновения ЭДС индукции.</a:t>
            </a:r>
            <a:endParaRPr lang="ru-RU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•"/>
              <a:defRPr/>
            </a:pP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Явление самоиндукции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открыл американский ученый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Дж. Генри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/>
              <a:t>в 1831 г.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085C346-7BF8-4F60-BA63-F6FD215625D7}" type="slidenum">
              <a:rPr lang="ru-RU" altLang="ru-RU" sz="1400"/>
              <a:pPr eaLnBrk="1" hangingPunct="1"/>
              <a:t>26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89666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1" y="260350"/>
            <a:ext cx="908367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buNone/>
            </a:pPr>
            <a:r>
              <a:rPr lang="en-US" altLang="ru-RU" i="1"/>
              <a:t>		     </a:t>
            </a:r>
            <a:r>
              <a:rPr lang="ru-RU" altLang="ru-RU" i="1"/>
              <a:t>    </a:t>
            </a:r>
            <a:r>
              <a:rPr lang="ru-RU" altLang="ru-RU" sz="3600" b="1" i="1">
                <a:solidFill>
                  <a:srgbClr val="D83E08"/>
                </a:solidFill>
              </a:rPr>
              <a:t>Джозеф. Генри (1797 – 1878г)</a:t>
            </a:r>
            <a:r>
              <a:rPr lang="ru-RU" altLang="ru-RU" sz="3600" i="1">
                <a:solidFill>
                  <a:srgbClr val="D83E08"/>
                </a:solidFill>
              </a:rPr>
              <a:t> </a:t>
            </a:r>
            <a:r>
              <a:rPr lang="en-US" altLang="ru-RU" sz="3600" i="1">
                <a:solidFill>
                  <a:srgbClr val="D83E08"/>
                </a:solidFill>
              </a:rPr>
              <a:t>		</a:t>
            </a:r>
            <a:r>
              <a:rPr lang="ru-RU" altLang="ru-RU" sz="3600" i="1">
                <a:solidFill>
                  <a:srgbClr val="D83E08"/>
                </a:solidFill>
              </a:rPr>
              <a:t>    </a:t>
            </a:r>
            <a:r>
              <a:rPr lang="en-US" altLang="ru-RU" sz="3600" i="1">
                <a:solidFill>
                  <a:srgbClr val="D83E08"/>
                </a:solidFill>
              </a:rPr>
              <a:t>   </a:t>
            </a:r>
            <a:r>
              <a:rPr lang="ru-RU" altLang="ru-RU" sz="3600" i="1">
                <a:solidFill>
                  <a:srgbClr val="D83E08"/>
                </a:solidFill>
              </a:rPr>
              <a:t>президент Национальной АН </a:t>
            </a:r>
            <a:r>
              <a:rPr lang="en-US" altLang="ru-RU" sz="3600" i="1">
                <a:solidFill>
                  <a:srgbClr val="D83E08"/>
                </a:solidFill>
              </a:rPr>
              <a:t>			</a:t>
            </a:r>
            <a:r>
              <a:rPr lang="ru-RU" altLang="ru-RU" sz="3600" i="1">
                <a:solidFill>
                  <a:srgbClr val="D83E08"/>
                </a:solidFill>
              </a:rPr>
              <a:t>США</a:t>
            </a:r>
          </a:p>
          <a:p>
            <a:pPr marL="0" indent="355600">
              <a:buNone/>
            </a:pPr>
            <a:r>
              <a:rPr lang="ru-RU" altLang="ru-RU" sz="3600" i="1"/>
              <a:t> </a:t>
            </a:r>
            <a:r>
              <a:rPr lang="en-US" altLang="ru-RU" sz="3600" i="1"/>
              <a:t>		</a:t>
            </a:r>
            <a:r>
              <a:rPr lang="ru-RU" altLang="ru-RU" sz="3600" i="1"/>
              <a:t>     </a:t>
            </a:r>
            <a:r>
              <a:rPr lang="en-US" altLang="ru-RU" sz="3600" i="1"/>
              <a:t>  </a:t>
            </a:r>
            <a:r>
              <a:rPr lang="ru-RU" altLang="ru-RU" sz="3600" i="1"/>
              <a:t>Работы посвящены</a:t>
            </a:r>
            <a:r>
              <a:rPr lang="en-US" altLang="ru-RU" sz="3600" i="1"/>
              <a:t> </a:t>
            </a:r>
            <a:r>
              <a:rPr lang="ru-RU" altLang="ru-RU" sz="3600" i="1"/>
              <a:t>электро</a:t>
            </a:r>
            <a:r>
              <a:rPr lang="en-US" altLang="ru-RU" sz="3600" i="1"/>
              <a:t>-			</a:t>
            </a:r>
            <a:r>
              <a:rPr lang="ru-RU" altLang="ru-RU" sz="3600" i="1"/>
              <a:t>магнетизму.  </a:t>
            </a:r>
            <a:endParaRPr lang="en-US" altLang="ru-RU" sz="3600" i="1"/>
          </a:p>
          <a:p>
            <a:pPr marL="0" indent="355600">
              <a:buNone/>
            </a:pPr>
            <a:r>
              <a:rPr lang="en-US" altLang="ru-RU" sz="3600" i="1"/>
              <a:t>                    </a:t>
            </a:r>
            <a:r>
              <a:rPr lang="ru-RU" altLang="ru-RU" sz="3600" i="1"/>
              <a:t>Кроме принципа магнитной    </a:t>
            </a:r>
            <a:r>
              <a:rPr lang="en-US" altLang="ru-RU" sz="3600" i="1"/>
              <a:t>			       </a:t>
            </a:r>
            <a:r>
              <a:rPr lang="ru-RU" altLang="ru-RU" sz="3600" i="1"/>
              <a:t>индукции Генри 	изобрел </a:t>
            </a:r>
            <a:r>
              <a:rPr lang="en-US" altLang="ru-RU" sz="3600" i="1"/>
              <a:t>	</a:t>
            </a:r>
            <a:r>
              <a:rPr lang="ru-RU" altLang="ru-RU" sz="3600" i="1"/>
              <a:t>электромагнитное реле,  построил </a:t>
            </a:r>
            <a:r>
              <a:rPr lang="en-US" altLang="ru-RU" sz="3600" i="1"/>
              <a:t>	</a:t>
            </a:r>
            <a:r>
              <a:rPr lang="ru-RU" altLang="ru-RU" sz="3600" i="1"/>
              <a:t>электродвигатель, телеграф </a:t>
            </a:r>
          </a:p>
          <a:p>
            <a:pPr marL="0" indent="355600">
              <a:buNone/>
            </a:pPr>
            <a:r>
              <a:rPr lang="ru-RU" altLang="ru-RU" sz="3600" i="1"/>
              <a:t>    на  территории колледжа в Пристоне</a:t>
            </a:r>
            <a:r>
              <a:rPr lang="ru-RU" altLang="ru-RU" sz="3600"/>
              <a:t>.</a:t>
            </a:r>
            <a:endParaRPr lang="ru-RU" altLang="ru-RU" sz="3600" b="1" i="1"/>
          </a:p>
        </p:txBody>
      </p:sp>
      <p:pic>
        <p:nvPicPr>
          <p:cNvPr id="67587" name="Picture 7" descr="http://www.krugosvet.ru/articles/04/1000454/0454_101.jpg"/>
          <p:cNvPicPr>
            <a:picLocks noChangeAspect="1" noChangeArrowheads="1"/>
          </p:cNvPicPr>
          <p:nvPr>
            <p:ph sz="half" idx="2"/>
          </p:nvPr>
        </p:nvPicPr>
        <p:blipFill>
          <a:blip r:embed="rId3" r:link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2" t="14938" r="23286" b="27806"/>
          <a:stretch>
            <a:fillRect/>
          </a:stretch>
        </p:blipFill>
        <p:spPr>
          <a:xfrm>
            <a:off x="1524000" y="0"/>
            <a:ext cx="2903538" cy="4076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A1BF08-3A4A-4E00-9111-E961AF07207E}" type="slidenum">
              <a:rPr lang="ru-RU" altLang="ru-RU" sz="1400"/>
              <a:pPr eaLnBrk="1" hangingPunct="1"/>
              <a:t>27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437960081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ChangeArrowheads="1"/>
          </p:cNvSpPr>
          <p:nvPr/>
        </p:nvSpPr>
        <p:spPr bwMode="auto">
          <a:xfrm>
            <a:off x="1992314" y="692150"/>
            <a:ext cx="8135937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i="1"/>
              <a:t>    </a:t>
            </a:r>
            <a:r>
              <a:rPr lang="ru-RU" altLang="ru-RU" b="1" i="1">
                <a:solidFill>
                  <a:srgbClr val="9E2E06"/>
                </a:solidFill>
              </a:rPr>
              <a:t>Ток I, текущий в любом контуре создает магнитный поток Ψ, пронизывающего этот же контур.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i="1">
                <a:solidFill>
                  <a:srgbClr val="9E2E06"/>
                </a:solidFill>
              </a:rPr>
              <a:t>При изменении I, будет изменятся Ψ , следовательно в контуре будет наводится ЭДС индукции.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9E2E0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/>
              <a:t>Это явление и называется </a:t>
            </a:r>
            <a:r>
              <a:rPr lang="ru-RU" altLang="ru-RU" b="1" i="1">
                <a:solidFill>
                  <a:srgbClr val="9E2E06"/>
                </a:solidFill>
              </a:rPr>
              <a:t>самоиндукцией</a:t>
            </a:r>
            <a:r>
              <a:rPr lang="ru-RU" altLang="ru-RU" i="1">
                <a:solidFill>
                  <a:srgbClr val="9E2E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758B09-2127-4D96-AA6C-611ED588EEAA}" type="slidenum">
              <a:rPr lang="ru-RU" altLang="ru-RU" sz="1400"/>
              <a:pPr eaLnBrk="1" hangingPunct="1"/>
              <a:t>28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642127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ChangeArrowheads="1"/>
          </p:cNvSpPr>
          <p:nvPr/>
        </p:nvSpPr>
        <p:spPr bwMode="auto">
          <a:xfrm>
            <a:off x="1774826" y="404813"/>
            <a:ext cx="8893175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/>
              <a:t>Т.к. магнитная индукция </a:t>
            </a:r>
            <a:r>
              <a:rPr lang="ru-RU" altLang="ru-RU" b="1" i="1"/>
              <a:t>В</a:t>
            </a:r>
            <a:r>
              <a:rPr lang="ru-RU" altLang="ru-RU"/>
              <a:t> пропорциональна току </a:t>
            </a:r>
            <a:r>
              <a:rPr lang="ru-RU" altLang="ru-RU" b="1" i="1"/>
              <a:t>I</a:t>
            </a:r>
            <a:r>
              <a:rPr lang="ru-RU" altLang="ru-RU" i="1"/>
              <a:t>   (</a:t>
            </a:r>
            <a:r>
              <a:rPr lang="ru-RU" altLang="ru-RU" b="1" i="1"/>
              <a:t>В = μμ</a:t>
            </a:r>
            <a:r>
              <a:rPr lang="ru-RU" altLang="ru-RU" b="1" i="1" baseline="-25000"/>
              <a:t>0</a:t>
            </a:r>
            <a:r>
              <a:rPr lang="ru-RU" altLang="ru-RU" b="1" i="1"/>
              <a:t>nI</a:t>
            </a:r>
            <a:r>
              <a:rPr lang="ru-RU" altLang="ru-RU"/>
              <a:t>), следовательно </a:t>
            </a:r>
            <a:endParaRPr lang="ru-RU" altLang="ru-RU" i="1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 i="1">
                <a:solidFill>
                  <a:srgbClr val="9E2E06"/>
                </a:solidFill>
              </a:rPr>
              <a:t>Ψ = LI,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i="1"/>
              <a:t> </a:t>
            </a:r>
            <a:r>
              <a:rPr lang="ru-RU" altLang="ru-RU"/>
              <a:t>где </a:t>
            </a:r>
            <a:r>
              <a:rPr lang="ru-RU" altLang="ru-RU" b="1" i="1">
                <a:solidFill>
                  <a:srgbClr val="9E2E06"/>
                </a:solidFill>
              </a:rPr>
              <a:t>L</a:t>
            </a:r>
            <a:r>
              <a:rPr lang="ru-RU" altLang="ru-RU" i="1"/>
              <a:t> </a:t>
            </a:r>
            <a:r>
              <a:rPr lang="ru-RU" altLang="ru-RU"/>
              <a:t>– коэффициент пропорциональности, названный </a:t>
            </a:r>
            <a:r>
              <a:rPr lang="ru-RU" altLang="ru-RU" b="1" i="1">
                <a:solidFill>
                  <a:srgbClr val="9E2E06"/>
                </a:solidFill>
              </a:rPr>
              <a:t>индуктивностью контура</a:t>
            </a:r>
            <a:r>
              <a:rPr lang="ru-RU" altLang="ru-RU"/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i="1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i="1"/>
              <a:t>   </a:t>
            </a:r>
            <a:r>
              <a:rPr lang="ru-RU" altLang="ru-RU" b="1" i="1"/>
              <a:t>L</a:t>
            </a:r>
            <a:r>
              <a:rPr lang="ru-RU" altLang="ru-RU"/>
              <a:t> = const, если внутри контура нет ферромагнетиков, т.к.</a:t>
            </a:r>
            <a:r>
              <a:rPr lang="ru-RU" altLang="ru-RU" i="1"/>
              <a:t>  </a:t>
            </a:r>
            <a:r>
              <a:rPr lang="ru-RU" altLang="ru-RU" b="1" i="1"/>
              <a:t>μ</a:t>
            </a:r>
            <a:r>
              <a:rPr lang="ru-RU" altLang="ru-RU" i="1"/>
              <a:t> = f(I) = f(H)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/>
              <a:t>   Индуктивность контура </a:t>
            </a:r>
            <a:r>
              <a:rPr lang="ru-RU" altLang="ru-RU" b="1" i="1">
                <a:solidFill>
                  <a:srgbClr val="9E2E06"/>
                </a:solidFill>
              </a:rPr>
              <a:t>L зависит от площади витка контура, числа витков,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CD8E4B9-506B-494D-BBD4-604F22875A4F}" type="slidenum">
              <a:rPr lang="ru-RU" altLang="ru-RU" sz="1400"/>
              <a:pPr eaLnBrk="1" hangingPunct="1"/>
              <a:t>29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682887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74825" y="692150"/>
            <a:ext cx="8642350" cy="6408738"/>
          </a:xfrm>
        </p:spPr>
        <p:txBody>
          <a:bodyPr/>
          <a:lstStyle/>
          <a:p>
            <a:pPr marL="0" indent="365125">
              <a:buNone/>
              <a:defRPr/>
            </a:pPr>
            <a:r>
              <a:rPr lang="ru-RU" sz="3600" b="1" i="1" dirty="0"/>
              <a:t>   За единицу индуктивности в СИ принимается индуктивность такого контура, у которого при токе   I = 1А возникает полный поток   </a:t>
            </a:r>
            <a:r>
              <a:rPr lang="ru-RU" sz="3600" b="1" dirty="0"/>
              <a:t>Ψ</a:t>
            </a:r>
            <a:r>
              <a:rPr lang="ru-RU" sz="3600" b="1" i="1" dirty="0"/>
              <a:t> = 1Вб. </a:t>
            </a:r>
          </a:p>
          <a:p>
            <a:pPr marL="0" indent="365125">
              <a:buNone/>
              <a:defRPr/>
            </a:pPr>
            <a:r>
              <a:rPr lang="ru-RU" sz="3600" b="1" i="1" dirty="0"/>
              <a:t>Эта единица называется Генри (Гн).</a:t>
            </a:r>
          </a:p>
          <a:p>
            <a:pPr marL="0" indent="365125">
              <a:buNone/>
              <a:defRPr/>
            </a:pPr>
            <a:r>
              <a:rPr lang="ru-RU" sz="3600" dirty="0"/>
              <a:t> </a:t>
            </a:r>
          </a:p>
          <a:p>
            <a:pPr marL="0" indent="365125">
              <a:buNone/>
              <a:defRPr/>
            </a:pPr>
            <a:r>
              <a:rPr lang="ru-RU" sz="3600" dirty="0"/>
              <a:t>Размерность индуктивности </a:t>
            </a:r>
          </a:p>
          <a:p>
            <a:pPr marL="0" indent="365125">
              <a:buNone/>
              <a:defRPr/>
            </a:pPr>
            <a:endParaRPr lang="ru-RU" sz="3600" dirty="0"/>
          </a:p>
          <a:p>
            <a:pPr marL="0" indent="365125">
              <a:buNone/>
              <a:defRPr/>
            </a:pPr>
            <a:endParaRPr lang="ru-RU" sz="3600" dirty="0"/>
          </a:p>
        </p:txBody>
      </p:sp>
      <p:graphicFrame>
        <p:nvGraphicFramePr>
          <p:cNvPr id="70659" name="Object 4"/>
          <p:cNvGraphicFramePr>
            <a:graphicFrameLocks/>
          </p:cNvGraphicFramePr>
          <p:nvPr/>
        </p:nvGraphicFramePr>
        <p:xfrm>
          <a:off x="3648075" y="5157788"/>
          <a:ext cx="70643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3" imgW="705575" imgH="468274" progId="Equation.3">
                  <p:embed/>
                </p:oleObj>
              </mc:Choice>
              <mc:Fallback>
                <p:oleObj name="Формула" r:id="rId3" imgW="705575" imgH="468274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5" y="5157788"/>
                        <a:ext cx="706438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5"/>
          <p:cNvGraphicFramePr>
            <a:graphicFrameLocks/>
          </p:cNvGraphicFramePr>
          <p:nvPr/>
        </p:nvGraphicFramePr>
        <p:xfrm>
          <a:off x="4440239" y="4941889"/>
          <a:ext cx="77787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5" imgW="778112" imgH="935002" progId="Equation.3">
                  <p:embed/>
                </p:oleObj>
              </mc:Choice>
              <mc:Fallback>
                <p:oleObj name="Формула" r:id="rId5" imgW="778112" imgH="93500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4941889"/>
                        <a:ext cx="777875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1" name="Object 6"/>
          <p:cNvGraphicFramePr>
            <a:graphicFrameLocks/>
          </p:cNvGraphicFramePr>
          <p:nvPr/>
        </p:nvGraphicFramePr>
        <p:xfrm>
          <a:off x="5232401" y="5013326"/>
          <a:ext cx="785813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Формула" r:id="rId7" imgW="786035" imgH="805052" progId="Equation.3">
                  <p:embed/>
                </p:oleObj>
              </mc:Choice>
              <mc:Fallback>
                <p:oleObj name="Формула" r:id="rId7" imgW="786035" imgH="80505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1" y="5013326"/>
                        <a:ext cx="785813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2" name="Object 7"/>
          <p:cNvGraphicFramePr>
            <a:graphicFrameLocks/>
          </p:cNvGraphicFramePr>
          <p:nvPr/>
        </p:nvGraphicFramePr>
        <p:xfrm>
          <a:off x="6096000" y="5013325"/>
          <a:ext cx="2533650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Формула" r:id="rId9" imgW="2530844" imgH="820900" progId="Equation.3">
                  <p:embed/>
                </p:oleObj>
              </mc:Choice>
              <mc:Fallback>
                <p:oleObj name="Формула" r:id="rId9" imgW="2530844" imgH="8209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5013325"/>
                        <a:ext cx="2533650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3" name="Oval 8"/>
          <p:cNvSpPr>
            <a:spLocks noChangeArrowheads="1"/>
          </p:cNvSpPr>
          <p:nvPr/>
        </p:nvSpPr>
        <p:spPr bwMode="auto">
          <a:xfrm>
            <a:off x="3071813" y="4868864"/>
            <a:ext cx="5903912" cy="1081087"/>
          </a:xfrm>
          <a:prstGeom prst="ellipse">
            <a:avLst/>
          </a:prstGeom>
          <a:noFill/>
          <a:ln w="12700">
            <a:solidFill>
              <a:srgbClr val="9E2E06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7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B5841F3-301A-4782-A88A-211E4D294714}" type="slidenum">
              <a:rPr lang="ru-RU" altLang="ru-RU" sz="10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461333"/>
      </p:ext>
    </p:extLst>
  </p:cSld>
  <p:clrMapOvr>
    <a:masterClrMapping/>
  </p:clrMapOvr>
  <p:transition>
    <p:comb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9" y="0"/>
            <a:ext cx="8785225" cy="6669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buNone/>
            </a:pPr>
            <a:r>
              <a:rPr lang="en-US" altLang="ru-RU" smtClean="0">
                <a:effectLst/>
              </a:rPr>
              <a:t> </a:t>
            </a:r>
            <a:r>
              <a:rPr lang="ru-RU" altLang="ru-RU" smtClean="0">
                <a:effectLst/>
              </a:rPr>
              <a:t>Вычислим </a:t>
            </a:r>
            <a:r>
              <a:rPr lang="ru-RU" altLang="ru-RU" b="1" smtClean="0">
                <a:solidFill>
                  <a:srgbClr val="800000"/>
                </a:solidFill>
                <a:effectLst/>
              </a:rPr>
              <a:t>индуктивность соленоида </a:t>
            </a:r>
            <a:r>
              <a:rPr lang="ru-RU" altLang="ru-RU" b="1" i="1" smtClean="0">
                <a:solidFill>
                  <a:srgbClr val="800000"/>
                </a:solidFill>
                <a:effectLst/>
              </a:rPr>
              <a:t>L</a:t>
            </a:r>
            <a:r>
              <a:rPr lang="ru-RU" altLang="ru-RU" smtClean="0">
                <a:effectLst/>
              </a:rPr>
              <a:t>.</a:t>
            </a:r>
            <a:endParaRPr lang="en-US" altLang="ru-RU" smtClean="0">
              <a:effectLst/>
            </a:endParaRPr>
          </a:p>
          <a:p>
            <a:pPr marL="0" indent="355600">
              <a:buNone/>
            </a:pPr>
            <a:r>
              <a:rPr lang="ru-RU" altLang="ru-RU" smtClean="0">
                <a:effectLst/>
              </a:rPr>
              <a:t> Если длина соленоида </a:t>
            </a:r>
            <a:r>
              <a:rPr lang="ru-RU" altLang="ru-RU" i="1" smtClean="0">
                <a:effectLst/>
              </a:rPr>
              <a:t>l</a:t>
            </a:r>
            <a:r>
              <a:rPr lang="ru-RU" altLang="ru-RU" smtClean="0">
                <a:effectLst/>
              </a:rPr>
              <a:t> гораздо больше его диаметра </a:t>
            </a:r>
            <a:r>
              <a:rPr lang="ru-RU" altLang="ru-RU" i="1" smtClean="0">
                <a:effectLst/>
              </a:rPr>
              <a:t>d ( l</a:t>
            </a:r>
            <a:r>
              <a:rPr lang="ru-RU" altLang="ru-RU" smtClean="0">
                <a:effectLst/>
              </a:rPr>
              <a:t> &gt;&gt; </a:t>
            </a:r>
            <a:r>
              <a:rPr lang="ru-RU" altLang="ru-RU" i="1" smtClean="0">
                <a:effectLst/>
              </a:rPr>
              <a:t>d), </a:t>
            </a:r>
            <a:r>
              <a:rPr lang="ru-RU" altLang="ru-RU" smtClean="0">
                <a:effectLst/>
              </a:rPr>
              <a:t>то к нему можно применить формулы для бесконечно длинного соленоида. </a:t>
            </a:r>
            <a:endParaRPr lang="en-US" altLang="ru-RU" smtClean="0">
              <a:effectLst/>
            </a:endParaRPr>
          </a:p>
          <a:p>
            <a:pPr marL="0" indent="355600">
              <a:buNone/>
            </a:pPr>
            <a:r>
              <a:rPr lang="ru-RU" altLang="ru-RU" smtClean="0">
                <a:effectLst/>
              </a:rPr>
              <a:t>Тогда</a:t>
            </a:r>
          </a:p>
          <a:p>
            <a:pPr marL="0" indent="355600">
              <a:buNone/>
            </a:pPr>
            <a:r>
              <a:rPr lang="ru-RU" altLang="ru-RU" smtClean="0">
                <a:effectLst/>
              </a:rPr>
              <a:t>								</a:t>
            </a:r>
            <a:r>
              <a:rPr lang="en-US" altLang="ru-RU" smtClean="0">
                <a:effectLst/>
              </a:rPr>
              <a:t>   </a:t>
            </a:r>
            <a:r>
              <a:rPr lang="ru-RU" altLang="ru-RU" sz="2400"/>
              <a:t>(15.7)</a:t>
            </a:r>
          </a:p>
          <a:p>
            <a:pPr marL="0" indent="355600">
              <a:buNone/>
            </a:pPr>
            <a:r>
              <a:rPr lang="ru-RU" altLang="ru-RU" smtClean="0">
                <a:effectLst/>
              </a:rPr>
              <a:t>Здесь </a:t>
            </a:r>
            <a:r>
              <a:rPr lang="ru-RU" altLang="ru-RU" i="1" smtClean="0">
                <a:effectLst/>
              </a:rPr>
              <a:t>N</a:t>
            </a:r>
            <a:r>
              <a:rPr lang="ru-RU" altLang="ru-RU" smtClean="0">
                <a:effectLst/>
              </a:rPr>
              <a:t> – число витков. </a:t>
            </a:r>
            <a:endParaRPr lang="en-US" altLang="ru-RU" smtClean="0">
              <a:effectLst/>
            </a:endParaRPr>
          </a:p>
          <a:p>
            <a:pPr marL="0" indent="355600">
              <a:buNone/>
            </a:pPr>
            <a:r>
              <a:rPr lang="ru-RU" altLang="ru-RU" smtClean="0">
                <a:effectLst/>
              </a:rPr>
              <a:t>Поток через каждый из витков </a:t>
            </a:r>
            <a:r>
              <a:rPr lang="ru-RU" altLang="ru-RU" i="1" smtClean="0">
                <a:effectLst/>
              </a:rPr>
              <a:t>Ф = ВS</a:t>
            </a:r>
            <a:endParaRPr lang="ru-RU" altLang="ru-RU" smtClean="0">
              <a:effectLst/>
            </a:endParaRPr>
          </a:p>
          <a:p>
            <a:pPr marL="0" indent="355600">
              <a:buNone/>
            </a:pPr>
            <a:r>
              <a:rPr lang="ru-RU" altLang="ru-RU" smtClean="0">
                <a:effectLst/>
              </a:rPr>
              <a:t>Потокосцепление</a:t>
            </a:r>
          </a:p>
          <a:p>
            <a:pPr marL="0" indent="355600">
              <a:buNone/>
            </a:pPr>
            <a:r>
              <a:rPr lang="ru-RU" altLang="ru-RU" smtClean="0">
                <a:effectLst/>
              </a:rPr>
              <a:t>								</a:t>
            </a:r>
            <a:r>
              <a:rPr lang="en-US" altLang="ru-RU" smtClean="0">
                <a:effectLst/>
              </a:rPr>
              <a:t>   </a:t>
            </a:r>
            <a:r>
              <a:rPr lang="ru-RU" altLang="ru-RU" sz="2400"/>
              <a:t>(15.8)</a:t>
            </a:r>
          </a:p>
          <a:p>
            <a:pPr marL="0" indent="355600">
              <a:buNone/>
            </a:pPr>
            <a:endParaRPr lang="ru-RU" altLang="ru-RU" smtClean="0">
              <a:effectLst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152400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4" name="Rectangle 5"/>
          <p:cNvSpPr>
            <a:spLocks noChangeArrowheads="1"/>
          </p:cNvSpPr>
          <p:nvPr/>
        </p:nvSpPr>
        <p:spPr bwMode="auto">
          <a:xfrm>
            <a:off x="152400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5" name="Rectangle 7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6" name="Rectangle 9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7" name="Rectangle 11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1688" name="Object 12"/>
          <p:cNvGraphicFramePr>
            <a:graphicFrameLocks/>
          </p:cNvGraphicFramePr>
          <p:nvPr/>
        </p:nvGraphicFramePr>
        <p:xfrm>
          <a:off x="5013325" y="2363788"/>
          <a:ext cx="1733550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4" imgW="875920" imgH="444307" progId="Equation.3">
                  <p:embed/>
                </p:oleObj>
              </mc:Choice>
              <mc:Fallback>
                <p:oleObj name="Формула" r:id="rId4" imgW="875920" imgH="444307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3325" y="2363788"/>
                        <a:ext cx="1733550" cy="90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9" name="Rectangle 13"/>
          <p:cNvSpPr>
            <a:spLocks noChangeArrowheads="1"/>
          </p:cNvSpPr>
          <p:nvPr/>
        </p:nvSpPr>
        <p:spPr bwMode="auto">
          <a:xfrm>
            <a:off x="152400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1690" name="Object 14"/>
          <p:cNvGraphicFramePr>
            <a:graphicFrameLocks/>
          </p:cNvGraphicFramePr>
          <p:nvPr/>
        </p:nvGraphicFramePr>
        <p:xfrm>
          <a:off x="2640014" y="5408614"/>
          <a:ext cx="6480175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Формула" r:id="rId6" imgW="2565400" imgH="469900" progId="Equation.3">
                  <p:embed/>
                </p:oleObj>
              </mc:Choice>
              <mc:Fallback>
                <p:oleObj name="Формула" r:id="rId6" imgW="2565400" imgH="4699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4" y="5408614"/>
                        <a:ext cx="6480175" cy="909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5B5E005-6570-4391-8DAB-8CFC6A798320}" type="slidenum">
              <a:rPr lang="ru-RU" altLang="ru-RU" sz="1400"/>
              <a:pPr eaLnBrk="1" hangingPunct="1"/>
              <a:t>31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307140789"/>
      </p:ext>
    </p:extLst>
  </p:cSld>
  <p:clrMapOvr>
    <a:masterClrMapping/>
  </p:clrMapOvr>
  <p:transition>
    <p:comb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4"/>
          <p:cNvSpPr>
            <a:spLocks noChangeArrowheads="1"/>
          </p:cNvSpPr>
          <p:nvPr/>
        </p:nvSpPr>
        <p:spPr bwMode="auto">
          <a:xfrm>
            <a:off x="1703389" y="260351"/>
            <a:ext cx="8785225" cy="606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altLang="ru-RU"/>
              <a:t>Мы знаем, что           </a:t>
            </a:r>
            <a:r>
              <a:rPr lang="en-US" altLang="ru-RU"/>
              <a:t>                 </a:t>
            </a:r>
            <a:r>
              <a:rPr lang="ru-RU" altLang="ru-RU"/>
              <a:t>, откуда индуктивность соленоида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/>
              <a:t>								</a:t>
            </a:r>
            <a:r>
              <a:rPr lang="en-US" altLang="ru-RU"/>
              <a:t>								          </a:t>
            </a:r>
            <a:r>
              <a:rPr lang="ru-RU" altLang="ru-RU" sz="2400"/>
              <a:t>(15.9)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/>
              <a:t>где </a:t>
            </a:r>
            <a:r>
              <a:rPr lang="ru-RU" altLang="ru-RU" i="1"/>
              <a:t>n </a:t>
            </a:r>
            <a:r>
              <a:rPr lang="ru-RU" altLang="ru-RU"/>
              <a:t>– число витков на единицу длины, т.е.                            </a:t>
            </a:r>
            <a:endParaRPr lang="en-US" altLang="ru-RU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/>
              <a:t>  </a:t>
            </a:r>
            <a:r>
              <a:rPr lang="en-US" altLang="ru-RU" sz="3600" b="1" i="1"/>
              <a:t>V</a:t>
            </a:r>
            <a:r>
              <a:rPr lang="en-US" altLang="ru-RU"/>
              <a:t> </a:t>
            </a:r>
            <a:r>
              <a:rPr lang="ru-RU" altLang="ru-RU"/>
              <a:t>– объем соленоида, значит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/>
              <a:t>							</a:t>
            </a: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ru-RU">
                <a:latin typeface="Arial" panose="020B0604020202020204" pitchFamily="34" charset="0"/>
                <a:cs typeface="Arial" panose="020B0604020202020204" pitchFamily="34" charset="0"/>
              </a:rPr>
              <a:t>								      </a:t>
            </a:r>
            <a:r>
              <a:rPr lang="ru-RU" altLang="ru-RU" sz="2400"/>
              <a:t>(15.10)</a:t>
            </a:r>
          </a:p>
        </p:txBody>
      </p:sp>
      <p:graphicFrame>
        <p:nvGraphicFramePr>
          <p:cNvPr id="72707" name="Object 5"/>
          <p:cNvGraphicFramePr>
            <a:graphicFrameLocks/>
          </p:cNvGraphicFramePr>
          <p:nvPr/>
        </p:nvGraphicFramePr>
        <p:xfrm>
          <a:off x="4583113" y="5445126"/>
          <a:ext cx="31686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3" imgW="1028700" imgH="279400" progId="Equation.3">
                  <p:embed/>
                </p:oleObj>
              </mc:Choice>
              <mc:Fallback>
                <p:oleObj name="Формула" r:id="rId3" imgW="1028700" imgH="2794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3" y="5445126"/>
                        <a:ext cx="316865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8" name="Object 6"/>
          <p:cNvGraphicFramePr>
            <a:graphicFrameLocks/>
          </p:cNvGraphicFramePr>
          <p:nvPr/>
        </p:nvGraphicFramePr>
        <p:xfrm>
          <a:off x="1992314" y="1552576"/>
          <a:ext cx="7127875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5" imgW="1866900" imgH="469900" progId="Equation.3">
                  <p:embed/>
                </p:oleObj>
              </mc:Choice>
              <mc:Fallback>
                <p:oleObj name="Формула" r:id="rId5" imgW="1866900" imgH="4699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4" y="1552576"/>
                        <a:ext cx="7127875" cy="1516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7"/>
          <p:cNvGraphicFramePr>
            <a:graphicFrameLocks/>
          </p:cNvGraphicFramePr>
          <p:nvPr/>
        </p:nvGraphicFramePr>
        <p:xfrm>
          <a:off x="3359151" y="3644900"/>
          <a:ext cx="388937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Формула" r:id="rId7" imgW="2098207" imgH="594281" progId="Equation.3">
                  <p:embed/>
                </p:oleObj>
              </mc:Choice>
              <mc:Fallback>
                <p:oleObj name="Формула" r:id="rId7" imgW="2098207" imgH="594281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1" y="3644900"/>
                        <a:ext cx="3889375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0" name="Object 8"/>
          <p:cNvGraphicFramePr>
            <a:graphicFrameLocks/>
          </p:cNvGraphicFramePr>
          <p:nvPr/>
        </p:nvGraphicFramePr>
        <p:xfrm>
          <a:off x="6096001" y="260350"/>
          <a:ext cx="1751013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Формула" r:id="rId9" imgW="532937" imgH="177646" progId="Equation.3">
                  <p:embed/>
                </p:oleObj>
              </mc:Choice>
              <mc:Fallback>
                <p:oleObj name="Формула" r:id="rId9" imgW="532937" imgH="177646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260350"/>
                        <a:ext cx="1751013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1" name="Oval 9"/>
          <p:cNvSpPr>
            <a:spLocks noChangeArrowheads="1"/>
          </p:cNvSpPr>
          <p:nvPr/>
        </p:nvSpPr>
        <p:spPr bwMode="auto">
          <a:xfrm>
            <a:off x="4079875" y="5300664"/>
            <a:ext cx="4103688" cy="1296987"/>
          </a:xfrm>
          <a:prstGeom prst="ellipse">
            <a:avLst/>
          </a:prstGeom>
          <a:noFill/>
          <a:ln w="12700">
            <a:solidFill>
              <a:srgbClr val="9E2E06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8FE9777-A958-408E-BDF9-9BEA154B4DD9}" type="slidenum">
              <a:rPr lang="ru-RU" altLang="ru-RU" sz="1400"/>
              <a:pPr eaLnBrk="1" hangingPunct="1"/>
              <a:t>32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41176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9" y="188914"/>
            <a:ext cx="8785225" cy="6480175"/>
          </a:xfrm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buNone/>
              <a:defRPr/>
            </a:pPr>
            <a:r>
              <a:rPr lang="ru-RU" dirty="0" smtClean="0">
                <a:effectLst/>
              </a:rPr>
              <a:t>Можно найти </a:t>
            </a:r>
            <a:r>
              <a:rPr lang="ru-RU" b="1" dirty="0" smtClean="0">
                <a:solidFill>
                  <a:srgbClr val="800000"/>
                </a:solidFill>
                <a:effectLst/>
              </a:rPr>
              <a:t>размерность для </a:t>
            </a:r>
            <a:r>
              <a:rPr lang="ru-RU" b="1" i="1" dirty="0" smtClean="0">
                <a:solidFill>
                  <a:srgbClr val="800000"/>
                </a:solidFill>
                <a:effectLst/>
              </a:rPr>
              <a:t>μ</a:t>
            </a:r>
            <a:r>
              <a:rPr lang="ru-RU" b="1" baseline="-25000" dirty="0" smtClean="0">
                <a:solidFill>
                  <a:srgbClr val="800000"/>
                </a:solidFill>
                <a:effectLst/>
              </a:rPr>
              <a:t>0</a:t>
            </a:r>
            <a:r>
              <a:rPr lang="ru-RU" baseline="-25000" dirty="0" smtClean="0"/>
              <a:t> </a:t>
            </a:r>
          </a:p>
          <a:p>
            <a:pPr marL="0" indent="355600">
              <a:buNone/>
              <a:defRPr/>
            </a:pPr>
            <a:endParaRPr lang="ru-RU" baseline="-25000" dirty="0" smtClean="0"/>
          </a:p>
          <a:p>
            <a:pPr marL="0" indent="355600">
              <a:buNone/>
              <a:defRPr/>
            </a:pPr>
            <a:endParaRPr lang="ru-RU" baseline="-25000" dirty="0" smtClean="0"/>
          </a:p>
          <a:p>
            <a:pPr marL="0" indent="355600">
              <a:buNone/>
              <a:defRPr/>
            </a:pPr>
            <a:r>
              <a:rPr lang="ru-RU" sz="3600" b="1" i="1" dirty="0">
                <a:solidFill>
                  <a:srgbClr val="800000"/>
                </a:solidFill>
              </a:rPr>
              <a:t>При изменении тока в контуре в нем возникает ЭДС самоиндукции, равная</a:t>
            </a:r>
            <a:r>
              <a:rPr lang="ru-RU" dirty="0" smtClean="0">
                <a:effectLst/>
              </a:rPr>
              <a:t> </a:t>
            </a:r>
          </a:p>
          <a:p>
            <a:pPr marL="0" indent="355600">
              <a:buNone/>
              <a:defRPr/>
            </a:pPr>
            <a:endParaRPr lang="ru-RU" dirty="0" smtClean="0">
              <a:effectLst/>
            </a:endParaRPr>
          </a:p>
          <a:p>
            <a:pPr marL="0" indent="355600">
              <a:buNone/>
              <a:defRPr/>
            </a:pPr>
            <a:r>
              <a:rPr lang="ru-RU" dirty="0" smtClean="0">
                <a:effectLst/>
              </a:rPr>
              <a:t>								</a:t>
            </a:r>
          </a:p>
          <a:p>
            <a:pPr marL="0" indent="355600">
              <a:buNone/>
              <a:defRPr/>
            </a:pPr>
            <a:r>
              <a:rPr lang="ru-RU" dirty="0" smtClean="0">
                <a:effectLst/>
              </a:rPr>
              <a:t>Знак минус в этой формуле обусловлен правилом Ленца.</a:t>
            </a:r>
            <a:r>
              <a:rPr lang="ru-RU" dirty="0" smtClean="0"/>
              <a:t> 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152400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32" name="Rectangle 5"/>
          <p:cNvSpPr>
            <a:spLocks noChangeArrowheads="1"/>
          </p:cNvSpPr>
          <p:nvPr/>
        </p:nvSpPr>
        <p:spPr bwMode="auto">
          <a:xfrm>
            <a:off x="1524000" y="3348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33" name="Rectangle 7"/>
          <p:cNvSpPr>
            <a:spLocks noChangeArrowheads="1"/>
          </p:cNvSpPr>
          <p:nvPr/>
        </p:nvSpPr>
        <p:spPr bwMode="auto">
          <a:xfrm>
            <a:off x="1524000" y="3276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34" name="Rectangle 9"/>
          <p:cNvSpPr>
            <a:spLocks noChangeArrowheads="1"/>
          </p:cNvSpPr>
          <p:nvPr/>
        </p:nvSpPr>
        <p:spPr bwMode="auto">
          <a:xfrm>
            <a:off x="152400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35" name="Rectangle 11"/>
          <p:cNvSpPr>
            <a:spLocks noChangeArrowheads="1"/>
          </p:cNvSpPr>
          <p:nvPr/>
        </p:nvSpPr>
        <p:spPr bwMode="auto">
          <a:xfrm>
            <a:off x="152400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3736" name="Object 12"/>
          <p:cNvGraphicFramePr>
            <a:graphicFrameLocks/>
          </p:cNvGraphicFramePr>
          <p:nvPr/>
        </p:nvGraphicFramePr>
        <p:xfrm>
          <a:off x="3359151" y="657226"/>
          <a:ext cx="5121275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4" imgW="1905000" imgH="482600" progId="Equation.3">
                  <p:embed/>
                </p:oleObj>
              </mc:Choice>
              <mc:Fallback>
                <p:oleObj name="Формула" r:id="rId4" imgW="1905000" imgH="4826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1" y="657226"/>
                        <a:ext cx="5121275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7" name="Rectangle 13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3738" name="Object 14"/>
          <p:cNvGraphicFramePr>
            <a:graphicFrameLocks/>
          </p:cNvGraphicFramePr>
          <p:nvPr/>
        </p:nvGraphicFramePr>
        <p:xfrm>
          <a:off x="3789363" y="3148013"/>
          <a:ext cx="41783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Формула" r:id="rId6" imgW="1828800" imgH="393700" progId="Equation.3">
                  <p:embed/>
                </p:oleObj>
              </mc:Choice>
              <mc:Fallback>
                <p:oleObj name="Формула" r:id="rId6" imgW="1828800" imgH="3937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9363" y="3148013"/>
                        <a:ext cx="41783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9" name="Rectangle 15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3740" name="Object 16"/>
          <p:cNvGraphicFramePr>
            <a:graphicFrameLocks/>
          </p:cNvGraphicFramePr>
          <p:nvPr/>
        </p:nvGraphicFramePr>
        <p:xfrm>
          <a:off x="4943475" y="5302250"/>
          <a:ext cx="2592388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Формула" r:id="rId8" imgW="1416765" imgH="812976" progId="Equation.3">
                  <p:embed/>
                </p:oleObj>
              </mc:Choice>
              <mc:Fallback>
                <p:oleObj name="Формула" r:id="rId8" imgW="1416765" imgH="812976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5" y="5302250"/>
                        <a:ext cx="2592388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41" name="Oval 17"/>
          <p:cNvSpPr>
            <a:spLocks noChangeArrowheads="1"/>
          </p:cNvSpPr>
          <p:nvPr/>
        </p:nvSpPr>
        <p:spPr bwMode="auto">
          <a:xfrm>
            <a:off x="4295775" y="5229226"/>
            <a:ext cx="4032250" cy="1439863"/>
          </a:xfrm>
          <a:prstGeom prst="ellipse">
            <a:avLst/>
          </a:prstGeom>
          <a:noFill/>
          <a:ln w="12700">
            <a:solidFill>
              <a:srgbClr val="9E2E06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42" name="TextBox 1"/>
          <p:cNvSpPr txBox="1">
            <a:spLocks noChangeArrowheads="1"/>
          </p:cNvSpPr>
          <p:nvPr/>
        </p:nvSpPr>
        <p:spPr bwMode="auto">
          <a:xfrm>
            <a:off x="9336088" y="5445126"/>
            <a:ext cx="1071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(15.11)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A6AEE8A-12E6-4D20-BE54-BE85EC46E1A6}" type="slidenum">
              <a:rPr lang="ru-RU" altLang="ru-RU" sz="1400"/>
              <a:pPr eaLnBrk="1" hangingPunct="1"/>
              <a:t>33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7105074"/>
      </p:ext>
    </p:extLst>
  </p:cSld>
  <p:clrMapOvr>
    <a:masterClrMapping/>
  </p:clrMapOvr>
  <p:transition>
    <p:comb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2075" tIns="46038" rIns="92075" bIns="46038" rtlCol="0" anchor="ctr" anchorCtr="0">
            <a:normAutofit/>
          </a:bodyPr>
          <a:lstStyle/>
          <a:p>
            <a:pPr eaLnBrk="1" hangingPunct="1">
              <a:defRPr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15.7. Взаимная индукция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341438"/>
            <a:ext cx="9144000" cy="5516562"/>
          </a:xfrm>
        </p:spPr>
        <p:txBody>
          <a:bodyPr vert="horz" lIns="92075" tIns="46038" rIns="92075" bIns="46038" rtlCol="0">
            <a:normAutofit lnSpcReduction="10000"/>
          </a:bodyPr>
          <a:lstStyle/>
          <a:p>
            <a:pPr marL="0" indent="355600">
              <a:lnSpc>
                <a:spcPct val="80000"/>
              </a:lnSpc>
              <a:buNone/>
              <a:defRPr/>
            </a:pPr>
            <a:r>
              <a:rPr lang="ru-RU" dirty="0"/>
              <a:t>Возьмем два контура, расположенные недалеко друг от друга</a:t>
            </a:r>
          </a:p>
          <a:p>
            <a:pPr marL="0" indent="355600">
              <a:lnSpc>
                <a:spcPct val="80000"/>
              </a:lnSpc>
              <a:buNone/>
              <a:defRPr/>
            </a:pPr>
            <a:endParaRPr lang="ru-RU" dirty="0"/>
          </a:p>
          <a:p>
            <a:pPr marL="0" indent="355600">
              <a:lnSpc>
                <a:spcPct val="80000"/>
              </a:lnSpc>
              <a:buNone/>
              <a:defRPr/>
            </a:pPr>
            <a:endParaRPr lang="ru-RU" dirty="0"/>
          </a:p>
          <a:p>
            <a:pPr marL="0" indent="355600">
              <a:lnSpc>
                <a:spcPct val="80000"/>
              </a:lnSpc>
              <a:buNone/>
              <a:defRPr/>
            </a:pPr>
            <a:endParaRPr lang="ru-RU" dirty="0"/>
          </a:p>
          <a:p>
            <a:pPr marL="0" indent="355600">
              <a:lnSpc>
                <a:spcPct val="80000"/>
              </a:lnSpc>
              <a:buNone/>
              <a:defRPr/>
            </a:pPr>
            <a:endParaRPr lang="ru-RU" dirty="0"/>
          </a:p>
          <a:p>
            <a:pPr marL="0" indent="355600">
              <a:lnSpc>
                <a:spcPct val="80000"/>
              </a:lnSpc>
              <a:buNone/>
              <a:defRPr/>
            </a:pPr>
            <a:endParaRPr lang="ru-RU" dirty="0"/>
          </a:p>
          <a:p>
            <a:pPr marL="0" indent="355600">
              <a:lnSpc>
                <a:spcPct val="80000"/>
              </a:lnSpc>
              <a:buNone/>
              <a:defRPr/>
            </a:pPr>
            <a:endParaRPr lang="ru-RU" dirty="0"/>
          </a:p>
          <a:p>
            <a:pPr marL="0" indent="355600">
              <a:lnSpc>
                <a:spcPct val="80000"/>
              </a:lnSpc>
              <a:buNone/>
              <a:defRPr/>
            </a:pPr>
            <a:endParaRPr lang="ru-RU" dirty="0"/>
          </a:p>
          <a:p>
            <a:pPr marL="0" indent="355600">
              <a:lnSpc>
                <a:spcPct val="80000"/>
              </a:lnSpc>
              <a:buNone/>
              <a:defRPr/>
            </a:pPr>
            <a:r>
              <a:rPr lang="ru-RU" dirty="0"/>
              <a:t>В первом контуре течет ток </a:t>
            </a:r>
            <a:r>
              <a:rPr lang="ru-RU" i="1" dirty="0"/>
              <a:t>I</a:t>
            </a:r>
            <a:r>
              <a:rPr lang="ru-RU" i="1" baseline="-25000" dirty="0"/>
              <a:t>1</a:t>
            </a:r>
            <a:r>
              <a:rPr lang="ru-RU" dirty="0"/>
              <a:t>. </a:t>
            </a:r>
            <a:endParaRPr lang="en-US" dirty="0"/>
          </a:p>
          <a:p>
            <a:pPr marL="0" indent="355600">
              <a:lnSpc>
                <a:spcPct val="80000"/>
              </a:lnSpc>
              <a:buNone/>
              <a:defRPr/>
            </a:pPr>
            <a:r>
              <a:rPr lang="ru-RU" dirty="0"/>
              <a:t>Он создает магнитный поток, который пронизывает и витки второго контура.</a:t>
            </a:r>
          </a:p>
          <a:p>
            <a:pPr marL="0" indent="355600">
              <a:lnSpc>
                <a:spcPct val="80000"/>
              </a:lnSpc>
              <a:buNone/>
              <a:defRPr/>
            </a:pPr>
            <a:r>
              <a:rPr lang="ru-RU" dirty="0"/>
              <a:t>								(15.12)</a:t>
            </a:r>
          </a:p>
        </p:txBody>
      </p:sp>
      <p:sp>
        <p:nvSpPr>
          <p:cNvPr id="74756" name="Rectangle 5"/>
          <p:cNvSpPr>
            <a:spLocks noChangeArrowheads="1"/>
          </p:cNvSpPr>
          <p:nvPr/>
        </p:nvSpPr>
        <p:spPr bwMode="auto">
          <a:xfrm>
            <a:off x="152400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4757" name="Object 6"/>
          <p:cNvGraphicFramePr>
            <a:graphicFrameLocks/>
          </p:cNvGraphicFramePr>
          <p:nvPr/>
        </p:nvGraphicFramePr>
        <p:xfrm>
          <a:off x="5562600" y="5943600"/>
          <a:ext cx="2286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Формула" r:id="rId4" imgW="647419" imgH="215806" progId="Equation.3">
                  <p:embed/>
                </p:oleObj>
              </mc:Choice>
              <mc:Fallback>
                <p:oleObj name="Формула" r:id="rId4" imgW="647419" imgH="215806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5943600"/>
                        <a:ext cx="22860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8" name="Picture 7" descr="4"/>
          <p:cNvPicPr>
            <a:picLocks noChangeAspect="1" noChangeArrowheads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1814" y="2035176"/>
            <a:ext cx="5832475" cy="286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12125" y="59499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DA26702-C0B6-4227-ABD7-87A66A22600B}" type="slidenum">
              <a:rPr lang="ru-RU" altLang="ru-RU" sz="1400"/>
              <a:pPr eaLnBrk="1" hangingPunct="1"/>
              <a:t>34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43031984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2362200"/>
            <a:ext cx="91440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2075" tIns="46038" rIns="92075" bIns="46038" rtlCol="0">
            <a:normAutofit/>
          </a:bodyPr>
          <a:lstStyle/>
          <a:p>
            <a:pPr marL="0" indent="355600">
              <a:buNone/>
            </a:pPr>
            <a:r>
              <a:rPr lang="ru-RU" altLang="ru-RU"/>
              <a:t>При изменении тока </a:t>
            </a:r>
            <a:r>
              <a:rPr lang="ru-RU" altLang="ru-RU" i="1"/>
              <a:t>I</a:t>
            </a:r>
            <a:r>
              <a:rPr lang="ru-RU" altLang="ru-RU" i="1" baseline="-25000"/>
              <a:t>1</a:t>
            </a:r>
            <a:r>
              <a:rPr lang="ru-RU" altLang="ru-RU" i="1"/>
              <a:t> </a:t>
            </a:r>
            <a:r>
              <a:rPr lang="ru-RU" altLang="ru-RU"/>
              <a:t>во втором контуре наводится ЭДС индукции</a:t>
            </a:r>
          </a:p>
          <a:p>
            <a:pPr marL="0" indent="355600">
              <a:buNone/>
            </a:pPr>
            <a:r>
              <a:rPr lang="ru-RU" altLang="ru-RU"/>
              <a:t>								(15.</a:t>
            </a:r>
            <a:r>
              <a:rPr lang="en-US" altLang="ru-RU"/>
              <a:t>1</a:t>
            </a:r>
            <a:r>
              <a:rPr lang="ru-RU" altLang="ru-RU"/>
              <a:t>3)</a:t>
            </a:r>
          </a:p>
          <a:p>
            <a:pPr marL="0" indent="355600">
              <a:buNone/>
            </a:pPr>
            <a:r>
              <a:rPr lang="ru-RU" altLang="ru-RU"/>
              <a:t>Аналогично, ток </a:t>
            </a:r>
            <a:r>
              <a:rPr lang="ru-RU" altLang="ru-RU" i="1"/>
              <a:t>I</a:t>
            </a:r>
            <a:r>
              <a:rPr lang="ru-RU" altLang="ru-RU" i="1" baseline="-25000"/>
              <a:t>2</a:t>
            </a:r>
            <a:r>
              <a:rPr lang="ru-RU" altLang="ru-RU"/>
              <a:t> второго контура создает магнитный поток пронизывающий первый контур</a:t>
            </a:r>
          </a:p>
          <a:p>
            <a:pPr marL="0" indent="355600">
              <a:buNone/>
            </a:pPr>
            <a:r>
              <a:rPr lang="ru-RU" altLang="ru-RU"/>
              <a:t>								(15.</a:t>
            </a:r>
            <a:r>
              <a:rPr lang="en-US" altLang="ru-RU"/>
              <a:t>1</a:t>
            </a:r>
            <a:r>
              <a:rPr lang="ru-RU" altLang="ru-RU"/>
              <a:t>4)</a:t>
            </a:r>
          </a:p>
          <a:p>
            <a:pPr marL="0" indent="355600">
              <a:buNone/>
            </a:pPr>
            <a:r>
              <a:rPr lang="ru-RU" altLang="ru-RU"/>
              <a:t>И при изменении тока </a:t>
            </a:r>
            <a:r>
              <a:rPr lang="ru-RU" altLang="ru-RU" i="1"/>
              <a:t>I</a:t>
            </a:r>
            <a:r>
              <a:rPr lang="ru-RU" altLang="ru-RU" i="1" baseline="-25000"/>
              <a:t>2</a:t>
            </a:r>
            <a:r>
              <a:rPr lang="ru-RU" altLang="ru-RU"/>
              <a:t> наводится ЭДС</a:t>
            </a:r>
          </a:p>
          <a:p>
            <a:pPr marL="0" indent="355600">
              <a:buNone/>
            </a:pPr>
            <a:r>
              <a:rPr lang="ru-RU" altLang="ru-RU" sz="2000"/>
              <a:t>								</a:t>
            </a:r>
            <a:r>
              <a:rPr lang="ru-RU" altLang="ru-RU"/>
              <a:t>(15.</a:t>
            </a:r>
            <a:r>
              <a:rPr lang="en-US" altLang="ru-RU"/>
              <a:t>1</a:t>
            </a:r>
            <a:r>
              <a:rPr lang="ru-RU" altLang="ru-RU"/>
              <a:t>5)</a:t>
            </a:r>
          </a:p>
          <a:p>
            <a:pPr marL="0" indent="355600">
              <a:buNone/>
            </a:pPr>
            <a:endParaRPr lang="ru-RU" altLang="ru-RU" sz="2000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5780" name="Object 4"/>
          <p:cNvGraphicFramePr>
            <a:graphicFrameLocks/>
          </p:cNvGraphicFramePr>
          <p:nvPr/>
        </p:nvGraphicFramePr>
        <p:xfrm>
          <a:off x="4511675" y="2781300"/>
          <a:ext cx="3024188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Формула" r:id="rId4" imgW="1811368" imgH="824069" progId="Equation.3">
                  <p:embed/>
                </p:oleObj>
              </mc:Choice>
              <mc:Fallback>
                <p:oleObj name="Формула" r:id="rId4" imgW="1811368" imgH="824069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5" y="2781300"/>
                        <a:ext cx="3024188" cy="1296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152400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5782" name="Object 6"/>
          <p:cNvGraphicFramePr>
            <a:graphicFrameLocks/>
          </p:cNvGraphicFramePr>
          <p:nvPr/>
        </p:nvGraphicFramePr>
        <p:xfrm>
          <a:off x="4953000" y="4724400"/>
          <a:ext cx="2057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Формула" r:id="rId6" imgW="647419" imgH="215806" progId="Equation.3">
                  <p:embed/>
                </p:oleObj>
              </mc:Choice>
              <mc:Fallback>
                <p:oleObj name="Формула" r:id="rId6" imgW="647419" imgH="215806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724400"/>
                        <a:ext cx="2057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152400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5784" name="Object 8"/>
          <p:cNvGraphicFramePr>
            <a:graphicFrameLocks/>
          </p:cNvGraphicFramePr>
          <p:nvPr/>
        </p:nvGraphicFramePr>
        <p:xfrm>
          <a:off x="4511676" y="5562600"/>
          <a:ext cx="3097213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Формула" r:id="rId8" imgW="1882681" imgH="857349" progId="Equation.3">
                  <p:embed/>
                </p:oleObj>
              </mc:Choice>
              <mc:Fallback>
                <p:oleObj name="Формула" r:id="rId8" imgW="1882681" imgH="857349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5562600"/>
                        <a:ext cx="3097213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5785" name="Picture 9" descr="4"/>
          <p:cNvPicPr>
            <a:picLocks noChangeAspect="1" noChangeArrowheads="1"/>
          </p:cNvPicPr>
          <p:nvPr>
            <p:ph sz="half" idx="429496729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8075" y="0"/>
            <a:ext cx="4687888" cy="2305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09FFFF-5115-4724-AAFA-E71C34049788}" type="slidenum">
              <a:rPr lang="ru-RU" altLang="ru-RU" sz="1400"/>
              <a:pPr eaLnBrk="1" hangingPunct="1"/>
              <a:t>35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937509765"/>
      </p:ext>
    </p:extLst>
  </p:cSld>
  <p:clrMapOvr>
    <a:masterClrMapping/>
  </p:clrMapOvr>
  <p:transition>
    <p:comb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9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1" y="0"/>
            <a:ext cx="5400675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10"/>
          <p:cNvSpPr>
            <a:spLocks noChangeArrowheads="1"/>
          </p:cNvSpPr>
          <p:nvPr/>
        </p:nvSpPr>
        <p:spPr bwMode="auto">
          <a:xfrm>
            <a:off x="1524000" y="2708276"/>
            <a:ext cx="9144000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cs typeface="Arial" panose="020B0604020202020204" pitchFamily="34" charset="0"/>
              </a:rPr>
              <a:t>	Контуры называются </a:t>
            </a:r>
            <a:r>
              <a:rPr lang="ru-RU" altLang="ru-RU" sz="2800">
                <a:solidFill>
                  <a:srgbClr val="9E2E06"/>
                </a:solidFill>
                <a:cs typeface="Arial" panose="020B0604020202020204" pitchFamily="34" charset="0"/>
              </a:rPr>
              <a:t>индуктивно</a:t>
            </a:r>
            <a:r>
              <a:rPr lang="ru-RU" altLang="ru-RU" sz="2800">
                <a:cs typeface="Arial" panose="020B0604020202020204" pitchFamily="34" charset="0"/>
              </a:rPr>
              <a:t> </a:t>
            </a:r>
            <a:r>
              <a:rPr lang="ru-RU" altLang="ru-RU" sz="2800" i="1">
                <a:cs typeface="Arial" panose="020B0604020202020204" pitchFamily="34" charset="0"/>
              </a:rPr>
              <a:t>связанными</a:t>
            </a:r>
            <a:r>
              <a:rPr lang="ru-RU" altLang="ru-RU" sz="2800">
                <a:cs typeface="Arial" panose="020B0604020202020204" pitchFamily="34" charset="0"/>
              </a:rPr>
              <a:t>, а </a:t>
            </a:r>
            <a:r>
              <a:rPr lang="ru-RU" altLang="ru-RU" sz="2800" b="1" i="1">
                <a:solidFill>
                  <a:srgbClr val="9E2E06"/>
                </a:solidFill>
                <a:cs typeface="Arial" panose="020B0604020202020204" pitchFamily="34" charset="0"/>
              </a:rPr>
              <a:t>явление – взаимной индукцией.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cs typeface="Arial" panose="020B0604020202020204" pitchFamily="34" charset="0"/>
              </a:rPr>
              <a:t>	Коэффициенты  </a:t>
            </a:r>
            <a:r>
              <a:rPr lang="ru-RU" altLang="ru-RU" b="1" i="1">
                <a:cs typeface="Arial" panose="020B0604020202020204" pitchFamily="34" charset="0"/>
              </a:rPr>
              <a:t>L</a:t>
            </a:r>
            <a:r>
              <a:rPr lang="ru-RU" altLang="ru-RU" b="1" i="1" baseline="-25000">
                <a:cs typeface="Arial" panose="020B0604020202020204" pitchFamily="34" charset="0"/>
              </a:rPr>
              <a:t>21</a:t>
            </a:r>
            <a:r>
              <a:rPr lang="ru-RU" altLang="ru-RU" sz="2800">
                <a:cs typeface="Arial" panose="020B0604020202020204" pitchFamily="34" charset="0"/>
              </a:rPr>
              <a:t> и </a:t>
            </a:r>
            <a:r>
              <a:rPr lang="ru-RU" altLang="ru-RU" b="1" i="1">
                <a:cs typeface="Arial" panose="020B0604020202020204" pitchFamily="34" charset="0"/>
              </a:rPr>
              <a:t>L</a:t>
            </a:r>
            <a:r>
              <a:rPr lang="ru-RU" altLang="ru-RU" b="1" i="1" baseline="-25000">
                <a:cs typeface="Arial" panose="020B0604020202020204" pitchFamily="34" charset="0"/>
              </a:rPr>
              <a:t>12</a:t>
            </a:r>
            <a:r>
              <a:rPr lang="ru-RU" altLang="ru-RU" sz="2800">
                <a:cs typeface="Arial" panose="020B0604020202020204" pitchFamily="34" charset="0"/>
              </a:rPr>
              <a:t> называются </a:t>
            </a:r>
            <a:r>
              <a:rPr lang="ru-RU" altLang="ru-RU" sz="2800" b="1" i="1">
                <a:solidFill>
                  <a:srgbClr val="9E2E06"/>
                </a:solidFill>
                <a:cs typeface="Arial" panose="020B0604020202020204" pitchFamily="34" charset="0"/>
              </a:rPr>
              <a:t>взаимной индуктивностью</a:t>
            </a:r>
            <a:r>
              <a:rPr lang="ru-RU" altLang="ru-RU" sz="2800">
                <a:cs typeface="Arial" panose="020B0604020202020204" pitchFamily="34" charset="0"/>
              </a:rPr>
              <a:t> или коэффициенты взаимной индукции.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cs typeface="Arial" panose="020B0604020202020204" pitchFamily="34" charset="0"/>
              </a:rPr>
              <a:t>	Причём 	     </a:t>
            </a:r>
            <a:r>
              <a:rPr lang="ru-RU" altLang="ru-RU" sz="3600" b="1" i="1">
                <a:cs typeface="Arial" panose="020B0604020202020204" pitchFamily="34" charset="0"/>
              </a:rPr>
              <a:t>L</a:t>
            </a:r>
            <a:r>
              <a:rPr lang="ru-RU" altLang="ru-RU" sz="3600" b="1" i="1" baseline="-25000">
                <a:cs typeface="Arial" panose="020B0604020202020204" pitchFamily="34" charset="0"/>
              </a:rPr>
              <a:t>21</a:t>
            </a:r>
            <a:r>
              <a:rPr lang="ru-RU" altLang="ru-RU" sz="3600" b="1" i="1">
                <a:cs typeface="Arial" panose="020B0604020202020204" pitchFamily="34" charset="0"/>
              </a:rPr>
              <a:t> = L</a:t>
            </a:r>
            <a:r>
              <a:rPr lang="ru-RU" altLang="ru-RU" sz="3600" b="1" i="1" baseline="-25000">
                <a:cs typeface="Arial" panose="020B0604020202020204" pitchFamily="34" charset="0"/>
              </a:rPr>
              <a:t>12</a:t>
            </a:r>
            <a:r>
              <a:rPr lang="ru-RU" altLang="ru-RU" sz="3600" b="1" i="1">
                <a:cs typeface="Arial" panose="020B0604020202020204" pitchFamily="34" charset="0"/>
              </a:rPr>
              <a:t> = L</a:t>
            </a:r>
            <a:r>
              <a:rPr lang="ru-RU" altLang="ru-RU" sz="2800" b="1" i="1">
                <a:cs typeface="Arial" panose="020B0604020202020204" pitchFamily="34" charset="0"/>
              </a:rPr>
              <a:t>.</a:t>
            </a:r>
            <a:endParaRPr lang="ru-RU" altLang="ru-RU" sz="1200" b="1" i="1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 i="1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cs typeface="Arial" panose="020B0604020202020204" pitchFamily="34" charset="0"/>
              </a:rPr>
              <a:t>	Трансформатор является типичным примером двух связанных контуров. Рассмотрим индуктивность трансформатора и найдем коэффициент трансформации.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C996E3-ABA9-40F7-9295-4BDAAE2E02E1}" type="slidenum">
              <a:rPr lang="ru-RU" altLang="ru-RU" sz="1400"/>
              <a:pPr eaLnBrk="1" hangingPunct="1"/>
              <a:t>36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5526066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WordArt 2"/>
          <p:cNvSpPr>
            <a:spLocks noChangeArrowheads="1" noChangeShapeType="1" noTextEdit="1"/>
          </p:cNvSpPr>
          <p:nvPr/>
        </p:nvSpPr>
        <p:spPr bwMode="auto">
          <a:xfrm>
            <a:off x="2351089" y="836614"/>
            <a:ext cx="7921625" cy="432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</a:rPr>
              <a:t>Лекция окончена!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CCB1701-6EE8-47BC-97A3-1B818E77AE5F}" type="slidenum">
              <a:rPr lang="ru-RU" altLang="ru-RU" sz="1400"/>
              <a:pPr eaLnBrk="1" hangingPunct="1"/>
              <a:t>37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71352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1310</Words>
  <Application>Microsoft Office PowerPoint</Application>
  <PresentationFormat>Широкоэкранный</PresentationFormat>
  <Paragraphs>303</Paragraphs>
  <Slides>37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37</vt:i4>
      </vt:variant>
    </vt:vector>
  </HeadingPairs>
  <TitlesOfParts>
    <vt:vector size="47" baseType="lpstr">
      <vt:lpstr>宋体</vt:lpstr>
      <vt:lpstr>Arial</vt:lpstr>
      <vt:lpstr>Calibri</vt:lpstr>
      <vt:lpstr>Calibri Light</vt:lpstr>
      <vt:lpstr>Times New Roman</vt:lpstr>
      <vt:lpstr>Wingdings</vt:lpstr>
      <vt:lpstr>Тема Office</vt:lpstr>
      <vt:lpstr>Microsoft Equation 3.0</vt:lpstr>
      <vt:lpstr>MathType 5.0 Equation</vt:lpstr>
      <vt:lpstr>Формула</vt:lpstr>
      <vt:lpstr>15. Электромагнитная Индукция, Самоиндукция, Взаимная индукция</vt:lpstr>
      <vt:lpstr>15.1. Опыты Фарадея. Индукционный ток. Правило Ленца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15.2. Величина Э.Д.С. индукции</vt:lpstr>
      <vt:lpstr>Презентация PowerPoint</vt:lpstr>
      <vt:lpstr>Презентация PowerPoint</vt:lpstr>
      <vt:lpstr>Презентация PowerPoint</vt:lpstr>
      <vt:lpstr>15.3. Природа Э.Д.С. индукции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15.4. Циркуляция вектора напряжённости вихревого электрического поля</vt:lpstr>
      <vt:lpstr>Презентация PowerPoint</vt:lpstr>
      <vt:lpstr>Презентация PowerPoint</vt:lpstr>
      <vt:lpstr>15.5. Токи Фуко</vt:lpstr>
      <vt:lpstr>Презентация PowerPoint</vt:lpstr>
      <vt:lpstr>Презентация PowerPoint</vt:lpstr>
      <vt:lpstr>15.6. Явление самоиндукции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15.7. Взаимная индукция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 Электромагнитная Индукция, Самоиндукция, Взаимная индукция</dc:title>
  <dc:creator>Nikolay A. Antropov</dc:creator>
  <cp:lastModifiedBy>Nikolay A. Antropov</cp:lastModifiedBy>
  <cp:revision>1</cp:revision>
  <dcterms:created xsi:type="dcterms:W3CDTF">2016-04-18T03:48:05Z</dcterms:created>
  <dcterms:modified xsi:type="dcterms:W3CDTF">2016-04-18T03:48:19Z</dcterms:modified>
</cp:coreProperties>
</file>