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4" Type="http://schemas.openxmlformats.org/officeDocument/2006/relationships/image" Target="../media/image77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343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39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772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67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72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440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961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981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33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50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374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9A795F-7838-4106-8C90-74A5FE81B2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9009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D36817-6D6A-4230-AE15-0FB06628B8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3422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347EC-122F-4C65-8C88-6693F093A437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2EC2B-FC4E-4E8A-97BD-EF31B548F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26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oleObject" Target="../embeddings/oleObject14.bin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8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2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6.png"/><Relationship Id="rId5" Type="http://schemas.openxmlformats.org/officeDocument/2006/relationships/image" Target="../media/image45.wmf"/><Relationship Id="rId4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50.png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4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50.png"/><Relationship Id="rId4" Type="http://schemas.openxmlformats.org/officeDocument/2006/relationships/image" Target="../media/image5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image" Target="../media/image60.png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58.wmf"/><Relationship Id="rId10" Type="http://schemas.openxmlformats.org/officeDocument/2006/relationships/image" Target="../media/image62.png"/><Relationship Id="rId4" Type="http://schemas.openxmlformats.org/officeDocument/2006/relationships/oleObject" Target="../embeddings/oleObject46.bin"/><Relationship Id="rId9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4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67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2.png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70.wmf"/><Relationship Id="rId4" Type="http://schemas.openxmlformats.org/officeDocument/2006/relationships/oleObject" Target="../embeddings/oleObject54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77.wmf"/><Relationship Id="rId4" Type="http://schemas.openxmlformats.org/officeDocument/2006/relationships/image" Target="../media/image74.wmf"/><Relationship Id="rId9" Type="http://schemas.openxmlformats.org/officeDocument/2006/relationships/oleObject" Target="../embeddings/oleObject5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8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9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81.wmf"/><Relationship Id="rId4" Type="http://schemas.openxmlformats.org/officeDocument/2006/relationships/image" Target="../media/image78.wmf"/><Relationship Id="rId9" Type="http://schemas.openxmlformats.org/officeDocument/2006/relationships/oleObject" Target="../embeddings/oleObject6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8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85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84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1025" y="260350"/>
            <a:ext cx="8820150" cy="576103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alt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Циркуляция вектора магнитной индукции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.1. Теорема о циркуляции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.2. Магнитное поле соленоида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.3. Магнитное поле </a:t>
            </a:r>
            <a:r>
              <a:rPr lang="ru-RU" alt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тороида</a:t>
            </a: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.4. Работа по перемещению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проводника с током в магнитном поле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14.5 Электродвигатель переменного тока</a:t>
            </a:r>
          </a:p>
        </p:txBody>
      </p:sp>
      <p:sp>
        <p:nvSpPr>
          <p:cNvPr id="205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DAAD1DC-5700-41ED-8396-4DF7F75CD120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722490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.1. Теорема о циркуляции вектора магнитной индукции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341438"/>
            <a:ext cx="9144000" cy="5516562"/>
          </a:xfrm>
        </p:spPr>
        <p:txBody>
          <a:bodyPr/>
          <a:lstStyle/>
          <a:p>
            <a:pPr marL="0" indent="357188"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Возьмем контур </a:t>
            </a:r>
            <a:r>
              <a:rPr lang="en-US" alt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охватывающий прямой ток </a:t>
            </a:r>
            <a:r>
              <a:rPr lang="en-US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вычислим для него циркуляцию вектора магнитной индукции      </a:t>
            </a:r>
          </a:p>
          <a:p>
            <a:pPr marL="0" indent="357188"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т.е. </a:t>
            </a:r>
          </a:p>
          <a:p>
            <a:pPr marL="0" indent="357188">
              <a:buNone/>
              <a:defRPr/>
            </a:pPr>
            <a:endParaRPr lang="ru-RU" altLang="ru-RU" dirty="0"/>
          </a:p>
          <a:p>
            <a:pPr marL="0" indent="357188">
              <a:buNone/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</a:t>
            </a:r>
            <a:r>
              <a:rPr lang="ru-RU" altLang="ru-RU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= ?</a:t>
            </a:r>
          </a:p>
          <a:p>
            <a:pPr marL="0" indent="357188">
              <a:buNone/>
              <a:defRPr/>
            </a:pPr>
            <a:r>
              <a:rPr lang="ru-RU" altLang="ru-RU" dirty="0"/>
              <a:t>                          </a:t>
            </a:r>
          </a:p>
          <a:p>
            <a:pPr marL="0" indent="357188">
              <a:buNone/>
              <a:defRPr/>
            </a:pPr>
            <a:endParaRPr lang="ru-RU" altLang="ru-RU" dirty="0"/>
          </a:p>
          <a:p>
            <a:pPr marL="0" indent="357188">
              <a:buNone/>
              <a:defRPr/>
            </a:pPr>
            <a:endParaRPr lang="ru-RU" altLang="ru-RU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524001" y="31443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524001" y="31157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1524001" y="315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3216276" y="2276476"/>
          <a:ext cx="4794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6" y="2276476"/>
                        <a:ext cx="479425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2" name="Picture 11" descr="1"/>
          <p:cNvPicPr>
            <a:picLocks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5638" y="2605089"/>
            <a:ext cx="4159250" cy="3703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3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84" name="Объект 2"/>
          <p:cNvGraphicFramePr>
            <a:graphicFrameLocks noChangeAspect="1"/>
          </p:cNvGraphicFramePr>
          <p:nvPr/>
        </p:nvGraphicFramePr>
        <p:xfrm>
          <a:off x="2495551" y="3789364"/>
          <a:ext cx="17875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6" imgW="431613" imgH="279279" progId="Equation.3">
                  <p:embed/>
                </p:oleObj>
              </mc:Choice>
              <mc:Fallback>
                <p:oleObj name="Формула" r:id="rId6" imgW="431613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1" y="3789364"/>
                        <a:ext cx="17875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02AF5B8-61C5-4DEE-9598-E631ECED6EA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6786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1125539"/>
            <a:ext cx="9394825" cy="54451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400"/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о циркуляции вектора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циркуляция вектора магнитной индукции равна току, охваченному контуром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умноженному на магнитную постоянную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 b="1" i="1">
              <a:solidFill>
                <a:srgbClr val="800000"/>
              </a:solidFill>
            </a:endParaRPr>
          </a:p>
          <a:p>
            <a:pPr eaLnBrk="1" hangingPunct="1"/>
            <a:endParaRPr lang="ru-RU" altLang="ru-RU" sz="1400" b="1" i="1">
              <a:solidFill>
                <a:srgbClr val="800000"/>
              </a:solidFill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101" name="Object 7"/>
          <p:cNvGraphicFramePr>
            <a:graphicFrameLocks noChangeAspect="1"/>
          </p:cNvGraphicFramePr>
          <p:nvPr/>
        </p:nvGraphicFramePr>
        <p:xfrm>
          <a:off x="8472488" y="1989138"/>
          <a:ext cx="43180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2488" y="1989138"/>
                        <a:ext cx="431800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103" name="Rectangle 1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104" name="Объект 4"/>
          <p:cNvGraphicFramePr>
            <a:graphicFrameLocks noChangeAspect="1"/>
          </p:cNvGraphicFramePr>
          <p:nvPr/>
        </p:nvGraphicFramePr>
        <p:xfrm>
          <a:off x="3863975" y="765175"/>
          <a:ext cx="33147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850531" imgH="279279" progId="Equation.3">
                  <p:embed/>
                </p:oleObj>
              </mc:Choice>
              <mc:Fallback>
                <p:oleObj name="Формула" r:id="rId5" imgW="850531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765175"/>
                        <a:ext cx="33147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85ACF31-9D7C-4154-8735-6DC772992CE1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2456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6" y="908050"/>
            <a:ext cx="3851275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1524000" y="188913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Иначе обстоит дело, </a:t>
            </a:r>
            <a:r>
              <a:rPr lang="ru-RU" altLang="ru-RU" sz="2800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ток не охватывается контуром</a:t>
            </a: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1524000" y="3246438"/>
            <a:ext cx="914400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при обходе радиальная прямая поворачивается сначала в одном направлении (1–2), а потом в другом (2–1). Поэтому                     , </a:t>
            </a:r>
          </a:p>
          <a:p>
            <a:pPr eaLnBrk="1" hangingPunct="1"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 следовательно, в этом случае</a:t>
            </a:r>
          </a:p>
        </p:txBody>
      </p:sp>
      <p:graphicFrame>
        <p:nvGraphicFramePr>
          <p:cNvPr id="5125" name="Object 8"/>
          <p:cNvGraphicFramePr>
            <a:graphicFrameLocks noChangeAspect="1"/>
          </p:cNvGraphicFramePr>
          <p:nvPr/>
        </p:nvGraphicFramePr>
        <p:xfrm>
          <a:off x="7248526" y="4049713"/>
          <a:ext cx="165576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4" imgW="609336" imgH="317362" progId="Equation.3">
                  <p:embed/>
                </p:oleObj>
              </mc:Choice>
              <mc:Fallback>
                <p:oleObj name="Формула" r:id="rId4" imgW="609336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4049713"/>
                        <a:ext cx="165576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5127" name="Объект 2"/>
          <p:cNvGraphicFramePr>
            <a:graphicFrameLocks noChangeAspect="1"/>
          </p:cNvGraphicFramePr>
          <p:nvPr/>
        </p:nvGraphicFramePr>
        <p:xfrm>
          <a:off x="4800601" y="5289551"/>
          <a:ext cx="22510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6" imgW="609600" imgH="279400" progId="Equation.3">
                  <p:embed/>
                </p:oleObj>
              </mc:Choice>
              <mc:Fallback>
                <p:oleObj name="Формула" r:id="rId6" imgW="6096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1" y="5289551"/>
                        <a:ext cx="2251075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E7DD7EC-7F3D-4239-B003-C5C9838AEAE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614294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 </a:t>
            </a:r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Итак,                                            ,  </a:t>
            </a:r>
          </a:p>
          <a:p>
            <a:pPr eaLnBrk="1" hangingPunct="1">
              <a:buFontTx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ток, охваченный контуром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endParaRPr lang="ru-RU" altLang="ru-RU" i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формула справедлива и для тока произвольной формы, и для контура произвольной формы.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151" name="Объект 2"/>
          <p:cNvGraphicFramePr>
            <a:graphicFrameLocks noChangeAspect="1"/>
          </p:cNvGraphicFramePr>
          <p:nvPr/>
        </p:nvGraphicFramePr>
        <p:xfrm>
          <a:off x="4440239" y="1125538"/>
          <a:ext cx="2509837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761669" imgH="368140" progId="Equation.3">
                  <p:embed/>
                </p:oleObj>
              </mc:Choice>
              <mc:Fallback>
                <p:oleObj name="Формула" r:id="rId3" imgW="761669" imgH="3681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1125538"/>
                        <a:ext cx="2509837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B8095FA-9315-4365-A79B-B54BAD0EEFD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6818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Если контур охватывает несколько токов, то</a:t>
            </a:r>
          </a:p>
          <a:p>
            <a:pPr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(1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.1)</a:t>
            </a:r>
          </a:p>
          <a:p>
            <a:pPr eaLnBrk="1" hangingPunct="1"/>
            <a:endParaRPr lang="ru-RU" altLang="ru-RU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циркуляция вектора      равна алгебраической сумме токов, охваченных контуром произвольной формы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524001" y="30871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7173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7174" name="Объект 2"/>
          <p:cNvGraphicFramePr>
            <a:graphicFrameLocks noChangeAspect="1"/>
          </p:cNvGraphicFramePr>
          <p:nvPr/>
        </p:nvGraphicFramePr>
        <p:xfrm>
          <a:off x="3205164" y="765175"/>
          <a:ext cx="4357687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1117600" imgH="279400" progId="Equation.3">
                  <p:embed/>
                </p:oleObj>
              </mc:Choice>
              <mc:Fallback>
                <p:oleObj name="Формула" r:id="rId3" imgW="11176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5164" y="765175"/>
                        <a:ext cx="4357687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7176" name="Объект 4"/>
          <p:cNvGraphicFramePr>
            <a:graphicFrameLocks noChangeAspect="1"/>
          </p:cNvGraphicFramePr>
          <p:nvPr/>
        </p:nvGraphicFramePr>
        <p:xfrm>
          <a:off x="6383338" y="2133601"/>
          <a:ext cx="5080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152202" imgH="177569" progId="Equation.3">
                  <p:embed/>
                </p:oleObj>
              </mc:Choice>
              <mc:Fallback>
                <p:oleObj name="Формула" r:id="rId5" imgW="152202" imgH="1775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338" y="2133601"/>
                        <a:ext cx="50800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EA5907D-4C6E-4C6A-BA6A-7AC777546810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05400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1" y="0"/>
            <a:ext cx="9324975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Итак, циркуляция вектора магнитной индукции    отлична от нуля, если контур охватывает ток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Сравните с циркуляцией вектора     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</a:p>
          <a:p>
            <a:pPr eaLnBrk="1" hangingPunct="1">
              <a:lnSpc>
                <a:spcPct val="9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Магнитные поля, мы уже говорили, называют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вихревыми</a:t>
            </a:r>
            <a:r>
              <a:rPr lang="ru-RU" alt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соленоидальными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Магнитному полю нельзя приписывать потенциал, как электрическому полю. Этот потенциал не был бы однозначным: после каждого обхода по контуру он получал бы приращение        .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9625013" y="-7938"/>
          <a:ext cx="373062" cy="504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5013" y="-7938"/>
                        <a:ext cx="373062" cy="5048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7248526" y="836614"/>
          <a:ext cx="4476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164885" imgH="215619" progId="Equation.3">
                  <p:embed/>
                </p:oleObj>
              </mc:Choice>
              <mc:Fallback>
                <p:oleObj name="Формула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836614"/>
                        <a:ext cx="4476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524001" y="30871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8200" name="Object 8"/>
          <p:cNvGraphicFramePr>
            <a:graphicFrameLocks noChangeAspect="1"/>
          </p:cNvGraphicFramePr>
          <p:nvPr/>
        </p:nvGraphicFramePr>
        <p:xfrm>
          <a:off x="4151313" y="1484313"/>
          <a:ext cx="2087562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7" imgW="736280" imgH="317362" progId="Equation.3">
                  <p:embed/>
                </p:oleObj>
              </mc:Choice>
              <mc:Fallback>
                <p:oleObj name="Формула" r:id="rId7" imgW="736280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3" y="1484313"/>
                        <a:ext cx="2087562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5627689" y="4652964"/>
          <a:ext cx="93662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9" imgW="304668" imgH="241195" progId="Equation.3">
                  <p:embed/>
                </p:oleObj>
              </mc:Choice>
              <mc:Fallback>
                <p:oleObj name="Формула" r:id="rId9" imgW="30466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7689" y="4652964"/>
                        <a:ext cx="93662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E731E1-8FDF-45A9-B542-BB0829A512A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34526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 напряженности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электрического поля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начинаются и заканчиваются на зарядах.</a:t>
            </a:r>
          </a:p>
          <a:p>
            <a:pPr eaLnBrk="1" hangingPunct="1"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А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магнитных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зарядов в природе нет. Опыт показывает, что линии    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замкнуты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рис.) </a:t>
            </a:r>
          </a:p>
          <a:p>
            <a:pPr eaLnBrk="1" hangingPunct="1"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Поэтому </a:t>
            </a: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Гаусса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вектора магнитной индукции     записывается так:</a:t>
            </a:r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buFontTx/>
              <a:buNone/>
              <a:defRPr/>
            </a:pPr>
            <a:endParaRPr lang="ru-RU" altLang="ru-RU" dirty="0"/>
          </a:p>
          <a:p>
            <a:pPr eaLnBrk="1" hangingPunct="1">
              <a:buFontTx/>
              <a:buNone/>
              <a:defRPr/>
            </a:pPr>
            <a:endParaRPr lang="ru-RU" altLang="ru-RU" dirty="0"/>
          </a:p>
          <a:p>
            <a:pPr eaLnBrk="1" hangingPunct="1">
              <a:buFontTx/>
              <a:buNone/>
              <a:defRPr/>
            </a:pPr>
            <a:endParaRPr lang="ru-RU" altLang="ru-RU" dirty="0"/>
          </a:p>
          <a:p>
            <a:pPr eaLnBrk="1" hangingPunct="1">
              <a:buFontTx/>
              <a:buNone/>
              <a:defRPr/>
            </a:pPr>
            <a:endParaRPr lang="ru-RU" altLang="ru-RU" dirty="0"/>
          </a:p>
          <a:p>
            <a:pPr eaLnBrk="1" hangingPunct="1">
              <a:buFontTx/>
              <a:buNone/>
              <a:defRPr/>
            </a:pPr>
            <a:endParaRPr lang="ru-RU" altLang="ru-RU" dirty="0"/>
          </a:p>
          <a:p>
            <a:pPr eaLnBrk="1" hangingPunct="1">
              <a:buFontTx/>
              <a:buNone/>
              <a:defRPr/>
            </a:pPr>
            <a:endParaRPr lang="ru-RU" altLang="ru-RU" dirty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5448300" y="1341438"/>
          <a:ext cx="3746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1341438"/>
                        <a:ext cx="37465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3575050" y="2636838"/>
          <a:ext cx="37623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5" imgW="164885" imgH="215619" progId="Equation.3">
                  <p:embed/>
                </p:oleObj>
              </mc:Choice>
              <mc:Fallback>
                <p:oleObj name="Формула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2636838"/>
                        <a:ext cx="376238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9224" name="Picture 9" descr="9_11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4" y="3213100"/>
            <a:ext cx="3119437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0" descr="9_18ab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141664"/>
            <a:ext cx="3468688" cy="37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Rectangle 1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9227" name="Объект 2"/>
          <p:cNvGraphicFramePr>
            <a:graphicFrameLocks noChangeAspect="1"/>
          </p:cNvGraphicFramePr>
          <p:nvPr/>
        </p:nvGraphicFramePr>
        <p:xfrm>
          <a:off x="5016500" y="3165475"/>
          <a:ext cx="2065338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9" imgW="622030" imgH="380835" progId="Equation.3">
                  <p:embed/>
                </p:oleObj>
              </mc:Choice>
              <mc:Fallback>
                <p:oleObj name="Формула" r:id="rId9" imgW="622030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3165475"/>
                        <a:ext cx="2065338" cy="127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A72223B-F792-49D7-BFE6-495958B83D27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44949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Магнитное поле соленоида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196976"/>
            <a:ext cx="9144000" cy="56610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Применим теорему о циркуляции вектора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для вычисления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простейшего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магнитного поля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– 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длинного соленоида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представляющего собой тонкий провод, намотанный плотно виток к витку на цилиндрический каркас</a:t>
            </a:r>
          </a:p>
          <a:p>
            <a:pPr eaLnBrk="1" hangingPunct="1">
              <a:lnSpc>
                <a:spcPct val="80000"/>
              </a:lnSpc>
            </a:pPr>
            <a:endParaRPr lang="ru-RU" altLang="ru-RU" smtClean="0"/>
          </a:p>
          <a:p>
            <a:pPr eaLnBrk="1" hangingPunct="1">
              <a:lnSpc>
                <a:spcPct val="80000"/>
              </a:lnSpc>
            </a:pPr>
            <a:endParaRPr lang="ru-RU" altLang="ru-RU" sz="200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200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2000"/>
          </a:p>
          <a:p>
            <a:pPr eaLnBrk="1" hangingPunct="1">
              <a:lnSpc>
                <a:spcPct val="80000"/>
              </a:lnSpc>
            </a:pPr>
            <a:endParaRPr lang="ru-RU" altLang="ru-RU" sz="2000"/>
          </a:p>
          <a:p>
            <a:pPr eaLnBrk="1" hangingPunct="1">
              <a:lnSpc>
                <a:spcPct val="80000"/>
              </a:lnSpc>
            </a:pPr>
            <a:r>
              <a:rPr lang="ru-RU" altLang="ru-RU" sz="2000"/>
              <a:t>                                                   </a:t>
            </a:r>
          </a:p>
        </p:txBody>
      </p:sp>
      <p:pic>
        <p:nvPicPr>
          <p:cNvPr id="63492" name="Picture 4" descr="1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2314" y="4221163"/>
            <a:ext cx="8135937" cy="2449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9912351" y="1196975"/>
          <a:ext cx="3730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4" imgW="164885" imgH="215619" progId="Equation.3">
                  <p:embed/>
                </p:oleObj>
              </mc:Choice>
              <mc:Fallback>
                <p:oleObj name="Формула" r:id="rId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12351" y="1196975"/>
                        <a:ext cx="3730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2894013" y="1557339"/>
          <a:ext cx="27305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6" imgW="1320227" imgH="317362" progId="Equation.3">
                  <p:embed/>
                </p:oleObj>
              </mc:Choice>
              <mc:Fallback>
                <p:oleObj name="Формула" r:id="rId6" imgW="1320227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4013" y="1557339"/>
                        <a:ext cx="2730500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497" name="Picture 9" descr="2"/>
          <p:cNvPicPr preferRelativeResize="0">
            <a:picLocks noChangeArrowheads="1"/>
          </p:cNvPicPr>
          <p:nvPr>
            <p:ph sz="quarter" idx="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2314" y="4149726"/>
            <a:ext cx="8137525" cy="2447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9228D31-B54E-425C-98B4-41A803B14F49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24641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1" y="188914"/>
            <a:ext cx="8893175" cy="36718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600" i="1"/>
              <a:t>    </a:t>
            </a:r>
            <a:r>
              <a:rPr lang="ru-RU" altLang="ru-RU" sz="2600" i="1">
                <a:latin typeface="Times New Roman" panose="02020603050405020304" pitchFamily="18" charset="0"/>
                <a:cs typeface="Times New Roman" panose="02020603050405020304" pitchFamily="18" charset="0"/>
              </a:rPr>
              <a:t>Соленоид можно представить в виде системы одинаковых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круговых токов с общей прямой осью</a:t>
            </a:r>
            <a:r>
              <a:rPr lang="ru-RU" altLang="ru-RU" sz="26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    Бесконечно длинный соленоид симметричен любой, перпендикулярной к его оси плоскости.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     Взятые попарно (рис. 1</a:t>
            </a:r>
            <a:r>
              <a:rPr lang="en-US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.2), симметричные относительно такой плоскости витки создают поле, в котором вектор     перпендикулярен плоскости витка, т.е.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 магнитной индукции</a:t>
            </a:r>
            <a:r>
              <a:rPr lang="ru-RU" altLang="ru-RU" sz="2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направление параллельное оси соленоида</a:t>
            </a:r>
            <a:r>
              <a:rPr lang="ru-RU" altLang="ru-RU" sz="2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и вне его.</a:t>
            </a:r>
          </a:p>
          <a:p>
            <a:pPr eaLnBrk="1" hangingPunct="1">
              <a:lnSpc>
                <a:spcPct val="80000"/>
              </a:lnSpc>
            </a:pPr>
            <a:endParaRPr lang="ru-RU" altLang="ru-RU" sz="2600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600" i="1"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en-US" altLang="ru-RU" sz="2600" i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600" i="1">
                <a:latin typeface="Times New Roman" panose="02020603050405020304" pitchFamily="18" charset="0"/>
                <a:cs typeface="Times New Roman" panose="02020603050405020304" pitchFamily="18" charset="0"/>
              </a:rPr>
              <a:t>.2</a:t>
            </a:r>
          </a:p>
        </p:txBody>
      </p:sp>
      <p:pic>
        <p:nvPicPr>
          <p:cNvPr id="64515" name="Picture 3" descr="1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8075" y="3500439"/>
            <a:ext cx="4895850" cy="3159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4224339" y="2205038"/>
          <a:ext cx="31908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4" imgW="164885" imgH="215619" progId="Equation.3">
                  <p:embed/>
                </p:oleObj>
              </mc:Choice>
              <mc:Fallback>
                <p:oleObj name="Формула" r:id="rId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2205038"/>
                        <a:ext cx="319087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17" name="Picture 5" descr="2"/>
          <p:cNvPicPr>
            <a:picLocks noChangeAspect="1" noChangeArrowheads="1"/>
          </p:cNvPicPr>
          <p:nvPr>
            <p:ph sz="quarter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6488" y="3500438"/>
            <a:ext cx="4895850" cy="3160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44FD0A1-4BB4-4141-8857-B30E31A34AF9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10235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1" y="188914"/>
            <a:ext cx="8893175" cy="6669087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Из параллельности вектора      оси соленоида вытекает, что 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поле как внутри, так и вне соленоида должно быть </a:t>
            </a:r>
            <a:r>
              <a:rPr lang="ru-RU" altLang="ru-RU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однородным??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Начертим воображаемый прямоугольный контур 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как показано на рис. 1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.3.</a:t>
            </a:r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marL="0" indent="0">
              <a:buNone/>
              <a:defRPr/>
            </a:pPr>
            <a:r>
              <a:rPr lang="ru-RU" altLang="ru-RU" dirty="0"/>
              <a:t>             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Рис. 1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.3</a:t>
            </a:r>
          </a:p>
          <a:p>
            <a:pPr eaLnBrk="1" hangingPunct="1">
              <a:defRPr/>
            </a:pPr>
            <a:endParaRPr lang="ru-RU" altLang="ru-RU" dirty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6167438" y="188913"/>
          <a:ext cx="4254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188913"/>
                        <a:ext cx="4254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1524001" y="29728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12294" name="Рисунок 6" descr="Применение теоремы о циркуляции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157539"/>
            <a:ext cx="4410075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Объект 1"/>
          <p:cNvSpPr>
            <a:spLocks noGrp="1"/>
          </p:cNvSpPr>
          <p:nvPr>
            <p:ph sz="half" idx="2"/>
          </p:nvPr>
        </p:nvSpPr>
        <p:spPr>
          <a:xfrm>
            <a:off x="9551989" y="5851526"/>
            <a:ext cx="942975" cy="735013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en-US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</p:txBody>
      </p:sp>
      <p:sp>
        <p:nvSpPr>
          <p:cNvPr id="1229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AB2B1AC-22EA-4B75-866F-3D0ABC45225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8926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2781300"/>
            <a:ext cx="9144000" cy="4076700"/>
          </a:xfrm>
        </p:spPr>
        <p:txBody>
          <a:bodyPr/>
          <a:lstStyle/>
          <a:p>
            <a:pPr eaLnBrk="1" hangingPunct="1">
              <a:defRPr/>
            </a:pPr>
            <a:endParaRPr lang="ru-RU" altLang="ru-RU" dirty="0"/>
          </a:p>
          <a:p>
            <a:pPr marL="0" indent="0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Второй и четвёртый интегралы равны нулю, т.к. вектор    перпендикулярен направлению обхода, </a:t>
            </a:r>
            <a:r>
              <a:rPr lang="ru-RU" altLang="ru-RU" dirty="0" err="1">
                <a:latin typeface="Times New Roman" pitchFamily="18" charset="0"/>
                <a:cs typeface="Times New Roman" pitchFamily="18" charset="0"/>
              </a:rPr>
              <a:t>т.е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eaLnBrk="1" hangingPunct="1">
              <a:defRPr/>
            </a:pPr>
            <a:endParaRPr lang="ru-RU" altLang="ru-RU" dirty="0"/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3317" name="Object 7"/>
          <p:cNvGraphicFramePr>
            <a:graphicFrameLocks noChangeAspect="1"/>
          </p:cNvGraphicFramePr>
          <p:nvPr/>
        </p:nvGraphicFramePr>
        <p:xfrm>
          <a:off x="10128251" y="3284539"/>
          <a:ext cx="322263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1" y="3284539"/>
                        <a:ext cx="322263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3319" name="Object 9"/>
          <p:cNvGraphicFramePr>
            <a:graphicFrameLocks noChangeAspect="1"/>
          </p:cNvGraphicFramePr>
          <p:nvPr/>
        </p:nvGraphicFramePr>
        <p:xfrm>
          <a:off x="8328026" y="3716339"/>
          <a:ext cx="11525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5" imgW="469696" imgH="241195" progId="Equation.3">
                  <p:embed/>
                </p:oleObj>
              </mc:Choice>
              <mc:Fallback>
                <p:oleObj name="Формула" r:id="rId5" imgW="46969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8026" y="3716339"/>
                        <a:ext cx="115252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1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3321" name="Объект 2"/>
          <p:cNvGraphicFramePr>
            <a:graphicFrameLocks noChangeAspect="1"/>
          </p:cNvGraphicFramePr>
          <p:nvPr/>
        </p:nvGraphicFramePr>
        <p:xfrm>
          <a:off x="2711450" y="908051"/>
          <a:ext cx="6269038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Формула" r:id="rId7" imgW="2336800" imgH="482600" progId="Equation.3">
                  <p:embed/>
                </p:oleObj>
              </mc:Choice>
              <mc:Fallback>
                <p:oleObj name="Формула" r:id="rId7" imgW="2336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908051"/>
                        <a:ext cx="6269038" cy="130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Объект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altLang="ru-RU" smtClean="0"/>
          </a:p>
          <a:p>
            <a:endParaRPr lang="en-US" altLang="ru-RU" smtClean="0"/>
          </a:p>
          <a:p>
            <a:endParaRPr lang="ru-RU" altLang="ru-RU" smtClean="0"/>
          </a:p>
        </p:txBody>
      </p:sp>
      <p:sp>
        <p:nvSpPr>
          <p:cNvPr id="1332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9793004-37BC-46C7-9FCA-78A7AD3C5E3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45941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Возьмём участок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 большом расстоянии от соленоида, где поле стремится к нулю; и пренебрежём третьим интегралом, тогда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              – магнитная индукция на участке 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внутри  соленоида,    – магнитная проницаемость вещества.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отрезок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внутри соленоида, контур охватывает ток: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витков на единицу длины,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ток в соленоиде (в проводнике).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4341" name="Object 6"/>
          <p:cNvGraphicFramePr>
            <a:graphicFrameLocks noChangeAspect="1"/>
          </p:cNvGraphicFramePr>
          <p:nvPr/>
        </p:nvGraphicFramePr>
        <p:xfrm>
          <a:off x="2640014" y="2205039"/>
          <a:ext cx="1152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3" imgW="508000" imgH="241300" progId="Equation.3">
                  <p:embed/>
                </p:oleObj>
              </mc:Choice>
              <mc:Fallback>
                <p:oleObj name="Формула" r:id="rId3" imgW="508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4" y="2205039"/>
                        <a:ext cx="115252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4343" name="Object 8"/>
          <p:cNvGraphicFramePr>
            <a:graphicFrameLocks noChangeAspect="1"/>
          </p:cNvGraphicFramePr>
          <p:nvPr/>
        </p:nvGraphicFramePr>
        <p:xfrm>
          <a:off x="5915026" y="2781301"/>
          <a:ext cx="36036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5" imgW="139639" imgH="190417" progId="Equation.3">
                  <p:embed/>
                </p:oleObj>
              </mc:Choice>
              <mc:Fallback>
                <p:oleObj name="Формула" r:id="rId5" imgW="13963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5026" y="2781301"/>
                        <a:ext cx="360363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4345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4346" name="Объект 2"/>
          <p:cNvGraphicFramePr>
            <a:graphicFrameLocks noChangeAspect="1"/>
          </p:cNvGraphicFramePr>
          <p:nvPr/>
        </p:nvGraphicFramePr>
        <p:xfrm>
          <a:off x="3935414" y="1341439"/>
          <a:ext cx="370522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7" imgW="1612900" imgH="482600" progId="Equation.3">
                  <p:embed/>
                </p:oleObj>
              </mc:Choice>
              <mc:Fallback>
                <p:oleObj name="Формула" r:id="rId7" imgW="16129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4" y="1341439"/>
                        <a:ext cx="370522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4348" name="Объект 4"/>
          <p:cNvGraphicFramePr>
            <a:graphicFrameLocks noChangeAspect="1"/>
          </p:cNvGraphicFramePr>
          <p:nvPr/>
        </p:nvGraphicFramePr>
        <p:xfrm>
          <a:off x="5664201" y="4365625"/>
          <a:ext cx="14001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Формула" r:id="rId9" imgW="710891" imgH="253890" progId="Equation.3">
                  <p:embed/>
                </p:oleObj>
              </mc:Choice>
              <mc:Fallback>
                <p:oleObj name="Формула" r:id="rId9" imgW="710891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1" y="4365625"/>
                        <a:ext cx="14001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1A461A-7995-411D-9A31-0ADA5CD0600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78176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магнитная индукция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соленоида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 соленоида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и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,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т.е.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 длинный соленоид подобен плоскому конденсатору – и тут, и там поле однородно и сосредоточено внутри.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называется 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ампер витков на метр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конца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полубесконечного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соленоида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его оси магнитная индукция равна: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.3) 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6" name="Rectangle 9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7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8" name="Rectangle 1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69" name="Объект 2"/>
          <p:cNvGraphicFramePr>
            <a:graphicFrameLocks noChangeAspect="1"/>
          </p:cNvGraphicFramePr>
          <p:nvPr/>
        </p:nvGraphicFramePr>
        <p:xfrm>
          <a:off x="5303839" y="476251"/>
          <a:ext cx="21605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3" imgW="685800" imgH="228600" progId="Equation.3">
                  <p:embed/>
                </p:oleObj>
              </mc:Choice>
              <mc:Fallback>
                <p:oleObj name="Формула" r:id="rId3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9" y="476251"/>
                        <a:ext cx="2160587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Rectangle 1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71" name="Объект 4"/>
          <p:cNvGraphicFramePr>
            <a:graphicFrameLocks noChangeAspect="1"/>
          </p:cNvGraphicFramePr>
          <p:nvPr/>
        </p:nvGraphicFramePr>
        <p:xfrm>
          <a:off x="2351089" y="1412876"/>
          <a:ext cx="172878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5" imgW="558558" imgH="253890" progId="Equation.3">
                  <p:embed/>
                </p:oleObj>
              </mc:Choice>
              <mc:Fallback>
                <p:oleObj name="Формула" r:id="rId5" imgW="558558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9" y="1412876"/>
                        <a:ext cx="1728787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2" name="Rectangle 2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73" name="Объект 6"/>
          <p:cNvGraphicFramePr>
            <a:graphicFrameLocks noChangeAspect="1"/>
          </p:cNvGraphicFramePr>
          <p:nvPr/>
        </p:nvGraphicFramePr>
        <p:xfrm>
          <a:off x="4800600" y="1412875"/>
          <a:ext cx="289083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7" imgW="927100" imgH="279400" progId="Equation.3">
                  <p:embed/>
                </p:oleObj>
              </mc:Choice>
              <mc:Fallback>
                <p:oleObj name="Формула" r:id="rId7" imgW="9271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412875"/>
                        <a:ext cx="2890838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4" name="Rectangle 2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75" name="Объект 8"/>
          <p:cNvGraphicFramePr>
            <a:graphicFrameLocks noChangeAspect="1"/>
          </p:cNvGraphicFramePr>
          <p:nvPr/>
        </p:nvGraphicFramePr>
        <p:xfrm>
          <a:off x="9191625" y="1484313"/>
          <a:ext cx="121285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Формула" r:id="rId9" imgW="380670" imgH="177646" progId="Equation.3">
                  <p:embed/>
                </p:oleObj>
              </mc:Choice>
              <mc:Fallback>
                <p:oleObj name="Формула" r:id="rId9" imgW="380670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25" y="1484313"/>
                        <a:ext cx="1212850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6" name="Rectangle 2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77" name="Объект 10"/>
          <p:cNvGraphicFramePr>
            <a:graphicFrameLocks noChangeAspect="1"/>
          </p:cNvGraphicFramePr>
          <p:nvPr/>
        </p:nvGraphicFramePr>
        <p:xfrm>
          <a:off x="5232401" y="5805488"/>
          <a:ext cx="213836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Формула" r:id="rId11" imgW="825500" imgH="393700" progId="Equation.3">
                  <p:embed/>
                </p:oleObj>
              </mc:Choice>
              <mc:Fallback>
                <p:oleObj name="Формула" r:id="rId11" imgW="82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1" y="5805488"/>
                        <a:ext cx="2138363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8" name="TextBox 1"/>
          <p:cNvSpPr txBox="1">
            <a:spLocks noChangeArrowheads="1"/>
          </p:cNvSpPr>
          <p:nvPr/>
        </p:nvSpPr>
        <p:spPr bwMode="auto">
          <a:xfrm>
            <a:off x="8183563" y="620714"/>
            <a:ext cx="105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.2)</a:t>
            </a:r>
          </a:p>
        </p:txBody>
      </p:sp>
      <p:sp>
        <p:nvSpPr>
          <p:cNvPr id="1537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81FD92-DB63-43A8-A9D1-C236DACA6FE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48057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altLang="ru-RU" dirty="0"/>
              <a:t>    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же 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катушка короткая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обычно и бывает на практике, то 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магнитная индукция в любой точке 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лежащей на оси соленоида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направлена вдоль оси (по прав. буравчика) и численно равна алгебраической сумме индукций магнитных полей создаваемых в точке А всеми витками.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этом случае имеем:</a:t>
            </a: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точке</a:t>
            </a: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лежащей на середине оси 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конечного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соленоида магнитное поле будет максимальным</a:t>
            </a: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buFontTx/>
              <a:buNone/>
              <a:defRPr/>
            </a:pPr>
            <a:endParaRPr lang="ru-RU" altLang="ru-RU" b="1" dirty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dirty="0"/>
              <a:t>                                                                              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.4)</a:t>
            </a:r>
          </a:p>
          <a:p>
            <a:pPr eaLnBrk="1" hangingPunct="1">
              <a:buFontTx/>
              <a:buNone/>
              <a:defRPr/>
            </a:pPr>
            <a:endParaRPr lang="ru-RU" altLang="ru-RU" sz="2400" dirty="0"/>
          </a:p>
          <a:p>
            <a:pPr eaLnBrk="1" hangingPunct="1">
              <a:buFontTx/>
              <a:buNone/>
              <a:defRPr/>
            </a:pPr>
            <a:endParaRPr lang="ru-RU" altLang="ru-RU" sz="2400" dirty="0"/>
          </a:p>
          <a:p>
            <a:pPr eaLnBrk="1" hangingPunct="1">
              <a:buFontTx/>
              <a:buNone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длина соленоида, </a:t>
            </a:r>
            <a:r>
              <a:rPr lang="en-US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диаметр витков.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6389" name="Объект 2"/>
          <p:cNvGraphicFramePr>
            <a:graphicFrameLocks noChangeAspect="1"/>
          </p:cNvGraphicFramePr>
          <p:nvPr/>
        </p:nvGraphicFramePr>
        <p:xfrm>
          <a:off x="3803650" y="3789364"/>
          <a:ext cx="427513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3" imgW="1587500" imgH="431800" progId="Equation.3">
                  <p:embed/>
                </p:oleObj>
              </mc:Choice>
              <mc:Fallback>
                <p:oleObj name="Формула" r:id="rId3" imgW="1587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3650" y="3789364"/>
                        <a:ext cx="4275138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EB8D5EC-D9DA-4EF2-B835-97208845908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9852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88914"/>
            <a:ext cx="9144000" cy="666908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произвольной точке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конечного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соленоида (рис. 1</a:t>
            </a:r>
            <a:r>
              <a:rPr lang="en-US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.4) магнитную индукцию можно найти по формуле</a:t>
            </a:r>
          </a:p>
          <a:p>
            <a:pPr eaLnBrk="1" hangingPunct="1">
              <a:defRPr/>
            </a:pPr>
            <a:r>
              <a:rPr lang="ru-RU" altLang="ru-RU" dirty="0"/>
              <a:t>                                                                             </a:t>
            </a:r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r>
              <a:rPr lang="ru-RU" altLang="ru-RU" dirty="0"/>
              <a:t>                                                                      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.4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17412" name="Picture 5" descr="2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5188" y="2998788"/>
            <a:ext cx="6337300" cy="3859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7414" name="Объект 2"/>
          <p:cNvGraphicFramePr>
            <a:graphicFrameLocks noChangeAspect="1"/>
          </p:cNvGraphicFramePr>
          <p:nvPr/>
        </p:nvGraphicFramePr>
        <p:xfrm>
          <a:off x="3355976" y="1268414"/>
          <a:ext cx="519906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4" imgW="1765300" imgH="393700" progId="Equation.3">
                  <p:embed/>
                </p:oleObj>
              </mc:Choice>
              <mc:Fallback>
                <p:oleObj name="Формула" r:id="rId4" imgW="1765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6" y="1268414"/>
                        <a:ext cx="5199063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Box 1"/>
          <p:cNvSpPr txBox="1">
            <a:spLocks noChangeArrowheads="1"/>
          </p:cNvSpPr>
          <p:nvPr/>
        </p:nvSpPr>
        <p:spPr bwMode="auto">
          <a:xfrm>
            <a:off x="9212263" y="1660526"/>
            <a:ext cx="105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.5)</a:t>
            </a:r>
          </a:p>
        </p:txBody>
      </p:sp>
      <p:sp>
        <p:nvSpPr>
          <p:cNvPr id="1741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E019F5-CC64-4BBF-93C9-139C38C7C054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6000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/>
              <a:t>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На  рис. 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.5  изображены  силовые  линии  магнитного  поля     :  а) металлического стержня; б) соленоида; в) железные опилки, рассыпанные рассыпанные на листе бумаги, помещенной над магнитом, стремятся вытянуться вдоль силовых линий; г) магнитные полюсы соленоида.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  <a:p>
            <a:pPr eaLnBrk="1" hangingPunct="1">
              <a:buFontTx/>
              <a:buNone/>
            </a:pPr>
            <a:r>
              <a:rPr lang="ru-RU" altLang="ru-RU"/>
              <a:t> </a:t>
            </a:r>
          </a:p>
          <a:p>
            <a:pPr eaLnBrk="1" hangingPunct="1">
              <a:buFontTx/>
              <a:buNone/>
            </a:pPr>
            <a:r>
              <a:rPr lang="ru-RU" altLang="ru-RU"/>
              <a:t>                                                                        Рис. 2.15</a:t>
            </a:r>
          </a:p>
        </p:txBody>
      </p:sp>
      <p:pic>
        <p:nvPicPr>
          <p:cNvPr id="18435" name="Picture 3" descr="9_18ab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2565401"/>
            <a:ext cx="4722813" cy="4156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4583114" y="404814"/>
          <a:ext cx="3714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4" imgW="164885" imgH="215619" progId="Equation.3">
                  <p:embed/>
                </p:oleObj>
              </mc:Choice>
              <mc:Fallback>
                <p:oleObj name="Формула" r:id="rId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4" y="404814"/>
                        <a:ext cx="37147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8" name="Picture 6" descr="9_18cd"/>
          <p:cNvPicPr>
            <a:picLocks noChangeAspect="1" noChangeArrowheads="1"/>
          </p:cNvPicPr>
          <p:nvPr>
            <p:ph sz="quarter" idx="3"/>
          </p:nvPr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464" y="2565401"/>
            <a:ext cx="4427537" cy="4170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AF88D7E-5650-4593-AF56-302CB95EE3E8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65270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6921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Магнитное поле </a:t>
            </a:r>
            <a:r>
              <a:rPr lang="ru-RU" alt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тороида</a:t>
            </a: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620714"/>
            <a:ext cx="9144000" cy="6480175"/>
          </a:xfrm>
        </p:spPr>
        <p:txBody>
          <a:bodyPr/>
          <a:lstStyle/>
          <a:p>
            <a:pPr eaLnBrk="1" hangingPunct="1"/>
            <a:r>
              <a:rPr lang="ru-RU" altLang="ru-RU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Тороид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собой тонкий провод, плотно (виток к витку) намотанный на каркас в форме тора (бублика) (рис. 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.6).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Возьмём контур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окружности радиуса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центр которого. совпадает с центром тора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симметрии, вектор     в каждом токе направлен по касательной к контуру.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Следовательно,</a:t>
            </a:r>
          </a:p>
          <a:p>
            <a:pPr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/>
              <a:t>                                             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.6)</a:t>
            </a:r>
          </a:p>
          <a:p>
            <a:pPr eaLnBrk="1" hangingPunct="1"/>
            <a:r>
              <a:rPr lang="ru-RU" altLang="ru-RU"/>
              <a:t>        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                – длина контура </a:t>
            </a: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Рис. 13.6</a:t>
            </a:r>
          </a:p>
        </p:txBody>
      </p:sp>
      <p:pic>
        <p:nvPicPr>
          <p:cNvPr id="19460" name="Picture 4" descr="1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r="11452"/>
          <a:stretch>
            <a:fillRect/>
          </a:stretch>
        </p:blipFill>
        <p:spPr>
          <a:xfrm>
            <a:off x="1524000" y="4013201"/>
            <a:ext cx="3816350" cy="2855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5935664" y="2890838"/>
          <a:ext cx="320675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4" imgW="164885" imgH="215619" progId="Equation.3">
                  <p:embed/>
                </p:oleObj>
              </mc:Choice>
              <mc:Fallback>
                <p:oleObj name="Формула" r:id="rId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5664" y="2890838"/>
                        <a:ext cx="320675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9465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9466" name="Объект 2"/>
          <p:cNvGraphicFramePr>
            <a:graphicFrameLocks noChangeAspect="1"/>
          </p:cNvGraphicFramePr>
          <p:nvPr/>
        </p:nvGraphicFramePr>
        <p:xfrm>
          <a:off x="6240463" y="5300664"/>
          <a:ext cx="281305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Формула" r:id="rId6" imgW="1206500" imgH="368300" progId="Equation.3">
                  <p:embed/>
                </p:oleObj>
              </mc:Choice>
              <mc:Fallback>
                <p:oleObj name="Формула" r:id="rId6" imgW="12065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0463" y="5300664"/>
                        <a:ext cx="2813050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Объект 3"/>
          <p:cNvGraphicFramePr>
            <a:graphicFrameLocks noChangeAspect="1"/>
          </p:cNvGraphicFramePr>
          <p:nvPr/>
        </p:nvGraphicFramePr>
        <p:xfrm>
          <a:off x="6456363" y="5949951"/>
          <a:ext cx="1223962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Формула" r:id="rId8" imgW="469696" imgH="177723" progId="Equation.3">
                  <p:embed/>
                </p:oleObj>
              </mc:Choice>
              <mc:Fallback>
                <p:oleObj name="Формула" r:id="rId8" imgW="469696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363" y="5949951"/>
                        <a:ext cx="1223962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905306-0C7B-4BCE-B484-9E61BD67F681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17486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контур проходит внутри тороида, он охватывает ток              (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витков на единицу длины).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Тогда, в соответствии с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теоремой о циркуляции вектора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можно записать: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/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следует, что</a:t>
            </a:r>
          </a:p>
          <a:p>
            <a:pPr eaLnBrk="1" hangingPunct="1"/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тороида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 вне тороида токов не охватывает, поэтому 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 тороида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4727576" y="549275"/>
          <a:ext cx="13684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Формула" r:id="rId3" imgW="508000" imgH="190500" progId="Equation.3">
                  <p:embed/>
                </p:oleObj>
              </mc:Choice>
              <mc:Fallback>
                <p:oleObj name="Формула" r:id="rId3" imgW="5080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6" y="549275"/>
                        <a:ext cx="1368425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5591175" y="2060576"/>
          <a:ext cx="37465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Формула" r:id="rId5" imgW="164885" imgH="215619" progId="Equation.3">
                  <p:embed/>
                </p:oleObj>
              </mc:Choice>
              <mc:Fallback>
                <p:oleObj name="Формула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2060576"/>
                        <a:ext cx="374650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2373313" y="2636838"/>
          <a:ext cx="4849812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Формула" r:id="rId7" imgW="1238374" imgH="133299" progId="Equation.3">
                  <p:embed/>
                </p:oleObj>
              </mc:Choice>
              <mc:Fallback>
                <p:oleObj name="Формула" r:id="rId7" imgW="1238374" imgH="13329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3313" y="2636838"/>
                        <a:ext cx="4849812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490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0491" name="Object 12"/>
          <p:cNvGraphicFramePr>
            <a:graphicFrameLocks noChangeAspect="1"/>
          </p:cNvGraphicFramePr>
          <p:nvPr/>
        </p:nvGraphicFramePr>
        <p:xfrm>
          <a:off x="6672263" y="6218238"/>
          <a:ext cx="1441450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Формула" r:id="rId9" imgW="431613" imgH="190417" progId="Equation.3">
                  <p:embed/>
                </p:oleObj>
              </mc:Choice>
              <mc:Fallback>
                <p:oleObj name="Формула" r:id="rId9" imgW="431613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263" y="6218238"/>
                        <a:ext cx="1441450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2" name="Rectangle 2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0493" name="Объект 2"/>
          <p:cNvGraphicFramePr>
            <a:graphicFrameLocks noChangeAspect="1"/>
          </p:cNvGraphicFramePr>
          <p:nvPr/>
        </p:nvGraphicFramePr>
        <p:xfrm>
          <a:off x="5591175" y="4244975"/>
          <a:ext cx="20891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Формула" r:id="rId11" imgW="825500" imgH="393700" progId="Equation.3">
                  <p:embed/>
                </p:oleObj>
              </mc:Choice>
              <mc:Fallback>
                <p:oleObj name="Формула" r:id="rId11" imgW="82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4244975"/>
                        <a:ext cx="20891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3273021-4060-4ADB-8DF6-1ABE8DB7E7F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4405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200150" y="1"/>
            <a:ext cx="9467850" cy="7173913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тороида, где радиус тора намного больше радиуса витка, отношение                    , тогда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 тора В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можно рассчитать по формуле: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тороиде магнитное поле однородно 						  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величине, т.е. по  					  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модулю, но направление 					 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его в каждой точке 						   различно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1508" name="Object 5"/>
          <p:cNvGraphicFramePr>
            <a:graphicFrameLocks noChangeAspect="1"/>
          </p:cNvGraphicFramePr>
          <p:nvPr/>
        </p:nvGraphicFramePr>
        <p:xfrm>
          <a:off x="6527801" y="549276"/>
          <a:ext cx="1655763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Формула" r:id="rId3" imgW="596900" imgH="190500" progId="Equation.3">
                  <p:embed/>
                </p:oleObj>
              </mc:Choice>
              <mc:Fallback>
                <p:oleObj name="Формула" r:id="rId3" imgW="596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1" y="549276"/>
                        <a:ext cx="1655763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21510" name="Picture 8" descr="1"/>
          <p:cNvPicPr>
            <a:picLocks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r="11452"/>
          <a:stretch>
            <a:fillRect/>
          </a:stretch>
        </p:blipFill>
        <p:spPr>
          <a:xfrm>
            <a:off x="1416050" y="3667125"/>
            <a:ext cx="4038600" cy="321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21511" name="Объект 1"/>
          <p:cNvGraphicFramePr>
            <a:graphicFrameLocks noChangeAspect="1"/>
          </p:cNvGraphicFramePr>
          <p:nvPr/>
        </p:nvGraphicFramePr>
        <p:xfrm>
          <a:off x="5010150" y="1989138"/>
          <a:ext cx="26225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Формула" r:id="rId6" imgW="685800" imgH="228600" progId="Equation.3">
                  <p:embed/>
                </p:oleObj>
              </mc:Choice>
              <mc:Fallback>
                <p:oleObj name="Формула" r:id="rId6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0150" y="1989138"/>
                        <a:ext cx="262255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TextBox 2"/>
          <p:cNvSpPr txBox="1">
            <a:spLocks noChangeArrowheads="1"/>
          </p:cNvSpPr>
          <p:nvPr/>
        </p:nvSpPr>
        <p:spPr bwMode="auto">
          <a:xfrm>
            <a:off x="8112125" y="2205039"/>
            <a:ext cx="105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.7)</a:t>
            </a:r>
          </a:p>
        </p:txBody>
      </p:sp>
      <p:sp>
        <p:nvSpPr>
          <p:cNvPr id="2151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11BD8F-9A5E-4F69-B2A1-661DC407352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89498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1588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Работа по перемещению проводника с током в магнитном поле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981075"/>
            <a:ext cx="9144000" cy="3022600"/>
          </a:xfrm>
          <a:noFill/>
        </p:spPr>
        <p:txBody>
          <a:bodyPr/>
          <a:lstStyle/>
          <a:p>
            <a:pPr eaLnBrk="1" hangingPunct="1"/>
            <a:r>
              <a:rPr lang="ru-RU" altLang="ru-RU" smtClean="0"/>
              <a:t>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altLang="ru-RU" sz="24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 с током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образованный неподвижными проводами и скользящей по ним подвижной перемычкой длиной 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Этот контур находится во внешнем однородном магнитном поле      , перпендикулярном к плоскости контура. При показанном на рисунке  направлении тока </a:t>
            </a:r>
            <a:r>
              <a:rPr lang="ru-RU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вектор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сонаправлен с    .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</a:p>
          <a:p>
            <a:pPr eaLnBrk="1" hangingPunct="1"/>
            <a:endParaRPr lang="ru-RU" altLang="ru-RU" smtClean="0"/>
          </a:p>
        </p:txBody>
      </p:sp>
      <p:pic>
        <p:nvPicPr>
          <p:cNvPr id="22532" name="Picture 4" descr="1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4825" y="3933825"/>
            <a:ext cx="5113338" cy="2851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2566989" y="2565401"/>
          <a:ext cx="40322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Формула" r:id="rId4" imgW="164885" imgH="215619" progId="Equation.3">
                  <p:embed/>
                </p:oleObj>
              </mc:Choice>
              <mc:Fallback>
                <p:oleObj name="Формула" r:id="rId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9" y="2565401"/>
                        <a:ext cx="403225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3792538" y="3333751"/>
          <a:ext cx="412750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Формула" r:id="rId6" imgW="139639" imgH="190417" progId="Equation.3">
                  <p:embed/>
                </p:oleObj>
              </mc:Choice>
              <mc:Fallback>
                <p:oleObj name="Формула" r:id="rId6" imgW="13963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8" y="3333751"/>
                        <a:ext cx="41275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1524001" y="3244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8759826" y="2930526"/>
          <a:ext cx="3730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Формула" r:id="rId8" imgW="164885" imgH="215619" progId="Equation.3">
                  <p:embed/>
                </p:oleObj>
              </mc:Choice>
              <mc:Fallback>
                <p:oleObj name="Формула" r:id="rId8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9826" y="2930526"/>
                        <a:ext cx="37306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907" name="Picture 11" descr="2"/>
          <p:cNvPicPr>
            <a:picLocks noChangeAspect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4825" y="3932238"/>
            <a:ext cx="5113338" cy="2851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0908" name="Picture 12" descr="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3932238"/>
            <a:ext cx="5113338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C451CE-48F3-4764-8F65-EEC69C9DD834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6814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2492376"/>
            <a:ext cx="9144000" cy="4365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/>
              <a:t>                                         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.7</a:t>
            </a: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На элемент тока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(подвижный провод) длиной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действует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Ампера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направленная вправо:</a:t>
            </a:r>
          </a:p>
          <a:p>
            <a:pPr eaLnBrk="1" hangingPunct="1">
              <a:buFontTx/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проводник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переместится параллельно самому себе на расстояние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совершится работа:</a:t>
            </a:r>
          </a:p>
          <a:p>
            <a:pPr eaLnBrk="1" hangingPunct="1">
              <a:buFontTx/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5" name="Picture 3" descr="4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1" y="188913"/>
            <a:ext cx="4968875" cy="2787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3559" name="Объект 2"/>
          <p:cNvGraphicFramePr>
            <a:graphicFrameLocks noChangeAspect="1"/>
          </p:cNvGraphicFramePr>
          <p:nvPr/>
        </p:nvGraphicFramePr>
        <p:xfrm>
          <a:off x="4511675" y="3916363"/>
          <a:ext cx="1728788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Формула" r:id="rId4" imgW="507780" imgH="177723" progId="Equation.3">
                  <p:embed/>
                </p:oleObj>
              </mc:Choice>
              <mc:Fallback>
                <p:oleObj name="Формула" r:id="rId4" imgW="507780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5" y="3916363"/>
                        <a:ext cx="1728788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3561" name="Объект 4"/>
          <p:cNvGraphicFramePr>
            <a:graphicFrameLocks noChangeAspect="1"/>
          </p:cNvGraphicFramePr>
          <p:nvPr/>
        </p:nvGraphicFramePr>
        <p:xfrm>
          <a:off x="2279651" y="5732463"/>
          <a:ext cx="69119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Формула" r:id="rId6" imgW="1993035" imgH="177723" progId="Equation.3">
                  <p:embed/>
                </p:oleObj>
              </mc:Choice>
              <mc:Fallback>
                <p:oleObj name="Формула" r:id="rId6" imgW="1993035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1" y="5732463"/>
                        <a:ext cx="691197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D74C4A-BCB2-456D-99CD-35B9F0276BA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6097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Итак, 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(1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.8)</a:t>
            </a:r>
          </a:p>
          <a:p>
            <a:pPr eaLnBrk="1" hangingPunct="1"/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совершаемая проводником с током при перемещении, численно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равна произведению тока на магнитный поток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пересечённый этим проводником.</a:t>
            </a:r>
          </a:p>
          <a:p>
            <a:pPr eaLnBrk="1" hangingPunct="1"/>
            <a:endParaRPr lang="ru-RU" altLang="ru-RU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остаётся справедливой, если проводник любой формы движется под любым углом к линиям вектора магнитной индукции.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1" name="Объект 2"/>
          <p:cNvGraphicFramePr>
            <a:graphicFrameLocks noChangeAspect="1"/>
          </p:cNvGraphicFramePr>
          <p:nvPr/>
        </p:nvGraphicFramePr>
        <p:xfrm>
          <a:off x="4811713" y="620714"/>
          <a:ext cx="20764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3" imgW="621760" imgH="177646" progId="Equation.3">
                  <p:embed/>
                </p:oleObj>
              </mc:Choice>
              <mc:Fallback>
                <p:oleObj name="Формула" r:id="rId3" imgW="621760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1713" y="620714"/>
                        <a:ext cx="207645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086E98E-EE42-4FE5-B0DC-6D8B0357578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6186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Выведем выражение для работы по перемещению замкнутого контура с током в магнитном поле.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прямоугольный контур с током 1-2-3-4-1 (рис. 13.8). Магнитное поле направлено от нас перпендикулярно плоскости контура.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					Магнитный поток      , 					   пронизывающий контур, 					 направлен по нормали  к   					 контуру, поэтому                </a:t>
            </a:r>
            <a:r>
              <a:rPr lang="ru-RU" altLang="ru-RU"/>
              <a:t>.</a:t>
            </a:r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                                         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.8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0050464" y="2276476"/>
          <a:ext cx="617537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Формула" r:id="rId3" imgW="215713" imgH="241091" progId="Equation.3">
                  <p:embed/>
                </p:oleObj>
              </mc:Choice>
              <mc:Fallback>
                <p:oleObj name="Формула" r:id="rId3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0464" y="2276476"/>
                        <a:ext cx="617537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7751763" y="4221163"/>
          <a:ext cx="1223962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Формула" r:id="rId5" imgW="495085" imgH="241195" progId="Equation.3">
                  <p:embed/>
                </p:oleObj>
              </mc:Choice>
              <mc:Fallback>
                <p:oleObj name="Формула" r:id="rId5" imgW="49508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1763" y="4221163"/>
                        <a:ext cx="1223962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7" name="Picture 7" descr="5"/>
          <p:cNvPicPr>
            <a:picLocks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71"/>
          <a:stretch>
            <a:fillRect/>
          </a:stretch>
        </p:blipFill>
        <p:spPr>
          <a:xfrm>
            <a:off x="1524000" y="2776538"/>
            <a:ext cx="4108450" cy="4081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E1EBDAC-B742-4F3E-BC92-4605E1C3CBE2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60658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85738"/>
            <a:ext cx="9144000" cy="3860800"/>
          </a:xfrm>
          <a:noFill/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Переместим этот контур параллельно самому себе в новое положение 1'-2'-3'-4'-1'. Магнитное поле в общем случае может быть неоднородным и  новый контур будет пронизан магнитным потоком       .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4-3-2'-1'-4, расположенная между ста-рым и новым положением контура, пронизывается потоком     .</a:t>
            </a:r>
          </a:p>
          <a:p>
            <a:pPr eaLnBrk="1" hangingPunct="1"/>
            <a:endParaRPr lang="ru-RU" altLang="ru-RU"/>
          </a:p>
        </p:txBody>
      </p:sp>
      <p:pic>
        <p:nvPicPr>
          <p:cNvPr id="26627" name="Picture 4" descr="1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924175"/>
            <a:ext cx="6553200" cy="3613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6629" name="Object 6"/>
          <p:cNvGraphicFramePr>
            <a:graphicFrameLocks noChangeAspect="1"/>
          </p:cNvGraphicFramePr>
          <p:nvPr/>
        </p:nvGraphicFramePr>
        <p:xfrm>
          <a:off x="9147175" y="1412875"/>
          <a:ext cx="6223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Формула" r:id="rId4" imgW="228600" imgH="241300" progId="Equation.3">
                  <p:embed/>
                </p:oleObj>
              </mc:Choice>
              <mc:Fallback>
                <p:oleObj name="Формула" r:id="rId4" imgW="228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7175" y="1412875"/>
                        <a:ext cx="6223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1524001" y="315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6631" name="Object 8"/>
          <p:cNvGraphicFramePr>
            <a:graphicFrameLocks noChangeAspect="1"/>
          </p:cNvGraphicFramePr>
          <p:nvPr/>
        </p:nvGraphicFramePr>
        <p:xfrm>
          <a:off x="9983788" y="2357439"/>
          <a:ext cx="684212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Формула" r:id="rId6" imgW="215619" imgH="177569" progId="Equation.3">
                  <p:embed/>
                </p:oleObj>
              </mc:Choice>
              <mc:Fallback>
                <p:oleObj name="Формула" r:id="rId6" imgW="215619" imgH="1775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3788" y="2357439"/>
                        <a:ext cx="684212" cy="56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5001" name="Picture 9" descr="2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925763"/>
            <a:ext cx="6553200" cy="3611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47DDE3E-E1A6-479C-87FA-6DD5FD475F2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3915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7463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работа по перемещению контура в магнитном поле равна алгебраической сумме работ, совершаемых при перемещении каждой из четырех сторон контура: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      ,  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равны нулю, т.к. эти стороны не пересекают магнитного потока, при своём перемещение (очерчивают нулевую площадку).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7653" name="Object 6"/>
          <p:cNvGraphicFramePr>
            <a:graphicFrameLocks noChangeAspect="1"/>
          </p:cNvGraphicFramePr>
          <p:nvPr/>
        </p:nvGraphicFramePr>
        <p:xfrm>
          <a:off x="2640013" y="2636838"/>
          <a:ext cx="6477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Формула" r:id="rId3" imgW="266469" imgH="241091" progId="Equation.3">
                  <p:embed/>
                </p:oleObj>
              </mc:Choice>
              <mc:Fallback>
                <p:oleObj name="Формула" r:id="rId3" imgW="266469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2636838"/>
                        <a:ext cx="64770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7655" name="Object 8"/>
          <p:cNvGraphicFramePr>
            <a:graphicFrameLocks noChangeAspect="1"/>
          </p:cNvGraphicFramePr>
          <p:nvPr/>
        </p:nvGraphicFramePr>
        <p:xfrm>
          <a:off x="3432175" y="2636838"/>
          <a:ext cx="6477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Формула" r:id="rId5" imgW="266469" imgH="241091" progId="Equation.3">
                  <p:embed/>
                </p:oleObj>
              </mc:Choice>
              <mc:Fallback>
                <p:oleObj name="Формула" r:id="rId5" imgW="266469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2636838"/>
                        <a:ext cx="64770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Rectangle 9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7657" name="Rectangle 1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7658" name="Объект 2"/>
          <p:cNvGraphicFramePr>
            <a:graphicFrameLocks noChangeAspect="1"/>
          </p:cNvGraphicFramePr>
          <p:nvPr/>
        </p:nvGraphicFramePr>
        <p:xfrm>
          <a:off x="3287713" y="2060576"/>
          <a:ext cx="4392612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Формула" r:id="rId7" imgW="1524000" imgH="228600" progId="Equation.3">
                  <p:embed/>
                </p:oleObj>
              </mc:Choice>
              <mc:Fallback>
                <p:oleObj name="Формула" r:id="rId7" imgW="1524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2060576"/>
                        <a:ext cx="4392612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9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7660" name="Объект 4"/>
          <p:cNvGraphicFramePr>
            <a:graphicFrameLocks noChangeAspect="1"/>
          </p:cNvGraphicFramePr>
          <p:nvPr/>
        </p:nvGraphicFramePr>
        <p:xfrm>
          <a:off x="3635376" y="4724400"/>
          <a:ext cx="310832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Формула" r:id="rId9" imgW="977900" imgH="228600" progId="Equation.3">
                  <p:embed/>
                </p:oleObj>
              </mc:Choice>
              <mc:Fallback>
                <p:oleObj name="Формула" r:id="rId9" imgW="977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6" y="4724400"/>
                        <a:ext cx="310832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2EA98A-A19B-47DC-AFD7-CDEA3B3312E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0404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 1–2 перерезает поток (             ), но движется против сил действия магнитного поля.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работа по перемещению контура: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или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                    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– это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магнитного потока, сцепленного с контуром.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7248525" y="14288"/>
          <a:ext cx="1366838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Формула" r:id="rId3" imgW="545863" imgH="241195" progId="Equation.3">
                  <p:embed/>
                </p:oleObj>
              </mc:Choice>
              <mc:Fallback>
                <p:oleObj name="Формула" r:id="rId3" imgW="545863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5" y="14288"/>
                        <a:ext cx="1366838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8679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8680" name="Rectangle 11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81" name="Object 12"/>
          <p:cNvGraphicFramePr>
            <a:graphicFrameLocks noChangeAspect="1"/>
          </p:cNvGraphicFramePr>
          <p:nvPr/>
        </p:nvGraphicFramePr>
        <p:xfrm>
          <a:off x="3000375" y="3933825"/>
          <a:ext cx="25908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Формула" r:id="rId5" imgW="1016000" imgH="241300" progId="Equation.3">
                  <p:embed/>
                </p:oleObj>
              </mc:Choice>
              <mc:Fallback>
                <p:oleObj name="Формула" r:id="rId5" imgW="1016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3933825"/>
                        <a:ext cx="25908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83" name="Объект 2"/>
          <p:cNvGraphicFramePr>
            <a:graphicFrameLocks noChangeAspect="1"/>
          </p:cNvGraphicFramePr>
          <p:nvPr/>
        </p:nvGraphicFramePr>
        <p:xfrm>
          <a:off x="4295776" y="1196975"/>
          <a:ext cx="326866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Формула" r:id="rId7" imgW="1104421" imgH="215806" progId="Equation.3">
                  <p:embed/>
                </p:oleObj>
              </mc:Choice>
              <mc:Fallback>
                <p:oleObj name="Формула" r:id="rId7" imgW="1104421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1196975"/>
                        <a:ext cx="326866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Rectangle 2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85" name="Объект 4"/>
          <p:cNvGraphicFramePr>
            <a:graphicFrameLocks noChangeAspect="1"/>
          </p:cNvGraphicFramePr>
          <p:nvPr/>
        </p:nvGraphicFramePr>
        <p:xfrm>
          <a:off x="2855914" y="2781300"/>
          <a:ext cx="279082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Формула" r:id="rId9" imgW="977476" imgH="215806" progId="Equation.3">
                  <p:embed/>
                </p:oleObj>
              </mc:Choice>
              <mc:Fallback>
                <p:oleObj name="Формула" r:id="rId9" imgW="977476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4" y="2781300"/>
                        <a:ext cx="2790825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6" name="Rectangle 2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87" name="Объект 6"/>
          <p:cNvGraphicFramePr>
            <a:graphicFrameLocks noChangeAspect="1"/>
          </p:cNvGraphicFramePr>
          <p:nvPr/>
        </p:nvGraphicFramePr>
        <p:xfrm>
          <a:off x="7391400" y="2695575"/>
          <a:ext cx="19748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Формула" r:id="rId11" imgW="609336" imgH="203112" progId="Equation.3">
                  <p:embed/>
                </p:oleObj>
              </mc:Choice>
              <mc:Fallback>
                <p:oleObj name="Формула" r:id="rId11" imgW="6093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2695575"/>
                        <a:ext cx="19748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F5F292-BBAC-464B-9009-1F137534917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24445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ru-RU" alt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совершаемая при перемещении замкнутого контура с током в магнитном поле, </a:t>
            </a:r>
            <a:r>
              <a:rPr lang="ru-RU" alt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равна произведению величины тока на изменение магнитного потока,</a:t>
            </a:r>
            <a:r>
              <a:rPr lang="ru-RU" alt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сцепленного</a:t>
            </a:r>
            <a:r>
              <a:rPr lang="ru-RU" alt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этим контуром.</a:t>
            </a:r>
            <a:endParaRPr lang="ru-RU" alt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alt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.9) </a:t>
            </a:r>
          </a:p>
          <a:p>
            <a:pPr eaLnBrk="1" hangingPunct="1">
              <a:defRPr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Выражения (1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.8) и (1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.9) внешне тождественны, но 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смысл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величины 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различен.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9701" name="Объект 2"/>
          <p:cNvGraphicFramePr>
            <a:graphicFrameLocks noChangeAspect="1"/>
          </p:cNvGraphicFramePr>
          <p:nvPr/>
        </p:nvGraphicFramePr>
        <p:xfrm>
          <a:off x="4325939" y="3068638"/>
          <a:ext cx="21113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Формула" r:id="rId3" imgW="647419" imgH="177723" progId="Equation.3">
                  <p:embed/>
                </p:oleObj>
              </mc:Choice>
              <mc:Fallback>
                <p:oleObj name="Формула" r:id="rId3" imgW="647419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939" y="3068638"/>
                        <a:ext cx="21113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B64788F-ED2D-4416-93F2-D3ECE6117F6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36942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/>
              <a:t>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(1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.9), выведенное нами для простейшего случая, остаётся справедливым для контура любой формы в произвольном магнитном поле. 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Более того, если контур неподвижен, а меняется     , то при изменении магнитного потока в контуре на величину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Ф, магнитное поле совершает ту же работу 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524001" y="31443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3503614" y="2492376"/>
          <a:ext cx="4667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Формула" r:id="rId3" imgW="164957" imgH="203024" progId="Equation.3">
                  <p:embed/>
                </p:oleObj>
              </mc:Choice>
              <mc:Fallback>
                <p:oleObj name="Формула" r:id="rId3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4" y="2492376"/>
                        <a:ext cx="466725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726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27" name="Объект 2"/>
          <p:cNvGraphicFramePr>
            <a:graphicFrameLocks noChangeAspect="1"/>
          </p:cNvGraphicFramePr>
          <p:nvPr/>
        </p:nvGraphicFramePr>
        <p:xfrm>
          <a:off x="4014789" y="4149726"/>
          <a:ext cx="283527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Формула" r:id="rId5" imgW="647419" imgH="177723" progId="Equation.3">
                  <p:embed/>
                </p:oleObj>
              </mc:Choice>
              <mc:Fallback>
                <p:oleObj name="Формула" r:id="rId5" imgW="647419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4789" y="4149726"/>
                        <a:ext cx="2835275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B5623E-9EDE-48F1-A2E1-A21928DC5AD2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4188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14.5 Электродвигатель переменного тока </a:t>
            </a:r>
          </a:p>
        </p:txBody>
      </p:sp>
      <p:sp>
        <p:nvSpPr>
          <p:cNvPr id="317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2A3071D-34EB-457A-A554-4963CFB15464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918800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3E23A3-37BC-47B9-A8EE-98A459645E30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400"/>
          </a:p>
        </p:txBody>
      </p:sp>
      <p:pic>
        <p:nvPicPr>
          <p:cNvPr id="32771" name="Picture 2" descr="C:\Documents and Settings\antropov\Мои документы\Мои рисунки\4374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1474788"/>
            <a:ext cx="65198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892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2"/>
          <p:cNvSpPr>
            <a:spLocks noChangeArrowheads="1" noChangeShapeType="1" noTextEdit="1"/>
          </p:cNvSpPr>
          <p:nvPr/>
        </p:nvSpPr>
        <p:spPr bwMode="auto">
          <a:xfrm>
            <a:off x="2351089" y="836614"/>
            <a:ext cx="7921625" cy="432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cs typeface="Arial" panose="020B0604020202020204" pitchFamily="34" charset="0"/>
              </a:rPr>
              <a:t>Лекция окончена!</a:t>
            </a:r>
          </a:p>
        </p:txBody>
      </p:sp>
      <p:sp>
        <p:nvSpPr>
          <p:cNvPr id="3379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BB2FCA-6882-44E1-BCB9-A605E2D16619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16065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1401</Words>
  <Application>Microsoft Office PowerPoint</Application>
  <PresentationFormat>Широкоэкранный</PresentationFormat>
  <Paragraphs>220</Paragraphs>
  <Slides>32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Тема Office</vt:lpstr>
      <vt:lpstr>Microsoft Equation 3.0</vt:lpstr>
      <vt:lpstr>Презентация PowerPoint</vt:lpstr>
      <vt:lpstr>14.1. Теорема о циркуляции вектора магнитной индукции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14.2. Магнитное поле соленоида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14.3. Магнитное поле тороида</vt:lpstr>
      <vt:lpstr>Презентация PowerPoint</vt:lpstr>
      <vt:lpstr>Презентация PowerPoint</vt:lpstr>
      <vt:lpstr>14.4. Работа по перемещению проводника с током в магнитном поле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14.5 Электродвигатель переменного тока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Nikolay A. Antropov</dc:creator>
  <cp:lastModifiedBy>Nikolay A. Antropov</cp:lastModifiedBy>
  <cp:revision>1</cp:revision>
  <dcterms:created xsi:type="dcterms:W3CDTF">2016-04-18T03:44:56Z</dcterms:created>
  <dcterms:modified xsi:type="dcterms:W3CDTF">2016-04-18T03:45:29Z</dcterms:modified>
</cp:coreProperties>
</file>